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3355" r:id="rId3"/>
    <p:sldId id="3282" r:id="rId5"/>
    <p:sldId id="3283" r:id="rId6"/>
    <p:sldId id="3285" r:id="rId7"/>
    <p:sldId id="3286" r:id="rId8"/>
    <p:sldId id="3278" r:id="rId9"/>
    <p:sldId id="3431" r:id="rId10"/>
    <p:sldId id="3288" r:id="rId11"/>
    <p:sldId id="3289" r:id="rId12"/>
    <p:sldId id="3290" r:id="rId13"/>
    <p:sldId id="3291" r:id="rId14"/>
    <p:sldId id="3292" r:id="rId15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20000"/>
      </a:lnSpc>
      <a:spcBef>
        <a:spcPct val="20000"/>
      </a:spcBef>
      <a:spcAft>
        <a:spcPct val="0"/>
      </a:spcAft>
      <a:buClr>
        <a:schemeClr val="bg2"/>
      </a:buClr>
      <a:buFont typeface="Monotype Sorts" pitchFamily="2" charset="2"/>
      <a:buChar char="§"/>
      <a:defRPr sz="3200" b="1" i="0" u="none" kern="1200" baseline="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64" userDrawn="1">
          <p15:clr>
            <a:srgbClr val="A4A3A4"/>
          </p15:clr>
        </p15:guide>
        <p15:guide id="2" pos="21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  <a:srgbClr val="0000FF"/>
    <a:srgbClr val="44903C"/>
    <a:srgbClr val="4EA947"/>
    <a:srgbClr val="3333CD"/>
    <a:srgbClr val="FFFFFF"/>
    <a:srgbClr val="F9FBFA"/>
    <a:srgbClr val="B6042A"/>
    <a:srgbClr val="3CB4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50"/>
  </p:normalViewPr>
  <p:slideViewPr>
    <p:cSldViewPr showGuides="1">
      <p:cViewPr varScale="1">
        <p:scale>
          <a:sx n="106" d="100"/>
          <a:sy n="106" d="100"/>
        </p:scale>
        <p:origin x="1764" y="138"/>
      </p:cViewPr>
      <p:guideLst>
        <p:guide orient="horz" pos="2964"/>
        <p:guide pos="21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6576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kumimoji="1" sz="1200" b="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lnSpc>
                <a:spcPct val="100000"/>
              </a:lnSpc>
              <a:spcBef>
                <a:spcPct val="0"/>
              </a:spcBef>
              <a:buNone/>
            </a:pPr>
            <a:fld id="{9A0DB2DC-4C9A-4742-B13C-FB6460FD3503}" type="slidenum">
              <a:rPr lang="en-US" altLang="zh-CN" sz="1200" b="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b="0" strike="noStrike" noProof="1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dirty="0">
              <a:latin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若用带权图表示交通网</a:t>
            </a:r>
            <a:r>
              <a:rPr lang="zh-CN" altLang="en-US" b="1">
                <a:sym typeface="+mn-ea"/>
              </a:rPr>
              <a:t>，</a:t>
            </a:r>
            <a:r>
              <a:rPr lang="zh-CN" altLang="en-US" b="1" dirty="0">
                <a:sym typeface="+mn-ea"/>
              </a:rPr>
              <a:t>图中顶点表示地点</a:t>
            </a:r>
            <a:r>
              <a:rPr lang="zh-CN" altLang="en-US" b="1">
                <a:sym typeface="+mn-ea"/>
              </a:rPr>
              <a:t>，</a:t>
            </a:r>
            <a:r>
              <a:rPr lang="zh-CN" altLang="en-US" b="1" dirty="0">
                <a:sym typeface="+mn-ea"/>
              </a:rPr>
              <a:t>边代表两地之间有直接道路</a:t>
            </a:r>
            <a:r>
              <a:rPr lang="zh-CN" altLang="en-US" b="1">
                <a:sym typeface="+mn-ea"/>
              </a:rPr>
              <a:t>，</a:t>
            </a:r>
            <a:r>
              <a:rPr lang="zh-CN" altLang="en-US" b="1" dirty="0">
                <a:sym typeface="+mn-ea"/>
              </a:rPr>
              <a:t>边上的权值表示路程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 dirty="0">
                <a:sym typeface="+mn-ea"/>
              </a:rPr>
              <a:t>或所花费用或时间</a:t>
            </a:r>
            <a:r>
              <a:rPr lang="en-US" altLang="zh-CN" b="1">
                <a:sym typeface="+mn-ea"/>
              </a:rPr>
              <a:t>) 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。从一个地方到另一个地方的路径长度表示该路径上各边的权值之和。</a:t>
            </a:r>
            <a:r>
              <a:rPr lang="zh-CN" altLang="en-US" b="1" dirty="0">
                <a:sym typeface="+mn-ea"/>
              </a:rPr>
              <a:t>问题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533400" lvl="1" indent="0">
              <a:lnSpc>
                <a:spcPct val="110000"/>
              </a:lnSpc>
              <a:buNone/>
            </a:pPr>
            <a:r>
              <a:rPr lang="zh-CN" altLang="en-US" b="1">
                <a:solidFill>
                  <a:schemeClr val="folHlink"/>
                </a:solidFill>
                <a:sym typeface="+mn-ea"/>
              </a:rPr>
              <a:t>◆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  <a:ea typeface="Arial Unicode MS" panose="020B0604020202020204" charset="-122"/>
                <a:sym typeface="+mn-ea"/>
              </a:rPr>
              <a:t> </a:t>
            </a:r>
            <a:r>
              <a:rPr lang="zh-CN" altLang="en-US" b="1" dirty="0">
                <a:sym typeface="+mn-ea"/>
              </a:rPr>
              <a:t>两地之间是否有通路</a:t>
            </a:r>
            <a:r>
              <a:rPr lang="en-US" altLang="zh-CN" b="1">
                <a:sym typeface="+mn-ea"/>
              </a:rPr>
              <a:t>?</a:t>
            </a:r>
            <a:endParaRPr lang="en-US" altLang="zh-CN" b="1"/>
          </a:p>
          <a:p>
            <a:pPr marL="533400" lvl="1" indent="0">
              <a:lnSpc>
                <a:spcPct val="110000"/>
              </a:lnSpc>
              <a:buNone/>
            </a:pPr>
            <a:r>
              <a:rPr lang="en-US" altLang="zh-CN" b="1">
                <a:solidFill>
                  <a:schemeClr val="folHlink"/>
                </a:solidFill>
                <a:sym typeface="+mn-ea"/>
              </a:rPr>
              <a:t>◆</a:t>
            </a:r>
            <a:r>
              <a:rPr lang="en-US" altLang="zh-CN" b="1">
                <a:solidFill>
                  <a:schemeClr val="folHlink"/>
                </a:solidFill>
                <a:latin typeface="宋体" panose="02010600030101010101" pitchFamily="2" charset="-122"/>
                <a:ea typeface="Arial Unicode MS" panose="020B0604020202020204" charset="-122"/>
                <a:sym typeface="+mn-ea"/>
              </a:rPr>
              <a:t> 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在</a:t>
            </a:r>
            <a:r>
              <a:rPr lang="zh-CN" altLang="en-US" b="1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有多条</a:t>
            </a:r>
            <a:r>
              <a:rPr lang="zh-CN" altLang="en-US" b="1" dirty="0">
                <a:solidFill>
                  <a:schemeClr val="folHlink"/>
                </a:solidFill>
                <a:latin typeface="宋体" panose="02010600030101010101" pitchFamily="2" charset="-122"/>
                <a:sym typeface="+mn-ea"/>
              </a:rPr>
              <a:t>通路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的情况下</a:t>
            </a:r>
            <a:r>
              <a:rPr lang="zh-CN" altLang="en-US" b="1">
                <a:sym typeface="+mn-ea"/>
              </a:rPr>
              <a:t>，</a:t>
            </a:r>
            <a:r>
              <a:rPr lang="zh-CN" altLang="en-US" b="1" dirty="0">
                <a:solidFill>
                  <a:schemeClr val="folHlink"/>
                </a:solidFill>
                <a:sym typeface="+mn-ea"/>
              </a:rPr>
              <a:t>哪条</a:t>
            </a:r>
            <a:r>
              <a:rPr lang="zh-CN" altLang="en-US" b="1" dirty="0">
                <a:sym typeface="+mn-ea"/>
              </a:rPr>
              <a:t>最短</a:t>
            </a:r>
            <a:r>
              <a:rPr lang="en-US" altLang="zh-CN" b="1">
                <a:sym typeface="+mn-ea"/>
              </a:rPr>
              <a:t>?</a:t>
            </a:r>
            <a:endParaRPr lang="en-US" altLang="zh-CN" b="1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>
                <a:sym typeface="+mn-ea"/>
              </a:rPr>
              <a:t>       </a:t>
            </a:r>
            <a:r>
              <a:rPr lang="zh-CN" altLang="en-US" b="1" dirty="0">
                <a:sym typeface="+mn-ea"/>
              </a:rPr>
              <a:t>考虑到交通网的有向性</a:t>
            </a:r>
            <a:r>
              <a:rPr lang="zh-CN" altLang="en-US" b="1">
                <a:sym typeface="+mn-ea"/>
              </a:rPr>
              <a:t>，</a:t>
            </a:r>
            <a:r>
              <a:rPr lang="zh-CN" altLang="en-US" b="1" dirty="0">
                <a:sym typeface="+mn-ea"/>
              </a:rPr>
              <a:t>直接讨论的是</a:t>
            </a:r>
            <a:r>
              <a:rPr lang="zh-CN" altLang="en-US" b="1" dirty="0">
                <a:solidFill>
                  <a:schemeClr val="folHlink"/>
                </a:solidFill>
                <a:sym typeface="+mn-ea"/>
              </a:rPr>
              <a:t>带权有向图的最短路径问题</a:t>
            </a:r>
            <a:r>
              <a:rPr lang="zh-CN" altLang="en-US" b="1" dirty="0">
                <a:sym typeface="+mn-ea"/>
              </a:rPr>
              <a:t>，但解决问题的算法也适用于无向图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    将一个路径的起始顶点称为源点</a:t>
            </a:r>
            <a:r>
              <a:rPr lang="zh-CN" altLang="en-US" b="1" dirty="0">
                <a:sym typeface="+mn-ea"/>
              </a:rPr>
              <a:t>，最后一个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顶点称为终点。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b="1">
                <a:solidFill>
                  <a:schemeClr val="tx2"/>
                </a:solidFill>
                <a:sym typeface="+mn-ea"/>
              </a:rPr>
              <a:t>1</a:t>
            </a:r>
            <a:r>
              <a:rPr lang="en-US" altLang="zh-CN" b="1">
                <a:solidFill>
                  <a:schemeClr val="tx2"/>
                </a:solidFill>
                <a:latin typeface="宋体" panose="02010600030101010101" pitchFamily="2" charset="-122"/>
                <a:sym typeface="+mn-ea"/>
              </a:rPr>
              <a:t> 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基本思想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b="1" dirty="0">
                <a:latin typeface="宋体" panose="02010600030101010101" pitchFamily="2" charset="-122"/>
                <a:sym typeface="+mn-ea"/>
              </a:rPr>
              <a:t>    从图</a:t>
            </a:r>
            <a:r>
              <a:rPr lang="zh-CN" altLang="en-US" b="1" dirty="0">
                <a:sym typeface="+mn-ea"/>
              </a:rPr>
              <a:t>的给定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源点到其它各个顶点之间客观上应存在一条最短路径，在这组最短路径中，按其长度的递增次序，依次求出到不同顶点的最短路径和路径长度。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sym typeface="+mn-ea"/>
              </a:rPr>
              <a:t>    即按长度递增的次序生成各顶点的最短路径，即先求出长度最小的一条最短路径，然后求出长度第二小的最短路径，依此类推，直到求出长度最长的最短路径。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sym typeface="+mn-ea"/>
              </a:rPr>
              <a:t>用</a:t>
            </a:r>
            <a:r>
              <a:rPr lang="en-US" altLang="zh-CN" b="1" dirty="0" err="1">
                <a:sym typeface="+mn-ea"/>
              </a:rPr>
              <a:t>Dijkstra</a:t>
            </a:r>
            <a:r>
              <a:rPr lang="zh-CN" altLang="en-US" b="1" dirty="0">
                <a:sym typeface="+mn-ea"/>
              </a:rPr>
              <a:t>算法也可以求得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有向图</a:t>
            </a:r>
            <a:r>
              <a:rPr lang="en-US" altLang="zh-CN" b="1">
                <a:sym typeface="+mn-ea"/>
              </a:rPr>
              <a:t>G=(V</a:t>
            </a:r>
            <a:r>
              <a:rPr lang="zh-CN" altLang="en-US" b="1">
                <a:sym typeface="+mn-ea"/>
              </a:rPr>
              <a:t>，</a:t>
            </a:r>
            <a:r>
              <a:rPr lang="en-US" altLang="zh-CN" b="1">
                <a:sym typeface="+mn-ea"/>
              </a:rPr>
              <a:t>E)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中每一对顶点间的最短路径。方法是</a:t>
            </a:r>
            <a:r>
              <a:rPr lang="zh-CN" altLang="en-US" b="1" dirty="0">
                <a:sym typeface="+mn-ea"/>
              </a:rPr>
              <a:t>：每次以一个不同的顶点为源点重复</a:t>
            </a:r>
            <a:r>
              <a:rPr lang="en-US" altLang="zh-CN" b="1" dirty="0" err="1">
                <a:sym typeface="+mn-ea"/>
              </a:rPr>
              <a:t>Dijkstra</a:t>
            </a:r>
            <a:r>
              <a:rPr lang="zh-CN" altLang="en-US" b="1" dirty="0">
                <a:sym typeface="+mn-ea"/>
              </a:rPr>
              <a:t>算法便可求得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每一对顶点间的最短路径</a:t>
            </a:r>
            <a:r>
              <a:rPr lang="zh-CN" altLang="en-US" b="1" dirty="0">
                <a:sym typeface="+mn-ea"/>
              </a:rPr>
              <a:t>，时间复杂度是</a:t>
            </a:r>
            <a:r>
              <a:rPr lang="en-US" altLang="zh-CN" b="1">
                <a:sym typeface="+mn-ea"/>
              </a:rPr>
              <a:t>O(n</a:t>
            </a:r>
            <a:r>
              <a:rPr lang="en-US" altLang="zh-CN" b="1" baseline="18000">
                <a:sym typeface="+mn-ea"/>
              </a:rPr>
              <a:t>3</a:t>
            </a:r>
            <a:r>
              <a:rPr lang="en-US" altLang="zh-CN" b="1">
                <a:sym typeface="+mn-ea"/>
              </a:rPr>
              <a:t>) </a:t>
            </a:r>
            <a:r>
              <a:rPr lang="zh-CN" altLang="en-US" b="1">
                <a:latin typeface="宋体" panose="02010600030101010101" pitchFamily="2" charset="-122"/>
                <a:sym typeface="+mn-ea"/>
              </a:rPr>
              <a:t>。</a:t>
            </a:r>
            <a:r>
              <a:rPr lang="zh-CN" altLang="en-US" b="1">
                <a:sym typeface="+mn-ea"/>
              </a:rPr>
              <a:t> </a:t>
            </a:r>
            <a:endParaRPr lang="zh-CN" altLang="en-US" b="1">
              <a:sym typeface="+mn-ea"/>
            </a:endParaRPr>
          </a:p>
          <a:p>
            <a:endParaRPr lang="zh-CN" altLang="en-US" b="1">
              <a:latin typeface="宋体" panose="02010600030101010101" pitchFamily="2" charset="-122"/>
            </a:endParaRPr>
          </a:p>
          <a:p>
            <a:r>
              <a:rPr lang="zh-CN" altLang="en-US" b="1" dirty="0">
                <a:latin typeface="宋体" panose="02010600030101010101" pitchFamily="2" charset="-122"/>
                <a:sym typeface="+mn-ea"/>
              </a:rPr>
              <a:t>弗罗伊德</a:t>
            </a:r>
            <a:r>
              <a:rPr lang="en-US" altLang="zh-CN" b="1">
                <a:sym typeface="+mn-ea"/>
              </a:rPr>
              <a:t>(Floyd)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提出了另一个算法</a:t>
            </a:r>
            <a:r>
              <a:rPr lang="zh-CN" altLang="en-US" b="1" dirty="0">
                <a:sym typeface="+mn-ea"/>
              </a:rPr>
              <a:t>，其时间复杂度仍是</a:t>
            </a:r>
            <a:r>
              <a:rPr lang="en-US" altLang="zh-CN" b="1">
                <a:sym typeface="+mn-ea"/>
              </a:rPr>
              <a:t>O(n</a:t>
            </a:r>
            <a:r>
              <a:rPr lang="en-US" altLang="zh-CN" b="1" baseline="18000">
                <a:sym typeface="+mn-ea"/>
              </a:rPr>
              <a:t>3</a:t>
            </a:r>
            <a:r>
              <a:rPr lang="en-US" altLang="zh-CN" b="1">
                <a:sym typeface="+mn-ea"/>
              </a:rPr>
              <a:t>) </a:t>
            </a:r>
            <a:r>
              <a:rPr lang="zh-CN" altLang="en-US" b="1">
                <a:sym typeface="+mn-ea"/>
              </a:rPr>
              <a:t>， 但</a:t>
            </a:r>
            <a:r>
              <a:rPr lang="zh-CN" altLang="en-US" b="1" dirty="0">
                <a:sym typeface="+mn-ea"/>
              </a:rPr>
              <a:t>算法形式更为简明，步骤更为简单，数据结构仍然是基于图的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邻接</a:t>
            </a:r>
            <a:r>
              <a:rPr lang="zh-CN" altLang="en-US" b="1" dirty="0">
                <a:sym typeface="+mn-ea"/>
              </a:rPr>
              <a:t>矩阵</a:t>
            </a:r>
            <a:r>
              <a:rPr lang="zh-CN" altLang="en-US" b="1" dirty="0">
                <a:latin typeface="宋体" panose="02010600030101010101" pitchFamily="2" charset="-122"/>
                <a:sym typeface="+mn-ea"/>
              </a:rPr>
              <a:t>。</a:t>
            </a:r>
            <a:endParaRPr lang="zh-CN" altLang="en-US" b="1" dirty="0">
              <a:latin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b="1" dirty="0">
              <a:latin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26"/>
          <p:cNvSpPr/>
          <p:nvPr/>
        </p:nvSpPr>
        <p:spPr bwMode="gray">
          <a:xfrm>
            <a:off x="690563" y="3340100"/>
            <a:ext cx="7653338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Char char="§"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5843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zh-CN" strike="noStrike" noProof="1"/>
          </a:p>
        </p:txBody>
      </p:sp>
      <p:sp>
        <p:nvSpPr>
          <p:cNvPr id="35844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8" name="Rectangle 102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" name="Rectangle 103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solidFill>
                  <a:srgbClr val="578963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solidFill>
                <a:srgbClr val="578963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 typeface="Monotype Sorts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233363"/>
            <a:ext cx="7772400" cy="595312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101725"/>
            <a:ext cx="7772400" cy="49942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kumimoji="1" sz="1400" b="0">
                <a:solidFill>
                  <a:schemeClr val="bg2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solidFill>
                  <a:schemeClr val="bg2"/>
                </a:solidFill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lnSpc>
                <a:spcPct val="100000"/>
              </a:lnSpc>
              <a:spcBef>
                <a:spcPct val="50000"/>
              </a:spcBef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sp>
        <p:nvSpPr>
          <p:cNvPr id="1031" name="Line 4"/>
          <p:cNvSpPr/>
          <p:nvPr userDrawn="1"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2" name="Rectangle 2"/>
          <p:cNvSpPr>
            <a:spLocks noGrp="1"/>
          </p:cNvSpPr>
          <p:nvPr userDrawn="1"/>
        </p:nvSpPr>
        <p:spPr>
          <a:xfrm>
            <a:off x="685800" y="152400"/>
            <a:ext cx="77724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/>
          <a:lstStyle/>
          <a:p>
            <a:pPr lvl="0" algn="ctr">
              <a:spcBef>
                <a:spcPct val="0"/>
              </a:spcBef>
              <a:buNone/>
            </a:pPr>
            <a:endParaRPr lang="zh-CN" altLang="en-US" sz="44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762000" y="1160780"/>
            <a:ext cx="7772400" cy="4739005"/>
          </a:xfrm>
          <a:ln>
            <a:solidFill>
              <a:srgbClr val="E60223"/>
            </a:solidFill>
            <a:miter/>
          </a:ln>
          <a:scene3d>
            <a:camera prst="legacyObliqueBottomLeft">
              <a:rot lat="0" lon="0" rev="0"/>
            </a:camera>
            <a:lightRig rig="legacyFlat3" dir="t"/>
          </a:scene3d>
          <a:sp3d extrusionH="2270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square" lIns="91440" tIns="45720" rIns="91440" bIns="45720" anchor="t">
            <a:flatTx/>
          </a:bodyPr>
          <a:lstStyle/>
          <a:p>
            <a:pPr eaLnBrk="1" hangingPunct="1">
              <a:lnSpc>
                <a:spcPct val="140000"/>
              </a:lnSpc>
            </a:pPr>
            <a:r>
              <a:rPr lang="zh-CN" altLang="zh-CN" dirty="0"/>
              <a:t>7.1　图的定义</a:t>
            </a:r>
            <a:endParaRPr lang="zh-CN" altLang="zh-CN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>
                <a:solidFill>
                  <a:schemeClr val="tx1"/>
                </a:solidFill>
              </a:rPr>
              <a:t>7.2</a:t>
            </a:r>
            <a:r>
              <a:rPr lang="zh-CN" altLang="en-US" dirty="0">
                <a:solidFill>
                  <a:schemeClr val="tx1"/>
                </a:solidFill>
              </a:rPr>
              <a:t>　</a:t>
            </a:r>
            <a:r>
              <a:rPr lang="zh-CN" altLang="zh-CN" dirty="0">
                <a:solidFill>
                  <a:schemeClr val="tx1"/>
                </a:solidFill>
              </a:rPr>
              <a:t>图的存储结构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en-US" altLang="zh-CN" dirty="0">
                <a:solidFill>
                  <a:schemeClr val="tx1"/>
                </a:solidFill>
              </a:rPr>
              <a:t>7.3</a:t>
            </a:r>
            <a:r>
              <a:rPr lang="zh-CN" altLang="en-US" dirty="0">
                <a:solidFill>
                  <a:schemeClr val="tx1"/>
                </a:solidFill>
              </a:rPr>
              <a:t>　图的遍历</a:t>
            </a:r>
            <a:endParaRPr lang="zh-CN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140000"/>
              </a:lnSpc>
            </a:pPr>
            <a:r>
              <a:rPr lang="zh-CN" altLang="en-US" dirty="0"/>
              <a:t>7.4    图的连通性问题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/>
              <a:t>7.5    </a:t>
            </a:r>
            <a:r>
              <a:rPr lang="zh-CN" altLang="en-US" dirty="0"/>
              <a:t>有向无环图及其应用</a:t>
            </a:r>
            <a:endParaRPr lang="zh-CN" altLang="en-US" dirty="0"/>
          </a:p>
          <a:p>
            <a:pPr eaLnBrk="1" hangingPunct="1">
              <a:lnSpc>
                <a:spcPct val="14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7.6    </a:t>
            </a:r>
            <a:r>
              <a:rPr lang="zh-CN" altLang="en-US" dirty="0">
                <a:solidFill>
                  <a:srgbClr val="FF0000"/>
                </a:solidFill>
              </a:rPr>
              <a:t>最短路径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1747" name="Line 4"/>
          <p:cNvSpPr/>
          <p:nvPr/>
        </p:nvSpPr>
        <p:spPr>
          <a:xfrm>
            <a:off x="0" y="838200"/>
            <a:ext cx="9144000" cy="0"/>
          </a:xfrm>
          <a:prstGeom prst="line">
            <a:avLst/>
          </a:prstGeom>
          <a:ln w="57150" cap="flat" cmpd="thickThin">
            <a:solidFill>
              <a:srgbClr val="E60223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6.2</a:t>
            </a:r>
            <a:r>
              <a:rPr lang="en-US">
                <a:sym typeface="+mn-ea"/>
              </a:rPr>
              <a:t> 每一对顶点间的最短路径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47420"/>
            <a:ext cx="9053830" cy="514858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2 算法实现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 二维数组</a:t>
            </a:r>
            <a:r>
              <a:rPr lang="zh-CN" altLang="en-US">
                <a:solidFill>
                  <a:srgbClr val="0000FF"/>
                </a:solidFill>
              </a:rPr>
              <a:t>Path[n][n]</a:t>
            </a:r>
            <a:r>
              <a:rPr lang="zh-CN" altLang="en-US">
                <a:solidFill>
                  <a:schemeClr val="tx1"/>
                </a:solidFill>
              </a:rPr>
              <a:t>(n为图的顶点数) ，元素Path[i][j]保存从V</a:t>
            </a:r>
            <a:r>
              <a:rPr lang="zh-CN" altLang="en-US" baseline="-25000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到V</a:t>
            </a:r>
            <a:r>
              <a:rPr lang="zh-CN" altLang="en-US" baseline="-25000">
                <a:solidFill>
                  <a:schemeClr val="tx1"/>
                </a:solidFill>
              </a:rPr>
              <a:t>j</a:t>
            </a:r>
            <a:r>
              <a:rPr lang="zh-CN" altLang="en-US">
                <a:solidFill>
                  <a:schemeClr val="tx1"/>
                </a:solidFill>
              </a:rPr>
              <a:t>的最短路径所经过的顶点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若</a:t>
            </a:r>
            <a:r>
              <a:rPr lang="zh-CN" altLang="en-US">
                <a:solidFill>
                  <a:srgbClr val="0000FF"/>
                </a:solidFill>
              </a:rPr>
              <a:t>Path[i][j]=k：</a:t>
            </a:r>
            <a:r>
              <a:rPr lang="zh-CN" altLang="en-US">
                <a:solidFill>
                  <a:schemeClr val="tx1"/>
                </a:solidFill>
              </a:rPr>
              <a:t>从V</a:t>
            </a:r>
            <a:r>
              <a:rPr lang="zh-CN" altLang="en-US" baseline="-25000">
                <a:solidFill>
                  <a:schemeClr val="tx1"/>
                </a:solidFill>
              </a:rPr>
              <a:t>i</a:t>
            </a:r>
            <a:r>
              <a:rPr lang="zh-CN" altLang="en-US">
                <a:solidFill>
                  <a:schemeClr val="tx1"/>
                </a:solidFill>
              </a:rPr>
              <a:t>到V</a:t>
            </a:r>
            <a:r>
              <a:rPr lang="zh-CN" altLang="en-US" baseline="-25000">
                <a:solidFill>
                  <a:schemeClr val="tx1"/>
                </a:solidFill>
              </a:rPr>
              <a:t>j</a:t>
            </a:r>
            <a:r>
              <a:rPr lang="zh-CN" altLang="en-US">
                <a:solidFill>
                  <a:schemeClr val="tx1"/>
                </a:solidFill>
              </a:rPr>
              <a:t> 经过V</a:t>
            </a:r>
            <a:r>
              <a:rPr lang="zh-CN" altLang="en-US" baseline="-25000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 ，最短路径序列是(Vi , …, Vk , …, Vj) ，则路径子序列：(Vi , …, Vk)和(Vk , …, Vj)一定是</a:t>
            </a:r>
            <a:r>
              <a:rPr lang="zh-CN" altLang="en-US">
                <a:solidFill>
                  <a:srgbClr val="0000FF"/>
                </a:solidFill>
              </a:rPr>
              <a:t>从Vi到Vk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zh-CN" altLang="en-US">
                <a:solidFill>
                  <a:srgbClr val="0000FF"/>
                </a:solidFill>
              </a:rPr>
              <a:t>从Vk到Vj </a:t>
            </a:r>
            <a:r>
              <a:rPr lang="zh-CN" altLang="en-US">
                <a:solidFill>
                  <a:schemeClr val="tx1"/>
                </a:solidFill>
              </a:rPr>
              <a:t>的最短路径。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从而可以根据Path[i][k]和Path[k][j]的值再找到该路径上所经过的其它顶点，…依此类推。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6.2</a:t>
            </a:r>
            <a:r>
              <a:rPr lang="en-US">
                <a:sym typeface="+mn-ea"/>
              </a:rPr>
              <a:t> 每一对顶点间的最短路径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47420"/>
            <a:ext cx="8976360" cy="5148580"/>
          </a:xfrm>
        </p:spPr>
        <p:txBody>
          <a:bodyPr/>
          <a:lstStyle/>
          <a:p>
            <a:r>
              <a:rPr lang="zh-CN" altLang="en-US">
                <a:solidFill>
                  <a:srgbClr val="0000FF"/>
                </a:solidFill>
              </a:rPr>
              <a:t>初始化为Path[i][j]=-1</a:t>
            </a:r>
            <a:r>
              <a:rPr lang="zh-CN" altLang="en-US"/>
              <a:t>，表示从Vi到Vj 不经过任何(S中的中间)顶点。</a:t>
            </a:r>
            <a:endParaRPr lang="zh-CN" altLang="en-US"/>
          </a:p>
          <a:p>
            <a:r>
              <a:rPr lang="zh-CN" altLang="en-US"/>
              <a:t>当某个</a:t>
            </a:r>
            <a:r>
              <a:rPr lang="zh-CN" altLang="en-US">
                <a:solidFill>
                  <a:srgbClr val="0000FF"/>
                </a:solidFill>
              </a:rPr>
              <a:t>顶点V</a:t>
            </a:r>
            <a:r>
              <a:rPr lang="zh-CN" altLang="en-US" baseline="-25000">
                <a:solidFill>
                  <a:srgbClr val="0000FF"/>
                </a:solidFill>
              </a:rPr>
              <a:t>k</a:t>
            </a:r>
            <a:r>
              <a:rPr lang="zh-CN" altLang="en-US">
                <a:solidFill>
                  <a:srgbClr val="0000FF"/>
                </a:solidFill>
              </a:rPr>
              <a:t>加入</a:t>
            </a:r>
            <a:r>
              <a:rPr lang="zh-CN" altLang="en-US"/>
              <a:t>到S中后使</a:t>
            </a:r>
            <a:r>
              <a:rPr lang="zh-CN" altLang="en-US">
                <a:solidFill>
                  <a:srgbClr val="0000FF"/>
                </a:solidFill>
              </a:rPr>
              <a:t>A[i][j]变小</a:t>
            </a:r>
            <a:r>
              <a:rPr lang="zh-CN" altLang="en-US"/>
              <a:t>时，令Path[i][j]=k。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6.2</a:t>
            </a:r>
            <a:r>
              <a:rPr lang="en-US">
                <a:sym typeface="+mn-ea"/>
              </a:rPr>
              <a:t> 每一对顶点间的最短路径</a:t>
            </a:r>
            <a:endParaRPr lang="zh-CN" altLang="en-US"/>
          </a:p>
        </p:txBody>
      </p:sp>
      <p:grpSp>
        <p:nvGrpSpPr>
          <p:cNvPr id="154626" name="组合 671746"/>
          <p:cNvGrpSpPr/>
          <p:nvPr/>
        </p:nvGrpSpPr>
        <p:grpSpPr>
          <a:xfrm>
            <a:off x="685800" y="828040"/>
            <a:ext cx="4836795" cy="1646555"/>
            <a:chOff x="1283" y="3024"/>
            <a:chExt cx="2826" cy="916"/>
          </a:xfrm>
        </p:grpSpPr>
        <p:grpSp>
          <p:nvGrpSpPr>
            <p:cNvPr id="154628" name="组合 671748"/>
            <p:cNvGrpSpPr/>
            <p:nvPr/>
          </p:nvGrpSpPr>
          <p:grpSpPr>
            <a:xfrm>
              <a:off x="3120" y="3207"/>
              <a:ext cx="989" cy="681"/>
              <a:chOff x="3376" y="2904"/>
              <a:chExt cx="989" cy="681"/>
            </a:xfrm>
          </p:grpSpPr>
          <p:sp>
            <p:nvSpPr>
              <p:cNvPr id="154629" name="矩形 671749"/>
              <p:cNvSpPr/>
              <p:nvPr/>
            </p:nvSpPr>
            <p:spPr>
              <a:xfrm>
                <a:off x="3408" y="2904"/>
                <a:ext cx="861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400" b="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0     2     8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54630" name="矩形 671750"/>
              <p:cNvSpPr/>
              <p:nvPr/>
            </p:nvSpPr>
            <p:spPr>
              <a:xfrm>
                <a:off x="3408" y="3144"/>
                <a:ext cx="861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400" b="0">
                    <a:latin typeface="宋体" panose="02010600030101010101" pitchFamily="2" charset="-122"/>
                    <a:ea typeface="宋体" panose="02010600030101010101" pitchFamily="2" charset="-122"/>
                  </a:rPr>
                  <a:t>∞  </a:t>
                </a:r>
                <a:r>
                  <a:rPr lang="en-US" altLang="zh-CN" sz="2400" b="0">
                    <a:latin typeface="宋体" panose="02010600030101010101" pitchFamily="2" charset="-122"/>
                    <a:ea typeface="微软雅黑" panose="020B0503020204020204" charset="-122"/>
                  </a:rPr>
                  <a:t>0</a:t>
                </a: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    4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54631" name="矩形 671751"/>
              <p:cNvSpPr/>
              <p:nvPr/>
            </p:nvSpPr>
            <p:spPr>
              <a:xfrm>
                <a:off x="3408" y="3372"/>
                <a:ext cx="861" cy="2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zh-CN" altLang="en-US" sz="24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0">
                    <a:latin typeface="宋体" panose="02010600030101010101" pitchFamily="2" charset="-122"/>
                    <a:ea typeface="微软雅黑" panose="020B0503020204020204" charset="-122"/>
                  </a:rPr>
                  <a:t>5</a:t>
                </a: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   </a:t>
                </a:r>
                <a:r>
                  <a:rPr lang="en-US" altLang="zh-CN" sz="2400" b="0">
                    <a:latin typeface="宋体" panose="02010600030101010101" pitchFamily="2" charset="-122"/>
                    <a:ea typeface="微软雅黑" panose="020B0503020204020204" charset="-122"/>
                  </a:rPr>
                  <a:t>∞</a:t>
                </a: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    </a:t>
                </a:r>
                <a:r>
                  <a:rPr lang="en-US" altLang="zh-CN" sz="2400" b="0">
                    <a:latin typeface="宋体" panose="02010600030101010101" pitchFamily="2" charset="-122"/>
                    <a:ea typeface="微软雅黑" panose="020B0503020204020204" charset="-122"/>
                  </a:rPr>
                  <a:t>0</a:t>
                </a:r>
                <a:endParaRPr lang="en-US" altLang="zh-CN" sz="2400" b="0">
                  <a:latin typeface="宋体" panose="02010600030101010101" pitchFamily="2" charset="-122"/>
                  <a:ea typeface="微软雅黑" panose="020B0503020204020204" charset="-122"/>
                </a:endParaRPr>
              </a:p>
            </p:txBody>
          </p:sp>
          <p:sp>
            <p:nvSpPr>
              <p:cNvPr id="154632" name="左中括号 671752"/>
              <p:cNvSpPr/>
              <p:nvPr/>
            </p:nvSpPr>
            <p:spPr>
              <a:xfrm>
                <a:off x="3376" y="2928"/>
                <a:ext cx="45" cy="657"/>
              </a:xfrm>
              <a:prstGeom prst="leftBracket">
                <a:avLst>
                  <a:gd name="adj" fmla="val 121599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633" name="右中括号 671753"/>
              <p:cNvSpPr/>
              <p:nvPr/>
            </p:nvSpPr>
            <p:spPr>
              <a:xfrm>
                <a:off x="4320" y="2916"/>
                <a:ext cx="45" cy="657"/>
              </a:xfrm>
              <a:prstGeom prst="rightBracket">
                <a:avLst>
                  <a:gd name="adj" fmla="val 121599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>
                  <a:buNone/>
                </a:pPr>
                <a:endPara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4634" name="组合 671754"/>
            <p:cNvGrpSpPr/>
            <p:nvPr/>
          </p:nvGrpSpPr>
          <p:grpSpPr>
            <a:xfrm>
              <a:off x="1283" y="3024"/>
              <a:ext cx="1261" cy="916"/>
              <a:chOff x="928" y="3037"/>
              <a:chExt cx="1261" cy="916"/>
            </a:xfrm>
          </p:grpSpPr>
          <p:sp>
            <p:nvSpPr>
              <p:cNvPr id="154635" name="椭圆 671755"/>
              <p:cNvSpPr/>
              <p:nvPr/>
            </p:nvSpPr>
            <p:spPr>
              <a:xfrm>
                <a:off x="1872" y="3135"/>
                <a:ext cx="317" cy="249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sz="2400" b="0" baseline="-18000">
                    <a:latin typeface="Times New Roman" panose="02020603050405020304" pitchFamily="18" charset="0"/>
                    <a:ea typeface="微软雅黑" panose="020B0503020204020204" charset="-122"/>
                  </a:rPr>
                  <a:t>1</a:t>
                </a:r>
                <a:endParaRPr lang="en-US" altLang="zh-CN" sz="2400" b="0" baseline="-180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54636" name="矩形 671756"/>
              <p:cNvSpPr/>
              <p:nvPr/>
            </p:nvSpPr>
            <p:spPr>
              <a:xfrm>
                <a:off x="1848" y="3408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4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54637" name="直接连接符 671757"/>
              <p:cNvSpPr/>
              <p:nvPr/>
            </p:nvSpPr>
            <p:spPr>
              <a:xfrm flipH="1">
                <a:off x="1728" y="3384"/>
                <a:ext cx="249" cy="31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54638" name="矩形 671758"/>
              <p:cNvSpPr/>
              <p:nvPr/>
            </p:nvSpPr>
            <p:spPr>
              <a:xfrm>
                <a:off x="1296" y="3352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8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54639" name="直接连接符 671759"/>
              <p:cNvSpPr/>
              <p:nvPr/>
            </p:nvSpPr>
            <p:spPr>
              <a:xfrm>
                <a:off x="1152" y="3376"/>
                <a:ext cx="416" cy="36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54640" name="矩形 671760"/>
              <p:cNvSpPr/>
              <p:nvPr/>
            </p:nvSpPr>
            <p:spPr>
              <a:xfrm>
                <a:off x="1416" y="3037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2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54641" name="直接连接符 671761"/>
              <p:cNvSpPr/>
              <p:nvPr/>
            </p:nvSpPr>
            <p:spPr>
              <a:xfrm flipV="1">
                <a:off x="1256" y="3256"/>
                <a:ext cx="61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54642" name="椭圆 671762"/>
              <p:cNvSpPr/>
              <p:nvPr/>
            </p:nvSpPr>
            <p:spPr>
              <a:xfrm>
                <a:off x="1520" y="3704"/>
                <a:ext cx="317" cy="249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sz="2400" b="0" baseline="-18000">
                    <a:latin typeface="Times New Roman" panose="02020603050405020304" pitchFamily="18" charset="0"/>
                    <a:ea typeface="微软雅黑" panose="020B0503020204020204" charset="-122"/>
                  </a:rPr>
                  <a:t>2</a:t>
                </a:r>
                <a:endParaRPr lang="en-US" altLang="zh-CN" sz="2400" b="0" baseline="-180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54643" name="椭圆 671763"/>
              <p:cNvSpPr/>
              <p:nvPr/>
            </p:nvSpPr>
            <p:spPr>
              <a:xfrm>
                <a:off x="928" y="3128"/>
                <a:ext cx="317" cy="249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V</a:t>
                </a:r>
                <a:r>
                  <a:rPr lang="en-US" altLang="zh-CN" sz="2400" b="0" baseline="-18000">
                    <a:latin typeface="Times New Roman" panose="02020603050405020304" pitchFamily="18" charset="0"/>
                    <a:ea typeface="微软雅黑" panose="020B0503020204020204" charset="-122"/>
                  </a:rPr>
                  <a:t>0</a:t>
                </a:r>
                <a:endParaRPr lang="en-US" altLang="zh-CN" sz="2400" b="0" baseline="-1800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54644" name="任意多边形 671764"/>
              <p:cNvSpPr/>
              <p:nvPr/>
            </p:nvSpPr>
            <p:spPr>
              <a:xfrm>
                <a:off x="1048" y="3360"/>
                <a:ext cx="480" cy="520"/>
              </a:xfrm>
              <a:custGeom>
                <a:avLst/>
                <a:gdLst/>
                <a:ahLst/>
                <a:cxnLst/>
                <a:rect l="0" t="0" r="0" b="0"/>
                <a:pathLst>
                  <a:path w="480" h="520">
                    <a:moveTo>
                      <a:pt x="480" y="480"/>
                    </a:moveTo>
                    <a:cubicBezTo>
                      <a:pt x="440" y="500"/>
                      <a:pt x="400" y="520"/>
                      <a:pt x="336" y="480"/>
                    </a:cubicBezTo>
                    <a:cubicBezTo>
                      <a:pt x="272" y="440"/>
                      <a:pt x="152" y="320"/>
                      <a:pt x="96" y="240"/>
                    </a:cubicBezTo>
                    <a:cubicBezTo>
                      <a:pt x="40" y="160"/>
                      <a:pt x="16" y="40"/>
                      <a:pt x="0" y="0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 b="0"/>
              </a:p>
            </p:txBody>
          </p:sp>
          <p:sp>
            <p:nvSpPr>
              <p:cNvPr id="154645" name="矩形 671765"/>
              <p:cNvSpPr/>
              <p:nvPr/>
            </p:nvSpPr>
            <p:spPr>
              <a:xfrm>
                <a:off x="1021" y="3613"/>
                <a:ext cx="227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5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</p:grpSp>
      </p:grpSp>
      <p:grpSp>
        <p:nvGrpSpPr>
          <p:cNvPr id="155655" name="组合 672775"/>
          <p:cNvGrpSpPr/>
          <p:nvPr/>
        </p:nvGrpSpPr>
        <p:grpSpPr>
          <a:xfrm rot="0">
            <a:off x="1167765" y="3243580"/>
            <a:ext cx="1570355" cy="1081405"/>
            <a:chOff x="3376" y="2904"/>
            <a:chExt cx="989" cy="681"/>
          </a:xfrm>
        </p:grpSpPr>
        <p:sp>
          <p:nvSpPr>
            <p:cNvPr id="155656" name="矩形 672776"/>
            <p:cNvSpPr/>
            <p:nvPr/>
          </p:nvSpPr>
          <p:spPr>
            <a:xfrm>
              <a:off x="3408" y="2904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0     2     8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57" name="矩形 672777"/>
            <p:cNvSpPr/>
            <p:nvPr/>
          </p:nvSpPr>
          <p:spPr>
            <a:xfrm>
              <a:off x="3408" y="3144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>
                  <a:latin typeface="宋体" panose="02010600030101010101" pitchFamily="2" charset="-122"/>
                  <a:ea typeface="宋体" panose="02010600030101010101" pitchFamily="2" charset="-122"/>
                </a:rPr>
                <a:t>∞  </a:t>
              </a:r>
              <a:r>
                <a:rPr lang="en-US" altLang="zh-CN" sz="2400" b="0">
                  <a:latin typeface="宋体" panose="02010600030101010101" pitchFamily="2" charset="-122"/>
                  <a:ea typeface="微软雅黑" panose="020B0503020204020204" charset="-122"/>
                </a:rPr>
                <a:t>0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  4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58" name="矩形 672778"/>
            <p:cNvSpPr/>
            <p:nvPr/>
          </p:nvSpPr>
          <p:spPr>
            <a:xfrm>
              <a:off x="3408" y="3372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宋体" panose="02010600030101010101" pitchFamily="2" charset="-122"/>
                  <a:ea typeface="微软雅黑" panose="020B0503020204020204" charset="-122"/>
                </a:rPr>
                <a:t>5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 </a:t>
              </a:r>
              <a:r>
                <a:rPr lang="en-US" altLang="zh-CN" sz="2400" b="0">
                  <a:latin typeface="宋体" panose="02010600030101010101" pitchFamily="2" charset="-122"/>
                  <a:ea typeface="微软雅黑" panose="020B0503020204020204" charset="-122"/>
                </a:rPr>
                <a:t>∞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 </a:t>
              </a:r>
              <a:r>
                <a:rPr lang="en-US" altLang="zh-CN" sz="2400" b="0">
                  <a:latin typeface="宋体" panose="02010600030101010101" pitchFamily="2" charset="-122"/>
                  <a:ea typeface="微软雅黑" panose="020B0503020204020204" charset="-122"/>
                </a:rPr>
                <a:t>0</a:t>
              </a:r>
              <a:endParaRPr lang="en-US" altLang="zh-CN" sz="2400" b="0"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  <p:sp>
          <p:nvSpPr>
            <p:cNvPr id="155659" name="左中括号 672779"/>
            <p:cNvSpPr/>
            <p:nvPr/>
          </p:nvSpPr>
          <p:spPr>
            <a:xfrm>
              <a:off x="3376" y="2928"/>
              <a:ext cx="45" cy="657"/>
            </a:xfrm>
            <a:prstGeom prst="leftBracket">
              <a:avLst>
                <a:gd name="adj" fmla="val 121599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660" name="右中括号 672780"/>
            <p:cNvSpPr/>
            <p:nvPr/>
          </p:nvSpPr>
          <p:spPr>
            <a:xfrm>
              <a:off x="4320" y="2916"/>
              <a:ext cx="45" cy="657"/>
            </a:xfrm>
            <a:prstGeom prst="rightBracket">
              <a:avLst>
                <a:gd name="adj" fmla="val 12159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5661" name="组合 672781"/>
          <p:cNvGrpSpPr/>
          <p:nvPr/>
        </p:nvGrpSpPr>
        <p:grpSpPr>
          <a:xfrm rot="0">
            <a:off x="3148965" y="3228975"/>
            <a:ext cx="1570355" cy="1081405"/>
            <a:chOff x="3376" y="2904"/>
            <a:chExt cx="989" cy="681"/>
          </a:xfrm>
        </p:grpSpPr>
        <p:sp>
          <p:nvSpPr>
            <p:cNvPr id="155662" name="矩形 672782"/>
            <p:cNvSpPr/>
            <p:nvPr/>
          </p:nvSpPr>
          <p:spPr>
            <a:xfrm>
              <a:off x="3408" y="2904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0     2     8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63" name="矩形 672783"/>
            <p:cNvSpPr/>
            <p:nvPr/>
          </p:nvSpPr>
          <p:spPr>
            <a:xfrm>
              <a:off x="3408" y="3144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>
                  <a:latin typeface="宋体" panose="02010600030101010101" pitchFamily="2" charset="-122"/>
                  <a:ea typeface="宋体" panose="02010600030101010101" pitchFamily="2" charset="-122"/>
                </a:rPr>
                <a:t>∞  </a:t>
              </a:r>
              <a:r>
                <a:rPr lang="en-US" altLang="zh-CN" sz="2400" b="0">
                  <a:latin typeface="宋体" panose="02010600030101010101" pitchFamily="2" charset="-122"/>
                  <a:ea typeface="微软雅黑" panose="020B0503020204020204" charset="-122"/>
                </a:rPr>
                <a:t>0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  4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64" name="矩形 672784"/>
            <p:cNvSpPr/>
            <p:nvPr/>
          </p:nvSpPr>
          <p:spPr>
            <a:xfrm>
              <a:off x="3408" y="3372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宋体" panose="02010600030101010101" pitchFamily="2" charset="-122"/>
                  <a:ea typeface="微软雅黑" panose="020B0503020204020204" charset="-122"/>
                </a:rPr>
                <a:t>5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 </a:t>
              </a:r>
              <a:r>
                <a:rPr lang="en-US" altLang="zh-CN" sz="2400" b="0">
                  <a:solidFill>
                    <a:srgbClr val="0000FF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7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  </a:t>
              </a:r>
              <a:r>
                <a:rPr lang="en-US" altLang="zh-CN" sz="2400" b="0">
                  <a:latin typeface="宋体" panose="02010600030101010101" pitchFamily="2" charset="-122"/>
                  <a:ea typeface="微软雅黑" panose="020B0503020204020204" charset="-122"/>
                </a:rPr>
                <a:t>0</a:t>
              </a:r>
              <a:endParaRPr lang="en-US" altLang="zh-CN" sz="2400" b="0"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  <p:sp>
          <p:nvSpPr>
            <p:cNvPr id="155665" name="左中括号 672785"/>
            <p:cNvSpPr/>
            <p:nvPr/>
          </p:nvSpPr>
          <p:spPr>
            <a:xfrm>
              <a:off x="3376" y="2928"/>
              <a:ext cx="45" cy="657"/>
            </a:xfrm>
            <a:prstGeom prst="leftBracket">
              <a:avLst>
                <a:gd name="adj" fmla="val 121599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666" name="右中括号 672786"/>
            <p:cNvSpPr/>
            <p:nvPr/>
          </p:nvSpPr>
          <p:spPr>
            <a:xfrm>
              <a:off x="4320" y="2916"/>
              <a:ext cx="45" cy="657"/>
            </a:xfrm>
            <a:prstGeom prst="rightBracket">
              <a:avLst>
                <a:gd name="adj" fmla="val 12159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5667" name="组合 672787"/>
          <p:cNvGrpSpPr/>
          <p:nvPr/>
        </p:nvGrpSpPr>
        <p:grpSpPr>
          <a:xfrm rot="0">
            <a:off x="5130165" y="3228975"/>
            <a:ext cx="1570355" cy="1081405"/>
            <a:chOff x="3376" y="2904"/>
            <a:chExt cx="989" cy="681"/>
          </a:xfrm>
        </p:grpSpPr>
        <p:sp>
          <p:nvSpPr>
            <p:cNvPr id="155668" name="矩形 672788"/>
            <p:cNvSpPr/>
            <p:nvPr/>
          </p:nvSpPr>
          <p:spPr>
            <a:xfrm>
              <a:off x="3408" y="2904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0     2    </a:t>
              </a: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6</a:t>
              </a:r>
              <a:endParaRPr lang="en-US" altLang="zh-CN" sz="2400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69" name="矩形 672789"/>
            <p:cNvSpPr/>
            <p:nvPr/>
          </p:nvSpPr>
          <p:spPr>
            <a:xfrm>
              <a:off x="3408" y="3144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>
                  <a:latin typeface="宋体" panose="02010600030101010101" pitchFamily="2" charset="-122"/>
                  <a:ea typeface="宋体" panose="02010600030101010101" pitchFamily="2" charset="-122"/>
                </a:rPr>
                <a:t>∞  </a:t>
              </a:r>
              <a:r>
                <a:rPr lang="en-US" altLang="zh-CN" sz="2400" b="0">
                  <a:latin typeface="宋体" panose="02010600030101010101" pitchFamily="2" charset="-122"/>
                  <a:ea typeface="微软雅黑" panose="020B0503020204020204" charset="-122"/>
                </a:rPr>
                <a:t>0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  4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70" name="矩形 672790"/>
            <p:cNvSpPr/>
            <p:nvPr/>
          </p:nvSpPr>
          <p:spPr>
            <a:xfrm>
              <a:off x="3408" y="3372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宋体" panose="02010600030101010101" pitchFamily="2" charset="-122"/>
                  <a:ea typeface="微软雅黑" panose="020B0503020204020204" charset="-122"/>
                </a:rPr>
                <a:t>5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 </a:t>
              </a:r>
              <a:r>
                <a:rPr lang="en-US" altLang="zh-CN" sz="2400" b="0">
                  <a:solidFill>
                    <a:srgbClr val="0000FF"/>
                  </a:solidFill>
                  <a:latin typeface="宋体" panose="02010600030101010101" pitchFamily="2" charset="-122"/>
                  <a:ea typeface="微软雅黑" panose="020B0503020204020204" charset="-122"/>
                </a:rPr>
                <a:t>7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  </a:t>
              </a:r>
              <a:r>
                <a:rPr lang="en-US" altLang="zh-CN" sz="2400" b="0">
                  <a:latin typeface="宋体" panose="02010600030101010101" pitchFamily="2" charset="-122"/>
                  <a:ea typeface="微软雅黑" panose="020B0503020204020204" charset="-122"/>
                </a:rPr>
                <a:t>0</a:t>
              </a:r>
              <a:endParaRPr lang="en-US" altLang="zh-CN" sz="2400" b="0"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  <p:sp>
          <p:nvSpPr>
            <p:cNvPr id="155671" name="左中括号 672791"/>
            <p:cNvSpPr/>
            <p:nvPr/>
          </p:nvSpPr>
          <p:spPr>
            <a:xfrm>
              <a:off x="3376" y="2928"/>
              <a:ext cx="45" cy="657"/>
            </a:xfrm>
            <a:prstGeom prst="leftBracket">
              <a:avLst>
                <a:gd name="adj" fmla="val 121599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672" name="右中括号 672792"/>
            <p:cNvSpPr/>
            <p:nvPr/>
          </p:nvSpPr>
          <p:spPr>
            <a:xfrm>
              <a:off x="4320" y="2916"/>
              <a:ext cx="45" cy="657"/>
            </a:xfrm>
            <a:prstGeom prst="rightBracket">
              <a:avLst>
                <a:gd name="adj" fmla="val 12159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5673" name="组合 672793"/>
          <p:cNvGrpSpPr/>
          <p:nvPr/>
        </p:nvGrpSpPr>
        <p:grpSpPr>
          <a:xfrm rot="0">
            <a:off x="7187565" y="3243580"/>
            <a:ext cx="1570355" cy="1081405"/>
            <a:chOff x="3376" y="2904"/>
            <a:chExt cx="989" cy="681"/>
          </a:xfrm>
        </p:grpSpPr>
        <p:sp>
          <p:nvSpPr>
            <p:cNvPr id="155674" name="矩形 672794"/>
            <p:cNvSpPr/>
            <p:nvPr/>
          </p:nvSpPr>
          <p:spPr>
            <a:xfrm>
              <a:off x="3408" y="2904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0     2    </a:t>
              </a: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6</a:t>
              </a:r>
              <a:endParaRPr lang="en-US" altLang="zh-CN" sz="2400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75" name="矩形 672795"/>
            <p:cNvSpPr/>
            <p:nvPr/>
          </p:nvSpPr>
          <p:spPr>
            <a:xfrm>
              <a:off x="3408" y="3144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9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  0     4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76" name="矩形 672796"/>
            <p:cNvSpPr/>
            <p:nvPr/>
          </p:nvSpPr>
          <p:spPr>
            <a:xfrm>
              <a:off x="3408" y="3372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5   </a:t>
              </a: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 7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  0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77" name="左中括号 672797"/>
            <p:cNvSpPr/>
            <p:nvPr/>
          </p:nvSpPr>
          <p:spPr>
            <a:xfrm>
              <a:off x="3376" y="2928"/>
              <a:ext cx="45" cy="657"/>
            </a:xfrm>
            <a:prstGeom prst="leftBracket">
              <a:avLst>
                <a:gd name="adj" fmla="val 121599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678" name="右中括号 672798"/>
            <p:cNvSpPr/>
            <p:nvPr/>
          </p:nvSpPr>
          <p:spPr>
            <a:xfrm>
              <a:off x="4320" y="2916"/>
              <a:ext cx="45" cy="657"/>
            </a:xfrm>
            <a:prstGeom prst="rightBracket">
              <a:avLst>
                <a:gd name="adj" fmla="val 12159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5679" name="矩形 672799"/>
          <p:cNvSpPr/>
          <p:nvPr/>
        </p:nvSpPr>
        <p:spPr>
          <a:xfrm>
            <a:off x="481965" y="3510280"/>
            <a:ext cx="431800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>
              <a:buClr>
                <a:schemeClr val="bg1"/>
              </a:buClr>
              <a:buNone/>
            </a:pPr>
            <a:r>
              <a:rPr lang="en-US" altLang="zh-CN" sz="2800" b="0">
                <a:latin typeface="Times New Roman" panose="02020603050405020304" pitchFamily="18" charset="0"/>
                <a:ea typeface="微软雅黑" panose="020B0503020204020204" charset="-122"/>
              </a:rPr>
              <a:t>A</a:t>
            </a:r>
            <a:endParaRPr lang="en-US" altLang="zh-CN" sz="2800" b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pSp>
        <p:nvGrpSpPr>
          <p:cNvPr id="155682" name="组合 672802"/>
          <p:cNvGrpSpPr/>
          <p:nvPr/>
        </p:nvGrpSpPr>
        <p:grpSpPr>
          <a:xfrm rot="0">
            <a:off x="1167765" y="4537075"/>
            <a:ext cx="1570355" cy="1081405"/>
            <a:chOff x="3376" y="2904"/>
            <a:chExt cx="989" cy="681"/>
          </a:xfrm>
        </p:grpSpPr>
        <p:sp>
          <p:nvSpPr>
            <p:cNvPr id="155683" name="矩形 672803"/>
            <p:cNvSpPr/>
            <p:nvPr/>
          </p:nvSpPr>
          <p:spPr>
            <a:xfrm>
              <a:off x="3408" y="2904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-1   </a:t>
              </a:r>
              <a:r>
                <a:rPr lang="en-US" altLang="zh-CN" sz="24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</a:t>
              </a:r>
              <a:r>
                <a:rPr lang="en-US" altLang="zh-CN" sz="24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endParaRPr lang="en-US" altLang="zh-CN" sz="2400" b="0" dirty="0" err="1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84" name="矩形 672804"/>
            <p:cNvSpPr/>
            <p:nvPr/>
          </p:nvSpPr>
          <p:spPr>
            <a:xfrm>
              <a:off x="3408" y="3144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-1   </a:t>
              </a:r>
              <a:r>
                <a:rPr lang="en-US" altLang="zh-CN" sz="24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</a:t>
              </a:r>
              <a:r>
                <a:rPr lang="en-US" altLang="zh-CN" sz="24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endParaRPr lang="en-US" altLang="zh-CN" sz="2400" b="0" dirty="0" err="1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85" name="矩形 672805"/>
            <p:cNvSpPr/>
            <p:nvPr/>
          </p:nvSpPr>
          <p:spPr>
            <a:xfrm>
              <a:off x="3408" y="3372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-1   </a:t>
              </a:r>
              <a:r>
                <a:rPr lang="en-US" altLang="zh-CN" sz="24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</a:t>
              </a:r>
              <a:r>
                <a:rPr lang="en-US" altLang="zh-CN" sz="24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endParaRPr lang="en-US" altLang="zh-CN" sz="2400" b="0" dirty="0" err="1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86" name="左中括号 672806"/>
            <p:cNvSpPr/>
            <p:nvPr/>
          </p:nvSpPr>
          <p:spPr>
            <a:xfrm>
              <a:off x="3376" y="2928"/>
              <a:ext cx="45" cy="657"/>
            </a:xfrm>
            <a:prstGeom prst="leftBracket">
              <a:avLst>
                <a:gd name="adj" fmla="val 121599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687" name="右中括号 672807"/>
            <p:cNvSpPr/>
            <p:nvPr/>
          </p:nvSpPr>
          <p:spPr>
            <a:xfrm>
              <a:off x="4320" y="2916"/>
              <a:ext cx="45" cy="657"/>
            </a:xfrm>
            <a:prstGeom prst="rightBracket">
              <a:avLst>
                <a:gd name="adj" fmla="val 12159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5688" name="组合 672808"/>
          <p:cNvGrpSpPr/>
          <p:nvPr/>
        </p:nvGrpSpPr>
        <p:grpSpPr>
          <a:xfrm rot="0">
            <a:off x="3179445" y="4551680"/>
            <a:ext cx="1570355" cy="1081405"/>
            <a:chOff x="3376" y="2904"/>
            <a:chExt cx="989" cy="681"/>
          </a:xfrm>
        </p:grpSpPr>
        <p:sp>
          <p:nvSpPr>
            <p:cNvPr id="155689" name="矩形 672809"/>
            <p:cNvSpPr/>
            <p:nvPr/>
          </p:nvSpPr>
          <p:spPr>
            <a:xfrm>
              <a:off x="3408" y="2904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-1   </a:t>
              </a:r>
              <a:r>
                <a:rPr lang="en-US" altLang="zh-CN" sz="24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</a:t>
              </a:r>
              <a:r>
                <a:rPr lang="en-US" altLang="zh-CN" sz="24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endParaRPr lang="en-US" altLang="zh-CN" sz="2400" b="0" dirty="0" err="1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90" name="矩形 672810"/>
            <p:cNvSpPr/>
            <p:nvPr/>
          </p:nvSpPr>
          <p:spPr>
            <a:xfrm>
              <a:off x="3408" y="3144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-1   </a:t>
              </a:r>
              <a:r>
                <a:rPr lang="en-US" altLang="zh-CN" sz="24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</a:t>
              </a:r>
              <a:r>
                <a:rPr lang="en-US" altLang="zh-CN" sz="24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endParaRPr lang="en-US" altLang="zh-CN" sz="2400" b="0" dirty="0" err="1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91" name="矩形 672811"/>
            <p:cNvSpPr/>
            <p:nvPr/>
          </p:nvSpPr>
          <p:spPr>
            <a:xfrm>
              <a:off x="3408" y="3372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-1    </a:t>
              </a: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-1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92" name="左中括号 672812"/>
            <p:cNvSpPr/>
            <p:nvPr/>
          </p:nvSpPr>
          <p:spPr>
            <a:xfrm>
              <a:off x="3376" y="2928"/>
              <a:ext cx="45" cy="657"/>
            </a:xfrm>
            <a:prstGeom prst="leftBracket">
              <a:avLst>
                <a:gd name="adj" fmla="val 121599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693" name="右中括号 672813"/>
            <p:cNvSpPr/>
            <p:nvPr/>
          </p:nvSpPr>
          <p:spPr>
            <a:xfrm>
              <a:off x="4320" y="2916"/>
              <a:ext cx="45" cy="657"/>
            </a:xfrm>
            <a:prstGeom prst="rightBracket">
              <a:avLst>
                <a:gd name="adj" fmla="val 12159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5694" name="组合 672814"/>
          <p:cNvGrpSpPr/>
          <p:nvPr/>
        </p:nvGrpSpPr>
        <p:grpSpPr>
          <a:xfrm rot="0">
            <a:off x="5160645" y="4551680"/>
            <a:ext cx="1570355" cy="1081405"/>
            <a:chOff x="3376" y="2904"/>
            <a:chExt cx="989" cy="681"/>
          </a:xfrm>
        </p:grpSpPr>
        <p:sp>
          <p:nvSpPr>
            <p:cNvPr id="155695" name="矩形 672815"/>
            <p:cNvSpPr/>
            <p:nvPr/>
          </p:nvSpPr>
          <p:spPr>
            <a:xfrm>
              <a:off x="3408" y="2904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-1   </a:t>
              </a:r>
              <a:r>
                <a:rPr lang="en-US" altLang="zh-CN" sz="24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 </a:t>
              </a: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en-US" altLang="zh-CN" sz="2400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96" name="矩形 672816"/>
            <p:cNvSpPr/>
            <p:nvPr/>
          </p:nvSpPr>
          <p:spPr>
            <a:xfrm>
              <a:off x="3408" y="3144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-1   </a:t>
              </a:r>
              <a:r>
                <a:rPr lang="en-US" altLang="zh-CN" sz="24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</a:t>
              </a:r>
              <a:r>
                <a:rPr lang="en-US" altLang="zh-CN" sz="24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endParaRPr lang="en-US" altLang="zh-CN" sz="2400" b="0" dirty="0" err="1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97" name="矩形 672817"/>
            <p:cNvSpPr/>
            <p:nvPr/>
          </p:nvSpPr>
          <p:spPr>
            <a:xfrm>
              <a:off x="3408" y="3372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-1    </a:t>
              </a: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0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-1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698" name="左中括号 672818"/>
            <p:cNvSpPr/>
            <p:nvPr/>
          </p:nvSpPr>
          <p:spPr>
            <a:xfrm>
              <a:off x="3376" y="2928"/>
              <a:ext cx="45" cy="657"/>
            </a:xfrm>
            <a:prstGeom prst="leftBracket">
              <a:avLst>
                <a:gd name="adj" fmla="val 121599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699" name="右中括号 672819"/>
            <p:cNvSpPr/>
            <p:nvPr/>
          </p:nvSpPr>
          <p:spPr>
            <a:xfrm>
              <a:off x="4320" y="2916"/>
              <a:ext cx="45" cy="657"/>
            </a:xfrm>
            <a:prstGeom prst="rightBracket">
              <a:avLst>
                <a:gd name="adj" fmla="val 12159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5700" name="组合 672820"/>
          <p:cNvGrpSpPr/>
          <p:nvPr/>
        </p:nvGrpSpPr>
        <p:grpSpPr>
          <a:xfrm rot="0">
            <a:off x="7218045" y="4551680"/>
            <a:ext cx="1570355" cy="1081405"/>
            <a:chOff x="3376" y="2904"/>
            <a:chExt cx="989" cy="681"/>
          </a:xfrm>
        </p:grpSpPr>
        <p:sp>
          <p:nvSpPr>
            <p:cNvPr id="155701" name="矩形 672821"/>
            <p:cNvSpPr/>
            <p:nvPr/>
          </p:nvSpPr>
          <p:spPr>
            <a:xfrm>
              <a:off x="3408" y="2904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-1   </a:t>
              </a:r>
              <a:r>
                <a:rPr lang="en-US" altLang="zh-CN" sz="24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 </a:t>
              </a: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en-US" altLang="zh-CN" sz="2400" b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702" name="矩形 672822"/>
            <p:cNvSpPr/>
            <p:nvPr/>
          </p:nvSpPr>
          <p:spPr>
            <a:xfrm>
              <a:off x="3408" y="3144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-1   </a:t>
              </a:r>
              <a:r>
                <a:rPr lang="en-US" altLang="zh-CN" sz="24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-1</a:t>
              </a:r>
              <a:endParaRPr lang="en-US" altLang="zh-CN" sz="2400" b="0" dirty="0" err="1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703" name="矩形 672823"/>
            <p:cNvSpPr/>
            <p:nvPr/>
          </p:nvSpPr>
          <p:spPr>
            <a:xfrm>
              <a:off x="3408" y="3372"/>
              <a:ext cx="861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-1   </a:t>
              </a:r>
              <a:r>
                <a:rPr lang="en-US" altLang="zh-CN" sz="2400" b="0">
                  <a:solidFill>
                    <a:srgbClr val="0000FF"/>
                  </a:solidFill>
                  <a:latin typeface="Times New Roman" panose="02020603050405020304" pitchFamily="18" charset="0"/>
                  <a:ea typeface="微软雅黑" panose="020B0503020204020204" charset="-122"/>
                </a:rPr>
                <a:t> 0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   -1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5704" name="左中括号 672824"/>
            <p:cNvSpPr/>
            <p:nvPr/>
          </p:nvSpPr>
          <p:spPr>
            <a:xfrm>
              <a:off x="3376" y="2928"/>
              <a:ext cx="45" cy="657"/>
            </a:xfrm>
            <a:prstGeom prst="leftBracket">
              <a:avLst>
                <a:gd name="adj" fmla="val 121599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5705" name="右中括号 672825"/>
            <p:cNvSpPr/>
            <p:nvPr/>
          </p:nvSpPr>
          <p:spPr>
            <a:xfrm>
              <a:off x="4320" y="2916"/>
              <a:ext cx="45" cy="657"/>
            </a:xfrm>
            <a:prstGeom prst="rightBracket">
              <a:avLst>
                <a:gd name="adj" fmla="val 121599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5706" name="矩形 672826"/>
          <p:cNvSpPr/>
          <p:nvPr/>
        </p:nvSpPr>
        <p:spPr>
          <a:xfrm>
            <a:off x="187960" y="4780280"/>
            <a:ext cx="827405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en-US" altLang="zh-CN" sz="2800" b="0">
                <a:latin typeface="Times New Roman" panose="02020603050405020304" pitchFamily="18" charset="0"/>
                <a:ea typeface="微软雅黑" panose="020B0503020204020204" charset="-122"/>
              </a:rPr>
              <a:t>Path</a:t>
            </a:r>
            <a:endParaRPr lang="en-US" altLang="zh-CN" sz="2800" b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55708" name="矩形 672828"/>
          <p:cNvSpPr/>
          <p:nvPr/>
        </p:nvSpPr>
        <p:spPr>
          <a:xfrm>
            <a:off x="405765" y="5782945"/>
            <a:ext cx="431800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>
              <a:buClr>
                <a:schemeClr val="bg1"/>
              </a:buClr>
              <a:buNone/>
            </a:pPr>
            <a:r>
              <a:rPr lang="en-US" altLang="zh-CN" sz="2800" b="0">
                <a:latin typeface="Times New Roman" panose="02020603050405020304" pitchFamily="18" charset="0"/>
                <a:ea typeface="微软雅黑" panose="020B0503020204020204" charset="-122"/>
              </a:rPr>
              <a:t>S</a:t>
            </a:r>
            <a:endParaRPr lang="en-US" altLang="zh-CN" sz="2800" b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55709" name="矩形 672829"/>
          <p:cNvSpPr/>
          <p:nvPr/>
        </p:nvSpPr>
        <p:spPr>
          <a:xfrm>
            <a:off x="1636395" y="5782945"/>
            <a:ext cx="598805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en-US" altLang="zh-CN" sz="2800" b="0">
                <a:latin typeface="Times New Roman" panose="02020603050405020304" pitchFamily="18" charset="0"/>
                <a:ea typeface="微软雅黑" panose="020B0503020204020204" charset="-122"/>
              </a:rPr>
              <a:t>{ }</a:t>
            </a:r>
            <a:endParaRPr lang="en-US" altLang="zh-CN" sz="2800" b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55710" name="矩形 672830"/>
          <p:cNvSpPr/>
          <p:nvPr/>
        </p:nvSpPr>
        <p:spPr>
          <a:xfrm>
            <a:off x="3617595" y="5782945"/>
            <a:ext cx="751205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en-US" altLang="zh-CN" sz="2800" b="0">
                <a:latin typeface="Times New Roman" panose="02020603050405020304" pitchFamily="18" charset="0"/>
                <a:ea typeface="微软雅黑" panose="020B0503020204020204" charset="-122"/>
              </a:rPr>
              <a:t>{ 0 }</a:t>
            </a:r>
            <a:endParaRPr lang="en-US" altLang="zh-CN" sz="2800" b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55711" name="矩形 672831"/>
          <p:cNvSpPr/>
          <p:nvPr/>
        </p:nvSpPr>
        <p:spPr>
          <a:xfrm>
            <a:off x="5346065" y="5757545"/>
            <a:ext cx="1079500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en-US" altLang="zh-CN" sz="2800" b="0">
                <a:latin typeface="Times New Roman" panose="02020603050405020304" pitchFamily="18" charset="0"/>
                <a:ea typeface="微软雅黑" panose="020B0503020204020204" charset="-122"/>
              </a:rPr>
              <a:t>{ 0, 1 }</a:t>
            </a:r>
            <a:endParaRPr lang="en-US" altLang="zh-CN" sz="2800" b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55712" name="矩形 672832"/>
          <p:cNvSpPr/>
          <p:nvPr/>
        </p:nvSpPr>
        <p:spPr>
          <a:xfrm>
            <a:off x="7384415" y="5757545"/>
            <a:ext cx="1403350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en-US" altLang="zh-CN" sz="2800" b="0">
                <a:latin typeface="Times New Roman" panose="02020603050405020304" pitchFamily="18" charset="0"/>
                <a:ea typeface="微软雅黑" panose="020B0503020204020204" charset="-122"/>
              </a:rPr>
              <a:t>{ 0, 1, 2 }</a:t>
            </a:r>
            <a:endParaRPr lang="en-US" altLang="zh-CN" sz="2800" b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55714" name="矩形 672834"/>
          <p:cNvSpPr/>
          <p:nvPr/>
        </p:nvSpPr>
        <p:spPr>
          <a:xfrm>
            <a:off x="253365" y="2658745"/>
            <a:ext cx="792480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 algn="ctr">
              <a:buClr>
                <a:schemeClr val="bg1"/>
              </a:buClr>
              <a:buNone/>
            </a:pPr>
            <a:r>
              <a:rPr lang="zh-CN" altLang="en-US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步骤</a:t>
            </a:r>
            <a:endParaRPr lang="zh-CN" altLang="en-US" sz="28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715" name="矩形 672835"/>
          <p:cNvSpPr/>
          <p:nvPr/>
        </p:nvSpPr>
        <p:spPr>
          <a:xfrm>
            <a:off x="1636395" y="2658745"/>
            <a:ext cx="792480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zh-CN" altLang="en-US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初态</a:t>
            </a:r>
            <a:endParaRPr lang="zh-CN" altLang="en-US" sz="28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5716" name="矩形 672836"/>
          <p:cNvSpPr/>
          <p:nvPr/>
        </p:nvSpPr>
        <p:spPr>
          <a:xfrm>
            <a:off x="3617595" y="2658745"/>
            <a:ext cx="751205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en-US" altLang="zh-CN" sz="2800" b="0">
                <a:latin typeface="Times New Roman" panose="02020603050405020304" pitchFamily="18" charset="0"/>
                <a:ea typeface="微软雅黑" panose="020B0503020204020204" charset="-122"/>
              </a:rPr>
              <a:t>K=0</a:t>
            </a:r>
            <a:endParaRPr lang="en-US" altLang="zh-CN" sz="2800" b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55717" name="矩形 672837"/>
          <p:cNvSpPr/>
          <p:nvPr/>
        </p:nvSpPr>
        <p:spPr>
          <a:xfrm>
            <a:off x="5522595" y="2633345"/>
            <a:ext cx="827405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en-US" altLang="zh-CN" sz="2800" b="0">
                <a:latin typeface="Times New Roman" panose="02020603050405020304" pitchFamily="18" charset="0"/>
                <a:ea typeface="微软雅黑" panose="020B0503020204020204" charset="-122"/>
              </a:rPr>
              <a:t>K=1</a:t>
            </a:r>
            <a:endParaRPr lang="en-US" altLang="zh-CN" sz="2800" b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55718" name="矩形 672838"/>
          <p:cNvSpPr/>
          <p:nvPr/>
        </p:nvSpPr>
        <p:spPr>
          <a:xfrm>
            <a:off x="7538720" y="2633345"/>
            <a:ext cx="792480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lstStyle/>
          <a:p>
            <a:pPr>
              <a:buClr>
                <a:schemeClr val="bg1"/>
              </a:buClr>
              <a:buNone/>
            </a:pPr>
            <a:r>
              <a:rPr lang="en-US" altLang="zh-CN" sz="2800" b="0">
                <a:latin typeface="Times New Roman" panose="02020603050405020304" pitchFamily="18" charset="0"/>
                <a:ea typeface="微软雅黑" panose="020B0503020204020204" charset="-122"/>
              </a:rPr>
              <a:t>K=2</a:t>
            </a:r>
            <a:endParaRPr lang="en-US" altLang="zh-CN" sz="2800" b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sp>
        <p:nvSpPr>
          <p:cNvPr id="155719" name="直接连接符 672839"/>
          <p:cNvSpPr/>
          <p:nvPr/>
        </p:nvSpPr>
        <p:spPr>
          <a:xfrm>
            <a:off x="253365" y="5757545"/>
            <a:ext cx="863790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720" name="直接连接符 672840"/>
          <p:cNvSpPr/>
          <p:nvPr/>
        </p:nvSpPr>
        <p:spPr>
          <a:xfrm>
            <a:off x="253365" y="3141345"/>
            <a:ext cx="863790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721" name="直接连接符 672841"/>
          <p:cNvSpPr/>
          <p:nvPr/>
        </p:nvSpPr>
        <p:spPr>
          <a:xfrm>
            <a:off x="253365" y="4436745"/>
            <a:ext cx="863790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722" name="直接连接符 672842"/>
          <p:cNvSpPr/>
          <p:nvPr/>
        </p:nvSpPr>
        <p:spPr>
          <a:xfrm>
            <a:off x="253365" y="6290945"/>
            <a:ext cx="863790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723" name="直接连接符 672843"/>
          <p:cNvSpPr/>
          <p:nvPr/>
        </p:nvSpPr>
        <p:spPr>
          <a:xfrm>
            <a:off x="253365" y="2633345"/>
            <a:ext cx="863790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724" name="直接连接符 672844"/>
          <p:cNvSpPr/>
          <p:nvPr/>
        </p:nvSpPr>
        <p:spPr>
          <a:xfrm>
            <a:off x="1066165" y="2633345"/>
            <a:ext cx="0" cy="36703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725" name="直接连接符 672845"/>
          <p:cNvSpPr/>
          <p:nvPr/>
        </p:nvSpPr>
        <p:spPr>
          <a:xfrm>
            <a:off x="2920365" y="2633345"/>
            <a:ext cx="0" cy="36703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726" name="直接连接符 672846"/>
          <p:cNvSpPr/>
          <p:nvPr/>
        </p:nvSpPr>
        <p:spPr>
          <a:xfrm>
            <a:off x="4977765" y="2633345"/>
            <a:ext cx="0" cy="36703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727" name="直接连接符 672847"/>
          <p:cNvSpPr/>
          <p:nvPr/>
        </p:nvSpPr>
        <p:spPr>
          <a:xfrm>
            <a:off x="6882765" y="2633345"/>
            <a:ext cx="0" cy="36703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728" name="直接连接符 672848"/>
          <p:cNvSpPr/>
          <p:nvPr/>
        </p:nvSpPr>
        <p:spPr>
          <a:xfrm>
            <a:off x="8876665" y="2633345"/>
            <a:ext cx="0" cy="36703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9" grpId="0"/>
      <p:bldP spid="155710" grpId="0"/>
      <p:bldP spid="155716" grpId="0"/>
      <p:bldP spid="155717" grpId="0"/>
      <p:bldP spid="155711" grpId="0"/>
      <p:bldP spid="155718" grpId="0"/>
      <p:bldP spid="1557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>
                <a:sym typeface="+mn-ea"/>
              </a:rPr>
              <a:t>6 最短路径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93775"/>
            <a:ext cx="8992235" cy="2940685"/>
          </a:xfrm>
        </p:spPr>
        <p:txBody>
          <a:bodyPr/>
          <a:lstStyle/>
          <a:p>
            <a:r>
              <a:rPr lang="zh-CN" altLang="en-US"/>
              <a:t>对于给定的有向图G=(V，E)及</a:t>
            </a:r>
            <a:r>
              <a:rPr lang="zh-CN" altLang="en-US">
                <a:solidFill>
                  <a:srgbClr val="0000FF"/>
                </a:solidFill>
              </a:rPr>
              <a:t>单个源点</a:t>
            </a:r>
            <a:r>
              <a:rPr lang="zh-CN" altLang="en-US"/>
              <a:t>V</a:t>
            </a:r>
            <a:r>
              <a:rPr lang="zh-CN" altLang="en-US" baseline="-25000"/>
              <a:t>s</a:t>
            </a:r>
            <a:r>
              <a:rPr lang="zh-CN" altLang="en-US"/>
              <a:t>，求V</a:t>
            </a:r>
            <a:r>
              <a:rPr lang="zh-CN" altLang="en-US" baseline="-25000"/>
              <a:t>s</a:t>
            </a:r>
            <a:r>
              <a:rPr lang="zh-CN" altLang="en-US"/>
              <a:t>到G的其余各顶点的最短路径。</a:t>
            </a:r>
            <a:endParaRPr lang="zh-CN" altLang="en-US"/>
          </a:p>
          <a:p>
            <a:r>
              <a:rPr lang="zh-CN" altLang="en-US"/>
              <a:t>针对单源点的最短路径问题，Dijkstra提出了一种</a:t>
            </a:r>
            <a:r>
              <a:rPr lang="zh-CN" altLang="en-US">
                <a:solidFill>
                  <a:srgbClr val="0000FF"/>
                </a:solidFill>
              </a:rPr>
              <a:t>按路径长度递增次序</a:t>
            </a:r>
            <a:r>
              <a:rPr lang="zh-CN" altLang="en-US"/>
              <a:t>产生最短路径的算法，即</a:t>
            </a:r>
            <a:r>
              <a:rPr lang="zh-CN" altLang="en-US">
                <a:solidFill>
                  <a:srgbClr val="FF0000"/>
                </a:solidFill>
              </a:rPr>
              <a:t>迪杰斯特拉(Dijkstra)算法。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6.1 </a:t>
            </a:r>
            <a:r>
              <a:rPr lang="zh-CN" altLang="en-US">
                <a:sym typeface="+mn-ea"/>
              </a:rPr>
              <a:t>单源点</a:t>
            </a:r>
            <a:r>
              <a:rPr lang="en-US">
                <a:sym typeface="+mn-ea"/>
              </a:rPr>
              <a:t>最短路径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93775"/>
            <a:ext cx="8992235" cy="5102225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、算法思想说明</a:t>
            </a:r>
            <a:endParaRPr lang="zh-CN" altLang="en-US"/>
          </a:p>
          <a:p>
            <a:r>
              <a:rPr lang="zh-CN" altLang="en-US"/>
              <a:t>设给定源点为V</a:t>
            </a:r>
            <a:r>
              <a:rPr lang="zh-CN" altLang="en-US" baseline="-25000"/>
              <a:t>s</a:t>
            </a:r>
            <a:r>
              <a:rPr lang="zh-CN" altLang="en-US"/>
              <a:t>，S为已求得最短路径的终点集，开始时令S={V</a:t>
            </a:r>
            <a:r>
              <a:rPr lang="zh-CN" altLang="en-US" baseline="-25000"/>
              <a:t>s</a:t>
            </a:r>
            <a:r>
              <a:rPr lang="zh-CN" altLang="en-US"/>
              <a:t>} 。</a:t>
            </a:r>
            <a:r>
              <a:rPr lang="zh-CN" altLang="en-US">
                <a:solidFill>
                  <a:srgbClr val="0000FF"/>
                </a:solidFill>
              </a:rPr>
              <a:t>当求得第一条最短路径(V</a:t>
            </a:r>
            <a:r>
              <a:rPr lang="zh-CN" altLang="en-US" baseline="-25000">
                <a:solidFill>
                  <a:srgbClr val="0000FF"/>
                </a:solidFill>
              </a:rPr>
              <a:t>s</a:t>
            </a:r>
            <a:r>
              <a:rPr lang="zh-CN" altLang="en-US">
                <a:solidFill>
                  <a:srgbClr val="0000FF"/>
                </a:solidFill>
              </a:rPr>
              <a:t> 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zh-CN" altLang="en-US">
                <a:solidFill>
                  <a:srgbClr val="0000FF"/>
                </a:solidFill>
              </a:rPr>
              <a:t>V</a:t>
            </a:r>
            <a:r>
              <a:rPr lang="zh-CN" altLang="en-US" baseline="-25000">
                <a:solidFill>
                  <a:srgbClr val="0000FF"/>
                </a:solidFill>
              </a:rPr>
              <a:t>i</a:t>
            </a:r>
            <a:r>
              <a:rPr lang="zh-CN" altLang="en-US">
                <a:solidFill>
                  <a:srgbClr val="0000FF"/>
                </a:solidFill>
              </a:rPr>
              <a:t>)后，S为{V</a:t>
            </a:r>
            <a:r>
              <a:rPr lang="zh-CN" altLang="en-US" baseline="-25000">
                <a:solidFill>
                  <a:srgbClr val="0000FF"/>
                </a:solidFill>
              </a:rPr>
              <a:t>s</a:t>
            </a:r>
            <a:r>
              <a:rPr lang="en-US" altLang="zh-CN">
                <a:solidFill>
                  <a:srgbClr val="0000FF"/>
                </a:solidFill>
              </a:rPr>
              <a:t>,</a:t>
            </a:r>
            <a:r>
              <a:rPr lang="zh-CN" altLang="en-US">
                <a:solidFill>
                  <a:srgbClr val="0000FF"/>
                </a:solidFill>
              </a:rPr>
              <a:t>V</a:t>
            </a:r>
            <a:r>
              <a:rPr lang="zh-CN" altLang="en-US" baseline="-25000">
                <a:solidFill>
                  <a:srgbClr val="0000FF"/>
                </a:solidFill>
              </a:rPr>
              <a:t>i</a:t>
            </a:r>
            <a:r>
              <a:rPr lang="zh-CN" altLang="en-US">
                <a:solidFill>
                  <a:srgbClr val="0000FF"/>
                </a:solidFill>
              </a:rPr>
              <a:t>} 。</a:t>
            </a:r>
            <a:r>
              <a:rPr lang="zh-CN" altLang="en-US"/>
              <a:t>根据以下结论可求下一条最短路径。</a:t>
            </a:r>
            <a:endParaRPr lang="zh-CN" altLang="en-US"/>
          </a:p>
          <a:p>
            <a:r>
              <a:rPr lang="zh-CN" altLang="en-US"/>
              <a:t>设下一条最短路径终点为V</a:t>
            </a:r>
            <a:r>
              <a:rPr lang="zh-CN" altLang="en-US" baseline="-25000"/>
              <a:t>j</a:t>
            </a:r>
            <a:r>
              <a:rPr lang="zh-CN" altLang="en-US"/>
              <a:t> ，则V</a:t>
            </a:r>
            <a:r>
              <a:rPr lang="zh-CN" altLang="en-US" baseline="-25000"/>
              <a:t>j</a:t>
            </a:r>
            <a:r>
              <a:rPr lang="zh-CN" altLang="en-US"/>
              <a:t>只有：</a:t>
            </a:r>
            <a:endParaRPr lang="zh-CN" altLang="en-US"/>
          </a:p>
          <a:p>
            <a:pPr marL="514350" indent="-514350">
              <a:buFont typeface="+mj-ea"/>
              <a:buAutoNum type="circleNumDbPlain"/>
            </a:pPr>
            <a:r>
              <a:rPr lang="zh-CN" altLang="en-US"/>
              <a:t> 源点到终点有直接的弧&lt;V</a:t>
            </a:r>
            <a:r>
              <a:rPr lang="zh-CN" altLang="en-US" baseline="-25000"/>
              <a:t>s</a:t>
            </a:r>
            <a:r>
              <a:rPr lang="zh-CN" altLang="en-US"/>
              <a:t>，V</a:t>
            </a:r>
            <a:r>
              <a:rPr lang="zh-CN" altLang="en-US" baseline="-25000"/>
              <a:t>j</a:t>
            </a:r>
            <a:r>
              <a:rPr lang="zh-CN" altLang="en-US"/>
              <a:t>&gt;；</a:t>
            </a:r>
            <a:endParaRPr lang="zh-CN" altLang="en-US"/>
          </a:p>
          <a:p>
            <a:pPr marL="514350" indent="-514350">
              <a:buFont typeface="+mj-ea"/>
              <a:buAutoNum type="circleNumDbPlain"/>
            </a:pPr>
            <a:r>
              <a:rPr lang="zh-CN" altLang="en-US"/>
              <a:t>从V</a:t>
            </a:r>
            <a:r>
              <a:rPr lang="zh-CN" altLang="en-US" baseline="-25000"/>
              <a:t>s</a:t>
            </a:r>
            <a:r>
              <a:rPr lang="zh-CN" altLang="en-US"/>
              <a:t> 出发到V</a:t>
            </a:r>
            <a:r>
              <a:rPr lang="zh-CN" altLang="en-US" baseline="-25000"/>
              <a:t>j</a:t>
            </a:r>
            <a:r>
              <a:rPr lang="zh-CN" altLang="en-US"/>
              <a:t> 的这条最短路径</a:t>
            </a:r>
            <a:r>
              <a:rPr lang="zh-CN" altLang="en-US">
                <a:solidFill>
                  <a:srgbClr val="0000FF"/>
                </a:solidFill>
              </a:rPr>
              <a:t>所经过的所有中间顶点必定在S中</a:t>
            </a:r>
            <a:r>
              <a:rPr lang="zh-CN" altLang="en-US"/>
              <a:t>。即只有这条最短路径的最后一条弧才是从S内某个顶点连接到S外的顶点V</a:t>
            </a:r>
            <a:r>
              <a:rPr lang="zh-CN" altLang="en-US" baseline="-25000"/>
              <a:t>j 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6.1 </a:t>
            </a:r>
            <a:r>
              <a:rPr lang="zh-CN" altLang="en-US">
                <a:sym typeface="+mn-ea"/>
              </a:rPr>
              <a:t>单源点</a:t>
            </a:r>
            <a:r>
              <a:rPr lang="en-US">
                <a:sym typeface="+mn-ea"/>
              </a:rPr>
              <a:t>最短路径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93775"/>
            <a:ext cx="8992235" cy="1616710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、算法步骤</a:t>
            </a:r>
            <a:endParaRPr lang="zh-CN" alt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/>
              <a:t>① 用</a:t>
            </a:r>
            <a:r>
              <a:rPr lang="zh-CN" altLang="en-US">
                <a:solidFill>
                  <a:srgbClr val="0000FF"/>
                </a:solidFill>
              </a:rPr>
              <a:t>带权的邻接矩阵表示有向图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令S={V</a:t>
            </a:r>
            <a:r>
              <a:rPr lang="zh-CN" altLang="en-US" baseline="-25000">
                <a:sym typeface="+mn-ea"/>
              </a:rPr>
              <a:t>s</a:t>
            </a:r>
            <a:r>
              <a:rPr lang="zh-CN" altLang="en-US">
                <a:sym typeface="+mn-ea"/>
              </a:rPr>
              <a:t>} ，</a:t>
            </a:r>
            <a:r>
              <a:rPr lang="zh-CN" altLang="en-US"/>
              <a:t>将</a:t>
            </a:r>
            <a:r>
              <a:rPr lang="en-US" altLang="zh-CN"/>
              <a:t>V</a:t>
            </a:r>
            <a:r>
              <a:rPr lang="en-US" altLang="zh-CN" baseline="-25000"/>
              <a:t>s</a:t>
            </a:r>
            <a:r>
              <a:rPr lang="zh-CN" altLang="en-US"/>
              <a:t>到图中其余顶点V</a:t>
            </a:r>
            <a:r>
              <a:rPr lang="zh-CN" altLang="en-US" baseline="-25000"/>
              <a:t>i</a:t>
            </a:r>
            <a:r>
              <a:rPr lang="zh-CN" altLang="en-US"/>
              <a:t>的路径长度，按以下原则置初值：</a:t>
            </a:r>
            <a:endParaRPr lang="zh-CN" altLang="en-US"/>
          </a:p>
        </p:txBody>
      </p:sp>
      <p:grpSp>
        <p:nvGrpSpPr>
          <p:cNvPr id="143362" name="组合 660482"/>
          <p:cNvGrpSpPr/>
          <p:nvPr/>
        </p:nvGrpSpPr>
        <p:grpSpPr>
          <a:xfrm>
            <a:off x="471170" y="3184843"/>
            <a:ext cx="8161338" cy="1447800"/>
            <a:chOff x="-53" y="624"/>
            <a:chExt cx="5141" cy="912"/>
          </a:xfrm>
        </p:grpSpPr>
        <p:sp>
          <p:nvSpPr>
            <p:cNvPr id="143363" name="矩形 660483"/>
            <p:cNvSpPr/>
            <p:nvPr/>
          </p:nvSpPr>
          <p:spPr>
            <a:xfrm>
              <a:off x="962" y="912"/>
              <a:ext cx="412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W</a:t>
              </a:r>
              <a:r>
                <a:rPr lang="en-US" altLang="zh-CN" sz="2800" b="0" baseline="-18000" dirty="0" err="1">
                  <a:latin typeface="Times New Roman" panose="02020603050405020304" pitchFamily="18" charset="0"/>
                  <a:ea typeface="微软雅黑" panose="020B0503020204020204" charset="-122"/>
                </a:rPr>
                <a:t>si</a:t>
              </a:r>
              <a:r>
                <a:rPr lang="en-US" altLang="zh-CN" sz="2800" b="0" baseline="-18000">
                  <a:latin typeface="Times New Roman" panose="02020603050405020304" pitchFamily="18" charset="0"/>
                  <a:ea typeface="微软雅黑" panose="020B0503020204020204" charset="-122"/>
                </a:rPr>
                <a:t>    </a:t>
              </a:r>
              <a:r>
                <a: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rPr>
                <a:t> i≠s</a:t>
              </a:r>
              <a:r>
                <a:rPr lang="zh-CN" altLang="en-US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且</a:t>
              </a:r>
              <a:r>
                <a: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rPr>
                <a:t>&lt;</a:t>
              </a:r>
              <a:r>
                <a:rPr lang="en-US" altLang="zh-CN" sz="28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v</a:t>
              </a:r>
              <a:r>
                <a:rPr lang="en-US" altLang="zh-CN" sz="2800" b="0" baseline="-18000" dirty="0" err="1">
                  <a:latin typeface="Times New Roman" panose="02020603050405020304" pitchFamily="18" charset="0"/>
                  <a:ea typeface="微软雅黑" panose="020B0503020204020204" charset="-122"/>
                </a:rPr>
                <a:t>s</a:t>
              </a:r>
              <a:r>
                <a:rPr lang="en-US" altLang="zh-CN" sz="28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,v</a:t>
              </a:r>
              <a:r>
                <a:rPr lang="en-US" altLang="zh-CN" sz="2800" b="0" baseline="-18000" dirty="0" err="1">
                  <a:latin typeface="Times New Roman" panose="02020603050405020304" pitchFamily="18" charset="0"/>
                  <a:ea typeface="微软雅黑" panose="020B0503020204020204" charset="-122"/>
                </a:rPr>
                <a:t>i</a:t>
              </a:r>
              <a:r>
                <a: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rPr>
                <a:t>&gt;∈</a:t>
              </a:r>
              <a:r>
                <a:rPr lang="en-US" altLang="zh-CN" sz="2800" b="0">
                  <a:latin typeface="Times New Roman" panose="02020603050405020304" pitchFamily="18" charset="0"/>
                  <a:ea typeface="Arial Unicode MS" panose="020B0604020202020204" charset="-122"/>
                </a:rPr>
                <a:t>E</a:t>
              </a:r>
              <a:r>
                <a:rPr lang="zh-CN" altLang="en-US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， </a:t>
              </a:r>
              <a:r>
                <a:rPr lang="en-US" altLang="zh-CN" sz="28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w</a:t>
              </a:r>
              <a:r>
                <a:rPr lang="en-US" altLang="zh-CN" sz="2800" b="0" baseline="-18000" dirty="0" err="1">
                  <a:latin typeface="Times New Roman" panose="02020603050405020304" pitchFamily="18" charset="0"/>
                  <a:ea typeface="微软雅黑" panose="020B0503020204020204" charset="-122"/>
                </a:rPr>
                <a:t>si</a:t>
              </a:r>
              <a:r>
                <a:rPr lang="zh-CN" altLang="en-US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为弧上的权值</a:t>
              </a:r>
              <a:endParaRPr lang="zh-CN" altLang="en-US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364" name="矩形 660484"/>
            <p:cNvSpPr/>
            <p:nvPr/>
          </p:nvSpPr>
          <p:spPr>
            <a:xfrm>
              <a:off x="962" y="1241"/>
              <a:ext cx="211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800" b="0">
                  <a:latin typeface="宋体" panose="02010600030101010101" pitchFamily="2" charset="-122"/>
                  <a:ea typeface="宋体" panose="02010600030101010101" pitchFamily="2" charset="-122"/>
                </a:rPr>
                <a:t>∞   </a:t>
              </a:r>
              <a:r>
                <a: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rPr>
                <a:t>i≠s</a:t>
              </a:r>
              <a:r>
                <a:rPr lang="zh-CN" altLang="en-US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且</a:t>
              </a:r>
              <a:r>
                <a: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rPr>
                <a:t>&lt;</a:t>
              </a:r>
              <a:r>
                <a:rPr lang="en-US" altLang="zh-CN" sz="28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v</a:t>
              </a:r>
              <a:r>
                <a:rPr lang="en-US" altLang="zh-CN" sz="2800" b="0" baseline="-18000" dirty="0" err="1">
                  <a:latin typeface="Times New Roman" panose="02020603050405020304" pitchFamily="18" charset="0"/>
                  <a:ea typeface="微软雅黑" panose="020B0503020204020204" charset="-122"/>
                </a:rPr>
                <a:t>s</a:t>
              </a:r>
              <a:r>
                <a:rPr lang="en-US" altLang="zh-CN" sz="28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,v</a:t>
              </a:r>
              <a:r>
                <a:rPr lang="en-US" altLang="zh-CN" sz="2800" b="0" baseline="-18000" dirty="0" err="1">
                  <a:latin typeface="Times New Roman" panose="02020603050405020304" pitchFamily="18" charset="0"/>
                  <a:ea typeface="微软雅黑" panose="020B0503020204020204" charset="-122"/>
                </a:rPr>
                <a:t>i</a:t>
              </a:r>
              <a:r>
                <a: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rPr>
                <a:t>&gt;</a:t>
              </a:r>
              <a:r>
                <a:rPr lang="zh-CN" altLang="en-US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不</a:t>
              </a:r>
              <a:r>
                <a:rPr lang="zh-CN" altLang="en-US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属于</a:t>
              </a:r>
              <a:r>
                <a:rPr lang="en-US" altLang="zh-CN" sz="2800" b="0">
                  <a:latin typeface="Times New Roman" panose="02020603050405020304" pitchFamily="18" charset="0"/>
                  <a:ea typeface="Arial Unicode MS" panose="020B0604020202020204" charset="-122"/>
                </a:rPr>
                <a:t>E</a:t>
              </a:r>
              <a:endParaRPr lang="en-US" altLang="zh-CN" sz="2800" b="0">
                <a:latin typeface="Times New Roman" panose="02020603050405020304" pitchFamily="18" charset="0"/>
                <a:ea typeface="Arial Unicode MS" panose="020B0604020202020204" charset="-122"/>
              </a:endParaRPr>
            </a:p>
          </p:txBody>
        </p:sp>
        <p:sp>
          <p:nvSpPr>
            <p:cNvPr id="143365" name="矩形 660485"/>
            <p:cNvSpPr/>
            <p:nvPr/>
          </p:nvSpPr>
          <p:spPr>
            <a:xfrm>
              <a:off x="-53" y="912"/>
              <a:ext cx="748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rPr>
                <a:t>dist[i]=</a:t>
              </a:r>
              <a:endParaRPr lang="en-US" altLang="zh-CN" sz="28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3366" name="左大括号 660486"/>
            <p:cNvSpPr/>
            <p:nvPr/>
          </p:nvSpPr>
          <p:spPr>
            <a:xfrm>
              <a:off x="821" y="720"/>
              <a:ext cx="91" cy="680"/>
            </a:xfrm>
            <a:prstGeom prst="leftBrace">
              <a:avLst>
                <a:gd name="adj1" fmla="val 62236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367" name="矩形 660487"/>
            <p:cNvSpPr/>
            <p:nvPr/>
          </p:nvSpPr>
          <p:spPr>
            <a:xfrm>
              <a:off x="960" y="624"/>
              <a:ext cx="958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>
                  <a:latin typeface="宋体" panose="02010600030101010101" pitchFamily="2" charset="-122"/>
                  <a:ea typeface="微软雅黑" panose="020B0503020204020204" charset="-122"/>
                </a:rPr>
                <a:t>0    </a:t>
              </a:r>
              <a:r>
                <a: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rPr>
                <a:t>i =s</a:t>
              </a:r>
              <a:endParaRPr lang="en-US" altLang="zh-CN" sz="2800" b="0">
                <a:latin typeface="Times New Roman" panose="02020603050405020304" pitchFamily="18" charset="0"/>
                <a:ea typeface="Arial Unicode MS" panose="020B0604020202020204" charset="-122"/>
              </a:endParaRPr>
            </a:p>
          </p:txBody>
        </p:sp>
      </p:grpSp>
    </p:spTree>
  </p:cSld>
  <p:clrMapOvr>
    <a:masterClrMapping/>
  </p:clrMapOvr>
  <p:transition spd="slow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6.1 </a:t>
            </a:r>
            <a:r>
              <a:rPr lang="zh-CN" altLang="en-US">
                <a:sym typeface="+mn-ea"/>
              </a:rPr>
              <a:t>单源点</a:t>
            </a:r>
            <a:r>
              <a:rPr lang="en-US">
                <a:sym typeface="+mn-ea"/>
              </a:rPr>
              <a:t>最短路径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93775"/>
            <a:ext cx="8992235" cy="5102225"/>
          </a:xfrm>
        </p:spPr>
        <p:txBody>
          <a:bodyPr/>
          <a:lstStyle/>
          <a:p>
            <a:r>
              <a:rPr lang="zh-CN" altLang="en-US"/>
              <a:t>② 选择一个顶点V</a:t>
            </a:r>
            <a:r>
              <a:rPr lang="zh-CN" altLang="en-US" baseline="-25000"/>
              <a:t>j </a:t>
            </a:r>
            <a:r>
              <a:rPr lang="zh-CN" altLang="en-US"/>
              <a:t>，使得</a:t>
            </a:r>
            <a:r>
              <a:rPr lang="zh-CN" altLang="en-US">
                <a:sym typeface="+mn-ea"/>
              </a:rPr>
              <a:t> V</a:t>
            </a:r>
            <a:r>
              <a:rPr lang="zh-CN" altLang="en-US" baseline="-25000">
                <a:sym typeface="+mn-ea"/>
              </a:rPr>
              <a:t>j</a:t>
            </a:r>
            <a:r>
              <a:rPr lang="zh-CN" altLang="en-US">
                <a:sym typeface="+mn-ea"/>
              </a:rPr>
              <a:t>就是求得的下一条最短路径终点</a:t>
            </a:r>
            <a:r>
              <a:rPr lang="zh-CN" altLang="en-US"/>
              <a:t>：</a:t>
            </a:r>
            <a:endParaRPr lang="zh-CN" altLang="en-US"/>
          </a:p>
          <a:p>
            <a:pPr marL="0" indent="0" algn="ctr">
              <a:buNone/>
            </a:pPr>
            <a:r>
              <a:rPr lang="zh-CN" altLang="en-US">
                <a:solidFill>
                  <a:srgbClr val="0000FF"/>
                </a:solidFill>
              </a:rPr>
              <a:t>dist[j]=Min{ dist[k]| 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>
                <a:solidFill>
                  <a:srgbClr val="0000FF"/>
                </a:solidFill>
              </a:rPr>
              <a:t>V</a:t>
            </a:r>
            <a:r>
              <a:rPr lang="zh-CN" altLang="en-US" baseline="-25000">
                <a:solidFill>
                  <a:srgbClr val="0000FF"/>
                </a:solidFill>
              </a:rPr>
              <a:t>k</a:t>
            </a:r>
            <a:r>
              <a:rPr lang="zh-CN" altLang="en-US">
                <a:solidFill>
                  <a:srgbClr val="0000FF"/>
                </a:solidFill>
              </a:rPr>
              <a:t>∈V-S }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CN" altLang="en-US"/>
              <a:t>    将V</a:t>
            </a:r>
            <a:r>
              <a:rPr lang="zh-CN" altLang="en-US" baseline="-25000"/>
              <a:t>j </a:t>
            </a:r>
            <a:r>
              <a:rPr lang="zh-CN" altLang="en-US"/>
              <a:t>并入 到S中，即S=S∪{V</a:t>
            </a:r>
            <a:r>
              <a:rPr lang="zh-CN" altLang="en-US" baseline="-25000"/>
              <a:t>j</a:t>
            </a:r>
            <a:r>
              <a:rPr lang="zh-CN" altLang="en-US"/>
              <a:t>} 。</a:t>
            </a:r>
            <a:endParaRPr lang="zh-CN" altLang="en-US"/>
          </a:p>
          <a:p>
            <a:r>
              <a:rPr lang="zh-CN" altLang="en-US"/>
              <a:t>③ 修改从</a:t>
            </a:r>
            <a:r>
              <a:rPr lang="en-US" altLang="zh-CN"/>
              <a:t>V</a:t>
            </a:r>
            <a:r>
              <a:rPr lang="en-US" altLang="zh-CN" baseline="-25000"/>
              <a:t>s</a:t>
            </a:r>
            <a:r>
              <a:rPr lang="zh-CN" altLang="en-US"/>
              <a:t>出发到V-S中的任一顶点V</a:t>
            </a:r>
            <a:r>
              <a:rPr lang="zh-CN" altLang="en-US" baseline="-25000"/>
              <a:t>k</a:t>
            </a:r>
            <a:r>
              <a:rPr lang="zh-CN" altLang="en-US"/>
              <a:t> 的最短路径，修改dist[k]：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 若dist[j]+W</a:t>
            </a:r>
            <a:r>
              <a:rPr lang="zh-CN" altLang="en-US" baseline="-25000"/>
              <a:t>jk</a:t>
            </a:r>
            <a:r>
              <a:rPr lang="zh-CN" altLang="en-US"/>
              <a:t>&lt;dist[k]，则修改为：</a:t>
            </a:r>
            <a:endParaRPr lang="zh-CN" altLang="en-US"/>
          </a:p>
          <a:p>
            <a:pPr marL="0" indent="0" algn="ctr">
              <a:buNone/>
            </a:pPr>
            <a:r>
              <a:rPr lang="zh-CN" altLang="en-US">
                <a:solidFill>
                  <a:srgbClr val="0000FF"/>
                </a:solidFill>
              </a:rPr>
              <a:t>dist[k]=dist[j]+W</a:t>
            </a:r>
            <a:r>
              <a:rPr lang="zh-CN" altLang="en-US" baseline="-25000">
                <a:solidFill>
                  <a:srgbClr val="0000FF"/>
                </a:solidFill>
              </a:rPr>
              <a:t>jk</a:t>
            </a:r>
            <a:r>
              <a:rPr lang="zh-CN" altLang="en-US">
                <a:solidFill>
                  <a:srgbClr val="0000FF"/>
                </a:solidFill>
              </a:rPr>
              <a:t> (</a:t>
            </a:r>
            <a:r>
              <a:rPr lang="en-US" altLang="zh-CN">
                <a:solidFill>
                  <a:srgbClr val="0000FF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>
                <a:solidFill>
                  <a:srgbClr val="0000FF"/>
                </a:solidFill>
              </a:rPr>
              <a:t>V</a:t>
            </a:r>
            <a:r>
              <a:rPr lang="zh-CN" altLang="en-US" baseline="-25000">
                <a:solidFill>
                  <a:srgbClr val="0000FF"/>
                </a:solidFill>
              </a:rPr>
              <a:t>k</a:t>
            </a:r>
            <a:r>
              <a:rPr lang="zh-CN" altLang="en-US">
                <a:solidFill>
                  <a:srgbClr val="0000FF"/>
                </a:solidFill>
              </a:rPr>
              <a:t>∈V-S )</a:t>
            </a:r>
            <a:endParaRPr lang="zh-CN" altLang="en-US">
              <a:solidFill>
                <a:srgbClr val="0000FF"/>
              </a:solidFill>
            </a:endParaRPr>
          </a:p>
          <a:p>
            <a:r>
              <a:rPr lang="zh-CN" altLang="en-US"/>
              <a:t>④ 重复②，③，直到S=V为止。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6.1 </a:t>
            </a:r>
            <a:r>
              <a:rPr lang="zh-CN" altLang="en-US">
                <a:sym typeface="+mn-ea"/>
              </a:rPr>
              <a:t>单源点</a:t>
            </a:r>
            <a:r>
              <a:rPr lang="en-US">
                <a:sym typeface="+mn-ea"/>
              </a:rPr>
              <a:t>最短路径</a:t>
            </a:r>
            <a:endParaRPr 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93775"/>
            <a:ext cx="9053830" cy="5102225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、算法实现</a:t>
            </a:r>
            <a:endParaRPr lang="zh-CN" altLang="en-US"/>
          </a:p>
          <a:p>
            <a:r>
              <a:rPr lang="zh-CN" altLang="en-US"/>
              <a:t>用</a:t>
            </a:r>
            <a:r>
              <a:rPr lang="zh-CN" altLang="en-US">
                <a:solidFill>
                  <a:srgbClr val="0000FF"/>
                </a:solidFill>
              </a:rPr>
              <a:t>带权的邻接矩阵表示有向图</a:t>
            </a:r>
            <a:r>
              <a:rPr lang="zh-CN" altLang="en-US"/>
              <a:t>。</a:t>
            </a:r>
            <a:endParaRPr lang="zh-CN" altLang="en-US"/>
          </a:p>
          <a:p>
            <a:pPr marL="514350" indent="-514350">
              <a:buFont typeface="+mj-ea"/>
              <a:buAutoNum type="circleNumDbPlain"/>
            </a:pPr>
            <a:r>
              <a:rPr lang="zh-CN" altLang="en-US"/>
              <a:t>设</a:t>
            </a:r>
            <a:r>
              <a:rPr lang="zh-CN" altLang="en-US">
                <a:solidFill>
                  <a:srgbClr val="FF00FF"/>
                </a:solidFill>
              </a:rPr>
              <a:t>数组pre[n]</a:t>
            </a:r>
            <a:r>
              <a:rPr lang="zh-CN" altLang="en-US"/>
              <a:t>保存从V</a:t>
            </a:r>
            <a:r>
              <a:rPr lang="zh-CN" altLang="en-US" baseline="-25000"/>
              <a:t>s</a:t>
            </a:r>
            <a:r>
              <a:rPr lang="zh-CN" altLang="en-US"/>
              <a:t>到其它顶点的最短路径。若</a:t>
            </a:r>
            <a:r>
              <a:rPr lang="zh-CN" altLang="en-US">
                <a:solidFill>
                  <a:srgbClr val="0000FF"/>
                </a:solidFill>
              </a:rPr>
              <a:t>pre[i]=k，表示从V</a:t>
            </a:r>
            <a:r>
              <a:rPr lang="zh-CN" altLang="en-US" baseline="-25000">
                <a:solidFill>
                  <a:srgbClr val="0000FF"/>
                </a:solidFill>
              </a:rPr>
              <a:t>s </a:t>
            </a:r>
            <a:r>
              <a:rPr lang="zh-CN" altLang="en-US">
                <a:solidFill>
                  <a:srgbClr val="0000FF"/>
                </a:solidFill>
              </a:rPr>
              <a:t>到V</a:t>
            </a:r>
            <a:r>
              <a:rPr lang="zh-CN" altLang="en-US" baseline="-25000">
                <a:solidFill>
                  <a:srgbClr val="0000FF"/>
                </a:solidFill>
              </a:rPr>
              <a:t>i</a:t>
            </a:r>
            <a:r>
              <a:rPr lang="zh-CN" altLang="en-US">
                <a:solidFill>
                  <a:srgbClr val="0000FF"/>
                </a:solidFill>
              </a:rPr>
              <a:t>的最短路径中，V</a:t>
            </a:r>
            <a:r>
              <a:rPr lang="zh-CN" altLang="en-US" baseline="-25000">
                <a:solidFill>
                  <a:srgbClr val="0000FF"/>
                </a:solidFill>
              </a:rPr>
              <a:t>i</a:t>
            </a:r>
            <a:r>
              <a:rPr lang="zh-CN" altLang="en-US">
                <a:solidFill>
                  <a:srgbClr val="0000FF"/>
                </a:solidFill>
              </a:rPr>
              <a:t>的前一个顶点是V</a:t>
            </a:r>
            <a:r>
              <a:rPr lang="zh-CN" altLang="en-US" baseline="-25000">
                <a:solidFill>
                  <a:srgbClr val="0000FF"/>
                </a:solidFill>
              </a:rPr>
              <a:t>k</a:t>
            </a:r>
            <a:r>
              <a:rPr lang="zh-CN" altLang="en-US"/>
              <a:t>，即最短路径序列是(V</a:t>
            </a:r>
            <a:r>
              <a:rPr lang="zh-CN" altLang="en-US" baseline="-25000"/>
              <a:t>s</a:t>
            </a:r>
            <a:r>
              <a:rPr lang="zh-CN" altLang="en-US"/>
              <a:t> , …, V</a:t>
            </a:r>
            <a:r>
              <a:rPr lang="zh-CN" altLang="en-US" baseline="-25000"/>
              <a:t>k </a:t>
            </a:r>
            <a:r>
              <a:rPr lang="zh-CN" altLang="en-US"/>
              <a:t> , V</a:t>
            </a:r>
            <a:r>
              <a:rPr lang="zh-CN" altLang="en-US" baseline="-25000"/>
              <a:t>i</a:t>
            </a:r>
            <a:r>
              <a:rPr lang="zh-CN" altLang="en-US"/>
              <a:t>) 。 </a:t>
            </a:r>
            <a:endParaRPr lang="zh-CN" altLang="en-US"/>
          </a:p>
          <a:p>
            <a:pPr marL="514350" indent="-514350">
              <a:buFont typeface="+mj-ea"/>
              <a:buAutoNum type="circleNumDbPlain"/>
            </a:pPr>
            <a:r>
              <a:rPr lang="zh-CN" altLang="en-US"/>
              <a:t>设</a:t>
            </a:r>
            <a:r>
              <a:rPr lang="zh-CN" altLang="en-US">
                <a:solidFill>
                  <a:srgbClr val="FF00FF"/>
                </a:solidFill>
              </a:rPr>
              <a:t>数组final[n]</a:t>
            </a:r>
            <a:r>
              <a:rPr lang="zh-CN" altLang="en-US"/>
              <a:t>，标识一个</a:t>
            </a:r>
            <a:r>
              <a:rPr lang="zh-CN" altLang="en-US">
                <a:solidFill>
                  <a:srgbClr val="0000FF"/>
                </a:solidFill>
              </a:rPr>
              <a:t>顶点是否已加入S</a:t>
            </a:r>
            <a:r>
              <a:rPr lang="zh-CN" altLang="en-US"/>
              <a:t>中。</a:t>
            </a:r>
            <a:endParaRPr lang="zh-CN" altLang="en-US"/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6.1 </a:t>
            </a:r>
            <a:r>
              <a:rPr lang="zh-CN" altLang="en-US">
                <a:sym typeface="+mn-ea"/>
              </a:rPr>
              <a:t>单源点</a:t>
            </a:r>
            <a:r>
              <a:rPr lang="en-US">
                <a:sym typeface="+mn-ea"/>
              </a:rPr>
              <a:t>最短路径</a:t>
            </a:r>
            <a:endParaRPr lang="zh-CN" altLang="en-US"/>
          </a:p>
        </p:txBody>
      </p:sp>
      <p:grpSp>
        <p:nvGrpSpPr>
          <p:cNvPr id="149506" name="组合 666626"/>
          <p:cNvGrpSpPr/>
          <p:nvPr/>
        </p:nvGrpSpPr>
        <p:grpSpPr>
          <a:xfrm>
            <a:off x="141605" y="1021715"/>
            <a:ext cx="2818130" cy="2392680"/>
            <a:chOff x="488" y="2464"/>
            <a:chExt cx="1775" cy="1507"/>
          </a:xfrm>
        </p:grpSpPr>
        <p:sp>
          <p:nvSpPr>
            <p:cNvPr id="149507" name="椭圆 666627"/>
            <p:cNvSpPr/>
            <p:nvPr/>
          </p:nvSpPr>
          <p:spPr>
            <a:xfrm>
              <a:off x="864" y="2688"/>
              <a:ext cx="249" cy="249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0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9508" name="椭圆 666628"/>
            <p:cNvSpPr/>
            <p:nvPr/>
          </p:nvSpPr>
          <p:spPr>
            <a:xfrm>
              <a:off x="488" y="3176"/>
              <a:ext cx="249" cy="249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1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9509" name="椭圆 666629"/>
            <p:cNvSpPr/>
            <p:nvPr/>
          </p:nvSpPr>
          <p:spPr>
            <a:xfrm>
              <a:off x="960" y="3568"/>
              <a:ext cx="249" cy="249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2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9510" name="椭圆 666630"/>
            <p:cNvSpPr/>
            <p:nvPr/>
          </p:nvSpPr>
          <p:spPr>
            <a:xfrm>
              <a:off x="1928" y="3368"/>
              <a:ext cx="249" cy="249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3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9511" name="椭圆 666631"/>
            <p:cNvSpPr/>
            <p:nvPr/>
          </p:nvSpPr>
          <p:spPr>
            <a:xfrm>
              <a:off x="1824" y="2472"/>
              <a:ext cx="249" cy="249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4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9512" name="椭圆 666632"/>
            <p:cNvSpPr/>
            <p:nvPr/>
          </p:nvSpPr>
          <p:spPr>
            <a:xfrm>
              <a:off x="1408" y="3023"/>
              <a:ext cx="249" cy="249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5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grpSp>
          <p:nvGrpSpPr>
            <p:cNvPr id="149513" name="组合 666633"/>
            <p:cNvGrpSpPr/>
            <p:nvPr/>
          </p:nvGrpSpPr>
          <p:grpSpPr>
            <a:xfrm>
              <a:off x="560" y="2856"/>
              <a:ext cx="352" cy="344"/>
              <a:chOff x="560" y="2856"/>
              <a:chExt cx="352" cy="344"/>
            </a:xfrm>
          </p:grpSpPr>
          <p:sp>
            <p:nvSpPr>
              <p:cNvPr id="149514" name="矩形 666634"/>
              <p:cNvSpPr/>
              <p:nvPr/>
            </p:nvSpPr>
            <p:spPr>
              <a:xfrm>
                <a:off x="560" y="2856"/>
                <a:ext cx="295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20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49515" name="直接连接符 666635"/>
              <p:cNvSpPr/>
              <p:nvPr/>
            </p:nvSpPr>
            <p:spPr>
              <a:xfrm flipH="1">
                <a:off x="672" y="2912"/>
                <a:ext cx="240" cy="2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149516" name="组合 666636"/>
            <p:cNvGrpSpPr/>
            <p:nvPr/>
          </p:nvGrpSpPr>
          <p:grpSpPr>
            <a:xfrm>
              <a:off x="608" y="3360"/>
              <a:ext cx="400" cy="291"/>
              <a:chOff x="608" y="3360"/>
              <a:chExt cx="400" cy="291"/>
            </a:xfrm>
          </p:grpSpPr>
          <p:sp>
            <p:nvSpPr>
              <p:cNvPr id="149517" name="矩形 666637"/>
              <p:cNvSpPr/>
              <p:nvPr/>
            </p:nvSpPr>
            <p:spPr>
              <a:xfrm>
                <a:off x="608" y="3424"/>
                <a:ext cx="295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30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49518" name="直接连接符 666638"/>
              <p:cNvSpPr/>
              <p:nvPr/>
            </p:nvSpPr>
            <p:spPr>
              <a:xfrm>
                <a:off x="720" y="3360"/>
                <a:ext cx="288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149519" name="组合 666639"/>
            <p:cNvGrpSpPr/>
            <p:nvPr/>
          </p:nvGrpSpPr>
          <p:grpSpPr>
            <a:xfrm>
              <a:off x="768" y="2936"/>
              <a:ext cx="312" cy="624"/>
              <a:chOff x="768" y="2936"/>
              <a:chExt cx="312" cy="624"/>
            </a:xfrm>
          </p:grpSpPr>
          <p:sp>
            <p:nvSpPr>
              <p:cNvPr id="149520" name="矩形 666640"/>
              <p:cNvSpPr/>
              <p:nvPr/>
            </p:nvSpPr>
            <p:spPr>
              <a:xfrm>
                <a:off x="768" y="3120"/>
                <a:ext cx="295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60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49521" name="直接连接符 666641"/>
              <p:cNvSpPr/>
              <p:nvPr/>
            </p:nvSpPr>
            <p:spPr>
              <a:xfrm>
                <a:off x="984" y="2936"/>
                <a:ext cx="96" cy="62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149522" name="组合 666642"/>
            <p:cNvGrpSpPr/>
            <p:nvPr/>
          </p:nvGrpSpPr>
          <p:grpSpPr>
            <a:xfrm>
              <a:off x="1104" y="2784"/>
              <a:ext cx="391" cy="288"/>
              <a:chOff x="1104" y="2784"/>
              <a:chExt cx="391" cy="288"/>
            </a:xfrm>
          </p:grpSpPr>
          <p:sp>
            <p:nvSpPr>
              <p:cNvPr id="149523" name="矩形 666643"/>
              <p:cNvSpPr/>
              <p:nvPr/>
            </p:nvSpPr>
            <p:spPr>
              <a:xfrm>
                <a:off x="1200" y="2784"/>
                <a:ext cx="295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65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49524" name="直接连接符 666644"/>
              <p:cNvSpPr/>
              <p:nvPr/>
            </p:nvSpPr>
            <p:spPr>
              <a:xfrm>
                <a:off x="1104" y="2880"/>
                <a:ext cx="336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149525" name="组合 666645"/>
            <p:cNvGrpSpPr/>
            <p:nvPr/>
          </p:nvGrpSpPr>
          <p:grpSpPr>
            <a:xfrm>
              <a:off x="1112" y="3216"/>
              <a:ext cx="368" cy="376"/>
              <a:chOff x="1112" y="3216"/>
              <a:chExt cx="368" cy="376"/>
            </a:xfrm>
          </p:grpSpPr>
          <p:sp>
            <p:nvSpPr>
              <p:cNvPr id="149526" name="矩形 666646"/>
              <p:cNvSpPr/>
              <p:nvPr/>
            </p:nvSpPr>
            <p:spPr>
              <a:xfrm>
                <a:off x="1112" y="3216"/>
                <a:ext cx="295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15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49527" name="直接连接符 666647"/>
              <p:cNvSpPr/>
              <p:nvPr/>
            </p:nvSpPr>
            <p:spPr>
              <a:xfrm flipH="1">
                <a:off x="1144" y="3256"/>
                <a:ext cx="336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149528" name="组合 666648"/>
            <p:cNvGrpSpPr/>
            <p:nvPr/>
          </p:nvGrpSpPr>
          <p:grpSpPr>
            <a:xfrm>
              <a:off x="1552" y="2664"/>
              <a:ext cx="368" cy="376"/>
              <a:chOff x="1112" y="3216"/>
              <a:chExt cx="368" cy="376"/>
            </a:xfrm>
          </p:grpSpPr>
          <p:sp>
            <p:nvSpPr>
              <p:cNvPr id="149529" name="矩形 666649"/>
              <p:cNvSpPr/>
              <p:nvPr/>
            </p:nvSpPr>
            <p:spPr>
              <a:xfrm>
                <a:off x="1112" y="3216"/>
                <a:ext cx="295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20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49530" name="直接连接符 666650"/>
              <p:cNvSpPr/>
              <p:nvPr/>
            </p:nvSpPr>
            <p:spPr>
              <a:xfrm flipH="1">
                <a:off x="1144" y="3256"/>
                <a:ext cx="336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149531" name="组合 666651"/>
            <p:cNvGrpSpPr/>
            <p:nvPr/>
          </p:nvGrpSpPr>
          <p:grpSpPr>
            <a:xfrm>
              <a:off x="1096" y="2464"/>
              <a:ext cx="720" cy="272"/>
              <a:chOff x="1096" y="2464"/>
              <a:chExt cx="720" cy="272"/>
            </a:xfrm>
          </p:grpSpPr>
          <p:sp>
            <p:nvSpPr>
              <p:cNvPr id="149532" name="矩形 666652"/>
              <p:cNvSpPr/>
              <p:nvPr/>
            </p:nvSpPr>
            <p:spPr>
              <a:xfrm>
                <a:off x="1256" y="2464"/>
                <a:ext cx="295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10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49533" name="直接连接符 666653"/>
              <p:cNvSpPr/>
              <p:nvPr/>
            </p:nvSpPr>
            <p:spPr>
              <a:xfrm flipV="1">
                <a:off x="1096" y="2592"/>
                <a:ext cx="720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149534" name="组合 666654"/>
            <p:cNvGrpSpPr/>
            <p:nvPr/>
          </p:nvGrpSpPr>
          <p:grpSpPr>
            <a:xfrm>
              <a:off x="1625" y="3120"/>
              <a:ext cx="391" cy="288"/>
              <a:chOff x="1104" y="2784"/>
              <a:chExt cx="391" cy="288"/>
            </a:xfrm>
          </p:grpSpPr>
          <p:sp>
            <p:nvSpPr>
              <p:cNvPr id="149535" name="矩形 666655"/>
              <p:cNvSpPr/>
              <p:nvPr/>
            </p:nvSpPr>
            <p:spPr>
              <a:xfrm>
                <a:off x="1200" y="2784"/>
                <a:ext cx="295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80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49536" name="直接连接符 666656"/>
              <p:cNvSpPr/>
              <p:nvPr/>
            </p:nvSpPr>
            <p:spPr>
              <a:xfrm>
                <a:off x="1104" y="2880"/>
                <a:ext cx="336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149537" name="组合 666657"/>
            <p:cNvGrpSpPr/>
            <p:nvPr/>
          </p:nvGrpSpPr>
          <p:grpSpPr>
            <a:xfrm>
              <a:off x="1216" y="3400"/>
              <a:ext cx="720" cy="272"/>
              <a:chOff x="1096" y="2464"/>
              <a:chExt cx="720" cy="272"/>
            </a:xfrm>
          </p:grpSpPr>
          <p:sp>
            <p:nvSpPr>
              <p:cNvPr id="149538" name="矩形 666658"/>
              <p:cNvSpPr/>
              <p:nvPr/>
            </p:nvSpPr>
            <p:spPr>
              <a:xfrm>
                <a:off x="1256" y="2464"/>
                <a:ext cx="295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40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49539" name="直接连接符 666659"/>
              <p:cNvSpPr/>
              <p:nvPr/>
            </p:nvSpPr>
            <p:spPr>
              <a:xfrm flipV="1">
                <a:off x="1096" y="2592"/>
                <a:ext cx="720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149540" name="组合 666660"/>
            <p:cNvGrpSpPr/>
            <p:nvPr/>
          </p:nvGrpSpPr>
          <p:grpSpPr>
            <a:xfrm>
              <a:off x="1960" y="2712"/>
              <a:ext cx="303" cy="657"/>
              <a:chOff x="1960" y="2712"/>
              <a:chExt cx="303" cy="657"/>
            </a:xfrm>
          </p:grpSpPr>
          <p:sp>
            <p:nvSpPr>
              <p:cNvPr id="149541" name="矩形 666661"/>
              <p:cNvSpPr/>
              <p:nvPr/>
            </p:nvSpPr>
            <p:spPr>
              <a:xfrm>
                <a:off x="1968" y="2928"/>
                <a:ext cx="295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35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49542" name="直接连接符 666662"/>
              <p:cNvSpPr/>
              <p:nvPr/>
            </p:nvSpPr>
            <p:spPr>
              <a:xfrm flipH="1" flipV="1">
                <a:off x="1960" y="2712"/>
                <a:ext cx="96" cy="65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</p:grpSp>
        <p:grpSp>
          <p:nvGrpSpPr>
            <p:cNvPr id="149543" name="组合 666663"/>
            <p:cNvGrpSpPr/>
            <p:nvPr/>
          </p:nvGrpSpPr>
          <p:grpSpPr>
            <a:xfrm>
              <a:off x="552" y="3416"/>
              <a:ext cx="1440" cy="555"/>
              <a:chOff x="552" y="3416"/>
              <a:chExt cx="1440" cy="555"/>
            </a:xfrm>
          </p:grpSpPr>
          <p:sp>
            <p:nvSpPr>
              <p:cNvPr id="149544" name="矩形 666664"/>
              <p:cNvSpPr/>
              <p:nvPr/>
            </p:nvSpPr>
            <p:spPr>
              <a:xfrm>
                <a:off x="1552" y="3744"/>
                <a:ext cx="295" cy="2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/>
              <a:lstStyle/>
              <a:p>
                <a:pPr>
                  <a:buClr>
                    <a:schemeClr val="bg1"/>
                  </a:buClr>
                  <a:buNone/>
                </a:pPr>
                <a:r>
                  <a:rPr lang="en-US" altLang="zh-CN" sz="2400" b="0">
                    <a:latin typeface="Times New Roman" panose="02020603050405020304" pitchFamily="18" charset="0"/>
                    <a:ea typeface="微软雅黑" panose="020B0503020204020204" charset="-122"/>
                  </a:rPr>
                  <a:t>70</a:t>
                </a:r>
                <a:endPara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endParaRPr>
              </a:p>
            </p:txBody>
          </p:sp>
          <p:sp>
            <p:nvSpPr>
              <p:cNvPr id="149545" name="任意多边形 666665"/>
              <p:cNvSpPr/>
              <p:nvPr/>
            </p:nvSpPr>
            <p:spPr>
              <a:xfrm>
                <a:off x="552" y="3416"/>
                <a:ext cx="1440" cy="521"/>
              </a:xfrm>
              <a:custGeom>
                <a:avLst/>
                <a:gdLst/>
                <a:ahLst/>
                <a:cxnLst/>
                <a:rect l="0" t="0" r="0" b="0"/>
                <a:pathLst>
                  <a:path w="1432" h="552">
                    <a:moveTo>
                      <a:pt x="40" y="0"/>
                    </a:moveTo>
                    <a:cubicBezTo>
                      <a:pt x="20" y="124"/>
                      <a:pt x="0" y="248"/>
                      <a:pt x="88" y="336"/>
                    </a:cubicBezTo>
                    <a:cubicBezTo>
                      <a:pt x="176" y="424"/>
                      <a:pt x="344" y="552"/>
                      <a:pt x="568" y="528"/>
                    </a:cubicBezTo>
                    <a:cubicBezTo>
                      <a:pt x="792" y="504"/>
                      <a:pt x="1288" y="248"/>
                      <a:pt x="1432" y="192"/>
                    </a:cubicBez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pPr>
                  <a:buNone/>
                </a:pPr>
                <a:endParaRPr lang="zh-CN" altLang="en-US" b="0"/>
              </a:p>
            </p:txBody>
          </p:sp>
        </p:grpSp>
      </p:grpSp>
      <p:grpSp>
        <p:nvGrpSpPr>
          <p:cNvPr id="149547" name="组合 666667"/>
          <p:cNvGrpSpPr/>
          <p:nvPr/>
        </p:nvGrpSpPr>
        <p:grpSpPr>
          <a:xfrm>
            <a:off x="118110" y="3817620"/>
            <a:ext cx="3027680" cy="2162175"/>
            <a:chOff x="3459" y="2736"/>
            <a:chExt cx="1965" cy="1362"/>
          </a:xfrm>
        </p:grpSpPr>
        <p:sp>
          <p:nvSpPr>
            <p:cNvPr id="149548" name="矩形 666668"/>
            <p:cNvSpPr/>
            <p:nvPr/>
          </p:nvSpPr>
          <p:spPr>
            <a:xfrm>
              <a:off x="3507" y="2736"/>
              <a:ext cx="1836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∞ 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20   60   ∞  10  65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9549" name="矩形 666669"/>
            <p:cNvSpPr/>
            <p:nvPr/>
          </p:nvSpPr>
          <p:spPr>
            <a:xfrm>
              <a:off x="3507" y="2976"/>
              <a:ext cx="1836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>
                  <a:latin typeface="宋体" panose="02010600030101010101" pitchFamily="2" charset="-122"/>
                  <a:ea typeface="宋体" panose="02010600030101010101" pitchFamily="2" charset="-122"/>
                </a:rPr>
                <a:t>∞ ∞</a:t>
              </a:r>
              <a:r>
                <a: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30   70  </a:t>
              </a:r>
              <a:r>
                <a:rPr lang="en-US" altLang="zh-CN" sz="2400" b="0">
                  <a:latin typeface="宋体" panose="02010600030101010101" pitchFamily="2" charset="-122"/>
                  <a:ea typeface="微软雅黑" panose="020B0503020204020204" charset="-122"/>
                </a:rPr>
                <a:t>∞ ∞</a:t>
              </a:r>
              <a:endParaRPr lang="en-US" altLang="zh-CN" sz="2400" b="0"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  <p:sp>
          <p:nvSpPr>
            <p:cNvPr id="149550" name="矩形 666670"/>
            <p:cNvSpPr/>
            <p:nvPr/>
          </p:nvSpPr>
          <p:spPr>
            <a:xfrm>
              <a:off x="3507" y="3204"/>
              <a:ext cx="1836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>
                  <a:latin typeface="宋体" panose="02010600030101010101" pitchFamily="2" charset="-122"/>
                  <a:ea typeface="宋体" panose="02010600030101010101" pitchFamily="2" charset="-122"/>
                </a:rPr>
                <a:t>∞</a:t>
              </a:r>
              <a:r>
                <a: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400" b="0">
                  <a:latin typeface="宋体" panose="02010600030101010101" pitchFamily="2" charset="-122"/>
                  <a:ea typeface="宋体" panose="02010600030101010101" pitchFamily="2" charset="-122"/>
                </a:rPr>
                <a:t>∞</a:t>
              </a:r>
              <a:r>
                <a: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2400" b="0">
                  <a:latin typeface="宋体" panose="02010600030101010101" pitchFamily="2" charset="-122"/>
                  <a:ea typeface="宋体" panose="02010600030101010101" pitchFamily="2" charset="-122"/>
                </a:rPr>
                <a:t>∞</a:t>
              </a:r>
              <a:r>
                <a: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40  </a:t>
              </a:r>
              <a:r>
                <a:rPr lang="en-US" altLang="zh-CN" sz="2400" b="0">
                  <a:latin typeface="宋体" panose="02010600030101010101" pitchFamily="2" charset="-122"/>
                  <a:ea typeface="微软雅黑" panose="020B0503020204020204" charset="-122"/>
                </a:rPr>
                <a:t>∞ ∞</a:t>
              </a:r>
              <a:endParaRPr lang="en-US" altLang="zh-CN" sz="2400" b="0"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  <p:sp>
          <p:nvSpPr>
            <p:cNvPr id="149551" name="矩形 666671"/>
            <p:cNvSpPr/>
            <p:nvPr/>
          </p:nvSpPr>
          <p:spPr>
            <a:xfrm>
              <a:off x="3507" y="3436"/>
              <a:ext cx="1836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>
                  <a:latin typeface="宋体" panose="02010600030101010101" pitchFamily="2" charset="-122"/>
                  <a:ea typeface="宋体" panose="02010600030101010101" pitchFamily="2" charset="-122"/>
                </a:rPr>
                <a:t>∞ ∞ </a:t>
              </a:r>
              <a:r>
                <a: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0">
                  <a:latin typeface="宋体" panose="02010600030101010101" pitchFamily="2" charset="-122"/>
                  <a:ea typeface="宋体" panose="02010600030101010101" pitchFamily="2" charset="-122"/>
                </a:rPr>
                <a:t>∞</a:t>
              </a:r>
              <a:r>
                <a: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400" b="0">
                  <a:latin typeface="宋体" panose="02010600030101010101" pitchFamily="2" charset="-122"/>
                  <a:ea typeface="宋体" panose="02010600030101010101" pitchFamily="2" charset="-122"/>
                </a:rPr>
                <a:t>∞</a:t>
              </a:r>
              <a:r>
                <a: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35  </a:t>
              </a:r>
              <a:r>
                <a:rPr lang="en-US" altLang="zh-CN" sz="2400" b="0">
                  <a:latin typeface="宋体" panose="02010600030101010101" pitchFamily="2" charset="-122"/>
                  <a:ea typeface="微软雅黑" panose="020B0503020204020204" charset="-122"/>
                </a:rPr>
                <a:t>∞</a:t>
              </a:r>
              <a:endParaRPr lang="en-US" altLang="zh-CN" sz="2400" b="0"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  <p:sp>
          <p:nvSpPr>
            <p:cNvPr id="149552" name="左中括号 666672"/>
            <p:cNvSpPr/>
            <p:nvPr/>
          </p:nvSpPr>
          <p:spPr>
            <a:xfrm>
              <a:off x="3459" y="2760"/>
              <a:ext cx="45" cy="1338"/>
            </a:xfrm>
            <a:prstGeom prst="leftBracket">
              <a:avLst>
                <a:gd name="adj" fmla="val 24764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53" name="右中括号 666673"/>
            <p:cNvSpPr/>
            <p:nvPr/>
          </p:nvSpPr>
          <p:spPr>
            <a:xfrm>
              <a:off x="5379" y="2748"/>
              <a:ext cx="45" cy="1338"/>
            </a:xfrm>
            <a:prstGeom prst="rightBracket">
              <a:avLst>
                <a:gd name="adj" fmla="val 24764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9554" name="矩形 666674"/>
            <p:cNvSpPr/>
            <p:nvPr/>
          </p:nvSpPr>
          <p:spPr>
            <a:xfrm>
              <a:off x="3507" y="3656"/>
              <a:ext cx="1836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>
                  <a:latin typeface="宋体" panose="02010600030101010101" pitchFamily="2" charset="-122"/>
                  <a:ea typeface="宋体" panose="02010600030101010101" pitchFamily="2" charset="-122"/>
                </a:rPr>
                <a:t>∞ ∞</a:t>
              </a:r>
              <a:r>
                <a: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2400" b="0">
                  <a:latin typeface="宋体" panose="02010600030101010101" pitchFamily="2" charset="-122"/>
                  <a:ea typeface="宋体" panose="02010600030101010101" pitchFamily="2" charset="-122"/>
                </a:rPr>
                <a:t>∞ </a:t>
              </a:r>
              <a:r>
                <a: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0">
                  <a:latin typeface="宋体" panose="02010600030101010101" pitchFamily="2" charset="-122"/>
                  <a:ea typeface="宋体" panose="02010600030101010101" pitchFamily="2" charset="-122"/>
                </a:rPr>
                <a:t>∞</a:t>
              </a:r>
              <a:r>
                <a: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400" b="0">
                  <a:latin typeface="宋体" panose="02010600030101010101" pitchFamily="2" charset="-122"/>
                  <a:ea typeface="宋体" panose="02010600030101010101" pitchFamily="2" charset="-122"/>
                </a:rPr>
                <a:t>∞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20</a:t>
              </a:r>
              <a:endParaRPr lang="en-US" altLang="zh-CN" sz="24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49555" name="矩形 666675"/>
            <p:cNvSpPr/>
            <p:nvPr/>
          </p:nvSpPr>
          <p:spPr>
            <a:xfrm>
              <a:off x="3504" y="3876"/>
              <a:ext cx="1836" cy="2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400" b="0">
                  <a:latin typeface="宋体" panose="02010600030101010101" pitchFamily="2" charset="-122"/>
                  <a:ea typeface="宋体" panose="02010600030101010101" pitchFamily="2" charset="-122"/>
                </a:rPr>
                <a:t>∞ ∞</a:t>
              </a:r>
              <a:r>
                <a:rPr lang="zh-CN" altLang="en-US" sz="2400" b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b="0">
                  <a:latin typeface="Times New Roman" panose="02020603050405020304" pitchFamily="18" charset="0"/>
                  <a:ea typeface="微软雅黑" panose="020B0503020204020204" charset="-122"/>
                </a:rPr>
                <a:t>15   80  </a:t>
              </a:r>
              <a:r>
                <a:rPr lang="en-US" altLang="zh-CN" sz="2400" b="0">
                  <a:latin typeface="宋体" panose="02010600030101010101" pitchFamily="2" charset="-122"/>
                  <a:ea typeface="微软雅黑" panose="020B0503020204020204" charset="-122"/>
                </a:rPr>
                <a:t>∞ ∞</a:t>
              </a:r>
              <a:endParaRPr lang="en-US" altLang="zh-CN" sz="2400" b="0">
                <a:latin typeface="宋体" panose="02010600030101010101" pitchFamily="2" charset="-122"/>
                <a:ea typeface="微软雅黑" panose="020B0503020204020204" charset="-122"/>
              </a:endParaRPr>
            </a:p>
          </p:txBody>
        </p:sp>
      </p:grpSp>
      <p:graphicFrame>
        <p:nvGraphicFramePr>
          <p:cNvPr id="667650" name="表格 667649"/>
          <p:cNvGraphicFramePr/>
          <p:nvPr/>
        </p:nvGraphicFramePr>
        <p:xfrm>
          <a:off x="3322320" y="1021715"/>
          <a:ext cx="5808980" cy="5788660"/>
        </p:xfrm>
        <a:graphic>
          <a:graphicData uri="http://schemas.openxmlformats.org/drawingml/2006/table">
            <a:tbl>
              <a:tblPr/>
              <a:tblGrid>
                <a:gridCol w="643255"/>
                <a:gridCol w="819785"/>
                <a:gridCol w="585470"/>
                <a:gridCol w="585470"/>
                <a:gridCol w="624205"/>
                <a:gridCol w="604520"/>
                <a:gridCol w="585470"/>
                <a:gridCol w="1360805"/>
              </a:tblGrid>
              <a:tr h="555625">
                <a:tc gridSpan="2"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0" dirty="0"/>
                        <a:t>      顶点</a:t>
                      </a:r>
                      <a:endParaRPr lang="zh-CN" altLang="en-US" sz="2400" b="0" dirty="0"/>
                    </a:p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0" dirty="0"/>
                        <a:t>步骤</a:t>
                      </a:r>
                      <a:endParaRPr lang="zh-CN" altLang="en-US" sz="2400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1</a:t>
                      </a:r>
                      <a:endParaRPr lang="en-US" altLang="zh-CN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2</a:t>
                      </a:r>
                      <a:endParaRPr lang="en-US" altLang="zh-CN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3</a:t>
                      </a:r>
                      <a:endParaRPr lang="en-US" altLang="zh-CN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4</a:t>
                      </a:r>
                      <a:endParaRPr lang="en-US" altLang="zh-CN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5</a:t>
                      </a:r>
                      <a:endParaRPr lang="en-US" altLang="zh-CN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lang="en-US" altLang="zh-CN" b="0"/>
                        <a:t>S</a:t>
                      </a:r>
                      <a:endParaRPr lang="en-US" altLang="zh-CN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090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0" dirty="0"/>
                        <a:t>初态</a:t>
                      </a:r>
                      <a:endParaRPr lang="zh-CN" altLang="en-US" sz="2400" b="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0"/>
                        <a:t>Dist</a:t>
                      </a:r>
                      <a:endParaRPr lang="en-US" altLang="zh-CN" sz="2400" b="0"/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0"/>
                        <a:t>pre</a:t>
                      </a: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b="0"/>
                        <a:t>1</a:t>
                      </a:r>
                      <a:endParaRPr lang="en-US" altLang="zh-CN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0"/>
                        <a:t>Dist</a:t>
                      </a:r>
                      <a:endParaRPr lang="en-US" altLang="zh-CN" sz="2400" b="0"/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0"/>
                        <a:t>pre</a:t>
                      </a: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b="0"/>
                        <a:t>2</a:t>
                      </a:r>
                      <a:endParaRPr lang="en-US" altLang="zh-CN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0"/>
                        <a:t>Dist</a:t>
                      </a:r>
                      <a:endParaRPr lang="en-US" altLang="zh-CN" sz="2400" b="0"/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0"/>
                        <a:t>pre</a:t>
                      </a: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b="0"/>
                        <a:t>3</a:t>
                      </a:r>
                      <a:endParaRPr lang="en-US" altLang="zh-CN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0"/>
                        <a:t>Dist</a:t>
                      </a:r>
                      <a:endParaRPr lang="en-US" altLang="zh-CN" sz="2400" b="0"/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0"/>
                        <a:t>pre</a:t>
                      </a: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b="0"/>
                        <a:t>4</a:t>
                      </a:r>
                      <a:endParaRPr lang="en-US" altLang="zh-CN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0"/>
                        <a:t>Dist</a:t>
                      </a:r>
                      <a:endParaRPr lang="en-US" altLang="zh-CN" sz="2400" b="0"/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0"/>
                        <a:t>pre</a:t>
                      </a: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b="0"/>
                        <a:t>5</a:t>
                      </a:r>
                      <a:endParaRPr lang="en-US" altLang="zh-CN" b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0"/>
                        <a:t>Dist</a:t>
                      </a:r>
                      <a:endParaRPr lang="en-US" altLang="zh-CN" sz="2400" b="0"/>
                    </a:p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zh-CN" sz="2400" b="0"/>
                        <a:t>pre</a:t>
                      </a: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zh-CN" sz="2400" b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None/>
                      </a:pPr>
                      <a:endParaRPr lang="en-US" altLang="zh-CN" sz="2400" b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604" name="直接连接符 667724"/>
          <p:cNvSpPr/>
          <p:nvPr/>
        </p:nvSpPr>
        <p:spPr>
          <a:xfrm>
            <a:off x="3322320" y="1021715"/>
            <a:ext cx="1477010" cy="8477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" name="文本框 2"/>
          <p:cNvSpPr txBox="1"/>
          <p:nvPr/>
        </p:nvSpPr>
        <p:spPr>
          <a:xfrm>
            <a:off x="4779645" y="1750695"/>
            <a:ext cx="302006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20    60     ∞     10    65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0       0      0       0      0</a:t>
            </a:r>
            <a:endParaRPr lang="en-US" altLang="zh-CN" sz="2400" b="0"/>
          </a:p>
        </p:txBody>
      </p:sp>
      <p:sp>
        <p:nvSpPr>
          <p:cNvPr id="4" name="文本框 3"/>
          <p:cNvSpPr txBox="1"/>
          <p:nvPr/>
        </p:nvSpPr>
        <p:spPr>
          <a:xfrm>
            <a:off x="6588125" y="2579370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rgbClr val="FF00FF"/>
                </a:solidFill>
              </a:rPr>
              <a:t>10</a:t>
            </a:r>
            <a:r>
              <a:rPr lang="en-US" altLang="zh-CN" sz="2400" b="0"/>
              <a:t>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0</a:t>
            </a:r>
            <a:endParaRPr lang="en-US" altLang="zh-CN" sz="2400" b="0"/>
          </a:p>
        </p:txBody>
      </p:sp>
      <p:sp>
        <p:nvSpPr>
          <p:cNvPr id="5" name="文本框 4"/>
          <p:cNvSpPr txBox="1"/>
          <p:nvPr/>
        </p:nvSpPr>
        <p:spPr>
          <a:xfrm>
            <a:off x="7164070" y="2579370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chemeClr val="tx1"/>
                </a:solidFill>
              </a:rPr>
              <a:t>30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rgbClr val="FF0000"/>
                </a:solidFill>
              </a:rPr>
              <a:t>4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00270" y="2571115"/>
            <a:ext cx="1863725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chemeClr val="tx1"/>
                </a:solidFill>
              </a:rPr>
              <a:t>20    60     ∞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chemeClr val="tx1"/>
                </a:solidFill>
              </a:rPr>
              <a:t>0</a:t>
            </a:r>
            <a:r>
              <a:rPr lang="en-US" altLang="zh-CN" sz="2400" b="0">
                <a:solidFill>
                  <a:srgbClr val="FF0000"/>
                </a:solidFill>
              </a:rPr>
              <a:t>      </a:t>
            </a:r>
            <a:r>
              <a:rPr lang="en-US" altLang="zh-CN" sz="2400" b="0">
                <a:solidFill>
                  <a:schemeClr val="tx1"/>
                </a:solidFill>
              </a:rPr>
              <a:t>0       0 </a:t>
            </a:r>
            <a:r>
              <a:rPr lang="en-US" altLang="zh-CN" sz="2400" b="0">
                <a:solidFill>
                  <a:srgbClr val="FF0000"/>
                </a:solidFill>
              </a:rPr>
              <a:t>   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95745" y="3405505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rgbClr val="FF00FF"/>
                </a:solidFill>
              </a:rPr>
              <a:t>10</a:t>
            </a:r>
            <a:r>
              <a:rPr lang="en-US" altLang="zh-CN" sz="2400" b="0"/>
              <a:t>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0</a:t>
            </a:r>
            <a:endParaRPr lang="en-US" altLang="zh-CN" sz="2400" b="0"/>
          </a:p>
        </p:txBody>
      </p:sp>
      <p:sp>
        <p:nvSpPr>
          <p:cNvPr id="9" name="文本框 8"/>
          <p:cNvSpPr txBox="1"/>
          <p:nvPr/>
        </p:nvSpPr>
        <p:spPr>
          <a:xfrm>
            <a:off x="7171690" y="3405505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chemeClr val="tx1"/>
                </a:solidFill>
              </a:rPr>
              <a:t>30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rgbClr val="FF0000"/>
                </a:solidFill>
              </a:rPr>
              <a:t>4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07890" y="3397250"/>
            <a:ext cx="65532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rgbClr val="FF00FF"/>
                </a:solidFill>
              </a:rPr>
              <a:t>20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chemeClr val="tx1"/>
                </a:solidFill>
              </a:rPr>
              <a:t>0</a:t>
            </a:r>
            <a:r>
              <a:rPr lang="en-US" altLang="zh-CN" sz="2400" b="0">
                <a:solidFill>
                  <a:srgbClr val="FF0000"/>
                </a:solidFill>
              </a:rPr>
              <a:t> 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r>
              <a:rPr lang="en-US" altLang="zh-CN" sz="2400" b="0">
                <a:solidFill>
                  <a:srgbClr val="FF0000"/>
                </a:solidFill>
              </a:rPr>
              <a:t>   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63845" y="3397250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chemeClr val="tx1"/>
                </a:solidFill>
              </a:rPr>
              <a:t>50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rgbClr val="FF0000"/>
                </a:solidFill>
              </a:rPr>
              <a:t>1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63920" y="3360420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chemeClr val="tx1"/>
                </a:solidFill>
              </a:rPr>
              <a:t>90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rgbClr val="FF0000"/>
                </a:solidFill>
              </a:rPr>
              <a:t>1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67955" y="3563620"/>
            <a:ext cx="141224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>
                <a:sym typeface="+mn-ea"/>
              </a:rPr>
              <a:t>{0, </a:t>
            </a:r>
            <a:r>
              <a:rPr lang="en-US" altLang="zh-CN" sz="2400" b="0">
                <a:solidFill>
                  <a:srgbClr val="FF00FF"/>
                </a:solidFill>
                <a:sym typeface="+mn-ea"/>
              </a:rPr>
              <a:t>4, 1</a:t>
            </a:r>
            <a:r>
              <a:rPr lang="en-US" altLang="zh-CN" sz="2400" b="0">
                <a:sym typeface="+mn-ea"/>
              </a:rPr>
              <a:t>}</a:t>
            </a:r>
            <a:endParaRPr lang="en-US" altLang="zh-CN" sz="2400" b="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05420" y="2675255"/>
            <a:ext cx="141224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>
                <a:sym typeface="+mn-ea"/>
              </a:rPr>
              <a:t>{0, </a:t>
            </a:r>
            <a:r>
              <a:rPr lang="en-US" altLang="zh-CN" sz="2400" b="0">
                <a:solidFill>
                  <a:srgbClr val="FF00FF"/>
                </a:solidFill>
                <a:sym typeface="+mn-ea"/>
              </a:rPr>
              <a:t>4</a:t>
            </a:r>
            <a:r>
              <a:rPr lang="en-US" altLang="zh-CN" sz="2400" b="0">
                <a:sym typeface="+mn-ea"/>
              </a:rPr>
              <a:t>}</a:t>
            </a:r>
            <a:endParaRPr lang="en-US" altLang="zh-CN" sz="2400" b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767955" y="1845310"/>
            <a:ext cx="141224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>
                <a:sym typeface="+mn-ea"/>
              </a:rPr>
              <a:t>{0}</a:t>
            </a:r>
            <a:endParaRPr lang="en-US" altLang="zh-CN" sz="2400" b="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67955" y="4234815"/>
            <a:ext cx="141224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>
                <a:sym typeface="+mn-ea"/>
              </a:rPr>
              <a:t>{0, </a:t>
            </a:r>
            <a:r>
              <a:rPr lang="en-US" altLang="zh-CN" sz="2400" b="0">
                <a:solidFill>
                  <a:srgbClr val="FF00FF"/>
                </a:solidFill>
                <a:sym typeface="+mn-ea"/>
              </a:rPr>
              <a:t>4, 1</a:t>
            </a:r>
            <a:r>
              <a:rPr lang="zh-CN" altLang="en-US" sz="2400" b="0">
                <a:solidFill>
                  <a:srgbClr val="FF00FF"/>
                </a:solidFill>
                <a:sym typeface="+mn-ea"/>
              </a:rPr>
              <a:t>，</a:t>
            </a:r>
            <a:r>
              <a:rPr lang="en-US" altLang="zh-CN" sz="2400" b="0">
                <a:solidFill>
                  <a:srgbClr val="FF00FF"/>
                </a:solidFill>
                <a:sym typeface="+mn-ea"/>
              </a:rPr>
              <a:t>5</a:t>
            </a:r>
            <a:r>
              <a:rPr lang="en-US" altLang="zh-CN" sz="2400" b="0">
                <a:sym typeface="+mn-ea"/>
              </a:rPr>
              <a:t>}</a:t>
            </a:r>
            <a:endParaRPr lang="en-US" altLang="zh-CN" sz="2400" b="0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601460" y="4226560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rgbClr val="FF00FF"/>
                </a:solidFill>
              </a:rPr>
              <a:t>10</a:t>
            </a:r>
            <a:r>
              <a:rPr lang="en-US" altLang="zh-CN" sz="2400" b="0"/>
              <a:t>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0</a:t>
            </a:r>
            <a:endParaRPr lang="en-US" altLang="zh-CN" sz="2400" b="0"/>
          </a:p>
        </p:txBody>
      </p:sp>
      <p:sp>
        <p:nvSpPr>
          <p:cNvPr id="18" name="文本框 17"/>
          <p:cNvSpPr txBox="1"/>
          <p:nvPr/>
        </p:nvSpPr>
        <p:spPr>
          <a:xfrm>
            <a:off x="7177405" y="4226560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rgbClr val="FF00FF"/>
                </a:solidFill>
              </a:rPr>
              <a:t>30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rgbClr val="FF0000"/>
                </a:solidFill>
              </a:rPr>
              <a:t>4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713605" y="4218305"/>
            <a:ext cx="65532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rgbClr val="FF00FF"/>
                </a:solidFill>
              </a:rPr>
              <a:t>20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chemeClr val="tx1"/>
                </a:solidFill>
              </a:rPr>
              <a:t>0</a:t>
            </a:r>
            <a:r>
              <a:rPr lang="en-US" altLang="zh-CN" sz="2400" b="0">
                <a:solidFill>
                  <a:srgbClr val="FF0000"/>
                </a:solidFill>
              </a:rPr>
              <a:t> 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r>
              <a:rPr lang="en-US" altLang="zh-CN" sz="2400" b="0">
                <a:solidFill>
                  <a:srgbClr val="FF0000"/>
                </a:solidFill>
              </a:rPr>
              <a:t>   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369560" y="4218305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chemeClr val="tx1"/>
                </a:solidFill>
              </a:rPr>
              <a:t>45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rgbClr val="FF0000"/>
                </a:solidFill>
              </a:rPr>
              <a:t>5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69635" y="4181475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chemeClr val="tx1"/>
                </a:solidFill>
              </a:rPr>
              <a:t>90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rgbClr val="FF0000"/>
                </a:solidFill>
              </a:rPr>
              <a:t>1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52080" y="5085080"/>
            <a:ext cx="141224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>
                <a:sym typeface="+mn-ea"/>
              </a:rPr>
              <a:t>{0, </a:t>
            </a:r>
            <a:r>
              <a:rPr lang="en-US" altLang="zh-CN" sz="2400" b="0">
                <a:solidFill>
                  <a:srgbClr val="FF00FF"/>
                </a:solidFill>
                <a:sym typeface="+mn-ea"/>
              </a:rPr>
              <a:t>4, 1</a:t>
            </a:r>
            <a:r>
              <a:rPr lang="zh-CN" altLang="en-US" sz="2400" b="0">
                <a:solidFill>
                  <a:srgbClr val="FF00FF"/>
                </a:solidFill>
                <a:sym typeface="+mn-ea"/>
              </a:rPr>
              <a:t>，</a:t>
            </a:r>
            <a:r>
              <a:rPr lang="en-US" altLang="zh-CN" sz="2400" b="0">
                <a:solidFill>
                  <a:srgbClr val="FF00FF"/>
                </a:solidFill>
                <a:sym typeface="+mn-ea"/>
              </a:rPr>
              <a:t>5</a:t>
            </a:r>
            <a:r>
              <a:rPr lang="zh-CN" altLang="en-US" sz="2400" b="0">
                <a:solidFill>
                  <a:srgbClr val="FF00FF"/>
                </a:solidFill>
                <a:sym typeface="+mn-ea"/>
              </a:rPr>
              <a:t>，</a:t>
            </a:r>
            <a:r>
              <a:rPr lang="en-US" altLang="zh-CN" sz="2400" b="0">
                <a:solidFill>
                  <a:srgbClr val="FF00FF"/>
                </a:solidFill>
                <a:sym typeface="+mn-ea"/>
              </a:rPr>
              <a:t>2</a:t>
            </a:r>
            <a:r>
              <a:rPr lang="en-US" altLang="zh-CN" sz="2400" b="0">
                <a:sym typeface="+mn-ea"/>
              </a:rPr>
              <a:t>}</a:t>
            </a:r>
            <a:endParaRPr lang="en-US" altLang="zh-CN" sz="2400" b="0"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595745" y="5043805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rgbClr val="FF00FF"/>
                </a:solidFill>
              </a:rPr>
              <a:t>10</a:t>
            </a:r>
            <a:r>
              <a:rPr lang="en-US" altLang="zh-CN" sz="2400" b="0"/>
              <a:t>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0</a:t>
            </a:r>
            <a:endParaRPr lang="en-US" altLang="zh-CN" sz="2400" b="0"/>
          </a:p>
        </p:txBody>
      </p:sp>
      <p:sp>
        <p:nvSpPr>
          <p:cNvPr id="30" name="文本框 29"/>
          <p:cNvSpPr txBox="1"/>
          <p:nvPr/>
        </p:nvSpPr>
        <p:spPr>
          <a:xfrm>
            <a:off x="7171690" y="5043805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rgbClr val="FF00FF"/>
                </a:solidFill>
              </a:rPr>
              <a:t>30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rgbClr val="FF0000"/>
                </a:solidFill>
              </a:rPr>
              <a:t>4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707890" y="5035550"/>
            <a:ext cx="65532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rgbClr val="FF00FF"/>
                </a:solidFill>
              </a:rPr>
              <a:t>20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chemeClr val="tx1"/>
                </a:solidFill>
              </a:rPr>
              <a:t>0</a:t>
            </a:r>
            <a:r>
              <a:rPr lang="en-US" altLang="zh-CN" sz="2400" b="0">
                <a:solidFill>
                  <a:srgbClr val="FF0000"/>
                </a:solidFill>
              </a:rPr>
              <a:t> 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r>
              <a:rPr lang="en-US" altLang="zh-CN" sz="2400" b="0">
                <a:solidFill>
                  <a:srgbClr val="FF0000"/>
                </a:solidFill>
              </a:rPr>
              <a:t>   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363845" y="5035550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rgbClr val="FF00FF"/>
                </a:solidFill>
              </a:rPr>
              <a:t>45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rgbClr val="FF0000"/>
                </a:solidFill>
              </a:rPr>
              <a:t>5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63920" y="4998720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chemeClr val="tx1"/>
                </a:solidFill>
              </a:rPr>
              <a:t>85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rgbClr val="FF0000"/>
                </a:solidFill>
              </a:rPr>
              <a:t>2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52080" y="5877560"/>
            <a:ext cx="141224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>
                <a:sym typeface="+mn-ea"/>
              </a:rPr>
              <a:t>{0, </a:t>
            </a:r>
            <a:r>
              <a:rPr lang="en-US" altLang="zh-CN" sz="2400" b="0">
                <a:solidFill>
                  <a:srgbClr val="FF00FF"/>
                </a:solidFill>
                <a:sym typeface="+mn-ea"/>
              </a:rPr>
              <a:t>4, 1</a:t>
            </a:r>
            <a:r>
              <a:rPr lang="zh-CN" altLang="en-US" sz="2400" b="0">
                <a:solidFill>
                  <a:srgbClr val="FF00FF"/>
                </a:solidFill>
                <a:sym typeface="+mn-ea"/>
              </a:rPr>
              <a:t>，</a:t>
            </a:r>
            <a:r>
              <a:rPr lang="en-US" altLang="zh-CN" sz="2400" b="0">
                <a:solidFill>
                  <a:srgbClr val="FF00FF"/>
                </a:solidFill>
                <a:sym typeface="+mn-ea"/>
              </a:rPr>
              <a:t>5</a:t>
            </a:r>
            <a:r>
              <a:rPr lang="zh-CN" altLang="en-US" sz="2400" b="0">
                <a:solidFill>
                  <a:srgbClr val="FF00FF"/>
                </a:solidFill>
                <a:sym typeface="+mn-ea"/>
              </a:rPr>
              <a:t>，</a:t>
            </a:r>
            <a:r>
              <a:rPr lang="en-US" altLang="zh-CN" sz="2400" b="0">
                <a:solidFill>
                  <a:srgbClr val="FF00FF"/>
                </a:solidFill>
                <a:sym typeface="+mn-ea"/>
              </a:rPr>
              <a:t>2</a:t>
            </a:r>
            <a:r>
              <a:rPr lang="zh-CN" altLang="en-US" sz="2400" b="0">
                <a:solidFill>
                  <a:srgbClr val="FF00FF"/>
                </a:solidFill>
                <a:sym typeface="+mn-ea"/>
              </a:rPr>
              <a:t>，</a:t>
            </a:r>
            <a:r>
              <a:rPr lang="en-US" altLang="zh-CN" sz="2400" b="0">
                <a:solidFill>
                  <a:srgbClr val="FF00FF"/>
                </a:solidFill>
                <a:sym typeface="+mn-ea"/>
              </a:rPr>
              <a:t>3</a:t>
            </a:r>
            <a:r>
              <a:rPr lang="en-US" altLang="zh-CN" sz="2400" b="0">
                <a:sym typeface="+mn-ea"/>
              </a:rPr>
              <a:t>}</a:t>
            </a:r>
            <a:endParaRPr lang="en-US" altLang="zh-CN" sz="2400" b="0"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93205" y="5858510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rgbClr val="FF00FF"/>
                </a:solidFill>
              </a:rPr>
              <a:t>10</a:t>
            </a:r>
            <a:r>
              <a:rPr lang="en-US" altLang="zh-CN" sz="2400" b="0"/>
              <a:t>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0</a:t>
            </a:r>
            <a:endParaRPr lang="en-US" altLang="zh-CN" sz="2400" b="0"/>
          </a:p>
        </p:txBody>
      </p:sp>
      <p:sp>
        <p:nvSpPr>
          <p:cNvPr id="36" name="文本框 35"/>
          <p:cNvSpPr txBox="1"/>
          <p:nvPr/>
        </p:nvSpPr>
        <p:spPr>
          <a:xfrm>
            <a:off x="7169150" y="5858510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rgbClr val="FF00FF"/>
                </a:solidFill>
              </a:rPr>
              <a:t>30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rgbClr val="FF0000"/>
                </a:solidFill>
              </a:rPr>
              <a:t>4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05350" y="5850255"/>
            <a:ext cx="65532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rgbClr val="FF00FF"/>
                </a:solidFill>
              </a:rPr>
              <a:t>20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chemeClr val="tx1"/>
                </a:solidFill>
              </a:rPr>
              <a:t>0</a:t>
            </a:r>
            <a:r>
              <a:rPr lang="en-US" altLang="zh-CN" sz="2400" b="0">
                <a:solidFill>
                  <a:srgbClr val="FF0000"/>
                </a:solidFill>
              </a:rPr>
              <a:t> 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r>
              <a:rPr lang="en-US" altLang="zh-CN" sz="2400" b="0">
                <a:solidFill>
                  <a:srgbClr val="FF0000"/>
                </a:solidFill>
              </a:rPr>
              <a:t>   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5361305" y="5850255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rgbClr val="FF00FF"/>
                </a:solidFill>
              </a:rPr>
              <a:t>45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rgbClr val="FF0000"/>
                </a:solidFill>
              </a:rPr>
              <a:t>5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961380" y="5838190"/>
            <a:ext cx="641350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2400" b="0"/>
              <a:t> </a:t>
            </a:r>
            <a:r>
              <a:rPr lang="en-US" altLang="zh-CN" sz="2400" b="0">
                <a:solidFill>
                  <a:srgbClr val="FF00FF"/>
                </a:solidFill>
              </a:rPr>
              <a:t>85</a:t>
            </a:r>
            <a:r>
              <a:rPr lang="en-US" altLang="zh-CN" sz="2400" b="0">
                <a:solidFill>
                  <a:schemeClr val="tx1"/>
                </a:solidFill>
              </a:rPr>
              <a:t> </a:t>
            </a:r>
            <a:endParaRPr lang="en-US" altLang="zh-CN" sz="2400" b="0"/>
          </a:p>
          <a:p>
            <a:pPr>
              <a:buNone/>
            </a:pPr>
            <a:r>
              <a:rPr lang="en-US" altLang="zh-CN" sz="2400" b="0"/>
              <a:t>  </a:t>
            </a:r>
            <a:r>
              <a:rPr lang="en-US" altLang="zh-CN" sz="2400" b="0">
                <a:solidFill>
                  <a:srgbClr val="FF0000"/>
                </a:solidFill>
              </a:rPr>
              <a:t>2</a:t>
            </a:r>
            <a:endParaRPr lang="en-US" altLang="zh-CN" sz="2400" b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22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6.2</a:t>
            </a:r>
            <a:r>
              <a:rPr lang="en-US">
                <a:sym typeface="+mn-ea"/>
              </a:rPr>
              <a:t> 每一对顶点间的最短路径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47420"/>
            <a:ext cx="8976360" cy="5148580"/>
          </a:xfrm>
        </p:spPr>
        <p:txBody>
          <a:bodyPr/>
          <a:lstStyle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1、弗罗伊德(Floyd)算法思想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/>
              <a:t>设顶点集S(初值为空)，用数组A的每个元素A[i][j]保存从V</a:t>
            </a:r>
            <a:r>
              <a:rPr lang="zh-CN" altLang="en-US" baseline="-25000"/>
              <a:t>i</a:t>
            </a:r>
            <a:r>
              <a:rPr lang="zh-CN" altLang="en-US"/>
              <a:t>只经过S中的顶点到达V</a:t>
            </a:r>
            <a:r>
              <a:rPr lang="zh-CN" altLang="en-US" baseline="-25000"/>
              <a:t>j</a:t>
            </a:r>
            <a:r>
              <a:rPr lang="zh-CN" altLang="en-US"/>
              <a:t>的最短路径长度，其思想是：</a:t>
            </a:r>
            <a:endParaRPr lang="zh-CN" altLang="en-US"/>
          </a:p>
          <a:p>
            <a:r>
              <a:rPr lang="zh-CN" altLang="en-US"/>
              <a:t>① 初始时令S={ } ， A[i][j]的赋初值方式是：</a:t>
            </a:r>
            <a:endParaRPr lang="zh-CN" altLang="en-US"/>
          </a:p>
        </p:txBody>
      </p:sp>
      <p:grpSp>
        <p:nvGrpSpPr>
          <p:cNvPr id="152579" name="组合 669699"/>
          <p:cNvGrpSpPr/>
          <p:nvPr/>
        </p:nvGrpSpPr>
        <p:grpSpPr>
          <a:xfrm>
            <a:off x="392113" y="3735705"/>
            <a:ext cx="8066087" cy="1447800"/>
            <a:chOff x="199" y="864"/>
            <a:chExt cx="5081" cy="912"/>
          </a:xfrm>
        </p:grpSpPr>
        <p:sp>
          <p:nvSpPr>
            <p:cNvPr id="152580" name="矩形 669700"/>
            <p:cNvSpPr/>
            <p:nvPr/>
          </p:nvSpPr>
          <p:spPr>
            <a:xfrm>
              <a:off x="1154" y="1152"/>
              <a:ext cx="412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W</a:t>
              </a:r>
              <a:r>
                <a:rPr lang="en-US" altLang="zh-CN" sz="2800" b="0" baseline="-18000" dirty="0" err="1">
                  <a:latin typeface="Times New Roman" panose="02020603050405020304" pitchFamily="18" charset="0"/>
                  <a:ea typeface="微软雅黑" panose="020B0503020204020204" charset="-122"/>
                </a:rPr>
                <a:t>ij</a:t>
              </a:r>
              <a:r>
                <a:rPr lang="en-US" altLang="zh-CN" sz="2800" b="0" baseline="-18000">
                  <a:latin typeface="Times New Roman" panose="02020603050405020304" pitchFamily="18" charset="0"/>
                  <a:ea typeface="微软雅黑" panose="020B0503020204020204" charset="-122"/>
                </a:rPr>
                <a:t>    </a:t>
              </a:r>
              <a:r>
                <a: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rPr>
                <a:t> i≠j</a:t>
              </a:r>
              <a:r>
                <a:rPr lang="zh-CN" altLang="en-US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且</a:t>
              </a:r>
              <a:r>
                <a: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rPr>
                <a:t>&lt;</a:t>
              </a:r>
              <a:r>
                <a:rPr lang="en-US" altLang="zh-CN" sz="28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v</a:t>
              </a:r>
              <a:r>
                <a:rPr lang="en-US" altLang="zh-CN" sz="2800" b="0" baseline="-18000" dirty="0" err="1">
                  <a:latin typeface="Times New Roman" panose="02020603050405020304" pitchFamily="18" charset="0"/>
                  <a:ea typeface="微软雅黑" panose="020B0503020204020204" charset="-122"/>
                </a:rPr>
                <a:t>i</a:t>
              </a:r>
              <a:r>
                <a:rPr lang="en-US" altLang="zh-CN" sz="28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,v</a:t>
              </a:r>
              <a:r>
                <a:rPr lang="en-US" altLang="zh-CN" sz="2800" b="0" baseline="-18000" dirty="0" err="1">
                  <a:latin typeface="Times New Roman" panose="02020603050405020304" pitchFamily="18" charset="0"/>
                  <a:ea typeface="微软雅黑" panose="020B0503020204020204" charset="-122"/>
                </a:rPr>
                <a:t>j</a:t>
              </a:r>
              <a:r>
                <a: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rPr>
                <a:t>&gt;∈</a:t>
              </a:r>
              <a:r>
                <a:rPr lang="en-US" altLang="zh-CN" sz="2800" b="0">
                  <a:latin typeface="Times New Roman" panose="02020603050405020304" pitchFamily="18" charset="0"/>
                  <a:ea typeface="Arial Unicode MS" panose="020B0604020202020204" charset="-122"/>
                </a:rPr>
                <a:t>E</a:t>
              </a:r>
              <a:r>
                <a:rPr lang="zh-CN" altLang="en-US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， </a:t>
              </a:r>
              <a:r>
                <a:rPr lang="en-US" altLang="zh-CN" sz="28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w</a:t>
              </a:r>
              <a:r>
                <a:rPr lang="en-US" altLang="zh-CN" sz="2800" b="0" baseline="-18000" dirty="0" err="1">
                  <a:latin typeface="Times New Roman" panose="02020603050405020304" pitchFamily="18" charset="0"/>
                  <a:ea typeface="微软雅黑" panose="020B0503020204020204" charset="-122"/>
                </a:rPr>
                <a:t>ij</a:t>
              </a:r>
              <a:r>
                <a:rPr lang="zh-CN" altLang="en-US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为弧上的权值</a:t>
              </a:r>
              <a:endParaRPr lang="zh-CN" altLang="en-US" sz="28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81" name="矩形 669701"/>
            <p:cNvSpPr/>
            <p:nvPr/>
          </p:nvSpPr>
          <p:spPr>
            <a:xfrm>
              <a:off x="1154" y="1481"/>
              <a:ext cx="2110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zh-CN" altLang="en-US" sz="2800" b="0">
                  <a:latin typeface="宋体" panose="02010600030101010101" pitchFamily="2" charset="-122"/>
                  <a:ea typeface="宋体" panose="02010600030101010101" pitchFamily="2" charset="-122"/>
                </a:rPr>
                <a:t>∞   </a:t>
              </a:r>
              <a:r>
                <a: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rPr>
                <a:t>i≠j</a:t>
              </a:r>
              <a:r>
                <a:rPr lang="zh-CN" altLang="en-US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且</a:t>
              </a:r>
              <a:r>
                <a: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rPr>
                <a:t>&lt;</a:t>
              </a:r>
              <a:r>
                <a:rPr lang="en-US" altLang="zh-CN" sz="28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v</a:t>
              </a:r>
              <a:r>
                <a:rPr lang="en-US" altLang="zh-CN" sz="2800" b="0" baseline="-18000" dirty="0" err="1">
                  <a:latin typeface="Times New Roman" panose="02020603050405020304" pitchFamily="18" charset="0"/>
                  <a:ea typeface="微软雅黑" panose="020B0503020204020204" charset="-122"/>
                </a:rPr>
                <a:t>i</a:t>
              </a:r>
              <a:r>
                <a:rPr lang="en-US" altLang="zh-CN" sz="2800" b="0" dirty="0" err="1">
                  <a:latin typeface="Times New Roman" panose="02020603050405020304" pitchFamily="18" charset="0"/>
                  <a:ea typeface="微软雅黑" panose="020B0503020204020204" charset="-122"/>
                </a:rPr>
                <a:t>,v</a:t>
              </a:r>
              <a:r>
                <a:rPr lang="en-US" altLang="zh-CN" sz="2800" b="0" baseline="-18000" dirty="0" err="1">
                  <a:latin typeface="Times New Roman" panose="02020603050405020304" pitchFamily="18" charset="0"/>
                  <a:ea typeface="微软雅黑" panose="020B0503020204020204" charset="-122"/>
                </a:rPr>
                <a:t>j</a:t>
              </a:r>
              <a:r>
                <a: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rPr>
                <a:t>&gt;</a:t>
              </a:r>
              <a:r>
                <a:rPr lang="zh-CN" altLang="en-US" sz="2800" b="0">
                  <a:latin typeface="Times New Roman" panose="02020603050405020304" pitchFamily="18" charset="0"/>
                  <a:ea typeface="宋体" panose="02010600030101010101" pitchFamily="2" charset="-122"/>
                </a:rPr>
                <a:t>不</a:t>
              </a:r>
              <a:r>
                <a:rPr lang="zh-CN" altLang="en-US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属于</a:t>
              </a:r>
              <a:r>
                <a:rPr lang="en-US" altLang="zh-CN" sz="2800" b="0">
                  <a:latin typeface="Times New Roman" panose="02020603050405020304" pitchFamily="18" charset="0"/>
                  <a:ea typeface="Arial Unicode MS" panose="020B0604020202020204" charset="-122"/>
                </a:rPr>
                <a:t>E</a:t>
              </a:r>
              <a:endParaRPr lang="en-US" altLang="zh-CN" sz="2800" b="0">
                <a:latin typeface="Times New Roman" panose="02020603050405020304" pitchFamily="18" charset="0"/>
                <a:ea typeface="Arial Unicode MS" panose="020B0604020202020204" charset="-122"/>
              </a:endParaRPr>
            </a:p>
          </p:txBody>
        </p:sp>
        <p:sp>
          <p:nvSpPr>
            <p:cNvPr id="152582" name="矩形 669702"/>
            <p:cNvSpPr/>
            <p:nvPr/>
          </p:nvSpPr>
          <p:spPr>
            <a:xfrm>
              <a:off x="199" y="1152"/>
              <a:ext cx="793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rPr>
                <a:t>A[i][j]=</a:t>
              </a:r>
              <a:endParaRPr lang="en-US" altLang="zh-CN" sz="2800" b="0">
                <a:latin typeface="Times New Roman" panose="02020603050405020304" pitchFamily="18" charset="0"/>
                <a:ea typeface="微软雅黑" panose="020B0503020204020204" charset="-122"/>
              </a:endParaRPr>
            </a:p>
          </p:txBody>
        </p:sp>
        <p:sp>
          <p:nvSpPr>
            <p:cNvPr id="152583" name="左大括号 669703"/>
            <p:cNvSpPr/>
            <p:nvPr/>
          </p:nvSpPr>
          <p:spPr>
            <a:xfrm>
              <a:off x="1058" y="960"/>
              <a:ext cx="91" cy="680"/>
            </a:xfrm>
            <a:prstGeom prst="leftBrace">
              <a:avLst>
                <a:gd name="adj1" fmla="val 62236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>
                <a:buNone/>
              </a:pPr>
              <a:endParaRPr lang="zh-CN" altLang="en-US" sz="24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2584" name="矩形 669704"/>
            <p:cNvSpPr/>
            <p:nvPr/>
          </p:nvSpPr>
          <p:spPr>
            <a:xfrm>
              <a:off x="1152" y="864"/>
              <a:ext cx="1156" cy="29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lstStyle/>
            <a:p>
              <a:pPr>
                <a:buClr>
                  <a:schemeClr val="bg1"/>
                </a:buClr>
                <a:buNone/>
              </a:pPr>
              <a:r>
                <a:rPr lang="en-US" altLang="zh-CN" sz="2800" b="0">
                  <a:latin typeface="宋体" panose="02010600030101010101" pitchFamily="2" charset="-122"/>
                  <a:ea typeface="微软雅黑" panose="020B0503020204020204" charset="-122"/>
                </a:rPr>
                <a:t>0    </a:t>
              </a:r>
              <a:r>
                <a:rPr lang="en-US" altLang="zh-CN" sz="2800" b="0">
                  <a:latin typeface="Times New Roman" panose="02020603050405020304" pitchFamily="18" charset="0"/>
                  <a:ea typeface="微软雅黑" panose="020B0503020204020204" charset="-122"/>
                </a:rPr>
                <a:t>i =j</a:t>
              </a:r>
              <a:r>
                <a:rPr lang="zh-CN" altLang="en-US" sz="28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</a:t>
              </a:r>
              <a:endParaRPr lang="zh-CN" altLang="en-US" sz="2800" b="0" dirty="0">
                <a:latin typeface="Times New Roman" panose="02020603050405020304" pitchFamily="18" charset="0"/>
                <a:ea typeface="Arial Unicode MS" panose="020B0604020202020204" charset="-122"/>
              </a:endParaRPr>
            </a:p>
          </p:txBody>
        </p:sp>
      </p:grp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7.</a:t>
            </a:r>
            <a:r>
              <a:rPr lang="en-US" altLang="zh-CN">
                <a:sym typeface="+mn-ea"/>
              </a:rPr>
              <a:t>6.2</a:t>
            </a:r>
            <a:r>
              <a:rPr lang="en-US">
                <a:sym typeface="+mn-ea"/>
              </a:rPr>
              <a:t> 每一对顶点间的最短路径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" y="947420"/>
            <a:ext cx="8976360" cy="5148580"/>
          </a:xfrm>
        </p:spPr>
        <p:txBody>
          <a:bodyPr/>
          <a:lstStyle/>
          <a:p>
            <a:r>
              <a:rPr lang="zh-CN" altLang="en-US"/>
              <a:t>② 将图中一个顶点V</a:t>
            </a:r>
            <a:r>
              <a:rPr lang="zh-CN" altLang="en-US" baseline="-25000"/>
              <a:t>k </a:t>
            </a:r>
            <a:r>
              <a:rPr lang="zh-CN" altLang="en-US"/>
              <a:t>加入到S中，修改A[i][j]的值，修改方法是：</a:t>
            </a:r>
            <a:endParaRPr lang="zh-CN" altLang="en-US"/>
          </a:p>
          <a:p>
            <a:pPr marL="0" indent="0" algn="ctr">
              <a:buNone/>
            </a:pPr>
            <a:r>
              <a:rPr lang="zh-CN" altLang="en-US">
                <a:solidFill>
                  <a:srgbClr val="0000FF"/>
                </a:solidFill>
              </a:rPr>
              <a:t>A[i][j]=Min{A[i][j] , (A[i][k]+A[k][j]) }</a:t>
            </a:r>
            <a:endParaRPr lang="zh-CN" altLang="en-US">
              <a:solidFill>
                <a:srgbClr val="0000FF"/>
              </a:solidFill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rgbClr val="0000FF"/>
                </a:solidFill>
              </a:rPr>
              <a:t>    原因： </a:t>
            </a:r>
            <a:r>
              <a:rPr lang="zh-CN" altLang="en-US">
                <a:solidFill>
                  <a:schemeClr val="tx1"/>
                </a:solidFill>
              </a:rPr>
              <a:t>从V</a:t>
            </a:r>
            <a:r>
              <a:rPr lang="zh-CN" altLang="en-US" baseline="-25000">
                <a:solidFill>
                  <a:schemeClr val="tx1"/>
                </a:solidFill>
              </a:rPr>
              <a:t>j</a:t>
            </a:r>
            <a:r>
              <a:rPr lang="zh-CN" altLang="en-US">
                <a:solidFill>
                  <a:schemeClr val="tx1"/>
                </a:solidFill>
              </a:rPr>
              <a:t>只经过S中的顶点(V</a:t>
            </a:r>
            <a:r>
              <a:rPr lang="zh-CN" altLang="en-US" baseline="-25000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)到达V</a:t>
            </a:r>
            <a:r>
              <a:rPr lang="zh-CN" altLang="en-US" baseline="-25000">
                <a:solidFill>
                  <a:schemeClr val="tx1"/>
                </a:solidFill>
              </a:rPr>
              <a:t>j</a:t>
            </a:r>
            <a:r>
              <a:rPr lang="zh-CN" altLang="en-US">
                <a:solidFill>
                  <a:schemeClr val="tx1"/>
                </a:solidFill>
              </a:rPr>
              <a:t>的路 </a:t>
            </a:r>
            <a:endParaRPr lang="zh-CN" altLang="en-US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zh-CN" altLang="en-US">
                <a:solidFill>
                  <a:schemeClr val="tx1"/>
                </a:solidFill>
              </a:rPr>
              <a:t>    径长度可能比原来不经过V</a:t>
            </a:r>
            <a:r>
              <a:rPr lang="zh-CN" altLang="en-US" baseline="-25000">
                <a:solidFill>
                  <a:schemeClr val="tx1"/>
                </a:solidFill>
              </a:rPr>
              <a:t>k</a:t>
            </a:r>
            <a:r>
              <a:rPr lang="zh-CN" altLang="en-US">
                <a:solidFill>
                  <a:schemeClr val="tx1"/>
                </a:solidFill>
              </a:rPr>
              <a:t>的路径更短。</a:t>
            </a:r>
            <a:endParaRPr lang="zh-CN" altLang="en-US">
              <a:solidFill>
                <a:srgbClr val="0000FF"/>
              </a:solidFill>
            </a:endParaRPr>
          </a:p>
          <a:p>
            <a:pPr algn="l"/>
            <a:r>
              <a:rPr lang="zh-CN" altLang="en-US">
                <a:solidFill>
                  <a:schemeClr val="tx1"/>
                </a:solidFill>
              </a:rPr>
              <a:t>③ 重复②，直到G的所有顶点都加入到S中为止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a1a2d32e-a35b-4497-bd47-b35d9a6d12d1}"/>
  <p:tag name="KSO_WPP_MARK_KEY" val="fc5a641b-539b-476a-bfa5-f84a7c55389d"/>
  <p:tag name="COMMONDATA" val="eyJoZGlkIjoiOGU2MzE3M2E0YWZkMTk5NjNhMzQxYTc0NzhhNDhlNGYifQ=="/>
  <p:tag name="commondata" val="eyJoZGlkIjoiMzI5YTdhMDExZWVhYTAxZjI0MDI4YTdlYmQ4ZDU4NTAifQ=="/>
</p:tagLst>
</file>

<file path=ppt/theme/theme1.xml><?xml version="1.0" encoding="utf-8"?>
<a:theme xmlns:a="http://schemas.openxmlformats.org/drawingml/2006/main" name="场景型模板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110306"/>
      </a:hlink>
      <a:folHlink>
        <a:srgbClr val="AA60AA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20000"/>
          </a:lnSpc>
          <a:spcBef>
            <a:spcPct val="20000"/>
          </a:spcBef>
          <a:spcAft>
            <a:spcPct val="0"/>
          </a:spcAft>
          <a:buClr>
            <a:schemeClr val="bg2"/>
          </a:buClr>
          <a:buSzTx/>
          <a:buFont typeface="Monotype Sorts" pitchFamily="2" charset="2"/>
          <a:buChar char="§"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Office\Templates\演示文稿设计\场景型模板.pot</Template>
  <TotalTime>0</TotalTime>
  <Words>2556</Words>
  <Application>WPS 演示</Application>
  <PresentationFormat>全屏显示(4:3)</PresentationFormat>
  <Paragraphs>358</Paragraphs>
  <Slides>12</Slides>
  <Notes>31</Notes>
  <HiddenSlides>27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Monotype Sorts</vt:lpstr>
      <vt:lpstr>Wingdings</vt:lpstr>
      <vt:lpstr>Times New Roman</vt:lpstr>
      <vt:lpstr>楷体_GB2312</vt:lpstr>
      <vt:lpstr>新宋体</vt:lpstr>
      <vt:lpstr>微软雅黑</vt:lpstr>
      <vt:lpstr>Symbol</vt:lpstr>
      <vt:lpstr>Arial Unicode MS</vt:lpstr>
      <vt:lpstr>场景型模板</vt:lpstr>
      <vt:lpstr>PowerPoint 演示文稿</vt:lpstr>
      <vt:lpstr>7.6 最短路径</vt:lpstr>
      <vt:lpstr>7.6.1 单源点最短路径</vt:lpstr>
      <vt:lpstr>7.6.1 单源点最短路径</vt:lpstr>
      <vt:lpstr>7.6.1 单源点最短路径</vt:lpstr>
      <vt:lpstr>7.6.1 单源点最短路径</vt:lpstr>
      <vt:lpstr>7.6.1 单源点最短路径</vt:lpstr>
      <vt:lpstr>7.6.2 每一对顶点间的最短路径</vt:lpstr>
      <vt:lpstr>7.6.2 每一对顶点间的最短路径</vt:lpstr>
      <vt:lpstr>7.6.2 每一对顶点间的最短路径</vt:lpstr>
      <vt:lpstr>7.6.2 每一对顶点间的最短路径</vt:lpstr>
      <vt:lpstr>7.6.2 每一对顶点间的最短路径</vt:lpstr>
    </vt:vector>
  </TitlesOfParts>
  <Company>B.I.T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AI</dc:creator>
  <cp:lastModifiedBy>董丹丹</cp:lastModifiedBy>
  <cp:revision>3510</cp:revision>
  <dcterms:created xsi:type="dcterms:W3CDTF">2001-07-10T07:21:00Z</dcterms:created>
  <dcterms:modified xsi:type="dcterms:W3CDTF">2024-06-03T03:14:56Z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8C5EADD2D31543F488E6D40937154C5F_12</vt:lpwstr>
  </property>
</Properties>
</file>