
<file path=[Content_Types].xml><?xml version="1.0" encoding="utf-8"?>
<Types xmlns="http://schemas.openxmlformats.org/package/2006/content-types">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256" r:id="rId3"/>
    <p:sldId id="257" r:id="rId5"/>
    <p:sldId id="3166" r:id="rId6"/>
    <p:sldId id="3167" r:id="rId7"/>
    <p:sldId id="3508" r:id="rId8"/>
    <p:sldId id="3509" r:id="rId9"/>
    <p:sldId id="3511" r:id="rId10"/>
    <p:sldId id="3510" r:id="rId11"/>
    <p:sldId id="3458" r:id="rId12"/>
    <p:sldId id="3412" r:id="rId13"/>
    <p:sldId id="3415" r:id="rId14"/>
    <p:sldId id="3416" r:id="rId15"/>
    <p:sldId id="3417" r:id="rId16"/>
    <p:sldId id="3373" r:id="rId17"/>
    <p:sldId id="3372" r:id="rId18"/>
    <p:sldId id="3418" r:id="rId19"/>
    <p:sldId id="3405" r:id="rId20"/>
    <p:sldId id="3216" r:id="rId21"/>
    <p:sldId id="3217" r:id="rId22"/>
    <p:sldId id="3218" r:id="rId23"/>
    <p:sldId id="3219" r:id="rId24"/>
    <p:sldId id="3220" r:id="rId25"/>
    <p:sldId id="3221" r:id="rId26"/>
    <p:sldId id="3407" r:id="rId27"/>
    <p:sldId id="3406" r:id="rId28"/>
    <p:sldId id="3222" r:id="rId29"/>
    <p:sldId id="3223" r:id="rId30"/>
    <p:sldId id="3225" r:id="rId31"/>
    <p:sldId id="3226" r:id="rId32"/>
    <p:sldId id="3227" r:id="rId33"/>
    <p:sldId id="3228" r:id="rId34"/>
    <p:sldId id="3236" r:id="rId35"/>
  </p:sldIdLst>
  <p:sldSz cx="9144000" cy="6858000" type="screen4x3"/>
  <p:notesSz cx="6858000" cy="9144000"/>
  <p:custDataLst>
    <p:tags r:id="rId40"/>
  </p:custDataLst>
  <p:defaultTextStyle>
    <a:defPPr>
      <a:defRPr lang="zh-CN"/>
    </a:defPPr>
    <a:lvl1pPr marL="0" lvl="0"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1pPr>
    <a:lvl2pPr marL="457200" lvl="1"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913" userDrawn="1">
          <p15:clr>
            <a:srgbClr val="A4A3A4"/>
          </p15:clr>
        </p15:guide>
        <p15:guide id="2" pos="22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578963"/>
    <a:srgbClr val="FF00FF"/>
    <a:srgbClr val="4EA947"/>
    <a:srgbClr val="3333CD"/>
    <a:srgbClr val="FFFFFF"/>
    <a:srgbClr val="F9FBFA"/>
    <a:srgbClr val="B6042A"/>
    <a:srgbClr val="3CB4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50"/>
  </p:normalViewPr>
  <p:slideViewPr>
    <p:cSldViewPr showGuides="1">
      <p:cViewPr varScale="1">
        <p:scale>
          <a:sx n="82" d="100"/>
          <a:sy n="82" d="100"/>
        </p:scale>
        <p:origin x="-84" y="-558"/>
      </p:cViewPr>
      <p:guideLst>
        <p:guide orient="horz" pos="2913"/>
        <p:guide pos="2214"/>
      </p:guideLst>
    </p:cSldViewPr>
  </p:slideViewPr>
  <p:outlineViewPr>
    <p:cViewPr>
      <p:scale>
        <a:sx n="33" d="100"/>
        <a:sy n="33" d="100"/>
      </p:scale>
      <p:origin x="0" y="0"/>
    </p:cViewPr>
  </p:outlineViewPr>
  <p:notesTextViewPr>
    <p:cViewPr>
      <p:scale>
        <a:sx n="100" d="100"/>
        <a:sy n="100" d="100"/>
      </p:scale>
      <p:origin x="0" y="96"/>
    </p:cViewPr>
  </p:notesTextViewPr>
  <p:sorterViewPr showFormatting="0">
    <p:cViewPr>
      <p:scale>
        <a:sx n="66" d="100"/>
        <a:sy n="66" d="100"/>
      </p:scale>
      <p:origin x="0" y="66576"/>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6.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lnSpc>
                <a:spcPct val="100000"/>
              </a:lnSpc>
              <a:spcBef>
                <a:spcPct val="0"/>
              </a:spcBef>
              <a:buClrTx/>
              <a:buFontTx/>
              <a:buNone/>
              <a:defRPr kumimoji="1"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fontAlgn="base" hangingPunct="1">
              <a:lnSpc>
                <a:spcPct val="100000"/>
              </a:lnSpc>
              <a:spcBef>
                <a:spcPct val="0"/>
              </a:spcBef>
              <a:buNone/>
            </a:pPr>
            <a:fld id="{9A0DB2DC-4C9A-4742-B13C-FB6460FD3503}" type="slidenum">
              <a:rPr lang="en-US" altLang="zh-CN" sz="1200" b="0" strike="noStrike" noProof="1" dirty="0">
                <a:solidFill>
                  <a:schemeClr val="bg2"/>
                </a:solidFill>
                <a:latin typeface="Times New Roman" panose="02020603050405020304" pitchFamily="18" charset="0"/>
                <a:ea typeface="宋体" panose="02010600030101010101" pitchFamily="2" charset="-122"/>
                <a:cs typeface="+mn-cs"/>
              </a:rPr>
            </a:fld>
            <a:endParaRPr lang="en-US" altLang="zh-CN" sz="1200" b="0" strike="noStrike" noProof="1">
              <a:solidFill>
                <a:schemeClr val="bg2"/>
              </a:solidFill>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FontTx/>
              <a:buNone/>
              <a:defRPr kumimoji="1"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9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lnSpc>
                <a:spcPct val="100000"/>
              </a:lnSpc>
              <a:spcBef>
                <a:spcPct val="0"/>
              </a:spcBef>
              <a:buNone/>
            </a:pPr>
            <a:fld id="{9A0DB2DC-4C9A-4742-B13C-FB6460FD3503}" type="slidenum">
              <a:rPr lang="en-US" altLang="zh-CN" sz="1200" b="0" strike="noStrike" noProof="1" dirty="0">
                <a:latin typeface="Times New Roman" panose="02020603050405020304" pitchFamily="18" charset="0"/>
                <a:ea typeface="宋体" panose="02010600030101010101" pitchFamily="2" charset="-122"/>
                <a:cs typeface="+mn-cs"/>
              </a:rPr>
            </a:fld>
            <a:endParaRPr lang="en-US" altLang="zh-CN" sz="1200" b="0" strike="noStrike" noProof="1">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marL="0" indent="0">
              <a:lnSpc>
                <a:spcPct val="110000"/>
              </a:lnSpc>
              <a:buNone/>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pPr marL="0" indent="0">
              <a:lnSpc>
                <a:spcPct val="110000"/>
              </a:lnSpc>
              <a:buClr>
                <a:schemeClr val="tx1"/>
              </a:buClr>
              <a:buSzPct val="90000"/>
              <a:buNone/>
            </a:pPr>
            <a:r>
              <a:rPr>
                <a:solidFill>
                  <a:srgbClr val="FF0000"/>
                </a:solidFill>
                <a:sym typeface="+mn-ea"/>
              </a:rPr>
              <a:t>2</a:t>
            </a:r>
            <a:r>
              <a:rPr lang="zh-CN">
                <a:solidFill>
                  <a:srgbClr val="FF0000"/>
                </a:solidFill>
                <a:sym typeface="+mn-ea"/>
              </a:rPr>
              <a:t>、</a:t>
            </a:r>
            <a:r>
              <a:rPr>
                <a:solidFill>
                  <a:srgbClr val="FF0000"/>
                </a:solidFill>
                <a:sym typeface="+mn-ea"/>
              </a:rPr>
              <a:t>数字分析法</a:t>
            </a:r>
            <a:endParaRPr>
              <a:solidFill>
                <a:srgbClr val="FF0000"/>
              </a:solidFill>
            </a:endParaRPr>
          </a:p>
          <a:p>
            <a:pPr marL="0" indent="0">
              <a:lnSpc>
                <a:spcPct val="110000"/>
              </a:lnSpc>
              <a:buClr>
                <a:schemeClr val="tx1"/>
              </a:buClr>
              <a:buSzPct val="90000"/>
              <a:buNone/>
            </a:pPr>
            <a:r>
              <a:rPr>
                <a:solidFill>
                  <a:srgbClr val="FF0000"/>
                </a:solidFill>
                <a:sym typeface="+mn-ea"/>
              </a:rPr>
              <a:t>对关键字进行分析，取关键字的若干位或组合作为哈希地址。</a:t>
            </a:r>
            <a:endParaRPr>
              <a:solidFill>
                <a:srgbClr val="FF0000"/>
              </a:solidFill>
            </a:endParaRPr>
          </a:p>
          <a:p>
            <a:pPr marL="0" indent="0">
              <a:lnSpc>
                <a:spcPct val="110000"/>
              </a:lnSpc>
              <a:buClr>
                <a:schemeClr val="tx1"/>
              </a:buClr>
              <a:buSzPct val="90000"/>
              <a:buNone/>
            </a:pPr>
            <a:r>
              <a:rPr>
                <a:solidFill>
                  <a:srgbClr val="FF0000"/>
                </a:solidFill>
                <a:sym typeface="+mn-ea"/>
              </a:rPr>
              <a:t>适用于关键字位数比哈希地址位数大，且可能出现的关键字事先知道的情况。</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pPr>
              <a:buClr>
                <a:schemeClr val="bg1"/>
              </a:buClr>
            </a:pPr>
            <a:r>
              <a:rPr lang="zh-CN" altLang="en-US" b="1" dirty="0">
                <a:sym typeface="+mn-ea"/>
              </a:rPr>
              <a:t>分析： </a:t>
            </a:r>
            <a:r>
              <a:rPr lang="zh-CN" altLang="en-US" b="1" dirty="0">
                <a:sym typeface="Wingdings" panose="05000000000000000000" pitchFamily="2" charset="2"/>
              </a:rPr>
              <a:t> 只取</a:t>
            </a:r>
            <a:r>
              <a:rPr lang="en-US" altLang="zh-CN" b="1">
                <a:ea typeface="微软雅黑" panose="020B0503020204020204" charset="-122"/>
                <a:sym typeface="Wingdings" panose="05000000000000000000" pitchFamily="2" charset="2"/>
              </a:rPr>
              <a:t>8</a:t>
            </a:r>
            <a:endParaRPr lang="en-US" altLang="zh-CN" b="1">
              <a:latin typeface="Times New Roman" panose="02020603050405020304" pitchFamily="18" charset="0"/>
              <a:ea typeface="微软雅黑" panose="020B0503020204020204" charset="-122"/>
              <a:sym typeface="Wingdings" panose="05000000000000000000" pitchFamily="2" charset="2"/>
            </a:endParaRPr>
          </a:p>
          <a:p>
            <a:pPr>
              <a:buClr>
                <a:schemeClr val="bg1"/>
              </a:buClr>
            </a:pPr>
            <a:r>
              <a:rPr lang="en-US" altLang="zh-CN" b="1">
                <a:ea typeface="微软雅黑" panose="020B0503020204020204" charset="-122"/>
                <a:sym typeface="Wingdings" panose="05000000000000000000" pitchFamily="2" charset="2"/>
              </a:rPr>
              <a:t>              </a:t>
            </a:r>
            <a:r>
              <a:rPr lang="zh-CN" altLang="en-US" b="1" dirty="0">
                <a:sym typeface="Wingdings" panose="05000000000000000000" pitchFamily="2" charset="2"/>
              </a:rPr>
              <a:t>只取</a:t>
            </a:r>
            <a:r>
              <a:rPr lang="en-US" altLang="zh-CN" b="1">
                <a:ea typeface="微软雅黑" panose="020B0503020204020204" charset="-122"/>
                <a:sym typeface="Wingdings" panose="05000000000000000000" pitchFamily="2" charset="2"/>
              </a:rPr>
              <a:t>1</a:t>
            </a:r>
            <a:endParaRPr lang="en-US" altLang="zh-CN" b="1">
              <a:latin typeface="Times New Roman" panose="02020603050405020304" pitchFamily="18" charset="0"/>
              <a:ea typeface="微软雅黑" panose="020B0503020204020204" charset="-122"/>
              <a:sym typeface="Wingdings" panose="05000000000000000000" pitchFamily="2" charset="2"/>
            </a:endParaRPr>
          </a:p>
          <a:p>
            <a:pPr>
              <a:buClr>
                <a:schemeClr val="bg1"/>
              </a:buClr>
            </a:pPr>
            <a:r>
              <a:rPr lang="en-US" altLang="zh-CN" b="1">
                <a:ea typeface="微软雅黑" panose="020B0503020204020204" charset="-122"/>
                <a:sym typeface="Wingdings" panose="05000000000000000000" pitchFamily="2" charset="2"/>
              </a:rPr>
              <a:t>              </a:t>
            </a:r>
            <a:r>
              <a:rPr lang="zh-CN" altLang="en-US" b="1" dirty="0">
                <a:sym typeface="Wingdings" panose="05000000000000000000" pitchFamily="2" charset="2"/>
              </a:rPr>
              <a:t>只取</a:t>
            </a:r>
            <a:r>
              <a:rPr lang="en-US" altLang="zh-CN" b="1">
                <a:ea typeface="微软雅黑" panose="020B0503020204020204" charset="-122"/>
                <a:sym typeface="Wingdings" panose="05000000000000000000" pitchFamily="2" charset="2"/>
              </a:rPr>
              <a:t>3</a:t>
            </a:r>
            <a:endParaRPr lang="en-US" altLang="zh-CN" b="1">
              <a:latin typeface="Times New Roman" panose="02020603050405020304" pitchFamily="18" charset="0"/>
              <a:ea typeface="微软雅黑" panose="020B0503020204020204" charset="-122"/>
              <a:sym typeface="Wingdings" panose="05000000000000000000" pitchFamily="2" charset="2"/>
            </a:endParaRPr>
          </a:p>
          <a:p>
            <a:pPr>
              <a:buClr>
                <a:schemeClr val="bg1"/>
              </a:buClr>
            </a:pPr>
            <a:r>
              <a:rPr lang="en-US" altLang="zh-CN" b="1">
                <a:ea typeface="微软雅黑" panose="020B0503020204020204" charset="-122"/>
                <a:sym typeface="Wingdings" panose="05000000000000000000" pitchFamily="2" charset="2"/>
              </a:rPr>
              <a:t>              </a:t>
            </a:r>
            <a:r>
              <a:rPr lang="zh-CN" altLang="en-US" b="1" dirty="0">
                <a:sym typeface="Wingdings" panose="05000000000000000000" pitchFamily="2" charset="2"/>
              </a:rPr>
              <a:t>只取</a:t>
            </a:r>
            <a:r>
              <a:rPr lang="en-US" altLang="zh-CN" b="1">
                <a:ea typeface="微软雅黑" panose="020B0503020204020204" charset="-122"/>
                <a:sym typeface="Wingdings" panose="05000000000000000000" pitchFamily="2" charset="2"/>
              </a:rPr>
              <a:t>2</a:t>
            </a:r>
            <a:r>
              <a:rPr lang="zh-CN" altLang="en-US" b="1" dirty="0">
                <a:sym typeface="Wingdings" panose="05000000000000000000" pitchFamily="2" charset="2"/>
              </a:rPr>
              <a:t>、</a:t>
            </a:r>
            <a:r>
              <a:rPr lang="en-US" altLang="zh-CN" b="1">
                <a:ea typeface="微软雅黑" panose="020B0503020204020204" charset="-122"/>
                <a:sym typeface="Wingdings" panose="05000000000000000000" pitchFamily="2" charset="2"/>
              </a:rPr>
              <a:t>7</a:t>
            </a:r>
            <a:endParaRPr lang="en-US" altLang="zh-CN" b="1">
              <a:latin typeface="Times New Roman" panose="02020603050405020304" pitchFamily="18" charset="0"/>
              <a:ea typeface="微软雅黑" panose="020B0503020204020204" charset="-122"/>
              <a:sym typeface="Wingdings" panose="05000000000000000000" pitchFamily="2" charset="2"/>
            </a:endParaRPr>
          </a:p>
          <a:p>
            <a:pPr>
              <a:buClr>
                <a:schemeClr val="bg1"/>
              </a:buClr>
            </a:pPr>
            <a:r>
              <a:rPr lang="en-US" altLang="zh-CN" b="1">
                <a:ea typeface="微软雅黑" panose="020B0503020204020204" charset="-122"/>
                <a:sym typeface="Wingdings" panose="05000000000000000000" pitchFamily="2" charset="2"/>
              </a:rPr>
              <a:t>             </a:t>
            </a:r>
            <a:r>
              <a:rPr lang="zh-CN" altLang="en-US" b="1" dirty="0">
                <a:sym typeface="Wingdings" panose="05000000000000000000" pitchFamily="2" charset="2"/>
              </a:rPr>
              <a:t>数字分布近乎随机</a:t>
            </a:r>
            <a:endParaRPr lang="zh-CN" altLang="en-US" b="1" dirty="0">
              <a:latin typeface="Times New Roman" panose="02020603050405020304" pitchFamily="18" charset="0"/>
              <a:ea typeface="宋体" panose="02010600030101010101" pitchFamily="2" charset="-122"/>
              <a:sym typeface="Wingdings" panose="05000000000000000000" pitchFamily="2" charset="2"/>
            </a:endParaRPr>
          </a:p>
          <a:p>
            <a:pPr>
              <a:buClr>
                <a:schemeClr val="bg1"/>
              </a:buClr>
            </a:pPr>
            <a:r>
              <a:rPr lang="zh-CN" altLang="en-US" b="1" dirty="0">
                <a:sym typeface="Wingdings" panose="05000000000000000000" pitchFamily="2" charset="2"/>
              </a:rPr>
              <a:t>所以：取任意两位或两位</a:t>
            </a:r>
            <a:endParaRPr lang="zh-CN" altLang="en-US" b="1" dirty="0">
              <a:latin typeface="Times New Roman" panose="02020603050405020304" pitchFamily="18" charset="0"/>
              <a:ea typeface="宋体" panose="02010600030101010101" pitchFamily="2" charset="-122"/>
              <a:sym typeface="Wingdings" panose="05000000000000000000" pitchFamily="2" charset="2"/>
            </a:endParaRPr>
          </a:p>
          <a:p>
            <a:pPr>
              <a:buClr>
                <a:schemeClr val="bg1"/>
              </a:buClr>
            </a:pPr>
            <a:r>
              <a:rPr lang="zh-CN" altLang="en-US" b="1" dirty="0">
                <a:sym typeface="Wingdings" panose="05000000000000000000" pitchFamily="2" charset="2"/>
              </a:rPr>
              <a:t>            与另两位的叠加作哈希地址</a:t>
            </a:r>
            <a:endParaRPr lang="zh-CN" altLang="en-US" b="1" dirty="0">
              <a:latin typeface="Times New Roman" panose="02020603050405020304" pitchFamily="18" charset="0"/>
              <a:ea typeface="宋体" panose="02010600030101010101" pitchFamily="2" charset="-122"/>
              <a:sym typeface="Wingdings" panose="05000000000000000000" pitchFamily="2" charset="2"/>
            </a:endParaRPr>
          </a:p>
          <a:p>
            <a:pPr marL="0" indent="0">
              <a:lnSpc>
                <a:spcPct val="110000"/>
              </a:lnSpc>
              <a:buClr>
                <a:schemeClr val="tx1"/>
              </a:buClr>
              <a:buSzPct val="90000"/>
              <a:buNone/>
            </a:pP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pPr marL="0" indent="0">
              <a:lnSpc>
                <a:spcPct val="110000"/>
              </a:lnSpc>
              <a:buClr>
                <a:schemeClr val="tx1"/>
              </a:buClr>
              <a:buSzPct val="90000"/>
              <a:buNone/>
            </a:pPr>
            <a:r>
              <a:rPr lang="zh-CN" altLang="en-US"/>
              <a:t>例：</a:t>
            </a:r>
            <a:endParaRPr lang="zh-CN" altLang="en-US"/>
          </a:p>
          <a:p>
            <a:pPr marL="0" indent="0">
              <a:lnSpc>
                <a:spcPct val="110000"/>
              </a:lnSpc>
              <a:buClr>
                <a:schemeClr val="tx1"/>
              </a:buClr>
              <a:buSzPct val="90000"/>
              <a:buNone/>
            </a:pPr>
            <a:r>
              <a:rPr lang="zh-CN" altLang="en-US"/>
              <a:t>关键字     内部编码             平方值                </a:t>
            </a:r>
            <a:r>
              <a:rPr lang="en-US" altLang="zh-CN"/>
              <a:t>H(k)</a:t>
            </a:r>
            <a:endParaRPr lang="en-US" altLang="zh-CN"/>
          </a:p>
          <a:p>
            <a:pPr marL="0" indent="0">
              <a:lnSpc>
                <a:spcPct val="110000"/>
              </a:lnSpc>
              <a:buClr>
                <a:schemeClr val="tx1"/>
              </a:buClr>
              <a:buSzPct val="90000"/>
              <a:buNone/>
            </a:pPr>
            <a:r>
              <a:rPr lang="en-US" altLang="zh-CN"/>
              <a:t>key        11050201  122157778355001       778</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pPr marL="0" indent="0">
              <a:lnSpc>
                <a:spcPct val="110000"/>
              </a:lnSpc>
              <a:buClr>
                <a:schemeClr val="tx1"/>
              </a:buClr>
              <a:buSzPct val="90000"/>
              <a:buNone/>
            </a:pP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pPr marL="0" indent="0">
              <a:lnSpc>
                <a:spcPct val="110000"/>
              </a:lnSpc>
              <a:buClr>
                <a:schemeClr val="tx1"/>
              </a:buClr>
              <a:buSzPct val="90000"/>
              <a:buNone/>
            </a:pP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pPr marL="0" indent="0">
              <a:lnSpc>
                <a:spcPct val="110000"/>
              </a:lnSpc>
              <a:buClr>
                <a:schemeClr val="tx1"/>
              </a:buClr>
              <a:buSzPct val="90000"/>
              <a:buNone/>
            </a:pP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p:txBody>
          <a:bodyPr wrap="square" lIns="91440" tIns="45720" rIns="91440" bIns="45720" anchor="t" anchorCtr="0"/>
          <a:p>
            <a:pPr lvl="0" eaLnBrk="1" hangingPunct="1">
              <a:spcBef>
                <a:spcPct val="0"/>
              </a:spcBef>
            </a:pPr>
            <a:endParaRPr lang="zh-CN" altLang="en-US" dirty="0"/>
          </a:p>
        </p:txBody>
      </p:sp>
      <p:sp>
        <p:nvSpPr>
          <p:cNvPr id="75780" name="灯片编号占位符 3"/>
          <p:cNvSpPr txBox="1">
            <a:spLocks noGrp="1"/>
          </p:cNvSpP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Tahoma" panose="020B0604030504040204" pitchFamily="34" charset="0"/>
              </a:rPr>
            </a:fld>
            <a:endParaRPr lang="zh-CN" altLang="en-US" sz="1200" dirty="0">
              <a:latin typeface="Tahoma" panose="020B060403050404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pPr marL="0" indent="0">
              <a:lnSpc>
                <a:spcPct val="110000"/>
              </a:lnSpc>
              <a:buClr>
                <a:schemeClr val="tx1"/>
              </a:buClr>
              <a:buSzPct val="90000"/>
              <a:buNone/>
            </a:pP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pPr marL="0" indent="0">
              <a:lnSpc>
                <a:spcPct val="110000"/>
              </a:lnSpc>
              <a:buClr>
                <a:schemeClr val="tx1"/>
              </a:buClr>
              <a:buSzPct val="90000"/>
              <a:buNone/>
            </a:pPr>
            <a:r>
              <a:rPr lang="zh-CN" altLang="en-US"/>
              <a:t>若</a:t>
            </a:r>
            <a:r>
              <a:rPr lang="en-US" altLang="zh-CN"/>
              <a:t>P</a:t>
            </a:r>
            <a:r>
              <a:rPr lang="zh-CN" altLang="en-US"/>
              <a:t>选为</a:t>
            </a:r>
            <a:r>
              <a:rPr lang="en-US" altLang="zh-CN"/>
              <a:t>3</a:t>
            </a:r>
            <a:r>
              <a:rPr lang="zh-CN" altLang="en-US"/>
              <a:t>，可用表长就为</a:t>
            </a:r>
            <a:r>
              <a:rPr lang="en-US" altLang="zh-CN"/>
              <a:t>0 1 2 </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b="1" dirty="0">
                <a:solidFill>
                  <a:schemeClr val="folHlink"/>
                </a:solidFill>
                <a:sym typeface="+mn-ea"/>
              </a:rPr>
              <a:t>冲突是不可避免的</a:t>
            </a:r>
            <a:endParaRPr lang="zh-CN" altLang="en-US" b="1" dirty="0">
              <a:solidFill>
                <a:schemeClr val="folHlink"/>
              </a:solidFill>
              <a:sym typeface="+mn-ea"/>
            </a:endParaRPr>
          </a:p>
          <a:p>
            <a:endParaRPr lang="zh-CN" altLang="en-US" b="1" dirty="0">
              <a:solidFill>
                <a:schemeClr val="folHlink"/>
              </a:solidFill>
              <a:sym typeface="+mn-ea"/>
            </a:endParaRPr>
          </a:p>
          <a:p>
            <a:r>
              <a:rPr lang="zh-CN" altLang="en-US" b="1" dirty="0">
                <a:solidFill>
                  <a:schemeClr val="folHlink"/>
                </a:solidFill>
                <a:sym typeface="+mn-ea"/>
              </a:rPr>
              <a:t>冲突处理</a:t>
            </a:r>
            <a:r>
              <a:rPr lang="zh-CN" altLang="en-US" b="1" dirty="0">
                <a:sym typeface="+mn-ea"/>
              </a:rPr>
              <a:t>：当出现冲突时，为冲突元素找到另一个存储位置</a:t>
            </a:r>
            <a:r>
              <a:rPr lang="zh-CN" altLang="en-US" b="1" dirty="0">
                <a:latin typeface="宋体" panose="02010600030101010101" pitchFamily="2" charset="-122"/>
                <a:sym typeface="+mn-ea"/>
              </a:rPr>
              <a: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marL="0" indent="0">
              <a:lnSpc>
                <a:spcPct val="110000"/>
              </a:lnSpc>
              <a:buNone/>
            </a:pPr>
            <a:r>
              <a:rPr lang="zh-CN" altLang="en-US" b="1" dirty="0">
                <a:sym typeface="+mn-ea"/>
              </a:rPr>
              <a:t>数据的组织和查找是大多数应用程序的核心</a:t>
            </a:r>
            <a:r>
              <a:rPr lang="zh-CN" altLang="en-US" b="1">
                <a:sym typeface="+mn-ea"/>
              </a:rPr>
              <a:t>，</a:t>
            </a:r>
            <a:r>
              <a:rPr lang="zh-CN" altLang="en-US" b="1" dirty="0">
                <a:sym typeface="+mn-ea"/>
              </a:rPr>
              <a:t>而查找是所有</a:t>
            </a:r>
            <a:r>
              <a:rPr lang="zh-CN" altLang="en-US" b="1" dirty="0">
                <a:solidFill>
                  <a:schemeClr val="folHlink"/>
                </a:solidFill>
                <a:sym typeface="+mn-ea"/>
              </a:rPr>
              <a:t>数据处理</a:t>
            </a:r>
            <a:r>
              <a:rPr lang="zh-CN" altLang="en-US" b="1" dirty="0">
                <a:sym typeface="+mn-ea"/>
              </a:rPr>
              <a:t>中最基本、</a:t>
            </a:r>
            <a:r>
              <a:rPr lang="zh-CN" altLang="en-US" b="1" dirty="0">
                <a:latin typeface="宋体" panose="02010600030101010101" pitchFamily="2" charset="-122"/>
                <a:sym typeface="+mn-ea"/>
              </a:rPr>
              <a:t>最常用的操作</a:t>
            </a:r>
            <a:r>
              <a:rPr lang="zh-CN" altLang="en-US" b="1">
                <a:sym typeface="+mn-ea"/>
              </a:rPr>
              <a:t>。</a:t>
            </a:r>
            <a:r>
              <a:rPr lang="zh-CN" altLang="en-US" b="1" dirty="0">
                <a:sym typeface="+mn-ea"/>
              </a:rPr>
              <a:t>特别当查找的对象是一个庞大数量的数据集合中的元素时，查找的方法和效率就显得格外重要</a:t>
            </a:r>
            <a:r>
              <a:rPr lang="zh-CN" altLang="en-US" b="1">
                <a:sym typeface="+mn-ea"/>
              </a:rPr>
              <a:t>。</a:t>
            </a:r>
            <a:endParaRPr lang="zh-CN" altLang="en-US" b="1"/>
          </a:p>
          <a:p>
            <a:pPr marL="0" indent="0">
              <a:lnSpc>
                <a:spcPct val="110000"/>
              </a:lnSpc>
              <a:buNone/>
            </a:pPr>
            <a:r>
              <a:rPr lang="zh-CN" altLang="en-US" b="1" dirty="0">
                <a:sym typeface="+mn-ea"/>
              </a:rPr>
              <a:t>        本章主要讨论顺序表、有序表、树表和哈希表查找的各种实现方法，以及相应查找方法在等概率情况下的平均查找长度。</a:t>
            </a:r>
            <a:endParaRPr lang="zh-CN" altLang="en-US" b="1"/>
          </a:p>
          <a:p>
            <a:pPr marL="0" indent="0">
              <a:lnSpc>
                <a:spcPct val="110000"/>
              </a:lnSpc>
              <a:buNone/>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marL="0" indent="0">
              <a:lnSpc>
                <a:spcPct val="110000"/>
              </a:lnSpc>
              <a:buNone/>
            </a:pPr>
            <a:endParaRPr lang="zh-CN" altLang="en-US" b="1">
              <a:latin typeface="宋体" panose="02010600030101010101" pitchFamily="2" charset="-122"/>
            </a:endParaRPr>
          </a:p>
          <a:p>
            <a:pPr marL="0" indent="0">
              <a:lnSpc>
                <a:spcPct val="110000"/>
              </a:lnSpc>
              <a:buNone/>
            </a:pPr>
            <a:endParaRPr lang="zh-CN" altLang="en-US" b="1" dirty="0">
              <a:solidFill>
                <a:srgbClr val="FF0000"/>
              </a:solidFill>
              <a:latin typeface="宋体" panose="02010600030101010101" pitchFamily="2" charset="-122"/>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marL="0" indent="0">
              <a:lnSpc>
                <a:spcPct val="110000"/>
              </a:lnSpc>
              <a:buNone/>
            </a:pPr>
            <a:endParaRPr lang="zh-CN" altLang="en-US" b="1" dirty="0"/>
          </a:p>
          <a:p>
            <a:pPr marL="0" indent="0">
              <a:lnSpc>
                <a:spcPct val="110000"/>
              </a:lnSpc>
              <a:buNone/>
            </a:pPr>
            <a:endParaRPr lang="zh-CN" altLang="en-US" b="1" dirty="0">
              <a:solidFill>
                <a:srgbClr val="FF0000"/>
              </a:solidFill>
              <a:latin typeface="宋体" panose="02010600030101010101" pitchFamily="2" charset="-122"/>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1" noProof="1" smtClean="0"/>
              <a:t>查找过程中，先确定待查找记录在表中的范围，然后逐步缩小范围</a:t>
            </a:r>
            <a:r>
              <a:rPr lang="en-US" altLang="zh-CN" sz="1200" b="1" noProof="1" smtClean="0"/>
              <a:t>(</a:t>
            </a:r>
            <a:r>
              <a:rPr lang="zh-CN" altLang="en-US" sz="1200" b="1" noProof="1" smtClean="0">
                <a:solidFill>
                  <a:schemeClr val="tx2"/>
                </a:solidFill>
              </a:rPr>
              <a:t>每次将待查记录所在区间缩小一半</a:t>
            </a:r>
            <a:r>
              <a:rPr lang="en-US" altLang="zh-CN" sz="1200" b="1" noProof="1" smtClean="0"/>
              <a:t>)</a:t>
            </a:r>
            <a:r>
              <a:rPr lang="zh-CN" altLang="en-US" sz="1200" b="1" noProof="1" smtClean="0"/>
              <a:t>，直到找到或找不到记录为止。</a:t>
            </a:r>
            <a:endParaRPr lang="zh-CN" altLang="en-US" sz="1200" b="1" noProof="1" smtClean="0"/>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pPr marL="0" indent="0">
              <a:lnSpc>
                <a:spcPct val="110000"/>
              </a:lnSpc>
              <a:buClr>
                <a:schemeClr val="tx1"/>
              </a:buClr>
              <a:buSzPct val="90000"/>
              <a:buNone/>
            </a:pPr>
            <a:r>
              <a:rPr lang="zh-CN" altLang="en-US" b="1" dirty="0">
                <a:solidFill>
                  <a:schemeClr val="hlink"/>
                </a:solidFill>
                <a:sym typeface="+mn-ea"/>
              </a:rPr>
              <a:t> </a:t>
            </a:r>
            <a:r>
              <a:rPr lang="zh-CN" altLang="en-US" b="1" dirty="0">
                <a:solidFill>
                  <a:schemeClr val="folHlink"/>
                </a:solidFill>
                <a:sym typeface="+mn-ea"/>
              </a:rPr>
              <a:t>散列函数</a:t>
            </a:r>
            <a:r>
              <a:rPr lang="zh-CN" altLang="en-US" b="1" dirty="0">
                <a:sym typeface="+mn-ea"/>
              </a:rPr>
              <a:t>：在记录的关键字与记录的存储地址之间建立的一种对应关系叫散列函数</a:t>
            </a:r>
            <a:r>
              <a:rPr lang="zh-CN" altLang="en-US" b="1" dirty="0">
                <a:latin typeface="宋体" panose="02010600030101010101" pitchFamily="2" charset="-122"/>
                <a:sym typeface="+mn-ea"/>
              </a:rPr>
              <a:t>。</a:t>
            </a:r>
            <a:endParaRPr lang="zh-CN" altLang="en-US" b="1" dirty="0">
              <a:latin typeface="宋体" panose="02010600030101010101" pitchFamily="2" charset="-122"/>
            </a:endParaRPr>
          </a:p>
          <a:p>
            <a:pPr marL="444500" lvl="1" indent="0">
              <a:lnSpc>
                <a:spcPct val="110000"/>
              </a:lnSpc>
              <a:buNone/>
            </a:pPr>
            <a:r>
              <a:rPr lang="zh-CN" altLang="en-US" b="1" dirty="0">
                <a:sym typeface="+mn-ea"/>
              </a:rPr>
              <a:t>散列函数是一种映象，是从关键字空间到存储地址空间的一种映象</a:t>
            </a:r>
            <a:r>
              <a:rPr lang="zh-CN" altLang="en-US" b="1" dirty="0">
                <a:latin typeface="宋体" panose="02010600030101010101" pitchFamily="2" charset="-122"/>
                <a:sym typeface="+mn-ea"/>
              </a:rPr>
              <a:t>。</a:t>
            </a:r>
            <a:r>
              <a:rPr lang="zh-CN" altLang="en-US" b="1" dirty="0">
                <a:sym typeface="+mn-ea"/>
              </a:rPr>
              <a:t>可写成：</a:t>
            </a:r>
            <a:r>
              <a:rPr lang="en-US" altLang="zh-CN" b="1" dirty="0" err="1">
                <a:sym typeface="+mn-ea"/>
              </a:rPr>
              <a:t>addr(a</a:t>
            </a:r>
            <a:r>
              <a:rPr lang="en-US" altLang="zh-CN" b="1" baseline="-20000" dirty="0" err="1">
                <a:sym typeface="+mn-ea"/>
              </a:rPr>
              <a:t>i</a:t>
            </a:r>
            <a:r>
              <a:rPr lang="en-US" altLang="zh-CN" b="1">
                <a:sym typeface="+mn-ea"/>
              </a:rPr>
              <a:t>)=</a:t>
            </a:r>
            <a:r>
              <a:rPr lang="en-US" altLang="zh-CN" b="1" dirty="0" err="1">
                <a:sym typeface="+mn-ea"/>
              </a:rPr>
              <a:t>H(k</a:t>
            </a:r>
            <a:r>
              <a:rPr lang="en-US" altLang="zh-CN" b="1" baseline="-20000" dirty="0" err="1">
                <a:sym typeface="+mn-ea"/>
              </a:rPr>
              <a:t>i</a:t>
            </a:r>
            <a:r>
              <a:rPr lang="en-US" altLang="zh-CN" b="1">
                <a:sym typeface="+mn-ea"/>
              </a:rPr>
              <a:t>) </a:t>
            </a:r>
            <a:r>
              <a:rPr lang="zh-CN" altLang="en-US" b="1">
                <a:sym typeface="+mn-ea"/>
              </a:rPr>
              <a:t>，</a:t>
            </a:r>
            <a:r>
              <a:rPr lang="zh-CN" altLang="en-US" b="1" dirty="0">
                <a:sym typeface="+mn-ea"/>
              </a:rPr>
              <a:t>其中</a:t>
            </a:r>
            <a:r>
              <a:rPr lang="en-US" altLang="zh-CN" b="1">
                <a:sym typeface="+mn-ea"/>
              </a:rPr>
              <a:t>i</a:t>
            </a:r>
            <a:r>
              <a:rPr lang="zh-CN" altLang="zh-CN" b="1" dirty="0">
                <a:sym typeface="+mn-ea"/>
              </a:rPr>
              <a:t>是表中一个元素</a:t>
            </a:r>
            <a:r>
              <a:rPr lang="zh-CN" altLang="en-US" b="1">
                <a:sym typeface="+mn-ea"/>
              </a:rPr>
              <a:t>，</a:t>
            </a:r>
            <a:r>
              <a:rPr lang="en-US" altLang="zh-CN" b="1" dirty="0" err="1">
                <a:sym typeface="+mn-ea"/>
              </a:rPr>
              <a:t>addr(a</a:t>
            </a:r>
            <a:r>
              <a:rPr lang="en-US" altLang="zh-CN" b="1" baseline="-20000" dirty="0" err="1">
                <a:sym typeface="+mn-ea"/>
              </a:rPr>
              <a:t>i</a:t>
            </a:r>
            <a:r>
              <a:rPr lang="en-US" altLang="zh-CN" b="1">
                <a:sym typeface="+mn-ea"/>
              </a:rPr>
              <a:t>)</a:t>
            </a:r>
            <a:r>
              <a:rPr lang="zh-CN" altLang="zh-CN" b="1">
                <a:sym typeface="+mn-ea"/>
              </a:rPr>
              <a:t>是</a:t>
            </a:r>
            <a:r>
              <a:rPr lang="en-US" altLang="zh-CN" b="1" dirty="0" err="1">
                <a:sym typeface="+mn-ea"/>
              </a:rPr>
              <a:t>a</a:t>
            </a:r>
            <a:r>
              <a:rPr lang="en-US" altLang="zh-CN" b="1" baseline="-20000" dirty="0" err="1">
                <a:sym typeface="+mn-ea"/>
              </a:rPr>
              <a:t>i</a:t>
            </a:r>
            <a:r>
              <a:rPr lang="zh-CN" altLang="zh-CN" b="1" dirty="0">
                <a:sym typeface="+mn-ea"/>
              </a:rPr>
              <a:t>的地址</a:t>
            </a:r>
            <a:r>
              <a:rPr lang="zh-CN" altLang="en-US" b="1" dirty="0">
                <a:sym typeface="+mn-ea"/>
              </a:rPr>
              <a:t>， </a:t>
            </a:r>
            <a:r>
              <a:rPr lang="en-US" altLang="zh-CN" b="1" dirty="0" err="1">
                <a:sym typeface="+mn-ea"/>
              </a:rPr>
              <a:t>k</a:t>
            </a:r>
            <a:r>
              <a:rPr lang="en-US" altLang="zh-CN" b="1" baseline="-20000" dirty="0" err="1">
                <a:sym typeface="+mn-ea"/>
              </a:rPr>
              <a:t>i</a:t>
            </a:r>
            <a:r>
              <a:rPr lang="zh-CN" altLang="zh-CN" b="1">
                <a:sym typeface="+mn-ea"/>
              </a:rPr>
              <a:t>是</a:t>
            </a:r>
            <a:r>
              <a:rPr lang="en-US" altLang="zh-CN" b="1" dirty="0" err="1">
                <a:sym typeface="+mn-ea"/>
              </a:rPr>
              <a:t>a</a:t>
            </a:r>
            <a:r>
              <a:rPr lang="en-US" altLang="zh-CN" b="1" baseline="-20000" dirty="0" err="1">
                <a:sym typeface="+mn-ea"/>
              </a:rPr>
              <a:t>i</a:t>
            </a:r>
            <a:r>
              <a:rPr lang="zh-CN" altLang="zh-CN" b="1" dirty="0">
                <a:sym typeface="+mn-ea"/>
              </a:rPr>
              <a:t>的关键字</a:t>
            </a:r>
            <a:r>
              <a:rPr lang="zh-CN" altLang="en-US" b="1" dirty="0">
                <a:latin typeface="宋体" panose="02010600030101010101" pitchFamily="2" charset="-122"/>
                <a:sym typeface="+mn-ea"/>
              </a:rPr>
              <a:t>。</a:t>
            </a:r>
            <a:endParaRPr lang="zh-CN" altLang="en-US" b="1" dirty="0">
              <a:latin typeface="宋体" panose="02010600030101010101" pitchFamily="2" charset="-122"/>
            </a:endParaRPr>
          </a:p>
          <a:p>
            <a:pPr marL="0" indent="0">
              <a:lnSpc>
                <a:spcPct val="110000"/>
              </a:lnSpc>
              <a:buClr>
                <a:schemeClr val="tx1"/>
              </a:buClr>
              <a:buSzPct val="90000"/>
              <a:buNone/>
            </a:pPr>
            <a:r>
              <a:rPr lang="zh-CN" altLang="en-US" b="1" dirty="0">
                <a:solidFill>
                  <a:schemeClr val="hlink"/>
                </a:solidFill>
                <a:sym typeface="+mn-ea"/>
              </a:rPr>
              <a:t>       </a:t>
            </a:r>
            <a:r>
              <a:rPr lang="zh-CN" altLang="en-US" b="1" dirty="0">
                <a:solidFill>
                  <a:schemeClr val="folHlink"/>
                </a:solidFill>
                <a:sym typeface="+mn-ea"/>
              </a:rPr>
              <a:t>哈希表</a:t>
            </a:r>
            <a:r>
              <a:rPr lang="zh-CN" altLang="en-US" b="1" dirty="0">
                <a:sym typeface="+mn-ea"/>
              </a:rPr>
              <a:t>：应用散列函数，由记录的关键字确定记录在表中的地址，并将记录放入此地址，这样构成的表叫</a:t>
            </a:r>
            <a:r>
              <a:rPr lang="zh-CN" altLang="en-US" b="1" dirty="0">
                <a:solidFill>
                  <a:schemeClr val="accent1"/>
                </a:solidFill>
                <a:sym typeface="+mn-ea"/>
              </a:rPr>
              <a:t>哈希表</a:t>
            </a:r>
            <a:r>
              <a:rPr lang="zh-CN" altLang="en-US" b="1" dirty="0">
                <a:latin typeface="宋体" panose="02010600030101010101" pitchFamily="2" charset="-122"/>
                <a:sym typeface="+mn-ea"/>
              </a:rPr>
              <a:t>。</a:t>
            </a:r>
            <a:endParaRPr lang="zh-CN" altLang="en-US" b="1" dirty="0">
              <a:latin typeface="宋体" panose="02010600030101010101" pitchFamily="2" charset="-122"/>
            </a:endParaRPr>
          </a:p>
          <a:p>
            <a:pPr marL="0" indent="0">
              <a:lnSpc>
                <a:spcPct val="110000"/>
              </a:lnSpc>
              <a:buClr>
                <a:schemeClr val="tx1"/>
              </a:buClr>
              <a:buSzPct val="90000"/>
              <a:buNone/>
            </a:pPr>
            <a:r>
              <a:rPr lang="zh-CN" altLang="en-US" b="1" dirty="0">
                <a:solidFill>
                  <a:schemeClr val="hlink"/>
                </a:solidFill>
                <a:sym typeface="+mn-ea"/>
              </a:rPr>
              <a:t>       </a:t>
            </a:r>
            <a:r>
              <a:rPr lang="zh-CN" altLang="en-US" b="1" dirty="0">
                <a:solidFill>
                  <a:schemeClr val="folHlink"/>
                </a:solidFill>
                <a:sym typeface="+mn-ea"/>
              </a:rPr>
              <a:t>哈希查找</a:t>
            </a:r>
            <a:r>
              <a:rPr lang="en-US" altLang="zh-CN" b="1">
                <a:sym typeface="+mn-ea"/>
              </a:rPr>
              <a:t>(</a:t>
            </a:r>
            <a:r>
              <a:rPr lang="zh-CN" altLang="en-US" b="1" dirty="0">
                <a:solidFill>
                  <a:schemeClr val="folHlink"/>
                </a:solidFill>
                <a:sym typeface="+mn-ea"/>
              </a:rPr>
              <a:t>又叫散列查找</a:t>
            </a:r>
            <a:r>
              <a:rPr lang="en-US" altLang="zh-CN" b="1">
                <a:sym typeface="+mn-ea"/>
              </a:rPr>
              <a:t>)</a:t>
            </a:r>
            <a:r>
              <a:rPr lang="zh-CN" altLang="en-US" b="1" dirty="0">
                <a:sym typeface="+mn-ea"/>
              </a:rPr>
              <a:t>：利用散列函数进行查找的过程叫</a:t>
            </a:r>
            <a:r>
              <a:rPr lang="zh-CN" altLang="en-US" b="1" dirty="0">
                <a:solidFill>
                  <a:schemeClr val="tx2"/>
                </a:solidFill>
                <a:sym typeface="+mn-ea"/>
              </a:rPr>
              <a:t>哈希查找</a:t>
            </a:r>
            <a:r>
              <a:rPr lang="zh-CN" altLang="en-US" b="1" dirty="0">
                <a:latin typeface="宋体" panose="02010600030101010101" pitchFamily="2" charset="-122"/>
                <a:sym typeface="+mn-ea"/>
              </a:rPr>
              <a:t>。</a:t>
            </a:r>
            <a:r>
              <a:rPr lang="zh-CN" altLang="en-US" b="1" dirty="0">
                <a:solidFill>
                  <a:schemeClr val="hlink"/>
                </a:solidFill>
                <a:sym typeface="+mn-ea"/>
              </a:rPr>
              <a:t>       </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pPr marL="0" indent="0">
              <a:buNone/>
            </a:pPr>
            <a:r>
              <a:rPr lang="zh-CN" altLang="en-US">
                <a:sym typeface="+mn-ea"/>
              </a:rPr>
              <a:t>若任何x</a:t>
            </a:r>
            <a:r>
              <a:rPr lang="zh-CN" altLang="en-US">
                <a:latin typeface="Arial" panose="020B0604020202020204" pitchFamily="34" charset="0"/>
                <a:cs typeface="Arial" panose="020B0604020202020204" pitchFamily="34" charset="0"/>
                <a:sym typeface="+mn-ea"/>
              </a:rPr>
              <a:t>≠</a:t>
            </a:r>
            <a:r>
              <a:rPr lang="zh-CN" altLang="en-US">
                <a:sym typeface="+mn-ea"/>
              </a:rPr>
              <a:t>y，都有hash(x)</a:t>
            </a:r>
            <a:r>
              <a:rPr lang="zh-CN" altLang="en-US">
                <a:latin typeface="Arial" panose="020B0604020202020204" pitchFamily="34" charset="0"/>
                <a:cs typeface="Arial" panose="020B0604020202020204" pitchFamily="34" charset="0"/>
                <a:sym typeface="+mn-ea"/>
              </a:rPr>
              <a:t>≠</a:t>
            </a:r>
            <a:r>
              <a:rPr lang="zh-CN" altLang="en-US">
                <a:sym typeface="+mn-ea"/>
              </a:rPr>
              <a:t>hash(y)，所设计的散列函数很</a:t>
            </a:r>
            <a:r>
              <a:rPr lang="zh-CN" altLang="en-US">
                <a:solidFill>
                  <a:srgbClr val="FF0000"/>
                </a:solidFill>
                <a:sym typeface="+mn-ea"/>
              </a:rPr>
              <a:t>均匀</a:t>
            </a:r>
            <a:r>
              <a:rPr lang="zh-CN" altLang="en-US">
                <a:sym typeface="+mn-ea"/>
              </a:rPr>
              <a:t>。查找x时，就能在a[hash(x)]中找到元素x</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pPr marL="0" indent="0">
              <a:lnSpc>
                <a:spcPct val="110000"/>
              </a:lnSpc>
              <a:buClr>
                <a:schemeClr val="tx1"/>
              </a:buClr>
              <a:buSzPct val="90000"/>
              <a:buNone/>
            </a:pPr>
            <a:r>
              <a:rPr lang="zh-CN" altLang="en-US">
                <a:solidFill>
                  <a:srgbClr val="FF0000"/>
                </a:solidFill>
                <a:sym typeface="+mn-ea"/>
              </a:rPr>
              <a:t>特点：</a:t>
            </a:r>
            <a:r>
              <a:rPr lang="zh-CN" altLang="en-US">
                <a:sym typeface="+mn-ea"/>
              </a:rPr>
              <a:t>直接定址法所得地址集合与关键字集合大小相等，不会发生冲突，但实际中很少使用</a:t>
            </a:r>
            <a:endParaRPr lang="zh-CN" altLang="en-US"/>
          </a:p>
          <a:p>
            <a:pPr marL="0" indent="0">
              <a:lnSpc>
                <a:spcPct val="110000"/>
              </a:lnSpc>
              <a:buClr>
                <a:schemeClr val="tx1"/>
              </a:buClr>
              <a:buSzPct val="90000"/>
              <a:buNone/>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7" name="Freeform 1026"/>
          <p:cNvSpPr/>
          <p:nvPr/>
        </p:nvSpPr>
        <p:spPr bwMode="gray">
          <a:xfrm>
            <a:off x="690563" y="3340100"/>
            <a:ext cx="7653338"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ln>
        </p:spPr>
        <p:txBody>
          <a:bodyPr wrap="none" anchor="ctr"/>
          <a:lstStyle/>
          <a:p>
            <a:pPr marL="0" marR="0" lvl="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a:pPr>
            <a:endParaRPr kumimoji="1" lang="zh-CN" altLang="en-US" sz="32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35843" name="Rectangle 1027"/>
          <p:cNvSpPr>
            <a:spLocks noGrp="1" noChangeArrowheads="1"/>
          </p:cNvSpPr>
          <p:nvPr>
            <p:ph type="ctrTitle"/>
          </p:nvPr>
        </p:nvSpPr>
        <p:spPr>
          <a:xfrm>
            <a:off x="685800" y="2286000"/>
            <a:ext cx="7772400" cy="1143000"/>
          </a:xfrm>
        </p:spPr>
        <p:txBody>
          <a:bodyPr/>
          <a:lstStyle>
            <a:lvl1pPr>
              <a:defRPr/>
            </a:lvl1pPr>
          </a:lstStyle>
          <a:p>
            <a:pPr fontAlgn="base"/>
            <a:r>
              <a:rPr lang="zh-CN" altLang="en-US" strike="noStrike" noProof="1"/>
              <a:t>单击此处编辑母版标题样式</a:t>
            </a:r>
            <a:endParaRPr lang="zh-CN" altLang="zh-CN" strike="noStrike" noProof="1"/>
          </a:p>
        </p:txBody>
      </p:sp>
      <p:sp>
        <p:nvSpPr>
          <p:cNvPr id="35844"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fontAlgn="base"/>
            <a:r>
              <a:rPr lang="zh-CN" altLang="en-US" strike="noStrike" noProof="1"/>
              <a:t>单击此处编辑母版副标题样式</a:t>
            </a:r>
            <a:endParaRPr lang="zh-CN" altLang="en-US" strike="noStrike" noProof="1"/>
          </a:p>
        </p:txBody>
      </p:sp>
      <p:sp>
        <p:nvSpPr>
          <p:cNvPr id="8" name="Rectangle 1029"/>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9" name="Rectangle 1030"/>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10" name="Rectangle 1031"/>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p>
            <a:pPr algn="r" fontAlgn="base">
              <a:lnSpc>
                <a:spcPct val="100000"/>
              </a:lnSpc>
              <a:spcBef>
                <a:spcPct val="50000"/>
              </a:spcBef>
              <a:buNone/>
            </a:pPr>
            <a:fld id="{9A0DB2DC-4C9A-4742-B13C-FB6460FD3503}" type="slidenum">
              <a:rPr lang="en-US" altLang="zh-CN" strike="noStrike" noProof="1" dirty="0">
                <a:solidFill>
                  <a:srgbClr val="578963"/>
                </a:solidFill>
                <a:latin typeface="Times New Roman" panose="02020603050405020304" pitchFamily="18" charset="0"/>
                <a:ea typeface="宋体" panose="02010600030101010101" pitchFamily="2" charset="-122"/>
                <a:cs typeface="+mn-cs"/>
              </a:rPr>
            </a:fld>
            <a:endParaRPr lang="en-US" altLang="zh-CN" strike="noStrike" noProof="1">
              <a:solidFill>
                <a:srgbClr val="578963"/>
              </a:solidFill>
              <a:ea typeface="宋体" panose="02010600030101010101" pitchFamily="2" charset="-122"/>
            </a:endParaRPr>
          </a:p>
        </p:txBody>
      </p:sp>
    </p:spTree>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5676900"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Tx/>
              <a:buFont typeface="Monotype Sorts"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233363"/>
            <a:ext cx="7772400" cy="595312"/>
          </a:xfrm>
          <a:prstGeom prst="rect">
            <a:avLst/>
          </a:prstGeom>
          <a:noFill/>
          <a:ln w="9525">
            <a:noFill/>
          </a:ln>
        </p:spPr>
        <p:txBody>
          <a:bodyPr anchor="b"/>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101725"/>
            <a:ext cx="7772400" cy="4994275"/>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4820"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lgn="l" eaLnBrk="1" hangingPunct="1">
              <a:lnSpc>
                <a:spcPct val="100000"/>
              </a:lnSpc>
              <a:spcBef>
                <a:spcPct val="50000"/>
              </a:spcBef>
              <a:buClrTx/>
              <a:buFontTx/>
              <a:buNone/>
              <a:defRPr kumimoji="1" sz="1400" b="0">
                <a:solidFill>
                  <a:schemeClr val="bg2"/>
                </a:solidFill>
                <a:ea typeface="+mn-ea"/>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lnSpc>
                <a:spcPct val="100000"/>
              </a:lnSpc>
              <a:spcBef>
                <a:spcPct val="50000"/>
              </a:spcBef>
              <a:buClrTx/>
              <a:buFontTx/>
              <a:buNone/>
              <a:defRPr kumimoji="1" sz="1400" b="0">
                <a:solidFill>
                  <a:schemeClr val="bg2"/>
                </a:solidFill>
                <a:ea typeface="+mn-ea"/>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b="0">
                <a:solidFill>
                  <a:schemeClr val="bg2"/>
                </a:solidFill>
                <a:ea typeface="宋体" panose="02010600030101010101" pitchFamily="2" charset="-122"/>
              </a:defRPr>
            </a:lvl1p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
        <p:nvSpPr>
          <p:cNvPr id="1031" name="Line 4"/>
          <p:cNvSpPr/>
          <p:nvPr userDrawn="1"/>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1032" name="Rectangle 2"/>
          <p:cNvSpPr>
            <a:spLocks noGrp="1"/>
          </p:cNvSpPr>
          <p:nvPr userDrawn="1"/>
        </p:nvSpPr>
        <p:spPr>
          <a:xfrm>
            <a:off x="685800" y="152400"/>
            <a:ext cx="7772400" cy="533400"/>
          </a:xfrm>
          <a:prstGeom prst="rect">
            <a:avLst/>
          </a:prstGeom>
          <a:noFill/>
          <a:ln w="9525">
            <a:noFill/>
          </a:ln>
        </p:spPr>
        <p:txBody>
          <a:bodyPr wrap="square" lIns="91440" tIns="45720" rIns="91440" bIns="45720" anchor="ctr"/>
          <a:lstStyle/>
          <a:p>
            <a:pPr lvl="0" algn="ctr">
              <a:spcBef>
                <a:spcPct val="0"/>
              </a:spcBef>
              <a:buNone/>
            </a:pPr>
            <a:endParaRPr lang="zh-CN" altLang="en-US" sz="4400" dirty="0">
              <a:solidFill>
                <a:schemeClr val="tx2"/>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zoom/>
  </p:transition>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7" name="WordArt 4"/>
          <p:cNvSpPr>
            <a:spLocks noTextEdit="1"/>
          </p:cNvSpPr>
          <p:nvPr/>
        </p:nvSpPr>
        <p:spPr>
          <a:xfrm>
            <a:off x="381000" y="963613"/>
            <a:ext cx="8458200" cy="3048000"/>
          </a:xfrm>
          <a:prstGeom prst="rect">
            <a:avLst/>
          </a:prstGeom>
        </p:spPr>
        <p:txBody>
          <a:bodyPr wrap="none" fromWordArt="1">
            <a:prstTxWarp prst="textPlain">
              <a:avLst>
                <a:gd name="adj" fmla="val 50000"/>
              </a:avLst>
            </a:prstTxWarp>
            <a:normAutofit/>
          </a:bodyPr>
          <a:lstStyle/>
          <a:p>
            <a:pPr algn="ctr">
              <a:buNone/>
            </a:pPr>
            <a:r>
              <a:rPr lang="zh-CN" altLang="en-US" sz="36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宋体" panose="02010600030101010101" pitchFamily="2" charset="-122"/>
                <a:ea typeface="宋体" panose="02010600030101010101" pitchFamily="2" charset="-122"/>
              </a:rPr>
              <a:t>第</a:t>
            </a:r>
            <a:r>
              <a:rPr lang="en-US" altLang="zh-CN" sz="36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宋体" panose="02010600030101010101" pitchFamily="2" charset="-122"/>
                <a:ea typeface="宋体" panose="02010600030101010101" pitchFamily="2" charset="-122"/>
              </a:rPr>
              <a:t>7</a:t>
            </a:r>
            <a:r>
              <a:rPr lang="zh-CN" altLang="en-US" sz="36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宋体" panose="02010600030101010101" pitchFamily="2" charset="-122"/>
                <a:ea typeface="宋体" panose="02010600030101010101" pitchFamily="2" charset="-122"/>
              </a:rPr>
              <a:t>章 查找</a:t>
            </a:r>
            <a:endParaRPr lang="en-US" altLang="zh-CN" sz="36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宋体" panose="02010600030101010101" pitchFamily="2" charset="-122"/>
              <a:ea typeface="宋体" panose="02010600030101010101" pitchFamily="2" charset="-122"/>
            </a:endParaRPr>
          </a:p>
        </p:txBody>
      </p:sp>
    </p:spTree>
    <p:custDataLst>
      <p:tags r:id="rId1"/>
    </p:custDataLst>
  </p:cSld>
  <p:clrMapOvr>
    <a:masterClrMapping/>
  </p:clrMapOvr>
  <p:transition spd="slow" advTm="620806">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660" y="1101725"/>
            <a:ext cx="8952230" cy="2115185"/>
          </a:xfrm>
        </p:spPr>
        <p:txBody>
          <a:bodyPr/>
          <a:p>
            <a:r>
              <a:rPr lang="zh-CN" altLang="en-US">
                <a:solidFill>
                  <a:srgbClr val="FF0000"/>
                </a:solidFill>
              </a:rPr>
              <a:t>散列的基本思想：</a:t>
            </a:r>
            <a:r>
              <a:rPr lang="zh-CN" altLang="en-US"/>
              <a:t>在记录的存储地址和它的关键码之间建立一个确定的</a:t>
            </a:r>
            <a:r>
              <a:rPr lang="zh-CN" altLang="en-US">
                <a:solidFill>
                  <a:srgbClr val="FF0000"/>
                </a:solidFill>
              </a:rPr>
              <a:t>对应关系</a:t>
            </a:r>
            <a:r>
              <a:rPr lang="zh-CN" altLang="en-US"/>
              <a:t>。这样，不经过比较，</a:t>
            </a:r>
            <a:r>
              <a:rPr lang="zh-CN" altLang="en-US">
                <a:solidFill>
                  <a:srgbClr val="FF0000"/>
                </a:solidFill>
              </a:rPr>
              <a:t>一次读取</a:t>
            </a:r>
            <a:r>
              <a:rPr lang="zh-CN" altLang="en-US"/>
              <a:t>就能得到所查元素的</a:t>
            </a:r>
            <a:r>
              <a:rPr lang="zh-CN" altLang="en-US">
                <a:solidFill>
                  <a:srgbClr val="FF0000"/>
                </a:solidFill>
              </a:rPr>
              <a:t>查找方法</a:t>
            </a:r>
            <a:r>
              <a:rPr lang="zh-CN" altLang="en-US"/>
              <a:t>。</a:t>
            </a:r>
            <a:endParaRPr lang="zh-CN" altLang="en-US"/>
          </a:p>
        </p:txBody>
      </p:sp>
      <p:sp>
        <p:nvSpPr>
          <p:cNvPr id="140290" name="Rectangle 2"/>
          <p:cNvSpPr/>
          <p:nvPr/>
        </p:nvSpPr>
        <p:spPr>
          <a:xfrm>
            <a:off x="539750" y="116840"/>
            <a:ext cx="7627620" cy="6858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kumimoji="0" lang="en-US" sz="4400" kern="0">
                <a:solidFill>
                  <a:schemeClr val="tx2"/>
                </a:solidFill>
                <a:latin typeface="+mj-lt"/>
                <a:ea typeface="+mj-ea"/>
                <a:cs typeface="+mj-cs"/>
                <a:sym typeface="+mn-ea"/>
              </a:rPr>
              <a:t>7.1  散列表—计算式查找</a:t>
            </a:r>
            <a:endParaRPr lang="zh-CN" altLang="en-US" sz="4000" b="1" dirty="0">
              <a:solidFill>
                <a:schemeClr val="bg1"/>
              </a:solidFill>
            </a:endParaRPr>
          </a:p>
        </p:txBody>
      </p:sp>
      <p:grpSp>
        <p:nvGrpSpPr>
          <p:cNvPr id="4" name="组合 3"/>
          <p:cNvGrpSpPr/>
          <p:nvPr/>
        </p:nvGrpSpPr>
        <p:grpSpPr>
          <a:xfrm>
            <a:off x="1151255" y="3294380"/>
            <a:ext cx="6256020" cy="3105150"/>
            <a:chOff x="1813" y="5188"/>
            <a:chExt cx="9852" cy="4890"/>
          </a:xfrm>
        </p:grpSpPr>
        <p:sp>
          <p:nvSpPr>
            <p:cNvPr id="144388" name="Oval 26"/>
            <p:cNvSpPr/>
            <p:nvPr/>
          </p:nvSpPr>
          <p:spPr>
            <a:xfrm>
              <a:off x="1813" y="5400"/>
              <a:ext cx="3037" cy="4535"/>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ndParaRPr>
            </a:p>
          </p:txBody>
        </p:sp>
        <p:sp>
          <p:nvSpPr>
            <p:cNvPr id="144389" name="Text Box 27"/>
            <p:cNvSpPr txBox="1"/>
            <p:nvPr/>
          </p:nvSpPr>
          <p:spPr>
            <a:xfrm>
              <a:off x="2290" y="6225"/>
              <a:ext cx="495" cy="2765"/>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zh-CN" altLang="en-US" sz="2400" b="1" dirty="0">
                  <a:ea typeface="Angsana New" panose="02020603050405020304" pitchFamily="18" charset="-34"/>
                </a:rPr>
                <a:t>关键码集合</a:t>
              </a:r>
              <a:endParaRPr lang="zh-CN" altLang="en-US" sz="2400" b="1" dirty="0">
                <a:latin typeface="Arial" panose="020B0604020202020204" pitchFamily="34" charset="0"/>
                <a:ea typeface="Angsana New" panose="02020603050405020304" pitchFamily="18" charset="-34"/>
              </a:endParaRPr>
            </a:p>
          </p:txBody>
        </p:sp>
        <p:sp>
          <p:nvSpPr>
            <p:cNvPr id="144390" name="Text Box 28"/>
            <p:cNvSpPr txBox="1"/>
            <p:nvPr/>
          </p:nvSpPr>
          <p:spPr>
            <a:xfrm>
              <a:off x="3515" y="7313"/>
              <a:ext cx="578" cy="525"/>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i="1" dirty="0">
                  <a:ea typeface="Angsana New" panose="02020603050405020304" pitchFamily="18" charset="-34"/>
                </a:rPr>
                <a:t>k</a:t>
              </a:r>
              <a:r>
                <a:rPr lang="en-US" altLang="zh-CN" sz="2400" b="1" i="1" baseline="-25000" dirty="0">
                  <a:ea typeface="Angsana New" panose="02020603050405020304" pitchFamily="18" charset="-34"/>
                </a:rPr>
                <a:t>i</a:t>
              </a:r>
              <a:endParaRPr lang="en-US" altLang="zh-CN" sz="2400" b="1" dirty="0">
                <a:latin typeface="Arial" panose="020B0604020202020204" pitchFamily="34" charset="0"/>
                <a:ea typeface="Angsana New" panose="02020603050405020304" pitchFamily="18" charset="-34"/>
              </a:endParaRPr>
            </a:p>
          </p:txBody>
        </p:sp>
        <p:sp>
          <p:nvSpPr>
            <p:cNvPr id="144391" name="Text Box 29"/>
            <p:cNvSpPr txBox="1"/>
            <p:nvPr/>
          </p:nvSpPr>
          <p:spPr>
            <a:xfrm>
              <a:off x="9825" y="5188"/>
              <a:ext cx="1840" cy="4890"/>
            </a:xfrm>
            <a:prstGeom prst="rect">
              <a:avLst/>
            </a:prstGeom>
            <a:no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112000"/>
                </a:lnSpc>
                <a:spcBef>
                  <a:spcPct val="0"/>
                </a:spcBef>
                <a:buNone/>
              </a:pPr>
              <a:endParaRPr lang="en-US" altLang="zh-CN" sz="2400" b="1" i="1" dirty="0">
                <a:ea typeface="Angsana New" panose="02020603050405020304" pitchFamily="18" charset="-34"/>
              </a:endParaRPr>
            </a:p>
            <a:p>
              <a:pPr marL="0" lvl="0" indent="0" algn="just" eaLnBrk="1" hangingPunct="1">
                <a:lnSpc>
                  <a:spcPct val="112000"/>
                </a:lnSpc>
                <a:spcBef>
                  <a:spcPct val="0"/>
                </a:spcBef>
                <a:buNone/>
              </a:pPr>
              <a:endParaRPr lang="en-US" altLang="zh-CN" sz="2400" b="1" i="1" dirty="0">
                <a:ea typeface="Angsana New" panose="02020603050405020304" pitchFamily="18" charset="-34"/>
              </a:endParaRPr>
            </a:p>
            <a:p>
              <a:pPr marL="0" lvl="0" indent="0" algn="just" eaLnBrk="1" hangingPunct="1">
                <a:spcBef>
                  <a:spcPct val="0"/>
                </a:spcBef>
                <a:buNone/>
              </a:pPr>
              <a:endParaRPr lang="en-US" altLang="zh-CN" sz="2400" b="1" i="1" dirty="0">
                <a:ea typeface="Angsana New" panose="02020603050405020304" pitchFamily="18" charset="-34"/>
              </a:endParaRPr>
            </a:p>
            <a:p>
              <a:pPr marL="0" lvl="0" indent="0" algn="just" eaLnBrk="1" hangingPunct="1">
                <a:spcBef>
                  <a:spcPct val="0"/>
                </a:spcBef>
                <a:buNone/>
              </a:pPr>
              <a:r>
                <a:rPr lang="en-US" altLang="zh-CN" sz="2400" b="1" i="1" dirty="0">
                  <a:ea typeface="Angsana New" panose="02020603050405020304" pitchFamily="18" charset="-34"/>
                </a:rPr>
                <a:t>     r</a:t>
              </a:r>
              <a:r>
                <a:rPr lang="en-US" altLang="zh-CN" sz="2400" b="1" i="1" baseline="-25000" dirty="0">
                  <a:ea typeface="Angsana New" panose="02020603050405020304" pitchFamily="18" charset="-34"/>
                </a:rPr>
                <a:t>i</a:t>
              </a:r>
              <a:endParaRPr lang="en-US" altLang="zh-CN" sz="2400" b="1" dirty="0">
                <a:latin typeface="Arial" panose="020B0604020202020204" pitchFamily="34" charset="0"/>
                <a:ea typeface="Angsana New" panose="02020603050405020304" pitchFamily="18" charset="-34"/>
              </a:endParaRPr>
            </a:p>
          </p:txBody>
        </p:sp>
        <p:sp>
          <p:nvSpPr>
            <p:cNvPr id="144392" name="Line 30"/>
            <p:cNvSpPr/>
            <p:nvPr/>
          </p:nvSpPr>
          <p:spPr>
            <a:xfrm>
              <a:off x="9825" y="7214"/>
              <a:ext cx="1840" cy="3"/>
            </a:xfrm>
            <a:prstGeom prst="line">
              <a:avLst/>
            </a:prstGeom>
            <a:ln w="28575" cap="flat" cmpd="sng">
              <a:solidFill>
                <a:srgbClr val="000000"/>
              </a:solidFill>
              <a:prstDash val="solid"/>
              <a:headEnd type="none" w="med" len="med"/>
              <a:tailEnd type="none" w="med" len="med"/>
            </a:ln>
          </p:spPr>
        </p:sp>
        <p:sp>
          <p:nvSpPr>
            <p:cNvPr id="144393" name="Line 31"/>
            <p:cNvSpPr/>
            <p:nvPr/>
          </p:nvSpPr>
          <p:spPr>
            <a:xfrm>
              <a:off x="9825" y="7894"/>
              <a:ext cx="1840" cy="3"/>
            </a:xfrm>
            <a:prstGeom prst="line">
              <a:avLst/>
            </a:prstGeom>
            <a:ln w="28575" cap="flat" cmpd="sng">
              <a:solidFill>
                <a:srgbClr val="000000"/>
              </a:solidFill>
              <a:prstDash val="solid"/>
              <a:headEnd type="none" w="med" len="med"/>
              <a:tailEnd type="none" w="med" len="med"/>
            </a:ln>
          </p:spPr>
        </p:sp>
        <p:sp>
          <p:nvSpPr>
            <p:cNvPr id="144394" name="Text Box 32"/>
            <p:cNvSpPr txBox="1"/>
            <p:nvPr/>
          </p:nvSpPr>
          <p:spPr>
            <a:xfrm>
              <a:off x="8588" y="7258"/>
              <a:ext cx="1165" cy="410"/>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i="1" dirty="0">
                  <a:ea typeface="Angsana New" panose="02020603050405020304" pitchFamily="18" charset="-34"/>
                </a:rPr>
                <a:t>H</a:t>
              </a:r>
              <a:r>
                <a:rPr lang="en-US" altLang="zh-CN" sz="2400" b="1" dirty="0">
                  <a:latin typeface="宋体" panose="02010600030101010101" pitchFamily="2" charset="-122"/>
                  <a:ea typeface="Angsana New" panose="02020603050405020304" pitchFamily="18" charset="-34"/>
                </a:rPr>
                <a:t>(</a:t>
              </a:r>
              <a:r>
                <a:rPr lang="en-US" altLang="zh-CN" sz="2400" b="1" i="1" dirty="0">
                  <a:ea typeface="Angsana New" panose="02020603050405020304" pitchFamily="18" charset="-34"/>
                </a:rPr>
                <a:t>k</a:t>
              </a:r>
              <a:r>
                <a:rPr lang="en-US" altLang="zh-CN" sz="2400" b="1" i="1" baseline="-25000" dirty="0">
                  <a:ea typeface="Angsana New" panose="02020603050405020304" pitchFamily="18" charset="-34"/>
                </a:rPr>
                <a:t>i</a:t>
              </a:r>
              <a:r>
                <a:rPr lang="en-US" altLang="zh-CN" sz="2400" b="1" dirty="0">
                  <a:latin typeface="宋体" panose="02010600030101010101" pitchFamily="2" charset="-122"/>
                  <a:ea typeface="Angsana New" panose="02020603050405020304" pitchFamily="18" charset="-34"/>
                </a:rPr>
                <a:t>)</a:t>
              </a:r>
              <a:endParaRPr lang="en-US" altLang="zh-CN" sz="2400" b="1" dirty="0">
                <a:latin typeface="Arial" panose="020B0604020202020204" pitchFamily="34" charset="0"/>
                <a:ea typeface="Angsana New" panose="02020603050405020304" pitchFamily="18" charset="-34"/>
              </a:endParaRPr>
            </a:p>
          </p:txBody>
        </p:sp>
        <p:sp>
          <p:nvSpPr>
            <p:cNvPr id="144395" name="Text Box 33"/>
            <p:cNvSpPr txBox="1"/>
            <p:nvPr/>
          </p:nvSpPr>
          <p:spPr>
            <a:xfrm>
              <a:off x="10605" y="5613"/>
              <a:ext cx="528" cy="1302"/>
            </a:xfrm>
            <a:prstGeom prst="rect">
              <a:avLst/>
            </a:prstGeom>
            <a:noFill/>
            <a:ln w="9525">
              <a:noFill/>
            </a:ln>
          </p:spPr>
          <p:txBody>
            <a:bodyPr vert="eaVert" lIns="18000" tIns="3600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dirty="0">
                  <a:ea typeface="Angsana New" panose="02020603050405020304" pitchFamily="18" charset="-34"/>
                </a:rPr>
                <a:t>……</a:t>
              </a:r>
              <a:endParaRPr lang="en-US" altLang="zh-CN" sz="2400" b="1" dirty="0">
                <a:latin typeface="Arial" panose="020B0604020202020204" pitchFamily="34" charset="0"/>
                <a:ea typeface="Angsana New" panose="02020603050405020304" pitchFamily="18" charset="-34"/>
              </a:endParaRPr>
            </a:p>
          </p:txBody>
        </p:sp>
        <p:sp>
          <p:nvSpPr>
            <p:cNvPr id="144396" name="Text Box 34"/>
            <p:cNvSpPr txBox="1"/>
            <p:nvPr/>
          </p:nvSpPr>
          <p:spPr>
            <a:xfrm>
              <a:off x="10585" y="8305"/>
              <a:ext cx="528" cy="1303"/>
            </a:xfrm>
            <a:prstGeom prst="rect">
              <a:avLst/>
            </a:prstGeom>
            <a:noFill/>
            <a:ln w="9525">
              <a:noFill/>
            </a:ln>
          </p:spPr>
          <p:txBody>
            <a:bodyPr vert="eaVert" lIns="18000" tIns="3600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dirty="0">
                  <a:ea typeface="Angsana New" panose="02020603050405020304" pitchFamily="18" charset="-34"/>
                </a:rPr>
                <a:t>……</a:t>
              </a:r>
              <a:endParaRPr lang="en-US" altLang="zh-CN" sz="2400" b="1" dirty="0">
                <a:latin typeface="Arial" panose="020B0604020202020204" pitchFamily="34" charset="0"/>
                <a:ea typeface="Angsana New" panose="02020603050405020304" pitchFamily="18" charset="-34"/>
              </a:endParaRPr>
            </a:p>
          </p:txBody>
        </p:sp>
        <p:sp>
          <p:nvSpPr>
            <p:cNvPr id="144397" name="Text Box 35"/>
            <p:cNvSpPr txBox="1"/>
            <p:nvPr/>
          </p:nvSpPr>
          <p:spPr>
            <a:xfrm>
              <a:off x="5288" y="6818"/>
              <a:ext cx="3065" cy="530"/>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lnSpc>
                  <a:spcPct val="96000"/>
                </a:lnSpc>
                <a:spcBef>
                  <a:spcPct val="0"/>
                </a:spcBef>
                <a:buNone/>
              </a:pPr>
              <a:r>
                <a:rPr lang="en-US" altLang="zh-CN" sz="2400" b="1" i="1" dirty="0">
                  <a:ea typeface="Angsana New" panose="02020603050405020304" pitchFamily="18" charset="-34"/>
                </a:rPr>
                <a:t>H</a:t>
              </a:r>
              <a:endParaRPr lang="en-US" altLang="zh-CN" sz="2400" b="1" dirty="0">
                <a:ea typeface="Angsana New" panose="02020603050405020304" pitchFamily="18" charset="-34"/>
              </a:endParaRPr>
            </a:p>
          </p:txBody>
        </p:sp>
        <p:sp>
          <p:nvSpPr>
            <p:cNvPr id="144398" name="Line 36"/>
            <p:cNvSpPr/>
            <p:nvPr/>
          </p:nvSpPr>
          <p:spPr>
            <a:xfrm>
              <a:off x="4083" y="7595"/>
              <a:ext cx="4535" cy="0"/>
            </a:xfrm>
            <a:prstGeom prst="line">
              <a:avLst/>
            </a:prstGeom>
            <a:ln w="38100" cap="flat" cmpd="sng">
              <a:solidFill>
                <a:srgbClr val="FF0000"/>
              </a:solidFill>
              <a:prstDash val="solid"/>
              <a:headEnd type="none" w="med" len="med"/>
              <a:tailEnd type="stealth" w="lg" len="lg"/>
            </a:ln>
          </p:spPr>
        </p:sp>
        <p:sp>
          <p:nvSpPr>
            <p:cNvPr id="144399" name="Oval 38"/>
            <p:cNvSpPr/>
            <p:nvPr/>
          </p:nvSpPr>
          <p:spPr>
            <a:xfrm>
              <a:off x="3373" y="7263"/>
              <a:ext cx="680" cy="680"/>
            </a:xfrm>
            <a:prstGeom prst="ellipse">
              <a:avLst/>
            </a:prstGeom>
            <a:noFill/>
            <a:ln w="28575" cap="flat" cmpd="sng">
              <a:solidFill>
                <a:srgbClr val="008080"/>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grpSp>
    </p:spTree>
  </p:cSld>
  <p:clrMapOvr>
    <a:masterClrMapping/>
  </p:clrMapOvr>
  <p:transition spd="slow">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Text Box 6"/>
          <p:cNvSpPr/>
          <p:nvPr/>
        </p:nvSpPr>
        <p:spPr>
          <a:xfrm>
            <a:off x="323533" y="1309370"/>
            <a:ext cx="8382000" cy="1568450"/>
          </a:xfrm>
          <a:prstGeom prst="rect">
            <a:avLst/>
          </a:prstGeom>
          <a:noFill/>
          <a:ln w="9525">
            <a:noFill/>
          </a:ln>
        </p:spPr>
        <p:txBody>
          <a:bodyPr vert="horz" rtlCol="0" anchor="t">
            <a:norm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lvl="0" algn="l">
              <a:lnSpc>
                <a:spcPct val="100000"/>
              </a:lnSpc>
              <a:buSzTx/>
              <a:buChar char="§"/>
            </a:pPr>
            <a:r>
              <a:rPr kumimoji="0" lang="zh-CN" altLang="en-US" kern="0">
                <a:solidFill>
                  <a:srgbClr val="FF0000"/>
                </a:solidFill>
                <a:sym typeface="+mn-ea"/>
              </a:rPr>
              <a:t>散列表：</a:t>
            </a:r>
            <a:r>
              <a:rPr kumimoji="0" lang="zh-CN" altLang="en-US" kern="0">
                <a:solidFill>
                  <a:schemeClr val="tx1"/>
                </a:solidFill>
                <a:sym typeface="+mn-ea"/>
              </a:rPr>
              <a:t>采用散列技术将记录存储在一块</a:t>
            </a:r>
            <a:r>
              <a:rPr kumimoji="0" lang="zh-CN" altLang="en-US" kern="0">
                <a:solidFill>
                  <a:srgbClr val="0000FF"/>
                </a:solidFill>
                <a:sym typeface="+mn-ea"/>
              </a:rPr>
              <a:t>连续</a:t>
            </a:r>
            <a:r>
              <a:rPr kumimoji="0" lang="zh-CN" altLang="en-US" kern="0">
                <a:solidFill>
                  <a:srgbClr val="0000FF"/>
                </a:solidFill>
                <a:sym typeface="+mn-ea"/>
              </a:rPr>
              <a:t>的存储空间</a:t>
            </a:r>
            <a:r>
              <a:rPr kumimoji="0" lang="zh-CN" altLang="en-US" kern="0">
                <a:solidFill>
                  <a:schemeClr val="tx1"/>
                </a:solidFill>
                <a:sym typeface="+mn-ea"/>
              </a:rPr>
              <a:t>中，</a:t>
            </a:r>
            <a:r>
              <a:rPr kumimoji="0" lang="zh-CN" altLang="en-US" kern="0">
                <a:solidFill>
                  <a:schemeClr val="tx1"/>
                </a:solidFill>
                <a:sym typeface="+mn-ea"/>
              </a:rPr>
              <a:t>这块连续的存储空间</a:t>
            </a:r>
            <a:r>
              <a:rPr kumimoji="0" lang="zh-CN" altLang="en-US" kern="0">
                <a:solidFill>
                  <a:schemeClr val="tx1"/>
                </a:solidFill>
                <a:sym typeface="+mn-ea"/>
              </a:rPr>
              <a:t>称为散列表。</a:t>
            </a:r>
            <a:endParaRPr kumimoji="0" lang="zh-CN" altLang="en-US" kern="0">
              <a:solidFill>
                <a:schemeClr val="tx1"/>
              </a:solidFill>
              <a:sym typeface="+mn-ea"/>
            </a:endParaRPr>
          </a:p>
        </p:txBody>
      </p:sp>
      <p:sp>
        <p:nvSpPr>
          <p:cNvPr id="140290" name="Rectangle 2"/>
          <p:cNvSpPr/>
          <p:nvPr/>
        </p:nvSpPr>
        <p:spPr>
          <a:xfrm>
            <a:off x="539750" y="116840"/>
            <a:ext cx="7627620" cy="6858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kumimoji="0" lang="en-US" sz="4400" kern="0">
                <a:solidFill>
                  <a:schemeClr val="tx2"/>
                </a:solidFill>
                <a:latin typeface="+mj-lt"/>
                <a:ea typeface="+mj-ea"/>
                <a:cs typeface="+mj-cs"/>
                <a:sym typeface="+mn-ea"/>
              </a:rPr>
              <a:t>7.1  散列表—计算式查找</a:t>
            </a:r>
            <a:endParaRPr lang="zh-CN" altLang="en-US" sz="4000" b="1" dirty="0">
              <a:solidFill>
                <a:schemeClr val="bg1"/>
              </a:solidFill>
            </a:endParaRPr>
          </a:p>
        </p:txBody>
      </p:sp>
      <p:grpSp>
        <p:nvGrpSpPr>
          <p:cNvPr id="3" name="组合 2"/>
          <p:cNvGrpSpPr/>
          <p:nvPr/>
        </p:nvGrpSpPr>
        <p:grpSpPr>
          <a:xfrm>
            <a:off x="7498080" y="3249930"/>
            <a:ext cx="1375410" cy="3105150"/>
            <a:chOff x="11808" y="5118"/>
            <a:chExt cx="2166" cy="4890"/>
          </a:xfrm>
        </p:grpSpPr>
        <p:grpSp>
          <p:nvGrpSpPr>
            <p:cNvPr id="194597" name="Group 37"/>
            <p:cNvGrpSpPr/>
            <p:nvPr/>
          </p:nvGrpSpPr>
          <p:grpSpPr>
            <a:xfrm rot="0">
              <a:off x="11808" y="5118"/>
              <a:ext cx="2167" cy="4890"/>
              <a:chOff x="4723" y="2047"/>
              <a:chExt cx="867" cy="1956"/>
            </a:xfrm>
          </p:grpSpPr>
          <p:sp>
            <p:nvSpPr>
              <p:cNvPr id="145429" name="AutoShape 35"/>
              <p:cNvSpPr/>
              <p:nvPr/>
            </p:nvSpPr>
            <p:spPr>
              <a:xfrm>
                <a:off x="4723" y="2047"/>
                <a:ext cx="170" cy="1956"/>
              </a:xfrm>
              <a:prstGeom prst="rightBrace">
                <a:avLst>
                  <a:gd name="adj1" fmla="val 95882"/>
                  <a:gd name="adj2" fmla="val 50000"/>
                </a:avLst>
              </a:prstGeom>
              <a:noFill/>
              <a:ln w="38100" cap="flat" cmpd="sng">
                <a:solidFill>
                  <a:srgbClr val="FF0000"/>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145430" name="Text Box 36"/>
              <p:cNvSpPr txBox="1"/>
              <p:nvPr/>
            </p:nvSpPr>
            <p:spPr>
              <a:xfrm>
                <a:off x="4893" y="2869"/>
                <a:ext cx="697" cy="288"/>
              </a:xfrm>
              <a:prstGeom prst="rect">
                <a:avLst/>
              </a:prstGeom>
              <a:noFill/>
              <a:ln w="63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latin typeface="Arial" panose="020B0604020202020204" pitchFamily="34" charset="0"/>
                  </a:rPr>
                  <a:t>散列表</a:t>
                </a:r>
                <a:endParaRPr lang="zh-CN" altLang="en-US" sz="2400" b="1" dirty="0">
                  <a:latin typeface="Arial" panose="020B0604020202020204" pitchFamily="34" charset="0"/>
                </a:endParaRPr>
              </a:p>
            </p:txBody>
          </p:sp>
        </p:grpSp>
        <p:grpSp>
          <p:nvGrpSpPr>
            <p:cNvPr id="194600" name="Group 40"/>
            <p:cNvGrpSpPr/>
            <p:nvPr/>
          </p:nvGrpSpPr>
          <p:grpSpPr>
            <a:xfrm rot="0">
              <a:off x="12515" y="7953"/>
              <a:ext cx="1275" cy="1427"/>
              <a:chOff x="5006" y="3181"/>
              <a:chExt cx="510" cy="571"/>
            </a:xfrm>
          </p:grpSpPr>
          <p:sp>
            <p:nvSpPr>
              <p:cNvPr id="145427" name="AutoShape 38"/>
              <p:cNvSpPr/>
              <p:nvPr/>
            </p:nvSpPr>
            <p:spPr>
              <a:xfrm>
                <a:off x="5120" y="3181"/>
                <a:ext cx="227" cy="284"/>
              </a:xfrm>
              <a:prstGeom prst="downArrow">
                <a:avLst>
                  <a:gd name="adj1" fmla="val 50000"/>
                  <a:gd name="adj2" fmla="val 31277"/>
                </a:avLst>
              </a:prstGeom>
              <a:solidFill>
                <a:srgbClr val="FF0000"/>
              </a:solidFill>
              <a:ln w="6350">
                <a:noFill/>
              </a:ln>
            </p:spPr>
            <p:txBody>
              <a:bodyPr wrap="none" anchor="ctr" anchorCtr="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145428" name="Text Box 39"/>
              <p:cNvSpPr txBox="1"/>
              <p:nvPr/>
            </p:nvSpPr>
            <p:spPr>
              <a:xfrm>
                <a:off x="5006" y="3464"/>
                <a:ext cx="510" cy="288"/>
              </a:xfrm>
              <a:prstGeom prst="rect">
                <a:avLst/>
              </a:prstGeom>
              <a:noFill/>
              <a:ln w="63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latin typeface="Arial" panose="020B0604020202020204" pitchFamily="34" charset="0"/>
                  </a:rPr>
                  <a:t>数组</a:t>
                </a:r>
                <a:endParaRPr lang="zh-CN" altLang="en-US" sz="2400" b="1" dirty="0">
                  <a:latin typeface="Arial" panose="020B0604020202020204" pitchFamily="34" charset="0"/>
                </a:endParaRPr>
              </a:p>
            </p:txBody>
          </p:sp>
        </p:grpSp>
      </p:grpSp>
      <p:grpSp>
        <p:nvGrpSpPr>
          <p:cNvPr id="4" name="组合 3"/>
          <p:cNvGrpSpPr/>
          <p:nvPr/>
        </p:nvGrpSpPr>
        <p:grpSpPr>
          <a:xfrm rot="0">
            <a:off x="1151255" y="3294380"/>
            <a:ext cx="6256020" cy="3105150"/>
            <a:chOff x="1813" y="5188"/>
            <a:chExt cx="9852" cy="4890"/>
          </a:xfrm>
        </p:grpSpPr>
        <p:sp>
          <p:nvSpPr>
            <p:cNvPr id="144388" name="Oval 26"/>
            <p:cNvSpPr/>
            <p:nvPr/>
          </p:nvSpPr>
          <p:spPr>
            <a:xfrm>
              <a:off x="1813" y="5400"/>
              <a:ext cx="3037" cy="4535"/>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ndParaRPr>
            </a:p>
          </p:txBody>
        </p:sp>
        <p:sp>
          <p:nvSpPr>
            <p:cNvPr id="144389" name="Text Box 27"/>
            <p:cNvSpPr txBox="1"/>
            <p:nvPr/>
          </p:nvSpPr>
          <p:spPr>
            <a:xfrm>
              <a:off x="2290" y="6225"/>
              <a:ext cx="495" cy="2765"/>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zh-CN" altLang="en-US" sz="2400" b="1" dirty="0">
                  <a:ea typeface="Angsana New" panose="02020603050405020304" pitchFamily="18" charset="-34"/>
                </a:rPr>
                <a:t>关键码集合</a:t>
              </a:r>
              <a:endParaRPr lang="zh-CN" altLang="en-US" sz="2400" b="1" dirty="0">
                <a:latin typeface="Arial" panose="020B0604020202020204" pitchFamily="34" charset="0"/>
                <a:ea typeface="Angsana New" panose="02020603050405020304" pitchFamily="18" charset="-34"/>
              </a:endParaRPr>
            </a:p>
          </p:txBody>
        </p:sp>
        <p:sp>
          <p:nvSpPr>
            <p:cNvPr id="144390" name="Text Box 28"/>
            <p:cNvSpPr txBox="1"/>
            <p:nvPr/>
          </p:nvSpPr>
          <p:spPr>
            <a:xfrm>
              <a:off x="3515" y="7313"/>
              <a:ext cx="578" cy="525"/>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i="1" dirty="0">
                  <a:ea typeface="Angsana New" panose="02020603050405020304" pitchFamily="18" charset="-34"/>
                </a:rPr>
                <a:t>k</a:t>
              </a:r>
              <a:r>
                <a:rPr lang="en-US" altLang="zh-CN" sz="2400" b="1" i="1" baseline="-25000" dirty="0">
                  <a:ea typeface="Angsana New" panose="02020603050405020304" pitchFamily="18" charset="-34"/>
                </a:rPr>
                <a:t>i</a:t>
              </a:r>
              <a:endParaRPr lang="en-US" altLang="zh-CN" sz="2400" b="1" dirty="0">
                <a:latin typeface="Arial" panose="020B0604020202020204" pitchFamily="34" charset="0"/>
                <a:ea typeface="Angsana New" panose="02020603050405020304" pitchFamily="18" charset="-34"/>
              </a:endParaRPr>
            </a:p>
          </p:txBody>
        </p:sp>
        <p:sp>
          <p:nvSpPr>
            <p:cNvPr id="144391" name="Text Box 29"/>
            <p:cNvSpPr txBox="1"/>
            <p:nvPr/>
          </p:nvSpPr>
          <p:spPr>
            <a:xfrm>
              <a:off x="9825" y="5188"/>
              <a:ext cx="1840" cy="4890"/>
            </a:xfrm>
            <a:prstGeom prst="rect">
              <a:avLst/>
            </a:prstGeom>
            <a:no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112000"/>
                </a:lnSpc>
                <a:spcBef>
                  <a:spcPct val="0"/>
                </a:spcBef>
                <a:buNone/>
              </a:pPr>
              <a:endParaRPr lang="en-US" altLang="zh-CN" sz="2400" b="1" i="1" dirty="0">
                <a:ea typeface="Angsana New" panose="02020603050405020304" pitchFamily="18" charset="-34"/>
              </a:endParaRPr>
            </a:p>
            <a:p>
              <a:pPr marL="0" lvl="0" indent="0" algn="just" eaLnBrk="1" hangingPunct="1">
                <a:lnSpc>
                  <a:spcPct val="112000"/>
                </a:lnSpc>
                <a:spcBef>
                  <a:spcPct val="0"/>
                </a:spcBef>
                <a:buNone/>
              </a:pPr>
              <a:endParaRPr lang="en-US" altLang="zh-CN" sz="2400" b="1" i="1" dirty="0">
                <a:ea typeface="Angsana New" panose="02020603050405020304" pitchFamily="18" charset="-34"/>
              </a:endParaRPr>
            </a:p>
            <a:p>
              <a:pPr marL="0" lvl="0" indent="0" algn="just" eaLnBrk="1" hangingPunct="1">
                <a:spcBef>
                  <a:spcPct val="0"/>
                </a:spcBef>
                <a:buNone/>
              </a:pPr>
              <a:endParaRPr lang="en-US" altLang="zh-CN" sz="2400" b="1" i="1" dirty="0">
                <a:ea typeface="Angsana New" panose="02020603050405020304" pitchFamily="18" charset="-34"/>
              </a:endParaRPr>
            </a:p>
            <a:p>
              <a:pPr marL="0" lvl="0" indent="0" algn="just" eaLnBrk="1" hangingPunct="1">
                <a:spcBef>
                  <a:spcPct val="0"/>
                </a:spcBef>
                <a:buNone/>
              </a:pPr>
              <a:r>
                <a:rPr lang="en-US" altLang="zh-CN" sz="2400" b="1" i="1" dirty="0">
                  <a:ea typeface="Angsana New" panose="02020603050405020304" pitchFamily="18" charset="-34"/>
                </a:rPr>
                <a:t>     r</a:t>
              </a:r>
              <a:r>
                <a:rPr lang="en-US" altLang="zh-CN" sz="2400" b="1" i="1" baseline="-25000" dirty="0">
                  <a:ea typeface="Angsana New" panose="02020603050405020304" pitchFamily="18" charset="-34"/>
                </a:rPr>
                <a:t>i</a:t>
              </a:r>
              <a:endParaRPr lang="en-US" altLang="zh-CN" sz="2400" b="1" dirty="0">
                <a:latin typeface="Arial" panose="020B0604020202020204" pitchFamily="34" charset="0"/>
                <a:ea typeface="Angsana New" panose="02020603050405020304" pitchFamily="18" charset="-34"/>
              </a:endParaRPr>
            </a:p>
          </p:txBody>
        </p:sp>
        <p:sp>
          <p:nvSpPr>
            <p:cNvPr id="144392" name="Line 30"/>
            <p:cNvSpPr/>
            <p:nvPr/>
          </p:nvSpPr>
          <p:spPr>
            <a:xfrm>
              <a:off x="9825" y="7214"/>
              <a:ext cx="1840" cy="3"/>
            </a:xfrm>
            <a:prstGeom prst="line">
              <a:avLst/>
            </a:prstGeom>
            <a:ln w="28575" cap="flat" cmpd="sng">
              <a:solidFill>
                <a:srgbClr val="000000"/>
              </a:solidFill>
              <a:prstDash val="solid"/>
              <a:headEnd type="none" w="med" len="med"/>
              <a:tailEnd type="none" w="med" len="med"/>
            </a:ln>
          </p:spPr>
        </p:sp>
        <p:sp>
          <p:nvSpPr>
            <p:cNvPr id="144393" name="Line 31"/>
            <p:cNvSpPr/>
            <p:nvPr/>
          </p:nvSpPr>
          <p:spPr>
            <a:xfrm>
              <a:off x="9825" y="7894"/>
              <a:ext cx="1840" cy="3"/>
            </a:xfrm>
            <a:prstGeom prst="line">
              <a:avLst/>
            </a:prstGeom>
            <a:ln w="28575" cap="flat" cmpd="sng">
              <a:solidFill>
                <a:srgbClr val="000000"/>
              </a:solidFill>
              <a:prstDash val="solid"/>
              <a:headEnd type="none" w="med" len="med"/>
              <a:tailEnd type="none" w="med" len="med"/>
            </a:ln>
          </p:spPr>
        </p:sp>
        <p:sp>
          <p:nvSpPr>
            <p:cNvPr id="144394" name="Text Box 32"/>
            <p:cNvSpPr txBox="1"/>
            <p:nvPr/>
          </p:nvSpPr>
          <p:spPr>
            <a:xfrm>
              <a:off x="8588" y="7258"/>
              <a:ext cx="1165" cy="410"/>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i="1" dirty="0">
                  <a:ea typeface="Angsana New" panose="02020603050405020304" pitchFamily="18" charset="-34"/>
                </a:rPr>
                <a:t>H</a:t>
              </a:r>
              <a:r>
                <a:rPr lang="en-US" altLang="zh-CN" sz="2400" b="1" dirty="0">
                  <a:latin typeface="宋体" panose="02010600030101010101" pitchFamily="2" charset="-122"/>
                  <a:ea typeface="Angsana New" panose="02020603050405020304" pitchFamily="18" charset="-34"/>
                </a:rPr>
                <a:t>(</a:t>
              </a:r>
              <a:r>
                <a:rPr lang="en-US" altLang="zh-CN" sz="2400" b="1" i="1" dirty="0">
                  <a:ea typeface="Angsana New" panose="02020603050405020304" pitchFamily="18" charset="-34"/>
                </a:rPr>
                <a:t>k</a:t>
              </a:r>
              <a:r>
                <a:rPr lang="en-US" altLang="zh-CN" sz="2400" b="1" i="1" baseline="-25000" dirty="0">
                  <a:ea typeface="Angsana New" panose="02020603050405020304" pitchFamily="18" charset="-34"/>
                </a:rPr>
                <a:t>i</a:t>
              </a:r>
              <a:r>
                <a:rPr lang="en-US" altLang="zh-CN" sz="2400" b="1" dirty="0">
                  <a:latin typeface="宋体" panose="02010600030101010101" pitchFamily="2" charset="-122"/>
                  <a:ea typeface="Angsana New" panose="02020603050405020304" pitchFamily="18" charset="-34"/>
                </a:rPr>
                <a:t>)</a:t>
              </a:r>
              <a:endParaRPr lang="en-US" altLang="zh-CN" sz="2400" b="1" dirty="0">
                <a:latin typeface="Arial" panose="020B0604020202020204" pitchFamily="34" charset="0"/>
                <a:ea typeface="Angsana New" panose="02020603050405020304" pitchFamily="18" charset="-34"/>
              </a:endParaRPr>
            </a:p>
          </p:txBody>
        </p:sp>
        <p:sp>
          <p:nvSpPr>
            <p:cNvPr id="144395" name="Text Box 33"/>
            <p:cNvSpPr txBox="1"/>
            <p:nvPr/>
          </p:nvSpPr>
          <p:spPr>
            <a:xfrm>
              <a:off x="10605" y="5613"/>
              <a:ext cx="528" cy="1302"/>
            </a:xfrm>
            <a:prstGeom prst="rect">
              <a:avLst/>
            </a:prstGeom>
            <a:noFill/>
            <a:ln w="9525">
              <a:noFill/>
            </a:ln>
          </p:spPr>
          <p:txBody>
            <a:bodyPr vert="eaVert" lIns="18000" tIns="3600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dirty="0">
                  <a:ea typeface="Angsana New" panose="02020603050405020304" pitchFamily="18" charset="-34"/>
                </a:rPr>
                <a:t>……</a:t>
              </a:r>
              <a:endParaRPr lang="en-US" altLang="zh-CN" sz="2400" b="1" dirty="0">
                <a:latin typeface="Arial" panose="020B0604020202020204" pitchFamily="34" charset="0"/>
                <a:ea typeface="Angsana New" panose="02020603050405020304" pitchFamily="18" charset="-34"/>
              </a:endParaRPr>
            </a:p>
          </p:txBody>
        </p:sp>
        <p:sp>
          <p:nvSpPr>
            <p:cNvPr id="144396" name="Text Box 34"/>
            <p:cNvSpPr txBox="1"/>
            <p:nvPr/>
          </p:nvSpPr>
          <p:spPr>
            <a:xfrm>
              <a:off x="10585" y="8305"/>
              <a:ext cx="528" cy="1303"/>
            </a:xfrm>
            <a:prstGeom prst="rect">
              <a:avLst/>
            </a:prstGeom>
            <a:noFill/>
            <a:ln w="9525">
              <a:noFill/>
            </a:ln>
          </p:spPr>
          <p:txBody>
            <a:bodyPr vert="eaVert" lIns="18000" tIns="3600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dirty="0">
                  <a:ea typeface="Angsana New" panose="02020603050405020304" pitchFamily="18" charset="-34"/>
                </a:rPr>
                <a:t>……</a:t>
              </a:r>
              <a:endParaRPr lang="en-US" altLang="zh-CN" sz="2400" b="1" dirty="0">
                <a:latin typeface="Arial" panose="020B0604020202020204" pitchFamily="34" charset="0"/>
                <a:ea typeface="Angsana New" panose="02020603050405020304" pitchFamily="18" charset="-34"/>
              </a:endParaRPr>
            </a:p>
          </p:txBody>
        </p:sp>
        <p:sp>
          <p:nvSpPr>
            <p:cNvPr id="144397" name="Text Box 35"/>
            <p:cNvSpPr txBox="1"/>
            <p:nvPr/>
          </p:nvSpPr>
          <p:spPr>
            <a:xfrm>
              <a:off x="5288" y="6818"/>
              <a:ext cx="3065" cy="530"/>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lnSpc>
                  <a:spcPct val="96000"/>
                </a:lnSpc>
                <a:spcBef>
                  <a:spcPct val="0"/>
                </a:spcBef>
                <a:buNone/>
              </a:pPr>
              <a:r>
                <a:rPr lang="en-US" altLang="zh-CN" sz="2400" b="1" i="1" dirty="0">
                  <a:ea typeface="Angsana New" panose="02020603050405020304" pitchFamily="18" charset="-34"/>
                </a:rPr>
                <a:t>H</a:t>
              </a:r>
              <a:endParaRPr lang="en-US" altLang="zh-CN" sz="2400" b="1" dirty="0">
                <a:ea typeface="Angsana New" panose="02020603050405020304" pitchFamily="18" charset="-34"/>
              </a:endParaRPr>
            </a:p>
          </p:txBody>
        </p:sp>
        <p:sp>
          <p:nvSpPr>
            <p:cNvPr id="144398" name="Line 36"/>
            <p:cNvSpPr/>
            <p:nvPr/>
          </p:nvSpPr>
          <p:spPr>
            <a:xfrm>
              <a:off x="4083" y="7595"/>
              <a:ext cx="4535" cy="0"/>
            </a:xfrm>
            <a:prstGeom prst="line">
              <a:avLst/>
            </a:prstGeom>
            <a:ln w="38100" cap="flat" cmpd="sng">
              <a:solidFill>
                <a:srgbClr val="FF0000"/>
              </a:solidFill>
              <a:prstDash val="solid"/>
              <a:headEnd type="none" w="med" len="med"/>
              <a:tailEnd type="stealth" w="lg" len="lg"/>
            </a:ln>
          </p:spPr>
        </p:sp>
        <p:sp>
          <p:nvSpPr>
            <p:cNvPr id="144399" name="Oval 38"/>
            <p:cNvSpPr/>
            <p:nvPr/>
          </p:nvSpPr>
          <p:spPr>
            <a:xfrm>
              <a:off x="3373" y="7263"/>
              <a:ext cx="680" cy="680"/>
            </a:xfrm>
            <a:prstGeom prst="ellipse">
              <a:avLst/>
            </a:prstGeom>
            <a:noFill/>
            <a:ln w="28575" cap="flat" cmpd="sng">
              <a:solidFill>
                <a:srgbClr val="008080"/>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Text Box 4"/>
          <p:cNvSpPr/>
          <p:nvPr/>
        </p:nvSpPr>
        <p:spPr>
          <a:xfrm>
            <a:off x="323850" y="1340485"/>
            <a:ext cx="8382000" cy="1076325"/>
          </a:xfrm>
          <a:prstGeom prst="rect">
            <a:avLst/>
          </a:prstGeom>
          <a:noFill/>
          <a:ln w="9525">
            <a:noFill/>
          </a:ln>
        </p:spPr>
        <p:txBody>
          <a:bodyPr vert="horz" rtlCol="0" anchor="t">
            <a:norm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lvl="0" algn="l">
              <a:lnSpc>
                <a:spcPct val="100000"/>
              </a:lnSpc>
              <a:buSzTx/>
              <a:buChar char="§"/>
            </a:pPr>
            <a:r>
              <a:rPr kumimoji="0" lang="zh-CN" altLang="en-US" kern="0">
                <a:solidFill>
                  <a:srgbClr val="FF0000"/>
                </a:solidFill>
                <a:sym typeface="+mn-ea"/>
              </a:rPr>
              <a:t>散列函数：</a:t>
            </a:r>
            <a:r>
              <a:rPr kumimoji="0" lang="zh-CN" altLang="en-US" kern="0">
                <a:solidFill>
                  <a:schemeClr val="tx1"/>
                </a:solidFill>
                <a:sym typeface="+mn-ea"/>
              </a:rPr>
              <a:t>将关键码映射为散列表中适当存</a:t>
            </a:r>
            <a:r>
              <a:rPr kumimoji="0" lang="zh-CN" altLang="en-US" kern="0">
                <a:solidFill>
                  <a:schemeClr val="tx1"/>
                </a:solidFill>
                <a:sym typeface="+mn-ea"/>
              </a:rPr>
              <a:t>储位置的函数。</a:t>
            </a:r>
            <a:endParaRPr kumimoji="0" lang="zh-CN" altLang="en-US" kern="0">
              <a:solidFill>
                <a:schemeClr val="tx1"/>
              </a:solidFill>
              <a:sym typeface="+mn-ea"/>
            </a:endParaRPr>
          </a:p>
        </p:txBody>
      </p:sp>
      <p:sp>
        <p:nvSpPr>
          <p:cNvPr id="197655" name="AutoShape 23"/>
          <p:cNvSpPr/>
          <p:nvPr/>
        </p:nvSpPr>
        <p:spPr>
          <a:xfrm>
            <a:off x="3635693" y="2855595"/>
            <a:ext cx="1304925" cy="449263"/>
          </a:xfrm>
          <a:prstGeom prst="wedgeRectCallout">
            <a:avLst>
              <a:gd name="adj1" fmla="val -972"/>
              <a:gd name="adj2" fmla="val 8710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lIns="18000" tIns="10800" rIns="18000" bIns="10800" anchor="ctr" anchorCtr="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latin typeface="Arial" panose="020B0604020202020204" pitchFamily="34" charset="0"/>
              </a:rPr>
              <a:t>散列函数</a:t>
            </a:r>
            <a:endParaRPr lang="zh-CN" altLang="en-US" sz="2400" dirty="0">
              <a:latin typeface="Arial" panose="020B0604020202020204" pitchFamily="34" charset="0"/>
            </a:endParaRPr>
          </a:p>
        </p:txBody>
      </p:sp>
      <p:sp>
        <p:nvSpPr>
          <p:cNvPr id="140290" name="Rectangle 2"/>
          <p:cNvSpPr/>
          <p:nvPr/>
        </p:nvSpPr>
        <p:spPr>
          <a:xfrm>
            <a:off x="539750" y="116840"/>
            <a:ext cx="7627620" cy="6858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kumimoji="0" lang="en-US" sz="4400" kern="0">
                <a:solidFill>
                  <a:schemeClr val="tx2"/>
                </a:solidFill>
                <a:latin typeface="+mj-lt"/>
                <a:ea typeface="+mj-ea"/>
                <a:cs typeface="+mj-cs"/>
                <a:sym typeface="+mn-ea"/>
              </a:rPr>
              <a:t>7.1  散列表—计算式查找</a:t>
            </a:r>
            <a:endParaRPr lang="zh-CN" altLang="en-US" sz="4000" b="1" dirty="0">
              <a:solidFill>
                <a:schemeClr val="bg1"/>
              </a:solidFill>
            </a:endParaRPr>
          </a:p>
        </p:txBody>
      </p:sp>
      <p:grpSp>
        <p:nvGrpSpPr>
          <p:cNvPr id="2" name="组合 1"/>
          <p:cNvGrpSpPr/>
          <p:nvPr/>
        </p:nvGrpSpPr>
        <p:grpSpPr>
          <a:xfrm>
            <a:off x="1151255" y="2532380"/>
            <a:ext cx="7753026" cy="3149600"/>
            <a:chOff x="1813" y="5118"/>
            <a:chExt cx="12209" cy="4960"/>
          </a:xfrm>
        </p:grpSpPr>
        <p:grpSp>
          <p:nvGrpSpPr>
            <p:cNvPr id="194597" name="Group 37"/>
            <p:cNvGrpSpPr/>
            <p:nvPr/>
          </p:nvGrpSpPr>
          <p:grpSpPr>
            <a:xfrm>
              <a:off x="11808" y="5118"/>
              <a:ext cx="2214" cy="4890"/>
              <a:chOff x="4723" y="2047"/>
              <a:chExt cx="886" cy="1956"/>
            </a:xfrm>
          </p:grpSpPr>
          <p:sp>
            <p:nvSpPr>
              <p:cNvPr id="145429" name="AutoShape 35"/>
              <p:cNvSpPr/>
              <p:nvPr/>
            </p:nvSpPr>
            <p:spPr>
              <a:xfrm>
                <a:off x="4723" y="2047"/>
                <a:ext cx="170" cy="1956"/>
              </a:xfrm>
              <a:prstGeom prst="rightBrace">
                <a:avLst>
                  <a:gd name="adj1" fmla="val 95882"/>
                  <a:gd name="adj2" fmla="val 50000"/>
                </a:avLst>
              </a:prstGeom>
              <a:noFill/>
              <a:ln w="38100" cap="flat" cmpd="sng">
                <a:solidFill>
                  <a:srgbClr val="FF0000"/>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145430" name="Text Box 36"/>
              <p:cNvSpPr txBox="1"/>
              <p:nvPr/>
            </p:nvSpPr>
            <p:spPr>
              <a:xfrm>
                <a:off x="4912" y="2869"/>
                <a:ext cx="697" cy="336"/>
              </a:xfrm>
              <a:prstGeom prst="rect">
                <a:avLst/>
              </a:prstGeom>
              <a:noFill/>
              <a:ln w="63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Arial" panose="020B0604020202020204" pitchFamily="34" charset="0"/>
                  </a:rPr>
                  <a:t>散列表</a:t>
                </a:r>
                <a:endParaRPr lang="zh-CN" altLang="en-US" sz="2400" dirty="0">
                  <a:latin typeface="Arial" panose="020B0604020202020204" pitchFamily="34" charset="0"/>
                </a:endParaRPr>
              </a:p>
            </p:txBody>
          </p:sp>
        </p:grpSp>
        <p:grpSp>
          <p:nvGrpSpPr>
            <p:cNvPr id="194600" name="Group 40"/>
            <p:cNvGrpSpPr/>
            <p:nvPr/>
          </p:nvGrpSpPr>
          <p:grpSpPr>
            <a:xfrm>
              <a:off x="12515" y="7953"/>
              <a:ext cx="1275" cy="1549"/>
              <a:chOff x="5006" y="3181"/>
              <a:chExt cx="510" cy="620"/>
            </a:xfrm>
          </p:grpSpPr>
          <p:sp>
            <p:nvSpPr>
              <p:cNvPr id="145427" name="AutoShape 38"/>
              <p:cNvSpPr/>
              <p:nvPr/>
            </p:nvSpPr>
            <p:spPr>
              <a:xfrm>
                <a:off x="5120" y="3181"/>
                <a:ext cx="227" cy="284"/>
              </a:xfrm>
              <a:prstGeom prst="downArrow">
                <a:avLst>
                  <a:gd name="adj1" fmla="val 50000"/>
                  <a:gd name="adj2" fmla="val 31277"/>
                </a:avLst>
              </a:prstGeom>
              <a:solidFill>
                <a:srgbClr val="FF0000"/>
              </a:solidFill>
              <a:ln w="6350">
                <a:noFill/>
              </a:ln>
            </p:spPr>
            <p:txBody>
              <a:bodyPr wrap="none" anchor="ctr" anchorCtr="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145428" name="Text Box 39"/>
              <p:cNvSpPr txBox="1"/>
              <p:nvPr/>
            </p:nvSpPr>
            <p:spPr>
              <a:xfrm>
                <a:off x="5006" y="3464"/>
                <a:ext cx="510" cy="337"/>
              </a:xfrm>
              <a:prstGeom prst="rect">
                <a:avLst/>
              </a:prstGeom>
              <a:noFill/>
              <a:ln w="63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Arial" panose="020B0604020202020204" pitchFamily="34" charset="0"/>
                  </a:rPr>
                  <a:t>数组</a:t>
                </a:r>
                <a:endParaRPr lang="zh-CN" altLang="en-US" sz="2400" dirty="0">
                  <a:latin typeface="Arial" panose="020B0604020202020204" pitchFamily="34" charset="0"/>
                </a:endParaRPr>
              </a:p>
            </p:txBody>
          </p:sp>
        </p:grpSp>
        <p:grpSp>
          <p:nvGrpSpPr>
            <p:cNvPr id="4" name="组合 3"/>
            <p:cNvGrpSpPr/>
            <p:nvPr/>
          </p:nvGrpSpPr>
          <p:grpSpPr>
            <a:xfrm>
              <a:off x="1813" y="5188"/>
              <a:ext cx="9852" cy="4890"/>
              <a:chOff x="1813" y="5188"/>
              <a:chExt cx="9852" cy="4890"/>
            </a:xfrm>
          </p:grpSpPr>
          <p:sp>
            <p:nvSpPr>
              <p:cNvPr id="144388" name="Oval 26"/>
              <p:cNvSpPr/>
              <p:nvPr/>
            </p:nvSpPr>
            <p:spPr>
              <a:xfrm>
                <a:off x="1813" y="5400"/>
                <a:ext cx="3037" cy="4535"/>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ndParaRPr>
              </a:p>
            </p:txBody>
          </p:sp>
          <p:sp>
            <p:nvSpPr>
              <p:cNvPr id="144389" name="Text Box 27"/>
              <p:cNvSpPr txBox="1"/>
              <p:nvPr/>
            </p:nvSpPr>
            <p:spPr>
              <a:xfrm>
                <a:off x="2290" y="6225"/>
                <a:ext cx="495" cy="2765"/>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zh-CN" altLang="en-US" sz="2400" dirty="0">
                    <a:ea typeface="Angsana New" panose="02020603050405020304" pitchFamily="18" charset="-34"/>
                  </a:rPr>
                  <a:t>关键码集合</a:t>
                </a:r>
                <a:endParaRPr lang="zh-CN" altLang="en-US" sz="2400" dirty="0">
                  <a:latin typeface="Arial" panose="020B0604020202020204" pitchFamily="34" charset="0"/>
                  <a:ea typeface="Angsana New" panose="02020603050405020304" pitchFamily="18" charset="-34"/>
                </a:endParaRPr>
              </a:p>
            </p:txBody>
          </p:sp>
          <p:sp>
            <p:nvSpPr>
              <p:cNvPr id="144390" name="Text Box 28"/>
              <p:cNvSpPr txBox="1"/>
              <p:nvPr/>
            </p:nvSpPr>
            <p:spPr>
              <a:xfrm>
                <a:off x="3515" y="7313"/>
                <a:ext cx="578" cy="525"/>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i="1" dirty="0">
                    <a:ea typeface="Angsana New" panose="02020603050405020304" pitchFamily="18" charset="-34"/>
                  </a:rPr>
                  <a:t>k</a:t>
                </a:r>
                <a:r>
                  <a:rPr lang="en-US" altLang="zh-CN" sz="2400" b="1" i="1" baseline="-25000" dirty="0">
                    <a:ea typeface="Angsana New" panose="02020603050405020304" pitchFamily="18" charset="-34"/>
                  </a:rPr>
                  <a:t>i</a:t>
                </a:r>
                <a:endParaRPr lang="en-US" altLang="zh-CN" sz="2400" b="1" dirty="0">
                  <a:latin typeface="Arial" panose="020B0604020202020204" pitchFamily="34" charset="0"/>
                  <a:ea typeface="Angsana New" panose="02020603050405020304" pitchFamily="18" charset="-34"/>
                </a:endParaRPr>
              </a:p>
            </p:txBody>
          </p:sp>
          <p:sp>
            <p:nvSpPr>
              <p:cNvPr id="144391" name="Text Box 29"/>
              <p:cNvSpPr txBox="1"/>
              <p:nvPr/>
            </p:nvSpPr>
            <p:spPr>
              <a:xfrm>
                <a:off x="9825" y="5188"/>
                <a:ext cx="1840" cy="4890"/>
              </a:xfrm>
              <a:prstGeom prst="rect">
                <a:avLst/>
              </a:prstGeom>
              <a:no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112000"/>
                  </a:lnSpc>
                  <a:spcBef>
                    <a:spcPct val="0"/>
                  </a:spcBef>
                  <a:buNone/>
                </a:pPr>
                <a:endParaRPr lang="en-US" altLang="zh-CN" sz="2400" b="1" i="1" dirty="0">
                  <a:ea typeface="Angsana New" panose="02020603050405020304" pitchFamily="18" charset="-34"/>
                </a:endParaRPr>
              </a:p>
              <a:p>
                <a:pPr marL="0" lvl="0" indent="0" algn="just" eaLnBrk="1" hangingPunct="1">
                  <a:lnSpc>
                    <a:spcPct val="112000"/>
                  </a:lnSpc>
                  <a:spcBef>
                    <a:spcPct val="0"/>
                  </a:spcBef>
                  <a:buNone/>
                </a:pPr>
                <a:endParaRPr lang="en-US" altLang="zh-CN" sz="2400" b="1" i="1" dirty="0">
                  <a:ea typeface="Angsana New" panose="02020603050405020304" pitchFamily="18" charset="-34"/>
                </a:endParaRPr>
              </a:p>
              <a:p>
                <a:pPr marL="0" lvl="0" indent="0" algn="just" eaLnBrk="1" hangingPunct="1">
                  <a:spcBef>
                    <a:spcPct val="0"/>
                  </a:spcBef>
                  <a:buNone/>
                </a:pPr>
                <a:endParaRPr lang="en-US" altLang="zh-CN" sz="2400" b="1" i="1" dirty="0">
                  <a:ea typeface="Angsana New" panose="02020603050405020304" pitchFamily="18" charset="-34"/>
                </a:endParaRPr>
              </a:p>
              <a:p>
                <a:pPr marL="0" lvl="0" indent="0" algn="just" eaLnBrk="1" hangingPunct="1">
                  <a:spcBef>
                    <a:spcPct val="0"/>
                  </a:spcBef>
                  <a:buNone/>
                </a:pPr>
                <a:r>
                  <a:rPr lang="en-US" altLang="zh-CN" sz="2400" b="1" i="1" dirty="0">
                    <a:ea typeface="Angsana New" panose="02020603050405020304" pitchFamily="18" charset="-34"/>
                  </a:rPr>
                  <a:t>     r</a:t>
                </a:r>
                <a:r>
                  <a:rPr lang="en-US" altLang="zh-CN" sz="2400" b="1" i="1" baseline="-25000" dirty="0">
                    <a:ea typeface="Angsana New" panose="02020603050405020304" pitchFamily="18" charset="-34"/>
                  </a:rPr>
                  <a:t>i</a:t>
                </a:r>
                <a:endParaRPr lang="en-US" altLang="zh-CN" sz="2400" b="1" dirty="0">
                  <a:latin typeface="Arial" panose="020B0604020202020204" pitchFamily="34" charset="0"/>
                  <a:ea typeface="Angsana New" panose="02020603050405020304" pitchFamily="18" charset="-34"/>
                </a:endParaRPr>
              </a:p>
            </p:txBody>
          </p:sp>
          <p:sp>
            <p:nvSpPr>
              <p:cNvPr id="144392" name="Line 30"/>
              <p:cNvSpPr/>
              <p:nvPr/>
            </p:nvSpPr>
            <p:spPr>
              <a:xfrm>
                <a:off x="9825" y="7214"/>
                <a:ext cx="1840" cy="3"/>
              </a:xfrm>
              <a:prstGeom prst="line">
                <a:avLst/>
              </a:prstGeom>
              <a:ln w="28575" cap="flat" cmpd="sng">
                <a:solidFill>
                  <a:srgbClr val="000000"/>
                </a:solidFill>
                <a:prstDash val="solid"/>
                <a:headEnd type="none" w="med" len="med"/>
                <a:tailEnd type="none" w="med" len="med"/>
              </a:ln>
            </p:spPr>
          </p:sp>
          <p:sp>
            <p:nvSpPr>
              <p:cNvPr id="144393" name="Line 31"/>
              <p:cNvSpPr/>
              <p:nvPr/>
            </p:nvSpPr>
            <p:spPr>
              <a:xfrm>
                <a:off x="9825" y="7894"/>
                <a:ext cx="1840" cy="3"/>
              </a:xfrm>
              <a:prstGeom prst="line">
                <a:avLst/>
              </a:prstGeom>
              <a:ln w="28575" cap="flat" cmpd="sng">
                <a:solidFill>
                  <a:srgbClr val="000000"/>
                </a:solidFill>
                <a:prstDash val="solid"/>
                <a:headEnd type="none" w="med" len="med"/>
                <a:tailEnd type="none" w="med" len="med"/>
              </a:ln>
            </p:spPr>
          </p:sp>
          <p:sp>
            <p:nvSpPr>
              <p:cNvPr id="144394" name="Text Box 32"/>
              <p:cNvSpPr txBox="1"/>
              <p:nvPr/>
            </p:nvSpPr>
            <p:spPr>
              <a:xfrm>
                <a:off x="8588" y="7258"/>
                <a:ext cx="1165" cy="410"/>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i="1" dirty="0">
                    <a:ea typeface="Angsana New" panose="02020603050405020304" pitchFamily="18" charset="-34"/>
                  </a:rPr>
                  <a:t>H</a:t>
                </a:r>
                <a:r>
                  <a:rPr lang="en-US" altLang="zh-CN" sz="2400" b="1" dirty="0">
                    <a:latin typeface="宋体" panose="02010600030101010101" pitchFamily="2" charset="-122"/>
                    <a:ea typeface="Angsana New" panose="02020603050405020304" pitchFamily="18" charset="-34"/>
                  </a:rPr>
                  <a:t>(</a:t>
                </a:r>
                <a:r>
                  <a:rPr lang="en-US" altLang="zh-CN" sz="2400" b="1" i="1" dirty="0">
                    <a:ea typeface="Angsana New" panose="02020603050405020304" pitchFamily="18" charset="-34"/>
                  </a:rPr>
                  <a:t>k</a:t>
                </a:r>
                <a:r>
                  <a:rPr lang="en-US" altLang="zh-CN" sz="2400" b="1" i="1" baseline="-25000" dirty="0">
                    <a:ea typeface="Angsana New" panose="02020603050405020304" pitchFamily="18" charset="-34"/>
                  </a:rPr>
                  <a:t>i</a:t>
                </a:r>
                <a:r>
                  <a:rPr lang="en-US" altLang="zh-CN" sz="2400" b="1" dirty="0">
                    <a:latin typeface="宋体" panose="02010600030101010101" pitchFamily="2" charset="-122"/>
                    <a:ea typeface="Angsana New" panose="02020603050405020304" pitchFamily="18" charset="-34"/>
                  </a:rPr>
                  <a:t>)</a:t>
                </a:r>
                <a:endParaRPr lang="en-US" altLang="zh-CN" sz="2400" b="1" dirty="0">
                  <a:latin typeface="Arial" panose="020B0604020202020204" pitchFamily="34" charset="0"/>
                  <a:ea typeface="Angsana New" panose="02020603050405020304" pitchFamily="18" charset="-34"/>
                </a:endParaRPr>
              </a:p>
            </p:txBody>
          </p:sp>
          <p:sp>
            <p:nvSpPr>
              <p:cNvPr id="144395" name="Text Box 33"/>
              <p:cNvSpPr txBox="1"/>
              <p:nvPr/>
            </p:nvSpPr>
            <p:spPr>
              <a:xfrm>
                <a:off x="10605" y="5613"/>
                <a:ext cx="528" cy="1302"/>
              </a:xfrm>
              <a:prstGeom prst="rect">
                <a:avLst/>
              </a:prstGeom>
              <a:noFill/>
              <a:ln w="9525">
                <a:noFill/>
              </a:ln>
            </p:spPr>
            <p:txBody>
              <a:bodyPr vert="eaVert" lIns="18000" tIns="3600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dirty="0">
                    <a:ea typeface="Angsana New" panose="02020603050405020304" pitchFamily="18" charset="-34"/>
                  </a:rPr>
                  <a:t>……</a:t>
                </a:r>
                <a:endParaRPr lang="en-US" altLang="zh-CN" sz="2400" b="1" dirty="0">
                  <a:latin typeface="Arial" panose="020B0604020202020204" pitchFamily="34" charset="0"/>
                  <a:ea typeface="Angsana New" panose="02020603050405020304" pitchFamily="18" charset="-34"/>
                </a:endParaRPr>
              </a:p>
            </p:txBody>
          </p:sp>
          <p:sp>
            <p:nvSpPr>
              <p:cNvPr id="144396" name="Text Box 34"/>
              <p:cNvSpPr txBox="1"/>
              <p:nvPr/>
            </p:nvSpPr>
            <p:spPr>
              <a:xfrm>
                <a:off x="10585" y="8305"/>
                <a:ext cx="528" cy="1303"/>
              </a:xfrm>
              <a:prstGeom prst="rect">
                <a:avLst/>
              </a:prstGeom>
              <a:noFill/>
              <a:ln w="9525">
                <a:noFill/>
              </a:ln>
            </p:spPr>
            <p:txBody>
              <a:bodyPr vert="eaVert" lIns="18000" tIns="3600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dirty="0">
                    <a:ea typeface="Angsana New" panose="02020603050405020304" pitchFamily="18" charset="-34"/>
                  </a:rPr>
                  <a:t>……</a:t>
                </a:r>
                <a:endParaRPr lang="en-US" altLang="zh-CN" sz="2400" b="1" dirty="0">
                  <a:latin typeface="Arial" panose="020B0604020202020204" pitchFamily="34" charset="0"/>
                  <a:ea typeface="Angsana New" panose="02020603050405020304" pitchFamily="18" charset="-34"/>
                </a:endParaRPr>
              </a:p>
            </p:txBody>
          </p:sp>
          <p:sp>
            <p:nvSpPr>
              <p:cNvPr id="144397" name="Text Box 35"/>
              <p:cNvSpPr txBox="1"/>
              <p:nvPr/>
            </p:nvSpPr>
            <p:spPr>
              <a:xfrm>
                <a:off x="5288" y="6818"/>
                <a:ext cx="3065" cy="530"/>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lnSpc>
                    <a:spcPct val="96000"/>
                  </a:lnSpc>
                  <a:spcBef>
                    <a:spcPct val="0"/>
                  </a:spcBef>
                  <a:buNone/>
                </a:pPr>
                <a:r>
                  <a:rPr lang="en-US" altLang="zh-CN" sz="2400" b="1" i="1" dirty="0">
                    <a:ea typeface="Angsana New" panose="02020603050405020304" pitchFamily="18" charset="-34"/>
                  </a:rPr>
                  <a:t>H</a:t>
                </a:r>
                <a:endParaRPr lang="en-US" altLang="zh-CN" sz="2400" b="1" dirty="0">
                  <a:ea typeface="Angsana New" panose="02020603050405020304" pitchFamily="18" charset="-34"/>
                </a:endParaRPr>
              </a:p>
            </p:txBody>
          </p:sp>
          <p:sp>
            <p:nvSpPr>
              <p:cNvPr id="144398" name="Line 36"/>
              <p:cNvSpPr/>
              <p:nvPr/>
            </p:nvSpPr>
            <p:spPr>
              <a:xfrm>
                <a:off x="4083" y="7595"/>
                <a:ext cx="4535" cy="0"/>
              </a:xfrm>
              <a:prstGeom prst="line">
                <a:avLst/>
              </a:prstGeom>
              <a:ln w="38100" cap="flat" cmpd="sng">
                <a:solidFill>
                  <a:srgbClr val="FF0000"/>
                </a:solidFill>
                <a:prstDash val="solid"/>
                <a:headEnd type="none" w="med" len="med"/>
                <a:tailEnd type="stealth" w="lg" len="lg"/>
              </a:ln>
            </p:spPr>
          </p:sp>
          <p:sp>
            <p:nvSpPr>
              <p:cNvPr id="144399" name="Oval 38"/>
              <p:cNvSpPr/>
              <p:nvPr/>
            </p:nvSpPr>
            <p:spPr>
              <a:xfrm>
                <a:off x="3373" y="7263"/>
                <a:ext cx="680" cy="680"/>
              </a:xfrm>
              <a:prstGeom prst="ellipse">
                <a:avLst/>
              </a:prstGeom>
              <a:noFill/>
              <a:ln w="28575" cap="flat" cmpd="sng">
                <a:solidFill>
                  <a:srgbClr val="008080"/>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gr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Text Box 4"/>
          <p:cNvSpPr/>
          <p:nvPr/>
        </p:nvSpPr>
        <p:spPr>
          <a:xfrm>
            <a:off x="179705" y="1196975"/>
            <a:ext cx="8382000" cy="583565"/>
          </a:xfrm>
          <a:prstGeom prst="rect">
            <a:avLst/>
          </a:prstGeom>
          <a:noFill/>
          <a:ln w="9525">
            <a:noFill/>
          </a:ln>
        </p:spPr>
        <p:txBody>
          <a:bodyPr vert="horz" rtlCol="0" anchor="t">
            <a:norm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lvl="0" algn="l">
              <a:lnSpc>
                <a:spcPct val="100000"/>
              </a:lnSpc>
              <a:buSzTx/>
              <a:buChar char="§"/>
            </a:pPr>
            <a:r>
              <a:rPr kumimoji="0" lang="zh-CN" altLang="en-US" kern="0">
                <a:solidFill>
                  <a:srgbClr val="FF0000"/>
                </a:solidFill>
                <a:sym typeface="+mn-ea"/>
              </a:rPr>
              <a:t>散列地址：</a:t>
            </a:r>
            <a:r>
              <a:rPr kumimoji="0" lang="zh-CN" altLang="en-US" kern="0">
                <a:solidFill>
                  <a:schemeClr val="tx1"/>
                </a:solidFill>
                <a:sym typeface="+mn-ea"/>
              </a:rPr>
              <a:t>由散列函数</a:t>
            </a:r>
            <a:r>
              <a:rPr kumimoji="0" lang="zh-CN" altLang="en-US" kern="0">
                <a:solidFill>
                  <a:schemeClr val="tx1"/>
                </a:solidFill>
                <a:sym typeface="+mn-ea"/>
              </a:rPr>
              <a:t>所得的存储地址</a:t>
            </a:r>
            <a:r>
              <a:rPr kumimoji="0" lang="zh-CN" altLang="en-US" kern="0">
                <a:solidFill>
                  <a:schemeClr val="tx1"/>
                </a:solidFill>
                <a:sym typeface="+mn-ea"/>
              </a:rPr>
              <a:t> 。</a:t>
            </a:r>
            <a:endParaRPr kumimoji="0" lang="zh-CN" altLang="en-US" kern="0">
              <a:solidFill>
                <a:schemeClr val="tx1"/>
              </a:solidFill>
              <a:sym typeface="+mn-ea"/>
            </a:endParaRPr>
          </a:p>
        </p:txBody>
      </p:sp>
      <p:sp>
        <p:nvSpPr>
          <p:cNvPr id="140290" name="Rectangle 2"/>
          <p:cNvSpPr/>
          <p:nvPr/>
        </p:nvSpPr>
        <p:spPr>
          <a:xfrm>
            <a:off x="539750" y="116840"/>
            <a:ext cx="7627620" cy="6858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kumimoji="0" lang="en-US" sz="4400" kern="0">
                <a:solidFill>
                  <a:schemeClr val="tx2"/>
                </a:solidFill>
                <a:latin typeface="+mj-lt"/>
                <a:ea typeface="+mj-ea"/>
                <a:cs typeface="+mj-cs"/>
                <a:sym typeface="+mn-ea"/>
              </a:rPr>
              <a:t>7.1  散列表—计算式查找</a:t>
            </a:r>
            <a:endParaRPr lang="zh-CN" altLang="en-US" sz="4000" b="1" dirty="0">
              <a:solidFill>
                <a:schemeClr val="bg1"/>
              </a:solidFill>
            </a:endParaRPr>
          </a:p>
        </p:txBody>
      </p:sp>
      <p:sp>
        <p:nvSpPr>
          <p:cNvPr id="197655" name="AutoShape 23"/>
          <p:cNvSpPr/>
          <p:nvPr/>
        </p:nvSpPr>
        <p:spPr>
          <a:xfrm>
            <a:off x="3024188" y="2527935"/>
            <a:ext cx="1304925" cy="449263"/>
          </a:xfrm>
          <a:prstGeom prst="wedgeRectCallout">
            <a:avLst>
              <a:gd name="adj1" fmla="val -972"/>
              <a:gd name="adj2" fmla="val 8710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lIns="18000" tIns="10800" rIns="18000" bIns="10800" anchor="ctr" anchorCtr="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latin typeface="Arial" panose="020B0604020202020204" pitchFamily="34" charset="0"/>
              </a:rPr>
              <a:t>散列函数</a:t>
            </a:r>
            <a:endParaRPr lang="zh-CN" altLang="en-US" sz="2400" dirty="0">
              <a:latin typeface="Arial" panose="020B0604020202020204" pitchFamily="34" charset="0"/>
            </a:endParaRPr>
          </a:p>
        </p:txBody>
      </p:sp>
      <p:grpSp>
        <p:nvGrpSpPr>
          <p:cNvPr id="2" name="组合 1"/>
          <p:cNvGrpSpPr/>
          <p:nvPr/>
        </p:nvGrpSpPr>
        <p:grpSpPr>
          <a:xfrm>
            <a:off x="539750" y="2204720"/>
            <a:ext cx="7753026" cy="3149600"/>
            <a:chOff x="1813" y="5118"/>
            <a:chExt cx="12209" cy="4960"/>
          </a:xfrm>
        </p:grpSpPr>
        <p:grpSp>
          <p:nvGrpSpPr>
            <p:cNvPr id="194597" name="Group 37"/>
            <p:cNvGrpSpPr/>
            <p:nvPr/>
          </p:nvGrpSpPr>
          <p:grpSpPr>
            <a:xfrm>
              <a:off x="11808" y="5118"/>
              <a:ext cx="2214" cy="4890"/>
              <a:chOff x="4723" y="2047"/>
              <a:chExt cx="886" cy="1956"/>
            </a:xfrm>
          </p:grpSpPr>
          <p:sp>
            <p:nvSpPr>
              <p:cNvPr id="145429" name="AutoShape 35"/>
              <p:cNvSpPr/>
              <p:nvPr/>
            </p:nvSpPr>
            <p:spPr>
              <a:xfrm>
                <a:off x="4723" y="2047"/>
                <a:ext cx="170" cy="1956"/>
              </a:xfrm>
              <a:prstGeom prst="rightBrace">
                <a:avLst>
                  <a:gd name="adj1" fmla="val 95882"/>
                  <a:gd name="adj2" fmla="val 50000"/>
                </a:avLst>
              </a:prstGeom>
              <a:noFill/>
              <a:ln w="38100" cap="flat" cmpd="sng">
                <a:solidFill>
                  <a:srgbClr val="FF0000"/>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145430" name="Text Box 36"/>
              <p:cNvSpPr txBox="1"/>
              <p:nvPr/>
            </p:nvSpPr>
            <p:spPr>
              <a:xfrm>
                <a:off x="4912" y="2869"/>
                <a:ext cx="697" cy="336"/>
              </a:xfrm>
              <a:prstGeom prst="rect">
                <a:avLst/>
              </a:prstGeom>
              <a:noFill/>
              <a:ln w="63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Arial" panose="020B0604020202020204" pitchFamily="34" charset="0"/>
                  </a:rPr>
                  <a:t>散列表</a:t>
                </a:r>
                <a:endParaRPr lang="zh-CN" altLang="en-US" sz="2400" dirty="0">
                  <a:latin typeface="Arial" panose="020B0604020202020204" pitchFamily="34" charset="0"/>
                </a:endParaRPr>
              </a:p>
            </p:txBody>
          </p:sp>
        </p:grpSp>
        <p:grpSp>
          <p:nvGrpSpPr>
            <p:cNvPr id="194600" name="Group 40"/>
            <p:cNvGrpSpPr/>
            <p:nvPr/>
          </p:nvGrpSpPr>
          <p:grpSpPr>
            <a:xfrm>
              <a:off x="12515" y="7953"/>
              <a:ext cx="1275" cy="1549"/>
              <a:chOff x="5006" y="3181"/>
              <a:chExt cx="510" cy="620"/>
            </a:xfrm>
          </p:grpSpPr>
          <p:sp>
            <p:nvSpPr>
              <p:cNvPr id="145427" name="AutoShape 38"/>
              <p:cNvSpPr/>
              <p:nvPr/>
            </p:nvSpPr>
            <p:spPr>
              <a:xfrm>
                <a:off x="5120" y="3181"/>
                <a:ext cx="227" cy="284"/>
              </a:xfrm>
              <a:prstGeom prst="downArrow">
                <a:avLst>
                  <a:gd name="adj1" fmla="val 50000"/>
                  <a:gd name="adj2" fmla="val 31277"/>
                </a:avLst>
              </a:prstGeom>
              <a:solidFill>
                <a:srgbClr val="FF0000"/>
              </a:solidFill>
              <a:ln w="6350">
                <a:noFill/>
              </a:ln>
            </p:spPr>
            <p:txBody>
              <a:bodyPr wrap="none" anchor="ctr" anchorCtr="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145428" name="Text Box 39"/>
              <p:cNvSpPr txBox="1"/>
              <p:nvPr/>
            </p:nvSpPr>
            <p:spPr>
              <a:xfrm>
                <a:off x="5006" y="3464"/>
                <a:ext cx="510" cy="337"/>
              </a:xfrm>
              <a:prstGeom prst="rect">
                <a:avLst/>
              </a:prstGeom>
              <a:noFill/>
              <a:ln w="63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Arial" panose="020B0604020202020204" pitchFamily="34" charset="0"/>
                  </a:rPr>
                  <a:t>数组</a:t>
                </a:r>
                <a:endParaRPr lang="zh-CN" altLang="en-US" sz="2400" dirty="0">
                  <a:latin typeface="Arial" panose="020B0604020202020204" pitchFamily="34" charset="0"/>
                </a:endParaRPr>
              </a:p>
            </p:txBody>
          </p:sp>
        </p:grpSp>
        <p:grpSp>
          <p:nvGrpSpPr>
            <p:cNvPr id="4" name="组合 3"/>
            <p:cNvGrpSpPr/>
            <p:nvPr/>
          </p:nvGrpSpPr>
          <p:grpSpPr>
            <a:xfrm>
              <a:off x="1813" y="5188"/>
              <a:ext cx="9852" cy="4890"/>
              <a:chOff x="1813" y="5188"/>
              <a:chExt cx="9852" cy="4890"/>
            </a:xfrm>
          </p:grpSpPr>
          <p:sp>
            <p:nvSpPr>
              <p:cNvPr id="144388" name="Oval 26"/>
              <p:cNvSpPr/>
              <p:nvPr/>
            </p:nvSpPr>
            <p:spPr>
              <a:xfrm>
                <a:off x="1813" y="5400"/>
                <a:ext cx="3037" cy="4535"/>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ndParaRPr>
              </a:p>
            </p:txBody>
          </p:sp>
          <p:sp>
            <p:nvSpPr>
              <p:cNvPr id="144389" name="Text Box 27"/>
              <p:cNvSpPr txBox="1"/>
              <p:nvPr/>
            </p:nvSpPr>
            <p:spPr>
              <a:xfrm>
                <a:off x="2290" y="6225"/>
                <a:ext cx="495" cy="2765"/>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zh-CN" altLang="en-US" sz="2400" dirty="0">
                    <a:ea typeface="Angsana New" panose="02020603050405020304" pitchFamily="18" charset="-34"/>
                  </a:rPr>
                  <a:t>关键码集合</a:t>
                </a:r>
                <a:endParaRPr lang="zh-CN" altLang="en-US" sz="2400" dirty="0">
                  <a:latin typeface="Arial" panose="020B0604020202020204" pitchFamily="34" charset="0"/>
                  <a:ea typeface="Angsana New" panose="02020603050405020304" pitchFamily="18" charset="-34"/>
                </a:endParaRPr>
              </a:p>
            </p:txBody>
          </p:sp>
          <p:sp>
            <p:nvSpPr>
              <p:cNvPr id="144390" name="Text Box 28"/>
              <p:cNvSpPr txBox="1"/>
              <p:nvPr/>
            </p:nvSpPr>
            <p:spPr>
              <a:xfrm>
                <a:off x="3515" y="7313"/>
                <a:ext cx="578" cy="525"/>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i="1" dirty="0">
                    <a:ea typeface="Angsana New" panose="02020603050405020304" pitchFamily="18" charset="-34"/>
                  </a:rPr>
                  <a:t>k</a:t>
                </a:r>
                <a:r>
                  <a:rPr lang="en-US" altLang="zh-CN" sz="2400" b="1" i="1" baseline="-25000" dirty="0">
                    <a:ea typeface="Angsana New" panose="02020603050405020304" pitchFamily="18" charset="-34"/>
                  </a:rPr>
                  <a:t>i</a:t>
                </a:r>
                <a:endParaRPr lang="en-US" altLang="zh-CN" sz="2400" b="1" dirty="0">
                  <a:latin typeface="Arial" panose="020B0604020202020204" pitchFamily="34" charset="0"/>
                  <a:ea typeface="Angsana New" panose="02020603050405020304" pitchFamily="18" charset="-34"/>
                </a:endParaRPr>
              </a:p>
            </p:txBody>
          </p:sp>
          <p:sp>
            <p:nvSpPr>
              <p:cNvPr id="144391" name="Text Box 29"/>
              <p:cNvSpPr txBox="1"/>
              <p:nvPr/>
            </p:nvSpPr>
            <p:spPr>
              <a:xfrm>
                <a:off x="9825" y="5188"/>
                <a:ext cx="1840" cy="4890"/>
              </a:xfrm>
              <a:prstGeom prst="rect">
                <a:avLst/>
              </a:prstGeom>
              <a:no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112000"/>
                  </a:lnSpc>
                  <a:spcBef>
                    <a:spcPct val="0"/>
                  </a:spcBef>
                  <a:buNone/>
                </a:pPr>
                <a:endParaRPr lang="en-US" altLang="zh-CN" sz="2400" b="1" i="1" dirty="0">
                  <a:ea typeface="Angsana New" panose="02020603050405020304" pitchFamily="18" charset="-34"/>
                </a:endParaRPr>
              </a:p>
              <a:p>
                <a:pPr marL="0" lvl="0" indent="0" algn="just" eaLnBrk="1" hangingPunct="1">
                  <a:lnSpc>
                    <a:spcPct val="112000"/>
                  </a:lnSpc>
                  <a:spcBef>
                    <a:spcPct val="0"/>
                  </a:spcBef>
                  <a:buNone/>
                </a:pPr>
                <a:endParaRPr lang="en-US" altLang="zh-CN" sz="2400" b="1" i="1" dirty="0">
                  <a:ea typeface="Angsana New" panose="02020603050405020304" pitchFamily="18" charset="-34"/>
                </a:endParaRPr>
              </a:p>
              <a:p>
                <a:pPr marL="0" lvl="0" indent="0" algn="just" eaLnBrk="1" hangingPunct="1">
                  <a:spcBef>
                    <a:spcPct val="0"/>
                  </a:spcBef>
                  <a:buNone/>
                </a:pPr>
                <a:endParaRPr lang="en-US" altLang="zh-CN" sz="2400" b="1" i="1" dirty="0">
                  <a:ea typeface="Angsana New" panose="02020603050405020304" pitchFamily="18" charset="-34"/>
                </a:endParaRPr>
              </a:p>
              <a:p>
                <a:pPr marL="0" lvl="0" indent="0" algn="just" eaLnBrk="1" hangingPunct="1">
                  <a:spcBef>
                    <a:spcPct val="0"/>
                  </a:spcBef>
                  <a:buNone/>
                </a:pPr>
                <a:r>
                  <a:rPr lang="en-US" altLang="zh-CN" sz="2400" b="1" i="1" dirty="0">
                    <a:ea typeface="Angsana New" panose="02020603050405020304" pitchFamily="18" charset="-34"/>
                  </a:rPr>
                  <a:t>     r</a:t>
                </a:r>
                <a:r>
                  <a:rPr lang="en-US" altLang="zh-CN" sz="2400" b="1" i="1" baseline="-25000" dirty="0">
                    <a:ea typeface="Angsana New" panose="02020603050405020304" pitchFamily="18" charset="-34"/>
                  </a:rPr>
                  <a:t>i</a:t>
                </a:r>
                <a:endParaRPr lang="en-US" altLang="zh-CN" sz="2400" b="1" dirty="0">
                  <a:latin typeface="Arial" panose="020B0604020202020204" pitchFamily="34" charset="0"/>
                  <a:ea typeface="Angsana New" panose="02020603050405020304" pitchFamily="18" charset="-34"/>
                </a:endParaRPr>
              </a:p>
            </p:txBody>
          </p:sp>
          <p:sp>
            <p:nvSpPr>
              <p:cNvPr id="144392" name="Line 30"/>
              <p:cNvSpPr/>
              <p:nvPr/>
            </p:nvSpPr>
            <p:spPr>
              <a:xfrm>
                <a:off x="9825" y="7214"/>
                <a:ext cx="1840" cy="3"/>
              </a:xfrm>
              <a:prstGeom prst="line">
                <a:avLst/>
              </a:prstGeom>
              <a:ln w="28575" cap="flat" cmpd="sng">
                <a:solidFill>
                  <a:srgbClr val="000000"/>
                </a:solidFill>
                <a:prstDash val="solid"/>
                <a:headEnd type="none" w="med" len="med"/>
                <a:tailEnd type="none" w="med" len="med"/>
              </a:ln>
            </p:spPr>
          </p:sp>
          <p:sp>
            <p:nvSpPr>
              <p:cNvPr id="144393" name="Line 31"/>
              <p:cNvSpPr/>
              <p:nvPr/>
            </p:nvSpPr>
            <p:spPr>
              <a:xfrm>
                <a:off x="9825" y="7894"/>
                <a:ext cx="1840" cy="3"/>
              </a:xfrm>
              <a:prstGeom prst="line">
                <a:avLst/>
              </a:prstGeom>
              <a:ln w="28575" cap="flat" cmpd="sng">
                <a:solidFill>
                  <a:srgbClr val="000000"/>
                </a:solidFill>
                <a:prstDash val="solid"/>
                <a:headEnd type="none" w="med" len="med"/>
                <a:tailEnd type="none" w="med" len="med"/>
              </a:ln>
            </p:spPr>
          </p:sp>
          <p:sp>
            <p:nvSpPr>
              <p:cNvPr id="144394" name="Text Box 32"/>
              <p:cNvSpPr txBox="1"/>
              <p:nvPr/>
            </p:nvSpPr>
            <p:spPr>
              <a:xfrm>
                <a:off x="8588" y="7258"/>
                <a:ext cx="1165" cy="410"/>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i="1" dirty="0">
                    <a:ea typeface="Angsana New" panose="02020603050405020304" pitchFamily="18" charset="-34"/>
                  </a:rPr>
                  <a:t>H</a:t>
                </a:r>
                <a:r>
                  <a:rPr lang="en-US" altLang="zh-CN" sz="2400" b="1" dirty="0">
                    <a:latin typeface="宋体" panose="02010600030101010101" pitchFamily="2" charset="-122"/>
                    <a:ea typeface="Angsana New" panose="02020603050405020304" pitchFamily="18" charset="-34"/>
                  </a:rPr>
                  <a:t>(</a:t>
                </a:r>
                <a:r>
                  <a:rPr lang="en-US" altLang="zh-CN" sz="2400" b="1" i="1" dirty="0">
                    <a:ea typeface="Angsana New" panose="02020603050405020304" pitchFamily="18" charset="-34"/>
                  </a:rPr>
                  <a:t>k</a:t>
                </a:r>
                <a:r>
                  <a:rPr lang="en-US" altLang="zh-CN" sz="2400" b="1" i="1" baseline="-25000" dirty="0">
                    <a:ea typeface="Angsana New" panose="02020603050405020304" pitchFamily="18" charset="-34"/>
                  </a:rPr>
                  <a:t>i</a:t>
                </a:r>
                <a:r>
                  <a:rPr lang="en-US" altLang="zh-CN" sz="2400" b="1" dirty="0">
                    <a:latin typeface="宋体" panose="02010600030101010101" pitchFamily="2" charset="-122"/>
                    <a:ea typeface="Angsana New" panose="02020603050405020304" pitchFamily="18" charset="-34"/>
                  </a:rPr>
                  <a:t>)</a:t>
                </a:r>
                <a:endParaRPr lang="en-US" altLang="zh-CN" sz="2400" b="1" dirty="0">
                  <a:latin typeface="Arial" panose="020B0604020202020204" pitchFamily="34" charset="0"/>
                  <a:ea typeface="Angsana New" panose="02020603050405020304" pitchFamily="18" charset="-34"/>
                </a:endParaRPr>
              </a:p>
            </p:txBody>
          </p:sp>
          <p:sp>
            <p:nvSpPr>
              <p:cNvPr id="144395" name="Text Box 33"/>
              <p:cNvSpPr txBox="1"/>
              <p:nvPr/>
            </p:nvSpPr>
            <p:spPr>
              <a:xfrm>
                <a:off x="10605" y="5613"/>
                <a:ext cx="528" cy="1302"/>
              </a:xfrm>
              <a:prstGeom prst="rect">
                <a:avLst/>
              </a:prstGeom>
              <a:noFill/>
              <a:ln w="9525">
                <a:noFill/>
              </a:ln>
            </p:spPr>
            <p:txBody>
              <a:bodyPr vert="eaVert" lIns="18000" tIns="3600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dirty="0">
                    <a:ea typeface="Angsana New" panose="02020603050405020304" pitchFamily="18" charset="-34"/>
                  </a:rPr>
                  <a:t>……</a:t>
                </a:r>
                <a:endParaRPr lang="en-US" altLang="zh-CN" sz="2400" b="1" dirty="0">
                  <a:latin typeface="Arial" panose="020B0604020202020204" pitchFamily="34" charset="0"/>
                  <a:ea typeface="Angsana New" panose="02020603050405020304" pitchFamily="18" charset="-34"/>
                </a:endParaRPr>
              </a:p>
            </p:txBody>
          </p:sp>
          <p:sp>
            <p:nvSpPr>
              <p:cNvPr id="144396" name="Text Box 34"/>
              <p:cNvSpPr txBox="1"/>
              <p:nvPr/>
            </p:nvSpPr>
            <p:spPr>
              <a:xfrm>
                <a:off x="10585" y="8305"/>
                <a:ext cx="528" cy="1303"/>
              </a:xfrm>
              <a:prstGeom prst="rect">
                <a:avLst/>
              </a:prstGeom>
              <a:noFill/>
              <a:ln w="9525">
                <a:noFill/>
              </a:ln>
            </p:spPr>
            <p:txBody>
              <a:bodyPr vert="eaVert" lIns="18000" tIns="3600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96000"/>
                  </a:lnSpc>
                  <a:spcBef>
                    <a:spcPct val="0"/>
                  </a:spcBef>
                  <a:buNone/>
                </a:pPr>
                <a:r>
                  <a:rPr lang="en-US" altLang="zh-CN" sz="2400" b="1" dirty="0">
                    <a:ea typeface="Angsana New" panose="02020603050405020304" pitchFamily="18" charset="-34"/>
                  </a:rPr>
                  <a:t>……</a:t>
                </a:r>
                <a:endParaRPr lang="en-US" altLang="zh-CN" sz="2400" b="1" dirty="0">
                  <a:latin typeface="Arial" panose="020B0604020202020204" pitchFamily="34" charset="0"/>
                  <a:ea typeface="Angsana New" panose="02020603050405020304" pitchFamily="18" charset="-34"/>
                </a:endParaRPr>
              </a:p>
            </p:txBody>
          </p:sp>
          <p:sp>
            <p:nvSpPr>
              <p:cNvPr id="144397" name="Text Box 35"/>
              <p:cNvSpPr txBox="1"/>
              <p:nvPr/>
            </p:nvSpPr>
            <p:spPr>
              <a:xfrm>
                <a:off x="5288" y="6818"/>
                <a:ext cx="3065" cy="530"/>
              </a:xfrm>
              <a:prstGeom prst="rect">
                <a:avLst/>
              </a:prstGeom>
              <a:noFill/>
              <a:ln w="9525">
                <a:noFill/>
              </a:ln>
            </p:spPr>
            <p:txBody>
              <a:bodyPr lIns="18000" tIns="0" rIns="18000" bIns="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lnSpc>
                    <a:spcPct val="96000"/>
                  </a:lnSpc>
                  <a:spcBef>
                    <a:spcPct val="0"/>
                  </a:spcBef>
                  <a:buNone/>
                </a:pPr>
                <a:r>
                  <a:rPr lang="en-US" altLang="zh-CN" sz="2400" b="1" i="1" dirty="0">
                    <a:ea typeface="Angsana New" panose="02020603050405020304" pitchFamily="18" charset="-34"/>
                  </a:rPr>
                  <a:t>H</a:t>
                </a:r>
                <a:endParaRPr lang="en-US" altLang="zh-CN" sz="2400" b="1" dirty="0">
                  <a:ea typeface="Angsana New" panose="02020603050405020304" pitchFamily="18" charset="-34"/>
                </a:endParaRPr>
              </a:p>
            </p:txBody>
          </p:sp>
          <p:sp>
            <p:nvSpPr>
              <p:cNvPr id="144398" name="Line 36"/>
              <p:cNvSpPr/>
              <p:nvPr/>
            </p:nvSpPr>
            <p:spPr>
              <a:xfrm>
                <a:off x="4083" y="7595"/>
                <a:ext cx="4535" cy="0"/>
              </a:xfrm>
              <a:prstGeom prst="line">
                <a:avLst/>
              </a:prstGeom>
              <a:ln w="38100" cap="flat" cmpd="sng">
                <a:solidFill>
                  <a:srgbClr val="FF0000"/>
                </a:solidFill>
                <a:prstDash val="solid"/>
                <a:headEnd type="none" w="med" len="med"/>
                <a:tailEnd type="stealth" w="lg" len="lg"/>
              </a:ln>
            </p:spPr>
          </p:sp>
          <p:sp>
            <p:nvSpPr>
              <p:cNvPr id="144399" name="Oval 38"/>
              <p:cNvSpPr/>
              <p:nvPr/>
            </p:nvSpPr>
            <p:spPr>
              <a:xfrm>
                <a:off x="3373" y="7263"/>
                <a:ext cx="680" cy="680"/>
              </a:xfrm>
              <a:prstGeom prst="ellipse">
                <a:avLst/>
              </a:prstGeom>
              <a:noFill/>
              <a:ln w="28575" cap="flat" cmpd="sng">
                <a:solidFill>
                  <a:srgbClr val="008080"/>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grpSp>
      </p:grpSp>
      <p:sp>
        <p:nvSpPr>
          <p:cNvPr id="3" name="AutoShape 23"/>
          <p:cNvSpPr/>
          <p:nvPr/>
        </p:nvSpPr>
        <p:spPr>
          <a:xfrm>
            <a:off x="3916045" y="4184015"/>
            <a:ext cx="1304925" cy="449263"/>
          </a:xfrm>
          <a:prstGeom prst="wedgeRectCallout">
            <a:avLst>
              <a:gd name="adj1" fmla="val 42338"/>
              <a:gd name="adj2" fmla="val -109366"/>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lIns="18000" tIns="10800" rIns="18000" bIns="10800" anchor="ctr" anchorCtr="0"/>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latin typeface="Arial" panose="020B0604020202020204" pitchFamily="34" charset="0"/>
              </a:rPr>
              <a:t>散列地址</a:t>
            </a:r>
            <a:endParaRPr lang="zh-CN" altLang="en-US" sz="2400" dirty="0">
              <a:latin typeface="Arial" panose="020B0604020202020204" pitchFamily="34" charset="0"/>
            </a:endParaRPr>
          </a:p>
        </p:txBody>
      </p:sp>
      <p:grpSp>
        <p:nvGrpSpPr>
          <p:cNvPr id="5" name="Group 26"/>
          <p:cNvGrpSpPr/>
          <p:nvPr/>
        </p:nvGrpSpPr>
        <p:grpSpPr>
          <a:xfrm>
            <a:off x="4185920" y="4711065"/>
            <a:ext cx="855663" cy="996950"/>
            <a:chOff x="3022" y="3626"/>
            <a:chExt cx="539" cy="628"/>
          </a:xfrm>
        </p:grpSpPr>
        <p:sp>
          <p:nvSpPr>
            <p:cNvPr id="6" name="AutoShape 24"/>
            <p:cNvSpPr/>
            <p:nvPr/>
          </p:nvSpPr>
          <p:spPr>
            <a:xfrm>
              <a:off x="3220" y="3626"/>
              <a:ext cx="142" cy="260"/>
            </a:xfrm>
            <a:prstGeom prst="downArrow">
              <a:avLst>
                <a:gd name="adj1" fmla="val 50000"/>
                <a:gd name="adj2" fmla="val 45774"/>
              </a:avLst>
            </a:prstGeom>
            <a:solidFill>
              <a:srgbClr val="FF0000"/>
            </a:solidFill>
            <a:ln w="6350" cap="flat" cmpd="sng">
              <a:no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chemeClr val="accent2"/>
                </a:solidFill>
                <a:latin typeface="Arial" panose="020B0604020202020204" pitchFamily="34" charset="0"/>
                <a:ea typeface="华文行楷" panose="02010800040101010101" pitchFamily="2" charset="-122"/>
              </a:endParaRPr>
            </a:p>
          </p:txBody>
        </p:sp>
        <p:sp>
          <p:nvSpPr>
            <p:cNvPr id="7" name="Text Box 25"/>
            <p:cNvSpPr txBox="1"/>
            <p:nvPr/>
          </p:nvSpPr>
          <p:spPr>
            <a:xfrm>
              <a:off x="3022" y="3918"/>
              <a:ext cx="539" cy="336"/>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Arial" panose="020B0604020202020204" pitchFamily="34" charset="0"/>
                </a:rPr>
                <a:t>下标</a:t>
              </a:r>
              <a:endParaRPr lang="zh-CN" altLang="en-US" sz="2400" dirty="0">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8900" y="1101725"/>
            <a:ext cx="8983345" cy="4994275"/>
          </a:xfrm>
        </p:spPr>
        <p:txBody>
          <a:bodyPr/>
          <a:p>
            <a:r>
              <a:rPr lang="zh-CN" altLang="en-US">
                <a:solidFill>
                  <a:srgbClr val="FF0000"/>
                </a:solidFill>
              </a:rPr>
              <a:t>（</a:t>
            </a:r>
            <a:r>
              <a:rPr lang="en-US" altLang="zh-CN">
                <a:solidFill>
                  <a:srgbClr val="FF0000"/>
                </a:solidFill>
              </a:rPr>
              <a:t>2</a:t>
            </a:r>
            <a:r>
              <a:rPr lang="zh-CN" altLang="en-US">
                <a:solidFill>
                  <a:srgbClr val="FF0000"/>
                </a:solidFill>
              </a:rPr>
              <a:t>）散列存储法</a:t>
            </a:r>
            <a:endParaRPr lang="zh-CN" altLang="en-US">
              <a:solidFill>
                <a:srgbClr val="FF0000"/>
              </a:solidFill>
            </a:endParaRPr>
          </a:p>
          <a:p>
            <a:r>
              <a:rPr lang="zh-CN" altLang="en-US">
                <a:solidFill>
                  <a:srgbClr val="FF00FF"/>
                </a:solidFill>
              </a:rPr>
              <a:t>基本思想：</a:t>
            </a:r>
            <a:endParaRPr lang="zh-CN" altLang="en-US">
              <a:solidFill>
                <a:srgbClr val="FF00FF"/>
              </a:solidFill>
            </a:endParaRPr>
          </a:p>
          <a:p>
            <a:pPr>
              <a:buFont typeface="Arial" panose="020B0604020202020204" pitchFamily="34" charset="0"/>
              <a:buChar char="•"/>
            </a:pPr>
            <a:r>
              <a:rPr lang="zh-CN" altLang="en-US">
                <a:solidFill>
                  <a:srgbClr val="0000FF"/>
                </a:solidFill>
              </a:rPr>
              <a:t>存储结构：</a:t>
            </a:r>
            <a:r>
              <a:rPr lang="zh-CN" altLang="en-US">
                <a:solidFill>
                  <a:schemeClr val="tx1"/>
                </a:solidFill>
              </a:rPr>
              <a:t>用数组a[m] 存储n个元素</a:t>
            </a:r>
            <a:r>
              <a:rPr lang="en-US" altLang="zh-CN">
                <a:solidFill>
                  <a:srgbClr val="0000FF"/>
                </a:solidFill>
              </a:rPr>
              <a:t>(</a:t>
            </a:r>
            <a:r>
              <a:rPr lang="zh-CN" altLang="en-US">
                <a:solidFill>
                  <a:srgbClr val="0000FF"/>
                </a:solidFill>
              </a:rPr>
              <a:t>m≥n</a:t>
            </a:r>
            <a:r>
              <a:rPr lang="en-US" altLang="zh-CN">
                <a:solidFill>
                  <a:srgbClr val="0000FF"/>
                </a:solidFill>
              </a:rPr>
              <a:t>)</a:t>
            </a:r>
            <a:endParaRPr lang="zh-CN" altLang="en-US">
              <a:solidFill>
                <a:srgbClr val="0000FF"/>
              </a:solidFill>
            </a:endParaRPr>
          </a:p>
          <a:p>
            <a:pPr>
              <a:buFont typeface="Arial" panose="020B0604020202020204" pitchFamily="34" charset="0"/>
              <a:buChar char="•"/>
            </a:pPr>
            <a:r>
              <a:rPr lang="zh-CN" altLang="en-US">
                <a:solidFill>
                  <a:srgbClr val="0000FF"/>
                </a:solidFill>
              </a:rPr>
              <a:t>散列函数：</a:t>
            </a:r>
            <a:r>
              <a:rPr lang="zh-CN" altLang="en-US">
                <a:solidFill>
                  <a:schemeClr val="tx1"/>
                </a:solidFill>
              </a:rPr>
              <a:t>存储或查找元素x时，通过计算x的散列函数值，</a:t>
            </a:r>
            <a:r>
              <a:rPr lang="en-US" altLang="zh-CN">
                <a:solidFill>
                  <a:schemeClr val="tx1"/>
                </a:solidFill>
              </a:rPr>
              <a:t>p=Hash(x)</a:t>
            </a:r>
            <a:r>
              <a:rPr lang="zh-CN" altLang="en-US">
                <a:solidFill>
                  <a:schemeClr val="tx1"/>
                </a:solidFill>
              </a:rPr>
              <a:t>，计算关键字</a:t>
            </a:r>
            <a:r>
              <a:rPr lang="en-US" altLang="zh-CN">
                <a:solidFill>
                  <a:schemeClr val="tx1"/>
                </a:solidFill>
              </a:rPr>
              <a:t>x</a:t>
            </a:r>
            <a:r>
              <a:rPr lang="zh-CN" altLang="en-US">
                <a:solidFill>
                  <a:schemeClr val="tx1"/>
                </a:solidFill>
              </a:rPr>
              <a:t>在哈希表中的存储位置</a:t>
            </a:r>
            <a:r>
              <a:rPr lang="en-US" altLang="zh-CN">
                <a:solidFill>
                  <a:schemeClr val="tx1"/>
                </a:solidFill>
              </a:rPr>
              <a:t>p</a:t>
            </a:r>
            <a:r>
              <a:rPr lang="zh-CN" altLang="en-US">
                <a:solidFill>
                  <a:schemeClr val="tx1"/>
                </a:solidFill>
              </a:rPr>
              <a:t>；</a:t>
            </a:r>
            <a:endParaRPr lang="zh-CN" altLang="en-US">
              <a:solidFill>
                <a:schemeClr val="tx1"/>
              </a:solidFill>
            </a:endParaRPr>
          </a:p>
        </p:txBody>
      </p:sp>
      <p:sp>
        <p:nvSpPr>
          <p:cNvPr id="5" name="标题 4"/>
          <p:cNvSpPr>
            <a:spLocks noGrp="1"/>
          </p:cNvSpPr>
          <p:nvPr>
            <p:ph type="title"/>
          </p:nvPr>
        </p:nvSpPr>
        <p:spPr/>
        <p:txBody>
          <a:bodyPr/>
          <a:p>
            <a:r>
              <a:rPr lang="en-US"/>
              <a:t>7.1  散列表—散列存储法</a:t>
            </a:r>
            <a:endParaRPr lang="zh-CN" alt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8900" y="1101725"/>
            <a:ext cx="8983345" cy="4994275"/>
          </a:xfrm>
        </p:spPr>
        <p:txBody>
          <a:bodyPr/>
          <a:p>
            <a:r>
              <a:rPr lang="zh-CN" altLang="en-US">
                <a:solidFill>
                  <a:srgbClr val="FF0000"/>
                </a:solidFill>
              </a:rPr>
              <a:t>（</a:t>
            </a:r>
            <a:r>
              <a:rPr lang="en-US" altLang="zh-CN">
                <a:solidFill>
                  <a:srgbClr val="FF0000"/>
                </a:solidFill>
              </a:rPr>
              <a:t>2</a:t>
            </a:r>
            <a:r>
              <a:rPr lang="zh-CN" altLang="en-US">
                <a:solidFill>
                  <a:srgbClr val="FF0000"/>
                </a:solidFill>
              </a:rPr>
              <a:t>）散列存储法</a:t>
            </a:r>
            <a:endParaRPr lang="zh-CN" altLang="en-US">
              <a:solidFill>
                <a:srgbClr val="FF0000"/>
              </a:solidFill>
            </a:endParaRPr>
          </a:p>
          <a:p>
            <a:r>
              <a:rPr lang="zh-CN" altLang="en-US">
                <a:solidFill>
                  <a:srgbClr val="FF00FF"/>
                </a:solidFill>
              </a:rPr>
              <a:t>基本思想：</a:t>
            </a:r>
            <a:endParaRPr lang="zh-CN" altLang="en-US">
              <a:solidFill>
                <a:srgbClr val="FF00FF"/>
              </a:solidFill>
            </a:endParaRPr>
          </a:p>
          <a:p>
            <a:pPr>
              <a:buFont typeface="Arial" panose="020B0604020202020204" pitchFamily="34" charset="0"/>
              <a:buChar char="•"/>
            </a:pPr>
            <a:r>
              <a:rPr lang="zh-CN" altLang="en-US">
                <a:solidFill>
                  <a:srgbClr val="0000FF"/>
                </a:solidFill>
              </a:rPr>
              <a:t>冲突问题：</a:t>
            </a:r>
            <a:endParaRPr lang="zh-CN" altLang="en-US">
              <a:solidFill>
                <a:srgbClr val="0000FF"/>
              </a:solidFill>
            </a:endParaRPr>
          </a:p>
          <a:p>
            <a:pPr>
              <a:buFont typeface="Wingdings" panose="05000000000000000000" charset="0"/>
              <a:buChar char="ü"/>
            </a:pPr>
            <a:r>
              <a:rPr lang="zh-CN" altLang="en-US">
                <a:solidFill>
                  <a:schemeClr val="tx1"/>
                </a:solidFill>
              </a:rPr>
              <a:t>若任何x</a:t>
            </a:r>
            <a:r>
              <a:rPr lang="zh-CN" altLang="en-US">
                <a:solidFill>
                  <a:schemeClr val="tx1"/>
                </a:solidFill>
                <a:latin typeface="Arial" panose="020B0604020202020204" pitchFamily="34" charset="0"/>
                <a:cs typeface="Arial" panose="020B0604020202020204" pitchFamily="34" charset="0"/>
              </a:rPr>
              <a:t>≠</a:t>
            </a:r>
            <a:r>
              <a:rPr lang="zh-CN" altLang="en-US">
                <a:solidFill>
                  <a:schemeClr val="tx1"/>
                </a:solidFill>
              </a:rPr>
              <a:t>y，都有hash(x)</a:t>
            </a:r>
            <a:r>
              <a:rPr lang="zh-CN" altLang="en-US">
                <a:solidFill>
                  <a:schemeClr val="tx1"/>
                </a:solidFill>
                <a:latin typeface="Arial" panose="020B0604020202020204" pitchFamily="34" charset="0"/>
                <a:cs typeface="Arial" panose="020B0604020202020204" pitchFamily="34" charset="0"/>
              </a:rPr>
              <a:t>≠</a:t>
            </a:r>
            <a:r>
              <a:rPr lang="zh-CN" altLang="en-US">
                <a:solidFill>
                  <a:schemeClr val="tx1"/>
                </a:solidFill>
              </a:rPr>
              <a:t>hash(y)，所设计的散列函数很</a:t>
            </a:r>
            <a:r>
              <a:rPr lang="zh-CN" altLang="en-US">
                <a:solidFill>
                  <a:srgbClr val="FF0000"/>
                </a:solidFill>
              </a:rPr>
              <a:t>均匀</a:t>
            </a:r>
            <a:r>
              <a:rPr lang="zh-CN" altLang="en-US">
                <a:solidFill>
                  <a:schemeClr val="tx1"/>
                </a:solidFill>
              </a:rPr>
              <a:t>。</a:t>
            </a:r>
            <a:endParaRPr lang="zh-CN" altLang="en-US">
              <a:solidFill>
                <a:schemeClr val="tx1"/>
              </a:solidFill>
            </a:endParaRPr>
          </a:p>
          <a:p>
            <a:pPr>
              <a:buFont typeface="Wingdings" panose="05000000000000000000" charset="0"/>
              <a:buChar char="ü"/>
            </a:pPr>
            <a:r>
              <a:rPr lang="zh-CN" altLang="en-US">
                <a:solidFill>
                  <a:schemeClr val="tx1"/>
                </a:solidFill>
              </a:rPr>
              <a:t>若</a:t>
            </a:r>
            <a:r>
              <a:rPr lang="zh-CN" altLang="en-US">
                <a:sym typeface="+mn-ea"/>
              </a:rPr>
              <a:t>x</a:t>
            </a:r>
            <a:r>
              <a:rPr lang="zh-CN" altLang="en-US">
                <a:latin typeface="Arial" panose="020B0604020202020204" pitchFamily="34" charset="0"/>
                <a:cs typeface="Arial" panose="020B0604020202020204" pitchFamily="34" charset="0"/>
                <a:sym typeface="+mn-ea"/>
              </a:rPr>
              <a:t>≠</a:t>
            </a:r>
            <a:r>
              <a:rPr lang="zh-CN" altLang="en-US">
                <a:sym typeface="+mn-ea"/>
              </a:rPr>
              <a:t>y</a:t>
            </a:r>
            <a:r>
              <a:rPr lang="zh-CN" altLang="en-US">
                <a:solidFill>
                  <a:schemeClr val="tx1"/>
                </a:solidFill>
              </a:rPr>
              <a:t>，散列函数值</a:t>
            </a:r>
            <a:r>
              <a:rPr lang="zh-CN" altLang="en-US">
                <a:sym typeface="+mn-ea"/>
              </a:rPr>
              <a:t>hash</a:t>
            </a:r>
            <a:r>
              <a:rPr lang="en-US" altLang="zh-CN">
                <a:solidFill>
                  <a:schemeClr val="tx1"/>
                </a:solidFill>
              </a:rPr>
              <a:t>(x)=</a:t>
            </a:r>
            <a:r>
              <a:rPr lang="zh-CN" altLang="en-US">
                <a:sym typeface="+mn-ea"/>
              </a:rPr>
              <a:t>hash</a:t>
            </a:r>
            <a:r>
              <a:rPr lang="en-US" altLang="zh-CN">
                <a:solidFill>
                  <a:schemeClr val="tx1"/>
                </a:solidFill>
              </a:rPr>
              <a:t>(y)</a:t>
            </a:r>
            <a:r>
              <a:rPr lang="zh-CN" altLang="en-US">
                <a:solidFill>
                  <a:schemeClr val="tx1"/>
                </a:solidFill>
              </a:rPr>
              <a:t>，则发生</a:t>
            </a:r>
            <a:r>
              <a:rPr lang="zh-CN" altLang="en-US">
                <a:solidFill>
                  <a:srgbClr val="FF0000"/>
                </a:solidFill>
              </a:rPr>
              <a:t>冲突</a:t>
            </a:r>
            <a:r>
              <a:rPr lang="zh-CN" altLang="en-US">
                <a:solidFill>
                  <a:schemeClr val="tx1"/>
                </a:solidFill>
              </a:rPr>
              <a:t>。</a:t>
            </a:r>
            <a:endParaRPr lang="zh-CN" altLang="en-US">
              <a:solidFill>
                <a:schemeClr val="tx1"/>
              </a:solidFill>
            </a:endParaRPr>
          </a:p>
          <a:p>
            <a:pPr>
              <a:buFont typeface="Arial" panose="020B0604020202020204" pitchFamily="34" charset="0"/>
              <a:buChar char="•"/>
            </a:pPr>
            <a:r>
              <a:rPr lang="zh-CN" altLang="en-US">
                <a:solidFill>
                  <a:srgbClr val="0000FF"/>
                </a:solidFill>
                <a:sym typeface="+mn-ea"/>
              </a:rPr>
              <a:t>同义词：</a:t>
            </a:r>
            <a:r>
              <a:rPr lang="zh-CN" altLang="en-US">
                <a:sym typeface="+mn-ea"/>
              </a:rPr>
              <a:t>具有相同函数值的两个不同的关键字，称为该散列函数的同义词。</a:t>
            </a:r>
            <a:endParaRPr lang="zh-CN" altLang="en-US">
              <a:solidFill>
                <a:schemeClr val="tx1"/>
              </a:solidFill>
            </a:endParaRPr>
          </a:p>
          <a:p>
            <a:pPr marL="0" indent="0">
              <a:buNone/>
            </a:pPr>
            <a:endParaRPr lang="zh-CN" altLang="en-US">
              <a:solidFill>
                <a:schemeClr val="tx1"/>
              </a:solidFill>
            </a:endParaRPr>
          </a:p>
        </p:txBody>
      </p:sp>
      <p:sp>
        <p:nvSpPr>
          <p:cNvPr id="5" name="标题 4"/>
          <p:cNvSpPr>
            <a:spLocks noGrp="1"/>
          </p:cNvSpPr>
          <p:nvPr>
            <p:ph type="title"/>
          </p:nvPr>
        </p:nvSpPr>
        <p:spPr/>
        <p:txBody>
          <a:bodyPr/>
          <a:p>
            <a:r>
              <a:rPr lang="en-US"/>
              <a:t>7.1  散列表—散列存储法</a:t>
            </a:r>
            <a:endParaRPr lang="zh-CN" alt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5800" y="1101725"/>
            <a:ext cx="7772400" cy="4994275"/>
          </a:xfrm>
        </p:spPr>
        <p:txBody>
          <a:bodyPr/>
          <a:p>
            <a:r>
              <a:rPr lang="zh-CN" altLang="en-US">
                <a:solidFill>
                  <a:srgbClr val="FF0000"/>
                </a:solidFill>
              </a:rPr>
              <a:t>散列技术的关键问题：</a:t>
            </a:r>
            <a:endParaRPr lang="zh-CN" altLang="en-US">
              <a:solidFill>
                <a:srgbClr val="FF0000"/>
              </a:solidFill>
            </a:endParaRPr>
          </a:p>
          <a:p>
            <a:r>
              <a:rPr lang="zh-CN" altLang="en-US">
                <a:solidFill>
                  <a:srgbClr val="0000FF"/>
                </a:solidFill>
              </a:rPr>
              <a:t>散列函数的设计。</a:t>
            </a:r>
            <a:r>
              <a:rPr lang="zh-CN" altLang="en-US"/>
              <a:t>如何设计一个简单、均匀、存储利用率高的散列函数。</a:t>
            </a:r>
            <a:endParaRPr lang="zh-CN" altLang="en-US"/>
          </a:p>
          <a:p>
            <a:r>
              <a:rPr lang="zh-CN" altLang="en-US">
                <a:solidFill>
                  <a:srgbClr val="0000FF"/>
                </a:solidFill>
              </a:rPr>
              <a:t>冲突的处理。</a:t>
            </a:r>
            <a:r>
              <a:rPr lang="zh-CN" altLang="en-US"/>
              <a:t>如何采取合适的处理冲突方法来解决冲突。</a:t>
            </a:r>
            <a:endParaRPr lang="zh-CN" altLang="en-US"/>
          </a:p>
        </p:txBody>
      </p:sp>
      <p:sp>
        <p:nvSpPr>
          <p:cNvPr id="5" name="标题 4"/>
          <p:cNvSpPr>
            <a:spLocks noGrp="1"/>
          </p:cNvSpPr>
          <p:nvPr>
            <p:ph type="title"/>
          </p:nvPr>
        </p:nvSpPr>
        <p:spPr/>
        <p:txBody>
          <a:bodyPr/>
          <a:p>
            <a:r>
              <a:rPr lang="en-US"/>
              <a:t>7.1  散列表—散列存储法</a:t>
            </a:r>
            <a:endParaRPr lang="zh-CN" alt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7.1 散列函数的构造方法</a:t>
            </a:r>
            <a:endParaRPr lang="zh-CN" altLang="en-US"/>
          </a:p>
        </p:txBody>
      </p:sp>
      <p:sp>
        <p:nvSpPr>
          <p:cNvPr id="3" name="内容占位符 2"/>
          <p:cNvSpPr>
            <a:spLocks noGrp="1"/>
          </p:cNvSpPr>
          <p:nvPr>
            <p:ph idx="1"/>
          </p:nvPr>
        </p:nvSpPr>
        <p:spPr/>
        <p:txBody>
          <a:bodyPr/>
          <a:p>
            <a:r>
              <a:rPr lang="zh-CN" altLang="en-US"/>
              <a:t>下面介绍</a:t>
            </a:r>
            <a:r>
              <a:rPr lang="zh-CN" altLang="en-US">
                <a:solidFill>
                  <a:srgbClr val="FF0000"/>
                </a:solidFill>
              </a:rPr>
              <a:t>几</a:t>
            </a:r>
            <a:r>
              <a:rPr lang="zh-CN" altLang="en-US">
                <a:solidFill>
                  <a:srgbClr val="FF0000"/>
                </a:solidFill>
              </a:rPr>
              <a:t>种</a:t>
            </a:r>
            <a:r>
              <a:rPr lang="zh-CN" altLang="en-US"/>
              <a:t>常用方法：</a:t>
            </a:r>
            <a:endParaRPr lang="zh-CN" altLang="en-US"/>
          </a:p>
          <a:p>
            <a:pPr>
              <a:buFont typeface="Wingdings" panose="05000000000000000000" charset="0"/>
              <a:buChar char="ü"/>
            </a:pPr>
            <a:r>
              <a:rPr lang="zh-CN" altLang="en-US"/>
              <a:t>直接定址法  </a:t>
            </a:r>
            <a:endParaRPr lang="zh-CN" altLang="en-US"/>
          </a:p>
          <a:p>
            <a:pPr>
              <a:buFont typeface="Wingdings" panose="05000000000000000000" charset="0"/>
              <a:buChar char="ü"/>
            </a:pPr>
            <a:r>
              <a:rPr lang="zh-CN" altLang="en-US"/>
              <a:t>提取数位法</a:t>
            </a:r>
            <a:endParaRPr lang="zh-CN" altLang="en-US"/>
          </a:p>
          <a:p>
            <a:pPr>
              <a:buFont typeface="Wingdings" panose="05000000000000000000" charset="0"/>
              <a:buChar char="ü"/>
            </a:pPr>
            <a:r>
              <a:rPr lang="zh-CN" altLang="en-US"/>
              <a:t> 平方取中法</a:t>
            </a:r>
            <a:endParaRPr lang="zh-CN" altLang="en-US"/>
          </a:p>
          <a:p>
            <a:pPr>
              <a:buFont typeface="Wingdings" panose="05000000000000000000" charset="0"/>
              <a:buChar char="ü"/>
            </a:pPr>
            <a:r>
              <a:rPr lang="zh-CN" altLang="en-US"/>
              <a:t> 折叠法</a:t>
            </a:r>
            <a:endParaRPr lang="zh-CN" altLang="en-US"/>
          </a:p>
          <a:p>
            <a:pPr>
              <a:buFont typeface="Wingdings" panose="05000000000000000000" charset="0"/>
              <a:buChar char="ü"/>
            </a:pPr>
            <a:r>
              <a:rPr lang="zh-CN" altLang="en-US"/>
              <a:t> 变换基数法 </a:t>
            </a:r>
            <a:endParaRPr lang="zh-CN" altLang="en-US"/>
          </a:p>
          <a:p>
            <a:pPr>
              <a:buFont typeface="Wingdings" panose="05000000000000000000" charset="0"/>
              <a:buChar char="ü"/>
            </a:pPr>
            <a:r>
              <a:rPr lang="zh-CN" altLang="en-US">
                <a:sym typeface="+mn-ea"/>
              </a:rPr>
              <a:t> 取余法</a:t>
            </a:r>
            <a:endParaRPr lang="zh-CN" altLang="en-US"/>
          </a:p>
          <a:p>
            <a:pPr>
              <a:buFont typeface="Wingdings" panose="05000000000000000000" charset="0"/>
              <a:buChar char="ü"/>
            </a:pPr>
            <a:endParaRPr lang="zh-CN" altLang="en-US"/>
          </a:p>
        </p:txBody>
      </p:sp>
    </p:spTree>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a:t>
            </a:r>
            <a:r>
              <a:rPr lang="en-US"/>
              <a:t>.1</a:t>
            </a:r>
            <a:r>
              <a:rPr lang="zh-CN" altLang="en-US"/>
              <a:t>   散列函数的构造</a:t>
            </a:r>
            <a:endParaRPr lang="zh-CN" altLang="en-US"/>
          </a:p>
        </p:txBody>
      </p:sp>
      <p:sp>
        <p:nvSpPr>
          <p:cNvPr id="3" name="内容占位符 2"/>
          <p:cNvSpPr>
            <a:spLocks noGrp="1"/>
          </p:cNvSpPr>
          <p:nvPr>
            <p:ph idx="1"/>
          </p:nvPr>
        </p:nvSpPr>
        <p:spPr>
          <a:xfrm>
            <a:off x="88900" y="1101725"/>
            <a:ext cx="8983345" cy="4994275"/>
          </a:xfrm>
        </p:spPr>
        <p:txBody>
          <a:bodyPr/>
          <a:p>
            <a:r>
              <a:rPr lang="en-US" altLang="zh-CN">
                <a:solidFill>
                  <a:srgbClr val="FF0000"/>
                </a:solidFill>
              </a:rPr>
              <a:t>1</a:t>
            </a:r>
            <a:r>
              <a:rPr lang="zh-CN" altLang="en-US">
                <a:solidFill>
                  <a:srgbClr val="FF0000"/>
                </a:solidFill>
              </a:rPr>
              <a:t>、直接定址法</a:t>
            </a:r>
            <a:endParaRPr lang="zh-CN" altLang="en-US"/>
          </a:p>
          <a:p>
            <a:r>
              <a:rPr lang="zh-CN" altLang="en-US"/>
              <a:t>取关键字或关键字的某个线性函数作哈希地址，</a:t>
            </a:r>
            <a:r>
              <a:rPr lang="zh-CN" altLang="en-US">
                <a:solidFill>
                  <a:schemeClr val="tx1"/>
                </a:solidFill>
              </a:rPr>
              <a:t>即</a:t>
            </a:r>
            <a:r>
              <a:rPr lang="zh-CN" altLang="en-US">
                <a:solidFill>
                  <a:srgbClr val="0000FF"/>
                </a:solidFill>
              </a:rPr>
              <a:t>H(key)=key或H(key)=a·key+b</a:t>
            </a:r>
            <a:r>
              <a:rPr lang="zh-CN" altLang="en-US"/>
              <a:t>(a,b为常数)</a:t>
            </a:r>
            <a:endParaRPr lang="zh-CN" altLang="en-US"/>
          </a:p>
          <a:p>
            <a:r>
              <a:rPr lang="zh-CN" altLang="en-US">
                <a:solidFill>
                  <a:srgbClr val="FF0000"/>
                </a:solidFill>
              </a:rPr>
              <a:t>例：</a:t>
            </a:r>
            <a:r>
              <a:rPr lang="zh-CN" altLang="en-US">
                <a:solidFill>
                  <a:schemeClr val="tx1"/>
                </a:solidFill>
              </a:rPr>
              <a:t>关键码集合为{10, 30, 50, 70, 80, 90}，选取的散列函数为</a:t>
            </a:r>
            <a:r>
              <a:rPr lang="zh-CN" altLang="en-US">
                <a:solidFill>
                  <a:srgbClr val="0000FF"/>
                </a:solidFill>
              </a:rPr>
              <a:t>H(key)=key/10</a:t>
            </a:r>
            <a:r>
              <a:rPr lang="zh-CN" altLang="en-US">
                <a:solidFill>
                  <a:schemeClr val="tx1"/>
                </a:solidFill>
              </a:rPr>
              <a:t>，则散列表为：</a:t>
            </a:r>
            <a:endParaRPr lang="zh-CN" altLang="en-US">
              <a:solidFill>
                <a:schemeClr val="tx1"/>
              </a:solidFill>
            </a:endParaRPr>
          </a:p>
          <a:p>
            <a:endParaRPr lang="zh-CN" altLang="en-US">
              <a:solidFill>
                <a:srgbClr val="FF0000"/>
              </a:solidFill>
            </a:endParaRPr>
          </a:p>
          <a:p>
            <a:endParaRPr lang="zh-CN" altLang="en-US">
              <a:solidFill>
                <a:srgbClr val="FF0000"/>
              </a:solidFill>
            </a:endParaRPr>
          </a:p>
          <a:p>
            <a:r>
              <a:rPr lang="zh-CN" altLang="en-US">
                <a:solidFill>
                  <a:srgbClr val="FF0000"/>
                </a:solidFill>
              </a:rPr>
              <a:t>适用情况：</a:t>
            </a:r>
            <a:r>
              <a:rPr lang="zh-CN" altLang="en-US">
                <a:solidFill>
                  <a:schemeClr val="tx1"/>
                </a:solidFill>
              </a:rPr>
              <a:t>事先知道关键码，关键码集合不是很大且连续性较好。</a:t>
            </a:r>
            <a:endParaRPr lang="zh-CN" altLang="en-US">
              <a:solidFill>
                <a:srgbClr val="FF0000"/>
              </a:solidFill>
            </a:endParaRPr>
          </a:p>
          <a:p>
            <a:endParaRPr lang="zh-CN" altLang="en-US"/>
          </a:p>
        </p:txBody>
      </p:sp>
      <p:grpSp>
        <p:nvGrpSpPr>
          <p:cNvPr id="101387" name="Group 11"/>
          <p:cNvGrpSpPr/>
          <p:nvPr/>
        </p:nvGrpSpPr>
        <p:grpSpPr>
          <a:xfrm>
            <a:off x="1043940" y="3789680"/>
            <a:ext cx="6888163" cy="949325"/>
            <a:chOff x="584" y="2614"/>
            <a:chExt cx="4339" cy="598"/>
          </a:xfrm>
        </p:grpSpPr>
        <p:grpSp>
          <p:nvGrpSpPr>
            <p:cNvPr id="155666" name="Group 18"/>
            <p:cNvGrpSpPr/>
            <p:nvPr/>
          </p:nvGrpSpPr>
          <p:grpSpPr>
            <a:xfrm>
              <a:off x="603" y="2900"/>
              <a:ext cx="4320" cy="312"/>
              <a:chOff x="624" y="3264"/>
              <a:chExt cx="4320" cy="312"/>
            </a:xfrm>
          </p:grpSpPr>
          <p:sp>
            <p:nvSpPr>
              <p:cNvPr id="155668" name="Text Box 8"/>
              <p:cNvSpPr txBox="1"/>
              <p:nvPr/>
            </p:nvSpPr>
            <p:spPr>
              <a:xfrm>
                <a:off x="624" y="3264"/>
                <a:ext cx="432" cy="312"/>
              </a:xfrm>
              <a:prstGeom prst="rect">
                <a:avLst/>
              </a:prstGeom>
              <a:noFill/>
              <a:ln w="381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endParaRPr lang="zh-CN" altLang="en-US" sz="2400" dirty="0"/>
              </a:p>
            </p:txBody>
          </p:sp>
          <p:sp>
            <p:nvSpPr>
              <p:cNvPr id="155669" name="Text Box 9"/>
              <p:cNvSpPr txBox="1"/>
              <p:nvPr/>
            </p:nvSpPr>
            <p:spPr>
              <a:xfrm>
                <a:off x="1056" y="3264"/>
                <a:ext cx="432" cy="312"/>
              </a:xfrm>
              <a:prstGeom prst="rect">
                <a:avLst/>
              </a:prstGeom>
              <a:noFill/>
              <a:ln w="381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endParaRPr lang="zh-CN" altLang="en-US" sz="2400" dirty="0"/>
              </a:p>
            </p:txBody>
          </p:sp>
          <p:sp>
            <p:nvSpPr>
              <p:cNvPr id="155670" name="Text Box 10"/>
              <p:cNvSpPr txBox="1"/>
              <p:nvPr/>
            </p:nvSpPr>
            <p:spPr>
              <a:xfrm>
                <a:off x="1488" y="3264"/>
                <a:ext cx="432" cy="312"/>
              </a:xfrm>
              <a:prstGeom prst="rect">
                <a:avLst/>
              </a:prstGeom>
              <a:noFill/>
              <a:ln w="381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endParaRPr lang="zh-CN" altLang="en-US" sz="2400" dirty="0"/>
              </a:p>
            </p:txBody>
          </p:sp>
          <p:sp>
            <p:nvSpPr>
              <p:cNvPr id="155671" name="Text Box 11"/>
              <p:cNvSpPr txBox="1"/>
              <p:nvPr/>
            </p:nvSpPr>
            <p:spPr>
              <a:xfrm>
                <a:off x="1920" y="3264"/>
                <a:ext cx="432" cy="312"/>
              </a:xfrm>
              <a:prstGeom prst="rect">
                <a:avLst/>
              </a:prstGeom>
              <a:noFill/>
              <a:ln w="381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endParaRPr lang="zh-CN" altLang="en-US" sz="2400" dirty="0"/>
              </a:p>
            </p:txBody>
          </p:sp>
          <p:sp>
            <p:nvSpPr>
              <p:cNvPr id="155672" name="Text Box 12"/>
              <p:cNvSpPr txBox="1"/>
              <p:nvPr/>
            </p:nvSpPr>
            <p:spPr>
              <a:xfrm>
                <a:off x="2352" y="3264"/>
                <a:ext cx="432" cy="312"/>
              </a:xfrm>
              <a:prstGeom prst="rect">
                <a:avLst/>
              </a:prstGeom>
              <a:noFill/>
              <a:ln w="381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endParaRPr lang="zh-CN" altLang="en-US" sz="2400" dirty="0"/>
              </a:p>
            </p:txBody>
          </p:sp>
          <p:sp>
            <p:nvSpPr>
              <p:cNvPr id="155673" name="Text Box 13"/>
              <p:cNvSpPr txBox="1"/>
              <p:nvPr/>
            </p:nvSpPr>
            <p:spPr>
              <a:xfrm>
                <a:off x="2784" y="3264"/>
                <a:ext cx="432" cy="312"/>
              </a:xfrm>
              <a:prstGeom prst="rect">
                <a:avLst/>
              </a:prstGeom>
              <a:noFill/>
              <a:ln w="381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endParaRPr lang="zh-CN" altLang="en-US" sz="2400" dirty="0"/>
              </a:p>
            </p:txBody>
          </p:sp>
          <p:sp>
            <p:nvSpPr>
              <p:cNvPr id="155674" name="Text Box 14"/>
              <p:cNvSpPr txBox="1"/>
              <p:nvPr/>
            </p:nvSpPr>
            <p:spPr>
              <a:xfrm>
                <a:off x="3216" y="3264"/>
                <a:ext cx="432" cy="312"/>
              </a:xfrm>
              <a:prstGeom prst="rect">
                <a:avLst/>
              </a:prstGeom>
              <a:noFill/>
              <a:ln w="381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endParaRPr lang="zh-CN" altLang="en-US" sz="2400" dirty="0"/>
              </a:p>
            </p:txBody>
          </p:sp>
          <p:sp>
            <p:nvSpPr>
              <p:cNvPr id="155675" name="Text Box 15"/>
              <p:cNvSpPr txBox="1"/>
              <p:nvPr/>
            </p:nvSpPr>
            <p:spPr>
              <a:xfrm>
                <a:off x="3648" y="3264"/>
                <a:ext cx="432" cy="312"/>
              </a:xfrm>
              <a:prstGeom prst="rect">
                <a:avLst/>
              </a:prstGeom>
              <a:noFill/>
              <a:ln w="381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endParaRPr lang="zh-CN" altLang="en-US" sz="2400" dirty="0"/>
              </a:p>
            </p:txBody>
          </p:sp>
          <p:sp>
            <p:nvSpPr>
              <p:cNvPr id="155676" name="Text Box 16"/>
              <p:cNvSpPr txBox="1"/>
              <p:nvPr/>
            </p:nvSpPr>
            <p:spPr>
              <a:xfrm>
                <a:off x="4080" y="3264"/>
                <a:ext cx="432" cy="312"/>
              </a:xfrm>
              <a:prstGeom prst="rect">
                <a:avLst/>
              </a:prstGeom>
              <a:noFill/>
              <a:ln w="381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endParaRPr lang="zh-CN" altLang="en-US" sz="2400" dirty="0"/>
              </a:p>
            </p:txBody>
          </p:sp>
          <p:sp>
            <p:nvSpPr>
              <p:cNvPr id="155677" name="Text Box 17"/>
              <p:cNvSpPr txBox="1"/>
              <p:nvPr/>
            </p:nvSpPr>
            <p:spPr>
              <a:xfrm>
                <a:off x="4512" y="3264"/>
                <a:ext cx="432" cy="312"/>
              </a:xfrm>
              <a:prstGeom prst="rect">
                <a:avLst/>
              </a:prstGeom>
              <a:noFill/>
              <a:ln w="381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endParaRPr lang="zh-CN" altLang="en-US" sz="2400" dirty="0"/>
              </a:p>
            </p:txBody>
          </p:sp>
        </p:grpSp>
        <p:sp>
          <p:nvSpPr>
            <p:cNvPr id="155667" name="Text Box 19"/>
            <p:cNvSpPr txBox="1"/>
            <p:nvPr/>
          </p:nvSpPr>
          <p:spPr>
            <a:xfrm>
              <a:off x="584" y="2614"/>
              <a:ext cx="4320" cy="325"/>
            </a:xfrm>
            <a:prstGeom prst="rect">
              <a:avLst/>
            </a:prstGeom>
            <a:noFill/>
            <a:ln w="9525">
              <a:noFill/>
            </a:ln>
          </p:spPr>
          <p:txBody>
            <a:bodyPr tIns="0" bIns="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800" dirty="0"/>
                <a:t>  0      1      2      3     4      5     6      7      8      9</a:t>
              </a:r>
              <a:endParaRPr lang="zh-CN" altLang="en-US" sz="2800" dirty="0"/>
            </a:p>
          </p:txBody>
        </p:sp>
      </p:grpSp>
      <p:sp>
        <p:nvSpPr>
          <p:cNvPr id="100373" name="Text Box 21"/>
          <p:cNvSpPr txBox="1"/>
          <p:nvPr/>
        </p:nvSpPr>
        <p:spPr>
          <a:xfrm>
            <a:off x="1864678" y="4291330"/>
            <a:ext cx="457200" cy="51625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800" dirty="0">
                <a:solidFill>
                  <a:srgbClr val="FF3300"/>
                </a:solidFill>
              </a:rPr>
              <a:t>10</a:t>
            </a:r>
            <a:endParaRPr lang="zh-CN" altLang="en-US" sz="2800" dirty="0">
              <a:solidFill>
                <a:srgbClr val="FF3300"/>
              </a:solidFill>
            </a:endParaRPr>
          </a:p>
        </p:txBody>
      </p:sp>
      <p:sp>
        <p:nvSpPr>
          <p:cNvPr id="100374" name="Text Box 22"/>
          <p:cNvSpPr txBox="1"/>
          <p:nvPr/>
        </p:nvSpPr>
        <p:spPr>
          <a:xfrm>
            <a:off x="3260090" y="4291330"/>
            <a:ext cx="457200" cy="51625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800" dirty="0">
                <a:solidFill>
                  <a:srgbClr val="FF3300"/>
                </a:solidFill>
              </a:rPr>
              <a:t>30</a:t>
            </a:r>
            <a:endParaRPr lang="zh-CN" altLang="en-US" sz="2800" dirty="0">
              <a:solidFill>
                <a:srgbClr val="FF3300"/>
              </a:solidFill>
            </a:endParaRPr>
          </a:p>
        </p:txBody>
      </p:sp>
      <p:sp>
        <p:nvSpPr>
          <p:cNvPr id="100375" name="Text Box 23"/>
          <p:cNvSpPr txBox="1"/>
          <p:nvPr/>
        </p:nvSpPr>
        <p:spPr>
          <a:xfrm>
            <a:off x="4655503" y="4291330"/>
            <a:ext cx="457200" cy="51625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800" dirty="0">
                <a:solidFill>
                  <a:srgbClr val="FF3300"/>
                </a:solidFill>
              </a:rPr>
              <a:t>50</a:t>
            </a:r>
            <a:endParaRPr lang="zh-CN" altLang="en-US" sz="2800" dirty="0">
              <a:solidFill>
                <a:srgbClr val="FF3300"/>
              </a:solidFill>
            </a:endParaRPr>
          </a:p>
        </p:txBody>
      </p:sp>
      <p:sp>
        <p:nvSpPr>
          <p:cNvPr id="100376" name="Text Box 24"/>
          <p:cNvSpPr txBox="1"/>
          <p:nvPr/>
        </p:nvSpPr>
        <p:spPr>
          <a:xfrm>
            <a:off x="6050915" y="4291330"/>
            <a:ext cx="457200" cy="51625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800" dirty="0">
                <a:solidFill>
                  <a:srgbClr val="FF3300"/>
                </a:solidFill>
              </a:rPr>
              <a:t>70</a:t>
            </a:r>
            <a:endParaRPr lang="zh-CN" altLang="en-US" sz="2800" dirty="0">
              <a:solidFill>
                <a:srgbClr val="FF3300"/>
              </a:solidFill>
            </a:endParaRPr>
          </a:p>
        </p:txBody>
      </p:sp>
      <p:sp>
        <p:nvSpPr>
          <p:cNvPr id="100377" name="Text Box 25"/>
          <p:cNvSpPr txBox="1"/>
          <p:nvPr/>
        </p:nvSpPr>
        <p:spPr>
          <a:xfrm>
            <a:off x="6725603" y="4291330"/>
            <a:ext cx="457200" cy="51625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800" dirty="0">
                <a:solidFill>
                  <a:srgbClr val="FF3300"/>
                </a:solidFill>
              </a:rPr>
              <a:t>80</a:t>
            </a:r>
            <a:endParaRPr lang="zh-CN" altLang="en-US" sz="2800" dirty="0">
              <a:solidFill>
                <a:srgbClr val="FF3300"/>
              </a:solidFill>
            </a:endParaRPr>
          </a:p>
        </p:txBody>
      </p:sp>
      <p:sp>
        <p:nvSpPr>
          <p:cNvPr id="100378" name="Text Box 26"/>
          <p:cNvSpPr txBox="1"/>
          <p:nvPr/>
        </p:nvSpPr>
        <p:spPr>
          <a:xfrm>
            <a:off x="7400290" y="4291330"/>
            <a:ext cx="457200" cy="51625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800" dirty="0">
                <a:solidFill>
                  <a:srgbClr val="FF3300"/>
                </a:solidFill>
              </a:rPr>
              <a:t>90</a:t>
            </a:r>
            <a:endParaRPr lang="zh-CN" altLang="en-US" sz="2800" dirty="0">
              <a:solidFill>
                <a:srgbClr val="FF3300"/>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0373"/>
                                        </p:tgtEl>
                                        <p:attrNameLst>
                                          <p:attrName>style.visibility</p:attrName>
                                        </p:attrNameLst>
                                      </p:cBhvr>
                                      <p:to>
                                        <p:strVal val="visible"/>
                                      </p:to>
                                    </p:set>
                                    <p:animEffect transition="in" filter="wipe(up)">
                                      <p:cBhvr>
                                        <p:cTn id="15" dur="500"/>
                                        <p:tgtEl>
                                          <p:spTgt spid="10037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0374"/>
                                        </p:tgtEl>
                                        <p:attrNameLst>
                                          <p:attrName>style.visibility</p:attrName>
                                        </p:attrNameLst>
                                      </p:cBhvr>
                                      <p:to>
                                        <p:strVal val="visible"/>
                                      </p:to>
                                    </p:set>
                                    <p:animEffect transition="in" filter="wipe(up)">
                                      <p:cBhvr>
                                        <p:cTn id="20" dur="500"/>
                                        <p:tgtEl>
                                          <p:spTgt spid="10037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0375"/>
                                        </p:tgtEl>
                                        <p:attrNameLst>
                                          <p:attrName>style.visibility</p:attrName>
                                        </p:attrNameLst>
                                      </p:cBhvr>
                                      <p:to>
                                        <p:strVal val="visible"/>
                                      </p:to>
                                    </p:set>
                                    <p:animEffect transition="in" filter="wipe(up)">
                                      <p:cBhvr>
                                        <p:cTn id="25" dur="500"/>
                                        <p:tgtEl>
                                          <p:spTgt spid="10037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0376"/>
                                        </p:tgtEl>
                                        <p:attrNameLst>
                                          <p:attrName>style.visibility</p:attrName>
                                        </p:attrNameLst>
                                      </p:cBhvr>
                                      <p:to>
                                        <p:strVal val="visible"/>
                                      </p:to>
                                    </p:set>
                                    <p:animEffect transition="in" filter="wipe(up)">
                                      <p:cBhvr>
                                        <p:cTn id="30" dur="500"/>
                                        <p:tgtEl>
                                          <p:spTgt spid="10037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0377"/>
                                        </p:tgtEl>
                                        <p:attrNameLst>
                                          <p:attrName>style.visibility</p:attrName>
                                        </p:attrNameLst>
                                      </p:cBhvr>
                                      <p:to>
                                        <p:strVal val="visible"/>
                                      </p:to>
                                    </p:set>
                                    <p:animEffect transition="in" filter="wipe(up)">
                                      <p:cBhvr>
                                        <p:cTn id="35" dur="500"/>
                                        <p:tgtEl>
                                          <p:spTgt spid="10037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00378"/>
                                        </p:tgtEl>
                                        <p:attrNameLst>
                                          <p:attrName>style.visibility</p:attrName>
                                        </p:attrNameLst>
                                      </p:cBhvr>
                                      <p:to>
                                        <p:strVal val="visible"/>
                                      </p:to>
                                    </p:set>
                                    <p:animEffect transition="in" filter="wipe(up)">
                                      <p:cBhvr>
                                        <p:cTn id="40" dur="500"/>
                                        <p:tgtEl>
                                          <p:spTgt spid="10037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73" grpId="0"/>
      <p:bldP spid="100374" grpId="0"/>
      <p:bldP spid="100375" grpId="0"/>
      <p:bldP spid="100376" grpId="0"/>
      <p:bldP spid="100377" grpId="0"/>
      <p:bldP spid="10037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7.1 散列函数的构造方法</a:t>
            </a:r>
            <a:endParaRPr lang="zh-CN" altLang="en-US"/>
          </a:p>
        </p:txBody>
      </p:sp>
      <p:sp>
        <p:nvSpPr>
          <p:cNvPr id="3" name="内容占位符 2"/>
          <p:cNvSpPr>
            <a:spLocks noGrp="1"/>
          </p:cNvSpPr>
          <p:nvPr>
            <p:ph idx="1"/>
          </p:nvPr>
        </p:nvSpPr>
        <p:spPr>
          <a:xfrm>
            <a:off x="88900" y="1101725"/>
            <a:ext cx="8983345" cy="4994275"/>
          </a:xfrm>
        </p:spPr>
        <p:txBody>
          <a:bodyPr/>
          <a:p>
            <a:r>
              <a:rPr>
                <a:solidFill>
                  <a:srgbClr val="FF0000"/>
                </a:solidFill>
              </a:rPr>
              <a:t>2</a:t>
            </a:r>
            <a:r>
              <a:rPr lang="zh-CN">
                <a:solidFill>
                  <a:srgbClr val="FF0000"/>
                </a:solidFill>
              </a:rPr>
              <a:t>、</a:t>
            </a:r>
            <a:r>
              <a:rPr lang="zh-CN" altLang="en-US">
                <a:solidFill>
                  <a:srgbClr val="FF0000"/>
                </a:solidFill>
                <a:sym typeface="+mn-ea"/>
              </a:rPr>
              <a:t>提取数位法</a:t>
            </a:r>
            <a:endParaRPr>
              <a:solidFill>
                <a:srgbClr val="FF0000"/>
              </a:solidFill>
            </a:endParaRPr>
          </a:p>
          <a:p>
            <a:r>
              <a:rPr>
                <a:solidFill>
                  <a:schemeClr val="tx1"/>
                </a:solidFill>
              </a:rPr>
              <a:t>取关键字</a:t>
            </a:r>
            <a:r>
              <a:rPr lang="zh-CN">
                <a:solidFill>
                  <a:schemeClr val="tx1"/>
                </a:solidFill>
              </a:rPr>
              <a:t>中</a:t>
            </a:r>
            <a:r>
              <a:rPr lang="zh-CN">
                <a:solidFill>
                  <a:srgbClr val="0000FF"/>
                </a:solidFill>
              </a:rPr>
              <a:t>分布比较均匀</a:t>
            </a:r>
            <a:r>
              <a:rPr lang="zh-CN">
                <a:solidFill>
                  <a:schemeClr val="tx1"/>
                </a:solidFill>
              </a:rPr>
              <a:t>的</a:t>
            </a:r>
            <a:r>
              <a:rPr>
                <a:solidFill>
                  <a:srgbClr val="0000FF"/>
                </a:solidFill>
              </a:rPr>
              <a:t>若干位</a:t>
            </a:r>
            <a:r>
              <a:rPr>
                <a:solidFill>
                  <a:schemeClr val="tx1"/>
                </a:solidFill>
              </a:rPr>
              <a:t>作为哈希地址。</a:t>
            </a:r>
            <a:endParaRPr>
              <a:solidFill>
                <a:schemeClr val="tx1"/>
              </a:solidFill>
            </a:endParaRPr>
          </a:p>
          <a:p>
            <a:r>
              <a:rPr>
                <a:solidFill>
                  <a:schemeClr val="tx1"/>
                </a:solidFill>
              </a:rPr>
              <a:t>适用于关键字位数比哈希地址位数大，且可能出现的关键字事先知道的情况。</a:t>
            </a:r>
            <a:endParaRPr>
              <a:solidFill>
                <a:schemeClr val="tx1"/>
              </a:solidFill>
            </a:endParaRPr>
          </a:p>
        </p:txBody>
      </p:sp>
    </p:spTree>
  </p:cSld>
  <p:clrMapOvr>
    <a:masterClrMapping/>
  </p:clrMapOvr>
  <p:transition spd="slow">
    <p:zo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3"/>
          <p:cNvSpPr>
            <a:spLocks noGrp="1"/>
          </p:cNvSpPr>
          <p:nvPr>
            <p:ph idx="1"/>
          </p:nvPr>
        </p:nvSpPr>
        <p:spPr>
          <a:xfrm>
            <a:off x="762000" y="1160780"/>
            <a:ext cx="7772400" cy="4175760"/>
          </a:xfrm>
          <a:ln>
            <a:solidFill>
              <a:srgbClr val="E60223"/>
            </a:solidFill>
            <a:miter/>
          </a:ln>
          <a:scene3d>
            <a:camera prst="legacyObliqueBottomLeft">
              <a:rot lat="0" lon="0" rev="0"/>
            </a:camera>
            <a:lightRig rig="legacyFlat3" dir="t"/>
          </a:scene3d>
          <a:sp3d extrusionH="227000" prstMaterial="legacyMatte">
            <a:bevelT w="13500" h="13500" prst="angle"/>
            <a:bevelB w="13500" h="13500" prst="angle"/>
            <a:extrusionClr>
              <a:schemeClr val="bg1"/>
            </a:extrusionClr>
          </a:sp3d>
        </p:spPr>
        <p:txBody>
          <a:bodyPr wrap="square" lIns="91440" tIns="45720" rIns="91440" bIns="45720" anchor="t">
            <a:flatTx/>
          </a:bodyPr>
          <a:lstStyle/>
          <a:p>
            <a:pPr eaLnBrk="1" hangingPunct="1">
              <a:lnSpc>
                <a:spcPct val="140000"/>
              </a:lnSpc>
            </a:pPr>
            <a:r>
              <a:rPr dirty="0">
                <a:solidFill>
                  <a:schemeClr val="tx1"/>
                </a:solidFill>
              </a:rPr>
              <a:t>了解折半查找及算法</a:t>
            </a:r>
            <a:endParaRPr dirty="0">
              <a:solidFill>
                <a:schemeClr val="tx1"/>
              </a:solidFill>
            </a:endParaRPr>
          </a:p>
          <a:p>
            <a:pPr eaLnBrk="1" hangingPunct="1">
              <a:lnSpc>
                <a:spcPct val="140000"/>
              </a:lnSpc>
            </a:pPr>
            <a:r>
              <a:rPr dirty="0">
                <a:solidFill>
                  <a:schemeClr val="tx1"/>
                </a:solidFill>
              </a:rPr>
              <a:t>构造哈希函数的方法：直接定址法 、除留余数法 、数字分析法 、平方取中法 、折叠移位法 </a:t>
            </a:r>
            <a:endParaRPr dirty="0">
              <a:solidFill>
                <a:schemeClr val="tx1"/>
              </a:solidFill>
            </a:endParaRPr>
          </a:p>
          <a:p>
            <a:pPr eaLnBrk="1" hangingPunct="1">
              <a:lnSpc>
                <a:spcPct val="140000"/>
              </a:lnSpc>
            </a:pPr>
            <a:r>
              <a:rPr dirty="0">
                <a:solidFill>
                  <a:schemeClr val="tx1"/>
                </a:solidFill>
              </a:rPr>
              <a:t>哈希冲突的解决方法： 开放定址法</a:t>
            </a:r>
            <a:r>
              <a:rPr dirty="0">
                <a:solidFill>
                  <a:srgbClr val="FF0000"/>
                </a:solidFill>
              </a:rPr>
              <a:t> </a:t>
            </a:r>
            <a:endParaRPr dirty="0">
              <a:solidFill>
                <a:srgbClr val="FF0000"/>
              </a:solidFill>
            </a:endParaRPr>
          </a:p>
        </p:txBody>
      </p:sp>
      <p:sp>
        <p:nvSpPr>
          <p:cNvPr id="31747"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Tree>
  </p:cSld>
  <p:clrMapOvr>
    <a:masterClrMapping/>
  </p:clrMapOvr>
  <p:transition spd="slow">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7.1 散列函数的构造方法</a:t>
            </a:r>
            <a:endParaRPr lang="zh-CN" altLang="en-US"/>
          </a:p>
        </p:txBody>
      </p:sp>
      <p:sp>
        <p:nvSpPr>
          <p:cNvPr id="3" name="内容占位符 2"/>
          <p:cNvSpPr>
            <a:spLocks noGrp="1"/>
          </p:cNvSpPr>
          <p:nvPr>
            <p:ph idx="1"/>
          </p:nvPr>
        </p:nvSpPr>
        <p:spPr>
          <a:xfrm>
            <a:off x="88900" y="1101725"/>
            <a:ext cx="8983345" cy="1100455"/>
          </a:xfrm>
        </p:spPr>
        <p:txBody>
          <a:bodyPr/>
          <a:p>
            <a:r>
              <a:rPr lang="zh-CN">
                <a:solidFill>
                  <a:srgbClr val="FF0000"/>
                </a:solidFill>
              </a:rPr>
              <a:t>【例】</a:t>
            </a:r>
            <a:r>
              <a:rPr>
                <a:solidFill>
                  <a:schemeClr val="tx1"/>
                </a:solidFill>
              </a:rPr>
              <a:t>设有80个记录，关键字为8位十进制数，哈希地址为2位十进制数。</a:t>
            </a:r>
            <a:endParaRPr>
              <a:solidFill>
                <a:schemeClr val="tx1"/>
              </a:solidFill>
            </a:endParaRPr>
          </a:p>
          <a:p>
            <a:pPr marL="0" indent="0">
              <a:buNone/>
            </a:pPr>
            <a:endParaRPr lang="en-US" altLang="zh-CN">
              <a:solidFill>
                <a:srgbClr val="0000FF"/>
              </a:solidFill>
              <a:sym typeface="+mn-ea"/>
            </a:endParaRPr>
          </a:p>
          <a:p>
            <a:pPr marL="0" indent="0">
              <a:buNone/>
            </a:pPr>
            <a:r>
              <a:rPr lang="en-US" altLang="zh-CN">
                <a:solidFill>
                  <a:srgbClr val="0000FF"/>
                </a:solidFill>
                <a:sym typeface="+mn-ea"/>
              </a:rPr>
              <a:t>H(key)=H(d</a:t>
            </a:r>
            <a:r>
              <a:rPr lang="en-US" altLang="zh-CN" baseline="-25000">
                <a:solidFill>
                  <a:srgbClr val="0000FF"/>
                </a:solidFill>
                <a:sym typeface="+mn-ea"/>
              </a:rPr>
              <a:t>1</a:t>
            </a:r>
            <a:r>
              <a:rPr lang="en-US" altLang="zh-CN">
                <a:solidFill>
                  <a:srgbClr val="0000FF"/>
                </a:solidFill>
                <a:sym typeface="+mn-ea"/>
              </a:rPr>
              <a:t>d</a:t>
            </a:r>
            <a:r>
              <a:rPr lang="en-US" altLang="zh-CN" baseline="-25000">
                <a:solidFill>
                  <a:srgbClr val="0000FF"/>
                </a:solidFill>
                <a:sym typeface="+mn-ea"/>
              </a:rPr>
              <a:t>2</a:t>
            </a:r>
            <a:r>
              <a:rPr lang="en-US" altLang="zh-CN">
                <a:solidFill>
                  <a:srgbClr val="0000FF"/>
                </a:solidFill>
                <a:sym typeface="+mn-ea"/>
              </a:rPr>
              <a:t>d</a:t>
            </a:r>
            <a:r>
              <a:rPr lang="en-US" altLang="zh-CN" baseline="-25000">
                <a:solidFill>
                  <a:srgbClr val="0000FF"/>
                </a:solidFill>
                <a:sym typeface="+mn-ea"/>
              </a:rPr>
              <a:t>3</a:t>
            </a:r>
            <a:r>
              <a:rPr lang="en-US" altLang="zh-CN">
                <a:solidFill>
                  <a:srgbClr val="0000FF"/>
                </a:solidFill>
                <a:sym typeface="+mn-ea"/>
              </a:rPr>
              <a:t>d</a:t>
            </a:r>
            <a:r>
              <a:rPr lang="en-US" altLang="zh-CN" baseline="-25000">
                <a:solidFill>
                  <a:srgbClr val="0000FF"/>
                </a:solidFill>
                <a:sym typeface="+mn-ea"/>
              </a:rPr>
              <a:t>4</a:t>
            </a:r>
            <a:r>
              <a:rPr lang="en-US" altLang="zh-CN">
                <a:solidFill>
                  <a:srgbClr val="0000FF"/>
                </a:solidFill>
                <a:sym typeface="+mn-ea"/>
              </a:rPr>
              <a:t>d</a:t>
            </a:r>
            <a:r>
              <a:rPr lang="en-US" altLang="zh-CN" baseline="-25000">
                <a:solidFill>
                  <a:srgbClr val="0000FF"/>
                </a:solidFill>
                <a:sym typeface="+mn-ea"/>
              </a:rPr>
              <a:t>5</a:t>
            </a:r>
            <a:r>
              <a:rPr lang="en-US" altLang="zh-CN">
                <a:solidFill>
                  <a:srgbClr val="0000FF"/>
                </a:solidFill>
                <a:sym typeface="+mn-ea"/>
              </a:rPr>
              <a:t>d</a:t>
            </a:r>
            <a:r>
              <a:rPr lang="en-US" altLang="zh-CN" baseline="-25000">
                <a:solidFill>
                  <a:srgbClr val="0000FF"/>
                </a:solidFill>
                <a:sym typeface="+mn-ea"/>
              </a:rPr>
              <a:t>6</a:t>
            </a:r>
            <a:r>
              <a:rPr lang="en-US" altLang="zh-CN">
                <a:solidFill>
                  <a:srgbClr val="0000FF"/>
                </a:solidFill>
                <a:sym typeface="+mn-ea"/>
              </a:rPr>
              <a:t>d</a:t>
            </a:r>
            <a:r>
              <a:rPr lang="en-US" altLang="zh-CN" baseline="-25000">
                <a:solidFill>
                  <a:srgbClr val="0000FF"/>
                </a:solidFill>
                <a:sym typeface="+mn-ea"/>
              </a:rPr>
              <a:t>7</a:t>
            </a:r>
            <a:r>
              <a:rPr lang="en-US" altLang="zh-CN">
                <a:solidFill>
                  <a:srgbClr val="0000FF"/>
                </a:solidFill>
                <a:sym typeface="+mn-ea"/>
              </a:rPr>
              <a:t>d</a:t>
            </a:r>
            <a:r>
              <a:rPr lang="en-US" altLang="zh-CN" baseline="-25000">
                <a:solidFill>
                  <a:srgbClr val="0000FF"/>
                </a:solidFill>
                <a:sym typeface="+mn-ea"/>
              </a:rPr>
              <a:t>8</a:t>
            </a:r>
            <a:r>
              <a:rPr lang="en-US" altLang="zh-CN">
                <a:solidFill>
                  <a:srgbClr val="0000FF"/>
                </a:solidFill>
                <a:sym typeface="+mn-ea"/>
              </a:rPr>
              <a:t>)=d</a:t>
            </a:r>
            <a:r>
              <a:rPr lang="en-US" altLang="zh-CN" baseline="-25000">
                <a:solidFill>
                  <a:srgbClr val="0000FF"/>
                </a:solidFill>
                <a:sym typeface="+mn-ea"/>
              </a:rPr>
              <a:t>4</a:t>
            </a:r>
            <a:r>
              <a:rPr lang="en-US" altLang="zh-CN">
                <a:solidFill>
                  <a:srgbClr val="0000FF"/>
                </a:solidFill>
                <a:sym typeface="+mn-ea"/>
              </a:rPr>
              <a:t>d</a:t>
            </a:r>
            <a:r>
              <a:rPr lang="en-US" altLang="zh-CN" baseline="-25000">
                <a:solidFill>
                  <a:srgbClr val="0000FF"/>
                </a:solidFill>
                <a:sym typeface="+mn-ea"/>
              </a:rPr>
              <a:t>7</a:t>
            </a:r>
            <a:endParaRPr lang="en-US" altLang="zh-CN" baseline="-25000">
              <a:solidFill>
                <a:srgbClr val="0000FF"/>
              </a:solidFill>
              <a:sym typeface="+mn-ea"/>
            </a:endParaRPr>
          </a:p>
          <a:p>
            <a:pPr marL="0" indent="0">
              <a:buNone/>
            </a:pPr>
            <a:endParaRPr lang="en-US" altLang="zh-CN" baseline="-25000">
              <a:solidFill>
                <a:srgbClr val="0000FF"/>
              </a:solidFill>
              <a:sym typeface="+mn-ea"/>
            </a:endParaRPr>
          </a:p>
          <a:p>
            <a:pPr marL="0" indent="0">
              <a:buNone/>
            </a:pPr>
            <a:r>
              <a:rPr lang="en-US" altLang="zh-CN">
                <a:solidFill>
                  <a:srgbClr val="0000FF"/>
                </a:solidFill>
                <a:sym typeface="+mn-ea"/>
              </a:rPr>
              <a:t>        H(81346532)=43</a:t>
            </a:r>
            <a:endParaRPr lang="en-US" altLang="zh-CN">
              <a:solidFill>
                <a:srgbClr val="0000FF"/>
              </a:solidFill>
              <a:sym typeface="+mn-ea"/>
            </a:endParaRPr>
          </a:p>
          <a:p>
            <a:pPr marL="0" indent="0">
              <a:buNone/>
            </a:pPr>
            <a:r>
              <a:rPr lang="en-US" altLang="zh-CN">
                <a:solidFill>
                  <a:srgbClr val="0000FF"/>
                </a:solidFill>
                <a:sym typeface="+mn-ea"/>
              </a:rPr>
              <a:t>        </a:t>
            </a:r>
            <a:r>
              <a:rPr lang="en-US" altLang="zh-CN">
                <a:solidFill>
                  <a:srgbClr val="0000FF"/>
                </a:solidFill>
                <a:sym typeface="+mn-ea"/>
              </a:rPr>
              <a:t>H(81372242)=74</a:t>
            </a:r>
            <a:endParaRPr>
              <a:solidFill>
                <a:schemeClr val="tx1"/>
              </a:solidFill>
            </a:endParaRPr>
          </a:p>
          <a:p>
            <a:pPr marL="0" indent="0">
              <a:buNone/>
            </a:pPr>
            <a:endParaRPr>
              <a:solidFill>
                <a:schemeClr val="tx1"/>
              </a:solidFill>
            </a:endParaRPr>
          </a:p>
        </p:txBody>
      </p:sp>
      <p:grpSp>
        <p:nvGrpSpPr>
          <p:cNvPr id="120834" name="组合 832514"/>
          <p:cNvGrpSpPr/>
          <p:nvPr/>
        </p:nvGrpSpPr>
        <p:grpSpPr>
          <a:xfrm>
            <a:off x="5912485" y="1887538"/>
            <a:ext cx="2725738" cy="3633787"/>
            <a:chOff x="956" y="2112"/>
            <a:chExt cx="1717" cy="2289"/>
          </a:xfrm>
        </p:grpSpPr>
        <p:sp>
          <p:nvSpPr>
            <p:cNvPr id="120835" name="文本框 832515"/>
            <p:cNvSpPr txBox="1"/>
            <p:nvPr/>
          </p:nvSpPr>
          <p:spPr>
            <a:xfrm>
              <a:off x="1574" y="2294"/>
              <a:ext cx="394" cy="338"/>
            </a:xfrm>
            <a:prstGeom prst="rect">
              <a:avLst/>
            </a:prstGeom>
            <a:noFill/>
            <a:ln w="95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eaVert" wrap="none" anchor="t">
              <a:spAutoFit/>
            </a:bodyPr>
            <a:p>
              <a:pPr>
                <a:buClr>
                  <a:schemeClr val="bg1"/>
                </a:buClr>
                <a:buNone/>
              </a:pPr>
              <a:r>
                <a:rPr lang="zh-CN" altLang="en-US" sz="2400" b="0">
                  <a:latin typeface="Times New Roman" panose="02020603050405020304" pitchFamily="18" charset="0"/>
                  <a:ea typeface="宋体" panose="02010600030101010101" pitchFamily="2" charset="-122"/>
                </a:rPr>
                <a:t>┇</a:t>
              </a:r>
              <a:endParaRPr lang="zh-CN" altLang="en-US" sz="2400" b="0">
                <a:latin typeface="Times New Roman" panose="02020603050405020304" pitchFamily="18" charset="0"/>
                <a:ea typeface="宋体" panose="02010600030101010101" pitchFamily="2" charset="-122"/>
              </a:endParaRPr>
            </a:p>
          </p:txBody>
        </p:sp>
        <p:sp>
          <p:nvSpPr>
            <p:cNvPr id="120836" name="文本框 832516"/>
            <p:cNvSpPr txBox="1"/>
            <p:nvPr/>
          </p:nvSpPr>
          <p:spPr>
            <a:xfrm>
              <a:off x="987" y="2437"/>
              <a:ext cx="1555" cy="1964"/>
            </a:xfrm>
            <a:prstGeom prst="rect">
              <a:avLst/>
            </a:prstGeom>
            <a:noFill/>
            <a:ln w="95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none" anchor="t">
              <a:spAutoFit/>
            </a:bodyPr>
            <a:p>
              <a:pPr>
                <a:buClr>
                  <a:schemeClr val="bg1"/>
                </a:buClr>
                <a:buNone/>
              </a:pPr>
              <a:r>
                <a:rPr lang="en-US" altLang="zh-CN" sz="2400" b="0">
                  <a:latin typeface="Times New Roman" panose="02020603050405020304" pitchFamily="18" charset="0"/>
                  <a:ea typeface="微软雅黑" panose="020B0503020204020204" charset="-122"/>
                </a:rPr>
                <a:t>8  1  3  4  6  5  3  2</a:t>
              </a:r>
              <a:endParaRPr lang="en-US" altLang="zh-CN" sz="2400" b="0">
                <a:latin typeface="Times New Roman" panose="02020603050405020304" pitchFamily="18" charset="0"/>
                <a:ea typeface="微软雅黑" panose="020B0503020204020204" charset="-122"/>
              </a:endParaRPr>
            </a:p>
            <a:p>
              <a:pPr>
                <a:buClr>
                  <a:schemeClr val="bg1"/>
                </a:buClr>
                <a:buNone/>
              </a:pPr>
              <a:r>
                <a:rPr lang="en-US" altLang="zh-CN" sz="2400" b="0">
                  <a:latin typeface="Times New Roman" panose="02020603050405020304" pitchFamily="18" charset="0"/>
                  <a:ea typeface="微软雅黑" panose="020B0503020204020204" charset="-122"/>
                </a:rPr>
                <a:t>8  1  3  7  2  2  4  2</a:t>
              </a:r>
              <a:endParaRPr lang="en-US" altLang="zh-CN" sz="2400" b="0">
                <a:latin typeface="Times New Roman" panose="02020603050405020304" pitchFamily="18" charset="0"/>
                <a:ea typeface="微软雅黑" panose="020B0503020204020204" charset="-122"/>
              </a:endParaRPr>
            </a:p>
            <a:p>
              <a:pPr>
                <a:buClr>
                  <a:schemeClr val="bg1"/>
                </a:buClr>
                <a:buNone/>
              </a:pPr>
              <a:r>
                <a:rPr lang="en-US" altLang="zh-CN" sz="2400" b="0">
                  <a:latin typeface="Times New Roman" panose="02020603050405020304" pitchFamily="18" charset="0"/>
                  <a:ea typeface="微软雅黑" panose="020B0503020204020204" charset="-122"/>
                </a:rPr>
                <a:t>8  1  3  8  7  4  2  2</a:t>
              </a:r>
              <a:endParaRPr lang="en-US" altLang="zh-CN" sz="2400" b="0">
                <a:latin typeface="Times New Roman" panose="02020603050405020304" pitchFamily="18" charset="0"/>
                <a:ea typeface="微软雅黑" panose="020B0503020204020204" charset="-122"/>
              </a:endParaRPr>
            </a:p>
            <a:p>
              <a:pPr>
                <a:buClr>
                  <a:schemeClr val="bg1"/>
                </a:buClr>
                <a:buNone/>
              </a:pPr>
              <a:r>
                <a:rPr lang="en-US" altLang="zh-CN" sz="2400" b="0">
                  <a:latin typeface="Times New Roman" panose="02020603050405020304" pitchFamily="18" charset="0"/>
                  <a:ea typeface="微软雅黑" panose="020B0503020204020204" charset="-122"/>
                </a:rPr>
                <a:t>8  1  3  0  1  3  6  7</a:t>
              </a:r>
              <a:endParaRPr lang="en-US" altLang="zh-CN" sz="2400" b="0">
                <a:latin typeface="Times New Roman" panose="02020603050405020304" pitchFamily="18" charset="0"/>
                <a:ea typeface="微软雅黑" panose="020B0503020204020204" charset="-122"/>
              </a:endParaRPr>
            </a:p>
            <a:p>
              <a:pPr>
                <a:buClr>
                  <a:schemeClr val="bg1"/>
                </a:buClr>
                <a:buNone/>
              </a:pPr>
              <a:r>
                <a:rPr lang="en-US" altLang="zh-CN" sz="2400" b="0">
                  <a:latin typeface="Times New Roman" panose="02020603050405020304" pitchFamily="18" charset="0"/>
                  <a:ea typeface="微软雅黑" panose="020B0503020204020204" charset="-122"/>
                </a:rPr>
                <a:t>8  1  3  2  3  8  1  7 </a:t>
              </a:r>
              <a:endParaRPr lang="en-US" altLang="zh-CN" sz="2400" b="0">
                <a:latin typeface="Times New Roman" panose="02020603050405020304" pitchFamily="18" charset="0"/>
                <a:ea typeface="微软雅黑" panose="020B0503020204020204" charset="-122"/>
              </a:endParaRPr>
            </a:p>
            <a:p>
              <a:pPr>
                <a:buClr>
                  <a:schemeClr val="bg1"/>
                </a:buClr>
                <a:buNone/>
              </a:pPr>
              <a:r>
                <a:rPr lang="en-US" altLang="zh-CN" sz="2400" b="0">
                  <a:latin typeface="Times New Roman" panose="02020603050405020304" pitchFamily="18" charset="0"/>
                  <a:ea typeface="微软雅黑" panose="020B0503020204020204" charset="-122"/>
                </a:rPr>
                <a:t>8  1  3  3  8  9  7  7</a:t>
              </a:r>
              <a:endParaRPr lang="en-US" altLang="zh-CN" sz="2400" b="0">
                <a:latin typeface="Times New Roman" panose="02020603050405020304" pitchFamily="18" charset="0"/>
                <a:ea typeface="微软雅黑" panose="020B0503020204020204" charset="-122"/>
              </a:endParaRPr>
            </a:p>
          </p:txBody>
        </p:sp>
        <p:sp>
          <p:nvSpPr>
            <p:cNvPr id="120837" name="文本框 832517"/>
            <p:cNvSpPr txBox="1"/>
            <p:nvPr/>
          </p:nvSpPr>
          <p:spPr>
            <a:xfrm>
              <a:off x="956" y="2112"/>
              <a:ext cx="1717" cy="336"/>
            </a:xfrm>
            <a:prstGeom prst="rect">
              <a:avLst/>
            </a:prstGeom>
            <a:noFill/>
            <a:ln w="95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none" anchor="t">
              <a:spAutoFit/>
            </a:bodyPr>
            <a:p>
              <a:pPr>
                <a:buClr>
                  <a:schemeClr val="bg1"/>
                </a:buClr>
                <a:buNone/>
              </a:pPr>
              <a:r>
                <a:rPr lang="zh-CN" altLang="en-US" sz="2400" b="0" dirty="0">
                  <a:latin typeface="Times New Roman" panose="02020603050405020304" pitchFamily="18" charset="0"/>
                  <a:ea typeface="宋体" panose="02010600030101010101" pitchFamily="2" charset="-122"/>
                  <a:sym typeface="Wingdings" panose="05000000000000000000" pitchFamily="2" charset="2"/>
                </a:rPr>
                <a:t>  </a:t>
              </a:r>
              <a:r>
                <a:rPr lang="zh-CN" altLang="en-US" sz="2400" b="0" dirty="0">
                  <a:solidFill>
                    <a:srgbClr val="FF0000"/>
                  </a:solidFill>
                  <a:latin typeface="Times New Roman" panose="02020603050405020304" pitchFamily="18" charset="0"/>
                  <a:ea typeface="宋体" panose="02010600030101010101" pitchFamily="2" charset="-122"/>
                  <a:sym typeface="Wingdings" panose="05000000000000000000" pitchFamily="2" charset="2"/>
                </a:rPr>
                <a:t> </a:t>
              </a:r>
              <a:r>
                <a:rPr lang="zh-CN" altLang="en-US" sz="2400" b="0" dirty="0">
                  <a:latin typeface="Times New Roman" panose="02020603050405020304" pitchFamily="18" charset="0"/>
                  <a:ea typeface="宋体" panose="02010600030101010101" pitchFamily="2" charset="-122"/>
                  <a:sym typeface="Wingdings" panose="05000000000000000000" pitchFamily="2" charset="2"/>
                </a:rPr>
                <a:t></a:t>
              </a:r>
              <a:endParaRPr lang="zh-CN" altLang="en-US" sz="2400" b="0" dirty="0">
                <a:latin typeface="Times New Roman" panose="02020603050405020304" pitchFamily="18" charset="0"/>
                <a:ea typeface="宋体" panose="02010600030101010101" pitchFamily="2" charset="-122"/>
                <a:sym typeface="Wingdings" panose="05000000000000000000" pitchFamily="2" charset="2"/>
              </a:endParaRPr>
            </a:p>
          </p:txBody>
        </p:sp>
        <p:sp>
          <p:nvSpPr>
            <p:cNvPr id="120838" name="直接连接符 832518"/>
            <p:cNvSpPr/>
            <p:nvPr/>
          </p:nvSpPr>
          <p:spPr>
            <a:xfrm flipH="1">
              <a:off x="1574" y="2450"/>
              <a:ext cx="10" cy="1900"/>
            </a:xfrm>
            <a:prstGeom prst="line">
              <a:avLst/>
            </a:prstGeom>
            <a:ln w="31750" cap="flat" cmpd="sng">
              <a:solidFill>
                <a:srgbClr val="FF0000"/>
              </a:solidFill>
              <a:prstDash val="solid"/>
              <a:round/>
              <a:headEnd type="none" w="med" len="med"/>
              <a:tailEnd type="none" w="med" len="med"/>
            </a:ln>
          </p:spPr>
        </p:sp>
        <p:sp>
          <p:nvSpPr>
            <p:cNvPr id="120839" name="直接连接符 832519"/>
            <p:cNvSpPr/>
            <p:nvPr/>
          </p:nvSpPr>
          <p:spPr>
            <a:xfrm>
              <a:off x="2340" y="2458"/>
              <a:ext cx="9" cy="1892"/>
            </a:xfrm>
            <a:prstGeom prst="line">
              <a:avLst/>
            </a:prstGeom>
            <a:ln w="31750" cap="flat" cmpd="sng">
              <a:solidFill>
                <a:srgbClr val="FF0000"/>
              </a:solidFill>
              <a:prstDash val="solid"/>
              <a:round/>
              <a:headEnd type="none" w="med" len="med"/>
              <a:tailEnd type="none" w="med" len="med"/>
            </a:ln>
          </p:spPr>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7.1 散列函数的构造方法</a:t>
            </a:r>
            <a:endParaRPr lang="zh-CN" altLang="en-US"/>
          </a:p>
        </p:txBody>
      </p:sp>
      <p:sp>
        <p:nvSpPr>
          <p:cNvPr id="3" name="内容占位符 2"/>
          <p:cNvSpPr>
            <a:spLocks noGrp="1"/>
          </p:cNvSpPr>
          <p:nvPr>
            <p:ph idx="1"/>
          </p:nvPr>
        </p:nvSpPr>
        <p:spPr>
          <a:xfrm>
            <a:off x="88900" y="1101725"/>
            <a:ext cx="8983345" cy="4994275"/>
          </a:xfrm>
        </p:spPr>
        <p:txBody>
          <a:bodyPr/>
          <a:p>
            <a:r>
              <a:rPr>
                <a:solidFill>
                  <a:srgbClr val="FF0000"/>
                </a:solidFill>
              </a:rPr>
              <a:t>3</a:t>
            </a:r>
            <a:r>
              <a:rPr lang="zh-CN">
                <a:solidFill>
                  <a:srgbClr val="FF0000"/>
                </a:solidFill>
              </a:rPr>
              <a:t>、</a:t>
            </a:r>
            <a:r>
              <a:rPr>
                <a:solidFill>
                  <a:srgbClr val="FF0000"/>
                </a:solidFill>
              </a:rPr>
              <a:t>平方取中法</a:t>
            </a:r>
            <a:endParaRPr>
              <a:solidFill>
                <a:srgbClr val="FF0000"/>
              </a:solidFill>
            </a:endParaRPr>
          </a:p>
          <a:p>
            <a:r>
              <a:rPr>
                <a:solidFill>
                  <a:schemeClr val="tx1"/>
                </a:solidFill>
              </a:rPr>
              <a:t>将关键字</a:t>
            </a:r>
            <a:r>
              <a:rPr>
                <a:solidFill>
                  <a:srgbClr val="0000FF"/>
                </a:solidFill>
              </a:rPr>
              <a:t>平方后取中间几位</a:t>
            </a:r>
            <a:r>
              <a:rPr>
                <a:solidFill>
                  <a:schemeClr val="tx1"/>
                </a:solidFill>
              </a:rPr>
              <a:t>作为哈希地址。</a:t>
            </a:r>
            <a:endParaRPr>
              <a:solidFill>
                <a:schemeClr val="tx1"/>
              </a:solidFill>
            </a:endParaRPr>
          </a:p>
          <a:p>
            <a:r>
              <a:rPr>
                <a:solidFill>
                  <a:schemeClr val="tx1"/>
                </a:solidFill>
              </a:rPr>
              <a:t>一个数平方后中间几位和数的每一位都有关，</a:t>
            </a:r>
            <a:r>
              <a:rPr lang="zh-CN">
                <a:solidFill>
                  <a:schemeClr val="tx1"/>
                </a:solidFill>
              </a:rPr>
              <a:t>故不同关键字会以较高概率产生不同的哈希地址。</a:t>
            </a:r>
            <a:endParaRPr>
              <a:solidFill>
                <a:schemeClr val="tx1"/>
              </a:solidFill>
            </a:endParaRPr>
          </a:p>
          <a:p>
            <a:r>
              <a:rPr>
                <a:solidFill>
                  <a:schemeClr val="tx1"/>
                </a:solidFill>
              </a:rPr>
              <a:t>这种方法适于</a:t>
            </a:r>
            <a:r>
              <a:rPr>
                <a:solidFill>
                  <a:srgbClr val="0000FF"/>
                </a:solidFill>
              </a:rPr>
              <a:t>不知道全部关键字</a:t>
            </a:r>
            <a:r>
              <a:rPr>
                <a:solidFill>
                  <a:schemeClr val="tx1"/>
                </a:solidFill>
              </a:rPr>
              <a:t>情况，是一种较为常用的方法。</a:t>
            </a:r>
            <a:endParaRPr>
              <a:solidFill>
                <a:schemeClr val="tx1"/>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7.1 散列函数的构造方法</a:t>
            </a:r>
            <a:endParaRPr lang="zh-CN" altLang="en-US"/>
          </a:p>
        </p:txBody>
      </p:sp>
      <p:sp>
        <p:nvSpPr>
          <p:cNvPr id="3" name="内容占位符 2"/>
          <p:cNvSpPr>
            <a:spLocks noGrp="1"/>
          </p:cNvSpPr>
          <p:nvPr>
            <p:ph idx="1"/>
          </p:nvPr>
        </p:nvSpPr>
        <p:spPr>
          <a:xfrm>
            <a:off x="88900" y="1101725"/>
            <a:ext cx="8983345" cy="4994275"/>
          </a:xfrm>
        </p:spPr>
        <p:txBody>
          <a:bodyPr/>
          <a:p>
            <a:r>
              <a:rPr>
                <a:solidFill>
                  <a:srgbClr val="FF0000"/>
                </a:solidFill>
              </a:rPr>
              <a:t>4</a:t>
            </a:r>
            <a:r>
              <a:rPr lang="zh-CN">
                <a:solidFill>
                  <a:srgbClr val="FF0000"/>
                </a:solidFill>
              </a:rPr>
              <a:t>、</a:t>
            </a:r>
            <a:r>
              <a:rPr>
                <a:solidFill>
                  <a:srgbClr val="FF0000"/>
                </a:solidFill>
              </a:rPr>
              <a:t>折叠法</a:t>
            </a:r>
            <a:endParaRPr>
              <a:solidFill>
                <a:srgbClr val="FF0000"/>
              </a:solidFill>
            </a:endParaRPr>
          </a:p>
          <a:p>
            <a:r>
              <a:rPr>
                <a:solidFill>
                  <a:schemeClr val="tx1"/>
                </a:solidFill>
              </a:rPr>
              <a:t>将</a:t>
            </a:r>
            <a:r>
              <a:rPr>
                <a:solidFill>
                  <a:srgbClr val="0000FF"/>
                </a:solidFill>
              </a:rPr>
              <a:t>关键字分割</a:t>
            </a:r>
            <a:r>
              <a:rPr>
                <a:solidFill>
                  <a:schemeClr val="tx1"/>
                </a:solidFill>
              </a:rPr>
              <a:t>成位数相同的几部分(最后一部分可以不同)，</a:t>
            </a:r>
            <a:r>
              <a:rPr>
                <a:solidFill>
                  <a:srgbClr val="0000FF"/>
                </a:solidFill>
              </a:rPr>
              <a:t>折叠后相加</a:t>
            </a:r>
            <a:r>
              <a:t>作为x的散列地址</a:t>
            </a:r>
          </a:p>
          <a:p>
            <a:r>
              <a:rPr>
                <a:solidFill>
                  <a:srgbClr val="FF0000"/>
                </a:solidFill>
              </a:rPr>
              <a:t>相加：</a:t>
            </a:r>
            <a:r>
              <a:t>算术相加（带进位加法）</a:t>
            </a:r>
          </a:p>
          <a:p>
            <a:pPr marL="0" indent="0">
              <a:buNone/>
            </a:pPr>
            <a:r>
              <a:rPr lang="en-US"/>
              <a:t>   </a:t>
            </a:r>
            <a:r>
              <a:t>            按位相加（无进位加法）　</a:t>
            </a:r>
          </a:p>
          <a:p>
            <a:r>
              <a:rPr lang="zh-CN">
                <a:solidFill>
                  <a:srgbClr val="FF0000"/>
                </a:solidFill>
              </a:rPr>
              <a:t>折叠：</a:t>
            </a:r>
            <a:r>
              <a:rPr>
                <a:solidFill>
                  <a:schemeClr val="tx1"/>
                </a:solidFill>
              </a:rPr>
              <a:t>数位叠加有</a:t>
            </a:r>
            <a:r>
              <a:rPr>
                <a:solidFill>
                  <a:srgbClr val="0000FF"/>
                </a:solidFill>
              </a:rPr>
              <a:t>移位叠加</a:t>
            </a:r>
            <a:r>
              <a:rPr>
                <a:solidFill>
                  <a:schemeClr val="tx1"/>
                </a:solidFill>
              </a:rPr>
              <a:t>和</a:t>
            </a:r>
            <a:r>
              <a:rPr>
                <a:solidFill>
                  <a:srgbClr val="0000FF"/>
                </a:solidFill>
              </a:rPr>
              <a:t>间界叠加</a:t>
            </a:r>
            <a:r>
              <a:rPr>
                <a:solidFill>
                  <a:schemeClr val="tx1"/>
                </a:solidFill>
              </a:rPr>
              <a:t>两种。</a:t>
            </a:r>
            <a:endParaRPr>
              <a:solidFill>
                <a:schemeClr val="tx1"/>
              </a:solidFill>
            </a:endParaRPr>
          </a:p>
        </p:txBody>
      </p:sp>
      <p:sp>
        <p:nvSpPr>
          <p:cNvPr id="4" name="矩形标注 3"/>
          <p:cNvSpPr/>
          <p:nvPr/>
        </p:nvSpPr>
        <p:spPr>
          <a:xfrm>
            <a:off x="539750" y="4725035"/>
            <a:ext cx="3312795" cy="1296035"/>
          </a:xfrm>
          <a:prstGeom prst="wedgeRectCallout">
            <a:avLst>
              <a:gd name="adj1" fmla="val 56919"/>
              <a:gd name="adj2" fmla="val -6901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
            <a:pPr marL="0" marR="0" algn="ctr" defTabSz="914400" rtl="0" eaLnBrk="0" fontAlgn="base" latinLnBrk="0" hangingPunct="0">
              <a:lnSpc>
                <a:spcPct val="120000"/>
              </a:lnSpc>
              <a:spcBef>
                <a:spcPct val="20000"/>
              </a:spcBef>
              <a:spcAft>
                <a:spcPct val="0"/>
              </a:spcAft>
              <a:buClr>
                <a:schemeClr val="bg2"/>
              </a:buClr>
              <a:buSzTx/>
              <a:buFont typeface="Monotype Sorts" pitchFamily="2" charset="2"/>
              <a:buNone/>
            </a:pPr>
            <a:r>
              <a:rPr lang="zh-CN" altLang="en-US" b="0" dirty="0">
                <a:sym typeface="+mn-ea"/>
              </a:rPr>
              <a:t>将分割后的几部分</a:t>
            </a:r>
            <a:r>
              <a:rPr lang="zh-CN" altLang="en-US" b="0" dirty="0">
                <a:solidFill>
                  <a:srgbClr val="FF0000"/>
                </a:solidFill>
                <a:sym typeface="+mn-ea"/>
              </a:rPr>
              <a:t>低位对齐</a:t>
            </a:r>
            <a:r>
              <a:rPr lang="zh-CN" altLang="en-US" b="0" dirty="0">
                <a:sym typeface="+mn-ea"/>
              </a:rPr>
              <a:t>相加</a:t>
            </a:r>
            <a:endParaRPr kumimoji="1" lang="zh-CN" altLang="en-US" sz="3200" b="0" i="0" u="none" strike="noStrike" cap="none" normalizeH="0" baseline="0" dirty="0" smtClean="0">
              <a:ln>
                <a:noFill/>
              </a:ln>
              <a:solidFill>
                <a:schemeClr val="tx1"/>
              </a:solidFill>
              <a:effectLst/>
              <a:latin typeface="Times New Roman" panose="02020603050405020304" pitchFamily="18" charset="0"/>
              <a:ea typeface="楷体_GB2312" pitchFamily="49" charset="-122"/>
              <a:sym typeface="+mn-ea"/>
            </a:endParaRPr>
          </a:p>
        </p:txBody>
      </p:sp>
      <p:sp>
        <p:nvSpPr>
          <p:cNvPr id="5" name="矩形标注 4"/>
          <p:cNvSpPr/>
          <p:nvPr/>
        </p:nvSpPr>
        <p:spPr>
          <a:xfrm>
            <a:off x="4208145" y="4662805"/>
            <a:ext cx="4672330" cy="1296035"/>
          </a:xfrm>
          <a:prstGeom prst="wedgeRectCallout">
            <a:avLst>
              <a:gd name="adj1" fmla="val 8140"/>
              <a:gd name="adj2" fmla="val -6915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
            <a:pPr marL="0" marR="0" algn="ctr" defTabSz="914400" rtl="0" eaLnBrk="0" fontAlgn="base" latinLnBrk="0" hangingPunct="0">
              <a:lnSpc>
                <a:spcPct val="120000"/>
              </a:lnSpc>
              <a:spcBef>
                <a:spcPct val="20000"/>
              </a:spcBef>
              <a:spcAft>
                <a:spcPct val="0"/>
              </a:spcAft>
              <a:buClr>
                <a:schemeClr val="bg2"/>
              </a:buClr>
              <a:buSzTx/>
              <a:buFont typeface="Monotype Sorts" pitchFamily="2" charset="2"/>
              <a:buNone/>
            </a:pPr>
            <a:r>
              <a:rPr lang="zh-CN" altLang="en-US" b="0" dirty="0">
                <a:sym typeface="+mn-ea"/>
              </a:rPr>
              <a:t>从一端到另一端沿分割界来回</a:t>
            </a:r>
            <a:r>
              <a:rPr lang="zh-CN" altLang="en-US" b="0" dirty="0">
                <a:solidFill>
                  <a:srgbClr val="FF0000"/>
                </a:solidFill>
                <a:sym typeface="+mn-ea"/>
              </a:rPr>
              <a:t>折迭</a:t>
            </a:r>
            <a:r>
              <a:rPr lang="zh-CN" altLang="en-US" b="0" dirty="0">
                <a:sym typeface="+mn-ea"/>
              </a:rPr>
              <a:t>，然后对齐相加</a:t>
            </a:r>
            <a:endParaRPr kumimoji="1" lang="zh-CN" altLang="en-US" sz="3200" b="0" i="0" u="none" strike="noStrike" cap="none" normalizeH="0" baseline="0" dirty="0" smtClean="0">
              <a:ln>
                <a:noFill/>
              </a:ln>
              <a:solidFill>
                <a:schemeClr val="tx1"/>
              </a:solidFill>
              <a:effectLst/>
              <a:latin typeface="Times New Roman" panose="02020603050405020304" pitchFamily="18" charset="0"/>
              <a:ea typeface="楷体_GB2312" pitchFamily="49" charset="-122"/>
              <a:sym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7.1 散列函数的构造方法</a:t>
            </a:r>
            <a:endParaRPr lang="zh-CN" altLang="en-US"/>
          </a:p>
        </p:txBody>
      </p:sp>
      <p:sp>
        <p:nvSpPr>
          <p:cNvPr id="3" name="内容占位符 2"/>
          <p:cNvSpPr>
            <a:spLocks noGrp="1"/>
          </p:cNvSpPr>
          <p:nvPr>
            <p:ph idx="1"/>
          </p:nvPr>
        </p:nvSpPr>
        <p:spPr>
          <a:xfrm>
            <a:off x="88900" y="1101725"/>
            <a:ext cx="8983345" cy="2225675"/>
          </a:xfrm>
        </p:spPr>
        <p:txBody>
          <a:bodyPr/>
          <a:p>
            <a:r>
              <a:rPr lang="zh-CN">
                <a:solidFill>
                  <a:srgbClr val="FF0000"/>
                </a:solidFill>
              </a:rPr>
              <a:t>【</a:t>
            </a:r>
            <a:r>
              <a:rPr>
                <a:solidFill>
                  <a:srgbClr val="FF0000"/>
                </a:solidFill>
              </a:rPr>
              <a:t>例</a:t>
            </a:r>
            <a:r>
              <a:rPr lang="zh-CN">
                <a:solidFill>
                  <a:srgbClr val="FF0000"/>
                </a:solidFill>
              </a:rPr>
              <a:t>】</a:t>
            </a:r>
            <a:r>
              <a:rPr>
                <a:solidFill>
                  <a:schemeClr val="tx1"/>
                </a:solidFill>
              </a:rPr>
              <a:t>x=</a:t>
            </a:r>
            <a:r>
              <a:rPr lang="en-US">
                <a:solidFill>
                  <a:schemeClr val="tx1"/>
                </a:solidFill>
              </a:rPr>
              <a:t>(</a:t>
            </a:r>
            <a:r>
              <a:rPr>
                <a:solidFill>
                  <a:schemeClr val="tx1"/>
                </a:solidFill>
              </a:rPr>
              <a:t>64912387</a:t>
            </a:r>
            <a:r>
              <a:rPr lang="en-US">
                <a:solidFill>
                  <a:schemeClr val="tx1"/>
                </a:solidFill>
              </a:rPr>
              <a:t>)</a:t>
            </a:r>
            <a:r>
              <a:rPr lang="en-US" baseline="-25000">
                <a:solidFill>
                  <a:schemeClr val="tx1"/>
                </a:solidFill>
              </a:rPr>
              <a:t>10</a:t>
            </a:r>
            <a:r>
              <a:rPr>
                <a:solidFill>
                  <a:schemeClr val="tx1"/>
                </a:solidFill>
              </a:rPr>
              <a:t>，取三位地址　</a:t>
            </a:r>
            <a:endParaRPr>
              <a:solidFill>
                <a:schemeClr val="tx1"/>
              </a:solidFill>
            </a:endParaRPr>
          </a:p>
          <a:p>
            <a:r>
              <a:rPr>
                <a:solidFill>
                  <a:schemeClr val="tx1"/>
                </a:solidFill>
              </a:rPr>
              <a:t>第一种</a:t>
            </a:r>
            <a:r>
              <a:rPr>
                <a:solidFill>
                  <a:srgbClr val="0000FF"/>
                </a:solidFill>
              </a:rPr>
              <a:t>移位叠加法</a:t>
            </a:r>
            <a:r>
              <a:rPr>
                <a:solidFill>
                  <a:schemeClr val="tx1"/>
                </a:solidFill>
              </a:rPr>
              <a:t>----每部分</a:t>
            </a:r>
            <a:r>
              <a:rPr>
                <a:solidFill>
                  <a:srgbClr val="0000FF"/>
                </a:solidFill>
              </a:rPr>
              <a:t>最低位对齐</a:t>
            </a:r>
            <a:endParaRPr>
              <a:solidFill>
                <a:schemeClr val="tx1"/>
              </a:solidFill>
            </a:endParaRPr>
          </a:p>
          <a:p>
            <a:r>
              <a:rPr>
                <a:solidFill>
                  <a:schemeClr val="tx1"/>
                </a:solidFill>
              </a:rPr>
              <a:t>将x=</a:t>
            </a:r>
            <a:r>
              <a:rPr>
                <a:solidFill>
                  <a:srgbClr val="0000FF"/>
                </a:solidFill>
              </a:rPr>
              <a:t>64912387</a:t>
            </a:r>
            <a:r>
              <a:rPr>
                <a:solidFill>
                  <a:schemeClr val="tx1"/>
                </a:solidFill>
              </a:rPr>
              <a:t>分成</a:t>
            </a:r>
            <a:r>
              <a:rPr>
                <a:solidFill>
                  <a:srgbClr val="0000FF"/>
                </a:solidFill>
              </a:rPr>
              <a:t>649</a:t>
            </a:r>
            <a:r>
              <a:rPr>
                <a:solidFill>
                  <a:schemeClr val="tx1"/>
                </a:solidFill>
              </a:rPr>
              <a:t>、</a:t>
            </a:r>
            <a:r>
              <a:rPr>
                <a:solidFill>
                  <a:srgbClr val="0000FF"/>
                </a:solidFill>
              </a:rPr>
              <a:t>123</a:t>
            </a:r>
            <a:r>
              <a:rPr>
                <a:solidFill>
                  <a:schemeClr val="tx1"/>
                </a:solidFill>
              </a:rPr>
              <a:t>和</a:t>
            </a:r>
            <a:r>
              <a:rPr>
                <a:solidFill>
                  <a:srgbClr val="0000FF"/>
                </a:solidFill>
              </a:rPr>
              <a:t>87</a:t>
            </a:r>
            <a:r>
              <a:rPr>
                <a:solidFill>
                  <a:schemeClr val="tx1"/>
                </a:solidFill>
              </a:rPr>
              <a:t>，两种相加方法　</a:t>
            </a:r>
            <a:endParaRPr>
              <a:solidFill>
                <a:schemeClr val="tx1"/>
              </a:solidFill>
            </a:endParaRPr>
          </a:p>
        </p:txBody>
      </p:sp>
      <p:grpSp>
        <p:nvGrpSpPr>
          <p:cNvPr id="122883" name="组合 834563"/>
          <p:cNvGrpSpPr/>
          <p:nvPr/>
        </p:nvGrpSpPr>
        <p:grpSpPr>
          <a:xfrm rot="0">
            <a:off x="220980" y="3592195"/>
            <a:ext cx="4235450" cy="2887980"/>
            <a:chOff x="1049" y="2961"/>
            <a:chExt cx="2254" cy="956"/>
          </a:xfrm>
        </p:grpSpPr>
        <p:sp>
          <p:nvSpPr>
            <p:cNvPr id="122884" name="文本框 834564"/>
            <p:cNvSpPr txBox="1"/>
            <p:nvPr/>
          </p:nvSpPr>
          <p:spPr>
            <a:xfrm>
              <a:off x="1321" y="2961"/>
              <a:ext cx="819"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6 4 9</a:t>
              </a:r>
              <a:endParaRPr lang="en-US" altLang="zh-CN" sz="2800" b="0">
                <a:latin typeface="Times New Roman" panose="02020603050405020304" pitchFamily="18" charset="0"/>
                <a:ea typeface="微软雅黑" panose="020B0503020204020204" charset="-122"/>
              </a:endParaRPr>
            </a:p>
          </p:txBody>
        </p:sp>
        <p:grpSp>
          <p:nvGrpSpPr>
            <p:cNvPr id="122885" name="组合 834565"/>
            <p:cNvGrpSpPr/>
            <p:nvPr/>
          </p:nvGrpSpPr>
          <p:grpSpPr>
            <a:xfrm>
              <a:off x="1049" y="3150"/>
              <a:ext cx="2254" cy="767"/>
              <a:chOff x="1049" y="3150"/>
              <a:chExt cx="2254" cy="767"/>
            </a:xfrm>
          </p:grpSpPr>
          <p:sp>
            <p:nvSpPr>
              <p:cNvPr id="122886" name="文本框 834566"/>
              <p:cNvSpPr txBox="1"/>
              <p:nvPr/>
            </p:nvSpPr>
            <p:spPr>
              <a:xfrm>
                <a:off x="1321" y="3150"/>
                <a:ext cx="819"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1 2 3</a:t>
                </a:r>
                <a:endParaRPr lang="en-US" altLang="zh-CN" sz="2800" b="0">
                  <a:latin typeface="Times New Roman" panose="02020603050405020304" pitchFamily="18" charset="0"/>
                  <a:ea typeface="微软雅黑" panose="020B0503020204020204" charset="-122"/>
                </a:endParaRPr>
              </a:p>
            </p:txBody>
          </p:sp>
          <p:sp>
            <p:nvSpPr>
              <p:cNvPr id="122887" name="文本框 834567"/>
              <p:cNvSpPr txBox="1"/>
              <p:nvPr/>
            </p:nvSpPr>
            <p:spPr>
              <a:xfrm>
                <a:off x="1465" y="3313"/>
                <a:ext cx="569"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8 7</a:t>
                </a:r>
                <a:endParaRPr lang="en-US" altLang="zh-CN" sz="2800" b="0">
                  <a:latin typeface="Times New Roman" panose="02020603050405020304" pitchFamily="18" charset="0"/>
                  <a:ea typeface="微软雅黑" panose="020B0503020204020204" charset="-122"/>
                </a:endParaRPr>
              </a:p>
            </p:txBody>
          </p:sp>
          <p:sp>
            <p:nvSpPr>
              <p:cNvPr id="122888" name="直接连接符 834568"/>
              <p:cNvSpPr/>
              <p:nvPr/>
            </p:nvSpPr>
            <p:spPr>
              <a:xfrm>
                <a:off x="1055" y="3517"/>
                <a:ext cx="869" cy="0"/>
              </a:xfrm>
              <a:prstGeom prst="line">
                <a:avLst/>
              </a:prstGeom>
              <a:ln w="9525" cap="flat" cmpd="sng">
                <a:solidFill>
                  <a:schemeClr val="tx1"/>
                </a:solidFill>
                <a:prstDash val="solid"/>
                <a:round/>
                <a:headEnd type="none" w="med" len="med"/>
                <a:tailEnd type="none" w="med" len="med"/>
              </a:ln>
            </p:spPr>
          </p:sp>
          <p:sp>
            <p:nvSpPr>
              <p:cNvPr id="122889" name="文本框 834569"/>
              <p:cNvSpPr txBox="1"/>
              <p:nvPr/>
            </p:nvSpPr>
            <p:spPr>
              <a:xfrm>
                <a:off x="1204" y="3500"/>
                <a:ext cx="1011"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  8 5 9</a:t>
                </a:r>
                <a:endParaRPr lang="en-US" altLang="zh-CN" sz="2800" b="0">
                  <a:latin typeface="Times New Roman" panose="02020603050405020304" pitchFamily="18" charset="0"/>
                  <a:ea typeface="微软雅黑" panose="020B0503020204020204" charset="-122"/>
                </a:endParaRPr>
              </a:p>
            </p:txBody>
          </p:sp>
          <p:sp>
            <p:nvSpPr>
              <p:cNvPr id="122890" name="文本框 834570"/>
              <p:cNvSpPr txBox="1"/>
              <p:nvPr/>
            </p:nvSpPr>
            <p:spPr>
              <a:xfrm>
                <a:off x="1049" y="3716"/>
                <a:ext cx="1496"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H(key)=859</a:t>
                </a:r>
                <a:endParaRPr lang="en-US" altLang="zh-CN" sz="2800" b="0">
                  <a:latin typeface="Times New Roman" panose="02020603050405020304" pitchFamily="18" charset="0"/>
                  <a:ea typeface="微软雅黑" panose="020B0503020204020204" charset="-122"/>
                </a:endParaRPr>
              </a:p>
            </p:txBody>
          </p:sp>
          <p:sp>
            <p:nvSpPr>
              <p:cNvPr id="122891" name="椭圆形标注 834571"/>
              <p:cNvSpPr/>
              <p:nvPr/>
            </p:nvSpPr>
            <p:spPr>
              <a:xfrm>
                <a:off x="2040" y="3215"/>
                <a:ext cx="1263" cy="285"/>
              </a:xfrm>
              <a:prstGeom prst="wedgeEllipseCallout">
                <a:avLst>
                  <a:gd name="adj1" fmla="val -53600"/>
                  <a:gd name="adj2" fmla="val 70125"/>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nchor="ctr">
                <a:spAutoFit/>
              </a:bodyPr>
              <a:p>
                <a:pPr algn="ctr">
                  <a:buClr>
                    <a:schemeClr val="bg1"/>
                  </a:buClr>
                  <a:buNone/>
                </a:pPr>
                <a:r>
                  <a:rPr lang="zh-CN" altLang="en-US" sz="2800" b="0" dirty="0">
                    <a:latin typeface="Times New Roman" panose="02020603050405020304" pitchFamily="18" charset="0"/>
                    <a:ea typeface="宋体" panose="02010600030101010101" pitchFamily="2" charset="-122"/>
                  </a:rPr>
                  <a:t>算术相加</a:t>
                </a:r>
                <a:endParaRPr lang="zh-CN" altLang="en-US" sz="2800" b="0" dirty="0">
                  <a:latin typeface="Times New Roman" panose="02020603050405020304" pitchFamily="18" charset="0"/>
                  <a:ea typeface="宋体" panose="02010600030101010101" pitchFamily="2" charset="-122"/>
                </a:endParaRPr>
              </a:p>
            </p:txBody>
          </p:sp>
        </p:grpSp>
      </p:grpSp>
      <p:sp>
        <p:nvSpPr>
          <p:cNvPr id="20491" name="Line 31"/>
          <p:cNvSpPr/>
          <p:nvPr/>
        </p:nvSpPr>
        <p:spPr>
          <a:xfrm>
            <a:off x="1331595" y="2780665"/>
            <a:ext cx="644525" cy="9525"/>
          </a:xfrm>
          <a:prstGeom prst="line">
            <a:avLst/>
          </a:prstGeom>
          <a:ln w="38100" cap="flat" cmpd="dbl">
            <a:solidFill>
              <a:schemeClr val="tx1"/>
            </a:solidFill>
            <a:prstDash val="solid"/>
            <a:miter/>
            <a:headEnd type="none" w="med" len="med"/>
            <a:tailEnd type="none" w="med" len="med"/>
          </a:ln>
        </p:spPr>
      </p:sp>
      <p:sp>
        <p:nvSpPr>
          <p:cNvPr id="4" name="Line 31"/>
          <p:cNvSpPr/>
          <p:nvPr/>
        </p:nvSpPr>
        <p:spPr>
          <a:xfrm>
            <a:off x="2043430" y="2780665"/>
            <a:ext cx="478790" cy="635"/>
          </a:xfrm>
          <a:prstGeom prst="line">
            <a:avLst/>
          </a:prstGeom>
          <a:ln w="38100" cap="flat" cmpd="dbl">
            <a:solidFill>
              <a:schemeClr val="tx1"/>
            </a:solidFill>
            <a:prstDash val="solid"/>
            <a:miter/>
            <a:headEnd type="none" w="med" len="med"/>
            <a:tailEnd type="none" w="med" len="med"/>
          </a:ln>
        </p:spPr>
      </p:sp>
      <p:sp>
        <p:nvSpPr>
          <p:cNvPr id="5" name="Line 31"/>
          <p:cNvSpPr/>
          <p:nvPr/>
        </p:nvSpPr>
        <p:spPr>
          <a:xfrm>
            <a:off x="2555558" y="2780665"/>
            <a:ext cx="368300" cy="0"/>
          </a:xfrm>
          <a:prstGeom prst="line">
            <a:avLst/>
          </a:prstGeom>
          <a:ln w="38100" cap="flat" cmpd="dbl">
            <a:solidFill>
              <a:schemeClr val="tx1"/>
            </a:solidFill>
            <a:prstDash val="solid"/>
            <a:miter/>
            <a:headEnd type="none" w="med" len="med"/>
            <a:tailEnd type="none" w="med" len="med"/>
          </a:ln>
        </p:spPr>
      </p:sp>
      <p:grpSp>
        <p:nvGrpSpPr>
          <p:cNvPr id="6" name="组合 834563"/>
          <p:cNvGrpSpPr/>
          <p:nvPr/>
        </p:nvGrpSpPr>
        <p:grpSpPr>
          <a:xfrm rot="0">
            <a:off x="4787900" y="3644900"/>
            <a:ext cx="4244845" cy="2887980"/>
            <a:chOff x="1049" y="2961"/>
            <a:chExt cx="2259" cy="956"/>
          </a:xfrm>
        </p:grpSpPr>
        <p:sp>
          <p:nvSpPr>
            <p:cNvPr id="7" name="文本框 834564"/>
            <p:cNvSpPr txBox="1"/>
            <p:nvPr/>
          </p:nvSpPr>
          <p:spPr>
            <a:xfrm>
              <a:off x="1321" y="2961"/>
              <a:ext cx="819"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6 4 9</a:t>
              </a:r>
              <a:endParaRPr lang="en-US" altLang="zh-CN" sz="2800" b="0">
                <a:latin typeface="Times New Roman" panose="02020603050405020304" pitchFamily="18" charset="0"/>
                <a:ea typeface="微软雅黑" panose="020B0503020204020204" charset="-122"/>
              </a:endParaRPr>
            </a:p>
          </p:txBody>
        </p:sp>
        <p:grpSp>
          <p:nvGrpSpPr>
            <p:cNvPr id="8" name="组合 834565"/>
            <p:cNvGrpSpPr/>
            <p:nvPr/>
          </p:nvGrpSpPr>
          <p:grpSpPr>
            <a:xfrm>
              <a:off x="1049" y="3150"/>
              <a:ext cx="2259" cy="767"/>
              <a:chOff x="1049" y="3150"/>
              <a:chExt cx="2259" cy="767"/>
            </a:xfrm>
          </p:grpSpPr>
          <p:sp>
            <p:nvSpPr>
              <p:cNvPr id="9" name="文本框 834566"/>
              <p:cNvSpPr txBox="1"/>
              <p:nvPr/>
            </p:nvSpPr>
            <p:spPr>
              <a:xfrm>
                <a:off x="1321" y="3150"/>
                <a:ext cx="819"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1 2 3</a:t>
                </a:r>
                <a:endParaRPr lang="en-US" altLang="zh-CN" sz="2800" b="0">
                  <a:latin typeface="Times New Roman" panose="02020603050405020304" pitchFamily="18" charset="0"/>
                  <a:ea typeface="微软雅黑" panose="020B0503020204020204" charset="-122"/>
                </a:endParaRPr>
              </a:p>
            </p:txBody>
          </p:sp>
          <p:sp>
            <p:nvSpPr>
              <p:cNvPr id="10" name="文本框 834567"/>
              <p:cNvSpPr txBox="1"/>
              <p:nvPr/>
            </p:nvSpPr>
            <p:spPr>
              <a:xfrm>
                <a:off x="1465" y="3313"/>
                <a:ext cx="569"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8 7</a:t>
                </a:r>
                <a:endParaRPr lang="en-US" altLang="zh-CN" sz="2800" b="0">
                  <a:latin typeface="Times New Roman" panose="02020603050405020304" pitchFamily="18" charset="0"/>
                  <a:ea typeface="微软雅黑" panose="020B0503020204020204" charset="-122"/>
                </a:endParaRPr>
              </a:p>
            </p:txBody>
          </p:sp>
          <p:sp>
            <p:nvSpPr>
              <p:cNvPr id="11" name="直接连接符 834568"/>
              <p:cNvSpPr/>
              <p:nvPr/>
            </p:nvSpPr>
            <p:spPr>
              <a:xfrm>
                <a:off x="1055" y="3517"/>
                <a:ext cx="869" cy="0"/>
              </a:xfrm>
              <a:prstGeom prst="line">
                <a:avLst/>
              </a:prstGeom>
              <a:ln w="9525" cap="flat" cmpd="sng">
                <a:solidFill>
                  <a:schemeClr val="tx1"/>
                </a:solidFill>
                <a:prstDash val="solid"/>
                <a:round/>
                <a:headEnd type="none" w="med" len="med"/>
                <a:tailEnd type="none" w="med" len="med"/>
              </a:ln>
            </p:spPr>
          </p:sp>
          <p:sp>
            <p:nvSpPr>
              <p:cNvPr id="12" name="文本框 834569"/>
              <p:cNvSpPr txBox="1"/>
              <p:nvPr/>
            </p:nvSpPr>
            <p:spPr>
              <a:xfrm>
                <a:off x="1204" y="3500"/>
                <a:ext cx="1011"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  7 4 9</a:t>
                </a:r>
                <a:endParaRPr lang="en-US" altLang="zh-CN" sz="2800" b="0">
                  <a:latin typeface="Times New Roman" panose="02020603050405020304" pitchFamily="18" charset="0"/>
                  <a:ea typeface="微软雅黑" panose="020B0503020204020204" charset="-122"/>
                </a:endParaRPr>
              </a:p>
            </p:txBody>
          </p:sp>
          <p:sp>
            <p:nvSpPr>
              <p:cNvPr id="13" name="文本框 834570"/>
              <p:cNvSpPr txBox="1"/>
              <p:nvPr/>
            </p:nvSpPr>
            <p:spPr>
              <a:xfrm>
                <a:off x="1049" y="3716"/>
                <a:ext cx="1496"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H(key)=749</a:t>
                </a:r>
                <a:endParaRPr lang="en-US" altLang="zh-CN" sz="2800" b="0">
                  <a:latin typeface="Times New Roman" panose="02020603050405020304" pitchFamily="18" charset="0"/>
                  <a:ea typeface="微软雅黑" panose="020B0503020204020204" charset="-122"/>
                </a:endParaRPr>
              </a:p>
            </p:txBody>
          </p:sp>
          <p:sp>
            <p:nvSpPr>
              <p:cNvPr id="14" name="椭圆形标注 834571"/>
              <p:cNvSpPr/>
              <p:nvPr/>
            </p:nvSpPr>
            <p:spPr>
              <a:xfrm>
                <a:off x="2045" y="3223"/>
                <a:ext cx="1263" cy="285"/>
              </a:xfrm>
              <a:prstGeom prst="wedgeEllipseCallout">
                <a:avLst>
                  <a:gd name="adj1" fmla="val -53600"/>
                  <a:gd name="adj2" fmla="val 7012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square" anchor="ctr">
                <a:spAutoFit/>
              </a:bodyPr>
              <a:p>
                <a:pPr algn="ctr">
                  <a:buClr>
                    <a:schemeClr val="bg1"/>
                  </a:buClr>
                  <a:buNone/>
                </a:pPr>
                <a:r>
                  <a:rPr lang="zh-CN" altLang="en-US" sz="2800" b="0" dirty="0">
                    <a:latin typeface="Times New Roman" panose="02020603050405020304" pitchFamily="18" charset="0"/>
                    <a:ea typeface="宋体" panose="02010600030101010101" pitchFamily="2" charset="-122"/>
                  </a:rPr>
                  <a:t>按位相加</a:t>
                </a:r>
                <a:endParaRPr lang="zh-CN" altLang="en-US" sz="2800" b="0" dirty="0">
                  <a:latin typeface="Times New Roman" panose="02020603050405020304" pitchFamily="18" charset="0"/>
                  <a:ea typeface="宋体" panose="02010600030101010101" pitchFamily="2" charset="-122"/>
                </a:endParaRPr>
              </a:p>
            </p:txBody>
          </p:sp>
        </p:gr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88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7.1 散列函数的构造方法</a:t>
            </a:r>
            <a:endParaRPr lang="zh-CN" altLang="en-US"/>
          </a:p>
        </p:txBody>
      </p:sp>
      <p:sp>
        <p:nvSpPr>
          <p:cNvPr id="3" name="内容占位符 2"/>
          <p:cNvSpPr>
            <a:spLocks noGrp="1"/>
          </p:cNvSpPr>
          <p:nvPr>
            <p:ph idx="1"/>
          </p:nvPr>
        </p:nvSpPr>
        <p:spPr>
          <a:xfrm>
            <a:off x="88900" y="1101725"/>
            <a:ext cx="8983345" cy="2225675"/>
          </a:xfrm>
        </p:spPr>
        <p:txBody>
          <a:bodyPr/>
          <a:p>
            <a:r>
              <a:rPr lang="zh-CN">
                <a:solidFill>
                  <a:srgbClr val="FF0000"/>
                </a:solidFill>
              </a:rPr>
              <a:t>【</a:t>
            </a:r>
            <a:r>
              <a:rPr>
                <a:solidFill>
                  <a:srgbClr val="FF0000"/>
                </a:solidFill>
              </a:rPr>
              <a:t>例</a:t>
            </a:r>
            <a:r>
              <a:rPr lang="zh-CN">
                <a:solidFill>
                  <a:srgbClr val="FF0000"/>
                </a:solidFill>
              </a:rPr>
              <a:t>】</a:t>
            </a:r>
            <a:r>
              <a:rPr>
                <a:solidFill>
                  <a:schemeClr val="tx1"/>
                </a:solidFill>
              </a:rPr>
              <a:t>x=</a:t>
            </a:r>
            <a:r>
              <a:rPr lang="en-US">
                <a:solidFill>
                  <a:schemeClr val="tx1"/>
                </a:solidFill>
              </a:rPr>
              <a:t>(</a:t>
            </a:r>
            <a:r>
              <a:rPr>
                <a:solidFill>
                  <a:schemeClr val="tx1"/>
                </a:solidFill>
              </a:rPr>
              <a:t>64912387</a:t>
            </a:r>
            <a:r>
              <a:rPr lang="en-US">
                <a:solidFill>
                  <a:schemeClr val="tx1"/>
                </a:solidFill>
              </a:rPr>
              <a:t>)</a:t>
            </a:r>
            <a:r>
              <a:rPr lang="en-US" baseline="-25000">
                <a:solidFill>
                  <a:schemeClr val="tx1"/>
                </a:solidFill>
              </a:rPr>
              <a:t>10</a:t>
            </a:r>
            <a:r>
              <a:rPr>
                <a:solidFill>
                  <a:schemeClr val="tx1"/>
                </a:solidFill>
              </a:rPr>
              <a:t>，取三位地址　</a:t>
            </a:r>
            <a:endParaRPr>
              <a:solidFill>
                <a:schemeClr val="tx1"/>
              </a:solidFill>
            </a:endParaRPr>
          </a:p>
          <a:p>
            <a:r>
              <a:rPr>
                <a:solidFill>
                  <a:schemeClr val="tx1"/>
                </a:solidFill>
              </a:rPr>
              <a:t>第</a:t>
            </a:r>
            <a:r>
              <a:rPr lang="zh-CN">
                <a:solidFill>
                  <a:schemeClr val="tx1"/>
                </a:solidFill>
              </a:rPr>
              <a:t>二</a:t>
            </a:r>
            <a:r>
              <a:rPr>
                <a:solidFill>
                  <a:schemeClr val="tx1"/>
                </a:solidFill>
              </a:rPr>
              <a:t>种</a:t>
            </a:r>
            <a:r>
              <a:rPr>
                <a:solidFill>
                  <a:srgbClr val="0000FF"/>
                </a:solidFill>
              </a:rPr>
              <a:t>折界叠加法</a:t>
            </a:r>
            <a:r>
              <a:rPr lang="zh-CN"/>
              <a:t>：</a:t>
            </a:r>
            <a:r>
              <a:t>沿分割界</a:t>
            </a:r>
            <a:r>
              <a:rPr>
                <a:solidFill>
                  <a:srgbClr val="0000FF"/>
                </a:solidFill>
              </a:rPr>
              <a:t>来回对折</a:t>
            </a:r>
            <a:r>
              <a:t>，对齐相加</a:t>
            </a:r>
          </a:p>
          <a:p>
            <a:r>
              <a:rPr>
                <a:solidFill>
                  <a:schemeClr val="tx1"/>
                </a:solidFill>
              </a:rPr>
              <a:t>将x=</a:t>
            </a:r>
            <a:r>
              <a:rPr>
                <a:solidFill>
                  <a:srgbClr val="0000FF"/>
                </a:solidFill>
              </a:rPr>
              <a:t>64912387</a:t>
            </a:r>
            <a:r>
              <a:rPr>
                <a:solidFill>
                  <a:schemeClr val="tx1"/>
                </a:solidFill>
              </a:rPr>
              <a:t>分成</a:t>
            </a:r>
            <a:r>
              <a:rPr>
                <a:solidFill>
                  <a:srgbClr val="0000FF"/>
                </a:solidFill>
              </a:rPr>
              <a:t>649</a:t>
            </a:r>
            <a:r>
              <a:rPr>
                <a:solidFill>
                  <a:schemeClr val="tx1"/>
                </a:solidFill>
              </a:rPr>
              <a:t>、</a:t>
            </a:r>
            <a:r>
              <a:rPr>
                <a:solidFill>
                  <a:srgbClr val="0000FF"/>
                </a:solidFill>
              </a:rPr>
              <a:t>123</a:t>
            </a:r>
            <a:r>
              <a:rPr>
                <a:solidFill>
                  <a:schemeClr val="tx1"/>
                </a:solidFill>
              </a:rPr>
              <a:t>和</a:t>
            </a:r>
            <a:r>
              <a:rPr>
                <a:solidFill>
                  <a:srgbClr val="0000FF"/>
                </a:solidFill>
              </a:rPr>
              <a:t>87</a:t>
            </a:r>
            <a:r>
              <a:rPr>
                <a:solidFill>
                  <a:schemeClr val="tx1"/>
                </a:solidFill>
              </a:rPr>
              <a:t>，两种相加方法　</a:t>
            </a:r>
            <a:endParaRPr>
              <a:solidFill>
                <a:schemeClr val="tx1"/>
              </a:solidFill>
            </a:endParaRPr>
          </a:p>
        </p:txBody>
      </p:sp>
      <p:grpSp>
        <p:nvGrpSpPr>
          <p:cNvPr id="122883" name="组合 834563"/>
          <p:cNvGrpSpPr/>
          <p:nvPr/>
        </p:nvGrpSpPr>
        <p:grpSpPr>
          <a:xfrm rot="0">
            <a:off x="220980" y="3592195"/>
            <a:ext cx="4235450" cy="2887980"/>
            <a:chOff x="1049" y="2961"/>
            <a:chExt cx="2254" cy="956"/>
          </a:xfrm>
        </p:grpSpPr>
        <p:sp>
          <p:nvSpPr>
            <p:cNvPr id="122884" name="文本框 834564"/>
            <p:cNvSpPr txBox="1"/>
            <p:nvPr/>
          </p:nvSpPr>
          <p:spPr>
            <a:xfrm>
              <a:off x="1321" y="2961"/>
              <a:ext cx="819"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6 4 9</a:t>
              </a:r>
              <a:endParaRPr lang="en-US" altLang="zh-CN" sz="2800" b="0">
                <a:latin typeface="Times New Roman" panose="02020603050405020304" pitchFamily="18" charset="0"/>
                <a:ea typeface="微软雅黑" panose="020B0503020204020204" charset="-122"/>
              </a:endParaRPr>
            </a:p>
          </p:txBody>
        </p:sp>
        <p:grpSp>
          <p:nvGrpSpPr>
            <p:cNvPr id="122885" name="组合 834565"/>
            <p:cNvGrpSpPr/>
            <p:nvPr/>
          </p:nvGrpSpPr>
          <p:grpSpPr>
            <a:xfrm>
              <a:off x="1049" y="3150"/>
              <a:ext cx="2254" cy="767"/>
              <a:chOff x="1049" y="3150"/>
              <a:chExt cx="2254" cy="767"/>
            </a:xfrm>
          </p:grpSpPr>
          <p:sp>
            <p:nvSpPr>
              <p:cNvPr id="122886" name="文本框 834566"/>
              <p:cNvSpPr txBox="1"/>
              <p:nvPr/>
            </p:nvSpPr>
            <p:spPr>
              <a:xfrm>
                <a:off x="1321" y="3150"/>
                <a:ext cx="819"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3 2 1</a:t>
                </a:r>
                <a:endParaRPr lang="en-US" altLang="zh-CN" sz="2800" b="0">
                  <a:latin typeface="Times New Roman" panose="02020603050405020304" pitchFamily="18" charset="0"/>
                  <a:ea typeface="微软雅黑" panose="020B0503020204020204" charset="-122"/>
                </a:endParaRPr>
              </a:p>
            </p:txBody>
          </p:sp>
          <p:sp>
            <p:nvSpPr>
              <p:cNvPr id="122887" name="文本框 834567"/>
              <p:cNvSpPr txBox="1"/>
              <p:nvPr/>
            </p:nvSpPr>
            <p:spPr>
              <a:xfrm>
                <a:off x="1465" y="3313"/>
                <a:ext cx="569"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8 7</a:t>
                </a:r>
                <a:endParaRPr lang="en-US" altLang="zh-CN" sz="2800" b="0">
                  <a:latin typeface="Times New Roman" panose="02020603050405020304" pitchFamily="18" charset="0"/>
                  <a:ea typeface="微软雅黑" panose="020B0503020204020204" charset="-122"/>
                </a:endParaRPr>
              </a:p>
            </p:txBody>
          </p:sp>
          <p:sp>
            <p:nvSpPr>
              <p:cNvPr id="122888" name="直接连接符 834568"/>
              <p:cNvSpPr/>
              <p:nvPr/>
            </p:nvSpPr>
            <p:spPr>
              <a:xfrm>
                <a:off x="1055" y="3517"/>
                <a:ext cx="869" cy="0"/>
              </a:xfrm>
              <a:prstGeom prst="line">
                <a:avLst/>
              </a:prstGeom>
              <a:ln w="9525" cap="flat" cmpd="sng">
                <a:solidFill>
                  <a:schemeClr val="tx1"/>
                </a:solidFill>
                <a:prstDash val="solid"/>
                <a:round/>
                <a:headEnd type="none" w="med" len="med"/>
                <a:tailEnd type="none" w="med" len="med"/>
              </a:ln>
            </p:spPr>
          </p:sp>
          <p:sp>
            <p:nvSpPr>
              <p:cNvPr id="122889" name="文本框 834569"/>
              <p:cNvSpPr txBox="1"/>
              <p:nvPr/>
            </p:nvSpPr>
            <p:spPr>
              <a:xfrm>
                <a:off x="1135" y="3500"/>
                <a:ext cx="1080" cy="201"/>
              </a:xfrm>
              <a:prstGeom prst="rect">
                <a:avLst/>
              </a:prstGeom>
              <a:noFill/>
              <a:ln w="9525">
                <a:noFill/>
              </a:ln>
            </p:spPr>
            <p:txBody>
              <a:bodyPr wrap="square" anchor="t">
                <a:spAutoFit/>
              </a:bodyPr>
              <a:p>
                <a:pPr>
                  <a:buClr>
                    <a:schemeClr val="bg1"/>
                  </a:buClr>
                  <a:buNone/>
                </a:pPr>
                <a:r>
                  <a:rPr lang="en-US" altLang="zh-CN" sz="2800" b="0">
                    <a:solidFill>
                      <a:srgbClr val="0000FF"/>
                    </a:solidFill>
                    <a:latin typeface="Times New Roman" panose="02020603050405020304" pitchFamily="18" charset="0"/>
                    <a:ea typeface="微软雅黑" panose="020B0503020204020204" charset="-122"/>
                  </a:rPr>
                  <a:t>1</a:t>
                </a:r>
                <a:r>
                  <a:rPr lang="en-US" altLang="zh-CN" sz="2800" b="0">
                    <a:latin typeface="Times New Roman" panose="02020603050405020304" pitchFamily="18" charset="0"/>
                    <a:ea typeface="微软雅黑" panose="020B0503020204020204" charset="-122"/>
                  </a:rPr>
                  <a:t>  0 5 7</a:t>
                </a:r>
                <a:endParaRPr lang="en-US" altLang="zh-CN" sz="2800" b="0">
                  <a:latin typeface="Times New Roman" panose="02020603050405020304" pitchFamily="18" charset="0"/>
                  <a:ea typeface="微软雅黑" panose="020B0503020204020204" charset="-122"/>
                </a:endParaRPr>
              </a:p>
            </p:txBody>
          </p:sp>
          <p:sp>
            <p:nvSpPr>
              <p:cNvPr id="122890" name="文本框 834570"/>
              <p:cNvSpPr txBox="1"/>
              <p:nvPr/>
            </p:nvSpPr>
            <p:spPr>
              <a:xfrm>
                <a:off x="1049" y="3716"/>
                <a:ext cx="1496"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H(key)=057</a:t>
                </a:r>
                <a:endParaRPr lang="en-US" altLang="zh-CN" sz="2800" b="0">
                  <a:latin typeface="Times New Roman" panose="02020603050405020304" pitchFamily="18" charset="0"/>
                  <a:ea typeface="微软雅黑" panose="020B0503020204020204" charset="-122"/>
                </a:endParaRPr>
              </a:p>
            </p:txBody>
          </p:sp>
          <p:sp>
            <p:nvSpPr>
              <p:cNvPr id="122891" name="椭圆形标注 834571"/>
              <p:cNvSpPr/>
              <p:nvPr/>
            </p:nvSpPr>
            <p:spPr>
              <a:xfrm>
                <a:off x="2040" y="3215"/>
                <a:ext cx="1263" cy="285"/>
              </a:xfrm>
              <a:prstGeom prst="wedgeEllipseCallout">
                <a:avLst>
                  <a:gd name="adj1" fmla="val -53600"/>
                  <a:gd name="adj2" fmla="val 70125"/>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nchor="ctr">
                <a:spAutoFit/>
              </a:bodyPr>
              <a:p>
                <a:pPr algn="ctr">
                  <a:buClr>
                    <a:schemeClr val="bg1"/>
                  </a:buClr>
                  <a:buNone/>
                </a:pPr>
                <a:r>
                  <a:rPr lang="zh-CN" altLang="en-US" sz="2800" b="0" dirty="0">
                    <a:latin typeface="Times New Roman" panose="02020603050405020304" pitchFamily="18" charset="0"/>
                    <a:ea typeface="宋体" panose="02010600030101010101" pitchFamily="2" charset="-122"/>
                  </a:rPr>
                  <a:t>算术相加</a:t>
                </a:r>
                <a:endParaRPr lang="zh-CN" altLang="en-US" sz="2800" b="0" dirty="0">
                  <a:latin typeface="Times New Roman" panose="02020603050405020304" pitchFamily="18" charset="0"/>
                  <a:ea typeface="宋体" panose="02010600030101010101" pitchFamily="2" charset="-122"/>
                </a:endParaRPr>
              </a:p>
            </p:txBody>
          </p:sp>
        </p:grpSp>
      </p:grpSp>
      <p:sp>
        <p:nvSpPr>
          <p:cNvPr id="20491" name="Line 31"/>
          <p:cNvSpPr/>
          <p:nvPr/>
        </p:nvSpPr>
        <p:spPr>
          <a:xfrm>
            <a:off x="1331595" y="3282950"/>
            <a:ext cx="644525" cy="9525"/>
          </a:xfrm>
          <a:prstGeom prst="line">
            <a:avLst/>
          </a:prstGeom>
          <a:ln w="38100" cap="flat" cmpd="dbl">
            <a:solidFill>
              <a:schemeClr val="tx1"/>
            </a:solidFill>
            <a:prstDash val="solid"/>
            <a:miter/>
            <a:headEnd type="none" w="med" len="med"/>
            <a:tailEnd type="none" w="med" len="med"/>
          </a:ln>
        </p:spPr>
      </p:sp>
      <p:sp>
        <p:nvSpPr>
          <p:cNvPr id="4" name="Line 31"/>
          <p:cNvSpPr/>
          <p:nvPr/>
        </p:nvSpPr>
        <p:spPr>
          <a:xfrm>
            <a:off x="2043430" y="3282950"/>
            <a:ext cx="478790" cy="635"/>
          </a:xfrm>
          <a:prstGeom prst="line">
            <a:avLst/>
          </a:prstGeom>
          <a:ln w="38100" cap="flat" cmpd="dbl">
            <a:solidFill>
              <a:schemeClr val="tx1"/>
            </a:solidFill>
            <a:prstDash val="solid"/>
            <a:miter/>
            <a:headEnd type="none" w="med" len="med"/>
            <a:tailEnd type="none" w="med" len="med"/>
          </a:ln>
        </p:spPr>
      </p:sp>
      <p:sp>
        <p:nvSpPr>
          <p:cNvPr id="5" name="Line 31"/>
          <p:cNvSpPr/>
          <p:nvPr/>
        </p:nvSpPr>
        <p:spPr>
          <a:xfrm>
            <a:off x="2555558" y="3282950"/>
            <a:ext cx="368300" cy="0"/>
          </a:xfrm>
          <a:prstGeom prst="line">
            <a:avLst/>
          </a:prstGeom>
          <a:ln w="38100" cap="flat" cmpd="dbl">
            <a:solidFill>
              <a:schemeClr val="tx1"/>
            </a:solidFill>
            <a:prstDash val="solid"/>
            <a:miter/>
            <a:headEnd type="none" w="med" len="med"/>
            <a:tailEnd type="none" w="med" len="med"/>
          </a:ln>
        </p:spPr>
      </p:sp>
      <p:grpSp>
        <p:nvGrpSpPr>
          <p:cNvPr id="6" name="组合 834563"/>
          <p:cNvGrpSpPr/>
          <p:nvPr/>
        </p:nvGrpSpPr>
        <p:grpSpPr>
          <a:xfrm rot="0">
            <a:off x="4787900" y="3644900"/>
            <a:ext cx="4244845" cy="2887980"/>
            <a:chOff x="1049" y="2961"/>
            <a:chExt cx="2259" cy="956"/>
          </a:xfrm>
        </p:grpSpPr>
        <p:sp>
          <p:nvSpPr>
            <p:cNvPr id="7" name="文本框 834564"/>
            <p:cNvSpPr txBox="1"/>
            <p:nvPr/>
          </p:nvSpPr>
          <p:spPr>
            <a:xfrm>
              <a:off x="1321" y="2961"/>
              <a:ext cx="819"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6 4 9</a:t>
              </a:r>
              <a:endParaRPr lang="en-US" altLang="zh-CN" sz="2800" b="0">
                <a:latin typeface="Times New Roman" panose="02020603050405020304" pitchFamily="18" charset="0"/>
                <a:ea typeface="微软雅黑" panose="020B0503020204020204" charset="-122"/>
              </a:endParaRPr>
            </a:p>
          </p:txBody>
        </p:sp>
        <p:grpSp>
          <p:nvGrpSpPr>
            <p:cNvPr id="8" name="组合 834565"/>
            <p:cNvGrpSpPr/>
            <p:nvPr/>
          </p:nvGrpSpPr>
          <p:grpSpPr>
            <a:xfrm>
              <a:off x="1049" y="3150"/>
              <a:ext cx="2259" cy="767"/>
              <a:chOff x="1049" y="3150"/>
              <a:chExt cx="2259" cy="767"/>
            </a:xfrm>
          </p:grpSpPr>
          <p:sp>
            <p:nvSpPr>
              <p:cNvPr id="9" name="文本框 834566"/>
              <p:cNvSpPr txBox="1"/>
              <p:nvPr/>
            </p:nvSpPr>
            <p:spPr>
              <a:xfrm>
                <a:off x="1321" y="3150"/>
                <a:ext cx="819"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3 2 1</a:t>
                </a:r>
                <a:endParaRPr lang="en-US" altLang="zh-CN" sz="2800" b="0">
                  <a:latin typeface="Times New Roman" panose="02020603050405020304" pitchFamily="18" charset="0"/>
                  <a:ea typeface="微软雅黑" panose="020B0503020204020204" charset="-122"/>
                </a:endParaRPr>
              </a:p>
            </p:txBody>
          </p:sp>
          <p:sp>
            <p:nvSpPr>
              <p:cNvPr id="10" name="文本框 834567"/>
              <p:cNvSpPr txBox="1"/>
              <p:nvPr/>
            </p:nvSpPr>
            <p:spPr>
              <a:xfrm>
                <a:off x="1465" y="3313"/>
                <a:ext cx="569"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8 7</a:t>
                </a:r>
                <a:endParaRPr lang="en-US" altLang="zh-CN" sz="2800" b="0">
                  <a:latin typeface="Times New Roman" panose="02020603050405020304" pitchFamily="18" charset="0"/>
                  <a:ea typeface="微软雅黑" panose="020B0503020204020204" charset="-122"/>
                </a:endParaRPr>
              </a:p>
            </p:txBody>
          </p:sp>
          <p:sp>
            <p:nvSpPr>
              <p:cNvPr id="11" name="直接连接符 834568"/>
              <p:cNvSpPr/>
              <p:nvPr/>
            </p:nvSpPr>
            <p:spPr>
              <a:xfrm>
                <a:off x="1055" y="3517"/>
                <a:ext cx="869" cy="0"/>
              </a:xfrm>
              <a:prstGeom prst="line">
                <a:avLst/>
              </a:prstGeom>
              <a:ln w="9525" cap="flat" cmpd="sng">
                <a:solidFill>
                  <a:schemeClr val="tx1"/>
                </a:solidFill>
                <a:prstDash val="solid"/>
                <a:round/>
                <a:headEnd type="none" w="med" len="med"/>
                <a:tailEnd type="none" w="med" len="med"/>
              </a:ln>
            </p:spPr>
          </p:sp>
          <p:sp>
            <p:nvSpPr>
              <p:cNvPr id="12" name="文本框 834569"/>
              <p:cNvSpPr txBox="1"/>
              <p:nvPr/>
            </p:nvSpPr>
            <p:spPr>
              <a:xfrm>
                <a:off x="1204" y="3500"/>
                <a:ext cx="1011"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  9 4 7</a:t>
                </a:r>
                <a:endParaRPr lang="en-US" altLang="zh-CN" sz="2800" b="0">
                  <a:latin typeface="Times New Roman" panose="02020603050405020304" pitchFamily="18" charset="0"/>
                  <a:ea typeface="微软雅黑" panose="020B0503020204020204" charset="-122"/>
                </a:endParaRPr>
              </a:p>
            </p:txBody>
          </p:sp>
          <p:sp>
            <p:nvSpPr>
              <p:cNvPr id="13" name="文本框 834570"/>
              <p:cNvSpPr txBox="1"/>
              <p:nvPr/>
            </p:nvSpPr>
            <p:spPr>
              <a:xfrm>
                <a:off x="1049" y="3716"/>
                <a:ext cx="1496" cy="201"/>
              </a:xfrm>
              <a:prstGeom prst="rect">
                <a:avLst/>
              </a:prstGeom>
              <a:noFill/>
              <a:ln w="9525">
                <a:noFill/>
              </a:ln>
            </p:spPr>
            <p:txBody>
              <a:bodyPr wrap="square" anchor="t">
                <a:spAutoFit/>
              </a:bodyPr>
              <a:p>
                <a:pPr>
                  <a:buClr>
                    <a:schemeClr val="bg1"/>
                  </a:buClr>
                  <a:buNone/>
                </a:pPr>
                <a:r>
                  <a:rPr lang="en-US" altLang="zh-CN" sz="2800" b="0">
                    <a:latin typeface="Times New Roman" panose="02020603050405020304" pitchFamily="18" charset="0"/>
                    <a:ea typeface="微软雅黑" panose="020B0503020204020204" charset="-122"/>
                  </a:rPr>
                  <a:t>H(key)=947</a:t>
                </a:r>
                <a:endParaRPr lang="en-US" altLang="zh-CN" sz="2800" b="0">
                  <a:latin typeface="Times New Roman" panose="02020603050405020304" pitchFamily="18" charset="0"/>
                  <a:ea typeface="微软雅黑" panose="020B0503020204020204" charset="-122"/>
                </a:endParaRPr>
              </a:p>
            </p:txBody>
          </p:sp>
          <p:sp>
            <p:nvSpPr>
              <p:cNvPr id="14" name="椭圆形标注 834571"/>
              <p:cNvSpPr/>
              <p:nvPr/>
            </p:nvSpPr>
            <p:spPr>
              <a:xfrm>
                <a:off x="2045" y="3223"/>
                <a:ext cx="1263" cy="285"/>
              </a:xfrm>
              <a:prstGeom prst="wedgeEllipseCallout">
                <a:avLst>
                  <a:gd name="adj1" fmla="val -53600"/>
                  <a:gd name="adj2" fmla="val 7012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square" anchor="ctr">
                <a:spAutoFit/>
              </a:bodyPr>
              <a:p>
                <a:pPr algn="ctr">
                  <a:buClr>
                    <a:schemeClr val="bg1"/>
                  </a:buClr>
                  <a:buNone/>
                </a:pPr>
                <a:r>
                  <a:rPr lang="zh-CN" altLang="en-US" sz="2800" b="0" dirty="0">
                    <a:latin typeface="Times New Roman" panose="02020603050405020304" pitchFamily="18" charset="0"/>
                    <a:ea typeface="宋体" panose="02010600030101010101" pitchFamily="2" charset="-122"/>
                  </a:rPr>
                  <a:t>按位相加</a:t>
                </a:r>
                <a:endParaRPr lang="zh-CN" altLang="en-US" sz="2800" b="0" dirty="0">
                  <a:latin typeface="Times New Roman" panose="02020603050405020304" pitchFamily="18" charset="0"/>
                  <a:ea typeface="宋体" panose="02010600030101010101" pitchFamily="2" charset="-122"/>
                </a:endParaRPr>
              </a:p>
            </p:txBody>
          </p:sp>
        </p:grpSp>
      </p:grpSp>
    </p:spTree>
  </p:cSld>
  <p:clrMapOvr>
    <a:masterClrMapping/>
  </p:clrMapOvr>
  <p:transition spd="slow">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5"/>
          <p:cNvGrpSpPr/>
          <p:nvPr/>
        </p:nvGrpSpPr>
        <p:grpSpPr>
          <a:xfrm>
            <a:off x="1449388" y="4868863"/>
            <a:ext cx="7351713" cy="1096963"/>
            <a:chOff x="913" y="2615"/>
            <a:chExt cx="4631" cy="691"/>
          </a:xfrm>
        </p:grpSpPr>
        <p:sp>
          <p:nvSpPr>
            <p:cNvPr id="23563" name="Rectangle 6"/>
            <p:cNvSpPr/>
            <p:nvPr/>
          </p:nvSpPr>
          <p:spPr>
            <a:xfrm>
              <a:off x="2536" y="2992"/>
              <a:ext cx="3008" cy="314"/>
            </a:xfrm>
            <a:prstGeom prst="rect">
              <a:avLst/>
            </a:prstGeom>
            <a:solidFill>
              <a:srgbClr val="FFFFFF"/>
            </a:solidFill>
            <a:ln w="28575" cap="flat" cmpd="sng">
              <a:solidFill>
                <a:srgbClr val="FF00FF"/>
              </a:solidFill>
              <a:prstDash val="solid"/>
              <a:miter/>
              <a:headEnd type="none" w="med" len="med"/>
              <a:tailEnd type="none" w="med" len="med"/>
            </a:ln>
          </p:spPr>
          <p:txBody>
            <a:bodyPr wrap="none" anchor="ctr" anchorCtr="0"/>
            <a:p>
              <a:pPr>
                <a:buNone/>
              </a:pPr>
              <a:r>
                <a:rPr lang="zh-CN" altLang="en-US" b="0" dirty="0">
                  <a:solidFill>
                    <a:srgbClr val="FF0000"/>
                  </a:solidFill>
                  <a:ea typeface="宋体" panose="02010600030101010101" pitchFamily="2" charset="-122"/>
                </a:rPr>
                <a:t>取中间三位作为散列函数</a:t>
              </a:r>
              <a:endParaRPr lang="zh-CN" altLang="en-US" b="0" dirty="0">
                <a:solidFill>
                  <a:srgbClr val="FF0000"/>
                </a:solidFill>
                <a:ea typeface="宋体" panose="02010600030101010101" pitchFamily="2" charset="-122"/>
              </a:endParaRPr>
            </a:p>
          </p:txBody>
        </p:sp>
        <p:sp>
          <p:nvSpPr>
            <p:cNvPr id="23564" name="Line 7"/>
            <p:cNvSpPr/>
            <p:nvPr/>
          </p:nvSpPr>
          <p:spPr>
            <a:xfrm>
              <a:off x="1247" y="2853"/>
              <a:ext cx="1288" cy="168"/>
            </a:xfrm>
            <a:prstGeom prst="line">
              <a:avLst/>
            </a:prstGeom>
            <a:ln w="28575" cap="flat" cmpd="sng">
              <a:solidFill>
                <a:srgbClr val="FF00FF"/>
              </a:solidFill>
              <a:prstDash val="solid"/>
              <a:miter/>
              <a:headEnd type="none" w="med" len="med"/>
              <a:tailEnd type="none" w="med" len="med"/>
            </a:ln>
          </p:spPr>
        </p:sp>
        <p:sp>
          <p:nvSpPr>
            <p:cNvPr id="23565" name="Rectangle 8"/>
            <p:cNvSpPr/>
            <p:nvPr/>
          </p:nvSpPr>
          <p:spPr>
            <a:xfrm>
              <a:off x="913" y="2615"/>
              <a:ext cx="383" cy="238"/>
            </a:xfrm>
            <a:prstGeom prst="rect">
              <a:avLst/>
            </a:prstGeom>
            <a:noFill/>
            <a:ln w="28575" cap="flat" cmpd="sng">
              <a:solidFill>
                <a:srgbClr val="FF00FF"/>
              </a:solidFill>
              <a:prstDash val="solid"/>
              <a:miter/>
              <a:headEnd type="none" w="med" len="med"/>
              <a:tailEnd type="none" w="med" len="med"/>
            </a:ln>
          </p:spPr>
          <p:txBody>
            <a:bodyPr wrap="none" anchor="ctr" anchorCtr="0"/>
            <a:p>
              <a:pPr algn="ctr"/>
              <a:endParaRPr lang="zh-CN" altLang="en-US" b="0" dirty="0">
                <a:ea typeface="宋体" panose="02010600030101010101" pitchFamily="2" charset="-122"/>
                <a:cs typeface="Times New Roman" panose="02020603050405020304" pitchFamily="18" charset="0"/>
              </a:endParaRPr>
            </a:p>
          </p:txBody>
        </p:sp>
      </p:grpSp>
      <p:sp>
        <p:nvSpPr>
          <p:cNvPr id="23559" name="Rectangle 11"/>
          <p:cNvSpPr/>
          <p:nvPr/>
        </p:nvSpPr>
        <p:spPr>
          <a:xfrm>
            <a:off x="405765" y="2853055"/>
            <a:ext cx="8283575" cy="2853055"/>
          </a:xfrm>
          <a:prstGeom prst="rect">
            <a:avLst/>
          </a:prstGeom>
          <a:noFill/>
          <a:ln w="9525">
            <a:noFill/>
          </a:ln>
        </p:spPr>
        <p:txBody>
          <a:bodyPr/>
          <a:p>
            <a:pPr algn="just">
              <a:spcBef>
                <a:spcPct val="5000"/>
              </a:spcBef>
              <a:buClr>
                <a:schemeClr val="folHlink"/>
              </a:buClr>
              <a:buSzPct val="60000"/>
              <a:buNone/>
            </a:pPr>
            <a:r>
              <a:rPr lang="en-US" altLang="zh-CN" b="0" dirty="0">
                <a:ea typeface="宋体" panose="02010600030101010101" pitchFamily="2" charset="-122"/>
                <a:cs typeface="Times New Roman" panose="02020603050405020304" pitchFamily="18" charset="0"/>
              </a:rPr>
              <a:t>hash(</a:t>
            </a:r>
            <a:r>
              <a:rPr lang="en-US" altLang="zh-CN" b="0" dirty="0">
                <a:solidFill>
                  <a:schemeClr val="hlink"/>
                </a:solidFill>
                <a:ea typeface="宋体" panose="02010600030101010101" pitchFamily="2" charset="-122"/>
                <a:cs typeface="Times New Roman" panose="02020603050405020304" pitchFamily="18" charset="0"/>
              </a:rPr>
              <a:t>80127429</a:t>
            </a:r>
            <a:r>
              <a:rPr lang="en-US" altLang="zh-CN" b="0" dirty="0">
                <a:ea typeface="宋体" panose="02010600030101010101" pitchFamily="2" charset="-122"/>
                <a:cs typeface="Times New Roman" panose="02020603050405020304" pitchFamily="18" charset="0"/>
              </a:rPr>
              <a:t>)</a:t>
            </a:r>
            <a:r>
              <a:rPr lang="en-US" altLang="zh-CN" b="0" baseline="-25000" dirty="0">
                <a:ea typeface="宋体" panose="02010600030101010101" pitchFamily="2" charset="-122"/>
                <a:cs typeface="Times New Roman" panose="02020603050405020304" pitchFamily="18" charset="0"/>
              </a:rPr>
              <a:t>10</a:t>
            </a:r>
            <a:endParaRPr lang="en-US" altLang="zh-CN" b="0" dirty="0">
              <a:ea typeface="宋体" panose="02010600030101010101" pitchFamily="2" charset="-122"/>
              <a:cs typeface="Times New Roman" panose="02020603050405020304" pitchFamily="18" charset="0"/>
            </a:endParaRPr>
          </a:p>
          <a:p>
            <a:pPr algn="just">
              <a:spcBef>
                <a:spcPct val="5000"/>
              </a:spcBef>
              <a:buClr>
                <a:schemeClr val="folHlink"/>
              </a:buClr>
              <a:buSzPct val="60000"/>
              <a:buNone/>
            </a:pPr>
            <a:r>
              <a:rPr lang="en-US" altLang="zh-CN" b="0" dirty="0">
                <a:ea typeface="宋体" panose="02010600030101010101" pitchFamily="2" charset="-122"/>
                <a:cs typeface="Times New Roman" panose="02020603050405020304" pitchFamily="18" charset="0"/>
              </a:rPr>
              <a:t>=(80127429)</a:t>
            </a:r>
            <a:r>
              <a:rPr lang="en-US" altLang="zh-CN" b="0" baseline="-30000" dirty="0">
                <a:ea typeface="宋体" panose="02010600030101010101" pitchFamily="2" charset="-122"/>
                <a:cs typeface="Times New Roman" panose="02020603050405020304" pitchFamily="18" charset="0"/>
              </a:rPr>
              <a:t>13</a:t>
            </a:r>
            <a:r>
              <a:rPr lang="en-US" altLang="zh-CN" b="0" dirty="0">
                <a:ea typeface="宋体" panose="02010600030101010101" pitchFamily="2" charset="-122"/>
                <a:cs typeface="Times New Roman" panose="02020603050405020304" pitchFamily="18" charset="0"/>
              </a:rPr>
              <a:t>=8×13</a:t>
            </a:r>
            <a:r>
              <a:rPr lang="en-US" altLang="zh-CN" b="0" baseline="30000" dirty="0">
                <a:ea typeface="宋体" panose="02010600030101010101" pitchFamily="2" charset="-122"/>
                <a:cs typeface="Times New Roman" panose="02020603050405020304" pitchFamily="18" charset="0"/>
              </a:rPr>
              <a:t>7</a:t>
            </a:r>
            <a:r>
              <a:rPr lang="en-US" altLang="zh-CN" b="0" dirty="0">
                <a:ea typeface="宋体" panose="02010600030101010101" pitchFamily="2" charset="-122"/>
                <a:cs typeface="Times New Roman" panose="02020603050405020304" pitchFamily="18" charset="0"/>
              </a:rPr>
              <a:t>+0×13</a:t>
            </a:r>
            <a:r>
              <a:rPr lang="en-US" altLang="zh-CN" b="0" baseline="30000" dirty="0">
                <a:ea typeface="宋体" panose="02010600030101010101" pitchFamily="2" charset="-122"/>
                <a:cs typeface="Times New Roman" panose="02020603050405020304" pitchFamily="18" charset="0"/>
              </a:rPr>
              <a:t>6</a:t>
            </a:r>
            <a:r>
              <a:rPr lang="en-US" altLang="zh-CN" b="0" dirty="0">
                <a:ea typeface="宋体" panose="02010600030101010101" pitchFamily="2" charset="-122"/>
                <a:cs typeface="Times New Roman" panose="02020603050405020304" pitchFamily="18" charset="0"/>
              </a:rPr>
              <a:t>+1×13</a:t>
            </a:r>
            <a:r>
              <a:rPr lang="en-US" altLang="zh-CN" b="0" baseline="30000" dirty="0">
                <a:ea typeface="宋体" panose="02010600030101010101" pitchFamily="2" charset="-122"/>
                <a:cs typeface="Times New Roman" panose="02020603050405020304" pitchFamily="18" charset="0"/>
              </a:rPr>
              <a:t>5</a:t>
            </a:r>
            <a:r>
              <a:rPr lang="en-US" altLang="zh-CN" b="0" dirty="0">
                <a:ea typeface="宋体" panose="02010600030101010101" pitchFamily="2" charset="-122"/>
                <a:cs typeface="Times New Roman" panose="02020603050405020304" pitchFamily="18" charset="0"/>
              </a:rPr>
              <a:t>+2×13</a:t>
            </a:r>
            <a:r>
              <a:rPr lang="en-US" altLang="zh-CN" b="0" baseline="30000" dirty="0">
                <a:ea typeface="宋体" panose="02010600030101010101" pitchFamily="2" charset="-122"/>
                <a:cs typeface="Times New Roman" panose="02020603050405020304" pitchFamily="18" charset="0"/>
              </a:rPr>
              <a:t>4</a:t>
            </a:r>
            <a:endParaRPr lang="en-US" altLang="zh-CN" b="0" baseline="30000" dirty="0">
              <a:ea typeface="宋体" panose="02010600030101010101" pitchFamily="2" charset="-122"/>
              <a:cs typeface="Times New Roman" panose="02020603050405020304" pitchFamily="18" charset="0"/>
            </a:endParaRPr>
          </a:p>
          <a:p>
            <a:pPr algn="just">
              <a:spcBef>
                <a:spcPct val="5000"/>
              </a:spcBef>
              <a:buClr>
                <a:schemeClr val="folHlink"/>
              </a:buClr>
              <a:buSzPct val="60000"/>
              <a:buNone/>
            </a:pPr>
            <a:r>
              <a:rPr lang="en-US" altLang="zh-CN" b="0" dirty="0">
                <a:ea typeface="宋体" panose="02010600030101010101" pitchFamily="2" charset="-122"/>
                <a:cs typeface="Times New Roman" panose="02020603050405020304" pitchFamily="18" charset="0"/>
              </a:rPr>
              <a:t>                          +7×13</a:t>
            </a:r>
            <a:r>
              <a:rPr lang="en-US" altLang="zh-CN" b="0" baseline="30000" dirty="0">
                <a:ea typeface="宋体" panose="02010600030101010101" pitchFamily="2" charset="-122"/>
                <a:cs typeface="Times New Roman" panose="02020603050405020304" pitchFamily="18" charset="0"/>
              </a:rPr>
              <a:t>3</a:t>
            </a:r>
            <a:r>
              <a:rPr lang="en-US" altLang="zh-CN" b="0" dirty="0">
                <a:ea typeface="宋体" panose="02010600030101010101" pitchFamily="2" charset="-122"/>
                <a:cs typeface="Times New Roman" panose="02020603050405020304" pitchFamily="18" charset="0"/>
              </a:rPr>
              <a:t>+4×13</a:t>
            </a:r>
            <a:r>
              <a:rPr lang="en-US" altLang="zh-CN" b="0" baseline="30000" dirty="0">
                <a:ea typeface="宋体" panose="02010600030101010101" pitchFamily="2" charset="-122"/>
                <a:cs typeface="Times New Roman" panose="02020603050405020304" pitchFamily="18" charset="0"/>
              </a:rPr>
              <a:t>2</a:t>
            </a:r>
            <a:r>
              <a:rPr lang="en-US" altLang="zh-CN" b="0" dirty="0">
                <a:ea typeface="宋体" panose="02010600030101010101" pitchFamily="2" charset="-122"/>
                <a:cs typeface="Times New Roman" panose="02020603050405020304" pitchFamily="18" charset="0"/>
              </a:rPr>
              <a:t>+2×1</a:t>
            </a:r>
            <a:r>
              <a:rPr lang="en-US" altLang="zh-CN" b="0" baseline="30000" dirty="0">
                <a:ea typeface="宋体" panose="02010600030101010101" pitchFamily="2" charset="-122"/>
                <a:cs typeface="Times New Roman" panose="02020603050405020304" pitchFamily="18" charset="0"/>
              </a:rPr>
              <a:t>3</a:t>
            </a:r>
            <a:r>
              <a:rPr lang="en-US" altLang="zh-CN" b="0" dirty="0">
                <a:ea typeface="宋体" panose="02010600030101010101" pitchFamily="2" charset="-122"/>
                <a:cs typeface="Times New Roman" panose="02020603050405020304" pitchFamily="18" charset="0"/>
              </a:rPr>
              <a:t>+9</a:t>
            </a:r>
            <a:endParaRPr lang="en-US" altLang="zh-CN" b="0" dirty="0">
              <a:ea typeface="宋体" panose="02010600030101010101" pitchFamily="2" charset="-122"/>
              <a:cs typeface="Times New Roman" panose="02020603050405020304" pitchFamily="18" charset="0"/>
            </a:endParaRPr>
          </a:p>
          <a:p>
            <a:pPr algn="just">
              <a:spcBef>
                <a:spcPct val="5000"/>
              </a:spcBef>
              <a:buClr>
                <a:schemeClr val="folHlink"/>
              </a:buClr>
              <a:buSzPct val="60000"/>
              <a:buNone/>
            </a:pPr>
            <a:r>
              <a:rPr lang="en-US" altLang="zh-CN" b="0" dirty="0">
                <a:ea typeface="宋体" panose="02010600030101010101" pitchFamily="2" charset="-122"/>
                <a:cs typeface="Times New Roman" panose="02020603050405020304" pitchFamily="18" charset="0"/>
              </a:rPr>
              <a:t>=(502432641)</a:t>
            </a:r>
            <a:r>
              <a:rPr lang="en-US" altLang="zh-CN" b="0" baseline="-30000" dirty="0">
                <a:ea typeface="宋体" panose="02010600030101010101" pitchFamily="2" charset="-122"/>
                <a:cs typeface="Times New Roman" panose="02020603050405020304" pitchFamily="18" charset="0"/>
              </a:rPr>
              <a:t>10</a:t>
            </a:r>
            <a:r>
              <a:rPr lang="en-US" altLang="zh-CN" b="0" dirty="0">
                <a:ea typeface="宋体" panose="02010600030101010101" pitchFamily="2" charset="-122"/>
                <a:cs typeface="Times New Roman" panose="02020603050405020304" pitchFamily="18" charset="0"/>
              </a:rPr>
              <a:t> </a:t>
            </a:r>
            <a:endParaRPr lang="en-US" altLang="zh-CN" b="0" dirty="0">
              <a:ea typeface="宋体" panose="02010600030101010101" pitchFamily="2" charset="-122"/>
              <a:cs typeface="Times New Roman" panose="02020603050405020304" pitchFamily="18" charset="0"/>
            </a:endParaRPr>
          </a:p>
        </p:txBody>
      </p:sp>
      <p:sp>
        <p:nvSpPr>
          <p:cNvPr id="23558" name="Rectangle 2"/>
          <p:cNvSpPr/>
          <p:nvPr/>
        </p:nvSpPr>
        <p:spPr>
          <a:xfrm>
            <a:off x="205105" y="1124903"/>
            <a:ext cx="7793038" cy="533400"/>
          </a:xfrm>
          <a:prstGeom prst="rect">
            <a:avLst/>
          </a:prstGeom>
          <a:noFill/>
          <a:ln w="9525">
            <a:noFill/>
          </a:ln>
        </p:spPr>
        <p:txBody>
          <a:bodyPr anchor="b" anchorCtr="0"/>
          <a:p>
            <a:r>
              <a:rPr lang="en-US" sz="3200" b="0" dirty="0">
                <a:solidFill>
                  <a:srgbClr val="FF0000"/>
                </a:solidFill>
                <a:ea typeface="宋体" panose="02010600030101010101" pitchFamily="2" charset="-122"/>
                <a:cs typeface="Times New Roman" panose="02020603050405020304" pitchFamily="18" charset="0"/>
              </a:rPr>
              <a:t> 5</a:t>
            </a:r>
            <a:r>
              <a:rPr lang="zh-CN" altLang="en-US" sz="3200" b="0" dirty="0">
                <a:solidFill>
                  <a:srgbClr val="FF0000"/>
                </a:solidFill>
                <a:ea typeface="宋体" panose="02010600030101010101" pitchFamily="2" charset="-122"/>
                <a:cs typeface="Times New Roman" panose="02020603050405020304" pitchFamily="18" charset="0"/>
              </a:rPr>
              <a:t>、变换基数法</a:t>
            </a:r>
            <a:endParaRPr lang="zh-CN" altLang="en-US" sz="3200" b="0" dirty="0">
              <a:solidFill>
                <a:srgbClr val="FF0000"/>
              </a:solidFill>
              <a:ea typeface="宋体" panose="02010600030101010101" pitchFamily="2" charset="-122"/>
              <a:cs typeface="Times New Roman" panose="02020603050405020304" pitchFamily="18" charset="0"/>
            </a:endParaRPr>
          </a:p>
        </p:txBody>
      </p:sp>
      <p:sp>
        <p:nvSpPr>
          <p:cNvPr id="4" name="标题 1"/>
          <p:cNvSpPr>
            <a:spLocks noGrp="1"/>
          </p:cNvSpPr>
          <p:nvPr/>
        </p:nvSpPr>
        <p:spPr>
          <a:xfrm>
            <a:off x="685800" y="233363"/>
            <a:ext cx="7772400" cy="595312"/>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buNone/>
            </a:pPr>
            <a:r>
              <a:rPr lang="zh-CN" altLang="en-US" b="0"/>
              <a:t>7.1 散列函数的构造方法</a:t>
            </a:r>
            <a:endParaRPr lang="zh-CN" altLang="en-US" b="0"/>
          </a:p>
        </p:txBody>
      </p:sp>
      <p:sp>
        <p:nvSpPr>
          <p:cNvPr id="5" name="文本框 4"/>
          <p:cNvSpPr txBox="1"/>
          <p:nvPr/>
        </p:nvSpPr>
        <p:spPr>
          <a:xfrm>
            <a:off x="205105" y="1554480"/>
            <a:ext cx="8831580" cy="1272540"/>
          </a:xfrm>
          <a:prstGeom prst="rect">
            <a:avLst/>
          </a:prstGeom>
          <a:noFill/>
        </p:spPr>
        <p:txBody>
          <a:bodyPr wrap="square" rtlCol="0">
            <a:spAutoFit/>
          </a:bodyPr>
          <a:p>
            <a:r>
              <a:rPr b="0" kern="0">
                <a:latin typeface="+mn-lt"/>
                <a:ea typeface="+mn-ea"/>
                <a:sym typeface="+mn-ea"/>
              </a:rPr>
              <a:t>将十进制数x看作其他进制，再按十三进制数转换成十进制数，提取其中若干位作为x的散列值</a:t>
            </a:r>
            <a:r>
              <a:rPr lang="zh-CN" b="0" kern="0">
                <a:latin typeface="+mn-lt"/>
                <a:ea typeface="+mn-ea"/>
                <a:sym typeface="+mn-ea"/>
              </a:rPr>
              <a:t>。</a:t>
            </a:r>
            <a:endParaRPr lang="zh-CN" alt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7.1 散列函数的构造方法</a:t>
            </a:r>
            <a:endParaRPr lang="zh-CN" altLang="en-US"/>
          </a:p>
        </p:txBody>
      </p:sp>
      <p:sp>
        <p:nvSpPr>
          <p:cNvPr id="3" name="内容占位符 2"/>
          <p:cNvSpPr>
            <a:spLocks noGrp="1"/>
          </p:cNvSpPr>
          <p:nvPr>
            <p:ph idx="1"/>
          </p:nvPr>
        </p:nvSpPr>
        <p:spPr>
          <a:xfrm>
            <a:off x="88900" y="1101725"/>
            <a:ext cx="8983345" cy="4994275"/>
          </a:xfrm>
        </p:spPr>
        <p:txBody>
          <a:bodyPr/>
          <a:p>
            <a:r>
              <a:rPr lang="en-US" altLang="zh-CN">
                <a:solidFill>
                  <a:srgbClr val="FF0000"/>
                </a:solidFill>
              </a:rPr>
              <a:t>6</a:t>
            </a:r>
            <a:r>
              <a:rPr lang="zh-CN">
                <a:solidFill>
                  <a:srgbClr val="FF0000"/>
                </a:solidFill>
              </a:rPr>
              <a:t>、</a:t>
            </a:r>
            <a:r>
              <a:rPr>
                <a:solidFill>
                  <a:srgbClr val="FF0000"/>
                </a:solidFill>
              </a:rPr>
              <a:t>余数法</a:t>
            </a:r>
            <a:endParaRPr>
              <a:solidFill>
                <a:srgbClr val="FF0000"/>
              </a:solidFill>
            </a:endParaRPr>
          </a:p>
          <a:p>
            <a:r>
              <a:rPr lang="zh-CN">
                <a:sym typeface="+mn-ea"/>
              </a:rPr>
              <a:t>散列函数为</a:t>
            </a:r>
            <a:r>
              <a:rPr>
                <a:sym typeface="+mn-ea"/>
              </a:rPr>
              <a:t>H(key)=</a:t>
            </a:r>
            <a:r>
              <a:rPr>
                <a:solidFill>
                  <a:srgbClr val="FF0000"/>
                </a:solidFill>
                <a:sym typeface="+mn-ea"/>
              </a:rPr>
              <a:t>key</a:t>
            </a:r>
            <a:r>
              <a:rPr lang="en-US">
                <a:solidFill>
                  <a:srgbClr val="FF0000"/>
                </a:solidFill>
                <a:sym typeface="+mn-ea"/>
              </a:rPr>
              <a:t> % </a:t>
            </a:r>
            <a:r>
              <a:rPr>
                <a:solidFill>
                  <a:srgbClr val="FF0000"/>
                </a:solidFill>
                <a:sym typeface="+mn-ea"/>
              </a:rPr>
              <a:t>p</a:t>
            </a:r>
            <a:r>
              <a:rPr>
                <a:sym typeface="+mn-ea"/>
              </a:rPr>
              <a:t> (p</a:t>
            </a:r>
            <a:r>
              <a:rPr>
                <a:latin typeface="Arial" panose="020B0604020202020204" pitchFamily="34" charset="0"/>
                <a:cs typeface="Arial" panose="020B0604020202020204" pitchFamily="34" charset="0"/>
                <a:sym typeface="+mn-ea"/>
              </a:rPr>
              <a:t>≤</a:t>
            </a:r>
            <a:r>
              <a:rPr>
                <a:sym typeface="+mn-ea"/>
              </a:rPr>
              <a:t>m)</a:t>
            </a:r>
            <a:r>
              <a:rPr lang="zh-CN">
                <a:sym typeface="+mn-ea"/>
              </a:rPr>
              <a:t>，</a:t>
            </a:r>
            <a:r>
              <a:t>表长m</a:t>
            </a:r>
            <a:r>
              <a:rPr lang="zh-CN"/>
              <a:t>，</a:t>
            </a:r>
            <a:r>
              <a:t>模数p选取不大于m的常数</a:t>
            </a:r>
          </a:p>
          <a:p>
            <a:endParaRPr lang="en-US" altLang="zh-CN">
              <a:solidFill>
                <a:srgbClr val="0000FF"/>
              </a:solidFill>
              <a:sym typeface="+mn-ea"/>
            </a:endParaRPr>
          </a:p>
          <a:p>
            <a:endParaRPr lang="en-US" altLang="zh-CN">
              <a:solidFill>
                <a:srgbClr val="0000FF"/>
              </a:solidFill>
              <a:sym typeface="+mn-ea"/>
            </a:endParaRPr>
          </a:p>
          <a:p>
            <a:r>
              <a:rPr lang="en-US" altLang="zh-CN">
                <a:solidFill>
                  <a:srgbClr val="0000FF"/>
                </a:solidFill>
                <a:sym typeface="+mn-ea"/>
              </a:rPr>
              <a:t>p</a:t>
            </a:r>
            <a:r>
              <a:rPr lang="zh-CN" altLang="en-US">
                <a:solidFill>
                  <a:srgbClr val="0000FF"/>
                </a:solidFill>
                <a:sym typeface="+mn-ea"/>
              </a:rPr>
              <a:t>应为小于等于</a:t>
            </a:r>
            <a:r>
              <a:rPr lang="en-US" altLang="zh-CN">
                <a:solidFill>
                  <a:srgbClr val="0000FF"/>
                </a:solidFill>
                <a:sym typeface="+mn-ea"/>
              </a:rPr>
              <a:t>m</a:t>
            </a:r>
            <a:r>
              <a:rPr lang="zh-CN" altLang="en-US">
                <a:solidFill>
                  <a:srgbClr val="0000FF"/>
                </a:solidFill>
                <a:sym typeface="+mn-ea"/>
              </a:rPr>
              <a:t>的最大素数</a:t>
            </a:r>
            <a:r>
              <a:rPr lang="zh-CN" altLang="en-US">
                <a:solidFill>
                  <a:schemeClr val="tx1"/>
                </a:solidFill>
                <a:sym typeface="+mn-ea"/>
              </a:rPr>
              <a:t>，散列结果比较均匀　</a:t>
            </a:r>
            <a:endParaRPr lang="zh-CN" altLang="en-US">
              <a:solidFill>
                <a:schemeClr val="tx1"/>
              </a:solidFill>
              <a:sym typeface="+mn-ea"/>
            </a:endParaRPr>
          </a:p>
          <a:p>
            <a:endParaRPr lang="zh-CN" altLang="en-US">
              <a:solidFill>
                <a:schemeClr val="tx1"/>
              </a:solidFill>
              <a:sym typeface="+mn-ea"/>
            </a:endParaRPr>
          </a:p>
        </p:txBody>
      </p:sp>
      <p:grpSp>
        <p:nvGrpSpPr>
          <p:cNvPr id="4" name="Group 20"/>
          <p:cNvGrpSpPr/>
          <p:nvPr/>
        </p:nvGrpSpPr>
        <p:grpSpPr>
          <a:xfrm>
            <a:off x="971550" y="2187258"/>
            <a:ext cx="7280275" cy="1468437"/>
            <a:chOff x="288" y="1107"/>
            <a:chExt cx="4586" cy="925"/>
          </a:xfrm>
        </p:grpSpPr>
        <p:sp>
          <p:nvSpPr>
            <p:cNvPr id="14345" name="Rectangle 15"/>
            <p:cNvSpPr/>
            <p:nvPr/>
          </p:nvSpPr>
          <p:spPr>
            <a:xfrm>
              <a:off x="288" y="1568"/>
              <a:ext cx="4586" cy="464"/>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nchor="ctr" anchorCtr="0"/>
            <a:p>
              <a:pPr>
                <a:buNone/>
              </a:pPr>
              <a:r>
                <a:rPr lang="en-US" altLang="zh-CN" b="0" dirty="0">
                  <a:solidFill>
                    <a:srgbClr val="FF0000"/>
                  </a:solidFill>
                  <a:latin typeface="Times New Roman" panose="02020603050405020304" pitchFamily="18" charset="0"/>
                </a:rPr>
                <a:t>0≤hash(x)≤p</a:t>
              </a:r>
              <a:r>
                <a:rPr lang="en-US" altLang="zh-CN" b="0" dirty="0">
                  <a:solidFill>
                    <a:srgbClr val="FF0000"/>
                  </a:solidFill>
                  <a:latin typeface="楷体_GB2312" pitchFamily="49" charset="-122"/>
                  <a:ea typeface="楷体_GB2312" pitchFamily="49" charset="-122"/>
                </a:rPr>
                <a:t>-</a:t>
              </a:r>
              <a:r>
                <a:rPr lang="en-US" altLang="zh-CN" b="0" dirty="0">
                  <a:solidFill>
                    <a:srgbClr val="FF0000"/>
                  </a:solidFill>
                  <a:latin typeface="Times New Roman" panose="02020603050405020304" pitchFamily="18" charset="0"/>
                </a:rPr>
                <a:t>1≤m</a:t>
              </a:r>
              <a:r>
                <a:rPr lang="en-US" altLang="zh-CN" b="0" dirty="0">
                  <a:solidFill>
                    <a:srgbClr val="FF0000"/>
                  </a:solidFill>
                  <a:latin typeface="楷体_GB2312" pitchFamily="49" charset="-122"/>
                  <a:ea typeface="楷体_GB2312" pitchFamily="49" charset="-122"/>
                </a:rPr>
                <a:t>-</a:t>
              </a:r>
              <a:r>
                <a:rPr lang="en-US" altLang="zh-CN" b="0" dirty="0">
                  <a:solidFill>
                    <a:srgbClr val="FF0000"/>
                  </a:solidFill>
                  <a:latin typeface="Times New Roman" panose="02020603050405020304" pitchFamily="18" charset="0"/>
                </a:rPr>
                <a:t>1</a:t>
              </a:r>
              <a:r>
                <a:rPr lang="zh-CN" altLang="en-US" b="0" dirty="0">
                  <a:solidFill>
                    <a:srgbClr val="FF0000"/>
                  </a:solidFill>
                  <a:latin typeface="Times New Roman" panose="02020603050405020304" pitchFamily="18" charset="0"/>
                </a:rPr>
                <a:t>，保证地址不越界！　</a:t>
              </a:r>
              <a:endParaRPr lang="zh-CN" altLang="en-US" b="0" dirty="0">
                <a:solidFill>
                  <a:srgbClr val="FF0000"/>
                </a:solidFill>
                <a:latin typeface="Times New Roman" panose="02020603050405020304" pitchFamily="18" charset="0"/>
              </a:endParaRPr>
            </a:p>
          </p:txBody>
        </p:sp>
        <p:sp>
          <p:nvSpPr>
            <p:cNvPr id="14346" name="Line 16"/>
            <p:cNvSpPr/>
            <p:nvPr/>
          </p:nvSpPr>
          <p:spPr>
            <a:xfrm>
              <a:off x="2801" y="1131"/>
              <a:ext cx="344" cy="437"/>
            </a:xfrm>
            <a:prstGeom prst="line">
              <a:avLst/>
            </a:prstGeom>
            <a:ln w="25400" cap="flat" cmpd="sng">
              <a:solidFill>
                <a:srgbClr val="FF00FF"/>
              </a:solidFill>
              <a:prstDash val="solid"/>
              <a:miter/>
              <a:headEnd type="none" w="med" len="med"/>
              <a:tailEnd type="none" w="med" len="med"/>
            </a:ln>
          </p:spPr>
        </p:sp>
        <p:sp>
          <p:nvSpPr>
            <p:cNvPr id="14347" name="Line 17"/>
            <p:cNvSpPr/>
            <p:nvPr/>
          </p:nvSpPr>
          <p:spPr>
            <a:xfrm flipV="1">
              <a:off x="2148" y="1107"/>
              <a:ext cx="859" cy="11"/>
            </a:xfrm>
            <a:prstGeom prst="line">
              <a:avLst/>
            </a:prstGeom>
            <a:ln w="25400" cap="flat" cmpd="dbl">
              <a:solidFill>
                <a:srgbClr val="FF00FF"/>
              </a:solidFill>
              <a:prstDash val="solid"/>
              <a:miter/>
              <a:headEnd type="none" w="med" len="med"/>
              <a:tailEnd type="none" w="med" len="med"/>
            </a:ln>
          </p:spPr>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7.1 散列函数的构造方法</a:t>
            </a:r>
            <a:endParaRPr lang="zh-CN" altLang="en-US"/>
          </a:p>
        </p:txBody>
      </p:sp>
      <p:sp>
        <p:nvSpPr>
          <p:cNvPr id="3" name="内容占位符 2"/>
          <p:cNvSpPr>
            <a:spLocks noGrp="1"/>
          </p:cNvSpPr>
          <p:nvPr>
            <p:ph idx="1"/>
          </p:nvPr>
        </p:nvSpPr>
        <p:spPr>
          <a:xfrm>
            <a:off x="88900" y="1101725"/>
            <a:ext cx="8983345" cy="4994275"/>
          </a:xfrm>
        </p:spPr>
        <p:txBody>
          <a:bodyPr/>
          <a:p>
            <a:r>
              <a:rPr lang="zh-CN">
                <a:solidFill>
                  <a:srgbClr val="FF0000"/>
                </a:solidFill>
              </a:rPr>
              <a:t>【</a:t>
            </a:r>
            <a:r>
              <a:rPr>
                <a:solidFill>
                  <a:srgbClr val="FF0000"/>
                </a:solidFill>
              </a:rPr>
              <a:t>例</a:t>
            </a:r>
            <a:r>
              <a:rPr lang="zh-CN">
                <a:solidFill>
                  <a:srgbClr val="FF0000"/>
                </a:solidFill>
              </a:rPr>
              <a:t>】</a:t>
            </a:r>
            <a:r>
              <a:rPr lang="zh-CN">
                <a:solidFill>
                  <a:schemeClr val="tx1"/>
                </a:solidFill>
              </a:rPr>
              <a:t>已知带散列元素为</a:t>
            </a:r>
            <a:r>
              <a:rPr lang="en-US" altLang="zh-CN">
                <a:solidFill>
                  <a:schemeClr val="tx1"/>
                </a:solidFill>
              </a:rPr>
              <a:t>(18,75,60,43,54,90),</a:t>
            </a:r>
            <a:r>
              <a:rPr lang="zh-CN" altLang="en-US">
                <a:solidFill>
                  <a:schemeClr val="tx1"/>
                </a:solidFill>
              </a:rPr>
              <a:t>为减少冲突，取较大的</a:t>
            </a:r>
            <a:r>
              <a:rPr lang="en-US" altLang="zh-CN">
                <a:solidFill>
                  <a:schemeClr val="tx1"/>
                </a:solidFill>
              </a:rPr>
              <a:t>m</a:t>
            </a:r>
            <a:r>
              <a:rPr lang="zh-CN" altLang="en-US">
                <a:solidFill>
                  <a:schemeClr val="tx1"/>
                </a:solidFill>
              </a:rPr>
              <a:t>值和</a:t>
            </a:r>
            <a:r>
              <a:rPr lang="en-US" altLang="zh-CN">
                <a:solidFill>
                  <a:schemeClr val="tx1"/>
                </a:solidFill>
              </a:rPr>
              <a:t>p</a:t>
            </a:r>
            <a:r>
              <a:rPr lang="zh-CN" altLang="en-US">
                <a:solidFill>
                  <a:schemeClr val="tx1"/>
                </a:solidFill>
              </a:rPr>
              <a:t>值：</a:t>
            </a:r>
            <a:r>
              <a:rPr lang="en-US" altLang="zh-CN">
                <a:solidFill>
                  <a:srgbClr val="FF0000"/>
                </a:solidFill>
              </a:rPr>
              <a:t>m=13</a:t>
            </a:r>
            <a:r>
              <a:rPr lang="zh-CN" altLang="en-US">
                <a:solidFill>
                  <a:srgbClr val="FF0000"/>
                </a:solidFill>
              </a:rPr>
              <a:t>，</a:t>
            </a:r>
            <a:r>
              <a:rPr lang="en-US" altLang="zh-CN">
                <a:solidFill>
                  <a:srgbClr val="FF0000"/>
                </a:solidFill>
              </a:rPr>
              <a:t>p=13</a:t>
            </a:r>
            <a:endParaRPr>
              <a:solidFill>
                <a:srgbClr val="0000FF"/>
              </a:solidFill>
            </a:endParaRPr>
          </a:p>
        </p:txBody>
      </p:sp>
      <p:graphicFrame>
        <p:nvGraphicFramePr>
          <p:cNvPr id="4" name="表格 3"/>
          <p:cNvGraphicFramePr/>
          <p:nvPr>
            <p:custDataLst>
              <p:tags r:id="rId1"/>
            </p:custDataLst>
          </p:nvPr>
        </p:nvGraphicFramePr>
        <p:xfrm>
          <a:off x="467995" y="3860800"/>
          <a:ext cx="8296275" cy="1889760"/>
        </p:xfrm>
        <a:graphic>
          <a:graphicData uri="http://schemas.openxmlformats.org/drawingml/2006/table">
            <a:tbl>
              <a:tblPr firstRow="1" bandRow="1">
                <a:tableStyleId>{5940675A-B579-460E-94D1-54222C63F5DA}</a:tableStyleId>
              </a:tblPr>
              <a:tblGrid>
                <a:gridCol w="638175"/>
                <a:gridCol w="638175"/>
                <a:gridCol w="638175"/>
                <a:gridCol w="638175"/>
                <a:gridCol w="638175"/>
                <a:gridCol w="638175"/>
                <a:gridCol w="638175"/>
                <a:gridCol w="638175"/>
                <a:gridCol w="638175"/>
                <a:gridCol w="638175"/>
                <a:gridCol w="638175"/>
                <a:gridCol w="638175"/>
                <a:gridCol w="638175"/>
              </a:tblGrid>
              <a:tr h="944880">
                <a:tc>
                  <a:txBody>
                    <a:bodyPr/>
                    <a:p>
                      <a:pPr algn="ctr">
                        <a:lnSpc>
                          <a:spcPct val="200000"/>
                        </a:lnSpc>
                        <a:buNone/>
                      </a:pPr>
                      <a:r>
                        <a:rPr lang="en-US" altLang="zh-CN" sz="2800">
                          <a:solidFill>
                            <a:srgbClr val="FF0000"/>
                          </a:solidFill>
                        </a:rPr>
                        <a:t>0</a:t>
                      </a:r>
                      <a:endParaRPr lang="en-US" altLang="zh-CN" sz="2800">
                        <a:solidFill>
                          <a:srgbClr val="FF0000"/>
                        </a:solidFill>
                      </a:endParaRPr>
                    </a:p>
                  </a:txBody>
                  <a:tcPr/>
                </a:tc>
                <a:tc>
                  <a:txBody>
                    <a:bodyPr/>
                    <a:p>
                      <a:pPr algn="ctr">
                        <a:lnSpc>
                          <a:spcPct val="200000"/>
                        </a:lnSpc>
                        <a:buNone/>
                      </a:pPr>
                      <a:r>
                        <a:rPr lang="en-US" altLang="zh-CN" sz="2800">
                          <a:solidFill>
                            <a:srgbClr val="FF0000"/>
                          </a:solidFill>
                        </a:rPr>
                        <a:t>1</a:t>
                      </a:r>
                      <a:endParaRPr lang="en-US" altLang="zh-CN" sz="2800">
                        <a:solidFill>
                          <a:srgbClr val="FF0000"/>
                        </a:solidFill>
                      </a:endParaRPr>
                    </a:p>
                  </a:txBody>
                  <a:tcPr/>
                </a:tc>
                <a:tc>
                  <a:txBody>
                    <a:bodyPr/>
                    <a:p>
                      <a:pPr>
                        <a:lnSpc>
                          <a:spcPct val="200000"/>
                        </a:lnSpc>
                        <a:buNone/>
                      </a:pPr>
                      <a:r>
                        <a:rPr lang="en-US" altLang="zh-CN" sz="2800">
                          <a:solidFill>
                            <a:srgbClr val="FF0000"/>
                          </a:solidFill>
                        </a:rPr>
                        <a:t>2</a:t>
                      </a:r>
                      <a:endParaRPr lang="en-US" altLang="zh-CN" sz="2800">
                        <a:solidFill>
                          <a:srgbClr val="FF0000"/>
                        </a:solidFill>
                      </a:endParaRPr>
                    </a:p>
                  </a:txBody>
                  <a:tcPr/>
                </a:tc>
                <a:tc>
                  <a:txBody>
                    <a:bodyPr/>
                    <a:p>
                      <a:pPr>
                        <a:lnSpc>
                          <a:spcPct val="200000"/>
                        </a:lnSpc>
                        <a:buNone/>
                      </a:pPr>
                      <a:r>
                        <a:rPr lang="en-US" altLang="zh-CN" sz="2800">
                          <a:solidFill>
                            <a:srgbClr val="FF0000"/>
                          </a:solidFill>
                        </a:rPr>
                        <a:t>3</a:t>
                      </a:r>
                      <a:endParaRPr lang="en-US" altLang="zh-CN" sz="2800">
                        <a:solidFill>
                          <a:srgbClr val="FF0000"/>
                        </a:solidFill>
                      </a:endParaRPr>
                    </a:p>
                  </a:txBody>
                  <a:tcPr/>
                </a:tc>
                <a:tc>
                  <a:txBody>
                    <a:bodyPr/>
                    <a:p>
                      <a:pPr>
                        <a:lnSpc>
                          <a:spcPct val="200000"/>
                        </a:lnSpc>
                        <a:buNone/>
                      </a:pPr>
                      <a:r>
                        <a:rPr lang="en-US" altLang="zh-CN" sz="2800">
                          <a:solidFill>
                            <a:srgbClr val="FF0000"/>
                          </a:solidFill>
                        </a:rPr>
                        <a:t>4</a:t>
                      </a:r>
                      <a:endParaRPr lang="en-US" altLang="zh-CN" sz="2800">
                        <a:solidFill>
                          <a:srgbClr val="FF0000"/>
                        </a:solidFill>
                      </a:endParaRPr>
                    </a:p>
                  </a:txBody>
                  <a:tcPr/>
                </a:tc>
                <a:tc>
                  <a:txBody>
                    <a:bodyPr/>
                    <a:p>
                      <a:pPr>
                        <a:lnSpc>
                          <a:spcPct val="200000"/>
                        </a:lnSpc>
                        <a:buNone/>
                      </a:pPr>
                      <a:r>
                        <a:rPr lang="en-US" altLang="zh-CN" sz="2800">
                          <a:solidFill>
                            <a:srgbClr val="FF0000"/>
                          </a:solidFill>
                        </a:rPr>
                        <a:t>5</a:t>
                      </a:r>
                      <a:endParaRPr lang="en-US" altLang="zh-CN" sz="2800">
                        <a:solidFill>
                          <a:srgbClr val="FF0000"/>
                        </a:solidFill>
                      </a:endParaRPr>
                    </a:p>
                  </a:txBody>
                  <a:tcPr/>
                </a:tc>
                <a:tc>
                  <a:txBody>
                    <a:bodyPr/>
                    <a:p>
                      <a:pPr>
                        <a:lnSpc>
                          <a:spcPct val="200000"/>
                        </a:lnSpc>
                        <a:buNone/>
                      </a:pPr>
                      <a:r>
                        <a:rPr lang="en-US" altLang="zh-CN" sz="2800">
                          <a:solidFill>
                            <a:srgbClr val="FF0000"/>
                          </a:solidFill>
                        </a:rPr>
                        <a:t>6</a:t>
                      </a:r>
                      <a:endParaRPr lang="en-US" altLang="zh-CN" sz="2800">
                        <a:solidFill>
                          <a:srgbClr val="FF0000"/>
                        </a:solidFill>
                      </a:endParaRPr>
                    </a:p>
                  </a:txBody>
                  <a:tcPr/>
                </a:tc>
                <a:tc>
                  <a:txBody>
                    <a:bodyPr/>
                    <a:p>
                      <a:pPr>
                        <a:lnSpc>
                          <a:spcPct val="200000"/>
                        </a:lnSpc>
                        <a:buNone/>
                      </a:pPr>
                      <a:r>
                        <a:rPr lang="en-US" altLang="zh-CN" sz="2800">
                          <a:solidFill>
                            <a:srgbClr val="FF0000"/>
                          </a:solidFill>
                        </a:rPr>
                        <a:t>7</a:t>
                      </a:r>
                      <a:endParaRPr lang="en-US" altLang="zh-CN" sz="2800">
                        <a:solidFill>
                          <a:srgbClr val="FF0000"/>
                        </a:solidFill>
                      </a:endParaRPr>
                    </a:p>
                  </a:txBody>
                  <a:tcPr/>
                </a:tc>
                <a:tc>
                  <a:txBody>
                    <a:bodyPr/>
                    <a:p>
                      <a:pPr>
                        <a:lnSpc>
                          <a:spcPct val="200000"/>
                        </a:lnSpc>
                        <a:buNone/>
                      </a:pPr>
                      <a:r>
                        <a:rPr lang="en-US" altLang="zh-CN" sz="2800">
                          <a:solidFill>
                            <a:srgbClr val="FF0000"/>
                          </a:solidFill>
                        </a:rPr>
                        <a:t>8</a:t>
                      </a:r>
                      <a:endParaRPr lang="en-US" altLang="zh-CN" sz="2800">
                        <a:solidFill>
                          <a:srgbClr val="FF0000"/>
                        </a:solidFill>
                      </a:endParaRPr>
                    </a:p>
                  </a:txBody>
                  <a:tcPr/>
                </a:tc>
                <a:tc>
                  <a:txBody>
                    <a:bodyPr/>
                    <a:p>
                      <a:pPr>
                        <a:lnSpc>
                          <a:spcPct val="200000"/>
                        </a:lnSpc>
                        <a:buNone/>
                      </a:pPr>
                      <a:r>
                        <a:rPr lang="en-US" altLang="zh-CN" sz="2800">
                          <a:solidFill>
                            <a:srgbClr val="FF0000"/>
                          </a:solidFill>
                        </a:rPr>
                        <a:t>9</a:t>
                      </a:r>
                      <a:endParaRPr lang="en-US" altLang="zh-CN" sz="2800">
                        <a:solidFill>
                          <a:srgbClr val="FF0000"/>
                        </a:solidFill>
                      </a:endParaRPr>
                    </a:p>
                  </a:txBody>
                  <a:tcPr/>
                </a:tc>
                <a:tc>
                  <a:txBody>
                    <a:bodyPr/>
                    <a:p>
                      <a:pPr>
                        <a:lnSpc>
                          <a:spcPct val="200000"/>
                        </a:lnSpc>
                        <a:buNone/>
                      </a:pPr>
                      <a:r>
                        <a:rPr lang="en-US" altLang="zh-CN" sz="2800">
                          <a:solidFill>
                            <a:srgbClr val="FF0000"/>
                          </a:solidFill>
                        </a:rPr>
                        <a:t>10</a:t>
                      </a:r>
                      <a:endParaRPr lang="en-US" altLang="zh-CN" sz="2800">
                        <a:solidFill>
                          <a:srgbClr val="FF0000"/>
                        </a:solidFill>
                      </a:endParaRPr>
                    </a:p>
                  </a:txBody>
                  <a:tcPr/>
                </a:tc>
                <a:tc>
                  <a:txBody>
                    <a:bodyPr/>
                    <a:p>
                      <a:pPr>
                        <a:lnSpc>
                          <a:spcPct val="200000"/>
                        </a:lnSpc>
                        <a:buNone/>
                      </a:pPr>
                      <a:r>
                        <a:rPr lang="en-US" altLang="zh-CN" sz="2800">
                          <a:solidFill>
                            <a:srgbClr val="FF0000"/>
                          </a:solidFill>
                        </a:rPr>
                        <a:t>11</a:t>
                      </a:r>
                      <a:endParaRPr lang="en-US" altLang="zh-CN" sz="2800">
                        <a:solidFill>
                          <a:srgbClr val="FF0000"/>
                        </a:solidFill>
                      </a:endParaRPr>
                    </a:p>
                  </a:txBody>
                  <a:tcPr/>
                </a:tc>
                <a:tc>
                  <a:txBody>
                    <a:bodyPr/>
                    <a:p>
                      <a:pPr>
                        <a:lnSpc>
                          <a:spcPct val="200000"/>
                        </a:lnSpc>
                        <a:buNone/>
                      </a:pPr>
                      <a:r>
                        <a:rPr lang="en-US" altLang="zh-CN" sz="2800">
                          <a:solidFill>
                            <a:srgbClr val="FF0000"/>
                          </a:solidFill>
                        </a:rPr>
                        <a:t>12</a:t>
                      </a:r>
                      <a:endParaRPr lang="en-US" altLang="zh-CN" sz="2800">
                        <a:solidFill>
                          <a:srgbClr val="FF0000"/>
                        </a:solidFill>
                      </a:endParaRPr>
                    </a:p>
                  </a:txBody>
                  <a:tcPr/>
                </a:tc>
              </a:tr>
              <a:tr h="944880">
                <a:tc>
                  <a:txBody>
                    <a:bodyPr/>
                    <a:p>
                      <a:pPr algn="l">
                        <a:lnSpc>
                          <a:spcPct val="200000"/>
                        </a:lnSpc>
                        <a:buClrTx/>
                        <a:buSzTx/>
                        <a:buFontTx/>
                        <a:buNone/>
                      </a:pPr>
                      <a:endParaRPr lang="en-US" altLang="zh-CN" sz="2800">
                        <a:solidFill>
                          <a:srgbClr val="FF0000"/>
                        </a:solidFill>
                      </a:endParaRPr>
                    </a:p>
                  </a:txBody>
                  <a:tcPr/>
                </a:tc>
                <a:tc>
                  <a:txBody>
                    <a:bodyPr/>
                    <a:p>
                      <a:pPr algn="l">
                        <a:lnSpc>
                          <a:spcPct val="200000"/>
                        </a:lnSpc>
                        <a:buClrTx/>
                        <a:buSzTx/>
                        <a:buFontTx/>
                        <a:buNone/>
                      </a:pPr>
                      <a:endParaRPr lang="en-US" altLang="zh-CN" sz="2800">
                        <a:solidFill>
                          <a:srgbClr val="FF0000"/>
                        </a:solidFill>
                      </a:endParaRPr>
                    </a:p>
                  </a:txBody>
                  <a:tcPr/>
                </a:tc>
                <a:tc>
                  <a:txBody>
                    <a:bodyPr/>
                    <a:p>
                      <a:pPr algn="l">
                        <a:lnSpc>
                          <a:spcPct val="200000"/>
                        </a:lnSpc>
                        <a:buClrTx/>
                        <a:buSzTx/>
                        <a:buFontTx/>
                        <a:buNone/>
                      </a:pPr>
                      <a:r>
                        <a:rPr lang="en-US" altLang="zh-CN" sz="2800">
                          <a:solidFill>
                            <a:srgbClr val="FF0000"/>
                          </a:solidFill>
                        </a:rPr>
                        <a:t>54</a:t>
                      </a:r>
                      <a:endParaRPr lang="en-US" altLang="zh-CN" sz="2800">
                        <a:solidFill>
                          <a:srgbClr val="FF0000"/>
                        </a:solidFill>
                      </a:endParaRPr>
                    </a:p>
                  </a:txBody>
                  <a:tcPr/>
                </a:tc>
                <a:tc>
                  <a:txBody>
                    <a:bodyPr/>
                    <a:p>
                      <a:pPr algn="l">
                        <a:lnSpc>
                          <a:spcPct val="200000"/>
                        </a:lnSpc>
                        <a:buClrTx/>
                        <a:buSzTx/>
                        <a:buFontTx/>
                        <a:buNone/>
                      </a:pPr>
                      <a:endParaRPr lang="en-US" altLang="zh-CN" sz="2800">
                        <a:solidFill>
                          <a:srgbClr val="FF0000"/>
                        </a:solidFill>
                      </a:endParaRPr>
                    </a:p>
                  </a:txBody>
                  <a:tcPr/>
                </a:tc>
                <a:tc>
                  <a:txBody>
                    <a:bodyPr/>
                    <a:p>
                      <a:pPr algn="l">
                        <a:lnSpc>
                          <a:spcPct val="200000"/>
                        </a:lnSpc>
                        <a:buClrTx/>
                        <a:buSzTx/>
                        <a:buFontTx/>
                        <a:buNone/>
                      </a:pPr>
                      <a:r>
                        <a:rPr lang="en-US" altLang="zh-CN" sz="2800">
                          <a:solidFill>
                            <a:srgbClr val="FF0000"/>
                          </a:solidFill>
                        </a:rPr>
                        <a:t>43</a:t>
                      </a:r>
                      <a:endParaRPr lang="en-US" altLang="zh-CN" sz="2800">
                        <a:solidFill>
                          <a:srgbClr val="FF0000"/>
                        </a:solidFill>
                      </a:endParaRPr>
                    </a:p>
                  </a:txBody>
                  <a:tcPr/>
                </a:tc>
                <a:tc>
                  <a:txBody>
                    <a:bodyPr/>
                    <a:p>
                      <a:pPr algn="l">
                        <a:lnSpc>
                          <a:spcPct val="200000"/>
                        </a:lnSpc>
                        <a:buClrTx/>
                        <a:buSzTx/>
                        <a:buFontTx/>
                        <a:buNone/>
                      </a:pPr>
                      <a:r>
                        <a:rPr lang="en-US" altLang="zh-CN" sz="2800">
                          <a:solidFill>
                            <a:srgbClr val="FF0000"/>
                          </a:solidFill>
                        </a:rPr>
                        <a:t>18</a:t>
                      </a:r>
                      <a:endParaRPr lang="en-US" altLang="zh-CN" sz="2800">
                        <a:solidFill>
                          <a:srgbClr val="FF0000"/>
                        </a:solidFill>
                      </a:endParaRPr>
                    </a:p>
                  </a:txBody>
                  <a:tcPr/>
                </a:tc>
                <a:tc>
                  <a:txBody>
                    <a:bodyPr/>
                    <a:p>
                      <a:pPr algn="l">
                        <a:lnSpc>
                          <a:spcPct val="200000"/>
                        </a:lnSpc>
                        <a:buClrTx/>
                        <a:buSzTx/>
                        <a:buFontTx/>
                        <a:buNone/>
                      </a:pPr>
                      <a:endParaRPr lang="en-US" altLang="zh-CN" sz="2800">
                        <a:solidFill>
                          <a:srgbClr val="FF0000"/>
                        </a:solidFill>
                      </a:endParaRPr>
                    </a:p>
                  </a:txBody>
                  <a:tcPr/>
                </a:tc>
                <a:tc>
                  <a:txBody>
                    <a:bodyPr/>
                    <a:p>
                      <a:pPr algn="l">
                        <a:lnSpc>
                          <a:spcPct val="200000"/>
                        </a:lnSpc>
                        <a:buClrTx/>
                        <a:buSzTx/>
                        <a:buFontTx/>
                        <a:buNone/>
                      </a:pPr>
                      <a:endParaRPr lang="en-US" altLang="zh-CN" sz="2800">
                        <a:solidFill>
                          <a:srgbClr val="FF0000"/>
                        </a:solidFill>
                      </a:endParaRPr>
                    </a:p>
                  </a:txBody>
                  <a:tcPr/>
                </a:tc>
                <a:tc>
                  <a:txBody>
                    <a:bodyPr/>
                    <a:p>
                      <a:pPr algn="l">
                        <a:lnSpc>
                          <a:spcPct val="200000"/>
                        </a:lnSpc>
                        <a:buClrTx/>
                        <a:buSzTx/>
                        <a:buFontTx/>
                        <a:buNone/>
                      </a:pPr>
                      <a:r>
                        <a:rPr lang="en-US" altLang="zh-CN" sz="2800">
                          <a:solidFill>
                            <a:srgbClr val="FF0000"/>
                          </a:solidFill>
                        </a:rPr>
                        <a:t>60</a:t>
                      </a:r>
                      <a:endParaRPr lang="en-US" altLang="zh-CN" sz="2800">
                        <a:solidFill>
                          <a:srgbClr val="FF0000"/>
                        </a:solidFill>
                      </a:endParaRPr>
                    </a:p>
                  </a:txBody>
                  <a:tcPr/>
                </a:tc>
                <a:tc>
                  <a:txBody>
                    <a:bodyPr/>
                    <a:p>
                      <a:pPr algn="l">
                        <a:lnSpc>
                          <a:spcPct val="200000"/>
                        </a:lnSpc>
                        <a:buClrTx/>
                        <a:buSzTx/>
                        <a:buFontTx/>
                        <a:buNone/>
                      </a:pPr>
                      <a:endParaRPr lang="en-US" altLang="zh-CN" sz="2800">
                        <a:solidFill>
                          <a:srgbClr val="FF0000"/>
                        </a:solidFill>
                      </a:endParaRPr>
                    </a:p>
                  </a:txBody>
                  <a:tcPr/>
                </a:tc>
                <a:tc>
                  <a:txBody>
                    <a:bodyPr/>
                    <a:p>
                      <a:pPr algn="l">
                        <a:lnSpc>
                          <a:spcPct val="200000"/>
                        </a:lnSpc>
                        <a:buClrTx/>
                        <a:buSzTx/>
                        <a:buFontTx/>
                        <a:buNone/>
                      </a:pPr>
                      <a:r>
                        <a:rPr lang="en-US" altLang="zh-CN" sz="2800">
                          <a:solidFill>
                            <a:srgbClr val="FF0000"/>
                          </a:solidFill>
                        </a:rPr>
                        <a:t>75</a:t>
                      </a:r>
                      <a:endParaRPr lang="en-US" altLang="zh-CN" sz="2800">
                        <a:solidFill>
                          <a:srgbClr val="FF0000"/>
                        </a:solidFill>
                      </a:endParaRPr>
                    </a:p>
                  </a:txBody>
                  <a:tcPr/>
                </a:tc>
                <a:tc>
                  <a:txBody>
                    <a:bodyPr/>
                    <a:p>
                      <a:pPr algn="l">
                        <a:lnSpc>
                          <a:spcPct val="200000"/>
                        </a:lnSpc>
                        <a:buClrTx/>
                        <a:buSzTx/>
                        <a:buFontTx/>
                        <a:buNone/>
                      </a:pPr>
                      <a:endParaRPr lang="en-US" altLang="zh-CN" sz="2800">
                        <a:solidFill>
                          <a:srgbClr val="FF0000"/>
                        </a:solidFill>
                      </a:endParaRPr>
                    </a:p>
                  </a:txBody>
                  <a:tcPr/>
                </a:tc>
                <a:tc>
                  <a:txBody>
                    <a:bodyPr/>
                    <a:p>
                      <a:pPr algn="l">
                        <a:lnSpc>
                          <a:spcPct val="200000"/>
                        </a:lnSpc>
                        <a:buClrTx/>
                        <a:buSzTx/>
                        <a:buFontTx/>
                        <a:buNone/>
                      </a:pPr>
                      <a:r>
                        <a:rPr lang="en-US" altLang="zh-CN" sz="2800">
                          <a:solidFill>
                            <a:srgbClr val="FF0000"/>
                          </a:solidFill>
                        </a:rPr>
                        <a:t>90</a:t>
                      </a:r>
                      <a:endParaRPr lang="en-US" altLang="zh-CN" sz="2800">
                        <a:solidFill>
                          <a:srgbClr val="FF0000"/>
                        </a:solidFill>
                      </a:endParaRPr>
                    </a:p>
                  </a:txBody>
                  <a:tcPr/>
                </a:tc>
              </a:tr>
            </a:tbl>
          </a:graphicData>
        </a:graphic>
      </p:graphicFrame>
      <p:graphicFrame>
        <p:nvGraphicFramePr>
          <p:cNvPr id="6" name="表格 5"/>
          <p:cNvGraphicFramePr/>
          <p:nvPr>
            <p:custDataLst>
              <p:tags r:id="rId2"/>
            </p:custDataLst>
          </p:nvPr>
        </p:nvGraphicFramePr>
        <p:xfrm>
          <a:off x="1043940" y="2348865"/>
          <a:ext cx="6827520" cy="1151890"/>
        </p:xfrm>
        <a:graphic>
          <a:graphicData uri="http://schemas.openxmlformats.org/drawingml/2006/table">
            <a:tbl>
              <a:tblPr firstRow="1" bandRow="1">
                <a:tableStyleId>{5940675A-B579-460E-94D1-54222C63F5DA}</a:tableStyleId>
              </a:tblPr>
              <a:tblGrid>
                <a:gridCol w="975360"/>
                <a:gridCol w="975360"/>
                <a:gridCol w="975360"/>
                <a:gridCol w="975360"/>
                <a:gridCol w="975360"/>
                <a:gridCol w="975360"/>
                <a:gridCol w="975360"/>
              </a:tblGrid>
              <a:tr h="575945">
                <a:tc>
                  <a:txBody>
                    <a:bodyPr/>
                    <a:p>
                      <a:pPr>
                        <a:buNone/>
                      </a:pPr>
                      <a:r>
                        <a:rPr lang="en-US" altLang="zh-CN" sz="2800">
                          <a:solidFill>
                            <a:srgbClr val="FF0000"/>
                          </a:solidFill>
                        </a:rPr>
                        <a:t>x</a:t>
                      </a:r>
                      <a:endParaRPr lang="en-US" altLang="zh-CN" sz="2800">
                        <a:solidFill>
                          <a:srgbClr val="FF0000"/>
                        </a:solidFill>
                      </a:endParaRPr>
                    </a:p>
                  </a:txBody>
                  <a:tcPr/>
                </a:tc>
                <a:tc>
                  <a:txBody>
                    <a:bodyPr/>
                    <a:p>
                      <a:pPr>
                        <a:buNone/>
                      </a:pPr>
                      <a:r>
                        <a:rPr lang="en-US" altLang="zh-CN" sz="2800"/>
                        <a:t>18</a:t>
                      </a:r>
                      <a:endParaRPr lang="en-US" altLang="zh-CN" sz="2800"/>
                    </a:p>
                  </a:txBody>
                  <a:tcPr/>
                </a:tc>
                <a:tc>
                  <a:txBody>
                    <a:bodyPr/>
                    <a:p>
                      <a:pPr>
                        <a:buNone/>
                      </a:pPr>
                      <a:r>
                        <a:rPr lang="en-US" altLang="zh-CN" sz="2800"/>
                        <a:t>75</a:t>
                      </a:r>
                      <a:endParaRPr lang="en-US" altLang="zh-CN" sz="2800"/>
                    </a:p>
                  </a:txBody>
                  <a:tcPr/>
                </a:tc>
                <a:tc>
                  <a:txBody>
                    <a:bodyPr/>
                    <a:p>
                      <a:pPr>
                        <a:buNone/>
                      </a:pPr>
                      <a:r>
                        <a:rPr lang="en-US" altLang="zh-CN" sz="2800"/>
                        <a:t>60</a:t>
                      </a:r>
                      <a:endParaRPr lang="en-US" altLang="zh-CN" sz="2800"/>
                    </a:p>
                  </a:txBody>
                  <a:tcPr/>
                </a:tc>
                <a:tc>
                  <a:txBody>
                    <a:bodyPr/>
                    <a:p>
                      <a:pPr>
                        <a:buNone/>
                      </a:pPr>
                      <a:r>
                        <a:rPr lang="en-US" altLang="zh-CN" sz="2800"/>
                        <a:t>43</a:t>
                      </a:r>
                      <a:endParaRPr lang="en-US" altLang="zh-CN" sz="2800"/>
                    </a:p>
                  </a:txBody>
                  <a:tcPr/>
                </a:tc>
                <a:tc>
                  <a:txBody>
                    <a:bodyPr/>
                    <a:p>
                      <a:pPr>
                        <a:buNone/>
                      </a:pPr>
                      <a:r>
                        <a:rPr lang="en-US" altLang="zh-CN" sz="2800"/>
                        <a:t>54</a:t>
                      </a:r>
                      <a:endParaRPr lang="en-US" altLang="zh-CN" sz="2800"/>
                    </a:p>
                  </a:txBody>
                  <a:tcPr/>
                </a:tc>
                <a:tc>
                  <a:txBody>
                    <a:bodyPr/>
                    <a:p>
                      <a:pPr>
                        <a:buNone/>
                      </a:pPr>
                      <a:r>
                        <a:rPr lang="en-US" altLang="zh-CN" sz="2800"/>
                        <a:t>90</a:t>
                      </a:r>
                      <a:endParaRPr lang="en-US" altLang="zh-CN" sz="2800"/>
                    </a:p>
                  </a:txBody>
                  <a:tcPr/>
                </a:tc>
              </a:tr>
              <a:tr h="575945">
                <a:tc>
                  <a:txBody>
                    <a:bodyPr/>
                    <a:p>
                      <a:pPr>
                        <a:buNone/>
                      </a:pPr>
                      <a:r>
                        <a:rPr lang="en-US" altLang="zh-CN" sz="2800">
                          <a:solidFill>
                            <a:srgbClr val="FF0000"/>
                          </a:solidFill>
                        </a:rPr>
                        <a:t>h(x)</a:t>
                      </a:r>
                      <a:endParaRPr lang="en-US" altLang="zh-CN" sz="2800">
                        <a:solidFill>
                          <a:srgbClr val="FF0000"/>
                        </a:solidFill>
                      </a:endParaRPr>
                    </a:p>
                  </a:txBody>
                  <a:tcPr/>
                </a:tc>
                <a:tc>
                  <a:txBody>
                    <a:bodyPr/>
                    <a:p>
                      <a:pPr>
                        <a:buNone/>
                      </a:pPr>
                      <a:r>
                        <a:rPr lang="en-US" altLang="zh-CN" sz="2800"/>
                        <a:t>5</a:t>
                      </a:r>
                      <a:endParaRPr lang="en-US" altLang="zh-CN" sz="2800"/>
                    </a:p>
                  </a:txBody>
                  <a:tcPr/>
                </a:tc>
                <a:tc>
                  <a:txBody>
                    <a:bodyPr/>
                    <a:p>
                      <a:pPr>
                        <a:buNone/>
                      </a:pPr>
                      <a:r>
                        <a:rPr lang="en-US" altLang="zh-CN" sz="2800"/>
                        <a:t>10</a:t>
                      </a:r>
                      <a:endParaRPr lang="en-US" altLang="zh-CN" sz="2800"/>
                    </a:p>
                  </a:txBody>
                  <a:tcPr/>
                </a:tc>
                <a:tc>
                  <a:txBody>
                    <a:bodyPr/>
                    <a:p>
                      <a:pPr>
                        <a:buNone/>
                      </a:pPr>
                      <a:r>
                        <a:rPr lang="en-US" altLang="zh-CN" sz="2800"/>
                        <a:t>8</a:t>
                      </a:r>
                      <a:endParaRPr lang="en-US" altLang="zh-CN" sz="2800"/>
                    </a:p>
                  </a:txBody>
                  <a:tcPr/>
                </a:tc>
                <a:tc>
                  <a:txBody>
                    <a:bodyPr/>
                    <a:p>
                      <a:pPr>
                        <a:buNone/>
                      </a:pPr>
                      <a:r>
                        <a:rPr lang="en-US" altLang="zh-CN" sz="2800"/>
                        <a:t>4</a:t>
                      </a:r>
                      <a:endParaRPr lang="en-US" altLang="zh-CN" sz="2800"/>
                    </a:p>
                  </a:txBody>
                  <a:tcPr/>
                </a:tc>
                <a:tc>
                  <a:txBody>
                    <a:bodyPr/>
                    <a:p>
                      <a:pPr>
                        <a:buNone/>
                      </a:pPr>
                      <a:r>
                        <a:rPr lang="en-US" altLang="zh-CN" sz="2800"/>
                        <a:t>2</a:t>
                      </a:r>
                      <a:endParaRPr lang="en-US" altLang="zh-CN" sz="2800"/>
                    </a:p>
                  </a:txBody>
                  <a:tcPr/>
                </a:tc>
                <a:tc>
                  <a:txBody>
                    <a:bodyPr/>
                    <a:p>
                      <a:pPr>
                        <a:buNone/>
                      </a:pPr>
                      <a:r>
                        <a:rPr lang="en-US" altLang="zh-CN" sz="2800"/>
                        <a:t>12</a:t>
                      </a:r>
                      <a:endParaRPr lang="en-US" altLang="zh-CN" sz="2800"/>
                    </a:p>
                  </a:txBody>
                  <a:tcPr/>
                </a:tc>
              </a:tr>
            </a:tbl>
          </a:graphicData>
        </a:graphic>
      </p:graphicFrame>
      <p:sp>
        <p:nvSpPr>
          <p:cNvPr id="5" name="圆角矩形 4"/>
          <p:cNvSpPr/>
          <p:nvPr/>
        </p:nvSpPr>
        <p:spPr>
          <a:xfrm>
            <a:off x="4281805" y="3429000"/>
            <a:ext cx="4176395" cy="72009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
            <a:pPr marL="0" marR="0" algn="ctr" defTabSz="914400" rtl="0" eaLnBrk="0" fontAlgn="base" latinLnBrk="0" hangingPunct="0">
              <a:lnSpc>
                <a:spcPct val="120000"/>
              </a:lnSpc>
              <a:spcBef>
                <a:spcPct val="20000"/>
              </a:spcBef>
              <a:spcAft>
                <a:spcPct val="0"/>
              </a:spcAft>
              <a:buClr>
                <a:schemeClr val="bg2"/>
              </a:buClr>
              <a:buSzTx/>
              <a:buNone/>
            </a:pPr>
            <a:r>
              <a:rPr kumimoji="1" lang="zh-CN" altLang="en-US" sz="3200" b="0" i="0" u="none" strike="noStrike" cap="none" normalizeH="0" baseline="0" smtClean="0">
                <a:ln>
                  <a:noFill/>
                </a:ln>
                <a:solidFill>
                  <a:srgbClr val="FF0000"/>
                </a:solidFill>
                <a:effectLst/>
                <a:latin typeface="Times New Roman" panose="02020603050405020304" pitchFamily="18" charset="0"/>
                <a:ea typeface="楷体_GB2312" pitchFamily="49" charset="-122"/>
              </a:rPr>
              <a:t>思考：</a:t>
            </a:r>
            <a:r>
              <a:rPr kumimoji="1" lang="zh-CN" altLang="en-US"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新增元素</a:t>
            </a: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28</a:t>
            </a:r>
            <a:r>
              <a:rPr kumimoji="1" lang="zh-CN" altLang="en-US"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a:t>
            </a:r>
            <a:endParaRPr kumimoji="1" lang="zh-CN" altLang="en-US" sz="32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a:t>
            </a:r>
            <a:r>
              <a:rPr lang="zh-CN" altLang="en-US"/>
              <a:t>.</a:t>
            </a:r>
            <a:r>
              <a:rPr lang="en-US" altLang="zh-CN"/>
              <a:t>2</a:t>
            </a:r>
            <a:r>
              <a:rPr lang="zh-CN" altLang="en-US"/>
              <a:t>   冲突处理的方法</a:t>
            </a:r>
            <a:endParaRPr lang="zh-CN" altLang="en-US"/>
          </a:p>
        </p:txBody>
      </p:sp>
      <p:sp>
        <p:nvSpPr>
          <p:cNvPr id="3" name="内容占位符 2"/>
          <p:cNvSpPr>
            <a:spLocks noGrp="1"/>
          </p:cNvSpPr>
          <p:nvPr>
            <p:ph idx="1"/>
          </p:nvPr>
        </p:nvSpPr>
        <p:spPr>
          <a:xfrm>
            <a:off x="179070" y="1101725"/>
            <a:ext cx="8798560" cy="1651000"/>
          </a:xfrm>
        </p:spPr>
        <p:txBody>
          <a:bodyPr/>
          <a:p>
            <a:r>
              <a:rPr lang="en-US" altLang="zh-CN">
                <a:solidFill>
                  <a:srgbClr val="FF0000"/>
                </a:solidFill>
              </a:rPr>
              <a:t>1</a:t>
            </a:r>
            <a:r>
              <a:rPr lang="zh-CN" altLang="en-US">
                <a:solidFill>
                  <a:srgbClr val="FF0000"/>
                </a:solidFill>
              </a:rPr>
              <a:t>、开放定址法</a:t>
            </a:r>
            <a:endParaRPr lang="zh-CN" altLang="en-US">
              <a:solidFill>
                <a:srgbClr val="FF0000"/>
              </a:solidFill>
            </a:endParaRPr>
          </a:p>
          <a:p>
            <a:r>
              <a:t>由关键码得到的散列地址一旦产生了冲突，就去寻找下一个</a:t>
            </a:r>
            <a:r>
              <a:rPr>
                <a:solidFill>
                  <a:srgbClr val="0000FF"/>
                </a:solidFill>
              </a:rPr>
              <a:t>空的</a:t>
            </a:r>
            <a:r>
              <a:t>散列地址，并将记录存入。</a:t>
            </a:r>
          </a:p>
          <a:p>
            <a:pPr marL="342900" lvl="0" indent="-342900">
              <a:buFont typeface="Monotype Sorts" charset="0"/>
              <a:buChar char="§"/>
            </a:pPr>
            <a:endParaRPr lang="zh-CN" altLang="en-US">
              <a:solidFill>
                <a:srgbClr val="0000FF"/>
              </a:solidFill>
            </a:endParaRPr>
          </a:p>
        </p:txBody>
      </p:sp>
      <p:grpSp>
        <p:nvGrpSpPr>
          <p:cNvPr id="4" name="Group 8"/>
          <p:cNvGrpSpPr/>
          <p:nvPr/>
        </p:nvGrpSpPr>
        <p:grpSpPr>
          <a:xfrm>
            <a:off x="395923" y="2852738"/>
            <a:ext cx="6248400" cy="682624"/>
            <a:chOff x="384" y="3168"/>
            <a:chExt cx="3936" cy="430"/>
          </a:xfrm>
        </p:grpSpPr>
        <p:sp>
          <p:nvSpPr>
            <p:cNvPr id="5" name="Text Box 6"/>
            <p:cNvSpPr txBox="1"/>
            <p:nvPr/>
          </p:nvSpPr>
          <p:spPr>
            <a:xfrm>
              <a:off x="672" y="3168"/>
              <a:ext cx="3648" cy="4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dirty="0"/>
                <a:t> 如何寻找下一个空的散列地址?</a:t>
              </a:r>
              <a:endParaRPr lang="zh-CN" altLang="en-US" dirty="0"/>
            </a:p>
          </p:txBody>
        </p:sp>
        <p:pic>
          <p:nvPicPr>
            <p:cNvPr id="6" name="Picture 7"/>
            <p:cNvPicPr>
              <a:picLocks noChangeAspect="1"/>
            </p:cNvPicPr>
            <p:nvPr/>
          </p:nvPicPr>
          <p:blipFill>
            <a:blip r:embed="rId1"/>
            <a:stretch>
              <a:fillRect/>
            </a:stretch>
          </p:blipFill>
          <p:spPr>
            <a:xfrm>
              <a:off x="384" y="3168"/>
              <a:ext cx="336" cy="329"/>
            </a:xfrm>
            <a:prstGeom prst="rect">
              <a:avLst/>
            </a:prstGeom>
            <a:noFill/>
            <a:ln w="9525">
              <a:noFill/>
            </a:ln>
          </p:spPr>
        </p:pic>
      </p:grpSp>
      <p:sp>
        <p:nvSpPr>
          <p:cNvPr id="7" name="Text Box 1080"/>
          <p:cNvSpPr txBox="1"/>
          <p:nvPr/>
        </p:nvSpPr>
        <p:spPr>
          <a:xfrm>
            <a:off x="484823" y="3617913"/>
            <a:ext cx="4951412" cy="1863090"/>
          </a:xfrm>
          <a:prstGeom prst="rect">
            <a:avLst/>
          </a:prstGeom>
          <a:noFill/>
          <a:ln w="63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dirty="0"/>
              <a:t>（</a:t>
            </a:r>
            <a:r>
              <a:rPr lang="en-US" altLang="zh-CN" dirty="0"/>
              <a:t>1</a:t>
            </a:r>
            <a:r>
              <a:rPr lang="zh-CN" altLang="en-US" dirty="0"/>
              <a:t>）线性探测法</a:t>
            </a:r>
            <a:endParaRPr lang="zh-CN" altLang="en-US" dirty="0"/>
          </a:p>
          <a:p>
            <a:pPr marL="0" lvl="0" indent="0" eaLnBrk="1" hangingPunct="1">
              <a:lnSpc>
                <a:spcPct val="120000"/>
              </a:lnSpc>
              <a:spcBef>
                <a:spcPct val="0"/>
              </a:spcBef>
              <a:buNone/>
            </a:pPr>
            <a:r>
              <a:rPr lang="zh-CN" altLang="en-US" dirty="0"/>
              <a:t>（</a:t>
            </a:r>
            <a:r>
              <a:rPr lang="en-US" altLang="zh-CN" dirty="0"/>
              <a:t>2</a:t>
            </a:r>
            <a:r>
              <a:rPr lang="zh-CN" altLang="en-US" dirty="0"/>
              <a:t>）二次探测法</a:t>
            </a:r>
            <a:endParaRPr lang="zh-CN" altLang="en-US" dirty="0"/>
          </a:p>
          <a:p>
            <a:pPr marL="0" lvl="0" indent="0" eaLnBrk="1" hangingPunct="1">
              <a:lnSpc>
                <a:spcPct val="120000"/>
              </a:lnSpc>
              <a:spcBef>
                <a:spcPct val="0"/>
              </a:spcBef>
              <a:buNone/>
            </a:pPr>
            <a:r>
              <a:rPr lang="zh-CN" altLang="en-US" dirty="0"/>
              <a:t>（</a:t>
            </a:r>
            <a:r>
              <a:rPr lang="en-US" altLang="zh-CN" dirty="0"/>
              <a:t>3</a:t>
            </a:r>
            <a:r>
              <a:rPr lang="zh-CN" altLang="en-US" dirty="0"/>
              <a:t>）随机探测法</a:t>
            </a:r>
            <a:endParaRPr lang="zh-CN" altLang="en-US"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7.2   冲突处理的方法</a:t>
            </a:r>
            <a:endParaRPr lang="zh-CN" altLang="en-US"/>
          </a:p>
        </p:txBody>
      </p:sp>
      <p:sp>
        <p:nvSpPr>
          <p:cNvPr id="3" name="内容占位符 2"/>
          <p:cNvSpPr>
            <a:spLocks noGrp="1"/>
          </p:cNvSpPr>
          <p:nvPr>
            <p:ph idx="1"/>
          </p:nvPr>
        </p:nvSpPr>
        <p:spPr>
          <a:xfrm>
            <a:off x="111760" y="1101725"/>
            <a:ext cx="8907145" cy="2256790"/>
          </a:xfrm>
        </p:spPr>
        <p:txBody>
          <a:bodyPr/>
          <a:p>
            <a:r>
              <a:rPr lang="zh-CN" altLang="en-US">
                <a:solidFill>
                  <a:srgbClr val="FF0000"/>
                </a:solidFill>
              </a:rPr>
              <a:t>⑴  线性探测法</a:t>
            </a:r>
            <a:endParaRPr lang="zh-CN" altLang="en-US"/>
          </a:p>
          <a:p>
            <a:r>
              <a:rPr lang="zh-CN" altLang="en-US">
                <a:solidFill>
                  <a:srgbClr val="0000FF"/>
                </a:solidFill>
              </a:rPr>
              <a:t>Hi=(H(key)+di)%m，</a:t>
            </a:r>
            <a:r>
              <a:rPr lang="zh-CN" altLang="en-US">
                <a:solidFill>
                  <a:srgbClr val="0000FF"/>
                </a:solidFill>
                <a:sym typeface="+mn-ea"/>
              </a:rPr>
              <a:t>di</a:t>
            </a:r>
            <a:r>
              <a:rPr lang="en-US" altLang="zh-CN">
                <a:solidFill>
                  <a:srgbClr val="0000FF"/>
                </a:solidFill>
                <a:sym typeface="+mn-ea"/>
              </a:rPr>
              <a:t>=i(i</a:t>
            </a:r>
            <a:r>
              <a:rPr lang="zh-CN" altLang="en-US">
                <a:solidFill>
                  <a:srgbClr val="0000FF"/>
                </a:solidFill>
                <a:sym typeface="+mn-ea"/>
              </a:rPr>
              <a:t>为冲突次数，取</a:t>
            </a:r>
            <a:r>
              <a:rPr lang="en-US" altLang="zh-CN">
                <a:solidFill>
                  <a:srgbClr val="0000FF"/>
                </a:solidFill>
                <a:sym typeface="+mn-ea"/>
              </a:rPr>
              <a:t>1,2,3</a:t>
            </a:r>
            <a:r>
              <a:rPr lang="zh-CN" altLang="en-US">
                <a:solidFill>
                  <a:srgbClr val="0000FF"/>
                </a:solidFill>
                <a:sym typeface="+mn-ea"/>
              </a:rPr>
              <a:t>，</a:t>
            </a:r>
            <a:r>
              <a:rPr lang="en-US" altLang="zh-CN">
                <a:solidFill>
                  <a:srgbClr val="0000FF"/>
                </a:solidFill>
                <a:sym typeface="+mn-ea"/>
              </a:rPr>
              <a:t>...</a:t>
            </a:r>
            <a:r>
              <a:rPr lang="zh-CN" altLang="en-US">
                <a:solidFill>
                  <a:srgbClr val="0000FF"/>
                </a:solidFill>
                <a:sym typeface="+mn-ea"/>
              </a:rPr>
              <a:t>，</a:t>
            </a:r>
            <a:r>
              <a:rPr lang="en-US" altLang="zh-CN">
                <a:solidFill>
                  <a:srgbClr val="0000FF"/>
                </a:solidFill>
                <a:sym typeface="+mn-ea"/>
              </a:rPr>
              <a:t>m-1)</a:t>
            </a:r>
            <a:endParaRPr lang="zh-CN" altLang="en-US">
              <a:solidFill>
                <a:srgbClr val="0000FF"/>
              </a:solidFill>
            </a:endParaRPr>
          </a:p>
          <a:p>
            <a:r>
              <a:rPr lang="zh-CN" altLang="en-US">
                <a:solidFill>
                  <a:srgbClr val="FF0000"/>
                </a:solidFill>
              </a:rPr>
              <a:t>特点：</a:t>
            </a:r>
            <a:r>
              <a:rPr lang="zh-CN" altLang="en-US"/>
              <a:t>当发生冲突时，从</a:t>
            </a:r>
            <a:r>
              <a:rPr lang="zh-CN" altLang="en-US">
                <a:solidFill>
                  <a:srgbClr val="0000FF"/>
                </a:solidFill>
              </a:rPr>
              <a:t>初次</a:t>
            </a:r>
            <a:r>
              <a:rPr lang="zh-CN" altLang="en-US"/>
              <a:t>发生冲突的位置</a:t>
            </a:r>
            <a:r>
              <a:rPr lang="zh-CN" altLang="en-US">
                <a:solidFill>
                  <a:srgbClr val="0000FF"/>
                </a:solidFill>
              </a:rPr>
              <a:t>依次向后</a:t>
            </a:r>
            <a:r>
              <a:rPr lang="zh-CN" altLang="en-US"/>
              <a:t>探测其他的地址，直到找到一个空单元或查遍全表。</a:t>
            </a:r>
            <a:endParaRPr lang="zh-CN" altLang="en-US"/>
          </a:p>
          <a:p>
            <a:r>
              <a:rPr lang="zh-CN" altLang="en-US">
                <a:solidFill>
                  <a:srgbClr val="FF0000"/>
                </a:solidFill>
              </a:rPr>
              <a:t>【例】</a:t>
            </a:r>
            <a:r>
              <a:rPr lang="en-US" altLang="zh-CN"/>
              <a:t>m=p=13</a:t>
            </a:r>
            <a:r>
              <a:rPr lang="zh-CN" altLang="en-US"/>
              <a:t>，</a:t>
            </a:r>
            <a:r>
              <a:rPr lang="en-US" altLang="zh-CN"/>
              <a:t>H(28)=28%13=2</a:t>
            </a:r>
            <a:endParaRPr lang="en-US" altLang="zh-CN"/>
          </a:p>
        </p:txBody>
      </p:sp>
      <p:graphicFrame>
        <p:nvGraphicFramePr>
          <p:cNvPr id="4" name="表格 3"/>
          <p:cNvGraphicFramePr/>
          <p:nvPr>
            <p:custDataLst>
              <p:tags r:id="rId1"/>
            </p:custDataLst>
          </p:nvPr>
        </p:nvGraphicFramePr>
        <p:xfrm>
          <a:off x="316865" y="5041900"/>
          <a:ext cx="8296275" cy="1228090"/>
        </p:xfrm>
        <a:graphic>
          <a:graphicData uri="http://schemas.openxmlformats.org/drawingml/2006/table">
            <a:tbl>
              <a:tblPr firstRow="1" bandRow="1">
                <a:tableStyleId>{5940675A-B579-460E-94D1-54222C63F5DA}</a:tableStyleId>
              </a:tblPr>
              <a:tblGrid>
                <a:gridCol w="638175"/>
                <a:gridCol w="638175"/>
                <a:gridCol w="638175"/>
                <a:gridCol w="638175"/>
                <a:gridCol w="638175"/>
                <a:gridCol w="638175"/>
                <a:gridCol w="638175"/>
                <a:gridCol w="638175"/>
                <a:gridCol w="638175"/>
                <a:gridCol w="638175"/>
                <a:gridCol w="638175"/>
                <a:gridCol w="638175"/>
                <a:gridCol w="638175"/>
              </a:tblGrid>
              <a:tr h="602615">
                <a:tc>
                  <a:txBody>
                    <a:bodyPr/>
                    <a:p>
                      <a:pPr algn="ctr">
                        <a:lnSpc>
                          <a:spcPct val="100000"/>
                        </a:lnSpc>
                        <a:buNone/>
                      </a:pPr>
                      <a:r>
                        <a:rPr lang="en-US" altLang="zh-CN" sz="2800">
                          <a:solidFill>
                            <a:schemeClr val="tx1"/>
                          </a:solidFill>
                        </a:rPr>
                        <a:t>0</a:t>
                      </a:r>
                      <a:endParaRPr lang="en-US" altLang="zh-CN" sz="2800">
                        <a:solidFill>
                          <a:schemeClr val="tx1"/>
                        </a:solidFill>
                      </a:endParaRPr>
                    </a:p>
                  </a:txBody>
                  <a:tcPr/>
                </a:tc>
                <a:tc>
                  <a:txBody>
                    <a:bodyPr/>
                    <a:p>
                      <a:pPr algn="ctr">
                        <a:lnSpc>
                          <a:spcPct val="100000"/>
                        </a:lnSpc>
                        <a:buNone/>
                      </a:pPr>
                      <a:r>
                        <a:rPr lang="en-US" altLang="zh-CN" sz="2800">
                          <a:solidFill>
                            <a:schemeClr val="tx1"/>
                          </a:solidFill>
                        </a:rPr>
                        <a:t>1</a:t>
                      </a:r>
                      <a:endParaRPr lang="en-US" altLang="zh-CN" sz="2800">
                        <a:solidFill>
                          <a:schemeClr val="tx1"/>
                        </a:solidFill>
                      </a:endParaRPr>
                    </a:p>
                  </a:txBody>
                  <a:tcPr/>
                </a:tc>
                <a:tc>
                  <a:txBody>
                    <a:bodyPr/>
                    <a:p>
                      <a:pPr>
                        <a:lnSpc>
                          <a:spcPct val="100000"/>
                        </a:lnSpc>
                        <a:buNone/>
                      </a:pPr>
                      <a:r>
                        <a:rPr lang="en-US" altLang="zh-CN" sz="2800">
                          <a:solidFill>
                            <a:schemeClr val="tx1"/>
                          </a:solidFill>
                        </a:rPr>
                        <a:t>2</a:t>
                      </a:r>
                      <a:endParaRPr lang="en-US" altLang="zh-CN" sz="2800">
                        <a:solidFill>
                          <a:schemeClr val="tx1"/>
                        </a:solidFill>
                      </a:endParaRPr>
                    </a:p>
                  </a:txBody>
                  <a:tcPr/>
                </a:tc>
                <a:tc>
                  <a:txBody>
                    <a:bodyPr/>
                    <a:p>
                      <a:pPr>
                        <a:lnSpc>
                          <a:spcPct val="100000"/>
                        </a:lnSpc>
                        <a:buNone/>
                      </a:pPr>
                      <a:r>
                        <a:rPr lang="en-US" altLang="zh-CN" sz="2800">
                          <a:solidFill>
                            <a:schemeClr val="tx1"/>
                          </a:solidFill>
                        </a:rPr>
                        <a:t>3</a:t>
                      </a:r>
                      <a:endParaRPr lang="en-US" altLang="zh-CN" sz="2800">
                        <a:solidFill>
                          <a:schemeClr val="tx1"/>
                        </a:solidFill>
                      </a:endParaRPr>
                    </a:p>
                  </a:txBody>
                  <a:tcPr/>
                </a:tc>
                <a:tc>
                  <a:txBody>
                    <a:bodyPr/>
                    <a:p>
                      <a:pPr>
                        <a:lnSpc>
                          <a:spcPct val="100000"/>
                        </a:lnSpc>
                        <a:buNone/>
                      </a:pPr>
                      <a:r>
                        <a:rPr lang="en-US" altLang="zh-CN" sz="2800">
                          <a:solidFill>
                            <a:schemeClr val="tx1"/>
                          </a:solidFill>
                        </a:rPr>
                        <a:t>4</a:t>
                      </a:r>
                      <a:endParaRPr lang="en-US" altLang="zh-CN" sz="2800">
                        <a:solidFill>
                          <a:schemeClr val="tx1"/>
                        </a:solidFill>
                      </a:endParaRPr>
                    </a:p>
                  </a:txBody>
                  <a:tcPr/>
                </a:tc>
                <a:tc>
                  <a:txBody>
                    <a:bodyPr/>
                    <a:p>
                      <a:pPr>
                        <a:lnSpc>
                          <a:spcPct val="100000"/>
                        </a:lnSpc>
                        <a:buNone/>
                      </a:pPr>
                      <a:r>
                        <a:rPr lang="en-US" altLang="zh-CN" sz="2800">
                          <a:solidFill>
                            <a:schemeClr val="tx1"/>
                          </a:solidFill>
                        </a:rPr>
                        <a:t>5</a:t>
                      </a:r>
                      <a:endParaRPr lang="en-US" altLang="zh-CN" sz="2800">
                        <a:solidFill>
                          <a:schemeClr val="tx1"/>
                        </a:solidFill>
                      </a:endParaRPr>
                    </a:p>
                  </a:txBody>
                  <a:tcPr/>
                </a:tc>
                <a:tc>
                  <a:txBody>
                    <a:bodyPr/>
                    <a:p>
                      <a:pPr>
                        <a:lnSpc>
                          <a:spcPct val="100000"/>
                        </a:lnSpc>
                        <a:buNone/>
                      </a:pPr>
                      <a:r>
                        <a:rPr lang="en-US" altLang="zh-CN" sz="2800">
                          <a:solidFill>
                            <a:schemeClr val="tx1"/>
                          </a:solidFill>
                        </a:rPr>
                        <a:t>6</a:t>
                      </a:r>
                      <a:endParaRPr lang="en-US" altLang="zh-CN" sz="2800">
                        <a:solidFill>
                          <a:schemeClr val="tx1"/>
                        </a:solidFill>
                      </a:endParaRPr>
                    </a:p>
                  </a:txBody>
                  <a:tcPr/>
                </a:tc>
                <a:tc>
                  <a:txBody>
                    <a:bodyPr/>
                    <a:p>
                      <a:pPr>
                        <a:lnSpc>
                          <a:spcPct val="100000"/>
                        </a:lnSpc>
                        <a:buNone/>
                      </a:pPr>
                      <a:r>
                        <a:rPr lang="en-US" altLang="zh-CN" sz="2800">
                          <a:solidFill>
                            <a:schemeClr val="tx1"/>
                          </a:solidFill>
                        </a:rPr>
                        <a:t>7</a:t>
                      </a:r>
                      <a:endParaRPr lang="en-US" altLang="zh-CN" sz="2800">
                        <a:solidFill>
                          <a:schemeClr val="tx1"/>
                        </a:solidFill>
                      </a:endParaRPr>
                    </a:p>
                  </a:txBody>
                  <a:tcPr/>
                </a:tc>
                <a:tc>
                  <a:txBody>
                    <a:bodyPr/>
                    <a:p>
                      <a:pPr>
                        <a:lnSpc>
                          <a:spcPct val="100000"/>
                        </a:lnSpc>
                        <a:buNone/>
                      </a:pPr>
                      <a:r>
                        <a:rPr lang="en-US" altLang="zh-CN" sz="2800">
                          <a:solidFill>
                            <a:schemeClr val="tx1"/>
                          </a:solidFill>
                        </a:rPr>
                        <a:t>8</a:t>
                      </a:r>
                      <a:endParaRPr lang="en-US" altLang="zh-CN" sz="2800">
                        <a:solidFill>
                          <a:schemeClr val="tx1"/>
                        </a:solidFill>
                      </a:endParaRPr>
                    </a:p>
                  </a:txBody>
                  <a:tcPr/>
                </a:tc>
                <a:tc>
                  <a:txBody>
                    <a:bodyPr/>
                    <a:p>
                      <a:pPr>
                        <a:lnSpc>
                          <a:spcPct val="100000"/>
                        </a:lnSpc>
                        <a:buNone/>
                      </a:pPr>
                      <a:r>
                        <a:rPr lang="en-US" altLang="zh-CN" sz="2800">
                          <a:solidFill>
                            <a:schemeClr val="tx1"/>
                          </a:solidFill>
                        </a:rPr>
                        <a:t>9</a:t>
                      </a:r>
                      <a:endParaRPr lang="en-US" altLang="zh-CN" sz="2800">
                        <a:solidFill>
                          <a:schemeClr val="tx1"/>
                        </a:solidFill>
                      </a:endParaRPr>
                    </a:p>
                  </a:txBody>
                  <a:tcPr/>
                </a:tc>
                <a:tc>
                  <a:txBody>
                    <a:bodyPr/>
                    <a:p>
                      <a:pPr>
                        <a:lnSpc>
                          <a:spcPct val="100000"/>
                        </a:lnSpc>
                        <a:buNone/>
                      </a:pPr>
                      <a:r>
                        <a:rPr lang="en-US" altLang="zh-CN" sz="2800">
                          <a:solidFill>
                            <a:schemeClr val="tx1"/>
                          </a:solidFill>
                        </a:rPr>
                        <a:t>10</a:t>
                      </a:r>
                      <a:endParaRPr lang="en-US" altLang="zh-CN" sz="2800">
                        <a:solidFill>
                          <a:schemeClr val="tx1"/>
                        </a:solidFill>
                      </a:endParaRPr>
                    </a:p>
                  </a:txBody>
                  <a:tcPr/>
                </a:tc>
                <a:tc>
                  <a:txBody>
                    <a:bodyPr/>
                    <a:p>
                      <a:pPr>
                        <a:lnSpc>
                          <a:spcPct val="100000"/>
                        </a:lnSpc>
                        <a:buNone/>
                      </a:pPr>
                      <a:r>
                        <a:rPr lang="en-US" altLang="zh-CN" sz="2800">
                          <a:solidFill>
                            <a:schemeClr val="tx1"/>
                          </a:solidFill>
                        </a:rPr>
                        <a:t>11</a:t>
                      </a:r>
                      <a:endParaRPr lang="en-US" altLang="zh-CN" sz="2800">
                        <a:solidFill>
                          <a:schemeClr val="tx1"/>
                        </a:solidFill>
                      </a:endParaRPr>
                    </a:p>
                  </a:txBody>
                  <a:tcPr/>
                </a:tc>
                <a:tc>
                  <a:txBody>
                    <a:bodyPr/>
                    <a:p>
                      <a:pPr>
                        <a:lnSpc>
                          <a:spcPct val="100000"/>
                        </a:lnSpc>
                        <a:buNone/>
                      </a:pPr>
                      <a:r>
                        <a:rPr lang="en-US" altLang="zh-CN" sz="2800">
                          <a:solidFill>
                            <a:schemeClr val="tx1"/>
                          </a:solidFill>
                        </a:rPr>
                        <a:t>12</a:t>
                      </a:r>
                      <a:endParaRPr lang="en-US" altLang="zh-CN" sz="2800">
                        <a:solidFill>
                          <a:schemeClr val="tx1"/>
                        </a:solidFill>
                      </a:endParaRPr>
                    </a:p>
                  </a:txBody>
                  <a:tcPr/>
                </a:tc>
              </a:tr>
              <a:tr h="625475">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54</a:t>
                      </a: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43</a:t>
                      </a: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18</a:t>
                      </a: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60</a:t>
                      </a: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75</a:t>
                      </a: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90</a:t>
                      </a:r>
                      <a:endParaRPr lang="en-US" altLang="zh-CN" sz="2800">
                        <a:solidFill>
                          <a:schemeClr val="tx1"/>
                        </a:solidFill>
                      </a:endParaRPr>
                    </a:p>
                  </a:txBody>
                  <a:tcPr/>
                </a:tc>
              </a:tr>
            </a:tbl>
          </a:graphicData>
        </a:graphic>
      </p:graphicFrame>
      <p:sp>
        <p:nvSpPr>
          <p:cNvPr id="6" name="文本框 5"/>
          <p:cNvSpPr txBox="1"/>
          <p:nvPr/>
        </p:nvSpPr>
        <p:spPr>
          <a:xfrm>
            <a:off x="2272030" y="5590540"/>
            <a:ext cx="566420" cy="607695"/>
          </a:xfrm>
          <a:prstGeom prst="rect">
            <a:avLst/>
          </a:prstGeom>
          <a:noFill/>
        </p:spPr>
        <p:txBody>
          <a:bodyPr wrap="square" rtlCol="0">
            <a:spAutoFit/>
          </a:bodyPr>
          <a:p>
            <a:pPr>
              <a:buNone/>
            </a:pPr>
            <a:r>
              <a:rPr lang="en-US" altLang="zh-CN" sz="2800" b="0">
                <a:solidFill>
                  <a:srgbClr val="FF0000"/>
                </a:solidFill>
              </a:rPr>
              <a:t>28</a:t>
            </a:r>
            <a:endParaRPr lang="en-US" altLang="zh-CN" sz="2800" b="0">
              <a:solidFill>
                <a:srgbClr val="FF0000"/>
              </a:solidFill>
            </a:endParaRPr>
          </a:p>
        </p:txBody>
      </p:sp>
      <p:sp>
        <p:nvSpPr>
          <p:cNvPr id="5" name="圆角矩形 4"/>
          <p:cNvSpPr/>
          <p:nvPr/>
        </p:nvSpPr>
        <p:spPr>
          <a:xfrm>
            <a:off x="4132580" y="3645535"/>
            <a:ext cx="4797425" cy="72009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
            <a:pPr marL="0" marR="0" algn="ctr" defTabSz="914400" rtl="0" eaLnBrk="0" fontAlgn="base" latinLnBrk="0" hangingPunct="0">
              <a:lnSpc>
                <a:spcPct val="120000"/>
              </a:lnSpc>
              <a:spcBef>
                <a:spcPct val="20000"/>
              </a:spcBef>
              <a:spcAft>
                <a:spcPct val="0"/>
              </a:spcAft>
              <a:buClr>
                <a:schemeClr val="bg2"/>
              </a:buClr>
              <a:buSzTx/>
              <a:buNone/>
            </a:pPr>
            <a:r>
              <a:rPr kumimoji="1" lang="zh-CN" altLang="en-US" sz="3200" b="0" i="0" u="none" strike="noStrike" cap="none" normalizeH="0" baseline="0" smtClean="0">
                <a:ln>
                  <a:noFill/>
                </a:ln>
                <a:solidFill>
                  <a:srgbClr val="FF0000"/>
                </a:solidFill>
                <a:effectLst/>
                <a:latin typeface="Times New Roman" panose="02020603050405020304" pitchFamily="18" charset="0"/>
                <a:ea typeface="楷体_GB2312" pitchFamily="49" charset="-122"/>
              </a:rPr>
              <a:t>再新增元素</a:t>
            </a:r>
            <a:r>
              <a:rPr kumimoji="1" lang="en-US" altLang="zh-CN" sz="3200" b="0" i="0" u="none" strike="noStrike" cap="none" normalizeH="0" baseline="0" smtClean="0">
                <a:ln>
                  <a:noFill/>
                </a:ln>
                <a:solidFill>
                  <a:srgbClr val="FF0000"/>
                </a:solidFill>
                <a:effectLst/>
                <a:latin typeface="Times New Roman" panose="02020603050405020304" pitchFamily="18" charset="0"/>
                <a:ea typeface="楷体_GB2312" pitchFamily="49" charset="-122"/>
              </a:rPr>
              <a:t>15</a:t>
            </a:r>
            <a:r>
              <a:rPr kumimoji="1" lang="zh-CN" altLang="en-US" sz="3200" b="0" i="0" u="none" strike="noStrike" cap="none" normalizeH="0" baseline="0" smtClean="0">
                <a:ln>
                  <a:noFill/>
                </a:ln>
                <a:solidFill>
                  <a:srgbClr val="FF0000"/>
                </a:solidFill>
                <a:effectLst/>
                <a:latin typeface="Times New Roman" panose="02020603050405020304" pitchFamily="18" charset="0"/>
                <a:ea typeface="楷体_GB2312" pitchFamily="49" charset="-122"/>
              </a:rPr>
              <a:t>、</a:t>
            </a:r>
            <a:r>
              <a:rPr kumimoji="1" lang="en-US" altLang="zh-CN" sz="3200" b="0" i="0" u="none" strike="noStrike" cap="none" normalizeH="0" baseline="0" smtClean="0">
                <a:ln>
                  <a:noFill/>
                </a:ln>
                <a:solidFill>
                  <a:srgbClr val="FF0000"/>
                </a:solidFill>
                <a:effectLst/>
                <a:latin typeface="Times New Roman" panose="02020603050405020304" pitchFamily="18" charset="0"/>
                <a:ea typeface="楷体_GB2312" pitchFamily="49" charset="-122"/>
              </a:rPr>
              <a:t>41</a:t>
            </a:r>
            <a:r>
              <a:rPr kumimoji="1" lang="zh-CN" altLang="en-US" sz="3200" b="0" i="0" u="none" strike="noStrike" cap="none" normalizeH="0" baseline="0" smtClean="0">
                <a:ln>
                  <a:noFill/>
                </a:ln>
                <a:solidFill>
                  <a:srgbClr val="FF0000"/>
                </a:solidFill>
                <a:effectLst/>
                <a:latin typeface="Times New Roman" panose="02020603050405020304" pitchFamily="18" charset="0"/>
                <a:ea typeface="楷体_GB2312" pitchFamily="49" charset="-122"/>
              </a:rPr>
              <a:t>、</a:t>
            </a:r>
            <a:r>
              <a:rPr kumimoji="1" lang="en-US" altLang="zh-CN" sz="3200" b="0" i="0" u="none" strike="noStrike" cap="none" normalizeH="0" baseline="0" smtClean="0">
                <a:ln>
                  <a:noFill/>
                </a:ln>
                <a:solidFill>
                  <a:srgbClr val="FF0000"/>
                </a:solidFill>
                <a:effectLst/>
                <a:latin typeface="Times New Roman" panose="02020603050405020304" pitchFamily="18" charset="0"/>
                <a:ea typeface="楷体_GB2312" pitchFamily="49" charset="-122"/>
              </a:rPr>
              <a:t>67</a:t>
            </a:r>
            <a:r>
              <a:rPr kumimoji="1" lang="zh-CN" altLang="en-US" sz="3200" b="0" i="0" u="none" strike="noStrike" cap="none" normalizeH="0" baseline="0" smtClean="0">
                <a:ln>
                  <a:noFill/>
                </a:ln>
                <a:solidFill>
                  <a:srgbClr val="FF0000"/>
                </a:solidFill>
                <a:effectLst/>
                <a:latin typeface="Times New Roman" panose="02020603050405020304" pitchFamily="18" charset="0"/>
                <a:ea typeface="楷体_GB2312" pitchFamily="49" charset="-122"/>
              </a:rPr>
              <a:t>？</a:t>
            </a:r>
            <a:endParaRPr kumimoji="1" lang="zh-CN" altLang="en-US" sz="3200" b="0" i="0" u="none" strike="noStrike" cap="none" normalizeH="0" baseline="0" smtClean="0">
              <a:ln>
                <a:noFill/>
              </a:ln>
              <a:solidFill>
                <a:srgbClr val="FF0000"/>
              </a:solidFill>
              <a:effectLst/>
              <a:latin typeface="Times New Roman" panose="02020603050405020304" pitchFamily="18" charset="0"/>
              <a:ea typeface="楷体_GB2312"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内容占位符 1"/>
          <p:cNvSpPr>
            <a:spLocks noGrp="1"/>
          </p:cNvSpPr>
          <p:nvPr>
            <p:ph idx="1"/>
          </p:nvPr>
        </p:nvSpPr>
        <p:spPr>
          <a:xfrm>
            <a:off x="54610" y="2924810"/>
            <a:ext cx="9065260" cy="2829560"/>
          </a:xfrm>
          <a:noFill/>
          <a:ln w="9525">
            <a:noFill/>
          </a:ln>
        </p:spPr>
        <p:txBody>
          <a:bodyPr anchor="t">
            <a:no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lvl="0" algn="l" defTabSz="914400">
              <a:lnSpc>
                <a:spcPct val="120000"/>
              </a:lnSpc>
              <a:buSzTx/>
            </a:pPr>
            <a:r>
              <a:rPr kern="1200">
                <a:latin typeface="+mn-ea"/>
                <a:cs typeface="+mn-ea"/>
                <a:sym typeface="+mn-ea"/>
              </a:rPr>
              <a:t>查找表中</a:t>
            </a:r>
            <a:r>
              <a:rPr kern="1200">
                <a:solidFill>
                  <a:srgbClr val="FF0000"/>
                </a:solidFill>
                <a:latin typeface="+mn-ea"/>
                <a:cs typeface="+mn-ea"/>
                <a:sym typeface="+mn-ea"/>
              </a:rPr>
              <a:t>存在</a:t>
            </a:r>
            <a:r>
              <a:rPr kern="1200">
                <a:latin typeface="+mn-ea"/>
                <a:cs typeface="+mn-ea"/>
                <a:sym typeface="+mn-ea"/>
              </a:rPr>
              <a:t>满足条件的记录：</a:t>
            </a:r>
            <a:r>
              <a:rPr kern="1200">
                <a:solidFill>
                  <a:srgbClr val="0000FF"/>
                </a:solidFill>
                <a:latin typeface="+mn-ea"/>
                <a:cs typeface="+mn-ea"/>
                <a:sym typeface="+mn-ea"/>
              </a:rPr>
              <a:t>查找成功</a:t>
            </a:r>
            <a:r>
              <a:rPr kern="1200">
                <a:latin typeface="+mn-ea"/>
                <a:cs typeface="+mn-ea"/>
                <a:sym typeface="+mn-ea"/>
              </a:rPr>
              <a:t>；</a:t>
            </a:r>
            <a:endParaRPr kern="1200">
              <a:latin typeface="+mn-ea"/>
              <a:cs typeface="+mn-ea"/>
              <a:sym typeface="+mn-ea"/>
            </a:endParaRPr>
          </a:p>
          <a:p>
            <a:pPr lvl="0" algn="l" defTabSz="914400">
              <a:lnSpc>
                <a:spcPct val="120000"/>
              </a:lnSpc>
              <a:buSzTx/>
            </a:pPr>
            <a:r>
              <a:rPr kern="1200">
                <a:latin typeface="+mn-ea"/>
                <a:cs typeface="+mn-ea"/>
                <a:sym typeface="+mn-ea"/>
              </a:rPr>
              <a:t>查找表中</a:t>
            </a:r>
            <a:r>
              <a:rPr kern="1200">
                <a:solidFill>
                  <a:srgbClr val="FF0000"/>
                </a:solidFill>
                <a:latin typeface="+mn-ea"/>
                <a:cs typeface="+mn-ea"/>
                <a:sym typeface="+mn-ea"/>
              </a:rPr>
              <a:t>不存在</a:t>
            </a:r>
            <a:r>
              <a:rPr kern="1200">
                <a:latin typeface="+mn-ea"/>
                <a:cs typeface="+mn-ea"/>
                <a:sym typeface="+mn-ea"/>
              </a:rPr>
              <a:t>满足条件的记录：</a:t>
            </a:r>
            <a:r>
              <a:rPr kern="1200">
                <a:solidFill>
                  <a:srgbClr val="0000FF"/>
                </a:solidFill>
                <a:latin typeface="+mn-ea"/>
                <a:cs typeface="+mn-ea"/>
                <a:sym typeface="+mn-ea"/>
              </a:rPr>
              <a:t>查找失败</a:t>
            </a:r>
            <a:r>
              <a:rPr kern="1200">
                <a:latin typeface="+mn-ea"/>
                <a:cs typeface="+mn-ea"/>
                <a:sym typeface="+mn-ea"/>
              </a:rPr>
              <a:t>。</a:t>
            </a:r>
            <a:endParaRPr kern="1200">
              <a:latin typeface="+mn-ea"/>
              <a:cs typeface="+mn-ea"/>
              <a:sym typeface="+mn-ea"/>
            </a:endParaRPr>
          </a:p>
          <a:p>
            <a:pPr lvl="0" algn="l" defTabSz="914400">
              <a:lnSpc>
                <a:spcPct val="120000"/>
              </a:lnSpc>
              <a:buSzTx/>
            </a:pPr>
            <a:endParaRPr lang="zh-CN" altLang="en-US" kern="1200">
              <a:solidFill>
                <a:srgbClr val="0000FF"/>
              </a:solidFill>
              <a:latin typeface="+mn-ea"/>
              <a:cs typeface="+mn-ea"/>
              <a:sym typeface="+mn-ea"/>
            </a:endParaRPr>
          </a:p>
          <a:p>
            <a:pPr marL="457200" lvl="1" indent="0" algn="l" defTabSz="914400">
              <a:lnSpc>
                <a:spcPct val="120000"/>
              </a:lnSpc>
              <a:buSzTx/>
              <a:buFont typeface="+mj-ea"/>
              <a:buNone/>
            </a:pPr>
            <a:endParaRPr lang="en-US" altLang="zh-CN" kern="1200">
              <a:solidFill>
                <a:srgbClr val="0000FF"/>
              </a:solidFill>
              <a:latin typeface="+mn-ea"/>
              <a:cs typeface="+mn-ea"/>
              <a:sym typeface="+mn-ea"/>
            </a:endParaRPr>
          </a:p>
        </p:txBody>
      </p:sp>
      <p:sp>
        <p:nvSpPr>
          <p:cNvPr id="4" name="Rectangle 2"/>
          <p:cNvSpPr>
            <a:spLocks noGrp="1"/>
          </p:cNvSpPr>
          <p:nvPr>
            <p:ph type="title"/>
          </p:nvPr>
        </p:nvSpPr>
        <p:spPr>
          <a:xfrm>
            <a:off x="762000" y="152400"/>
            <a:ext cx="7772400" cy="533400"/>
          </a:xfrm>
        </p:spPr>
        <p:txBody>
          <a:bodyPr wrap="square" lIns="91440" tIns="45720" rIns="91440" bIns="45720" anchor="ctr"/>
          <a:lstStyle/>
          <a:p>
            <a:pPr algn="l" eaLnBrk="1" hangingPunct="1"/>
            <a:r>
              <a:rPr lang="en-US" dirty="0"/>
              <a:t>7 查找</a:t>
            </a:r>
            <a:endParaRPr lang="zh-CN" altLang="en-US" dirty="0"/>
          </a:p>
        </p:txBody>
      </p:sp>
      <p:grpSp>
        <p:nvGrpSpPr>
          <p:cNvPr id="195590" name="Group 6"/>
          <p:cNvGrpSpPr/>
          <p:nvPr/>
        </p:nvGrpSpPr>
        <p:grpSpPr>
          <a:xfrm>
            <a:off x="116840" y="1177925"/>
            <a:ext cx="7196455" cy="682625"/>
            <a:chOff x="385" y="1480"/>
            <a:chExt cx="4307" cy="430"/>
          </a:xfrm>
        </p:grpSpPr>
        <p:sp>
          <p:nvSpPr>
            <p:cNvPr id="143380" name="Text Box 7"/>
            <p:cNvSpPr/>
            <p:nvPr/>
          </p:nvSpPr>
          <p:spPr>
            <a:xfrm>
              <a:off x="612" y="1480"/>
              <a:ext cx="4080" cy="430"/>
            </a:xfrm>
            <a:prstGeom prst="rect">
              <a:avLst/>
            </a:prstGeom>
            <a:noFill/>
            <a:ln w="9525">
              <a:noFill/>
            </a:ln>
          </p:spPr>
          <p:txBody>
            <a:bodyPr vert="horz" rtlCol="0" anchor="t">
              <a:no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lvl="0" indent="0" algn="l">
                <a:buSzTx/>
                <a:buNone/>
              </a:pPr>
              <a:r>
                <a:rPr b="0" dirty="0" err="1">
                  <a:solidFill>
                    <a:schemeClr val="tx1"/>
                  </a:solidFill>
                  <a:latin typeface="+mn-ea"/>
                  <a:cs typeface="+mn-ea"/>
                  <a:sym typeface="+mn-ea"/>
                </a:rPr>
                <a:t>查找操作要完成什么任务？</a:t>
              </a:r>
              <a:endParaRPr b="0" dirty="0" err="1">
                <a:solidFill>
                  <a:schemeClr val="tx1"/>
                </a:solidFill>
                <a:latin typeface="+mn-ea"/>
                <a:cs typeface="+mn-ea"/>
                <a:sym typeface="+mn-ea"/>
              </a:endParaRPr>
            </a:p>
          </p:txBody>
        </p:sp>
        <p:grpSp>
          <p:nvGrpSpPr>
            <p:cNvPr id="143381" name="Group 8"/>
            <p:cNvGrpSpPr/>
            <p:nvPr/>
          </p:nvGrpSpPr>
          <p:grpSpPr>
            <a:xfrm>
              <a:off x="385" y="1536"/>
              <a:ext cx="200" cy="247"/>
              <a:chOff x="3840" y="1584"/>
              <a:chExt cx="1093" cy="1871"/>
            </a:xfrm>
          </p:grpSpPr>
          <p:sp>
            <p:nvSpPr>
              <p:cNvPr id="143382" name="Rectangle 9"/>
              <p:cNvSpPr/>
              <p:nvPr/>
            </p:nvSpPr>
            <p:spPr>
              <a:xfrm>
                <a:off x="4128" y="3120"/>
                <a:ext cx="347" cy="335"/>
              </a:xfrm>
              <a:prstGeom prst="rect">
                <a:avLst/>
              </a:prstGeom>
              <a:solidFill>
                <a:srgbClr val="800080"/>
              </a:solidFill>
              <a:ln w="9525">
                <a:noFill/>
              </a:ln>
            </p:spPr>
            <p:txBody>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143383" name="Freeform 10"/>
              <p:cNvSpPr/>
              <p:nvPr/>
            </p:nvSpPr>
            <p:spPr>
              <a:xfrm>
                <a:off x="3840" y="1584"/>
                <a:ext cx="1093" cy="1357"/>
              </a:xfrm>
              <a:custGeom>
                <a:avLst/>
                <a:gdLst/>
                <a:ahLst/>
                <a:cxnLst>
                  <a:cxn ang="0">
                    <a:pos x="41" y="62"/>
                  </a:cxn>
                  <a:cxn ang="0">
                    <a:pos x="43" y="54"/>
                  </a:cxn>
                  <a:cxn ang="0">
                    <a:pos x="47" y="48"/>
                  </a:cxn>
                  <a:cxn ang="0">
                    <a:pos x="53" y="43"/>
                  </a:cxn>
                  <a:cxn ang="0">
                    <a:pos x="61" y="40"/>
                  </a:cxn>
                  <a:cxn ang="0">
                    <a:pos x="69" y="40"/>
                  </a:cxn>
                  <a:cxn ang="0">
                    <a:pos x="77" y="42"/>
                  </a:cxn>
                  <a:cxn ang="0">
                    <a:pos x="84" y="46"/>
                  </a:cxn>
                  <a:cxn ang="0">
                    <a:pos x="90" y="52"/>
                  </a:cxn>
                  <a:cxn ang="0">
                    <a:pos x="94" y="57"/>
                  </a:cxn>
                  <a:cxn ang="0">
                    <a:pos x="95" y="63"/>
                  </a:cxn>
                  <a:cxn ang="0">
                    <a:pos x="95" y="69"/>
                  </a:cxn>
                  <a:cxn ang="0">
                    <a:pos x="92" y="75"/>
                  </a:cxn>
                  <a:cxn ang="0">
                    <a:pos x="88" y="82"/>
                  </a:cxn>
                  <a:cxn ang="0">
                    <a:pos x="81" y="89"/>
                  </a:cxn>
                  <a:cxn ang="0">
                    <a:pos x="71" y="98"/>
                  </a:cxn>
                  <a:cxn ang="0">
                    <a:pos x="61" y="106"/>
                  </a:cxn>
                  <a:cxn ang="0">
                    <a:pos x="55" y="114"/>
                  </a:cxn>
                  <a:cxn ang="0">
                    <a:pos x="50" y="122"/>
                  </a:cxn>
                  <a:cxn ang="0">
                    <a:pos x="46" y="129"/>
                  </a:cxn>
                  <a:cxn ang="0">
                    <a:pos x="43" y="137"/>
                  </a:cxn>
                  <a:cxn ang="0">
                    <a:pos x="41" y="145"/>
                  </a:cxn>
                  <a:cxn ang="0">
                    <a:pos x="40" y="154"/>
                  </a:cxn>
                  <a:cxn ang="0">
                    <a:pos x="39" y="162"/>
                  </a:cxn>
                  <a:cxn ang="0">
                    <a:pos x="80" y="169"/>
                  </a:cxn>
                  <a:cxn ang="0">
                    <a:pos x="80" y="164"/>
                  </a:cxn>
                  <a:cxn ang="0">
                    <a:pos x="81" y="158"/>
                  </a:cxn>
                  <a:cxn ang="0">
                    <a:pos x="82" y="153"/>
                  </a:cxn>
                  <a:cxn ang="0">
                    <a:pos x="83" y="148"/>
                  </a:cxn>
                  <a:cxn ang="0">
                    <a:pos x="85" y="144"/>
                  </a:cxn>
                  <a:cxn ang="0">
                    <a:pos x="88" y="140"/>
                  </a:cxn>
                  <a:cxn ang="0">
                    <a:pos x="92" y="136"/>
                  </a:cxn>
                  <a:cxn ang="0">
                    <a:pos x="96" y="132"/>
                  </a:cxn>
                  <a:cxn ang="0">
                    <a:pos x="103" y="127"/>
                  </a:cxn>
                  <a:cxn ang="0">
                    <a:pos x="110" y="121"/>
                  </a:cxn>
                  <a:cxn ang="0">
                    <a:pos x="117" y="114"/>
                  </a:cxn>
                  <a:cxn ang="0">
                    <a:pos x="124" y="106"/>
                  </a:cxn>
                  <a:cxn ang="0">
                    <a:pos x="129" y="98"/>
                  </a:cxn>
                  <a:cxn ang="0">
                    <a:pos x="133" y="89"/>
                  </a:cxn>
                  <a:cxn ang="0">
                    <a:pos x="136" y="80"/>
                  </a:cxn>
                  <a:cxn ang="0">
                    <a:pos x="137" y="69"/>
                  </a:cxn>
                  <a:cxn ang="0">
                    <a:pos x="136" y="54"/>
                  </a:cxn>
                  <a:cxn ang="0">
                    <a:pos x="132" y="40"/>
                  </a:cxn>
                  <a:cxn ang="0">
                    <a:pos x="125" y="28"/>
                  </a:cxn>
                  <a:cxn ang="0">
                    <a:pos x="117" y="19"/>
                  </a:cxn>
                  <a:cxn ang="0">
                    <a:pos x="108" y="11"/>
                  </a:cxn>
                  <a:cxn ang="0">
                    <a:pos x="98" y="5"/>
                  </a:cxn>
                  <a:cxn ang="0">
                    <a:pos x="87" y="1"/>
                  </a:cxn>
                  <a:cxn ang="0">
                    <a:pos x="76" y="0"/>
                  </a:cxn>
                  <a:cxn ang="0">
                    <a:pos x="60" y="0"/>
                  </a:cxn>
                  <a:cxn ang="0">
                    <a:pos x="46" y="2"/>
                  </a:cxn>
                  <a:cxn ang="0">
                    <a:pos x="33" y="7"/>
                  </a:cxn>
                  <a:cxn ang="0">
                    <a:pos x="22" y="13"/>
                  </a:cxn>
                  <a:cxn ang="0">
                    <a:pos x="13" y="22"/>
                  </a:cxn>
                  <a:cxn ang="0">
                    <a:pos x="6" y="32"/>
                  </a:cxn>
                  <a:cxn ang="0">
                    <a:pos x="2" y="44"/>
                  </a:cxn>
                  <a:cxn ang="0">
                    <a:pos x="0" y="58"/>
                  </a:cxn>
                </a:cxnLst>
                <a:pathLst>
                  <a:path w="2185" h="2715">
                    <a:moveTo>
                      <a:pt x="0" y="1340"/>
                    </a:moveTo>
                    <a:lnTo>
                      <a:pt x="643" y="1340"/>
                    </a:lnTo>
                    <a:lnTo>
                      <a:pt x="643" y="1044"/>
                    </a:lnTo>
                    <a:lnTo>
                      <a:pt x="644" y="1007"/>
                    </a:lnTo>
                    <a:lnTo>
                      <a:pt x="648" y="970"/>
                    </a:lnTo>
                    <a:lnTo>
                      <a:pt x="655" y="937"/>
                    </a:lnTo>
                    <a:lnTo>
                      <a:pt x="666" y="903"/>
                    </a:lnTo>
                    <a:lnTo>
                      <a:pt x="677" y="874"/>
                    </a:lnTo>
                    <a:lnTo>
                      <a:pt x="692" y="845"/>
                    </a:lnTo>
                    <a:lnTo>
                      <a:pt x="708" y="818"/>
                    </a:lnTo>
                    <a:lnTo>
                      <a:pt x="728" y="793"/>
                    </a:lnTo>
                    <a:lnTo>
                      <a:pt x="748" y="769"/>
                    </a:lnTo>
                    <a:lnTo>
                      <a:pt x="771" y="748"/>
                    </a:lnTo>
                    <a:lnTo>
                      <a:pt x="794" y="728"/>
                    </a:lnTo>
                    <a:lnTo>
                      <a:pt x="819" y="711"/>
                    </a:lnTo>
                    <a:lnTo>
                      <a:pt x="847" y="695"/>
                    </a:lnTo>
                    <a:lnTo>
                      <a:pt x="874" y="681"/>
                    </a:lnTo>
                    <a:lnTo>
                      <a:pt x="903" y="670"/>
                    </a:lnTo>
                    <a:lnTo>
                      <a:pt x="933" y="660"/>
                    </a:lnTo>
                    <a:lnTo>
                      <a:pt x="963" y="652"/>
                    </a:lnTo>
                    <a:lnTo>
                      <a:pt x="994" y="648"/>
                    </a:lnTo>
                    <a:lnTo>
                      <a:pt x="1025" y="644"/>
                    </a:lnTo>
                    <a:lnTo>
                      <a:pt x="1057" y="643"/>
                    </a:lnTo>
                    <a:lnTo>
                      <a:pt x="1090" y="644"/>
                    </a:lnTo>
                    <a:lnTo>
                      <a:pt x="1122" y="648"/>
                    </a:lnTo>
                    <a:lnTo>
                      <a:pt x="1154" y="653"/>
                    </a:lnTo>
                    <a:lnTo>
                      <a:pt x="1186" y="662"/>
                    </a:lnTo>
                    <a:lnTo>
                      <a:pt x="1218" y="672"/>
                    </a:lnTo>
                    <a:lnTo>
                      <a:pt x="1249" y="683"/>
                    </a:lnTo>
                    <a:lnTo>
                      <a:pt x="1279" y="700"/>
                    </a:lnTo>
                    <a:lnTo>
                      <a:pt x="1309" y="717"/>
                    </a:lnTo>
                    <a:lnTo>
                      <a:pt x="1337" y="736"/>
                    </a:lnTo>
                    <a:lnTo>
                      <a:pt x="1365" y="758"/>
                    </a:lnTo>
                    <a:lnTo>
                      <a:pt x="1392" y="784"/>
                    </a:lnTo>
                    <a:lnTo>
                      <a:pt x="1417" y="811"/>
                    </a:lnTo>
                    <a:lnTo>
                      <a:pt x="1435" y="833"/>
                    </a:lnTo>
                    <a:lnTo>
                      <a:pt x="1451" y="855"/>
                    </a:lnTo>
                    <a:lnTo>
                      <a:pt x="1466" y="878"/>
                    </a:lnTo>
                    <a:lnTo>
                      <a:pt x="1480" y="900"/>
                    </a:lnTo>
                    <a:lnTo>
                      <a:pt x="1491" y="922"/>
                    </a:lnTo>
                    <a:lnTo>
                      <a:pt x="1501" y="944"/>
                    </a:lnTo>
                    <a:lnTo>
                      <a:pt x="1507" y="966"/>
                    </a:lnTo>
                    <a:lnTo>
                      <a:pt x="1514" y="989"/>
                    </a:lnTo>
                    <a:lnTo>
                      <a:pt x="1516" y="1012"/>
                    </a:lnTo>
                    <a:lnTo>
                      <a:pt x="1518" y="1035"/>
                    </a:lnTo>
                    <a:lnTo>
                      <a:pt x="1517" y="1058"/>
                    </a:lnTo>
                    <a:lnTo>
                      <a:pt x="1514" y="1082"/>
                    </a:lnTo>
                    <a:lnTo>
                      <a:pt x="1509" y="1105"/>
                    </a:lnTo>
                    <a:lnTo>
                      <a:pt x="1502" y="1130"/>
                    </a:lnTo>
                    <a:lnTo>
                      <a:pt x="1493" y="1155"/>
                    </a:lnTo>
                    <a:lnTo>
                      <a:pt x="1481" y="1180"/>
                    </a:lnTo>
                    <a:lnTo>
                      <a:pt x="1469" y="1205"/>
                    </a:lnTo>
                    <a:lnTo>
                      <a:pt x="1454" y="1232"/>
                    </a:lnTo>
                    <a:lnTo>
                      <a:pt x="1435" y="1260"/>
                    </a:lnTo>
                    <a:lnTo>
                      <a:pt x="1415" y="1287"/>
                    </a:lnTo>
                    <a:lnTo>
                      <a:pt x="1394" y="1315"/>
                    </a:lnTo>
                    <a:lnTo>
                      <a:pt x="1369" y="1344"/>
                    </a:lnTo>
                    <a:lnTo>
                      <a:pt x="1342" y="1374"/>
                    </a:lnTo>
                    <a:lnTo>
                      <a:pt x="1312" y="1404"/>
                    </a:lnTo>
                    <a:lnTo>
                      <a:pt x="1281" y="1435"/>
                    </a:lnTo>
                    <a:lnTo>
                      <a:pt x="1248" y="1467"/>
                    </a:lnTo>
                    <a:lnTo>
                      <a:pt x="1212" y="1500"/>
                    </a:lnTo>
                    <a:lnTo>
                      <a:pt x="1173" y="1534"/>
                    </a:lnTo>
                    <a:lnTo>
                      <a:pt x="1131" y="1568"/>
                    </a:lnTo>
                    <a:lnTo>
                      <a:pt x="1087" y="1604"/>
                    </a:lnTo>
                    <a:lnTo>
                      <a:pt x="1042" y="1641"/>
                    </a:lnTo>
                    <a:lnTo>
                      <a:pt x="994" y="1679"/>
                    </a:lnTo>
                    <a:lnTo>
                      <a:pt x="966" y="1711"/>
                    </a:lnTo>
                    <a:lnTo>
                      <a:pt x="942" y="1741"/>
                    </a:lnTo>
                    <a:lnTo>
                      <a:pt x="918" y="1772"/>
                    </a:lnTo>
                    <a:lnTo>
                      <a:pt x="894" y="1803"/>
                    </a:lnTo>
                    <a:lnTo>
                      <a:pt x="873" y="1834"/>
                    </a:lnTo>
                    <a:lnTo>
                      <a:pt x="851" y="1864"/>
                    </a:lnTo>
                    <a:lnTo>
                      <a:pt x="832" y="1896"/>
                    </a:lnTo>
                    <a:lnTo>
                      <a:pt x="813" y="1924"/>
                    </a:lnTo>
                    <a:lnTo>
                      <a:pt x="795" y="1955"/>
                    </a:lnTo>
                    <a:lnTo>
                      <a:pt x="779" y="1985"/>
                    </a:lnTo>
                    <a:lnTo>
                      <a:pt x="761" y="2017"/>
                    </a:lnTo>
                    <a:lnTo>
                      <a:pt x="748" y="2048"/>
                    </a:lnTo>
                    <a:lnTo>
                      <a:pt x="734" y="2078"/>
                    </a:lnTo>
                    <a:lnTo>
                      <a:pt x="721" y="2109"/>
                    </a:lnTo>
                    <a:lnTo>
                      <a:pt x="708" y="2140"/>
                    </a:lnTo>
                    <a:lnTo>
                      <a:pt x="698" y="2171"/>
                    </a:lnTo>
                    <a:lnTo>
                      <a:pt x="686" y="2202"/>
                    </a:lnTo>
                    <a:lnTo>
                      <a:pt x="677" y="2233"/>
                    </a:lnTo>
                    <a:lnTo>
                      <a:pt x="669" y="2265"/>
                    </a:lnTo>
                    <a:lnTo>
                      <a:pt x="661" y="2298"/>
                    </a:lnTo>
                    <a:lnTo>
                      <a:pt x="654" y="2330"/>
                    </a:lnTo>
                    <a:lnTo>
                      <a:pt x="647" y="2362"/>
                    </a:lnTo>
                    <a:lnTo>
                      <a:pt x="642" y="2397"/>
                    </a:lnTo>
                    <a:lnTo>
                      <a:pt x="637" y="2429"/>
                    </a:lnTo>
                    <a:lnTo>
                      <a:pt x="633" y="2464"/>
                    </a:lnTo>
                    <a:lnTo>
                      <a:pt x="629" y="2498"/>
                    </a:lnTo>
                    <a:lnTo>
                      <a:pt x="627" y="2533"/>
                    </a:lnTo>
                    <a:lnTo>
                      <a:pt x="623" y="2567"/>
                    </a:lnTo>
                    <a:lnTo>
                      <a:pt x="622" y="2604"/>
                    </a:lnTo>
                    <a:lnTo>
                      <a:pt x="621" y="2640"/>
                    </a:lnTo>
                    <a:lnTo>
                      <a:pt x="620" y="2677"/>
                    </a:lnTo>
                    <a:lnTo>
                      <a:pt x="620" y="2715"/>
                    </a:lnTo>
                    <a:lnTo>
                      <a:pt x="1280" y="2715"/>
                    </a:lnTo>
                    <a:lnTo>
                      <a:pt x="1280" y="2692"/>
                    </a:lnTo>
                    <a:lnTo>
                      <a:pt x="1279" y="2670"/>
                    </a:lnTo>
                    <a:lnTo>
                      <a:pt x="1279" y="2648"/>
                    </a:lnTo>
                    <a:lnTo>
                      <a:pt x="1279" y="2626"/>
                    </a:lnTo>
                    <a:lnTo>
                      <a:pt x="1280" y="2604"/>
                    </a:lnTo>
                    <a:lnTo>
                      <a:pt x="1281" y="2582"/>
                    </a:lnTo>
                    <a:lnTo>
                      <a:pt x="1282" y="2562"/>
                    </a:lnTo>
                    <a:lnTo>
                      <a:pt x="1284" y="2541"/>
                    </a:lnTo>
                    <a:lnTo>
                      <a:pt x="1287" y="2520"/>
                    </a:lnTo>
                    <a:lnTo>
                      <a:pt x="1291" y="2499"/>
                    </a:lnTo>
                    <a:lnTo>
                      <a:pt x="1295" y="2480"/>
                    </a:lnTo>
                    <a:lnTo>
                      <a:pt x="1299" y="2460"/>
                    </a:lnTo>
                    <a:lnTo>
                      <a:pt x="1304" y="2441"/>
                    </a:lnTo>
                    <a:lnTo>
                      <a:pt x="1310" y="2421"/>
                    </a:lnTo>
                    <a:lnTo>
                      <a:pt x="1316" y="2401"/>
                    </a:lnTo>
                    <a:lnTo>
                      <a:pt x="1322" y="2383"/>
                    </a:lnTo>
                    <a:lnTo>
                      <a:pt x="1329" y="2365"/>
                    </a:lnTo>
                    <a:lnTo>
                      <a:pt x="1339" y="2345"/>
                    </a:lnTo>
                    <a:lnTo>
                      <a:pt x="1347" y="2328"/>
                    </a:lnTo>
                    <a:lnTo>
                      <a:pt x="1357" y="2309"/>
                    </a:lnTo>
                    <a:lnTo>
                      <a:pt x="1367" y="2292"/>
                    </a:lnTo>
                    <a:lnTo>
                      <a:pt x="1379" y="2275"/>
                    </a:lnTo>
                    <a:lnTo>
                      <a:pt x="1390" y="2257"/>
                    </a:lnTo>
                    <a:lnTo>
                      <a:pt x="1403" y="2240"/>
                    </a:lnTo>
                    <a:lnTo>
                      <a:pt x="1417" y="2224"/>
                    </a:lnTo>
                    <a:lnTo>
                      <a:pt x="1431" y="2208"/>
                    </a:lnTo>
                    <a:lnTo>
                      <a:pt x="1446" y="2193"/>
                    </a:lnTo>
                    <a:lnTo>
                      <a:pt x="1462" y="2177"/>
                    </a:lnTo>
                    <a:lnTo>
                      <a:pt x="1479" y="2161"/>
                    </a:lnTo>
                    <a:lnTo>
                      <a:pt x="1496" y="2146"/>
                    </a:lnTo>
                    <a:lnTo>
                      <a:pt x="1516" y="2131"/>
                    </a:lnTo>
                    <a:lnTo>
                      <a:pt x="1536" y="2117"/>
                    </a:lnTo>
                    <a:lnTo>
                      <a:pt x="1563" y="2097"/>
                    </a:lnTo>
                    <a:lnTo>
                      <a:pt x="1591" y="2078"/>
                    </a:lnTo>
                    <a:lnTo>
                      <a:pt x="1619" y="2057"/>
                    </a:lnTo>
                    <a:lnTo>
                      <a:pt x="1647" y="2035"/>
                    </a:lnTo>
                    <a:lnTo>
                      <a:pt x="1676" y="2012"/>
                    </a:lnTo>
                    <a:lnTo>
                      <a:pt x="1704" y="1989"/>
                    </a:lnTo>
                    <a:lnTo>
                      <a:pt x="1731" y="1964"/>
                    </a:lnTo>
                    <a:lnTo>
                      <a:pt x="1760" y="1939"/>
                    </a:lnTo>
                    <a:lnTo>
                      <a:pt x="1788" y="1914"/>
                    </a:lnTo>
                    <a:lnTo>
                      <a:pt x="1816" y="1887"/>
                    </a:lnTo>
                    <a:lnTo>
                      <a:pt x="1843" y="1861"/>
                    </a:lnTo>
                    <a:lnTo>
                      <a:pt x="1870" y="1832"/>
                    </a:lnTo>
                    <a:lnTo>
                      <a:pt x="1896" y="1802"/>
                    </a:lnTo>
                    <a:lnTo>
                      <a:pt x="1922" y="1772"/>
                    </a:lnTo>
                    <a:lnTo>
                      <a:pt x="1946" y="1742"/>
                    </a:lnTo>
                    <a:lnTo>
                      <a:pt x="1970" y="1711"/>
                    </a:lnTo>
                    <a:lnTo>
                      <a:pt x="1993" y="1679"/>
                    </a:lnTo>
                    <a:lnTo>
                      <a:pt x="2016" y="1647"/>
                    </a:lnTo>
                    <a:lnTo>
                      <a:pt x="2037" y="1612"/>
                    </a:lnTo>
                    <a:lnTo>
                      <a:pt x="2057" y="1578"/>
                    </a:lnTo>
                    <a:lnTo>
                      <a:pt x="2076" y="1544"/>
                    </a:lnTo>
                    <a:lnTo>
                      <a:pt x="2093" y="1507"/>
                    </a:lnTo>
                    <a:lnTo>
                      <a:pt x="2110" y="1472"/>
                    </a:lnTo>
                    <a:lnTo>
                      <a:pt x="2125" y="1435"/>
                    </a:lnTo>
                    <a:lnTo>
                      <a:pt x="2138" y="1398"/>
                    </a:lnTo>
                    <a:lnTo>
                      <a:pt x="2151" y="1360"/>
                    </a:lnTo>
                    <a:lnTo>
                      <a:pt x="2161" y="1321"/>
                    </a:lnTo>
                    <a:lnTo>
                      <a:pt x="2170" y="1281"/>
                    </a:lnTo>
                    <a:lnTo>
                      <a:pt x="2177" y="1242"/>
                    </a:lnTo>
                    <a:lnTo>
                      <a:pt x="2182" y="1201"/>
                    </a:lnTo>
                    <a:lnTo>
                      <a:pt x="2185" y="1160"/>
                    </a:lnTo>
                    <a:lnTo>
                      <a:pt x="2185" y="1118"/>
                    </a:lnTo>
                    <a:lnTo>
                      <a:pt x="2184" y="1053"/>
                    </a:lnTo>
                    <a:lnTo>
                      <a:pt x="2181" y="990"/>
                    </a:lnTo>
                    <a:lnTo>
                      <a:pt x="2174" y="929"/>
                    </a:lnTo>
                    <a:lnTo>
                      <a:pt x="2163" y="869"/>
                    </a:lnTo>
                    <a:lnTo>
                      <a:pt x="2151" y="811"/>
                    </a:lnTo>
                    <a:lnTo>
                      <a:pt x="2136" y="756"/>
                    </a:lnTo>
                    <a:lnTo>
                      <a:pt x="2119" y="703"/>
                    </a:lnTo>
                    <a:lnTo>
                      <a:pt x="2100" y="651"/>
                    </a:lnTo>
                    <a:lnTo>
                      <a:pt x="2078" y="600"/>
                    </a:lnTo>
                    <a:lnTo>
                      <a:pt x="2054" y="553"/>
                    </a:lnTo>
                    <a:lnTo>
                      <a:pt x="2028" y="507"/>
                    </a:lnTo>
                    <a:lnTo>
                      <a:pt x="2000" y="463"/>
                    </a:lnTo>
                    <a:lnTo>
                      <a:pt x="1970" y="422"/>
                    </a:lnTo>
                    <a:lnTo>
                      <a:pt x="1939" y="382"/>
                    </a:lnTo>
                    <a:lnTo>
                      <a:pt x="1905" y="344"/>
                    </a:lnTo>
                    <a:lnTo>
                      <a:pt x="1871" y="308"/>
                    </a:lnTo>
                    <a:lnTo>
                      <a:pt x="1835" y="273"/>
                    </a:lnTo>
                    <a:lnTo>
                      <a:pt x="1798" y="242"/>
                    </a:lnTo>
                    <a:lnTo>
                      <a:pt x="1760" y="212"/>
                    </a:lnTo>
                    <a:lnTo>
                      <a:pt x="1721" y="183"/>
                    </a:lnTo>
                    <a:lnTo>
                      <a:pt x="1681" y="158"/>
                    </a:lnTo>
                    <a:lnTo>
                      <a:pt x="1639" y="134"/>
                    </a:lnTo>
                    <a:lnTo>
                      <a:pt x="1597" y="112"/>
                    </a:lnTo>
                    <a:lnTo>
                      <a:pt x="1554" y="91"/>
                    </a:lnTo>
                    <a:lnTo>
                      <a:pt x="1511" y="74"/>
                    </a:lnTo>
                    <a:lnTo>
                      <a:pt x="1468" y="58"/>
                    </a:lnTo>
                    <a:lnTo>
                      <a:pt x="1424" y="44"/>
                    </a:lnTo>
                    <a:lnTo>
                      <a:pt x="1379" y="31"/>
                    </a:lnTo>
                    <a:lnTo>
                      <a:pt x="1335" y="22"/>
                    </a:lnTo>
                    <a:lnTo>
                      <a:pt x="1290" y="14"/>
                    </a:lnTo>
                    <a:lnTo>
                      <a:pt x="1246" y="8"/>
                    </a:lnTo>
                    <a:lnTo>
                      <a:pt x="1201" y="5"/>
                    </a:lnTo>
                    <a:lnTo>
                      <a:pt x="1138" y="1"/>
                    </a:lnTo>
                    <a:lnTo>
                      <a:pt x="1075" y="0"/>
                    </a:lnTo>
                    <a:lnTo>
                      <a:pt x="1013" y="1"/>
                    </a:lnTo>
                    <a:lnTo>
                      <a:pt x="954" y="5"/>
                    </a:lnTo>
                    <a:lnTo>
                      <a:pt x="894" y="11"/>
                    </a:lnTo>
                    <a:lnTo>
                      <a:pt x="836" y="19"/>
                    </a:lnTo>
                    <a:lnTo>
                      <a:pt x="780" y="29"/>
                    </a:lnTo>
                    <a:lnTo>
                      <a:pt x="724" y="42"/>
                    </a:lnTo>
                    <a:lnTo>
                      <a:pt x="671" y="55"/>
                    </a:lnTo>
                    <a:lnTo>
                      <a:pt x="619" y="72"/>
                    </a:lnTo>
                    <a:lnTo>
                      <a:pt x="569" y="91"/>
                    </a:lnTo>
                    <a:lnTo>
                      <a:pt x="519" y="112"/>
                    </a:lnTo>
                    <a:lnTo>
                      <a:pt x="473" y="136"/>
                    </a:lnTo>
                    <a:lnTo>
                      <a:pt x="428" y="160"/>
                    </a:lnTo>
                    <a:lnTo>
                      <a:pt x="385" y="187"/>
                    </a:lnTo>
                    <a:lnTo>
                      <a:pt x="343" y="217"/>
                    </a:lnTo>
                    <a:lnTo>
                      <a:pt x="304" y="248"/>
                    </a:lnTo>
                    <a:lnTo>
                      <a:pt x="267" y="281"/>
                    </a:lnTo>
                    <a:lnTo>
                      <a:pt x="231" y="316"/>
                    </a:lnTo>
                    <a:lnTo>
                      <a:pt x="199" y="354"/>
                    </a:lnTo>
                    <a:lnTo>
                      <a:pt x="168" y="393"/>
                    </a:lnTo>
                    <a:lnTo>
                      <a:pt x="140" y="433"/>
                    </a:lnTo>
                    <a:lnTo>
                      <a:pt x="114" y="476"/>
                    </a:lnTo>
                    <a:lnTo>
                      <a:pt x="91" y="521"/>
                    </a:lnTo>
                    <a:lnTo>
                      <a:pt x="70" y="567"/>
                    </a:lnTo>
                    <a:lnTo>
                      <a:pt x="52" y="615"/>
                    </a:lnTo>
                    <a:lnTo>
                      <a:pt x="37" y="665"/>
                    </a:lnTo>
                    <a:lnTo>
                      <a:pt x="23" y="717"/>
                    </a:lnTo>
                    <a:lnTo>
                      <a:pt x="13" y="770"/>
                    </a:lnTo>
                    <a:lnTo>
                      <a:pt x="6" y="825"/>
                    </a:lnTo>
                    <a:lnTo>
                      <a:pt x="1" y="883"/>
                    </a:lnTo>
                    <a:lnTo>
                      <a:pt x="0" y="940"/>
                    </a:lnTo>
                    <a:lnTo>
                      <a:pt x="0" y="1340"/>
                    </a:lnTo>
                    <a:close/>
                  </a:path>
                </a:pathLst>
              </a:custGeom>
              <a:solidFill>
                <a:srgbClr val="800080">
                  <a:alpha val="100000"/>
                </a:srgbClr>
              </a:solidFill>
              <a:ln w="9525">
                <a:noFill/>
              </a:ln>
            </p:spPr>
            <p:txBody>
              <a:bodyPr/>
              <a:p>
                <a:endParaRPr lang="zh-CN" altLang="en-US"/>
              </a:p>
            </p:txBody>
          </p:sp>
        </p:grpSp>
      </p:grpSp>
      <p:grpSp>
        <p:nvGrpSpPr>
          <p:cNvPr id="195598" name="Group 14"/>
          <p:cNvGrpSpPr/>
          <p:nvPr/>
        </p:nvGrpSpPr>
        <p:grpSpPr>
          <a:xfrm>
            <a:off x="701675" y="1989138"/>
            <a:ext cx="6638925" cy="652462"/>
            <a:chOff x="470" y="1338"/>
            <a:chExt cx="4182" cy="411"/>
          </a:xfrm>
        </p:grpSpPr>
        <p:sp>
          <p:nvSpPr>
            <p:cNvPr id="143377" name="Text Box 11"/>
            <p:cNvSpPr txBox="1"/>
            <p:nvPr/>
          </p:nvSpPr>
          <p:spPr>
            <a:xfrm>
              <a:off x="470" y="1338"/>
              <a:ext cx="936" cy="383"/>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dirty="0">
                  <a:solidFill>
                    <a:srgbClr val="0000FF"/>
                  </a:solidFill>
                </a:rPr>
                <a:t>待查值</a:t>
              </a:r>
              <a:r>
                <a:rPr lang="en-US" altLang="zh-CN" sz="2800" i="1" dirty="0">
                  <a:solidFill>
                    <a:srgbClr val="0000FF"/>
                  </a:solidFill>
                </a:rPr>
                <a:t>k</a:t>
              </a:r>
              <a:endParaRPr lang="en-US" altLang="zh-CN" sz="2800" i="1" dirty="0">
                <a:solidFill>
                  <a:srgbClr val="0000FF"/>
                </a:solidFill>
              </a:endParaRPr>
            </a:p>
          </p:txBody>
        </p:sp>
        <p:sp>
          <p:nvSpPr>
            <p:cNvPr id="143378" name="Rectangle 12"/>
            <p:cNvSpPr/>
            <p:nvPr/>
          </p:nvSpPr>
          <p:spPr>
            <a:xfrm>
              <a:off x="1973" y="1366"/>
              <a:ext cx="2679" cy="383"/>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dirty="0">
                  <a:solidFill>
                    <a:srgbClr val="0000FF"/>
                  </a:solidFill>
                </a:rPr>
                <a:t>确定</a:t>
              </a:r>
              <a:r>
                <a:rPr lang="en-US" altLang="zh-CN" sz="2800" i="1" dirty="0">
                  <a:solidFill>
                    <a:srgbClr val="0000FF"/>
                  </a:solidFill>
                </a:rPr>
                <a:t>k</a:t>
              </a:r>
              <a:r>
                <a:rPr lang="zh-CN" altLang="en-US" sz="2800" dirty="0">
                  <a:solidFill>
                    <a:srgbClr val="0000FF"/>
                  </a:solidFill>
                </a:rPr>
                <a:t>在存储结构中的位置</a:t>
              </a:r>
              <a:endParaRPr lang="zh-CN" altLang="en-US" sz="2800" dirty="0">
                <a:solidFill>
                  <a:srgbClr val="0000FF"/>
                </a:solidFill>
              </a:endParaRPr>
            </a:p>
          </p:txBody>
        </p:sp>
        <p:sp>
          <p:nvSpPr>
            <p:cNvPr id="143379" name="AutoShape 13"/>
            <p:cNvSpPr/>
            <p:nvPr/>
          </p:nvSpPr>
          <p:spPr>
            <a:xfrm>
              <a:off x="1463" y="1423"/>
              <a:ext cx="454" cy="198"/>
            </a:xfrm>
            <a:prstGeom prst="rightArrow">
              <a:avLst>
                <a:gd name="adj1" fmla="val 50000"/>
                <a:gd name="adj2" fmla="val 57323"/>
              </a:avLst>
            </a:prstGeom>
            <a:solidFill>
              <a:srgbClr val="FF0000"/>
            </a:solidFill>
            <a:ln w="28575" cap="flat" cmpd="sng">
              <a:no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chemeClr val="accent2"/>
                </a:solidFill>
                <a:latin typeface="Arial" panose="020B0604020202020204" pitchFamily="34" charset="0"/>
                <a:ea typeface="华文行楷" panose="02010800040101010101" pitchFamily="2" charset="-122"/>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5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7.2   冲突处理的方法</a:t>
            </a:r>
            <a:endParaRPr lang="zh-CN" altLang="en-US"/>
          </a:p>
        </p:txBody>
      </p:sp>
      <p:sp>
        <p:nvSpPr>
          <p:cNvPr id="3" name="内容占位符 2"/>
          <p:cNvSpPr>
            <a:spLocks noGrp="1"/>
          </p:cNvSpPr>
          <p:nvPr>
            <p:ph idx="1"/>
          </p:nvPr>
        </p:nvSpPr>
        <p:spPr>
          <a:xfrm>
            <a:off x="111760" y="1101725"/>
            <a:ext cx="8907145" cy="2256790"/>
          </a:xfrm>
        </p:spPr>
        <p:txBody>
          <a:bodyPr/>
          <a:p>
            <a:r>
              <a:rPr lang="en-US" altLang="zh-CN">
                <a:solidFill>
                  <a:srgbClr val="FF0000"/>
                </a:solidFill>
              </a:rPr>
              <a:t>(2)</a:t>
            </a:r>
            <a:r>
              <a:rPr lang="zh-CN" altLang="en-US">
                <a:solidFill>
                  <a:srgbClr val="FF0000"/>
                </a:solidFill>
              </a:rPr>
              <a:t>  二次探测法</a:t>
            </a:r>
            <a:endParaRPr lang="zh-CN" altLang="en-US">
              <a:solidFill>
                <a:srgbClr val="FF0000"/>
              </a:solidFill>
            </a:endParaRPr>
          </a:p>
          <a:p>
            <a:r>
              <a:rPr lang="zh-CN" altLang="en-US"/>
              <a:t>增量序列为：</a:t>
            </a:r>
            <a:r>
              <a:rPr lang="zh-CN" altLang="en-US">
                <a:solidFill>
                  <a:srgbClr val="0000FF"/>
                </a:solidFill>
              </a:rPr>
              <a:t>di=1²,-1²,2²,-2²,3²,…</a:t>
            </a:r>
            <a:r>
              <a:rPr lang="en-US" altLang="zh-CN">
                <a:solidFill>
                  <a:srgbClr val="0000FF"/>
                </a:solidFill>
              </a:rPr>
              <a:t>,</a:t>
            </a:r>
            <a:r>
              <a:rPr lang="zh-CN" altLang="en-US">
                <a:solidFill>
                  <a:srgbClr val="0000FF"/>
                </a:solidFill>
              </a:rPr>
              <a:t>±k²</a:t>
            </a:r>
            <a:r>
              <a:rPr lang="zh-CN" altLang="en-US"/>
              <a:t>  (k</a:t>
            </a:r>
            <a:r>
              <a:rPr lang="zh-CN" altLang="en-US">
                <a:latin typeface="Arial" panose="020B0604020202020204" pitchFamily="34" charset="0"/>
                <a:cs typeface="Arial" panose="020B0604020202020204" pitchFamily="34" charset="0"/>
              </a:rPr>
              <a:t>≤</a:t>
            </a:r>
            <a:r>
              <a:rPr lang="zh-CN" altLang="en-US">
                <a:latin typeface="Times New Roman" panose="02020603050405020304" pitchFamily="18" charset="0"/>
                <a:cs typeface="Times New Roman" panose="02020603050405020304" pitchFamily="18" charset="0"/>
              </a:rPr>
              <a:t>⌊</a:t>
            </a:r>
            <a:r>
              <a:rPr lang="zh-CN" altLang="en-US"/>
              <a:t>m/2⌋)</a:t>
            </a:r>
            <a:endParaRPr lang="zh-CN" altLang="en-US"/>
          </a:p>
          <a:p>
            <a:r>
              <a:rPr lang="zh-CN" altLang="en-US">
                <a:solidFill>
                  <a:srgbClr val="0000FF"/>
                </a:solidFill>
              </a:rPr>
              <a:t>特点：</a:t>
            </a:r>
            <a:r>
              <a:rPr lang="zh-CN" altLang="en-US"/>
              <a:t>当发生冲突时，在表的左右进行跳跃式探测。</a:t>
            </a:r>
            <a:endParaRPr lang="zh-CN" altLang="en-US"/>
          </a:p>
          <a:p>
            <a:r>
              <a:rPr lang="zh-CN" altLang="en-US">
                <a:solidFill>
                  <a:srgbClr val="FF0000"/>
                </a:solidFill>
              </a:rPr>
              <a:t>【例】</a:t>
            </a:r>
            <a:r>
              <a:rPr lang="en-US" altLang="zh-CN"/>
              <a:t>m=p=13</a:t>
            </a:r>
            <a:r>
              <a:rPr lang="zh-CN" altLang="en-US"/>
              <a:t>，</a:t>
            </a:r>
            <a:r>
              <a:rPr lang="en-US" altLang="zh-CN"/>
              <a:t>H(15)=15%13=2</a:t>
            </a:r>
            <a:endParaRPr lang="en-US" altLang="zh-CN"/>
          </a:p>
        </p:txBody>
      </p:sp>
      <p:graphicFrame>
        <p:nvGraphicFramePr>
          <p:cNvPr id="4" name="表格 3"/>
          <p:cNvGraphicFramePr/>
          <p:nvPr>
            <p:custDataLst>
              <p:tags r:id="rId1"/>
            </p:custDataLst>
          </p:nvPr>
        </p:nvGraphicFramePr>
        <p:xfrm>
          <a:off x="316865" y="4396105"/>
          <a:ext cx="8296275" cy="1228090"/>
        </p:xfrm>
        <a:graphic>
          <a:graphicData uri="http://schemas.openxmlformats.org/drawingml/2006/table">
            <a:tbl>
              <a:tblPr firstRow="1" bandRow="1">
                <a:tableStyleId>{5940675A-B579-460E-94D1-54222C63F5DA}</a:tableStyleId>
              </a:tblPr>
              <a:tblGrid>
                <a:gridCol w="638175"/>
                <a:gridCol w="638175"/>
                <a:gridCol w="638175"/>
                <a:gridCol w="638175"/>
                <a:gridCol w="638175"/>
                <a:gridCol w="638175"/>
                <a:gridCol w="638175"/>
                <a:gridCol w="638175"/>
                <a:gridCol w="638175"/>
                <a:gridCol w="638175"/>
                <a:gridCol w="638175"/>
                <a:gridCol w="638175"/>
                <a:gridCol w="638175"/>
              </a:tblGrid>
              <a:tr h="602615">
                <a:tc>
                  <a:txBody>
                    <a:bodyPr/>
                    <a:p>
                      <a:pPr algn="ctr">
                        <a:lnSpc>
                          <a:spcPct val="100000"/>
                        </a:lnSpc>
                        <a:buNone/>
                      </a:pPr>
                      <a:r>
                        <a:rPr lang="en-US" altLang="zh-CN" sz="2800">
                          <a:solidFill>
                            <a:schemeClr val="tx1"/>
                          </a:solidFill>
                        </a:rPr>
                        <a:t>0</a:t>
                      </a:r>
                      <a:endParaRPr lang="en-US" altLang="zh-CN" sz="2800">
                        <a:solidFill>
                          <a:schemeClr val="tx1"/>
                        </a:solidFill>
                      </a:endParaRPr>
                    </a:p>
                  </a:txBody>
                  <a:tcPr/>
                </a:tc>
                <a:tc>
                  <a:txBody>
                    <a:bodyPr/>
                    <a:p>
                      <a:pPr algn="ctr">
                        <a:lnSpc>
                          <a:spcPct val="100000"/>
                        </a:lnSpc>
                        <a:buNone/>
                      </a:pPr>
                      <a:r>
                        <a:rPr lang="en-US" altLang="zh-CN" sz="2800">
                          <a:solidFill>
                            <a:schemeClr val="tx1"/>
                          </a:solidFill>
                        </a:rPr>
                        <a:t>1</a:t>
                      </a:r>
                      <a:endParaRPr lang="en-US" altLang="zh-CN" sz="2800">
                        <a:solidFill>
                          <a:schemeClr val="tx1"/>
                        </a:solidFill>
                      </a:endParaRPr>
                    </a:p>
                  </a:txBody>
                  <a:tcPr/>
                </a:tc>
                <a:tc>
                  <a:txBody>
                    <a:bodyPr/>
                    <a:p>
                      <a:pPr>
                        <a:lnSpc>
                          <a:spcPct val="100000"/>
                        </a:lnSpc>
                        <a:buNone/>
                      </a:pPr>
                      <a:r>
                        <a:rPr lang="en-US" altLang="zh-CN" sz="2800">
                          <a:solidFill>
                            <a:schemeClr val="tx1"/>
                          </a:solidFill>
                        </a:rPr>
                        <a:t>2</a:t>
                      </a:r>
                      <a:endParaRPr lang="en-US" altLang="zh-CN" sz="2800">
                        <a:solidFill>
                          <a:schemeClr val="tx1"/>
                        </a:solidFill>
                      </a:endParaRPr>
                    </a:p>
                  </a:txBody>
                  <a:tcPr/>
                </a:tc>
                <a:tc>
                  <a:txBody>
                    <a:bodyPr/>
                    <a:p>
                      <a:pPr>
                        <a:lnSpc>
                          <a:spcPct val="100000"/>
                        </a:lnSpc>
                        <a:buNone/>
                      </a:pPr>
                      <a:r>
                        <a:rPr lang="en-US" altLang="zh-CN" sz="2800">
                          <a:solidFill>
                            <a:schemeClr val="tx1"/>
                          </a:solidFill>
                        </a:rPr>
                        <a:t>3</a:t>
                      </a:r>
                      <a:endParaRPr lang="en-US" altLang="zh-CN" sz="2800">
                        <a:solidFill>
                          <a:schemeClr val="tx1"/>
                        </a:solidFill>
                      </a:endParaRPr>
                    </a:p>
                  </a:txBody>
                  <a:tcPr/>
                </a:tc>
                <a:tc>
                  <a:txBody>
                    <a:bodyPr/>
                    <a:p>
                      <a:pPr>
                        <a:lnSpc>
                          <a:spcPct val="100000"/>
                        </a:lnSpc>
                        <a:buNone/>
                      </a:pPr>
                      <a:r>
                        <a:rPr lang="en-US" altLang="zh-CN" sz="2800">
                          <a:solidFill>
                            <a:schemeClr val="tx1"/>
                          </a:solidFill>
                        </a:rPr>
                        <a:t>4</a:t>
                      </a:r>
                      <a:endParaRPr lang="en-US" altLang="zh-CN" sz="2800">
                        <a:solidFill>
                          <a:schemeClr val="tx1"/>
                        </a:solidFill>
                      </a:endParaRPr>
                    </a:p>
                  </a:txBody>
                  <a:tcPr/>
                </a:tc>
                <a:tc>
                  <a:txBody>
                    <a:bodyPr/>
                    <a:p>
                      <a:pPr>
                        <a:lnSpc>
                          <a:spcPct val="100000"/>
                        </a:lnSpc>
                        <a:buNone/>
                      </a:pPr>
                      <a:r>
                        <a:rPr lang="en-US" altLang="zh-CN" sz="2800">
                          <a:solidFill>
                            <a:schemeClr val="tx1"/>
                          </a:solidFill>
                        </a:rPr>
                        <a:t>5</a:t>
                      </a:r>
                      <a:endParaRPr lang="en-US" altLang="zh-CN" sz="2800">
                        <a:solidFill>
                          <a:schemeClr val="tx1"/>
                        </a:solidFill>
                      </a:endParaRPr>
                    </a:p>
                  </a:txBody>
                  <a:tcPr/>
                </a:tc>
                <a:tc>
                  <a:txBody>
                    <a:bodyPr/>
                    <a:p>
                      <a:pPr>
                        <a:lnSpc>
                          <a:spcPct val="100000"/>
                        </a:lnSpc>
                        <a:buNone/>
                      </a:pPr>
                      <a:r>
                        <a:rPr lang="en-US" altLang="zh-CN" sz="2800">
                          <a:solidFill>
                            <a:schemeClr val="tx1"/>
                          </a:solidFill>
                        </a:rPr>
                        <a:t>6</a:t>
                      </a:r>
                      <a:endParaRPr lang="en-US" altLang="zh-CN" sz="2800">
                        <a:solidFill>
                          <a:schemeClr val="tx1"/>
                        </a:solidFill>
                      </a:endParaRPr>
                    </a:p>
                  </a:txBody>
                  <a:tcPr/>
                </a:tc>
                <a:tc>
                  <a:txBody>
                    <a:bodyPr/>
                    <a:p>
                      <a:pPr>
                        <a:lnSpc>
                          <a:spcPct val="100000"/>
                        </a:lnSpc>
                        <a:buNone/>
                      </a:pPr>
                      <a:r>
                        <a:rPr lang="en-US" altLang="zh-CN" sz="2800">
                          <a:solidFill>
                            <a:schemeClr val="tx1"/>
                          </a:solidFill>
                        </a:rPr>
                        <a:t>7</a:t>
                      </a:r>
                      <a:endParaRPr lang="en-US" altLang="zh-CN" sz="2800">
                        <a:solidFill>
                          <a:schemeClr val="tx1"/>
                        </a:solidFill>
                      </a:endParaRPr>
                    </a:p>
                  </a:txBody>
                  <a:tcPr/>
                </a:tc>
                <a:tc>
                  <a:txBody>
                    <a:bodyPr/>
                    <a:p>
                      <a:pPr>
                        <a:lnSpc>
                          <a:spcPct val="100000"/>
                        </a:lnSpc>
                        <a:buNone/>
                      </a:pPr>
                      <a:r>
                        <a:rPr lang="en-US" altLang="zh-CN" sz="2800">
                          <a:solidFill>
                            <a:schemeClr val="tx1"/>
                          </a:solidFill>
                        </a:rPr>
                        <a:t>8</a:t>
                      </a:r>
                      <a:endParaRPr lang="en-US" altLang="zh-CN" sz="2800">
                        <a:solidFill>
                          <a:schemeClr val="tx1"/>
                        </a:solidFill>
                      </a:endParaRPr>
                    </a:p>
                  </a:txBody>
                  <a:tcPr/>
                </a:tc>
                <a:tc>
                  <a:txBody>
                    <a:bodyPr/>
                    <a:p>
                      <a:pPr>
                        <a:lnSpc>
                          <a:spcPct val="100000"/>
                        </a:lnSpc>
                        <a:buNone/>
                      </a:pPr>
                      <a:r>
                        <a:rPr lang="en-US" altLang="zh-CN" sz="2800">
                          <a:solidFill>
                            <a:schemeClr val="tx1"/>
                          </a:solidFill>
                        </a:rPr>
                        <a:t>9</a:t>
                      </a:r>
                      <a:endParaRPr lang="en-US" altLang="zh-CN" sz="2800">
                        <a:solidFill>
                          <a:schemeClr val="tx1"/>
                        </a:solidFill>
                      </a:endParaRPr>
                    </a:p>
                  </a:txBody>
                  <a:tcPr/>
                </a:tc>
                <a:tc>
                  <a:txBody>
                    <a:bodyPr/>
                    <a:p>
                      <a:pPr>
                        <a:lnSpc>
                          <a:spcPct val="100000"/>
                        </a:lnSpc>
                        <a:buNone/>
                      </a:pPr>
                      <a:r>
                        <a:rPr lang="en-US" altLang="zh-CN" sz="2800">
                          <a:solidFill>
                            <a:schemeClr val="tx1"/>
                          </a:solidFill>
                        </a:rPr>
                        <a:t>10</a:t>
                      </a:r>
                      <a:endParaRPr lang="en-US" altLang="zh-CN" sz="2800">
                        <a:solidFill>
                          <a:schemeClr val="tx1"/>
                        </a:solidFill>
                      </a:endParaRPr>
                    </a:p>
                  </a:txBody>
                  <a:tcPr/>
                </a:tc>
                <a:tc>
                  <a:txBody>
                    <a:bodyPr/>
                    <a:p>
                      <a:pPr>
                        <a:lnSpc>
                          <a:spcPct val="100000"/>
                        </a:lnSpc>
                        <a:buNone/>
                      </a:pPr>
                      <a:r>
                        <a:rPr lang="en-US" altLang="zh-CN" sz="2800">
                          <a:solidFill>
                            <a:schemeClr val="tx1"/>
                          </a:solidFill>
                        </a:rPr>
                        <a:t>11</a:t>
                      </a:r>
                      <a:endParaRPr lang="en-US" altLang="zh-CN" sz="2800">
                        <a:solidFill>
                          <a:schemeClr val="tx1"/>
                        </a:solidFill>
                      </a:endParaRPr>
                    </a:p>
                  </a:txBody>
                  <a:tcPr/>
                </a:tc>
                <a:tc>
                  <a:txBody>
                    <a:bodyPr/>
                    <a:p>
                      <a:pPr>
                        <a:lnSpc>
                          <a:spcPct val="100000"/>
                        </a:lnSpc>
                        <a:buNone/>
                      </a:pPr>
                      <a:r>
                        <a:rPr lang="en-US" altLang="zh-CN" sz="2800">
                          <a:solidFill>
                            <a:schemeClr val="tx1"/>
                          </a:solidFill>
                        </a:rPr>
                        <a:t>12</a:t>
                      </a:r>
                      <a:endParaRPr lang="en-US" altLang="zh-CN" sz="2800">
                        <a:solidFill>
                          <a:schemeClr val="tx1"/>
                        </a:solidFill>
                      </a:endParaRPr>
                    </a:p>
                  </a:txBody>
                  <a:tcPr/>
                </a:tc>
              </a:tr>
              <a:tr h="625475">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54</a:t>
                      </a: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28</a:t>
                      </a: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43</a:t>
                      </a: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18</a:t>
                      </a: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60</a:t>
                      </a: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75</a:t>
                      </a: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90</a:t>
                      </a:r>
                      <a:endParaRPr lang="en-US" altLang="zh-CN" sz="2800">
                        <a:solidFill>
                          <a:schemeClr val="tx1"/>
                        </a:solidFill>
                      </a:endParaRPr>
                    </a:p>
                  </a:txBody>
                  <a:tcPr/>
                </a:tc>
              </a:tr>
            </a:tbl>
          </a:graphicData>
        </a:graphic>
      </p:graphicFrame>
      <p:sp>
        <p:nvSpPr>
          <p:cNvPr id="5" name="文本框 4"/>
          <p:cNvSpPr txBox="1"/>
          <p:nvPr/>
        </p:nvSpPr>
        <p:spPr>
          <a:xfrm>
            <a:off x="984885" y="5016500"/>
            <a:ext cx="566420" cy="607695"/>
          </a:xfrm>
          <a:prstGeom prst="rect">
            <a:avLst/>
          </a:prstGeom>
          <a:noFill/>
        </p:spPr>
        <p:txBody>
          <a:bodyPr wrap="square" rtlCol="0">
            <a:spAutoFit/>
          </a:bodyPr>
          <a:p>
            <a:pPr>
              <a:buNone/>
            </a:pPr>
            <a:r>
              <a:rPr lang="en-US" altLang="zh-CN" sz="2800" b="0">
                <a:solidFill>
                  <a:srgbClr val="FF0000"/>
                </a:solidFill>
              </a:rPr>
              <a:t>15</a:t>
            </a:r>
            <a:endParaRPr lang="en-US" altLang="zh-CN" sz="2800" b="0">
              <a:solidFill>
                <a:srgbClr val="FF0000"/>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7.2   冲突处理的方法</a:t>
            </a:r>
            <a:endParaRPr lang="zh-CN" altLang="en-US"/>
          </a:p>
        </p:txBody>
      </p:sp>
      <p:sp>
        <p:nvSpPr>
          <p:cNvPr id="3" name="内容占位符 2"/>
          <p:cNvSpPr>
            <a:spLocks noGrp="1"/>
          </p:cNvSpPr>
          <p:nvPr>
            <p:ph idx="1"/>
          </p:nvPr>
        </p:nvSpPr>
        <p:spPr>
          <a:xfrm>
            <a:off x="111760" y="1101725"/>
            <a:ext cx="8907145" cy="2256790"/>
          </a:xfrm>
        </p:spPr>
        <p:txBody>
          <a:bodyPr/>
          <a:p>
            <a:r>
              <a:rPr lang="en-US" altLang="zh-CN">
                <a:solidFill>
                  <a:srgbClr val="FF0000"/>
                </a:solidFill>
              </a:rPr>
              <a:t>(3)</a:t>
            </a:r>
            <a:r>
              <a:rPr lang="zh-CN" altLang="en-US">
                <a:solidFill>
                  <a:srgbClr val="FF0000"/>
                </a:solidFill>
              </a:rPr>
              <a:t>  伪随机探测法</a:t>
            </a:r>
            <a:endParaRPr lang="zh-CN" altLang="en-US">
              <a:solidFill>
                <a:srgbClr val="FF0000"/>
              </a:solidFill>
            </a:endParaRPr>
          </a:p>
          <a:p>
            <a:r>
              <a:rPr lang="zh-CN" altLang="en-US"/>
              <a:t>di</a:t>
            </a:r>
            <a:r>
              <a:rPr lang="en-US" altLang="zh-CN"/>
              <a:t>=</a:t>
            </a:r>
            <a:r>
              <a:rPr lang="zh-CN" altLang="en-US"/>
              <a:t>伪</a:t>
            </a:r>
            <a:r>
              <a:t>随机序列。</a:t>
            </a:r>
            <a:endParaRPr lang="zh-CN" altLang="en-US"/>
          </a:p>
          <a:p>
            <a:r>
              <a:rPr lang="zh-CN" altLang="en-US">
                <a:solidFill>
                  <a:srgbClr val="FF0000"/>
                </a:solidFill>
              </a:rPr>
              <a:t>【例】</a:t>
            </a:r>
            <a:r>
              <a:rPr lang="en-US" altLang="zh-CN"/>
              <a:t>m=p=13</a:t>
            </a:r>
            <a:r>
              <a:rPr lang="zh-CN" altLang="en-US"/>
              <a:t>，</a:t>
            </a:r>
            <a:r>
              <a:rPr lang="en-US" altLang="zh-CN"/>
              <a:t>H(15)=15%13=2</a:t>
            </a:r>
            <a:r>
              <a:rPr lang="zh-CN" altLang="en-US"/>
              <a:t>，伪随机序列是</a:t>
            </a:r>
            <a:r>
              <a:rPr lang="en-US" altLang="zh-CN"/>
              <a:t>2,5,9</a:t>
            </a:r>
            <a:r>
              <a:rPr lang="zh-CN" altLang="en-US"/>
              <a:t>，</a:t>
            </a:r>
            <a:r>
              <a:rPr lang="en-US" altLang="zh-CN"/>
              <a:t>...</a:t>
            </a:r>
            <a:endParaRPr lang="en-US" altLang="zh-CN"/>
          </a:p>
        </p:txBody>
      </p:sp>
      <p:graphicFrame>
        <p:nvGraphicFramePr>
          <p:cNvPr id="4" name="表格 3"/>
          <p:cNvGraphicFramePr/>
          <p:nvPr/>
        </p:nvGraphicFramePr>
        <p:xfrm>
          <a:off x="302895" y="3505835"/>
          <a:ext cx="8296275" cy="1228090"/>
        </p:xfrm>
        <a:graphic>
          <a:graphicData uri="http://schemas.openxmlformats.org/drawingml/2006/table">
            <a:tbl>
              <a:tblPr firstRow="1" bandRow="1">
                <a:tableStyleId>{5940675A-B579-460E-94D1-54222C63F5DA}</a:tableStyleId>
              </a:tblPr>
              <a:tblGrid>
                <a:gridCol w="638175"/>
                <a:gridCol w="638175"/>
                <a:gridCol w="638175"/>
                <a:gridCol w="638175"/>
                <a:gridCol w="638175"/>
                <a:gridCol w="638175"/>
                <a:gridCol w="638175"/>
                <a:gridCol w="638175"/>
                <a:gridCol w="638175"/>
                <a:gridCol w="638175"/>
                <a:gridCol w="638175"/>
                <a:gridCol w="638175"/>
                <a:gridCol w="638175"/>
              </a:tblGrid>
              <a:tr h="602615">
                <a:tc>
                  <a:txBody>
                    <a:bodyPr/>
                    <a:p>
                      <a:pPr algn="ctr">
                        <a:lnSpc>
                          <a:spcPct val="100000"/>
                        </a:lnSpc>
                        <a:buNone/>
                      </a:pPr>
                      <a:r>
                        <a:rPr lang="en-US" altLang="zh-CN" sz="2800">
                          <a:solidFill>
                            <a:schemeClr val="tx1"/>
                          </a:solidFill>
                        </a:rPr>
                        <a:t>0</a:t>
                      </a:r>
                      <a:endParaRPr lang="en-US" altLang="zh-CN" sz="2800">
                        <a:solidFill>
                          <a:schemeClr val="tx1"/>
                        </a:solidFill>
                      </a:endParaRPr>
                    </a:p>
                  </a:txBody>
                  <a:tcPr/>
                </a:tc>
                <a:tc>
                  <a:txBody>
                    <a:bodyPr/>
                    <a:p>
                      <a:pPr algn="ctr">
                        <a:lnSpc>
                          <a:spcPct val="100000"/>
                        </a:lnSpc>
                        <a:buNone/>
                      </a:pPr>
                      <a:r>
                        <a:rPr lang="en-US" altLang="zh-CN" sz="2800">
                          <a:solidFill>
                            <a:schemeClr val="tx1"/>
                          </a:solidFill>
                        </a:rPr>
                        <a:t>1</a:t>
                      </a:r>
                      <a:endParaRPr lang="en-US" altLang="zh-CN" sz="2800">
                        <a:solidFill>
                          <a:schemeClr val="tx1"/>
                        </a:solidFill>
                      </a:endParaRPr>
                    </a:p>
                  </a:txBody>
                  <a:tcPr/>
                </a:tc>
                <a:tc>
                  <a:txBody>
                    <a:bodyPr/>
                    <a:p>
                      <a:pPr>
                        <a:lnSpc>
                          <a:spcPct val="100000"/>
                        </a:lnSpc>
                        <a:buNone/>
                      </a:pPr>
                      <a:r>
                        <a:rPr lang="en-US" altLang="zh-CN" sz="2800">
                          <a:solidFill>
                            <a:schemeClr val="tx1"/>
                          </a:solidFill>
                        </a:rPr>
                        <a:t>2</a:t>
                      </a:r>
                      <a:endParaRPr lang="en-US" altLang="zh-CN" sz="2800">
                        <a:solidFill>
                          <a:schemeClr val="tx1"/>
                        </a:solidFill>
                      </a:endParaRPr>
                    </a:p>
                  </a:txBody>
                  <a:tcPr/>
                </a:tc>
                <a:tc>
                  <a:txBody>
                    <a:bodyPr/>
                    <a:p>
                      <a:pPr>
                        <a:lnSpc>
                          <a:spcPct val="100000"/>
                        </a:lnSpc>
                        <a:buNone/>
                      </a:pPr>
                      <a:r>
                        <a:rPr lang="en-US" altLang="zh-CN" sz="2800">
                          <a:solidFill>
                            <a:schemeClr val="tx1"/>
                          </a:solidFill>
                        </a:rPr>
                        <a:t>3</a:t>
                      </a:r>
                      <a:endParaRPr lang="en-US" altLang="zh-CN" sz="2800">
                        <a:solidFill>
                          <a:schemeClr val="tx1"/>
                        </a:solidFill>
                      </a:endParaRPr>
                    </a:p>
                  </a:txBody>
                  <a:tcPr/>
                </a:tc>
                <a:tc>
                  <a:txBody>
                    <a:bodyPr/>
                    <a:p>
                      <a:pPr>
                        <a:lnSpc>
                          <a:spcPct val="100000"/>
                        </a:lnSpc>
                        <a:buNone/>
                      </a:pPr>
                      <a:r>
                        <a:rPr lang="en-US" altLang="zh-CN" sz="2800">
                          <a:solidFill>
                            <a:schemeClr val="tx1"/>
                          </a:solidFill>
                        </a:rPr>
                        <a:t>4</a:t>
                      </a:r>
                      <a:endParaRPr lang="en-US" altLang="zh-CN" sz="2800">
                        <a:solidFill>
                          <a:schemeClr val="tx1"/>
                        </a:solidFill>
                      </a:endParaRPr>
                    </a:p>
                  </a:txBody>
                  <a:tcPr/>
                </a:tc>
                <a:tc>
                  <a:txBody>
                    <a:bodyPr/>
                    <a:p>
                      <a:pPr>
                        <a:lnSpc>
                          <a:spcPct val="100000"/>
                        </a:lnSpc>
                        <a:buNone/>
                      </a:pPr>
                      <a:r>
                        <a:rPr lang="en-US" altLang="zh-CN" sz="2800">
                          <a:solidFill>
                            <a:schemeClr val="tx1"/>
                          </a:solidFill>
                        </a:rPr>
                        <a:t>5</a:t>
                      </a:r>
                      <a:endParaRPr lang="en-US" altLang="zh-CN" sz="2800">
                        <a:solidFill>
                          <a:schemeClr val="tx1"/>
                        </a:solidFill>
                      </a:endParaRPr>
                    </a:p>
                  </a:txBody>
                  <a:tcPr/>
                </a:tc>
                <a:tc>
                  <a:txBody>
                    <a:bodyPr/>
                    <a:p>
                      <a:pPr>
                        <a:lnSpc>
                          <a:spcPct val="100000"/>
                        </a:lnSpc>
                        <a:buNone/>
                      </a:pPr>
                      <a:r>
                        <a:rPr lang="en-US" altLang="zh-CN" sz="2800">
                          <a:solidFill>
                            <a:schemeClr val="tx1"/>
                          </a:solidFill>
                        </a:rPr>
                        <a:t>6</a:t>
                      </a:r>
                      <a:endParaRPr lang="en-US" altLang="zh-CN" sz="2800">
                        <a:solidFill>
                          <a:schemeClr val="tx1"/>
                        </a:solidFill>
                      </a:endParaRPr>
                    </a:p>
                  </a:txBody>
                  <a:tcPr/>
                </a:tc>
                <a:tc>
                  <a:txBody>
                    <a:bodyPr/>
                    <a:p>
                      <a:pPr>
                        <a:lnSpc>
                          <a:spcPct val="100000"/>
                        </a:lnSpc>
                        <a:buNone/>
                      </a:pPr>
                      <a:r>
                        <a:rPr lang="en-US" altLang="zh-CN" sz="2800">
                          <a:solidFill>
                            <a:schemeClr val="tx1"/>
                          </a:solidFill>
                        </a:rPr>
                        <a:t>7</a:t>
                      </a:r>
                      <a:endParaRPr lang="en-US" altLang="zh-CN" sz="2800">
                        <a:solidFill>
                          <a:schemeClr val="tx1"/>
                        </a:solidFill>
                      </a:endParaRPr>
                    </a:p>
                  </a:txBody>
                  <a:tcPr/>
                </a:tc>
                <a:tc>
                  <a:txBody>
                    <a:bodyPr/>
                    <a:p>
                      <a:pPr>
                        <a:lnSpc>
                          <a:spcPct val="100000"/>
                        </a:lnSpc>
                        <a:buNone/>
                      </a:pPr>
                      <a:r>
                        <a:rPr lang="en-US" altLang="zh-CN" sz="2800">
                          <a:solidFill>
                            <a:schemeClr val="tx1"/>
                          </a:solidFill>
                        </a:rPr>
                        <a:t>8</a:t>
                      </a:r>
                      <a:endParaRPr lang="en-US" altLang="zh-CN" sz="2800">
                        <a:solidFill>
                          <a:schemeClr val="tx1"/>
                        </a:solidFill>
                      </a:endParaRPr>
                    </a:p>
                  </a:txBody>
                  <a:tcPr/>
                </a:tc>
                <a:tc>
                  <a:txBody>
                    <a:bodyPr/>
                    <a:p>
                      <a:pPr>
                        <a:lnSpc>
                          <a:spcPct val="100000"/>
                        </a:lnSpc>
                        <a:buNone/>
                      </a:pPr>
                      <a:r>
                        <a:rPr lang="en-US" altLang="zh-CN" sz="2800">
                          <a:solidFill>
                            <a:schemeClr val="tx1"/>
                          </a:solidFill>
                        </a:rPr>
                        <a:t>9</a:t>
                      </a:r>
                      <a:endParaRPr lang="en-US" altLang="zh-CN" sz="2800">
                        <a:solidFill>
                          <a:schemeClr val="tx1"/>
                        </a:solidFill>
                      </a:endParaRPr>
                    </a:p>
                  </a:txBody>
                  <a:tcPr/>
                </a:tc>
                <a:tc>
                  <a:txBody>
                    <a:bodyPr/>
                    <a:p>
                      <a:pPr>
                        <a:lnSpc>
                          <a:spcPct val="100000"/>
                        </a:lnSpc>
                        <a:buNone/>
                      </a:pPr>
                      <a:r>
                        <a:rPr lang="en-US" altLang="zh-CN" sz="2800">
                          <a:solidFill>
                            <a:schemeClr val="tx1"/>
                          </a:solidFill>
                        </a:rPr>
                        <a:t>10</a:t>
                      </a:r>
                      <a:endParaRPr lang="en-US" altLang="zh-CN" sz="2800">
                        <a:solidFill>
                          <a:schemeClr val="tx1"/>
                        </a:solidFill>
                      </a:endParaRPr>
                    </a:p>
                  </a:txBody>
                  <a:tcPr/>
                </a:tc>
                <a:tc>
                  <a:txBody>
                    <a:bodyPr/>
                    <a:p>
                      <a:pPr>
                        <a:lnSpc>
                          <a:spcPct val="100000"/>
                        </a:lnSpc>
                        <a:buNone/>
                      </a:pPr>
                      <a:r>
                        <a:rPr lang="en-US" altLang="zh-CN" sz="2800">
                          <a:solidFill>
                            <a:schemeClr val="tx1"/>
                          </a:solidFill>
                        </a:rPr>
                        <a:t>11</a:t>
                      </a:r>
                      <a:endParaRPr lang="en-US" altLang="zh-CN" sz="2800">
                        <a:solidFill>
                          <a:schemeClr val="tx1"/>
                        </a:solidFill>
                      </a:endParaRPr>
                    </a:p>
                  </a:txBody>
                  <a:tcPr/>
                </a:tc>
                <a:tc>
                  <a:txBody>
                    <a:bodyPr/>
                    <a:p>
                      <a:pPr>
                        <a:lnSpc>
                          <a:spcPct val="100000"/>
                        </a:lnSpc>
                        <a:buNone/>
                      </a:pPr>
                      <a:r>
                        <a:rPr lang="en-US" altLang="zh-CN" sz="2800">
                          <a:solidFill>
                            <a:schemeClr val="tx1"/>
                          </a:solidFill>
                        </a:rPr>
                        <a:t>12</a:t>
                      </a:r>
                      <a:endParaRPr lang="en-US" altLang="zh-CN" sz="2800">
                        <a:solidFill>
                          <a:schemeClr val="tx1"/>
                        </a:solidFill>
                      </a:endParaRPr>
                    </a:p>
                  </a:txBody>
                  <a:tcPr/>
                </a:tc>
              </a:tr>
              <a:tr h="625475">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54</a:t>
                      </a: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28</a:t>
                      </a: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43</a:t>
                      </a: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18</a:t>
                      </a: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60</a:t>
                      </a: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75</a:t>
                      </a:r>
                      <a:endParaRPr lang="en-US" altLang="zh-CN" sz="2800">
                        <a:solidFill>
                          <a:schemeClr val="tx1"/>
                        </a:solidFill>
                      </a:endParaRPr>
                    </a:p>
                  </a:txBody>
                  <a:tcPr/>
                </a:tc>
                <a:tc>
                  <a:txBody>
                    <a:bodyPr/>
                    <a:p>
                      <a:pPr algn="l">
                        <a:lnSpc>
                          <a:spcPct val="100000"/>
                        </a:lnSpc>
                        <a:buClrTx/>
                        <a:buSzTx/>
                        <a:buFontTx/>
                        <a:buNone/>
                      </a:pPr>
                      <a:endParaRPr lang="en-US" altLang="zh-CN" sz="2800">
                        <a:solidFill>
                          <a:schemeClr val="tx1"/>
                        </a:solidFill>
                      </a:endParaRPr>
                    </a:p>
                  </a:txBody>
                  <a:tcPr/>
                </a:tc>
                <a:tc>
                  <a:txBody>
                    <a:bodyPr/>
                    <a:p>
                      <a:pPr algn="l">
                        <a:lnSpc>
                          <a:spcPct val="100000"/>
                        </a:lnSpc>
                        <a:buClrTx/>
                        <a:buSzTx/>
                        <a:buFontTx/>
                        <a:buNone/>
                      </a:pPr>
                      <a:r>
                        <a:rPr lang="en-US" altLang="zh-CN" sz="2800">
                          <a:solidFill>
                            <a:schemeClr val="tx1"/>
                          </a:solidFill>
                        </a:rPr>
                        <a:t>90</a:t>
                      </a:r>
                      <a:endParaRPr lang="en-US" altLang="zh-CN" sz="2800">
                        <a:solidFill>
                          <a:schemeClr val="tx1"/>
                        </a:solidFill>
                      </a:endParaRPr>
                    </a:p>
                  </a:txBody>
                  <a:tcPr/>
                </a:tc>
              </a:tr>
            </a:tbl>
          </a:graphicData>
        </a:graphic>
      </p:graphicFrame>
      <p:sp>
        <p:nvSpPr>
          <p:cNvPr id="6" name="文本框 5"/>
          <p:cNvSpPr txBox="1"/>
          <p:nvPr/>
        </p:nvSpPr>
        <p:spPr>
          <a:xfrm>
            <a:off x="6035675" y="4126230"/>
            <a:ext cx="566420" cy="607695"/>
          </a:xfrm>
          <a:prstGeom prst="rect">
            <a:avLst/>
          </a:prstGeom>
          <a:noFill/>
        </p:spPr>
        <p:txBody>
          <a:bodyPr wrap="square" rtlCol="0">
            <a:spAutoFit/>
          </a:bodyPr>
          <a:p>
            <a:pPr>
              <a:buNone/>
            </a:pPr>
            <a:r>
              <a:rPr lang="en-US" altLang="zh-CN" sz="2800" b="0">
                <a:solidFill>
                  <a:srgbClr val="FF0000"/>
                </a:solidFill>
              </a:rPr>
              <a:t>15</a:t>
            </a:r>
            <a:endParaRPr lang="en-US" altLang="zh-CN" sz="2800" b="0">
              <a:solidFill>
                <a:srgbClr val="FF0000"/>
              </a:solidFill>
            </a:endParaRPr>
          </a:p>
        </p:txBody>
      </p:sp>
    </p:spTree>
  </p:cSld>
  <p:clrMapOvr>
    <a:masterClrMapping/>
  </p:clrMapOvr>
  <p:transition spd="slow">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7.2   冲突处理的方法</a:t>
            </a:r>
            <a:endParaRPr lang="zh-CN" altLang="en-US"/>
          </a:p>
        </p:txBody>
      </p:sp>
      <p:sp>
        <p:nvSpPr>
          <p:cNvPr id="3" name="内容占位符 2"/>
          <p:cNvSpPr>
            <a:spLocks noGrp="1"/>
          </p:cNvSpPr>
          <p:nvPr>
            <p:ph idx="1"/>
          </p:nvPr>
        </p:nvSpPr>
        <p:spPr>
          <a:xfrm>
            <a:off x="152400" y="1101725"/>
            <a:ext cx="8907780" cy="4994275"/>
          </a:xfrm>
        </p:spPr>
        <p:txBody>
          <a:bodyPr/>
          <a:p>
            <a:r>
              <a:rPr lang="zh-CN" altLang="en-US">
                <a:solidFill>
                  <a:srgbClr val="FF0000"/>
                </a:solidFill>
              </a:rPr>
              <a:t>哈希方法：</a:t>
            </a:r>
            <a:r>
              <a:rPr lang="zh-CN" altLang="en-US"/>
              <a:t>包括函数构造和处理冲突两方面</a:t>
            </a:r>
            <a:endParaRPr lang="zh-CN" altLang="en-US"/>
          </a:p>
          <a:p>
            <a:r>
              <a:rPr lang="zh-CN" altLang="en-US">
                <a:solidFill>
                  <a:srgbClr val="FF0000"/>
                </a:solidFill>
              </a:rPr>
              <a:t>散列函数构造规则</a:t>
            </a:r>
            <a:r>
              <a:rPr lang="zh-CN" altLang="en-US">
                <a:solidFill>
                  <a:srgbClr val="FF0000"/>
                </a:solidFill>
                <a:sym typeface="+mn-ea"/>
              </a:rPr>
              <a:t>：</a:t>
            </a:r>
            <a:r>
              <a:rPr lang="zh-CN" altLang="en-US"/>
              <a:t>计算</a:t>
            </a:r>
            <a:r>
              <a:rPr lang="zh-CN" altLang="en-US"/>
              <a:t>简单，分布均匀；</a:t>
            </a:r>
            <a:endParaRPr lang="zh-CN" altLang="en-US"/>
          </a:p>
          <a:p>
            <a:pPr marL="0" indent="0">
              <a:buNone/>
            </a:pPr>
            <a:r>
              <a:rPr lang="zh-CN" altLang="en-US"/>
              <a:t>    </a:t>
            </a:r>
            <a:r>
              <a:rPr lang="zh-CN" altLang="en-US">
                <a:solidFill>
                  <a:srgbClr val="0000FF"/>
                </a:solidFill>
              </a:rPr>
              <a:t>常用方法：</a:t>
            </a:r>
            <a:r>
              <a:rPr lang="zh-CN" altLang="en-US"/>
              <a:t>除留余数法</a:t>
            </a:r>
            <a:r>
              <a:rPr lang="en-US" altLang="zh-CN">
                <a:solidFill>
                  <a:srgbClr val="0000FF"/>
                </a:solidFill>
              </a:rPr>
              <a:t>H(key)=key%p (p</a:t>
            </a:r>
            <a:r>
              <a:rPr lang="en-US" altLang="zh-CN">
                <a:solidFill>
                  <a:srgbClr val="0000FF"/>
                </a:solidFill>
                <a:latin typeface="Arial" panose="020B0604020202020204" pitchFamily="34" charset="0"/>
                <a:cs typeface="Arial" panose="020B0604020202020204" pitchFamily="34" charset="0"/>
              </a:rPr>
              <a:t>≤m</a:t>
            </a:r>
            <a:r>
              <a:rPr lang="en-US" altLang="zh-CN">
                <a:solidFill>
                  <a:srgbClr val="0000FF"/>
                </a:solidFill>
              </a:rPr>
              <a:t>)</a:t>
            </a:r>
            <a:endParaRPr lang="en-US" altLang="zh-CN"/>
          </a:p>
          <a:p>
            <a:r>
              <a:rPr lang="zh-CN" altLang="en-US">
                <a:solidFill>
                  <a:srgbClr val="FF0000"/>
                </a:solidFill>
              </a:rPr>
              <a:t>处理冲突的主要方法：</a:t>
            </a:r>
            <a:endParaRPr lang="zh-CN" altLang="en-US">
              <a:solidFill>
                <a:srgbClr val="FF0000"/>
              </a:solidFill>
            </a:endParaRPr>
          </a:p>
          <a:p>
            <a:pPr marL="0" indent="0">
              <a:buNone/>
            </a:pPr>
            <a:r>
              <a:rPr lang="zh-CN" altLang="en-US"/>
              <a:t>    开放地址法（线性探测、二次探测、伪随机）</a:t>
            </a:r>
            <a:endParaRPr lang="zh-CN" altLang="en-US"/>
          </a:p>
          <a:p>
            <a:pPr marL="0" indent="0">
              <a:buNone/>
            </a:pPr>
            <a:r>
              <a:rPr lang="zh-CN" altLang="en-US"/>
              <a:t>    </a:t>
            </a:r>
            <a:endParaRPr lang="zh-CN" altLang="en-US"/>
          </a:p>
          <a:p>
            <a:endParaRPr lang="zh-CN" altLang="en-US"/>
          </a:p>
        </p:txBody>
      </p:sp>
      <p:sp>
        <p:nvSpPr>
          <p:cNvPr id="4" name="云形标注 3"/>
          <p:cNvSpPr/>
          <p:nvPr/>
        </p:nvSpPr>
        <p:spPr>
          <a:xfrm>
            <a:off x="5774690" y="4450080"/>
            <a:ext cx="2711450" cy="1728470"/>
          </a:xfrm>
          <a:prstGeom prst="cloudCallout">
            <a:avLst>
              <a:gd name="adj1" fmla="val 12901"/>
              <a:gd name="adj2" fmla="val -1489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
            <a:pPr marL="0" marR="0" algn="ctr" defTabSz="914400" rtl="0" eaLnBrk="0" fontAlgn="base" latinLnBrk="0" hangingPunct="0">
              <a:lnSpc>
                <a:spcPct val="120000"/>
              </a:lnSpc>
              <a:spcBef>
                <a:spcPct val="20000"/>
              </a:spcBef>
              <a:spcAft>
                <a:spcPct val="0"/>
              </a:spcAft>
              <a:buClr>
                <a:schemeClr val="bg2"/>
              </a:buClr>
              <a:buSzTx/>
              <a:buFont typeface="Monotype Sorts" pitchFamily="2" charset="2"/>
              <a:buNone/>
            </a:pPr>
            <a:r>
              <a:rPr kumimoji="1" lang="zh-CN" altLang="en-US" sz="3200" b="0" i="0" u="none" strike="noStrike" cap="none" normalizeH="0" baseline="0" smtClean="0">
                <a:ln>
                  <a:noFill/>
                </a:ln>
                <a:solidFill>
                  <a:srgbClr val="FF0000"/>
                </a:solidFill>
                <a:effectLst/>
                <a:latin typeface="Times New Roman" panose="02020603050405020304" pitchFamily="18" charset="0"/>
                <a:ea typeface="楷体_GB2312" pitchFamily="49" charset="-122"/>
              </a:rPr>
              <a:t>最接近</a:t>
            </a:r>
            <a:r>
              <a:rPr kumimoji="1" lang="en-US" altLang="zh-CN" sz="3200" b="0" i="0" u="none" strike="noStrike" cap="none" normalizeH="0" baseline="0" smtClean="0">
                <a:ln>
                  <a:noFill/>
                </a:ln>
                <a:solidFill>
                  <a:srgbClr val="FF0000"/>
                </a:solidFill>
                <a:effectLst/>
                <a:latin typeface="Times New Roman" panose="02020603050405020304" pitchFamily="18" charset="0"/>
                <a:ea typeface="楷体_GB2312" pitchFamily="49" charset="-122"/>
              </a:rPr>
              <a:t>m</a:t>
            </a:r>
            <a:r>
              <a:rPr kumimoji="1" lang="zh-CN" altLang="en-US" sz="3200" b="0" i="0" u="none" strike="noStrike" cap="none" normalizeH="0" baseline="0" smtClean="0">
                <a:ln>
                  <a:noFill/>
                </a:ln>
                <a:solidFill>
                  <a:srgbClr val="FF0000"/>
                </a:solidFill>
                <a:effectLst/>
                <a:latin typeface="Times New Roman" panose="02020603050405020304" pitchFamily="18" charset="0"/>
                <a:ea typeface="楷体_GB2312" pitchFamily="49" charset="-122"/>
              </a:rPr>
              <a:t>的素数</a:t>
            </a:r>
            <a:endParaRPr kumimoji="1" lang="zh-CN" altLang="en-US" sz="3200" b="0" i="0" u="none" strike="noStrike" cap="none" normalizeH="0" baseline="0" smtClean="0">
              <a:ln>
                <a:noFill/>
              </a:ln>
              <a:solidFill>
                <a:srgbClr val="FF0000"/>
              </a:solidFill>
              <a:effectLst/>
              <a:latin typeface="Times New Roman" panose="02020603050405020304" pitchFamily="18" charset="0"/>
              <a:ea typeface="楷体_GB2312" pitchFamily="49" charset="-122"/>
            </a:endParaRPr>
          </a:p>
        </p:txBody>
      </p:sp>
    </p:spTree>
  </p:cSld>
  <p:clrMapOvr>
    <a:masterClrMapping/>
  </p:clrMapOvr>
  <p:transition spd="slow">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762000" y="152400"/>
            <a:ext cx="7772400" cy="533400"/>
          </a:xfrm>
        </p:spPr>
        <p:txBody>
          <a:bodyPr wrap="square" lIns="91440" tIns="45720" rIns="91440" bIns="45720" anchor="ctr"/>
          <a:lstStyle/>
          <a:p>
            <a:pPr algn="l" eaLnBrk="1" hangingPunct="1"/>
            <a:r>
              <a:rPr lang="en-US" dirty="0">
                <a:sym typeface="+mn-ea"/>
              </a:rPr>
              <a:t>7 查找</a:t>
            </a:r>
            <a:endParaRPr lang="zh-CN" altLang="en-US" dirty="0"/>
          </a:p>
        </p:txBody>
      </p:sp>
      <p:sp>
        <p:nvSpPr>
          <p:cNvPr id="31747"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内容占位符 1"/>
          <p:cNvSpPr>
            <a:spLocks noGrp="1"/>
          </p:cNvSpPr>
          <p:nvPr>
            <p:ph idx="1"/>
          </p:nvPr>
        </p:nvSpPr>
        <p:spPr>
          <a:xfrm>
            <a:off x="48260" y="958215"/>
            <a:ext cx="9095740" cy="5158740"/>
          </a:xfrm>
          <a:noFill/>
          <a:ln w="9525">
            <a:noFill/>
          </a:ln>
        </p:spPr>
        <p:txBody>
          <a:bodyPr anchor="t">
            <a:no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lvl="0" algn="l" defTabSz="914400">
              <a:lnSpc>
                <a:spcPct val="120000"/>
              </a:lnSpc>
              <a:buSzTx/>
            </a:pPr>
            <a:r>
              <a:rPr kern="1200">
                <a:solidFill>
                  <a:schemeClr val="tx1"/>
                </a:solidFill>
                <a:latin typeface="+mn-ea"/>
                <a:cs typeface="+mn-ea"/>
                <a:sym typeface="+mn-ea"/>
              </a:rPr>
              <a:t>查找有两种基本形式：</a:t>
            </a:r>
            <a:r>
              <a:rPr kern="1200">
                <a:solidFill>
                  <a:srgbClr val="0000FF"/>
                </a:solidFill>
                <a:latin typeface="+mn-ea"/>
                <a:cs typeface="+mn-ea"/>
                <a:sym typeface="+mn-ea"/>
              </a:rPr>
              <a:t>静态查找</a:t>
            </a:r>
            <a:r>
              <a:rPr kern="1200">
                <a:solidFill>
                  <a:schemeClr val="tx1"/>
                </a:solidFill>
                <a:latin typeface="+mn-ea"/>
                <a:cs typeface="+mn-ea"/>
                <a:sym typeface="+mn-ea"/>
              </a:rPr>
              <a:t>和</a:t>
            </a:r>
            <a:r>
              <a:rPr kern="1200">
                <a:solidFill>
                  <a:srgbClr val="0000FF"/>
                </a:solidFill>
                <a:latin typeface="+mn-ea"/>
                <a:cs typeface="+mn-ea"/>
                <a:sym typeface="+mn-ea"/>
              </a:rPr>
              <a:t>动态查找</a:t>
            </a:r>
            <a:r>
              <a:rPr kern="1200">
                <a:solidFill>
                  <a:schemeClr val="tx1"/>
                </a:solidFill>
                <a:latin typeface="+mn-ea"/>
                <a:cs typeface="+mn-ea"/>
                <a:sym typeface="+mn-ea"/>
              </a:rPr>
              <a:t>。</a:t>
            </a:r>
            <a:endParaRPr kern="1200">
              <a:solidFill>
                <a:srgbClr val="FF0000"/>
              </a:solidFill>
              <a:latin typeface="+mn-ea"/>
              <a:cs typeface="+mn-ea"/>
              <a:sym typeface="+mn-ea"/>
            </a:endParaRPr>
          </a:p>
          <a:p>
            <a:pPr lvl="0" algn="l" defTabSz="914400">
              <a:lnSpc>
                <a:spcPct val="120000"/>
              </a:lnSpc>
              <a:buSzTx/>
            </a:pPr>
            <a:r>
              <a:rPr kern="1200">
                <a:solidFill>
                  <a:srgbClr val="FF0000"/>
                </a:solidFill>
                <a:latin typeface="+mn-ea"/>
                <a:cs typeface="+mn-ea"/>
                <a:sym typeface="+mn-ea"/>
              </a:rPr>
              <a:t>静态查找(Static Search)：</a:t>
            </a:r>
            <a:r>
              <a:rPr kern="1200">
                <a:latin typeface="+mn-ea"/>
                <a:cs typeface="+mn-ea"/>
                <a:sym typeface="+mn-ea"/>
              </a:rPr>
              <a:t>在查找时只对数据元素进行查询或检索，查找表称为静态查找表。</a:t>
            </a:r>
            <a:endParaRPr kern="1200">
              <a:latin typeface="+mn-ea"/>
              <a:cs typeface="+mn-ea"/>
              <a:sym typeface="+mn-ea"/>
            </a:endParaRPr>
          </a:p>
          <a:p>
            <a:pPr lvl="0" algn="l" defTabSz="914400">
              <a:lnSpc>
                <a:spcPct val="120000"/>
              </a:lnSpc>
              <a:buSzTx/>
            </a:pPr>
            <a:r>
              <a:rPr kern="1200">
                <a:solidFill>
                  <a:srgbClr val="FF0000"/>
                </a:solidFill>
                <a:latin typeface="+mn-ea"/>
                <a:cs typeface="+mn-ea"/>
                <a:sym typeface="+mn-ea"/>
              </a:rPr>
              <a:t>动态查找(Dynamic Search)：</a:t>
            </a:r>
            <a:r>
              <a:rPr kern="1200">
                <a:latin typeface="+mn-ea"/>
                <a:cs typeface="+mn-ea"/>
                <a:sym typeface="+mn-ea"/>
              </a:rPr>
              <a:t>在实施查找的同时，插入查找表中不存在的记录，或从查找表中删除已存在的某个记录，查找表称为动态查找表。</a:t>
            </a:r>
            <a:endParaRPr kern="1200">
              <a:latin typeface="+mn-ea"/>
              <a:cs typeface="+mn-ea"/>
              <a:sym typeface="+mn-ea"/>
            </a:endParaRPr>
          </a:p>
          <a:p>
            <a:pPr lvl="0" algn="l" defTabSz="914400">
              <a:lnSpc>
                <a:spcPct val="120000"/>
              </a:lnSpc>
              <a:buSzTx/>
            </a:pPr>
            <a:endParaRPr lang="zh-CN" altLang="en-US" kern="1200">
              <a:solidFill>
                <a:srgbClr val="0000FF"/>
              </a:solidFill>
              <a:latin typeface="+mn-ea"/>
              <a:cs typeface="+mn-ea"/>
              <a:sym typeface="+mn-ea"/>
            </a:endParaRPr>
          </a:p>
          <a:p>
            <a:pPr marL="457200" lvl="1" indent="0" algn="l" defTabSz="914400">
              <a:lnSpc>
                <a:spcPct val="120000"/>
              </a:lnSpc>
              <a:buSzTx/>
              <a:buFont typeface="+mj-ea"/>
              <a:buNone/>
            </a:pPr>
            <a:endParaRPr lang="en-US" altLang="zh-CN" kern="1200">
              <a:solidFill>
                <a:srgbClr val="0000FF"/>
              </a:solidFill>
              <a:latin typeface="+mn-ea"/>
              <a:cs typeface="+mn-ea"/>
              <a:sym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折半查找</a:t>
            </a:r>
            <a:endParaRPr lang="zh-CN" altLang="en-US" dirty="0"/>
          </a:p>
        </p:txBody>
      </p:sp>
      <p:sp>
        <p:nvSpPr>
          <p:cNvPr id="3" name="内容占位符 2"/>
          <p:cNvSpPr>
            <a:spLocks noGrp="1"/>
          </p:cNvSpPr>
          <p:nvPr>
            <p:ph idx="1"/>
          </p:nvPr>
        </p:nvSpPr>
        <p:spPr>
          <a:xfrm>
            <a:off x="109220" y="946785"/>
            <a:ext cx="8971915" cy="5149215"/>
          </a:xfrm>
        </p:spPr>
        <p:txBody>
          <a:bodyPr/>
          <a:lstStyle/>
          <a:p>
            <a:r>
              <a:rPr lang="zh-CN" altLang="en-US" dirty="0">
                <a:solidFill>
                  <a:srgbClr val="FF0000"/>
                </a:solidFill>
              </a:rPr>
              <a:t>折半查找又称为二分查找</a:t>
            </a:r>
            <a:r>
              <a:rPr lang="zh-CN" altLang="en-US" dirty="0"/>
              <a:t>，是一种效率较高的查找方法。</a:t>
            </a:r>
            <a:endParaRPr lang="zh-CN" altLang="en-US" dirty="0"/>
          </a:p>
          <a:p>
            <a:r>
              <a:rPr lang="zh-CN" altLang="en-US" dirty="0">
                <a:solidFill>
                  <a:srgbClr val="FF0000"/>
                </a:solidFill>
              </a:rPr>
              <a:t>前提条件</a:t>
            </a:r>
            <a:r>
              <a:rPr lang="en-US" altLang="zh-CN" dirty="0">
                <a:solidFill>
                  <a:srgbClr val="FF0000"/>
                </a:solidFill>
              </a:rPr>
              <a:t>:</a:t>
            </a:r>
            <a:endParaRPr lang="en-US" altLang="zh-CN" dirty="0">
              <a:solidFill>
                <a:srgbClr val="FF0000"/>
              </a:solidFill>
            </a:endParaRPr>
          </a:p>
          <a:p>
            <a:pPr marL="0" indent="0">
              <a:buNone/>
            </a:pPr>
            <a:r>
              <a:rPr lang="en-US" altLang="zh-CN" dirty="0">
                <a:solidFill>
                  <a:srgbClr val="FF0000"/>
                </a:solidFill>
              </a:rPr>
              <a:t>      </a:t>
            </a:r>
            <a:r>
              <a:rPr lang="en-US" altLang="zh-CN" dirty="0">
                <a:solidFill>
                  <a:schemeClr val="tx1"/>
                </a:solidFill>
              </a:rPr>
              <a:t>(1)</a:t>
            </a:r>
            <a:r>
              <a:rPr lang="zh-CN" altLang="en-US" dirty="0">
                <a:solidFill>
                  <a:schemeClr val="tx1"/>
                </a:solidFill>
              </a:rPr>
              <a:t>顺序存储</a:t>
            </a:r>
            <a:endParaRPr lang="zh-CN" altLang="en-US" dirty="0">
              <a:solidFill>
                <a:schemeClr val="tx1"/>
              </a:solidFill>
            </a:endParaRPr>
          </a:p>
          <a:p>
            <a:pPr marL="0" indent="0">
              <a:buNone/>
            </a:pPr>
            <a:r>
              <a:rPr lang="zh-CN" altLang="en-US" dirty="0">
                <a:solidFill>
                  <a:schemeClr val="tx1"/>
                </a:solidFill>
              </a:rPr>
              <a:t>      </a:t>
            </a:r>
            <a:r>
              <a:rPr lang="en-US" altLang="zh-CN" dirty="0">
                <a:solidFill>
                  <a:schemeClr val="tx1"/>
                </a:solidFill>
              </a:rPr>
              <a:t>(2)</a:t>
            </a:r>
            <a:r>
              <a:rPr lang="zh-CN" altLang="en-US" dirty="0">
                <a:solidFill>
                  <a:schemeClr val="tx1"/>
                </a:solidFill>
              </a:rPr>
              <a:t>按关键字有序(升序或降序) </a:t>
            </a:r>
            <a:r>
              <a:rPr lang="zh-CN" altLang="en-US" dirty="0" smtClean="0">
                <a:solidFill>
                  <a:schemeClr val="tx1"/>
                </a:solidFill>
              </a:rPr>
              <a:t>。</a:t>
            </a:r>
            <a:endParaRPr lang="en-US" altLang="zh-CN" dirty="0" smtClean="0">
              <a:solidFill>
                <a:srgbClr val="0000FF"/>
              </a:solidFill>
            </a:endParaRPr>
          </a:p>
          <a:p>
            <a:endParaRPr lang="en-US" altLang="zh-CN" dirty="0" smtClean="0">
              <a:solidFill>
                <a:srgbClr val="0000FF"/>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折半查找</a:t>
            </a:r>
            <a:endParaRPr lang="zh-CN" altLang="en-US" dirty="0"/>
          </a:p>
        </p:txBody>
      </p:sp>
      <p:sp>
        <p:nvSpPr>
          <p:cNvPr id="3" name="内容占位符 2"/>
          <p:cNvSpPr>
            <a:spLocks noGrp="1"/>
          </p:cNvSpPr>
          <p:nvPr>
            <p:ph idx="1"/>
          </p:nvPr>
        </p:nvSpPr>
        <p:spPr>
          <a:xfrm>
            <a:off x="107690" y="882895"/>
            <a:ext cx="8928620" cy="4994275"/>
          </a:xfrm>
        </p:spPr>
        <p:txBody>
          <a:bodyPr/>
          <a:lstStyle/>
          <a:p>
            <a:r>
              <a:rPr lang="en-US" altLang="zh-CN" dirty="0" smtClean="0">
                <a:solidFill>
                  <a:srgbClr val="FF0000"/>
                </a:solidFill>
              </a:rPr>
              <a:t>1</a:t>
            </a:r>
            <a:r>
              <a:rPr lang="zh-CN" altLang="en-US" dirty="0" smtClean="0">
                <a:solidFill>
                  <a:srgbClr val="FF0000"/>
                </a:solidFill>
              </a:rPr>
              <a:t>、查找</a:t>
            </a:r>
            <a:r>
              <a:rPr lang="zh-CN" altLang="en-US" dirty="0">
                <a:solidFill>
                  <a:srgbClr val="FF0000"/>
                </a:solidFill>
              </a:rPr>
              <a:t>思想</a:t>
            </a:r>
            <a:endParaRPr lang="zh-CN" altLang="en-US" dirty="0">
              <a:solidFill>
                <a:srgbClr val="FF0000"/>
              </a:solidFill>
            </a:endParaRPr>
          </a:p>
          <a:p>
            <a:r>
              <a:rPr lang="zh-CN" altLang="en-US" dirty="0" smtClean="0"/>
              <a:t>用</a:t>
            </a:r>
            <a:r>
              <a:rPr lang="en-US" altLang="zh-CN" dirty="0"/>
              <a:t>Low</a:t>
            </a:r>
            <a:r>
              <a:rPr lang="zh-CN" altLang="en-US" dirty="0"/>
              <a:t>、</a:t>
            </a:r>
            <a:r>
              <a:rPr lang="en-US" altLang="zh-CN" dirty="0"/>
              <a:t>High</a:t>
            </a:r>
            <a:r>
              <a:rPr lang="zh-CN" altLang="en-US" dirty="0"/>
              <a:t>和</a:t>
            </a:r>
            <a:r>
              <a:rPr lang="en-US" altLang="zh-CN" dirty="0"/>
              <a:t>Mid</a:t>
            </a:r>
            <a:r>
              <a:rPr lang="zh-CN" altLang="en-US" dirty="0"/>
              <a:t>表示待查找区间的下界、上界和中间位置指针，</a:t>
            </a:r>
            <a:r>
              <a:rPr lang="zh-CN" altLang="en-US" dirty="0">
                <a:solidFill>
                  <a:srgbClr val="0000FF"/>
                </a:solidFill>
              </a:rPr>
              <a:t>初值为</a:t>
            </a:r>
            <a:r>
              <a:rPr lang="en-US" altLang="zh-CN" dirty="0">
                <a:solidFill>
                  <a:srgbClr val="0000FF"/>
                </a:solidFill>
              </a:rPr>
              <a:t>Low=1</a:t>
            </a:r>
            <a:r>
              <a:rPr lang="zh-CN" altLang="en-US" dirty="0">
                <a:solidFill>
                  <a:srgbClr val="0000FF"/>
                </a:solidFill>
              </a:rPr>
              <a:t>，</a:t>
            </a:r>
            <a:r>
              <a:rPr lang="en-US" altLang="zh-CN" dirty="0" smtClean="0">
                <a:solidFill>
                  <a:srgbClr val="0000FF"/>
                </a:solidFill>
              </a:rPr>
              <a:t>High=n</a:t>
            </a:r>
            <a:endParaRPr lang="zh-CN" altLang="en-US" dirty="0"/>
          </a:p>
          <a:p>
            <a:r>
              <a:rPr lang="zh-CN" altLang="en-US" dirty="0"/>
              <a:t>⑴   取中间位置</a:t>
            </a:r>
            <a:r>
              <a:rPr lang="en-US" altLang="zh-CN" dirty="0"/>
              <a:t>Mid</a:t>
            </a:r>
            <a:r>
              <a:rPr lang="zh-CN" altLang="en-US" dirty="0"/>
              <a:t>：</a:t>
            </a:r>
            <a:r>
              <a:rPr lang="en-US" altLang="zh-CN" dirty="0" smtClean="0">
                <a:solidFill>
                  <a:srgbClr val="0000FF"/>
                </a:solidFill>
              </a:rPr>
              <a:t>Mid=</a:t>
            </a:r>
            <a:r>
              <a:rPr lang="en-US" altLang="zh-CN" b="1" dirty="0">
                <a:solidFill>
                  <a:srgbClr val="0000FF"/>
                </a:solidFill>
                <a:sym typeface="Symbol" panose="05050102010706020507" pitchFamily="18" charset="2"/>
              </a:rPr>
              <a:t> </a:t>
            </a:r>
            <a:r>
              <a:rPr lang="en-US" altLang="zh-CN" dirty="0" smtClean="0">
                <a:solidFill>
                  <a:srgbClr val="0000FF"/>
                </a:solidFill>
              </a:rPr>
              <a:t>(</a:t>
            </a:r>
            <a:r>
              <a:rPr lang="en-US" altLang="zh-CN" dirty="0" err="1">
                <a:solidFill>
                  <a:srgbClr val="0000FF"/>
                </a:solidFill>
              </a:rPr>
              <a:t>Low+High</a:t>
            </a:r>
            <a:r>
              <a:rPr lang="en-US" altLang="zh-CN" dirty="0">
                <a:solidFill>
                  <a:srgbClr val="0000FF"/>
                </a:solidFill>
              </a:rPr>
              <a:t>)/</a:t>
            </a:r>
            <a:r>
              <a:rPr lang="en-US" altLang="zh-CN" dirty="0" smtClean="0">
                <a:solidFill>
                  <a:srgbClr val="0000FF"/>
                </a:solidFill>
              </a:rPr>
              <a:t>2</a:t>
            </a:r>
            <a:r>
              <a:rPr lang="en-US" altLang="zh-CN" b="1" dirty="0">
                <a:solidFill>
                  <a:srgbClr val="0000FF"/>
                </a:solidFill>
                <a:sym typeface="Symbol" panose="05050102010706020507" pitchFamily="18" charset="2"/>
              </a:rPr>
              <a:t>  </a:t>
            </a:r>
            <a:endParaRPr lang="zh-CN" altLang="en-US" dirty="0">
              <a:solidFill>
                <a:srgbClr val="0000FF"/>
              </a:solidFill>
            </a:endParaRPr>
          </a:p>
          <a:p>
            <a:r>
              <a:rPr lang="zh-CN" altLang="en-US" dirty="0"/>
              <a:t>⑵   比较</a:t>
            </a:r>
            <a:r>
              <a:rPr lang="zh-CN" altLang="en-US" dirty="0"/>
              <a:t>中间位置记录的</a:t>
            </a:r>
            <a:r>
              <a:rPr lang="zh-CN" altLang="en-US" dirty="0">
                <a:solidFill>
                  <a:srgbClr val="0000FF"/>
                </a:solidFill>
              </a:rPr>
              <a:t>关键字</a:t>
            </a:r>
            <a:r>
              <a:rPr lang="zh-CN" altLang="en-US" dirty="0"/>
              <a:t>与给定的</a:t>
            </a:r>
            <a:r>
              <a:rPr lang="en-US" altLang="zh-CN" dirty="0">
                <a:solidFill>
                  <a:srgbClr val="0000FF"/>
                </a:solidFill>
              </a:rPr>
              <a:t>K</a:t>
            </a:r>
            <a:r>
              <a:rPr lang="zh-CN" altLang="en-US" dirty="0" smtClean="0">
                <a:solidFill>
                  <a:srgbClr val="0000FF"/>
                </a:solidFill>
              </a:rPr>
              <a:t>值</a:t>
            </a:r>
            <a:r>
              <a:rPr lang="zh-CN" altLang="en-US" dirty="0" smtClean="0"/>
              <a:t>：</a:t>
            </a:r>
            <a:endParaRPr lang="zh-CN" altLang="en-US" dirty="0"/>
          </a:p>
          <a:p>
            <a:pPr marL="400050" lvl="1" indent="0">
              <a:buNone/>
            </a:pPr>
            <a:r>
              <a:rPr lang="zh-CN" altLang="en-US" dirty="0">
                <a:solidFill>
                  <a:srgbClr val="0000FF"/>
                </a:solidFill>
              </a:rPr>
              <a:t>①  相等： </a:t>
            </a:r>
            <a:r>
              <a:rPr lang="zh-CN" altLang="en-US" dirty="0"/>
              <a:t>查找成功；</a:t>
            </a:r>
            <a:endParaRPr lang="zh-CN" altLang="en-US" dirty="0"/>
          </a:p>
          <a:p>
            <a:pPr marL="400050" lvl="1" indent="0">
              <a:buNone/>
            </a:pPr>
            <a:r>
              <a:rPr lang="zh-CN" altLang="en-US" dirty="0">
                <a:solidFill>
                  <a:srgbClr val="0000FF"/>
                </a:solidFill>
              </a:rPr>
              <a:t>②  大于</a:t>
            </a:r>
            <a:r>
              <a:rPr lang="zh-CN" altLang="en-US" dirty="0"/>
              <a:t>：待查记录在区间的前半段，修改上界指针： </a:t>
            </a:r>
            <a:r>
              <a:rPr lang="en-US" altLang="zh-CN" dirty="0"/>
              <a:t>High=Mid-1</a:t>
            </a:r>
            <a:r>
              <a:rPr lang="zh-CN" altLang="en-US" dirty="0"/>
              <a:t>，转⑴ ；</a:t>
            </a:r>
            <a:endParaRPr lang="zh-CN" altLang="en-US" dirty="0"/>
          </a:p>
          <a:p>
            <a:pPr marL="400050" lvl="1" indent="0">
              <a:buNone/>
            </a:pPr>
            <a:r>
              <a:rPr lang="zh-CN" altLang="en-US" dirty="0">
                <a:solidFill>
                  <a:srgbClr val="0000FF"/>
                </a:solidFill>
              </a:rPr>
              <a:t>③  小于：</a:t>
            </a:r>
            <a:r>
              <a:rPr lang="zh-CN" altLang="en-US" dirty="0"/>
              <a:t>待查记录在区间的后半段，修改下界指针：</a:t>
            </a:r>
            <a:r>
              <a:rPr lang="en-US" altLang="zh-CN" dirty="0"/>
              <a:t>Low=Mid+1</a:t>
            </a:r>
            <a:r>
              <a:rPr lang="zh-CN" altLang="en-US" dirty="0"/>
              <a:t>，转⑴ ；</a:t>
            </a:r>
            <a:endParaRPr lang="zh-CN" altLang="en-US" dirty="0"/>
          </a:p>
          <a:p>
            <a:r>
              <a:rPr lang="zh-CN" altLang="en-US" dirty="0"/>
              <a:t>直到越界</a:t>
            </a:r>
            <a:r>
              <a:rPr lang="en-US" altLang="zh-CN" dirty="0"/>
              <a:t>(Low&gt;High)</a:t>
            </a:r>
            <a:r>
              <a:rPr lang="zh-CN" altLang="en-US" dirty="0"/>
              <a:t>，查找失败。</a:t>
            </a:r>
            <a:endParaRPr lang="zh-CN" altLang="en-US" dirty="0"/>
          </a:p>
          <a:p>
            <a:endParaRPr lang="zh-CN" altLang="en-US"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折半查找</a:t>
            </a:r>
            <a:endParaRPr lang="zh-CN" altLang="en-US" dirty="0"/>
          </a:p>
        </p:txBody>
      </p:sp>
      <p:grpSp>
        <p:nvGrpSpPr>
          <p:cNvPr id="7" name="组合 733187"/>
          <p:cNvGrpSpPr/>
          <p:nvPr/>
        </p:nvGrpSpPr>
        <p:grpSpPr bwMode="auto">
          <a:xfrm rot="0">
            <a:off x="891540" y="898525"/>
            <a:ext cx="7027545" cy="1917700"/>
            <a:chOff x="216" y="912"/>
            <a:chExt cx="4427" cy="1235"/>
          </a:xfrm>
        </p:grpSpPr>
        <p:sp>
          <p:nvSpPr>
            <p:cNvPr id="56" name="椭圆形标注 733188"/>
            <p:cNvSpPr>
              <a:spLocks noChangeArrowheads="1"/>
            </p:cNvSpPr>
            <p:nvPr/>
          </p:nvSpPr>
          <p:spPr bwMode="auto">
            <a:xfrm>
              <a:off x="2592" y="912"/>
              <a:ext cx="1020" cy="272"/>
            </a:xfrm>
            <a:prstGeom prst="wedgeEllipseCallout">
              <a:avLst>
                <a:gd name="adj1" fmla="val -43736"/>
                <a:gd name="adj2" fmla="val 70171"/>
              </a:avLst>
            </a:prstGeom>
            <a:extLst>
              <a:ext uri="{909E8E84-426E-40DD-AFC4-6F175D3DCCD1}">
                <a14:hiddenFill xmlns:a14="http://schemas.microsoft.com/office/drawing/2010/main">
                  <a:solidFill>
                    <a:srgbClr val="FFFFFF"/>
                  </a:solidFill>
                </a14:hiddenFill>
              </a:ext>
            </a:extLst>
          </p:spPr>
          <p:style>
            <a:lnRef idx="1">
              <a:schemeClr val="accent6"/>
            </a:lnRef>
            <a:fillRef idx="2">
              <a:schemeClr val="accent6"/>
            </a:fillRef>
            <a:effectRef idx="1">
              <a:schemeClr val="accent6"/>
            </a:effectRef>
            <a:fontRef idx="minor">
              <a:schemeClr val="dk1"/>
            </a:fontRef>
          </p:style>
          <p:txBody>
            <a:bodyPr wrap="none" anchor="ctr"/>
            <a:lstStyle/>
            <a:p>
              <a:pPr algn="ctr">
                <a:buClr>
                  <a:schemeClr val="bg1"/>
                </a:buClr>
                <a:buNone/>
              </a:pPr>
              <a:r>
                <a:rPr lang="zh-CN" altLang="en-US" sz="2000" b="0">
                  <a:latin typeface="Times New Roman" panose="02020603050405020304" pitchFamily="18" charset="0"/>
                  <a:ea typeface="宋体" panose="02010600030101010101" pitchFamily="2" charset="-122"/>
                </a:rPr>
                <a:t>查找</a:t>
              </a:r>
              <a:r>
                <a:rPr lang="en-US" altLang="zh-CN" sz="2000" b="0">
                  <a:latin typeface="Times New Roman" panose="02020603050405020304" pitchFamily="18" charset="0"/>
                </a:rPr>
                <a:t>21</a:t>
              </a:r>
              <a:endParaRPr lang="en-US" altLang="zh-CN" sz="2000" b="0">
                <a:latin typeface="Times New Roman" panose="02020603050405020304" pitchFamily="18" charset="0"/>
              </a:endParaRPr>
            </a:p>
          </p:txBody>
        </p:sp>
        <p:grpSp>
          <p:nvGrpSpPr>
            <p:cNvPr id="57" name="组合 733189"/>
            <p:cNvGrpSpPr/>
            <p:nvPr/>
          </p:nvGrpSpPr>
          <p:grpSpPr bwMode="auto">
            <a:xfrm>
              <a:off x="324" y="1200"/>
              <a:ext cx="4319" cy="489"/>
              <a:chOff x="324" y="1200"/>
              <a:chExt cx="4319" cy="489"/>
            </a:xfrm>
          </p:grpSpPr>
          <p:grpSp>
            <p:nvGrpSpPr>
              <p:cNvPr id="67" name="组合 733190"/>
              <p:cNvGrpSpPr/>
              <p:nvPr/>
            </p:nvGrpSpPr>
            <p:grpSpPr bwMode="auto">
              <a:xfrm>
                <a:off x="336" y="1440"/>
                <a:ext cx="4307" cy="249"/>
                <a:chOff x="336" y="1440"/>
                <a:chExt cx="4307" cy="249"/>
              </a:xfrm>
            </p:grpSpPr>
            <p:sp>
              <p:nvSpPr>
                <p:cNvPr id="69" name="矩形 733191"/>
                <p:cNvSpPr>
                  <a:spLocks noChangeArrowheads="1"/>
                </p:cNvSpPr>
                <p:nvPr/>
              </p:nvSpPr>
              <p:spPr bwMode="auto">
                <a:xfrm>
                  <a:off x="336" y="1440"/>
                  <a:ext cx="4307" cy="249"/>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buClr>
                      <a:schemeClr val="bg1"/>
                    </a:buClr>
                    <a:buNone/>
                  </a:pPr>
                  <a:r>
                    <a:rPr lang="zh-CN" altLang="en-US" sz="2400" b="0">
                      <a:latin typeface="Times New Roman" panose="02020603050405020304" pitchFamily="18" charset="0"/>
                      <a:ea typeface="宋体" panose="02010600030101010101" pitchFamily="2" charset="-122"/>
                    </a:rPr>
                    <a:t> </a:t>
                  </a:r>
                  <a:r>
                    <a:rPr lang="en-US" altLang="zh-CN" sz="2400" b="0">
                      <a:solidFill>
                        <a:srgbClr val="FF0000"/>
                      </a:solidFill>
                      <a:latin typeface="Times New Roman" panose="02020603050405020304" pitchFamily="18" charset="0"/>
                    </a:rPr>
                    <a:t>5</a:t>
                  </a:r>
                  <a:r>
                    <a:rPr lang="en-US" altLang="zh-CN" sz="2400" b="0">
                      <a:latin typeface="Times New Roman" panose="02020603050405020304" pitchFamily="18" charset="0"/>
                    </a:rPr>
                    <a:t>     13    19    21    37    </a:t>
                  </a:r>
                  <a:r>
                    <a:rPr lang="en-US" altLang="zh-CN" sz="2400" b="0">
                      <a:solidFill>
                        <a:srgbClr val="FF0000"/>
                      </a:solidFill>
                      <a:latin typeface="Times New Roman" panose="02020603050405020304" pitchFamily="18" charset="0"/>
                    </a:rPr>
                    <a:t>56</a:t>
                  </a:r>
                  <a:r>
                    <a:rPr lang="en-US" altLang="zh-CN" sz="2400" b="0">
                      <a:latin typeface="Times New Roman" panose="02020603050405020304" pitchFamily="18" charset="0"/>
                    </a:rPr>
                    <a:t>     64     75    80    88    </a:t>
                  </a:r>
                  <a:r>
                    <a:rPr lang="en-US" altLang="zh-CN" sz="2400" b="0">
                      <a:solidFill>
                        <a:srgbClr val="FF0000"/>
                      </a:solidFill>
                      <a:latin typeface="Times New Roman" panose="02020603050405020304" pitchFamily="18" charset="0"/>
                    </a:rPr>
                    <a:t>92</a:t>
                  </a:r>
                  <a:endParaRPr lang="en-US" altLang="zh-CN" sz="2400" b="0">
                    <a:solidFill>
                      <a:srgbClr val="FF0000"/>
                    </a:solidFill>
                    <a:latin typeface="Times New Roman" panose="02020603050405020304" pitchFamily="18" charset="0"/>
                  </a:endParaRPr>
                </a:p>
              </p:txBody>
            </p:sp>
            <p:sp>
              <p:nvSpPr>
                <p:cNvPr id="70" name="直接连接符 733192"/>
                <p:cNvSpPr>
                  <a:spLocks noChangeShapeType="1"/>
                </p:cNvSpPr>
                <p:nvPr/>
              </p:nvSpPr>
              <p:spPr bwMode="auto">
                <a:xfrm>
                  <a:off x="672"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71" name="直接连接符 733193"/>
                <p:cNvSpPr>
                  <a:spLocks noChangeShapeType="1"/>
                </p:cNvSpPr>
                <p:nvPr/>
              </p:nvSpPr>
              <p:spPr bwMode="auto">
                <a:xfrm>
                  <a:off x="1008"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72" name="直接连接符 733194"/>
                <p:cNvSpPr>
                  <a:spLocks noChangeShapeType="1"/>
                </p:cNvSpPr>
                <p:nvPr/>
              </p:nvSpPr>
              <p:spPr bwMode="auto">
                <a:xfrm>
                  <a:off x="1440"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73" name="直接连接符 733195"/>
                <p:cNvSpPr>
                  <a:spLocks noChangeShapeType="1"/>
                </p:cNvSpPr>
                <p:nvPr/>
              </p:nvSpPr>
              <p:spPr bwMode="auto">
                <a:xfrm>
                  <a:off x="1824"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74" name="直接连接符 733196"/>
                <p:cNvSpPr>
                  <a:spLocks noChangeShapeType="1"/>
                </p:cNvSpPr>
                <p:nvPr/>
              </p:nvSpPr>
              <p:spPr bwMode="auto">
                <a:xfrm>
                  <a:off x="2208"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75" name="直接连接符 733197"/>
                <p:cNvSpPr>
                  <a:spLocks noChangeShapeType="1"/>
                </p:cNvSpPr>
                <p:nvPr/>
              </p:nvSpPr>
              <p:spPr bwMode="auto">
                <a:xfrm>
                  <a:off x="2592"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76" name="直接连接符 733198"/>
                <p:cNvSpPr>
                  <a:spLocks noChangeShapeType="1"/>
                </p:cNvSpPr>
                <p:nvPr/>
              </p:nvSpPr>
              <p:spPr bwMode="auto">
                <a:xfrm>
                  <a:off x="3024"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77" name="直接连接符 733199"/>
                <p:cNvSpPr>
                  <a:spLocks noChangeShapeType="1"/>
                </p:cNvSpPr>
                <p:nvPr/>
              </p:nvSpPr>
              <p:spPr bwMode="auto">
                <a:xfrm>
                  <a:off x="3456"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78" name="直接连接符 733200"/>
                <p:cNvSpPr>
                  <a:spLocks noChangeShapeType="1"/>
                </p:cNvSpPr>
                <p:nvPr/>
              </p:nvSpPr>
              <p:spPr bwMode="auto">
                <a:xfrm>
                  <a:off x="3840"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79" name="直接连接符 733201"/>
                <p:cNvSpPr>
                  <a:spLocks noChangeShapeType="1"/>
                </p:cNvSpPr>
                <p:nvPr/>
              </p:nvSpPr>
              <p:spPr bwMode="auto">
                <a:xfrm>
                  <a:off x="4224"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grpSp>
          <p:sp>
            <p:nvSpPr>
              <p:cNvPr id="68" name="矩形 733202"/>
              <p:cNvSpPr>
                <a:spLocks noChangeArrowheads="1"/>
              </p:cNvSpPr>
              <p:nvPr/>
            </p:nvSpPr>
            <p:spPr bwMode="auto">
              <a:xfrm>
                <a:off x="324" y="1200"/>
                <a:ext cx="43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bg1"/>
                  </a:buClr>
                  <a:buNone/>
                </a:pPr>
                <a:r>
                  <a:rPr lang="en-US" altLang="zh-CN" sz="2400" b="0">
                    <a:latin typeface="Times New Roman" panose="02020603050405020304" pitchFamily="18" charset="0"/>
                  </a:rPr>
                  <a:t>1      2      3      4      5      6       7       8     9     10     11</a:t>
                </a:r>
                <a:endParaRPr lang="en-US" altLang="zh-CN" sz="2400" b="0">
                  <a:latin typeface="Times New Roman" panose="02020603050405020304" pitchFamily="18" charset="0"/>
                </a:endParaRPr>
              </a:p>
            </p:txBody>
          </p:sp>
        </p:grpSp>
        <p:grpSp>
          <p:nvGrpSpPr>
            <p:cNvPr id="58" name="组合 733203"/>
            <p:cNvGrpSpPr/>
            <p:nvPr/>
          </p:nvGrpSpPr>
          <p:grpSpPr bwMode="auto">
            <a:xfrm>
              <a:off x="2208" y="1717"/>
              <a:ext cx="363" cy="419"/>
              <a:chOff x="4256" y="1728"/>
              <a:chExt cx="363" cy="419"/>
            </a:xfrm>
          </p:grpSpPr>
          <p:sp>
            <p:nvSpPr>
              <p:cNvPr id="65" name="矩形 733204"/>
              <p:cNvSpPr>
                <a:spLocks noChangeArrowheads="1"/>
              </p:cNvSpPr>
              <p:nvPr/>
            </p:nvSpPr>
            <p:spPr bwMode="auto">
              <a:xfrm>
                <a:off x="4256" y="1920"/>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bg1"/>
                  </a:buClr>
                  <a:buNone/>
                </a:pPr>
                <a:r>
                  <a:rPr lang="en-US" altLang="zh-CN" sz="2400" b="0">
                    <a:latin typeface="Times New Roman" panose="02020603050405020304" pitchFamily="18" charset="0"/>
                  </a:rPr>
                  <a:t>Mid</a:t>
                </a:r>
                <a:endParaRPr lang="en-US" altLang="zh-CN" sz="2400" b="0">
                  <a:latin typeface="Times New Roman" panose="02020603050405020304" pitchFamily="18" charset="0"/>
                </a:endParaRPr>
              </a:p>
            </p:txBody>
          </p:sp>
          <p:sp>
            <p:nvSpPr>
              <p:cNvPr id="66" name="直接连接符 733205"/>
              <p:cNvSpPr>
                <a:spLocks noChangeShapeType="1"/>
              </p:cNvSpPr>
              <p:nvPr/>
            </p:nvSpPr>
            <p:spPr bwMode="auto">
              <a:xfrm flipV="1">
                <a:off x="4448" y="1728"/>
                <a:ext cx="0" cy="22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a:buNone/>
                </a:pPr>
                <a:endParaRPr lang="zh-CN" altLang="en-US" b="0"/>
              </a:p>
            </p:txBody>
          </p:sp>
        </p:grpSp>
        <p:grpSp>
          <p:nvGrpSpPr>
            <p:cNvPr id="59" name="组合 733206"/>
            <p:cNvGrpSpPr/>
            <p:nvPr/>
          </p:nvGrpSpPr>
          <p:grpSpPr bwMode="auto">
            <a:xfrm>
              <a:off x="4200" y="1720"/>
              <a:ext cx="408" cy="427"/>
              <a:chOff x="3408" y="1728"/>
              <a:chExt cx="408" cy="427"/>
            </a:xfrm>
          </p:grpSpPr>
          <p:sp>
            <p:nvSpPr>
              <p:cNvPr id="63" name="矩形 733207"/>
              <p:cNvSpPr>
                <a:spLocks noChangeArrowheads="1"/>
              </p:cNvSpPr>
              <p:nvPr/>
            </p:nvSpPr>
            <p:spPr bwMode="auto">
              <a:xfrm>
                <a:off x="3408" y="1928"/>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bg1"/>
                  </a:buClr>
                  <a:buNone/>
                </a:pPr>
                <a:r>
                  <a:rPr lang="en-US" altLang="zh-CN" sz="2400" b="0">
                    <a:latin typeface="Times New Roman" panose="02020603050405020304" pitchFamily="18" charset="0"/>
                  </a:rPr>
                  <a:t>High</a:t>
                </a:r>
                <a:endParaRPr lang="en-US" altLang="zh-CN" sz="2400" b="0">
                  <a:latin typeface="Times New Roman" panose="02020603050405020304" pitchFamily="18" charset="0"/>
                </a:endParaRPr>
              </a:p>
            </p:txBody>
          </p:sp>
          <p:sp>
            <p:nvSpPr>
              <p:cNvPr id="64" name="直接连接符 733208"/>
              <p:cNvSpPr>
                <a:spLocks noChangeShapeType="1"/>
              </p:cNvSpPr>
              <p:nvPr/>
            </p:nvSpPr>
            <p:spPr bwMode="auto">
              <a:xfrm flipV="1">
                <a:off x="3648" y="1728"/>
                <a:ext cx="0" cy="22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a:buNone/>
                </a:pPr>
                <a:endParaRPr lang="zh-CN" altLang="en-US" b="0"/>
              </a:p>
            </p:txBody>
          </p:sp>
        </p:grpSp>
        <p:grpSp>
          <p:nvGrpSpPr>
            <p:cNvPr id="60" name="组合 733209"/>
            <p:cNvGrpSpPr/>
            <p:nvPr/>
          </p:nvGrpSpPr>
          <p:grpSpPr bwMode="auto">
            <a:xfrm>
              <a:off x="216" y="1720"/>
              <a:ext cx="408" cy="395"/>
              <a:chOff x="2976" y="1728"/>
              <a:chExt cx="408" cy="395"/>
            </a:xfrm>
          </p:grpSpPr>
          <p:sp>
            <p:nvSpPr>
              <p:cNvPr id="61" name="矩形 733210"/>
              <p:cNvSpPr>
                <a:spLocks noChangeArrowheads="1"/>
              </p:cNvSpPr>
              <p:nvPr/>
            </p:nvSpPr>
            <p:spPr bwMode="auto">
              <a:xfrm>
                <a:off x="2976" y="1896"/>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bg1"/>
                  </a:buClr>
                  <a:buNone/>
                </a:pPr>
                <a:r>
                  <a:rPr lang="en-US" altLang="zh-CN" sz="2400" b="0">
                    <a:latin typeface="Times New Roman" panose="02020603050405020304" pitchFamily="18" charset="0"/>
                  </a:rPr>
                  <a:t>Low</a:t>
                </a:r>
                <a:endParaRPr lang="en-US" altLang="zh-CN" sz="2400" b="0">
                  <a:latin typeface="Times New Roman" panose="02020603050405020304" pitchFamily="18" charset="0"/>
                </a:endParaRPr>
              </a:p>
            </p:txBody>
          </p:sp>
          <p:sp>
            <p:nvSpPr>
              <p:cNvPr id="62" name="直接连接符 733211"/>
              <p:cNvSpPr>
                <a:spLocks noChangeShapeType="1"/>
              </p:cNvSpPr>
              <p:nvPr/>
            </p:nvSpPr>
            <p:spPr bwMode="auto">
              <a:xfrm flipV="1">
                <a:off x="3248" y="1728"/>
                <a:ext cx="0" cy="22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a:buNone/>
                </a:pPr>
                <a:endParaRPr lang="zh-CN" altLang="en-US" b="0"/>
              </a:p>
            </p:txBody>
          </p:sp>
        </p:grpSp>
      </p:grpSp>
      <p:grpSp>
        <p:nvGrpSpPr>
          <p:cNvPr id="8" name="组合 733212"/>
          <p:cNvGrpSpPr/>
          <p:nvPr/>
        </p:nvGrpSpPr>
        <p:grpSpPr bwMode="auto">
          <a:xfrm rot="0">
            <a:off x="821055" y="2927350"/>
            <a:ext cx="7027545" cy="1478280"/>
            <a:chOff x="312" y="2160"/>
            <a:chExt cx="4427" cy="931"/>
          </a:xfrm>
        </p:grpSpPr>
        <p:grpSp>
          <p:nvGrpSpPr>
            <p:cNvPr id="33" name="组合 733213"/>
            <p:cNvGrpSpPr/>
            <p:nvPr/>
          </p:nvGrpSpPr>
          <p:grpSpPr bwMode="auto">
            <a:xfrm>
              <a:off x="420" y="2160"/>
              <a:ext cx="4319" cy="489"/>
              <a:chOff x="324" y="1200"/>
              <a:chExt cx="4319" cy="489"/>
            </a:xfrm>
          </p:grpSpPr>
          <p:grpSp>
            <p:nvGrpSpPr>
              <p:cNvPr id="43" name="组合 733214"/>
              <p:cNvGrpSpPr/>
              <p:nvPr/>
            </p:nvGrpSpPr>
            <p:grpSpPr bwMode="auto">
              <a:xfrm>
                <a:off x="336" y="1440"/>
                <a:ext cx="4307" cy="249"/>
                <a:chOff x="336" y="1440"/>
                <a:chExt cx="4307" cy="249"/>
              </a:xfrm>
            </p:grpSpPr>
            <p:sp>
              <p:nvSpPr>
                <p:cNvPr id="45" name="矩形 733215"/>
                <p:cNvSpPr>
                  <a:spLocks noChangeArrowheads="1"/>
                </p:cNvSpPr>
                <p:nvPr/>
              </p:nvSpPr>
              <p:spPr bwMode="auto">
                <a:xfrm>
                  <a:off x="336" y="1440"/>
                  <a:ext cx="4307" cy="249"/>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buClr>
                      <a:schemeClr val="bg1"/>
                    </a:buClr>
                    <a:buNone/>
                  </a:pPr>
                  <a:r>
                    <a:rPr lang="zh-CN" altLang="en-US" sz="2400" b="0">
                      <a:latin typeface="Times New Roman" panose="02020603050405020304" pitchFamily="18" charset="0"/>
                      <a:ea typeface="宋体" panose="02010600030101010101" pitchFamily="2" charset="-122"/>
                    </a:rPr>
                    <a:t> </a:t>
                  </a:r>
                  <a:r>
                    <a:rPr lang="en-US" altLang="zh-CN" sz="2400" b="0">
                      <a:solidFill>
                        <a:srgbClr val="FF0000"/>
                      </a:solidFill>
                      <a:latin typeface="Times New Roman" panose="02020603050405020304" pitchFamily="18" charset="0"/>
                    </a:rPr>
                    <a:t>5</a:t>
                  </a:r>
                  <a:r>
                    <a:rPr lang="en-US" altLang="zh-CN" sz="2400" b="0">
                      <a:latin typeface="Times New Roman" panose="02020603050405020304" pitchFamily="18" charset="0"/>
                    </a:rPr>
                    <a:t>     13    </a:t>
                  </a:r>
                  <a:r>
                    <a:rPr lang="en-US" altLang="zh-CN" sz="2400" b="0">
                      <a:solidFill>
                        <a:srgbClr val="FF0000"/>
                      </a:solidFill>
                      <a:latin typeface="Times New Roman" panose="02020603050405020304" pitchFamily="18" charset="0"/>
                    </a:rPr>
                    <a:t>19 </a:t>
                  </a:r>
                  <a:r>
                    <a:rPr lang="en-US" altLang="zh-CN" sz="2400" b="0">
                      <a:latin typeface="Times New Roman" panose="02020603050405020304" pitchFamily="18" charset="0"/>
                    </a:rPr>
                    <a:t>   21    </a:t>
                  </a:r>
                  <a:r>
                    <a:rPr lang="en-US" altLang="zh-CN" sz="2400" b="0">
                      <a:solidFill>
                        <a:srgbClr val="FF0000"/>
                      </a:solidFill>
                      <a:latin typeface="Times New Roman" panose="02020603050405020304" pitchFamily="18" charset="0"/>
                    </a:rPr>
                    <a:t>37</a:t>
                  </a:r>
                  <a:r>
                    <a:rPr lang="en-US" altLang="zh-CN" sz="2400" b="0">
                      <a:latin typeface="Times New Roman" panose="02020603050405020304" pitchFamily="18" charset="0"/>
                    </a:rPr>
                    <a:t>    56     64     75    80    88    92</a:t>
                  </a:r>
                  <a:endParaRPr lang="en-US" altLang="zh-CN" sz="2400" b="0">
                    <a:latin typeface="Times New Roman" panose="02020603050405020304" pitchFamily="18" charset="0"/>
                  </a:endParaRPr>
                </a:p>
              </p:txBody>
            </p:sp>
            <p:sp>
              <p:nvSpPr>
                <p:cNvPr id="46" name="直接连接符 733216"/>
                <p:cNvSpPr>
                  <a:spLocks noChangeShapeType="1"/>
                </p:cNvSpPr>
                <p:nvPr/>
              </p:nvSpPr>
              <p:spPr bwMode="auto">
                <a:xfrm>
                  <a:off x="672"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47" name="直接连接符 733217"/>
                <p:cNvSpPr>
                  <a:spLocks noChangeShapeType="1"/>
                </p:cNvSpPr>
                <p:nvPr/>
              </p:nvSpPr>
              <p:spPr bwMode="auto">
                <a:xfrm>
                  <a:off x="1008"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48" name="直接连接符 733218"/>
                <p:cNvSpPr>
                  <a:spLocks noChangeShapeType="1"/>
                </p:cNvSpPr>
                <p:nvPr/>
              </p:nvSpPr>
              <p:spPr bwMode="auto">
                <a:xfrm>
                  <a:off x="1440"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49" name="直接连接符 733219"/>
                <p:cNvSpPr>
                  <a:spLocks noChangeShapeType="1"/>
                </p:cNvSpPr>
                <p:nvPr/>
              </p:nvSpPr>
              <p:spPr bwMode="auto">
                <a:xfrm>
                  <a:off x="1824"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50" name="直接连接符 733220"/>
                <p:cNvSpPr>
                  <a:spLocks noChangeShapeType="1"/>
                </p:cNvSpPr>
                <p:nvPr/>
              </p:nvSpPr>
              <p:spPr bwMode="auto">
                <a:xfrm>
                  <a:off x="2208"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51" name="直接连接符 733221"/>
                <p:cNvSpPr>
                  <a:spLocks noChangeShapeType="1"/>
                </p:cNvSpPr>
                <p:nvPr/>
              </p:nvSpPr>
              <p:spPr bwMode="auto">
                <a:xfrm>
                  <a:off x="2592"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52" name="直接连接符 733222"/>
                <p:cNvSpPr>
                  <a:spLocks noChangeShapeType="1"/>
                </p:cNvSpPr>
                <p:nvPr/>
              </p:nvSpPr>
              <p:spPr bwMode="auto">
                <a:xfrm>
                  <a:off x="3024"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53" name="直接连接符 733223"/>
                <p:cNvSpPr>
                  <a:spLocks noChangeShapeType="1"/>
                </p:cNvSpPr>
                <p:nvPr/>
              </p:nvSpPr>
              <p:spPr bwMode="auto">
                <a:xfrm>
                  <a:off x="3456"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54" name="直接连接符 733224"/>
                <p:cNvSpPr>
                  <a:spLocks noChangeShapeType="1"/>
                </p:cNvSpPr>
                <p:nvPr/>
              </p:nvSpPr>
              <p:spPr bwMode="auto">
                <a:xfrm>
                  <a:off x="3840"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55" name="直接连接符 733225"/>
                <p:cNvSpPr>
                  <a:spLocks noChangeShapeType="1"/>
                </p:cNvSpPr>
                <p:nvPr/>
              </p:nvSpPr>
              <p:spPr bwMode="auto">
                <a:xfrm>
                  <a:off x="4224"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grpSp>
          <p:sp>
            <p:nvSpPr>
              <p:cNvPr id="44" name="矩形 733226"/>
              <p:cNvSpPr>
                <a:spLocks noChangeArrowheads="1"/>
              </p:cNvSpPr>
              <p:nvPr/>
            </p:nvSpPr>
            <p:spPr bwMode="auto">
              <a:xfrm>
                <a:off x="324" y="1200"/>
                <a:ext cx="43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bg1"/>
                  </a:buClr>
                  <a:buNone/>
                </a:pPr>
                <a:r>
                  <a:rPr lang="en-US" altLang="zh-CN" sz="2400" b="0">
                    <a:latin typeface="Times New Roman" panose="02020603050405020304" pitchFamily="18" charset="0"/>
                  </a:rPr>
                  <a:t>1      2      3      4      5      6       7       8     9     10     11</a:t>
                </a:r>
                <a:endParaRPr lang="en-US" altLang="zh-CN" sz="2400" b="0">
                  <a:latin typeface="Times New Roman" panose="02020603050405020304" pitchFamily="18" charset="0"/>
                </a:endParaRPr>
              </a:p>
            </p:txBody>
          </p:sp>
        </p:grpSp>
        <p:grpSp>
          <p:nvGrpSpPr>
            <p:cNvPr id="34" name="组合 733227"/>
            <p:cNvGrpSpPr/>
            <p:nvPr/>
          </p:nvGrpSpPr>
          <p:grpSpPr bwMode="auto">
            <a:xfrm>
              <a:off x="1168" y="2664"/>
              <a:ext cx="363" cy="419"/>
              <a:chOff x="4256" y="1728"/>
              <a:chExt cx="363" cy="419"/>
            </a:xfrm>
          </p:grpSpPr>
          <p:sp>
            <p:nvSpPr>
              <p:cNvPr id="41" name="矩形 733228"/>
              <p:cNvSpPr>
                <a:spLocks noChangeArrowheads="1"/>
              </p:cNvSpPr>
              <p:nvPr/>
            </p:nvSpPr>
            <p:spPr bwMode="auto">
              <a:xfrm>
                <a:off x="4256" y="1920"/>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bg1"/>
                  </a:buClr>
                  <a:buNone/>
                </a:pPr>
                <a:r>
                  <a:rPr lang="en-US" altLang="zh-CN" sz="2400" b="0">
                    <a:latin typeface="Times New Roman" panose="02020603050405020304" pitchFamily="18" charset="0"/>
                  </a:rPr>
                  <a:t>Mid</a:t>
                </a:r>
                <a:endParaRPr lang="en-US" altLang="zh-CN" sz="2400" b="0">
                  <a:latin typeface="Times New Roman" panose="02020603050405020304" pitchFamily="18" charset="0"/>
                </a:endParaRPr>
              </a:p>
            </p:txBody>
          </p:sp>
          <p:sp>
            <p:nvSpPr>
              <p:cNvPr id="42" name="直接连接符 733229"/>
              <p:cNvSpPr>
                <a:spLocks noChangeShapeType="1"/>
              </p:cNvSpPr>
              <p:nvPr/>
            </p:nvSpPr>
            <p:spPr bwMode="auto">
              <a:xfrm flipV="1">
                <a:off x="4448" y="1728"/>
                <a:ext cx="0" cy="22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a:buNone/>
                </a:pPr>
                <a:endParaRPr lang="zh-CN" altLang="en-US" b="0"/>
              </a:p>
            </p:txBody>
          </p:sp>
        </p:grpSp>
        <p:grpSp>
          <p:nvGrpSpPr>
            <p:cNvPr id="35" name="组合 733230"/>
            <p:cNvGrpSpPr/>
            <p:nvPr/>
          </p:nvGrpSpPr>
          <p:grpSpPr bwMode="auto">
            <a:xfrm>
              <a:off x="1888" y="2664"/>
              <a:ext cx="408" cy="427"/>
              <a:chOff x="3408" y="1728"/>
              <a:chExt cx="408" cy="427"/>
            </a:xfrm>
          </p:grpSpPr>
          <p:sp>
            <p:nvSpPr>
              <p:cNvPr id="39" name="矩形 733231"/>
              <p:cNvSpPr>
                <a:spLocks noChangeArrowheads="1"/>
              </p:cNvSpPr>
              <p:nvPr/>
            </p:nvSpPr>
            <p:spPr bwMode="auto">
              <a:xfrm>
                <a:off x="3408" y="1928"/>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bg1"/>
                  </a:buClr>
                  <a:buNone/>
                </a:pPr>
                <a:r>
                  <a:rPr lang="en-US" altLang="zh-CN" sz="2400" b="0">
                    <a:latin typeface="Times New Roman" panose="02020603050405020304" pitchFamily="18" charset="0"/>
                  </a:rPr>
                  <a:t>High</a:t>
                </a:r>
                <a:endParaRPr lang="en-US" altLang="zh-CN" sz="2400" b="0">
                  <a:latin typeface="Times New Roman" panose="02020603050405020304" pitchFamily="18" charset="0"/>
                </a:endParaRPr>
              </a:p>
            </p:txBody>
          </p:sp>
          <p:sp>
            <p:nvSpPr>
              <p:cNvPr id="40" name="直接连接符 733232"/>
              <p:cNvSpPr>
                <a:spLocks noChangeShapeType="1"/>
              </p:cNvSpPr>
              <p:nvPr/>
            </p:nvSpPr>
            <p:spPr bwMode="auto">
              <a:xfrm flipV="1">
                <a:off x="3648" y="1728"/>
                <a:ext cx="0" cy="22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a:buNone/>
                </a:pPr>
                <a:endParaRPr lang="zh-CN" altLang="en-US" b="0"/>
              </a:p>
            </p:txBody>
          </p:sp>
        </p:grpSp>
        <p:grpSp>
          <p:nvGrpSpPr>
            <p:cNvPr id="36" name="组合 733233"/>
            <p:cNvGrpSpPr/>
            <p:nvPr/>
          </p:nvGrpSpPr>
          <p:grpSpPr bwMode="auto">
            <a:xfrm>
              <a:off x="312" y="2680"/>
              <a:ext cx="408" cy="395"/>
              <a:chOff x="2976" y="1728"/>
              <a:chExt cx="408" cy="395"/>
            </a:xfrm>
          </p:grpSpPr>
          <p:sp>
            <p:nvSpPr>
              <p:cNvPr id="37" name="矩形 733234"/>
              <p:cNvSpPr>
                <a:spLocks noChangeArrowheads="1"/>
              </p:cNvSpPr>
              <p:nvPr/>
            </p:nvSpPr>
            <p:spPr bwMode="auto">
              <a:xfrm>
                <a:off x="2976" y="1896"/>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bg1"/>
                  </a:buClr>
                  <a:buNone/>
                </a:pPr>
                <a:r>
                  <a:rPr lang="en-US" altLang="zh-CN" sz="2400" b="0">
                    <a:latin typeface="Times New Roman" panose="02020603050405020304" pitchFamily="18" charset="0"/>
                  </a:rPr>
                  <a:t>Low</a:t>
                </a:r>
                <a:endParaRPr lang="en-US" altLang="zh-CN" sz="2400" b="0">
                  <a:latin typeface="Times New Roman" panose="02020603050405020304" pitchFamily="18" charset="0"/>
                </a:endParaRPr>
              </a:p>
            </p:txBody>
          </p:sp>
          <p:sp>
            <p:nvSpPr>
              <p:cNvPr id="38" name="直接连接符 733235"/>
              <p:cNvSpPr>
                <a:spLocks noChangeShapeType="1"/>
              </p:cNvSpPr>
              <p:nvPr/>
            </p:nvSpPr>
            <p:spPr bwMode="auto">
              <a:xfrm flipV="1">
                <a:off x="3248" y="1728"/>
                <a:ext cx="0" cy="22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a:buNone/>
                </a:pPr>
                <a:endParaRPr lang="zh-CN" altLang="en-US" b="0"/>
              </a:p>
            </p:txBody>
          </p:sp>
        </p:grpSp>
      </p:grpSp>
      <p:grpSp>
        <p:nvGrpSpPr>
          <p:cNvPr id="9" name="组合 733236"/>
          <p:cNvGrpSpPr/>
          <p:nvPr/>
        </p:nvGrpSpPr>
        <p:grpSpPr bwMode="auto">
          <a:xfrm rot="0">
            <a:off x="992505" y="4624705"/>
            <a:ext cx="6856095" cy="1478280"/>
            <a:chOff x="420" y="3229"/>
            <a:chExt cx="4319" cy="931"/>
          </a:xfrm>
        </p:grpSpPr>
        <p:grpSp>
          <p:nvGrpSpPr>
            <p:cNvPr id="10" name="组合 733237"/>
            <p:cNvGrpSpPr/>
            <p:nvPr/>
          </p:nvGrpSpPr>
          <p:grpSpPr bwMode="auto">
            <a:xfrm>
              <a:off x="420" y="3229"/>
              <a:ext cx="4319" cy="489"/>
              <a:chOff x="324" y="1200"/>
              <a:chExt cx="4319" cy="489"/>
            </a:xfrm>
          </p:grpSpPr>
          <p:grpSp>
            <p:nvGrpSpPr>
              <p:cNvPr id="20" name="组合 733238"/>
              <p:cNvGrpSpPr/>
              <p:nvPr/>
            </p:nvGrpSpPr>
            <p:grpSpPr bwMode="auto">
              <a:xfrm>
                <a:off x="336" y="1440"/>
                <a:ext cx="4307" cy="249"/>
                <a:chOff x="336" y="1440"/>
                <a:chExt cx="4307" cy="249"/>
              </a:xfrm>
            </p:grpSpPr>
            <p:sp>
              <p:nvSpPr>
                <p:cNvPr id="22" name="矩形 733239"/>
                <p:cNvSpPr>
                  <a:spLocks noChangeArrowheads="1"/>
                </p:cNvSpPr>
                <p:nvPr/>
              </p:nvSpPr>
              <p:spPr bwMode="auto">
                <a:xfrm>
                  <a:off x="336" y="1440"/>
                  <a:ext cx="4307" cy="249"/>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buClr>
                      <a:schemeClr val="bg1"/>
                    </a:buClr>
                    <a:buNone/>
                  </a:pPr>
                  <a:r>
                    <a:rPr lang="zh-CN" altLang="en-US" sz="2400" b="0" dirty="0">
                      <a:latin typeface="Times New Roman" panose="02020603050405020304" pitchFamily="18" charset="0"/>
                      <a:ea typeface="宋体" panose="02010600030101010101" pitchFamily="2" charset="-122"/>
                    </a:rPr>
                    <a:t> </a:t>
                  </a:r>
                  <a:r>
                    <a:rPr lang="en-US" altLang="zh-CN" sz="2400" b="0" dirty="0">
                      <a:latin typeface="Times New Roman" panose="02020603050405020304" pitchFamily="18" charset="0"/>
                    </a:rPr>
                    <a:t>5     13    19    </a:t>
                  </a:r>
                  <a:r>
                    <a:rPr lang="en-US" altLang="zh-CN" sz="2400" b="0" dirty="0">
                      <a:solidFill>
                        <a:srgbClr val="FF0000"/>
                      </a:solidFill>
                      <a:latin typeface="Times New Roman" panose="02020603050405020304" pitchFamily="18" charset="0"/>
                    </a:rPr>
                    <a:t>21    37</a:t>
                  </a:r>
                  <a:r>
                    <a:rPr lang="en-US" altLang="zh-CN" sz="2400" b="0" dirty="0">
                      <a:latin typeface="Times New Roman" panose="02020603050405020304" pitchFamily="18" charset="0"/>
                    </a:rPr>
                    <a:t>    56     64     75    80    88    92</a:t>
                  </a:r>
                  <a:endParaRPr lang="en-US" altLang="zh-CN" sz="2400" b="0" dirty="0">
                    <a:latin typeface="Times New Roman" panose="02020603050405020304" pitchFamily="18" charset="0"/>
                  </a:endParaRPr>
                </a:p>
              </p:txBody>
            </p:sp>
            <p:sp>
              <p:nvSpPr>
                <p:cNvPr id="23" name="直接连接符 733240"/>
                <p:cNvSpPr>
                  <a:spLocks noChangeShapeType="1"/>
                </p:cNvSpPr>
                <p:nvPr/>
              </p:nvSpPr>
              <p:spPr bwMode="auto">
                <a:xfrm>
                  <a:off x="672"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24" name="直接连接符 733241"/>
                <p:cNvSpPr>
                  <a:spLocks noChangeShapeType="1"/>
                </p:cNvSpPr>
                <p:nvPr/>
              </p:nvSpPr>
              <p:spPr bwMode="auto">
                <a:xfrm>
                  <a:off x="1008"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25" name="直接连接符 733242"/>
                <p:cNvSpPr>
                  <a:spLocks noChangeShapeType="1"/>
                </p:cNvSpPr>
                <p:nvPr/>
              </p:nvSpPr>
              <p:spPr bwMode="auto">
                <a:xfrm>
                  <a:off x="1440"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26" name="直接连接符 733243"/>
                <p:cNvSpPr>
                  <a:spLocks noChangeShapeType="1"/>
                </p:cNvSpPr>
                <p:nvPr/>
              </p:nvSpPr>
              <p:spPr bwMode="auto">
                <a:xfrm>
                  <a:off x="1824"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27" name="直接连接符 733244"/>
                <p:cNvSpPr>
                  <a:spLocks noChangeShapeType="1"/>
                </p:cNvSpPr>
                <p:nvPr/>
              </p:nvSpPr>
              <p:spPr bwMode="auto">
                <a:xfrm>
                  <a:off x="2208"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28" name="直接连接符 733245"/>
                <p:cNvSpPr>
                  <a:spLocks noChangeShapeType="1"/>
                </p:cNvSpPr>
                <p:nvPr/>
              </p:nvSpPr>
              <p:spPr bwMode="auto">
                <a:xfrm>
                  <a:off x="2592"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29" name="直接连接符 733246"/>
                <p:cNvSpPr>
                  <a:spLocks noChangeShapeType="1"/>
                </p:cNvSpPr>
                <p:nvPr/>
              </p:nvSpPr>
              <p:spPr bwMode="auto">
                <a:xfrm>
                  <a:off x="3024"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30" name="直接连接符 733247"/>
                <p:cNvSpPr>
                  <a:spLocks noChangeShapeType="1"/>
                </p:cNvSpPr>
                <p:nvPr/>
              </p:nvSpPr>
              <p:spPr bwMode="auto">
                <a:xfrm>
                  <a:off x="3456"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31" name="直接连接符 733248"/>
                <p:cNvSpPr>
                  <a:spLocks noChangeShapeType="1"/>
                </p:cNvSpPr>
                <p:nvPr/>
              </p:nvSpPr>
              <p:spPr bwMode="auto">
                <a:xfrm>
                  <a:off x="3840"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sp>
              <p:nvSpPr>
                <p:cNvPr id="32" name="直接连接符 733249"/>
                <p:cNvSpPr>
                  <a:spLocks noChangeShapeType="1"/>
                </p:cNvSpPr>
                <p:nvPr/>
              </p:nvSpPr>
              <p:spPr bwMode="auto">
                <a:xfrm>
                  <a:off x="4224" y="1440"/>
                  <a:ext cx="0" cy="24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a:buNone/>
                  </a:pPr>
                  <a:endParaRPr lang="zh-CN" altLang="en-US" b="0"/>
                </a:p>
              </p:txBody>
            </p:sp>
          </p:grpSp>
          <p:sp>
            <p:nvSpPr>
              <p:cNvPr id="21" name="矩形 733250"/>
              <p:cNvSpPr>
                <a:spLocks noChangeArrowheads="1"/>
              </p:cNvSpPr>
              <p:nvPr/>
            </p:nvSpPr>
            <p:spPr bwMode="auto">
              <a:xfrm>
                <a:off x="324" y="1200"/>
                <a:ext cx="43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bg1"/>
                  </a:buClr>
                  <a:buNone/>
                </a:pPr>
                <a:r>
                  <a:rPr lang="en-US" altLang="zh-CN" sz="2400" b="0">
                    <a:latin typeface="Times New Roman" panose="02020603050405020304" pitchFamily="18" charset="0"/>
                  </a:rPr>
                  <a:t>1      2      3      4      5      6       7       8     9     10     11</a:t>
                </a:r>
                <a:endParaRPr lang="en-US" altLang="zh-CN" sz="2400" b="0">
                  <a:latin typeface="Times New Roman" panose="02020603050405020304" pitchFamily="18" charset="0"/>
                </a:endParaRPr>
              </a:p>
            </p:txBody>
          </p:sp>
        </p:grpSp>
        <p:grpSp>
          <p:nvGrpSpPr>
            <p:cNvPr id="11" name="组合 733251"/>
            <p:cNvGrpSpPr/>
            <p:nvPr/>
          </p:nvGrpSpPr>
          <p:grpSpPr bwMode="auto">
            <a:xfrm>
              <a:off x="1672" y="3730"/>
              <a:ext cx="363" cy="419"/>
              <a:chOff x="4256" y="1728"/>
              <a:chExt cx="363" cy="419"/>
            </a:xfrm>
          </p:grpSpPr>
          <p:sp>
            <p:nvSpPr>
              <p:cNvPr id="18" name="矩形 733252"/>
              <p:cNvSpPr>
                <a:spLocks noChangeArrowheads="1"/>
              </p:cNvSpPr>
              <p:nvPr/>
            </p:nvSpPr>
            <p:spPr bwMode="auto">
              <a:xfrm>
                <a:off x="4256" y="1920"/>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bg1"/>
                  </a:buClr>
                  <a:buNone/>
                </a:pPr>
                <a:r>
                  <a:rPr lang="en-US" altLang="zh-CN" sz="2400" b="0">
                    <a:latin typeface="Times New Roman" panose="02020603050405020304" pitchFamily="18" charset="0"/>
                  </a:rPr>
                  <a:t>Mid</a:t>
                </a:r>
                <a:endParaRPr lang="en-US" altLang="zh-CN" sz="2400" b="0">
                  <a:latin typeface="Times New Roman" panose="02020603050405020304" pitchFamily="18" charset="0"/>
                </a:endParaRPr>
              </a:p>
            </p:txBody>
          </p:sp>
          <p:sp>
            <p:nvSpPr>
              <p:cNvPr id="19" name="直接连接符 733253"/>
              <p:cNvSpPr>
                <a:spLocks noChangeShapeType="1"/>
              </p:cNvSpPr>
              <p:nvPr/>
            </p:nvSpPr>
            <p:spPr bwMode="auto">
              <a:xfrm flipV="1">
                <a:off x="4403" y="1728"/>
                <a:ext cx="0" cy="22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a:buNone/>
                </a:pPr>
                <a:endParaRPr lang="zh-CN" altLang="en-US" b="0"/>
              </a:p>
            </p:txBody>
          </p:sp>
        </p:grpSp>
        <p:grpSp>
          <p:nvGrpSpPr>
            <p:cNvPr id="12" name="组合 733254"/>
            <p:cNvGrpSpPr/>
            <p:nvPr/>
          </p:nvGrpSpPr>
          <p:grpSpPr bwMode="auto">
            <a:xfrm>
              <a:off x="1984" y="3733"/>
              <a:ext cx="408" cy="427"/>
              <a:chOff x="3408" y="1728"/>
              <a:chExt cx="408" cy="427"/>
            </a:xfrm>
          </p:grpSpPr>
          <p:sp>
            <p:nvSpPr>
              <p:cNvPr id="16" name="矩形 733255"/>
              <p:cNvSpPr>
                <a:spLocks noChangeArrowheads="1"/>
              </p:cNvSpPr>
              <p:nvPr/>
            </p:nvSpPr>
            <p:spPr bwMode="auto">
              <a:xfrm>
                <a:off x="3408" y="1928"/>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bg1"/>
                  </a:buClr>
                  <a:buNone/>
                </a:pPr>
                <a:r>
                  <a:rPr lang="en-US" altLang="zh-CN" sz="2400" b="0">
                    <a:latin typeface="Times New Roman" panose="02020603050405020304" pitchFamily="18" charset="0"/>
                  </a:rPr>
                  <a:t>High</a:t>
                </a:r>
                <a:endParaRPr lang="en-US" altLang="zh-CN" sz="2400" b="0">
                  <a:latin typeface="Times New Roman" panose="02020603050405020304" pitchFamily="18" charset="0"/>
                </a:endParaRPr>
              </a:p>
            </p:txBody>
          </p:sp>
          <p:sp>
            <p:nvSpPr>
              <p:cNvPr id="17" name="直接连接符 733256"/>
              <p:cNvSpPr>
                <a:spLocks noChangeShapeType="1"/>
              </p:cNvSpPr>
              <p:nvPr/>
            </p:nvSpPr>
            <p:spPr bwMode="auto">
              <a:xfrm flipV="1">
                <a:off x="3648" y="1728"/>
                <a:ext cx="0" cy="22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a:buNone/>
                </a:pPr>
                <a:endParaRPr lang="zh-CN" altLang="en-US" b="0"/>
              </a:p>
            </p:txBody>
          </p:sp>
        </p:grpSp>
        <p:grpSp>
          <p:nvGrpSpPr>
            <p:cNvPr id="13" name="组合 733257"/>
            <p:cNvGrpSpPr/>
            <p:nvPr/>
          </p:nvGrpSpPr>
          <p:grpSpPr bwMode="auto">
            <a:xfrm>
              <a:off x="1304" y="3741"/>
              <a:ext cx="408" cy="395"/>
              <a:chOff x="2976" y="1728"/>
              <a:chExt cx="408" cy="395"/>
            </a:xfrm>
          </p:grpSpPr>
          <p:sp>
            <p:nvSpPr>
              <p:cNvPr id="14" name="矩形 733258"/>
              <p:cNvSpPr>
                <a:spLocks noChangeArrowheads="1"/>
              </p:cNvSpPr>
              <p:nvPr/>
            </p:nvSpPr>
            <p:spPr bwMode="auto">
              <a:xfrm>
                <a:off x="2976" y="1896"/>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bg1"/>
                  </a:buClr>
                  <a:buNone/>
                </a:pPr>
                <a:r>
                  <a:rPr lang="en-US" altLang="zh-CN" sz="2400" b="0">
                    <a:latin typeface="Times New Roman" panose="02020603050405020304" pitchFamily="18" charset="0"/>
                  </a:rPr>
                  <a:t>Low</a:t>
                </a:r>
                <a:endParaRPr lang="en-US" altLang="zh-CN" sz="2400" b="0">
                  <a:latin typeface="Times New Roman" panose="02020603050405020304" pitchFamily="18" charset="0"/>
                </a:endParaRPr>
              </a:p>
            </p:txBody>
          </p:sp>
          <p:sp>
            <p:nvSpPr>
              <p:cNvPr id="15" name="直接连接符 733259"/>
              <p:cNvSpPr>
                <a:spLocks noChangeShapeType="1"/>
              </p:cNvSpPr>
              <p:nvPr/>
            </p:nvSpPr>
            <p:spPr bwMode="auto">
              <a:xfrm flipV="1">
                <a:off x="3293" y="1728"/>
                <a:ext cx="0" cy="22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a:buNone/>
                </a:pPr>
                <a:endParaRPr lang="zh-CN" altLang="en-US" b="0"/>
              </a:p>
            </p:txBody>
          </p:sp>
        </p:grpSp>
      </p:grpSp>
      <p:sp>
        <p:nvSpPr>
          <p:cNvPr id="6" name="矩形 733260"/>
          <p:cNvSpPr>
            <a:spLocks noChangeArrowheads="1"/>
          </p:cNvSpPr>
          <p:nvPr/>
        </p:nvSpPr>
        <p:spPr bwMode="auto">
          <a:xfrm>
            <a:off x="2916555" y="6346825"/>
            <a:ext cx="2592070" cy="395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bg1"/>
              </a:buClr>
              <a:buNone/>
            </a:pPr>
            <a:r>
              <a:rPr lang="en-US" altLang="zh-CN" sz="2400" b="0" dirty="0">
                <a:solidFill>
                  <a:srgbClr val="0000FF"/>
                </a:solidFill>
                <a:latin typeface="Times New Roman" panose="02020603050405020304" pitchFamily="18" charset="0"/>
              </a:rPr>
              <a:t>(a)   </a:t>
            </a:r>
            <a:r>
              <a:rPr lang="zh-CN" altLang="en-US" sz="2400" b="0" dirty="0">
                <a:solidFill>
                  <a:srgbClr val="0000FF"/>
                </a:solidFill>
                <a:latin typeface="Times New Roman" panose="02020603050405020304" pitchFamily="18" charset="0"/>
                <a:ea typeface="宋体" panose="02010600030101010101" pitchFamily="2" charset="-122"/>
              </a:rPr>
              <a:t>查找成功示例</a:t>
            </a:r>
            <a:endParaRPr lang="zh-CN" altLang="en-US" sz="2400" b="0" dirty="0">
              <a:solidFill>
                <a:srgbClr val="0000FF"/>
              </a:solidFill>
              <a:latin typeface="Times New Roman" panose="02020603050405020304" pitchFamily="18" charset="0"/>
              <a:ea typeface="宋体" panose="02010600030101010101" pitchFamily="2" charset="-122"/>
            </a:endParaRPr>
          </a:p>
        </p:txBody>
      </p:sp>
      <p:sp>
        <p:nvSpPr>
          <p:cNvPr id="3" name="椭圆形标注 733188"/>
          <p:cNvSpPr>
            <a:spLocks noChangeArrowheads="1"/>
          </p:cNvSpPr>
          <p:nvPr/>
        </p:nvSpPr>
        <p:spPr bwMode="auto">
          <a:xfrm>
            <a:off x="7292975" y="946150"/>
            <a:ext cx="1619250" cy="697865"/>
          </a:xfrm>
          <a:prstGeom prst="wedgeEllipseCallout">
            <a:avLst>
              <a:gd name="adj1" fmla="val -28470"/>
              <a:gd name="adj2" fmla="val 42759"/>
            </a:avLst>
          </a:prstGeom>
          <a:extLst>
            <a:ext uri="{909E8E84-426E-40DD-AFC4-6F175D3DCCD1}">
              <a14:hiddenFill xmlns:a14="http://schemas.microsoft.com/office/drawing/2010/main">
                <a:solidFill>
                  <a:srgbClr val="FFFFFF"/>
                </a:solidFill>
              </a14:hiddenFill>
            </a:ext>
          </a:extLst>
        </p:spPr>
        <p:style>
          <a:lnRef idx="1">
            <a:schemeClr val="accent6"/>
          </a:lnRef>
          <a:fillRef idx="2">
            <a:schemeClr val="accent6"/>
          </a:fillRef>
          <a:effectRef idx="1">
            <a:schemeClr val="accent6"/>
          </a:effectRef>
          <a:fontRef idx="minor">
            <a:schemeClr val="dk1"/>
          </a:fontRef>
        </p:style>
        <p:txBody>
          <a:bodyPr wrap="none" anchor="ctr"/>
          <a:p>
            <a:pPr algn="ctr">
              <a:buClr>
                <a:schemeClr val="bg1"/>
              </a:buClr>
              <a:buNone/>
            </a:pPr>
            <a:r>
              <a:rPr lang="zh-CN" altLang="en-US" sz="2800" b="0">
                <a:solidFill>
                  <a:srgbClr val="FF0000"/>
                </a:solidFill>
                <a:latin typeface="Times New Roman" panose="02020603050405020304" pitchFamily="18" charset="0"/>
                <a:ea typeface="宋体" panose="02010600030101010101" pitchFamily="2" charset="-122"/>
              </a:rPr>
              <a:t>查找</a:t>
            </a:r>
            <a:r>
              <a:rPr lang="en-US" altLang="zh-CN" sz="2800" b="0">
                <a:solidFill>
                  <a:srgbClr val="FF0000"/>
                </a:solidFill>
                <a:latin typeface="Times New Roman" panose="02020603050405020304" pitchFamily="18" charset="0"/>
              </a:rPr>
              <a:t>23?</a:t>
            </a:r>
            <a:endParaRPr lang="en-US" altLang="zh-CN" sz="2800" b="0">
              <a:solidFill>
                <a:srgbClr val="FF0000"/>
              </a:solidFill>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折半查找</a:t>
            </a:r>
            <a:endParaRPr lang="zh-CN" altLang="en-US" dirty="0"/>
          </a:p>
        </p:txBody>
      </p:sp>
      <p:sp>
        <p:nvSpPr>
          <p:cNvPr id="3" name="内容占位符 2"/>
          <p:cNvSpPr>
            <a:spLocks noGrp="1"/>
          </p:cNvSpPr>
          <p:nvPr>
            <p:ph idx="1"/>
          </p:nvPr>
        </p:nvSpPr>
        <p:spPr>
          <a:xfrm>
            <a:off x="179695" y="1101725"/>
            <a:ext cx="8784610" cy="4994275"/>
          </a:xfrm>
        </p:spPr>
        <p:txBody>
          <a:bodyPr/>
          <a:lstStyle/>
          <a:p>
            <a:pPr marL="0" indent="0">
              <a:lnSpc>
                <a:spcPct val="110000"/>
              </a:lnSpc>
              <a:buFont typeface="Wingdings" panose="05000000000000000000" pitchFamily="2" charset="2"/>
              <a:buNone/>
            </a:pPr>
            <a:r>
              <a:rPr lang="en-US" altLang="zh-CN" sz="2400" dirty="0" err="1">
                <a:solidFill>
                  <a:srgbClr val="0000FF"/>
                </a:solidFill>
              </a:rPr>
              <a:t>int</a:t>
            </a:r>
            <a:r>
              <a:rPr lang="en-US" altLang="zh-CN" sz="2400" dirty="0">
                <a:solidFill>
                  <a:srgbClr val="0000FF"/>
                </a:solidFill>
              </a:rPr>
              <a:t>  </a:t>
            </a:r>
            <a:r>
              <a:rPr lang="en-US" altLang="zh-CN" sz="2400" dirty="0" err="1">
                <a:solidFill>
                  <a:srgbClr val="0000FF"/>
                </a:solidFill>
              </a:rPr>
              <a:t>Bin_Search</a:t>
            </a:r>
            <a:r>
              <a:rPr lang="en-US" altLang="zh-CN" sz="2400" dirty="0">
                <a:solidFill>
                  <a:srgbClr val="0000FF"/>
                </a:solidFill>
              </a:rPr>
              <a:t>(</a:t>
            </a:r>
            <a:r>
              <a:rPr lang="en-US" altLang="zh-CN" sz="2400" dirty="0" err="1">
                <a:solidFill>
                  <a:srgbClr val="FF0000"/>
                </a:solidFill>
              </a:rPr>
              <a:t>SSTable</a:t>
            </a:r>
            <a:r>
              <a:rPr lang="en-US" altLang="zh-CN" sz="2400" dirty="0">
                <a:solidFill>
                  <a:srgbClr val="FF0000"/>
                </a:solidFill>
              </a:rPr>
              <a:t>  ST , </a:t>
            </a:r>
            <a:r>
              <a:rPr lang="en-US" altLang="zh-CN" sz="2400" dirty="0" err="1">
                <a:solidFill>
                  <a:srgbClr val="FF0000"/>
                </a:solidFill>
              </a:rPr>
              <a:t>KeyType</a:t>
            </a:r>
            <a:r>
              <a:rPr lang="en-US" altLang="zh-CN" sz="2400" dirty="0">
                <a:solidFill>
                  <a:srgbClr val="FF0000"/>
                </a:solidFill>
              </a:rPr>
              <a:t>  key</a:t>
            </a:r>
            <a:r>
              <a:rPr lang="en-US" altLang="zh-CN" sz="2400" dirty="0">
                <a:solidFill>
                  <a:srgbClr val="0000FF"/>
                </a:solidFill>
              </a:rPr>
              <a:t>)</a:t>
            </a:r>
            <a:endParaRPr lang="en-US" altLang="zh-CN" sz="2400" dirty="0">
              <a:solidFill>
                <a:srgbClr val="0000FF"/>
              </a:solidFill>
            </a:endParaRPr>
          </a:p>
          <a:p>
            <a:pPr marL="355600" lvl="1" indent="0">
              <a:lnSpc>
                <a:spcPct val="110000"/>
              </a:lnSpc>
              <a:buFont typeface="Wingdings" panose="05000000000000000000" pitchFamily="2" charset="2"/>
              <a:buNone/>
            </a:pPr>
            <a:r>
              <a:rPr lang="en-US" altLang="zh-CN" sz="2400" dirty="0">
                <a:solidFill>
                  <a:srgbClr val="0000FF"/>
                </a:solidFill>
              </a:rPr>
              <a:t>{    </a:t>
            </a:r>
            <a:r>
              <a:rPr lang="en-US" altLang="zh-CN" sz="2400" dirty="0" err="1">
                <a:solidFill>
                  <a:srgbClr val="0000FF"/>
                </a:solidFill>
              </a:rPr>
              <a:t>int</a:t>
            </a:r>
            <a:r>
              <a:rPr lang="en-US" altLang="zh-CN" sz="2400" dirty="0">
                <a:solidFill>
                  <a:srgbClr val="0000FF"/>
                </a:solidFill>
              </a:rPr>
              <a:t>  Low=1</a:t>
            </a:r>
            <a:r>
              <a:rPr lang="zh-CN" altLang="en-US" sz="2400" dirty="0">
                <a:solidFill>
                  <a:srgbClr val="0000FF"/>
                </a:solidFill>
              </a:rPr>
              <a:t>，</a:t>
            </a:r>
            <a:r>
              <a:rPr lang="en-US" altLang="zh-CN" sz="2400" dirty="0">
                <a:solidFill>
                  <a:srgbClr val="0000FF"/>
                </a:solidFill>
              </a:rPr>
              <a:t>High=</a:t>
            </a:r>
            <a:r>
              <a:rPr lang="en-US" altLang="zh-CN" sz="2400" dirty="0" err="1">
                <a:solidFill>
                  <a:srgbClr val="0000FF"/>
                </a:solidFill>
              </a:rPr>
              <a:t>ST.length</a:t>
            </a:r>
            <a:r>
              <a:rPr lang="en-US" altLang="zh-CN" sz="2400" dirty="0">
                <a:solidFill>
                  <a:srgbClr val="0000FF"/>
                </a:solidFill>
              </a:rPr>
              <a:t>, Mid ;</a:t>
            </a:r>
            <a:endParaRPr lang="en-US" altLang="zh-CN" sz="2400" dirty="0">
              <a:solidFill>
                <a:srgbClr val="0000FF"/>
              </a:solidFill>
            </a:endParaRPr>
          </a:p>
          <a:p>
            <a:pPr marL="723900" lvl="2" indent="0">
              <a:lnSpc>
                <a:spcPct val="110000"/>
              </a:lnSpc>
              <a:buFont typeface="Wingdings" panose="05000000000000000000" pitchFamily="2" charset="2"/>
              <a:buNone/>
            </a:pPr>
            <a:r>
              <a:rPr lang="en-US" altLang="zh-CN" dirty="0">
                <a:solidFill>
                  <a:srgbClr val="FF0000"/>
                </a:solidFill>
              </a:rPr>
              <a:t>while (Low&lt;High)</a:t>
            </a:r>
            <a:endParaRPr lang="en-US" altLang="zh-CN" dirty="0">
              <a:solidFill>
                <a:srgbClr val="FF0000"/>
              </a:solidFill>
            </a:endParaRPr>
          </a:p>
          <a:p>
            <a:pPr marL="1079500" lvl="3" indent="0">
              <a:lnSpc>
                <a:spcPct val="110000"/>
              </a:lnSpc>
              <a:buFont typeface="Wingdings" panose="05000000000000000000" pitchFamily="2" charset="2"/>
              <a:buNone/>
            </a:pPr>
            <a:r>
              <a:rPr lang="en-US" altLang="zh-CN" sz="2400" dirty="0">
                <a:solidFill>
                  <a:srgbClr val="0000FF"/>
                </a:solidFill>
              </a:rPr>
              <a:t>{     Mid=(</a:t>
            </a:r>
            <a:r>
              <a:rPr lang="en-US" altLang="zh-CN" sz="2400" dirty="0" err="1">
                <a:solidFill>
                  <a:srgbClr val="0000FF"/>
                </a:solidFill>
              </a:rPr>
              <a:t>Low+High</a:t>
            </a:r>
            <a:r>
              <a:rPr lang="en-US" altLang="zh-CN" sz="2400" dirty="0">
                <a:solidFill>
                  <a:srgbClr val="0000FF"/>
                </a:solidFill>
              </a:rPr>
              <a:t>)/2 ;</a:t>
            </a:r>
            <a:endParaRPr lang="en-US" altLang="zh-CN" sz="2400" dirty="0">
              <a:solidFill>
                <a:srgbClr val="0000FF"/>
              </a:solidFill>
            </a:endParaRPr>
          </a:p>
          <a:p>
            <a:pPr marL="1435100" lvl="4" indent="0">
              <a:lnSpc>
                <a:spcPct val="110000"/>
              </a:lnSpc>
              <a:buFont typeface="Wingdings" panose="05000000000000000000" pitchFamily="2" charset="2"/>
              <a:buNone/>
            </a:pPr>
            <a:r>
              <a:rPr lang="en-US" altLang="zh-CN" sz="2400" dirty="0">
                <a:solidFill>
                  <a:srgbClr val="FF0000"/>
                </a:solidFill>
              </a:rPr>
              <a:t>if  </a:t>
            </a:r>
            <a:r>
              <a:rPr lang="en-US" altLang="zh-CN" sz="2400" dirty="0" smtClean="0">
                <a:solidFill>
                  <a:srgbClr val="FF0000"/>
                </a:solidFill>
              </a:rPr>
              <a:t>(ST</a:t>
            </a:r>
            <a:r>
              <a:rPr lang="en-US" altLang="zh-CN" sz="2400" dirty="0">
                <a:solidFill>
                  <a:srgbClr val="FF0000"/>
                </a:solidFill>
              </a:rPr>
              <a:t>. </a:t>
            </a:r>
            <a:r>
              <a:rPr lang="en-US" altLang="zh-CN" sz="2400" dirty="0" err="1">
                <a:solidFill>
                  <a:srgbClr val="FF0000"/>
                </a:solidFill>
              </a:rPr>
              <a:t>elem</a:t>
            </a:r>
            <a:r>
              <a:rPr lang="en-US" altLang="zh-CN" sz="2400" dirty="0">
                <a:solidFill>
                  <a:srgbClr val="FF0000"/>
                </a:solidFill>
              </a:rPr>
              <a:t>[Mid]</a:t>
            </a:r>
            <a:r>
              <a:rPr lang="en-US" altLang="zh-CN" sz="2400" dirty="0" smtClean="0">
                <a:solidFill>
                  <a:srgbClr val="FF0000"/>
                </a:solidFill>
              </a:rPr>
              <a:t>== key)  </a:t>
            </a:r>
            <a:endParaRPr lang="en-US" altLang="zh-CN" sz="2400" dirty="0">
              <a:solidFill>
                <a:srgbClr val="FF0000"/>
              </a:solidFill>
            </a:endParaRPr>
          </a:p>
          <a:p>
            <a:pPr marL="1435100" lvl="4" indent="0">
              <a:lnSpc>
                <a:spcPct val="110000"/>
              </a:lnSpc>
              <a:buFont typeface="Wingdings" panose="05000000000000000000" pitchFamily="2" charset="2"/>
              <a:buNone/>
            </a:pPr>
            <a:r>
              <a:rPr lang="en-US" altLang="zh-CN" sz="2400" dirty="0">
                <a:solidFill>
                  <a:srgbClr val="0000FF"/>
                </a:solidFill>
              </a:rPr>
              <a:t>    return(Mid) ; </a:t>
            </a:r>
            <a:endParaRPr lang="en-US" altLang="zh-CN" sz="2400" dirty="0">
              <a:solidFill>
                <a:srgbClr val="0000FF"/>
              </a:solidFill>
            </a:endParaRPr>
          </a:p>
          <a:p>
            <a:pPr marL="1435100" lvl="4" indent="0">
              <a:lnSpc>
                <a:spcPct val="110000"/>
              </a:lnSpc>
              <a:buFont typeface="Wingdings" panose="05000000000000000000" pitchFamily="2" charset="2"/>
              <a:buNone/>
            </a:pPr>
            <a:r>
              <a:rPr lang="en-US" altLang="zh-CN" sz="2400" dirty="0">
                <a:solidFill>
                  <a:srgbClr val="FF0000"/>
                </a:solidFill>
              </a:rPr>
              <a:t>else if </a:t>
            </a:r>
            <a:r>
              <a:rPr lang="en-US" altLang="zh-CN" sz="2400" dirty="0" smtClean="0">
                <a:solidFill>
                  <a:srgbClr val="FF0000"/>
                </a:solidFill>
              </a:rPr>
              <a:t>(ST</a:t>
            </a:r>
            <a:r>
              <a:rPr lang="en-US" altLang="zh-CN" sz="2400" dirty="0">
                <a:solidFill>
                  <a:srgbClr val="FF0000"/>
                </a:solidFill>
              </a:rPr>
              <a:t>. </a:t>
            </a:r>
            <a:r>
              <a:rPr lang="en-US" altLang="zh-CN" sz="2400" dirty="0" err="1">
                <a:solidFill>
                  <a:srgbClr val="FF0000"/>
                </a:solidFill>
              </a:rPr>
              <a:t>elem</a:t>
            </a:r>
            <a:r>
              <a:rPr lang="en-US" altLang="zh-CN" sz="2400" dirty="0">
                <a:solidFill>
                  <a:srgbClr val="FF0000"/>
                </a:solidFill>
              </a:rPr>
              <a:t>[Mid]</a:t>
            </a:r>
            <a:r>
              <a:rPr lang="en-US" altLang="zh-CN" sz="2400" dirty="0" smtClean="0">
                <a:solidFill>
                  <a:srgbClr val="FF0000"/>
                </a:solidFill>
              </a:rPr>
              <a:t>&lt; key)  </a:t>
            </a:r>
            <a:endParaRPr lang="en-US" altLang="zh-CN" sz="2400" dirty="0">
              <a:solidFill>
                <a:srgbClr val="FF0000"/>
              </a:solidFill>
            </a:endParaRPr>
          </a:p>
          <a:p>
            <a:pPr marL="1435100" lvl="4" indent="0">
              <a:lnSpc>
                <a:spcPct val="110000"/>
              </a:lnSpc>
              <a:buFont typeface="Wingdings" panose="05000000000000000000" pitchFamily="2" charset="2"/>
              <a:buNone/>
            </a:pPr>
            <a:r>
              <a:rPr lang="en-US" altLang="zh-CN" sz="2400" dirty="0">
                <a:solidFill>
                  <a:srgbClr val="0000FF"/>
                </a:solidFill>
              </a:rPr>
              <a:t>           Low=Mid+1 ;</a:t>
            </a:r>
            <a:endParaRPr lang="en-US" altLang="zh-CN" sz="2400" dirty="0">
              <a:solidFill>
                <a:srgbClr val="0000FF"/>
              </a:solidFill>
            </a:endParaRPr>
          </a:p>
          <a:p>
            <a:pPr marL="1435100" lvl="4" indent="0">
              <a:lnSpc>
                <a:spcPct val="110000"/>
              </a:lnSpc>
              <a:buFont typeface="Wingdings" panose="05000000000000000000" pitchFamily="2" charset="2"/>
              <a:buNone/>
            </a:pPr>
            <a:r>
              <a:rPr lang="en-US" altLang="zh-CN" sz="2400" dirty="0" smtClean="0">
                <a:solidFill>
                  <a:srgbClr val="FF0000"/>
                </a:solidFill>
              </a:rPr>
              <a:t>else   </a:t>
            </a:r>
            <a:r>
              <a:rPr lang="en-US" altLang="zh-CN" sz="2400" dirty="0">
                <a:solidFill>
                  <a:srgbClr val="FF0000"/>
                </a:solidFill>
              </a:rPr>
              <a:t>High=Mid-1 ;</a:t>
            </a:r>
            <a:endParaRPr lang="en-US" altLang="zh-CN" sz="2400" dirty="0">
              <a:solidFill>
                <a:srgbClr val="FF0000"/>
              </a:solidFill>
            </a:endParaRPr>
          </a:p>
          <a:p>
            <a:pPr marL="1079500" lvl="3" indent="0">
              <a:lnSpc>
                <a:spcPct val="110000"/>
              </a:lnSpc>
              <a:buFont typeface="Wingdings" panose="05000000000000000000" pitchFamily="2" charset="2"/>
              <a:buNone/>
            </a:pPr>
            <a:r>
              <a:rPr lang="en-US" altLang="zh-CN" sz="2400" dirty="0">
                <a:solidFill>
                  <a:srgbClr val="0000FF"/>
                </a:solidFill>
              </a:rPr>
              <a:t>}</a:t>
            </a:r>
            <a:endParaRPr lang="en-US" altLang="zh-CN" sz="2400" dirty="0">
              <a:solidFill>
                <a:srgbClr val="0000FF"/>
              </a:solidFill>
            </a:endParaRPr>
          </a:p>
          <a:p>
            <a:pPr marL="723900" lvl="2" indent="0">
              <a:lnSpc>
                <a:spcPct val="110000"/>
              </a:lnSpc>
              <a:buFont typeface="Wingdings" panose="05000000000000000000" pitchFamily="2" charset="2"/>
              <a:buNone/>
            </a:pPr>
            <a:r>
              <a:rPr lang="en-US" altLang="zh-CN" dirty="0">
                <a:solidFill>
                  <a:srgbClr val="0000FF"/>
                </a:solidFill>
              </a:rPr>
              <a:t>return(0) ;      </a:t>
            </a:r>
            <a:r>
              <a:rPr lang="en-US" altLang="zh-CN" sz="2000" dirty="0">
                <a:solidFill>
                  <a:srgbClr val="578963"/>
                </a:solidFill>
              </a:rPr>
              <a:t>/*   </a:t>
            </a:r>
            <a:r>
              <a:rPr lang="zh-CN" altLang="en-US" sz="2000" dirty="0">
                <a:solidFill>
                  <a:srgbClr val="578963"/>
                </a:solidFill>
              </a:rPr>
              <a:t>查找失败  *</a:t>
            </a:r>
            <a:r>
              <a:rPr lang="en-US" altLang="zh-CN" sz="2000" dirty="0">
                <a:solidFill>
                  <a:srgbClr val="578963"/>
                </a:solidFill>
              </a:rPr>
              <a:t>/ </a:t>
            </a:r>
            <a:endParaRPr lang="en-US" altLang="zh-CN" sz="2000" dirty="0">
              <a:solidFill>
                <a:srgbClr val="578963"/>
              </a:solidFill>
            </a:endParaRPr>
          </a:p>
          <a:p>
            <a:pPr marL="355600" lvl="1" indent="0">
              <a:lnSpc>
                <a:spcPct val="110000"/>
              </a:lnSpc>
              <a:buFont typeface="Wingdings" panose="05000000000000000000" pitchFamily="2" charset="2"/>
              <a:buNone/>
            </a:pPr>
            <a:r>
              <a:rPr lang="en-US" altLang="zh-CN" sz="2400" dirty="0">
                <a:solidFill>
                  <a:srgbClr val="0000FF"/>
                </a:solidFill>
              </a:rPr>
              <a:t>}</a:t>
            </a:r>
            <a:endParaRPr lang="en-US" altLang="zh-CN" sz="2400" dirty="0">
              <a:solidFill>
                <a:srgbClr val="0000FF"/>
              </a:solidFill>
            </a:endParaRPr>
          </a:p>
          <a:p>
            <a:pPr marL="0" indent="0">
              <a:buNone/>
            </a:pPr>
            <a:endParaRPr lang="zh-CN" altLang="en-US" sz="2800" dirty="0">
              <a:solidFill>
                <a:srgbClr val="0000FF"/>
              </a:solidFill>
            </a:endParaRPr>
          </a:p>
        </p:txBody>
      </p:sp>
      <p:sp>
        <p:nvSpPr>
          <p:cNvPr id="4" name="流程图: 过程 3"/>
          <p:cNvSpPr/>
          <p:nvPr/>
        </p:nvSpPr>
        <p:spPr>
          <a:xfrm>
            <a:off x="6028055" y="1101725"/>
            <a:ext cx="3023235" cy="2110740"/>
          </a:xfrm>
          <a:prstGeom prst="flowChartProcess">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
            <a:pPr marL="0" marR="0" algn="l" defTabSz="914400" rtl="0" eaLnBrk="0" fontAlgn="base" latinLnBrk="0" hangingPunct="0">
              <a:lnSpc>
                <a:spcPct val="120000"/>
              </a:lnSpc>
              <a:spcBef>
                <a:spcPct val="20000"/>
              </a:spcBef>
              <a:spcAft>
                <a:spcPct val="0"/>
              </a:spcAft>
              <a:buClr>
                <a:schemeClr val="bg2"/>
              </a:buClr>
              <a:buSzTx/>
              <a:buFont typeface="Monotype Sorts" pitchFamily="2" charset="2"/>
              <a:buNone/>
            </a:pPr>
            <a:r>
              <a:rPr kumimoji="1" lang="en-US" altLang="zh-CN" sz="2400" b="0" i="0" u="none" strike="noStrike" cap="none" normalizeH="0" baseline="0" smtClean="0">
                <a:ln>
                  <a:noFill/>
                </a:ln>
                <a:solidFill>
                  <a:srgbClr val="578963"/>
                </a:solidFill>
                <a:effectLst/>
                <a:latin typeface="Times New Roman" panose="02020603050405020304" pitchFamily="18" charset="0"/>
                <a:ea typeface="楷体_GB2312" pitchFamily="49" charset="-122"/>
              </a:rPr>
              <a:t>struct SSTable{</a:t>
            </a:r>
            <a:endParaRPr kumimoji="1" lang="en-US" altLang="zh-CN" sz="2400" b="0" i="0" u="none" strike="noStrike" cap="none" normalizeH="0" baseline="0" smtClean="0">
              <a:ln>
                <a:noFill/>
              </a:ln>
              <a:solidFill>
                <a:srgbClr val="578963"/>
              </a:solidFill>
              <a:effectLst/>
              <a:latin typeface="Times New Roman" panose="02020603050405020304" pitchFamily="18" charset="0"/>
              <a:ea typeface="楷体_GB2312" pitchFamily="49" charset="-122"/>
            </a:endParaRPr>
          </a:p>
          <a:p>
            <a:pPr marL="0" marR="0" algn="l" defTabSz="914400" rtl="0" eaLnBrk="0" fontAlgn="base" latinLnBrk="0" hangingPunct="0">
              <a:lnSpc>
                <a:spcPct val="120000"/>
              </a:lnSpc>
              <a:spcBef>
                <a:spcPct val="20000"/>
              </a:spcBef>
              <a:spcAft>
                <a:spcPct val="0"/>
              </a:spcAft>
              <a:buClr>
                <a:schemeClr val="bg2"/>
              </a:buClr>
              <a:buSzTx/>
              <a:buFont typeface="Monotype Sorts" pitchFamily="2" charset="2"/>
              <a:buNone/>
            </a:pPr>
            <a:r>
              <a:rPr kumimoji="1" lang="en-US" altLang="zh-CN" sz="2400" b="0" i="0" u="none" strike="noStrike" cap="none" normalizeH="0" baseline="0" smtClean="0">
                <a:ln>
                  <a:noFill/>
                </a:ln>
                <a:solidFill>
                  <a:srgbClr val="578963"/>
                </a:solidFill>
                <a:effectLst/>
                <a:latin typeface="Times New Roman" panose="02020603050405020304" pitchFamily="18" charset="0"/>
                <a:ea typeface="楷体_GB2312" pitchFamily="49" charset="-122"/>
              </a:rPr>
              <a:t>KeyType elem[MAX];</a:t>
            </a:r>
            <a:endParaRPr kumimoji="1" lang="en-US" altLang="zh-CN" sz="2400" b="0" i="0" u="none" strike="noStrike" cap="none" normalizeH="0" baseline="0" smtClean="0">
              <a:ln>
                <a:noFill/>
              </a:ln>
              <a:solidFill>
                <a:srgbClr val="578963"/>
              </a:solidFill>
              <a:effectLst/>
              <a:latin typeface="Times New Roman" panose="02020603050405020304" pitchFamily="18" charset="0"/>
              <a:ea typeface="楷体_GB2312" pitchFamily="49" charset="-122"/>
            </a:endParaRPr>
          </a:p>
          <a:p>
            <a:pPr marL="0" marR="0" algn="l" defTabSz="914400" rtl="0" eaLnBrk="0" fontAlgn="base" latinLnBrk="0" hangingPunct="0">
              <a:lnSpc>
                <a:spcPct val="120000"/>
              </a:lnSpc>
              <a:spcBef>
                <a:spcPct val="20000"/>
              </a:spcBef>
              <a:spcAft>
                <a:spcPct val="0"/>
              </a:spcAft>
              <a:buClr>
                <a:schemeClr val="bg2"/>
              </a:buClr>
              <a:buSzTx/>
              <a:buFont typeface="Monotype Sorts" pitchFamily="2" charset="2"/>
              <a:buNone/>
            </a:pPr>
            <a:r>
              <a:rPr kumimoji="1" lang="en-US" altLang="zh-CN" sz="2400" b="0" i="0" u="none" strike="noStrike" cap="none" normalizeH="0" baseline="0" smtClean="0">
                <a:ln>
                  <a:noFill/>
                </a:ln>
                <a:solidFill>
                  <a:srgbClr val="578963"/>
                </a:solidFill>
                <a:effectLst/>
                <a:latin typeface="Times New Roman" panose="02020603050405020304" pitchFamily="18" charset="0"/>
                <a:ea typeface="楷体_GB2312" pitchFamily="49" charset="-122"/>
              </a:rPr>
              <a:t>int length;</a:t>
            </a:r>
            <a:endParaRPr kumimoji="1" lang="en-US" altLang="zh-CN" sz="2400" b="0" i="0" u="none" strike="noStrike" cap="none" normalizeH="0" baseline="0" smtClean="0">
              <a:ln>
                <a:noFill/>
              </a:ln>
              <a:solidFill>
                <a:srgbClr val="578963"/>
              </a:solidFill>
              <a:effectLst/>
              <a:latin typeface="Times New Roman" panose="02020603050405020304" pitchFamily="18" charset="0"/>
              <a:ea typeface="楷体_GB2312" pitchFamily="49" charset="-122"/>
            </a:endParaRPr>
          </a:p>
          <a:p>
            <a:pPr marL="0" marR="0" algn="l" defTabSz="914400" rtl="0" eaLnBrk="0" fontAlgn="base" latinLnBrk="0" hangingPunct="0">
              <a:lnSpc>
                <a:spcPct val="120000"/>
              </a:lnSpc>
              <a:spcBef>
                <a:spcPct val="20000"/>
              </a:spcBef>
              <a:spcAft>
                <a:spcPct val="0"/>
              </a:spcAft>
              <a:buClr>
                <a:schemeClr val="bg2"/>
              </a:buClr>
              <a:buSzTx/>
              <a:buFont typeface="Monotype Sorts" pitchFamily="2" charset="2"/>
              <a:buNone/>
            </a:pPr>
            <a:r>
              <a:rPr kumimoji="1" lang="en-US" altLang="zh-CN" sz="2400" b="0" i="0" u="none" strike="noStrike" cap="none" normalizeH="0" baseline="0" smtClean="0">
                <a:ln>
                  <a:noFill/>
                </a:ln>
                <a:solidFill>
                  <a:srgbClr val="578963"/>
                </a:solidFill>
                <a:effectLst/>
                <a:latin typeface="Times New Roman" panose="02020603050405020304" pitchFamily="18" charset="0"/>
                <a:ea typeface="楷体_GB2312" pitchFamily="49" charset="-122"/>
              </a:rPr>
              <a:t>}</a:t>
            </a:r>
            <a:endParaRPr kumimoji="1" lang="en-US" altLang="zh-CN" sz="2400" b="0" i="0" u="none" strike="noStrike" cap="none" normalizeH="0" baseline="0" smtClean="0">
              <a:ln>
                <a:noFill/>
              </a:ln>
              <a:solidFill>
                <a:srgbClr val="578963"/>
              </a:solidFill>
              <a:effectLst/>
              <a:latin typeface="Times New Roman" panose="02020603050405020304" pitchFamily="18" charset="0"/>
              <a:ea typeface="楷体_GB2312"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605" name="Rectangle 21"/>
          <p:cNvSpPr/>
          <p:nvPr/>
        </p:nvSpPr>
        <p:spPr>
          <a:xfrm>
            <a:off x="87630" y="4072890"/>
            <a:ext cx="8897620" cy="1272540"/>
          </a:xfrm>
          <a:prstGeom prst="rect">
            <a:avLst/>
          </a:prstGeom>
          <a:noFill/>
          <a:ln w="9525">
            <a:noFill/>
          </a:ln>
        </p:spPr>
        <p:txBody>
          <a:bodyPr vert="horz" rtlCol="0" anchor="t">
            <a:no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lvl="0" algn="l">
              <a:buSzTx/>
            </a:pPr>
            <a:r>
              <a:rPr b="0" dirty="0" err="1">
                <a:solidFill>
                  <a:schemeClr val="tx1"/>
                </a:solidFill>
                <a:latin typeface="+mn-ea"/>
                <a:cs typeface="+mn-ea"/>
                <a:sym typeface="+mn-ea"/>
              </a:rPr>
              <a:t>在存储位置和关键码之间建立一个确定的</a:t>
            </a:r>
            <a:r>
              <a:rPr b="0" dirty="0" err="1">
                <a:solidFill>
                  <a:srgbClr val="FF0000"/>
                </a:solidFill>
                <a:latin typeface="+mn-ea"/>
                <a:cs typeface="+mn-ea"/>
                <a:sym typeface="+mn-ea"/>
              </a:rPr>
              <a:t>对应关系</a:t>
            </a:r>
            <a:endParaRPr b="0" dirty="0" err="1">
              <a:solidFill>
                <a:srgbClr val="FF0000"/>
              </a:solidFill>
              <a:latin typeface="+mn-ea"/>
              <a:cs typeface="+mn-ea"/>
              <a:sym typeface="+mn-ea"/>
            </a:endParaRPr>
          </a:p>
        </p:txBody>
      </p:sp>
      <p:grpSp>
        <p:nvGrpSpPr>
          <p:cNvPr id="195606" name="Group 22"/>
          <p:cNvGrpSpPr/>
          <p:nvPr/>
        </p:nvGrpSpPr>
        <p:grpSpPr>
          <a:xfrm>
            <a:off x="179705" y="2703830"/>
            <a:ext cx="8805545" cy="1273175"/>
            <a:chOff x="339" y="1848"/>
            <a:chExt cx="5101" cy="802"/>
          </a:xfrm>
        </p:grpSpPr>
        <p:sp>
          <p:nvSpPr>
            <p:cNvPr id="143369" name="Text Box 23"/>
            <p:cNvSpPr/>
            <p:nvPr/>
          </p:nvSpPr>
          <p:spPr>
            <a:xfrm>
              <a:off x="578" y="1848"/>
              <a:ext cx="4862" cy="802"/>
            </a:xfrm>
            <a:prstGeom prst="rect">
              <a:avLst/>
            </a:prstGeom>
            <a:noFill/>
            <a:ln w="9525">
              <a:noFill/>
            </a:ln>
          </p:spPr>
          <p:txBody>
            <a:bodyPr vert="horz" rtlCol="0" anchor="t">
              <a:no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lvl="0" indent="0" algn="l">
                <a:buSzTx/>
                <a:buNone/>
              </a:pPr>
              <a:r>
                <a:rPr b="0" dirty="0" err="1">
                  <a:solidFill>
                    <a:schemeClr val="tx1"/>
                  </a:solidFill>
                  <a:latin typeface="+mn-ea"/>
                  <a:cs typeface="+mn-ea"/>
                  <a:sym typeface="+mn-ea"/>
                </a:rPr>
                <a:t>能否不用比较，</a:t>
              </a:r>
              <a:r>
                <a:rPr lang="zh-CN" b="0" dirty="0" err="1">
                  <a:solidFill>
                    <a:schemeClr val="tx1"/>
                  </a:solidFill>
                  <a:latin typeface="+mn-ea"/>
                  <a:cs typeface="+mn-ea"/>
                  <a:sym typeface="+mn-ea"/>
                </a:rPr>
                <a:t>而是</a:t>
              </a:r>
              <a:r>
                <a:rPr b="0" dirty="0" err="1">
                  <a:solidFill>
                    <a:schemeClr val="tx1"/>
                  </a:solidFill>
                  <a:latin typeface="+mn-ea"/>
                  <a:cs typeface="+mn-ea"/>
                  <a:sym typeface="+mn-ea"/>
                </a:rPr>
                <a:t>通过关键码直接确定存储位置</a:t>
              </a:r>
              <a:r>
                <a:rPr lang="zh-CN" b="0" dirty="0" err="1">
                  <a:solidFill>
                    <a:schemeClr val="tx1"/>
                  </a:solidFill>
                  <a:latin typeface="+mn-ea"/>
                  <a:cs typeface="+mn-ea"/>
                  <a:sym typeface="+mn-ea"/>
                </a:rPr>
                <a:t>？</a:t>
              </a:r>
              <a:endParaRPr lang="zh-CN" b="0" dirty="0" err="1">
                <a:solidFill>
                  <a:schemeClr val="tx1"/>
                </a:solidFill>
                <a:latin typeface="+mn-ea"/>
                <a:cs typeface="+mn-ea"/>
                <a:sym typeface="+mn-ea"/>
              </a:endParaRPr>
            </a:p>
          </p:txBody>
        </p:sp>
        <p:grpSp>
          <p:nvGrpSpPr>
            <p:cNvPr id="143370" name="Group 24"/>
            <p:cNvGrpSpPr/>
            <p:nvPr/>
          </p:nvGrpSpPr>
          <p:grpSpPr>
            <a:xfrm>
              <a:off x="339" y="1904"/>
              <a:ext cx="188" cy="284"/>
              <a:chOff x="3840" y="1584"/>
              <a:chExt cx="1093" cy="1871"/>
            </a:xfrm>
          </p:grpSpPr>
          <p:sp>
            <p:nvSpPr>
              <p:cNvPr id="143371" name="Rectangle 25"/>
              <p:cNvSpPr/>
              <p:nvPr/>
            </p:nvSpPr>
            <p:spPr>
              <a:xfrm>
                <a:off x="4128" y="3120"/>
                <a:ext cx="347" cy="335"/>
              </a:xfrm>
              <a:prstGeom prst="rect">
                <a:avLst/>
              </a:prstGeom>
              <a:solidFill>
                <a:srgbClr val="800080"/>
              </a:solidFill>
              <a:ln w="9525">
                <a:noFill/>
              </a:ln>
            </p:spPr>
            <p:txBody>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143372" name="Freeform 26"/>
              <p:cNvSpPr/>
              <p:nvPr/>
            </p:nvSpPr>
            <p:spPr>
              <a:xfrm>
                <a:off x="3840" y="1584"/>
                <a:ext cx="1093" cy="1357"/>
              </a:xfrm>
              <a:custGeom>
                <a:avLst/>
                <a:gdLst/>
                <a:ahLst/>
                <a:cxnLst>
                  <a:cxn ang="0">
                    <a:pos x="41" y="62"/>
                  </a:cxn>
                  <a:cxn ang="0">
                    <a:pos x="43" y="54"/>
                  </a:cxn>
                  <a:cxn ang="0">
                    <a:pos x="47" y="48"/>
                  </a:cxn>
                  <a:cxn ang="0">
                    <a:pos x="53" y="43"/>
                  </a:cxn>
                  <a:cxn ang="0">
                    <a:pos x="61" y="40"/>
                  </a:cxn>
                  <a:cxn ang="0">
                    <a:pos x="69" y="40"/>
                  </a:cxn>
                  <a:cxn ang="0">
                    <a:pos x="77" y="42"/>
                  </a:cxn>
                  <a:cxn ang="0">
                    <a:pos x="84" y="46"/>
                  </a:cxn>
                  <a:cxn ang="0">
                    <a:pos x="90" y="52"/>
                  </a:cxn>
                  <a:cxn ang="0">
                    <a:pos x="94" y="57"/>
                  </a:cxn>
                  <a:cxn ang="0">
                    <a:pos x="95" y="63"/>
                  </a:cxn>
                  <a:cxn ang="0">
                    <a:pos x="95" y="69"/>
                  </a:cxn>
                  <a:cxn ang="0">
                    <a:pos x="92" y="75"/>
                  </a:cxn>
                  <a:cxn ang="0">
                    <a:pos x="88" y="82"/>
                  </a:cxn>
                  <a:cxn ang="0">
                    <a:pos x="81" y="89"/>
                  </a:cxn>
                  <a:cxn ang="0">
                    <a:pos x="71" y="98"/>
                  </a:cxn>
                  <a:cxn ang="0">
                    <a:pos x="61" y="106"/>
                  </a:cxn>
                  <a:cxn ang="0">
                    <a:pos x="55" y="114"/>
                  </a:cxn>
                  <a:cxn ang="0">
                    <a:pos x="50" y="122"/>
                  </a:cxn>
                  <a:cxn ang="0">
                    <a:pos x="46" y="129"/>
                  </a:cxn>
                  <a:cxn ang="0">
                    <a:pos x="43" y="137"/>
                  </a:cxn>
                  <a:cxn ang="0">
                    <a:pos x="41" y="145"/>
                  </a:cxn>
                  <a:cxn ang="0">
                    <a:pos x="40" y="154"/>
                  </a:cxn>
                  <a:cxn ang="0">
                    <a:pos x="39" y="162"/>
                  </a:cxn>
                  <a:cxn ang="0">
                    <a:pos x="80" y="169"/>
                  </a:cxn>
                  <a:cxn ang="0">
                    <a:pos x="80" y="164"/>
                  </a:cxn>
                  <a:cxn ang="0">
                    <a:pos x="81" y="158"/>
                  </a:cxn>
                  <a:cxn ang="0">
                    <a:pos x="82" y="153"/>
                  </a:cxn>
                  <a:cxn ang="0">
                    <a:pos x="83" y="148"/>
                  </a:cxn>
                  <a:cxn ang="0">
                    <a:pos x="85" y="144"/>
                  </a:cxn>
                  <a:cxn ang="0">
                    <a:pos x="88" y="140"/>
                  </a:cxn>
                  <a:cxn ang="0">
                    <a:pos x="92" y="136"/>
                  </a:cxn>
                  <a:cxn ang="0">
                    <a:pos x="96" y="132"/>
                  </a:cxn>
                  <a:cxn ang="0">
                    <a:pos x="103" y="127"/>
                  </a:cxn>
                  <a:cxn ang="0">
                    <a:pos x="110" y="121"/>
                  </a:cxn>
                  <a:cxn ang="0">
                    <a:pos x="117" y="114"/>
                  </a:cxn>
                  <a:cxn ang="0">
                    <a:pos x="124" y="106"/>
                  </a:cxn>
                  <a:cxn ang="0">
                    <a:pos x="129" y="98"/>
                  </a:cxn>
                  <a:cxn ang="0">
                    <a:pos x="133" y="89"/>
                  </a:cxn>
                  <a:cxn ang="0">
                    <a:pos x="136" y="80"/>
                  </a:cxn>
                  <a:cxn ang="0">
                    <a:pos x="137" y="69"/>
                  </a:cxn>
                  <a:cxn ang="0">
                    <a:pos x="136" y="54"/>
                  </a:cxn>
                  <a:cxn ang="0">
                    <a:pos x="132" y="40"/>
                  </a:cxn>
                  <a:cxn ang="0">
                    <a:pos x="125" y="28"/>
                  </a:cxn>
                  <a:cxn ang="0">
                    <a:pos x="117" y="19"/>
                  </a:cxn>
                  <a:cxn ang="0">
                    <a:pos x="108" y="11"/>
                  </a:cxn>
                  <a:cxn ang="0">
                    <a:pos x="98" y="5"/>
                  </a:cxn>
                  <a:cxn ang="0">
                    <a:pos x="87" y="1"/>
                  </a:cxn>
                  <a:cxn ang="0">
                    <a:pos x="76" y="0"/>
                  </a:cxn>
                  <a:cxn ang="0">
                    <a:pos x="60" y="0"/>
                  </a:cxn>
                  <a:cxn ang="0">
                    <a:pos x="46" y="2"/>
                  </a:cxn>
                  <a:cxn ang="0">
                    <a:pos x="33" y="7"/>
                  </a:cxn>
                  <a:cxn ang="0">
                    <a:pos x="22" y="13"/>
                  </a:cxn>
                  <a:cxn ang="0">
                    <a:pos x="13" y="22"/>
                  </a:cxn>
                  <a:cxn ang="0">
                    <a:pos x="6" y="32"/>
                  </a:cxn>
                  <a:cxn ang="0">
                    <a:pos x="2" y="44"/>
                  </a:cxn>
                  <a:cxn ang="0">
                    <a:pos x="0" y="58"/>
                  </a:cxn>
                </a:cxnLst>
                <a:pathLst>
                  <a:path w="2185" h="2715">
                    <a:moveTo>
                      <a:pt x="0" y="1340"/>
                    </a:moveTo>
                    <a:lnTo>
                      <a:pt x="643" y="1340"/>
                    </a:lnTo>
                    <a:lnTo>
                      <a:pt x="643" y="1044"/>
                    </a:lnTo>
                    <a:lnTo>
                      <a:pt x="644" y="1007"/>
                    </a:lnTo>
                    <a:lnTo>
                      <a:pt x="648" y="970"/>
                    </a:lnTo>
                    <a:lnTo>
                      <a:pt x="655" y="937"/>
                    </a:lnTo>
                    <a:lnTo>
                      <a:pt x="666" y="903"/>
                    </a:lnTo>
                    <a:lnTo>
                      <a:pt x="677" y="874"/>
                    </a:lnTo>
                    <a:lnTo>
                      <a:pt x="692" y="845"/>
                    </a:lnTo>
                    <a:lnTo>
                      <a:pt x="708" y="818"/>
                    </a:lnTo>
                    <a:lnTo>
                      <a:pt x="728" y="793"/>
                    </a:lnTo>
                    <a:lnTo>
                      <a:pt x="748" y="769"/>
                    </a:lnTo>
                    <a:lnTo>
                      <a:pt x="771" y="748"/>
                    </a:lnTo>
                    <a:lnTo>
                      <a:pt x="794" y="728"/>
                    </a:lnTo>
                    <a:lnTo>
                      <a:pt x="819" y="711"/>
                    </a:lnTo>
                    <a:lnTo>
                      <a:pt x="847" y="695"/>
                    </a:lnTo>
                    <a:lnTo>
                      <a:pt x="874" y="681"/>
                    </a:lnTo>
                    <a:lnTo>
                      <a:pt x="903" y="670"/>
                    </a:lnTo>
                    <a:lnTo>
                      <a:pt x="933" y="660"/>
                    </a:lnTo>
                    <a:lnTo>
                      <a:pt x="963" y="652"/>
                    </a:lnTo>
                    <a:lnTo>
                      <a:pt x="994" y="648"/>
                    </a:lnTo>
                    <a:lnTo>
                      <a:pt x="1025" y="644"/>
                    </a:lnTo>
                    <a:lnTo>
                      <a:pt x="1057" y="643"/>
                    </a:lnTo>
                    <a:lnTo>
                      <a:pt x="1090" y="644"/>
                    </a:lnTo>
                    <a:lnTo>
                      <a:pt x="1122" y="648"/>
                    </a:lnTo>
                    <a:lnTo>
                      <a:pt x="1154" y="653"/>
                    </a:lnTo>
                    <a:lnTo>
                      <a:pt x="1186" y="662"/>
                    </a:lnTo>
                    <a:lnTo>
                      <a:pt x="1218" y="672"/>
                    </a:lnTo>
                    <a:lnTo>
                      <a:pt x="1249" y="683"/>
                    </a:lnTo>
                    <a:lnTo>
                      <a:pt x="1279" y="700"/>
                    </a:lnTo>
                    <a:lnTo>
                      <a:pt x="1309" y="717"/>
                    </a:lnTo>
                    <a:lnTo>
                      <a:pt x="1337" y="736"/>
                    </a:lnTo>
                    <a:lnTo>
                      <a:pt x="1365" y="758"/>
                    </a:lnTo>
                    <a:lnTo>
                      <a:pt x="1392" y="784"/>
                    </a:lnTo>
                    <a:lnTo>
                      <a:pt x="1417" y="811"/>
                    </a:lnTo>
                    <a:lnTo>
                      <a:pt x="1435" y="833"/>
                    </a:lnTo>
                    <a:lnTo>
                      <a:pt x="1451" y="855"/>
                    </a:lnTo>
                    <a:lnTo>
                      <a:pt x="1466" y="878"/>
                    </a:lnTo>
                    <a:lnTo>
                      <a:pt x="1480" y="900"/>
                    </a:lnTo>
                    <a:lnTo>
                      <a:pt x="1491" y="922"/>
                    </a:lnTo>
                    <a:lnTo>
                      <a:pt x="1501" y="944"/>
                    </a:lnTo>
                    <a:lnTo>
                      <a:pt x="1507" y="966"/>
                    </a:lnTo>
                    <a:lnTo>
                      <a:pt x="1514" y="989"/>
                    </a:lnTo>
                    <a:lnTo>
                      <a:pt x="1516" y="1012"/>
                    </a:lnTo>
                    <a:lnTo>
                      <a:pt x="1518" y="1035"/>
                    </a:lnTo>
                    <a:lnTo>
                      <a:pt x="1517" y="1058"/>
                    </a:lnTo>
                    <a:lnTo>
                      <a:pt x="1514" y="1082"/>
                    </a:lnTo>
                    <a:lnTo>
                      <a:pt x="1509" y="1105"/>
                    </a:lnTo>
                    <a:lnTo>
                      <a:pt x="1502" y="1130"/>
                    </a:lnTo>
                    <a:lnTo>
                      <a:pt x="1493" y="1155"/>
                    </a:lnTo>
                    <a:lnTo>
                      <a:pt x="1481" y="1180"/>
                    </a:lnTo>
                    <a:lnTo>
                      <a:pt x="1469" y="1205"/>
                    </a:lnTo>
                    <a:lnTo>
                      <a:pt x="1454" y="1232"/>
                    </a:lnTo>
                    <a:lnTo>
                      <a:pt x="1435" y="1260"/>
                    </a:lnTo>
                    <a:lnTo>
                      <a:pt x="1415" y="1287"/>
                    </a:lnTo>
                    <a:lnTo>
                      <a:pt x="1394" y="1315"/>
                    </a:lnTo>
                    <a:lnTo>
                      <a:pt x="1369" y="1344"/>
                    </a:lnTo>
                    <a:lnTo>
                      <a:pt x="1342" y="1374"/>
                    </a:lnTo>
                    <a:lnTo>
                      <a:pt x="1312" y="1404"/>
                    </a:lnTo>
                    <a:lnTo>
                      <a:pt x="1281" y="1435"/>
                    </a:lnTo>
                    <a:lnTo>
                      <a:pt x="1248" y="1467"/>
                    </a:lnTo>
                    <a:lnTo>
                      <a:pt x="1212" y="1500"/>
                    </a:lnTo>
                    <a:lnTo>
                      <a:pt x="1173" y="1534"/>
                    </a:lnTo>
                    <a:lnTo>
                      <a:pt x="1131" y="1568"/>
                    </a:lnTo>
                    <a:lnTo>
                      <a:pt x="1087" y="1604"/>
                    </a:lnTo>
                    <a:lnTo>
                      <a:pt x="1042" y="1641"/>
                    </a:lnTo>
                    <a:lnTo>
                      <a:pt x="994" y="1679"/>
                    </a:lnTo>
                    <a:lnTo>
                      <a:pt x="966" y="1711"/>
                    </a:lnTo>
                    <a:lnTo>
                      <a:pt x="942" y="1741"/>
                    </a:lnTo>
                    <a:lnTo>
                      <a:pt x="918" y="1772"/>
                    </a:lnTo>
                    <a:lnTo>
                      <a:pt x="894" y="1803"/>
                    </a:lnTo>
                    <a:lnTo>
                      <a:pt x="873" y="1834"/>
                    </a:lnTo>
                    <a:lnTo>
                      <a:pt x="851" y="1864"/>
                    </a:lnTo>
                    <a:lnTo>
                      <a:pt x="832" y="1896"/>
                    </a:lnTo>
                    <a:lnTo>
                      <a:pt x="813" y="1924"/>
                    </a:lnTo>
                    <a:lnTo>
                      <a:pt x="795" y="1955"/>
                    </a:lnTo>
                    <a:lnTo>
                      <a:pt x="779" y="1985"/>
                    </a:lnTo>
                    <a:lnTo>
                      <a:pt x="761" y="2017"/>
                    </a:lnTo>
                    <a:lnTo>
                      <a:pt x="748" y="2048"/>
                    </a:lnTo>
                    <a:lnTo>
                      <a:pt x="734" y="2078"/>
                    </a:lnTo>
                    <a:lnTo>
                      <a:pt x="721" y="2109"/>
                    </a:lnTo>
                    <a:lnTo>
                      <a:pt x="708" y="2140"/>
                    </a:lnTo>
                    <a:lnTo>
                      <a:pt x="698" y="2171"/>
                    </a:lnTo>
                    <a:lnTo>
                      <a:pt x="686" y="2202"/>
                    </a:lnTo>
                    <a:lnTo>
                      <a:pt x="677" y="2233"/>
                    </a:lnTo>
                    <a:lnTo>
                      <a:pt x="669" y="2265"/>
                    </a:lnTo>
                    <a:lnTo>
                      <a:pt x="661" y="2298"/>
                    </a:lnTo>
                    <a:lnTo>
                      <a:pt x="654" y="2330"/>
                    </a:lnTo>
                    <a:lnTo>
                      <a:pt x="647" y="2362"/>
                    </a:lnTo>
                    <a:lnTo>
                      <a:pt x="642" y="2397"/>
                    </a:lnTo>
                    <a:lnTo>
                      <a:pt x="637" y="2429"/>
                    </a:lnTo>
                    <a:lnTo>
                      <a:pt x="633" y="2464"/>
                    </a:lnTo>
                    <a:lnTo>
                      <a:pt x="629" y="2498"/>
                    </a:lnTo>
                    <a:lnTo>
                      <a:pt x="627" y="2533"/>
                    </a:lnTo>
                    <a:lnTo>
                      <a:pt x="623" y="2567"/>
                    </a:lnTo>
                    <a:lnTo>
                      <a:pt x="622" y="2604"/>
                    </a:lnTo>
                    <a:lnTo>
                      <a:pt x="621" y="2640"/>
                    </a:lnTo>
                    <a:lnTo>
                      <a:pt x="620" y="2677"/>
                    </a:lnTo>
                    <a:lnTo>
                      <a:pt x="620" y="2715"/>
                    </a:lnTo>
                    <a:lnTo>
                      <a:pt x="1280" y="2715"/>
                    </a:lnTo>
                    <a:lnTo>
                      <a:pt x="1280" y="2692"/>
                    </a:lnTo>
                    <a:lnTo>
                      <a:pt x="1279" y="2670"/>
                    </a:lnTo>
                    <a:lnTo>
                      <a:pt x="1279" y="2648"/>
                    </a:lnTo>
                    <a:lnTo>
                      <a:pt x="1279" y="2626"/>
                    </a:lnTo>
                    <a:lnTo>
                      <a:pt x="1280" y="2604"/>
                    </a:lnTo>
                    <a:lnTo>
                      <a:pt x="1281" y="2582"/>
                    </a:lnTo>
                    <a:lnTo>
                      <a:pt x="1282" y="2562"/>
                    </a:lnTo>
                    <a:lnTo>
                      <a:pt x="1284" y="2541"/>
                    </a:lnTo>
                    <a:lnTo>
                      <a:pt x="1287" y="2520"/>
                    </a:lnTo>
                    <a:lnTo>
                      <a:pt x="1291" y="2499"/>
                    </a:lnTo>
                    <a:lnTo>
                      <a:pt x="1295" y="2480"/>
                    </a:lnTo>
                    <a:lnTo>
                      <a:pt x="1299" y="2460"/>
                    </a:lnTo>
                    <a:lnTo>
                      <a:pt x="1304" y="2441"/>
                    </a:lnTo>
                    <a:lnTo>
                      <a:pt x="1310" y="2421"/>
                    </a:lnTo>
                    <a:lnTo>
                      <a:pt x="1316" y="2401"/>
                    </a:lnTo>
                    <a:lnTo>
                      <a:pt x="1322" y="2383"/>
                    </a:lnTo>
                    <a:lnTo>
                      <a:pt x="1329" y="2365"/>
                    </a:lnTo>
                    <a:lnTo>
                      <a:pt x="1339" y="2345"/>
                    </a:lnTo>
                    <a:lnTo>
                      <a:pt x="1347" y="2328"/>
                    </a:lnTo>
                    <a:lnTo>
                      <a:pt x="1357" y="2309"/>
                    </a:lnTo>
                    <a:lnTo>
                      <a:pt x="1367" y="2292"/>
                    </a:lnTo>
                    <a:lnTo>
                      <a:pt x="1379" y="2275"/>
                    </a:lnTo>
                    <a:lnTo>
                      <a:pt x="1390" y="2257"/>
                    </a:lnTo>
                    <a:lnTo>
                      <a:pt x="1403" y="2240"/>
                    </a:lnTo>
                    <a:lnTo>
                      <a:pt x="1417" y="2224"/>
                    </a:lnTo>
                    <a:lnTo>
                      <a:pt x="1431" y="2208"/>
                    </a:lnTo>
                    <a:lnTo>
                      <a:pt x="1446" y="2193"/>
                    </a:lnTo>
                    <a:lnTo>
                      <a:pt x="1462" y="2177"/>
                    </a:lnTo>
                    <a:lnTo>
                      <a:pt x="1479" y="2161"/>
                    </a:lnTo>
                    <a:lnTo>
                      <a:pt x="1496" y="2146"/>
                    </a:lnTo>
                    <a:lnTo>
                      <a:pt x="1516" y="2131"/>
                    </a:lnTo>
                    <a:lnTo>
                      <a:pt x="1536" y="2117"/>
                    </a:lnTo>
                    <a:lnTo>
                      <a:pt x="1563" y="2097"/>
                    </a:lnTo>
                    <a:lnTo>
                      <a:pt x="1591" y="2078"/>
                    </a:lnTo>
                    <a:lnTo>
                      <a:pt x="1619" y="2057"/>
                    </a:lnTo>
                    <a:lnTo>
                      <a:pt x="1647" y="2035"/>
                    </a:lnTo>
                    <a:lnTo>
                      <a:pt x="1676" y="2012"/>
                    </a:lnTo>
                    <a:lnTo>
                      <a:pt x="1704" y="1989"/>
                    </a:lnTo>
                    <a:lnTo>
                      <a:pt x="1731" y="1964"/>
                    </a:lnTo>
                    <a:lnTo>
                      <a:pt x="1760" y="1939"/>
                    </a:lnTo>
                    <a:lnTo>
                      <a:pt x="1788" y="1914"/>
                    </a:lnTo>
                    <a:lnTo>
                      <a:pt x="1816" y="1887"/>
                    </a:lnTo>
                    <a:lnTo>
                      <a:pt x="1843" y="1861"/>
                    </a:lnTo>
                    <a:lnTo>
                      <a:pt x="1870" y="1832"/>
                    </a:lnTo>
                    <a:lnTo>
                      <a:pt x="1896" y="1802"/>
                    </a:lnTo>
                    <a:lnTo>
                      <a:pt x="1922" y="1772"/>
                    </a:lnTo>
                    <a:lnTo>
                      <a:pt x="1946" y="1742"/>
                    </a:lnTo>
                    <a:lnTo>
                      <a:pt x="1970" y="1711"/>
                    </a:lnTo>
                    <a:lnTo>
                      <a:pt x="1993" y="1679"/>
                    </a:lnTo>
                    <a:lnTo>
                      <a:pt x="2016" y="1647"/>
                    </a:lnTo>
                    <a:lnTo>
                      <a:pt x="2037" y="1612"/>
                    </a:lnTo>
                    <a:lnTo>
                      <a:pt x="2057" y="1578"/>
                    </a:lnTo>
                    <a:lnTo>
                      <a:pt x="2076" y="1544"/>
                    </a:lnTo>
                    <a:lnTo>
                      <a:pt x="2093" y="1507"/>
                    </a:lnTo>
                    <a:lnTo>
                      <a:pt x="2110" y="1472"/>
                    </a:lnTo>
                    <a:lnTo>
                      <a:pt x="2125" y="1435"/>
                    </a:lnTo>
                    <a:lnTo>
                      <a:pt x="2138" y="1398"/>
                    </a:lnTo>
                    <a:lnTo>
                      <a:pt x="2151" y="1360"/>
                    </a:lnTo>
                    <a:lnTo>
                      <a:pt x="2161" y="1321"/>
                    </a:lnTo>
                    <a:lnTo>
                      <a:pt x="2170" y="1281"/>
                    </a:lnTo>
                    <a:lnTo>
                      <a:pt x="2177" y="1242"/>
                    </a:lnTo>
                    <a:lnTo>
                      <a:pt x="2182" y="1201"/>
                    </a:lnTo>
                    <a:lnTo>
                      <a:pt x="2185" y="1160"/>
                    </a:lnTo>
                    <a:lnTo>
                      <a:pt x="2185" y="1118"/>
                    </a:lnTo>
                    <a:lnTo>
                      <a:pt x="2184" y="1053"/>
                    </a:lnTo>
                    <a:lnTo>
                      <a:pt x="2181" y="990"/>
                    </a:lnTo>
                    <a:lnTo>
                      <a:pt x="2174" y="929"/>
                    </a:lnTo>
                    <a:lnTo>
                      <a:pt x="2163" y="869"/>
                    </a:lnTo>
                    <a:lnTo>
                      <a:pt x="2151" y="811"/>
                    </a:lnTo>
                    <a:lnTo>
                      <a:pt x="2136" y="756"/>
                    </a:lnTo>
                    <a:lnTo>
                      <a:pt x="2119" y="703"/>
                    </a:lnTo>
                    <a:lnTo>
                      <a:pt x="2100" y="651"/>
                    </a:lnTo>
                    <a:lnTo>
                      <a:pt x="2078" y="600"/>
                    </a:lnTo>
                    <a:lnTo>
                      <a:pt x="2054" y="553"/>
                    </a:lnTo>
                    <a:lnTo>
                      <a:pt x="2028" y="507"/>
                    </a:lnTo>
                    <a:lnTo>
                      <a:pt x="2000" y="463"/>
                    </a:lnTo>
                    <a:lnTo>
                      <a:pt x="1970" y="422"/>
                    </a:lnTo>
                    <a:lnTo>
                      <a:pt x="1939" y="382"/>
                    </a:lnTo>
                    <a:lnTo>
                      <a:pt x="1905" y="344"/>
                    </a:lnTo>
                    <a:lnTo>
                      <a:pt x="1871" y="308"/>
                    </a:lnTo>
                    <a:lnTo>
                      <a:pt x="1835" y="273"/>
                    </a:lnTo>
                    <a:lnTo>
                      <a:pt x="1798" y="242"/>
                    </a:lnTo>
                    <a:lnTo>
                      <a:pt x="1760" y="212"/>
                    </a:lnTo>
                    <a:lnTo>
                      <a:pt x="1721" y="183"/>
                    </a:lnTo>
                    <a:lnTo>
                      <a:pt x="1681" y="158"/>
                    </a:lnTo>
                    <a:lnTo>
                      <a:pt x="1639" y="134"/>
                    </a:lnTo>
                    <a:lnTo>
                      <a:pt x="1597" y="112"/>
                    </a:lnTo>
                    <a:lnTo>
                      <a:pt x="1554" y="91"/>
                    </a:lnTo>
                    <a:lnTo>
                      <a:pt x="1511" y="74"/>
                    </a:lnTo>
                    <a:lnTo>
                      <a:pt x="1468" y="58"/>
                    </a:lnTo>
                    <a:lnTo>
                      <a:pt x="1424" y="44"/>
                    </a:lnTo>
                    <a:lnTo>
                      <a:pt x="1379" y="31"/>
                    </a:lnTo>
                    <a:lnTo>
                      <a:pt x="1335" y="22"/>
                    </a:lnTo>
                    <a:lnTo>
                      <a:pt x="1290" y="14"/>
                    </a:lnTo>
                    <a:lnTo>
                      <a:pt x="1246" y="8"/>
                    </a:lnTo>
                    <a:lnTo>
                      <a:pt x="1201" y="5"/>
                    </a:lnTo>
                    <a:lnTo>
                      <a:pt x="1138" y="1"/>
                    </a:lnTo>
                    <a:lnTo>
                      <a:pt x="1075" y="0"/>
                    </a:lnTo>
                    <a:lnTo>
                      <a:pt x="1013" y="1"/>
                    </a:lnTo>
                    <a:lnTo>
                      <a:pt x="954" y="5"/>
                    </a:lnTo>
                    <a:lnTo>
                      <a:pt x="894" y="11"/>
                    </a:lnTo>
                    <a:lnTo>
                      <a:pt x="836" y="19"/>
                    </a:lnTo>
                    <a:lnTo>
                      <a:pt x="780" y="29"/>
                    </a:lnTo>
                    <a:lnTo>
                      <a:pt x="724" y="42"/>
                    </a:lnTo>
                    <a:lnTo>
                      <a:pt x="671" y="55"/>
                    </a:lnTo>
                    <a:lnTo>
                      <a:pt x="619" y="72"/>
                    </a:lnTo>
                    <a:lnTo>
                      <a:pt x="569" y="91"/>
                    </a:lnTo>
                    <a:lnTo>
                      <a:pt x="519" y="112"/>
                    </a:lnTo>
                    <a:lnTo>
                      <a:pt x="473" y="136"/>
                    </a:lnTo>
                    <a:lnTo>
                      <a:pt x="428" y="160"/>
                    </a:lnTo>
                    <a:lnTo>
                      <a:pt x="385" y="187"/>
                    </a:lnTo>
                    <a:lnTo>
                      <a:pt x="343" y="217"/>
                    </a:lnTo>
                    <a:lnTo>
                      <a:pt x="304" y="248"/>
                    </a:lnTo>
                    <a:lnTo>
                      <a:pt x="267" y="281"/>
                    </a:lnTo>
                    <a:lnTo>
                      <a:pt x="231" y="316"/>
                    </a:lnTo>
                    <a:lnTo>
                      <a:pt x="199" y="354"/>
                    </a:lnTo>
                    <a:lnTo>
                      <a:pt x="168" y="393"/>
                    </a:lnTo>
                    <a:lnTo>
                      <a:pt x="140" y="433"/>
                    </a:lnTo>
                    <a:lnTo>
                      <a:pt x="114" y="476"/>
                    </a:lnTo>
                    <a:lnTo>
                      <a:pt x="91" y="521"/>
                    </a:lnTo>
                    <a:lnTo>
                      <a:pt x="70" y="567"/>
                    </a:lnTo>
                    <a:lnTo>
                      <a:pt x="52" y="615"/>
                    </a:lnTo>
                    <a:lnTo>
                      <a:pt x="37" y="665"/>
                    </a:lnTo>
                    <a:lnTo>
                      <a:pt x="23" y="717"/>
                    </a:lnTo>
                    <a:lnTo>
                      <a:pt x="13" y="770"/>
                    </a:lnTo>
                    <a:lnTo>
                      <a:pt x="6" y="825"/>
                    </a:lnTo>
                    <a:lnTo>
                      <a:pt x="1" y="883"/>
                    </a:lnTo>
                    <a:lnTo>
                      <a:pt x="0" y="940"/>
                    </a:lnTo>
                    <a:lnTo>
                      <a:pt x="0" y="1340"/>
                    </a:lnTo>
                    <a:close/>
                  </a:path>
                </a:pathLst>
              </a:custGeom>
              <a:solidFill>
                <a:srgbClr val="800080">
                  <a:alpha val="100000"/>
                </a:srgbClr>
              </a:solidFill>
              <a:ln w="9525">
                <a:noFill/>
              </a:ln>
            </p:spPr>
            <p:txBody>
              <a:bodyPr/>
              <a:p>
                <a:endParaRPr lang="zh-CN" altLang="en-US"/>
              </a:p>
            </p:txBody>
          </p:sp>
        </p:grpSp>
      </p:grpSp>
      <p:sp>
        <p:nvSpPr>
          <p:cNvPr id="31745" name="Rectangle 2"/>
          <p:cNvSpPr>
            <a:spLocks noGrp="1"/>
          </p:cNvSpPr>
          <p:nvPr>
            <p:ph type="title"/>
          </p:nvPr>
        </p:nvSpPr>
        <p:spPr>
          <a:xfrm>
            <a:off x="762000" y="152400"/>
            <a:ext cx="7772400" cy="533400"/>
          </a:xfrm>
        </p:spPr>
        <p:txBody>
          <a:bodyPr wrap="square" lIns="91440" tIns="45720" rIns="91440" bIns="45720" anchor="ctr"/>
          <a:p>
            <a:pPr algn="l" eaLnBrk="1" hangingPunct="1"/>
            <a:r>
              <a:rPr lang="en-US" dirty="0">
                <a:sym typeface="+mn-ea"/>
              </a:rPr>
              <a:t>7 查找</a:t>
            </a:r>
            <a:endParaRPr lang="zh-CN" altLang="en-US" dirty="0"/>
          </a:p>
        </p:txBody>
      </p:sp>
      <p:sp>
        <p:nvSpPr>
          <p:cNvPr id="2" name="文本框 1"/>
          <p:cNvSpPr txBox="1"/>
          <p:nvPr/>
        </p:nvSpPr>
        <p:spPr>
          <a:xfrm>
            <a:off x="179070" y="1202690"/>
            <a:ext cx="8806180" cy="1272540"/>
          </a:xfrm>
          <a:prstGeom prst="rect">
            <a:avLst/>
          </a:prstGeom>
          <a:noFill/>
        </p:spPr>
        <p:txBody>
          <a:bodyPr wrap="square" rtlCol="0">
            <a:spAutoFit/>
          </a:bodyPr>
          <a:p>
            <a:r>
              <a:rPr lang="zh-CN" altLang="en-US" b="0">
                <a:solidFill>
                  <a:srgbClr val="FF0000"/>
                </a:solidFill>
                <a:latin typeface="+mn-ea"/>
                <a:ea typeface="+mn-ea"/>
                <a:sym typeface="+mn-ea"/>
              </a:rPr>
              <a:t>比较式查找</a:t>
            </a:r>
            <a:r>
              <a:rPr lang="zh-CN" altLang="en-US" b="0">
                <a:latin typeface="+mn-ea"/>
                <a:ea typeface="+mn-ea"/>
                <a:sym typeface="+mn-ea"/>
              </a:rPr>
              <a:t>通过对关键字的一系列</a:t>
            </a:r>
            <a:r>
              <a:rPr lang="zh-CN" altLang="en-US" b="0">
                <a:solidFill>
                  <a:srgbClr val="FF0000"/>
                </a:solidFill>
                <a:latin typeface="+mn-ea"/>
                <a:ea typeface="+mn-ea"/>
                <a:sym typeface="+mn-ea"/>
              </a:rPr>
              <a:t>查找比较</a:t>
            </a:r>
            <a:r>
              <a:rPr lang="zh-CN" altLang="en-US" b="0">
                <a:latin typeface="+mn-ea"/>
                <a:ea typeface="+mn-ea"/>
                <a:sym typeface="+mn-ea"/>
              </a:rPr>
              <a:t>实现，效率与查找的</a:t>
            </a:r>
            <a:r>
              <a:rPr lang="zh-CN" altLang="en-US" b="0">
                <a:solidFill>
                  <a:srgbClr val="FF0000"/>
                </a:solidFill>
                <a:latin typeface="+mn-ea"/>
                <a:ea typeface="+mn-ea"/>
                <a:sym typeface="+mn-ea"/>
              </a:rPr>
              <a:t>表长</a:t>
            </a:r>
            <a:r>
              <a:rPr lang="zh-CN" altLang="en-US" b="0">
                <a:latin typeface="+mn-ea"/>
                <a:ea typeface="+mn-ea"/>
                <a:sym typeface="+mn-ea"/>
              </a:rPr>
              <a:t>有关。</a:t>
            </a:r>
            <a:endParaRPr lang="zh-CN" altLang="en-US" b="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6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5" grpId="0"/>
    </p:bld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99d7c05c-ddf2-4c77-b6b1-635e1a5c389f}"/>
  <p:tag name="TABLE_ENDDRAG_ORIGIN_RECT" val="653*116"/>
  <p:tag name="TABLE_ENDDRAG_RECT" val="28*314*653*116"/>
</p:tagLst>
</file>

<file path=ppt/tags/tag3.xml><?xml version="1.0" encoding="utf-8"?>
<p:tagLst xmlns:p="http://schemas.openxmlformats.org/presentationml/2006/main">
  <p:tag name="KSO_WM_UNIT_TABLE_BEAUTIFY" val="smartTable{d0ffcfda-a31b-48ea-b71d-715b79946453}"/>
  <p:tag name="TABLE_ENDDRAG_ORIGIN_RECT" val="537*90"/>
  <p:tag name="TABLE_ENDDRAG_RECT" val="82*184*537*90"/>
</p:tagLst>
</file>

<file path=ppt/tags/tag4.xml><?xml version="1.0" encoding="utf-8"?>
<p:tagLst xmlns:p="http://schemas.openxmlformats.org/presentationml/2006/main">
  <p:tag name="KSO_WM_UNIT_TABLE_BEAUTIFY" val="smartTable{98c06a8e-03d5-448d-935d-f63cb3eb56d0}"/>
</p:tagLst>
</file>

<file path=ppt/tags/tag5.xml><?xml version="1.0" encoding="utf-8"?>
<p:tagLst xmlns:p="http://schemas.openxmlformats.org/presentationml/2006/main">
  <p:tag name="KSO_WM_UNIT_TABLE_BEAUTIFY" val="smartTable{b259c637-1a5a-4e7b-998d-3bbca9a958f4}"/>
</p:tagLst>
</file>

<file path=ppt/tags/tag6.xml><?xml version="1.0" encoding="utf-8"?>
<p:tagLst xmlns:p="http://schemas.openxmlformats.org/presentationml/2006/main">
  <p:tag name="KSO_WM_DOC_GUID" val="{a1a2d32e-a35b-4497-bd47-b35d9a6d12d1}"/>
  <p:tag name="KSO_WPP_MARK_KEY" val="6b498bf4-271a-46b4-b6a1-7b0c0dd480b5"/>
  <p:tag name="COMMONDATA" val="eyJoZGlkIjoiOGU2MzE3M2E0YWZkMTk5NjNhMzQxYTc0NzhhNDhlNGYifQ=="/>
  <p:tag name="commondata" val="eyJoZGlkIjoiMzI5YTdhMDExZWVhYTAxZjI0MDI4YTdlYmQ4ZDU4NTAifQ=="/>
</p:tagLst>
</file>

<file path=ppt/theme/theme1.xml><?xml version="1.0" encoding="utf-8"?>
<a:theme xmlns:a="http://schemas.openxmlformats.org/drawingml/2006/main" name="场景型模板">
  <a:themeElements>
    <a:clrScheme name="">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110306"/>
      </a:hlink>
      <a:folHlink>
        <a:srgbClr val="AA60AA"/>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Office\Templates\演示文稿设计\场景型模板.pot</Template>
  <TotalTime>0</TotalTime>
  <Words>4431</Words>
  <Application>WPS 演示</Application>
  <PresentationFormat>全屏显示(4:3)</PresentationFormat>
  <Paragraphs>644</Paragraphs>
  <Slides>32</Slides>
  <Notes>15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32</vt:i4>
      </vt:variant>
    </vt:vector>
  </HeadingPairs>
  <TitlesOfParts>
    <vt:vector size="49" baseType="lpstr">
      <vt:lpstr>Arial</vt:lpstr>
      <vt:lpstr>宋体</vt:lpstr>
      <vt:lpstr>Wingdings</vt:lpstr>
      <vt:lpstr>Monotype Sorts</vt:lpstr>
      <vt:lpstr>Wingdings</vt:lpstr>
      <vt:lpstr>Times New Roman</vt:lpstr>
      <vt:lpstr>楷体_GB2312</vt:lpstr>
      <vt:lpstr>新宋体</vt:lpstr>
      <vt:lpstr>华文行楷</vt:lpstr>
      <vt:lpstr>微软雅黑</vt:lpstr>
      <vt:lpstr>Symbol</vt:lpstr>
      <vt:lpstr>Arial Unicode MS</vt:lpstr>
      <vt:lpstr>Angsana New</vt:lpstr>
      <vt:lpstr>Microsoft Sans Serif</vt:lpstr>
      <vt:lpstr>Tahoma</vt:lpstr>
      <vt:lpstr>Monotype Sorts</vt:lpstr>
      <vt:lpstr>场景型模板</vt:lpstr>
      <vt:lpstr>PowerPoint 演示文稿</vt:lpstr>
      <vt:lpstr>PowerPoint 演示文稿</vt:lpstr>
      <vt:lpstr>7  散列表</vt:lpstr>
      <vt:lpstr>7  散列表</vt:lpstr>
      <vt:lpstr>9.1.2 折半查找</vt:lpstr>
      <vt:lpstr>9.1.2 折半查找</vt:lpstr>
      <vt:lpstr>9.1.2 折半查找</vt:lpstr>
      <vt:lpstr>9.1.2 折半查找</vt:lpstr>
      <vt:lpstr>7  散列表</vt:lpstr>
      <vt:lpstr>PowerPoint 演示文稿</vt:lpstr>
      <vt:lpstr>PowerPoint 演示文稿</vt:lpstr>
      <vt:lpstr>PowerPoint 演示文稿</vt:lpstr>
      <vt:lpstr>PowerPoint 演示文稿</vt:lpstr>
      <vt:lpstr>7.1  散列表—散列存储法</vt:lpstr>
      <vt:lpstr>7.1  散列表—散列存储法</vt:lpstr>
      <vt:lpstr>7.1  散列表—散列存储法</vt:lpstr>
      <vt:lpstr>7.1 散列函数的构造方法</vt:lpstr>
      <vt:lpstr>7.1   散列函数的构造</vt:lpstr>
      <vt:lpstr>7.1 散列函数的构造方法</vt:lpstr>
      <vt:lpstr>7.1 散列函数的构造方法</vt:lpstr>
      <vt:lpstr>7.1 散列函数的构造方法</vt:lpstr>
      <vt:lpstr>7.1 散列函数的构造方法</vt:lpstr>
      <vt:lpstr>7.1 散列函数的构造方法</vt:lpstr>
      <vt:lpstr>7.1 散列函数的构造方法</vt:lpstr>
      <vt:lpstr>PowerPoint 演示文稿</vt:lpstr>
      <vt:lpstr>7.1 散列函数的构造方法</vt:lpstr>
      <vt:lpstr>7.1 散列函数的构造方法</vt:lpstr>
      <vt:lpstr>7.2   冲突处理的方法</vt:lpstr>
      <vt:lpstr>7.2   冲突处理的方法</vt:lpstr>
      <vt:lpstr>7.2   冲突处理的方法</vt:lpstr>
      <vt:lpstr>7.2   冲突处理的方法</vt:lpstr>
      <vt:lpstr>7.2   冲突处理的方法</vt:lpstr>
    </vt:vector>
  </TitlesOfParts>
  <Company>B.I.T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AI</dc:creator>
  <cp:lastModifiedBy>董丹丹</cp:lastModifiedBy>
  <cp:revision>3488</cp:revision>
  <dcterms:created xsi:type="dcterms:W3CDTF">2001-07-10T07:21:00Z</dcterms:created>
  <dcterms:modified xsi:type="dcterms:W3CDTF">2024-06-03T03:35:17Z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215AC25D503E4DE18F734AE917D2A304</vt:lpwstr>
  </property>
</Properties>
</file>