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7"/>
  </p:notesMasterIdLst>
  <p:sldIdLst>
    <p:sldId id="257" r:id="rId4"/>
    <p:sldId id="258" r:id="rId5"/>
    <p:sldId id="259" r:id="rId6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024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12"/>
          <p:cNvSpPr>
            <a:spLocks noTextEdit="1"/>
          </p:cNvSpPr>
          <p:nvPr userDrawn="1"/>
        </p:nvSpPr>
        <p:spPr>
          <a:xfrm>
            <a:off x="10033000" y="28575"/>
            <a:ext cx="1919817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40000"/>
          </a:bodyPr>
          <a:p>
            <a:pPr algn="ctr"/>
            <a:r>
              <a:rPr lang="zh-CN" altLang="en-US" sz="3600" spc="720"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effectLst>
                  <a:outerShdw dist="45791" dir="3378595" algn="ctr" rotWithShape="0">
                    <a:srgbClr val="4D4D4D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清华大学出版社</a:t>
            </a:r>
            <a:endParaRPr lang="zh-CN" altLang="en-US" sz="3600" spc="720">
              <a:gradFill rotWithShape="1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effectLst>
                <a:outerShdw dist="45791" dir="3378595" algn="ctr" rotWithShape="0">
                  <a:srgbClr val="4D4D4D">
                    <a:alpha val="79999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5" name="WordArt 14"/>
          <p:cNvSpPr>
            <a:spLocks noTextEdit="1"/>
          </p:cNvSpPr>
          <p:nvPr userDrawn="1"/>
        </p:nvSpPr>
        <p:spPr>
          <a:xfrm>
            <a:off x="4751917" y="115888"/>
            <a:ext cx="2245783" cy="261937"/>
          </a:xfrm>
          <a:prstGeom prst="rect">
            <a:avLst/>
          </a:prstGeom>
        </p:spPr>
        <p:txBody>
          <a:bodyPr wrap="none" fromWordArt="1">
            <a:prstTxWarp prst="textInflate">
              <a:avLst>
                <a:gd name="adj" fmla="val 13634"/>
              </a:avLst>
            </a:prstTxWarp>
            <a:normAutofit fontScale="30000"/>
          </a:bodyPr>
          <a:p>
            <a:pPr algn="ctr"/>
            <a:r>
              <a:rPr lang="zh-CN" altLang="en-US" sz="3600" spc="-180">
                <a:ln w="9525" cap="flat" cmpd="sng">
                  <a:solidFill>
                    <a:srgbClr val="969696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effectLst>
                  <a:outerShdw dist="45791" dir="3378595" algn="ctr" rotWithShape="0">
                    <a:srgbClr val="4D4D4D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数据结构</a:t>
            </a:r>
            <a:endParaRPr lang="zh-CN" altLang="en-US" sz="3600" spc="-180">
              <a:ln w="9525" cap="flat" cmpd="sng">
                <a:solidFill>
                  <a:srgbClr val="969696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effectLst>
                <a:outerShdw dist="45791" dir="3378595" algn="ctr" rotWithShape="0">
                  <a:srgbClr val="4D4D4D">
                    <a:alpha val="79999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6" name="WordArt 15"/>
          <p:cNvSpPr>
            <a:spLocks noTextEdit="1"/>
          </p:cNvSpPr>
          <p:nvPr userDrawn="1"/>
        </p:nvSpPr>
        <p:spPr>
          <a:xfrm>
            <a:off x="334433" y="115888"/>
            <a:ext cx="2245784" cy="261937"/>
          </a:xfrm>
          <a:prstGeom prst="rect">
            <a:avLst/>
          </a:prstGeom>
        </p:spPr>
        <p:txBody>
          <a:bodyPr wrap="none" fromWordArt="1">
            <a:prstTxWarp prst="textInflate">
              <a:avLst>
                <a:gd name="adj" fmla="val 13634"/>
              </a:avLst>
            </a:prstTxWarp>
            <a:normAutofit fontScale="30000"/>
          </a:bodyPr>
          <a:p>
            <a:pPr algn="ctr"/>
            <a:r>
              <a:rPr lang="zh-CN" altLang="en-US" sz="3600" spc="-180">
                <a:ln w="9525" cap="flat" cmpd="sng">
                  <a:solidFill>
                    <a:srgbClr val="969696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effectLst>
                  <a:outerShdw dist="45791" dir="3378595" algn="ctr" rotWithShape="0">
                    <a:srgbClr val="4D4D4D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数据结构</a:t>
            </a:r>
            <a:endParaRPr lang="zh-CN" altLang="en-US" sz="3600" spc="-180">
              <a:ln w="9525" cap="flat" cmpd="sng">
                <a:solidFill>
                  <a:srgbClr val="969696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effectLst>
                <a:outerShdw dist="45791" dir="3378595" algn="ctr" rotWithShape="0">
                  <a:srgbClr val="4D4D4D">
                    <a:alpha val="79999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2" name="Rectangle 2"/>
          <p:cNvSpPr>
            <a:spLocks noGrp="1" noRot="1" noChangeArrowheads="1"/>
          </p:cNvSpPr>
          <p:nvPr>
            <p:ph type="ctrTitle" hasCustomPrompt="1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 sz="66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数 据 结 构</a:t>
            </a:r>
            <a:endParaRPr lang="zh-CN" altLang="en-US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王少波</a:t>
            </a:r>
            <a:endParaRPr lang="zh-CN" alt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3052233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7" y="609600"/>
            <a:ext cx="2846916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0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7" y="1905000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05000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8"/>
            <a:ext cx="109728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7" y="1905000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05000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Rot="1"/>
          </p:cNvSpPr>
          <p:nvPr>
            <p:ph type="title"/>
          </p:nvPr>
        </p:nvSpPr>
        <p:spPr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Rot="1"/>
          </p:cNvSpPr>
          <p:nvPr>
            <p:ph type="body" idx="1"/>
          </p:nvPr>
        </p:nvSpPr>
        <p:spPr>
          <a:xfrm>
            <a:off x="402167" y="1905000"/>
            <a:ext cx="11387667" cy="41941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031" name="WordArt 14"/>
          <p:cNvSpPr>
            <a:spLocks noTextEdit="1"/>
          </p:cNvSpPr>
          <p:nvPr userDrawn="1"/>
        </p:nvSpPr>
        <p:spPr>
          <a:xfrm>
            <a:off x="10033000" y="28575"/>
            <a:ext cx="1919817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40000"/>
          </a:bodyPr>
          <a:p>
            <a:pPr algn="ctr"/>
            <a:r>
              <a:rPr lang="zh-CN" altLang="en-US" sz="3600" spc="720"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effectLst>
                  <a:outerShdw dist="45791" dir="3378595" algn="ctr" rotWithShape="0">
                    <a:srgbClr val="4D4D4D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清华大学出版社</a:t>
            </a:r>
            <a:endParaRPr lang="zh-CN" altLang="en-US" sz="3600" spc="720">
              <a:gradFill rotWithShape="1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effectLst>
                <a:outerShdw dist="45791" dir="3378595" algn="ctr" rotWithShape="0">
                  <a:srgbClr val="4D4D4D">
                    <a:alpha val="79999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2" name="WordArt 19"/>
          <p:cNvSpPr>
            <a:spLocks noTextEdit="1"/>
          </p:cNvSpPr>
          <p:nvPr userDrawn="1"/>
        </p:nvSpPr>
        <p:spPr>
          <a:xfrm>
            <a:off x="334433" y="115888"/>
            <a:ext cx="2245784" cy="261937"/>
          </a:xfrm>
          <a:prstGeom prst="rect">
            <a:avLst/>
          </a:prstGeom>
        </p:spPr>
        <p:txBody>
          <a:bodyPr wrap="none" fromWordArt="1">
            <a:prstTxWarp prst="textInflate">
              <a:avLst>
                <a:gd name="adj" fmla="val 13634"/>
              </a:avLst>
            </a:prstTxWarp>
            <a:normAutofit fontScale="30000"/>
          </a:bodyPr>
          <a:p>
            <a:pPr algn="ctr"/>
            <a:r>
              <a:rPr lang="zh-CN" altLang="en-US" sz="3600" spc="-180">
                <a:ln w="9525" cap="flat" cmpd="sng">
                  <a:solidFill>
                    <a:srgbClr val="969696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effectLst>
                  <a:outerShdw dist="45791" dir="3378595" algn="ctr" rotWithShape="0">
                    <a:srgbClr val="4D4D4D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数据结构</a:t>
            </a:r>
            <a:endParaRPr lang="zh-CN" altLang="en-US" sz="3600" spc="-180">
              <a:ln w="9525" cap="flat" cmpd="sng">
                <a:solidFill>
                  <a:srgbClr val="969696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effectLst>
                <a:outerShdw dist="45791" dir="3378595" algn="ctr" rotWithShape="0">
                  <a:srgbClr val="4D4D4D">
                    <a:alpha val="79999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5"/>
          <p:cNvSpPr>
            <a:spLocks noRot="1"/>
          </p:cNvSpPr>
          <p:nvPr/>
        </p:nvSpPr>
        <p:spPr>
          <a:xfrm>
            <a:off x="3863975" y="115888"/>
            <a:ext cx="4506913" cy="2889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marL="1117600" indent="-1117600" algn="ctr"/>
            <a:r>
              <a:rPr lang="en-US" altLang="zh-CN" sz="2400" b="1" dirty="0">
                <a:solidFill>
                  <a:srgbClr val="663300"/>
                </a:solidFill>
                <a:latin typeface="Arial" panose="020B0604020202020204" pitchFamily="34" charset="0"/>
              </a:rPr>
              <a:t>3.5   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663300"/>
                </a:solidFill>
                <a:latin typeface="Arial" panose="020B0604020202020204" pitchFamily="34" charset="0"/>
              </a:rPr>
              <a:t>堆栈的应用</a:t>
            </a:r>
            <a:endParaRPr lang="zh-CN" altLang="en-US" sz="2400" b="1" dirty="0">
              <a:solidFill>
                <a:srgbClr val="663300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6"/>
          <p:cNvSpPr>
            <a:spLocks noGrp="1" noRot="1"/>
          </p:cNvSpPr>
          <p:nvPr>
            <p:ph idx="1"/>
          </p:nvPr>
        </p:nvSpPr>
        <p:spPr>
          <a:xfrm>
            <a:off x="367030" y="549275"/>
            <a:ext cx="11527790" cy="575945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3.5.3   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背包问题求解</a:t>
            </a:r>
            <a:endParaRPr lang="zh-CN" altLang="en-US" sz="2800" b="1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假设有一个能容纳</a:t>
            </a:r>
            <a:r>
              <a:rPr lang="zh-CN" altLang="en-US" sz="20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总体积为</a:t>
            </a:r>
            <a:r>
              <a:rPr lang="en-US" altLang="zh-CN" sz="20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T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的背包，另有</a:t>
            </a:r>
            <a:r>
              <a:rPr lang="en-US" altLang="zh-CN" sz="20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n</a:t>
            </a:r>
            <a:r>
              <a:rPr lang="zh-CN" altLang="en-US" sz="20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个体积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分别是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w</a:t>
            </a:r>
            <a:r>
              <a:rPr lang="en-US" altLang="zh-CN" sz="2000" b="1" baseline="-25000" dirty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w</a:t>
            </a:r>
            <a:r>
              <a:rPr lang="en-US" altLang="zh-CN" sz="2000" b="1" baseline="-25000" dirty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w</a:t>
            </a:r>
            <a:r>
              <a:rPr lang="en-US" altLang="zh-CN" sz="2000" b="1" baseline="-25000" dirty="0"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2000" b="1" dirty="0">
                <a:ea typeface="仿宋_GB2312" pitchFamily="49" charset="-122"/>
              </a:rPr>
              <a:t>…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w</a:t>
            </a:r>
            <a:r>
              <a:rPr lang="en-US" altLang="zh-CN" sz="2000" b="1" baseline="-25000" dirty="0">
                <a:latin typeface="仿宋_GB2312" pitchFamily="49" charset="-122"/>
                <a:ea typeface="仿宋_GB2312" pitchFamily="49" charset="-122"/>
              </a:rPr>
              <a:t>n 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个物品，现在要在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n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件物品中选出若干件物品</a:t>
            </a:r>
            <a:r>
              <a:rPr lang="zh-CN" altLang="en-US" sz="20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恰好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装满背包，求出满足要求的所有解。</a:t>
            </a:r>
            <a:endParaRPr lang="zh-CN" altLang="en-US" sz="2000" b="1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实现背包问题的思想是利用尝试回逆法。首先将所有的物品从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0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到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n-1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编号，每个物品的体积值存储在一个对应的数组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w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中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以后物品就用物品的编号来代替。另外算法实现时，使用一个堆栈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S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。</a:t>
            </a:r>
            <a:endParaRPr lang="zh-CN" altLang="en-US" sz="2000" b="1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算法的思想：</a:t>
            </a:r>
            <a:endParaRPr lang="zh-CN" altLang="en-US" sz="2000" b="1" dirty="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从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0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号物品开始顺序地选取物品，如果可以装入背包（装入后不满），则将该物品的编号进栈（堆栈中是已装入背包的物品）；</a:t>
            </a:r>
            <a:endParaRPr lang="zh-CN" altLang="en-US" sz="2000" b="1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如果当前选取的物品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k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装不进去（如装入，总体积大于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T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），则选取下一个物品（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k+1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），尝试装入。</a:t>
            </a:r>
            <a:endParaRPr lang="zh-CN" altLang="en-US" sz="2000" b="1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如果尚未求得解，又已无物品可选，则说明上一个装入的物品不合适，就将堆栈退出一个背包编号，再从这个退出的编号的下一个编号物品尝试。</a:t>
            </a:r>
            <a:endParaRPr lang="zh-CN" altLang="en-US" sz="2000" b="1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每求得一组解，就输出堆栈中的所有物品编号（输出不退栈，只是遍历所有堆栈中数据），然后，再退出栈顶数据，再从当前退出的编号的下一个编号物品尝试，直到堆栈为空（无退栈数据），且达到最大编号。 </a:t>
            </a:r>
            <a:endParaRPr lang="zh-CN" altLang="en-US" sz="2000" b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094355" y="60325"/>
            <a:ext cx="5354955" cy="760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     </a:t>
            </a:r>
            <a:r>
              <a:rPr lang="en-US" altLang="zh-CN">
                <a:solidFill>
                  <a:srgbClr val="FF0000"/>
                </a:solidFill>
              </a:rPr>
              <a:t>T=10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61770" y="1282065"/>
            <a:ext cx="1359535" cy="1563370"/>
            <a:chOff x="2302" y="2019"/>
            <a:chExt cx="2141" cy="2462"/>
          </a:xfrm>
        </p:grpSpPr>
        <p:sp>
          <p:nvSpPr>
            <p:cNvPr id="36876" name="Text Box 35"/>
            <p:cNvSpPr txBox="1"/>
            <p:nvPr/>
          </p:nvSpPr>
          <p:spPr>
            <a:xfrm>
              <a:off x="3159" y="2333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77" name="Text Box 36"/>
            <p:cNvSpPr txBox="1"/>
            <p:nvPr/>
          </p:nvSpPr>
          <p:spPr>
            <a:xfrm>
              <a:off x="3159" y="266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78" name="Text Box 37"/>
            <p:cNvSpPr txBox="1"/>
            <p:nvPr/>
          </p:nvSpPr>
          <p:spPr>
            <a:xfrm>
              <a:off x="3159" y="299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79" name="Text Box 38"/>
            <p:cNvSpPr txBox="1"/>
            <p:nvPr/>
          </p:nvSpPr>
          <p:spPr>
            <a:xfrm>
              <a:off x="3159" y="3325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80" name="Text Box 39"/>
            <p:cNvSpPr txBox="1"/>
            <p:nvPr/>
          </p:nvSpPr>
          <p:spPr>
            <a:xfrm>
              <a:off x="3159" y="3655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81" name="Text Box 40"/>
            <p:cNvSpPr txBox="1"/>
            <p:nvPr/>
          </p:nvSpPr>
          <p:spPr>
            <a:xfrm>
              <a:off x="2731" y="4151"/>
              <a:ext cx="1713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T=1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82" name="Text Box 41"/>
            <p:cNvSpPr txBox="1"/>
            <p:nvPr/>
          </p:nvSpPr>
          <p:spPr>
            <a:xfrm>
              <a:off x="2302" y="2664"/>
              <a:ext cx="857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&gt;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90" name="Text Box 49"/>
            <p:cNvSpPr txBox="1"/>
            <p:nvPr/>
          </p:nvSpPr>
          <p:spPr>
            <a:xfrm>
              <a:off x="3159" y="2019"/>
              <a:ext cx="857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14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↓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990205" y="1282065"/>
            <a:ext cx="1358900" cy="1563370"/>
            <a:chOff x="12583" y="2019"/>
            <a:chExt cx="2140" cy="2462"/>
          </a:xfrm>
        </p:grpSpPr>
        <p:sp>
          <p:nvSpPr>
            <p:cNvPr id="36913" name="Text Box 72"/>
            <p:cNvSpPr txBox="1"/>
            <p:nvPr/>
          </p:nvSpPr>
          <p:spPr>
            <a:xfrm>
              <a:off x="13440" y="2333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14" name="Text Box 73"/>
            <p:cNvSpPr txBox="1"/>
            <p:nvPr/>
          </p:nvSpPr>
          <p:spPr>
            <a:xfrm>
              <a:off x="13440" y="266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15" name="Text Box 74"/>
            <p:cNvSpPr txBox="1"/>
            <p:nvPr/>
          </p:nvSpPr>
          <p:spPr>
            <a:xfrm>
              <a:off x="13440" y="299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16" name="Text Box 75"/>
            <p:cNvSpPr txBox="1"/>
            <p:nvPr/>
          </p:nvSpPr>
          <p:spPr>
            <a:xfrm>
              <a:off x="13440" y="3325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17" name="Text Box 76"/>
            <p:cNvSpPr txBox="1"/>
            <p:nvPr/>
          </p:nvSpPr>
          <p:spPr>
            <a:xfrm>
              <a:off x="13440" y="3655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18" name="Text Box 77"/>
            <p:cNvSpPr txBox="1"/>
            <p:nvPr/>
          </p:nvSpPr>
          <p:spPr>
            <a:xfrm>
              <a:off x="13011" y="4151"/>
              <a:ext cx="1713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T=4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19" name="Text Box 78"/>
            <p:cNvSpPr txBox="1"/>
            <p:nvPr/>
          </p:nvSpPr>
          <p:spPr>
            <a:xfrm>
              <a:off x="12583" y="2994"/>
              <a:ext cx="857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&gt;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34" name="Text Box 93"/>
            <p:cNvSpPr txBox="1"/>
            <p:nvPr/>
          </p:nvSpPr>
          <p:spPr>
            <a:xfrm>
              <a:off x="13440" y="2019"/>
              <a:ext cx="857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14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↓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902450" y="1282065"/>
            <a:ext cx="1358900" cy="1563370"/>
            <a:chOff x="10870" y="2019"/>
            <a:chExt cx="2140" cy="2462"/>
          </a:xfrm>
        </p:grpSpPr>
        <p:sp>
          <p:nvSpPr>
            <p:cNvPr id="36906" name="Text Box 65"/>
            <p:cNvSpPr txBox="1"/>
            <p:nvPr/>
          </p:nvSpPr>
          <p:spPr>
            <a:xfrm>
              <a:off x="11726" y="2333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07" name="Text Box 66"/>
            <p:cNvSpPr txBox="1"/>
            <p:nvPr/>
          </p:nvSpPr>
          <p:spPr>
            <a:xfrm>
              <a:off x="11726" y="266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08" name="Text Box 67"/>
            <p:cNvSpPr txBox="1"/>
            <p:nvPr/>
          </p:nvSpPr>
          <p:spPr>
            <a:xfrm>
              <a:off x="11726" y="299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09" name="Text Box 68"/>
            <p:cNvSpPr txBox="1"/>
            <p:nvPr/>
          </p:nvSpPr>
          <p:spPr>
            <a:xfrm>
              <a:off x="11726" y="3325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10" name="Text Box 69"/>
            <p:cNvSpPr txBox="1"/>
            <p:nvPr/>
          </p:nvSpPr>
          <p:spPr>
            <a:xfrm>
              <a:off x="11726" y="3655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11" name="Text Box 70"/>
            <p:cNvSpPr txBox="1"/>
            <p:nvPr/>
          </p:nvSpPr>
          <p:spPr>
            <a:xfrm>
              <a:off x="11298" y="4151"/>
              <a:ext cx="1713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T=4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12" name="Text Box 71"/>
            <p:cNvSpPr txBox="1"/>
            <p:nvPr/>
          </p:nvSpPr>
          <p:spPr>
            <a:xfrm>
              <a:off x="10870" y="2994"/>
              <a:ext cx="857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&gt;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35" name="Text Box 94"/>
            <p:cNvSpPr txBox="1"/>
            <p:nvPr/>
          </p:nvSpPr>
          <p:spPr>
            <a:xfrm>
              <a:off x="11726" y="2019"/>
              <a:ext cx="857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14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↓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166350" y="1282065"/>
            <a:ext cx="1631315" cy="1563370"/>
            <a:chOff x="16010" y="2019"/>
            <a:chExt cx="2569" cy="2462"/>
          </a:xfrm>
        </p:grpSpPr>
        <p:sp>
          <p:nvSpPr>
            <p:cNvPr id="36927" name="Text Box 86"/>
            <p:cNvSpPr txBox="1"/>
            <p:nvPr/>
          </p:nvSpPr>
          <p:spPr>
            <a:xfrm>
              <a:off x="16867" y="2333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28" name="Text Box 87"/>
            <p:cNvSpPr txBox="1"/>
            <p:nvPr/>
          </p:nvSpPr>
          <p:spPr>
            <a:xfrm>
              <a:off x="16867" y="266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29" name="Text Box 88"/>
            <p:cNvSpPr txBox="1"/>
            <p:nvPr/>
          </p:nvSpPr>
          <p:spPr>
            <a:xfrm>
              <a:off x="16867" y="299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30" name="Text Box 89"/>
            <p:cNvSpPr txBox="1"/>
            <p:nvPr/>
          </p:nvSpPr>
          <p:spPr>
            <a:xfrm>
              <a:off x="16867" y="3325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31" name="Text Box 90"/>
            <p:cNvSpPr txBox="1"/>
            <p:nvPr/>
          </p:nvSpPr>
          <p:spPr>
            <a:xfrm>
              <a:off x="16867" y="3655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32" name="Text Box 91"/>
            <p:cNvSpPr txBox="1"/>
            <p:nvPr/>
          </p:nvSpPr>
          <p:spPr>
            <a:xfrm>
              <a:off x="16438" y="4151"/>
              <a:ext cx="1713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T=3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33" name="Text Box 92"/>
            <p:cNvSpPr txBox="1"/>
            <p:nvPr/>
          </p:nvSpPr>
          <p:spPr>
            <a:xfrm>
              <a:off x="16010" y="2994"/>
              <a:ext cx="857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&gt;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36" name="Text Box 95"/>
            <p:cNvSpPr txBox="1"/>
            <p:nvPr/>
          </p:nvSpPr>
          <p:spPr>
            <a:xfrm>
              <a:off x="16867" y="2019"/>
              <a:ext cx="857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14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↓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43" name="Text Box 102"/>
            <p:cNvSpPr txBox="1"/>
            <p:nvPr/>
          </p:nvSpPr>
          <p:spPr>
            <a:xfrm>
              <a:off x="17723" y="2664"/>
              <a:ext cx="857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#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4015" y="1292225"/>
            <a:ext cx="1358900" cy="1553210"/>
            <a:chOff x="589" y="2035"/>
            <a:chExt cx="2140" cy="2446"/>
          </a:xfrm>
        </p:grpSpPr>
        <p:sp>
          <p:nvSpPr>
            <p:cNvPr id="36870" name="Text Box 29"/>
            <p:cNvSpPr txBox="1"/>
            <p:nvPr/>
          </p:nvSpPr>
          <p:spPr>
            <a:xfrm>
              <a:off x="1446" y="2333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71" name="Text Box 30"/>
            <p:cNvSpPr txBox="1"/>
            <p:nvPr/>
          </p:nvSpPr>
          <p:spPr>
            <a:xfrm>
              <a:off x="1446" y="266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72" name="Text Box 31"/>
            <p:cNvSpPr txBox="1"/>
            <p:nvPr/>
          </p:nvSpPr>
          <p:spPr>
            <a:xfrm>
              <a:off x="1446" y="299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73" name="Text Box 32"/>
            <p:cNvSpPr txBox="1"/>
            <p:nvPr/>
          </p:nvSpPr>
          <p:spPr>
            <a:xfrm>
              <a:off x="1446" y="3325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74" name="Text Box 33"/>
            <p:cNvSpPr txBox="1"/>
            <p:nvPr/>
          </p:nvSpPr>
          <p:spPr>
            <a:xfrm>
              <a:off x="1446" y="3655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75" name="Text Box 34"/>
            <p:cNvSpPr txBox="1"/>
            <p:nvPr/>
          </p:nvSpPr>
          <p:spPr>
            <a:xfrm>
              <a:off x="589" y="2664"/>
              <a:ext cx="857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&gt;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91" name="Text Box 50"/>
            <p:cNvSpPr txBox="1"/>
            <p:nvPr/>
          </p:nvSpPr>
          <p:spPr>
            <a:xfrm>
              <a:off x="1017" y="4151"/>
              <a:ext cx="1713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T=1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54" name="Text Box 213"/>
            <p:cNvSpPr txBox="1"/>
            <p:nvPr/>
          </p:nvSpPr>
          <p:spPr>
            <a:xfrm>
              <a:off x="1446" y="2035"/>
              <a:ext cx="857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14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↓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50160" y="1282065"/>
            <a:ext cx="1223010" cy="1563370"/>
            <a:chOff x="4016" y="2019"/>
            <a:chExt cx="1926" cy="2462"/>
          </a:xfrm>
        </p:grpSpPr>
        <p:sp>
          <p:nvSpPr>
            <p:cNvPr id="36883" name="Text Box 42"/>
            <p:cNvSpPr txBox="1"/>
            <p:nvPr/>
          </p:nvSpPr>
          <p:spPr>
            <a:xfrm>
              <a:off x="4873" y="2333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84" name="Text Box 43"/>
            <p:cNvSpPr txBox="1"/>
            <p:nvPr/>
          </p:nvSpPr>
          <p:spPr>
            <a:xfrm>
              <a:off x="4873" y="266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85" name="Text Box 44"/>
            <p:cNvSpPr txBox="1"/>
            <p:nvPr/>
          </p:nvSpPr>
          <p:spPr>
            <a:xfrm>
              <a:off x="4873" y="299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86" name="Text Box 45"/>
            <p:cNvSpPr txBox="1"/>
            <p:nvPr/>
          </p:nvSpPr>
          <p:spPr>
            <a:xfrm>
              <a:off x="4873" y="3325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87" name="Text Box 46"/>
            <p:cNvSpPr txBox="1"/>
            <p:nvPr/>
          </p:nvSpPr>
          <p:spPr>
            <a:xfrm>
              <a:off x="4873" y="3655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88" name="Text Box 47"/>
            <p:cNvSpPr txBox="1"/>
            <p:nvPr/>
          </p:nvSpPr>
          <p:spPr>
            <a:xfrm>
              <a:off x="4658" y="4151"/>
              <a:ext cx="1285" cy="331"/>
            </a:xfrm>
            <a:prstGeom prst="rect">
              <a:avLst/>
            </a:prstGeom>
            <a:solidFill>
              <a:srgbClr val="C0C0C0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T=0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89" name="Text Box 48"/>
            <p:cNvSpPr txBox="1"/>
            <p:nvPr/>
          </p:nvSpPr>
          <p:spPr>
            <a:xfrm>
              <a:off x="4016" y="2664"/>
              <a:ext cx="857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=</a:t>
              </a:r>
              <a:endPara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055" name="Text Box 214"/>
            <p:cNvSpPr txBox="1"/>
            <p:nvPr/>
          </p:nvSpPr>
          <p:spPr>
            <a:xfrm>
              <a:off x="4873" y="2019"/>
              <a:ext cx="857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637915" y="1282065"/>
            <a:ext cx="1268730" cy="1563370"/>
            <a:chOff x="5729" y="2019"/>
            <a:chExt cx="1998" cy="2462"/>
          </a:xfrm>
        </p:grpSpPr>
        <p:sp>
          <p:nvSpPr>
            <p:cNvPr id="37047" name="Text Box 206"/>
            <p:cNvSpPr txBox="1"/>
            <p:nvPr/>
          </p:nvSpPr>
          <p:spPr>
            <a:xfrm>
              <a:off x="6586" y="2333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48" name="Text Box 207"/>
            <p:cNvSpPr txBox="1"/>
            <p:nvPr/>
          </p:nvSpPr>
          <p:spPr>
            <a:xfrm>
              <a:off x="6586" y="266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49" name="Text Box 208"/>
            <p:cNvSpPr txBox="1"/>
            <p:nvPr/>
          </p:nvSpPr>
          <p:spPr>
            <a:xfrm>
              <a:off x="6586" y="299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50" name="Text Box 209"/>
            <p:cNvSpPr txBox="1"/>
            <p:nvPr/>
          </p:nvSpPr>
          <p:spPr>
            <a:xfrm>
              <a:off x="6586" y="3325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51" name="Text Box 210"/>
            <p:cNvSpPr txBox="1"/>
            <p:nvPr/>
          </p:nvSpPr>
          <p:spPr>
            <a:xfrm>
              <a:off x="6586" y="3655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52" name="Text Box 211"/>
            <p:cNvSpPr txBox="1"/>
            <p:nvPr/>
          </p:nvSpPr>
          <p:spPr>
            <a:xfrm>
              <a:off x="6443" y="4151"/>
              <a:ext cx="1285" cy="331"/>
            </a:xfrm>
            <a:prstGeom prst="rect">
              <a:avLst/>
            </a:prstGeom>
            <a:solidFill>
              <a:srgbClr val="C0C0C0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T=0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53" name="Text Box 212"/>
            <p:cNvSpPr txBox="1"/>
            <p:nvPr/>
          </p:nvSpPr>
          <p:spPr>
            <a:xfrm>
              <a:off x="5729" y="2994"/>
              <a:ext cx="857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=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56" name="Text Box 215"/>
            <p:cNvSpPr txBox="1"/>
            <p:nvPr/>
          </p:nvSpPr>
          <p:spPr>
            <a:xfrm>
              <a:off x="6586" y="2019"/>
              <a:ext cx="857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726305" y="1282065"/>
            <a:ext cx="1358900" cy="1563370"/>
            <a:chOff x="7443" y="2019"/>
            <a:chExt cx="2140" cy="2462"/>
          </a:xfrm>
        </p:grpSpPr>
        <p:sp>
          <p:nvSpPr>
            <p:cNvPr id="36892" name="Text Box 51"/>
            <p:cNvSpPr txBox="1"/>
            <p:nvPr/>
          </p:nvSpPr>
          <p:spPr>
            <a:xfrm>
              <a:off x="8299" y="2333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93" name="Text Box 52"/>
            <p:cNvSpPr txBox="1"/>
            <p:nvPr/>
          </p:nvSpPr>
          <p:spPr>
            <a:xfrm>
              <a:off x="8299" y="266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94" name="Text Box 53"/>
            <p:cNvSpPr txBox="1"/>
            <p:nvPr/>
          </p:nvSpPr>
          <p:spPr>
            <a:xfrm>
              <a:off x="8299" y="299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95" name="Text Box 54"/>
            <p:cNvSpPr txBox="1"/>
            <p:nvPr/>
          </p:nvSpPr>
          <p:spPr>
            <a:xfrm>
              <a:off x="8299" y="3325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96" name="Text Box 55"/>
            <p:cNvSpPr txBox="1"/>
            <p:nvPr/>
          </p:nvSpPr>
          <p:spPr>
            <a:xfrm>
              <a:off x="8299" y="3655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97" name="Text Box 56"/>
            <p:cNvSpPr txBox="1"/>
            <p:nvPr/>
          </p:nvSpPr>
          <p:spPr>
            <a:xfrm>
              <a:off x="7871" y="4151"/>
              <a:ext cx="1713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T=5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98" name="Text Box 57"/>
            <p:cNvSpPr txBox="1"/>
            <p:nvPr/>
          </p:nvSpPr>
          <p:spPr>
            <a:xfrm>
              <a:off x="7443" y="2994"/>
              <a:ext cx="857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&gt;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57" name="Text Box 216"/>
            <p:cNvSpPr txBox="1"/>
            <p:nvPr/>
          </p:nvSpPr>
          <p:spPr>
            <a:xfrm>
              <a:off x="8299" y="2019"/>
              <a:ext cx="857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14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↓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14060" y="1282065"/>
            <a:ext cx="1359535" cy="1563370"/>
            <a:chOff x="9156" y="2019"/>
            <a:chExt cx="2141" cy="2462"/>
          </a:xfrm>
        </p:grpSpPr>
        <p:sp>
          <p:nvSpPr>
            <p:cNvPr id="36899" name="Text Box 58"/>
            <p:cNvSpPr txBox="1"/>
            <p:nvPr/>
          </p:nvSpPr>
          <p:spPr>
            <a:xfrm>
              <a:off x="10013" y="2333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00" name="Text Box 59"/>
            <p:cNvSpPr txBox="1"/>
            <p:nvPr/>
          </p:nvSpPr>
          <p:spPr>
            <a:xfrm>
              <a:off x="10013" y="266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01" name="Text Box 60"/>
            <p:cNvSpPr txBox="1"/>
            <p:nvPr/>
          </p:nvSpPr>
          <p:spPr>
            <a:xfrm>
              <a:off x="10013" y="299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02" name="Text Box 61"/>
            <p:cNvSpPr txBox="1"/>
            <p:nvPr/>
          </p:nvSpPr>
          <p:spPr>
            <a:xfrm>
              <a:off x="10013" y="3325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03" name="Text Box 62"/>
            <p:cNvSpPr txBox="1"/>
            <p:nvPr/>
          </p:nvSpPr>
          <p:spPr>
            <a:xfrm>
              <a:off x="10013" y="3655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04" name="Text Box 63"/>
            <p:cNvSpPr txBox="1"/>
            <p:nvPr/>
          </p:nvSpPr>
          <p:spPr>
            <a:xfrm>
              <a:off x="9585" y="4151"/>
              <a:ext cx="1713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T=4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05" name="Text Box 64"/>
            <p:cNvSpPr txBox="1"/>
            <p:nvPr/>
          </p:nvSpPr>
          <p:spPr>
            <a:xfrm>
              <a:off x="9156" y="2664"/>
              <a:ext cx="857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#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58" name="Text Box 217"/>
            <p:cNvSpPr txBox="1"/>
            <p:nvPr/>
          </p:nvSpPr>
          <p:spPr>
            <a:xfrm>
              <a:off x="10013" y="2019"/>
              <a:ext cx="857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077960" y="1282065"/>
            <a:ext cx="1359535" cy="1563370"/>
            <a:chOff x="14296" y="2019"/>
            <a:chExt cx="2141" cy="2462"/>
          </a:xfrm>
        </p:grpSpPr>
        <p:sp>
          <p:nvSpPr>
            <p:cNvPr id="36920" name="Text Box 79"/>
            <p:cNvSpPr txBox="1"/>
            <p:nvPr/>
          </p:nvSpPr>
          <p:spPr>
            <a:xfrm>
              <a:off x="15153" y="2333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21" name="Text Box 80"/>
            <p:cNvSpPr txBox="1"/>
            <p:nvPr/>
          </p:nvSpPr>
          <p:spPr>
            <a:xfrm>
              <a:off x="15153" y="266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22" name="Text Box 81"/>
            <p:cNvSpPr txBox="1"/>
            <p:nvPr/>
          </p:nvSpPr>
          <p:spPr>
            <a:xfrm>
              <a:off x="15153" y="299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23" name="Text Box 82"/>
            <p:cNvSpPr txBox="1"/>
            <p:nvPr/>
          </p:nvSpPr>
          <p:spPr>
            <a:xfrm>
              <a:off x="15153" y="3325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24" name="Text Box 83"/>
            <p:cNvSpPr txBox="1"/>
            <p:nvPr/>
          </p:nvSpPr>
          <p:spPr>
            <a:xfrm>
              <a:off x="15153" y="3655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25" name="Text Box 84"/>
            <p:cNvSpPr txBox="1"/>
            <p:nvPr/>
          </p:nvSpPr>
          <p:spPr>
            <a:xfrm>
              <a:off x="14725" y="4151"/>
              <a:ext cx="1713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T=3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26" name="Text Box 85"/>
            <p:cNvSpPr txBox="1"/>
            <p:nvPr/>
          </p:nvSpPr>
          <p:spPr>
            <a:xfrm>
              <a:off x="14296" y="2664"/>
              <a:ext cx="857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#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59" name="Text Box 218"/>
            <p:cNvSpPr txBox="1"/>
            <p:nvPr/>
          </p:nvSpPr>
          <p:spPr>
            <a:xfrm>
              <a:off x="15153" y="2019"/>
              <a:ext cx="857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74015" y="3065780"/>
            <a:ext cx="11226800" cy="3242310"/>
            <a:chOff x="589" y="4828"/>
            <a:chExt cx="17680" cy="5106"/>
          </a:xfrm>
        </p:grpSpPr>
        <p:sp>
          <p:nvSpPr>
            <p:cNvPr id="36868" name="Text Box 27"/>
            <p:cNvSpPr txBox="1"/>
            <p:nvPr/>
          </p:nvSpPr>
          <p:spPr>
            <a:xfrm>
              <a:off x="9981" y="8795"/>
              <a:ext cx="8288" cy="6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zh-CN" altLang="en-US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图</a:t>
              </a: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3.5.1     </a:t>
              </a:r>
              <a:r>
                <a:rPr lang="zh-CN" altLang="en-US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背包求解过程中栈及</a:t>
              </a: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zh-CN" altLang="en-US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的变化</a:t>
              </a:r>
              <a:endPara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endPara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37" name="Text Box 96"/>
            <p:cNvSpPr txBox="1"/>
            <p:nvPr/>
          </p:nvSpPr>
          <p:spPr>
            <a:xfrm>
              <a:off x="1446" y="5143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38" name="Text Box 97"/>
            <p:cNvSpPr txBox="1"/>
            <p:nvPr/>
          </p:nvSpPr>
          <p:spPr>
            <a:xfrm>
              <a:off x="1446" y="5473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39" name="Text Box 98"/>
            <p:cNvSpPr txBox="1"/>
            <p:nvPr/>
          </p:nvSpPr>
          <p:spPr>
            <a:xfrm>
              <a:off x="1446" y="580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40" name="Text Box 99"/>
            <p:cNvSpPr txBox="1"/>
            <p:nvPr/>
          </p:nvSpPr>
          <p:spPr>
            <a:xfrm>
              <a:off x="1446" y="613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41" name="Text Box 100"/>
            <p:cNvSpPr txBox="1"/>
            <p:nvPr/>
          </p:nvSpPr>
          <p:spPr>
            <a:xfrm>
              <a:off x="1446" y="6465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42" name="Text Box 101"/>
            <p:cNvSpPr txBox="1"/>
            <p:nvPr/>
          </p:nvSpPr>
          <p:spPr>
            <a:xfrm>
              <a:off x="1017" y="6960"/>
              <a:ext cx="1713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T=2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44" name="Text Box 103"/>
            <p:cNvSpPr txBox="1"/>
            <p:nvPr/>
          </p:nvSpPr>
          <p:spPr>
            <a:xfrm>
              <a:off x="1446" y="4828"/>
              <a:ext cx="857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5</a:t>
              </a:r>
              <a:r>
                <a:rPr lang="en-US" altLang="zh-CN" sz="14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↓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45" name="Text Box 104"/>
            <p:cNvSpPr txBox="1"/>
            <p:nvPr/>
          </p:nvSpPr>
          <p:spPr>
            <a:xfrm>
              <a:off x="3159" y="5143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46" name="Text Box 105"/>
            <p:cNvSpPr txBox="1"/>
            <p:nvPr/>
          </p:nvSpPr>
          <p:spPr>
            <a:xfrm>
              <a:off x="3159" y="5473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47" name="Text Box 106"/>
            <p:cNvSpPr txBox="1"/>
            <p:nvPr/>
          </p:nvSpPr>
          <p:spPr>
            <a:xfrm>
              <a:off x="3159" y="580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48" name="Text Box 107"/>
            <p:cNvSpPr txBox="1"/>
            <p:nvPr/>
          </p:nvSpPr>
          <p:spPr>
            <a:xfrm>
              <a:off x="3159" y="613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49" name="Text Box 108"/>
            <p:cNvSpPr txBox="1"/>
            <p:nvPr/>
          </p:nvSpPr>
          <p:spPr>
            <a:xfrm>
              <a:off x="3159" y="6465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50" name="Text Box 109"/>
            <p:cNvSpPr txBox="1"/>
            <p:nvPr/>
          </p:nvSpPr>
          <p:spPr>
            <a:xfrm>
              <a:off x="2981" y="6960"/>
              <a:ext cx="1285" cy="331"/>
            </a:xfrm>
            <a:prstGeom prst="rect">
              <a:avLst/>
            </a:prstGeom>
            <a:solidFill>
              <a:srgbClr val="C0C0C0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T=0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51" name="Text Box 110"/>
            <p:cNvSpPr txBox="1"/>
            <p:nvPr/>
          </p:nvSpPr>
          <p:spPr>
            <a:xfrm>
              <a:off x="2302" y="6134"/>
              <a:ext cx="857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=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52" name="Text Box 111"/>
            <p:cNvSpPr txBox="1"/>
            <p:nvPr/>
          </p:nvSpPr>
          <p:spPr>
            <a:xfrm>
              <a:off x="4873" y="5143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53" name="Text Box 112"/>
            <p:cNvSpPr txBox="1"/>
            <p:nvPr/>
          </p:nvSpPr>
          <p:spPr>
            <a:xfrm>
              <a:off x="4873" y="5473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54" name="Text Box 113"/>
            <p:cNvSpPr txBox="1"/>
            <p:nvPr/>
          </p:nvSpPr>
          <p:spPr>
            <a:xfrm>
              <a:off x="4873" y="580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55" name="Text Box 114"/>
            <p:cNvSpPr txBox="1"/>
            <p:nvPr/>
          </p:nvSpPr>
          <p:spPr>
            <a:xfrm>
              <a:off x="4873" y="613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56" name="Text Box 115"/>
            <p:cNvSpPr txBox="1"/>
            <p:nvPr/>
          </p:nvSpPr>
          <p:spPr>
            <a:xfrm>
              <a:off x="4873" y="6465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57" name="Text Box 116"/>
            <p:cNvSpPr txBox="1"/>
            <p:nvPr/>
          </p:nvSpPr>
          <p:spPr>
            <a:xfrm>
              <a:off x="4444" y="6960"/>
              <a:ext cx="1713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T=7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58" name="Text Box 117"/>
            <p:cNvSpPr txBox="1"/>
            <p:nvPr/>
          </p:nvSpPr>
          <p:spPr>
            <a:xfrm>
              <a:off x="4016" y="5804"/>
              <a:ext cx="857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#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59" name="Text Box 118"/>
            <p:cNvSpPr txBox="1"/>
            <p:nvPr/>
          </p:nvSpPr>
          <p:spPr>
            <a:xfrm>
              <a:off x="6586" y="5143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60" name="Text Box 119"/>
            <p:cNvSpPr txBox="1"/>
            <p:nvPr/>
          </p:nvSpPr>
          <p:spPr>
            <a:xfrm>
              <a:off x="6586" y="5473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61" name="Text Box 120"/>
            <p:cNvSpPr txBox="1"/>
            <p:nvPr/>
          </p:nvSpPr>
          <p:spPr>
            <a:xfrm>
              <a:off x="6586" y="580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62" name="Text Box 121"/>
            <p:cNvSpPr txBox="1"/>
            <p:nvPr/>
          </p:nvSpPr>
          <p:spPr>
            <a:xfrm>
              <a:off x="6586" y="613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63" name="Text Box 122"/>
            <p:cNvSpPr txBox="1"/>
            <p:nvPr/>
          </p:nvSpPr>
          <p:spPr>
            <a:xfrm>
              <a:off x="6586" y="6465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64" name="Text Box 123"/>
            <p:cNvSpPr txBox="1"/>
            <p:nvPr/>
          </p:nvSpPr>
          <p:spPr>
            <a:xfrm>
              <a:off x="6158" y="6960"/>
              <a:ext cx="1713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T=3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65" name="Text Box 124"/>
            <p:cNvSpPr txBox="1"/>
            <p:nvPr/>
          </p:nvSpPr>
          <p:spPr>
            <a:xfrm>
              <a:off x="5729" y="5804"/>
              <a:ext cx="857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&gt;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66" name="Text Box 125"/>
            <p:cNvSpPr txBox="1"/>
            <p:nvPr/>
          </p:nvSpPr>
          <p:spPr>
            <a:xfrm>
              <a:off x="8299" y="5143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67" name="Text Box 126"/>
            <p:cNvSpPr txBox="1"/>
            <p:nvPr/>
          </p:nvSpPr>
          <p:spPr>
            <a:xfrm>
              <a:off x="8299" y="5473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68" name="Text Box 127"/>
            <p:cNvSpPr txBox="1"/>
            <p:nvPr/>
          </p:nvSpPr>
          <p:spPr>
            <a:xfrm>
              <a:off x="8299" y="580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69" name="Text Box 128"/>
            <p:cNvSpPr txBox="1"/>
            <p:nvPr/>
          </p:nvSpPr>
          <p:spPr>
            <a:xfrm>
              <a:off x="8299" y="613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70" name="Text Box 129"/>
            <p:cNvSpPr txBox="1"/>
            <p:nvPr/>
          </p:nvSpPr>
          <p:spPr>
            <a:xfrm>
              <a:off x="8299" y="6465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71" name="Text Box 130"/>
            <p:cNvSpPr txBox="1"/>
            <p:nvPr/>
          </p:nvSpPr>
          <p:spPr>
            <a:xfrm>
              <a:off x="7871" y="6960"/>
              <a:ext cx="1713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T=3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72" name="Text Box 131"/>
            <p:cNvSpPr txBox="1"/>
            <p:nvPr/>
          </p:nvSpPr>
          <p:spPr>
            <a:xfrm>
              <a:off x="7443" y="5804"/>
              <a:ext cx="857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&gt;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73" name="Text Box 132"/>
            <p:cNvSpPr txBox="1"/>
            <p:nvPr/>
          </p:nvSpPr>
          <p:spPr>
            <a:xfrm>
              <a:off x="10013" y="5143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74" name="Text Box 133"/>
            <p:cNvSpPr txBox="1"/>
            <p:nvPr/>
          </p:nvSpPr>
          <p:spPr>
            <a:xfrm>
              <a:off x="10013" y="5473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75" name="Text Box 134"/>
            <p:cNvSpPr txBox="1"/>
            <p:nvPr/>
          </p:nvSpPr>
          <p:spPr>
            <a:xfrm>
              <a:off x="10013" y="580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76" name="Text Box 135"/>
            <p:cNvSpPr txBox="1"/>
            <p:nvPr/>
          </p:nvSpPr>
          <p:spPr>
            <a:xfrm>
              <a:off x="10013" y="613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77" name="Text Box 136"/>
            <p:cNvSpPr txBox="1"/>
            <p:nvPr/>
          </p:nvSpPr>
          <p:spPr>
            <a:xfrm>
              <a:off x="10013" y="6465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78" name="Text Box 137"/>
            <p:cNvSpPr txBox="1"/>
            <p:nvPr/>
          </p:nvSpPr>
          <p:spPr>
            <a:xfrm>
              <a:off x="9585" y="6960"/>
              <a:ext cx="1713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T=2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79" name="Text Box 138"/>
            <p:cNvSpPr txBox="1"/>
            <p:nvPr/>
          </p:nvSpPr>
          <p:spPr>
            <a:xfrm>
              <a:off x="9156" y="5473"/>
              <a:ext cx="857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#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80" name="Text Box 139"/>
            <p:cNvSpPr txBox="1"/>
            <p:nvPr/>
          </p:nvSpPr>
          <p:spPr>
            <a:xfrm>
              <a:off x="11726" y="5143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81" name="Text Box 140"/>
            <p:cNvSpPr txBox="1"/>
            <p:nvPr/>
          </p:nvSpPr>
          <p:spPr>
            <a:xfrm>
              <a:off x="11726" y="5473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82" name="Text Box 141"/>
            <p:cNvSpPr txBox="1"/>
            <p:nvPr/>
          </p:nvSpPr>
          <p:spPr>
            <a:xfrm>
              <a:off x="11726" y="580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83" name="Text Box 142"/>
            <p:cNvSpPr txBox="1"/>
            <p:nvPr/>
          </p:nvSpPr>
          <p:spPr>
            <a:xfrm>
              <a:off x="11726" y="613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84" name="Text Box 143"/>
            <p:cNvSpPr txBox="1"/>
            <p:nvPr/>
          </p:nvSpPr>
          <p:spPr>
            <a:xfrm>
              <a:off x="11726" y="6465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85" name="Text Box 144"/>
            <p:cNvSpPr txBox="1"/>
            <p:nvPr/>
          </p:nvSpPr>
          <p:spPr>
            <a:xfrm>
              <a:off x="11298" y="6960"/>
              <a:ext cx="1713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T=1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86" name="Text Box 145"/>
            <p:cNvSpPr txBox="1"/>
            <p:nvPr/>
          </p:nvSpPr>
          <p:spPr>
            <a:xfrm>
              <a:off x="10870" y="5804"/>
              <a:ext cx="857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&gt;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87" name="Text Box 146"/>
            <p:cNvSpPr txBox="1"/>
            <p:nvPr/>
          </p:nvSpPr>
          <p:spPr>
            <a:xfrm>
              <a:off x="13440" y="5143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88" name="Text Box 147"/>
            <p:cNvSpPr txBox="1"/>
            <p:nvPr/>
          </p:nvSpPr>
          <p:spPr>
            <a:xfrm>
              <a:off x="13440" y="5473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89" name="Text Box 148"/>
            <p:cNvSpPr txBox="1"/>
            <p:nvPr/>
          </p:nvSpPr>
          <p:spPr>
            <a:xfrm>
              <a:off x="13440" y="580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90" name="Text Box 149"/>
            <p:cNvSpPr txBox="1"/>
            <p:nvPr/>
          </p:nvSpPr>
          <p:spPr>
            <a:xfrm>
              <a:off x="13440" y="613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91" name="Text Box 150"/>
            <p:cNvSpPr txBox="1"/>
            <p:nvPr/>
          </p:nvSpPr>
          <p:spPr>
            <a:xfrm>
              <a:off x="13440" y="6465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92" name="Text Box 151"/>
            <p:cNvSpPr txBox="1"/>
            <p:nvPr/>
          </p:nvSpPr>
          <p:spPr>
            <a:xfrm>
              <a:off x="13297" y="6960"/>
              <a:ext cx="1285" cy="331"/>
            </a:xfrm>
            <a:prstGeom prst="rect">
              <a:avLst/>
            </a:prstGeom>
            <a:solidFill>
              <a:srgbClr val="C0C0C0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T=0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93" name="Text Box 152"/>
            <p:cNvSpPr txBox="1"/>
            <p:nvPr/>
          </p:nvSpPr>
          <p:spPr>
            <a:xfrm>
              <a:off x="12583" y="5804"/>
              <a:ext cx="857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=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94" name="Text Box 153"/>
            <p:cNvSpPr txBox="1"/>
            <p:nvPr/>
          </p:nvSpPr>
          <p:spPr>
            <a:xfrm>
              <a:off x="8299" y="4828"/>
              <a:ext cx="857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14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↓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95" name="Text Box 154"/>
            <p:cNvSpPr txBox="1"/>
            <p:nvPr/>
          </p:nvSpPr>
          <p:spPr>
            <a:xfrm>
              <a:off x="6586" y="4828"/>
              <a:ext cx="857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14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↓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96" name="Text Box 155"/>
            <p:cNvSpPr txBox="1"/>
            <p:nvPr/>
          </p:nvSpPr>
          <p:spPr>
            <a:xfrm>
              <a:off x="11726" y="4828"/>
              <a:ext cx="857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14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↓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97" name="Text Box 156"/>
            <p:cNvSpPr txBox="1"/>
            <p:nvPr/>
          </p:nvSpPr>
          <p:spPr>
            <a:xfrm>
              <a:off x="15153" y="5143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98" name="Text Box 157"/>
            <p:cNvSpPr txBox="1"/>
            <p:nvPr/>
          </p:nvSpPr>
          <p:spPr>
            <a:xfrm>
              <a:off x="15153" y="5473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99" name="Text Box 158"/>
            <p:cNvSpPr txBox="1"/>
            <p:nvPr/>
          </p:nvSpPr>
          <p:spPr>
            <a:xfrm>
              <a:off x="15153" y="580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00" name="Text Box 159"/>
            <p:cNvSpPr txBox="1"/>
            <p:nvPr/>
          </p:nvSpPr>
          <p:spPr>
            <a:xfrm>
              <a:off x="15153" y="613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01" name="Text Box 160"/>
            <p:cNvSpPr txBox="1"/>
            <p:nvPr/>
          </p:nvSpPr>
          <p:spPr>
            <a:xfrm>
              <a:off x="15153" y="6465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02" name="Text Box 161"/>
            <p:cNvSpPr txBox="1"/>
            <p:nvPr/>
          </p:nvSpPr>
          <p:spPr>
            <a:xfrm>
              <a:off x="14725" y="6960"/>
              <a:ext cx="1713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T=4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03" name="Text Box 162"/>
            <p:cNvSpPr txBox="1"/>
            <p:nvPr/>
          </p:nvSpPr>
          <p:spPr>
            <a:xfrm>
              <a:off x="14296" y="6134"/>
              <a:ext cx="857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&gt;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04" name="Text Box 163"/>
            <p:cNvSpPr txBox="1"/>
            <p:nvPr/>
          </p:nvSpPr>
          <p:spPr>
            <a:xfrm>
              <a:off x="16867" y="5143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05" name="Text Box 164"/>
            <p:cNvSpPr txBox="1"/>
            <p:nvPr/>
          </p:nvSpPr>
          <p:spPr>
            <a:xfrm>
              <a:off x="16867" y="5473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06" name="Text Box 165"/>
            <p:cNvSpPr txBox="1"/>
            <p:nvPr/>
          </p:nvSpPr>
          <p:spPr>
            <a:xfrm>
              <a:off x="16867" y="580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07" name="Text Box 166"/>
            <p:cNvSpPr txBox="1"/>
            <p:nvPr/>
          </p:nvSpPr>
          <p:spPr>
            <a:xfrm>
              <a:off x="16867" y="6134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08" name="Text Box 167"/>
            <p:cNvSpPr txBox="1"/>
            <p:nvPr/>
          </p:nvSpPr>
          <p:spPr>
            <a:xfrm>
              <a:off x="16867" y="6465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09" name="Text Box 168"/>
            <p:cNvSpPr txBox="1"/>
            <p:nvPr/>
          </p:nvSpPr>
          <p:spPr>
            <a:xfrm>
              <a:off x="16438" y="6960"/>
              <a:ext cx="1713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T=5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10" name="Text Box 169"/>
            <p:cNvSpPr txBox="1"/>
            <p:nvPr/>
          </p:nvSpPr>
          <p:spPr>
            <a:xfrm>
              <a:off x="16010" y="5804"/>
              <a:ext cx="857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#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11" name="Text Box 170"/>
            <p:cNvSpPr txBox="1"/>
            <p:nvPr/>
          </p:nvSpPr>
          <p:spPr>
            <a:xfrm>
              <a:off x="15153" y="4828"/>
              <a:ext cx="857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14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↓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12" name="Text Box 171"/>
            <p:cNvSpPr txBox="1"/>
            <p:nvPr/>
          </p:nvSpPr>
          <p:spPr>
            <a:xfrm>
              <a:off x="1446" y="7787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13" name="Text Box 172"/>
            <p:cNvSpPr txBox="1"/>
            <p:nvPr/>
          </p:nvSpPr>
          <p:spPr>
            <a:xfrm>
              <a:off x="1446" y="8117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14" name="Text Box 173"/>
            <p:cNvSpPr txBox="1"/>
            <p:nvPr/>
          </p:nvSpPr>
          <p:spPr>
            <a:xfrm>
              <a:off x="1446" y="8448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15" name="Text Box 174"/>
            <p:cNvSpPr txBox="1"/>
            <p:nvPr/>
          </p:nvSpPr>
          <p:spPr>
            <a:xfrm>
              <a:off x="1446" y="8778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16" name="Text Box 175"/>
            <p:cNvSpPr txBox="1"/>
            <p:nvPr/>
          </p:nvSpPr>
          <p:spPr>
            <a:xfrm>
              <a:off x="1446" y="9109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17" name="Text Box 176"/>
            <p:cNvSpPr txBox="1"/>
            <p:nvPr/>
          </p:nvSpPr>
          <p:spPr>
            <a:xfrm>
              <a:off x="1017" y="9604"/>
              <a:ext cx="1713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T=5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18" name="Text Box 177"/>
            <p:cNvSpPr txBox="1"/>
            <p:nvPr/>
          </p:nvSpPr>
          <p:spPr>
            <a:xfrm>
              <a:off x="589" y="8778"/>
              <a:ext cx="857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&gt;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19" name="Text Box 178"/>
            <p:cNvSpPr txBox="1"/>
            <p:nvPr/>
          </p:nvSpPr>
          <p:spPr>
            <a:xfrm>
              <a:off x="1446" y="7472"/>
              <a:ext cx="857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14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↓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20" name="Text Box 179"/>
            <p:cNvSpPr txBox="1"/>
            <p:nvPr/>
          </p:nvSpPr>
          <p:spPr>
            <a:xfrm>
              <a:off x="3159" y="7787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21" name="Text Box 180"/>
            <p:cNvSpPr txBox="1"/>
            <p:nvPr/>
          </p:nvSpPr>
          <p:spPr>
            <a:xfrm>
              <a:off x="3159" y="8117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22" name="Text Box 181"/>
            <p:cNvSpPr txBox="1"/>
            <p:nvPr/>
          </p:nvSpPr>
          <p:spPr>
            <a:xfrm>
              <a:off x="3159" y="8448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23" name="Text Box 182"/>
            <p:cNvSpPr txBox="1"/>
            <p:nvPr/>
          </p:nvSpPr>
          <p:spPr>
            <a:xfrm>
              <a:off x="3159" y="8778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24" name="Text Box 183"/>
            <p:cNvSpPr txBox="1"/>
            <p:nvPr/>
          </p:nvSpPr>
          <p:spPr>
            <a:xfrm>
              <a:off x="3159" y="9109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25" name="Text Box 184"/>
            <p:cNvSpPr txBox="1"/>
            <p:nvPr/>
          </p:nvSpPr>
          <p:spPr>
            <a:xfrm>
              <a:off x="2731" y="9604"/>
              <a:ext cx="1713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T=4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26" name="Text Box 185"/>
            <p:cNvSpPr txBox="1"/>
            <p:nvPr/>
          </p:nvSpPr>
          <p:spPr>
            <a:xfrm>
              <a:off x="2302" y="8448"/>
              <a:ext cx="857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#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27" name="Text Box 186"/>
            <p:cNvSpPr txBox="1"/>
            <p:nvPr/>
          </p:nvSpPr>
          <p:spPr>
            <a:xfrm>
              <a:off x="4873" y="7787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28" name="Text Box 187"/>
            <p:cNvSpPr txBox="1"/>
            <p:nvPr/>
          </p:nvSpPr>
          <p:spPr>
            <a:xfrm>
              <a:off x="4873" y="8117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29" name="Text Box 188"/>
            <p:cNvSpPr txBox="1"/>
            <p:nvPr/>
          </p:nvSpPr>
          <p:spPr>
            <a:xfrm>
              <a:off x="4873" y="8448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30" name="Text Box 189"/>
            <p:cNvSpPr txBox="1"/>
            <p:nvPr/>
          </p:nvSpPr>
          <p:spPr>
            <a:xfrm>
              <a:off x="4873" y="8778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31" name="Text Box 190"/>
            <p:cNvSpPr txBox="1"/>
            <p:nvPr/>
          </p:nvSpPr>
          <p:spPr>
            <a:xfrm>
              <a:off x="4873" y="9109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32" name="Text Box 191"/>
            <p:cNvSpPr txBox="1"/>
            <p:nvPr/>
          </p:nvSpPr>
          <p:spPr>
            <a:xfrm>
              <a:off x="4444" y="9604"/>
              <a:ext cx="1713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T=9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33" name="Text Box 192"/>
            <p:cNvSpPr txBox="1"/>
            <p:nvPr/>
          </p:nvSpPr>
          <p:spPr>
            <a:xfrm>
              <a:off x="4016" y="8448"/>
              <a:ext cx="857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#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34" name="Text Box 193"/>
            <p:cNvSpPr txBox="1"/>
            <p:nvPr/>
          </p:nvSpPr>
          <p:spPr>
            <a:xfrm>
              <a:off x="6586" y="7787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35" name="Text Box 194"/>
            <p:cNvSpPr txBox="1"/>
            <p:nvPr/>
          </p:nvSpPr>
          <p:spPr>
            <a:xfrm>
              <a:off x="6586" y="8117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36" name="Text Box 195"/>
            <p:cNvSpPr txBox="1"/>
            <p:nvPr/>
          </p:nvSpPr>
          <p:spPr>
            <a:xfrm>
              <a:off x="6586" y="8448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37" name="Text Box 196"/>
            <p:cNvSpPr txBox="1"/>
            <p:nvPr/>
          </p:nvSpPr>
          <p:spPr>
            <a:xfrm>
              <a:off x="6586" y="8778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38" name="Text Box 197"/>
            <p:cNvSpPr txBox="1"/>
            <p:nvPr/>
          </p:nvSpPr>
          <p:spPr>
            <a:xfrm>
              <a:off x="6586" y="9109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39" name="Text Box 198"/>
            <p:cNvSpPr txBox="1"/>
            <p:nvPr/>
          </p:nvSpPr>
          <p:spPr>
            <a:xfrm>
              <a:off x="6158" y="9604"/>
              <a:ext cx="1713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T=1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40" name="Text Box 199"/>
            <p:cNvSpPr txBox="1"/>
            <p:nvPr/>
          </p:nvSpPr>
          <p:spPr>
            <a:xfrm>
              <a:off x="5729" y="8778"/>
              <a:ext cx="857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#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41" name="Text Box 200"/>
            <p:cNvSpPr txBox="1"/>
            <p:nvPr/>
          </p:nvSpPr>
          <p:spPr>
            <a:xfrm>
              <a:off x="8299" y="7787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42" name="Text Box 201"/>
            <p:cNvSpPr txBox="1"/>
            <p:nvPr/>
          </p:nvSpPr>
          <p:spPr>
            <a:xfrm>
              <a:off x="8299" y="8117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43" name="Text Box 202"/>
            <p:cNvSpPr txBox="1"/>
            <p:nvPr/>
          </p:nvSpPr>
          <p:spPr>
            <a:xfrm>
              <a:off x="8299" y="8448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44" name="Text Box 203"/>
            <p:cNvSpPr txBox="1"/>
            <p:nvPr/>
          </p:nvSpPr>
          <p:spPr>
            <a:xfrm>
              <a:off x="8299" y="8778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45" name="Text Box 204"/>
            <p:cNvSpPr txBox="1"/>
            <p:nvPr/>
          </p:nvSpPr>
          <p:spPr>
            <a:xfrm>
              <a:off x="8299" y="9109"/>
              <a:ext cx="857" cy="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46" name="Text Box 205"/>
            <p:cNvSpPr txBox="1"/>
            <p:nvPr/>
          </p:nvSpPr>
          <p:spPr>
            <a:xfrm>
              <a:off x="7871" y="9604"/>
              <a:ext cx="1713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T=10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60" name="Text Box 219"/>
            <p:cNvSpPr txBox="1"/>
            <p:nvPr/>
          </p:nvSpPr>
          <p:spPr>
            <a:xfrm>
              <a:off x="3159" y="4828"/>
              <a:ext cx="857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61" name="Text Box 220"/>
            <p:cNvSpPr txBox="1"/>
            <p:nvPr/>
          </p:nvSpPr>
          <p:spPr>
            <a:xfrm>
              <a:off x="4873" y="4828"/>
              <a:ext cx="857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62" name="Text Box 221"/>
            <p:cNvSpPr txBox="1"/>
            <p:nvPr/>
          </p:nvSpPr>
          <p:spPr>
            <a:xfrm>
              <a:off x="10013" y="4828"/>
              <a:ext cx="857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63" name="Text Box 222"/>
            <p:cNvSpPr txBox="1"/>
            <p:nvPr/>
          </p:nvSpPr>
          <p:spPr>
            <a:xfrm>
              <a:off x="13440" y="4828"/>
              <a:ext cx="857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64" name="Text Box 223"/>
            <p:cNvSpPr txBox="1"/>
            <p:nvPr/>
          </p:nvSpPr>
          <p:spPr>
            <a:xfrm>
              <a:off x="16867" y="4828"/>
              <a:ext cx="857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65" name="Text Box 224"/>
            <p:cNvSpPr txBox="1"/>
            <p:nvPr/>
          </p:nvSpPr>
          <p:spPr>
            <a:xfrm>
              <a:off x="3159" y="7472"/>
              <a:ext cx="857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66" name="Text Box 225"/>
            <p:cNvSpPr txBox="1"/>
            <p:nvPr/>
          </p:nvSpPr>
          <p:spPr>
            <a:xfrm>
              <a:off x="4873" y="7472"/>
              <a:ext cx="857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67" name="Text Box 226"/>
            <p:cNvSpPr txBox="1"/>
            <p:nvPr/>
          </p:nvSpPr>
          <p:spPr>
            <a:xfrm>
              <a:off x="6586" y="7472"/>
              <a:ext cx="857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68" name="Text Box 227"/>
            <p:cNvSpPr txBox="1"/>
            <p:nvPr/>
          </p:nvSpPr>
          <p:spPr>
            <a:xfrm>
              <a:off x="8299" y="7472"/>
              <a:ext cx="857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endParaRPr lang="zh-CN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7069" name="Group 228"/>
          <p:cNvGrpSpPr/>
          <p:nvPr/>
        </p:nvGrpSpPr>
        <p:grpSpPr>
          <a:xfrm rot="0">
            <a:off x="4478655" y="335280"/>
            <a:ext cx="3808095" cy="419735"/>
            <a:chOff x="2520" y="3780"/>
            <a:chExt cx="2520" cy="624"/>
          </a:xfrm>
        </p:grpSpPr>
        <p:sp>
          <p:nvSpPr>
            <p:cNvPr id="37070" name="Text Box 229"/>
            <p:cNvSpPr txBox="1"/>
            <p:nvPr/>
          </p:nvSpPr>
          <p:spPr>
            <a:xfrm>
              <a:off x="2880" y="4092"/>
              <a:ext cx="360" cy="31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71" name="Text Box 230"/>
            <p:cNvSpPr txBox="1"/>
            <p:nvPr/>
          </p:nvSpPr>
          <p:spPr>
            <a:xfrm>
              <a:off x="2880" y="3780"/>
              <a:ext cx="360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72" name="Text Box 231"/>
            <p:cNvSpPr txBox="1"/>
            <p:nvPr/>
          </p:nvSpPr>
          <p:spPr>
            <a:xfrm>
              <a:off x="3240" y="4092"/>
              <a:ext cx="360" cy="31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73" name="Text Box 232"/>
            <p:cNvSpPr txBox="1"/>
            <p:nvPr/>
          </p:nvSpPr>
          <p:spPr>
            <a:xfrm>
              <a:off x="3240" y="3780"/>
              <a:ext cx="360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74" name="Text Box 233"/>
            <p:cNvSpPr txBox="1"/>
            <p:nvPr/>
          </p:nvSpPr>
          <p:spPr>
            <a:xfrm>
              <a:off x="3600" y="4092"/>
              <a:ext cx="360" cy="31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75" name="Text Box 234"/>
            <p:cNvSpPr txBox="1"/>
            <p:nvPr/>
          </p:nvSpPr>
          <p:spPr>
            <a:xfrm>
              <a:off x="3600" y="3780"/>
              <a:ext cx="360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76" name="Text Box 235"/>
            <p:cNvSpPr txBox="1"/>
            <p:nvPr/>
          </p:nvSpPr>
          <p:spPr>
            <a:xfrm>
              <a:off x="3960" y="4092"/>
              <a:ext cx="360" cy="31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77" name="Text Box 236"/>
            <p:cNvSpPr txBox="1"/>
            <p:nvPr/>
          </p:nvSpPr>
          <p:spPr>
            <a:xfrm>
              <a:off x="3960" y="3780"/>
              <a:ext cx="360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78" name="Text Box 237"/>
            <p:cNvSpPr txBox="1"/>
            <p:nvPr/>
          </p:nvSpPr>
          <p:spPr>
            <a:xfrm>
              <a:off x="4320" y="4092"/>
              <a:ext cx="360" cy="31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79" name="Text Box 238"/>
            <p:cNvSpPr txBox="1"/>
            <p:nvPr/>
          </p:nvSpPr>
          <p:spPr>
            <a:xfrm>
              <a:off x="4320" y="3780"/>
              <a:ext cx="360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80" name="Text Box 239"/>
            <p:cNvSpPr txBox="1"/>
            <p:nvPr/>
          </p:nvSpPr>
          <p:spPr>
            <a:xfrm>
              <a:off x="4680" y="4092"/>
              <a:ext cx="360" cy="31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81" name="Text Box 240"/>
            <p:cNvSpPr txBox="1"/>
            <p:nvPr/>
          </p:nvSpPr>
          <p:spPr>
            <a:xfrm>
              <a:off x="4680" y="3780"/>
              <a:ext cx="360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82" name="Text Box 241"/>
            <p:cNvSpPr txBox="1"/>
            <p:nvPr/>
          </p:nvSpPr>
          <p:spPr>
            <a:xfrm>
              <a:off x="2520" y="4092"/>
              <a:ext cx="360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w</a:t>
              </a:r>
              <a:endPara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Rot="1"/>
          </p:cNvSpPr>
          <p:nvPr/>
        </p:nvSpPr>
        <p:spPr>
          <a:xfrm>
            <a:off x="3863975" y="115888"/>
            <a:ext cx="4506913" cy="2889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marL="1117600" indent="-1117600" algn="ctr"/>
            <a:r>
              <a:rPr lang="en-US" altLang="zh-CN" sz="2400" b="1" dirty="0">
                <a:solidFill>
                  <a:srgbClr val="663300"/>
                </a:solidFill>
                <a:latin typeface="Arial" panose="020B0604020202020204" pitchFamily="34" charset="0"/>
              </a:rPr>
              <a:t>3.5   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663300"/>
                </a:solidFill>
                <a:latin typeface="Arial" panose="020B0604020202020204" pitchFamily="34" charset="0"/>
              </a:rPr>
              <a:t>堆栈的应用</a:t>
            </a:r>
            <a:endParaRPr lang="zh-CN" altLang="en-US" sz="2400" b="1" dirty="0">
              <a:solidFill>
                <a:srgbClr val="6633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551815"/>
            <a:ext cx="11441430" cy="575310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MzI5YTdhMDExZWVhYTAxZjI0MDI4YTdlYmQ4ZDU4NTAifQ=="/>
</p:tagLst>
</file>

<file path=ppt/theme/theme1.xml><?xml version="1.0" encoding="utf-8"?>
<a:theme xmlns:a="http://schemas.openxmlformats.org/drawingml/2006/main" name="王王王">
  <a:themeElements>
    <a:clrScheme name="王王王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王王王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王王王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王王王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王王王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王王王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王王王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王王王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王王王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王王王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</Words>
  <Application>WPS 演示</Application>
  <PresentationFormat>宽屏</PresentationFormat>
  <Paragraphs>276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隶书</vt:lpstr>
      <vt:lpstr>仿宋_GB2312</vt:lpstr>
      <vt:lpstr>仿宋</vt:lpstr>
      <vt:lpstr>Times New Roman</vt:lpstr>
      <vt:lpstr>王王王</vt:lpstr>
      <vt:lpstr>1_默认设计模板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董丹丹</cp:lastModifiedBy>
  <cp:revision>155</cp:revision>
  <dcterms:created xsi:type="dcterms:W3CDTF">2019-06-19T02:08:00Z</dcterms:created>
  <dcterms:modified xsi:type="dcterms:W3CDTF">2024-05-31T06:29:02Z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54861CB3C1394923A109FC12F060F687_11</vt:lpwstr>
  </property>
</Properties>
</file>