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2"/>
  </p:notesMasterIdLst>
  <p:sldIdLst>
    <p:sldId id="579" r:id="rId4"/>
    <p:sldId id="898" r:id="rId5"/>
    <p:sldId id="997" r:id="rId6"/>
    <p:sldId id="943" r:id="rId7"/>
    <p:sldId id="944" r:id="rId8"/>
    <p:sldId id="945" r:id="rId9"/>
    <p:sldId id="946" r:id="rId10"/>
    <p:sldId id="947" r:id="rId11"/>
    <p:sldId id="899" r:id="rId12"/>
    <p:sldId id="900" r:id="rId13"/>
    <p:sldId id="901" r:id="rId14"/>
    <p:sldId id="902" r:id="rId15"/>
    <p:sldId id="903" r:id="rId16"/>
    <p:sldId id="904" r:id="rId17"/>
    <p:sldId id="949" r:id="rId18"/>
    <p:sldId id="905" r:id="rId19"/>
    <p:sldId id="906" r:id="rId20"/>
    <p:sldId id="907" r:id="rId21"/>
    <p:sldId id="908" r:id="rId23"/>
    <p:sldId id="909" r:id="rId24"/>
    <p:sldId id="910" r:id="rId25"/>
    <p:sldId id="911" r:id="rId26"/>
    <p:sldId id="912" r:id="rId27"/>
    <p:sldId id="913" r:id="rId28"/>
    <p:sldId id="914" r:id="rId29"/>
    <p:sldId id="915" r:id="rId30"/>
    <p:sldId id="916" r:id="rId31"/>
    <p:sldId id="917" r:id="rId32"/>
    <p:sldId id="918" r:id="rId33"/>
    <p:sldId id="919" r:id="rId34"/>
    <p:sldId id="920" r:id="rId35"/>
    <p:sldId id="921" r:id="rId36"/>
    <p:sldId id="922" r:id="rId37"/>
    <p:sldId id="923" r:id="rId38"/>
    <p:sldId id="924" r:id="rId39"/>
    <p:sldId id="925" r:id="rId40"/>
    <p:sldId id="926" r:id="rId41"/>
    <p:sldId id="927" r:id="rId42"/>
    <p:sldId id="928" r:id="rId43"/>
    <p:sldId id="929" r:id="rId44"/>
    <p:sldId id="930" r:id="rId45"/>
    <p:sldId id="931" r:id="rId46"/>
    <p:sldId id="932" r:id="rId47"/>
    <p:sldId id="950" r:id="rId48"/>
    <p:sldId id="951" r:id="rId49"/>
    <p:sldId id="952" r:id="rId50"/>
    <p:sldId id="953" r:id="rId51"/>
    <p:sldId id="933" r:id="rId52"/>
    <p:sldId id="934" r:id="rId53"/>
    <p:sldId id="935" r:id="rId54"/>
    <p:sldId id="936" r:id="rId55"/>
    <p:sldId id="937" r:id="rId56"/>
    <p:sldId id="938" r:id="rId57"/>
    <p:sldId id="939" r:id="rId58"/>
    <p:sldId id="940" r:id="rId59"/>
    <p:sldId id="941" r:id="rId60"/>
    <p:sldId id="942" r:id="rId61"/>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CCFF"/>
    <a:srgbClr val="000099"/>
    <a:srgbClr val="339966"/>
    <a:srgbClr val="D9FFFF"/>
    <a:srgbClr val="CDCDFF"/>
    <a:srgbClr val="8B8B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7"/>
    <p:restoredTop sz="94414"/>
  </p:normalViewPr>
  <p:slideViewPr>
    <p:cSldViewPr showGuides="1">
      <p:cViewPr varScale="1">
        <p:scale>
          <a:sx n="66" d="100"/>
          <a:sy n="66" d="100"/>
        </p:scale>
        <p:origin x="-672" y="-102"/>
      </p:cViewPr>
      <p:guideLst>
        <p:guide orient="horz" pos="2227"/>
        <p:guide pos="2880"/>
      </p:guideLst>
    </p:cSldViewPr>
  </p:slideViewPr>
  <p:outlineViewPr>
    <p:cViewPr>
      <p:scale>
        <a:sx n="33" d="100"/>
        <a:sy n="33" d="100"/>
      </p:scale>
      <p:origin x="0" y="-1013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notesMaster" Target="notesMasters/notes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buFontTx/>
              <a:buNone/>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1" name="日期占位符 2"/>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buFontTx/>
              <a:buNone/>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3643255-316C-4065-B645-0102B367E538}" type="datetime1">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388" name="幻灯片图像占位符 3"/>
          <p:cNvSpPr>
            <a:spLocks noGrp="1" noRot="1" noChangeAspect="1"/>
          </p:cNvSpPr>
          <p:nvPr>
            <p:ph type="sldImg"/>
          </p:nvPr>
        </p:nvSpPr>
        <p:spPr>
          <a:xfrm>
            <a:off x="1143000" y="685800"/>
            <a:ext cx="4572000" cy="3429000"/>
          </a:xfrm>
          <a:prstGeom prst="rect">
            <a:avLst/>
          </a:prstGeom>
          <a:noFill/>
          <a:ln w="9525">
            <a:noFill/>
          </a:ln>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eaLnBrk="1" hangingPunct="1">
              <a:buFontTx/>
              <a:buNone/>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38471B5-C8C4-42A6-9CC6-00C83E86BA99}" type="slidenum">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3074" name="Freeform 12"/>
          <p:cNvSpPr/>
          <p:nvPr/>
        </p:nvSpPr>
        <p:spPr>
          <a:xfrm>
            <a:off x="0" y="1958975"/>
            <a:ext cx="9156700" cy="4899025"/>
          </a:xfrm>
          <a:custGeom>
            <a:avLst/>
            <a:gdLst>
              <a:gd name="txL" fmla="*/ 0 w 5768"/>
              <a:gd name="txT" fmla="*/ 0 h 3086"/>
              <a:gd name="txR" fmla="*/ 5768 w 5768"/>
              <a:gd name="txB" fmla="*/ 3086 h 3086"/>
            </a:gdLst>
            <a:ahLst/>
            <a:cxnLst>
              <a:cxn ang="0">
                <a:pos x="0"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0"/>
              </a:cxn>
            </a:cxnLst>
            <a:rect l="txL" t="txT" r="txR" b="txB"/>
            <a:pathLst>
              <a:path w="5768" h="3086">
                <a:moveTo>
                  <a:pt x="0" y="0"/>
                </a:moveTo>
                <a:cubicBezTo>
                  <a:pt x="233" y="103"/>
                  <a:pt x="494" y="178"/>
                  <a:pt x="494" y="185"/>
                </a:cubicBezTo>
                <a:cubicBezTo>
                  <a:pt x="494" y="192"/>
                  <a:pt x="320" y="1078"/>
                  <a:pt x="1112" y="1526"/>
                </a:cubicBezTo>
                <a:cubicBezTo>
                  <a:pt x="1904" y="1974"/>
                  <a:pt x="3056" y="1902"/>
                  <a:pt x="4128" y="1662"/>
                </a:cubicBezTo>
                <a:cubicBezTo>
                  <a:pt x="5200" y="1422"/>
                  <a:pt x="5672" y="900"/>
                  <a:pt x="5768" y="790"/>
                </a:cubicBezTo>
                <a:lnTo>
                  <a:pt x="5760" y="3086"/>
                </a:lnTo>
                <a:lnTo>
                  <a:pt x="0" y="3086"/>
                </a:lnTo>
                <a:lnTo>
                  <a:pt x="0" y="0"/>
                </a:lnTo>
                <a:close/>
              </a:path>
            </a:pathLst>
          </a:custGeom>
          <a:solidFill>
            <a:schemeClr val="accent2">
              <a:alpha val="100000"/>
            </a:schemeClr>
          </a:solidFill>
          <a:ln w="9525">
            <a:noFill/>
          </a:ln>
        </p:spPr>
        <p:txBody>
          <a:bodyPr/>
          <a:lstStyle/>
          <a:p>
            <a:endParaRPr lang="zh-CN" altLang="en-US"/>
          </a:p>
        </p:txBody>
      </p:sp>
      <p:sp>
        <p:nvSpPr>
          <p:cNvPr id="3075" name="Freeform 9"/>
          <p:cNvSpPr/>
          <p:nvPr/>
        </p:nvSpPr>
        <p:spPr>
          <a:xfrm>
            <a:off x="-11112" y="-53975"/>
            <a:ext cx="4684712" cy="2035175"/>
          </a:xfrm>
          <a:custGeom>
            <a:avLst/>
            <a:gdLst>
              <a:gd name="txL" fmla="*/ 0 w 2951"/>
              <a:gd name="txT" fmla="*/ 0 h 1282"/>
              <a:gd name="txR" fmla="*/ 2951 w 2951"/>
              <a:gd name="txB" fmla="*/ 1282 h 1282"/>
            </a:gdLst>
            <a:ahLst/>
            <a:cxnLst>
              <a:cxn ang="0">
                <a:pos x="0" y="2147483646"/>
              </a:cxn>
              <a:cxn ang="0">
                <a:pos x="2147483646" y="2147483646"/>
              </a:cxn>
              <a:cxn ang="0">
                <a:pos x="2147483646" y="2147483646"/>
              </a:cxn>
              <a:cxn ang="0">
                <a:pos x="2147483646" y="2147483646"/>
              </a:cxn>
              <a:cxn ang="0">
                <a:pos x="2147483646" y="2147483646"/>
              </a:cxn>
              <a:cxn ang="0">
                <a:pos x="0" y="2147483646"/>
              </a:cxn>
            </a:cxnLst>
            <a:rect l="txL" t="txT" r="txR" b="txB"/>
            <a:pathLst>
              <a:path w="2951" h="1282">
                <a:moveTo>
                  <a:pt x="0" y="1028"/>
                </a:moveTo>
                <a:cubicBezTo>
                  <a:pt x="90" y="1235"/>
                  <a:pt x="549" y="1282"/>
                  <a:pt x="549" y="1275"/>
                </a:cubicBezTo>
                <a:cubicBezTo>
                  <a:pt x="549" y="1268"/>
                  <a:pt x="727" y="794"/>
                  <a:pt x="1598" y="397"/>
                </a:cubicBezTo>
                <a:cubicBezTo>
                  <a:pt x="2469" y="0"/>
                  <a:pt x="2916" y="41"/>
                  <a:pt x="2951" y="34"/>
                </a:cubicBezTo>
                <a:lnTo>
                  <a:pt x="7" y="34"/>
                </a:lnTo>
                <a:lnTo>
                  <a:pt x="0" y="1028"/>
                </a:lnTo>
                <a:close/>
              </a:path>
            </a:pathLst>
          </a:custGeom>
          <a:solidFill>
            <a:schemeClr val="accent1">
              <a:alpha val="100000"/>
            </a:schemeClr>
          </a:solidFill>
          <a:ln w="9525">
            <a:noFill/>
          </a:ln>
        </p:spPr>
        <p:txBody>
          <a:bodyPr/>
          <a:lstStyle/>
          <a:p>
            <a:endParaRPr lang="zh-CN" altLang="en-US"/>
          </a:p>
        </p:txBody>
      </p:sp>
      <p:sp>
        <p:nvSpPr>
          <p:cNvPr id="3076" name="Freeform 13"/>
          <p:cNvSpPr/>
          <p:nvPr/>
        </p:nvSpPr>
        <p:spPr>
          <a:xfrm>
            <a:off x="1295400" y="125413"/>
            <a:ext cx="4168775" cy="2084387"/>
          </a:xfrm>
          <a:custGeom>
            <a:avLst/>
            <a:gdLst>
              <a:gd name="txL" fmla="*/ 0 w 2551"/>
              <a:gd name="txT" fmla="*/ 0 h 1262"/>
              <a:gd name="txR" fmla="*/ 2551 w 2551"/>
              <a:gd name="txB" fmla="*/ 1262 h 1262"/>
            </a:gdLst>
            <a:ahLst/>
            <a:cxnLst>
              <a:cxn ang="0">
                <a:pos x="2147483646" y="2147483646"/>
              </a:cxn>
              <a:cxn ang="0">
                <a:pos x="2147483646" y="2147483646"/>
              </a:cxn>
              <a:cxn ang="0">
                <a:pos x="2147483646" y="2147483646"/>
              </a:cxn>
              <a:cxn ang="0">
                <a:pos x="2147483646" y="2147483646"/>
              </a:cxn>
              <a:cxn ang="0">
                <a:pos x="2147483646" y="2147483646"/>
              </a:cxn>
            </a:cxnLst>
            <a:rect l="txL" t="txT" r="txR" b="txB"/>
            <a:pathLst>
              <a:path w="2551" h="1262">
                <a:moveTo>
                  <a:pt x="109" y="1145"/>
                </a:moveTo>
                <a:cubicBezTo>
                  <a:pt x="0" y="1028"/>
                  <a:pt x="323" y="730"/>
                  <a:pt x="1273" y="365"/>
                </a:cubicBezTo>
                <a:cubicBezTo>
                  <a:pt x="2223" y="0"/>
                  <a:pt x="2551" y="58"/>
                  <a:pt x="2476" y="257"/>
                </a:cubicBezTo>
                <a:cubicBezTo>
                  <a:pt x="2401" y="456"/>
                  <a:pt x="2016" y="710"/>
                  <a:pt x="1571" y="895"/>
                </a:cubicBezTo>
                <a:cubicBezTo>
                  <a:pt x="1126" y="1080"/>
                  <a:pt x="218" y="1262"/>
                  <a:pt x="109" y="1145"/>
                </a:cubicBezTo>
                <a:close/>
              </a:path>
            </a:pathLst>
          </a:custGeom>
          <a:solidFill>
            <a:schemeClr val="accent1">
              <a:alpha val="100000"/>
            </a:schemeClr>
          </a:solidFill>
          <a:ln w="9525">
            <a:noFill/>
          </a:ln>
        </p:spPr>
        <p:txBody>
          <a:bodyPr/>
          <a:lstStyle/>
          <a:p>
            <a:endParaRPr lang="zh-CN" altLang="en-US"/>
          </a:p>
        </p:txBody>
      </p:sp>
      <p:sp>
        <p:nvSpPr>
          <p:cNvPr id="3077" name="Freeform 14"/>
          <p:cNvSpPr/>
          <p:nvPr/>
        </p:nvSpPr>
        <p:spPr>
          <a:xfrm>
            <a:off x="1333500" y="0"/>
            <a:ext cx="7823200" cy="3556000"/>
          </a:xfrm>
          <a:custGeom>
            <a:avLst/>
            <a:gdLst>
              <a:gd name="txL" fmla="*/ 0 w 4928"/>
              <a:gd name="txT" fmla="*/ 0 h 2240"/>
              <a:gd name="txR" fmla="*/ 4928 w 4928"/>
              <a:gd name="txB" fmla="*/ 2240 h 2240"/>
            </a:gdLst>
            <a:ahLst/>
            <a:cxnLst>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Lst>
            <a:rect l="txL" t="txT" r="txR" b="txB"/>
            <a:pathLst>
              <a:path w="4928" h="2240">
                <a:moveTo>
                  <a:pt x="16" y="1504"/>
                </a:moveTo>
                <a:cubicBezTo>
                  <a:pt x="1048" y="1720"/>
                  <a:pt x="2286" y="1084"/>
                  <a:pt x="2602" y="878"/>
                </a:cubicBezTo>
                <a:cubicBezTo>
                  <a:pt x="2918" y="672"/>
                  <a:pt x="3460" y="206"/>
                  <a:pt x="3007" y="0"/>
                </a:cubicBezTo>
                <a:lnTo>
                  <a:pt x="4928" y="0"/>
                </a:lnTo>
                <a:cubicBezTo>
                  <a:pt x="4925" y="288"/>
                  <a:pt x="4200" y="1108"/>
                  <a:pt x="3528" y="1512"/>
                </a:cubicBezTo>
                <a:cubicBezTo>
                  <a:pt x="2856" y="1916"/>
                  <a:pt x="1800" y="2240"/>
                  <a:pt x="1256" y="2216"/>
                </a:cubicBezTo>
                <a:cubicBezTo>
                  <a:pt x="712" y="2192"/>
                  <a:pt x="0" y="2128"/>
                  <a:pt x="16" y="1504"/>
                </a:cubicBezTo>
              </a:path>
            </a:pathLst>
          </a:custGeom>
          <a:solidFill>
            <a:schemeClr val="accent1">
              <a:alpha val="100000"/>
            </a:schemeClr>
          </a:solidFill>
          <a:ln w="9525">
            <a:noFill/>
          </a:ln>
        </p:spPr>
        <p:txBody>
          <a:bodyPr/>
          <a:lstStyle/>
          <a:p>
            <a:endParaRPr lang="zh-CN" altLang="en-US"/>
          </a:p>
        </p:txBody>
      </p:sp>
      <p:pic>
        <p:nvPicPr>
          <p:cNvPr id="3078" name="Picture 16" descr="top2"/>
          <p:cNvPicPr>
            <a:picLocks noChangeAspect="1"/>
          </p:cNvPicPr>
          <p:nvPr userDrawn="1"/>
        </p:nvPicPr>
        <p:blipFill>
          <a:blip r:embed="rId2"/>
          <a:stretch>
            <a:fillRect/>
          </a:stretch>
        </p:blipFill>
        <p:spPr>
          <a:xfrm>
            <a:off x="3571875" y="6184900"/>
            <a:ext cx="2000250" cy="673100"/>
          </a:xfrm>
          <a:prstGeom prst="rect">
            <a:avLst/>
          </a:prstGeom>
          <a:noFill/>
          <a:ln w="9525">
            <a:noFill/>
          </a:ln>
        </p:spPr>
      </p:pic>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252537"/>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412875"/>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664200"/>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664200"/>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3" name="矩形 1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bwMode="auto">
          <a:xfrm>
            <a:off x="1141413" y="0"/>
            <a:ext cx="230188"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直接连接符 18"/>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0" name="直接连接符 19"/>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1" name="直接连接符 20"/>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3" name="直接连接符 2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4" name="直接连接符 2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5" name="直接连接符 2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6" name="矩形 2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7" name="椭圆 2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8" name="椭圆 2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9" name="椭圆 28"/>
          <p:cNvSpPr/>
          <p:nvPr/>
        </p:nvSpPr>
        <p:spPr bwMode="auto">
          <a:xfrm>
            <a:off x="1090613" y="5500688"/>
            <a:ext cx="138113"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0" name="椭圆 2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1" name="椭圆 3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4114" name="图片 3"/>
          <p:cNvPicPr>
            <a:picLocks noChangeAspect="1"/>
          </p:cNvPicPr>
          <p:nvPr userDrawn="1"/>
        </p:nvPicPr>
        <p:blipFill>
          <a:blip r:embed="rId2"/>
          <a:stretch>
            <a:fillRect/>
          </a:stretch>
        </p:blipFill>
        <p:spPr>
          <a:xfrm>
            <a:off x="3521075" y="6138863"/>
            <a:ext cx="2346325" cy="703262"/>
          </a:xfrm>
          <a:prstGeom prst="rect">
            <a:avLst/>
          </a:prstGeom>
          <a:noFill/>
          <a:ln w="9525">
            <a:noFill/>
          </a:ln>
        </p:spPr>
      </p:pic>
      <p:sp>
        <p:nvSpPr>
          <p:cNvPr id="8" name="标题 7"/>
          <p:cNvSpPr>
            <a:spLocks noGrp="1"/>
          </p:cNvSpPr>
          <p:nvPr>
            <p:ph type="ctrTitle"/>
          </p:nvPr>
        </p:nvSpPr>
        <p:spPr>
          <a:xfrm>
            <a:off x="2286000" y="3124200"/>
            <a:ext cx="6172200" cy="1894362"/>
          </a:xfrm>
        </p:spPr>
        <p:txBody>
          <a:bodyPr/>
          <a:lstStyle>
            <a:lvl1pPr>
              <a:defRPr b="1"/>
            </a:lvl1pPr>
          </a:lstStyle>
          <a:p>
            <a:r>
              <a:rPr lang="zh-CN" altLang="en-US" smtClean="0"/>
              <a:t>单击此处编辑母版标题样式</a:t>
            </a:r>
            <a:endParaRPr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33" name="日期占位符 27"/>
          <p:cNvSpPr>
            <a:spLocks noGrp="1"/>
          </p:cNvSpPr>
          <p:nvPr>
            <p:ph type="dt" sz="half" idx="2"/>
          </p:nvPr>
        </p:nvSpPr>
        <p:spPr bwMode="auto">
          <a:xfrm rot="5400000">
            <a:off x="7764463" y="1174750"/>
            <a:ext cx="2286000" cy="381000"/>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34" name="页脚占位符 16"/>
          <p:cNvSpPr>
            <a:spLocks noGrp="1"/>
          </p:cNvSpPr>
          <p:nvPr>
            <p:ph type="ftr" sz="quarter" idx="3"/>
          </p:nvPr>
        </p:nvSpPr>
        <p:spPr bwMode="auto">
          <a:xfrm rot="5400000">
            <a:off x="7077075" y="4181475"/>
            <a:ext cx="36576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35" name="灯片编号占位符 28"/>
          <p:cNvSpPr>
            <a:spLocks noGrp="1"/>
          </p:cNvSpPr>
          <p:nvPr>
            <p:ph type="sldNum" sz="quarter" idx="4"/>
          </p:nvPr>
        </p:nvSpPr>
        <p:spPr bwMode="auto">
          <a:xfrm>
            <a:off x="1325563" y="4929188"/>
            <a:ext cx="609600" cy="517525"/>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0CE56A6D-93D4-48E7-B624-B0890D1DB04D}" type="slidenum">
              <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8" name="内容占位符 7"/>
          <p:cNvSpPr>
            <a:spLocks noGrp="1"/>
          </p:cNvSpPr>
          <p:nvPr>
            <p:ph sz="quarter" idx="1"/>
          </p:nvPr>
        </p:nvSpPr>
        <p:spPr>
          <a:xfrm>
            <a:off x="457200" y="1600200"/>
            <a:ext cx="7467600" cy="487375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日期占位符 6"/>
          <p:cNvSpPr>
            <a:spLocks noGrp="1"/>
          </p:cNvSpPr>
          <p:nvPr>
            <p:ph type="dt" sz="half" idx="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15" name="灯片编号占位符 8"/>
          <p:cNvSpPr>
            <a:spLocks noGrp="1"/>
          </p:cNvSpPr>
          <p:nvPr>
            <p:ph type="sldNum" sz="quarter" idx="4"/>
          </p:nvPr>
        </p:nvSpPr>
        <p:spPr>
          <a:xfrm>
            <a:off x="8129588" y="5734050"/>
            <a:ext cx="609600" cy="5207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4826164A-7049-441F-8618-BEF1BD1C0A32}" type="slidenum">
              <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7" name="页脚占位符 9"/>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2"/>
        </a:solidFill>
        <a:effectLst/>
      </p:bgPr>
    </p:bg>
    <p:spTree>
      <p:nvGrpSpPr>
        <p:cNvPr id="1" name=""/>
        <p:cNvGrpSpPr/>
        <p:nvPr/>
      </p:nvGrpSpPr>
      <p:grpSpPr>
        <a:xfrm>
          <a:off x="0" y="0"/>
          <a:ext cx="0" cy="0"/>
          <a:chOff x="0" y="0"/>
          <a:chExt cx="0" cy="0"/>
        </a:xfrm>
      </p:grpSpPr>
      <p:sp>
        <p:nvSpPr>
          <p:cNvPr id="13" name="矩形 12"/>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bwMode="auto">
          <a:xfrm>
            <a:off x="1141413" y="0"/>
            <a:ext cx="230188"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直接连接符 18"/>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0" name="直接连接符 19"/>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1" name="直接连接符 20"/>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3" name="直接连接符 2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4" name="直接连接符 2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5" name="矩形 24"/>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6" name="椭圆 25"/>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7" name="椭圆 26"/>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8" name="椭圆 27"/>
          <p:cNvSpPr/>
          <p:nvPr/>
        </p:nvSpPr>
        <p:spPr bwMode="auto">
          <a:xfrm>
            <a:off x="1090613" y="5500688"/>
            <a:ext cx="138113"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9" name="椭圆 28"/>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0" name="椭圆 29"/>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1" name="直接连接符 30"/>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lang="zh-CN" altLang="en-US" smtClean="0"/>
              <a:t>单击此处编辑母版标题样式</a:t>
            </a:r>
            <a:endParaRPr lang="en-US"/>
          </a:p>
        </p:txBody>
      </p:sp>
      <p:sp>
        <p:nvSpPr>
          <p:cNvPr id="3" name="文本占位符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32" name="日期占位符 3"/>
          <p:cNvSpPr>
            <a:spLocks noGrp="1"/>
          </p:cNvSpPr>
          <p:nvPr>
            <p:ph type="dt" sz="half" idx="2"/>
          </p:nvPr>
        </p:nvSpPr>
        <p:spPr bwMode="auto">
          <a:xfrm rot="5400000">
            <a:off x="7762875" y="1169988"/>
            <a:ext cx="2286000" cy="381000"/>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33" name="页脚占位符 4"/>
          <p:cNvSpPr>
            <a:spLocks noGrp="1"/>
          </p:cNvSpPr>
          <p:nvPr>
            <p:ph type="ftr" sz="quarter" idx="3"/>
          </p:nvPr>
        </p:nvSpPr>
        <p:spPr bwMode="auto">
          <a:xfrm rot="5400000">
            <a:off x="7077075" y="4178300"/>
            <a:ext cx="3657600" cy="38417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34" name="灯片编号占位符 5"/>
          <p:cNvSpPr>
            <a:spLocks noGrp="1"/>
          </p:cNvSpPr>
          <p:nvPr>
            <p:ph type="sldNum" sz="quarter" idx="4"/>
          </p:nvPr>
        </p:nvSpPr>
        <p:spPr bwMode="auto">
          <a:xfrm>
            <a:off x="1339850" y="4929188"/>
            <a:ext cx="609600" cy="517525"/>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B219EE86-B298-40DF-92D1-83059AEB4D22}" type="slidenum">
              <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9" name="内容占位符 8"/>
          <p:cNvSpPr>
            <a:spLocks noGrp="1"/>
          </p:cNvSpPr>
          <p:nvPr>
            <p:ph sz="quarter" idx="1"/>
          </p:nvPr>
        </p:nvSpPr>
        <p:spPr>
          <a:xfrm>
            <a:off x="457200" y="1600200"/>
            <a:ext cx="36576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内容占位符 10"/>
          <p:cNvSpPr>
            <a:spLocks noGrp="1"/>
          </p:cNvSpPr>
          <p:nvPr>
            <p:ph sz="quarter" idx="2"/>
          </p:nvPr>
        </p:nvSpPr>
        <p:spPr>
          <a:xfrm>
            <a:off x="4270248" y="1600200"/>
            <a:ext cx="36576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日期占位符 4"/>
          <p:cNvSpPr>
            <a:spLocks noGrp="1"/>
          </p:cNvSpPr>
          <p:nvPr>
            <p:ph type="dt" sz="half" idx="12"/>
          </p:nvPr>
        </p:nvSpPr>
        <p:spPr>
          <a:xfrm rot="5400000">
            <a:off x="7589044" y="1081881"/>
            <a:ext cx="2011363"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15" name="页脚占位符 5"/>
          <p:cNvSpPr>
            <a:spLocks noGrp="1"/>
          </p:cNvSpPr>
          <p:nvPr>
            <p:ph type="ftr" sz="quarter" idx="3"/>
          </p:nvPr>
        </p:nvSpPr>
        <p:spPr>
          <a:xfrm rot="5400000">
            <a:off x="6989763" y="3736975"/>
            <a:ext cx="3200400" cy="36512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17" name="灯片编号占位符 6"/>
          <p:cNvSpPr>
            <a:spLocks noGrp="1"/>
          </p:cNvSpPr>
          <p:nvPr>
            <p:ph type="sldNum" sz="quarter" idx="4"/>
          </p:nvPr>
        </p:nvSpPr>
        <p:spPr>
          <a:xfrm>
            <a:off x="8129588" y="5734050"/>
            <a:ext cx="609600" cy="5207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77B29CD6-02F5-4507-AC4F-64DA1B58E315}" type="slidenum">
              <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lstStyle>
            <a:lvl1pPr>
              <a:defRPr/>
            </a:lvl1pPr>
          </a:lstStyle>
          <a:p>
            <a:r>
              <a:rPr lang="zh-CN" altLang="en-US" smtClean="0"/>
              <a:t>单击此处编辑母版标题样式</a:t>
            </a:r>
            <a:endParaRPr lang="en-US"/>
          </a:p>
        </p:txBody>
      </p:sp>
      <p:sp>
        <p:nvSpPr>
          <p:cNvPr id="11" name="内容占位符 10"/>
          <p:cNvSpPr>
            <a:spLocks noGrp="1"/>
          </p:cNvSpPr>
          <p:nvPr>
            <p:ph sz="quarter" idx="2"/>
          </p:nvPr>
        </p:nvSpPr>
        <p:spPr>
          <a:xfrm>
            <a:off x="457200" y="2362200"/>
            <a:ext cx="3657600"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内容占位符 12"/>
          <p:cNvSpPr>
            <a:spLocks noGrp="1"/>
          </p:cNvSpPr>
          <p:nvPr>
            <p:ph sz="quarter" idx="4"/>
          </p:nvPr>
        </p:nvSpPr>
        <p:spPr>
          <a:xfrm>
            <a:off x="4371975" y="2362200"/>
            <a:ext cx="3657600" cy="3886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endParaRPr lang="zh-CN" altLang="en-US" smtClean="0"/>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zh-CN" altLang="en-US" smtClean="0"/>
              <a:t>单击此处编辑母版文本样式</a:t>
            </a:r>
            <a:endParaRPr lang="zh-CN" altLang="en-US" smtClean="0"/>
          </a:p>
        </p:txBody>
      </p:sp>
      <p:sp>
        <p:nvSpPr>
          <p:cNvPr id="3" name="日期占位符 6"/>
          <p:cNvSpPr>
            <a:spLocks noGrp="1"/>
          </p:cNvSpPr>
          <p:nvPr>
            <p:ph type="dt" sz="half" idx="12"/>
          </p:nvPr>
        </p:nvSpPr>
        <p:spPr>
          <a:xfrm rot="5400000">
            <a:off x="7589044" y="1081881"/>
            <a:ext cx="2011363"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15" name="页脚占位符 7"/>
          <p:cNvSpPr>
            <a:spLocks noGrp="1"/>
          </p:cNvSpPr>
          <p:nvPr>
            <p:ph type="ftr" sz="quarter" idx="13"/>
          </p:nvPr>
        </p:nvSpPr>
        <p:spPr>
          <a:xfrm rot="5400000">
            <a:off x="6989763" y="3736975"/>
            <a:ext cx="3200400" cy="36512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17" name="灯片编号占位符 8"/>
          <p:cNvSpPr>
            <a:spLocks noGrp="1"/>
          </p:cNvSpPr>
          <p:nvPr>
            <p:ph type="sldNum" sz="quarter" idx="14"/>
          </p:nvPr>
        </p:nvSpPr>
        <p:spPr>
          <a:xfrm>
            <a:off x="8129588" y="5734050"/>
            <a:ext cx="609600" cy="5207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623149FE-907A-43F5-B538-30829590DCAC}" type="slidenum">
              <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13" name="日期占位符 5"/>
          <p:cNvSpPr>
            <a:spLocks noGrp="1"/>
          </p:cNvSpPr>
          <p:nvPr>
            <p:ph type="dt" sz="half" idx="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15" name="灯片编号占位符 6"/>
          <p:cNvSpPr>
            <a:spLocks noGrp="1"/>
          </p:cNvSpPr>
          <p:nvPr>
            <p:ph type="sldNum" sz="quarter" idx="4"/>
          </p:nvPr>
        </p:nvSpPr>
        <p:spPr>
          <a:xfrm>
            <a:off x="8129588" y="5734050"/>
            <a:ext cx="609600" cy="5207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9A2ABB80-EE45-4A13-976A-FADE75C53D2D}" type="slidenum">
              <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7" name="页脚占位符 7"/>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3" name="日期占位符 1"/>
          <p:cNvSpPr>
            <a:spLocks noGrp="1"/>
          </p:cNvSpPr>
          <p:nvPr>
            <p:ph type="dt" sz="half" idx="2"/>
          </p:nvPr>
        </p:nvSpPr>
        <p:spPr>
          <a:xfrm rot="5400000">
            <a:off x="7589044" y="1081881"/>
            <a:ext cx="2011363"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15" name="页脚占位符 2"/>
          <p:cNvSpPr>
            <a:spLocks noGrp="1"/>
          </p:cNvSpPr>
          <p:nvPr>
            <p:ph type="ftr" sz="quarter" idx="3"/>
          </p:nvPr>
        </p:nvSpPr>
        <p:spPr>
          <a:xfrm rot="5400000">
            <a:off x="6989763" y="3736975"/>
            <a:ext cx="3200400" cy="36512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17" name="灯片编号占位符 3"/>
          <p:cNvSpPr>
            <a:spLocks noGrp="1"/>
          </p:cNvSpPr>
          <p:nvPr>
            <p:ph type="sldNum" sz="quarter" idx="4"/>
          </p:nvPr>
        </p:nvSpPr>
        <p:spPr>
          <a:xfrm>
            <a:off x="8129588" y="5734050"/>
            <a:ext cx="609600" cy="5207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D1B4F824-90D6-487D-A25C-F04B6E3F8B44}" type="slidenum">
              <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Pr>
        <a:solidFill>
          <a:schemeClr val="bg1"/>
        </a:solidFill>
        <a:effectLst/>
      </p:bgPr>
    </p:bg>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5" name="直接连接符 14"/>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1268" name="直接连接符 16"/>
          <p:cNvSpPr/>
          <p:nvPr/>
        </p:nvSpPr>
        <p:spPr>
          <a:xfrm>
            <a:off x="6192838" y="0"/>
            <a:ext cx="0" cy="6858000"/>
          </a:xfrm>
          <a:prstGeom prst="line">
            <a:avLst/>
          </a:prstGeom>
          <a:ln w="12700" cap="flat" cmpd="sng">
            <a:solidFill>
              <a:schemeClr val="accent1"/>
            </a:solidFill>
            <a:prstDash val="solid"/>
            <a:headEnd type="none" w="med" len="med"/>
            <a:tailEnd type="none" w="med" len="med"/>
          </a:ln>
        </p:spPr>
      </p:sp>
      <p:sp>
        <p:nvSpPr>
          <p:cNvPr id="11269" name="直接连接符 17"/>
          <p:cNvSpPr/>
          <p:nvPr/>
        </p:nvSpPr>
        <p:spPr>
          <a:xfrm>
            <a:off x="8991600" y="0"/>
            <a:ext cx="0" cy="6858000"/>
          </a:xfrm>
          <a:prstGeom prst="line">
            <a:avLst/>
          </a:prstGeom>
          <a:ln w="19050" cap="flat" cmpd="sng">
            <a:solidFill>
              <a:schemeClr val="accent1"/>
            </a:solidFill>
            <a:prstDash val="solid"/>
            <a:headEnd type="none" w="med" len="med"/>
            <a:tailEnd type="none" w="med" len="med"/>
          </a:ln>
        </p:spPr>
      </p:sp>
      <p:sp>
        <p:nvSpPr>
          <p:cNvPr id="19" name="矩形 1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71" name="直接连接符 19"/>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21" name="椭圆 2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rot="5400000">
            <a:off x="3371850" y="3200400"/>
            <a:ext cx="6309360" cy="457200"/>
          </a:xfrm>
        </p:spPr>
        <p:txBody>
          <a:bodyPr/>
          <a:lstStyle>
            <a:lvl1pPr algn="l">
              <a:buNone/>
              <a:defRPr sz="2000" b="1" cap="small" baseline="0"/>
            </a:lvl1pPr>
          </a:lstStyle>
          <a:p>
            <a:r>
              <a:rPr lang="zh-CN" altLang="en-US" smtClean="0"/>
              <a:t>单击此处编辑母版标题样式</a:t>
            </a:r>
            <a:endParaRPr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18" name="内容占位符 17"/>
          <p:cNvSpPr>
            <a:spLocks noGrp="1"/>
          </p:cNvSpPr>
          <p:nvPr>
            <p:ph sz="quarter" idx="1"/>
          </p:nvPr>
        </p:nvSpPr>
        <p:spPr>
          <a:xfrm>
            <a:off x="304800" y="274320"/>
            <a:ext cx="5638800" cy="632764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3" name="日期占位符 20"/>
          <p:cNvSpPr>
            <a:spLocks noGrp="1"/>
          </p:cNvSpPr>
          <p:nvPr>
            <p:ph type="dt" sz="half" idx="1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24" name="灯片编号占位符 21"/>
          <p:cNvSpPr>
            <a:spLocks noGrp="1"/>
          </p:cNvSpPr>
          <p:nvPr>
            <p:ph type="sldNum" sz="quarter" idx="4"/>
          </p:nvPr>
        </p:nvSpPr>
        <p:spPr>
          <a:xfrm>
            <a:off x="8129588" y="5734050"/>
            <a:ext cx="609600" cy="5207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9B30A60D-8703-45A4-B8DD-46E3BC87A03A}" type="slidenum">
              <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5" name="页脚占位符 22"/>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252537"/>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412875"/>
            <a:ext cx="8229600" cy="4525963"/>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Pr>
        <a:solidFill>
          <a:schemeClr val="bg1"/>
        </a:solidFill>
        <a:effectLst/>
      </p:bgPr>
    </p:bg>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5" name="椭圆 14"/>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2292" name="直接连接符 16"/>
          <p:cNvSpPr/>
          <p:nvPr/>
        </p:nvSpPr>
        <p:spPr>
          <a:xfrm>
            <a:off x="8991600" y="0"/>
            <a:ext cx="0" cy="6858000"/>
          </a:xfrm>
          <a:prstGeom prst="line">
            <a:avLst/>
          </a:prstGeom>
          <a:ln w="9525" cap="flat" cmpd="sng">
            <a:solidFill>
              <a:schemeClr val="tx1"/>
            </a:solidFill>
            <a:prstDash val="solid"/>
            <a:headEnd type="none" w="med" len="med"/>
            <a:tailEnd type="none" w="med" len="med"/>
          </a:ln>
        </p:spPr>
      </p:sp>
      <p:sp>
        <p:nvSpPr>
          <p:cNvPr id="18" name="矩形 1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294" name="直接连接符 18"/>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20" name="直接连接符 1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2296" name="直接连接符 20"/>
          <p:cNvSpPr/>
          <p:nvPr/>
        </p:nvSpPr>
        <p:spPr>
          <a:xfrm>
            <a:off x="6192838" y="0"/>
            <a:ext cx="0" cy="6858000"/>
          </a:xfrm>
          <a:prstGeom prst="line">
            <a:avLst/>
          </a:prstGeom>
          <a:ln w="12700" cap="flat" cmpd="sng">
            <a:solidFill>
              <a:schemeClr val="accent1"/>
            </a:solidFill>
            <a:prstDash val="solid"/>
            <a:headEnd type="none" w="med" len="med"/>
            <a:tailEnd type="none" w="med" len="med"/>
          </a:ln>
        </p:spPr>
      </p:sp>
      <p:sp>
        <p:nvSpPr>
          <p:cNvPr id="2" name="标题 1"/>
          <p:cNvSpPr>
            <a:spLocks noGrp="1"/>
          </p:cNvSpPr>
          <p:nvPr>
            <p:ph type="title"/>
          </p:nvPr>
        </p:nvSpPr>
        <p:spPr>
          <a:xfrm rot="5400000">
            <a:off x="3350133" y="3200400"/>
            <a:ext cx="6309360" cy="457200"/>
          </a:xfrm>
        </p:spPr>
        <p:txBody>
          <a:bodyPr/>
          <a:lstStyle>
            <a:lvl1pPr algn="l">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600"/>
              </a:spcBef>
              <a:spcAft>
                <a:spcPct val="0"/>
              </a:spcAft>
              <a:buClr>
                <a:schemeClr val="accent1"/>
              </a:buClr>
              <a:buSzPct val="70000"/>
              <a:buFont typeface="Wingdings" panose="05000000000000000000" pitchFamily="2" charset="2"/>
              <a:buNone/>
              <a:defRPr/>
            </a:pPr>
            <a:r>
              <a:rPr kumimoji="0" lang="zh-CN" altLang="en-US" sz="3200" b="0" i="0" u="none" strike="noStrike" kern="1200" cap="none" spc="0" normalizeH="0" baseline="0" noProof="0" smtClean="0">
                <a:ln>
                  <a:noFill/>
                </a:ln>
                <a:solidFill>
                  <a:schemeClr val="lt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23" name="日期占位符 16"/>
          <p:cNvSpPr>
            <a:spLocks noGrp="1"/>
          </p:cNvSpPr>
          <p:nvPr>
            <p:ph type="dt" sz="half" idx="12"/>
          </p:nvPr>
        </p:nvSpPr>
        <p:spPr>
          <a:xfrm rot="5400000">
            <a:off x="7589044" y="1081881"/>
            <a:ext cx="2011363" cy="384175"/>
          </a:xfrm>
          <a:prstGeom prst="rect">
            <a:avLst/>
          </a:prstGeom>
        </p:spPr>
        <p:txBody>
          <a:bodyPr vert="horz" rtlCol="0"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24" name="灯片编号占位符 17"/>
          <p:cNvSpPr>
            <a:spLocks noGrp="1"/>
          </p:cNvSpPr>
          <p:nvPr>
            <p:ph type="sldNum" sz="quarter" idx="4"/>
          </p:nvPr>
        </p:nvSpPr>
        <p:spPr>
          <a:xfrm>
            <a:off x="8129588" y="5734050"/>
            <a:ext cx="609600" cy="5207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6D5FE616-CBE1-4B71-9A22-C67793112F81}" type="slidenum">
              <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5" name="页脚占位符 20"/>
          <p:cNvSpPr>
            <a:spLocks noGrp="1"/>
          </p:cNvSpPr>
          <p:nvPr>
            <p:ph type="ftr" sz="quarter" idx="3"/>
          </p:nvPr>
        </p:nvSpPr>
        <p:spPr>
          <a:xfrm rot="5400000">
            <a:off x="6989763" y="3736975"/>
            <a:ext cx="3200400" cy="365125"/>
          </a:xfrm>
          <a:prstGeom prst="rect">
            <a:avLst/>
          </a:prstGeom>
        </p:spPr>
        <p:txBody>
          <a:bodyPr vert="horz" rtlCol="0"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日期占位符 3"/>
          <p:cNvSpPr>
            <a:spLocks noGrp="1"/>
          </p:cNvSpPr>
          <p:nvPr>
            <p:ph type="dt" sz="half" idx="2"/>
          </p:nvPr>
        </p:nvSpPr>
        <p:spPr>
          <a:xfrm rot="5400000">
            <a:off x="7589044" y="1081881"/>
            <a:ext cx="2011363"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15" name="页脚占位符 4"/>
          <p:cNvSpPr>
            <a:spLocks noGrp="1"/>
          </p:cNvSpPr>
          <p:nvPr>
            <p:ph type="ftr" sz="quarter" idx="3"/>
          </p:nvPr>
        </p:nvSpPr>
        <p:spPr>
          <a:xfrm rot="5400000">
            <a:off x="6989763" y="3736975"/>
            <a:ext cx="3200400" cy="36512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17" name="灯片编号占位符 5"/>
          <p:cNvSpPr>
            <a:spLocks noGrp="1"/>
          </p:cNvSpPr>
          <p:nvPr>
            <p:ph type="sldNum" sz="quarter" idx="4"/>
          </p:nvPr>
        </p:nvSpPr>
        <p:spPr>
          <a:xfrm>
            <a:off x="8129588" y="5734050"/>
            <a:ext cx="609600" cy="5207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741C1F60-D4B5-4A5E-9EF8-7DA11E335E94}" type="slidenum">
              <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日期占位符 3"/>
          <p:cNvSpPr>
            <a:spLocks noGrp="1"/>
          </p:cNvSpPr>
          <p:nvPr>
            <p:ph type="dt" sz="half" idx="2"/>
          </p:nvPr>
        </p:nvSpPr>
        <p:spPr>
          <a:xfrm rot="5400000">
            <a:off x="7589044" y="1081881"/>
            <a:ext cx="2011363"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15" name="页脚占位符 4"/>
          <p:cNvSpPr>
            <a:spLocks noGrp="1"/>
          </p:cNvSpPr>
          <p:nvPr>
            <p:ph type="ftr" sz="quarter" idx="3"/>
          </p:nvPr>
        </p:nvSpPr>
        <p:spPr>
          <a:xfrm rot="5400000">
            <a:off x="6989763" y="3736975"/>
            <a:ext cx="3200400" cy="36512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17" name="灯片编号占位符 5"/>
          <p:cNvSpPr>
            <a:spLocks noGrp="1"/>
          </p:cNvSpPr>
          <p:nvPr>
            <p:ph type="sldNum" sz="quarter" idx="4"/>
          </p:nvPr>
        </p:nvSpPr>
        <p:spPr>
          <a:xfrm>
            <a:off x="8129588" y="5734050"/>
            <a:ext cx="609600" cy="5207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279D34F6-F57E-46FC-B138-4BC0F110074A}" type="slidenum">
              <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空白">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252537"/>
          </a:xfrm>
          <a:prstGeom prst="rect">
            <a:avLst/>
          </a:prstGeom>
        </p:spPr>
        <p:txBody>
          <a:bodyPr/>
          <a:lstStyle/>
          <a:p>
            <a:r>
              <a:rPr lang="zh-CN" altLang="en-US" noProof="1" smtClean="0"/>
              <a:t>单击此处编辑母版标题样式</a:t>
            </a:r>
            <a:endParaRPr lang="zh-CN" altLang="en-US" noProof="1"/>
          </a:p>
        </p:txBody>
      </p:sp>
      <p:sp>
        <p:nvSpPr>
          <p:cNvPr id="4" name="内容占位符 3"/>
          <p:cNvSpPr>
            <a:spLocks noGrp="1"/>
          </p:cNvSpPr>
          <p:nvPr>
            <p:ph sz="quarter" idx="10"/>
          </p:nvPr>
        </p:nvSpPr>
        <p:spPr>
          <a:xfrm>
            <a:off x="428625" y="1571625"/>
            <a:ext cx="8358188" cy="4572000"/>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13" name="Rectangle 4"/>
          <p:cNvSpPr>
            <a:spLocks noGrp="1" noChangeArrowheads="1"/>
          </p:cNvSpPr>
          <p:nvPr>
            <p:ph type="dt" sz="half" idx="2"/>
          </p:nvPr>
        </p:nvSpPr>
        <p:spPr>
          <a:xfrm rot="5400000">
            <a:off x="7589044" y="1081881"/>
            <a:ext cx="2011363"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15" name="Rectangle 5"/>
          <p:cNvSpPr>
            <a:spLocks noGrp="1" noChangeArrowheads="1"/>
          </p:cNvSpPr>
          <p:nvPr>
            <p:ph type="ftr" sz="quarter" idx="3"/>
          </p:nvPr>
        </p:nvSpPr>
        <p:spPr>
          <a:xfrm rot="5400000">
            <a:off x="6989763" y="3736975"/>
            <a:ext cx="3200400" cy="36512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17" name="Rectangle 6"/>
          <p:cNvSpPr>
            <a:spLocks noGrp="1" noChangeArrowheads="1"/>
          </p:cNvSpPr>
          <p:nvPr>
            <p:ph type="sldNum" sz="quarter" idx="4"/>
          </p:nvPr>
        </p:nvSpPr>
        <p:spPr>
          <a:xfrm>
            <a:off x="8129588" y="5734050"/>
            <a:ext cx="609600" cy="5207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5CD2F5E0-3F15-4F44-977E-77F516890A2E}" type="slidenum">
              <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fld>
            <a:endPar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252537"/>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412875"/>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412875"/>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252537"/>
          </a:xfrm>
          <a:prstGeom prst="rect">
            <a:avLst/>
          </a:prstGeom>
        </p:spPr>
        <p:txBody>
          <a:bodyPr/>
          <a:lstStyle/>
          <a:p>
            <a:r>
              <a:rPr lang="zh-CN" altLang="en-US" noProof="1" smtClean="0"/>
              <a:t>单击此处编辑母版标题样式</a:t>
            </a:r>
            <a:endParaRPr lang="zh-CN" altLang="en-US" noProof="1"/>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252537"/>
          </a:xfrm>
          <a:prstGeom prst="rect">
            <a:avLst/>
          </a:prstGeom>
        </p:spPr>
        <p:txBody>
          <a:bodyPr/>
          <a:lstStyle/>
          <a:p>
            <a:r>
              <a:rPr lang="zh-CN" altLang="en-US" noProof="1" smtClean="0"/>
              <a:t>单击此处编辑母版标题样式</a:t>
            </a:r>
            <a:endParaRPr lang="zh-CN" altLang="en-US" noProof="1"/>
          </a:p>
        </p:txBody>
      </p:sp>
      <p:sp>
        <p:nvSpPr>
          <p:cNvPr id="4" name="内容占位符 3"/>
          <p:cNvSpPr>
            <a:spLocks noGrp="1"/>
          </p:cNvSpPr>
          <p:nvPr>
            <p:ph sz="quarter" idx="10"/>
          </p:nvPr>
        </p:nvSpPr>
        <p:spPr>
          <a:xfrm>
            <a:off x="428625" y="1571625"/>
            <a:ext cx="8358188" cy="4572000"/>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FF0000"/>
              </a:buClr>
              <a:buSzTx/>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png"/><Relationship Id="rId14" Type="http://schemas.openxmlformats.org/officeDocument/2006/relationships/image" Target="../media/image1.jpeg"/><Relationship Id="rId13" Type="http://schemas.openxmlformats.org/officeDocument/2006/relationships/image" Target="../media/image3.emf"/><Relationship Id="rId12" Type="http://schemas.openxmlformats.org/officeDocument/2006/relationships/image" Target="../media/image2.em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5.pn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noChangeAspect="1"/>
          </p:cNvGrpSpPr>
          <p:nvPr/>
        </p:nvGrpSpPr>
        <p:grpSpPr>
          <a:xfrm>
            <a:off x="4860925" y="6021388"/>
            <a:ext cx="4292600" cy="863600"/>
            <a:chOff x="0" y="0"/>
            <a:chExt cx="6760" cy="1360"/>
          </a:xfrm>
        </p:grpSpPr>
        <p:pic>
          <p:nvPicPr>
            <p:cNvPr id="1044" name="Picture 3" descr="图片1"/>
            <p:cNvPicPr>
              <a:picLocks noChangeAspect="1"/>
            </p:cNvPicPr>
            <p:nvPr userDrawn="1"/>
          </p:nvPicPr>
          <p:blipFill>
            <a:blip r:embed="rId12"/>
            <a:srcRect l="47815" t="40536" r="574" b="49074"/>
            <a:stretch>
              <a:fillRect/>
            </a:stretch>
          </p:blipFill>
          <p:spPr>
            <a:xfrm>
              <a:off x="0" y="0"/>
              <a:ext cx="6761" cy="1361"/>
            </a:xfrm>
            <a:prstGeom prst="rect">
              <a:avLst/>
            </a:prstGeom>
            <a:noFill/>
            <a:ln w="9525">
              <a:noFill/>
            </a:ln>
          </p:spPr>
        </p:pic>
        <p:pic>
          <p:nvPicPr>
            <p:cNvPr id="1045" name="Picture 4" descr="图片2"/>
            <p:cNvPicPr>
              <a:picLocks noChangeAspect="1"/>
            </p:cNvPicPr>
            <p:nvPr userDrawn="1"/>
          </p:nvPicPr>
          <p:blipFill>
            <a:blip r:embed="rId13"/>
            <a:srcRect l="51056" t="44963" r="352" b="49315"/>
            <a:stretch>
              <a:fillRect/>
            </a:stretch>
          </p:blipFill>
          <p:spPr>
            <a:xfrm>
              <a:off x="1474" y="682"/>
              <a:ext cx="5248" cy="618"/>
            </a:xfrm>
            <a:prstGeom prst="rect">
              <a:avLst/>
            </a:prstGeom>
            <a:noFill/>
            <a:ln w="9525">
              <a:noFill/>
            </a:ln>
          </p:spPr>
        </p:pic>
      </p:grpSp>
      <p:sp>
        <p:nvSpPr>
          <p:cNvPr id="1029" name="日期占位符 3"/>
          <p:cNvSpPr>
            <a:spLocks noGrp="1" noChangeArrowheads="1"/>
          </p:cNvSpPr>
          <p:nvPr/>
        </p:nvSpPr>
        <p:spPr bwMode="auto">
          <a:xfrm>
            <a:off x="457200" y="6356350"/>
            <a:ext cx="2133600" cy="365125"/>
          </a:xfrm>
          <a:prstGeom prst="rect">
            <a:avLst/>
          </a:prstGeom>
          <a:noFill/>
          <a:ln>
            <a:noFill/>
          </a:ln>
        </p:spPr>
        <p:txBody>
          <a:bodyPr anchor="ctr"/>
          <a:lstStyle>
            <a:lvl1pPr eaLnBrk="0" hangingPunct="0">
              <a:defRPr>
                <a:solidFill>
                  <a:schemeClr val="tx1"/>
                </a:solidFill>
                <a:latin typeface="宋体" panose="02010600030101010101" pitchFamily="2" charset="-122"/>
                <a:ea typeface="宋体" panose="02010600030101010101" pitchFamily="2" charset="-122"/>
              </a:defRPr>
            </a:lvl1pPr>
            <a:lvl2pPr marL="742950" indent="-285750" eaLnBrk="0" hangingPunct="0">
              <a:defRPr>
                <a:solidFill>
                  <a:schemeClr val="tx1"/>
                </a:solidFill>
                <a:latin typeface="宋体" panose="02010600030101010101" pitchFamily="2" charset="-122"/>
                <a:ea typeface="宋体" panose="02010600030101010101" pitchFamily="2" charset="-122"/>
              </a:defRPr>
            </a:lvl2pPr>
            <a:lvl3pPr marL="1143000" indent="-228600" eaLnBrk="0" hangingPunct="0">
              <a:defRPr>
                <a:solidFill>
                  <a:schemeClr val="tx1"/>
                </a:solidFill>
                <a:latin typeface="宋体" panose="02010600030101010101" pitchFamily="2" charset="-122"/>
                <a:ea typeface="宋体" panose="02010600030101010101" pitchFamily="2" charset="-122"/>
              </a:defRPr>
            </a:lvl3pPr>
            <a:lvl4pPr marL="1600200" indent="-228600" eaLnBrk="0" hangingPunct="0">
              <a:defRPr>
                <a:solidFill>
                  <a:schemeClr val="tx1"/>
                </a:solidFill>
                <a:latin typeface="宋体" panose="02010600030101010101" pitchFamily="2" charset="-122"/>
                <a:ea typeface="宋体" panose="02010600030101010101" pitchFamily="2" charset="-122"/>
              </a:defRPr>
            </a:lvl4pPr>
            <a:lvl5pPr marL="2057400" indent="-228600" eaLnBrk="0" hangingPunct="0">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fld id="{589C8961-A21C-41FE-9BCE-7995393F6691}" type="datetime1">
              <a:rPr kumimoji="0" lang="en-US" altLang="zh-CN" sz="1200" b="0" i="0" u="none" strike="noStrike" kern="1200" cap="none" spc="0" normalizeH="0" baseline="0" noProof="0" smtClean="0">
                <a:ln>
                  <a:noFill/>
                </a:ln>
                <a:solidFill>
                  <a:srgbClr val="A2D4D8"/>
                </a:solidFill>
                <a:effectLst/>
                <a:uLnTx/>
                <a:uFillTx/>
                <a:latin typeface="Calibri" panose="020F0502020204030204" pitchFamily="34" charset="0"/>
                <a:ea typeface="宋体" panose="02010600030101010101" pitchFamily="2" charset="-122"/>
                <a:cs typeface="+mn-cs"/>
              </a:rPr>
            </a:fld>
            <a:endParaRPr kumimoji="0" lang="zh-CN" altLang="zh-CN" sz="1200" b="0" i="0" u="none" strike="noStrike" kern="1200" cap="none" spc="0" normalizeH="0" baseline="0" noProof="0" smtClean="0">
              <a:ln>
                <a:noFill/>
              </a:ln>
              <a:solidFill>
                <a:srgbClr val="A2D4D8"/>
              </a:solidFill>
              <a:effectLst/>
              <a:uLnTx/>
              <a:uFillTx/>
              <a:latin typeface="Calibri" panose="020F0502020204030204" pitchFamily="34" charset="0"/>
              <a:ea typeface="宋体" panose="02010600030101010101" pitchFamily="2" charset="-122"/>
              <a:cs typeface="+mn-cs"/>
            </a:endParaRPr>
          </a:p>
        </p:txBody>
      </p:sp>
      <p:sp>
        <p:nvSpPr>
          <p:cNvPr id="1030" name="页脚占位符 4"/>
          <p:cNvSpPr>
            <a:spLocks noGrp="1" noChangeArrowheads="1"/>
          </p:cNvSpPr>
          <p:nvPr/>
        </p:nvSpPr>
        <p:spPr bwMode="auto">
          <a:xfrm>
            <a:off x="3124200" y="6356350"/>
            <a:ext cx="2895600" cy="365125"/>
          </a:xfrm>
          <a:prstGeom prst="rect">
            <a:avLst/>
          </a:prstGeom>
          <a:noFill/>
          <a:ln>
            <a:noFill/>
          </a:ln>
        </p:spPr>
        <p:txBody>
          <a:bodyPr anchor="ctr"/>
          <a:lstStyle>
            <a:lvl1pPr eaLnBrk="0" hangingPunct="0">
              <a:defRPr>
                <a:solidFill>
                  <a:schemeClr val="tx1"/>
                </a:solidFill>
                <a:latin typeface="宋体" panose="02010600030101010101" pitchFamily="2" charset="-122"/>
                <a:ea typeface="宋体" panose="02010600030101010101" pitchFamily="2" charset="-122"/>
              </a:defRPr>
            </a:lvl1pPr>
            <a:lvl2pPr marL="742950" indent="-285750" eaLnBrk="0" hangingPunct="0">
              <a:defRPr>
                <a:solidFill>
                  <a:schemeClr val="tx1"/>
                </a:solidFill>
                <a:latin typeface="宋体" panose="02010600030101010101" pitchFamily="2" charset="-122"/>
                <a:ea typeface="宋体" panose="02010600030101010101" pitchFamily="2" charset="-122"/>
              </a:defRPr>
            </a:lvl2pPr>
            <a:lvl3pPr marL="1143000" indent="-228600" eaLnBrk="0" hangingPunct="0">
              <a:defRPr>
                <a:solidFill>
                  <a:schemeClr val="tx1"/>
                </a:solidFill>
                <a:latin typeface="宋体" panose="02010600030101010101" pitchFamily="2" charset="-122"/>
                <a:ea typeface="宋体" panose="02010600030101010101" pitchFamily="2" charset="-122"/>
              </a:defRPr>
            </a:lvl3pPr>
            <a:lvl4pPr marL="1600200" indent="-228600" eaLnBrk="0" hangingPunct="0">
              <a:defRPr>
                <a:solidFill>
                  <a:schemeClr val="tx1"/>
                </a:solidFill>
                <a:latin typeface="宋体" panose="02010600030101010101" pitchFamily="2" charset="-122"/>
                <a:ea typeface="宋体" panose="02010600030101010101" pitchFamily="2" charset="-122"/>
              </a:defRPr>
            </a:lvl4pPr>
            <a:lvl5pPr marL="2057400" indent="-228600" eaLnBrk="0" hangingPunct="0">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endParaRPr>
          </a:p>
        </p:txBody>
      </p:sp>
      <p:grpSp>
        <p:nvGrpSpPr>
          <p:cNvPr id="2" name="Group 9"/>
          <p:cNvGrpSpPr/>
          <p:nvPr/>
        </p:nvGrpSpPr>
        <p:grpSpPr>
          <a:xfrm rot="-2940000">
            <a:off x="122238" y="5251450"/>
            <a:ext cx="1857375" cy="2101850"/>
            <a:chOff x="0" y="0"/>
            <a:chExt cx="1145" cy="1277"/>
          </a:xfrm>
        </p:grpSpPr>
        <p:sp>
          <p:nvSpPr>
            <p:cNvPr id="1038" name="未知"/>
            <p:cNvSpPr/>
            <p:nvPr/>
          </p:nvSpPr>
          <p:spPr>
            <a:xfrm>
              <a:off x="503" y="626"/>
              <a:ext cx="642" cy="642"/>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21600" y="10761"/>
                  </a:moveTo>
                  <a:lnTo>
                    <a:pt x="21600" y="10761"/>
                  </a:lnTo>
                  <a:lnTo>
                    <a:pt x="21523" y="11830"/>
                  </a:lnTo>
                  <a:lnTo>
                    <a:pt x="21370" y="12898"/>
                  </a:lnTo>
                  <a:lnTo>
                    <a:pt x="21141" y="13967"/>
                  </a:lnTo>
                  <a:lnTo>
                    <a:pt x="20760" y="15035"/>
                  </a:lnTo>
                  <a:lnTo>
                    <a:pt x="20302" y="15875"/>
                  </a:lnTo>
                  <a:lnTo>
                    <a:pt x="19768" y="16715"/>
                  </a:lnTo>
                  <a:lnTo>
                    <a:pt x="19157" y="17707"/>
                  </a:lnTo>
                  <a:lnTo>
                    <a:pt x="18470" y="18394"/>
                  </a:lnTo>
                  <a:lnTo>
                    <a:pt x="17631" y="19157"/>
                  </a:lnTo>
                  <a:lnTo>
                    <a:pt x="16791" y="19691"/>
                  </a:lnTo>
                  <a:lnTo>
                    <a:pt x="15951" y="20302"/>
                  </a:lnTo>
                  <a:lnTo>
                    <a:pt x="15035" y="20684"/>
                  </a:lnTo>
                  <a:lnTo>
                    <a:pt x="13967" y="21065"/>
                  </a:lnTo>
                  <a:lnTo>
                    <a:pt x="12974" y="21370"/>
                  </a:lnTo>
                  <a:lnTo>
                    <a:pt x="11906" y="21523"/>
                  </a:lnTo>
                  <a:lnTo>
                    <a:pt x="10837" y="21600"/>
                  </a:lnTo>
                  <a:lnTo>
                    <a:pt x="9693" y="21523"/>
                  </a:lnTo>
                  <a:lnTo>
                    <a:pt x="8548" y="21370"/>
                  </a:lnTo>
                  <a:lnTo>
                    <a:pt x="7556" y="21065"/>
                  </a:lnTo>
                  <a:lnTo>
                    <a:pt x="6563" y="20684"/>
                  </a:lnTo>
                  <a:lnTo>
                    <a:pt x="5647" y="20302"/>
                  </a:lnTo>
                  <a:lnTo>
                    <a:pt x="4731" y="19691"/>
                  </a:lnTo>
                  <a:lnTo>
                    <a:pt x="3892" y="19157"/>
                  </a:lnTo>
                  <a:lnTo>
                    <a:pt x="3205" y="18394"/>
                  </a:lnTo>
                  <a:lnTo>
                    <a:pt x="2442" y="17707"/>
                  </a:lnTo>
                  <a:lnTo>
                    <a:pt x="1831" y="16715"/>
                  </a:lnTo>
                  <a:lnTo>
                    <a:pt x="1297" y="15875"/>
                  </a:lnTo>
                  <a:lnTo>
                    <a:pt x="839" y="15035"/>
                  </a:lnTo>
                  <a:lnTo>
                    <a:pt x="534" y="13967"/>
                  </a:lnTo>
                  <a:lnTo>
                    <a:pt x="228" y="12898"/>
                  </a:lnTo>
                  <a:lnTo>
                    <a:pt x="0" y="11830"/>
                  </a:lnTo>
                  <a:lnTo>
                    <a:pt x="0" y="10761"/>
                  </a:lnTo>
                  <a:lnTo>
                    <a:pt x="0" y="9616"/>
                  </a:lnTo>
                  <a:lnTo>
                    <a:pt x="228" y="8548"/>
                  </a:lnTo>
                  <a:lnTo>
                    <a:pt x="534" y="7556"/>
                  </a:lnTo>
                  <a:lnTo>
                    <a:pt x="839" y="6487"/>
                  </a:lnTo>
                  <a:lnTo>
                    <a:pt x="1297" y="5571"/>
                  </a:lnTo>
                  <a:lnTo>
                    <a:pt x="1831" y="4731"/>
                  </a:lnTo>
                  <a:lnTo>
                    <a:pt x="2442" y="3892"/>
                  </a:lnTo>
                  <a:lnTo>
                    <a:pt x="3205" y="3129"/>
                  </a:lnTo>
                  <a:lnTo>
                    <a:pt x="3892" y="2442"/>
                  </a:lnTo>
                  <a:lnTo>
                    <a:pt x="4731" y="1755"/>
                  </a:lnTo>
                  <a:lnTo>
                    <a:pt x="5647" y="1297"/>
                  </a:lnTo>
                  <a:lnTo>
                    <a:pt x="6563" y="839"/>
                  </a:lnTo>
                  <a:lnTo>
                    <a:pt x="7556" y="457"/>
                  </a:lnTo>
                  <a:lnTo>
                    <a:pt x="8548" y="152"/>
                  </a:lnTo>
                  <a:lnTo>
                    <a:pt x="9693" y="0"/>
                  </a:lnTo>
                  <a:lnTo>
                    <a:pt x="10837" y="0"/>
                  </a:lnTo>
                  <a:lnTo>
                    <a:pt x="11906" y="0"/>
                  </a:lnTo>
                  <a:lnTo>
                    <a:pt x="12974" y="152"/>
                  </a:lnTo>
                  <a:lnTo>
                    <a:pt x="13967" y="457"/>
                  </a:lnTo>
                  <a:lnTo>
                    <a:pt x="15035" y="839"/>
                  </a:lnTo>
                  <a:lnTo>
                    <a:pt x="15951" y="1297"/>
                  </a:lnTo>
                  <a:lnTo>
                    <a:pt x="16791" y="1755"/>
                  </a:lnTo>
                  <a:lnTo>
                    <a:pt x="17631" y="2442"/>
                  </a:lnTo>
                  <a:lnTo>
                    <a:pt x="18470" y="3129"/>
                  </a:lnTo>
                  <a:lnTo>
                    <a:pt x="19157" y="3892"/>
                  </a:lnTo>
                  <a:lnTo>
                    <a:pt x="19768" y="4731"/>
                  </a:lnTo>
                  <a:lnTo>
                    <a:pt x="20302" y="5571"/>
                  </a:lnTo>
                  <a:lnTo>
                    <a:pt x="20760" y="6487"/>
                  </a:lnTo>
                  <a:lnTo>
                    <a:pt x="21141" y="7556"/>
                  </a:lnTo>
                  <a:lnTo>
                    <a:pt x="21370" y="8548"/>
                  </a:lnTo>
                  <a:lnTo>
                    <a:pt x="21523" y="9616"/>
                  </a:lnTo>
                  <a:lnTo>
                    <a:pt x="21600" y="10761"/>
                  </a:lnTo>
                </a:path>
              </a:pathLst>
            </a:custGeom>
            <a:solidFill>
              <a:srgbClr val="CDDAFF">
                <a:alpha val="9804"/>
              </a:srgbClr>
            </a:solidFill>
            <a:ln w="9525">
              <a:noFill/>
            </a:ln>
          </p:spPr>
          <p:txBody>
            <a:bodyPr/>
            <a:lstStyle/>
            <a:p>
              <a:endParaRPr lang="zh-CN" altLang="en-US"/>
            </a:p>
          </p:txBody>
        </p:sp>
        <p:sp>
          <p:nvSpPr>
            <p:cNvPr id="1039" name="未知"/>
            <p:cNvSpPr/>
            <p:nvPr/>
          </p:nvSpPr>
          <p:spPr>
            <a:xfrm>
              <a:off x="594" y="706"/>
              <a:ext cx="481" cy="480"/>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21600" y="10800"/>
                  </a:moveTo>
                  <a:lnTo>
                    <a:pt x="21600" y="10800"/>
                  </a:lnTo>
                  <a:lnTo>
                    <a:pt x="21600" y="11818"/>
                  </a:lnTo>
                  <a:lnTo>
                    <a:pt x="21395" y="12837"/>
                  </a:lnTo>
                  <a:lnTo>
                    <a:pt x="21192" y="13958"/>
                  </a:lnTo>
                  <a:lnTo>
                    <a:pt x="20784" y="14977"/>
                  </a:lnTo>
                  <a:lnTo>
                    <a:pt x="20275" y="15894"/>
                  </a:lnTo>
                  <a:lnTo>
                    <a:pt x="19765" y="16709"/>
                  </a:lnTo>
                  <a:lnTo>
                    <a:pt x="19154" y="17626"/>
                  </a:lnTo>
                  <a:lnTo>
                    <a:pt x="18441" y="18339"/>
                  </a:lnTo>
                  <a:lnTo>
                    <a:pt x="17727" y="19052"/>
                  </a:lnTo>
                  <a:lnTo>
                    <a:pt x="16811" y="19765"/>
                  </a:lnTo>
                  <a:lnTo>
                    <a:pt x="15894" y="20173"/>
                  </a:lnTo>
                  <a:lnTo>
                    <a:pt x="15079" y="20682"/>
                  </a:lnTo>
                  <a:lnTo>
                    <a:pt x="14060" y="21090"/>
                  </a:lnTo>
                  <a:lnTo>
                    <a:pt x="12939" y="21395"/>
                  </a:lnTo>
                  <a:lnTo>
                    <a:pt x="11920" y="21600"/>
                  </a:lnTo>
                  <a:lnTo>
                    <a:pt x="10800" y="21600"/>
                  </a:lnTo>
                  <a:lnTo>
                    <a:pt x="9679" y="21600"/>
                  </a:lnTo>
                  <a:lnTo>
                    <a:pt x="8660" y="21395"/>
                  </a:lnTo>
                  <a:lnTo>
                    <a:pt x="7641" y="21090"/>
                  </a:lnTo>
                  <a:lnTo>
                    <a:pt x="6622" y="20682"/>
                  </a:lnTo>
                  <a:lnTo>
                    <a:pt x="5705" y="20173"/>
                  </a:lnTo>
                  <a:lnTo>
                    <a:pt x="4788" y="19765"/>
                  </a:lnTo>
                  <a:lnTo>
                    <a:pt x="3871" y="19052"/>
                  </a:lnTo>
                  <a:lnTo>
                    <a:pt x="3158" y="18339"/>
                  </a:lnTo>
                  <a:lnTo>
                    <a:pt x="2445" y="17626"/>
                  </a:lnTo>
                  <a:lnTo>
                    <a:pt x="1833" y="16709"/>
                  </a:lnTo>
                  <a:lnTo>
                    <a:pt x="1426" y="15894"/>
                  </a:lnTo>
                  <a:lnTo>
                    <a:pt x="815" y="14977"/>
                  </a:lnTo>
                  <a:lnTo>
                    <a:pt x="509" y="13958"/>
                  </a:lnTo>
                  <a:lnTo>
                    <a:pt x="203" y="12837"/>
                  </a:lnTo>
                  <a:lnTo>
                    <a:pt x="0" y="11818"/>
                  </a:lnTo>
                  <a:lnTo>
                    <a:pt x="0" y="10800"/>
                  </a:lnTo>
                  <a:lnTo>
                    <a:pt x="0" y="9577"/>
                  </a:lnTo>
                  <a:lnTo>
                    <a:pt x="203" y="8558"/>
                  </a:lnTo>
                  <a:lnTo>
                    <a:pt x="509" y="7539"/>
                  </a:lnTo>
                  <a:lnTo>
                    <a:pt x="815" y="6520"/>
                  </a:lnTo>
                  <a:lnTo>
                    <a:pt x="1426" y="5603"/>
                  </a:lnTo>
                  <a:lnTo>
                    <a:pt x="1833" y="4686"/>
                  </a:lnTo>
                  <a:lnTo>
                    <a:pt x="2445" y="3769"/>
                  </a:lnTo>
                  <a:lnTo>
                    <a:pt x="3158" y="3056"/>
                  </a:lnTo>
                  <a:lnTo>
                    <a:pt x="3871" y="2343"/>
                  </a:lnTo>
                  <a:lnTo>
                    <a:pt x="4788" y="1833"/>
                  </a:lnTo>
                  <a:lnTo>
                    <a:pt x="5705" y="1324"/>
                  </a:lnTo>
                  <a:lnTo>
                    <a:pt x="6622" y="712"/>
                  </a:lnTo>
                  <a:lnTo>
                    <a:pt x="7641" y="407"/>
                  </a:lnTo>
                  <a:lnTo>
                    <a:pt x="8660" y="101"/>
                  </a:lnTo>
                  <a:lnTo>
                    <a:pt x="9679" y="0"/>
                  </a:lnTo>
                  <a:lnTo>
                    <a:pt x="10800" y="0"/>
                  </a:lnTo>
                  <a:lnTo>
                    <a:pt x="11920" y="0"/>
                  </a:lnTo>
                  <a:lnTo>
                    <a:pt x="12939" y="101"/>
                  </a:lnTo>
                  <a:lnTo>
                    <a:pt x="14060" y="407"/>
                  </a:lnTo>
                  <a:lnTo>
                    <a:pt x="15079" y="712"/>
                  </a:lnTo>
                  <a:lnTo>
                    <a:pt x="15894" y="1324"/>
                  </a:lnTo>
                  <a:lnTo>
                    <a:pt x="16811" y="1833"/>
                  </a:lnTo>
                  <a:lnTo>
                    <a:pt x="17727" y="2343"/>
                  </a:lnTo>
                  <a:lnTo>
                    <a:pt x="18441" y="3056"/>
                  </a:lnTo>
                  <a:lnTo>
                    <a:pt x="19154" y="3769"/>
                  </a:lnTo>
                  <a:lnTo>
                    <a:pt x="19765" y="4686"/>
                  </a:lnTo>
                  <a:lnTo>
                    <a:pt x="20275" y="5603"/>
                  </a:lnTo>
                  <a:lnTo>
                    <a:pt x="20784" y="6520"/>
                  </a:lnTo>
                  <a:lnTo>
                    <a:pt x="21192" y="7539"/>
                  </a:lnTo>
                  <a:lnTo>
                    <a:pt x="21395" y="8558"/>
                  </a:lnTo>
                  <a:lnTo>
                    <a:pt x="21600" y="9577"/>
                  </a:lnTo>
                  <a:lnTo>
                    <a:pt x="21600" y="10800"/>
                  </a:lnTo>
                </a:path>
              </a:pathLst>
            </a:custGeom>
            <a:solidFill>
              <a:srgbClr val="779AFF">
                <a:alpha val="9804"/>
              </a:srgbClr>
            </a:solidFill>
            <a:ln w="9525">
              <a:noFill/>
            </a:ln>
          </p:spPr>
          <p:txBody>
            <a:bodyPr/>
            <a:lstStyle/>
            <a:p>
              <a:endParaRPr lang="zh-CN" altLang="en-US"/>
            </a:p>
          </p:txBody>
        </p:sp>
        <p:sp>
          <p:nvSpPr>
            <p:cNvPr id="1040" name="未知"/>
            <p:cNvSpPr/>
            <p:nvPr/>
          </p:nvSpPr>
          <p:spPr>
            <a:xfrm>
              <a:off x="674" y="787"/>
              <a:ext cx="307" cy="316"/>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21600" y="10722"/>
                  </a:moveTo>
                  <a:lnTo>
                    <a:pt x="21600" y="10722"/>
                  </a:lnTo>
                  <a:lnTo>
                    <a:pt x="21600" y="11965"/>
                  </a:lnTo>
                  <a:lnTo>
                    <a:pt x="21444" y="13053"/>
                  </a:lnTo>
                  <a:lnTo>
                    <a:pt x="21133" y="13985"/>
                  </a:lnTo>
                  <a:lnTo>
                    <a:pt x="20667" y="15073"/>
                  </a:lnTo>
                  <a:lnTo>
                    <a:pt x="20356" y="16005"/>
                  </a:lnTo>
                  <a:lnTo>
                    <a:pt x="19735" y="16937"/>
                  </a:lnTo>
                  <a:lnTo>
                    <a:pt x="19113" y="17714"/>
                  </a:lnTo>
                  <a:lnTo>
                    <a:pt x="18336" y="18491"/>
                  </a:lnTo>
                  <a:lnTo>
                    <a:pt x="17714" y="19113"/>
                  </a:lnTo>
                  <a:lnTo>
                    <a:pt x="16937" y="19735"/>
                  </a:lnTo>
                  <a:lnTo>
                    <a:pt x="15850" y="20356"/>
                  </a:lnTo>
                  <a:lnTo>
                    <a:pt x="15073" y="20822"/>
                  </a:lnTo>
                  <a:lnTo>
                    <a:pt x="13985" y="21289"/>
                  </a:lnTo>
                  <a:lnTo>
                    <a:pt x="12897" y="21444"/>
                  </a:lnTo>
                  <a:lnTo>
                    <a:pt x="11965" y="21600"/>
                  </a:lnTo>
                  <a:lnTo>
                    <a:pt x="10722" y="21600"/>
                  </a:lnTo>
                  <a:lnTo>
                    <a:pt x="9789" y="21600"/>
                  </a:lnTo>
                  <a:lnTo>
                    <a:pt x="8701" y="21444"/>
                  </a:lnTo>
                  <a:lnTo>
                    <a:pt x="7614" y="21289"/>
                  </a:lnTo>
                  <a:lnTo>
                    <a:pt x="6681" y="20822"/>
                  </a:lnTo>
                  <a:lnTo>
                    <a:pt x="5594" y="20356"/>
                  </a:lnTo>
                  <a:lnTo>
                    <a:pt x="4661" y="19735"/>
                  </a:lnTo>
                  <a:lnTo>
                    <a:pt x="3884" y="19113"/>
                  </a:lnTo>
                  <a:lnTo>
                    <a:pt x="3263" y="18491"/>
                  </a:lnTo>
                  <a:lnTo>
                    <a:pt x="2330" y="17714"/>
                  </a:lnTo>
                  <a:lnTo>
                    <a:pt x="1709" y="16937"/>
                  </a:lnTo>
                  <a:lnTo>
                    <a:pt x="1242" y="16005"/>
                  </a:lnTo>
                  <a:lnTo>
                    <a:pt x="932" y="15073"/>
                  </a:lnTo>
                  <a:lnTo>
                    <a:pt x="466" y="13985"/>
                  </a:lnTo>
                  <a:lnTo>
                    <a:pt x="155" y="13053"/>
                  </a:lnTo>
                  <a:lnTo>
                    <a:pt x="0" y="11965"/>
                  </a:lnTo>
                  <a:lnTo>
                    <a:pt x="0" y="10722"/>
                  </a:lnTo>
                  <a:lnTo>
                    <a:pt x="0" y="9789"/>
                  </a:lnTo>
                  <a:lnTo>
                    <a:pt x="155" y="8701"/>
                  </a:lnTo>
                  <a:lnTo>
                    <a:pt x="466" y="7769"/>
                  </a:lnTo>
                  <a:lnTo>
                    <a:pt x="932" y="6681"/>
                  </a:lnTo>
                  <a:lnTo>
                    <a:pt x="1242" y="5594"/>
                  </a:lnTo>
                  <a:lnTo>
                    <a:pt x="1709" y="4816"/>
                  </a:lnTo>
                  <a:lnTo>
                    <a:pt x="2330" y="3884"/>
                  </a:lnTo>
                  <a:lnTo>
                    <a:pt x="3263" y="3263"/>
                  </a:lnTo>
                  <a:lnTo>
                    <a:pt x="3884" y="2486"/>
                  </a:lnTo>
                  <a:lnTo>
                    <a:pt x="4661" y="1864"/>
                  </a:lnTo>
                  <a:lnTo>
                    <a:pt x="5594" y="1242"/>
                  </a:lnTo>
                  <a:lnTo>
                    <a:pt x="6681" y="932"/>
                  </a:lnTo>
                  <a:lnTo>
                    <a:pt x="7614" y="466"/>
                  </a:lnTo>
                  <a:lnTo>
                    <a:pt x="8701" y="155"/>
                  </a:lnTo>
                  <a:lnTo>
                    <a:pt x="9789" y="0"/>
                  </a:lnTo>
                  <a:lnTo>
                    <a:pt x="10722" y="0"/>
                  </a:lnTo>
                  <a:lnTo>
                    <a:pt x="11965" y="0"/>
                  </a:lnTo>
                  <a:lnTo>
                    <a:pt x="12897" y="155"/>
                  </a:lnTo>
                  <a:lnTo>
                    <a:pt x="13985" y="466"/>
                  </a:lnTo>
                  <a:lnTo>
                    <a:pt x="15073" y="932"/>
                  </a:lnTo>
                  <a:lnTo>
                    <a:pt x="15850" y="1242"/>
                  </a:lnTo>
                  <a:lnTo>
                    <a:pt x="16937" y="1864"/>
                  </a:lnTo>
                  <a:lnTo>
                    <a:pt x="17714" y="2486"/>
                  </a:lnTo>
                  <a:lnTo>
                    <a:pt x="18336" y="3263"/>
                  </a:lnTo>
                  <a:lnTo>
                    <a:pt x="19113" y="3884"/>
                  </a:lnTo>
                  <a:lnTo>
                    <a:pt x="19735" y="4816"/>
                  </a:lnTo>
                  <a:lnTo>
                    <a:pt x="20356" y="5594"/>
                  </a:lnTo>
                  <a:lnTo>
                    <a:pt x="20667" y="6681"/>
                  </a:lnTo>
                  <a:lnTo>
                    <a:pt x="21133" y="7769"/>
                  </a:lnTo>
                  <a:lnTo>
                    <a:pt x="21444" y="8701"/>
                  </a:lnTo>
                  <a:lnTo>
                    <a:pt x="21600" y="9789"/>
                  </a:lnTo>
                  <a:lnTo>
                    <a:pt x="21600" y="10722"/>
                  </a:lnTo>
                </a:path>
              </a:pathLst>
            </a:custGeom>
            <a:solidFill>
              <a:srgbClr val="3366FF">
                <a:alpha val="9804"/>
              </a:srgbClr>
            </a:solidFill>
            <a:ln w="9525">
              <a:noFill/>
            </a:ln>
          </p:spPr>
          <p:txBody>
            <a:bodyPr/>
            <a:lstStyle/>
            <a:p>
              <a:endParaRPr lang="zh-CN" altLang="en-US"/>
            </a:p>
          </p:txBody>
        </p:sp>
        <p:sp>
          <p:nvSpPr>
            <p:cNvPr id="1041" name="未知"/>
            <p:cNvSpPr/>
            <p:nvPr/>
          </p:nvSpPr>
          <p:spPr>
            <a:xfrm>
              <a:off x="5" y="-8"/>
              <a:ext cx="880" cy="880"/>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21600" y="10744"/>
                  </a:moveTo>
                  <a:lnTo>
                    <a:pt x="21600" y="10744"/>
                  </a:lnTo>
                  <a:lnTo>
                    <a:pt x="21600" y="11300"/>
                  </a:lnTo>
                  <a:lnTo>
                    <a:pt x="21544" y="11857"/>
                  </a:lnTo>
                  <a:lnTo>
                    <a:pt x="21377" y="12915"/>
                  </a:lnTo>
                  <a:lnTo>
                    <a:pt x="21098" y="14028"/>
                  </a:lnTo>
                  <a:lnTo>
                    <a:pt x="20764" y="14975"/>
                  </a:lnTo>
                  <a:lnTo>
                    <a:pt x="20263" y="15921"/>
                  </a:lnTo>
                  <a:lnTo>
                    <a:pt x="19762" y="16867"/>
                  </a:lnTo>
                  <a:lnTo>
                    <a:pt x="19150" y="17647"/>
                  </a:lnTo>
                  <a:lnTo>
                    <a:pt x="18426" y="18426"/>
                  </a:lnTo>
                  <a:lnTo>
                    <a:pt x="17647" y="19094"/>
                  </a:lnTo>
                  <a:lnTo>
                    <a:pt x="16867" y="19762"/>
                  </a:lnTo>
                  <a:lnTo>
                    <a:pt x="15921" y="20263"/>
                  </a:lnTo>
                  <a:lnTo>
                    <a:pt x="14975" y="20709"/>
                  </a:lnTo>
                  <a:lnTo>
                    <a:pt x="14028" y="21098"/>
                  </a:lnTo>
                  <a:lnTo>
                    <a:pt x="12915" y="21377"/>
                  </a:lnTo>
                  <a:lnTo>
                    <a:pt x="11857" y="21544"/>
                  </a:lnTo>
                  <a:lnTo>
                    <a:pt x="11356" y="21600"/>
                  </a:lnTo>
                  <a:lnTo>
                    <a:pt x="10744" y="21600"/>
                  </a:lnTo>
                  <a:lnTo>
                    <a:pt x="10187" y="21600"/>
                  </a:lnTo>
                  <a:lnTo>
                    <a:pt x="9742" y="21544"/>
                  </a:lnTo>
                  <a:lnTo>
                    <a:pt x="8628" y="21377"/>
                  </a:lnTo>
                  <a:lnTo>
                    <a:pt x="7571" y="21098"/>
                  </a:lnTo>
                  <a:lnTo>
                    <a:pt x="6624" y="20709"/>
                  </a:lnTo>
                  <a:lnTo>
                    <a:pt x="5622" y="20263"/>
                  </a:lnTo>
                  <a:lnTo>
                    <a:pt x="4731" y="19762"/>
                  </a:lnTo>
                  <a:lnTo>
                    <a:pt x="3896" y="19094"/>
                  </a:lnTo>
                  <a:lnTo>
                    <a:pt x="3172" y="18426"/>
                  </a:lnTo>
                  <a:lnTo>
                    <a:pt x="2449" y="17647"/>
                  </a:lnTo>
                  <a:lnTo>
                    <a:pt x="1836" y="16867"/>
                  </a:lnTo>
                  <a:lnTo>
                    <a:pt x="1280" y="15921"/>
                  </a:lnTo>
                  <a:lnTo>
                    <a:pt x="834" y="14975"/>
                  </a:lnTo>
                  <a:lnTo>
                    <a:pt x="445" y="14028"/>
                  </a:lnTo>
                  <a:lnTo>
                    <a:pt x="222" y="12915"/>
                  </a:lnTo>
                  <a:lnTo>
                    <a:pt x="55" y="11857"/>
                  </a:lnTo>
                  <a:lnTo>
                    <a:pt x="0" y="11300"/>
                  </a:lnTo>
                  <a:lnTo>
                    <a:pt x="0" y="10744"/>
                  </a:lnTo>
                  <a:lnTo>
                    <a:pt x="0" y="10187"/>
                  </a:lnTo>
                  <a:lnTo>
                    <a:pt x="55" y="9686"/>
                  </a:lnTo>
                  <a:lnTo>
                    <a:pt x="222" y="8572"/>
                  </a:lnTo>
                  <a:lnTo>
                    <a:pt x="445" y="7515"/>
                  </a:lnTo>
                  <a:lnTo>
                    <a:pt x="834" y="6624"/>
                  </a:lnTo>
                  <a:lnTo>
                    <a:pt x="1280" y="5622"/>
                  </a:lnTo>
                  <a:lnTo>
                    <a:pt x="1836" y="4731"/>
                  </a:lnTo>
                  <a:lnTo>
                    <a:pt x="2449" y="3841"/>
                  </a:lnTo>
                  <a:lnTo>
                    <a:pt x="3172" y="3117"/>
                  </a:lnTo>
                  <a:lnTo>
                    <a:pt x="3896" y="2449"/>
                  </a:lnTo>
                  <a:lnTo>
                    <a:pt x="4731" y="1836"/>
                  </a:lnTo>
                  <a:lnTo>
                    <a:pt x="5622" y="1224"/>
                  </a:lnTo>
                  <a:lnTo>
                    <a:pt x="6624" y="834"/>
                  </a:lnTo>
                  <a:lnTo>
                    <a:pt x="7571" y="445"/>
                  </a:lnTo>
                  <a:lnTo>
                    <a:pt x="8628" y="166"/>
                  </a:lnTo>
                  <a:lnTo>
                    <a:pt x="9742" y="0"/>
                  </a:lnTo>
                  <a:lnTo>
                    <a:pt x="10187" y="0"/>
                  </a:lnTo>
                  <a:lnTo>
                    <a:pt x="10744" y="0"/>
                  </a:lnTo>
                  <a:lnTo>
                    <a:pt x="11356" y="0"/>
                  </a:lnTo>
                  <a:lnTo>
                    <a:pt x="11857" y="0"/>
                  </a:lnTo>
                  <a:lnTo>
                    <a:pt x="12915" y="166"/>
                  </a:lnTo>
                  <a:lnTo>
                    <a:pt x="14028" y="445"/>
                  </a:lnTo>
                  <a:lnTo>
                    <a:pt x="14975" y="834"/>
                  </a:lnTo>
                  <a:lnTo>
                    <a:pt x="15921" y="1224"/>
                  </a:lnTo>
                  <a:lnTo>
                    <a:pt x="16867" y="1836"/>
                  </a:lnTo>
                  <a:lnTo>
                    <a:pt x="17647" y="2449"/>
                  </a:lnTo>
                  <a:lnTo>
                    <a:pt x="18426" y="3117"/>
                  </a:lnTo>
                  <a:lnTo>
                    <a:pt x="19150" y="3841"/>
                  </a:lnTo>
                  <a:lnTo>
                    <a:pt x="19762" y="4731"/>
                  </a:lnTo>
                  <a:lnTo>
                    <a:pt x="20263" y="5622"/>
                  </a:lnTo>
                  <a:lnTo>
                    <a:pt x="20764" y="6624"/>
                  </a:lnTo>
                  <a:lnTo>
                    <a:pt x="21098" y="7515"/>
                  </a:lnTo>
                  <a:lnTo>
                    <a:pt x="21377" y="8572"/>
                  </a:lnTo>
                  <a:lnTo>
                    <a:pt x="21544" y="9686"/>
                  </a:lnTo>
                  <a:lnTo>
                    <a:pt x="21600" y="10187"/>
                  </a:lnTo>
                  <a:lnTo>
                    <a:pt x="21600" y="10744"/>
                  </a:lnTo>
                </a:path>
              </a:pathLst>
            </a:custGeom>
            <a:solidFill>
              <a:srgbClr val="BDBDFF">
                <a:alpha val="25098"/>
              </a:srgbClr>
            </a:solidFill>
            <a:ln w="9525">
              <a:noFill/>
            </a:ln>
          </p:spPr>
          <p:txBody>
            <a:bodyPr/>
            <a:lstStyle/>
            <a:p>
              <a:endParaRPr lang="zh-CN" altLang="en-US"/>
            </a:p>
          </p:txBody>
        </p:sp>
        <p:sp>
          <p:nvSpPr>
            <p:cNvPr id="1042" name="未知"/>
            <p:cNvSpPr/>
            <p:nvPr/>
          </p:nvSpPr>
          <p:spPr>
            <a:xfrm>
              <a:off x="116" y="104"/>
              <a:ext cx="664" cy="660"/>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21600" y="10762"/>
                  </a:moveTo>
                  <a:lnTo>
                    <a:pt x="21600" y="10762"/>
                  </a:lnTo>
                  <a:lnTo>
                    <a:pt x="21525" y="11876"/>
                  </a:lnTo>
                  <a:lnTo>
                    <a:pt x="21303" y="12915"/>
                  </a:lnTo>
                  <a:lnTo>
                    <a:pt x="21006" y="13954"/>
                  </a:lnTo>
                  <a:lnTo>
                    <a:pt x="20709" y="14993"/>
                  </a:lnTo>
                  <a:lnTo>
                    <a:pt x="20263" y="15884"/>
                  </a:lnTo>
                  <a:lnTo>
                    <a:pt x="19669" y="16849"/>
                  </a:lnTo>
                  <a:lnTo>
                    <a:pt x="19076" y="17665"/>
                  </a:lnTo>
                  <a:lnTo>
                    <a:pt x="18333" y="18407"/>
                  </a:lnTo>
                  <a:lnTo>
                    <a:pt x="17591" y="19076"/>
                  </a:lnTo>
                  <a:lnTo>
                    <a:pt x="16849" y="19744"/>
                  </a:lnTo>
                  <a:lnTo>
                    <a:pt x="15810" y="20263"/>
                  </a:lnTo>
                  <a:lnTo>
                    <a:pt x="14919" y="20709"/>
                  </a:lnTo>
                  <a:lnTo>
                    <a:pt x="13954" y="21080"/>
                  </a:lnTo>
                  <a:lnTo>
                    <a:pt x="12915" y="21377"/>
                  </a:lnTo>
                  <a:lnTo>
                    <a:pt x="11801" y="21525"/>
                  </a:lnTo>
                  <a:lnTo>
                    <a:pt x="10688" y="21600"/>
                  </a:lnTo>
                  <a:lnTo>
                    <a:pt x="9649" y="21525"/>
                  </a:lnTo>
                  <a:lnTo>
                    <a:pt x="8536" y="21377"/>
                  </a:lnTo>
                  <a:lnTo>
                    <a:pt x="7571" y="21080"/>
                  </a:lnTo>
                  <a:lnTo>
                    <a:pt x="6605" y="20709"/>
                  </a:lnTo>
                  <a:lnTo>
                    <a:pt x="5566" y="20263"/>
                  </a:lnTo>
                  <a:lnTo>
                    <a:pt x="4676" y="19744"/>
                  </a:lnTo>
                  <a:lnTo>
                    <a:pt x="3933" y="19076"/>
                  </a:lnTo>
                  <a:lnTo>
                    <a:pt x="3117" y="18407"/>
                  </a:lnTo>
                  <a:lnTo>
                    <a:pt x="2449" y="17665"/>
                  </a:lnTo>
                  <a:lnTo>
                    <a:pt x="1781" y="16849"/>
                  </a:lnTo>
                  <a:lnTo>
                    <a:pt x="1261" y="15884"/>
                  </a:lnTo>
                  <a:lnTo>
                    <a:pt x="816" y="14993"/>
                  </a:lnTo>
                  <a:lnTo>
                    <a:pt x="445" y="13954"/>
                  </a:lnTo>
                  <a:lnTo>
                    <a:pt x="222" y="12915"/>
                  </a:lnTo>
                  <a:lnTo>
                    <a:pt x="0" y="11876"/>
                  </a:lnTo>
                  <a:lnTo>
                    <a:pt x="0" y="10762"/>
                  </a:lnTo>
                  <a:lnTo>
                    <a:pt x="0" y="9723"/>
                  </a:lnTo>
                  <a:lnTo>
                    <a:pt x="222" y="8610"/>
                  </a:lnTo>
                  <a:lnTo>
                    <a:pt x="445" y="7571"/>
                  </a:lnTo>
                  <a:lnTo>
                    <a:pt x="816" y="6605"/>
                  </a:lnTo>
                  <a:lnTo>
                    <a:pt x="1261" y="5640"/>
                  </a:lnTo>
                  <a:lnTo>
                    <a:pt x="1781" y="4750"/>
                  </a:lnTo>
                  <a:lnTo>
                    <a:pt x="2449" y="3933"/>
                  </a:lnTo>
                  <a:lnTo>
                    <a:pt x="3117" y="3191"/>
                  </a:lnTo>
                  <a:lnTo>
                    <a:pt x="3933" y="2449"/>
                  </a:lnTo>
                  <a:lnTo>
                    <a:pt x="4676" y="1855"/>
                  </a:lnTo>
                  <a:lnTo>
                    <a:pt x="5566" y="1261"/>
                  </a:lnTo>
                  <a:lnTo>
                    <a:pt x="6605" y="890"/>
                  </a:lnTo>
                  <a:lnTo>
                    <a:pt x="7571" y="519"/>
                  </a:lnTo>
                  <a:lnTo>
                    <a:pt x="8536" y="222"/>
                  </a:lnTo>
                  <a:lnTo>
                    <a:pt x="9649" y="0"/>
                  </a:lnTo>
                  <a:lnTo>
                    <a:pt x="10688" y="0"/>
                  </a:lnTo>
                  <a:lnTo>
                    <a:pt x="11801" y="0"/>
                  </a:lnTo>
                  <a:lnTo>
                    <a:pt x="12915" y="222"/>
                  </a:lnTo>
                  <a:lnTo>
                    <a:pt x="13954" y="519"/>
                  </a:lnTo>
                  <a:lnTo>
                    <a:pt x="14919" y="890"/>
                  </a:lnTo>
                  <a:lnTo>
                    <a:pt x="15810" y="1261"/>
                  </a:lnTo>
                  <a:lnTo>
                    <a:pt x="16849" y="1855"/>
                  </a:lnTo>
                  <a:lnTo>
                    <a:pt x="17591" y="2449"/>
                  </a:lnTo>
                  <a:lnTo>
                    <a:pt x="18333" y="3191"/>
                  </a:lnTo>
                  <a:lnTo>
                    <a:pt x="19076" y="3933"/>
                  </a:lnTo>
                  <a:lnTo>
                    <a:pt x="19669" y="4750"/>
                  </a:lnTo>
                  <a:lnTo>
                    <a:pt x="20263" y="5640"/>
                  </a:lnTo>
                  <a:lnTo>
                    <a:pt x="20709" y="6605"/>
                  </a:lnTo>
                  <a:lnTo>
                    <a:pt x="21006" y="7571"/>
                  </a:lnTo>
                  <a:lnTo>
                    <a:pt x="21303" y="8610"/>
                  </a:lnTo>
                  <a:lnTo>
                    <a:pt x="21525" y="9723"/>
                  </a:lnTo>
                  <a:lnTo>
                    <a:pt x="21600" y="10762"/>
                  </a:lnTo>
                </a:path>
              </a:pathLst>
            </a:custGeom>
            <a:solidFill>
              <a:srgbClr val="9BB5FF">
                <a:alpha val="9804"/>
              </a:srgbClr>
            </a:solidFill>
            <a:ln w="9525">
              <a:noFill/>
            </a:ln>
          </p:spPr>
          <p:txBody>
            <a:bodyPr/>
            <a:lstStyle/>
            <a:p>
              <a:endParaRPr lang="zh-CN" altLang="en-US"/>
            </a:p>
          </p:txBody>
        </p:sp>
        <p:sp>
          <p:nvSpPr>
            <p:cNvPr id="1043" name="未知"/>
            <p:cNvSpPr/>
            <p:nvPr/>
          </p:nvSpPr>
          <p:spPr>
            <a:xfrm>
              <a:off x="234" y="216"/>
              <a:ext cx="428" cy="431"/>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21600" y="10800"/>
                  </a:moveTo>
                  <a:lnTo>
                    <a:pt x="21600" y="10800"/>
                  </a:lnTo>
                  <a:lnTo>
                    <a:pt x="21600" y="11936"/>
                  </a:lnTo>
                  <a:lnTo>
                    <a:pt x="21371" y="12959"/>
                  </a:lnTo>
                  <a:lnTo>
                    <a:pt x="21142" y="13982"/>
                  </a:lnTo>
                  <a:lnTo>
                    <a:pt x="20799" y="15119"/>
                  </a:lnTo>
                  <a:lnTo>
                    <a:pt x="20342" y="15915"/>
                  </a:lnTo>
                  <a:lnTo>
                    <a:pt x="19771" y="16825"/>
                  </a:lnTo>
                  <a:lnTo>
                    <a:pt x="19199" y="17620"/>
                  </a:lnTo>
                  <a:lnTo>
                    <a:pt x="18399" y="18416"/>
                  </a:lnTo>
                  <a:lnTo>
                    <a:pt x="17599" y="19098"/>
                  </a:lnTo>
                  <a:lnTo>
                    <a:pt x="16799" y="19780"/>
                  </a:lnTo>
                  <a:lnTo>
                    <a:pt x="15885" y="20349"/>
                  </a:lnTo>
                  <a:lnTo>
                    <a:pt x="15085" y="20804"/>
                  </a:lnTo>
                  <a:lnTo>
                    <a:pt x="14057" y="21145"/>
                  </a:lnTo>
                  <a:lnTo>
                    <a:pt x="12913" y="21372"/>
                  </a:lnTo>
                  <a:lnTo>
                    <a:pt x="11999" y="21600"/>
                  </a:lnTo>
                  <a:lnTo>
                    <a:pt x="10742" y="21600"/>
                  </a:lnTo>
                  <a:lnTo>
                    <a:pt x="9714" y="21600"/>
                  </a:lnTo>
                  <a:lnTo>
                    <a:pt x="8571" y="21372"/>
                  </a:lnTo>
                  <a:lnTo>
                    <a:pt x="7542" y="21145"/>
                  </a:lnTo>
                  <a:lnTo>
                    <a:pt x="6628" y="20804"/>
                  </a:lnTo>
                  <a:lnTo>
                    <a:pt x="5599" y="20349"/>
                  </a:lnTo>
                  <a:lnTo>
                    <a:pt x="4799" y="19780"/>
                  </a:lnTo>
                  <a:lnTo>
                    <a:pt x="3999" y="19098"/>
                  </a:lnTo>
                  <a:lnTo>
                    <a:pt x="3199" y="18416"/>
                  </a:lnTo>
                  <a:lnTo>
                    <a:pt x="2399" y="17620"/>
                  </a:lnTo>
                  <a:lnTo>
                    <a:pt x="1828" y="16825"/>
                  </a:lnTo>
                  <a:lnTo>
                    <a:pt x="1371" y="15915"/>
                  </a:lnTo>
                  <a:lnTo>
                    <a:pt x="799" y="15119"/>
                  </a:lnTo>
                  <a:lnTo>
                    <a:pt x="571" y="13982"/>
                  </a:lnTo>
                  <a:lnTo>
                    <a:pt x="228" y="12959"/>
                  </a:lnTo>
                  <a:lnTo>
                    <a:pt x="0" y="11936"/>
                  </a:lnTo>
                  <a:lnTo>
                    <a:pt x="0" y="10800"/>
                  </a:lnTo>
                  <a:lnTo>
                    <a:pt x="0" y="9662"/>
                  </a:lnTo>
                  <a:lnTo>
                    <a:pt x="228" y="8639"/>
                  </a:lnTo>
                  <a:lnTo>
                    <a:pt x="571" y="7616"/>
                  </a:lnTo>
                  <a:lnTo>
                    <a:pt x="799" y="6593"/>
                  </a:lnTo>
                  <a:lnTo>
                    <a:pt x="1371" y="5570"/>
                  </a:lnTo>
                  <a:lnTo>
                    <a:pt x="1828" y="4774"/>
                  </a:lnTo>
                  <a:lnTo>
                    <a:pt x="2399" y="3978"/>
                  </a:lnTo>
                  <a:lnTo>
                    <a:pt x="3199" y="3182"/>
                  </a:lnTo>
                  <a:lnTo>
                    <a:pt x="3999" y="2387"/>
                  </a:lnTo>
                  <a:lnTo>
                    <a:pt x="4799" y="1818"/>
                  </a:lnTo>
                  <a:lnTo>
                    <a:pt x="5599" y="1364"/>
                  </a:lnTo>
                  <a:lnTo>
                    <a:pt x="6628" y="795"/>
                  </a:lnTo>
                  <a:lnTo>
                    <a:pt x="7542" y="568"/>
                  </a:lnTo>
                  <a:lnTo>
                    <a:pt x="8571" y="227"/>
                  </a:lnTo>
                  <a:lnTo>
                    <a:pt x="9714" y="0"/>
                  </a:lnTo>
                  <a:lnTo>
                    <a:pt x="10742" y="0"/>
                  </a:lnTo>
                  <a:lnTo>
                    <a:pt x="11999" y="0"/>
                  </a:lnTo>
                  <a:lnTo>
                    <a:pt x="12913" y="227"/>
                  </a:lnTo>
                  <a:lnTo>
                    <a:pt x="14057" y="568"/>
                  </a:lnTo>
                  <a:lnTo>
                    <a:pt x="15085" y="795"/>
                  </a:lnTo>
                  <a:lnTo>
                    <a:pt x="15885" y="1364"/>
                  </a:lnTo>
                  <a:lnTo>
                    <a:pt x="16799" y="1818"/>
                  </a:lnTo>
                  <a:lnTo>
                    <a:pt x="17599" y="2387"/>
                  </a:lnTo>
                  <a:lnTo>
                    <a:pt x="18399" y="3182"/>
                  </a:lnTo>
                  <a:lnTo>
                    <a:pt x="19199" y="3978"/>
                  </a:lnTo>
                  <a:lnTo>
                    <a:pt x="19771" y="4774"/>
                  </a:lnTo>
                  <a:lnTo>
                    <a:pt x="20342" y="5570"/>
                  </a:lnTo>
                  <a:lnTo>
                    <a:pt x="20799" y="6593"/>
                  </a:lnTo>
                  <a:lnTo>
                    <a:pt x="21142" y="7616"/>
                  </a:lnTo>
                  <a:lnTo>
                    <a:pt x="21371" y="8639"/>
                  </a:lnTo>
                  <a:lnTo>
                    <a:pt x="21600" y="9662"/>
                  </a:lnTo>
                  <a:lnTo>
                    <a:pt x="21600" y="10800"/>
                  </a:lnTo>
                </a:path>
              </a:pathLst>
            </a:custGeom>
            <a:solidFill>
              <a:srgbClr val="3366FF">
                <a:alpha val="9804"/>
              </a:srgbClr>
            </a:solidFill>
            <a:ln w="9525">
              <a:noFill/>
            </a:ln>
          </p:spPr>
          <p:txBody>
            <a:bodyPr/>
            <a:lstStyle/>
            <a:p>
              <a:endParaRPr lang="zh-CN" altLang="en-US"/>
            </a:p>
          </p:txBody>
        </p:sp>
      </p:grpSp>
      <p:pic>
        <p:nvPicPr>
          <p:cNvPr id="3" name="Picture 23" descr="top2"/>
          <p:cNvPicPr>
            <a:picLocks noChangeAspect="1"/>
          </p:cNvPicPr>
          <p:nvPr/>
        </p:nvPicPr>
        <p:blipFill>
          <a:blip r:embed="rId14"/>
          <a:srcRect l="-334" t="4465" r="1573" b="14174"/>
          <a:stretch>
            <a:fillRect/>
          </a:stretch>
        </p:blipFill>
        <p:spPr>
          <a:xfrm>
            <a:off x="3492500" y="6280150"/>
            <a:ext cx="2087563" cy="577850"/>
          </a:xfrm>
          <a:prstGeom prst="rect">
            <a:avLst/>
          </a:prstGeom>
          <a:noFill/>
          <a:ln w="9525">
            <a:noFill/>
          </a:ln>
        </p:spPr>
      </p:pic>
      <p:sp>
        <p:nvSpPr>
          <p:cNvPr id="4" name="Rectangle 24"/>
          <p:cNvSpPr>
            <a:spLocks noChangeArrowheads="1"/>
          </p:cNvSpPr>
          <p:nvPr/>
        </p:nvSpPr>
        <p:spPr bwMode="auto">
          <a:xfrm>
            <a:off x="6732588" y="6310313"/>
            <a:ext cx="2133600" cy="476250"/>
          </a:xfrm>
          <a:prstGeom prst="rect">
            <a:avLst/>
          </a:prstGeom>
          <a:noFill/>
          <a:ln w="9525">
            <a:noFill/>
            <a:miter lim="800000"/>
          </a:ln>
        </p:spPr>
        <p:txBody>
          <a:bodyPr/>
          <a:lstStyle>
            <a:lvl1pPr eaLnBrk="0" hangingPunct="0">
              <a:defRPr>
                <a:solidFill>
                  <a:schemeClr val="tx1"/>
                </a:solidFill>
                <a:latin typeface="宋体" panose="02010600030101010101" pitchFamily="2" charset="-122"/>
                <a:ea typeface="宋体" panose="02010600030101010101" pitchFamily="2" charset="-122"/>
              </a:defRPr>
            </a:lvl1pPr>
            <a:lvl2pPr marL="742950" indent="-285750" eaLnBrk="0" hangingPunct="0">
              <a:defRPr>
                <a:solidFill>
                  <a:schemeClr val="tx1"/>
                </a:solidFill>
                <a:latin typeface="宋体" panose="02010600030101010101" pitchFamily="2" charset="-122"/>
                <a:ea typeface="宋体" panose="02010600030101010101" pitchFamily="2" charset="-122"/>
              </a:defRPr>
            </a:lvl2pPr>
            <a:lvl3pPr marL="1143000" indent="-228600" eaLnBrk="0" hangingPunct="0">
              <a:defRPr>
                <a:solidFill>
                  <a:schemeClr val="tx1"/>
                </a:solidFill>
                <a:latin typeface="宋体" panose="02010600030101010101" pitchFamily="2" charset="-122"/>
                <a:ea typeface="宋体" panose="02010600030101010101" pitchFamily="2" charset="-122"/>
              </a:defRPr>
            </a:lvl3pPr>
            <a:lvl4pPr marL="1600200" indent="-228600" eaLnBrk="0" hangingPunct="0">
              <a:defRPr>
                <a:solidFill>
                  <a:schemeClr val="tx1"/>
                </a:solidFill>
                <a:latin typeface="宋体" panose="02010600030101010101" pitchFamily="2" charset="-122"/>
                <a:ea typeface="宋体" panose="02010600030101010101" pitchFamily="2" charset="-122"/>
              </a:defRPr>
            </a:lvl4pPr>
            <a:lvl5pPr marL="2057400" indent="-228600" eaLnBrk="0" hangingPunct="0">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宋体" panose="02010600030101010101" pitchFamily="2" charset="-122"/>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6F96E59-76B9-41A6-8C18-DC205D15B76D}" type="slidenum">
              <a:rPr kumimoji="0" lang="en-US" altLang="zh-CN" sz="1400" b="1" i="0" u="none" strike="noStrike" kern="1200" cap="none" spc="0" normalizeH="0" baseline="0" noProof="0" smtClean="0">
                <a:ln>
                  <a:noFill/>
                </a:ln>
                <a:solidFill>
                  <a:srgbClr val="7BA6F5"/>
                </a:solidFill>
                <a:effectLst/>
                <a:uLnTx/>
                <a:uFillTx/>
                <a:latin typeface="Comic Sans MS" panose="030F0702030302020204" pitchFamily="66" charset="0"/>
                <a:ea typeface="宋体" panose="02010600030101010101" pitchFamily="2" charset="-122"/>
                <a:cs typeface="+mn-cs"/>
              </a:rPr>
            </a:fld>
            <a:endParaRPr kumimoji="0" lang="en-US" altLang="zh-CN" sz="1400" b="1" i="0" u="none" strike="noStrike" kern="1200" cap="none" spc="0" normalizeH="0" baseline="0" noProof="0" smtClean="0">
              <a:ln>
                <a:noFill/>
              </a:ln>
              <a:solidFill>
                <a:srgbClr val="7BA6F5"/>
              </a:solidFill>
              <a:effectLst/>
              <a:uLnTx/>
              <a:uFillTx/>
              <a:latin typeface="Comic Sans MS" panose="030F0702030302020204" pitchFamily="66" charset="0"/>
              <a:ea typeface="宋体" panose="02010600030101010101" pitchFamily="2" charset="-122"/>
              <a:cs typeface="+mn-cs"/>
            </a:endParaRPr>
          </a:p>
        </p:txBody>
      </p:sp>
      <p:sp>
        <p:nvSpPr>
          <p:cNvPr id="1052" name="Text Box 25"/>
          <p:cNvSpPr txBox="1">
            <a:spLocks noChangeArrowheads="1"/>
          </p:cNvSpPr>
          <p:nvPr/>
        </p:nvSpPr>
        <p:spPr bwMode="auto">
          <a:xfrm>
            <a:off x="5940425" y="6345238"/>
            <a:ext cx="2376488" cy="396875"/>
          </a:xfrm>
          <a:prstGeom prst="rect">
            <a:avLst/>
          </a:prstGeom>
          <a:noFill/>
          <a:ln w="9525">
            <a:noFill/>
            <a:miter lim="800000"/>
          </a:ln>
        </p:spPr>
        <p:txBody>
          <a:bodyPr>
            <a:spAutoFit/>
          </a:bodyPr>
          <a:lstStyle>
            <a:lvl1pPr eaLnBrk="0" hangingPunct="0">
              <a:defRPr>
                <a:solidFill>
                  <a:schemeClr val="tx1"/>
                </a:solidFill>
                <a:latin typeface="宋体" panose="02010600030101010101" pitchFamily="2" charset="-122"/>
                <a:ea typeface="宋体" panose="02010600030101010101" pitchFamily="2" charset="-122"/>
              </a:defRPr>
            </a:lvl1pPr>
            <a:lvl2pPr marL="742950" indent="-285750" eaLnBrk="0" hangingPunct="0">
              <a:defRPr>
                <a:solidFill>
                  <a:schemeClr val="tx1"/>
                </a:solidFill>
                <a:latin typeface="宋体" panose="02010600030101010101" pitchFamily="2" charset="-122"/>
                <a:ea typeface="宋体" panose="02010600030101010101" pitchFamily="2" charset="-122"/>
              </a:defRPr>
            </a:lvl2pPr>
            <a:lvl3pPr marL="1143000" indent="-228600" eaLnBrk="0" hangingPunct="0">
              <a:defRPr>
                <a:solidFill>
                  <a:schemeClr val="tx1"/>
                </a:solidFill>
                <a:latin typeface="宋体" panose="02010600030101010101" pitchFamily="2" charset="-122"/>
                <a:ea typeface="宋体" panose="02010600030101010101" pitchFamily="2" charset="-122"/>
              </a:defRPr>
            </a:lvl3pPr>
            <a:lvl4pPr marL="1600200" indent="-228600" eaLnBrk="0" hangingPunct="0">
              <a:defRPr>
                <a:solidFill>
                  <a:schemeClr val="tx1"/>
                </a:solidFill>
                <a:latin typeface="宋体" panose="02010600030101010101" pitchFamily="2" charset="-122"/>
                <a:ea typeface="宋体" panose="02010600030101010101" pitchFamily="2" charset="-122"/>
              </a:defRPr>
            </a:lvl4pPr>
            <a:lvl5pPr marL="2057400" indent="-228600" eaLnBrk="0" hangingPunct="0">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smtClean="0">
                <a:ln>
                  <a:noFill/>
                </a:ln>
                <a:solidFill>
                  <a:schemeClr val="hlink"/>
                </a:solidFill>
                <a:effectLst/>
                <a:uLnTx/>
                <a:uFillTx/>
                <a:latin typeface="Calibri" panose="020F0502020204030204" pitchFamily="34" charset="0"/>
                <a:ea typeface="隶书" panose="02010509060101010101" pitchFamily="49" charset="-122"/>
                <a:cs typeface="+mn-cs"/>
              </a:rPr>
              <a:t>计算机科学导论</a:t>
            </a:r>
            <a:endParaRPr kumimoji="0" lang="zh-CN" altLang="en-US" sz="2000" b="1" i="0" u="none" strike="noStrike" kern="1200" cap="none" spc="0" normalizeH="0" baseline="0" noProof="0" smtClean="0">
              <a:ln>
                <a:noFill/>
              </a:ln>
              <a:solidFill>
                <a:schemeClr val="hlink"/>
              </a:solidFill>
              <a:effectLst/>
              <a:uLnTx/>
              <a:uFillTx/>
              <a:latin typeface="Calibri" panose="020F0502020204030204" pitchFamily="34" charset="0"/>
              <a:ea typeface="隶书" panose="02010509060101010101" pitchFamily="49" charset="-122"/>
              <a:cs typeface="+mn-cs"/>
            </a:endParaRPr>
          </a:p>
        </p:txBody>
      </p:sp>
      <p:grpSp>
        <p:nvGrpSpPr>
          <p:cNvPr id="1033" name="Group 29"/>
          <p:cNvGrpSpPr/>
          <p:nvPr/>
        </p:nvGrpSpPr>
        <p:grpSpPr>
          <a:xfrm>
            <a:off x="8294688" y="6021388"/>
            <a:ext cx="849312" cy="896937"/>
            <a:chOff x="0" y="0"/>
            <a:chExt cx="2270" cy="2396"/>
          </a:xfrm>
        </p:grpSpPr>
        <p:sp>
          <p:nvSpPr>
            <p:cNvPr id="1035" name="未知"/>
            <p:cNvSpPr/>
            <p:nvPr/>
          </p:nvSpPr>
          <p:spPr>
            <a:xfrm rot="-5400000">
              <a:off x="-63" y="63"/>
              <a:ext cx="2396" cy="2270"/>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21600" y="10800"/>
                  </a:moveTo>
                  <a:lnTo>
                    <a:pt x="21600" y="10800"/>
                  </a:lnTo>
                  <a:lnTo>
                    <a:pt x="21523" y="11948"/>
                  </a:lnTo>
                  <a:lnTo>
                    <a:pt x="21370" y="13021"/>
                  </a:lnTo>
                  <a:lnTo>
                    <a:pt x="21065" y="14016"/>
                  </a:lnTo>
                  <a:lnTo>
                    <a:pt x="20760" y="15089"/>
                  </a:lnTo>
                  <a:lnTo>
                    <a:pt x="20302" y="15931"/>
                  </a:lnTo>
                  <a:lnTo>
                    <a:pt x="19691" y="16850"/>
                  </a:lnTo>
                  <a:lnTo>
                    <a:pt x="19157" y="17693"/>
                  </a:lnTo>
                  <a:lnTo>
                    <a:pt x="18394" y="18459"/>
                  </a:lnTo>
                  <a:lnTo>
                    <a:pt x="17707" y="19148"/>
                  </a:lnTo>
                  <a:lnTo>
                    <a:pt x="16791" y="19761"/>
                  </a:lnTo>
                  <a:lnTo>
                    <a:pt x="15875" y="20297"/>
                  </a:lnTo>
                  <a:lnTo>
                    <a:pt x="15035" y="20757"/>
                  </a:lnTo>
                  <a:lnTo>
                    <a:pt x="13967" y="21140"/>
                  </a:lnTo>
                  <a:lnTo>
                    <a:pt x="12974" y="21446"/>
                  </a:lnTo>
                  <a:lnTo>
                    <a:pt x="11830" y="21523"/>
                  </a:lnTo>
                  <a:lnTo>
                    <a:pt x="10761" y="21600"/>
                  </a:lnTo>
                  <a:lnTo>
                    <a:pt x="9616" y="21523"/>
                  </a:lnTo>
                  <a:lnTo>
                    <a:pt x="8548" y="21446"/>
                  </a:lnTo>
                  <a:lnTo>
                    <a:pt x="7556" y="21140"/>
                  </a:lnTo>
                  <a:lnTo>
                    <a:pt x="6563" y="20757"/>
                  </a:lnTo>
                  <a:lnTo>
                    <a:pt x="5571" y="20297"/>
                  </a:lnTo>
                  <a:lnTo>
                    <a:pt x="4731" y="19761"/>
                  </a:lnTo>
                  <a:lnTo>
                    <a:pt x="3892" y="19148"/>
                  </a:lnTo>
                  <a:lnTo>
                    <a:pt x="3129" y="18459"/>
                  </a:lnTo>
                  <a:lnTo>
                    <a:pt x="2442" y="17693"/>
                  </a:lnTo>
                  <a:lnTo>
                    <a:pt x="1755" y="16850"/>
                  </a:lnTo>
                  <a:lnTo>
                    <a:pt x="1297" y="15931"/>
                  </a:lnTo>
                  <a:lnTo>
                    <a:pt x="839" y="15089"/>
                  </a:lnTo>
                  <a:lnTo>
                    <a:pt x="457" y="14016"/>
                  </a:lnTo>
                  <a:lnTo>
                    <a:pt x="228" y="13021"/>
                  </a:lnTo>
                  <a:lnTo>
                    <a:pt x="0" y="11948"/>
                  </a:lnTo>
                  <a:lnTo>
                    <a:pt x="0" y="10800"/>
                  </a:lnTo>
                  <a:lnTo>
                    <a:pt x="0" y="9727"/>
                  </a:lnTo>
                  <a:lnTo>
                    <a:pt x="228" y="8655"/>
                  </a:lnTo>
                  <a:lnTo>
                    <a:pt x="457" y="7582"/>
                  </a:lnTo>
                  <a:lnTo>
                    <a:pt x="839" y="6587"/>
                  </a:lnTo>
                  <a:lnTo>
                    <a:pt x="1297" y="5667"/>
                  </a:lnTo>
                  <a:lnTo>
                    <a:pt x="1755" y="4748"/>
                  </a:lnTo>
                  <a:lnTo>
                    <a:pt x="2442" y="3906"/>
                  </a:lnTo>
                  <a:lnTo>
                    <a:pt x="3129" y="3140"/>
                  </a:lnTo>
                  <a:lnTo>
                    <a:pt x="3892" y="2450"/>
                  </a:lnTo>
                  <a:lnTo>
                    <a:pt x="4731" y="1838"/>
                  </a:lnTo>
                  <a:lnTo>
                    <a:pt x="5571" y="1301"/>
                  </a:lnTo>
                  <a:lnTo>
                    <a:pt x="6563" y="918"/>
                  </a:lnTo>
                  <a:lnTo>
                    <a:pt x="7556" y="535"/>
                  </a:lnTo>
                  <a:lnTo>
                    <a:pt x="8548" y="229"/>
                  </a:lnTo>
                  <a:lnTo>
                    <a:pt x="9616" y="0"/>
                  </a:lnTo>
                  <a:lnTo>
                    <a:pt x="10761" y="0"/>
                  </a:lnTo>
                  <a:lnTo>
                    <a:pt x="11830" y="0"/>
                  </a:lnTo>
                  <a:lnTo>
                    <a:pt x="12974" y="229"/>
                  </a:lnTo>
                  <a:lnTo>
                    <a:pt x="13967" y="535"/>
                  </a:lnTo>
                  <a:lnTo>
                    <a:pt x="15035" y="918"/>
                  </a:lnTo>
                  <a:lnTo>
                    <a:pt x="15875" y="1301"/>
                  </a:lnTo>
                  <a:lnTo>
                    <a:pt x="16791" y="1838"/>
                  </a:lnTo>
                  <a:lnTo>
                    <a:pt x="17707" y="2450"/>
                  </a:lnTo>
                  <a:lnTo>
                    <a:pt x="18394" y="3140"/>
                  </a:lnTo>
                  <a:lnTo>
                    <a:pt x="19157" y="3906"/>
                  </a:lnTo>
                  <a:lnTo>
                    <a:pt x="19691" y="4748"/>
                  </a:lnTo>
                  <a:lnTo>
                    <a:pt x="20302" y="5667"/>
                  </a:lnTo>
                  <a:lnTo>
                    <a:pt x="20760" y="6587"/>
                  </a:lnTo>
                  <a:lnTo>
                    <a:pt x="21065" y="7582"/>
                  </a:lnTo>
                  <a:lnTo>
                    <a:pt x="21370" y="8655"/>
                  </a:lnTo>
                  <a:lnTo>
                    <a:pt x="21523" y="9727"/>
                  </a:lnTo>
                  <a:lnTo>
                    <a:pt x="21600" y="10800"/>
                  </a:lnTo>
                </a:path>
              </a:pathLst>
            </a:custGeom>
            <a:solidFill>
              <a:srgbClr val="CDCDFF">
                <a:alpha val="21960"/>
              </a:srgbClr>
            </a:solidFill>
            <a:ln w="9525">
              <a:noFill/>
            </a:ln>
          </p:spPr>
          <p:txBody>
            <a:bodyPr/>
            <a:lstStyle/>
            <a:p>
              <a:endParaRPr lang="zh-CN" altLang="en-US"/>
            </a:p>
          </p:txBody>
        </p:sp>
        <p:sp>
          <p:nvSpPr>
            <p:cNvPr id="1036" name="未知"/>
            <p:cNvSpPr/>
            <p:nvPr/>
          </p:nvSpPr>
          <p:spPr>
            <a:xfrm rot="-5400000">
              <a:off x="242" y="338"/>
              <a:ext cx="1785" cy="1710"/>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21600" y="10800"/>
                  </a:moveTo>
                  <a:lnTo>
                    <a:pt x="21600" y="10800"/>
                  </a:lnTo>
                  <a:lnTo>
                    <a:pt x="21600" y="11920"/>
                  </a:lnTo>
                  <a:lnTo>
                    <a:pt x="21394" y="12939"/>
                  </a:lnTo>
                  <a:lnTo>
                    <a:pt x="21088" y="14060"/>
                  </a:lnTo>
                  <a:lnTo>
                    <a:pt x="20678" y="15079"/>
                  </a:lnTo>
                  <a:lnTo>
                    <a:pt x="20269" y="15995"/>
                  </a:lnTo>
                  <a:lnTo>
                    <a:pt x="19757" y="16811"/>
                  </a:lnTo>
                  <a:lnTo>
                    <a:pt x="19040" y="17727"/>
                  </a:lnTo>
                  <a:lnTo>
                    <a:pt x="18426" y="18441"/>
                  </a:lnTo>
                  <a:lnTo>
                    <a:pt x="17607" y="19154"/>
                  </a:lnTo>
                  <a:lnTo>
                    <a:pt x="16788" y="19765"/>
                  </a:lnTo>
                  <a:lnTo>
                    <a:pt x="15867" y="20275"/>
                  </a:lnTo>
                  <a:lnTo>
                    <a:pt x="15048" y="20784"/>
                  </a:lnTo>
                  <a:lnTo>
                    <a:pt x="13922" y="21192"/>
                  </a:lnTo>
                  <a:lnTo>
                    <a:pt x="12898" y="21395"/>
                  </a:lnTo>
                  <a:lnTo>
                    <a:pt x="11874" y="21600"/>
                  </a:lnTo>
                  <a:lnTo>
                    <a:pt x="10748" y="21600"/>
                  </a:lnTo>
                  <a:lnTo>
                    <a:pt x="9622" y="21600"/>
                  </a:lnTo>
                  <a:lnTo>
                    <a:pt x="8598" y="21395"/>
                  </a:lnTo>
                  <a:lnTo>
                    <a:pt x="7575" y="21192"/>
                  </a:lnTo>
                  <a:lnTo>
                    <a:pt x="6551" y="20784"/>
                  </a:lnTo>
                  <a:lnTo>
                    <a:pt x="5630" y="20275"/>
                  </a:lnTo>
                  <a:lnTo>
                    <a:pt x="4708" y="19765"/>
                  </a:lnTo>
                  <a:lnTo>
                    <a:pt x="3787" y="19154"/>
                  </a:lnTo>
                  <a:lnTo>
                    <a:pt x="3070" y="18441"/>
                  </a:lnTo>
                  <a:lnTo>
                    <a:pt x="2354" y="17727"/>
                  </a:lnTo>
                  <a:lnTo>
                    <a:pt x="1842" y="16811"/>
                  </a:lnTo>
                  <a:lnTo>
                    <a:pt x="1330" y="15995"/>
                  </a:lnTo>
                  <a:lnTo>
                    <a:pt x="716" y="15079"/>
                  </a:lnTo>
                  <a:lnTo>
                    <a:pt x="409" y="14060"/>
                  </a:lnTo>
                  <a:lnTo>
                    <a:pt x="204" y="12939"/>
                  </a:lnTo>
                  <a:lnTo>
                    <a:pt x="0" y="11920"/>
                  </a:lnTo>
                  <a:lnTo>
                    <a:pt x="0" y="10800"/>
                  </a:lnTo>
                  <a:lnTo>
                    <a:pt x="0" y="9679"/>
                  </a:lnTo>
                  <a:lnTo>
                    <a:pt x="204" y="8660"/>
                  </a:lnTo>
                  <a:lnTo>
                    <a:pt x="409" y="7641"/>
                  </a:lnTo>
                  <a:lnTo>
                    <a:pt x="716" y="6622"/>
                  </a:lnTo>
                  <a:lnTo>
                    <a:pt x="1330" y="5705"/>
                  </a:lnTo>
                  <a:lnTo>
                    <a:pt x="1842" y="4788"/>
                  </a:lnTo>
                  <a:lnTo>
                    <a:pt x="2354" y="3871"/>
                  </a:lnTo>
                  <a:lnTo>
                    <a:pt x="3070" y="3158"/>
                  </a:lnTo>
                  <a:lnTo>
                    <a:pt x="3787" y="2445"/>
                  </a:lnTo>
                  <a:lnTo>
                    <a:pt x="4708" y="1833"/>
                  </a:lnTo>
                  <a:lnTo>
                    <a:pt x="5630" y="1426"/>
                  </a:lnTo>
                  <a:lnTo>
                    <a:pt x="6551" y="815"/>
                  </a:lnTo>
                  <a:lnTo>
                    <a:pt x="7575" y="509"/>
                  </a:lnTo>
                  <a:lnTo>
                    <a:pt x="8598" y="203"/>
                  </a:lnTo>
                  <a:lnTo>
                    <a:pt x="9622" y="0"/>
                  </a:lnTo>
                  <a:lnTo>
                    <a:pt x="10748" y="0"/>
                  </a:lnTo>
                  <a:lnTo>
                    <a:pt x="11874" y="0"/>
                  </a:lnTo>
                  <a:lnTo>
                    <a:pt x="12898" y="203"/>
                  </a:lnTo>
                  <a:lnTo>
                    <a:pt x="13922" y="509"/>
                  </a:lnTo>
                  <a:lnTo>
                    <a:pt x="15048" y="815"/>
                  </a:lnTo>
                  <a:lnTo>
                    <a:pt x="15867" y="1426"/>
                  </a:lnTo>
                  <a:lnTo>
                    <a:pt x="16788" y="1833"/>
                  </a:lnTo>
                  <a:lnTo>
                    <a:pt x="17607" y="2445"/>
                  </a:lnTo>
                  <a:lnTo>
                    <a:pt x="18426" y="3158"/>
                  </a:lnTo>
                  <a:lnTo>
                    <a:pt x="19040" y="3871"/>
                  </a:lnTo>
                  <a:lnTo>
                    <a:pt x="19757" y="4788"/>
                  </a:lnTo>
                  <a:lnTo>
                    <a:pt x="20269" y="5705"/>
                  </a:lnTo>
                  <a:lnTo>
                    <a:pt x="20678" y="6622"/>
                  </a:lnTo>
                  <a:lnTo>
                    <a:pt x="21088" y="7641"/>
                  </a:lnTo>
                  <a:lnTo>
                    <a:pt x="21394" y="8660"/>
                  </a:lnTo>
                  <a:lnTo>
                    <a:pt x="21600" y="9679"/>
                  </a:lnTo>
                  <a:lnTo>
                    <a:pt x="21600" y="10800"/>
                  </a:lnTo>
                </a:path>
              </a:pathLst>
            </a:custGeom>
            <a:solidFill>
              <a:srgbClr val="8B8BFF">
                <a:alpha val="21960"/>
              </a:srgbClr>
            </a:solidFill>
            <a:ln w="9525">
              <a:noFill/>
            </a:ln>
          </p:spPr>
          <p:txBody>
            <a:bodyPr/>
            <a:lstStyle/>
            <a:p>
              <a:endParaRPr lang="zh-CN" altLang="en-US"/>
            </a:p>
          </p:txBody>
        </p:sp>
        <p:sp>
          <p:nvSpPr>
            <p:cNvPr id="1037" name="未知"/>
            <p:cNvSpPr/>
            <p:nvPr/>
          </p:nvSpPr>
          <p:spPr>
            <a:xfrm rot="-5400000">
              <a:off x="556" y="636"/>
              <a:ext cx="1166" cy="1116"/>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21600" y="10722"/>
                  </a:moveTo>
                  <a:lnTo>
                    <a:pt x="21600" y="10722"/>
                  </a:lnTo>
                  <a:lnTo>
                    <a:pt x="21600" y="11965"/>
                  </a:lnTo>
                  <a:lnTo>
                    <a:pt x="21443" y="12897"/>
                  </a:lnTo>
                  <a:lnTo>
                    <a:pt x="21130" y="13985"/>
                  </a:lnTo>
                  <a:lnTo>
                    <a:pt x="20660" y="15073"/>
                  </a:lnTo>
                  <a:lnTo>
                    <a:pt x="20191" y="15850"/>
                  </a:lnTo>
                  <a:lnTo>
                    <a:pt x="19565" y="16937"/>
                  </a:lnTo>
                  <a:lnTo>
                    <a:pt x="19095" y="17714"/>
                  </a:lnTo>
                  <a:lnTo>
                    <a:pt x="18313" y="18336"/>
                  </a:lnTo>
                  <a:lnTo>
                    <a:pt x="17530" y="19113"/>
                  </a:lnTo>
                  <a:lnTo>
                    <a:pt x="16747" y="19735"/>
                  </a:lnTo>
                  <a:lnTo>
                    <a:pt x="15965" y="20356"/>
                  </a:lnTo>
                  <a:lnTo>
                    <a:pt x="15026" y="20822"/>
                  </a:lnTo>
                  <a:lnTo>
                    <a:pt x="13773" y="21133"/>
                  </a:lnTo>
                  <a:lnTo>
                    <a:pt x="12834" y="21444"/>
                  </a:lnTo>
                  <a:lnTo>
                    <a:pt x="11739" y="21600"/>
                  </a:lnTo>
                  <a:lnTo>
                    <a:pt x="10800" y="21600"/>
                  </a:lnTo>
                  <a:lnTo>
                    <a:pt x="9547" y="21600"/>
                  </a:lnTo>
                  <a:lnTo>
                    <a:pt x="8452" y="21444"/>
                  </a:lnTo>
                  <a:lnTo>
                    <a:pt x="7513" y="21133"/>
                  </a:lnTo>
                  <a:lnTo>
                    <a:pt x="6417" y="20822"/>
                  </a:lnTo>
                  <a:lnTo>
                    <a:pt x="5634" y="20356"/>
                  </a:lnTo>
                  <a:lnTo>
                    <a:pt x="4695" y="19735"/>
                  </a:lnTo>
                  <a:lnTo>
                    <a:pt x="3756" y="19113"/>
                  </a:lnTo>
                  <a:lnTo>
                    <a:pt x="2973" y="18336"/>
                  </a:lnTo>
                  <a:lnTo>
                    <a:pt x="2347" y="17714"/>
                  </a:lnTo>
                  <a:lnTo>
                    <a:pt x="1721" y="16937"/>
                  </a:lnTo>
                  <a:lnTo>
                    <a:pt x="1095" y="15850"/>
                  </a:lnTo>
                  <a:lnTo>
                    <a:pt x="782" y="15073"/>
                  </a:lnTo>
                  <a:lnTo>
                    <a:pt x="312" y="13985"/>
                  </a:lnTo>
                  <a:lnTo>
                    <a:pt x="156" y="12897"/>
                  </a:lnTo>
                  <a:lnTo>
                    <a:pt x="0" y="11965"/>
                  </a:lnTo>
                  <a:lnTo>
                    <a:pt x="0" y="10722"/>
                  </a:lnTo>
                  <a:lnTo>
                    <a:pt x="0" y="9789"/>
                  </a:lnTo>
                  <a:lnTo>
                    <a:pt x="156" y="8701"/>
                  </a:lnTo>
                  <a:lnTo>
                    <a:pt x="312" y="7614"/>
                  </a:lnTo>
                  <a:lnTo>
                    <a:pt x="782" y="6681"/>
                  </a:lnTo>
                  <a:lnTo>
                    <a:pt x="1095" y="5594"/>
                  </a:lnTo>
                  <a:lnTo>
                    <a:pt x="1721" y="4661"/>
                  </a:lnTo>
                  <a:lnTo>
                    <a:pt x="2347" y="3884"/>
                  </a:lnTo>
                  <a:lnTo>
                    <a:pt x="2973" y="3263"/>
                  </a:lnTo>
                  <a:lnTo>
                    <a:pt x="3756" y="2330"/>
                  </a:lnTo>
                  <a:lnTo>
                    <a:pt x="4695" y="1864"/>
                  </a:lnTo>
                  <a:lnTo>
                    <a:pt x="5634" y="1242"/>
                  </a:lnTo>
                  <a:lnTo>
                    <a:pt x="6417" y="932"/>
                  </a:lnTo>
                  <a:lnTo>
                    <a:pt x="7513" y="466"/>
                  </a:lnTo>
                  <a:lnTo>
                    <a:pt x="8452" y="155"/>
                  </a:lnTo>
                  <a:lnTo>
                    <a:pt x="9547" y="0"/>
                  </a:lnTo>
                  <a:lnTo>
                    <a:pt x="10800" y="0"/>
                  </a:lnTo>
                  <a:lnTo>
                    <a:pt x="11739" y="0"/>
                  </a:lnTo>
                  <a:lnTo>
                    <a:pt x="12834" y="155"/>
                  </a:lnTo>
                  <a:lnTo>
                    <a:pt x="13773" y="466"/>
                  </a:lnTo>
                  <a:lnTo>
                    <a:pt x="15026" y="932"/>
                  </a:lnTo>
                  <a:lnTo>
                    <a:pt x="15965" y="1242"/>
                  </a:lnTo>
                  <a:lnTo>
                    <a:pt x="16747" y="1864"/>
                  </a:lnTo>
                  <a:lnTo>
                    <a:pt x="17530" y="2330"/>
                  </a:lnTo>
                  <a:lnTo>
                    <a:pt x="18313" y="3263"/>
                  </a:lnTo>
                  <a:lnTo>
                    <a:pt x="19095" y="3884"/>
                  </a:lnTo>
                  <a:lnTo>
                    <a:pt x="19565" y="4661"/>
                  </a:lnTo>
                  <a:lnTo>
                    <a:pt x="20191" y="5594"/>
                  </a:lnTo>
                  <a:lnTo>
                    <a:pt x="20660" y="6681"/>
                  </a:lnTo>
                  <a:lnTo>
                    <a:pt x="21130" y="7614"/>
                  </a:lnTo>
                  <a:lnTo>
                    <a:pt x="21443" y="8701"/>
                  </a:lnTo>
                  <a:lnTo>
                    <a:pt x="21600" y="9789"/>
                  </a:lnTo>
                  <a:lnTo>
                    <a:pt x="21600" y="10722"/>
                  </a:lnTo>
                </a:path>
              </a:pathLst>
            </a:custGeom>
            <a:solidFill>
              <a:srgbClr val="72BDC4">
                <a:alpha val="21960"/>
              </a:srgbClr>
            </a:solidFill>
            <a:ln w="9525">
              <a:noFill/>
            </a:ln>
          </p:spPr>
          <p:txBody>
            <a:bodyPr/>
            <a:lstStyle/>
            <a:p>
              <a:endParaRPr lang="zh-CN" altLang="en-US"/>
            </a:p>
          </p:txBody>
        </p:sp>
      </p:grpSp>
      <p:pic>
        <p:nvPicPr>
          <p:cNvPr id="1034" name="图片 32" descr="图片2.png"/>
          <p:cNvPicPr>
            <a:picLocks noChangeAspect="1"/>
          </p:cNvPicPr>
          <p:nvPr userDrawn="1"/>
        </p:nvPicPr>
        <p:blipFill>
          <a:blip r:embed="rId15"/>
          <a:stretch>
            <a:fillRect/>
          </a:stretch>
        </p:blipFill>
        <p:spPr>
          <a:xfrm>
            <a:off x="0" y="0"/>
            <a:ext cx="9144000" cy="9429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ctr" rtl="0" eaLnBrk="0" fontAlgn="base" hangingPunct="0">
        <a:spcBef>
          <a:spcPct val="0"/>
        </a:spcBef>
        <a:spcAft>
          <a:spcPct val="0"/>
        </a:spcAft>
        <a:defRPr sz="3200" b="1">
          <a:solidFill>
            <a:srgbClr val="FF0000"/>
          </a:solidFill>
          <a:latin typeface="+mj-lt"/>
          <a:ea typeface="+mj-ea"/>
          <a:cs typeface="+mj-cs"/>
        </a:defRPr>
      </a:lvl1pPr>
      <a:lvl2pPr algn="ctr" rtl="0" eaLnBrk="0" fontAlgn="base" hangingPunct="0">
        <a:spcBef>
          <a:spcPct val="0"/>
        </a:spcBef>
        <a:spcAft>
          <a:spcPct val="0"/>
        </a:spcAft>
        <a:defRPr sz="3200" b="1">
          <a:solidFill>
            <a:srgbClr val="FF00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3200" b="1">
          <a:solidFill>
            <a:srgbClr val="FF00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3200" b="1">
          <a:solidFill>
            <a:srgbClr val="FF00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3200" b="1">
          <a:solidFill>
            <a:srgbClr val="FF0000"/>
          </a:solidFill>
          <a:latin typeface="Times New Roman" panose="02020603050405020304" pitchFamily="18" charset="0"/>
          <a:ea typeface="宋体" panose="02010600030101010101" pitchFamily="2" charset="-122"/>
        </a:defRPr>
      </a:lvl5pPr>
      <a:lvl6pPr marL="457200" algn="ctr" rtl="0" eaLnBrk="0" fontAlgn="base" hangingPunct="0">
        <a:spcBef>
          <a:spcPct val="0"/>
        </a:spcBef>
        <a:spcAft>
          <a:spcPct val="0"/>
        </a:spcAft>
        <a:defRPr sz="3200" b="1">
          <a:solidFill>
            <a:srgbClr val="FF0000"/>
          </a:solidFill>
          <a:latin typeface="Times New Roman" panose="02020603050405020304" pitchFamily="18" charset="0"/>
          <a:ea typeface="宋体" panose="02010600030101010101" pitchFamily="2" charset="-122"/>
        </a:defRPr>
      </a:lvl6pPr>
      <a:lvl7pPr marL="914400" algn="ctr" rtl="0" eaLnBrk="0" fontAlgn="base" hangingPunct="0">
        <a:spcBef>
          <a:spcPct val="0"/>
        </a:spcBef>
        <a:spcAft>
          <a:spcPct val="0"/>
        </a:spcAft>
        <a:defRPr sz="3200" b="1">
          <a:solidFill>
            <a:srgbClr val="FF0000"/>
          </a:solidFill>
          <a:latin typeface="Times New Roman" panose="02020603050405020304" pitchFamily="18" charset="0"/>
          <a:ea typeface="宋体" panose="02010600030101010101" pitchFamily="2" charset="-122"/>
        </a:defRPr>
      </a:lvl7pPr>
      <a:lvl8pPr marL="1371600" algn="ctr" rtl="0" eaLnBrk="0" fontAlgn="base" hangingPunct="0">
        <a:spcBef>
          <a:spcPct val="0"/>
        </a:spcBef>
        <a:spcAft>
          <a:spcPct val="0"/>
        </a:spcAft>
        <a:defRPr sz="3200" b="1">
          <a:solidFill>
            <a:srgbClr val="FF0000"/>
          </a:solidFill>
          <a:latin typeface="Times New Roman" panose="02020603050405020304" pitchFamily="18" charset="0"/>
          <a:ea typeface="宋体" panose="02010600030101010101" pitchFamily="2" charset="-122"/>
        </a:defRPr>
      </a:lvl8pPr>
      <a:lvl9pPr marL="1828800" algn="ctr" rtl="0" eaLnBrk="0" fontAlgn="base" hangingPunct="0">
        <a:spcBef>
          <a:spcPct val="0"/>
        </a:spcBef>
        <a:spcAft>
          <a:spcPct val="0"/>
        </a:spcAft>
        <a:defRPr sz="3200" b="1">
          <a:solidFill>
            <a:srgbClr val="FF0000"/>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u"/>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anose="05000000000000000000" pitchFamily="2" charset="2"/>
        <a:buChar char="Ø"/>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lang="zh-CN" altLang="en-US" smtClean="0"/>
              <a:t>单击此处编辑母版标题样式</a:t>
            </a:r>
            <a:endParaRPr lang="en-US"/>
          </a:p>
        </p:txBody>
      </p:sp>
      <p:sp>
        <p:nvSpPr>
          <p:cNvPr id="2052" name="文本占位符 12"/>
          <p:cNvSpPr>
            <a:spLocks noGrp="1"/>
          </p:cNvSpPr>
          <p:nvPr>
            <p:ph type="body" idx="1"/>
          </p:nvPr>
        </p:nvSpPr>
        <p:spPr>
          <a:xfrm>
            <a:off x="457200" y="1600200"/>
            <a:ext cx="7467600" cy="487362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4" name="日期占位符 13"/>
          <p:cNvSpPr>
            <a:spLocks noGrp="1"/>
          </p:cNvSpPr>
          <p:nvPr>
            <p:ph type="dt" sz="half" idx="2"/>
          </p:nvPr>
        </p:nvSpPr>
        <p:spPr>
          <a:xfrm rot="5400000">
            <a:off x="7589044" y="1081881"/>
            <a:ext cx="2011363" cy="384175"/>
          </a:xfrm>
          <a:prstGeom prst="rect">
            <a:avLst/>
          </a:prstGeom>
        </p:spPr>
        <p:txBody>
          <a:bodyPr vert="horz" anchor="ctr" anchorCtr="0"/>
          <a:lstStyle>
            <a:lvl1pPr algn="r" eaLnBrk="1" latinLnBrk="0" hangingPunct="1">
              <a:buFont typeface="Arial" panose="020B0604020202020204" pitchFamily="34" charset="0"/>
              <a:buNone/>
              <a:defRPr kumimoji="0" sz="1200">
                <a:solidFill>
                  <a:schemeClr val="tx2"/>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3" name="页脚占位符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buFont typeface="Arial" panose="020B0604020202020204" pitchFamily="34" charset="0"/>
              <a:buNone/>
              <a:defRPr kumimoji="0" sz="1200">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2056" name="直接连接符 8"/>
          <p:cNvSpPr/>
          <p:nvPr/>
        </p:nvSpPr>
        <p:spPr>
          <a:xfrm>
            <a:off x="8991600" y="0"/>
            <a:ext cx="0" cy="6858000"/>
          </a:xfrm>
          <a:prstGeom prst="line">
            <a:avLst/>
          </a:prstGeom>
          <a:ln w="19050" cap="flat" cmpd="sng">
            <a:solidFill>
              <a:schemeClr val="accent1"/>
            </a:solidFill>
            <a:prstDash val="solid"/>
            <a:headEnd type="none" w="med" len="med"/>
            <a:tailEnd type="none" w="med" len="med"/>
          </a:ln>
        </p:spPr>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58" name="直接连接符 10"/>
          <p:cNvSpPr/>
          <p:nvPr/>
        </p:nvSpPr>
        <p:spPr>
          <a:xfrm>
            <a:off x="8915400" y="0"/>
            <a:ext cx="0" cy="6858000"/>
          </a:xfrm>
          <a:prstGeom prst="line">
            <a:avLst/>
          </a:prstGeom>
          <a:ln w="9525" cap="flat" cmpd="sng">
            <a:solidFill>
              <a:schemeClr val="accent1"/>
            </a:solidFill>
            <a:prstDash val="solid"/>
            <a:headEnd type="none" w="med" len="med"/>
            <a:tailEnd type="none" w="med" len="med"/>
          </a:ln>
        </p:spPr>
      </p:sp>
      <p:sp>
        <p:nvSpPr>
          <p:cNvPr id="12" name="椭圆 11"/>
          <p:cNvSpPr/>
          <p:nvPr/>
        </p:nvSpPr>
        <p:spPr>
          <a:xfrm>
            <a:off x="8628063" y="2924175"/>
            <a:ext cx="441325" cy="474663"/>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2060" name="图片 3"/>
          <p:cNvPicPr>
            <a:picLocks noChangeAspect="1"/>
          </p:cNvPicPr>
          <p:nvPr userDrawn="1"/>
        </p:nvPicPr>
        <p:blipFill>
          <a:blip r:embed="rId13"/>
          <a:stretch>
            <a:fillRect/>
          </a:stretch>
        </p:blipFill>
        <p:spPr>
          <a:xfrm>
            <a:off x="7164388" y="6335713"/>
            <a:ext cx="1530350" cy="4587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5pPr>
      <a:lvl6pPr marL="4572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6pPr>
      <a:lvl7pPr marL="9144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7pPr>
      <a:lvl8pPr marL="13716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8pPr>
      <a:lvl9pPr marL="18288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8.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2.vml"/><Relationship Id="rId4" Type="http://schemas.openxmlformats.org/officeDocument/2006/relationships/slideLayout" Target="../slideLayouts/slideLayout18.xml"/><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18.xml"/><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8.xml"/><Relationship Id="rId2" Type="http://schemas.openxmlformats.org/officeDocument/2006/relationships/image" Target="../media/image13.wmf"/><Relationship Id="rId1"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18.xml"/><Relationship Id="rId2" Type="http://schemas.openxmlformats.org/officeDocument/2006/relationships/image" Target="../media/image14.wmf"/><Relationship Id="rId1"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8.xml"/><Relationship Id="rId2" Type="http://schemas.openxmlformats.org/officeDocument/2006/relationships/image" Target="../media/image15.wmf"/><Relationship Id="rId1"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noChangeArrowheads="1"/>
          </p:cNvSpPr>
          <p:nvPr>
            <p:ph type="ctrTitle"/>
          </p:nvPr>
        </p:nvSpPr>
        <p:spPr>
          <a:xfrm>
            <a:off x="1692275" y="2276475"/>
            <a:ext cx="6553200" cy="1285875"/>
          </a:xfrm>
        </p:spPr>
        <p:txBody>
          <a:bodyPr vert="horz" anchor="b">
            <a:normAutofit fontScale="90000"/>
          </a:bodyPr>
          <a:lstStyle/>
          <a:p>
            <a:pPr marL="0" marR="0" lvl="0" indent="0" algn="ctr" defTabSz="914400" rtl="0" eaLnBrk="1" fontAlgn="auto" latinLnBrk="0" hangingPunct="1">
              <a:lnSpc>
                <a:spcPct val="100000"/>
              </a:lnSpc>
              <a:spcBef>
                <a:spcPct val="0"/>
              </a:spcBef>
              <a:spcAft>
                <a:spcPts val="0"/>
              </a:spcAft>
              <a:buClr>
                <a:schemeClr val="accent1">
                  <a:lumMod val="75000"/>
                </a:schemeClr>
              </a:buClr>
              <a:buSzTx/>
              <a:buFontTx/>
              <a:buNone/>
              <a:defRPr/>
            </a:pPr>
            <a:r>
              <a:rPr kumimoji="0" lang="zh-CN" altLang="en-US" sz="6600" b="0" i="0" u="none" strike="noStrike" kern="1200" cap="small" spc="0" normalizeH="0" baseline="0" noProof="0" dirty="0" smtClean="0">
                <a:ln>
                  <a:noFill/>
                </a:ln>
                <a:solidFill>
                  <a:schemeClr val="accent1">
                    <a:lumMod val="75000"/>
                  </a:schemeClr>
                </a:solidFill>
                <a:effectLst/>
                <a:uLnTx/>
                <a:uFillTx/>
                <a:latin typeface="微软雅黑" panose="020B0503020204020204" charset="-122"/>
                <a:ea typeface="微软雅黑" panose="020B0503020204020204" charset="-122"/>
                <a:cs typeface="+mj-cs"/>
              </a:rPr>
              <a:t> </a:t>
            </a:r>
            <a:br>
              <a:rPr kumimoji="0" lang="en-US" altLang="zh-CN" sz="6600" b="0" i="0" u="none" strike="noStrike" kern="1200" cap="small" spc="0" normalizeH="0" baseline="0" noProof="0" dirty="0" smtClean="0">
                <a:ln>
                  <a:noFill/>
                </a:ln>
                <a:solidFill>
                  <a:schemeClr val="accent1">
                    <a:lumMod val="75000"/>
                  </a:schemeClr>
                </a:solidFill>
                <a:effectLst/>
                <a:uLnTx/>
                <a:uFillTx/>
                <a:latin typeface="微软雅黑" panose="020B0503020204020204" charset="-122"/>
                <a:ea typeface="微软雅黑" panose="020B0503020204020204" charset="-122"/>
                <a:cs typeface="+mj-cs"/>
              </a:rPr>
            </a:br>
            <a:br>
              <a:rPr kumimoji="0" lang="zh-CN" altLang="zh-CN" sz="5300" b="0" i="0" u="none" strike="noStrike" kern="1200" cap="small" spc="0" normalizeH="0" baseline="0" noProof="0" dirty="0" smtClean="0">
                <a:ln>
                  <a:noFill/>
                </a:ln>
                <a:solidFill>
                  <a:schemeClr val="accent1">
                    <a:lumMod val="75000"/>
                  </a:schemeClr>
                </a:solidFill>
                <a:effectLst/>
                <a:uLnTx/>
                <a:uFillTx/>
                <a:latin typeface="微软雅黑" panose="020B0503020204020204" charset="-122"/>
                <a:ea typeface="微软雅黑" panose="020B0503020204020204" charset="-122"/>
                <a:cs typeface="+mj-cs"/>
              </a:rPr>
            </a:br>
            <a:r>
              <a:rPr lang="zh-CN" altLang="en-US" sz="5300" b="0" kern="0" cap="none" noProof="0" dirty="0" smtClean="0">
                <a:solidFill>
                  <a:schemeClr val="accent1"/>
                </a:solidFill>
                <a:effectLst>
                  <a:outerShdw blurRad="38100" dist="25400" dir="5400000" algn="ctr" rotWithShape="0">
                    <a:srgbClr val="6E747A">
                      <a:alpha val="43000"/>
                    </a:srgbClr>
                  </a:outerShdw>
                </a:effectLst>
                <a:uLnTx/>
                <a:uFillTx/>
                <a:latin typeface="微软雅黑" panose="020B0503020204020204" charset="-122"/>
                <a:ea typeface="微软雅黑" panose="020B0503020204020204" charset="-122"/>
                <a:sym typeface="+mn-ea"/>
              </a:rPr>
              <a:t>软件工程</a:t>
            </a:r>
            <a:endParaRPr kumimoji="0" lang="zh-CN" altLang="en-US" sz="5300" b="0" i="0" u="none" strike="noStrike" kern="0" cap="none" spc="0" normalizeH="0" baseline="0" noProof="0" dirty="0" smtClean="0">
              <a:solidFill>
                <a:schemeClr val="accent1"/>
              </a:solidFill>
              <a:effectLst>
                <a:outerShdw blurRad="38100" dist="25400" dir="5400000" algn="ctr" rotWithShape="0">
                  <a:srgbClr val="6E747A">
                    <a:alpha val="43000"/>
                  </a:srgbClr>
                </a:outerShdw>
              </a:effectLst>
              <a:uLnTx/>
              <a:uFillTx/>
              <a:latin typeface="微软雅黑" panose="020B0503020204020204" charset="-122"/>
              <a:ea typeface="微软雅黑" panose="020B0503020204020204" charset="-122"/>
              <a:cs typeface="+mj-cs"/>
              <a:sym typeface="+mn-ea"/>
            </a:endParaRPr>
          </a:p>
        </p:txBody>
      </p:sp>
      <p:sp>
        <p:nvSpPr>
          <p:cNvPr id="2" name="矩形 1"/>
          <p:cNvSpPr/>
          <p:nvPr/>
        </p:nvSpPr>
        <p:spPr>
          <a:xfrm>
            <a:off x="3336925" y="6065520"/>
            <a:ext cx="3096260" cy="792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3"/>
          <p:cNvSpPr>
            <a:spLocks noGrp="1"/>
          </p:cNvSpPr>
          <p:nvPr>
            <p:ph type="title" idx="4294967295"/>
          </p:nvPr>
        </p:nvSpPr>
        <p:spPr bwMode="auto">
          <a:xfrm>
            <a:off x="582295" y="137160"/>
            <a:ext cx="8104505" cy="9893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en-US" altLang="zh-CN"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2</a:t>
            </a:r>
            <a:r>
              <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软件工程的基本概念</a:t>
            </a:r>
            <a:endPar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7171" name="Rectangle 2"/>
          <p:cNvSpPr>
            <a:spLocks noGrp="1" noChangeArrowheads="1"/>
          </p:cNvSpPr>
          <p:nvPr>
            <p:ph idx="4294967295"/>
          </p:nvPr>
        </p:nvSpPr>
        <p:spPr bwMode="auto">
          <a:xfrm>
            <a:off x="1143000" y="1285875"/>
            <a:ext cx="7072313" cy="49291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rPr>
              <a:t>1</a:t>
            </a:r>
            <a:r>
              <a:rPr kumimoji="0" lang="zh-CN" altLang="en-US"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rPr>
              <a:t>）软件工程的定义  </a:t>
            </a:r>
            <a:endParaRPr kumimoji="0" lang="zh-CN" altLang="en-US"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研究大规模程序设计的方法、工具和管理的一门工程科学，也就是运用系统的、规范的和可定量的方法来开发、运行和维护软件的系统工程。</a:t>
            </a:r>
            <a:endPar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rPr>
              <a:t>2</a:t>
            </a:r>
            <a:r>
              <a:rPr kumimoji="0" lang="zh-CN" altLang="en-US"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rPr>
              <a:t>）软件工程的</a:t>
            </a:r>
            <a:r>
              <a:rPr kumimoji="0" lang="en-US" altLang="zh-CN"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rPr>
              <a:t>7</a:t>
            </a:r>
            <a:r>
              <a:rPr kumimoji="0" lang="zh-CN" altLang="en-US"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rPr>
              <a:t>条基本原理</a:t>
            </a:r>
            <a:endParaRPr kumimoji="0" lang="zh-CN" altLang="en-US"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0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(1) </a:t>
            </a:r>
            <a:r>
              <a:rPr kumimoji="0" lang="zh-CN" altLang="en-US" sz="20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用分阶段的生命周期计划进行严格管理。</a:t>
            </a:r>
            <a:endParaRPr kumimoji="0" lang="zh-CN" altLang="en-US" sz="20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0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(2) </a:t>
            </a:r>
            <a:r>
              <a:rPr kumimoji="0" lang="zh-CN" altLang="en-US" sz="20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坚持进行阶段评审。</a:t>
            </a:r>
            <a:endParaRPr kumimoji="0" lang="zh-CN" altLang="en-US" sz="20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0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(3) </a:t>
            </a:r>
            <a:r>
              <a:rPr kumimoji="0" lang="zh-CN" altLang="en-US" sz="20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实行严格的产品控制。</a:t>
            </a:r>
            <a:endParaRPr kumimoji="0" lang="zh-CN" altLang="en-US" sz="20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0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(4) </a:t>
            </a:r>
            <a:r>
              <a:rPr kumimoji="0" lang="zh-CN" altLang="en-US" sz="20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采用现代程序设计技术。</a:t>
            </a:r>
            <a:endParaRPr kumimoji="0" lang="zh-CN" altLang="en-US" sz="20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0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(5) </a:t>
            </a:r>
            <a:r>
              <a:rPr kumimoji="0" lang="zh-CN" altLang="en-US" sz="20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结果应能清楚地审查。</a:t>
            </a:r>
            <a:endParaRPr kumimoji="0" lang="zh-CN" altLang="en-US" sz="20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0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(6) </a:t>
            </a:r>
            <a:r>
              <a:rPr kumimoji="0" lang="zh-CN" altLang="en-US" sz="20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开发小组的人员应该少而精。</a:t>
            </a:r>
            <a:endParaRPr kumimoji="0" lang="en-US" altLang="zh-CN" sz="20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0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(7) </a:t>
            </a:r>
            <a:r>
              <a:rPr kumimoji="0" lang="zh-CN" altLang="en-US" sz="20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承认不断改进软件工程实践的必要性。</a:t>
            </a:r>
            <a:endParaRPr kumimoji="0" lang="zh-CN" altLang="en-US" sz="20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endPar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bldLst>
      <p:bldP spid="717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2"/>
          <p:cNvSpPr>
            <a:spLocks noGrp="1"/>
          </p:cNvSpPr>
          <p:nvPr>
            <p:ph idx="4294967295"/>
          </p:nvPr>
        </p:nvSpPr>
        <p:spPr bwMode="auto">
          <a:xfrm>
            <a:off x="407670" y="1143000"/>
            <a:ext cx="8236585" cy="492950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ts val="4000"/>
              </a:lnSpc>
              <a:spcBef>
                <a:spcPct val="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rPr>
              <a:t>3</a:t>
            </a:r>
            <a:r>
              <a:rPr kumimoji="0" lang="zh-CN" altLang="en-US"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rPr>
              <a:t>）软件工程的目标</a:t>
            </a:r>
            <a:endParaRPr kumimoji="0" lang="zh-CN" altLang="en-US"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ts val="4000"/>
              </a:lnSpc>
              <a:spcBef>
                <a:spcPct val="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软件工程的目标是在给定成本、进度的前提下，开发出具有可修改性、有效性、可靠性、可理解性、可维护性、可复用性、可适应性、可移植性、可追踪性和可互操作性并满足用户需要的软件产品。应该特别指出，“可靠性”目标在软件工程中有着重要的意义，广义上讲，它涉及产品设计的一系列问题，从而使产品能在相当长的期间内稳定工作。从狭义上讲，可靠性是软件成功运行的概率度量，可靠性分析和可靠性测试可作为衡量软件质量和其他开发过程的最重要的方法之一。</a:t>
            </a:r>
            <a:endPar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4294967295"/>
          </p:nvPr>
        </p:nvSpPr>
        <p:spPr bwMode="auto">
          <a:xfrm>
            <a:off x="310515" y="568960"/>
            <a:ext cx="8134985" cy="52863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0" algn="l" defTabSz="914400" rtl="0" latinLnBrk="0">
              <a:lnSpc>
                <a:spcPct val="125000"/>
              </a:lnSpc>
              <a:spcBef>
                <a:spcPts val="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rPr>
              <a:t>4</a:t>
            </a:r>
            <a:r>
              <a:rPr kumimoji="0" lang="zh-CN" altLang="en-US"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rPr>
              <a:t>）软件工程的内容</a:t>
            </a:r>
            <a:endParaRPr kumimoji="0" lang="zh-CN" altLang="en-US"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endParaRPr>
          </a:p>
          <a:p>
            <a:pPr marL="342900" marR="0" lvl="0" indent="0" algn="l" defTabSz="914400" rtl="0" latinLnBrk="0">
              <a:lnSpc>
                <a:spcPct val="125000"/>
              </a:lnSpc>
              <a:spcBef>
                <a:spcPts val="0"/>
              </a:spcBef>
              <a:spcAft>
                <a:spcPct val="0"/>
              </a:spcAft>
              <a:buClr>
                <a:schemeClr val="accent2">
                  <a:lumMod val="75000"/>
                </a:schemeClr>
              </a:buClr>
              <a:buSzTx/>
              <a:buFont typeface="Wingdings" panose="05000000000000000000" pitchFamily="2" charset="2"/>
              <a:buChar char="Ø"/>
              <a:defRPr/>
            </a:pPr>
            <a:r>
              <a:rPr kumimoji="0" lang="zh-CN" altLang="en-US" sz="22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软件工程研究的主要内容包括软件开发技术和软件开发管理两个方面。在软件开发技术中，它主要研究软件开发方法、软件开发过程、软件开发工具和环境。在软件开发管理中，它主要研究软件管理学、软件经济学和软件心理学等。</a:t>
            </a:r>
            <a:endParaRPr kumimoji="0" lang="zh-CN" altLang="en-US" sz="22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0" algn="l" defTabSz="914400" rtl="0" latinLnBrk="0">
              <a:lnSpc>
                <a:spcPct val="125000"/>
              </a:lnSpc>
              <a:spcBef>
                <a:spcPts val="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rPr>
              <a:t>5</a:t>
            </a:r>
            <a:r>
              <a:rPr kumimoji="0" lang="zh-CN" altLang="en-US"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rPr>
              <a:t>）软件工程面临的问题</a:t>
            </a:r>
            <a:endParaRPr kumimoji="0" lang="zh-CN" altLang="en-US"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endParaRPr>
          </a:p>
          <a:p>
            <a:pPr marL="342900" marR="0" lvl="0" indent="0" algn="l" defTabSz="914400" rtl="0" latinLnBrk="0">
              <a:lnSpc>
                <a:spcPct val="125000"/>
              </a:lnSpc>
              <a:spcBef>
                <a:spcPts val="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软件工程有许多需要解决的棘手问题，如软件费用、软件可靠性、软件可维护性、软件生产率和软件复用等。</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742950" marR="0" lvl="1" indent="0" algn="l" defTabSz="914400" rtl="0" latinLnBrk="0">
              <a:lnSpc>
                <a:spcPct val="125000"/>
              </a:lnSpc>
              <a:spcBef>
                <a:spcPts val="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(1)</a:t>
            </a:r>
            <a:r>
              <a:rPr kumimoji="0" lang="zh-CN" altLang="zh-CN" sz="22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 </a:t>
            </a:r>
            <a:r>
              <a:rPr kumimoji="0" lang="zh-CN" altLang="en-US" sz="22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软件费用。</a:t>
            </a:r>
            <a:endParaRPr kumimoji="0" lang="zh-CN" altLang="en-US" sz="22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742950" marR="0" lvl="1" indent="0" algn="l" defTabSz="914400" rtl="0" latinLnBrk="0">
              <a:lnSpc>
                <a:spcPct val="125000"/>
              </a:lnSpc>
              <a:spcBef>
                <a:spcPts val="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(2)</a:t>
            </a:r>
            <a:r>
              <a:rPr kumimoji="0" lang="zh-CN" altLang="zh-CN" sz="22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 </a:t>
            </a:r>
            <a:r>
              <a:rPr kumimoji="0" lang="zh-CN" altLang="en-US" sz="22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软件可靠性。</a:t>
            </a:r>
            <a:endParaRPr kumimoji="0" lang="zh-CN" altLang="en-US" sz="22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742950" marR="0" lvl="1" indent="0" algn="l" defTabSz="914400" rtl="0" latinLnBrk="0">
              <a:lnSpc>
                <a:spcPct val="125000"/>
              </a:lnSpc>
              <a:spcBef>
                <a:spcPts val="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(3) </a:t>
            </a:r>
            <a:r>
              <a:rPr kumimoji="0" lang="zh-CN" altLang="en-US" sz="22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软件可维护性。</a:t>
            </a:r>
            <a:endParaRPr kumimoji="0" lang="zh-CN" altLang="en-US" sz="22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742950" marR="0" lvl="1" indent="0" algn="l" defTabSz="914400" rtl="0" latinLnBrk="0">
              <a:lnSpc>
                <a:spcPct val="125000"/>
              </a:lnSpc>
              <a:spcBef>
                <a:spcPts val="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(4) </a:t>
            </a:r>
            <a:r>
              <a:rPr kumimoji="0" lang="zh-CN" altLang="en-US" sz="22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软件生产率。</a:t>
            </a:r>
            <a:endParaRPr kumimoji="0" lang="zh-CN" altLang="en-US" sz="22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742950" marR="0" lvl="1" indent="0" algn="l" defTabSz="914400" rtl="0" latinLnBrk="0">
              <a:lnSpc>
                <a:spcPct val="125000"/>
              </a:lnSpc>
              <a:spcBef>
                <a:spcPts val="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(5)</a:t>
            </a:r>
            <a:r>
              <a:rPr kumimoji="0" lang="zh-CN" altLang="zh-CN" sz="22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 </a:t>
            </a:r>
            <a:r>
              <a:rPr kumimoji="0" lang="zh-CN" altLang="en-US" sz="22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软件复用。</a:t>
            </a:r>
            <a:endParaRPr kumimoji="0" lang="zh-CN" altLang="en-US" sz="22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Ø"/>
              <a:defRPr/>
            </a:pPr>
            <a:endPar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3"/>
          <p:cNvSpPr>
            <a:spLocks noGrp="1"/>
          </p:cNvSpPr>
          <p:nvPr>
            <p:ph type="title" idx="4294967295"/>
          </p:nvPr>
        </p:nvSpPr>
        <p:spPr bwMode="auto">
          <a:xfrm>
            <a:off x="457200" y="447675"/>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3</a:t>
            </a: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软件工程过程</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10243" name="Rectangle 2"/>
          <p:cNvSpPr>
            <a:spLocks noGrp="1" noChangeArrowheads="1"/>
          </p:cNvSpPr>
          <p:nvPr>
            <p:ph type="body" idx="4294967295"/>
          </p:nvPr>
        </p:nvSpPr>
        <p:spPr>
          <a:xfrm>
            <a:off x="785813" y="1571625"/>
            <a:ext cx="8107363" cy="4572000"/>
          </a:xfrm>
          <a:prstGeom prst="rect">
            <a:avLst/>
          </a:prstGeom>
        </p:spPr>
        <p:txBody>
          <a:bodyPr/>
          <a:lstStyle/>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软件工程过程规定了获取、供应、开发、操作和维护软件时要实施的过程、活动和任务。其目的是为各种人员提供一个公共的框架，以便用相同的语言进行交流</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软件工程过程</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包含</a:t>
            </a: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7</a:t>
            </a:r>
            <a:r>
              <a:rPr kumimoji="0" lang="zh-CN"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个</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过程</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Tx/>
              <a:buNone/>
              <a:defRPr/>
            </a:pP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         获得过程、供应过程、开发过程、操作过程、维护过程、管理过程、支持过程。</a:t>
            </a:r>
            <a:endPar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bldLst>
      <p:bldP spid="1024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3"/>
          <p:cNvSpPr>
            <a:spLocks noGrp="1"/>
          </p:cNvSpPr>
          <p:nvPr>
            <p:ph type="title" idx="4294967295"/>
          </p:nvPr>
        </p:nvSpPr>
        <p:spPr bwMode="auto">
          <a:xfrm>
            <a:off x="457200" y="520700"/>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4</a:t>
            </a: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软件生命周期</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10243" name="Rectangle 2"/>
          <p:cNvSpPr>
            <a:spLocks noGrp="1" noChangeArrowheads="1"/>
          </p:cNvSpPr>
          <p:nvPr>
            <p:ph type="body" idx="4294967295"/>
          </p:nvPr>
        </p:nvSpPr>
        <p:spPr bwMode="auto">
          <a:xfrm>
            <a:off x="1116013" y="1916113"/>
            <a:ext cx="7272338" cy="307181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一个软件从提出开发要求开始直到该软件报废为止的整个时期。</a:t>
            </a:r>
            <a:endPar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（包括可行性分析和项目开发计划、需求分析、概要设计、详细设计、编码、测试、维护等活动）。 </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bldLst>
      <p:bldP spid="1024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文本框 48131"/>
          <p:cNvSpPr txBox="1"/>
          <p:nvPr/>
        </p:nvSpPr>
        <p:spPr>
          <a:xfrm>
            <a:off x="2286000" y="1219200"/>
            <a:ext cx="4191000" cy="4572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48134" name="文本框 48133"/>
          <p:cNvSpPr txBox="1"/>
          <p:nvPr/>
        </p:nvSpPr>
        <p:spPr>
          <a:xfrm>
            <a:off x="838200" y="1635760"/>
            <a:ext cx="5943600" cy="583565"/>
          </a:xfrm>
          <a:prstGeom prst="rect">
            <a:avLst/>
          </a:prstGeom>
          <a:noFill/>
          <a:ln w="9525">
            <a:noFill/>
          </a:ln>
        </p:spPr>
        <p:txBody>
          <a:bodyPr>
            <a:spAutoFit/>
          </a:bodyPr>
          <a:lstStyle/>
          <a:p>
            <a:pPr>
              <a:spcBef>
                <a:spcPct val="50000"/>
              </a:spcBef>
            </a:pPr>
            <a:r>
              <a:rPr lang="zh-CN" altLang="en-US" sz="3200" dirty="0">
                <a:latin typeface="Times New Roman" panose="02020603050405020304" pitchFamily="18" charset="0"/>
                <a:ea typeface="黑体" panose="02010609060101010101" pitchFamily="2" charset="-122"/>
              </a:rPr>
              <a:t>软件生命周期</a:t>
            </a:r>
            <a:r>
              <a:rPr lang="zh-CN" altLang="en-US" dirty="0">
                <a:latin typeface="Tahoma" panose="020B0604030504040204" pitchFamily="34" charset="0"/>
                <a:ea typeface="宋体" panose="02010600030101010101" pitchFamily="2" charset="-122"/>
              </a:rPr>
              <a:t> </a:t>
            </a:r>
            <a:endParaRPr lang="zh-CN" altLang="en-US">
              <a:latin typeface="Tahoma" panose="020B0604030504040204" pitchFamily="34" charset="0"/>
              <a:ea typeface="宋体" panose="02010600030101010101" pitchFamily="2" charset="-122"/>
            </a:endParaRPr>
          </a:p>
        </p:txBody>
      </p:sp>
      <p:sp>
        <p:nvSpPr>
          <p:cNvPr id="48135" name="文本框 48134"/>
          <p:cNvSpPr txBox="1"/>
          <p:nvPr/>
        </p:nvSpPr>
        <p:spPr>
          <a:xfrm>
            <a:off x="1205865" y="2667000"/>
            <a:ext cx="6741160" cy="460375"/>
          </a:xfrm>
          <a:prstGeom prst="rect">
            <a:avLst/>
          </a:prstGeom>
          <a:noFill/>
          <a:ln w="9525">
            <a:noFill/>
          </a:ln>
        </p:spPr>
        <p:txBody>
          <a:bodyPr wrap="square">
            <a:spAutoFit/>
          </a:bodyPr>
          <a:lstStyle/>
          <a:p>
            <a:pPr algn="just">
              <a:spcBef>
                <a:spcPct val="50000"/>
              </a:spcBef>
            </a:pPr>
            <a:r>
              <a:rPr lang="en-US" altLang="zh-CN"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rPr>
              <a:t>制定计划：可行性分析、项目开发计划</a:t>
            </a:r>
            <a:endParaRPr lang="zh-CN" altLang="en-US" sz="2400">
              <a:latin typeface="Tahoma" panose="020B0604030504040204" pitchFamily="34" charset="0"/>
              <a:ea typeface="宋体" panose="02010600030101010101" pitchFamily="2" charset="-122"/>
            </a:endParaRPr>
          </a:p>
        </p:txBody>
      </p:sp>
      <p:sp>
        <p:nvSpPr>
          <p:cNvPr id="48137" name="文本框 48136"/>
          <p:cNvSpPr txBox="1"/>
          <p:nvPr/>
        </p:nvSpPr>
        <p:spPr>
          <a:xfrm>
            <a:off x="1210945" y="3114675"/>
            <a:ext cx="7174865" cy="460375"/>
          </a:xfrm>
          <a:prstGeom prst="rect">
            <a:avLst/>
          </a:prstGeom>
          <a:noFill/>
          <a:ln w="9525">
            <a:noFill/>
          </a:ln>
        </p:spPr>
        <p:txBody>
          <a:bodyPr wrap="square">
            <a:spAutoFit/>
          </a:bodyPr>
          <a:lstStyle/>
          <a:p>
            <a:pPr algn="just">
              <a:spcBef>
                <a:spcPct val="50000"/>
              </a:spcBef>
            </a:pPr>
            <a:r>
              <a:rPr lang="en-US" altLang="zh-CN"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rPr>
              <a:t>需求分析和定义，解决软件系统必须做什么？</a:t>
            </a:r>
            <a:endParaRPr lang="zh-CN" altLang="en-US" sz="2400">
              <a:latin typeface="Tahoma" panose="020B0604030504040204" pitchFamily="34" charset="0"/>
              <a:ea typeface="宋体" panose="02010600030101010101" pitchFamily="2" charset="-122"/>
            </a:endParaRPr>
          </a:p>
        </p:txBody>
      </p:sp>
      <p:sp>
        <p:nvSpPr>
          <p:cNvPr id="48138" name="文本框 48137"/>
          <p:cNvSpPr txBox="1"/>
          <p:nvPr/>
        </p:nvSpPr>
        <p:spPr>
          <a:xfrm>
            <a:off x="1333500" y="3567430"/>
            <a:ext cx="7381875" cy="1014730"/>
          </a:xfrm>
          <a:prstGeom prst="rect">
            <a:avLst/>
          </a:prstGeom>
          <a:noFill/>
          <a:ln w="9525">
            <a:noFill/>
          </a:ln>
        </p:spPr>
        <p:txBody>
          <a:bodyPr wrap="square">
            <a:spAutoFit/>
          </a:bodyPr>
          <a:lstStyle/>
          <a:p>
            <a:pPr>
              <a:spcBef>
                <a:spcPct val="50000"/>
              </a:spcBef>
            </a:pP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 软件概要设计</a:t>
            </a:r>
            <a:r>
              <a:rPr lang="zh-CN" altLang="en-US" sz="2400" dirty="0">
                <a:latin typeface="Tahoma" panose="020B0604030504040204" pitchFamily="34" charset="0"/>
                <a:ea typeface="宋体" panose="02010600030101010101" pitchFamily="2" charset="-122"/>
              </a:rPr>
              <a:t> 结构设计：开发平台、软件构架、</a:t>
            </a:r>
            <a:endParaRPr lang="zh-CN" altLang="en-US" sz="2400" dirty="0">
              <a:latin typeface="Tahoma" panose="020B0604030504040204" pitchFamily="34" charset="0"/>
              <a:ea typeface="宋体" panose="02010600030101010101" pitchFamily="2" charset="-122"/>
            </a:endParaRPr>
          </a:p>
          <a:p>
            <a:pPr>
              <a:spcBef>
                <a:spcPct val="50000"/>
              </a:spcBef>
            </a:pPr>
            <a:r>
              <a:rPr lang="zh-CN" altLang="en-US" sz="2400" dirty="0">
                <a:latin typeface="Tahoma" panose="020B0604030504040204" pitchFamily="34" charset="0"/>
                <a:ea typeface="宋体" panose="02010600030101010101" pitchFamily="2" charset="-122"/>
              </a:rPr>
              <a:t> </a:t>
            </a:r>
            <a:r>
              <a:rPr lang="en-US" altLang="zh-CN" sz="2400" dirty="0">
                <a:latin typeface="Tahoma" panose="020B0604030504040204" pitchFamily="34" charset="0"/>
                <a:ea typeface="宋体" panose="02010600030101010101" pitchFamily="2" charset="-122"/>
              </a:rPr>
              <a:t>                                             </a:t>
            </a:r>
            <a:r>
              <a:rPr lang="zh-CN" altLang="en-US" sz="2400" dirty="0">
                <a:latin typeface="Tahoma" panose="020B0604030504040204" pitchFamily="34" charset="0"/>
                <a:ea typeface="宋体" panose="02010600030101010101" pitchFamily="2" charset="-122"/>
              </a:rPr>
              <a:t>功能构架</a:t>
            </a:r>
            <a:endParaRPr lang="zh-CN" altLang="en-US" sz="2400">
              <a:latin typeface="Tahoma" panose="020B0604030504040204" pitchFamily="34" charset="0"/>
              <a:ea typeface="宋体" panose="02010600030101010101" pitchFamily="2" charset="-122"/>
            </a:endParaRPr>
          </a:p>
        </p:txBody>
      </p:sp>
      <p:sp>
        <p:nvSpPr>
          <p:cNvPr id="48139" name="矩形 48138"/>
          <p:cNvSpPr/>
          <p:nvPr/>
        </p:nvSpPr>
        <p:spPr>
          <a:xfrm>
            <a:off x="1363028" y="4543743"/>
            <a:ext cx="9144000" cy="460375"/>
          </a:xfrm>
          <a:prstGeom prst="rect">
            <a:avLst/>
          </a:prstGeom>
          <a:noFill/>
          <a:ln w="9525">
            <a:noFill/>
          </a:ln>
        </p:spPr>
        <p:txBody>
          <a:bodyPr>
            <a:spAutoFit/>
          </a:bodyPr>
          <a:lstStyle/>
          <a:p>
            <a:r>
              <a:rPr lang="en-US" altLang="zh-CN" sz="2400" dirty="0">
                <a:latin typeface="宋体" panose="02010600030101010101" pitchFamily="2" charset="-122"/>
                <a:ea typeface="宋体" panose="02010600030101010101" pitchFamily="2" charset="-122"/>
              </a:rPr>
              <a:t>5.  </a:t>
            </a:r>
            <a:r>
              <a:rPr lang="zh-CN" altLang="en-US" sz="2400" dirty="0">
                <a:latin typeface="宋体" panose="02010600030101010101" pitchFamily="2" charset="-122"/>
                <a:ea typeface="宋体" panose="02010600030101010101" pitchFamily="2" charset="-122"/>
              </a:rPr>
              <a:t>程序编写</a:t>
            </a:r>
            <a:r>
              <a:rPr lang="zh-CN" altLang="en-US" dirty="0">
                <a:latin typeface="Tahoma" panose="020B0604030504040204" pitchFamily="34"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48140" name="文本框 48139"/>
          <p:cNvSpPr txBox="1"/>
          <p:nvPr/>
        </p:nvSpPr>
        <p:spPr>
          <a:xfrm>
            <a:off x="1395730" y="5007293"/>
            <a:ext cx="2209800" cy="460375"/>
          </a:xfrm>
          <a:prstGeom prst="rect">
            <a:avLst/>
          </a:prstGeom>
          <a:noFill/>
          <a:ln w="9525">
            <a:noFill/>
          </a:ln>
        </p:spPr>
        <p:txBody>
          <a:bodyPr>
            <a:spAutoFit/>
          </a:bodyPr>
          <a:lstStyle/>
          <a:p>
            <a:pPr>
              <a:spcBef>
                <a:spcPct val="50000"/>
              </a:spcBef>
            </a:pPr>
            <a:r>
              <a:rPr lang="en-US" altLang="zh-CN" sz="2400" dirty="0">
                <a:latin typeface="Tahoma" panose="020B0604030504040204" pitchFamily="34" charset="0"/>
                <a:ea typeface="宋体" panose="02010600030101010101" pitchFamily="2" charset="-122"/>
              </a:rPr>
              <a:t>6</a:t>
            </a:r>
            <a:r>
              <a:rPr lang="zh-CN" altLang="en-US" sz="2400" dirty="0">
                <a:latin typeface="宋体" panose="02010600030101010101" pitchFamily="2" charset="-122"/>
                <a:ea typeface="宋体" panose="02010600030101010101" pitchFamily="2" charset="-122"/>
              </a:rPr>
              <a:t>． 软件测试</a:t>
            </a:r>
            <a:r>
              <a:rPr lang="zh-CN" altLang="en-US" sz="2400" dirty="0">
                <a:latin typeface="Tahoma" panose="020B0604030504040204" pitchFamily="34" charset="0"/>
                <a:ea typeface="宋体" panose="02010600030101010101" pitchFamily="2" charset="-122"/>
              </a:rPr>
              <a:t> </a:t>
            </a:r>
            <a:endParaRPr lang="zh-CN" altLang="en-US" sz="2400">
              <a:latin typeface="Tahoma" panose="020B0604030504040204" pitchFamily="34" charset="0"/>
              <a:ea typeface="宋体" panose="02010600030101010101" pitchFamily="2" charset="-122"/>
            </a:endParaRPr>
          </a:p>
        </p:txBody>
      </p:sp>
      <p:sp>
        <p:nvSpPr>
          <p:cNvPr id="48141" name="文本框 48140"/>
          <p:cNvSpPr txBox="1"/>
          <p:nvPr/>
        </p:nvSpPr>
        <p:spPr>
          <a:xfrm>
            <a:off x="1371600" y="5540375"/>
            <a:ext cx="4018915" cy="460375"/>
          </a:xfrm>
          <a:prstGeom prst="rect">
            <a:avLst/>
          </a:prstGeom>
          <a:noFill/>
          <a:ln w="9525">
            <a:noFill/>
          </a:ln>
        </p:spPr>
        <p:txBody>
          <a:bodyPr wrap="square">
            <a:spAutoFit/>
          </a:bodyPr>
          <a:lstStyle/>
          <a:p>
            <a:pPr>
              <a:spcBef>
                <a:spcPct val="50000"/>
              </a:spcBef>
            </a:pPr>
            <a:r>
              <a:rPr lang="en-US" altLang="zh-CN" sz="2400" dirty="0">
                <a:latin typeface="Tahoma" panose="020B0604030504040204" pitchFamily="34" charset="0"/>
                <a:ea typeface="宋体" panose="02010600030101010101" pitchFamily="2" charset="-122"/>
              </a:rPr>
              <a:t>7</a:t>
            </a:r>
            <a:r>
              <a:rPr lang="zh-CN" altLang="en-US" sz="2400" dirty="0">
                <a:latin typeface="宋体" panose="02010600030101010101" pitchFamily="2" charset="-122"/>
                <a:ea typeface="宋体" panose="02010600030101010101" pitchFamily="2" charset="-122"/>
              </a:rPr>
              <a:t>． 运行</a:t>
            </a:r>
            <a:r>
              <a:rPr lang="en-US" altLang="zh-CN" sz="2400" dirty="0">
                <a:latin typeface="Tahoma" panose="020B0604030504040204" pitchFamily="34" charset="0"/>
                <a:ea typeface="宋体" panose="02010600030101010101" pitchFamily="2" charset="-122"/>
              </a:rPr>
              <a:t>/</a:t>
            </a:r>
            <a:r>
              <a:rPr lang="zh-CN" altLang="en-US" sz="2400" dirty="0">
                <a:latin typeface="宋体" panose="02010600030101010101" pitchFamily="2" charset="-122"/>
                <a:ea typeface="宋体" panose="02010600030101010101" pitchFamily="2" charset="-122"/>
              </a:rPr>
              <a:t>维护</a:t>
            </a:r>
            <a:r>
              <a:rPr lang="zh-CN" altLang="en-US" dirty="0">
                <a:latin typeface="Tahoma" panose="020B0604030504040204" pitchFamily="34" charset="0"/>
                <a:ea typeface="宋体" panose="02010600030101010101" pitchFamily="2" charset="-122"/>
              </a:rPr>
              <a:t> </a:t>
            </a:r>
            <a:endParaRPr lang="zh-CN" altLang="en-US">
              <a:latin typeface="Tahoma" panose="020B0604030504040204" pitchFamily="34" charset="0"/>
              <a:ea typeface="宋体" panose="02010600030101010101" pitchFamily="2" charset="-122"/>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333183" y="4063683"/>
            <a:ext cx="9144000" cy="460375"/>
          </a:xfrm>
          <a:prstGeom prst="rect">
            <a:avLst/>
          </a:prstGeom>
          <a:noFill/>
          <a:ln w="9525">
            <a:noFill/>
          </a:ln>
        </p:spPr>
        <p:txBody>
          <a:bodyPr>
            <a:spAutoFit/>
          </a:bodyPr>
          <a:lstStyle/>
          <a:p>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 详细设计</a:t>
            </a:r>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body" idx="4294967295"/>
          </p:nvPr>
        </p:nvSpPr>
        <p:spPr bwMode="auto">
          <a:xfrm>
            <a:off x="500063" y="1357313"/>
            <a:ext cx="8215313"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Tx/>
              <a:buNone/>
              <a:defRPr/>
            </a:pPr>
            <a:r>
              <a:rPr kumimoji="0" lang="en-US" altLang="zh-CN"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rPr>
              <a:t>7.2.1</a:t>
            </a:r>
            <a:r>
              <a:rPr kumimoji="0" lang="zh-CN" altLang="zh-CN"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rPr>
              <a:t>  </a:t>
            </a:r>
            <a:r>
              <a:rPr kumimoji="0" lang="zh-CN" altLang="en-US"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rPr>
              <a:t>瀑布模型</a:t>
            </a:r>
            <a:endParaRPr kumimoji="0" lang="en-US" altLang="zh-CN"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endParaRPr>
          </a:p>
        </p:txBody>
      </p:sp>
      <p:sp>
        <p:nvSpPr>
          <p:cNvPr id="12292" name="Rectangle 4"/>
          <p:cNvSpPr/>
          <p:nvPr/>
        </p:nvSpPr>
        <p:spPr>
          <a:xfrm>
            <a:off x="0" y="1631950"/>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sp>
        <p:nvSpPr>
          <p:cNvPr id="12293" name="Rectangle 7"/>
          <p:cNvSpPr/>
          <p:nvPr/>
        </p:nvSpPr>
        <p:spPr>
          <a:xfrm>
            <a:off x="0" y="-230187"/>
            <a:ext cx="184150" cy="460375"/>
          </a:xfrm>
          <a:prstGeom prst="rect">
            <a:avLst/>
          </a:prstGeom>
          <a:noFill/>
          <a:ln w="9525">
            <a:noFill/>
          </a:ln>
        </p:spPr>
        <p:txBody>
          <a:bodyPr wrap="none" anchor="ctr">
            <a:spAutoFit/>
          </a:bodyPr>
          <a:lstStyle/>
          <a:p>
            <a:pPr eaLnBrk="1" hangingPunct="1"/>
            <a:endParaRPr lang="zh-CN" altLang="en-US" dirty="0">
              <a:latin typeface="Times New Roman" panose="02020603050405020304" pitchFamily="18" charset="0"/>
              <a:ea typeface="微软雅黑" panose="020B0503020204020204" charset="-122"/>
            </a:endParaRPr>
          </a:p>
        </p:txBody>
      </p:sp>
      <p:pic>
        <p:nvPicPr>
          <p:cNvPr id="10249" name="Picture 9" descr="Winston Royce1"/>
          <p:cNvPicPr>
            <a:picLocks noChangeAspect="1"/>
          </p:cNvPicPr>
          <p:nvPr/>
        </p:nvPicPr>
        <p:blipFill>
          <a:blip r:embed="rId1"/>
          <a:srcRect l="12285" t="8333" b="4465"/>
          <a:stretch>
            <a:fillRect/>
          </a:stretch>
        </p:blipFill>
        <p:spPr>
          <a:xfrm>
            <a:off x="395288" y="2640013"/>
            <a:ext cx="1546225" cy="1931987"/>
          </a:xfrm>
          <a:prstGeom prst="rect">
            <a:avLst/>
          </a:prstGeom>
          <a:noFill/>
          <a:ln w="9525">
            <a:noFill/>
          </a:ln>
        </p:spPr>
      </p:pic>
      <p:sp>
        <p:nvSpPr>
          <p:cNvPr id="11" name="Rectangle 2"/>
          <p:cNvSpPr txBox="1">
            <a:spLocks noChangeArrowheads="1"/>
          </p:cNvSpPr>
          <p:nvPr/>
        </p:nvSpPr>
        <p:spPr bwMode="auto">
          <a:xfrm>
            <a:off x="2093913" y="2214563"/>
            <a:ext cx="6799263" cy="4572000"/>
          </a:xfrm>
          <a:prstGeom prst="rect">
            <a:avLst/>
          </a:prstGeom>
          <a:noFill/>
          <a:ln>
            <a:noFill/>
          </a:ln>
        </p:spPr>
        <p:txBody>
          <a:bodyPr/>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Arial" panose="020B0604020202020204" pitchFamily="34" charset="0"/>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eaLnBrk="0" fontAlgn="base" hangingPunct="0">
              <a:spcBef>
                <a:spcPct val="20000"/>
              </a:spcBef>
              <a:spcAft>
                <a:spcPct val="0"/>
              </a:spcAft>
              <a:defRPr sz="2000" b="1">
                <a:solidFill>
                  <a:schemeClr val="tx1"/>
                </a:solidFill>
                <a:latin typeface="+mn-lt"/>
                <a:ea typeface="+mn-ea"/>
              </a:defRPr>
            </a:lvl6pPr>
            <a:lvl7pPr marL="2971800" indent="-228600" algn="l" rtl="0" eaLnBrk="0" fontAlgn="base" hangingPunct="0">
              <a:spcBef>
                <a:spcPct val="20000"/>
              </a:spcBef>
              <a:spcAft>
                <a:spcPct val="0"/>
              </a:spcAft>
              <a:defRPr sz="2000" b="1">
                <a:solidFill>
                  <a:schemeClr val="tx1"/>
                </a:solidFill>
                <a:latin typeface="+mn-lt"/>
                <a:ea typeface="+mn-ea"/>
              </a:defRPr>
            </a:lvl7pPr>
            <a:lvl8pPr marL="3429000" indent="-228600" algn="l" rtl="0" eaLnBrk="0" fontAlgn="base" hangingPunct="0">
              <a:spcBef>
                <a:spcPct val="20000"/>
              </a:spcBef>
              <a:spcAft>
                <a:spcPct val="0"/>
              </a:spcAft>
              <a:defRPr sz="2000" b="1">
                <a:solidFill>
                  <a:schemeClr val="tx1"/>
                </a:solidFill>
                <a:latin typeface="+mn-lt"/>
                <a:ea typeface="+mn-ea"/>
              </a:defRPr>
            </a:lvl8pPr>
            <a:lvl9pPr marL="3886200" indent="-228600" algn="l" rtl="0" eaLnBrk="0" fontAlgn="base" hangingPunct="0">
              <a:spcBef>
                <a:spcPct val="20000"/>
              </a:spcBef>
              <a:spcAft>
                <a:spcPct val="0"/>
              </a:spcAft>
              <a:defRPr sz="2000" b="1">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u"/>
              <a:defRPr/>
            </a:pPr>
            <a:r>
              <a:rPr kumimoji="0" lang="zh-CN" altLang="zh-CN" sz="2400" b="0" i="0" u="none" strike="noStrike" kern="0" cap="none" spc="0" normalizeH="0" baseline="0" noProof="0" dirty="0" smtClean="0">
                <a:ln>
                  <a:noFill/>
                </a:ln>
                <a:solidFill>
                  <a:schemeClr val="tx1"/>
                </a:solidFill>
                <a:effectLst/>
                <a:uLnTx/>
                <a:uFillTx/>
                <a:latin typeface="+mn-lt"/>
                <a:ea typeface="微软雅黑" panose="020B0503020204020204" charset="-122"/>
                <a:cs typeface="+mn-cs"/>
              </a:rPr>
              <a:t>瀑布模型是</a:t>
            </a:r>
            <a:r>
              <a:rPr kumimoji="0" lang="en-US" altLang="zh-CN" sz="2400" b="0" i="0" u="none" strike="noStrike" kern="0" cap="none" spc="0" normalizeH="0" baseline="0" noProof="0" dirty="0" smtClean="0">
                <a:ln>
                  <a:noFill/>
                </a:ln>
                <a:solidFill>
                  <a:schemeClr val="tx1"/>
                </a:solidFill>
                <a:effectLst/>
                <a:uLnTx/>
                <a:uFillTx/>
                <a:latin typeface="+mn-lt"/>
                <a:ea typeface="微软雅黑" panose="020B0503020204020204" charset="-122"/>
                <a:cs typeface="+mn-cs"/>
              </a:rPr>
              <a:t>1970</a:t>
            </a:r>
            <a:r>
              <a:rPr kumimoji="0" lang="zh-CN" altLang="zh-CN" sz="2400" b="0" i="0" u="none" strike="noStrike" kern="0" cap="none" spc="0" normalizeH="0" baseline="0" noProof="0" dirty="0" smtClean="0">
                <a:ln>
                  <a:noFill/>
                </a:ln>
                <a:solidFill>
                  <a:schemeClr val="tx1"/>
                </a:solidFill>
                <a:effectLst/>
                <a:uLnTx/>
                <a:uFillTx/>
                <a:latin typeface="+mn-lt"/>
                <a:ea typeface="微软雅黑" panose="020B0503020204020204" charset="-122"/>
                <a:cs typeface="+mn-cs"/>
              </a:rPr>
              <a:t>年由温斯顿·罗伊斯（</a:t>
            </a:r>
            <a:r>
              <a:rPr kumimoji="0" lang="en-US" altLang="zh-CN" sz="2400" b="0" i="0" u="none" strike="noStrike" kern="0" cap="none" spc="0" normalizeH="0" baseline="0" noProof="0" dirty="0" smtClean="0">
                <a:ln>
                  <a:noFill/>
                </a:ln>
                <a:solidFill>
                  <a:schemeClr val="tx1"/>
                </a:solidFill>
                <a:effectLst/>
                <a:uLnTx/>
                <a:uFillTx/>
                <a:latin typeface="+mn-lt"/>
                <a:ea typeface="微软雅黑" panose="020B0503020204020204" charset="-122"/>
                <a:cs typeface="+mn-cs"/>
              </a:rPr>
              <a:t>Winston Royce</a:t>
            </a:r>
            <a:r>
              <a:rPr kumimoji="0" lang="zh-CN" altLang="zh-CN" sz="2400" b="0" i="0" u="none" strike="noStrike" kern="0" cap="none" spc="0" normalizeH="0" baseline="0" noProof="0" dirty="0" smtClean="0">
                <a:ln>
                  <a:noFill/>
                </a:ln>
                <a:solidFill>
                  <a:schemeClr val="tx1"/>
                </a:solidFill>
                <a:effectLst/>
                <a:uLnTx/>
                <a:uFillTx/>
                <a:latin typeface="+mn-lt"/>
                <a:ea typeface="微软雅黑" panose="020B0503020204020204" charset="-122"/>
                <a:cs typeface="+mn-cs"/>
              </a:rPr>
              <a:t>，</a:t>
            </a:r>
            <a:r>
              <a:rPr kumimoji="0" lang="en-US" altLang="zh-CN" sz="2400" b="0" i="0" u="none" strike="noStrike" kern="0" cap="none" spc="0" normalizeH="0" baseline="0" noProof="0" dirty="0" smtClean="0">
                <a:ln>
                  <a:noFill/>
                </a:ln>
                <a:solidFill>
                  <a:schemeClr val="tx1"/>
                </a:solidFill>
                <a:effectLst/>
                <a:uLnTx/>
                <a:uFillTx/>
                <a:latin typeface="+mn-lt"/>
                <a:ea typeface="微软雅黑" panose="020B0503020204020204" charset="-122"/>
                <a:cs typeface="+mn-cs"/>
              </a:rPr>
              <a:t>1929~1995</a:t>
            </a:r>
            <a:r>
              <a:rPr kumimoji="0" lang="zh-CN" altLang="zh-CN" sz="2400" b="0" i="0" u="none" strike="noStrike" kern="0" cap="none" spc="0" normalizeH="0" baseline="0" noProof="0" dirty="0" smtClean="0">
                <a:ln>
                  <a:noFill/>
                </a:ln>
                <a:solidFill>
                  <a:schemeClr val="tx1"/>
                </a:solidFill>
                <a:effectLst/>
                <a:uLnTx/>
                <a:uFillTx/>
                <a:latin typeface="+mn-lt"/>
                <a:ea typeface="微软雅黑" panose="020B0503020204020204" charset="-122"/>
                <a:cs typeface="+mn-cs"/>
              </a:rPr>
              <a:t>）提出来的，其基本思想是将软件的生存周期划分为定义期、开发期与维护期</a:t>
            </a:r>
            <a:r>
              <a:rPr kumimoji="0" lang="en-US" altLang="zh-CN" sz="2400" b="0" i="0" u="none" strike="noStrike" kern="0" cap="none" spc="0" normalizeH="0" baseline="0" noProof="0" dirty="0" smtClean="0">
                <a:ln>
                  <a:noFill/>
                </a:ln>
                <a:solidFill>
                  <a:schemeClr val="tx1"/>
                </a:solidFill>
                <a:effectLst/>
                <a:uLnTx/>
                <a:uFillTx/>
                <a:latin typeface="+mn-lt"/>
                <a:ea typeface="微软雅黑" panose="020B0503020204020204" charset="-122"/>
                <a:cs typeface="+mn-cs"/>
              </a:rPr>
              <a:t>3</a:t>
            </a:r>
            <a:r>
              <a:rPr kumimoji="0" lang="zh-CN" altLang="zh-CN" sz="2400" b="0" i="0" u="none" strike="noStrike" kern="0" cap="none" spc="0" normalizeH="0" baseline="0" noProof="0" dirty="0" smtClean="0">
                <a:ln>
                  <a:noFill/>
                </a:ln>
                <a:solidFill>
                  <a:schemeClr val="tx1"/>
                </a:solidFill>
                <a:effectLst/>
                <a:uLnTx/>
                <a:uFillTx/>
                <a:latin typeface="+mn-lt"/>
                <a:ea typeface="微软雅黑" panose="020B0503020204020204" charset="-122"/>
                <a:cs typeface="+mn-cs"/>
              </a:rPr>
              <a:t>大阶段，每个阶段又分成几个具体的步骤和相对独立的任务。开发工作按阶段、任务顺序进行，如同自上而下的瀑布一样。</a:t>
            </a:r>
            <a:endParaRPr kumimoji="0" lang="zh-CN" altLang="en-US" sz="2400" b="0" i="0" u="none" strike="noStrike" kern="0" cap="none" spc="0" normalizeH="0" baseline="0" noProof="0" dirty="0">
              <a:ln>
                <a:noFill/>
              </a:ln>
              <a:solidFill>
                <a:schemeClr val="tx1"/>
              </a:solidFill>
              <a:effectLst/>
              <a:uLnTx/>
              <a:uFillTx/>
              <a:latin typeface="+mn-lt"/>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86" name="Rectangle 3"/>
          <p:cNvSpPr>
            <a:spLocks noGrp="1" noChangeArrowheads="1"/>
          </p:cNvSpPr>
          <p:nvPr/>
        </p:nvSpPr>
        <p:spPr bwMode="auto">
          <a:xfrm>
            <a:off x="466725" y="-267970"/>
            <a:ext cx="8229600" cy="12509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anchor="b">
            <a:normAutofit/>
          </a:bodyPr>
          <a:lst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2pPr>
            <a:lvl3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3pPr>
            <a:lvl4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4pPr>
            <a:lvl5pPr algn="l" rtl="0" eaLnBrk="0" fontAlgn="base" hangingPunct="0">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5pPr>
            <a:lvl6pPr marL="4572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6pPr>
            <a:lvl7pPr marL="9144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7pPr>
            <a:lvl8pPr marL="13716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8pPr>
            <a:lvl9pPr marL="1828800" algn="l" rtl="0" fontAlgn="base">
              <a:spcBef>
                <a:spcPct val="0"/>
              </a:spcBef>
              <a:spcAft>
                <a:spcPct val="0"/>
              </a:spcAft>
              <a:defRPr sz="3000">
                <a:solidFill>
                  <a:schemeClr val="tx2"/>
                </a:solidFill>
                <a:latin typeface="Century Schoolbook" panose="02040604050505020304" pitchFamily="18" charset="0"/>
                <a:ea typeface="华文楷体" panose="02010600040101010101" pitchFamily="2" charset="-122"/>
              </a:defRPr>
            </a:lvl9pPr>
          </a:lstStyle>
          <a:p>
            <a:pPr marL="0" marR="0" lvl="0" indent="0" algn="ctr"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二、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软件开发模型</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1">
                                            <p:txEl>
                                              <p:pRg st="0" end="0"/>
                                            </p:txEl>
                                          </p:spTgt>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10249"/>
                                        </p:tgtEl>
                                        <p:attrNameLst>
                                          <p:attrName>style.visibility</p:attrName>
                                        </p:attrNameLst>
                                      </p:cBhvr>
                                      <p:to>
                                        <p:strVal val="visible"/>
                                      </p:to>
                                    </p:set>
                                    <p:anim calcmode="lin" valueType="num">
                                      <p:cBhvr additive="base">
                                        <p:cTn id="9" dur="500" fill="hold"/>
                                        <p:tgtEl>
                                          <p:spTgt spid="10249"/>
                                        </p:tgtEl>
                                        <p:attrNameLst>
                                          <p:attrName>ppt_x</p:attrName>
                                        </p:attrNameLst>
                                      </p:cBhvr>
                                      <p:tavLst>
                                        <p:tav tm="0">
                                          <p:val>
                                            <p:strVal val="#ppt_x"/>
                                          </p:val>
                                        </p:tav>
                                        <p:tav tm="100000">
                                          <p:val>
                                            <p:strVal val="#ppt_x"/>
                                          </p:val>
                                        </p:tav>
                                      </p:tavLst>
                                    </p:anim>
                                    <p:anim calcmode="lin" valueType="num">
                                      <p:cBhvr additive="base">
                                        <p:cTn id="10" dur="500" fill="hold"/>
                                        <p:tgtEl>
                                          <p:spTgt spid="10249"/>
                                        </p:tgtEl>
                                        <p:attrNameLst>
                                          <p:attrName>ppt_y</p:attrName>
                                        </p:attrNameLst>
                                      </p:cBhvr>
                                      <p:tavLst>
                                        <p:tav tm="0">
                                          <p:val>
                                            <p:strVal val="1+#ppt_h/2"/>
                                          </p:val>
                                        </p:tav>
                                        <p:tav tm="100000">
                                          <p:val>
                                            <p:strVal val="#ppt_y"/>
                                          </p:val>
                                        </p:tav>
                                      </p:tavLst>
                                    </p:anim>
                                  </p:childTnLst>
                                </p:cTn>
                              </p:par>
                              <p:par>
                                <p:cTn id="11" presetID="53" presetClass="entr" presetSubtype="16" fill="hold" grpId="0" nodeType="withEffect">
                                  <p:stCondLst>
                                    <p:cond delay="0"/>
                                  </p:stCondLst>
                                  <p:childTnLst>
                                    <p:set>
                                      <p:cBhvr>
                                        <p:cTn id="12" dur="1" fill="hold">
                                          <p:stCondLst>
                                            <p:cond delay="0"/>
                                          </p:stCondLst>
                                        </p:cTn>
                                        <p:tgtEl>
                                          <p:spTgt spid="16386"/>
                                        </p:tgtEl>
                                        <p:attrNameLst>
                                          <p:attrName>style.visibility</p:attrName>
                                        </p:attrNameLst>
                                      </p:cBhvr>
                                      <p:to>
                                        <p:strVal val="visible"/>
                                      </p:to>
                                    </p:set>
                                    <p:anim calcmode="lin" valueType="num">
                                      <p:cBhvr>
                                        <p:cTn id="13" dur="500" fill="hold"/>
                                        <p:tgtEl>
                                          <p:spTgt spid="16386"/>
                                        </p:tgtEl>
                                        <p:attrNameLst>
                                          <p:attrName>ppt_w</p:attrName>
                                        </p:attrNameLst>
                                      </p:cBhvr>
                                      <p:tavLst>
                                        <p:tav tm="0">
                                          <p:val>
                                            <p:fltVal val="0"/>
                                          </p:val>
                                        </p:tav>
                                        <p:tav tm="100000">
                                          <p:val>
                                            <p:strVal val="#ppt_w"/>
                                          </p:val>
                                        </p:tav>
                                      </p:tavLst>
                                    </p:anim>
                                    <p:anim calcmode="lin" valueType="num">
                                      <p:cBhvr>
                                        <p:cTn id="14" dur="500" fill="hold"/>
                                        <p:tgtEl>
                                          <p:spTgt spid="16386"/>
                                        </p:tgtEl>
                                        <p:attrNameLst>
                                          <p:attrName>ppt_h</p:attrName>
                                        </p:attrNameLst>
                                      </p:cBhvr>
                                      <p:tavLst>
                                        <p:tav tm="0">
                                          <p:val>
                                            <p:fltVal val="0"/>
                                          </p:val>
                                        </p:tav>
                                        <p:tav tm="100000">
                                          <p:val>
                                            <p:strVal val="#ppt_h"/>
                                          </p:val>
                                        </p:tav>
                                      </p:tavLst>
                                    </p:anim>
                                    <p:animEffect transition="in" filter="fade">
                                      <p:cBhvr>
                                        <p:cTn id="15"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11" grpId="0" build="p"/>
      <p:bldP spid="1638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idx="4294967295"/>
          </p:nvPr>
        </p:nvSpPr>
        <p:spPr bwMode="auto">
          <a:xfrm>
            <a:off x="466725" y="89218"/>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1</a:t>
            </a: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瀑布模型</a:t>
            </a: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线性模型</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13315" name="Rectangle 4"/>
          <p:cNvSpPr/>
          <p:nvPr/>
        </p:nvSpPr>
        <p:spPr>
          <a:xfrm>
            <a:off x="0" y="1631950"/>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sp>
        <p:nvSpPr>
          <p:cNvPr id="13316" name="Rectangle 7"/>
          <p:cNvSpPr/>
          <p:nvPr/>
        </p:nvSpPr>
        <p:spPr>
          <a:xfrm>
            <a:off x="0" y="-230187"/>
            <a:ext cx="184150" cy="460375"/>
          </a:xfrm>
          <a:prstGeom prst="rect">
            <a:avLst/>
          </a:prstGeom>
          <a:noFill/>
          <a:ln w="9525">
            <a:noFill/>
          </a:ln>
        </p:spPr>
        <p:txBody>
          <a:bodyPr wrap="none" anchor="ctr">
            <a:spAutoFit/>
          </a:bodyPr>
          <a:lstStyle/>
          <a:p>
            <a:pPr eaLnBrk="1" hangingPunct="1"/>
            <a:endParaRPr lang="zh-CN" altLang="en-US" dirty="0">
              <a:latin typeface="Times New Roman" panose="02020603050405020304" pitchFamily="18" charset="0"/>
              <a:ea typeface="微软雅黑" panose="020B0503020204020204" charset="-122"/>
            </a:endParaRPr>
          </a:p>
        </p:txBody>
      </p:sp>
      <p:graphicFrame>
        <p:nvGraphicFramePr>
          <p:cNvPr id="13317" name="对象 2"/>
          <p:cNvGraphicFramePr>
            <a:graphicFrameLocks noChangeAspect="1"/>
          </p:cNvGraphicFramePr>
          <p:nvPr/>
        </p:nvGraphicFramePr>
        <p:xfrm>
          <a:off x="973138" y="1617663"/>
          <a:ext cx="7200900" cy="5170487"/>
        </p:xfrm>
        <a:graphic>
          <a:graphicData uri="http://schemas.openxmlformats.org/presentationml/2006/ole">
            <mc:AlternateContent xmlns:mc="http://schemas.openxmlformats.org/markup-compatibility/2006">
              <mc:Choice xmlns:v="urn:schemas-microsoft-com:vml" Requires="v">
                <p:oleObj spid="_x0000_s3082" name="" r:id="rId1" imgW="4114800" imgH="2743200" progId="Word.Picture.8">
                  <p:embed/>
                </p:oleObj>
              </mc:Choice>
              <mc:Fallback>
                <p:oleObj name="" r:id="rId1" imgW="4114800" imgH="2743200" progId="Word.Picture.8">
                  <p:embed/>
                  <p:pic>
                    <p:nvPicPr>
                      <p:cNvPr id="0" name="图片 3078"/>
                      <p:cNvPicPr/>
                      <p:nvPr/>
                    </p:nvPicPr>
                    <p:blipFill>
                      <a:blip r:embed="rId2"/>
                      <a:srcRect l="7678" t="10234" r="9541" b="977"/>
                      <a:stretch>
                        <a:fillRect/>
                      </a:stretch>
                    </p:blipFill>
                    <p:spPr>
                      <a:xfrm>
                        <a:off x="973138" y="1617663"/>
                        <a:ext cx="7200900" cy="5170487"/>
                      </a:xfrm>
                      <a:prstGeom prst="rect">
                        <a:avLst/>
                      </a:prstGeom>
                      <a:noFill/>
                      <a:ln w="38100">
                        <a:noFill/>
                        <a:miter/>
                      </a:ln>
                    </p:spPr>
                  </p:pic>
                </p:oleObj>
              </mc:Fallback>
            </mc:AlternateContent>
          </a:graphicData>
        </a:graphic>
      </p:graphicFrame>
      <p:sp>
        <p:nvSpPr>
          <p:cNvPr id="2" name="矩形 1"/>
          <p:cNvSpPr/>
          <p:nvPr/>
        </p:nvSpPr>
        <p:spPr>
          <a:xfrm>
            <a:off x="5973445" y="6238875"/>
            <a:ext cx="2742565"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body" idx="4294967295"/>
          </p:nvPr>
        </p:nvSpPr>
        <p:spPr bwMode="auto">
          <a:xfrm>
            <a:off x="500063" y="1428750"/>
            <a:ext cx="8215313"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Tx/>
              <a:buNone/>
              <a:defRPr/>
            </a:pPr>
            <a:r>
              <a:rPr kumimoji="0" lang="en-US" altLang="zh-CN"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rPr>
              <a:t>2</a:t>
            </a:r>
            <a:r>
              <a:rPr kumimoji="0" lang="zh-CN" altLang="zh-CN"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rPr>
              <a:t>  </a:t>
            </a:r>
            <a:r>
              <a:rPr kumimoji="0" lang="zh-CN" altLang="en-US"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rPr>
              <a:t>快速原型法模型</a:t>
            </a:r>
            <a:endParaRPr kumimoji="0" lang="zh-CN" altLang="en-US"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endParaRPr>
          </a:p>
        </p:txBody>
      </p:sp>
      <p:sp>
        <p:nvSpPr>
          <p:cNvPr id="14340" name="Rectangle 4"/>
          <p:cNvSpPr/>
          <p:nvPr/>
        </p:nvSpPr>
        <p:spPr>
          <a:xfrm>
            <a:off x="0" y="1631950"/>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pic>
        <p:nvPicPr>
          <p:cNvPr id="14341" name="Picture 5" descr="9-3a"/>
          <p:cNvPicPr>
            <a:picLocks noChangeAspect="1"/>
          </p:cNvPicPr>
          <p:nvPr/>
        </p:nvPicPr>
        <p:blipFill>
          <a:blip r:embed="rId1"/>
          <a:srcRect t="2933" r="1904" b="4070"/>
          <a:stretch>
            <a:fillRect/>
          </a:stretch>
        </p:blipFill>
        <p:spPr>
          <a:xfrm>
            <a:off x="2268538" y="2057400"/>
            <a:ext cx="4460875" cy="4014788"/>
          </a:xfrm>
          <a:prstGeom prst="rect">
            <a:avLst/>
          </a:prstGeom>
          <a:noFill/>
          <a:ln w="9525">
            <a:noFill/>
          </a:ln>
        </p:spPr>
      </p:pic>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对象 3"/>
          <p:cNvGraphicFramePr/>
          <p:nvPr/>
        </p:nvGraphicFramePr>
        <p:xfrm>
          <a:off x="354330" y="139065"/>
          <a:ext cx="8239760" cy="6348730"/>
        </p:xfrm>
        <a:graphic>
          <a:graphicData uri="http://schemas.openxmlformats.org/presentationml/2006/ole">
            <mc:AlternateContent xmlns:mc="http://schemas.openxmlformats.org/markup-compatibility/2006">
              <mc:Choice xmlns:v="urn:schemas-microsoft-com:vml" Requires="v">
                <p:oleObj spid="_x0000_s4098" name="" r:id="rId2" imgW="8105775" imgH="8867775" progId="Paint.Picture">
                  <p:embed/>
                </p:oleObj>
              </mc:Choice>
              <mc:Fallback>
                <p:oleObj name="" r:id="rId2" imgW="8105775" imgH="8867775" progId="Paint.Picture">
                  <p:embed/>
                  <p:pic>
                    <p:nvPicPr>
                      <p:cNvPr id="0" name="图片 4"/>
                      <p:cNvPicPr/>
                      <p:nvPr/>
                    </p:nvPicPr>
                    <p:blipFill>
                      <a:blip r:embed="rId3"/>
                      <a:stretch>
                        <a:fillRect/>
                      </a:stretch>
                    </p:blipFill>
                    <p:spPr>
                      <a:xfrm>
                        <a:off x="354330" y="139065"/>
                        <a:ext cx="8239760" cy="6348730"/>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body" idx="4294967295"/>
          </p:nvPr>
        </p:nvSpPr>
        <p:spPr bwMode="auto">
          <a:xfrm>
            <a:off x="488950" y="1003300"/>
            <a:ext cx="8215313"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Tx/>
              <a:buNone/>
              <a:defRPr/>
            </a:pPr>
            <a:r>
              <a:rPr kumimoji="0" lang="en-US" altLang="zh-CN"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3  </a:t>
            </a:r>
            <a:r>
              <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螺旋模型</a:t>
            </a:r>
            <a:endPar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endParaRPr>
          </a:p>
        </p:txBody>
      </p:sp>
      <p:sp>
        <p:nvSpPr>
          <p:cNvPr id="15364" name="Rectangle 4"/>
          <p:cNvSpPr/>
          <p:nvPr/>
        </p:nvSpPr>
        <p:spPr>
          <a:xfrm>
            <a:off x="0" y="1631950"/>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sp>
        <p:nvSpPr>
          <p:cNvPr id="15365" name="Rectangle 5"/>
          <p:cNvSpPr/>
          <p:nvPr/>
        </p:nvSpPr>
        <p:spPr>
          <a:xfrm>
            <a:off x="0" y="1560513"/>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graphicFrame>
        <p:nvGraphicFramePr>
          <p:cNvPr id="15366" name="Object 6"/>
          <p:cNvGraphicFramePr>
            <a:graphicFrameLocks noChangeAspect="1"/>
          </p:cNvGraphicFramePr>
          <p:nvPr/>
        </p:nvGraphicFramePr>
        <p:xfrm>
          <a:off x="611188" y="1560513"/>
          <a:ext cx="7632700" cy="4867275"/>
        </p:xfrm>
        <a:graphic>
          <a:graphicData uri="http://schemas.openxmlformats.org/presentationml/2006/ole">
            <mc:AlternateContent xmlns:mc="http://schemas.openxmlformats.org/markup-compatibility/2006">
              <mc:Choice xmlns:v="urn:schemas-microsoft-com:vml" Requires="v">
                <p:oleObj spid="_x0000_s5122" name="" r:id="rId1" imgW="4457700" imgH="2848610" progId="Word.Picture.8">
                  <p:embed/>
                </p:oleObj>
              </mc:Choice>
              <mc:Fallback>
                <p:oleObj name="" r:id="rId1" imgW="4457700" imgH="2848610" progId="Word.Picture.8">
                  <p:embed/>
                  <p:pic>
                    <p:nvPicPr>
                      <p:cNvPr id="0" name="图片 3079"/>
                      <p:cNvPicPr/>
                      <p:nvPr/>
                    </p:nvPicPr>
                    <p:blipFill>
                      <a:blip r:embed="rId2"/>
                      <a:stretch>
                        <a:fillRect/>
                      </a:stretch>
                    </p:blipFill>
                    <p:spPr>
                      <a:xfrm>
                        <a:off x="611188" y="1560513"/>
                        <a:ext cx="7632700" cy="4867275"/>
                      </a:xfrm>
                      <a:prstGeom prst="rect">
                        <a:avLst/>
                      </a:prstGeom>
                      <a:noFill/>
                      <a:ln w="38100">
                        <a:noFill/>
                        <a:miter/>
                      </a:ln>
                    </p:spPr>
                  </p:pic>
                </p:oleObj>
              </mc:Fallback>
            </mc:AlternateContent>
          </a:graphicData>
        </a:graphic>
      </p:graphicFrame>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6480175" y="194945"/>
            <a:ext cx="1374775" cy="1675765"/>
          </a:xfrm>
          <a:prstGeom prst="rect">
            <a:avLst/>
          </a:prstGeom>
        </p:spPr>
      </p:pic>
    </p:spTree>
  </p:cSld>
  <p:clrMapOvr>
    <a:masterClrMapping/>
  </p:clrMapOvr>
  <p:transition/>
  <p:timing>
    <p:tnLst>
      <p:par>
        <p:cTn id="1" dur="indefinite" restart="never" nodeType="tmRoot"/>
      </p:par>
    </p:tnLst>
    <p:bldLst>
      <p:bldP spid="1331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bwMode="auto">
          <a:xfrm>
            <a:off x="457200" y="214313"/>
            <a:ext cx="8229600" cy="13128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marL="0" marR="0" lvl="0" indent="0" algn="l" defTabSz="914400" rtl="0" eaLnBrk="0" fontAlgn="base" latinLnBrk="0" hangingPunct="0">
              <a:lnSpc>
                <a:spcPct val="15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zh-CN"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一、 </a:t>
            </a:r>
            <a:r>
              <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软件工程概述</a:t>
            </a:r>
            <a:br>
              <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br>
            <a:r>
              <a:rPr kumimoji="0" lang="en-US" altLang="zh-CN"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1 </a:t>
            </a:r>
            <a:r>
              <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软件危机 </a:t>
            </a:r>
            <a:endPar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5123" name="Rectangle 3"/>
          <p:cNvSpPr>
            <a:spLocks noGrp="1" noChangeArrowheads="1"/>
          </p:cNvSpPr>
          <p:nvPr>
            <p:ph idx="4294967295"/>
          </p:nvPr>
        </p:nvSpPr>
        <p:spPr bwMode="auto">
          <a:xfrm>
            <a:off x="642938" y="1500188"/>
            <a:ext cx="8001000"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1</a:t>
            </a:r>
            <a:r>
              <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）软件危机</a:t>
            </a:r>
            <a:endPar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概念：大型软件开发和维护过程中遇到的一系列严重问题 。 </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表现形式：质量难以保证  、开发成本和开发进度难以控制 、维护非常困难  、用户不满意 。</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457200" marR="0" lvl="1" indent="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None/>
              <a:defRPr/>
            </a:pP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bldLst>
      <p:bldP spid="512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body" idx="4294967295"/>
          </p:nvPr>
        </p:nvSpPr>
        <p:spPr bwMode="auto">
          <a:xfrm>
            <a:off x="928688" y="1214438"/>
            <a:ext cx="7858125"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Tx/>
              <a:buNone/>
              <a:defRPr/>
            </a:pPr>
            <a:r>
              <a:rPr kumimoji="0" lang="en-US" altLang="zh-CN"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4  </a:t>
            </a:r>
            <a:r>
              <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喷泉模型</a:t>
            </a:r>
            <a:endPar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endParaRPr>
          </a:p>
        </p:txBody>
      </p:sp>
      <p:sp>
        <p:nvSpPr>
          <p:cNvPr id="16388" name="Rectangle 4"/>
          <p:cNvSpPr/>
          <p:nvPr/>
        </p:nvSpPr>
        <p:spPr>
          <a:xfrm>
            <a:off x="0" y="1631950"/>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sp>
        <p:nvSpPr>
          <p:cNvPr id="16389" name="Rectangle 5"/>
          <p:cNvSpPr/>
          <p:nvPr/>
        </p:nvSpPr>
        <p:spPr>
          <a:xfrm>
            <a:off x="0" y="1560513"/>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sp>
        <p:nvSpPr>
          <p:cNvPr id="16390" name="Rectangle 6"/>
          <p:cNvSpPr/>
          <p:nvPr/>
        </p:nvSpPr>
        <p:spPr>
          <a:xfrm>
            <a:off x="0" y="1898650"/>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graphicFrame>
        <p:nvGraphicFramePr>
          <p:cNvPr id="16391" name="Object 7"/>
          <p:cNvGraphicFramePr>
            <a:graphicFrameLocks noChangeAspect="1"/>
          </p:cNvGraphicFramePr>
          <p:nvPr/>
        </p:nvGraphicFramePr>
        <p:xfrm>
          <a:off x="1162050" y="1535113"/>
          <a:ext cx="6696075" cy="4608512"/>
        </p:xfrm>
        <a:graphic>
          <a:graphicData uri="http://schemas.openxmlformats.org/presentationml/2006/ole">
            <mc:AlternateContent xmlns:mc="http://schemas.openxmlformats.org/markup-compatibility/2006">
              <mc:Choice xmlns:v="urn:schemas-microsoft-com:vml" Requires="v">
                <p:oleObj spid="_x0000_s6146" name="" r:id="rId1" imgW="2800985" imgH="2086610" progId="Word.Picture.8">
                  <p:embed/>
                </p:oleObj>
              </mc:Choice>
              <mc:Fallback>
                <p:oleObj name="" r:id="rId1" imgW="2800985" imgH="2086610" progId="Word.Picture.8">
                  <p:embed/>
                  <p:pic>
                    <p:nvPicPr>
                      <p:cNvPr id="0" name="图片 3076"/>
                      <p:cNvPicPr/>
                      <p:nvPr/>
                    </p:nvPicPr>
                    <p:blipFill>
                      <a:blip r:embed="rId2"/>
                      <a:stretch>
                        <a:fillRect/>
                      </a:stretch>
                    </p:blipFill>
                    <p:spPr>
                      <a:xfrm>
                        <a:off x="1162050" y="1535113"/>
                        <a:ext cx="6696075" cy="4608512"/>
                      </a:xfrm>
                      <a:prstGeom prst="rect">
                        <a:avLst/>
                      </a:prstGeom>
                      <a:noFill/>
                      <a:ln w="38100">
                        <a:noFill/>
                        <a:miter/>
                      </a:ln>
                    </p:spPr>
                  </p:pic>
                </p:oleObj>
              </mc:Fallback>
            </mc:AlternateContent>
          </a:graphicData>
        </a:graphic>
      </p:graphicFrame>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09930" y="625475"/>
            <a:ext cx="7678420" cy="56127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t>   </a:t>
            </a:r>
            <a:r>
              <a:rPr lang="en-US" altLang="zh-CN" sz="2800">
                <a:solidFill>
                  <a:srgbClr val="0070C0"/>
                </a:solidFill>
              </a:rPr>
              <a:t>    </a:t>
            </a:r>
            <a:r>
              <a:rPr lang="zh-CN" altLang="en-US" sz="2800">
                <a:solidFill>
                  <a:srgbClr val="0070C0"/>
                </a:solidFill>
              </a:rPr>
              <a:t>喷泉模型主要用于采用对象技术的软件开发项目。</a:t>
            </a:r>
            <a:endParaRPr lang="zh-CN" altLang="en-US" sz="2800">
              <a:solidFill>
                <a:srgbClr val="0070C0"/>
              </a:solidFill>
            </a:endParaRPr>
          </a:p>
          <a:p>
            <a:pPr algn="l"/>
            <a:r>
              <a:rPr lang="zh-CN" altLang="en-US" sz="2800">
                <a:solidFill>
                  <a:srgbClr val="0070C0"/>
                </a:solidFill>
              </a:rPr>
              <a:t>      该模型认为软件开发过程自下而上周期的各阶段是</a:t>
            </a:r>
            <a:r>
              <a:rPr lang="zh-CN" altLang="en-US" sz="2800">
                <a:solidFill>
                  <a:schemeClr val="accent1"/>
                </a:solidFill>
                <a:effectLst>
                  <a:outerShdw blurRad="38100" dist="25400" dir="5400000" algn="ctr" rotWithShape="0">
                    <a:srgbClr val="6E747A">
                      <a:alpha val="43000"/>
                    </a:srgbClr>
                  </a:outerShdw>
                </a:effectLst>
              </a:rPr>
              <a:t>相互迭代</a:t>
            </a:r>
            <a:r>
              <a:rPr lang="zh-CN" altLang="en-US" sz="2800">
                <a:solidFill>
                  <a:srgbClr val="0070C0"/>
                </a:solidFill>
              </a:rPr>
              <a:t>和</a:t>
            </a:r>
            <a:r>
              <a:rPr lang="zh-CN" altLang="en-US" sz="2800">
                <a:solidFill>
                  <a:schemeClr val="accent1"/>
                </a:solidFill>
                <a:effectLst>
                  <a:outerShdw blurRad="38100" dist="25400" dir="5400000" algn="ctr" rotWithShape="0">
                    <a:srgbClr val="6E747A">
                      <a:alpha val="43000"/>
                    </a:srgbClr>
                  </a:outerShdw>
                </a:effectLst>
              </a:rPr>
              <a:t>无间隙</a:t>
            </a:r>
            <a:r>
              <a:rPr lang="zh-CN" altLang="en-US" sz="2800">
                <a:solidFill>
                  <a:srgbClr val="0070C0"/>
                </a:solidFill>
              </a:rPr>
              <a:t>的特性。</a:t>
            </a:r>
            <a:endParaRPr lang="zh-CN" altLang="en-US" sz="2800">
              <a:solidFill>
                <a:srgbClr val="0070C0"/>
              </a:solidFill>
            </a:endParaRPr>
          </a:p>
          <a:p>
            <a:pPr algn="l"/>
            <a:r>
              <a:rPr lang="zh-CN" altLang="en-US" sz="2800">
                <a:solidFill>
                  <a:srgbClr val="0070C0"/>
                </a:solidFill>
              </a:rPr>
              <a:t>      软件的某个部分常常被重复工作多次，相关对象在每次迭代中随之加入渐进的软件成分。</a:t>
            </a:r>
            <a:endParaRPr lang="zh-CN" altLang="en-US" sz="2800">
              <a:solidFill>
                <a:srgbClr val="0070C0"/>
              </a:solidFill>
            </a:endParaRPr>
          </a:p>
          <a:p>
            <a:pPr algn="l"/>
            <a:r>
              <a:rPr lang="zh-CN" altLang="en-US" sz="2800">
                <a:solidFill>
                  <a:srgbClr val="0070C0"/>
                </a:solidFill>
              </a:rPr>
              <a:t>     无间隙指在各项活动之间无明显边界，如分析和设计活动之间没有明显的界限，由于对象概念的引入，表达分析、设计、实现等活动只用对象类和关系，从而可以较为容易地实现活动的迭代和无间隙，使其开发自然地包括复用。</a:t>
            </a:r>
            <a:r>
              <a:rPr lang="zh-CN" altLang="en-US"/>
              <a:t> </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body" idx="4294967295"/>
          </p:nvPr>
        </p:nvSpPr>
        <p:spPr bwMode="auto">
          <a:xfrm>
            <a:off x="500063" y="1571625"/>
            <a:ext cx="8215313"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Tx/>
              <a:buNone/>
              <a:defRPr/>
            </a:pPr>
            <a:r>
              <a:rPr kumimoji="0" lang="en-US" altLang="zh-CN"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5  </a:t>
            </a:r>
            <a:r>
              <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转换模型</a:t>
            </a:r>
            <a:endPar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endParaRPr>
          </a:p>
        </p:txBody>
      </p:sp>
      <p:sp>
        <p:nvSpPr>
          <p:cNvPr id="17412" name="Rectangle 4"/>
          <p:cNvSpPr/>
          <p:nvPr/>
        </p:nvSpPr>
        <p:spPr>
          <a:xfrm>
            <a:off x="0" y="1631950"/>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sp>
        <p:nvSpPr>
          <p:cNvPr id="17413" name="Rectangle 5"/>
          <p:cNvSpPr/>
          <p:nvPr/>
        </p:nvSpPr>
        <p:spPr>
          <a:xfrm>
            <a:off x="0" y="1560513"/>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sp>
        <p:nvSpPr>
          <p:cNvPr id="17414" name="Rectangle 6"/>
          <p:cNvSpPr/>
          <p:nvPr/>
        </p:nvSpPr>
        <p:spPr>
          <a:xfrm>
            <a:off x="0" y="1898650"/>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sp>
        <p:nvSpPr>
          <p:cNvPr id="17415" name="Rectangle 7"/>
          <p:cNvSpPr/>
          <p:nvPr/>
        </p:nvSpPr>
        <p:spPr>
          <a:xfrm>
            <a:off x="0" y="2617788"/>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graphicFrame>
        <p:nvGraphicFramePr>
          <p:cNvPr id="17416" name="Object 8"/>
          <p:cNvGraphicFramePr>
            <a:graphicFrameLocks noChangeAspect="1"/>
          </p:cNvGraphicFramePr>
          <p:nvPr/>
        </p:nvGraphicFramePr>
        <p:xfrm>
          <a:off x="254000" y="2708275"/>
          <a:ext cx="8283575" cy="2209800"/>
        </p:xfrm>
        <a:graphic>
          <a:graphicData uri="http://schemas.openxmlformats.org/presentationml/2006/ole">
            <mc:AlternateContent xmlns:mc="http://schemas.openxmlformats.org/markup-compatibility/2006">
              <mc:Choice xmlns:v="urn:schemas-microsoft-com:vml" Requires="v">
                <p:oleObj spid="_x0000_s7170" name="" r:id="rId1" imgW="4096385" imgH="961390" progId="Word.Picture.8">
                  <p:embed/>
                </p:oleObj>
              </mc:Choice>
              <mc:Fallback>
                <p:oleObj name="" r:id="rId1" imgW="4096385" imgH="961390" progId="Word.Picture.8">
                  <p:embed/>
                  <p:pic>
                    <p:nvPicPr>
                      <p:cNvPr id="0" name="图片 3077"/>
                      <p:cNvPicPr/>
                      <p:nvPr/>
                    </p:nvPicPr>
                    <p:blipFill>
                      <a:blip r:embed="rId2"/>
                      <a:srcRect l="4419"/>
                      <a:stretch>
                        <a:fillRect/>
                      </a:stretch>
                    </p:blipFill>
                    <p:spPr>
                      <a:xfrm>
                        <a:off x="254000" y="2708275"/>
                        <a:ext cx="8283575" cy="2209800"/>
                      </a:xfrm>
                      <a:prstGeom prst="rect">
                        <a:avLst/>
                      </a:prstGeom>
                      <a:noFill/>
                      <a:ln w="38100">
                        <a:noFill/>
                        <a:miter/>
                      </a:ln>
                    </p:spPr>
                  </p:pic>
                </p:oleObj>
              </mc:Fallback>
            </mc:AlternateContent>
          </a:graphicData>
        </a:graphic>
      </p:graphicFrame>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bldLst>
      <p:bldP spid="1536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body" idx="4294967295"/>
          </p:nvPr>
        </p:nvSpPr>
        <p:spPr bwMode="auto">
          <a:xfrm>
            <a:off x="1071563" y="1214755"/>
            <a:ext cx="8215313"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Tx/>
              <a:buNone/>
              <a:defRPr/>
            </a:pPr>
            <a:r>
              <a:rPr kumimoji="0" lang="en-US" altLang="zh-CN"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rPr>
              <a:t>6  </a:t>
            </a:r>
            <a:r>
              <a:rPr kumimoji="0" lang="zh-CN" altLang="en-US"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rPr>
              <a:t>智能模型</a:t>
            </a:r>
            <a:endParaRPr kumimoji="0" lang="zh-CN" altLang="en-US"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endParaRPr>
          </a:p>
        </p:txBody>
      </p:sp>
      <p:sp>
        <p:nvSpPr>
          <p:cNvPr id="18436" name="Rectangle 4"/>
          <p:cNvSpPr/>
          <p:nvPr/>
        </p:nvSpPr>
        <p:spPr>
          <a:xfrm>
            <a:off x="0" y="1631950"/>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sp>
        <p:nvSpPr>
          <p:cNvPr id="18437" name="Rectangle 5"/>
          <p:cNvSpPr/>
          <p:nvPr/>
        </p:nvSpPr>
        <p:spPr>
          <a:xfrm>
            <a:off x="0" y="1560513"/>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sp>
        <p:nvSpPr>
          <p:cNvPr id="18438" name="Rectangle 6"/>
          <p:cNvSpPr/>
          <p:nvPr/>
        </p:nvSpPr>
        <p:spPr>
          <a:xfrm>
            <a:off x="0" y="1898650"/>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sp>
        <p:nvSpPr>
          <p:cNvPr id="18439" name="Rectangle 7"/>
          <p:cNvSpPr/>
          <p:nvPr/>
        </p:nvSpPr>
        <p:spPr>
          <a:xfrm>
            <a:off x="0" y="2617788"/>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sp>
        <p:nvSpPr>
          <p:cNvPr id="18440" name="Rectangle 8"/>
          <p:cNvSpPr/>
          <p:nvPr/>
        </p:nvSpPr>
        <p:spPr>
          <a:xfrm>
            <a:off x="0" y="1727200"/>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graphicFrame>
        <p:nvGraphicFramePr>
          <p:cNvPr id="18441" name="Object 9"/>
          <p:cNvGraphicFramePr>
            <a:graphicFrameLocks noChangeAspect="1"/>
          </p:cNvGraphicFramePr>
          <p:nvPr/>
        </p:nvGraphicFramePr>
        <p:xfrm>
          <a:off x="611188" y="1920558"/>
          <a:ext cx="7921625" cy="4581525"/>
        </p:xfrm>
        <a:graphic>
          <a:graphicData uri="http://schemas.openxmlformats.org/presentationml/2006/ole">
            <mc:AlternateContent xmlns:mc="http://schemas.openxmlformats.org/markup-compatibility/2006">
              <mc:Choice xmlns:v="urn:schemas-microsoft-com:vml" Requires="v">
                <p:oleObj spid="_x0000_s8194" name="" r:id="rId1" imgW="4355465" imgH="2512060" progId="Word.Picture.8">
                  <p:embed/>
                </p:oleObj>
              </mc:Choice>
              <mc:Fallback>
                <p:oleObj name="" r:id="rId1" imgW="4355465" imgH="2512060" progId="Word.Picture.8">
                  <p:embed/>
                  <p:pic>
                    <p:nvPicPr>
                      <p:cNvPr id="0" name="图片 3075"/>
                      <p:cNvPicPr/>
                      <p:nvPr/>
                    </p:nvPicPr>
                    <p:blipFill>
                      <a:blip r:embed="rId2"/>
                      <a:srcRect l="1108" r="3516"/>
                      <a:stretch>
                        <a:fillRect/>
                      </a:stretch>
                    </p:blipFill>
                    <p:spPr>
                      <a:xfrm>
                        <a:off x="611188" y="1920558"/>
                        <a:ext cx="7921625" cy="4581525"/>
                      </a:xfrm>
                      <a:prstGeom prst="rect">
                        <a:avLst/>
                      </a:prstGeom>
                      <a:noFill/>
                      <a:ln w="38100">
                        <a:noFill/>
                        <a:miter/>
                      </a:ln>
                    </p:spPr>
                  </p:pic>
                </p:oleObj>
              </mc:Fallback>
            </mc:AlternateContent>
          </a:graphicData>
        </a:graphic>
      </p:graphicFrame>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bldLst>
      <p:bldP spid="1638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title" idx="4294967295"/>
          </p:nvPr>
        </p:nvSpPr>
        <p:spPr bwMode="auto">
          <a:xfrm>
            <a:off x="500063" y="214313"/>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marL="0" marR="0" lvl="0" indent="0" algn="l" defTabSz="914400" rtl="0" eaLnBrk="0" fontAlgn="base" latinLnBrk="0" hangingPunct="0">
              <a:lnSpc>
                <a:spcPct val="15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三、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软件开发方法</a:t>
            </a:r>
            <a:b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b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1 </a:t>
            </a: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面向数据结构方法</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17411" name="Rectangle 2"/>
          <p:cNvSpPr>
            <a:spLocks noGrp="1" noChangeArrowheads="1"/>
          </p:cNvSpPr>
          <p:nvPr>
            <p:ph type="body" idx="4294967295"/>
          </p:nvPr>
        </p:nvSpPr>
        <p:spPr bwMode="auto">
          <a:xfrm>
            <a:off x="1500188" y="2349500"/>
            <a:ext cx="6286500" cy="43576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通过分析信息结构，并使用专门的图形描述工具</a:t>
            </a:r>
            <a:r>
              <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数据结构图进行系统分析，从而得到软件结构。</a:t>
            </a:r>
            <a:endParaRPr kumimoji="0" lang="en-US"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Tx/>
              <a:buNone/>
              <a:defRPr/>
            </a:pPr>
            <a:endPar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9460" name="Rectangle 4"/>
          <p:cNvSpPr/>
          <p:nvPr/>
        </p:nvSpPr>
        <p:spPr>
          <a:xfrm>
            <a:off x="0" y="1631950"/>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sp>
        <p:nvSpPr>
          <p:cNvPr id="19461" name="Rectangle 5"/>
          <p:cNvSpPr/>
          <p:nvPr/>
        </p:nvSpPr>
        <p:spPr>
          <a:xfrm>
            <a:off x="0" y="1560513"/>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sp>
        <p:nvSpPr>
          <p:cNvPr id="19462" name="Rectangle 6"/>
          <p:cNvSpPr/>
          <p:nvPr/>
        </p:nvSpPr>
        <p:spPr>
          <a:xfrm>
            <a:off x="0" y="1758950"/>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sp>
        <p:nvSpPr>
          <p:cNvPr id="19463" name="Rectangle 7"/>
          <p:cNvSpPr/>
          <p:nvPr/>
        </p:nvSpPr>
        <p:spPr>
          <a:xfrm>
            <a:off x="0" y="2617788"/>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sp>
        <p:nvSpPr>
          <p:cNvPr id="19464" name="Rectangle 8"/>
          <p:cNvSpPr/>
          <p:nvPr/>
        </p:nvSpPr>
        <p:spPr>
          <a:xfrm>
            <a:off x="0" y="1727200"/>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p:cTn id="7" dur="500" fill="hold"/>
                                        <p:tgtEl>
                                          <p:spTgt spid="17410"/>
                                        </p:tgtEl>
                                        <p:attrNameLst>
                                          <p:attrName>ppt_w</p:attrName>
                                        </p:attrNameLst>
                                      </p:cBhvr>
                                      <p:tavLst>
                                        <p:tav tm="0">
                                          <p:val>
                                            <p:fltVal val="0"/>
                                          </p:val>
                                        </p:tav>
                                        <p:tav tm="100000">
                                          <p:val>
                                            <p:strVal val="#ppt_w"/>
                                          </p:val>
                                        </p:tav>
                                      </p:tavLst>
                                    </p:anim>
                                    <p:anim calcmode="lin" valueType="num">
                                      <p:cBhvr>
                                        <p:cTn id="8" dur="500" fill="hold"/>
                                        <p:tgtEl>
                                          <p:spTgt spid="17410"/>
                                        </p:tgtEl>
                                        <p:attrNameLst>
                                          <p:attrName>ppt_h</p:attrName>
                                        </p:attrNameLst>
                                      </p:cBhvr>
                                      <p:tavLst>
                                        <p:tav tm="0">
                                          <p:val>
                                            <p:fltVal val="0"/>
                                          </p:val>
                                        </p:tav>
                                        <p:tav tm="100000">
                                          <p:val>
                                            <p:strVal val="#ppt_h"/>
                                          </p:val>
                                        </p:tav>
                                      </p:tavLst>
                                    </p:anim>
                                    <p:animEffect transition="in" filter="fade">
                                      <p:cBhvr>
                                        <p:cTn id="9"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idx="4294967295"/>
          </p:nvPr>
        </p:nvSpPr>
        <p:spPr bwMode="auto">
          <a:xfrm>
            <a:off x="457200" y="447675"/>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2 </a:t>
            </a: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统一建模语言</a:t>
            </a: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(UML)</a:t>
            </a:r>
            <a:endPar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20483" name="内容占位符 2"/>
          <p:cNvSpPr>
            <a:spLocks noGrp="1"/>
          </p:cNvSpPr>
          <p:nvPr>
            <p:ph sz="quarter" idx="4294967295"/>
          </p:nvPr>
        </p:nvSpPr>
        <p:spPr bwMode="auto">
          <a:xfrm>
            <a:off x="1000125" y="2214563"/>
            <a:ext cx="7000875" cy="28575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一种面向对象的建模语言。它只是给出一套用于建模的元素及表示符号，并定义了它们的语义，而并不涉及如何进行系统建模。 </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00000"/>
              </a:lnSpc>
              <a:spcBef>
                <a:spcPct val="20000"/>
              </a:spcBef>
              <a:spcAft>
                <a:spcPct val="0"/>
              </a:spcAft>
              <a:buClr>
                <a:schemeClr val="accent2">
                  <a:lumMod val="75000"/>
                </a:schemeClr>
              </a:buClr>
              <a:buSzTx/>
              <a:buFontTx/>
              <a:buNone/>
              <a:defRPr/>
            </a:pPr>
            <a:endPar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8"/>
          <p:cNvSpPr>
            <a:spLocks noGrp="1"/>
          </p:cNvSpPr>
          <p:nvPr>
            <p:ph type="title" idx="4294967295"/>
          </p:nvPr>
        </p:nvSpPr>
        <p:spPr bwMode="auto">
          <a:xfrm>
            <a:off x="457200" y="376238"/>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3 </a:t>
            </a: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软件复用和构件技术</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19459" name="Rectangle 2"/>
          <p:cNvSpPr>
            <a:spLocks noGrp="1" noChangeArrowheads="1"/>
          </p:cNvSpPr>
          <p:nvPr>
            <p:ph type="body" idx="4294967295"/>
          </p:nvPr>
        </p:nvSpPr>
        <p:spPr bwMode="auto">
          <a:xfrm>
            <a:off x="785813" y="1500188"/>
            <a:ext cx="7572375"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zh-CN" sz="24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rPr>
              <a:t>软件复用</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的主要目的是利用人们长期进行软件开发而积累的知识、经验、设计方法、需求分析、设计、编码、测试、文档等，来进行新的软件开发。复用对象可以包括整个软件开发过程及其成果。</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rPr>
              <a:t>构件</a:t>
            </a:r>
            <a:r>
              <a:rPr kumimoji="0" lang="zh-CN" altLang="zh-CN" sz="24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rPr>
              <a:t>(Component)</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是在软件系统设计中可以明确辨识的构成成分。而可复用构件</a:t>
            </a: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(Reusable Component)</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是指具有相对独立的功能和可复用价值的构件。</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1508" name="Rectangle 4"/>
          <p:cNvSpPr/>
          <p:nvPr/>
        </p:nvSpPr>
        <p:spPr>
          <a:xfrm>
            <a:off x="0" y="1631950"/>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sp>
        <p:nvSpPr>
          <p:cNvPr id="21509" name="Rectangle 5"/>
          <p:cNvSpPr/>
          <p:nvPr/>
        </p:nvSpPr>
        <p:spPr>
          <a:xfrm>
            <a:off x="0" y="1560513"/>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sp>
        <p:nvSpPr>
          <p:cNvPr id="21510" name="Rectangle 6"/>
          <p:cNvSpPr/>
          <p:nvPr/>
        </p:nvSpPr>
        <p:spPr>
          <a:xfrm>
            <a:off x="250825" y="1685925"/>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sp>
        <p:nvSpPr>
          <p:cNvPr id="21511" name="Rectangle 7"/>
          <p:cNvSpPr/>
          <p:nvPr/>
        </p:nvSpPr>
        <p:spPr>
          <a:xfrm>
            <a:off x="0" y="2617788"/>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sp>
        <p:nvSpPr>
          <p:cNvPr id="21512" name="Rectangle 8"/>
          <p:cNvSpPr/>
          <p:nvPr/>
        </p:nvSpPr>
        <p:spPr>
          <a:xfrm>
            <a:off x="0" y="1727200"/>
            <a:ext cx="184150" cy="460375"/>
          </a:xfrm>
          <a:prstGeom prst="rect">
            <a:avLst/>
          </a:prstGeom>
          <a:noFill/>
          <a:ln w="9525">
            <a:noFill/>
          </a:ln>
        </p:spPr>
        <p:txBody>
          <a:bodyPr wrap="none" anchor="ctr">
            <a:spAutoFit/>
          </a:bodyPr>
          <a:lstStyle/>
          <a:p>
            <a:pPr eaLnBrk="1" hangingPunct="1"/>
            <a:endParaRPr lang="zh-CN" altLang="zh-CN" dirty="0">
              <a:latin typeface="Times New Roman" panose="02020603050405020304" pitchFamily="18" charset="0"/>
              <a:ea typeface="微软雅黑" panose="020B0503020204020204" charset="-122"/>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070475" y="337185"/>
            <a:ext cx="2598420" cy="922020"/>
          </a:xfrm>
          <a:prstGeom prst="rect">
            <a:avLst/>
          </a:prstGeom>
          <a:noFill/>
        </p:spPr>
        <p:txBody>
          <a:bodyPr wrap="square" rtlCol="0">
            <a:spAutoFit/>
          </a:bodyPr>
          <a:lstStyle/>
          <a:p>
            <a:r>
              <a:rPr lang="zh-CN" altLang="en-US">
                <a:solidFill>
                  <a:srgbClr val="C00000"/>
                </a:solidFill>
              </a:rPr>
              <a:t>代码复用、设计结果复用、分析结果复用、测试结果复用</a:t>
            </a:r>
            <a:r>
              <a:rPr lang="en-US" altLang="zh-CN">
                <a:solidFill>
                  <a:srgbClr val="C00000"/>
                </a:solidFill>
              </a:rPr>
              <a:t>……</a:t>
            </a:r>
            <a:endParaRPr lang="en-US" altLang="zh-CN">
              <a:solidFill>
                <a:srgbClr val="C00000"/>
              </a:solidFill>
            </a:endParaRPr>
          </a:p>
        </p:txBody>
      </p:sp>
      <p:sp>
        <p:nvSpPr>
          <p:cNvPr id="4" name="文本框 3"/>
          <p:cNvSpPr txBox="1"/>
          <p:nvPr/>
        </p:nvSpPr>
        <p:spPr>
          <a:xfrm>
            <a:off x="5197475" y="5558790"/>
            <a:ext cx="2598420" cy="922020"/>
          </a:xfrm>
          <a:prstGeom prst="rect">
            <a:avLst/>
          </a:prstGeom>
          <a:noFill/>
        </p:spPr>
        <p:txBody>
          <a:bodyPr wrap="square" rtlCol="0">
            <a:spAutoFit/>
          </a:bodyPr>
          <a:lstStyle/>
          <a:p>
            <a:r>
              <a:rPr lang="zh-CN" altLang="en-US">
                <a:solidFill>
                  <a:srgbClr val="C00000"/>
                </a:solidFill>
              </a:rPr>
              <a:t>不同系统中被复用的软件成分为复用构件或组件。</a:t>
            </a:r>
            <a:endParaRPr lang="zh-CN" altLang="en-US">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bwMode="auto">
          <a:xfrm>
            <a:off x="457200" y="705168"/>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marL="0" marR="0" lvl="0" indent="0" algn="l" defTabSz="914400" rtl="0" eaLnBrk="0" fontAlgn="base" latinLnBrk="0" hangingPunct="0">
              <a:lnSpc>
                <a:spcPct val="15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四、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软件质量评价和保证 </a:t>
            </a:r>
            <a:b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b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1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软件质量的定义 </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20483" name="Rectangle 3"/>
          <p:cNvSpPr>
            <a:spLocks noGrp="1" noChangeArrowheads="1"/>
          </p:cNvSpPr>
          <p:nvPr>
            <p:ph type="body" idx="4294967295"/>
          </p:nvPr>
        </p:nvSpPr>
        <p:spPr bwMode="auto">
          <a:xfrm>
            <a:off x="1619250" y="2420938"/>
            <a:ext cx="6553200" cy="27146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    (1) </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与所确定的功能和性能需求的一致性</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    (2) </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与所成文的开发标准的一致性</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    (3) </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与所有专业开发的软件所期望的隐含特性的一致性</a:t>
            </a:r>
            <a:endPar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p:cTn id="7" dur="500" fill="hold"/>
                                        <p:tgtEl>
                                          <p:spTgt spid="20482"/>
                                        </p:tgtEl>
                                        <p:attrNameLst>
                                          <p:attrName>ppt_w</p:attrName>
                                        </p:attrNameLst>
                                      </p:cBhvr>
                                      <p:tavLst>
                                        <p:tav tm="0">
                                          <p:val>
                                            <p:fltVal val="0"/>
                                          </p:val>
                                        </p:tav>
                                        <p:tav tm="100000">
                                          <p:val>
                                            <p:strVal val="#ppt_w"/>
                                          </p:val>
                                        </p:tav>
                                      </p:tavLst>
                                    </p:anim>
                                    <p:anim calcmode="lin" valueType="num">
                                      <p:cBhvr>
                                        <p:cTn id="8" dur="500" fill="hold"/>
                                        <p:tgtEl>
                                          <p:spTgt spid="20482"/>
                                        </p:tgtEl>
                                        <p:attrNameLst>
                                          <p:attrName>ppt_h</p:attrName>
                                        </p:attrNameLst>
                                      </p:cBhvr>
                                      <p:tavLst>
                                        <p:tav tm="0">
                                          <p:val>
                                            <p:fltVal val="0"/>
                                          </p:val>
                                        </p:tav>
                                        <p:tav tm="100000">
                                          <p:val>
                                            <p:strVal val="#ppt_h"/>
                                          </p:val>
                                        </p:tav>
                                      </p:tavLst>
                                    </p:anim>
                                    <p:animEffect transition="in" filter="fade">
                                      <p:cBhvr>
                                        <p:cTn id="9" dur="5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idx="4294967295"/>
          </p:nvPr>
        </p:nvSpPr>
        <p:spPr bwMode="auto">
          <a:xfrm>
            <a:off x="457200" y="520700"/>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2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软件质量的度量和评价</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23555" name="内容占位符 2"/>
          <p:cNvSpPr>
            <a:spLocks noGrp="1"/>
          </p:cNvSpPr>
          <p:nvPr>
            <p:ph sz="quarter" idx="4294967295"/>
          </p:nvPr>
        </p:nvSpPr>
        <p:spPr bwMode="auto">
          <a:xfrm>
            <a:off x="1035050" y="1916113"/>
            <a:ext cx="7858125" cy="35718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u"/>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影响软件质量的因素可以分为以下两大类：</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(1)</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直接度量的因素，如单位时间内千行代码</a:t>
            </a:r>
            <a:r>
              <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(Thousands of Lines of Code</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a:t>
            </a:r>
            <a:r>
              <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KLOC)</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中所产生的错误数。</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(2) </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间接度量的因素，如可用性或可维护性。</a:t>
            </a:r>
            <a:endPar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bwMode="auto">
          <a:xfrm>
            <a:off x="457200" y="329565"/>
            <a:ext cx="8229600" cy="10112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3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软件质量保证</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22531" name="Rectangle 3"/>
          <p:cNvSpPr>
            <a:spLocks noGrp="1" noChangeArrowheads="1"/>
          </p:cNvSpPr>
          <p:nvPr>
            <p:ph type="body" idx="4294967295"/>
          </p:nvPr>
        </p:nvSpPr>
        <p:spPr bwMode="auto">
          <a:xfrm>
            <a:off x="346710" y="1644650"/>
            <a:ext cx="8255635" cy="47866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dirty="0" smtClean="0">
                <a:ln>
                  <a:noFill/>
                </a:ln>
                <a:solidFill>
                  <a:srgbClr val="000099"/>
                </a:solidFill>
                <a:effectLst/>
                <a:uLnTx/>
                <a:uFillTx/>
                <a:latin typeface="微软雅黑" panose="020B0503020204020204" charset="-122"/>
                <a:ea typeface="微软雅黑" panose="020B0503020204020204" charset="-122"/>
                <a:cs typeface="+mn-cs"/>
              </a:rPr>
              <a:t>1</a:t>
            </a:r>
            <a:r>
              <a:rPr kumimoji="0" lang="zh-CN" altLang="en-US" sz="2800" b="0" i="0" u="none" strike="noStrike" kern="0" cap="none" spc="0" normalizeH="0" baseline="0" noProof="0" dirty="0" smtClean="0">
                <a:ln>
                  <a:noFill/>
                </a:ln>
                <a:solidFill>
                  <a:srgbClr val="000099"/>
                </a:solidFill>
                <a:effectLst/>
                <a:uLnTx/>
                <a:uFillTx/>
                <a:latin typeface="微软雅黑" panose="020B0503020204020204" charset="-122"/>
                <a:ea typeface="微软雅黑" panose="020B0503020204020204" charset="-122"/>
                <a:cs typeface="+mn-cs"/>
              </a:rPr>
              <a:t>）软件质量保证的含义 </a:t>
            </a:r>
            <a:endParaRPr kumimoji="0" lang="zh-CN" altLang="en-US" sz="2800" b="0" i="0" u="none" strike="noStrike" kern="0" cap="none" spc="0" normalizeH="0" baseline="0" noProof="0" dirty="0" smtClean="0">
              <a:ln>
                <a:noFill/>
              </a:ln>
              <a:solidFill>
                <a:srgbClr val="000099"/>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 </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质量保证就是向用户及社会提供满意的高质量的产品，确保软件产品从诞生到消亡为止的所有阶段的质量活动，即确定、达到和维护需要的软件质量而进行的所有有计划、有系统的管理活动。 </a:t>
            </a:r>
            <a:endPar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dirty="0" smtClean="0">
                <a:ln>
                  <a:noFill/>
                </a:ln>
                <a:solidFill>
                  <a:srgbClr val="000099"/>
                </a:solidFill>
                <a:effectLst/>
                <a:uLnTx/>
                <a:uFillTx/>
                <a:latin typeface="微软雅黑" panose="020B0503020204020204" charset="-122"/>
                <a:ea typeface="微软雅黑" panose="020B0503020204020204" charset="-122"/>
                <a:cs typeface="+mn-cs"/>
              </a:rPr>
              <a:t>2</a:t>
            </a:r>
            <a:r>
              <a:rPr kumimoji="0" lang="zh-CN" altLang="en-US" sz="2800" b="0" i="0" u="none" strike="noStrike" kern="0" cap="none" spc="0" normalizeH="0" baseline="0" noProof="0" dirty="0" smtClean="0">
                <a:ln>
                  <a:noFill/>
                </a:ln>
                <a:solidFill>
                  <a:srgbClr val="000099"/>
                </a:solidFill>
                <a:effectLst/>
                <a:uLnTx/>
                <a:uFillTx/>
                <a:latin typeface="微软雅黑" panose="020B0503020204020204" charset="-122"/>
                <a:ea typeface="微软雅黑" panose="020B0503020204020204" charset="-122"/>
                <a:cs typeface="+mn-cs"/>
              </a:rPr>
              <a:t>）</a:t>
            </a:r>
            <a:r>
              <a:rPr kumimoji="0" lang="zh-CN" altLang="en-US" sz="2800" b="0" i="0" u="none" strike="noStrike" kern="0" cap="none" spc="0" normalizeH="0" baseline="0" noProof="0" dirty="0" smtClean="0">
                <a:ln>
                  <a:noFill/>
                </a:ln>
                <a:solidFill>
                  <a:schemeClr val="accent2">
                    <a:lumMod val="75000"/>
                  </a:schemeClr>
                </a:solidFill>
                <a:effectLst/>
                <a:uLnTx/>
                <a:uFillTx/>
                <a:latin typeface="微软雅黑" panose="020B0503020204020204" charset="-122"/>
                <a:ea typeface="微软雅黑" panose="020B0503020204020204" charset="-122"/>
                <a:cs typeface="+mn-cs"/>
              </a:rPr>
              <a:t>质量保证的策略</a:t>
            </a:r>
            <a:endParaRPr kumimoji="0" lang="zh-CN" altLang="en-US" sz="2800" b="0" i="0" u="none" strike="noStrike" kern="0" cap="none" spc="0" normalizeH="0" baseline="0" noProof="0" dirty="0" smtClean="0">
              <a:ln>
                <a:noFill/>
              </a:ln>
              <a:solidFill>
                <a:schemeClr val="accent2">
                  <a:lumMod val="75000"/>
                </a:schemeClr>
              </a:solidFill>
              <a:effectLst/>
              <a:uLnTx/>
              <a:uFillTx/>
              <a:latin typeface="微软雅黑" panose="020B0503020204020204" charset="-122"/>
              <a:ea typeface="微软雅黑" panose="020B0503020204020204"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质量保证策略的发展大致可以分为</a:t>
            </a: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3</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个阶段：</a:t>
            </a:r>
            <a:endPar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(1) </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以检测为主。</a:t>
            </a:r>
            <a:endPar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(2) </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以过程管理为主。</a:t>
            </a:r>
            <a:endPar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(3) </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以新产品开发为主。</a:t>
            </a:r>
            <a:endPar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Ø"/>
              <a:defRPr/>
            </a:pPr>
            <a:endParaRPr kumimoji="0" lang="zh-CN" altLang="zh-CN" sz="2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p:cTn id="7" dur="500" fill="hold"/>
                                        <p:tgtEl>
                                          <p:spTgt spid="22530"/>
                                        </p:tgtEl>
                                        <p:attrNameLst>
                                          <p:attrName>ppt_w</p:attrName>
                                        </p:attrNameLst>
                                      </p:cBhvr>
                                      <p:tavLst>
                                        <p:tav tm="0">
                                          <p:val>
                                            <p:fltVal val="0"/>
                                          </p:val>
                                        </p:tav>
                                        <p:tav tm="100000">
                                          <p:val>
                                            <p:strVal val="#ppt_w"/>
                                          </p:val>
                                        </p:tav>
                                      </p:tavLst>
                                    </p:anim>
                                    <p:anim calcmode="lin" valueType="num">
                                      <p:cBhvr>
                                        <p:cTn id="8" dur="500" fill="hold"/>
                                        <p:tgtEl>
                                          <p:spTgt spid="22530"/>
                                        </p:tgtEl>
                                        <p:attrNameLst>
                                          <p:attrName>ppt_h</p:attrName>
                                        </p:attrNameLst>
                                      </p:cBhvr>
                                      <p:tavLst>
                                        <p:tav tm="0">
                                          <p:val>
                                            <p:fltVal val="0"/>
                                          </p:val>
                                        </p:tav>
                                        <p:tav tm="100000">
                                          <p:val>
                                            <p:strVal val="#ppt_h"/>
                                          </p:val>
                                        </p:tav>
                                      </p:tavLst>
                                    </p:anim>
                                    <p:animEffect transition="in" filter="fade">
                                      <p:cBhvr>
                                        <p:cTn id="9"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4294967295"/>
          </p:nvPr>
        </p:nvSpPr>
        <p:spPr bwMode="auto">
          <a:xfrm>
            <a:off x="1142365" y="1213485"/>
            <a:ext cx="6357938"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dirty="0" smtClean="0">
                <a:ln>
                  <a:noFill/>
                </a:ln>
                <a:solidFill>
                  <a:srgbClr val="000099"/>
                </a:solidFill>
                <a:effectLst/>
                <a:uLnTx/>
                <a:uFillTx/>
                <a:latin typeface="微软雅黑" panose="020B0503020204020204" charset="-122"/>
                <a:ea typeface="微软雅黑" panose="020B0503020204020204" charset="-122"/>
                <a:cs typeface="+mn-cs"/>
              </a:rPr>
              <a:t>3</a:t>
            </a:r>
            <a:r>
              <a:rPr kumimoji="0" lang="zh-CN" altLang="en-US" sz="2800" b="0" i="0" u="none" strike="noStrike" kern="0" cap="none" spc="0" normalizeH="0" baseline="0" noProof="0" dirty="0" smtClean="0">
                <a:ln>
                  <a:noFill/>
                </a:ln>
                <a:solidFill>
                  <a:srgbClr val="000099"/>
                </a:solidFill>
                <a:effectLst/>
                <a:uLnTx/>
                <a:uFillTx/>
                <a:latin typeface="微软雅黑" panose="020B0503020204020204" charset="-122"/>
                <a:ea typeface="微软雅黑" panose="020B0503020204020204" charset="-122"/>
                <a:cs typeface="+mn-cs"/>
              </a:rPr>
              <a:t>）质量保证的主要任务</a:t>
            </a:r>
            <a:endParaRPr kumimoji="0" lang="zh-CN" altLang="en-US" sz="2800" b="0" i="0" u="none" strike="noStrike" kern="0" cap="none" spc="0" normalizeH="0" baseline="0" noProof="0" dirty="0" smtClean="0">
              <a:ln>
                <a:noFill/>
              </a:ln>
              <a:solidFill>
                <a:srgbClr val="000099"/>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None/>
              <a:defRPr/>
            </a:pPr>
            <a:endParaRPr kumimoji="0" lang="zh-CN" altLang="en-US" sz="2800" b="0" i="0" u="none" strike="noStrike" kern="0" cap="none" spc="0" normalizeH="0" baseline="0" noProof="0" dirty="0" smtClean="0">
              <a:ln>
                <a:noFill/>
              </a:ln>
              <a:solidFill>
                <a:srgbClr val="000099"/>
              </a:solidFill>
              <a:effectLst/>
              <a:uLnTx/>
              <a:uFillTx/>
              <a:latin typeface="微软雅黑" panose="020B0503020204020204" charset="-122"/>
              <a:ea typeface="微软雅黑" panose="020B0503020204020204"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(1) </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正确定义用户需求。</a:t>
            </a:r>
            <a:endPar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(2) </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技术方法的应用。</a:t>
            </a:r>
            <a:endPar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(3) </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提高软件开发的工程能力。</a:t>
            </a:r>
            <a:endPar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(4) </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软件的复用。</a:t>
            </a:r>
            <a:endPar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(5) </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发挥每个开发人员的能力。</a:t>
            </a:r>
            <a:endPar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(6) </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组织外部力量协作。</a:t>
            </a:r>
            <a:endPar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(7) </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排除无效劳动。</a:t>
            </a:r>
            <a:endPar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(8) </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提高计划和管理质量。</a:t>
            </a:r>
            <a:endPar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bwMode="auto">
          <a:xfrm>
            <a:off x="457200" y="214313"/>
            <a:ext cx="8229600" cy="13128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marL="0" marR="0" lvl="0" indent="0" algn="l" defTabSz="914400" rtl="0" eaLnBrk="0" fontAlgn="base" latinLnBrk="0" hangingPunct="0">
              <a:lnSpc>
                <a:spcPct val="15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zh-CN"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一、 </a:t>
            </a:r>
            <a:r>
              <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软件工程概述</a:t>
            </a:r>
            <a:br>
              <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br>
            <a:r>
              <a:rPr kumimoji="0" lang="en-US" altLang="zh-CN"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1 </a:t>
            </a:r>
            <a:r>
              <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软件危机 </a:t>
            </a:r>
            <a:endPar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5123" name="Rectangle 3"/>
          <p:cNvSpPr>
            <a:spLocks noGrp="1" noChangeArrowheads="1"/>
          </p:cNvSpPr>
          <p:nvPr>
            <p:ph idx="4294967295"/>
          </p:nvPr>
        </p:nvSpPr>
        <p:spPr bwMode="auto">
          <a:xfrm>
            <a:off x="642938" y="1500188"/>
            <a:ext cx="8001000"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1</a:t>
            </a:r>
            <a:r>
              <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）软件危机</a:t>
            </a:r>
            <a:endPar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概念：大型软件开发和维护过程中遇到的一系列严重问题 。 </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表现形式：质量难以保证  、开发成本和开发进度难以控制 、维护非常困难  、用户不满意 。</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2</a:t>
            </a:r>
            <a:r>
              <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）软件危机产生的原因：</a:t>
            </a:r>
            <a:endPar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(1) </a:t>
            </a: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软件的规模越来越大，结构越来越复杂。</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457200" marR="0" lvl="1" indent="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None/>
              <a:defRPr/>
            </a:pP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965960" y="4219575"/>
            <a:ext cx="4060190" cy="1753235"/>
          </a:xfrm>
          <a:prstGeom prst="rect">
            <a:avLst/>
          </a:prstGeom>
          <a:noFill/>
        </p:spPr>
        <p:txBody>
          <a:bodyPr wrap="square" rtlCol="0">
            <a:spAutoFit/>
          </a:bodyPr>
          <a:lstStyle/>
          <a:p>
            <a:r>
              <a:rPr lang="en-US" altLang="zh-CN">
                <a:solidFill>
                  <a:schemeClr val="accent1"/>
                </a:solidFill>
                <a:effectLst>
                  <a:outerShdw blurRad="38100" dist="25400" dir="5400000" algn="ctr" rotWithShape="0">
                    <a:srgbClr val="6E747A">
                      <a:alpha val="43000"/>
                    </a:srgbClr>
                  </a:outerShdw>
                </a:effectLst>
              </a:rPr>
              <a:t>1968</a:t>
            </a:r>
            <a:r>
              <a:rPr lang="zh-CN" altLang="en-US">
                <a:solidFill>
                  <a:schemeClr val="accent1"/>
                </a:solidFill>
                <a:effectLst>
                  <a:outerShdw blurRad="38100" dist="25400" dir="5400000" algn="ctr" rotWithShape="0">
                    <a:srgbClr val="6E747A">
                      <a:alpha val="43000"/>
                    </a:srgbClr>
                  </a:outerShdw>
                </a:effectLst>
              </a:rPr>
              <a:t>年美国航空公司订票系统</a:t>
            </a:r>
            <a:r>
              <a:rPr lang="en-US" altLang="zh-CN">
                <a:solidFill>
                  <a:schemeClr val="accent1"/>
                </a:solidFill>
                <a:effectLst>
                  <a:outerShdw blurRad="38100" dist="25400" dir="5400000" algn="ctr" rotWithShape="0">
                    <a:srgbClr val="6E747A">
                      <a:alpha val="43000"/>
                    </a:srgbClr>
                  </a:outerShdw>
                </a:effectLst>
              </a:rPr>
              <a:t>30</a:t>
            </a:r>
            <a:r>
              <a:rPr lang="zh-CN" altLang="en-US">
                <a:solidFill>
                  <a:schemeClr val="accent1"/>
                </a:solidFill>
                <a:effectLst>
                  <a:outerShdw blurRad="38100" dist="25400" dir="5400000" algn="ctr" rotWithShape="0">
                    <a:srgbClr val="6E747A">
                      <a:alpha val="43000"/>
                    </a:srgbClr>
                  </a:outerShdw>
                </a:effectLst>
              </a:rPr>
              <a:t>万条指令；</a:t>
            </a:r>
            <a:endParaRPr lang="zh-CN" altLang="en-US">
              <a:solidFill>
                <a:schemeClr val="accent1"/>
              </a:solidFill>
              <a:effectLst>
                <a:outerShdw blurRad="38100" dist="25400" dir="5400000" algn="ctr" rotWithShape="0">
                  <a:srgbClr val="6E747A">
                    <a:alpha val="43000"/>
                  </a:srgbClr>
                </a:outerShdw>
              </a:effectLst>
            </a:endParaRPr>
          </a:p>
          <a:p>
            <a:r>
              <a:rPr lang="en-US" altLang="zh-CN">
                <a:solidFill>
                  <a:schemeClr val="accent1"/>
                </a:solidFill>
                <a:effectLst>
                  <a:outerShdw blurRad="38100" dist="25400" dir="5400000" algn="ctr" rotWithShape="0">
                    <a:srgbClr val="6E747A">
                      <a:alpha val="43000"/>
                    </a:srgbClr>
                  </a:outerShdw>
                </a:effectLst>
              </a:rPr>
              <a:t>IBM360 OS</a:t>
            </a:r>
            <a:r>
              <a:rPr lang="zh-CN" altLang="en-US">
                <a:solidFill>
                  <a:schemeClr val="accent1"/>
                </a:solidFill>
                <a:effectLst>
                  <a:outerShdw blurRad="38100" dist="25400" dir="5400000" algn="ctr" rotWithShape="0">
                    <a:srgbClr val="6E747A">
                      <a:alpha val="43000"/>
                    </a:srgbClr>
                  </a:outerShdw>
                </a:effectLst>
              </a:rPr>
              <a:t>第十六版</a:t>
            </a:r>
            <a:r>
              <a:rPr lang="en-US" altLang="zh-CN">
                <a:solidFill>
                  <a:schemeClr val="accent1"/>
                </a:solidFill>
                <a:effectLst>
                  <a:outerShdw blurRad="38100" dist="25400" dir="5400000" algn="ctr" rotWithShape="0">
                    <a:srgbClr val="6E747A">
                      <a:alpha val="43000"/>
                    </a:srgbClr>
                  </a:outerShdw>
                </a:effectLst>
              </a:rPr>
              <a:t>100</a:t>
            </a:r>
            <a:r>
              <a:rPr lang="zh-CN" altLang="en-US">
                <a:solidFill>
                  <a:schemeClr val="accent1"/>
                </a:solidFill>
                <a:effectLst>
                  <a:outerShdw blurRad="38100" dist="25400" dir="5400000" algn="ctr" rotWithShape="0">
                    <a:srgbClr val="6E747A">
                      <a:alpha val="43000"/>
                    </a:srgbClr>
                  </a:outerShdw>
                </a:effectLst>
              </a:rPr>
              <a:t>万条指令；</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阿波罗计划</a:t>
            </a:r>
            <a:r>
              <a:rPr lang="en-US" altLang="zh-CN">
                <a:solidFill>
                  <a:schemeClr val="accent1"/>
                </a:solidFill>
                <a:effectLst>
                  <a:outerShdw blurRad="38100" dist="25400" dir="5400000" algn="ctr" rotWithShape="0">
                    <a:srgbClr val="6E747A">
                      <a:alpha val="43000"/>
                    </a:srgbClr>
                  </a:outerShdw>
                </a:effectLst>
              </a:rPr>
              <a:t>1000</a:t>
            </a:r>
            <a:r>
              <a:rPr lang="zh-CN" altLang="en-US">
                <a:solidFill>
                  <a:schemeClr val="accent1"/>
                </a:solidFill>
                <a:effectLst>
                  <a:outerShdw blurRad="38100" dist="25400" dir="5400000" algn="ctr" rotWithShape="0">
                    <a:srgbClr val="6E747A">
                      <a:alpha val="43000"/>
                    </a:srgbClr>
                  </a:outerShdw>
                </a:effectLst>
              </a:rPr>
              <a:t>万条；</a:t>
            </a:r>
            <a:endParaRPr lang="zh-CN" altLang="en-US">
              <a:solidFill>
                <a:schemeClr val="accent1"/>
              </a:solidFill>
              <a:effectLst>
                <a:outerShdw blurRad="38100" dist="25400" dir="5400000" algn="ctr" rotWithShape="0">
                  <a:srgbClr val="6E747A">
                    <a:alpha val="43000"/>
                  </a:srgbClr>
                </a:outerShdw>
              </a:effectLst>
            </a:endParaRPr>
          </a:p>
          <a:p>
            <a:r>
              <a:rPr lang="en-US" altLang="zh-CN">
                <a:solidFill>
                  <a:schemeClr val="accent1"/>
                </a:solidFill>
                <a:effectLst>
                  <a:outerShdw blurRad="38100" dist="25400" dir="5400000" algn="ctr" rotWithShape="0">
                    <a:srgbClr val="6E747A">
                      <a:alpha val="43000"/>
                    </a:srgbClr>
                  </a:outerShdw>
                </a:effectLst>
              </a:rPr>
              <a:t>1979</a:t>
            </a:r>
            <a:r>
              <a:rPr lang="zh-CN" altLang="en-US">
                <a:solidFill>
                  <a:schemeClr val="accent1"/>
                </a:solidFill>
                <a:effectLst>
                  <a:outerShdw blurRad="38100" dist="25400" dir="5400000" algn="ctr" rotWithShape="0">
                    <a:srgbClr val="6E747A">
                      <a:alpha val="43000"/>
                    </a:srgbClr>
                  </a:outerShdw>
                </a:effectLst>
              </a:rPr>
              <a:t>年哥伦比亚航天飞机系统</a:t>
            </a:r>
            <a:r>
              <a:rPr lang="en-US" altLang="zh-CN">
                <a:solidFill>
                  <a:schemeClr val="accent1"/>
                </a:solidFill>
                <a:effectLst>
                  <a:outerShdw blurRad="38100" dist="25400" dir="5400000" algn="ctr" rotWithShape="0">
                    <a:srgbClr val="6E747A">
                      <a:alpha val="43000"/>
                    </a:srgbClr>
                  </a:outerShdw>
                </a:effectLst>
              </a:rPr>
              <a:t>4000</a:t>
            </a:r>
            <a:r>
              <a:rPr lang="zh-CN" altLang="en-US">
                <a:solidFill>
                  <a:schemeClr val="accent1"/>
                </a:solidFill>
                <a:effectLst>
                  <a:outerShdw blurRad="38100" dist="25400" dir="5400000" algn="ctr" rotWithShape="0">
                    <a:srgbClr val="6E747A">
                      <a:alpha val="43000"/>
                    </a:srgbClr>
                  </a:outerShdw>
                </a:effectLst>
              </a:rPr>
              <a:t>万条</a:t>
            </a:r>
            <a:r>
              <a:rPr lang="en-US" altLang="zh-CN">
                <a:solidFill>
                  <a:schemeClr val="accent1"/>
                </a:solidFill>
                <a:effectLst>
                  <a:outerShdw blurRad="38100" dist="25400" dir="5400000" algn="ctr" rotWithShape="0">
                    <a:srgbClr val="6E747A">
                      <a:alpha val="43000"/>
                    </a:srgbClr>
                  </a:outerShdw>
                </a:effectLst>
              </a:rPr>
              <a:t>……</a:t>
            </a:r>
            <a:endParaRPr lang="en-US" altLang="zh-CN">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0" fill="hold"/>
                                        <p:tgtEl>
                                          <p:spTgt spid="3"/>
                                        </p:tgtEl>
                                        <p:attrNameLst>
                                          <p:attrName>ppt_x</p:attrName>
                                        </p:attrNameLst>
                                      </p:cBhvr>
                                      <p:tavLst>
                                        <p:tav tm="0">
                                          <p:val>
                                            <p:strVal val="#ppt_x"/>
                                          </p:val>
                                        </p:tav>
                                        <p:tav tm="100000">
                                          <p:val>
                                            <p:strVal val="#ppt_x"/>
                                          </p:val>
                                        </p:tav>
                                      </p:tavLst>
                                    </p:anim>
                                    <p:anim calcmode="lin" valueType="num">
                                      <p:cBhvr additive="base">
                                        <p:cTn id="8" dur="5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idx="4294967295"/>
          </p:nvPr>
        </p:nvSpPr>
        <p:spPr bwMode="auto">
          <a:xfrm>
            <a:off x="928688" y="1643063"/>
            <a:ext cx="7286625" cy="46434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rPr>
              <a:t>4</a:t>
            </a:r>
            <a:r>
              <a:rPr kumimoji="0" lang="zh-CN" altLang="en-US"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rPr>
              <a:t>）质量保证与检验</a:t>
            </a:r>
            <a:endParaRPr kumimoji="0" lang="zh-CN" altLang="en-US"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软件质量必须在设计和实现过程中加以保证。在软件开发工程的各个阶段实施检验。检验的实施有实际运行检验</a:t>
            </a:r>
            <a:r>
              <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即白盒测试和黑盒测试</a:t>
            </a:r>
            <a:r>
              <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和鉴定两种形式，可在各开发阶段中结合起来使用。</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endPar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bwMode="auto">
          <a:xfrm>
            <a:off x="457200" y="489903"/>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marL="0" marR="0" lvl="0" indent="0" algn="l" defTabSz="914400" rtl="0" eaLnBrk="0" fontAlgn="base" latinLnBrk="0" hangingPunct="0">
              <a:lnSpc>
                <a:spcPct val="15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五、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软件复杂性</a:t>
            </a:r>
            <a:b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b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1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软件复杂性的基本概念</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29699" name="Rectangle 3"/>
          <p:cNvSpPr>
            <a:spLocks noGrp="1" noChangeArrowheads="1"/>
          </p:cNvSpPr>
          <p:nvPr>
            <p:ph type="body" idx="4294967295"/>
          </p:nvPr>
        </p:nvSpPr>
        <p:spPr bwMode="auto">
          <a:xfrm>
            <a:off x="500063" y="2101533"/>
            <a:ext cx="8215313" cy="43576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u"/>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软件复杂性度量的要素很多，主要有以下几种：</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742950" marR="0" lvl="1" indent="-285750" algn="l" defTabSz="914400" rtl="0" eaLnBrk="0" fontAlgn="base" latinLnBrk="0" hangingPunct="0">
              <a:lnSpc>
                <a:spcPct val="15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(1) </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规模：即总共的指令数，或源程序行数。</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5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(2) </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难度：通常由程序中出现的操作数的数目所决定的量来表示。</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5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(3) </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结构：通常用与程序结构有关的度量来表示。</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5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(4) </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智能度：即算法的难易程度。</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p:cTn id="7" dur="500" fill="hold"/>
                                        <p:tgtEl>
                                          <p:spTgt spid="29698"/>
                                        </p:tgtEl>
                                        <p:attrNameLst>
                                          <p:attrName>ppt_w</p:attrName>
                                        </p:attrNameLst>
                                      </p:cBhvr>
                                      <p:tavLst>
                                        <p:tav tm="0">
                                          <p:val>
                                            <p:fltVal val="0"/>
                                          </p:val>
                                        </p:tav>
                                        <p:tav tm="100000">
                                          <p:val>
                                            <p:strVal val="#ppt_w"/>
                                          </p:val>
                                        </p:tav>
                                      </p:tavLst>
                                    </p:anim>
                                    <p:anim calcmode="lin" valueType="num">
                                      <p:cBhvr>
                                        <p:cTn id="8" dur="500" fill="hold"/>
                                        <p:tgtEl>
                                          <p:spTgt spid="29698"/>
                                        </p:tgtEl>
                                        <p:attrNameLst>
                                          <p:attrName>ppt_h</p:attrName>
                                        </p:attrNameLst>
                                      </p:cBhvr>
                                      <p:tavLst>
                                        <p:tav tm="0">
                                          <p:val>
                                            <p:fltVal val="0"/>
                                          </p:val>
                                        </p:tav>
                                        <p:tav tm="100000">
                                          <p:val>
                                            <p:strVal val="#ppt_h"/>
                                          </p:val>
                                        </p:tav>
                                      </p:tavLst>
                                    </p:anim>
                                    <p:animEffect transition="in" filter="fade">
                                      <p:cBhvr>
                                        <p:cTn id="9" dur="500"/>
                                        <p:tgtEl>
                                          <p:spTgt spid="29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3"/>
          <p:cNvSpPr>
            <a:spLocks noGrp="1"/>
          </p:cNvSpPr>
          <p:nvPr>
            <p:ph type="title" idx="4294967295"/>
          </p:nvPr>
        </p:nvSpPr>
        <p:spPr bwMode="auto">
          <a:xfrm>
            <a:off x="457200" y="520700"/>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2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软件复杂性的度量方法</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31747" name="Rectangle 3"/>
          <p:cNvSpPr>
            <a:spLocks noGrp="1" noChangeArrowheads="1"/>
          </p:cNvSpPr>
          <p:nvPr>
            <p:ph type="body" idx="4294967295"/>
          </p:nvPr>
        </p:nvSpPr>
        <p:spPr bwMode="auto">
          <a:xfrm>
            <a:off x="604838" y="1557338"/>
            <a:ext cx="7927975"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u"/>
              <a:defRPr/>
            </a:pPr>
            <a:r>
              <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(1)</a:t>
            </a: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代码行度量法 ：</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以源代码行数作为程序复杂性的度量 。</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u"/>
              <a:defRPr/>
            </a:pPr>
            <a:r>
              <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(2) McCabe</a:t>
            </a: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度量法 ：</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又称环路度量，以图论为工具，先画出程序图，然后用该图的环路数作为程序复杂性的度量值。 </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bldLst>
      <p:bldP spid="3174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bwMode="auto">
          <a:xfrm>
            <a:off x="457200" y="992188"/>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marL="0" marR="0" lvl="0" indent="0" algn="l" defTabSz="914400" rtl="0" eaLnBrk="0" fontAlgn="base" latinLnBrk="0" hangingPunct="0">
              <a:lnSpc>
                <a:spcPct val="15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六、软件项目管理 </a:t>
            </a:r>
            <a:b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br>
            <a:b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b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1</a:t>
            </a: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软件项目计划 </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32771" name="Rectangle 3"/>
          <p:cNvSpPr>
            <a:spLocks noGrp="1" noChangeArrowheads="1"/>
          </p:cNvSpPr>
          <p:nvPr>
            <p:ph type="body" idx="4294967295"/>
          </p:nvPr>
        </p:nvSpPr>
        <p:spPr bwMode="auto">
          <a:xfrm>
            <a:off x="500063" y="2428875"/>
            <a:ext cx="8215313" cy="23574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目标是为项目负责人提供一个框架，使之能合理地估算软件项目开发所需的资源、经费和开发进度，并控制软件项目开发过程按此计划进行。 </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p:cTn id="7" dur="500" fill="hold"/>
                                        <p:tgtEl>
                                          <p:spTgt spid="32770"/>
                                        </p:tgtEl>
                                        <p:attrNameLst>
                                          <p:attrName>ppt_w</p:attrName>
                                        </p:attrNameLst>
                                      </p:cBhvr>
                                      <p:tavLst>
                                        <p:tav tm="0">
                                          <p:val>
                                            <p:fltVal val="0"/>
                                          </p:val>
                                        </p:tav>
                                        <p:tav tm="100000">
                                          <p:val>
                                            <p:strVal val="#ppt_w"/>
                                          </p:val>
                                        </p:tav>
                                      </p:tavLst>
                                    </p:anim>
                                    <p:anim calcmode="lin" valueType="num">
                                      <p:cBhvr>
                                        <p:cTn id="8" dur="500" fill="hold"/>
                                        <p:tgtEl>
                                          <p:spTgt spid="32770"/>
                                        </p:tgtEl>
                                        <p:attrNameLst>
                                          <p:attrName>ppt_h</p:attrName>
                                        </p:attrNameLst>
                                      </p:cBhvr>
                                      <p:tavLst>
                                        <p:tav tm="0">
                                          <p:val>
                                            <p:fltVal val="0"/>
                                          </p:val>
                                        </p:tav>
                                        <p:tav tm="100000">
                                          <p:val>
                                            <p:strVal val="#ppt_h"/>
                                          </p:val>
                                        </p:tav>
                                      </p:tavLst>
                                    </p:anim>
                                    <p:animEffect transition="in" filter="fade">
                                      <p:cBhvr>
                                        <p:cTn id="9"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idx="4294967295"/>
          </p:nvPr>
        </p:nvSpPr>
        <p:spPr bwMode="auto">
          <a:xfrm>
            <a:off x="457200" y="447675"/>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2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软件项目计划内容</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30723" name="内容占位符 2"/>
          <p:cNvSpPr>
            <a:spLocks noGrp="1"/>
          </p:cNvSpPr>
          <p:nvPr>
            <p:ph sz="quarter" idx="4294967295"/>
          </p:nvPr>
        </p:nvSpPr>
        <p:spPr bwMode="auto">
          <a:xfrm>
            <a:off x="928688" y="1930400"/>
            <a:ext cx="7429500"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dirty="0" smtClean="0">
                <a:ln>
                  <a:noFill/>
                </a:ln>
                <a:solidFill>
                  <a:srgbClr val="000099"/>
                </a:solidFill>
                <a:effectLst/>
                <a:uLnTx/>
                <a:uFillTx/>
                <a:latin typeface="微软雅黑" panose="020B0503020204020204" charset="-122"/>
                <a:ea typeface="微软雅黑" panose="020B0503020204020204" charset="-122"/>
                <a:cs typeface="+mn-cs"/>
              </a:rPr>
              <a:t>范围：</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对该软件项目的综合描述，定义该项目所要完成的工作以及性能限制，包括：项目目标；主要功能；性能限制；系统接口；特殊要求；开发概述。</a:t>
            </a:r>
            <a:endPar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dirty="0" smtClean="0">
                <a:ln>
                  <a:noFill/>
                </a:ln>
                <a:solidFill>
                  <a:srgbClr val="000099"/>
                </a:solidFill>
                <a:effectLst/>
                <a:uLnTx/>
                <a:uFillTx/>
                <a:latin typeface="微软雅黑" panose="020B0503020204020204" charset="-122"/>
                <a:ea typeface="微软雅黑" panose="020B0503020204020204" charset="-122"/>
                <a:cs typeface="+mn-cs"/>
              </a:rPr>
              <a:t>资源：</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资源包括：人员资源；硬件资源；软件资源；其他。</a:t>
            </a:r>
            <a:endPar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dirty="0" smtClean="0">
                <a:ln>
                  <a:noFill/>
                </a:ln>
                <a:solidFill>
                  <a:schemeClr val="accent2">
                    <a:lumMod val="75000"/>
                  </a:schemeClr>
                </a:solidFill>
                <a:effectLst/>
                <a:uLnTx/>
                <a:uFillTx/>
                <a:latin typeface="微软雅黑" panose="020B0503020204020204" charset="-122"/>
                <a:ea typeface="微软雅黑" panose="020B0503020204020204" charset="-122"/>
                <a:cs typeface="+mn-cs"/>
              </a:rPr>
              <a:t>进度安排</a:t>
            </a:r>
            <a:r>
              <a:rPr kumimoji="0" lang="zh-CN" altLang="en-US" sz="2400" b="0" i="0" u="none" strike="noStrike" kern="0" cap="none" spc="0" normalizeH="0" baseline="0" noProof="0" dirty="0" smtClean="0">
                <a:ln>
                  <a:noFill/>
                </a:ln>
                <a:solidFill>
                  <a:srgbClr val="000099"/>
                </a:solidFill>
                <a:effectLst/>
                <a:uLnTx/>
                <a:uFillTx/>
                <a:latin typeface="微软雅黑" panose="020B0503020204020204" charset="-122"/>
                <a:ea typeface="微软雅黑" panose="020B0503020204020204" charset="-122"/>
                <a:cs typeface="+mn-cs"/>
              </a:rPr>
              <a:t>：</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给出实施进度、资源使用表、成本估算、培训计划等。</a:t>
            </a:r>
            <a:endParaRPr kumimoji="0" lang="zh-CN"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3"/>
          <p:cNvSpPr>
            <a:spLocks noGrp="1"/>
          </p:cNvSpPr>
          <p:nvPr>
            <p:ph type="title" idx="4294967295"/>
          </p:nvPr>
        </p:nvSpPr>
        <p:spPr bwMode="auto">
          <a:xfrm>
            <a:off x="457200" y="520700"/>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3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软件工程规范</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31747" name="内容占位符 2"/>
          <p:cNvSpPr>
            <a:spLocks noGrp="1"/>
          </p:cNvSpPr>
          <p:nvPr>
            <p:ph idx="4294967295"/>
          </p:nvPr>
        </p:nvSpPr>
        <p:spPr bwMode="auto">
          <a:xfrm>
            <a:off x="1530350" y="1773238"/>
            <a:ext cx="6858000"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u"/>
              <a:defRPr/>
            </a:pPr>
            <a:r>
              <a:rPr kumimoji="0" lang="zh-CN" altLang="en-US"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rPr>
              <a:t>软件工程规范可分为</a:t>
            </a:r>
            <a:r>
              <a:rPr kumimoji="0" lang="en-US" altLang="zh-CN"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rPr>
              <a:t>3</a:t>
            </a:r>
            <a:r>
              <a:rPr kumimoji="0" lang="zh-CN" altLang="en-US"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rPr>
              <a:t>级：</a:t>
            </a:r>
            <a:endParaRPr kumimoji="0" lang="zh-CN" altLang="en-US"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endParaRPr>
          </a:p>
          <a:p>
            <a:pPr marL="742950" marR="0" lvl="1" indent="-285750" algn="l" defTabSz="914400" rtl="0" eaLnBrk="0" fontAlgn="base" latinLnBrk="0" hangingPunct="0">
              <a:lnSpc>
                <a:spcPct val="15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(1)</a:t>
            </a: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 </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国际标准与国家标准；</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5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(2)</a:t>
            </a: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 </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行业标准与工业部门标准；</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5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(3)</a:t>
            </a: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 </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企业级标准与开发小组级标准。</a:t>
            </a:r>
            <a:endPar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idx="4294967295"/>
          </p:nvPr>
        </p:nvSpPr>
        <p:spPr bwMode="auto">
          <a:xfrm>
            <a:off x="457200" y="232410"/>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4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软件开发成本估算</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32771" name="内容占位符 2"/>
          <p:cNvSpPr>
            <a:spLocks noGrp="1"/>
          </p:cNvSpPr>
          <p:nvPr>
            <p:ph sz="quarter" idx="4294967295"/>
          </p:nvPr>
        </p:nvSpPr>
        <p:spPr bwMode="auto">
          <a:xfrm>
            <a:off x="1428750" y="1357313"/>
            <a:ext cx="6815138" cy="478631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u"/>
              <a:defRPr/>
            </a:pPr>
            <a:r>
              <a:rPr kumimoji="0" lang="zh-CN" altLang="en-US"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rPr>
              <a:t>成本估算方法</a:t>
            </a:r>
            <a:endParaRPr kumimoji="0" lang="zh-CN" altLang="en-US"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endParaRPr>
          </a:p>
          <a:p>
            <a:pPr marL="457200" marR="0" lvl="1" indent="0" algn="l" defTabSz="914400" rtl="0" eaLnBrk="0" fontAlgn="base" latinLnBrk="0" hangingPunct="0">
              <a:lnSpc>
                <a:spcPct val="15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(1)</a:t>
            </a: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 </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自上而下的估算方法。</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457200" marR="0" lvl="1" indent="0" algn="l" defTabSz="914400" rtl="0" eaLnBrk="0" fontAlgn="base" latinLnBrk="0" hangingPunct="0">
              <a:lnSpc>
                <a:spcPct val="15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(2)</a:t>
            </a: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 </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自下而上的估算方法。</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457200" marR="0" lvl="1" indent="0" algn="l" defTabSz="914400" rtl="0" eaLnBrk="0" fontAlgn="base" latinLnBrk="0" hangingPunct="0">
              <a:lnSpc>
                <a:spcPct val="15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(3)</a:t>
            </a: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 </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差别估算方法。</a:t>
            </a:r>
            <a:endPar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457200" marR="0" lvl="1" indent="0" algn="l" defTabSz="914400" rtl="0" eaLnBrk="0" fontAlgn="base" latinLnBrk="0" hangingPunct="0">
              <a:lnSpc>
                <a:spcPct val="150000"/>
              </a:lnSpc>
              <a:spcBef>
                <a:spcPct val="20000"/>
              </a:spcBef>
              <a:spcAft>
                <a:spcPct val="0"/>
              </a:spcAft>
              <a:buClr>
                <a:schemeClr val="accent2">
                  <a:lumMod val="75000"/>
                </a:schemeClr>
              </a:buClr>
              <a:buSzPct val="100000"/>
              <a:buFont typeface="Arial" panose="020B0604020202020204" pitchFamily="34" charset="0"/>
              <a:buNone/>
              <a:defRPr/>
            </a:pP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a:t>
            </a:r>
            <a:endPar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457200" marR="0" lvl="1" indent="0" algn="l" defTabSz="914400" rtl="0" eaLnBrk="0" fontAlgn="base" latinLnBrk="0" hangingPunct="0">
              <a:lnSpc>
                <a:spcPct val="150000"/>
              </a:lnSpc>
              <a:spcBef>
                <a:spcPct val="20000"/>
              </a:spcBef>
              <a:spcAft>
                <a:spcPct val="0"/>
              </a:spcAft>
              <a:buClr>
                <a:schemeClr val="accent2">
                  <a:lumMod val="75000"/>
                </a:schemeClr>
              </a:buClr>
              <a:buSzPct val="100000"/>
              <a:buFont typeface="Arial" panose="020B0604020202020204" pitchFamily="34" charset="0"/>
              <a:buNone/>
              <a:defRPr/>
            </a:pP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专家估算法、类推估算法、算式估算法等</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endPar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3"/>
          <p:cNvSpPr>
            <a:spLocks noGrp="1"/>
          </p:cNvSpPr>
          <p:nvPr>
            <p:ph type="title" idx="4294967295"/>
          </p:nvPr>
        </p:nvSpPr>
        <p:spPr bwMode="auto">
          <a:xfrm>
            <a:off x="457200" y="520700"/>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5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风险分析</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33795" name="内容占位符 2"/>
          <p:cNvSpPr>
            <a:spLocks noGrp="1"/>
          </p:cNvSpPr>
          <p:nvPr>
            <p:ph idx="4294967295"/>
          </p:nvPr>
        </p:nvSpPr>
        <p:spPr bwMode="auto">
          <a:xfrm>
            <a:off x="1357313" y="1857375"/>
            <a:ext cx="6429375"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风险分析对于软件项目管理是决定性的，然而现在还有很多软件项目不考虑风险就着手进行，有时这种做法可能会导致灾难性的后果。</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742950" marR="0" lvl="1" indent="-285750" algn="l" defTabSz="914400" rtl="0" eaLnBrk="0" fontAlgn="base" latinLnBrk="0" hangingPunct="0">
              <a:lnSpc>
                <a:spcPct val="150000"/>
              </a:lnSpc>
              <a:spcBef>
                <a:spcPct val="20000"/>
              </a:spcBef>
              <a:spcAft>
                <a:spcPct val="0"/>
              </a:spcAft>
              <a:buClr>
                <a:schemeClr val="accent2">
                  <a:lumMod val="75000"/>
                </a:schemeClr>
              </a:buClr>
              <a:buSzPct val="100000"/>
              <a:buFont typeface="Wingdings" panose="05000000000000000000" pitchFamily="2" charset="2"/>
              <a:buChar char="Ø"/>
              <a:defRPr/>
            </a:pPr>
            <a:endPar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endPar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idx="4294967295"/>
          </p:nvPr>
        </p:nvSpPr>
        <p:spPr bwMode="auto">
          <a:xfrm>
            <a:off x="457200" y="447675"/>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6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软件项目进度安排</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34819" name="内容占位符 2"/>
          <p:cNvSpPr>
            <a:spLocks noGrp="1"/>
          </p:cNvSpPr>
          <p:nvPr>
            <p:ph sz="quarter" idx="4294967295"/>
          </p:nvPr>
        </p:nvSpPr>
        <p:spPr bwMode="auto">
          <a:xfrm>
            <a:off x="1785938" y="1857375"/>
            <a:ext cx="5857875"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en-US"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1</a:t>
            </a: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．软件开发任务的并行性</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en-US"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2</a:t>
            </a: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a:t>
            </a:r>
            <a:r>
              <a:rPr kumimoji="0" lang="en-US"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Gantt</a:t>
            </a: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图</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en-US"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3</a:t>
            </a: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．工程网络图</a:t>
            </a:r>
            <a:endParaRPr kumimoji="0" lang="en-US"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endPar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bwMode="auto">
          <a:xfrm>
            <a:off x="457200" y="274638"/>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marL="0" marR="0" lvl="0" indent="0" algn="l" defTabSz="914400" rtl="0" eaLnBrk="0" fontAlgn="base" latinLnBrk="0" hangingPunct="0">
              <a:lnSpc>
                <a:spcPct val="15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七、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软件可靠性 </a:t>
            </a:r>
            <a:b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b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1</a:t>
            </a: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软件可靠性定义</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39939" name="Rectangle 3"/>
          <p:cNvSpPr>
            <a:spLocks noGrp="1" noChangeArrowheads="1"/>
          </p:cNvSpPr>
          <p:nvPr>
            <p:ph type="body" idx="4294967295"/>
          </p:nvPr>
        </p:nvSpPr>
        <p:spPr bwMode="auto">
          <a:xfrm>
            <a:off x="1214438" y="1928813"/>
            <a:ext cx="6858000" cy="428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一个程序按照用户的要求和设计的目标，执行其功能的正确程度。</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一个可靠的程序应要求是正确的、完整的、一致的和健壮的。 </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9938"/>
                                        </p:tgtEl>
                                        <p:attrNameLst>
                                          <p:attrName>style.visibility</p:attrName>
                                        </p:attrNameLst>
                                      </p:cBhvr>
                                      <p:to>
                                        <p:strVal val="visible"/>
                                      </p:to>
                                    </p:set>
                                    <p:anim calcmode="lin" valueType="num">
                                      <p:cBhvr>
                                        <p:cTn id="7" dur="500" fill="hold"/>
                                        <p:tgtEl>
                                          <p:spTgt spid="39938"/>
                                        </p:tgtEl>
                                        <p:attrNameLst>
                                          <p:attrName>ppt_w</p:attrName>
                                        </p:attrNameLst>
                                      </p:cBhvr>
                                      <p:tavLst>
                                        <p:tav tm="0">
                                          <p:val>
                                            <p:fltVal val="0"/>
                                          </p:val>
                                        </p:tav>
                                        <p:tav tm="100000">
                                          <p:val>
                                            <p:strVal val="#ppt_w"/>
                                          </p:val>
                                        </p:tav>
                                      </p:tavLst>
                                    </p:anim>
                                    <p:anim calcmode="lin" valueType="num">
                                      <p:cBhvr>
                                        <p:cTn id="8" dur="500" fill="hold"/>
                                        <p:tgtEl>
                                          <p:spTgt spid="39938"/>
                                        </p:tgtEl>
                                        <p:attrNameLst>
                                          <p:attrName>ppt_h</p:attrName>
                                        </p:attrNameLst>
                                      </p:cBhvr>
                                      <p:tavLst>
                                        <p:tav tm="0">
                                          <p:val>
                                            <p:fltVal val="0"/>
                                          </p:val>
                                        </p:tav>
                                        <p:tav tm="100000">
                                          <p:val>
                                            <p:strVal val="#ppt_h"/>
                                          </p:val>
                                        </p:tav>
                                      </p:tavLst>
                                    </p:anim>
                                    <p:animEffect transition="in" filter="fade">
                                      <p:cBhvr>
                                        <p:cTn id="9" dur="500"/>
                                        <p:tgtEl>
                                          <p:spTgt spid="39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P spid="399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bwMode="auto">
          <a:xfrm>
            <a:off x="457200" y="214313"/>
            <a:ext cx="8229600" cy="13128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marL="0" marR="0" lvl="0" indent="0" algn="l" defTabSz="914400" rtl="0" eaLnBrk="0" fontAlgn="base" latinLnBrk="0" hangingPunct="0">
              <a:lnSpc>
                <a:spcPct val="15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zh-CN"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一、 </a:t>
            </a:r>
            <a:r>
              <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软件工程概述</a:t>
            </a:r>
            <a:br>
              <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br>
            <a:r>
              <a:rPr kumimoji="0" lang="en-US" altLang="zh-CN"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1 </a:t>
            </a:r>
            <a:r>
              <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软件危机 </a:t>
            </a:r>
            <a:endPar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5123" name="Rectangle 3"/>
          <p:cNvSpPr>
            <a:spLocks noGrp="1" noChangeArrowheads="1"/>
          </p:cNvSpPr>
          <p:nvPr>
            <p:ph idx="4294967295"/>
          </p:nvPr>
        </p:nvSpPr>
        <p:spPr bwMode="auto">
          <a:xfrm>
            <a:off x="642938" y="1500188"/>
            <a:ext cx="8001000"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1</a:t>
            </a:r>
            <a:r>
              <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）软件危机</a:t>
            </a:r>
            <a:endPar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概念：大型软件开发和维护过程中遇到的一系列严重问题 。 </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表现形式：质量难以保证  、开发成本和开发进度难以控制 、维护非常困难  、用户不满意 。</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2</a:t>
            </a:r>
            <a:r>
              <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）软件危机产生的原因：</a:t>
            </a:r>
            <a:endPar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(1) </a:t>
            </a: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软件的规模越来越大，结构越来越复杂。</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(2) </a:t>
            </a: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软件开发的管理困难。</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457200" marR="0" lvl="1" indent="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None/>
              <a:defRPr/>
            </a:pP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868170" y="4645660"/>
            <a:ext cx="4292600" cy="645160"/>
          </a:xfrm>
          <a:prstGeom prst="rect">
            <a:avLst/>
          </a:prstGeom>
          <a:noFill/>
        </p:spPr>
        <p:txBody>
          <a:bodyPr wrap="square" rtlCol="0">
            <a:spAutoFit/>
          </a:bodyPr>
          <a:lstStyle/>
          <a:p>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规模大、结构复杂、又具有无形性导致进度、质量控制、可靠性无法保证。</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idx="4294967295"/>
          </p:nvPr>
        </p:nvSpPr>
        <p:spPr bwMode="auto">
          <a:xfrm>
            <a:off x="500380" y="222885"/>
            <a:ext cx="8229600" cy="8318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2</a:t>
            </a: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软件可靠性指标</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36867" name="内容占位符 2"/>
          <p:cNvSpPr>
            <a:spLocks noGrp="1"/>
          </p:cNvSpPr>
          <p:nvPr>
            <p:ph sz="quarter" idx="4294967295"/>
          </p:nvPr>
        </p:nvSpPr>
        <p:spPr bwMode="auto">
          <a:xfrm>
            <a:off x="673100" y="1214438"/>
            <a:ext cx="7715250" cy="50006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20000"/>
              </a:spcBef>
              <a:spcAft>
                <a:spcPct val="0"/>
              </a:spcAft>
              <a:buClr>
                <a:schemeClr val="accent2">
                  <a:lumMod val="75000"/>
                </a:schemeClr>
              </a:buClr>
              <a:buSzTx/>
              <a:buFont typeface="Wingdings" panose="05000000000000000000" pitchFamily="2" charset="2"/>
              <a:buChar char="u"/>
              <a:defRPr/>
            </a:pPr>
            <a:r>
              <a:rPr kumimoji="0" lang="zh-CN" altLang="en-US"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rPr>
              <a:t>（</a:t>
            </a:r>
            <a:r>
              <a:rPr kumimoji="0" lang="zh-CN" altLang="zh-CN"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rPr>
              <a:t>1</a:t>
            </a:r>
            <a:r>
              <a:rPr kumimoji="0" lang="zh-CN" altLang="en-US"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rPr>
              <a:t>） 平均失效等待时间</a:t>
            </a:r>
            <a:r>
              <a:rPr kumimoji="0" lang="zh-CN" altLang="zh-CN"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rPr>
              <a:t>MTTF</a:t>
            </a:r>
            <a:endParaRPr kumimoji="0" lang="zh-CN" altLang="zh-CN"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假如对</a:t>
            </a: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n</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个相同的系统</a:t>
            </a: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硬件或者软件</a:t>
            </a: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进行测试，它们的失效时间分别是</a:t>
            </a: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t1</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a:t>
            </a: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t2</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a:t>
            </a: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a:t>
            </a: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tn</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，则平均失效等待时间</a:t>
            </a: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MTTF(Mean Time To Failure</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a:t>
            </a: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MTTF)</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定义为：</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accent2">
                  <a:lumMod val="75000"/>
                </a:schemeClr>
              </a:buClr>
              <a:buSzPct val="70000"/>
              <a:buFontTx/>
              <a:buNone/>
              <a:defRPr/>
            </a:pPr>
            <a:endPar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accent2">
                  <a:lumMod val="75000"/>
                </a:schemeClr>
              </a:buClr>
              <a:buSzTx/>
              <a:buFont typeface="Wingdings" panose="05000000000000000000" pitchFamily="2" charset="2"/>
              <a:buChar char="Ø"/>
              <a:defRPr/>
            </a:pPr>
            <a:endPar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说明：平均失效等待时间</a:t>
            </a: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MTTF</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是失效率</a:t>
            </a: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λ</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的倒数：</a:t>
            </a: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MTTF=1/λ</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 </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其中， </a:t>
            </a: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λ</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是由用户给出的指标目标值。</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accent2">
                  <a:lumMod val="75000"/>
                </a:schemeClr>
              </a:buClr>
              <a:buSzTx/>
              <a:buFont typeface="Wingdings" panose="05000000000000000000" pitchFamily="2" charset="2"/>
              <a:buChar char="u"/>
              <a:defRPr/>
            </a:pPr>
            <a:r>
              <a:rPr kumimoji="0" lang="zh-CN" altLang="en-US"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rPr>
              <a:t>（</a:t>
            </a:r>
            <a:r>
              <a:rPr kumimoji="0" lang="zh-CN" altLang="zh-CN"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rPr>
              <a:t>2</a:t>
            </a:r>
            <a:r>
              <a:rPr kumimoji="0" lang="zh-CN" altLang="en-US"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rPr>
              <a:t>） 平均失效间隔时间</a:t>
            </a:r>
            <a:r>
              <a:rPr kumimoji="0" lang="zh-CN" altLang="zh-CN"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rPr>
              <a:t>MTBF </a:t>
            </a:r>
            <a:endParaRPr kumimoji="0" lang="zh-CN" altLang="zh-CN" sz="28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指两次相继失效之间的平均时间。 </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Ø"/>
              <a:defRPr/>
            </a:pPr>
            <a:endPar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Ø"/>
              <a:defRPr/>
            </a:pPr>
            <a:endPar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pic>
        <p:nvPicPr>
          <p:cNvPr id="36868" name="Picture 6" descr="C:\DOCUME~1\ADMINI~1\LOCALS~1\Temp\ksohtml\wps_clip_image-25.png"/>
          <p:cNvPicPr>
            <a:picLocks noChangeAspect="1"/>
          </p:cNvPicPr>
          <p:nvPr/>
        </p:nvPicPr>
        <p:blipFill>
          <a:blip r:embed="rId1"/>
          <a:stretch>
            <a:fillRect/>
          </a:stretch>
        </p:blipFill>
        <p:spPr>
          <a:xfrm>
            <a:off x="3500438" y="3000375"/>
            <a:ext cx="1785937" cy="793750"/>
          </a:xfrm>
          <a:prstGeom prst="rect">
            <a:avLst/>
          </a:prstGeom>
          <a:noFill/>
          <a:ln w="9525">
            <a:noFill/>
          </a:ln>
        </p:spPr>
      </p:pic>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3"/>
          <p:cNvSpPr>
            <a:spLocks noGrp="1"/>
          </p:cNvSpPr>
          <p:nvPr>
            <p:ph type="title" idx="4294967295"/>
          </p:nvPr>
        </p:nvSpPr>
        <p:spPr bwMode="auto">
          <a:xfrm>
            <a:off x="457200" y="520700"/>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3 </a:t>
            </a: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软件可靠性模型</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41987" name="Rectangle 3"/>
          <p:cNvSpPr>
            <a:spLocks noGrp="1" noChangeArrowheads="1"/>
          </p:cNvSpPr>
          <p:nvPr>
            <p:ph type="body" idx="4294967295"/>
          </p:nvPr>
        </p:nvSpPr>
        <p:spPr bwMode="auto">
          <a:xfrm>
            <a:off x="892810" y="1892935"/>
            <a:ext cx="7358380" cy="388239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u"/>
              <a:defRPr/>
            </a:pPr>
            <a:r>
              <a:rPr kumimoji="0" lang="zh-CN" altLang="zh-CN"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rPr>
              <a:t>(1) </a:t>
            </a:r>
            <a:r>
              <a:rPr kumimoji="0" lang="zh-CN" altLang="en-US"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rPr>
              <a:t>可靠性增长模型 </a:t>
            </a:r>
            <a:endParaRPr kumimoji="0" lang="zh-CN" altLang="en-US"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硬件可靠性理论导出的模型，通过度量硬件的稳定可用程度，用其错误出现和纠正的速率来表示。</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可靠性增长模型的基本思想是一个错误发现并改正后，它的可靠性有一个定值的增长。</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bldLst>
      <p:bldP spid="4198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4294967295"/>
          </p:nvPr>
        </p:nvSpPr>
        <p:spPr bwMode="auto">
          <a:xfrm>
            <a:off x="1214438" y="1412875"/>
            <a:ext cx="6429375" cy="46434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u"/>
              <a:defRPr/>
            </a:pPr>
            <a:r>
              <a:rPr kumimoji="0" lang="zh-CN" altLang="zh-CN" sz="2800" b="0" i="0" u="none" strike="noStrike" kern="0" cap="none" spc="0" normalizeH="0" baseline="0" noProof="0" dirty="0" smtClean="0">
                <a:ln>
                  <a:noFill/>
                </a:ln>
                <a:solidFill>
                  <a:srgbClr val="000099"/>
                </a:solidFill>
                <a:effectLst/>
                <a:uLnTx/>
                <a:uFillTx/>
                <a:latin typeface="微软雅黑" panose="020B0503020204020204" charset="-122"/>
                <a:ea typeface="微软雅黑" panose="020B0503020204020204" charset="-122"/>
                <a:cs typeface="+mn-cs"/>
              </a:rPr>
              <a:t>(2) </a:t>
            </a:r>
            <a:r>
              <a:rPr kumimoji="0" lang="zh-CN" altLang="en-US" sz="2800" b="0" i="0" u="none" strike="noStrike" kern="0" cap="none" spc="0" normalizeH="0" baseline="0" noProof="0" dirty="0" smtClean="0">
                <a:ln>
                  <a:noFill/>
                </a:ln>
                <a:solidFill>
                  <a:schemeClr val="accent2">
                    <a:lumMod val="75000"/>
                  </a:schemeClr>
                </a:solidFill>
                <a:effectLst/>
                <a:uLnTx/>
                <a:uFillTx/>
                <a:latin typeface="微软雅黑" panose="020B0503020204020204" charset="-122"/>
                <a:ea typeface="微软雅黑" panose="020B0503020204020204" charset="-122"/>
                <a:cs typeface="+mn-cs"/>
              </a:rPr>
              <a:t>基于程序内部特性的模型</a:t>
            </a:r>
            <a:endParaRPr kumimoji="0" lang="zh-CN" altLang="en-US" sz="2800" b="0" i="0" u="none" strike="noStrike" kern="0" cap="none" spc="0" normalizeH="0" baseline="0" noProof="0" dirty="0" smtClean="0">
              <a:ln>
                <a:noFill/>
              </a:ln>
              <a:solidFill>
                <a:schemeClr val="accent2">
                  <a:lumMod val="75000"/>
                </a:schemeClr>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通过计算存在于软件中的错误的预计数 ，衡量软件的可靠性。</a:t>
            </a:r>
            <a:endPar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u"/>
              <a:defRPr/>
            </a:pPr>
            <a:r>
              <a:rPr kumimoji="0" lang="zh-CN" altLang="zh-CN" sz="2800" b="0" i="0" u="none" strike="noStrike" kern="0" cap="none" spc="0" normalizeH="0" baseline="0" noProof="0" dirty="0" smtClean="0">
                <a:ln>
                  <a:noFill/>
                </a:ln>
                <a:solidFill>
                  <a:srgbClr val="000099"/>
                </a:solidFill>
                <a:effectLst/>
                <a:uLnTx/>
                <a:uFillTx/>
                <a:latin typeface="微软雅黑" panose="020B0503020204020204" charset="-122"/>
                <a:ea typeface="微软雅黑" panose="020B0503020204020204" charset="-122"/>
                <a:cs typeface="+mn-cs"/>
              </a:rPr>
              <a:t>(3</a:t>
            </a:r>
            <a:r>
              <a:rPr kumimoji="0" lang="zh-CN" altLang="zh-CN" sz="2800" b="0" i="0" u="none" strike="noStrike" kern="0" cap="none" spc="0" normalizeH="0" baseline="0" noProof="0" dirty="0">
                <a:ln>
                  <a:noFill/>
                </a:ln>
                <a:solidFill>
                  <a:schemeClr val="accent2">
                    <a:lumMod val="75000"/>
                  </a:schemeClr>
                </a:solidFill>
                <a:effectLst/>
                <a:uLnTx/>
                <a:uFillTx/>
                <a:latin typeface="微软雅黑" panose="020B0503020204020204" charset="-122"/>
                <a:ea typeface="微软雅黑" panose="020B0503020204020204" charset="-122"/>
                <a:cs typeface="+mn-cs"/>
              </a:rPr>
              <a:t>) </a:t>
            </a:r>
            <a:r>
              <a:rPr kumimoji="0" lang="zh-CN" altLang="en-US" sz="2800" b="0" i="0" u="none" strike="noStrike" kern="0" cap="none" spc="0" normalizeH="0" baseline="0" noProof="0" dirty="0">
                <a:ln>
                  <a:noFill/>
                </a:ln>
                <a:solidFill>
                  <a:schemeClr val="accent2">
                    <a:lumMod val="75000"/>
                  </a:schemeClr>
                </a:solidFill>
                <a:effectLst/>
                <a:uLnTx/>
                <a:uFillTx/>
                <a:latin typeface="微软雅黑" panose="020B0503020204020204" charset="-122"/>
                <a:ea typeface="微软雅黑" panose="020B0503020204020204" charset="-122"/>
                <a:cs typeface="+mn-cs"/>
              </a:rPr>
              <a:t>植入模型 </a:t>
            </a:r>
            <a:endParaRPr kumimoji="0" lang="zh-CN" altLang="en-US" sz="2800" b="0" i="0" u="none" strike="noStrike" kern="0" cap="none" spc="0" normalizeH="0" baseline="0" noProof="0" dirty="0">
              <a:ln>
                <a:noFill/>
              </a:ln>
              <a:solidFill>
                <a:schemeClr val="accent2">
                  <a:lumMod val="75000"/>
                </a:schemeClr>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在软件中“植入”已知的错误，在历经一段时间的测试之后</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 </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可以发现错误，并计算发现的植入错误数与发现的实际错误数之比。 </a:t>
            </a:r>
            <a:endPar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bldLst>
      <p:bldP spid="4301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bwMode="auto">
          <a:xfrm>
            <a:off x="457200" y="88900"/>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八、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软件评审</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44035" name="Rectangle 3"/>
          <p:cNvSpPr>
            <a:spLocks noGrp="1" noChangeArrowheads="1"/>
          </p:cNvSpPr>
          <p:nvPr>
            <p:ph type="body" idx="4294967295"/>
          </p:nvPr>
        </p:nvSpPr>
        <p:spPr bwMode="auto">
          <a:xfrm>
            <a:off x="785813" y="1357313"/>
            <a:ext cx="7643813"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u"/>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在软件开发的各个阶段都要采用评审的方法，以发现软件中的缺陷，然后加以改正。</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u"/>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主要包括：</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(1) </a:t>
            </a: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设计的规格说明书要符合用户的要求。</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(2) </a:t>
            </a: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程序要按照设计规格说明书所规定的情况正确执行。</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4034"/>
                                        </p:tgtEl>
                                        <p:attrNameLst>
                                          <p:attrName>style.visibility</p:attrName>
                                        </p:attrNameLst>
                                      </p:cBhvr>
                                      <p:to>
                                        <p:strVal val="visible"/>
                                      </p:to>
                                    </p:set>
                                    <p:anim calcmode="lin" valueType="num">
                                      <p:cBhvr>
                                        <p:cTn id="7" dur="500" fill="hold"/>
                                        <p:tgtEl>
                                          <p:spTgt spid="44034"/>
                                        </p:tgtEl>
                                        <p:attrNameLst>
                                          <p:attrName>ppt_w</p:attrName>
                                        </p:attrNameLst>
                                      </p:cBhvr>
                                      <p:tavLst>
                                        <p:tav tm="0">
                                          <p:val>
                                            <p:fltVal val="0"/>
                                          </p:val>
                                        </p:tav>
                                        <p:tav tm="100000">
                                          <p:val>
                                            <p:strVal val="#ppt_w"/>
                                          </p:val>
                                        </p:tav>
                                      </p:tavLst>
                                    </p:anim>
                                    <p:anim calcmode="lin" valueType="num">
                                      <p:cBhvr>
                                        <p:cTn id="8" dur="500" fill="hold"/>
                                        <p:tgtEl>
                                          <p:spTgt spid="44034"/>
                                        </p:tgtEl>
                                        <p:attrNameLst>
                                          <p:attrName>ppt_h</p:attrName>
                                        </p:attrNameLst>
                                      </p:cBhvr>
                                      <p:tavLst>
                                        <p:tav tm="0">
                                          <p:val>
                                            <p:fltVal val="0"/>
                                          </p:val>
                                        </p:tav>
                                        <p:tav tm="100000">
                                          <p:val>
                                            <p:strVal val="#ppt_h"/>
                                          </p:val>
                                        </p:tav>
                                      </p:tavLst>
                                    </p:anim>
                                    <p:animEffect transition="in" filter="fade">
                                      <p:cBhvr>
                                        <p:cTn id="9" dur="5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03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bwMode="auto">
          <a:xfrm>
            <a:off x="457200" y="88900"/>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软件测试</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44035" name="Rectangle 3"/>
          <p:cNvSpPr>
            <a:spLocks noGrp="1" noChangeArrowheads="1"/>
          </p:cNvSpPr>
          <p:nvPr>
            <p:ph type="body" idx="4294967295"/>
          </p:nvPr>
        </p:nvSpPr>
        <p:spPr bwMode="auto">
          <a:xfrm>
            <a:off x="785813" y="2074863"/>
            <a:ext cx="7643813"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1 测试分类                </a:t>
            </a:r>
            <a:r>
              <a:rPr lang="zh-CN" altLang="en-US" sz="2800" kern="0" noProof="0" smtClean="0">
                <a:ln>
                  <a:noFill/>
                </a:ln>
                <a:effectLst/>
                <a:uLnTx/>
                <a:uFillTx/>
                <a:latin typeface="微软雅黑" panose="020B0503020204020204" charset="-122"/>
                <a:ea typeface="微软雅黑" panose="020B0503020204020204" charset="-122"/>
                <a:sym typeface="+mn-ea"/>
              </a:rPr>
              <a:t>2 本地化测试</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 UI测试                        </a:t>
            </a:r>
            <a:r>
              <a:rPr lang="zh-CN" altLang="en-US" sz="2800" kern="0" noProof="0" smtClean="0">
                <a:ln>
                  <a:noFill/>
                </a:ln>
                <a:effectLst/>
                <a:uLnTx/>
                <a:uFillTx/>
                <a:latin typeface="微软雅黑" panose="020B0503020204020204" charset="-122"/>
                <a:ea typeface="微软雅黑" panose="020B0503020204020204" charset="-122"/>
                <a:sym typeface="+mn-ea"/>
              </a:rPr>
              <a:t>▪ 基础化</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 冒烟测试                     </a:t>
            </a:r>
            <a:r>
              <a:rPr lang="zh-CN" altLang="en-US" sz="2800" kern="0" noProof="0" smtClean="0">
                <a:ln>
                  <a:noFill/>
                </a:ln>
                <a:effectLst/>
                <a:uLnTx/>
                <a:uFillTx/>
                <a:latin typeface="微软雅黑" panose="020B0503020204020204" charset="-122"/>
                <a:ea typeface="微软雅黑" panose="020B0503020204020204" charset="-122"/>
                <a:sym typeface="+mn-ea"/>
              </a:rPr>
              <a:t>▪ 国际化</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 随机测试                     </a:t>
            </a:r>
            <a:r>
              <a:rPr lang="zh-CN" altLang="en-US" sz="2800" kern="0" noProof="0" smtClean="0">
                <a:ln>
                  <a:noFill/>
                </a:ln>
                <a:effectLst/>
                <a:uLnTx/>
                <a:uFillTx/>
                <a:latin typeface="微软雅黑" panose="020B0503020204020204" charset="-122"/>
                <a:ea typeface="微软雅黑" panose="020B0503020204020204" charset="-122"/>
                <a:sym typeface="+mn-ea"/>
              </a:rPr>
              <a:t>▪ 安装测试</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4034"/>
                                        </p:tgtEl>
                                        <p:attrNameLst>
                                          <p:attrName>style.visibility</p:attrName>
                                        </p:attrNameLst>
                                      </p:cBhvr>
                                      <p:to>
                                        <p:strVal val="visible"/>
                                      </p:to>
                                    </p:set>
                                    <p:anim calcmode="lin" valueType="num">
                                      <p:cBhvr>
                                        <p:cTn id="7" dur="500" fill="hold"/>
                                        <p:tgtEl>
                                          <p:spTgt spid="44034"/>
                                        </p:tgtEl>
                                        <p:attrNameLst>
                                          <p:attrName>ppt_w</p:attrName>
                                        </p:attrNameLst>
                                      </p:cBhvr>
                                      <p:tavLst>
                                        <p:tav tm="0">
                                          <p:val>
                                            <p:fltVal val="0"/>
                                          </p:val>
                                        </p:tav>
                                        <p:tav tm="100000">
                                          <p:val>
                                            <p:strVal val="#ppt_w"/>
                                          </p:val>
                                        </p:tav>
                                      </p:tavLst>
                                    </p:anim>
                                    <p:anim calcmode="lin" valueType="num">
                                      <p:cBhvr>
                                        <p:cTn id="8" dur="500" fill="hold"/>
                                        <p:tgtEl>
                                          <p:spTgt spid="44034"/>
                                        </p:tgtEl>
                                        <p:attrNameLst>
                                          <p:attrName>ppt_h</p:attrName>
                                        </p:attrNameLst>
                                      </p:cBhvr>
                                      <p:tavLst>
                                        <p:tav tm="0">
                                          <p:val>
                                            <p:fltVal val="0"/>
                                          </p:val>
                                        </p:tav>
                                        <p:tav tm="100000">
                                          <p:val>
                                            <p:strVal val="#ppt_h"/>
                                          </p:val>
                                        </p:tav>
                                      </p:tavLst>
                                    </p:anim>
                                    <p:animEffect transition="in" filter="fade">
                                      <p:cBhvr>
                                        <p:cTn id="9" dur="5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03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bwMode="auto">
          <a:xfrm>
            <a:off x="457200" y="88900"/>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软件测试</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44035" name="Rectangle 3"/>
          <p:cNvSpPr>
            <a:spLocks noGrp="1" noChangeArrowheads="1"/>
          </p:cNvSpPr>
          <p:nvPr>
            <p:ph type="body" idx="4294967295"/>
          </p:nvPr>
        </p:nvSpPr>
        <p:spPr bwMode="auto">
          <a:xfrm>
            <a:off x="785813" y="2074863"/>
            <a:ext cx="7643813"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3 白盒测试                          </a:t>
            </a:r>
            <a:r>
              <a:rPr lang="zh-CN" altLang="en-US" sz="2800" kern="0" noProof="0" smtClean="0">
                <a:ln>
                  <a:noFill/>
                </a:ln>
                <a:effectLst/>
                <a:uLnTx/>
                <a:uFillTx/>
                <a:latin typeface="微软雅黑" panose="020B0503020204020204" charset="-122"/>
                <a:ea typeface="微软雅黑" panose="020B0503020204020204" charset="-122"/>
                <a:sym typeface="+mn-ea"/>
              </a:rPr>
              <a:t>4 黑盒测试</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5 自动化</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r>
              <a:rPr kumimoji="0" lang="zh-CN" altLang="en-US"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 回归测试                       </a:t>
            </a:r>
            <a:r>
              <a:rPr lang="zh-CN" altLang="en-US" kern="0" noProof="0" smtClean="0">
                <a:ln>
                  <a:noFill/>
                </a:ln>
                <a:effectLst/>
                <a:uLnTx/>
                <a:uFillTx/>
                <a:latin typeface="微软雅黑" panose="020B0503020204020204" charset="-122"/>
                <a:ea typeface="微软雅黑" panose="020B0503020204020204" charset="-122"/>
                <a:sym typeface="+mn-ea"/>
              </a:rPr>
              <a:t>▪ 验收测试</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6 静态测试                       </a:t>
            </a:r>
            <a:r>
              <a:rPr lang="zh-CN" altLang="en-US" sz="2800" kern="0" noProof="0" smtClean="0">
                <a:ln>
                  <a:noFill/>
                </a:ln>
                <a:effectLst/>
                <a:uLnTx/>
                <a:uFillTx/>
                <a:latin typeface="微软雅黑" panose="020B0503020204020204" charset="-122"/>
                <a:ea typeface="微软雅黑" panose="020B0503020204020204" charset="-122"/>
                <a:sym typeface="+mn-ea"/>
              </a:rPr>
              <a:t>7 动态测试</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8 单元测试                       </a:t>
            </a:r>
            <a:r>
              <a:rPr lang="zh-CN" altLang="en-US" sz="2800" kern="0" noProof="0" smtClean="0">
                <a:ln>
                  <a:noFill/>
                </a:ln>
                <a:effectLst/>
                <a:uLnTx/>
                <a:uFillTx/>
                <a:latin typeface="微软雅黑" panose="020B0503020204020204" charset="-122"/>
                <a:ea typeface="微软雅黑" panose="020B0503020204020204" charset="-122"/>
                <a:sym typeface="+mn-ea"/>
              </a:rPr>
              <a:t>9 集成测试</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10 系统测试                     </a:t>
            </a:r>
            <a:r>
              <a:rPr lang="zh-CN" altLang="en-US" sz="2800" kern="0" noProof="0" smtClean="0">
                <a:ln>
                  <a:noFill/>
                </a:ln>
                <a:effectLst/>
                <a:uLnTx/>
                <a:uFillTx/>
                <a:latin typeface="微软雅黑" panose="020B0503020204020204" charset="-122"/>
                <a:ea typeface="微软雅黑" panose="020B0503020204020204" charset="-122"/>
                <a:sym typeface="+mn-ea"/>
              </a:rPr>
              <a:t>11 端到端</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4034"/>
                                        </p:tgtEl>
                                        <p:attrNameLst>
                                          <p:attrName>style.visibility</p:attrName>
                                        </p:attrNameLst>
                                      </p:cBhvr>
                                      <p:to>
                                        <p:strVal val="visible"/>
                                      </p:to>
                                    </p:set>
                                    <p:anim calcmode="lin" valueType="num">
                                      <p:cBhvr>
                                        <p:cTn id="7" dur="500" fill="hold"/>
                                        <p:tgtEl>
                                          <p:spTgt spid="44034"/>
                                        </p:tgtEl>
                                        <p:attrNameLst>
                                          <p:attrName>ppt_w</p:attrName>
                                        </p:attrNameLst>
                                      </p:cBhvr>
                                      <p:tavLst>
                                        <p:tav tm="0">
                                          <p:val>
                                            <p:fltVal val="0"/>
                                          </p:val>
                                        </p:tav>
                                        <p:tav tm="100000">
                                          <p:val>
                                            <p:strVal val="#ppt_w"/>
                                          </p:val>
                                        </p:tav>
                                      </p:tavLst>
                                    </p:anim>
                                    <p:anim calcmode="lin" valueType="num">
                                      <p:cBhvr>
                                        <p:cTn id="8" dur="500" fill="hold"/>
                                        <p:tgtEl>
                                          <p:spTgt spid="44034"/>
                                        </p:tgtEl>
                                        <p:attrNameLst>
                                          <p:attrName>ppt_h</p:attrName>
                                        </p:attrNameLst>
                                      </p:cBhvr>
                                      <p:tavLst>
                                        <p:tav tm="0">
                                          <p:val>
                                            <p:fltVal val="0"/>
                                          </p:val>
                                        </p:tav>
                                        <p:tav tm="100000">
                                          <p:val>
                                            <p:strVal val="#ppt_h"/>
                                          </p:val>
                                        </p:tav>
                                      </p:tavLst>
                                    </p:anim>
                                    <p:animEffect transition="in" filter="fade">
                                      <p:cBhvr>
                                        <p:cTn id="9" dur="5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03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bwMode="auto">
          <a:xfrm>
            <a:off x="457200" y="88900"/>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软件测试</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44035" name="Rectangle 3"/>
          <p:cNvSpPr>
            <a:spLocks noGrp="1" noChangeArrowheads="1"/>
          </p:cNvSpPr>
          <p:nvPr>
            <p:ph type="body" idx="4294967295"/>
          </p:nvPr>
        </p:nvSpPr>
        <p:spPr bwMode="auto">
          <a:xfrm>
            <a:off x="749618" y="2057718"/>
            <a:ext cx="7643813"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12 卸载测试                       </a:t>
            </a:r>
            <a:r>
              <a:rPr lang="zh-CN" altLang="en-US" sz="2800" kern="0" noProof="0" smtClean="0">
                <a:ln>
                  <a:noFill/>
                </a:ln>
                <a:effectLst/>
                <a:uLnTx/>
                <a:uFillTx/>
                <a:latin typeface="微软雅黑" panose="020B0503020204020204" charset="-122"/>
                <a:ea typeface="微软雅黑" panose="020B0503020204020204" charset="-122"/>
                <a:sym typeface="+mn-ea"/>
              </a:rPr>
              <a:t>13 接受测试</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14 性能测试</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r>
              <a:rPr kumimoji="0" lang="zh-CN" altLang="en-US"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 健全测试      </a:t>
            </a:r>
            <a:r>
              <a:rPr lang="zh-CN" altLang="en-US" kern="0" noProof="0" smtClean="0">
                <a:ln>
                  <a:noFill/>
                </a:ln>
                <a:effectLst/>
                <a:uLnTx/>
                <a:uFillTx/>
                <a:latin typeface="微软雅黑" panose="020B0503020204020204" charset="-122"/>
                <a:ea typeface="微软雅黑" panose="020B0503020204020204" charset="-122"/>
                <a:sym typeface="+mn-ea"/>
              </a:rPr>
              <a:t>▪ 负载测试      ▪ 强迫测试</a:t>
            </a:r>
            <a:endParaRPr kumimoji="0" lang="zh-CN" altLang="en-US"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r>
              <a:rPr kumimoji="0" lang="zh-CN" altLang="en-US"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 衰竭测试      </a:t>
            </a:r>
            <a:r>
              <a:rPr lang="zh-CN" altLang="en-US" kern="0" noProof="0" smtClean="0">
                <a:ln>
                  <a:noFill/>
                </a:ln>
                <a:effectLst/>
                <a:uLnTx/>
                <a:uFillTx/>
                <a:latin typeface="微软雅黑" panose="020B0503020204020204" charset="-122"/>
                <a:ea typeface="微软雅黑" panose="020B0503020204020204" charset="-122"/>
                <a:sym typeface="+mn-ea"/>
              </a:rPr>
              <a:t>▪ 压力测试      ▪ 恢复测试</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15 安全测试       </a:t>
            </a:r>
            <a:r>
              <a:rPr lang="zh-CN" altLang="en-US" sz="2800" kern="0" noProof="0" smtClean="0">
                <a:ln>
                  <a:noFill/>
                </a:ln>
                <a:effectLst/>
                <a:uLnTx/>
                <a:uFillTx/>
                <a:latin typeface="微软雅黑" panose="020B0503020204020204" charset="-122"/>
                <a:ea typeface="微软雅黑" panose="020B0503020204020204" charset="-122"/>
                <a:sym typeface="+mn-ea"/>
              </a:rPr>
              <a:t>16 兼容性      17 可用性</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18 比较测试       </a:t>
            </a:r>
            <a:r>
              <a:rPr lang="zh-CN" altLang="en-US" sz="2800" kern="0" noProof="0" smtClean="0">
                <a:ln>
                  <a:noFill/>
                </a:ln>
                <a:effectLst/>
                <a:uLnTx/>
                <a:uFillTx/>
                <a:latin typeface="微软雅黑" panose="020B0503020204020204" charset="-122"/>
                <a:ea typeface="微软雅黑" panose="020B0503020204020204" charset="-122"/>
                <a:sym typeface="+mn-ea"/>
              </a:rPr>
              <a:t>19 可接受性   20 边界条件</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4034"/>
                                        </p:tgtEl>
                                        <p:attrNameLst>
                                          <p:attrName>style.visibility</p:attrName>
                                        </p:attrNameLst>
                                      </p:cBhvr>
                                      <p:to>
                                        <p:strVal val="visible"/>
                                      </p:to>
                                    </p:set>
                                    <p:anim calcmode="lin" valueType="num">
                                      <p:cBhvr>
                                        <p:cTn id="7" dur="500" fill="hold"/>
                                        <p:tgtEl>
                                          <p:spTgt spid="44034"/>
                                        </p:tgtEl>
                                        <p:attrNameLst>
                                          <p:attrName>ppt_w</p:attrName>
                                        </p:attrNameLst>
                                      </p:cBhvr>
                                      <p:tavLst>
                                        <p:tav tm="0">
                                          <p:val>
                                            <p:fltVal val="0"/>
                                          </p:val>
                                        </p:tav>
                                        <p:tav tm="100000">
                                          <p:val>
                                            <p:strVal val="#ppt_w"/>
                                          </p:val>
                                        </p:tav>
                                      </p:tavLst>
                                    </p:anim>
                                    <p:anim calcmode="lin" valueType="num">
                                      <p:cBhvr>
                                        <p:cTn id="8" dur="500" fill="hold"/>
                                        <p:tgtEl>
                                          <p:spTgt spid="44034"/>
                                        </p:tgtEl>
                                        <p:attrNameLst>
                                          <p:attrName>ppt_h</p:attrName>
                                        </p:attrNameLst>
                                      </p:cBhvr>
                                      <p:tavLst>
                                        <p:tav tm="0">
                                          <p:val>
                                            <p:fltVal val="0"/>
                                          </p:val>
                                        </p:tav>
                                        <p:tav tm="100000">
                                          <p:val>
                                            <p:strVal val="#ppt_h"/>
                                          </p:val>
                                        </p:tav>
                                      </p:tavLst>
                                    </p:anim>
                                    <p:animEffect transition="in" filter="fade">
                                      <p:cBhvr>
                                        <p:cTn id="9" dur="5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03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bwMode="auto">
          <a:xfrm>
            <a:off x="457200" y="88900"/>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软件测试</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44035" name="Rectangle 3"/>
          <p:cNvSpPr>
            <a:spLocks noGrp="1" noChangeArrowheads="1"/>
          </p:cNvSpPr>
          <p:nvPr>
            <p:ph type="body" idx="4294967295"/>
          </p:nvPr>
        </p:nvSpPr>
        <p:spPr bwMode="auto">
          <a:xfrm>
            <a:off x="749618" y="2057718"/>
            <a:ext cx="7643813"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21 强力测试    </a:t>
            </a:r>
            <a:r>
              <a:rPr lang="zh-CN" altLang="en-US" sz="2800" kern="0" noProof="0" smtClean="0">
                <a:ln>
                  <a:noFill/>
                </a:ln>
                <a:effectLst/>
                <a:uLnTx/>
                <a:uFillTx/>
                <a:latin typeface="微软雅黑" panose="020B0503020204020204" charset="-122"/>
                <a:ea typeface="微软雅黑" panose="020B0503020204020204" charset="-122"/>
                <a:sym typeface="+mn-ea"/>
              </a:rPr>
              <a:t>22 装配安装    23 隐藏数据</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24 等价划分    </a:t>
            </a:r>
            <a:r>
              <a:rPr lang="zh-CN" altLang="en-US" sz="2800" kern="0" noProof="0" smtClean="0">
                <a:ln>
                  <a:noFill/>
                </a:ln>
                <a:effectLst/>
                <a:uLnTx/>
                <a:uFillTx/>
                <a:latin typeface="微软雅黑" panose="020B0503020204020204" charset="-122"/>
                <a:ea typeface="微软雅黑" panose="020B0503020204020204" charset="-122"/>
                <a:sym typeface="+mn-ea"/>
              </a:rPr>
              <a:t>25 判定表        </a:t>
            </a: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26 深度测试</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27 基于设计    28 文档测试     29 域测试</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30 接口测试     31 逆向测试    32 非功能性</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None/>
              <a:defRPr/>
            </a:pP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33 极限测试</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4034"/>
                                        </p:tgtEl>
                                        <p:attrNameLst>
                                          <p:attrName>style.visibility</p:attrName>
                                        </p:attrNameLst>
                                      </p:cBhvr>
                                      <p:to>
                                        <p:strVal val="visible"/>
                                      </p:to>
                                    </p:set>
                                    <p:anim calcmode="lin" valueType="num">
                                      <p:cBhvr>
                                        <p:cTn id="7" dur="500" fill="hold"/>
                                        <p:tgtEl>
                                          <p:spTgt spid="44034"/>
                                        </p:tgtEl>
                                        <p:attrNameLst>
                                          <p:attrName>ppt_w</p:attrName>
                                        </p:attrNameLst>
                                      </p:cBhvr>
                                      <p:tavLst>
                                        <p:tav tm="0">
                                          <p:val>
                                            <p:fltVal val="0"/>
                                          </p:val>
                                        </p:tav>
                                        <p:tav tm="100000">
                                          <p:val>
                                            <p:strVal val="#ppt_w"/>
                                          </p:val>
                                        </p:tav>
                                      </p:tavLst>
                                    </p:anim>
                                    <p:anim calcmode="lin" valueType="num">
                                      <p:cBhvr>
                                        <p:cTn id="8" dur="500" fill="hold"/>
                                        <p:tgtEl>
                                          <p:spTgt spid="44034"/>
                                        </p:tgtEl>
                                        <p:attrNameLst>
                                          <p:attrName>ppt_h</p:attrName>
                                        </p:attrNameLst>
                                      </p:cBhvr>
                                      <p:tavLst>
                                        <p:tav tm="0">
                                          <p:val>
                                            <p:fltVal val="0"/>
                                          </p:val>
                                        </p:tav>
                                        <p:tav tm="100000">
                                          <p:val>
                                            <p:strVal val="#ppt_h"/>
                                          </p:val>
                                        </p:tav>
                                      </p:tavLst>
                                    </p:anim>
                                    <p:animEffect transition="in" filter="fade">
                                      <p:cBhvr>
                                        <p:cTn id="9" dur="5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03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bwMode="auto">
          <a:xfrm>
            <a:off x="457200" y="160655"/>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1</a:t>
            </a: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设计质量的评审内容</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44035" name="Rectangle 3"/>
          <p:cNvSpPr>
            <a:spLocks noGrp="1" noChangeArrowheads="1"/>
          </p:cNvSpPr>
          <p:nvPr>
            <p:ph type="body" idx="4294967295"/>
          </p:nvPr>
        </p:nvSpPr>
        <p:spPr bwMode="auto">
          <a:xfrm>
            <a:off x="785813" y="1357313"/>
            <a:ext cx="7643813"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u"/>
              <a:defRPr/>
            </a:pP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评价软件的规格说明是否合乎用户的要求</a:t>
            </a:r>
            <a:endPar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u"/>
              <a:defRPr/>
            </a:pP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评审可靠性</a:t>
            </a:r>
            <a:endPar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u"/>
              <a:defRPr/>
            </a:pP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评审保密措施实现情况</a:t>
            </a:r>
            <a:endPar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u"/>
              <a:defRPr/>
            </a:pP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评审操作特性实施情况</a:t>
            </a:r>
            <a:endPar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u"/>
              <a:defRPr/>
            </a:pP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评审性能实现情况</a:t>
            </a:r>
            <a:endPar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u"/>
              <a:defRPr/>
            </a:pP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评审软件是否具有可修改性、可扩充性、可互换性和可移植性</a:t>
            </a:r>
            <a:endPar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u"/>
              <a:defRPr/>
            </a:pP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评审软件是否具有可测试性</a:t>
            </a:r>
            <a:endPar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u"/>
              <a:defRPr/>
            </a:pPr>
            <a:r>
              <a:rPr kumimoji="0" lang="zh-CN"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评审软件是否具有复用性</a:t>
            </a:r>
            <a:endPar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u"/>
              <a:defRPr/>
            </a:pP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4034"/>
                                        </p:tgtEl>
                                        <p:attrNameLst>
                                          <p:attrName>style.visibility</p:attrName>
                                        </p:attrNameLst>
                                      </p:cBhvr>
                                      <p:to>
                                        <p:strVal val="visible"/>
                                      </p:to>
                                    </p:set>
                                    <p:anim calcmode="lin" valueType="num">
                                      <p:cBhvr>
                                        <p:cTn id="7" dur="500" fill="hold"/>
                                        <p:tgtEl>
                                          <p:spTgt spid="44034"/>
                                        </p:tgtEl>
                                        <p:attrNameLst>
                                          <p:attrName>ppt_w</p:attrName>
                                        </p:attrNameLst>
                                      </p:cBhvr>
                                      <p:tavLst>
                                        <p:tav tm="0">
                                          <p:val>
                                            <p:fltVal val="0"/>
                                          </p:val>
                                        </p:tav>
                                        <p:tav tm="100000">
                                          <p:val>
                                            <p:strVal val="#ppt_w"/>
                                          </p:val>
                                        </p:tav>
                                      </p:tavLst>
                                    </p:anim>
                                    <p:anim calcmode="lin" valueType="num">
                                      <p:cBhvr>
                                        <p:cTn id="8" dur="500" fill="hold"/>
                                        <p:tgtEl>
                                          <p:spTgt spid="44034"/>
                                        </p:tgtEl>
                                        <p:attrNameLst>
                                          <p:attrName>ppt_h</p:attrName>
                                        </p:attrNameLst>
                                      </p:cBhvr>
                                      <p:tavLst>
                                        <p:tav tm="0">
                                          <p:val>
                                            <p:fltVal val="0"/>
                                          </p:val>
                                        </p:tav>
                                        <p:tav tm="100000">
                                          <p:val>
                                            <p:strVal val="#ppt_h"/>
                                          </p:val>
                                        </p:tav>
                                      </p:tavLst>
                                    </p:anim>
                                    <p:animEffect transition="in" filter="fade">
                                      <p:cBhvr>
                                        <p:cTn id="9" dur="500"/>
                                        <p:tgtEl>
                                          <p:spTgt spid="44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03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bwMode="auto">
          <a:xfrm>
            <a:off x="457200" y="447675"/>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2</a:t>
            </a: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程序质量的评审内容</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41987" name="Rectangle 3"/>
          <p:cNvSpPr>
            <a:spLocks noGrp="1" noChangeArrowheads="1"/>
          </p:cNvSpPr>
          <p:nvPr>
            <p:ph type="body" idx="4294967295"/>
          </p:nvPr>
        </p:nvSpPr>
        <p:spPr bwMode="auto">
          <a:xfrm>
            <a:off x="785813" y="1809750"/>
            <a:ext cx="7643813"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50000"/>
              </a:lnSpc>
              <a:spcBef>
                <a:spcPct val="0"/>
              </a:spcBef>
              <a:spcAft>
                <a:spcPct val="0"/>
              </a:spcAft>
              <a:buClr>
                <a:schemeClr val="accent2">
                  <a:lumMod val="75000"/>
                </a:schemeClr>
              </a:buClr>
              <a:buSzTx/>
              <a:buFont typeface="Wingdings" panose="05000000000000000000" pitchFamily="2" charset="2"/>
              <a:buChar char="u"/>
              <a:defRPr/>
            </a:pPr>
            <a:r>
              <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程序质量评审通常是从开发人员的角度进行评审，直接与开发技术有关，它着眼于软件本身的结构、与运行环境的接口、变更带来的影响而进行的评审活动。</a:t>
            </a:r>
            <a:endParaRPr kumimoji="0" lang="en-US"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bwMode="auto">
          <a:xfrm>
            <a:off x="457200" y="214313"/>
            <a:ext cx="8229600" cy="13128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marL="0" marR="0" lvl="0" indent="0" algn="l" defTabSz="914400" rtl="0" eaLnBrk="0" fontAlgn="base" latinLnBrk="0" hangingPunct="0">
              <a:lnSpc>
                <a:spcPct val="15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zh-CN"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一、 </a:t>
            </a:r>
            <a:r>
              <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软件工程概述</a:t>
            </a:r>
            <a:br>
              <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br>
            <a:r>
              <a:rPr kumimoji="0" lang="en-US" altLang="zh-CN"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1 </a:t>
            </a:r>
            <a:r>
              <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软件危机 </a:t>
            </a:r>
            <a:endPar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5123" name="Rectangle 3"/>
          <p:cNvSpPr>
            <a:spLocks noGrp="1" noChangeArrowheads="1"/>
          </p:cNvSpPr>
          <p:nvPr>
            <p:ph idx="4294967295"/>
          </p:nvPr>
        </p:nvSpPr>
        <p:spPr bwMode="auto">
          <a:xfrm>
            <a:off x="642938" y="1500188"/>
            <a:ext cx="8001000"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1</a:t>
            </a:r>
            <a:r>
              <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）软件危机</a:t>
            </a:r>
            <a:endPar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概念：大型软件开发和维护过程中遇到的一系列严重问题 。 </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表现形式：质量难以保证  、开发成本和开发进度难以控制 、维护非常困难  、用户不满意 。</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2</a:t>
            </a:r>
            <a:r>
              <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）软件危机产生的原因：</a:t>
            </a:r>
            <a:endPar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(1) </a:t>
            </a: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软件的规模越来越大，结构越来越复杂。</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(2) </a:t>
            </a: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软件开发的管理困难。</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lang="en-US" altLang="zh-CN" sz="2200" kern="0" noProof="0" dirty="0" smtClean="0">
                <a:ln>
                  <a:noFill/>
                </a:ln>
                <a:effectLst/>
                <a:uLnTx/>
                <a:uFillTx/>
                <a:latin typeface="微软雅黑" panose="020B0503020204020204" charset="-122"/>
                <a:ea typeface="微软雅黑" panose="020B0503020204020204" charset="-122"/>
                <a:sym typeface="+mn-ea"/>
              </a:rPr>
              <a:t>(3) </a:t>
            </a:r>
            <a:r>
              <a:rPr lang="zh-CN" altLang="en-US" sz="2200" kern="0" noProof="0" dirty="0" smtClean="0">
                <a:ln>
                  <a:noFill/>
                </a:ln>
                <a:effectLst/>
                <a:uLnTx/>
                <a:uFillTx/>
                <a:latin typeface="微软雅黑" panose="020B0503020204020204" charset="-122"/>
                <a:ea typeface="微软雅黑" panose="020B0503020204020204" charset="-122"/>
                <a:sym typeface="+mn-ea"/>
              </a:rPr>
              <a:t>软件开发费用不断增加。</a:t>
            </a:r>
            <a:endParaRPr lang="zh-CN" altLang="en-US" sz="2200" kern="0" noProof="0" dirty="0" smtClean="0">
              <a:ln>
                <a:noFill/>
              </a:ln>
              <a:effectLst/>
              <a:uLnTx/>
              <a:uFillTx/>
              <a:latin typeface="微软雅黑" panose="020B0503020204020204" charset="-122"/>
              <a:ea typeface="微软雅黑" panose="020B0503020204020204" charset="-122"/>
              <a:sym typeface="+mn-ea"/>
            </a:endParaRPr>
          </a:p>
          <a:p>
            <a:pPr marL="457200" marR="0" lvl="1" indent="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None/>
              <a:defRPr/>
            </a:pP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732280" y="5138420"/>
            <a:ext cx="4652010" cy="368300"/>
          </a:xfrm>
          <a:prstGeom prst="rect">
            <a:avLst/>
          </a:prstGeom>
          <a:noFill/>
        </p:spPr>
        <p:txBody>
          <a:bodyPr wrap="square" rtlCol="0">
            <a:spAutoFit/>
          </a:bodyPr>
          <a:lstStyle/>
          <a:p>
            <a:r>
              <a:rPr lang="zh-CN" altLang="en-US">
                <a:solidFill>
                  <a:schemeClr val="accent1"/>
                </a:solidFill>
                <a:effectLst>
                  <a:outerShdw blurRad="38100" dist="25400" dir="5400000" algn="ctr" rotWithShape="0">
                    <a:srgbClr val="6E747A">
                      <a:alpha val="43000"/>
                    </a:srgbClr>
                  </a:outerShdw>
                </a:effectLst>
              </a:rPr>
              <a:t>大型软件投入人力多、周期长、费用巨大</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bwMode="auto">
          <a:xfrm>
            <a:off x="457200" y="160655"/>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评审内容</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44035" name="Rectangle 3"/>
          <p:cNvSpPr>
            <a:spLocks noGrp="1" noChangeArrowheads="1"/>
          </p:cNvSpPr>
          <p:nvPr>
            <p:ph type="body" idx="4294967295"/>
          </p:nvPr>
        </p:nvSpPr>
        <p:spPr>
          <a:xfrm>
            <a:off x="827088" y="1484313"/>
            <a:ext cx="7643813" cy="5383213"/>
          </a:xfrm>
          <a:prstGeom prst="rect">
            <a:avLst/>
          </a:prstGeom>
        </p:spPr>
        <p:txBody>
          <a:bodyPr/>
          <a:lstStyle/>
          <a:p>
            <a:pPr marL="342900" marR="0" lvl="0" indent="-342900" algn="l" defTabSz="914400" rtl="0" eaLnBrk="0" fontAlgn="base" latinLnBrk="0" hangingPunct="0">
              <a:lnSpc>
                <a:spcPct val="150000"/>
              </a:lnSpc>
              <a:spcBef>
                <a:spcPts val="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1</a:t>
            </a:r>
            <a:r>
              <a:rPr kumimoji="0" lang="zh-CN" altLang="en-US" sz="2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a:t>
            </a:r>
            <a:r>
              <a:rPr kumimoji="0" lang="zh-CN" altLang="zh-CN" sz="2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软件的</a:t>
            </a:r>
            <a:r>
              <a:rPr kumimoji="0" lang="zh-CN" altLang="zh-CN" sz="2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结构</a:t>
            </a:r>
            <a:endParaRPr kumimoji="0" lang="en-US" altLang="zh-CN" sz="2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742950" marR="0" lvl="1" indent="-285750" algn="l" defTabSz="914400" rtl="0" eaLnBrk="0" fontAlgn="base" latinLnBrk="0" hangingPunct="0">
              <a:lnSpc>
                <a:spcPct val="150000"/>
              </a:lnSpc>
              <a:spcBef>
                <a:spcPts val="0"/>
              </a:spcBef>
              <a:spcAft>
                <a:spcPct val="0"/>
              </a:spcAft>
              <a:buClr>
                <a:schemeClr val="accent2">
                  <a:lumMod val="75000"/>
                </a:schemeClr>
              </a:buClr>
              <a:buSzPct val="100000"/>
              <a:buFont typeface="Wingdings" panose="05000000000000000000" pitchFamily="2" charset="2"/>
              <a:buChar char="Ø"/>
              <a:defRPr/>
            </a:pPr>
            <a:r>
              <a:rPr kumimoji="0" lang="zh-CN"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rPr>
              <a:t>功能</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结构</a:t>
            </a:r>
            <a:endPar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50000"/>
              </a:lnSpc>
              <a:spcBef>
                <a:spcPts val="0"/>
              </a:spcBef>
              <a:spcAft>
                <a:spcPct val="0"/>
              </a:spcAft>
              <a:buClr>
                <a:schemeClr val="accent2">
                  <a:lumMod val="75000"/>
                </a:schemeClr>
              </a:buClr>
              <a:buSzPct val="100000"/>
              <a:buFont typeface="Wingdings" panose="05000000000000000000" pitchFamily="2" charset="2"/>
              <a:buChar char="Ø"/>
              <a:defRPr/>
            </a:pPr>
            <a:r>
              <a:rPr kumimoji="0" lang="zh-CN"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rPr>
              <a:t>功能的</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通用性</a:t>
            </a:r>
            <a:endPar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50000"/>
              </a:lnSpc>
              <a:spcBef>
                <a:spcPts val="0"/>
              </a:spcBef>
              <a:spcAft>
                <a:spcPct val="0"/>
              </a:spcAft>
              <a:buClr>
                <a:schemeClr val="accent2">
                  <a:lumMod val="75000"/>
                </a:schemeClr>
              </a:buClr>
              <a:buSzPct val="100000"/>
              <a:buFont typeface="Wingdings" panose="05000000000000000000" pitchFamily="2" charset="2"/>
              <a:buChar char="Ø"/>
              <a:defRPr/>
            </a:pPr>
            <a:r>
              <a:rPr kumimoji="0" lang="zh-CN"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rPr>
              <a:t>模块的</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层次</a:t>
            </a:r>
            <a:endPar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50000"/>
              </a:lnSpc>
              <a:spcBef>
                <a:spcPts val="0"/>
              </a:spcBef>
              <a:spcAft>
                <a:spcPct val="0"/>
              </a:spcAft>
              <a:buClr>
                <a:schemeClr val="accent2">
                  <a:lumMod val="75000"/>
                </a:schemeClr>
              </a:buClr>
              <a:buSzPct val="100000"/>
              <a:buFont typeface="Wingdings" panose="05000000000000000000" pitchFamily="2" charset="2"/>
              <a:buChar char="Ø"/>
              <a:defRPr/>
            </a:pP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模块结构</a:t>
            </a:r>
            <a:endPar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50000"/>
              </a:lnSpc>
              <a:spcBef>
                <a:spcPts val="0"/>
              </a:spcBef>
              <a:spcAft>
                <a:spcPct val="0"/>
              </a:spcAft>
              <a:buClr>
                <a:schemeClr val="accent2">
                  <a:lumMod val="75000"/>
                </a:schemeClr>
              </a:buClr>
              <a:buSzPct val="100000"/>
              <a:buFont typeface="Wingdings" panose="05000000000000000000" pitchFamily="2" charset="2"/>
              <a:buChar char="Ø"/>
              <a:defRPr/>
            </a:pPr>
            <a:r>
              <a:rPr kumimoji="0" lang="zh-CN"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rPr>
              <a:t>处理过程的</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结构</a:t>
            </a:r>
            <a:endPar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342900" marR="0" lvl="1" indent="-342900" algn="l" defTabSz="914400" rtl="0" eaLnBrk="0" fontAlgn="base" latinLnBrk="0" hangingPunct="0">
              <a:lnSpc>
                <a:spcPct val="150000"/>
              </a:lnSpc>
              <a:spcBef>
                <a:spcPts val="0"/>
              </a:spcBef>
              <a:spcAft>
                <a:spcPct val="0"/>
              </a:spcAft>
              <a:buClr>
                <a:schemeClr val="accent2">
                  <a:lumMod val="75000"/>
                </a:schemeClr>
              </a:buClr>
              <a:buSzPct val="100000"/>
              <a:buFont typeface="Wingdings" panose="05000000000000000000" pitchFamily="2" charset="2"/>
              <a:buChar char="u"/>
              <a:defRPr/>
            </a:pPr>
            <a:r>
              <a:rPr kumimoji="0" lang="en-US" altLang="zh-CN" sz="2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2</a:t>
            </a:r>
            <a:r>
              <a:rPr kumimoji="0" lang="zh-CN" altLang="en-US" sz="2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zh-CN" sz="2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与运行环境的</a:t>
            </a:r>
            <a:r>
              <a:rPr kumimoji="0" lang="zh-CN" altLang="zh-CN" sz="2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接口</a:t>
            </a:r>
            <a:endParaRPr kumimoji="0" lang="en-US" altLang="zh-CN" sz="2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742950" marR="0" lvl="1" indent="-285750" algn="l" defTabSz="914400" rtl="0" eaLnBrk="0" fontAlgn="base" latinLnBrk="0" hangingPunct="0">
              <a:lnSpc>
                <a:spcPct val="150000"/>
              </a:lnSpc>
              <a:spcBef>
                <a:spcPts val="0"/>
              </a:spcBef>
              <a:spcAft>
                <a:spcPct val="0"/>
              </a:spcAft>
              <a:buClr>
                <a:schemeClr val="accent2">
                  <a:lumMod val="75000"/>
                </a:schemeClr>
              </a:buClr>
              <a:buSzPct val="100000"/>
              <a:buFont typeface="Wingdings" panose="05000000000000000000" pitchFamily="2" charset="2"/>
              <a:buChar char="Ø"/>
              <a:defRPr/>
            </a:pP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与</a:t>
            </a:r>
            <a:r>
              <a:rPr kumimoji="0" lang="zh-CN"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rPr>
              <a:t>硬件的</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接口</a:t>
            </a:r>
            <a:endParaRPr kumimoji="0" lang="zh-CN"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50000"/>
              </a:lnSpc>
              <a:spcBef>
                <a:spcPts val="0"/>
              </a:spcBef>
              <a:spcAft>
                <a:spcPct val="0"/>
              </a:spcAft>
              <a:buClr>
                <a:schemeClr val="accent2">
                  <a:lumMod val="75000"/>
                </a:schemeClr>
              </a:buClr>
              <a:buSzPct val="100000"/>
              <a:buFont typeface="Wingdings" panose="05000000000000000000" pitchFamily="2" charset="2"/>
              <a:buChar char="Ø"/>
              <a:defRPr/>
            </a:pP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与</a:t>
            </a:r>
            <a:r>
              <a:rPr kumimoji="0" lang="zh-CN"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rPr>
              <a:t>用户的</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接口</a:t>
            </a:r>
            <a:endParaRPr kumimoji="0" lang="zh-CN" altLang="zh-CN" sz="24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endParaRPr>
          </a:p>
          <a:p>
            <a:pPr marL="342900" marR="0" lvl="1" indent="-342900" algn="l" defTabSz="914400" rtl="0" eaLnBrk="0" fontAlgn="base" latinLnBrk="0" hangingPunct="0">
              <a:lnSpc>
                <a:spcPct val="150000"/>
              </a:lnSpc>
              <a:spcBef>
                <a:spcPts val="0"/>
              </a:spcBef>
              <a:spcAft>
                <a:spcPct val="0"/>
              </a:spcAft>
              <a:buClr>
                <a:schemeClr val="accent2">
                  <a:lumMod val="75000"/>
                </a:schemeClr>
              </a:buClr>
              <a:buSzPct val="100000"/>
              <a:buFont typeface="Wingdings" panose="05000000000000000000" pitchFamily="2" charset="2"/>
              <a:buChar char="u"/>
              <a:defRPr/>
            </a:pPr>
            <a:endParaRPr kumimoji="0" lang="zh-CN" altLang="zh-CN" sz="2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ts val="0"/>
              </a:spcBef>
              <a:spcAft>
                <a:spcPct val="0"/>
              </a:spcAft>
              <a:buClr>
                <a:schemeClr val="accent2">
                  <a:lumMod val="75000"/>
                </a:schemeClr>
              </a:buClr>
              <a:buSzTx/>
              <a:buFont typeface="Wingdings" panose="05000000000000000000" pitchFamily="2" charset="2"/>
              <a:buChar char="u"/>
              <a:defRPr/>
            </a:pPr>
            <a:endParaRPr kumimoji="0" lang="zh-CN" altLang="en-US" sz="2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anim calcmode="lin" valueType="num">
                                      <p:cBhvr additive="base">
                                        <p:cTn id="11"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03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anim calcmode="lin" valueType="num">
                                      <p:cBhvr additive="base">
                                        <p:cTn id="15"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403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anim calcmode="lin" valueType="num">
                                      <p:cBhvr additive="base">
                                        <p:cTn id="19" dur="5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4035">
                                            <p:txEl>
                                              <p:pRg st="4" end="4"/>
                                            </p:txEl>
                                          </p:spTgt>
                                        </p:tgtEl>
                                        <p:attrNameLst>
                                          <p:attrName>style.visibility</p:attrName>
                                        </p:attrNameLst>
                                      </p:cBhvr>
                                      <p:to>
                                        <p:strVal val="visible"/>
                                      </p:to>
                                    </p:set>
                                    <p:anim calcmode="lin" valueType="num">
                                      <p:cBhvr additive="base">
                                        <p:cTn id="23" dur="5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403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4035">
                                            <p:txEl>
                                              <p:pRg st="5" end="5"/>
                                            </p:txEl>
                                          </p:spTgt>
                                        </p:tgtEl>
                                        <p:attrNameLst>
                                          <p:attrName>style.visibility</p:attrName>
                                        </p:attrNameLst>
                                      </p:cBhvr>
                                      <p:to>
                                        <p:strVal val="visible"/>
                                      </p:to>
                                    </p:set>
                                    <p:anim calcmode="lin" valueType="num">
                                      <p:cBhvr additive="base">
                                        <p:cTn id="27" dur="500" fill="hold"/>
                                        <p:tgtEl>
                                          <p:spTgt spid="4403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0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4035">
                                            <p:txEl>
                                              <p:pRg st="6" end="6"/>
                                            </p:txEl>
                                          </p:spTgt>
                                        </p:tgtEl>
                                        <p:attrNameLst>
                                          <p:attrName>style.visibility</p:attrName>
                                        </p:attrNameLst>
                                      </p:cBhvr>
                                      <p:to>
                                        <p:strVal val="visible"/>
                                      </p:to>
                                    </p:set>
                                    <p:anim calcmode="lin" valueType="num">
                                      <p:cBhvr additive="base">
                                        <p:cTn id="33" dur="5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403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4035">
                                            <p:txEl>
                                              <p:pRg st="7" end="7"/>
                                            </p:txEl>
                                          </p:spTgt>
                                        </p:tgtEl>
                                        <p:attrNameLst>
                                          <p:attrName>style.visibility</p:attrName>
                                        </p:attrNameLst>
                                      </p:cBhvr>
                                      <p:to>
                                        <p:strVal val="visible"/>
                                      </p:to>
                                    </p:set>
                                    <p:anim calcmode="lin" valueType="num">
                                      <p:cBhvr additive="base">
                                        <p:cTn id="37" dur="500" fill="hold"/>
                                        <p:tgtEl>
                                          <p:spTgt spid="4403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403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4035">
                                            <p:txEl>
                                              <p:pRg st="8" end="8"/>
                                            </p:txEl>
                                          </p:spTgt>
                                        </p:tgtEl>
                                        <p:attrNameLst>
                                          <p:attrName>style.visibility</p:attrName>
                                        </p:attrNameLst>
                                      </p:cBhvr>
                                      <p:to>
                                        <p:strVal val="visible"/>
                                      </p:to>
                                    </p:set>
                                    <p:anim calcmode="lin" valueType="num">
                                      <p:cBhvr additive="base">
                                        <p:cTn id="41" dur="500" fill="hold"/>
                                        <p:tgtEl>
                                          <p:spTgt spid="4403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40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bwMode="auto">
          <a:xfrm>
            <a:off x="457200" y="214313"/>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marL="0" marR="0" lvl="0" indent="0" algn="l" defTabSz="914400" rtl="0" eaLnBrk="0" fontAlgn="base" latinLnBrk="0" hangingPunct="0">
              <a:lnSpc>
                <a:spcPct val="150000"/>
              </a:lnSpc>
              <a:spcBef>
                <a:spcPct val="0"/>
              </a:spcBef>
              <a:spcAft>
                <a:spcPct val="0"/>
              </a:spcAft>
              <a:buClr>
                <a:schemeClr val="accent2">
                  <a:lumMod val="75000"/>
                </a:schemeClr>
              </a:buClr>
              <a:buSzTx/>
              <a:buFontTx/>
              <a:buNone/>
              <a:defRPr/>
            </a:pP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九、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容错软件技术</a:t>
            </a:r>
            <a:b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b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1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容错软件定义</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45059" name="Rectangle 3"/>
          <p:cNvSpPr>
            <a:spLocks noGrp="1" noChangeArrowheads="1"/>
          </p:cNvSpPr>
          <p:nvPr>
            <p:ph type="body" idx="4294967295"/>
          </p:nvPr>
        </p:nvSpPr>
        <p:spPr bwMode="auto">
          <a:xfrm>
            <a:off x="500063" y="1571625"/>
            <a:ext cx="8215313"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ts val="4000"/>
              </a:lnSpc>
              <a:spcBef>
                <a:spcPct val="0"/>
              </a:spcBef>
              <a:spcAft>
                <a:spcPct val="0"/>
              </a:spcAft>
              <a:buClr>
                <a:schemeClr val="accent2">
                  <a:lumMod val="75000"/>
                </a:schemeClr>
              </a:buClr>
              <a:buSzTx/>
              <a:buFont typeface="Wingdings" panose="05000000000000000000" pitchFamily="2" charset="2"/>
              <a:buChar char="u"/>
              <a:defRPr/>
            </a:pPr>
            <a:r>
              <a:rPr kumimoji="0" lang="zh-CN" altLang="en-US" sz="2800" b="0" i="0" u="none" strike="noStrike" kern="0" cap="none" spc="0" normalizeH="0" baseline="0" noProof="0" dirty="0" smtClean="0">
                <a:ln>
                  <a:noFill/>
                </a:ln>
                <a:solidFill>
                  <a:schemeClr val="accent2">
                    <a:lumMod val="75000"/>
                  </a:schemeClr>
                </a:solidFill>
                <a:effectLst/>
                <a:uLnTx/>
                <a:uFillTx/>
                <a:latin typeface="微软雅黑" panose="020B0503020204020204" charset="-122"/>
                <a:ea typeface="微软雅黑" panose="020B0503020204020204" charset="-122"/>
                <a:cs typeface="+mn-cs"/>
              </a:rPr>
              <a:t>归纳容错软件的定义，有以下</a:t>
            </a:r>
            <a:r>
              <a:rPr kumimoji="0" lang="en-US" altLang="zh-CN" sz="2800" b="0" i="0" u="none" strike="noStrike" kern="0" cap="none" spc="0" normalizeH="0" baseline="0" noProof="0" dirty="0" smtClean="0">
                <a:ln>
                  <a:noFill/>
                </a:ln>
                <a:solidFill>
                  <a:schemeClr val="accent2">
                    <a:lumMod val="75000"/>
                  </a:schemeClr>
                </a:solidFill>
                <a:effectLst/>
                <a:uLnTx/>
                <a:uFillTx/>
                <a:latin typeface="微软雅黑" panose="020B0503020204020204" charset="-122"/>
                <a:ea typeface="微软雅黑" panose="020B0503020204020204" charset="-122"/>
                <a:cs typeface="+mn-cs"/>
              </a:rPr>
              <a:t>4</a:t>
            </a:r>
            <a:r>
              <a:rPr kumimoji="0" lang="zh-CN" altLang="en-US" sz="2800" b="0" i="0" u="none" strike="noStrike" kern="0" cap="none" spc="0" normalizeH="0" baseline="0" noProof="0" dirty="0" smtClean="0">
                <a:ln>
                  <a:noFill/>
                </a:ln>
                <a:solidFill>
                  <a:schemeClr val="accent2">
                    <a:lumMod val="75000"/>
                  </a:schemeClr>
                </a:solidFill>
                <a:effectLst/>
                <a:uLnTx/>
                <a:uFillTx/>
                <a:latin typeface="微软雅黑" panose="020B0503020204020204" charset="-122"/>
                <a:ea typeface="微软雅黑" panose="020B0503020204020204" charset="-122"/>
                <a:cs typeface="+mn-cs"/>
              </a:rPr>
              <a:t>种</a:t>
            </a:r>
            <a:r>
              <a:rPr kumimoji="0" lang="zh-CN" altLang="en-US" sz="2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 </a:t>
            </a:r>
            <a:endParaRPr kumimoji="0" lang="zh-CN" altLang="en-US" sz="2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ts val="4000"/>
              </a:lnSpc>
              <a:spcBef>
                <a:spcPct val="0"/>
              </a:spcBef>
              <a:spcAft>
                <a:spcPct val="0"/>
              </a:spcAft>
              <a:buClr>
                <a:schemeClr val="accent2">
                  <a:lumMod val="75000"/>
                </a:schemeClr>
              </a:buClr>
              <a:buSzTx/>
              <a:buFont typeface="Wingdings" panose="05000000000000000000" pitchFamily="2" charset="2"/>
              <a:buChar char="Ø"/>
              <a:defRPr/>
            </a:pPr>
            <a:r>
              <a:rPr kumimoji="0" lang="en-US" altLang="zh-CN" sz="20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(1) </a:t>
            </a:r>
            <a:r>
              <a:rPr kumimoji="0" lang="zh-CN" altLang="en-US" sz="20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规定功能的软件，在一定程度上对自身错误的作用</a:t>
            </a:r>
            <a:r>
              <a:rPr kumimoji="0" lang="en-US" altLang="zh-CN" sz="20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0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软件错误</a:t>
            </a:r>
            <a:r>
              <a:rPr kumimoji="0" lang="en-US" altLang="zh-CN" sz="20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0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具有屏蔽能力，则称此软件为具有容错功能的软件，称之为容错软件。</a:t>
            </a:r>
            <a:endParaRPr kumimoji="0" lang="zh-CN" altLang="en-US" sz="20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ts val="4000"/>
              </a:lnSpc>
              <a:spcBef>
                <a:spcPct val="0"/>
              </a:spcBef>
              <a:spcAft>
                <a:spcPct val="0"/>
              </a:spcAft>
              <a:buClr>
                <a:schemeClr val="accent2">
                  <a:lumMod val="75000"/>
                </a:schemeClr>
              </a:buClr>
              <a:buSzTx/>
              <a:buFont typeface="Wingdings" panose="05000000000000000000" pitchFamily="2" charset="2"/>
              <a:buChar char="Ø"/>
              <a:defRPr/>
            </a:pPr>
            <a:r>
              <a:rPr kumimoji="0" lang="en-US" altLang="zh-CN" sz="20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(2) </a:t>
            </a:r>
            <a:r>
              <a:rPr kumimoji="0" lang="zh-CN" altLang="en-US" sz="20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规定功能的软件，在一定程度上能从错误状态自动恢复到正常状态，则称为容错软件。</a:t>
            </a:r>
            <a:endParaRPr kumimoji="0" lang="zh-CN" altLang="en-US" sz="20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ts val="4000"/>
              </a:lnSpc>
              <a:spcBef>
                <a:spcPct val="0"/>
              </a:spcBef>
              <a:spcAft>
                <a:spcPct val="0"/>
              </a:spcAft>
              <a:buClr>
                <a:schemeClr val="accent2">
                  <a:lumMod val="75000"/>
                </a:schemeClr>
              </a:buClr>
              <a:buSzTx/>
              <a:buFont typeface="Wingdings" panose="05000000000000000000" pitchFamily="2" charset="2"/>
              <a:buChar char="Ø"/>
              <a:defRPr/>
            </a:pPr>
            <a:r>
              <a:rPr kumimoji="0" lang="en-US" altLang="zh-CN" sz="20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(3) </a:t>
            </a:r>
            <a:r>
              <a:rPr kumimoji="0" lang="zh-CN" altLang="en-US" sz="20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规定功能的软件，发生错误时，仍然能在一定程度上完成预期的功能，则称之为容错软件。</a:t>
            </a:r>
            <a:endParaRPr kumimoji="0" lang="zh-CN" altLang="en-US" sz="20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ts val="4000"/>
              </a:lnSpc>
              <a:spcBef>
                <a:spcPct val="0"/>
              </a:spcBef>
              <a:spcAft>
                <a:spcPct val="0"/>
              </a:spcAft>
              <a:buClr>
                <a:schemeClr val="accent2">
                  <a:lumMod val="75000"/>
                </a:schemeClr>
              </a:buClr>
              <a:buSzTx/>
              <a:buFont typeface="Wingdings" panose="05000000000000000000" pitchFamily="2" charset="2"/>
              <a:buChar char="Ø"/>
              <a:defRPr/>
            </a:pPr>
            <a:r>
              <a:rPr kumimoji="0" lang="en-US" altLang="zh-CN" sz="20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(4) </a:t>
            </a:r>
            <a:r>
              <a:rPr kumimoji="0" lang="zh-CN" altLang="en-US" sz="20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规定功能的软件，在一定程度上具有容错能力的软件，则称为容错软件。</a:t>
            </a:r>
            <a:endParaRPr kumimoji="0" lang="zh-CN" altLang="en-US" sz="20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p:cTn id="7" dur="500" fill="hold"/>
                                        <p:tgtEl>
                                          <p:spTgt spid="45058"/>
                                        </p:tgtEl>
                                        <p:attrNameLst>
                                          <p:attrName>ppt_w</p:attrName>
                                        </p:attrNameLst>
                                      </p:cBhvr>
                                      <p:tavLst>
                                        <p:tav tm="0">
                                          <p:val>
                                            <p:fltVal val="0"/>
                                          </p:val>
                                        </p:tav>
                                        <p:tav tm="100000">
                                          <p:val>
                                            <p:strVal val="#ppt_w"/>
                                          </p:val>
                                        </p:tav>
                                      </p:tavLst>
                                    </p:anim>
                                    <p:anim calcmode="lin" valueType="num">
                                      <p:cBhvr>
                                        <p:cTn id="8" dur="500" fill="hold"/>
                                        <p:tgtEl>
                                          <p:spTgt spid="45058"/>
                                        </p:tgtEl>
                                        <p:attrNameLst>
                                          <p:attrName>ppt_h</p:attrName>
                                        </p:attrNameLst>
                                      </p:cBhvr>
                                      <p:tavLst>
                                        <p:tav tm="0">
                                          <p:val>
                                            <p:fltVal val="0"/>
                                          </p:val>
                                        </p:tav>
                                        <p:tav tm="100000">
                                          <p:val>
                                            <p:strVal val="#ppt_h"/>
                                          </p:val>
                                        </p:tav>
                                      </p:tavLst>
                                    </p:anim>
                                    <p:animEffect transition="in" filter="fade">
                                      <p:cBhvr>
                                        <p:cTn id="9" dur="500"/>
                                        <p:tgtEl>
                                          <p:spTgt spid="45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3"/>
          <p:cNvSpPr>
            <a:spLocks noGrp="1"/>
          </p:cNvSpPr>
          <p:nvPr>
            <p:ph type="title" idx="4294967295"/>
          </p:nvPr>
        </p:nvSpPr>
        <p:spPr bwMode="auto">
          <a:xfrm>
            <a:off x="457200" y="520700"/>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2</a:t>
            </a: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容错的一般方法</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45059" name="内容占位符 2"/>
          <p:cNvSpPr>
            <a:spLocks noGrp="1"/>
          </p:cNvSpPr>
          <p:nvPr>
            <p:ph idx="4294967295"/>
          </p:nvPr>
        </p:nvSpPr>
        <p:spPr bwMode="auto">
          <a:xfrm>
            <a:off x="2143125" y="1700213"/>
            <a:ext cx="4572000"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en-US"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1</a:t>
            </a: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）结构冗余</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en-US"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2</a:t>
            </a: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）信息冗余</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en-US"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3</a:t>
            </a: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）时间冗余</a:t>
            </a:r>
            <a:endPar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en-US"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4</a:t>
            </a: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）冗余附加技术</a:t>
            </a:r>
            <a:endPar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idx="4294967295"/>
          </p:nvPr>
        </p:nvSpPr>
        <p:spPr bwMode="auto">
          <a:xfrm>
            <a:off x="457200" y="305435"/>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3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容错软件的设计过程</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46083" name="内容占位符 2"/>
          <p:cNvSpPr>
            <a:spLocks noGrp="1"/>
          </p:cNvSpPr>
          <p:nvPr>
            <p:ph sz="quarter" idx="4294967295"/>
          </p:nvPr>
        </p:nvSpPr>
        <p:spPr bwMode="auto">
          <a:xfrm>
            <a:off x="571500" y="1627188"/>
            <a:ext cx="7929563" cy="478631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u"/>
              <a:defRPr/>
            </a:pPr>
            <a:r>
              <a:rPr kumimoji="0" lang="zh-CN" altLang="en-US" sz="2800" b="0" i="0" u="none" strike="noStrike" kern="0" cap="none" spc="0" normalizeH="0" baseline="0" noProof="0" dirty="0" smtClean="0">
                <a:ln>
                  <a:noFill/>
                </a:ln>
                <a:solidFill>
                  <a:schemeClr val="accent2">
                    <a:lumMod val="75000"/>
                  </a:schemeClr>
                </a:solidFill>
                <a:effectLst/>
                <a:uLnTx/>
                <a:uFillTx/>
                <a:latin typeface="微软雅黑" panose="020B0503020204020204" charset="-122"/>
                <a:ea typeface="微软雅黑" panose="020B0503020204020204" charset="-122"/>
                <a:cs typeface="+mn-cs"/>
              </a:rPr>
              <a:t>容错系统的设计过程包括以下设计步骤：</a:t>
            </a:r>
            <a:endParaRPr kumimoji="0" lang="zh-CN" altLang="en-US" sz="2800" b="0" i="0" u="none" strike="noStrike" kern="0" cap="none" spc="0" normalizeH="0" baseline="0" noProof="0" dirty="0" smtClean="0">
              <a:ln>
                <a:noFill/>
              </a:ln>
              <a:solidFill>
                <a:schemeClr val="accent2">
                  <a:lumMod val="75000"/>
                </a:schemeClr>
              </a:solidFill>
              <a:effectLst/>
              <a:uLnTx/>
              <a:uFillTx/>
              <a:latin typeface="微软雅黑" panose="020B0503020204020204" charset="-122"/>
              <a:ea typeface="微软雅黑" panose="020B0503020204020204" charset="-122"/>
              <a:cs typeface="+mn-cs"/>
            </a:endParaRPr>
          </a:p>
          <a:p>
            <a:pPr marL="457200" marR="0" lvl="1" indent="0" algn="l" defTabSz="914400" rtl="0" eaLnBrk="0" fontAlgn="base" latinLnBrk="0" hangingPunct="0">
              <a:lnSpc>
                <a:spcPct val="15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(1) </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按设计任务要求进行常规设计，尽量保证设计的正确。</a:t>
            </a:r>
            <a:endPar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457200" marR="0" lvl="1" indent="0" algn="l" defTabSz="914400" rtl="0" eaLnBrk="0" fontAlgn="base" latinLnBrk="0" hangingPunct="0">
              <a:lnSpc>
                <a:spcPct val="15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(2) </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对可能出现的错误分类，确定实现容错的范围。</a:t>
            </a:r>
            <a:endPar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457200" marR="0" lvl="1" indent="0" algn="l" defTabSz="914400" rtl="0" eaLnBrk="0" fontAlgn="base" latinLnBrk="0" hangingPunct="0">
              <a:lnSpc>
                <a:spcPct val="15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(3) </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按照“成本</a:t>
            </a: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效率”最优原则，选用某种冗余手段</a:t>
            </a: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结构、信息、时间</a:t>
            </a: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来实现对各类错误的屏蔽</a:t>
            </a:r>
            <a:endPar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457200" marR="0" lvl="1" indent="0" algn="l" defTabSz="914400" rtl="0" eaLnBrk="0" fontAlgn="base" latinLnBrk="0" hangingPunct="0">
              <a:lnSpc>
                <a:spcPct val="15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(4) </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分析或验证上述冗余结构的容错效果。如果没有达到预期的效果，则应重新进行冗余结构设计。</a:t>
            </a:r>
            <a:endParaRPr kumimoji="0" lang="zh-CN"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p:txBody>
      </p:sp>
      <p:sp>
        <p:nvSpPr>
          <p:cNvPr id="2" name="矩形 1"/>
          <p:cNvSpPr/>
          <p:nvPr/>
        </p:nvSpPr>
        <p:spPr>
          <a:xfrm>
            <a:off x="5619750" y="6238875"/>
            <a:ext cx="3096260" cy="58293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Tree>
  </p:cSld>
  <p:clrMapOvr>
    <a:masterClrMapping/>
  </p:clrMapOvr>
  <p:transition spd="med">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bwMode="auto">
          <a:xfrm>
            <a:off x="457200" y="429578"/>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marL="0" marR="0" lvl="0" indent="0" algn="l" defTabSz="914400" rtl="0" eaLnBrk="0" fontAlgn="base" latinLnBrk="0" hangingPunct="0">
              <a:lnSpc>
                <a:spcPct val="150000"/>
              </a:lnSpc>
              <a:spcBef>
                <a:spcPct val="0"/>
              </a:spcBef>
              <a:spcAft>
                <a:spcPct val="0"/>
              </a:spcAft>
              <a:buClr>
                <a:schemeClr val="accent2">
                  <a:lumMod val="75000"/>
                </a:schemeClr>
              </a:buClr>
              <a:buSzTx/>
              <a:buFontTx/>
              <a:buNone/>
              <a:defRPr/>
            </a:pP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十、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软件工程环境</a:t>
            </a:r>
            <a:b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b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1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软件开发环境</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48131" name="Rectangle 3"/>
          <p:cNvSpPr>
            <a:spLocks noGrp="1" noChangeArrowheads="1"/>
          </p:cNvSpPr>
          <p:nvPr>
            <p:ph type="body" idx="4294967295"/>
          </p:nvPr>
        </p:nvSpPr>
        <p:spPr bwMode="auto">
          <a:xfrm>
            <a:off x="1643063" y="1785938"/>
            <a:ext cx="6286500" cy="428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u"/>
              <a:defRPr/>
            </a:pPr>
            <a:r>
              <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(1) </a:t>
            </a: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软件开发环境：</a:t>
            </a:r>
            <a:endParaRPr kumimoji="0" lang="en-US"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在计算机的基本软件的基础上，为了支持软件的开发而提供的一组工具软件系统 。</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u"/>
              <a:defRPr/>
            </a:pPr>
            <a:r>
              <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(2) </a:t>
            </a: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对软件开发环境的要求</a:t>
            </a:r>
            <a:r>
              <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  </a:t>
            </a:r>
            <a:endParaRPr kumimoji="0" lang="en-US"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一体化 、通用性 、适应性和灵活性 、易使用、经济高效 。</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p:cTn id="7" dur="500" fill="hold"/>
                                        <p:tgtEl>
                                          <p:spTgt spid="48130"/>
                                        </p:tgtEl>
                                        <p:attrNameLst>
                                          <p:attrName>ppt_w</p:attrName>
                                        </p:attrNameLst>
                                      </p:cBhvr>
                                      <p:tavLst>
                                        <p:tav tm="0">
                                          <p:val>
                                            <p:fltVal val="0"/>
                                          </p:val>
                                        </p:tav>
                                        <p:tav tm="100000">
                                          <p:val>
                                            <p:strVal val="#ppt_w"/>
                                          </p:val>
                                        </p:tav>
                                      </p:tavLst>
                                    </p:anim>
                                    <p:anim calcmode="lin" valueType="num">
                                      <p:cBhvr>
                                        <p:cTn id="8" dur="500" fill="hold"/>
                                        <p:tgtEl>
                                          <p:spTgt spid="48130"/>
                                        </p:tgtEl>
                                        <p:attrNameLst>
                                          <p:attrName>ppt_h</p:attrName>
                                        </p:attrNameLst>
                                      </p:cBhvr>
                                      <p:tavLst>
                                        <p:tav tm="0">
                                          <p:val>
                                            <p:fltVal val="0"/>
                                          </p:val>
                                        </p:tav>
                                        <p:tav tm="100000">
                                          <p:val>
                                            <p:strVal val="#ppt_h"/>
                                          </p:val>
                                        </p:tav>
                                      </p:tavLst>
                                    </p:anim>
                                    <p:animEffect transition="in" filter="fade">
                                      <p:cBhvr>
                                        <p:cTn id="9" dur="500"/>
                                        <p:tgtEl>
                                          <p:spTgt spid="4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3"/>
          <p:cNvSpPr>
            <a:spLocks noGrp="1"/>
          </p:cNvSpPr>
          <p:nvPr>
            <p:ph type="title" idx="4294967295"/>
          </p:nvPr>
        </p:nvSpPr>
        <p:spPr bwMode="auto">
          <a:xfrm>
            <a:off x="457200" y="161925"/>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2 </a:t>
            </a: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软件开发环境的分类</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49155" name="Rectangle 3"/>
          <p:cNvSpPr>
            <a:spLocks noGrp="1" noChangeArrowheads="1"/>
          </p:cNvSpPr>
          <p:nvPr>
            <p:ph type="body" idx="4294967295"/>
          </p:nvPr>
        </p:nvSpPr>
        <p:spPr bwMode="auto">
          <a:xfrm>
            <a:off x="857250" y="1357313"/>
            <a:ext cx="7358063" cy="478631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14350" marR="0" lvl="0" indent="-51435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(1)</a:t>
            </a: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按解决的问题分类 ：</a:t>
            </a:r>
            <a:endParaRPr kumimoji="0" lang="en-US"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514350" marR="0" lvl="0" indent="-51435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程序设计环境 、系统合成环境 、项目管理环境</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514350" marR="0" lvl="0" indent="-51435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u"/>
              <a:defRPr/>
            </a:pPr>
            <a:r>
              <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(2) </a:t>
            </a: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按软件开发环境的演变趋向分类 </a:t>
            </a:r>
            <a:r>
              <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 </a:t>
            </a:r>
            <a:endParaRPr kumimoji="0" lang="en-US"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514350" marR="0" lvl="0" indent="-51435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 </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以语言为中心的环境  、面向结构的环境、工具箱环境  、基于方法的环境</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514350" marR="0" lvl="0" indent="-51435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u"/>
              <a:defRPr/>
            </a:pPr>
            <a:r>
              <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(3) </a:t>
            </a:r>
            <a:r>
              <a:rPr kumimoji="0" lang="zh-CN" altLang="en-US"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按集成化程度分类 </a:t>
            </a:r>
            <a:r>
              <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 </a:t>
            </a:r>
            <a:endParaRPr kumimoji="0" lang="en-US"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a:p>
            <a:pPr marL="514350" marR="0" lvl="0" indent="-51435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rPr>
              <a:t>第一代 、第二代 、第三代</a:t>
            </a:r>
            <a:endParaRPr kumimoji="0" lang="zh-CN" altLang="zh-CN" sz="28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bldLst>
      <p:bldP spid="4915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idx="4294967295"/>
          </p:nvPr>
        </p:nvSpPr>
        <p:spPr bwMode="auto">
          <a:xfrm>
            <a:off x="457200" y="520700"/>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3</a:t>
            </a:r>
            <a:r>
              <a:rPr kumimoji="0" lang="zh-CN" altLang="zh-CN"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rPr>
              <a:t>软件工具的基本概念</a:t>
            </a:r>
            <a:endParaRPr kumimoji="0" lang="zh-CN" altLang="en-US" sz="3200" b="0" i="0" u="none" strike="noStrike" kern="0" cap="none" spc="0" normalizeH="0" baseline="0" noProof="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49155" name="内容占位符 2"/>
          <p:cNvSpPr>
            <a:spLocks noGrp="1"/>
          </p:cNvSpPr>
          <p:nvPr>
            <p:ph sz="quarter" idx="4294967295"/>
          </p:nvPr>
        </p:nvSpPr>
        <p:spPr bwMode="auto">
          <a:xfrm>
            <a:off x="1214438" y="1931353"/>
            <a:ext cx="6929438"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dirty="0" smtClean="0">
                <a:ln>
                  <a:noFill/>
                </a:ln>
                <a:solidFill>
                  <a:schemeClr val="accent2">
                    <a:lumMod val="75000"/>
                  </a:schemeClr>
                </a:solidFill>
                <a:effectLst/>
                <a:uLnTx/>
                <a:uFillTx/>
                <a:latin typeface="微软雅黑" panose="020B0503020204020204" charset="-122"/>
                <a:ea typeface="微软雅黑" panose="020B0503020204020204" charset="-122"/>
                <a:cs typeface="+mn-cs"/>
              </a:rPr>
              <a:t>1</a:t>
            </a:r>
            <a:r>
              <a:rPr kumimoji="0" lang="zh-CN" altLang="en-US" sz="2800" b="0" i="0" u="none" strike="noStrike" kern="0" cap="none" spc="0" normalizeH="0" baseline="0" noProof="0" dirty="0" smtClean="0">
                <a:ln>
                  <a:noFill/>
                </a:ln>
                <a:solidFill>
                  <a:schemeClr val="accent2">
                    <a:lumMod val="75000"/>
                  </a:schemeClr>
                </a:solidFill>
                <a:effectLst/>
                <a:uLnTx/>
                <a:uFillTx/>
                <a:latin typeface="微软雅黑" panose="020B0503020204020204" charset="-122"/>
                <a:ea typeface="微软雅黑" panose="020B0503020204020204" charset="-122"/>
                <a:cs typeface="+mn-cs"/>
              </a:rPr>
              <a:t>）软件工具 </a:t>
            </a:r>
            <a:endParaRPr kumimoji="0" lang="en-US" altLang="zh-CN" sz="2800" b="0" i="0" u="none" strike="noStrike" kern="0" cap="none" spc="0" normalizeH="0" baseline="0" noProof="0" dirty="0" smtClean="0">
              <a:ln>
                <a:noFill/>
              </a:ln>
              <a:solidFill>
                <a:schemeClr val="accent2">
                  <a:lumMod val="75000"/>
                </a:schemeClr>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指为支持计算机软件的开发、维护、模拟、移植或管理而研制的程序系统。 </a:t>
            </a:r>
            <a:endPar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dirty="0">
                <a:ln>
                  <a:noFill/>
                </a:ln>
                <a:solidFill>
                  <a:schemeClr val="accent2">
                    <a:lumMod val="75000"/>
                  </a:schemeClr>
                </a:solidFill>
                <a:effectLst/>
                <a:uLnTx/>
                <a:uFillTx/>
                <a:latin typeface="微软雅黑" panose="020B0503020204020204" charset="-122"/>
                <a:ea typeface="微软雅黑" panose="020B0503020204020204" charset="-122"/>
                <a:cs typeface="+mn-cs"/>
              </a:rPr>
              <a:t>2</a:t>
            </a:r>
            <a:r>
              <a:rPr kumimoji="0" lang="zh-CN" altLang="en-US" sz="2800" b="0" i="0" u="none" strike="noStrike" kern="0" cap="none" spc="0" normalizeH="0" baseline="0" noProof="0" dirty="0">
                <a:ln>
                  <a:noFill/>
                </a:ln>
                <a:solidFill>
                  <a:schemeClr val="accent2">
                    <a:lumMod val="75000"/>
                  </a:schemeClr>
                </a:solidFill>
                <a:effectLst/>
                <a:uLnTx/>
                <a:uFillTx/>
                <a:latin typeface="微软雅黑" panose="020B0503020204020204" charset="-122"/>
                <a:ea typeface="微软雅黑" panose="020B0503020204020204" charset="-122"/>
                <a:cs typeface="+mn-cs"/>
              </a:rPr>
              <a:t>）软件工具的分类</a:t>
            </a:r>
            <a:endParaRPr kumimoji="0" lang="zh-CN" altLang="en-US" sz="2800" b="0" i="0" u="none" strike="noStrike" kern="0" cap="none" spc="0" normalizeH="0" baseline="0" noProof="0" dirty="0">
              <a:ln>
                <a:noFill/>
              </a:ln>
              <a:solidFill>
                <a:schemeClr val="accent2">
                  <a:lumMod val="75000"/>
                </a:schemeClr>
              </a:solidFill>
              <a:effectLst/>
              <a:uLnTx/>
              <a:uFillTx/>
              <a:latin typeface="微软雅黑" panose="020B0503020204020204" charset="-122"/>
              <a:ea typeface="微软雅黑" panose="020B0503020204020204" charset="-122"/>
              <a:cs typeface="+mn-cs"/>
            </a:endParaRPr>
          </a:p>
          <a:p>
            <a:pPr marL="0" marR="0" lvl="0" indent="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软件工具种类繁多、涉及面广，如编辑、编译、正文格式处理、静态分析、动态追踪、需求分析、设计分析、测试、模拟和图形交互等。</a:t>
            </a:r>
            <a:endParaRPr kumimoji="0" lang="zh-CN"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3"/>
          <p:cNvSpPr>
            <a:spLocks noGrp="1"/>
          </p:cNvSpPr>
          <p:nvPr>
            <p:ph type="title" idx="4294967295"/>
          </p:nvPr>
        </p:nvSpPr>
        <p:spPr bwMode="auto">
          <a:xfrm>
            <a:off x="457200" y="377190"/>
            <a:ext cx="8229600" cy="12525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4</a:t>
            </a:r>
            <a:r>
              <a:rPr kumimoji="0" lang="zh-CN" altLang="zh-CN"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计算机辅助软件工程</a:t>
            </a:r>
            <a:endPar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51203" name="Rectangle 3"/>
          <p:cNvSpPr>
            <a:spLocks noGrp="1" noChangeArrowheads="1"/>
          </p:cNvSpPr>
          <p:nvPr>
            <p:ph type="body" idx="4294967295"/>
          </p:nvPr>
        </p:nvSpPr>
        <p:spPr bwMode="auto">
          <a:xfrm>
            <a:off x="642938" y="1788795"/>
            <a:ext cx="7858125" cy="478631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ts val="4000"/>
              </a:lnSpc>
              <a:spcBef>
                <a:spcPct val="0"/>
              </a:spcBef>
              <a:spcAft>
                <a:spcPct val="0"/>
              </a:spcAft>
              <a:buClr>
                <a:schemeClr val="accent2">
                  <a:lumMod val="75000"/>
                </a:schemeClr>
              </a:buClr>
              <a:buSzTx/>
              <a:buFont typeface="Wingdings" panose="05000000000000000000" pitchFamily="2" charset="2"/>
              <a:buChar char="Ø"/>
              <a:defRPr/>
            </a:pP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CASE</a:t>
            </a: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(Computer Aided Software Engineering</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，计算机辅助软件工程</a:t>
            </a: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是一组工具和方法的集合，可以辅助软件生存周期各阶段进行软件开发。</a:t>
            </a:r>
            <a:endPar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ts val="4000"/>
              </a:lnSpc>
              <a:spcBef>
                <a:spcPct val="0"/>
              </a:spcBef>
              <a:spcAft>
                <a:spcPct val="0"/>
              </a:spcAft>
              <a:buClr>
                <a:schemeClr val="accent2">
                  <a:lumMod val="75000"/>
                </a:schemeClr>
              </a:buClr>
              <a:buSzTx/>
              <a:buFont typeface="Wingdings" panose="05000000000000000000" pitchFamily="2" charset="2"/>
              <a:buChar char="Ø"/>
              <a:defRPr/>
            </a:pP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CASE</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把软件开发技术、软件工具和软件开发方法集成到一个统一而一致的框架中，并且吸收了</a:t>
            </a:r>
            <a:r>
              <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CAD</a:t>
            </a: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、软件工程、操作系统、数据库、网络和许多其他计算机领域的原理和技术。</a:t>
            </a:r>
            <a:endPar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ts val="4000"/>
              </a:lnSpc>
              <a:spcBef>
                <a:spcPct val="0"/>
              </a:spcBef>
              <a:spcAft>
                <a:spcPct val="0"/>
              </a:spcAft>
              <a:buClr>
                <a:schemeClr val="accent2">
                  <a:lumMod val="75000"/>
                </a:schemeClr>
              </a:buClr>
              <a:buSzTx/>
              <a:buFont typeface="Wingdings" panose="05000000000000000000" pitchFamily="2" charset="2"/>
              <a:buChar char="Ø"/>
              <a:defRPr/>
            </a:pPr>
            <a:r>
              <a:rPr kumimoji="0" lang="zh-CN"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提高软件开发的效率，增强软件产品的质量</a:t>
            </a:r>
            <a:r>
              <a:rPr kumimoji="0" lang="zh-CN" altLang="en-US"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sz="24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ts val="4000"/>
              </a:lnSpc>
              <a:spcBef>
                <a:spcPct val="0"/>
              </a:spcBef>
              <a:spcAft>
                <a:spcPct val="0"/>
              </a:spcAft>
              <a:buClr>
                <a:schemeClr val="accent2">
                  <a:lumMod val="75000"/>
                </a:schemeClr>
              </a:buClr>
              <a:buSzTx/>
              <a:buFont typeface="Wingdings" panose="05000000000000000000" pitchFamily="2" charset="2"/>
              <a:buChar char="Ø"/>
              <a:defRPr/>
            </a:pPr>
            <a:endParaRPr kumimoji="0" lang="zh-CN" altLang="zh-CN" sz="2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bldLst>
      <p:bldP spid="5120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bwMode="auto">
          <a:xfrm>
            <a:off x="457200" y="214313"/>
            <a:ext cx="8229600" cy="13128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marL="0" marR="0" lvl="0" indent="0" algn="l" defTabSz="914400" rtl="0" eaLnBrk="0" fontAlgn="base" latinLnBrk="0" hangingPunct="0">
              <a:lnSpc>
                <a:spcPct val="15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zh-CN"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一、 </a:t>
            </a:r>
            <a:r>
              <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软件工程概述</a:t>
            </a:r>
            <a:br>
              <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br>
            <a:r>
              <a:rPr kumimoji="0" lang="en-US" altLang="zh-CN"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1 </a:t>
            </a:r>
            <a:r>
              <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软件危机 </a:t>
            </a:r>
            <a:endPar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5123" name="Rectangle 3"/>
          <p:cNvSpPr>
            <a:spLocks noGrp="1" noChangeArrowheads="1"/>
          </p:cNvSpPr>
          <p:nvPr>
            <p:ph idx="4294967295"/>
          </p:nvPr>
        </p:nvSpPr>
        <p:spPr bwMode="auto">
          <a:xfrm>
            <a:off x="642938" y="1500188"/>
            <a:ext cx="8001000"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1</a:t>
            </a:r>
            <a:r>
              <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）软件危机</a:t>
            </a:r>
            <a:endPar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概念：大型软件开发和维护过程中遇到的一系列严重问题 。 </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表现形式：质量难以保证  、开发成本和开发进度难以控制 、维护非常困难  、用户不满意 。</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2</a:t>
            </a:r>
            <a:r>
              <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）软件危机产生的原因：</a:t>
            </a:r>
            <a:endPar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(1) </a:t>
            </a: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软件的规模越来越大，结构越来越复杂。</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(2) </a:t>
            </a: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软件开发的管理困难。</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(3) </a:t>
            </a: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软件开发费用不断增加。</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(4) </a:t>
            </a: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软件开发技术落后。</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457200" marR="0" lvl="1" indent="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None/>
              <a:defRPr/>
            </a:pP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957070" y="5437505"/>
            <a:ext cx="5504180" cy="368300"/>
          </a:xfrm>
          <a:prstGeom prst="rect">
            <a:avLst/>
          </a:prstGeom>
          <a:noFill/>
        </p:spPr>
        <p:txBody>
          <a:bodyPr wrap="square" rtlCol="0">
            <a:spAutoFit/>
          </a:bodyPr>
          <a:lstStyle/>
          <a:p>
            <a:r>
              <a:rPr lang="zh-CN" altLang="en-US">
                <a:solidFill>
                  <a:schemeClr val="accent1"/>
                </a:solidFill>
                <a:effectLst>
                  <a:outerShdw blurRad="38100" dist="25400" dir="5400000" algn="ctr" rotWithShape="0">
                    <a:srgbClr val="6E747A">
                      <a:alpha val="43000"/>
                    </a:srgbClr>
                  </a:outerShdw>
                </a:effectLst>
              </a:rPr>
              <a:t>愿意研究高大上：系统软件不注重软件开发技术</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5000"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bwMode="auto">
          <a:xfrm>
            <a:off x="457200" y="214313"/>
            <a:ext cx="8229600" cy="13128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marL="0" marR="0" lvl="0" indent="0" algn="l" defTabSz="914400" rtl="0" eaLnBrk="0" fontAlgn="base" latinLnBrk="0" hangingPunct="0">
              <a:lnSpc>
                <a:spcPct val="15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zh-CN"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一、 </a:t>
            </a:r>
            <a:r>
              <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软件工程概述</a:t>
            </a:r>
            <a:br>
              <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br>
            <a:r>
              <a:rPr kumimoji="0" lang="en-US" altLang="zh-CN"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1 </a:t>
            </a:r>
            <a:r>
              <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软件危机 </a:t>
            </a:r>
            <a:endPar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5123" name="Rectangle 3"/>
          <p:cNvSpPr>
            <a:spLocks noGrp="1" noChangeArrowheads="1"/>
          </p:cNvSpPr>
          <p:nvPr>
            <p:ph idx="4294967295"/>
          </p:nvPr>
        </p:nvSpPr>
        <p:spPr bwMode="auto">
          <a:xfrm>
            <a:off x="642938" y="1500188"/>
            <a:ext cx="8001000"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1</a:t>
            </a:r>
            <a:r>
              <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）软件危机</a:t>
            </a:r>
            <a:endPar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概念：大型软件开发和维护过程中遇到的一系列严重问题 。 </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表现形式：质量难以保证  、开发成本和开发进度难以控制 、维护非常困难  、用户不满意 。</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2</a:t>
            </a:r>
            <a:r>
              <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）软件危机产生的原因：</a:t>
            </a:r>
            <a:endPar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(1) </a:t>
            </a: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软件的规模越来越大，结构越来越复杂。</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(2) </a:t>
            </a: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软件开发的管理困难。</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(3) </a:t>
            </a: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软件开发费用不断增加。</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(4) </a:t>
            </a: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软件开发技术落后。</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(5) </a:t>
            </a: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生产方式落后。</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457200" marR="0" lvl="1" indent="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None/>
              <a:defRPr/>
            </a:pP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403985" y="5787390"/>
            <a:ext cx="6743065" cy="645160"/>
          </a:xfrm>
          <a:prstGeom prst="rect">
            <a:avLst/>
          </a:prstGeom>
          <a:noFill/>
        </p:spPr>
        <p:txBody>
          <a:bodyPr wrap="square" rtlCol="0">
            <a:spAutoFit/>
          </a:bodyPr>
          <a:lstStyle/>
          <a:p>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个体化手工方式开发，倚重个人习惯和爱好制作，无章可循无规章可依。</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5000"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bwMode="auto">
          <a:xfrm>
            <a:off x="457200" y="214313"/>
            <a:ext cx="8229600" cy="13128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marL="0" marR="0" lvl="0" indent="0" algn="l" defTabSz="914400" rtl="0" eaLnBrk="0" fontAlgn="base" latinLnBrk="0" hangingPunct="0">
              <a:lnSpc>
                <a:spcPct val="150000"/>
              </a:lnSpc>
              <a:spcBef>
                <a:spcPct val="0"/>
              </a:spcBef>
              <a:spcAft>
                <a:spcPct val="0"/>
              </a:spcAft>
              <a:buClr>
                <a:schemeClr val="accent2">
                  <a:lumMod val="75000"/>
                </a:schemeClr>
              </a:buClr>
              <a:buSzTx/>
              <a:buFontTx/>
              <a:buNone/>
              <a:defRPr/>
            </a:pPr>
            <a:r>
              <a:rPr kumimoji="0" lang="en-US" altLang="zh-CN"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               </a:t>
            </a:r>
            <a:r>
              <a:rPr kumimoji="0" lang="zh-CN" altLang="zh-CN"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一、 </a:t>
            </a:r>
            <a:r>
              <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软件工程概述</a:t>
            </a:r>
            <a:br>
              <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br>
            <a:r>
              <a:rPr kumimoji="0" lang="en-US" altLang="zh-CN"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1 </a:t>
            </a:r>
            <a:r>
              <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rPr>
              <a:t>软件危机 </a:t>
            </a:r>
            <a:endParaRPr kumimoji="0" lang="zh-CN" altLang="en-US" sz="32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j-cs"/>
            </a:endParaRPr>
          </a:p>
        </p:txBody>
      </p:sp>
      <p:sp>
        <p:nvSpPr>
          <p:cNvPr id="5123" name="Rectangle 3"/>
          <p:cNvSpPr>
            <a:spLocks noGrp="1" noChangeArrowheads="1"/>
          </p:cNvSpPr>
          <p:nvPr>
            <p:ph idx="4294967295"/>
          </p:nvPr>
        </p:nvSpPr>
        <p:spPr bwMode="auto">
          <a:xfrm>
            <a:off x="642938" y="1500188"/>
            <a:ext cx="8001000"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1</a:t>
            </a:r>
            <a:r>
              <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）软件危机</a:t>
            </a:r>
            <a:endPar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概念：大型软件开发和维护过程中遇到的一系列严重问题 。 </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Ø"/>
              <a:defRPr/>
            </a:pP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表现形式：质量难以保证  、开发成本和开发进度难以控制 、维护非常困难  、用户不满意 。</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2</a:t>
            </a:r>
            <a:r>
              <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rPr>
              <a:t>）软件危机产生的原因：</a:t>
            </a:r>
            <a:endParaRPr kumimoji="0" lang="zh-CN" altLang="en-US" sz="2800" b="0" i="0" u="none" strike="noStrike" kern="0" cap="none" spc="0" normalizeH="0" baseline="0" noProof="0" dirty="0" smtClean="0">
              <a:ln>
                <a:noFill/>
              </a:ln>
              <a:solidFill>
                <a:srgbClr val="003399"/>
              </a:solidFill>
              <a:effectLst/>
              <a:uLnTx/>
              <a:uFillTx/>
              <a:latin typeface="微软雅黑" panose="020B0503020204020204" charset="-122"/>
              <a:ea typeface="微软雅黑" panose="020B0503020204020204"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(1) </a:t>
            </a: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软件的规模越来越大，结构越来越复杂。</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(2) </a:t>
            </a: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软件开发的管理困难。</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(3) </a:t>
            </a: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软件开发费用不断增加。</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(4) </a:t>
            </a: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软件开发技术落后。</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(5) </a:t>
            </a: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生产方式落后。</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0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(6) </a:t>
            </a:r>
            <a:r>
              <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开发工具落后，生产率提高缓慢。</a:t>
            </a:r>
            <a:endParaRPr kumimoji="0" lang="zh-CN" altLang="en-US" sz="22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957070" y="6072505"/>
            <a:ext cx="5713095" cy="368300"/>
          </a:xfrm>
          <a:prstGeom prst="rect">
            <a:avLst/>
          </a:prstGeom>
          <a:noFill/>
        </p:spPr>
        <p:txBody>
          <a:bodyPr wrap="square" rtlCol="0">
            <a:spAutoFit/>
          </a:bodyPr>
          <a:lstStyle/>
          <a:p>
            <a:r>
              <a:rPr lang="zh-CN" altLang="en-US">
                <a:solidFill>
                  <a:schemeClr val="accent1"/>
                </a:solidFill>
                <a:effectLst>
                  <a:outerShdw blurRad="38100" dist="25400" dir="5400000" algn="ctr" rotWithShape="0">
                    <a:srgbClr val="6E747A">
                      <a:alpha val="43000"/>
                    </a:srgbClr>
                  </a:outerShdw>
                </a:effectLst>
              </a:rPr>
              <a:t>软件需求增加</a:t>
            </a:r>
            <a:r>
              <a:rPr lang="en-US" altLang="zh-CN">
                <a:solidFill>
                  <a:schemeClr val="accent1"/>
                </a:solidFill>
                <a:effectLst>
                  <a:outerShdw blurRad="38100" dist="25400" dir="5400000" algn="ctr" rotWithShape="0">
                    <a:srgbClr val="6E747A">
                      <a:alpha val="43000"/>
                    </a:srgbClr>
                  </a:outerShdw>
                </a:effectLst>
              </a:rPr>
              <a:t>100</a:t>
            </a:r>
            <a:r>
              <a:rPr lang="zh-CN" altLang="en-US">
                <a:solidFill>
                  <a:schemeClr val="accent1"/>
                </a:solidFill>
                <a:effectLst>
                  <a:outerShdw blurRad="38100" dist="25400" dir="5400000" algn="ctr" rotWithShape="0">
                    <a:srgbClr val="6E747A">
                      <a:alpha val="43000"/>
                    </a:srgbClr>
                  </a:outerShdw>
                </a:effectLst>
              </a:rPr>
              <a:t>万倍，生产效率增加</a:t>
            </a:r>
            <a:r>
              <a:rPr lang="en-US" altLang="zh-CN">
                <a:solidFill>
                  <a:schemeClr val="accent1"/>
                </a:solidFill>
                <a:effectLst>
                  <a:outerShdw blurRad="38100" dist="25400" dir="5400000" algn="ctr" rotWithShape="0">
                    <a:srgbClr val="6E747A">
                      <a:alpha val="43000"/>
                    </a:srgbClr>
                  </a:outerShdw>
                </a:effectLst>
              </a:rPr>
              <a:t>2</a:t>
            </a:r>
            <a:r>
              <a:rPr lang="zh-CN" altLang="en-US">
                <a:solidFill>
                  <a:schemeClr val="accent1"/>
                </a:solidFill>
                <a:effectLst>
                  <a:outerShdw blurRad="38100" dist="25400" dir="5400000" algn="ctr" rotWithShape="0">
                    <a:srgbClr val="6E747A">
                      <a:alpha val="43000"/>
                    </a:srgbClr>
                  </a:outerShdw>
                </a:effectLst>
              </a:rPr>
              <a:t>倍</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5000"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2"/>
          <p:cNvSpPr>
            <a:spLocks noGrp="1"/>
          </p:cNvSpPr>
          <p:nvPr>
            <p:ph idx="4294967295"/>
          </p:nvPr>
        </p:nvSpPr>
        <p:spPr bwMode="auto">
          <a:xfrm>
            <a:off x="1143000" y="1700213"/>
            <a:ext cx="7500938" cy="45720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50000"/>
              </a:lnSpc>
              <a:spcBef>
                <a:spcPct val="20000"/>
              </a:spcBef>
              <a:spcAft>
                <a:spcPct val="0"/>
              </a:spcAft>
              <a:buClr>
                <a:schemeClr val="accent2">
                  <a:lumMod val="75000"/>
                </a:schemeClr>
              </a:buClr>
              <a:buSzTx/>
              <a:buFont typeface="Wingdings" panose="05000000000000000000" pitchFamily="2" charset="2"/>
              <a:buChar char="u"/>
              <a:defRPr/>
            </a:pPr>
            <a:r>
              <a:rPr kumimoji="0" lang="en-US" altLang="zh-CN"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rPr>
              <a:t>3</a:t>
            </a:r>
            <a:r>
              <a:rPr kumimoji="0" lang="zh-CN" altLang="en-US"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rPr>
              <a:t>）软件危机的表现形式</a:t>
            </a:r>
            <a:endParaRPr kumimoji="0" lang="zh-CN" altLang="en-US" sz="2800" b="0" i="0" u="none" strike="noStrike" kern="0" cap="none" spc="0" normalizeH="0" baseline="0" noProof="0" smtClean="0">
              <a:ln>
                <a:noFill/>
              </a:ln>
              <a:solidFill>
                <a:srgbClr val="000099"/>
              </a:solidFill>
              <a:effectLst/>
              <a:uLnTx/>
              <a:uFillTx/>
              <a:latin typeface="微软雅黑" panose="020B0503020204020204" charset="-122"/>
              <a:ea typeface="微软雅黑" panose="020B0503020204020204" charset="-122"/>
              <a:cs typeface="+mn-cs"/>
            </a:endParaRPr>
          </a:p>
          <a:p>
            <a:pPr marL="742950" marR="0" lvl="1" indent="-285750" algn="l" defTabSz="914400" rtl="0" eaLnBrk="0" fontAlgn="base" latinLnBrk="0" hangingPunct="0">
              <a:lnSpc>
                <a:spcPct val="15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(1) </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软件的质量难以保证。</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5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(2) </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软件开发成本和开发进度难以控制。</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5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(3) </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软件的维护非常困难。</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a:p>
            <a:pPr marL="742950" marR="0" lvl="1" indent="-285750" algn="l" defTabSz="914400" rtl="0" eaLnBrk="0" fontAlgn="base" latinLnBrk="0" hangingPunct="0">
              <a:lnSpc>
                <a:spcPct val="150000"/>
              </a:lnSpc>
              <a:spcBef>
                <a:spcPct val="20000"/>
              </a:spcBef>
              <a:spcAft>
                <a:spcPct val="0"/>
              </a:spcAft>
              <a:buClr>
                <a:schemeClr val="accent2">
                  <a:lumMod val="75000"/>
                </a:schemeClr>
              </a:buClr>
              <a:buSzPct val="100000"/>
              <a:buFont typeface="Wingdings" panose="05000000000000000000" pitchFamily="2" charset="2"/>
              <a:buChar char="Ø"/>
              <a:defRPr/>
            </a:pPr>
            <a:r>
              <a:rPr kumimoji="0" lang="en-US" altLang="zh-CN"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(4) </a:t>
            </a:r>
            <a:r>
              <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rPr>
              <a:t>用户对“已完成”的软件系统不满意。</a:t>
            </a:r>
            <a:endParaRPr kumimoji="0" lang="zh-CN" altLang="en-US" sz="2400" b="0" i="0" u="none" strike="noStrike" kern="0" cap="none" spc="0" normalizeH="0" baseline="0" noProof="0" smtClean="0">
              <a:ln>
                <a:noFill/>
              </a:ln>
              <a:solidFill>
                <a:schemeClr val="tx1"/>
              </a:solidFill>
              <a:effectLst/>
              <a:uLnTx/>
              <a:uFillTx/>
              <a:latin typeface="微软雅黑" panose="020B0503020204020204" charset="-122"/>
              <a:ea typeface="微软雅黑" panose="020B0503020204020204" charset="-122"/>
            </a:endParaRPr>
          </a:p>
        </p:txBody>
      </p:sp>
      <p:sp>
        <p:nvSpPr>
          <p:cNvPr id="2" name="矩形 1"/>
          <p:cNvSpPr/>
          <p:nvPr/>
        </p:nvSpPr>
        <p:spPr>
          <a:xfrm>
            <a:off x="5619750" y="6238875"/>
            <a:ext cx="3096260" cy="58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random/>
  </p:transition>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7153</Words>
  <Application>WPS 演示</Application>
  <PresentationFormat>全屏显示(4:3)</PresentationFormat>
  <Paragraphs>444</Paragraphs>
  <Slides>57</Slides>
  <Notes>1</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6</vt:i4>
      </vt:variant>
      <vt:variant>
        <vt:lpstr>幻灯片标题</vt:lpstr>
      </vt:variant>
      <vt:variant>
        <vt:i4>57</vt:i4>
      </vt:variant>
    </vt:vector>
  </HeadingPairs>
  <TitlesOfParts>
    <vt:vector size="82" baseType="lpstr">
      <vt:lpstr>Arial</vt:lpstr>
      <vt:lpstr>宋体</vt:lpstr>
      <vt:lpstr>Wingdings</vt:lpstr>
      <vt:lpstr>Calibri</vt:lpstr>
      <vt:lpstr>Comic Sans MS</vt:lpstr>
      <vt:lpstr>隶书</vt:lpstr>
      <vt:lpstr>微软雅黑</vt:lpstr>
      <vt:lpstr>Times New Roman</vt:lpstr>
      <vt:lpstr>Century Schoolbook</vt:lpstr>
      <vt:lpstr>Segoe Print</vt:lpstr>
      <vt:lpstr>华文楷体</vt:lpstr>
      <vt:lpstr>Wingdings 2</vt:lpstr>
      <vt:lpstr>Wingdings</vt:lpstr>
      <vt:lpstr>Wingdings</vt:lpstr>
      <vt:lpstr>Arial Unicode MS</vt:lpstr>
      <vt:lpstr>Tahoma</vt:lpstr>
      <vt:lpstr>黑体</vt:lpstr>
      <vt:lpstr>2_Office 主题</vt:lpstr>
      <vt:lpstr>凸显</vt:lpstr>
      <vt:lpstr>Word.Picture.8</vt:lpstr>
      <vt:lpstr>Paint.Picture</vt:lpstr>
      <vt:lpstr>Word.Picture.8</vt:lpstr>
      <vt:lpstr>Word.Picture.8</vt:lpstr>
      <vt:lpstr>Word.Picture.8</vt:lpstr>
      <vt:lpstr>Word.Picture.8</vt:lpstr>
      <vt:lpstr>   软件工程</vt:lpstr>
      <vt:lpstr>               一、 软件工程概述 1 软件危机 </vt:lpstr>
      <vt:lpstr>               一、 软件工程概述 1 软件危机 </vt:lpstr>
      <vt:lpstr>               一、 软件工程概述 1 软件危机 </vt:lpstr>
      <vt:lpstr>               一、 软件工程概述 1 软件危机 </vt:lpstr>
      <vt:lpstr>               一、 软件工程概述 1 软件危机 </vt:lpstr>
      <vt:lpstr>               一、 软件工程概述 1 软件危机 </vt:lpstr>
      <vt:lpstr>               一、 软件工程概述 1 软件危机 </vt:lpstr>
      <vt:lpstr>PowerPoint 演示文稿</vt:lpstr>
      <vt:lpstr>2软件工程的基本概念</vt:lpstr>
      <vt:lpstr>PowerPoint 演示文稿</vt:lpstr>
      <vt:lpstr>PowerPoint 演示文稿</vt:lpstr>
      <vt:lpstr>3  软件工程过程</vt:lpstr>
      <vt:lpstr>4  软件生命周期</vt:lpstr>
      <vt:lpstr>PowerPoint 演示文稿</vt:lpstr>
      <vt:lpstr>PowerPoint 演示文稿</vt:lpstr>
      <vt:lpstr>1  瀑布模型———线性模型</vt:lpstr>
      <vt:lpstr>PowerPoint 演示文稿</vt:lpstr>
      <vt:lpstr>PowerPoint 演示文稿</vt:lpstr>
      <vt:lpstr>PowerPoint 演示文稿</vt:lpstr>
      <vt:lpstr>PowerPoint 演示文稿</vt:lpstr>
      <vt:lpstr>PowerPoint 演示文稿</vt:lpstr>
      <vt:lpstr>                   三、  软件开发方法 1  面向数据结构方法</vt:lpstr>
      <vt:lpstr>2  统一建模语言(UML)</vt:lpstr>
      <vt:lpstr>3  软件复用和构件技术</vt:lpstr>
      <vt:lpstr>             四、 软件质量评价和保证  1  软件质量的定义 </vt:lpstr>
      <vt:lpstr>2  软件质量的度量和评价</vt:lpstr>
      <vt:lpstr>3 软件质量保证</vt:lpstr>
      <vt:lpstr>PowerPoint 演示文稿</vt:lpstr>
      <vt:lpstr>PowerPoint 演示文稿</vt:lpstr>
      <vt:lpstr>                  五、 软件复杂性 1  软件复杂性的基本概念</vt:lpstr>
      <vt:lpstr>2  软件复杂性的度量方法</vt:lpstr>
      <vt:lpstr>                  六、软件项目管理   1  软件项目计划 </vt:lpstr>
      <vt:lpstr>2  软件项目计划内容</vt:lpstr>
      <vt:lpstr>3  软件工程规范</vt:lpstr>
      <vt:lpstr>4  软件开发成本估算</vt:lpstr>
      <vt:lpstr>5  风险分析</vt:lpstr>
      <vt:lpstr>6  软件项目进度安排</vt:lpstr>
      <vt:lpstr>                    七、 软件可靠性  1  软件可靠性定义</vt:lpstr>
      <vt:lpstr>2  软件可靠性指标</vt:lpstr>
      <vt:lpstr>3  软件可靠性模型</vt:lpstr>
      <vt:lpstr>PowerPoint 演示文稿</vt:lpstr>
      <vt:lpstr>八、 软件评审</vt:lpstr>
      <vt:lpstr>软件测试</vt:lpstr>
      <vt:lpstr>软件测试</vt:lpstr>
      <vt:lpstr>软件测试</vt:lpstr>
      <vt:lpstr>软件测试</vt:lpstr>
      <vt:lpstr>1 设计质量的评审内容</vt:lpstr>
      <vt:lpstr>2 程序质量的评审内容</vt:lpstr>
      <vt:lpstr>评审内容</vt:lpstr>
      <vt:lpstr>九、 容错软件技术 1  容错软件定义</vt:lpstr>
      <vt:lpstr>2  容错的一般方法</vt:lpstr>
      <vt:lpstr>3  容错软件的设计过程</vt:lpstr>
      <vt:lpstr>十、 软件工程环境 1  软件开发环境</vt:lpstr>
      <vt:lpstr>2  软件开发环境的分类</vt:lpstr>
      <vt:lpstr>3  软件工具的基本概念</vt:lpstr>
      <vt:lpstr>4  计算机辅助软件工程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计算机体系结构与组织</dc:title>
  <dc:creator>瞿中</dc:creator>
  <cp:lastModifiedBy>guping</cp:lastModifiedBy>
  <cp:revision>213</cp:revision>
  <dcterms:created xsi:type="dcterms:W3CDTF">2009-12-28T11:41:00Z</dcterms:created>
  <dcterms:modified xsi:type="dcterms:W3CDTF">2023-10-11T08:26:18Z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1E9081428F744E2B95511C7560DB3ADE</vt:lpwstr>
  </property>
</Properties>
</file>