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png" ContentType="image/png"/>
  <Default Extension="wmf" ContentType="image/x-wmf"/>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 id="2147483672" r:id="rId4"/>
  </p:sldMasterIdLst>
  <p:notesMasterIdLst>
    <p:notesMasterId r:id="rId55"/>
  </p:notesMasterIdLst>
  <p:sldIdLst>
    <p:sldId id="375" r:id="rId5"/>
    <p:sldId id="377" r:id="rId6"/>
    <p:sldId id="1090" r:id="rId7"/>
    <p:sldId id="1091" r:id="rId8"/>
    <p:sldId id="1092" r:id="rId9"/>
    <p:sldId id="1093" r:id="rId10"/>
    <p:sldId id="1094" r:id="rId11"/>
    <p:sldId id="1140" r:id="rId12"/>
    <p:sldId id="1095" r:id="rId13"/>
    <p:sldId id="1142" r:id="rId14"/>
    <p:sldId id="1143" r:id="rId15"/>
    <p:sldId id="1144" r:id="rId16"/>
    <p:sldId id="1145" r:id="rId17"/>
    <p:sldId id="1147" r:id="rId18"/>
    <p:sldId id="1182" r:id="rId19"/>
    <p:sldId id="1181" r:id="rId20"/>
    <p:sldId id="1148" r:id="rId21"/>
    <p:sldId id="1149" r:id="rId22"/>
    <p:sldId id="1106" r:id="rId23"/>
    <p:sldId id="1107" r:id="rId24"/>
    <p:sldId id="1108" r:id="rId25"/>
    <p:sldId id="1109" r:id="rId26"/>
    <p:sldId id="1110" r:id="rId27"/>
    <p:sldId id="1111" r:id="rId28"/>
    <p:sldId id="1216" r:id="rId29"/>
    <p:sldId id="1218" r:id="rId30"/>
    <p:sldId id="1112" r:id="rId31"/>
    <p:sldId id="1113" r:id="rId32"/>
    <p:sldId id="1114" r:id="rId33"/>
    <p:sldId id="1115" r:id="rId34"/>
    <p:sldId id="1116" r:id="rId35"/>
    <p:sldId id="1117" r:id="rId36"/>
    <p:sldId id="1118" r:id="rId37"/>
    <p:sldId id="1120" r:id="rId38"/>
    <p:sldId id="1121" r:id="rId39"/>
    <p:sldId id="1122" r:id="rId40"/>
    <p:sldId id="1150" r:id="rId41"/>
    <p:sldId id="1123" r:id="rId42"/>
    <p:sldId id="1127" r:id="rId43"/>
    <p:sldId id="1128" r:id="rId44"/>
    <p:sldId id="1129" r:id="rId45"/>
    <p:sldId id="1130" r:id="rId46"/>
    <p:sldId id="1132" r:id="rId47"/>
    <p:sldId id="1133" r:id="rId48"/>
    <p:sldId id="1134" r:id="rId49"/>
    <p:sldId id="1135" r:id="rId50"/>
    <p:sldId id="1136" r:id="rId51"/>
    <p:sldId id="1137" r:id="rId52"/>
    <p:sldId id="1138" r:id="rId53"/>
    <p:sldId id="494" r:id="rId54"/>
  </p:sldIdLst>
  <p:sldSz cx="12192000" cy="6858000"/>
  <p:notesSz cx="6858000" cy="9144000"/>
  <p:custDataLst>
    <p:tags r:id="rId59"/>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9100"/>
    <a:srgbClr val="FFFFFF"/>
    <a:srgbClr val="002060"/>
    <a:srgbClr val="D25252"/>
    <a:srgbClr val="FFFF00"/>
    <a:srgbClr val="FF3300"/>
    <a:srgbClr val="99C1DA"/>
    <a:srgbClr val="7492AF"/>
    <a:srgbClr val="0099FF"/>
    <a:srgbClr val="D1DBE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25" autoAdjust="0"/>
  </p:normalViewPr>
  <p:slideViewPr>
    <p:cSldViewPr snapToGrid="0">
      <p:cViewPr varScale="1">
        <p:scale>
          <a:sx n="81" d="100"/>
          <a:sy n="81" d="100"/>
        </p:scale>
        <p:origin x="-62" y="-192"/>
      </p:cViewPr>
      <p:guideLst>
        <p:guide orient="horz" pos="2167"/>
        <p:guide pos="3887"/>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9" Type="http://schemas.openxmlformats.org/officeDocument/2006/relationships/tags" Target="tags/tag18.xml"/><Relationship Id="rId58" Type="http://schemas.openxmlformats.org/officeDocument/2006/relationships/tableStyles" Target="tableStyles.xml"/><Relationship Id="rId57" Type="http://schemas.openxmlformats.org/officeDocument/2006/relationships/viewProps" Target="viewProps.xml"/><Relationship Id="rId56" Type="http://schemas.openxmlformats.org/officeDocument/2006/relationships/presProps" Target="presProps.xml"/><Relationship Id="rId55" Type="http://schemas.openxmlformats.org/officeDocument/2006/relationships/notesMaster" Target="notesMasters/notesMaster1.xml"/><Relationship Id="rId54" Type="http://schemas.openxmlformats.org/officeDocument/2006/relationships/slide" Target="slides/slide50.xml"/><Relationship Id="rId53" Type="http://schemas.openxmlformats.org/officeDocument/2006/relationships/slide" Target="slides/slide49.xml"/><Relationship Id="rId52" Type="http://schemas.openxmlformats.org/officeDocument/2006/relationships/slide" Target="slides/slide48.xml"/><Relationship Id="rId51" Type="http://schemas.openxmlformats.org/officeDocument/2006/relationships/slide" Target="slides/slide47.xml"/><Relationship Id="rId50" Type="http://schemas.openxmlformats.org/officeDocument/2006/relationships/slide" Target="slides/slide46.xml"/><Relationship Id="rId5" Type="http://schemas.openxmlformats.org/officeDocument/2006/relationships/slide" Target="slides/slide1.xml"/><Relationship Id="rId49" Type="http://schemas.openxmlformats.org/officeDocument/2006/relationships/slide" Target="slides/slide45.xml"/><Relationship Id="rId48" Type="http://schemas.openxmlformats.org/officeDocument/2006/relationships/slide" Target="slides/slide44.xml"/><Relationship Id="rId47" Type="http://schemas.openxmlformats.org/officeDocument/2006/relationships/slide" Target="slides/slide43.xml"/><Relationship Id="rId46" Type="http://schemas.openxmlformats.org/officeDocument/2006/relationships/slide" Target="slides/slide42.xml"/><Relationship Id="rId45" Type="http://schemas.openxmlformats.org/officeDocument/2006/relationships/slide" Target="slides/slide41.xml"/><Relationship Id="rId44" Type="http://schemas.openxmlformats.org/officeDocument/2006/relationships/slide" Target="slides/slide40.xml"/><Relationship Id="rId43" Type="http://schemas.openxmlformats.org/officeDocument/2006/relationships/slide" Target="slides/slide39.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Master" Target="slideMasters/slideMaster3.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image" Target="../media/image15.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image" Target="../media/image20.wmf"/><Relationship Id="rId1" Type="http://schemas.openxmlformats.org/officeDocument/2006/relationships/image" Target="../media/image19.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image" Target="../media/image20.wmf"/><Relationship Id="rId1" Type="http://schemas.openxmlformats.org/officeDocument/2006/relationships/image" Target="../media/image19.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image" Target="../media/image20.wmf"/><Relationship Id="rId1" Type="http://schemas.openxmlformats.org/officeDocument/2006/relationships/image" Target="../media/image19.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image" Target="../media/image20.wmf"/><Relationship Id="rId1" Type="http://schemas.openxmlformats.org/officeDocument/2006/relationships/image" Target="../media/image19.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image" Target="../media/image9.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0D4AB4-4058-45D2-9991-3F95F9D64E36}"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1426A60-A884-47AE-B54F-A1D5431B02DB}"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C048602A-4E84-4B91-BF8B-91B2F8F63C7B}"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8248C227-E1A4-4016-88D7-6959F8482E43}"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C048602A-4E84-4B91-BF8B-91B2F8F63C7B}"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8248C227-E1A4-4016-88D7-6959F8482E43}"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C048602A-4E84-4B91-BF8B-91B2F8F63C7B}"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8248C227-E1A4-4016-88D7-6959F8482E43}"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C048602A-4E84-4B91-BF8B-91B2F8F63C7B}"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8248C227-E1A4-4016-88D7-6959F8482E43}"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C048602A-4E84-4B91-BF8B-91B2F8F63C7B}"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8248C227-E1A4-4016-88D7-6959F8482E43}"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日期占位符 3"/>
          <p:cNvSpPr>
            <a:spLocks noGrp="1"/>
          </p:cNvSpPr>
          <p:nvPr>
            <p:ph type="dt" sz="half" idx="10"/>
          </p:nvPr>
        </p:nvSpPr>
        <p:spPr/>
        <p:txBody>
          <a:bodyPr/>
          <a:lstStyle/>
          <a:p>
            <a:fld id="{C048602A-4E84-4B91-BF8B-91B2F8F63C7B}"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8248C227-E1A4-4016-88D7-6959F8482E43}"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C048602A-4E84-4B91-BF8B-91B2F8F63C7B}" type="datetimeFigureOut">
              <a:rPr lang="zh-CN" altLang="en-US" smtClean="0">
                <a:solidFill>
                  <a:prstClr val="black">
                    <a:tint val="75000"/>
                  </a:prstClr>
                </a:solidFill>
              </a:rPr>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8248C227-E1A4-4016-88D7-6959F8482E43}"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C048602A-4E84-4B91-BF8B-91B2F8F63C7B}" type="datetimeFigureOut">
              <a:rPr lang="zh-CN" altLang="en-US" smtClean="0">
                <a:solidFill>
                  <a:prstClr val="black">
                    <a:tint val="75000"/>
                  </a:prstClr>
                </a:solidFill>
              </a:rPr>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8248C227-E1A4-4016-88D7-6959F8482E43}"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C048602A-4E84-4B91-BF8B-91B2F8F63C7B}" type="datetimeFigureOut">
              <a:rPr lang="zh-CN" altLang="en-US" smtClean="0">
                <a:solidFill>
                  <a:prstClr val="black">
                    <a:tint val="75000"/>
                  </a:prstClr>
                </a:solidFill>
              </a:rPr>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8248C227-E1A4-4016-88D7-6959F8482E43}"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048602A-4E84-4B91-BF8B-91B2F8F63C7B}" type="datetimeFigureOut">
              <a:rPr lang="zh-CN" altLang="en-US" smtClean="0">
                <a:solidFill>
                  <a:prstClr val="black">
                    <a:tint val="75000"/>
                  </a:prstClr>
                </a:solidFill>
              </a:rPr>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8248C227-E1A4-4016-88D7-6959F8482E43}"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C048602A-4E84-4B91-BF8B-91B2F8F63C7B}" type="datetimeFigureOut">
              <a:rPr lang="zh-CN" altLang="en-US" smtClean="0">
                <a:solidFill>
                  <a:prstClr val="black">
                    <a:tint val="75000"/>
                  </a:prstClr>
                </a:solidFill>
              </a:rPr>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8248C227-E1A4-4016-88D7-6959F8482E43}"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C048602A-4E84-4B91-BF8B-91B2F8F63C7B}"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8248C227-E1A4-4016-88D7-6959F8482E43}"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C048602A-4E84-4B91-BF8B-91B2F8F63C7B}" type="datetimeFigureOut">
              <a:rPr lang="zh-CN" altLang="en-US" smtClean="0">
                <a:solidFill>
                  <a:prstClr val="black">
                    <a:tint val="75000"/>
                  </a:prstClr>
                </a:solidFill>
              </a:rPr>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8248C227-E1A4-4016-88D7-6959F8482E43}"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C048602A-4E84-4B91-BF8B-91B2F8F63C7B}"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8248C227-E1A4-4016-88D7-6959F8482E43}"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C048602A-4E84-4B91-BF8B-91B2F8F63C7B}"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8248C227-E1A4-4016-88D7-6959F8482E43}"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zh-CN" altLang="en-US" dirty="0"/>
          </a:p>
        </p:txBody>
      </p:sp>
      <p:sp>
        <p:nvSpPr>
          <p:cNvPr id="4" name="日期占位符 3"/>
          <p:cNvSpPr>
            <a:spLocks noGrp="1"/>
          </p:cNvSpPr>
          <p:nvPr>
            <p:ph type="dt" sz="half" idx="10"/>
          </p:nvPr>
        </p:nvSpPr>
        <p:spPr/>
        <p:txBody>
          <a:bodyPr/>
          <a:lstStyle/>
          <a:p>
            <a:fld id="{C048602A-4E84-4B91-BF8B-91B2F8F63C7B}"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8248C227-E1A4-4016-88D7-6959F8482E43}"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575154" y="487807"/>
            <a:ext cx="10954599" cy="828460"/>
          </a:xfrm>
        </p:spPr>
        <p:txBody>
          <a:bodyPr/>
          <a:lstStyle>
            <a:lvl1pPr>
              <a:defRPr spc="300" baseline="0"/>
            </a:lvl1pPr>
          </a:lstStyle>
          <a:p>
            <a:r>
              <a:rPr lang="zh-CN" altLang="en-US" dirty="0"/>
              <a:t>单击此处编辑母版标题样式</a:t>
            </a:r>
            <a:endParaRPr lang="zh-CN" altLang="en-US" dirty="0"/>
          </a:p>
        </p:txBody>
      </p:sp>
      <p:sp>
        <p:nvSpPr>
          <p:cNvPr id="3" name="内容占位符 2"/>
          <p:cNvSpPr>
            <a:spLocks noGrp="1"/>
          </p:cNvSpPr>
          <p:nvPr>
            <p:ph idx="1" hasCustomPrompt="1"/>
          </p:nvPr>
        </p:nvSpPr>
        <p:spPr>
          <a:xfrm>
            <a:off x="575153" y="1487980"/>
            <a:ext cx="10954600" cy="4688985"/>
          </a:xfrm>
        </p:spPr>
        <p:txBody>
          <a:bodyPr/>
          <a:lstStyle>
            <a:lvl1pPr marL="431800" indent="-431800" algn="just">
              <a:lnSpc>
                <a:spcPct val="120000"/>
              </a:lnSpc>
              <a:spcBef>
                <a:spcPts val="600"/>
              </a:spcBef>
              <a:buClr>
                <a:srgbClr val="0070C0"/>
              </a:buClr>
              <a:buFont typeface="Wingdings" panose="05000000000000000000" pitchFamily="2" charset="2"/>
              <a:buChar char="Ø"/>
              <a:defRPr sz="3200" b="1" i="0" spc="100" baseline="0">
                <a:solidFill>
                  <a:srgbClr val="002060"/>
                </a:solidFill>
                <a:latin typeface="微软雅黑" panose="020B0503020204020204" pitchFamily="34" charset="-122"/>
                <a:ea typeface="微软雅黑" panose="020B0503020204020204" pitchFamily="34" charset="-122"/>
              </a:defRPr>
            </a:lvl1pPr>
            <a:lvl2pPr marL="864235" indent="-431800" algn="just">
              <a:lnSpc>
                <a:spcPct val="110000"/>
              </a:lnSpc>
              <a:buClr>
                <a:srgbClr val="C00000"/>
              </a:buClr>
              <a:buFont typeface="Wingdings" panose="05000000000000000000" pitchFamily="2" charset="2"/>
              <a:buChar char="Ø"/>
              <a:defRPr sz="3000" b="1" spc="100" baseline="0">
                <a:solidFill>
                  <a:srgbClr val="002060"/>
                </a:solidFill>
                <a:latin typeface="微软雅黑" panose="020B0503020204020204" pitchFamily="34" charset="-122"/>
                <a:ea typeface="微软雅黑" panose="020B0503020204020204" pitchFamily="34" charset="-122"/>
              </a:defRPr>
            </a:lvl2pPr>
            <a:lvl3pPr marL="1143000" indent="-228600" algn="just">
              <a:buFont typeface="Wingdings" panose="05000000000000000000" pitchFamily="2" charset="2"/>
              <a:buChar char="Ø"/>
              <a:defRPr/>
            </a:lvl3pPr>
            <a:lvl4pPr marL="1600200" indent="-228600" algn="just">
              <a:buFont typeface="Wingdings" panose="05000000000000000000" pitchFamily="2" charset="2"/>
              <a:buChar char="Ø"/>
              <a:defRPr/>
            </a:lvl4pPr>
            <a:lvl5pPr marL="2057400" indent="-228600" algn="just">
              <a:buFont typeface="Wingdings" panose="05000000000000000000" pitchFamily="2" charset="2"/>
              <a:buChar char="Ø"/>
              <a:defRPr/>
            </a:lvl5pPr>
          </a:lstStyle>
          <a:p>
            <a:pPr lvl="0"/>
            <a:r>
              <a:rPr lang="zh-CN" altLang="en-US" dirty="0"/>
              <a:t>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C048602A-4E84-4B91-BF8B-91B2F8F63C7B}"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8248C227-E1A4-4016-88D7-6959F8482E43}"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40"/>
            <a:ext cx="10515600" cy="2852737"/>
          </a:xfrm>
        </p:spPr>
        <p:txBody>
          <a:bodyPr anchor="b"/>
          <a:lstStyle>
            <a:lvl1pPr>
              <a:defRPr sz="6000"/>
            </a:lvl1pPr>
          </a:lstStyle>
          <a:p>
            <a:r>
              <a:rPr lang="zh-CN" altLang="en-US" dirty="0"/>
              <a:t>单击此处编辑母版标题样式</a:t>
            </a:r>
            <a:endParaRPr lang="zh-CN" altLang="en-US" dirty="0"/>
          </a:p>
        </p:txBody>
      </p:sp>
      <p:sp>
        <p:nvSpPr>
          <p:cNvPr id="3" name="文本占位符 2"/>
          <p:cNvSpPr>
            <a:spLocks noGrp="1"/>
          </p:cNvSpPr>
          <p:nvPr>
            <p:ph type="body" idx="1" hasCustomPrompt="1"/>
          </p:nvPr>
        </p:nvSpPr>
        <p:spPr>
          <a:xfrm>
            <a:off x="831851" y="4589465"/>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编辑母版文本样式</a:t>
            </a:r>
            <a:endParaRPr lang="zh-CN" altLang="en-US" dirty="0"/>
          </a:p>
        </p:txBody>
      </p:sp>
      <p:sp>
        <p:nvSpPr>
          <p:cNvPr id="4" name="日期占位符 3"/>
          <p:cNvSpPr>
            <a:spLocks noGrp="1"/>
          </p:cNvSpPr>
          <p:nvPr>
            <p:ph type="dt" sz="half" idx="10"/>
          </p:nvPr>
        </p:nvSpPr>
        <p:spPr/>
        <p:txBody>
          <a:bodyPr/>
          <a:lstStyle/>
          <a:p>
            <a:fld id="{C048602A-4E84-4B91-BF8B-91B2F8F63C7B}"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8248C227-E1A4-4016-88D7-6959F8482E43}"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C048602A-4E84-4B91-BF8B-91B2F8F63C7B}" type="datetimeFigureOut">
              <a:rPr lang="zh-CN" altLang="en-US" smtClean="0">
                <a:solidFill>
                  <a:prstClr val="black">
                    <a:tint val="75000"/>
                  </a:prstClr>
                </a:solidFill>
              </a:rPr>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8248C227-E1A4-4016-88D7-6959F8482E43}"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7"/>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9"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1"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1"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C048602A-4E84-4B91-BF8B-91B2F8F63C7B}" type="datetimeFigureOut">
              <a:rPr lang="zh-CN" altLang="en-US" smtClean="0">
                <a:solidFill>
                  <a:prstClr val="black">
                    <a:tint val="75000"/>
                  </a:prstClr>
                </a:solidFill>
              </a:rPr>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8248C227-E1A4-4016-88D7-6959F8482E43}"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C048602A-4E84-4B91-BF8B-91B2F8F63C7B}" type="datetimeFigureOut">
              <a:rPr lang="zh-CN" altLang="en-US" smtClean="0">
                <a:solidFill>
                  <a:prstClr val="black">
                    <a:tint val="75000"/>
                  </a:prstClr>
                </a:solidFill>
              </a:rPr>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8248C227-E1A4-4016-88D7-6959F8482E43}"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048602A-4E84-4B91-BF8B-91B2F8F63C7B}" type="datetimeFigureOut">
              <a:rPr lang="zh-CN" altLang="en-US" smtClean="0">
                <a:solidFill>
                  <a:prstClr val="black">
                    <a:tint val="75000"/>
                  </a:prstClr>
                </a:solidFill>
              </a:rPr>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8248C227-E1A4-4016-88D7-6959F8482E43}"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日期占位符 3"/>
          <p:cNvSpPr>
            <a:spLocks noGrp="1"/>
          </p:cNvSpPr>
          <p:nvPr>
            <p:ph type="dt" sz="half" idx="10"/>
          </p:nvPr>
        </p:nvSpPr>
        <p:spPr/>
        <p:txBody>
          <a:bodyPr/>
          <a:lstStyle/>
          <a:p>
            <a:fld id="{C048602A-4E84-4B91-BF8B-91B2F8F63C7B}"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8248C227-E1A4-4016-88D7-6959F8482E43}"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C048602A-4E84-4B91-BF8B-91B2F8F63C7B}" type="datetimeFigureOut">
              <a:rPr lang="zh-CN" altLang="en-US" smtClean="0">
                <a:solidFill>
                  <a:prstClr val="black">
                    <a:tint val="75000"/>
                  </a:prstClr>
                </a:solidFill>
              </a:rPr>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8248C227-E1A4-4016-88D7-6959F8482E43}"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7"/>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C048602A-4E84-4B91-BF8B-91B2F8F63C7B}" type="datetimeFigureOut">
              <a:rPr lang="zh-CN" altLang="en-US" smtClean="0">
                <a:solidFill>
                  <a:prstClr val="black">
                    <a:tint val="75000"/>
                  </a:prstClr>
                </a:solidFill>
              </a:rPr>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8248C227-E1A4-4016-88D7-6959F8482E43}"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C048602A-4E84-4B91-BF8B-91B2F8F63C7B}"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8248C227-E1A4-4016-88D7-6959F8482E43}"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1"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838201" y="365125"/>
            <a:ext cx="7734300"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C048602A-4E84-4B91-BF8B-91B2F8F63C7B}"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8248C227-E1A4-4016-88D7-6959F8482E43}"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C048602A-4E84-4B91-BF8B-91B2F8F63C7B}" type="datetimeFigureOut">
              <a:rPr lang="zh-CN" altLang="en-US" smtClean="0">
                <a:solidFill>
                  <a:prstClr val="black">
                    <a:tint val="75000"/>
                  </a:prstClr>
                </a:solidFill>
              </a:rPr>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8248C227-E1A4-4016-88D7-6959F8482E43}"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C048602A-4E84-4B91-BF8B-91B2F8F63C7B}" type="datetimeFigureOut">
              <a:rPr lang="zh-CN" altLang="en-US" smtClean="0">
                <a:solidFill>
                  <a:prstClr val="black">
                    <a:tint val="75000"/>
                  </a:prstClr>
                </a:solidFill>
              </a:rPr>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8248C227-E1A4-4016-88D7-6959F8482E43}"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C048602A-4E84-4B91-BF8B-91B2F8F63C7B}" type="datetimeFigureOut">
              <a:rPr lang="zh-CN" altLang="en-US" smtClean="0">
                <a:solidFill>
                  <a:prstClr val="black">
                    <a:tint val="75000"/>
                  </a:prstClr>
                </a:solidFill>
              </a:rPr>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8248C227-E1A4-4016-88D7-6959F8482E43}"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048602A-4E84-4B91-BF8B-91B2F8F63C7B}" type="datetimeFigureOut">
              <a:rPr lang="zh-CN" altLang="en-US" smtClean="0">
                <a:solidFill>
                  <a:prstClr val="black">
                    <a:tint val="75000"/>
                  </a:prstClr>
                </a:solidFill>
              </a:rPr>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8248C227-E1A4-4016-88D7-6959F8482E43}"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C048602A-4E84-4B91-BF8B-91B2F8F63C7B}" type="datetimeFigureOut">
              <a:rPr lang="zh-CN" altLang="en-US" smtClean="0">
                <a:solidFill>
                  <a:prstClr val="black">
                    <a:tint val="75000"/>
                  </a:prstClr>
                </a:solidFill>
              </a:rPr>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8248C227-E1A4-4016-88D7-6959F8482E43}"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C048602A-4E84-4B91-BF8B-91B2F8F63C7B}" type="datetimeFigureOut">
              <a:rPr lang="zh-CN" altLang="en-US" smtClean="0">
                <a:solidFill>
                  <a:prstClr val="black">
                    <a:tint val="75000"/>
                  </a:prstClr>
                </a:solidFill>
              </a:rPr>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8248C227-E1A4-4016-88D7-6959F8482E43}"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3" Type="http://schemas.openxmlformats.org/officeDocument/2006/relationships/theme" Target="../theme/theme2.xml"/><Relationship Id="rId12" Type="http://schemas.openxmlformats.org/officeDocument/2006/relationships/image" Target="../media/image2.jpeg"/><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1.xml"/><Relationship Id="rId8" Type="http://schemas.openxmlformats.org/officeDocument/2006/relationships/slideLayout" Target="../slideLayouts/slideLayout30.xml"/><Relationship Id="rId7" Type="http://schemas.openxmlformats.org/officeDocument/2006/relationships/slideLayout" Target="../slideLayouts/slideLayout29.xml"/><Relationship Id="rId6" Type="http://schemas.openxmlformats.org/officeDocument/2006/relationships/slideLayout" Target="../slideLayouts/slideLayout28.xml"/><Relationship Id="rId5" Type="http://schemas.openxmlformats.org/officeDocument/2006/relationships/slideLayout" Target="../slideLayouts/slideLayout27.xml"/><Relationship Id="rId4" Type="http://schemas.openxmlformats.org/officeDocument/2006/relationships/slideLayout" Target="../slideLayouts/slideLayout26.xml"/><Relationship Id="rId3" Type="http://schemas.openxmlformats.org/officeDocument/2006/relationships/slideLayout" Target="../slideLayouts/slideLayout25.xml"/><Relationship Id="rId2" Type="http://schemas.openxmlformats.org/officeDocument/2006/relationships/slideLayout" Target="../slideLayouts/slideLayout24.xml"/><Relationship Id="rId13" Type="http://schemas.openxmlformats.org/officeDocument/2006/relationships/theme" Target="../theme/theme3.xml"/><Relationship Id="rId12" Type="http://schemas.openxmlformats.org/officeDocument/2006/relationships/image" Target="../media/image2.jpeg"/><Relationship Id="rId11" Type="http://schemas.openxmlformats.org/officeDocument/2006/relationships/slideLayout" Target="../slideLayouts/slideLayout33.xml"/><Relationship Id="rId10" Type="http://schemas.openxmlformats.org/officeDocument/2006/relationships/slideLayout" Target="../slideLayouts/slideLayout32.xml"/><Relationship Id="rId1"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551384" y="332656"/>
            <a:ext cx="11158016"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559308" y="1787525"/>
            <a:ext cx="11137392" cy="4308475"/>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048602A-4E84-4B91-BF8B-91B2F8F63C7B}"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48C227-E1A4-4016-88D7-6959F8482E43}" type="slidenum">
              <a:rPr lang="zh-CN" altLang="en-US" smtClean="0">
                <a:solidFill>
                  <a:prstClr val="black">
                    <a:tint val="75000"/>
                  </a:prstClr>
                </a:solidFill>
              </a:rPr>
            </a:fld>
            <a:endParaRPr lang="zh-CN" altLang="en-US">
              <a:solidFill>
                <a:prstClr val="black">
                  <a:tint val="75000"/>
                </a:prstClr>
              </a:solidFill>
            </a:endParaRPr>
          </a:p>
        </p:txBody>
      </p:sp>
      <p:pic>
        <p:nvPicPr>
          <p:cNvPr id="1026" name="Picture 2"/>
          <p:cNvPicPr>
            <a:picLocks noChangeAspect="1" noChangeArrowheads="1"/>
          </p:cNvPicPr>
          <p:nvPr userDrawn="1"/>
        </p:nvPicPr>
        <p:blipFill>
          <a:blip r:embed="rId12">
            <a:extLst>
              <a:ext uri="{28A0092B-C50C-407E-A947-70E740481C1C}">
                <a14:useLocalDpi xmlns:a14="http://schemas.microsoft.com/office/drawing/2010/main" val="0"/>
              </a:ext>
            </a:extLst>
          </a:blip>
          <a:srcRect/>
          <a:stretch>
            <a:fillRect/>
          </a:stretch>
        </p:blipFill>
        <p:spPr bwMode="auto">
          <a:xfrm>
            <a:off x="10255568" y="372745"/>
            <a:ext cx="1292225" cy="121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spd="slow" p14:dur="2000"/>
    </mc:Choice>
    <mc:Fallback>
      <p:transition spd="slow"/>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2">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048602A-4E84-4B91-BF8B-91B2F8F63C7B}"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48C227-E1A4-4016-88D7-6959F8482E43}" type="slidenum">
              <a:rPr lang="zh-CN" altLang="en-US" smtClean="0">
                <a:solidFill>
                  <a:prstClr val="black">
                    <a:tint val="75000"/>
                  </a:prstClr>
                </a:solidFill>
              </a:rPr>
            </a:fld>
            <a:endParaRPr lang="zh-CN" altLang="en-US">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mc:Choice xmlns:p14="http://schemas.microsoft.com/office/powerpoint/2010/main" Requires="p14">
      <p:transition spd="slow" p14:dur="2000"/>
    </mc:Choice>
    <mc:Fallback>
      <p:transition spd="slow"/>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a:blip r:embed="rId12"/>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583467" y="359424"/>
            <a:ext cx="10515600" cy="828460"/>
          </a:xfrm>
          <a:prstGeom prst="rect">
            <a:avLst/>
          </a:prstGeom>
        </p:spPr>
        <p:txBody>
          <a:bodyPr vert="horz" lIns="91440" tIns="45720" rIns="91440" bIns="45720" rtlCol="0" anchor="ctr">
            <a:normAutofit/>
          </a:bodyPr>
          <a:lstStyle/>
          <a:p>
            <a:pPr marL="0" lvl="0" indent="0" algn="l" defTabSz="914400" rtl="0" eaLnBrk="1" latinLnBrk="0" hangingPunct="1">
              <a:lnSpc>
                <a:spcPct val="120000"/>
              </a:lnSpc>
              <a:spcBef>
                <a:spcPct val="0"/>
              </a:spcBef>
              <a:buFontTx/>
              <a:buNone/>
            </a:pPr>
            <a:r>
              <a:rPr lang="zh-CN" altLang="en-US" dirty="0"/>
              <a:t>单击此处编辑母版标题样式</a:t>
            </a:r>
            <a:endParaRPr lang="zh-CN" altLang="en-US" dirty="0"/>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048602A-4E84-4B91-BF8B-91B2F8F63C7B}"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48C227-E1A4-4016-88D7-6959F8482E43}" type="slidenum">
              <a:rPr lang="zh-CN" altLang="en-US" smtClean="0">
                <a:solidFill>
                  <a:prstClr val="black">
                    <a:tint val="75000"/>
                  </a:prstClr>
                </a:solidFill>
              </a:rPr>
            </a:fld>
            <a:endParaRPr lang="zh-CN" altLang="en-US">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txStyles>
    <p:titleStyle>
      <a:lvl1pPr algn="l" defTabSz="914400" rtl="0" eaLnBrk="1" latinLnBrk="0" hangingPunct="1">
        <a:lnSpc>
          <a:spcPct val="90000"/>
        </a:lnSpc>
        <a:spcBef>
          <a:spcPct val="0"/>
        </a:spcBef>
        <a:buNone/>
        <a:defRPr lang="zh-CN" altLang="en-US" sz="4400" b="1" kern="1200" spc="800" dirty="0">
          <a:solidFill>
            <a:schemeClr val="tx2">
              <a:lumMod val="75000"/>
            </a:schemeClr>
          </a:solidFill>
          <a:latin typeface="微软雅黑" panose="020B0503020204020204" pitchFamily="34" charset="-122"/>
          <a:ea typeface="微软雅黑" panose="020B0503020204020204" pitchFamily="34"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10.xml.rels><?xml version="1.0" encoding="UTF-8" standalone="yes"?>
<Relationships xmlns="http://schemas.openxmlformats.org/package/2006/relationships"><Relationship Id="rId5" Type="http://schemas.openxmlformats.org/officeDocument/2006/relationships/vmlDrawing" Target="../drawings/vmlDrawing4.vml"/><Relationship Id="rId4" Type="http://schemas.openxmlformats.org/officeDocument/2006/relationships/slideLayout" Target="../slideLayouts/slideLayout18.xml"/><Relationship Id="rId3" Type="http://schemas.openxmlformats.org/officeDocument/2006/relationships/image" Target="../media/image4.png"/><Relationship Id="rId2" Type="http://schemas.openxmlformats.org/officeDocument/2006/relationships/image" Target="../media/image9.wmf"/><Relationship Id="rId1" Type="http://schemas.openxmlformats.org/officeDocument/2006/relationships/oleObject" Target="../embeddings/oleObject4.bin"/></Relationships>
</file>

<file path=ppt/slides/_rels/slide11.xml.rels><?xml version="1.0" encoding="UTF-8" standalone="yes"?>
<Relationships xmlns="http://schemas.openxmlformats.org/package/2006/relationships"><Relationship Id="rId7" Type="http://schemas.openxmlformats.org/officeDocument/2006/relationships/vmlDrawing" Target="../drawings/vmlDrawing5.vml"/><Relationship Id="rId6" Type="http://schemas.openxmlformats.org/officeDocument/2006/relationships/slideLayout" Target="../slideLayouts/slideLayout18.xml"/><Relationship Id="rId5" Type="http://schemas.openxmlformats.org/officeDocument/2006/relationships/image" Target="../media/image4.png"/><Relationship Id="rId4" Type="http://schemas.openxmlformats.org/officeDocument/2006/relationships/image" Target="../media/image10.wmf"/><Relationship Id="rId3" Type="http://schemas.openxmlformats.org/officeDocument/2006/relationships/oleObject" Target="../embeddings/oleObject6.bin"/><Relationship Id="rId2" Type="http://schemas.openxmlformats.org/officeDocument/2006/relationships/image" Target="../media/image9.wmf"/><Relationship Id="rId1" Type="http://schemas.openxmlformats.org/officeDocument/2006/relationships/oleObject" Target="../embeddings/oleObject5.bin"/></Relationships>
</file>

<file path=ppt/slides/_rels/slide12.xml.rels><?xml version="1.0" encoding="UTF-8" standalone="yes"?>
<Relationships xmlns="http://schemas.openxmlformats.org/package/2006/relationships"><Relationship Id="rId5" Type="http://schemas.openxmlformats.org/officeDocument/2006/relationships/vmlDrawing" Target="../drawings/vmlDrawing6.vml"/><Relationship Id="rId4" Type="http://schemas.openxmlformats.org/officeDocument/2006/relationships/slideLayout" Target="../slideLayouts/slideLayout18.xml"/><Relationship Id="rId3" Type="http://schemas.openxmlformats.org/officeDocument/2006/relationships/image" Target="../media/image4.png"/><Relationship Id="rId2" Type="http://schemas.openxmlformats.org/officeDocument/2006/relationships/image" Target="../media/image8.wmf"/><Relationship Id="rId1" Type="http://schemas.openxmlformats.org/officeDocument/2006/relationships/oleObject" Target="../embeddings/oleObject7.bin"/></Relationships>
</file>

<file path=ppt/slides/_rels/slide13.xml.rels><?xml version="1.0" encoding="UTF-8" standalone="yes"?>
<Relationships xmlns="http://schemas.openxmlformats.org/package/2006/relationships"><Relationship Id="rId5" Type="http://schemas.openxmlformats.org/officeDocument/2006/relationships/vmlDrawing" Target="../drawings/vmlDrawing7.vml"/><Relationship Id="rId4" Type="http://schemas.openxmlformats.org/officeDocument/2006/relationships/slideLayout" Target="../slideLayouts/slideLayout18.xml"/><Relationship Id="rId3" Type="http://schemas.openxmlformats.org/officeDocument/2006/relationships/image" Target="../media/image4.png"/><Relationship Id="rId2" Type="http://schemas.openxmlformats.org/officeDocument/2006/relationships/image" Target="../media/image11.wmf"/><Relationship Id="rId1" Type="http://schemas.openxmlformats.org/officeDocument/2006/relationships/oleObject" Target="../embeddings/oleObject8.bin"/></Relationships>
</file>

<file path=ppt/slides/_rels/slide14.xml.rels><?xml version="1.0" encoding="UTF-8" standalone="yes"?>
<Relationships xmlns="http://schemas.openxmlformats.org/package/2006/relationships"><Relationship Id="rId5" Type="http://schemas.openxmlformats.org/officeDocument/2006/relationships/vmlDrawing" Target="../drawings/vmlDrawing8.vml"/><Relationship Id="rId4" Type="http://schemas.openxmlformats.org/officeDocument/2006/relationships/slideLayout" Target="../slideLayouts/slideLayout18.xml"/><Relationship Id="rId3" Type="http://schemas.openxmlformats.org/officeDocument/2006/relationships/image" Target="../media/image4.png"/><Relationship Id="rId2" Type="http://schemas.openxmlformats.org/officeDocument/2006/relationships/image" Target="../media/image12.wmf"/><Relationship Id="rId1" Type="http://schemas.openxmlformats.org/officeDocument/2006/relationships/oleObject" Target="../embeddings/oleObject9.bin"/></Relationships>
</file>

<file path=ppt/slides/_rels/slide15.xml.rels><?xml version="1.0" encoding="UTF-8" standalone="yes"?>
<Relationships xmlns="http://schemas.openxmlformats.org/package/2006/relationships"><Relationship Id="rId5" Type="http://schemas.openxmlformats.org/officeDocument/2006/relationships/vmlDrawing" Target="../drawings/vmlDrawing9.vml"/><Relationship Id="rId4" Type="http://schemas.openxmlformats.org/officeDocument/2006/relationships/slideLayout" Target="../slideLayouts/slideLayout18.xml"/><Relationship Id="rId3" Type="http://schemas.openxmlformats.org/officeDocument/2006/relationships/image" Target="../media/image4.png"/><Relationship Id="rId2" Type="http://schemas.openxmlformats.org/officeDocument/2006/relationships/image" Target="../media/image13.wmf"/><Relationship Id="rId1" Type="http://schemas.openxmlformats.org/officeDocument/2006/relationships/oleObject" Target="../embeddings/oleObject10.bin"/></Relationships>
</file>

<file path=ppt/slides/_rels/slide16.xml.rels><?xml version="1.0" encoding="UTF-8" standalone="yes"?>
<Relationships xmlns="http://schemas.openxmlformats.org/package/2006/relationships"><Relationship Id="rId5" Type="http://schemas.openxmlformats.org/officeDocument/2006/relationships/vmlDrawing" Target="../drawings/vmlDrawing10.vml"/><Relationship Id="rId4" Type="http://schemas.openxmlformats.org/officeDocument/2006/relationships/slideLayout" Target="../slideLayouts/slideLayout18.xml"/><Relationship Id="rId3" Type="http://schemas.openxmlformats.org/officeDocument/2006/relationships/image" Target="../media/image4.png"/><Relationship Id="rId2" Type="http://schemas.openxmlformats.org/officeDocument/2006/relationships/image" Target="../media/image14.wmf"/><Relationship Id="rId1" Type="http://schemas.openxmlformats.org/officeDocument/2006/relationships/oleObject" Target="../embeddings/oleObject11.bin"/></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4.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4.png"/></Relationships>
</file>

<file path=ppt/slides/_rels/slide19.xml.rels><?xml version="1.0" encoding="UTF-8" standalone="yes"?>
<Relationships xmlns="http://schemas.openxmlformats.org/package/2006/relationships"><Relationship Id="rId4" Type="http://schemas.openxmlformats.org/officeDocument/2006/relationships/slideLayout" Target="../slideLayouts/slideLayout18.xml"/><Relationship Id="rId3" Type="http://schemas.openxmlformats.org/officeDocument/2006/relationships/image" Target="../media/image4.png"/><Relationship Id="rId2" Type="http://schemas.openxmlformats.org/officeDocument/2006/relationships/tags" Target="../tags/tag3.xml"/><Relationship Id="rId1" Type="http://schemas.openxmlformats.org/officeDocument/2006/relationships/tags" Target="../tags/tag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image" Target="../media/image4.png"/><Relationship Id="rId1" Type="http://schemas.openxmlformats.org/officeDocument/2006/relationships/tags" Target="../tags/tag4.xm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tags" Target="../tags/tag5.xml"/><Relationship Id="rId1" Type="http://schemas.openxmlformats.org/officeDocument/2006/relationships/image" Target="../media/image4.png"/></Relationships>
</file>

<file path=ppt/slides/_rels/slide22.xml.rels><?xml version="1.0" encoding="UTF-8" standalone="yes"?>
<Relationships xmlns="http://schemas.openxmlformats.org/package/2006/relationships"><Relationship Id="rId7" Type="http://schemas.openxmlformats.org/officeDocument/2006/relationships/vmlDrawing" Target="../drawings/vmlDrawing11.vml"/><Relationship Id="rId6" Type="http://schemas.openxmlformats.org/officeDocument/2006/relationships/slideLayout" Target="../slideLayouts/slideLayout18.xml"/><Relationship Id="rId5" Type="http://schemas.openxmlformats.org/officeDocument/2006/relationships/image" Target="../media/image4.png"/><Relationship Id="rId4" Type="http://schemas.openxmlformats.org/officeDocument/2006/relationships/image" Target="../media/image16.wmf"/><Relationship Id="rId3" Type="http://schemas.openxmlformats.org/officeDocument/2006/relationships/oleObject" Target="../embeddings/oleObject13.bin"/><Relationship Id="rId2" Type="http://schemas.openxmlformats.org/officeDocument/2006/relationships/image" Target="../media/image15.wmf"/><Relationship Id="rId1" Type="http://schemas.openxmlformats.org/officeDocument/2006/relationships/oleObject" Target="../embeddings/oleObject12.bin"/></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4.png"/></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image" Target="../media/image4.png"/><Relationship Id="rId1" Type="http://schemas.openxmlformats.org/officeDocument/2006/relationships/tags" Target="../tags/tag6.xml"/></Relationships>
</file>

<file path=ppt/slides/_rels/slide25.xml.rels><?xml version="1.0" encoding="UTF-8" standalone="yes"?>
<Relationships xmlns="http://schemas.openxmlformats.org/package/2006/relationships"><Relationship Id="rId5" Type="http://schemas.openxmlformats.org/officeDocument/2006/relationships/slideLayout" Target="../slideLayouts/slideLayout18.xml"/><Relationship Id="rId4" Type="http://schemas.openxmlformats.org/officeDocument/2006/relationships/tags" Target="../tags/tag9.xml"/><Relationship Id="rId3" Type="http://schemas.openxmlformats.org/officeDocument/2006/relationships/tags" Target="../tags/tag8.xml"/><Relationship Id="rId2" Type="http://schemas.openxmlformats.org/officeDocument/2006/relationships/image" Target="../media/image4.png"/><Relationship Id="rId1" Type="http://schemas.openxmlformats.org/officeDocument/2006/relationships/tags" Target="../tags/tag7.xml"/></Relationships>
</file>

<file path=ppt/slides/_rels/slide26.xml.rels><?xml version="1.0" encoding="UTF-8" standalone="yes"?>
<Relationships xmlns="http://schemas.openxmlformats.org/package/2006/relationships"><Relationship Id="rId4" Type="http://schemas.openxmlformats.org/officeDocument/2006/relationships/slideLayout" Target="../slideLayouts/slideLayout18.xml"/><Relationship Id="rId3" Type="http://schemas.openxmlformats.org/officeDocument/2006/relationships/tags" Target="../tags/tag11.xml"/><Relationship Id="rId2" Type="http://schemas.openxmlformats.org/officeDocument/2006/relationships/image" Target="../media/image4.png"/><Relationship Id="rId1" Type="http://schemas.openxmlformats.org/officeDocument/2006/relationships/tags" Target="../tags/tag10.xml"/></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image" Target="../media/image4.png"/><Relationship Id="rId1" Type="http://schemas.openxmlformats.org/officeDocument/2006/relationships/tags" Target="../tags/tag12.xml"/></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image" Target="../media/image4.png"/><Relationship Id="rId1" Type="http://schemas.openxmlformats.org/officeDocument/2006/relationships/tags" Target="../tags/tag13.xml"/></Relationships>
</file>

<file path=ppt/slides/_rels/slide29.xml.rels><?xml version="1.0" encoding="UTF-8" standalone="yes"?>
<Relationships xmlns="http://schemas.openxmlformats.org/package/2006/relationships"><Relationship Id="rId6" Type="http://schemas.openxmlformats.org/officeDocument/2006/relationships/vmlDrawing" Target="../drawings/vmlDrawing12.vml"/><Relationship Id="rId5" Type="http://schemas.openxmlformats.org/officeDocument/2006/relationships/slideLayout" Target="../slideLayouts/slideLayout18.xml"/><Relationship Id="rId4" Type="http://schemas.openxmlformats.org/officeDocument/2006/relationships/image" Target="../media/image4.png"/><Relationship Id="rId3" Type="http://schemas.openxmlformats.org/officeDocument/2006/relationships/tags" Target="../tags/tag14.xml"/><Relationship Id="rId2" Type="http://schemas.openxmlformats.org/officeDocument/2006/relationships/image" Target="../media/image17.wmf"/><Relationship Id="rId1" Type="http://schemas.openxmlformats.org/officeDocument/2006/relationships/oleObject" Target="../embeddings/oleObject14.bin"/></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4.png"/></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image" Target="../media/image4.png"/><Relationship Id="rId1" Type="http://schemas.openxmlformats.org/officeDocument/2006/relationships/tags" Target="../tags/tag15.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4.png"/></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4.png"/></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4.png"/></Relationships>
</file>

<file path=ppt/slides/_rels/slide34.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image" Target="../media/image4.png"/><Relationship Id="rId1" Type="http://schemas.openxmlformats.org/officeDocument/2006/relationships/image" Target="../media/image18.png"/></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4.png"/></Relationships>
</file>

<file path=ppt/slides/_rels/slide36.xml.rels><?xml version="1.0" encoding="UTF-8" standalone="yes"?>
<Relationships xmlns="http://schemas.openxmlformats.org/package/2006/relationships"><Relationship Id="rId9" Type="http://schemas.openxmlformats.org/officeDocument/2006/relationships/vmlDrawing" Target="../drawings/vmlDrawing13.vml"/><Relationship Id="rId8" Type="http://schemas.openxmlformats.org/officeDocument/2006/relationships/slideLayout" Target="../slideLayouts/slideLayout18.xml"/><Relationship Id="rId7" Type="http://schemas.openxmlformats.org/officeDocument/2006/relationships/image" Target="../media/image4.png"/><Relationship Id="rId6" Type="http://schemas.openxmlformats.org/officeDocument/2006/relationships/image" Target="../media/image21.wmf"/><Relationship Id="rId5" Type="http://schemas.openxmlformats.org/officeDocument/2006/relationships/oleObject" Target="../embeddings/oleObject17.bin"/><Relationship Id="rId4" Type="http://schemas.openxmlformats.org/officeDocument/2006/relationships/image" Target="../media/image20.wmf"/><Relationship Id="rId3" Type="http://schemas.openxmlformats.org/officeDocument/2006/relationships/oleObject" Target="../embeddings/oleObject16.bin"/><Relationship Id="rId2" Type="http://schemas.openxmlformats.org/officeDocument/2006/relationships/image" Target="../media/image19.wmf"/><Relationship Id="rId1" Type="http://schemas.openxmlformats.org/officeDocument/2006/relationships/oleObject" Target="../embeddings/oleObject15.bin"/></Relationships>
</file>

<file path=ppt/slides/_rels/slide37.xml.rels><?xml version="1.0" encoding="UTF-8" standalone="yes"?>
<Relationships xmlns="http://schemas.openxmlformats.org/package/2006/relationships"><Relationship Id="rId9" Type="http://schemas.openxmlformats.org/officeDocument/2006/relationships/vmlDrawing" Target="../drawings/vmlDrawing14.vml"/><Relationship Id="rId8" Type="http://schemas.openxmlformats.org/officeDocument/2006/relationships/slideLayout" Target="../slideLayouts/slideLayout18.xml"/><Relationship Id="rId7" Type="http://schemas.openxmlformats.org/officeDocument/2006/relationships/image" Target="../media/image4.png"/><Relationship Id="rId6" Type="http://schemas.openxmlformats.org/officeDocument/2006/relationships/image" Target="../media/image21.wmf"/><Relationship Id="rId5" Type="http://schemas.openxmlformats.org/officeDocument/2006/relationships/oleObject" Target="../embeddings/oleObject20.bin"/><Relationship Id="rId4" Type="http://schemas.openxmlformats.org/officeDocument/2006/relationships/image" Target="../media/image20.wmf"/><Relationship Id="rId3" Type="http://schemas.openxmlformats.org/officeDocument/2006/relationships/oleObject" Target="../embeddings/oleObject19.bin"/><Relationship Id="rId2" Type="http://schemas.openxmlformats.org/officeDocument/2006/relationships/image" Target="../media/image19.wmf"/><Relationship Id="rId1" Type="http://schemas.openxmlformats.org/officeDocument/2006/relationships/oleObject" Target="../embeddings/oleObject18.bin"/></Relationships>
</file>

<file path=ppt/slides/_rels/slide38.xml.rels><?xml version="1.0" encoding="UTF-8" standalone="yes"?>
<Relationships xmlns="http://schemas.openxmlformats.org/package/2006/relationships"><Relationship Id="rId9" Type="http://schemas.openxmlformats.org/officeDocument/2006/relationships/vmlDrawing" Target="../drawings/vmlDrawing15.vml"/><Relationship Id="rId8" Type="http://schemas.openxmlformats.org/officeDocument/2006/relationships/slideLayout" Target="../slideLayouts/slideLayout18.xml"/><Relationship Id="rId7" Type="http://schemas.openxmlformats.org/officeDocument/2006/relationships/image" Target="../media/image4.png"/><Relationship Id="rId6" Type="http://schemas.openxmlformats.org/officeDocument/2006/relationships/image" Target="../media/image21.wmf"/><Relationship Id="rId5" Type="http://schemas.openxmlformats.org/officeDocument/2006/relationships/oleObject" Target="../embeddings/oleObject23.bin"/><Relationship Id="rId4" Type="http://schemas.openxmlformats.org/officeDocument/2006/relationships/image" Target="../media/image20.wmf"/><Relationship Id="rId3" Type="http://schemas.openxmlformats.org/officeDocument/2006/relationships/oleObject" Target="../embeddings/oleObject22.bin"/><Relationship Id="rId2" Type="http://schemas.openxmlformats.org/officeDocument/2006/relationships/image" Target="../media/image19.wmf"/><Relationship Id="rId1" Type="http://schemas.openxmlformats.org/officeDocument/2006/relationships/oleObject" Target="../embeddings/oleObject21.bin"/></Relationships>
</file>

<file path=ppt/slides/_rels/slide39.xml.rels><?xml version="1.0" encoding="UTF-8" standalone="yes"?>
<Relationships xmlns="http://schemas.openxmlformats.org/package/2006/relationships"><Relationship Id="rId9" Type="http://schemas.openxmlformats.org/officeDocument/2006/relationships/vmlDrawing" Target="../drawings/vmlDrawing16.vml"/><Relationship Id="rId8" Type="http://schemas.openxmlformats.org/officeDocument/2006/relationships/slideLayout" Target="../slideLayouts/slideLayout18.xml"/><Relationship Id="rId7" Type="http://schemas.openxmlformats.org/officeDocument/2006/relationships/image" Target="../media/image4.png"/><Relationship Id="rId6" Type="http://schemas.openxmlformats.org/officeDocument/2006/relationships/image" Target="../media/image21.wmf"/><Relationship Id="rId5" Type="http://schemas.openxmlformats.org/officeDocument/2006/relationships/oleObject" Target="../embeddings/oleObject26.bin"/><Relationship Id="rId4" Type="http://schemas.openxmlformats.org/officeDocument/2006/relationships/image" Target="../media/image20.wmf"/><Relationship Id="rId3" Type="http://schemas.openxmlformats.org/officeDocument/2006/relationships/oleObject" Target="../embeddings/oleObject25.bin"/><Relationship Id="rId2" Type="http://schemas.openxmlformats.org/officeDocument/2006/relationships/image" Target="../media/image19.wmf"/><Relationship Id="rId1" Type="http://schemas.openxmlformats.org/officeDocument/2006/relationships/oleObject" Target="../embeddings/oleObject24.bin"/></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image" Target="../media/image4.png"/><Relationship Id="rId1" Type="http://schemas.openxmlformats.org/officeDocument/2006/relationships/tags" Target="../tags/tag1.xml"/></Relationships>
</file>

<file path=ppt/slides/_rels/slide40.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image" Target="../media/image4.png"/><Relationship Id="rId1" Type="http://schemas.openxmlformats.org/officeDocument/2006/relationships/tags" Target="../tags/tag16.xml"/></Relationships>
</file>

<file path=ppt/slides/_rels/slide41.xml.rels><?xml version="1.0" encoding="UTF-8" standalone="yes"?>
<Relationships xmlns="http://schemas.openxmlformats.org/package/2006/relationships"><Relationship Id="rId5" Type="http://schemas.openxmlformats.org/officeDocument/2006/relationships/vmlDrawing" Target="../drawings/vmlDrawing17.vml"/><Relationship Id="rId4" Type="http://schemas.openxmlformats.org/officeDocument/2006/relationships/slideLayout" Target="../slideLayouts/slideLayout18.xml"/><Relationship Id="rId3" Type="http://schemas.openxmlformats.org/officeDocument/2006/relationships/image" Target="../media/image4.png"/><Relationship Id="rId2" Type="http://schemas.openxmlformats.org/officeDocument/2006/relationships/image" Target="../media/image22.wmf"/><Relationship Id="rId1" Type="http://schemas.openxmlformats.org/officeDocument/2006/relationships/oleObject" Target="../embeddings/oleObject27.bin"/></Relationships>
</file>

<file path=ppt/slides/_rels/slide42.xml.rels><?xml version="1.0" encoding="UTF-8" standalone="yes"?>
<Relationships xmlns="http://schemas.openxmlformats.org/package/2006/relationships"><Relationship Id="rId5" Type="http://schemas.openxmlformats.org/officeDocument/2006/relationships/vmlDrawing" Target="../drawings/vmlDrawing18.vml"/><Relationship Id="rId4" Type="http://schemas.openxmlformats.org/officeDocument/2006/relationships/slideLayout" Target="../slideLayouts/slideLayout18.xml"/><Relationship Id="rId3" Type="http://schemas.openxmlformats.org/officeDocument/2006/relationships/image" Target="../media/image23.wmf"/><Relationship Id="rId2" Type="http://schemas.openxmlformats.org/officeDocument/2006/relationships/oleObject" Target="../embeddings/oleObject28.bin"/><Relationship Id="rId1" Type="http://schemas.openxmlformats.org/officeDocument/2006/relationships/image" Target="../media/image4.png"/></Relationships>
</file>

<file path=ppt/slides/_rels/slide43.xml.rels><?xml version="1.0" encoding="UTF-8" standalone="yes"?>
<Relationships xmlns="http://schemas.openxmlformats.org/package/2006/relationships"><Relationship Id="rId4" Type="http://schemas.openxmlformats.org/officeDocument/2006/relationships/slideLayout" Target="../slideLayouts/slideLayout18.xml"/><Relationship Id="rId3" Type="http://schemas.openxmlformats.org/officeDocument/2006/relationships/image" Target="../media/image4.png"/><Relationship Id="rId2" Type="http://schemas.openxmlformats.org/officeDocument/2006/relationships/image" Target="../media/image24.png"/><Relationship Id="rId1" Type="http://schemas.openxmlformats.org/officeDocument/2006/relationships/tags" Target="../tags/tag17.xml"/></Relationships>
</file>

<file path=ppt/slides/_rels/slide44.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image" Target="../media/image25.png"/><Relationship Id="rId1" Type="http://schemas.openxmlformats.org/officeDocument/2006/relationships/image" Target="../media/image4.png"/></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4.png"/></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4.png"/></Relationships>
</file>

<file path=ppt/slides/_rels/slide47.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image" Target="../media/image4.png"/><Relationship Id="rId1" Type="http://schemas.openxmlformats.org/officeDocument/2006/relationships/image" Target="../media/image26.png"/></Relationships>
</file>

<file path=ppt/slides/_rels/slide48.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4.png"/></Relationships>
</file>

<file path=ppt/slides/_rels/slide49.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4.png"/></Relationships>
</file>

<file path=ppt/slides/_rels/slide5.xml.rels><?xml version="1.0" encoding="UTF-8" standalone="yes"?>
<Relationships xmlns="http://schemas.openxmlformats.org/package/2006/relationships"><Relationship Id="rId5" Type="http://schemas.openxmlformats.org/officeDocument/2006/relationships/vmlDrawing" Target="../drawings/vmlDrawing1.vml"/><Relationship Id="rId4" Type="http://schemas.openxmlformats.org/officeDocument/2006/relationships/slideLayout" Target="../slideLayouts/slideLayout18.xml"/><Relationship Id="rId3" Type="http://schemas.openxmlformats.org/officeDocument/2006/relationships/image" Target="../media/image4.png"/><Relationship Id="rId2" Type="http://schemas.openxmlformats.org/officeDocument/2006/relationships/image" Target="../media/image5.wmf"/><Relationship Id="rId1" Type="http://schemas.openxmlformats.org/officeDocument/2006/relationships/oleObject" Target="../embeddings/oleObject1.bin"/></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5" Type="http://schemas.openxmlformats.org/officeDocument/2006/relationships/vmlDrawing" Target="../drawings/vmlDrawing2.vml"/><Relationship Id="rId4" Type="http://schemas.openxmlformats.org/officeDocument/2006/relationships/slideLayout" Target="../slideLayouts/slideLayout18.xml"/><Relationship Id="rId3" Type="http://schemas.openxmlformats.org/officeDocument/2006/relationships/image" Target="../media/image4.png"/><Relationship Id="rId2" Type="http://schemas.openxmlformats.org/officeDocument/2006/relationships/image" Target="../media/image6.wmf"/><Relationship Id="rId1" Type="http://schemas.openxmlformats.org/officeDocument/2006/relationships/oleObject" Target="../embeddings/oleObject2.bin"/></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image" Target="../media/image4.png"/><Relationship Id="rId1"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4.png"/></Relationships>
</file>

<file path=ppt/slides/_rels/slide9.xml.rels><?xml version="1.0" encoding="UTF-8" standalone="yes"?>
<Relationships xmlns="http://schemas.openxmlformats.org/package/2006/relationships"><Relationship Id="rId5" Type="http://schemas.openxmlformats.org/officeDocument/2006/relationships/vmlDrawing" Target="../drawings/vmlDrawing3.vml"/><Relationship Id="rId4" Type="http://schemas.openxmlformats.org/officeDocument/2006/relationships/slideLayout" Target="../slideLayouts/slideLayout18.xml"/><Relationship Id="rId3" Type="http://schemas.openxmlformats.org/officeDocument/2006/relationships/image" Target="../media/image4.png"/><Relationship Id="rId2" Type="http://schemas.openxmlformats.org/officeDocument/2006/relationships/image" Target="../media/image8.wmf"/><Relationship Id="rId1" Type="http://schemas.openxmlformats.org/officeDocument/2006/relationships/oleObject" Target="../embeddings/oleObject3.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flipH="1" flipV="1">
            <a:off x="0" y="0"/>
            <a:ext cx="12192000" cy="6858000"/>
          </a:xfrm>
          <a:prstGeom prst="rect">
            <a:avLst/>
          </a:prstGeom>
        </p:spPr>
      </p:pic>
      <p:sp>
        <p:nvSpPr>
          <p:cNvPr id="7" name="文本框 6"/>
          <p:cNvSpPr txBox="1"/>
          <p:nvPr/>
        </p:nvSpPr>
        <p:spPr>
          <a:xfrm>
            <a:off x="433705" y="3319145"/>
            <a:ext cx="10741025" cy="2630170"/>
          </a:xfrm>
          <a:prstGeom prst="rect">
            <a:avLst/>
          </a:prstGeom>
          <a:noFill/>
        </p:spPr>
        <p:txBody>
          <a:bodyPr wrap="square" rtlCol="0">
            <a:spAutoFit/>
          </a:bodyPr>
          <a:lstStyle/>
          <a:p>
            <a:pPr algn="r">
              <a:lnSpc>
                <a:spcPct val="125000"/>
              </a:lnSpc>
            </a:pPr>
            <a:r>
              <a:rPr lang="zh-CN" altLang="en-US" sz="4800" b="1" kern="0" spc="1200" dirty="0" smtClean="0">
                <a:solidFill>
                  <a:srgbClr val="FFFF00"/>
                </a:solidFill>
                <a:latin typeface="Courier New" panose="02070309020205020404"/>
                <a:ea typeface="微软雅黑" panose="020B0503020204020204" pitchFamily="34" charset="-122"/>
                <a:cs typeface="Courier New" panose="02070309020205020404"/>
                <a:sym typeface="Yu Gothic Light" panose="020B0300000000000000" charset="-128"/>
              </a:rPr>
              <a:t>计算机思维与计算机基础</a:t>
            </a:r>
            <a:endParaRPr lang="en-US" altLang="zh-CN" sz="4800" b="1" kern="0" spc="1200" dirty="0">
              <a:solidFill>
                <a:srgbClr val="FFFF00"/>
              </a:solidFill>
              <a:latin typeface="Courier New" panose="02070309020205020404"/>
              <a:ea typeface="微软雅黑" panose="020B0503020204020204" pitchFamily="34" charset="-122"/>
              <a:cs typeface="Courier New" panose="02070309020205020404"/>
              <a:sym typeface="Yu Gothic Light" panose="020B0300000000000000" charset="-128"/>
            </a:endParaRPr>
          </a:p>
          <a:p>
            <a:pPr algn="r">
              <a:lnSpc>
                <a:spcPct val="125000"/>
              </a:lnSpc>
            </a:pPr>
            <a:endParaRPr lang="en-US" altLang="zh-CN" sz="4800" b="1" kern="0" spc="1200" dirty="0">
              <a:solidFill>
                <a:srgbClr val="FFFF00"/>
              </a:solidFill>
              <a:latin typeface="Courier New" panose="02070309020205020404"/>
              <a:ea typeface="微软雅黑" panose="020B0503020204020204" pitchFamily="34" charset="-122"/>
              <a:cs typeface="Courier New" panose="02070309020205020404"/>
              <a:sym typeface="Helvetica Light"/>
            </a:endParaRPr>
          </a:p>
          <a:p>
            <a:pPr algn="r">
              <a:lnSpc>
                <a:spcPct val="125000"/>
              </a:lnSpc>
            </a:pPr>
            <a:r>
              <a:rPr lang="zh-CN" altLang="en-US" sz="3600" b="1" kern="0" spc="400" dirty="0">
                <a:solidFill>
                  <a:prstClr val="white"/>
                </a:solidFill>
                <a:latin typeface="Courier New" panose="02070309020205020404"/>
                <a:ea typeface="微软雅黑" panose="020B0503020204020204" pitchFamily="34" charset="-122"/>
                <a:cs typeface="Courier New" panose="02070309020205020404"/>
                <a:sym typeface="Helvetica Light"/>
              </a:rPr>
              <a:t>第</a:t>
            </a:r>
            <a:r>
              <a:rPr lang="en-US" altLang="zh-CN" sz="3600" b="1" kern="0" spc="400" dirty="0">
                <a:solidFill>
                  <a:prstClr val="white"/>
                </a:solidFill>
                <a:latin typeface="Courier New" panose="02070309020205020404"/>
                <a:ea typeface="微软雅黑" panose="020B0503020204020204" pitchFamily="34" charset="-122"/>
                <a:cs typeface="Courier New" panose="02070309020205020404"/>
                <a:sym typeface="Helvetica Light"/>
              </a:rPr>
              <a:t>4</a:t>
            </a:r>
            <a:r>
              <a:rPr lang="zh-CN" altLang="en-US" sz="3600" b="1" kern="0" spc="400" dirty="0">
                <a:solidFill>
                  <a:prstClr val="white"/>
                </a:solidFill>
                <a:latin typeface="Courier New" panose="02070309020205020404"/>
                <a:ea typeface="微软雅黑" panose="020B0503020204020204" pitchFamily="34" charset="-122"/>
                <a:cs typeface="Courier New" panose="02070309020205020404"/>
                <a:sym typeface="Helvetica Light"/>
              </a:rPr>
              <a:t>讲</a:t>
            </a:r>
            <a:r>
              <a:rPr lang="en-US" altLang="zh-CN" sz="3600" b="1" kern="0" spc="400" dirty="0">
                <a:solidFill>
                  <a:prstClr val="white"/>
                </a:solidFill>
                <a:latin typeface="Courier New" panose="02070309020205020404"/>
                <a:ea typeface="微软雅黑" panose="020B0503020204020204" pitchFamily="34" charset="-122"/>
                <a:cs typeface="Courier New" panose="02070309020205020404"/>
                <a:sym typeface="Helvetica Light"/>
              </a:rPr>
              <a:t>:</a:t>
            </a:r>
            <a:r>
              <a:rPr lang="zh-CN" altLang="en-US" sz="3600" cap="small"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j-cs"/>
                <a:sym typeface="+mn-ea"/>
              </a:rPr>
              <a:t>计算机</a:t>
            </a:r>
            <a:r>
              <a:rPr lang="zh-CN" altLang="en-US" sz="3600" cap="small"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j-cs"/>
                <a:sym typeface="+mn-ea"/>
              </a:rPr>
              <a:t>的浮点数与</a:t>
            </a:r>
            <a:r>
              <a:rPr lang="zh-CN" altLang="en-US" sz="3600" cap="small"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j-cs"/>
                <a:sym typeface="+mn-ea"/>
              </a:rPr>
              <a:t>多媒体信息</a:t>
            </a:r>
            <a:r>
              <a:rPr lang="zh-CN" altLang="en-US" sz="3600" cap="small"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j-cs"/>
                <a:sym typeface="+mn-ea"/>
              </a:rPr>
              <a:t>编码</a:t>
            </a:r>
            <a:endParaRPr lang="zh-CN" altLang="en-US" sz="3600" cap="small"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j-cs"/>
              <a:sym typeface="+mn-ea"/>
            </a:endParaRPr>
          </a:p>
        </p:txBody>
      </p:sp>
      <p:cxnSp>
        <p:nvCxnSpPr>
          <p:cNvPr id="12" name="直接连接符 11"/>
          <p:cNvCxnSpPr/>
          <p:nvPr/>
        </p:nvCxnSpPr>
        <p:spPr>
          <a:xfrm>
            <a:off x="6582908" y="3264140"/>
            <a:ext cx="4591574" cy="0"/>
          </a:xfrm>
          <a:prstGeom prst="line">
            <a:avLst/>
          </a:prstGeom>
          <a:ln w="952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6582908" y="5267462"/>
            <a:ext cx="4591574" cy="0"/>
          </a:xfrm>
          <a:prstGeom prst="line">
            <a:avLst/>
          </a:prstGeom>
          <a:ln w="952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8" name="文本框 6"/>
          <p:cNvSpPr txBox="1"/>
          <p:nvPr/>
        </p:nvSpPr>
        <p:spPr>
          <a:xfrm>
            <a:off x="164556" y="1887480"/>
            <a:ext cx="4731974" cy="523220"/>
          </a:xfrm>
          <a:prstGeom prst="rect">
            <a:avLst/>
          </a:prstGeom>
          <a:noFill/>
        </p:spPr>
        <p:txBody>
          <a:bodyPr wrap="square" rtlCol="0">
            <a:spAutoFit/>
          </a:bodyPr>
          <a:lstStyle/>
          <a:p>
            <a:pPr algn="dist"/>
            <a:endParaRPr lang="zh-CN" altLang="en-US" sz="2800" b="1" spc="400" dirty="0">
              <a:solidFill>
                <a:srgbClr val="FFC000">
                  <a:lumMod val="40000"/>
                  <a:lumOff val="60000"/>
                </a:srgb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1" name="文本框 14340"/>
          <p:cNvSpPr txBox="1"/>
          <p:nvPr/>
        </p:nvSpPr>
        <p:spPr>
          <a:xfrm>
            <a:off x="3657600" y="1066800"/>
            <a:ext cx="5486400" cy="368300"/>
          </a:xfrm>
          <a:prstGeom prst="rect">
            <a:avLst/>
          </a:prstGeom>
          <a:noFill/>
          <a:ln w="9525">
            <a:noFill/>
          </a:ln>
        </p:spPr>
        <p:txBody>
          <a:bodyPr>
            <a:spAutoFit/>
          </a:bodyPr>
          <a:lstStyle/>
          <a:p>
            <a:pPr>
              <a:spcBef>
                <a:spcPct val="50000"/>
              </a:spcBef>
            </a:pPr>
            <a:endParaRPr dirty="0">
              <a:latin typeface="Tahoma" panose="020B0604030504040204" pitchFamily="34" charset="0"/>
              <a:ea typeface="宋体" panose="02010600030101010101" pitchFamily="2" charset="-122"/>
            </a:endParaRPr>
          </a:p>
        </p:txBody>
      </p:sp>
      <p:sp>
        <p:nvSpPr>
          <p:cNvPr id="4" name="文本框 3"/>
          <p:cNvSpPr txBox="1"/>
          <p:nvPr/>
        </p:nvSpPr>
        <p:spPr>
          <a:xfrm>
            <a:off x="612775" y="536575"/>
            <a:ext cx="10966450" cy="6092825"/>
          </a:xfrm>
          <a:prstGeom prst="rect">
            <a:avLst/>
          </a:prstGeom>
          <a:noFill/>
          <a:ln w="9525">
            <a:noFill/>
          </a:ln>
        </p:spPr>
        <p:txBody>
          <a:bodyPr wrap="square">
            <a:spAutoFit/>
          </a:bodyPr>
          <a:lstStyle/>
          <a:p>
            <a:pPr>
              <a:lnSpc>
                <a:spcPct val="125000"/>
              </a:lnSpc>
            </a:pPr>
            <a:r>
              <a:rPr lang="en-US" altLang="zh-CN" sz="2400">
                <a:ea typeface="宋体" panose="02010600030101010101" pitchFamily="2" charset="-122"/>
              </a:rPr>
              <a:t>      </a:t>
            </a:r>
            <a:r>
              <a:rPr lang="en-US" altLang="zh-CN" sz="2400">
                <a:latin typeface="Times New Roman" panose="02020603050405020304" pitchFamily="18" charset="0"/>
                <a:ea typeface="楷体" panose="02010609060101010101" charset="-122"/>
                <a:cs typeface="Times New Roman" panose="02020603050405020304" pitchFamily="18" charset="0"/>
                <a:sym typeface="+mn-ea"/>
              </a:rPr>
              <a:t>2</a:t>
            </a:r>
            <a:r>
              <a:rPr lang="zh-CN" sz="2400">
                <a:latin typeface="Times New Roman" panose="02020603050405020304" pitchFamily="18" charset="0"/>
                <a:ea typeface="楷体" panose="02010609060101010101" charset="-122"/>
                <a:cs typeface="Times New Roman" panose="02020603050405020304" pitchFamily="18" charset="0"/>
                <a:sym typeface="+mn-ea"/>
              </a:rPr>
              <a:t>）</a:t>
            </a:r>
            <a:r>
              <a:rPr lang="zh-CN" sz="2400">
                <a:latin typeface="Times New Roman" panose="02020603050405020304" pitchFamily="18" charset="0"/>
                <a:ea typeface="楷体" panose="02010609060101010101" charset="-122"/>
                <a:cs typeface="Times New Roman" panose="02020603050405020304" pitchFamily="18" charset="0"/>
                <a:sym typeface="+mn-ea"/>
              </a:rPr>
              <a:t>最</a:t>
            </a:r>
            <a:r>
              <a:rPr lang="zh-CN" sz="2400">
                <a:latin typeface="Times New Roman" panose="02020603050405020304" pitchFamily="18" charset="0"/>
                <a:ea typeface="楷体" panose="02010609060101010101" charset="-122"/>
                <a:cs typeface="Times New Roman" panose="02020603050405020304" pitchFamily="18" charset="0"/>
                <a:sym typeface="+mn-ea"/>
              </a:rPr>
              <a:t>小正数的求取</a:t>
            </a:r>
            <a:endParaRPr lang="zh-CN" sz="2400">
              <a:latin typeface="Times New Roman" panose="02020603050405020304" pitchFamily="18" charset="0"/>
              <a:ea typeface="楷体" panose="02010609060101010101" charset="-122"/>
              <a:cs typeface="Times New Roman" panose="02020603050405020304" pitchFamily="18" charset="0"/>
            </a:endParaRPr>
          </a:p>
          <a:p>
            <a:pPr>
              <a:lnSpc>
                <a:spcPct val="125000"/>
              </a:lnSpc>
            </a:pPr>
            <a:r>
              <a:rPr lang="zh-CN" sz="2400">
                <a:latin typeface="Times New Roman" panose="02020603050405020304" pitchFamily="18" charset="0"/>
                <a:ea typeface="楷体" panose="02010609060101010101" charset="-122"/>
                <a:cs typeface="Times New Roman" panose="02020603050405020304" pitchFamily="18" charset="0"/>
                <a:sym typeface="+mn-ea"/>
              </a:rPr>
              <a:t>     </a:t>
            </a:r>
            <a:r>
              <a:rPr lang="en-US" altLang="zh-CN" sz="2400">
                <a:latin typeface="Times New Roman" panose="02020603050405020304" pitchFamily="18" charset="0"/>
                <a:ea typeface="楷体" panose="02010609060101010101" charset="-122"/>
                <a:cs typeface="Times New Roman" panose="02020603050405020304" pitchFamily="18" charset="0"/>
                <a:sym typeface="+mn-ea"/>
              </a:rPr>
              <a:t>  </a:t>
            </a:r>
            <a:r>
              <a:rPr lang="zh-CN" sz="2400">
                <a:latin typeface="Times New Roman" panose="02020603050405020304" pitchFamily="18" charset="0"/>
                <a:ea typeface="楷体" panose="02010609060101010101" charset="-122"/>
                <a:cs typeface="Times New Roman" panose="02020603050405020304" pitchFamily="18" charset="0"/>
                <a:sym typeface="+mn-ea"/>
              </a:rPr>
              <a:t>因为用原码表示的阶码E占用一个字节，则</a:t>
            </a:r>
            <a:endParaRPr lang="zh-CN" sz="2400">
              <a:latin typeface="Times New Roman" panose="02020603050405020304" pitchFamily="18" charset="0"/>
              <a:ea typeface="楷体" panose="02010609060101010101" charset="-122"/>
              <a:cs typeface="Times New Roman" panose="02020603050405020304" pitchFamily="18" charset="0"/>
            </a:endParaRPr>
          </a:p>
          <a:p>
            <a:pPr>
              <a:lnSpc>
                <a:spcPct val="125000"/>
              </a:lnSpc>
            </a:pPr>
            <a:r>
              <a:rPr lang="zh-CN" sz="2400">
                <a:latin typeface="Times New Roman" panose="02020603050405020304" pitchFamily="18" charset="0"/>
                <a:ea typeface="楷体" panose="02010609060101010101" charset="-122"/>
                <a:cs typeface="Times New Roman" panose="02020603050405020304" pitchFamily="18" charset="0"/>
                <a:sym typeface="+mn-ea"/>
              </a:rPr>
              <a:t>           </a:t>
            </a:r>
            <a:r>
              <a:rPr lang="en-US" altLang="zh-CN" sz="2400">
                <a:latin typeface="Times New Roman" panose="02020603050405020304" pitchFamily="18" charset="0"/>
                <a:ea typeface="楷体" panose="02010609060101010101" charset="-122"/>
                <a:cs typeface="Times New Roman" panose="02020603050405020304" pitchFamily="18" charset="0"/>
                <a:sym typeface="+mn-ea"/>
              </a:rPr>
              <a:t>          </a:t>
            </a:r>
            <a:r>
              <a:rPr lang="zh-CN" sz="2400">
                <a:latin typeface="Times New Roman" panose="02020603050405020304" pitchFamily="18" charset="0"/>
                <a:ea typeface="楷体" panose="02010609060101010101" charset="-122"/>
                <a:cs typeface="Times New Roman" panose="02020603050405020304" pitchFamily="18" charset="0"/>
                <a:sym typeface="+mn-ea"/>
              </a:rPr>
              <a:t> </a:t>
            </a:r>
            <a:r>
              <a:rPr lang="en-US" altLang="zh-CN" sz="2400">
                <a:latin typeface="Times New Roman" panose="02020603050405020304" pitchFamily="18" charset="0"/>
                <a:ea typeface="楷体" panose="02010609060101010101" charset="-122"/>
                <a:cs typeface="Times New Roman" panose="02020603050405020304" pitchFamily="18" charset="0"/>
                <a:sym typeface="+mn-ea"/>
              </a:rPr>
              <a:t>    </a:t>
            </a:r>
            <a:r>
              <a:rPr lang="zh-CN" sz="2400" i="1">
                <a:latin typeface="Times New Roman" panose="02020603050405020304" pitchFamily="18" charset="0"/>
                <a:ea typeface="楷体" panose="02010609060101010101" charset="-122"/>
                <a:cs typeface="Times New Roman" panose="02020603050405020304" pitchFamily="18" charset="0"/>
                <a:sym typeface="+mn-ea"/>
              </a:rPr>
              <a:t>E</a:t>
            </a:r>
            <a:r>
              <a:rPr lang="zh-CN" sz="2400">
                <a:latin typeface="Times New Roman" panose="02020603050405020304" pitchFamily="18" charset="0"/>
                <a:ea typeface="楷体" panose="02010609060101010101" charset="-122"/>
                <a:cs typeface="Times New Roman" panose="02020603050405020304" pitchFamily="18" charset="0"/>
                <a:sym typeface="+mn-ea"/>
              </a:rPr>
              <a:t>=</a:t>
            </a:r>
            <a:r>
              <a:rPr lang="zh-CN" sz="2400" i="1">
                <a:latin typeface="Times New Roman" panose="02020603050405020304" pitchFamily="18" charset="0"/>
                <a:ea typeface="楷体" panose="02010609060101010101" charset="-122"/>
                <a:cs typeface="Times New Roman" panose="02020603050405020304" pitchFamily="18" charset="0"/>
                <a:sym typeface="+mn-ea"/>
              </a:rPr>
              <a:t>E</a:t>
            </a:r>
            <a:r>
              <a:rPr lang="zh-CN" sz="2400" i="1" baseline="-25000">
                <a:latin typeface="Times New Roman" panose="02020603050405020304" pitchFamily="18" charset="0"/>
                <a:ea typeface="楷体" panose="02010609060101010101" charset="-122"/>
                <a:cs typeface="Times New Roman" panose="02020603050405020304" pitchFamily="18" charset="0"/>
                <a:sym typeface="+mn-ea"/>
              </a:rPr>
              <a:t>s</a:t>
            </a:r>
            <a:r>
              <a:rPr lang="zh-CN" sz="2400" i="1">
                <a:latin typeface="Times New Roman" panose="02020603050405020304" pitchFamily="18" charset="0"/>
                <a:ea typeface="楷体" panose="02010609060101010101" charset="-122"/>
                <a:cs typeface="Times New Roman" panose="02020603050405020304" pitchFamily="18" charset="0"/>
                <a:sym typeface="+mn-ea"/>
              </a:rPr>
              <a:t> E</a:t>
            </a:r>
            <a:r>
              <a:rPr lang="zh-CN" sz="2400" baseline="-25000">
                <a:latin typeface="Times New Roman" panose="02020603050405020304" pitchFamily="18" charset="0"/>
                <a:ea typeface="楷体" panose="02010609060101010101" charset="-122"/>
                <a:cs typeface="Times New Roman" panose="02020603050405020304" pitchFamily="18" charset="0"/>
                <a:sym typeface="+mn-ea"/>
              </a:rPr>
              <a:t>1</a:t>
            </a:r>
            <a:r>
              <a:rPr lang="zh-CN" sz="2400">
                <a:latin typeface="Times New Roman" panose="02020603050405020304" pitchFamily="18" charset="0"/>
                <a:ea typeface="楷体" panose="02010609060101010101" charset="-122"/>
                <a:cs typeface="Times New Roman" panose="02020603050405020304" pitchFamily="18" charset="0"/>
                <a:sym typeface="+mn-ea"/>
              </a:rPr>
              <a:t> </a:t>
            </a:r>
            <a:r>
              <a:rPr lang="zh-CN" sz="2400" i="1">
                <a:latin typeface="Times New Roman" panose="02020603050405020304" pitchFamily="18" charset="0"/>
                <a:ea typeface="楷体" panose="02010609060101010101" charset="-122"/>
                <a:cs typeface="Times New Roman" panose="02020603050405020304" pitchFamily="18" charset="0"/>
                <a:sym typeface="+mn-ea"/>
              </a:rPr>
              <a:t>E</a:t>
            </a:r>
            <a:r>
              <a:rPr lang="zh-CN" sz="2400" baseline="-25000">
                <a:latin typeface="Times New Roman" panose="02020603050405020304" pitchFamily="18" charset="0"/>
                <a:ea typeface="楷体" panose="02010609060101010101" charset="-122"/>
                <a:cs typeface="Times New Roman" panose="02020603050405020304" pitchFamily="18" charset="0"/>
                <a:sym typeface="+mn-ea"/>
              </a:rPr>
              <a:t>2</a:t>
            </a:r>
            <a:r>
              <a:rPr lang="zh-CN" sz="2400">
                <a:latin typeface="Times New Roman" panose="02020603050405020304" pitchFamily="18" charset="0"/>
                <a:ea typeface="楷体" panose="02010609060101010101" charset="-122"/>
                <a:cs typeface="Times New Roman" panose="02020603050405020304" pitchFamily="18" charset="0"/>
                <a:sym typeface="+mn-ea"/>
              </a:rPr>
              <a:t> </a:t>
            </a:r>
            <a:r>
              <a:rPr lang="zh-CN" sz="2400" i="1">
                <a:latin typeface="Times New Roman" panose="02020603050405020304" pitchFamily="18" charset="0"/>
                <a:ea typeface="楷体" panose="02010609060101010101" charset="-122"/>
                <a:cs typeface="Times New Roman" panose="02020603050405020304" pitchFamily="18" charset="0"/>
                <a:sym typeface="+mn-ea"/>
              </a:rPr>
              <a:t>E</a:t>
            </a:r>
            <a:r>
              <a:rPr lang="zh-CN" sz="2400" baseline="-25000">
                <a:latin typeface="Times New Roman" panose="02020603050405020304" pitchFamily="18" charset="0"/>
                <a:ea typeface="楷体" panose="02010609060101010101" charset="-122"/>
                <a:cs typeface="Times New Roman" panose="02020603050405020304" pitchFamily="18" charset="0"/>
                <a:sym typeface="+mn-ea"/>
              </a:rPr>
              <a:t>3</a:t>
            </a:r>
            <a:r>
              <a:rPr lang="zh-CN" sz="2400">
                <a:latin typeface="Times New Roman" panose="02020603050405020304" pitchFamily="18" charset="0"/>
                <a:ea typeface="楷体" panose="02010609060101010101" charset="-122"/>
                <a:cs typeface="Times New Roman" panose="02020603050405020304" pitchFamily="18" charset="0"/>
                <a:sym typeface="+mn-ea"/>
              </a:rPr>
              <a:t> </a:t>
            </a:r>
            <a:r>
              <a:rPr lang="zh-CN" sz="2400" i="1">
                <a:latin typeface="Times New Roman" panose="02020603050405020304" pitchFamily="18" charset="0"/>
                <a:ea typeface="楷体" panose="02010609060101010101" charset="-122"/>
                <a:cs typeface="Times New Roman" panose="02020603050405020304" pitchFamily="18" charset="0"/>
                <a:sym typeface="+mn-ea"/>
              </a:rPr>
              <a:t>E</a:t>
            </a:r>
            <a:r>
              <a:rPr lang="zh-CN" sz="2400" baseline="-25000">
                <a:latin typeface="Times New Roman" panose="02020603050405020304" pitchFamily="18" charset="0"/>
                <a:ea typeface="楷体" panose="02010609060101010101" charset="-122"/>
                <a:cs typeface="Times New Roman" panose="02020603050405020304" pitchFamily="18" charset="0"/>
                <a:sym typeface="+mn-ea"/>
              </a:rPr>
              <a:t>4</a:t>
            </a:r>
            <a:r>
              <a:rPr lang="zh-CN" sz="2400">
                <a:latin typeface="Times New Roman" panose="02020603050405020304" pitchFamily="18" charset="0"/>
                <a:ea typeface="楷体" panose="02010609060101010101" charset="-122"/>
                <a:cs typeface="Times New Roman" panose="02020603050405020304" pitchFamily="18" charset="0"/>
                <a:sym typeface="+mn-ea"/>
              </a:rPr>
              <a:t> </a:t>
            </a:r>
            <a:r>
              <a:rPr lang="zh-CN" sz="2400" i="1">
                <a:latin typeface="Times New Roman" panose="02020603050405020304" pitchFamily="18" charset="0"/>
                <a:ea typeface="楷体" panose="02010609060101010101" charset="-122"/>
                <a:cs typeface="Times New Roman" panose="02020603050405020304" pitchFamily="18" charset="0"/>
                <a:sym typeface="+mn-ea"/>
              </a:rPr>
              <a:t>E</a:t>
            </a:r>
            <a:r>
              <a:rPr lang="zh-CN" sz="2400" baseline="-25000">
                <a:latin typeface="Times New Roman" panose="02020603050405020304" pitchFamily="18" charset="0"/>
                <a:ea typeface="楷体" panose="02010609060101010101" charset="-122"/>
                <a:cs typeface="Times New Roman" panose="02020603050405020304" pitchFamily="18" charset="0"/>
                <a:sym typeface="+mn-ea"/>
              </a:rPr>
              <a:t>5</a:t>
            </a:r>
            <a:r>
              <a:rPr lang="zh-CN" sz="2400">
                <a:latin typeface="Times New Roman" panose="02020603050405020304" pitchFamily="18" charset="0"/>
                <a:ea typeface="楷体" panose="02010609060101010101" charset="-122"/>
                <a:cs typeface="Times New Roman" panose="02020603050405020304" pitchFamily="18" charset="0"/>
                <a:sym typeface="+mn-ea"/>
              </a:rPr>
              <a:t> </a:t>
            </a:r>
            <a:r>
              <a:rPr lang="zh-CN" sz="2400" i="1">
                <a:latin typeface="Times New Roman" panose="02020603050405020304" pitchFamily="18" charset="0"/>
                <a:ea typeface="楷体" panose="02010609060101010101" charset="-122"/>
                <a:cs typeface="Times New Roman" panose="02020603050405020304" pitchFamily="18" charset="0"/>
                <a:sym typeface="+mn-ea"/>
              </a:rPr>
              <a:t>E</a:t>
            </a:r>
            <a:r>
              <a:rPr lang="zh-CN" sz="2400" baseline="-25000">
                <a:latin typeface="Times New Roman" panose="02020603050405020304" pitchFamily="18" charset="0"/>
                <a:ea typeface="楷体" panose="02010609060101010101" charset="-122"/>
                <a:cs typeface="Times New Roman" panose="02020603050405020304" pitchFamily="18" charset="0"/>
                <a:sym typeface="+mn-ea"/>
              </a:rPr>
              <a:t>6</a:t>
            </a:r>
            <a:r>
              <a:rPr lang="zh-CN" sz="2400">
                <a:latin typeface="Times New Roman" panose="02020603050405020304" pitchFamily="18" charset="0"/>
                <a:ea typeface="楷体" panose="02010609060101010101" charset="-122"/>
                <a:cs typeface="Times New Roman" panose="02020603050405020304" pitchFamily="18" charset="0"/>
                <a:sym typeface="+mn-ea"/>
              </a:rPr>
              <a:t> </a:t>
            </a:r>
            <a:r>
              <a:rPr lang="zh-CN" sz="2400" i="1">
                <a:latin typeface="Times New Roman" panose="02020603050405020304" pitchFamily="18" charset="0"/>
                <a:ea typeface="楷体" panose="02010609060101010101" charset="-122"/>
                <a:cs typeface="Times New Roman" panose="02020603050405020304" pitchFamily="18" charset="0"/>
                <a:sym typeface="+mn-ea"/>
              </a:rPr>
              <a:t>E</a:t>
            </a:r>
            <a:r>
              <a:rPr lang="zh-CN" sz="2400" baseline="-25000">
                <a:latin typeface="Times New Roman" panose="02020603050405020304" pitchFamily="18" charset="0"/>
                <a:ea typeface="楷体" panose="02010609060101010101" charset="-122"/>
                <a:cs typeface="Times New Roman" panose="02020603050405020304" pitchFamily="18" charset="0"/>
                <a:sym typeface="+mn-ea"/>
              </a:rPr>
              <a:t>7</a:t>
            </a:r>
            <a:endParaRPr lang="zh-CN" sz="2400">
              <a:latin typeface="Times New Roman" panose="02020603050405020304" pitchFamily="18" charset="0"/>
              <a:ea typeface="楷体" panose="02010609060101010101" charset="-122"/>
              <a:cs typeface="Times New Roman" panose="02020603050405020304" pitchFamily="18" charset="0"/>
            </a:endParaRPr>
          </a:p>
          <a:p>
            <a:pPr>
              <a:lnSpc>
                <a:spcPct val="125000"/>
              </a:lnSpc>
            </a:pPr>
            <a:r>
              <a:rPr lang="zh-CN" sz="2400">
                <a:latin typeface="Times New Roman" panose="02020603050405020304" pitchFamily="18" charset="0"/>
                <a:ea typeface="楷体" panose="02010609060101010101" charset="-122"/>
                <a:cs typeface="Times New Roman" panose="02020603050405020304" pitchFamily="18" charset="0"/>
                <a:sym typeface="+mn-ea"/>
              </a:rPr>
              <a:t>最小正数浮点数的阶码应该是可表示的最小</a:t>
            </a:r>
            <a:r>
              <a:rPr lang="zh-CN" sz="2400">
                <a:latin typeface="Times New Roman" panose="02020603050405020304" pitchFamily="18" charset="0"/>
                <a:ea typeface="楷体" panose="02010609060101010101" charset="-122"/>
                <a:cs typeface="Times New Roman" panose="02020603050405020304" pitchFamily="18" charset="0"/>
                <a:sym typeface="+mn-ea"/>
              </a:rPr>
              <a:t>负整数，即</a:t>
            </a:r>
            <a:endParaRPr lang="zh-CN" sz="2400">
              <a:latin typeface="Times New Roman" panose="02020603050405020304" pitchFamily="18" charset="0"/>
              <a:ea typeface="楷体" panose="02010609060101010101" charset="-122"/>
              <a:cs typeface="Times New Roman" panose="02020603050405020304" pitchFamily="18" charset="0"/>
            </a:endParaRPr>
          </a:p>
          <a:p>
            <a:pPr>
              <a:lnSpc>
                <a:spcPct val="125000"/>
              </a:lnSpc>
            </a:pPr>
            <a:r>
              <a:rPr lang="zh-CN" sz="2400">
                <a:latin typeface="Times New Roman" panose="02020603050405020304" pitchFamily="18" charset="0"/>
                <a:ea typeface="楷体" panose="02010609060101010101" charset="-122"/>
                <a:cs typeface="Times New Roman" panose="02020603050405020304" pitchFamily="18" charset="0"/>
                <a:sym typeface="+mn-ea"/>
              </a:rPr>
              <a:t>           </a:t>
            </a:r>
            <a:r>
              <a:rPr lang="en-US" altLang="zh-CN" sz="2400">
                <a:latin typeface="Times New Roman" panose="02020603050405020304" pitchFamily="18" charset="0"/>
                <a:ea typeface="楷体" panose="02010609060101010101" charset="-122"/>
                <a:cs typeface="Times New Roman" panose="02020603050405020304" pitchFamily="18" charset="0"/>
                <a:sym typeface="+mn-ea"/>
              </a:rPr>
              <a:t>             </a:t>
            </a:r>
            <a:r>
              <a:rPr lang="zh-CN" sz="2400">
                <a:latin typeface="Times New Roman" panose="02020603050405020304" pitchFamily="18" charset="0"/>
                <a:ea typeface="楷体" panose="02010609060101010101" charset="-122"/>
                <a:cs typeface="Times New Roman" panose="02020603050405020304" pitchFamily="18" charset="0"/>
                <a:sym typeface="+mn-ea"/>
              </a:rPr>
              <a:t> </a:t>
            </a:r>
            <a:r>
              <a:rPr lang="zh-CN" sz="2400" i="1">
                <a:latin typeface="Times New Roman" panose="02020603050405020304" pitchFamily="18" charset="0"/>
                <a:ea typeface="楷体" panose="02010609060101010101" charset="-122"/>
                <a:cs typeface="Times New Roman" panose="02020603050405020304" pitchFamily="18" charset="0"/>
                <a:sym typeface="+mn-ea"/>
              </a:rPr>
              <a:t>E</a:t>
            </a:r>
            <a:r>
              <a:rPr lang="zh-CN" sz="2400">
                <a:latin typeface="Times New Roman" panose="02020603050405020304" pitchFamily="18" charset="0"/>
                <a:ea typeface="楷体" panose="02010609060101010101" charset="-122"/>
                <a:cs typeface="Times New Roman" panose="02020603050405020304" pitchFamily="18" charset="0"/>
                <a:sym typeface="+mn-ea"/>
              </a:rPr>
              <a:t>=</a:t>
            </a:r>
            <a:r>
              <a:rPr lang="en-US" altLang="zh-CN" sz="2400">
                <a:latin typeface="Times New Roman" panose="02020603050405020304" pitchFamily="18" charset="0"/>
                <a:ea typeface="楷体" panose="02010609060101010101" charset="-122"/>
                <a:cs typeface="Times New Roman" panose="02020603050405020304" pitchFamily="18" charset="0"/>
                <a:sym typeface="+mn-ea"/>
              </a:rPr>
              <a:t>1</a:t>
            </a:r>
            <a:r>
              <a:rPr lang="en-US" altLang="zh-CN" sz="2400">
                <a:latin typeface="Times New Roman" panose="02020603050405020304" pitchFamily="18" charset="0"/>
                <a:ea typeface="楷体" panose="02010609060101010101" charset="-122"/>
                <a:cs typeface="Times New Roman" panose="02020603050405020304" pitchFamily="18" charset="0"/>
                <a:sym typeface="+mn-ea"/>
              </a:rPr>
              <a:t>,</a:t>
            </a:r>
            <a:r>
              <a:rPr lang="zh-CN" sz="2400">
                <a:latin typeface="Times New Roman" panose="02020603050405020304" pitchFamily="18" charset="0"/>
                <a:ea typeface="楷体" panose="02010609060101010101" charset="-122"/>
                <a:cs typeface="Times New Roman" panose="02020603050405020304" pitchFamily="18" charset="0"/>
                <a:sym typeface="+mn-ea"/>
              </a:rPr>
              <a:t>1111111</a:t>
            </a:r>
            <a:endParaRPr lang="zh-CN" sz="2400">
              <a:latin typeface="Times New Roman" panose="02020603050405020304" pitchFamily="18" charset="0"/>
              <a:ea typeface="楷体" panose="02010609060101010101" charset="-122"/>
              <a:cs typeface="Times New Roman" panose="02020603050405020304" pitchFamily="18" charset="0"/>
            </a:endParaRPr>
          </a:p>
          <a:p>
            <a:pPr>
              <a:lnSpc>
                <a:spcPct val="125000"/>
              </a:lnSpc>
            </a:pPr>
            <a:r>
              <a:rPr lang="zh-CN" sz="2400">
                <a:latin typeface="Times New Roman" panose="02020603050405020304" pitchFamily="18" charset="0"/>
                <a:ea typeface="楷体" panose="02010609060101010101" charset="-122"/>
                <a:cs typeface="Times New Roman" panose="02020603050405020304" pitchFamily="18" charset="0"/>
                <a:sym typeface="+mn-ea"/>
              </a:rPr>
              <a:t>     </a:t>
            </a:r>
            <a:r>
              <a:rPr lang="en-US" altLang="zh-CN" sz="2400">
                <a:latin typeface="Times New Roman" panose="02020603050405020304" pitchFamily="18" charset="0"/>
                <a:ea typeface="楷体" panose="02010609060101010101" charset="-122"/>
                <a:cs typeface="Times New Roman" panose="02020603050405020304" pitchFamily="18" charset="0"/>
                <a:sym typeface="+mn-ea"/>
              </a:rPr>
              <a:t>  </a:t>
            </a:r>
            <a:r>
              <a:rPr lang="zh-CN" sz="2400">
                <a:latin typeface="Times New Roman" panose="02020603050405020304" pitchFamily="18" charset="0"/>
                <a:ea typeface="楷体" panose="02010609060101010101" charset="-122"/>
                <a:cs typeface="Times New Roman" panose="02020603050405020304" pitchFamily="18" charset="0"/>
                <a:sym typeface="+mn-ea"/>
              </a:rPr>
              <a:t>因为用原码表示的尾数M占用两个字节，则</a:t>
            </a:r>
            <a:endParaRPr lang="zh-CN" sz="2400">
              <a:latin typeface="Times New Roman" panose="02020603050405020304" pitchFamily="18" charset="0"/>
              <a:ea typeface="楷体" panose="02010609060101010101" charset="-122"/>
              <a:cs typeface="Times New Roman" panose="02020603050405020304" pitchFamily="18" charset="0"/>
            </a:endParaRPr>
          </a:p>
          <a:p>
            <a:pPr>
              <a:lnSpc>
                <a:spcPct val="125000"/>
              </a:lnSpc>
            </a:pPr>
            <a:r>
              <a:rPr lang="zh-CN" sz="2400">
                <a:latin typeface="Times New Roman" panose="02020603050405020304" pitchFamily="18" charset="0"/>
                <a:ea typeface="楷体" panose="02010609060101010101" charset="-122"/>
                <a:cs typeface="Times New Roman" panose="02020603050405020304" pitchFamily="18" charset="0"/>
                <a:sym typeface="+mn-ea"/>
              </a:rPr>
              <a:t>  </a:t>
            </a:r>
            <a:r>
              <a:rPr lang="en-US" altLang="zh-CN" sz="2400">
                <a:latin typeface="Times New Roman" panose="02020603050405020304" pitchFamily="18" charset="0"/>
                <a:ea typeface="楷体" panose="02010609060101010101" charset="-122"/>
                <a:cs typeface="Times New Roman" panose="02020603050405020304" pitchFamily="18" charset="0"/>
                <a:sym typeface="+mn-ea"/>
              </a:rPr>
              <a:t>    </a:t>
            </a:r>
            <a:r>
              <a:rPr lang="zh-CN" sz="2400">
                <a:latin typeface="Times New Roman" panose="02020603050405020304" pitchFamily="18" charset="0"/>
                <a:ea typeface="楷体" panose="02010609060101010101" charset="-122"/>
                <a:cs typeface="Times New Roman" panose="02020603050405020304" pitchFamily="18" charset="0"/>
                <a:sym typeface="+mn-ea"/>
              </a:rPr>
              <a:t> </a:t>
            </a:r>
            <a:r>
              <a:rPr lang="zh-CN" sz="2400" i="1">
                <a:latin typeface="Times New Roman" panose="02020603050405020304" pitchFamily="18" charset="0"/>
                <a:ea typeface="楷体" panose="02010609060101010101" charset="-122"/>
                <a:cs typeface="Times New Roman" panose="02020603050405020304" pitchFamily="18" charset="0"/>
                <a:sym typeface="+mn-ea"/>
              </a:rPr>
              <a:t>M</a:t>
            </a:r>
            <a:r>
              <a:rPr lang="zh-CN" sz="2400">
                <a:latin typeface="Times New Roman" panose="02020603050405020304" pitchFamily="18" charset="0"/>
                <a:ea typeface="楷体" panose="02010609060101010101" charset="-122"/>
                <a:cs typeface="Times New Roman" panose="02020603050405020304" pitchFamily="18" charset="0"/>
                <a:sym typeface="+mn-ea"/>
              </a:rPr>
              <a:t>=</a:t>
            </a:r>
            <a:r>
              <a:rPr lang="zh-CN" sz="2400" i="1">
                <a:latin typeface="Times New Roman" panose="02020603050405020304" pitchFamily="18" charset="0"/>
                <a:ea typeface="楷体" panose="02010609060101010101" charset="-122"/>
                <a:cs typeface="Times New Roman" panose="02020603050405020304" pitchFamily="18" charset="0"/>
                <a:sym typeface="+mn-ea"/>
              </a:rPr>
              <a:t>Ms</a:t>
            </a:r>
            <a:r>
              <a:rPr lang="zh-CN" sz="2400">
                <a:latin typeface="Times New Roman" panose="02020603050405020304" pitchFamily="18" charset="0"/>
                <a:ea typeface="楷体" panose="02010609060101010101" charset="-122"/>
                <a:cs typeface="Times New Roman" panose="02020603050405020304" pitchFamily="18" charset="0"/>
                <a:sym typeface="+mn-ea"/>
              </a:rPr>
              <a:t> .</a:t>
            </a:r>
            <a:r>
              <a:rPr lang="zh-CN" sz="2400" i="1">
                <a:latin typeface="Times New Roman" panose="02020603050405020304" pitchFamily="18" charset="0"/>
                <a:ea typeface="楷体" panose="02010609060101010101" charset="-122"/>
                <a:cs typeface="Times New Roman" panose="02020603050405020304" pitchFamily="18" charset="0"/>
                <a:sym typeface="+mn-ea"/>
              </a:rPr>
              <a:t>M</a:t>
            </a:r>
            <a:r>
              <a:rPr lang="zh-CN" sz="2400" baseline="-25000">
                <a:latin typeface="Times New Roman" panose="02020603050405020304" pitchFamily="18" charset="0"/>
                <a:ea typeface="楷体" panose="02010609060101010101" charset="-122"/>
                <a:cs typeface="Times New Roman" panose="02020603050405020304" pitchFamily="18" charset="0"/>
                <a:sym typeface="+mn-ea"/>
              </a:rPr>
              <a:t>-1</a:t>
            </a:r>
            <a:r>
              <a:rPr lang="zh-CN" sz="2400" i="1">
                <a:latin typeface="Times New Roman" panose="02020603050405020304" pitchFamily="18" charset="0"/>
                <a:ea typeface="楷体" panose="02010609060101010101" charset="-122"/>
                <a:cs typeface="Times New Roman" panose="02020603050405020304" pitchFamily="18" charset="0"/>
                <a:sym typeface="+mn-ea"/>
              </a:rPr>
              <a:t>M</a:t>
            </a:r>
            <a:r>
              <a:rPr lang="zh-CN" sz="2400" baseline="-25000">
                <a:latin typeface="Times New Roman" panose="02020603050405020304" pitchFamily="18" charset="0"/>
                <a:ea typeface="楷体" panose="02010609060101010101" charset="-122"/>
                <a:cs typeface="Times New Roman" panose="02020603050405020304" pitchFamily="18" charset="0"/>
                <a:sym typeface="+mn-ea"/>
              </a:rPr>
              <a:t>-2</a:t>
            </a:r>
            <a:r>
              <a:rPr lang="zh-CN" sz="2400" i="1">
                <a:latin typeface="Times New Roman" panose="02020603050405020304" pitchFamily="18" charset="0"/>
                <a:ea typeface="楷体" panose="02010609060101010101" charset="-122"/>
                <a:cs typeface="Times New Roman" panose="02020603050405020304" pitchFamily="18" charset="0"/>
                <a:sym typeface="+mn-ea"/>
              </a:rPr>
              <a:t>M</a:t>
            </a:r>
            <a:r>
              <a:rPr lang="zh-CN" sz="2400" baseline="-25000">
                <a:latin typeface="Times New Roman" panose="02020603050405020304" pitchFamily="18" charset="0"/>
                <a:ea typeface="楷体" panose="02010609060101010101" charset="-122"/>
                <a:cs typeface="Times New Roman" panose="02020603050405020304" pitchFamily="18" charset="0"/>
                <a:sym typeface="+mn-ea"/>
              </a:rPr>
              <a:t>-3</a:t>
            </a:r>
            <a:r>
              <a:rPr lang="zh-CN" sz="2400" i="1">
                <a:latin typeface="Times New Roman" panose="02020603050405020304" pitchFamily="18" charset="0"/>
                <a:ea typeface="楷体" panose="02010609060101010101" charset="-122"/>
                <a:cs typeface="Times New Roman" panose="02020603050405020304" pitchFamily="18" charset="0"/>
                <a:sym typeface="+mn-ea"/>
              </a:rPr>
              <a:t>M</a:t>
            </a:r>
            <a:r>
              <a:rPr lang="zh-CN" sz="2400" baseline="-25000">
                <a:latin typeface="Times New Roman" panose="02020603050405020304" pitchFamily="18" charset="0"/>
                <a:ea typeface="楷体" panose="02010609060101010101" charset="-122"/>
                <a:cs typeface="Times New Roman" panose="02020603050405020304" pitchFamily="18" charset="0"/>
                <a:sym typeface="+mn-ea"/>
              </a:rPr>
              <a:t>-4</a:t>
            </a:r>
            <a:r>
              <a:rPr lang="zh-CN" sz="2400" i="1">
                <a:latin typeface="Times New Roman" panose="02020603050405020304" pitchFamily="18" charset="0"/>
                <a:ea typeface="楷体" panose="02010609060101010101" charset="-122"/>
                <a:cs typeface="Times New Roman" panose="02020603050405020304" pitchFamily="18" charset="0"/>
                <a:sym typeface="+mn-ea"/>
              </a:rPr>
              <a:t>M</a:t>
            </a:r>
            <a:r>
              <a:rPr lang="zh-CN" sz="2400" baseline="-25000">
                <a:latin typeface="Times New Roman" panose="02020603050405020304" pitchFamily="18" charset="0"/>
                <a:ea typeface="楷体" panose="02010609060101010101" charset="-122"/>
                <a:cs typeface="Times New Roman" panose="02020603050405020304" pitchFamily="18" charset="0"/>
                <a:sym typeface="+mn-ea"/>
              </a:rPr>
              <a:t>-5</a:t>
            </a:r>
            <a:r>
              <a:rPr lang="zh-CN" sz="2400" i="1">
                <a:latin typeface="Times New Roman" panose="02020603050405020304" pitchFamily="18" charset="0"/>
                <a:ea typeface="楷体" panose="02010609060101010101" charset="-122"/>
                <a:cs typeface="Times New Roman" panose="02020603050405020304" pitchFamily="18" charset="0"/>
                <a:sym typeface="+mn-ea"/>
              </a:rPr>
              <a:t>M</a:t>
            </a:r>
            <a:r>
              <a:rPr lang="zh-CN" sz="2400" baseline="-25000">
                <a:latin typeface="Times New Roman" panose="02020603050405020304" pitchFamily="18" charset="0"/>
                <a:ea typeface="楷体" panose="02010609060101010101" charset="-122"/>
                <a:cs typeface="Times New Roman" panose="02020603050405020304" pitchFamily="18" charset="0"/>
                <a:sym typeface="+mn-ea"/>
              </a:rPr>
              <a:t>-6</a:t>
            </a:r>
            <a:r>
              <a:rPr lang="zh-CN" sz="2400" i="1">
                <a:latin typeface="Times New Roman" panose="02020603050405020304" pitchFamily="18" charset="0"/>
                <a:ea typeface="楷体" panose="02010609060101010101" charset="-122"/>
                <a:cs typeface="Times New Roman" panose="02020603050405020304" pitchFamily="18" charset="0"/>
                <a:sym typeface="+mn-ea"/>
              </a:rPr>
              <a:t>M</a:t>
            </a:r>
            <a:r>
              <a:rPr lang="zh-CN" sz="2400" baseline="-25000">
                <a:latin typeface="Times New Roman" panose="02020603050405020304" pitchFamily="18" charset="0"/>
                <a:ea typeface="楷体" panose="02010609060101010101" charset="-122"/>
                <a:cs typeface="Times New Roman" panose="02020603050405020304" pitchFamily="18" charset="0"/>
                <a:sym typeface="+mn-ea"/>
              </a:rPr>
              <a:t>-7</a:t>
            </a:r>
            <a:r>
              <a:rPr lang="zh-CN" sz="2400" i="1">
                <a:latin typeface="Times New Roman" panose="02020603050405020304" pitchFamily="18" charset="0"/>
                <a:ea typeface="楷体" panose="02010609060101010101" charset="-122"/>
                <a:cs typeface="Times New Roman" panose="02020603050405020304" pitchFamily="18" charset="0"/>
                <a:sym typeface="+mn-ea"/>
              </a:rPr>
              <a:t>M</a:t>
            </a:r>
            <a:r>
              <a:rPr lang="zh-CN" sz="2400" baseline="-25000">
                <a:latin typeface="Times New Roman" panose="02020603050405020304" pitchFamily="18" charset="0"/>
                <a:ea typeface="楷体" panose="02010609060101010101" charset="-122"/>
                <a:cs typeface="Times New Roman" panose="02020603050405020304" pitchFamily="18" charset="0"/>
                <a:sym typeface="+mn-ea"/>
              </a:rPr>
              <a:t>-8</a:t>
            </a:r>
            <a:r>
              <a:rPr lang="zh-CN" sz="2400" i="1">
                <a:latin typeface="Times New Roman" panose="02020603050405020304" pitchFamily="18" charset="0"/>
                <a:ea typeface="楷体" panose="02010609060101010101" charset="-122"/>
                <a:cs typeface="Times New Roman" panose="02020603050405020304" pitchFamily="18" charset="0"/>
                <a:sym typeface="+mn-ea"/>
              </a:rPr>
              <a:t>M</a:t>
            </a:r>
            <a:r>
              <a:rPr lang="zh-CN" sz="2400" baseline="-25000">
                <a:latin typeface="Times New Roman" panose="02020603050405020304" pitchFamily="18" charset="0"/>
                <a:ea typeface="楷体" panose="02010609060101010101" charset="-122"/>
                <a:cs typeface="Times New Roman" panose="02020603050405020304" pitchFamily="18" charset="0"/>
                <a:sym typeface="+mn-ea"/>
              </a:rPr>
              <a:t>-9</a:t>
            </a:r>
            <a:r>
              <a:rPr lang="zh-CN" sz="2400" i="1">
                <a:latin typeface="Times New Roman" panose="02020603050405020304" pitchFamily="18" charset="0"/>
                <a:ea typeface="楷体" panose="02010609060101010101" charset="-122"/>
                <a:cs typeface="Times New Roman" panose="02020603050405020304" pitchFamily="18" charset="0"/>
                <a:sym typeface="+mn-ea"/>
              </a:rPr>
              <a:t>M</a:t>
            </a:r>
            <a:r>
              <a:rPr lang="zh-CN" sz="2400" baseline="-25000">
                <a:latin typeface="Times New Roman" panose="02020603050405020304" pitchFamily="18" charset="0"/>
                <a:ea typeface="楷体" panose="02010609060101010101" charset="-122"/>
                <a:cs typeface="Times New Roman" panose="02020603050405020304" pitchFamily="18" charset="0"/>
                <a:sym typeface="+mn-ea"/>
              </a:rPr>
              <a:t>-10</a:t>
            </a:r>
            <a:r>
              <a:rPr lang="zh-CN" sz="2400" i="1">
                <a:latin typeface="Times New Roman" panose="02020603050405020304" pitchFamily="18" charset="0"/>
                <a:ea typeface="楷体" panose="02010609060101010101" charset="-122"/>
                <a:cs typeface="Times New Roman" panose="02020603050405020304" pitchFamily="18" charset="0"/>
                <a:sym typeface="+mn-ea"/>
              </a:rPr>
              <a:t>M</a:t>
            </a:r>
            <a:r>
              <a:rPr lang="zh-CN" sz="2400" baseline="-25000">
                <a:latin typeface="Times New Roman" panose="02020603050405020304" pitchFamily="18" charset="0"/>
                <a:ea typeface="楷体" panose="02010609060101010101" charset="-122"/>
                <a:cs typeface="Times New Roman" panose="02020603050405020304" pitchFamily="18" charset="0"/>
                <a:sym typeface="+mn-ea"/>
              </a:rPr>
              <a:t>-11</a:t>
            </a:r>
            <a:r>
              <a:rPr lang="zh-CN" sz="2400" i="1">
                <a:latin typeface="Times New Roman" panose="02020603050405020304" pitchFamily="18" charset="0"/>
                <a:ea typeface="楷体" panose="02010609060101010101" charset="-122"/>
                <a:cs typeface="Times New Roman" panose="02020603050405020304" pitchFamily="18" charset="0"/>
                <a:sym typeface="+mn-ea"/>
              </a:rPr>
              <a:t>M</a:t>
            </a:r>
            <a:r>
              <a:rPr lang="zh-CN" sz="2400" baseline="-25000">
                <a:latin typeface="Times New Roman" panose="02020603050405020304" pitchFamily="18" charset="0"/>
                <a:ea typeface="楷体" panose="02010609060101010101" charset="-122"/>
                <a:cs typeface="Times New Roman" panose="02020603050405020304" pitchFamily="18" charset="0"/>
                <a:sym typeface="+mn-ea"/>
              </a:rPr>
              <a:t>-12</a:t>
            </a:r>
            <a:r>
              <a:rPr lang="zh-CN" sz="2400" i="1">
                <a:latin typeface="Times New Roman" panose="02020603050405020304" pitchFamily="18" charset="0"/>
                <a:ea typeface="楷体" panose="02010609060101010101" charset="-122"/>
                <a:cs typeface="Times New Roman" panose="02020603050405020304" pitchFamily="18" charset="0"/>
                <a:sym typeface="+mn-ea"/>
              </a:rPr>
              <a:t>M</a:t>
            </a:r>
            <a:r>
              <a:rPr lang="zh-CN" sz="2400" baseline="-25000">
                <a:latin typeface="Times New Roman" panose="02020603050405020304" pitchFamily="18" charset="0"/>
                <a:ea typeface="楷体" panose="02010609060101010101" charset="-122"/>
                <a:cs typeface="Times New Roman" panose="02020603050405020304" pitchFamily="18" charset="0"/>
                <a:sym typeface="+mn-ea"/>
              </a:rPr>
              <a:t>-13</a:t>
            </a:r>
            <a:r>
              <a:rPr lang="zh-CN" sz="2400" i="1">
                <a:latin typeface="Times New Roman" panose="02020603050405020304" pitchFamily="18" charset="0"/>
                <a:ea typeface="楷体" panose="02010609060101010101" charset="-122"/>
                <a:cs typeface="Times New Roman" panose="02020603050405020304" pitchFamily="18" charset="0"/>
                <a:sym typeface="+mn-ea"/>
              </a:rPr>
              <a:t>M</a:t>
            </a:r>
            <a:r>
              <a:rPr lang="zh-CN" sz="2400" baseline="-25000">
                <a:latin typeface="Times New Roman" panose="02020603050405020304" pitchFamily="18" charset="0"/>
                <a:ea typeface="楷体" panose="02010609060101010101" charset="-122"/>
                <a:cs typeface="Times New Roman" panose="02020603050405020304" pitchFamily="18" charset="0"/>
                <a:sym typeface="+mn-ea"/>
              </a:rPr>
              <a:t>-14</a:t>
            </a:r>
            <a:r>
              <a:rPr lang="zh-CN" sz="2400" i="1">
                <a:latin typeface="Times New Roman" panose="02020603050405020304" pitchFamily="18" charset="0"/>
                <a:ea typeface="楷体" panose="02010609060101010101" charset="-122"/>
                <a:cs typeface="Times New Roman" panose="02020603050405020304" pitchFamily="18" charset="0"/>
                <a:sym typeface="+mn-ea"/>
              </a:rPr>
              <a:t>M</a:t>
            </a:r>
            <a:r>
              <a:rPr lang="zh-CN" sz="2400" baseline="-25000">
                <a:latin typeface="Times New Roman" panose="02020603050405020304" pitchFamily="18" charset="0"/>
                <a:ea typeface="楷体" panose="02010609060101010101" charset="-122"/>
                <a:cs typeface="Times New Roman" panose="02020603050405020304" pitchFamily="18" charset="0"/>
                <a:sym typeface="+mn-ea"/>
              </a:rPr>
              <a:t>-15</a:t>
            </a:r>
            <a:endParaRPr lang="zh-CN" sz="2400">
              <a:latin typeface="Times New Roman" panose="02020603050405020304" pitchFamily="18" charset="0"/>
              <a:ea typeface="楷体" panose="02010609060101010101" charset="-122"/>
              <a:cs typeface="Times New Roman" panose="02020603050405020304" pitchFamily="18" charset="0"/>
            </a:endParaRPr>
          </a:p>
          <a:p>
            <a:pPr>
              <a:lnSpc>
                <a:spcPct val="125000"/>
              </a:lnSpc>
            </a:pPr>
            <a:r>
              <a:rPr lang="zh-CN" sz="2400">
                <a:latin typeface="Times New Roman" panose="02020603050405020304" pitchFamily="18" charset="0"/>
                <a:ea typeface="楷体" panose="02010609060101010101" charset="-122"/>
                <a:cs typeface="Times New Roman" panose="02020603050405020304" pitchFamily="18" charset="0"/>
                <a:sym typeface="+mn-ea"/>
              </a:rPr>
              <a:t>最小正数浮点数的尾数应该是可表示的最</a:t>
            </a:r>
            <a:r>
              <a:rPr lang="zh-CN" sz="2400">
                <a:latin typeface="Times New Roman" panose="02020603050405020304" pitchFamily="18" charset="0"/>
                <a:ea typeface="楷体" panose="02010609060101010101" charset="-122"/>
                <a:cs typeface="Times New Roman" panose="02020603050405020304" pitchFamily="18" charset="0"/>
                <a:sym typeface="+mn-ea"/>
              </a:rPr>
              <a:t>小正的纯小数，即</a:t>
            </a:r>
            <a:endParaRPr lang="zh-CN" sz="2400">
              <a:latin typeface="Times New Roman" panose="02020603050405020304" pitchFamily="18" charset="0"/>
              <a:ea typeface="楷体" panose="02010609060101010101" charset="-122"/>
              <a:cs typeface="Times New Roman" panose="02020603050405020304" pitchFamily="18" charset="0"/>
            </a:endParaRPr>
          </a:p>
          <a:p>
            <a:pPr>
              <a:lnSpc>
                <a:spcPct val="125000"/>
              </a:lnSpc>
            </a:pPr>
            <a:r>
              <a:rPr lang="zh-CN" sz="2400">
                <a:latin typeface="Times New Roman" panose="02020603050405020304" pitchFamily="18" charset="0"/>
                <a:ea typeface="楷体" panose="02010609060101010101" charset="-122"/>
                <a:cs typeface="Times New Roman" panose="02020603050405020304" pitchFamily="18" charset="0"/>
                <a:sym typeface="+mn-ea"/>
              </a:rPr>
              <a:t>              </a:t>
            </a:r>
            <a:r>
              <a:rPr lang="en-US" altLang="zh-CN" sz="2400">
                <a:latin typeface="Times New Roman" panose="02020603050405020304" pitchFamily="18" charset="0"/>
                <a:ea typeface="楷体" panose="02010609060101010101" charset="-122"/>
                <a:cs typeface="Times New Roman" panose="02020603050405020304" pitchFamily="18" charset="0"/>
                <a:sym typeface="+mn-ea"/>
              </a:rPr>
              <a:t>         </a:t>
            </a:r>
            <a:r>
              <a:rPr lang="zh-CN" sz="2400">
                <a:latin typeface="Times New Roman" panose="02020603050405020304" pitchFamily="18" charset="0"/>
                <a:ea typeface="楷体" panose="02010609060101010101" charset="-122"/>
                <a:cs typeface="Times New Roman" panose="02020603050405020304" pitchFamily="18" charset="0"/>
                <a:sym typeface="+mn-ea"/>
              </a:rPr>
              <a:t> </a:t>
            </a:r>
            <a:r>
              <a:rPr lang="zh-CN" sz="2400" i="1">
                <a:latin typeface="Times New Roman" panose="02020603050405020304" pitchFamily="18" charset="0"/>
                <a:ea typeface="楷体" panose="02010609060101010101" charset="-122"/>
                <a:cs typeface="Times New Roman" panose="02020603050405020304" pitchFamily="18" charset="0"/>
                <a:sym typeface="+mn-ea"/>
              </a:rPr>
              <a:t>M</a:t>
            </a:r>
            <a:r>
              <a:rPr lang="zh-CN" sz="2400">
                <a:latin typeface="Times New Roman" panose="02020603050405020304" pitchFamily="18" charset="0"/>
                <a:ea typeface="楷体" panose="02010609060101010101" charset="-122"/>
                <a:cs typeface="Times New Roman" panose="02020603050405020304" pitchFamily="18" charset="0"/>
                <a:sym typeface="+mn-ea"/>
              </a:rPr>
              <a:t>=0.</a:t>
            </a:r>
            <a:r>
              <a:rPr lang="en-US" altLang="zh-CN" sz="2400">
                <a:latin typeface="Times New Roman" panose="02020603050405020304" pitchFamily="18" charset="0"/>
                <a:ea typeface="楷体" panose="02010609060101010101" charset="-122"/>
                <a:cs typeface="Times New Roman" panose="02020603050405020304" pitchFamily="18" charset="0"/>
                <a:sym typeface="+mn-ea"/>
              </a:rPr>
              <a:t>00000000000000</a:t>
            </a:r>
            <a:r>
              <a:rPr lang="zh-CN" sz="2400">
                <a:latin typeface="Times New Roman" panose="02020603050405020304" pitchFamily="18" charset="0"/>
                <a:ea typeface="楷体" panose="02010609060101010101" charset="-122"/>
                <a:cs typeface="Times New Roman" panose="02020603050405020304" pitchFamily="18" charset="0"/>
                <a:sym typeface="+mn-ea"/>
              </a:rPr>
              <a:t>1</a:t>
            </a:r>
            <a:endParaRPr lang="zh-CN" sz="2400">
              <a:latin typeface="Times New Roman" panose="02020603050405020304" pitchFamily="18" charset="0"/>
              <a:ea typeface="楷体" panose="02010609060101010101" charset="-122"/>
              <a:cs typeface="Times New Roman" panose="02020603050405020304" pitchFamily="18" charset="0"/>
            </a:endParaRPr>
          </a:p>
          <a:p>
            <a:pPr>
              <a:lnSpc>
                <a:spcPct val="125000"/>
              </a:lnSpc>
            </a:pPr>
            <a:r>
              <a:rPr lang="en-US" altLang="zh-CN" sz="2400">
                <a:latin typeface="Times New Roman" panose="02020603050405020304" pitchFamily="18" charset="0"/>
                <a:ea typeface="楷体" panose="02010609060101010101" charset="-122"/>
                <a:cs typeface="Times New Roman" panose="02020603050405020304" pitchFamily="18" charset="0"/>
                <a:sym typeface="+mn-ea"/>
              </a:rPr>
              <a:t>       </a:t>
            </a:r>
            <a:r>
              <a:rPr lang="zh-CN" sz="2400">
                <a:latin typeface="Times New Roman" panose="02020603050405020304" pitchFamily="18" charset="0"/>
                <a:ea typeface="楷体" panose="02010609060101010101" charset="-122"/>
                <a:cs typeface="Times New Roman" panose="02020603050405020304" pitchFamily="18" charset="0"/>
                <a:sym typeface="+mn-ea"/>
              </a:rPr>
              <a:t>浮点数</a:t>
            </a:r>
            <a:r>
              <a:rPr lang="zh-CN" sz="2400">
                <a:latin typeface="Times New Roman" panose="02020603050405020304" pitchFamily="18" charset="0"/>
                <a:ea typeface="楷体" panose="02010609060101010101" charset="-122"/>
                <a:cs typeface="Times New Roman" panose="02020603050405020304" pitchFamily="18" charset="0"/>
                <a:sym typeface="+mn-ea"/>
              </a:rPr>
              <a:t>对应</a:t>
            </a:r>
            <a:r>
              <a:rPr lang="zh-CN" sz="2400">
                <a:latin typeface="Times New Roman" panose="02020603050405020304" pitchFamily="18" charset="0"/>
                <a:ea typeface="楷体" panose="02010609060101010101" charset="-122"/>
                <a:cs typeface="Times New Roman" panose="02020603050405020304" pitchFamily="18" charset="0"/>
                <a:sym typeface="+mn-ea"/>
              </a:rPr>
              <a:t>的真值</a:t>
            </a:r>
            <a:endParaRPr lang="zh-CN" sz="2400">
              <a:latin typeface="Times New Roman" panose="02020603050405020304" pitchFamily="18" charset="0"/>
              <a:ea typeface="楷体" panose="02010609060101010101" charset="-122"/>
              <a:cs typeface="Times New Roman" panose="02020603050405020304" pitchFamily="18" charset="0"/>
              <a:sym typeface="+mn-ea"/>
            </a:endParaRPr>
          </a:p>
          <a:p>
            <a:pPr>
              <a:lnSpc>
                <a:spcPct val="125000"/>
              </a:lnSpc>
            </a:pPr>
            <a:r>
              <a:rPr lang="en-US" altLang="zh-CN" sz="2400">
                <a:ea typeface="宋体" panose="02010600030101010101" pitchFamily="2" charset="-122"/>
              </a:rPr>
              <a:t>                      </a:t>
            </a:r>
            <a:r>
              <a:rPr lang="zh-CN" sz="2400">
                <a:latin typeface="Times New Roman" panose="02020603050405020304" pitchFamily="18" charset="0"/>
                <a:ea typeface="楷体" panose="02010609060101010101" charset="-122"/>
                <a:cs typeface="Times New Roman" panose="02020603050405020304" pitchFamily="18" charset="0"/>
                <a:sym typeface="+mn-ea"/>
              </a:rPr>
              <a:t>0.</a:t>
            </a:r>
            <a:r>
              <a:rPr lang="en-US" altLang="zh-CN" sz="2400">
                <a:latin typeface="Times New Roman" panose="02020603050405020304" pitchFamily="18" charset="0"/>
                <a:ea typeface="楷体" panose="02010609060101010101" charset="-122"/>
                <a:cs typeface="Times New Roman" panose="02020603050405020304" pitchFamily="18" charset="0"/>
                <a:sym typeface="+mn-ea"/>
              </a:rPr>
              <a:t>00000000000000</a:t>
            </a:r>
            <a:r>
              <a:rPr lang="zh-CN" sz="2400">
                <a:latin typeface="Times New Roman" panose="02020603050405020304" pitchFamily="18" charset="0"/>
                <a:ea typeface="楷体" panose="02010609060101010101" charset="-122"/>
                <a:cs typeface="Times New Roman" panose="02020603050405020304" pitchFamily="18" charset="0"/>
                <a:sym typeface="+mn-ea"/>
              </a:rPr>
              <a:t>1</a:t>
            </a:r>
            <a:r>
              <a:rPr lang="en-US" altLang="zh-CN" sz="2400" baseline="-25000">
                <a:latin typeface="Times New Roman" panose="02020603050405020304" pitchFamily="18" charset="0"/>
                <a:ea typeface="楷体" panose="02010609060101010101" charset="-122"/>
                <a:cs typeface="Times New Roman" panose="02020603050405020304" pitchFamily="18" charset="0"/>
                <a:sym typeface="+mn-ea"/>
              </a:rPr>
              <a:t>2</a:t>
            </a:r>
            <a:r>
              <a:rPr lang="en-US" altLang="zh-CN" sz="2400">
                <a:latin typeface="宋体" panose="02010600030101010101" pitchFamily="2" charset="-122"/>
                <a:ea typeface="宋体" panose="02010600030101010101" pitchFamily="2" charset="-122"/>
                <a:cs typeface="Times New Roman" panose="02020603050405020304" pitchFamily="18" charset="0"/>
                <a:sym typeface="+mn-ea"/>
              </a:rPr>
              <a:t>×</a:t>
            </a:r>
            <a:endParaRPr lang="en-US" altLang="zh-CN" sz="2400">
              <a:latin typeface="宋体" panose="02010600030101010101" pitchFamily="2" charset="-122"/>
              <a:ea typeface="宋体" panose="02010600030101010101" pitchFamily="2" charset="-122"/>
              <a:cs typeface="Times New Roman" panose="02020603050405020304" pitchFamily="18" charset="0"/>
              <a:sym typeface="+mn-ea"/>
            </a:endParaRPr>
          </a:p>
          <a:p>
            <a:pPr>
              <a:lnSpc>
                <a:spcPct val="125000"/>
              </a:lnSpc>
            </a:pPr>
            <a:r>
              <a:rPr lang="en-US" altLang="zh-CN" sz="2400" baseline="-25000">
                <a:latin typeface="宋体" panose="02010600030101010101" pitchFamily="2" charset="-122"/>
                <a:ea typeface="宋体" panose="02010600030101010101" pitchFamily="2" charset="-122"/>
                <a:cs typeface="Times New Roman" panose="02020603050405020304" pitchFamily="18" charset="0"/>
                <a:sym typeface="+mn-ea"/>
              </a:rPr>
              <a:t>                </a:t>
            </a:r>
            <a:r>
              <a:rPr lang="en-US" altLang="zh-CN" sz="2400">
                <a:latin typeface="宋体" panose="02010600030101010101" pitchFamily="2" charset="-122"/>
                <a:ea typeface="宋体" panose="02010600030101010101" pitchFamily="2" charset="-122"/>
                <a:cs typeface="Times New Roman" panose="02020603050405020304" pitchFamily="18" charset="0"/>
                <a:sym typeface="+mn-ea"/>
              </a:rPr>
              <a:t>=2</a:t>
            </a:r>
            <a:r>
              <a:rPr lang="en-US" altLang="zh-CN" sz="2400" baseline="30000">
                <a:latin typeface="宋体" panose="02010600030101010101" pitchFamily="2" charset="-122"/>
                <a:ea typeface="宋体" panose="02010600030101010101" pitchFamily="2" charset="-122"/>
                <a:cs typeface="Times New Roman" panose="02020603050405020304" pitchFamily="18" charset="0"/>
                <a:sym typeface="+mn-ea"/>
              </a:rPr>
              <a:t>-15</a:t>
            </a:r>
            <a:r>
              <a:rPr lang="en-US" altLang="zh-CN" sz="2400">
                <a:latin typeface="宋体" panose="02010600030101010101" pitchFamily="2" charset="-122"/>
                <a:ea typeface="宋体" panose="02010600030101010101" pitchFamily="2" charset="-122"/>
                <a:cs typeface="Times New Roman" panose="02020603050405020304" pitchFamily="18" charset="0"/>
                <a:sym typeface="+mn-ea"/>
              </a:rPr>
              <a:t>×2</a:t>
            </a:r>
            <a:r>
              <a:rPr lang="en-US" altLang="zh-CN" sz="2400" baseline="30000">
                <a:latin typeface="宋体" panose="02010600030101010101" pitchFamily="2" charset="-122"/>
                <a:ea typeface="宋体" panose="02010600030101010101" pitchFamily="2" charset="-122"/>
                <a:cs typeface="Times New Roman" panose="02020603050405020304" pitchFamily="18" charset="0"/>
                <a:sym typeface="+mn-ea"/>
              </a:rPr>
              <a:t>-127</a:t>
            </a:r>
            <a:endParaRPr lang="en-US" altLang="zh-CN" sz="2400" baseline="30000">
              <a:latin typeface="宋体" panose="02010600030101010101" pitchFamily="2" charset="-122"/>
              <a:ea typeface="宋体" panose="02010600030101010101" pitchFamily="2" charset="-122"/>
              <a:cs typeface="Times New Roman" panose="02020603050405020304" pitchFamily="18" charset="0"/>
              <a:sym typeface="+mn-ea"/>
            </a:endParaRPr>
          </a:p>
          <a:p>
            <a:pPr>
              <a:lnSpc>
                <a:spcPct val="125000"/>
              </a:lnSpc>
            </a:pPr>
            <a:r>
              <a:rPr lang="en-US" altLang="zh-CN" sz="2400" baseline="30000">
                <a:latin typeface="宋体" panose="02010600030101010101" pitchFamily="2" charset="-122"/>
                <a:ea typeface="宋体" panose="02010600030101010101" pitchFamily="2" charset="-122"/>
                <a:cs typeface="Times New Roman" panose="02020603050405020304" pitchFamily="18" charset="0"/>
                <a:sym typeface="+mn-ea"/>
              </a:rPr>
              <a:t>                </a:t>
            </a:r>
            <a:r>
              <a:rPr lang="en-US" altLang="zh-CN" sz="2400">
                <a:latin typeface="宋体" panose="02010600030101010101" pitchFamily="2" charset="-122"/>
                <a:ea typeface="宋体" panose="02010600030101010101" pitchFamily="2" charset="-122"/>
                <a:cs typeface="Times New Roman" panose="02020603050405020304" pitchFamily="18" charset="0"/>
                <a:sym typeface="+mn-ea"/>
              </a:rPr>
              <a:t>=2</a:t>
            </a:r>
            <a:r>
              <a:rPr lang="en-US" altLang="zh-CN" sz="2400" baseline="30000">
                <a:latin typeface="宋体" panose="02010600030101010101" pitchFamily="2" charset="-122"/>
                <a:ea typeface="宋体" panose="02010600030101010101" pitchFamily="2" charset="-122"/>
                <a:cs typeface="Times New Roman" panose="02020603050405020304" pitchFamily="18" charset="0"/>
                <a:sym typeface="+mn-ea"/>
              </a:rPr>
              <a:t>-142</a:t>
            </a:r>
            <a:endParaRPr lang="en-US" altLang="zh-CN" sz="2400">
              <a:latin typeface="宋体" panose="02010600030101010101" pitchFamily="2" charset="-122"/>
              <a:ea typeface="宋体" panose="02010600030101010101" pitchFamily="2" charset="-122"/>
              <a:cs typeface="Times New Roman" panose="02020603050405020304" pitchFamily="18" charset="0"/>
              <a:sym typeface="+mn-ea"/>
            </a:endParaRPr>
          </a:p>
        </p:txBody>
      </p:sp>
      <p:graphicFrame>
        <p:nvGraphicFramePr>
          <p:cNvPr id="6" name="对象 5">
            <a:hlinkClick r:id="" action="ppaction://ole?verb="/>
          </p:cNvPr>
          <p:cNvGraphicFramePr>
            <a:graphicFrameLocks noChangeAspect="1"/>
          </p:cNvGraphicFramePr>
          <p:nvPr/>
        </p:nvGraphicFramePr>
        <p:xfrm>
          <a:off x="5427980" y="5135880"/>
          <a:ext cx="1099820" cy="393065"/>
        </p:xfrm>
        <a:graphic>
          <a:graphicData uri="http://schemas.openxmlformats.org/presentationml/2006/ole">
            <mc:AlternateContent xmlns:mc="http://schemas.openxmlformats.org/markup-compatibility/2006">
              <mc:Choice xmlns:v="urn:schemas-microsoft-com:vml" Requires="v">
                <p:oleObj spid="_x0000_s2050" name="" r:id="rId1" imgW="533400" imgH="190500" progId="Equation.KSEE3">
                  <p:embed/>
                </p:oleObj>
              </mc:Choice>
              <mc:Fallback>
                <p:oleObj name="" r:id="rId1" imgW="533400" imgH="190500" progId="Equation.KSEE3">
                  <p:embed/>
                  <p:pic>
                    <p:nvPicPr>
                      <p:cNvPr id="0" name="图片 2049"/>
                      <p:cNvPicPr/>
                      <p:nvPr/>
                    </p:nvPicPr>
                    <p:blipFill>
                      <a:blip r:embed="rId2"/>
                      <a:stretch>
                        <a:fillRect/>
                      </a:stretch>
                    </p:blipFill>
                    <p:spPr>
                      <a:xfrm>
                        <a:off x="5427980" y="5135880"/>
                        <a:ext cx="1099820" cy="393065"/>
                      </a:xfrm>
                      <a:prstGeom prst="rect">
                        <a:avLst/>
                      </a:prstGeom>
                    </p:spPr>
                  </p:pic>
                </p:oleObj>
              </mc:Fallback>
            </mc:AlternateContent>
          </a:graphicData>
        </a:graphic>
      </p:graphicFrame>
      <p:pic>
        <p:nvPicPr>
          <p:cNvPr id="7" name="图片 6" descr="校徽"/>
          <p:cNvPicPr>
            <a:picLocks noChangeAspect="1"/>
          </p:cNvPicPr>
          <p:nvPr/>
        </p:nvPicPr>
        <p:blipFill>
          <a:blip r:embed="rId3">
            <a:alphaModFix amt="67000"/>
          </a:blip>
          <a:stretch>
            <a:fillRect/>
          </a:stretch>
        </p:blipFill>
        <p:spPr>
          <a:xfrm>
            <a:off x="10788015" y="123825"/>
            <a:ext cx="1297940" cy="124269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1" name="文本框 14340"/>
          <p:cNvSpPr txBox="1"/>
          <p:nvPr/>
        </p:nvSpPr>
        <p:spPr>
          <a:xfrm>
            <a:off x="3657600" y="1066800"/>
            <a:ext cx="5486400" cy="368300"/>
          </a:xfrm>
          <a:prstGeom prst="rect">
            <a:avLst/>
          </a:prstGeom>
          <a:noFill/>
          <a:ln w="9525">
            <a:noFill/>
          </a:ln>
        </p:spPr>
        <p:txBody>
          <a:bodyPr>
            <a:spAutoFit/>
          </a:bodyPr>
          <a:lstStyle/>
          <a:p>
            <a:pPr>
              <a:spcBef>
                <a:spcPct val="50000"/>
              </a:spcBef>
            </a:pPr>
            <a:endParaRPr dirty="0">
              <a:latin typeface="Tahoma" panose="020B0604030504040204" pitchFamily="34" charset="0"/>
              <a:ea typeface="宋体" panose="02010600030101010101" pitchFamily="2" charset="-122"/>
            </a:endParaRPr>
          </a:p>
        </p:txBody>
      </p:sp>
      <p:sp>
        <p:nvSpPr>
          <p:cNvPr id="4" name="文本框 3"/>
          <p:cNvSpPr txBox="1"/>
          <p:nvPr/>
        </p:nvSpPr>
        <p:spPr>
          <a:xfrm>
            <a:off x="612775" y="536575"/>
            <a:ext cx="10966450" cy="5931535"/>
          </a:xfrm>
          <a:prstGeom prst="rect">
            <a:avLst/>
          </a:prstGeom>
          <a:noFill/>
          <a:ln w="9525">
            <a:noFill/>
          </a:ln>
        </p:spPr>
        <p:txBody>
          <a:bodyPr wrap="square">
            <a:spAutoFit/>
          </a:bodyPr>
          <a:lstStyle/>
          <a:p>
            <a:pPr>
              <a:lnSpc>
                <a:spcPct val="125000"/>
              </a:lnSpc>
            </a:pPr>
            <a:r>
              <a:rPr lang="en-US" altLang="zh-CN" sz="2400">
                <a:ea typeface="宋体" panose="02010600030101010101" pitchFamily="2" charset="-122"/>
              </a:rPr>
              <a:t>      </a:t>
            </a:r>
            <a:r>
              <a:rPr lang="en-US" altLang="zh-CN" sz="2400">
                <a:latin typeface="Times New Roman" panose="02020603050405020304" pitchFamily="18" charset="0"/>
                <a:ea typeface="楷体" panose="02010609060101010101" charset="-122"/>
                <a:cs typeface="Times New Roman" panose="02020603050405020304" pitchFamily="18" charset="0"/>
                <a:sym typeface="+mn-ea"/>
              </a:rPr>
              <a:t>3</a:t>
            </a:r>
            <a:r>
              <a:rPr lang="zh-CN" sz="2400">
                <a:latin typeface="Times New Roman" panose="02020603050405020304" pitchFamily="18" charset="0"/>
                <a:ea typeface="楷体" panose="02010609060101010101" charset="-122"/>
                <a:cs typeface="Times New Roman" panose="02020603050405020304" pitchFamily="18" charset="0"/>
                <a:sym typeface="+mn-ea"/>
              </a:rPr>
              <a:t>）最大</a:t>
            </a:r>
            <a:r>
              <a:rPr lang="zh-CN" sz="2400">
                <a:latin typeface="Times New Roman" panose="02020603050405020304" pitchFamily="18" charset="0"/>
                <a:ea typeface="楷体" panose="02010609060101010101" charset="-122"/>
                <a:cs typeface="Times New Roman" panose="02020603050405020304" pitchFamily="18" charset="0"/>
                <a:sym typeface="+mn-ea"/>
              </a:rPr>
              <a:t>负数的求取</a:t>
            </a:r>
            <a:endParaRPr lang="zh-CN" sz="2400">
              <a:latin typeface="Times New Roman" panose="02020603050405020304" pitchFamily="18" charset="0"/>
              <a:ea typeface="楷体" panose="02010609060101010101" charset="-122"/>
              <a:cs typeface="Times New Roman" panose="02020603050405020304" pitchFamily="18" charset="0"/>
            </a:endParaRPr>
          </a:p>
          <a:p>
            <a:pPr>
              <a:lnSpc>
                <a:spcPct val="125000"/>
              </a:lnSpc>
            </a:pPr>
            <a:r>
              <a:rPr lang="zh-CN" sz="2400">
                <a:latin typeface="Times New Roman" panose="02020603050405020304" pitchFamily="18" charset="0"/>
                <a:ea typeface="楷体" panose="02010609060101010101" charset="-122"/>
                <a:cs typeface="Times New Roman" panose="02020603050405020304" pitchFamily="18" charset="0"/>
                <a:sym typeface="+mn-ea"/>
              </a:rPr>
              <a:t>     </a:t>
            </a:r>
            <a:r>
              <a:rPr lang="en-US" altLang="zh-CN" sz="2400">
                <a:latin typeface="Times New Roman" panose="02020603050405020304" pitchFamily="18" charset="0"/>
                <a:ea typeface="楷体" panose="02010609060101010101" charset="-122"/>
                <a:cs typeface="Times New Roman" panose="02020603050405020304" pitchFamily="18" charset="0"/>
                <a:sym typeface="+mn-ea"/>
              </a:rPr>
              <a:t>  </a:t>
            </a:r>
            <a:r>
              <a:rPr lang="zh-CN" sz="2400">
                <a:latin typeface="Times New Roman" panose="02020603050405020304" pitchFamily="18" charset="0"/>
                <a:ea typeface="楷体" panose="02010609060101010101" charset="-122"/>
                <a:cs typeface="Times New Roman" panose="02020603050405020304" pitchFamily="18" charset="0"/>
                <a:sym typeface="+mn-ea"/>
              </a:rPr>
              <a:t>最大负数与最小正数绝对值相同，符号相反。</a:t>
            </a:r>
            <a:endParaRPr lang="zh-CN" sz="2400">
              <a:latin typeface="Times New Roman" panose="02020603050405020304" pitchFamily="18" charset="0"/>
              <a:ea typeface="楷体" panose="02010609060101010101" charset="-122"/>
              <a:cs typeface="Times New Roman" panose="02020603050405020304" pitchFamily="18" charset="0"/>
              <a:sym typeface="+mn-ea"/>
            </a:endParaRPr>
          </a:p>
          <a:p>
            <a:pPr>
              <a:lnSpc>
                <a:spcPct val="125000"/>
              </a:lnSpc>
            </a:pPr>
            <a:r>
              <a:rPr lang="zh-CN" sz="2400">
                <a:latin typeface="Times New Roman" panose="02020603050405020304" pitchFamily="18" charset="0"/>
                <a:ea typeface="楷体" panose="02010609060101010101" charset="-122"/>
                <a:cs typeface="Times New Roman" panose="02020603050405020304" pitchFamily="18" charset="0"/>
                <a:sym typeface="+mn-ea"/>
              </a:rPr>
              <a:t> </a:t>
            </a:r>
            <a:r>
              <a:rPr lang="en-US" altLang="zh-CN" sz="2400">
                <a:latin typeface="Times New Roman" panose="02020603050405020304" pitchFamily="18" charset="0"/>
                <a:ea typeface="楷体" panose="02010609060101010101" charset="-122"/>
                <a:cs typeface="Times New Roman" panose="02020603050405020304" pitchFamily="18" charset="0"/>
                <a:sym typeface="+mn-ea"/>
              </a:rPr>
              <a:t>      </a:t>
            </a:r>
            <a:r>
              <a:rPr lang="zh-CN" sz="2400">
                <a:latin typeface="Times New Roman" panose="02020603050405020304" pitchFamily="18" charset="0"/>
                <a:ea typeface="楷体" panose="02010609060101010101" charset="-122"/>
                <a:cs typeface="Times New Roman" panose="02020603050405020304" pitchFamily="18" charset="0"/>
                <a:sym typeface="+mn-ea"/>
              </a:rPr>
              <a:t>可得原码</a:t>
            </a:r>
            <a:r>
              <a:rPr lang="zh-CN" sz="2400" i="1">
                <a:latin typeface="Times New Roman" panose="02020603050405020304" pitchFamily="18" charset="0"/>
                <a:ea typeface="楷体" panose="02010609060101010101" charset="-122"/>
                <a:cs typeface="Times New Roman" panose="02020603050405020304" pitchFamily="18" charset="0"/>
                <a:sym typeface="+mn-ea"/>
              </a:rPr>
              <a:t>E</a:t>
            </a:r>
            <a:r>
              <a:rPr lang="zh-CN" sz="2400">
                <a:latin typeface="Times New Roman" panose="02020603050405020304" pitchFamily="18" charset="0"/>
                <a:ea typeface="楷体" panose="02010609060101010101" charset="-122"/>
                <a:cs typeface="Times New Roman" panose="02020603050405020304" pitchFamily="18" charset="0"/>
                <a:sym typeface="+mn-ea"/>
              </a:rPr>
              <a:t>=</a:t>
            </a:r>
            <a:r>
              <a:rPr lang="en-US" altLang="zh-CN" sz="2400">
                <a:latin typeface="Times New Roman" panose="02020603050405020304" pitchFamily="18" charset="0"/>
                <a:ea typeface="楷体" panose="02010609060101010101" charset="-122"/>
                <a:cs typeface="Times New Roman" panose="02020603050405020304" pitchFamily="18" charset="0"/>
                <a:sym typeface="+mn-ea"/>
              </a:rPr>
              <a:t>1,</a:t>
            </a:r>
            <a:r>
              <a:rPr lang="zh-CN" sz="2400">
                <a:latin typeface="Times New Roman" panose="02020603050405020304" pitchFamily="18" charset="0"/>
                <a:ea typeface="楷体" panose="02010609060101010101" charset="-122"/>
                <a:cs typeface="Times New Roman" panose="02020603050405020304" pitchFamily="18" charset="0"/>
                <a:sym typeface="+mn-ea"/>
              </a:rPr>
              <a:t>1111111和</a:t>
            </a:r>
            <a:r>
              <a:rPr lang="zh-CN" sz="2400">
                <a:latin typeface="Times New Roman" panose="02020603050405020304" pitchFamily="18" charset="0"/>
                <a:ea typeface="楷体" panose="02010609060101010101" charset="-122"/>
                <a:cs typeface="Times New Roman" panose="02020603050405020304" pitchFamily="18" charset="0"/>
                <a:sym typeface="+mn-ea"/>
              </a:rPr>
              <a:t> </a:t>
            </a:r>
            <a:r>
              <a:rPr lang="zh-CN" sz="2400" i="1">
                <a:latin typeface="Times New Roman" panose="02020603050405020304" pitchFamily="18" charset="0"/>
                <a:ea typeface="楷体" panose="02010609060101010101" charset="-122"/>
                <a:cs typeface="Times New Roman" panose="02020603050405020304" pitchFamily="18" charset="0"/>
                <a:sym typeface="+mn-ea"/>
              </a:rPr>
              <a:t>M</a:t>
            </a:r>
            <a:r>
              <a:rPr lang="zh-CN" sz="2400">
                <a:latin typeface="Times New Roman" panose="02020603050405020304" pitchFamily="18" charset="0"/>
                <a:ea typeface="楷体" panose="02010609060101010101" charset="-122"/>
                <a:cs typeface="Times New Roman" panose="02020603050405020304" pitchFamily="18" charset="0"/>
                <a:sym typeface="+mn-ea"/>
              </a:rPr>
              <a:t>=</a:t>
            </a:r>
            <a:r>
              <a:rPr lang="en-US" altLang="zh-CN" sz="2400">
                <a:latin typeface="Times New Roman" panose="02020603050405020304" pitchFamily="18" charset="0"/>
                <a:ea typeface="楷体" panose="02010609060101010101" charset="-122"/>
                <a:cs typeface="Times New Roman" panose="02020603050405020304" pitchFamily="18" charset="0"/>
                <a:sym typeface="+mn-ea"/>
              </a:rPr>
              <a:t>1</a:t>
            </a:r>
            <a:r>
              <a:rPr lang="zh-CN" sz="2400">
                <a:latin typeface="Times New Roman" panose="02020603050405020304" pitchFamily="18" charset="0"/>
                <a:ea typeface="楷体" panose="02010609060101010101" charset="-122"/>
                <a:cs typeface="Times New Roman" panose="02020603050405020304" pitchFamily="18" charset="0"/>
                <a:sym typeface="+mn-ea"/>
              </a:rPr>
              <a:t>.</a:t>
            </a:r>
            <a:r>
              <a:rPr lang="en-US" altLang="zh-CN" sz="2400">
                <a:latin typeface="Times New Roman" panose="02020603050405020304" pitchFamily="18" charset="0"/>
                <a:ea typeface="楷体" panose="02010609060101010101" charset="-122"/>
                <a:cs typeface="Times New Roman" panose="02020603050405020304" pitchFamily="18" charset="0"/>
                <a:sym typeface="+mn-ea"/>
              </a:rPr>
              <a:t>00000000000000</a:t>
            </a:r>
            <a:r>
              <a:rPr lang="zh-CN" sz="2400">
                <a:latin typeface="Times New Roman" panose="02020603050405020304" pitchFamily="18" charset="0"/>
                <a:ea typeface="楷体" panose="02010609060101010101" charset="-122"/>
                <a:cs typeface="Times New Roman" panose="02020603050405020304" pitchFamily="18" charset="0"/>
                <a:sym typeface="+mn-ea"/>
              </a:rPr>
              <a:t>1，对应的浮点数的真值</a:t>
            </a:r>
            <a:endParaRPr lang="zh-CN" sz="2400">
              <a:latin typeface="Times New Roman" panose="02020603050405020304" pitchFamily="18" charset="0"/>
              <a:ea typeface="楷体" panose="02010609060101010101" charset="-122"/>
              <a:cs typeface="Times New Roman" panose="02020603050405020304" pitchFamily="18" charset="0"/>
            </a:endParaRPr>
          </a:p>
          <a:p>
            <a:pPr>
              <a:lnSpc>
                <a:spcPct val="125000"/>
              </a:lnSpc>
            </a:pPr>
            <a:r>
              <a:rPr lang="zh-CN" sz="2400">
                <a:latin typeface="Times New Roman" panose="02020603050405020304" pitchFamily="18" charset="0"/>
                <a:ea typeface="楷体" panose="02010609060101010101" charset="-122"/>
                <a:cs typeface="Times New Roman" panose="02020603050405020304" pitchFamily="18" charset="0"/>
                <a:sym typeface="+mn-ea"/>
              </a:rPr>
              <a:t>     </a:t>
            </a:r>
            <a:r>
              <a:rPr lang="en-US" altLang="zh-CN" sz="2400">
                <a:latin typeface="Times New Roman" panose="02020603050405020304" pitchFamily="18" charset="0"/>
                <a:ea typeface="楷体" panose="02010609060101010101" charset="-122"/>
                <a:cs typeface="Times New Roman" panose="02020603050405020304" pitchFamily="18" charset="0"/>
                <a:sym typeface="+mn-ea"/>
              </a:rPr>
              <a:t>         </a:t>
            </a:r>
            <a:r>
              <a:rPr lang="en-US" altLang="zh-CN" sz="2400">
                <a:ea typeface="宋体" panose="02010600030101010101" pitchFamily="2" charset="-122"/>
              </a:rPr>
              <a:t>         -</a:t>
            </a:r>
            <a:r>
              <a:rPr lang="zh-CN" sz="2400">
                <a:latin typeface="Times New Roman" panose="02020603050405020304" pitchFamily="18" charset="0"/>
                <a:ea typeface="楷体" panose="02010609060101010101" charset="-122"/>
                <a:cs typeface="Times New Roman" panose="02020603050405020304" pitchFamily="18" charset="0"/>
                <a:sym typeface="+mn-ea"/>
              </a:rPr>
              <a:t>0.</a:t>
            </a:r>
            <a:r>
              <a:rPr lang="en-US" altLang="zh-CN" sz="2400">
                <a:latin typeface="Times New Roman" panose="02020603050405020304" pitchFamily="18" charset="0"/>
                <a:ea typeface="楷体" panose="02010609060101010101" charset="-122"/>
                <a:cs typeface="Times New Roman" panose="02020603050405020304" pitchFamily="18" charset="0"/>
                <a:sym typeface="+mn-ea"/>
              </a:rPr>
              <a:t>00000000000000</a:t>
            </a:r>
            <a:r>
              <a:rPr lang="zh-CN" sz="2400">
                <a:latin typeface="Times New Roman" panose="02020603050405020304" pitchFamily="18" charset="0"/>
                <a:ea typeface="楷体" panose="02010609060101010101" charset="-122"/>
                <a:cs typeface="Times New Roman" panose="02020603050405020304" pitchFamily="18" charset="0"/>
                <a:sym typeface="+mn-ea"/>
              </a:rPr>
              <a:t>1</a:t>
            </a:r>
            <a:r>
              <a:rPr lang="en-US" altLang="zh-CN" sz="2400" baseline="-25000">
                <a:latin typeface="Times New Roman" panose="02020603050405020304" pitchFamily="18" charset="0"/>
                <a:ea typeface="楷体" panose="02010609060101010101" charset="-122"/>
                <a:cs typeface="Times New Roman" panose="02020603050405020304" pitchFamily="18" charset="0"/>
                <a:sym typeface="+mn-ea"/>
              </a:rPr>
              <a:t>2</a:t>
            </a:r>
            <a:r>
              <a:rPr lang="en-US" altLang="zh-CN" sz="2400">
                <a:latin typeface="宋体" panose="02010600030101010101" pitchFamily="2" charset="-122"/>
                <a:ea typeface="宋体" panose="02010600030101010101" pitchFamily="2" charset="-122"/>
                <a:cs typeface="Times New Roman" panose="02020603050405020304" pitchFamily="18" charset="0"/>
                <a:sym typeface="+mn-ea"/>
              </a:rPr>
              <a:t>×</a:t>
            </a:r>
            <a:endParaRPr lang="en-US" altLang="zh-CN" sz="2400">
              <a:latin typeface="宋体" panose="02010600030101010101" pitchFamily="2" charset="-122"/>
              <a:ea typeface="宋体" panose="02010600030101010101" pitchFamily="2" charset="-122"/>
              <a:cs typeface="Times New Roman" panose="02020603050405020304" pitchFamily="18" charset="0"/>
              <a:sym typeface="+mn-ea"/>
            </a:endParaRPr>
          </a:p>
          <a:p>
            <a:pPr>
              <a:lnSpc>
                <a:spcPct val="125000"/>
              </a:lnSpc>
            </a:pPr>
            <a:r>
              <a:rPr lang="en-US" altLang="zh-CN" sz="2400" baseline="-25000">
                <a:latin typeface="宋体" panose="02010600030101010101" pitchFamily="2" charset="-122"/>
                <a:ea typeface="宋体" panose="02010600030101010101" pitchFamily="2" charset="-122"/>
                <a:cs typeface="Times New Roman" panose="02020603050405020304" pitchFamily="18" charset="0"/>
                <a:sym typeface="+mn-ea"/>
              </a:rPr>
              <a:t>                </a:t>
            </a:r>
            <a:r>
              <a:rPr lang="en-US" altLang="zh-CN" sz="2400">
                <a:latin typeface="Times New Roman" panose="02020603050405020304" pitchFamily="18" charset="0"/>
                <a:ea typeface="宋体" panose="02010600030101010101" pitchFamily="2" charset="-122"/>
                <a:cs typeface="Times New Roman" panose="02020603050405020304" pitchFamily="18" charset="0"/>
                <a:sym typeface="+mn-ea"/>
              </a:rPr>
              <a:t>=-2</a:t>
            </a:r>
            <a:r>
              <a:rPr lang="en-US" altLang="zh-CN" sz="2400" baseline="30000">
                <a:latin typeface="Times New Roman" panose="02020603050405020304" pitchFamily="18" charset="0"/>
                <a:ea typeface="宋体" panose="02010600030101010101" pitchFamily="2" charset="-122"/>
                <a:cs typeface="Times New Roman" panose="02020603050405020304" pitchFamily="18" charset="0"/>
                <a:sym typeface="+mn-ea"/>
              </a:rPr>
              <a:t>-15</a:t>
            </a:r>
            <a:r>
              <a:rPr lang="en-US" altLang="zh-CN" sz="2400">
                <a:latin typeface="Times New Roman" panose="02020603050405020304" pitchFamily="18" charset="0"/>
                <a:ea typeface="宋体" panose="02010600030101010101" pitchFamily="2" charset="-122"/>
                <a:cs typeface="Times New Roman" panose="02020603050405020304" pitchFamily="18" charset="0"/>
                <a:sym typeface="+mn-ea"/>
              </a:rPr>
              <a:t>×2</a:t>
            </a:r>
            <a:r>
              <a:rPr lang="en-US" altLang="zh-CN" sz="2400" baseline="30000">
                <a:latin typeface="Times New Roman" panose="02020603050405020304" pitchFamily="18" charset="0"/>
                <a:ea typeface="宋体" panose="02010600030101010101" pitchFamily="2" charset="-122"/>
                <a:cs typeface="Times New Roman" panose="02020603050405020304" pitchFamily="18" charset="0"/>
                <a:sym typeface="+mn-ea"/>
              </a:rPr>
              <a:t>-127</a:t>
            </a:r>
            <a:endParaRPr lang="en-US" altLang="zh-CN" sz="2400" baseline="30000">
              <a:latin typeface="Times New Roman" panose="02020603050405020304" pitchFamily="18" charset="0"/>
              <a:ea typeface="宋体" panose="02010600030101010101" pitchFamily="2" charset="-122"/>
              <a:cs typeface="Times New Roman" panose="02020603050405020304" pitchFamily="18" charset="0"/>
              <a:sym typeface="+mn-ea"/>
            </a:endParaRPr>
          </a:p>
          <a:p>
            <a:pPr>
              <a:lnSpc>
                <a:spcPct val="125000"/>
              </a:lnSpc>
            </a:pPr>
            <a:r>
              <a:rPr lang="en-US" altLang="zh-CN" sz="2400" baseline="30000">
                <a:latin typeface="Times New Roman" panose="02020603050405020304" pitchFamily="18" charset="0"/>
                <a:ea typeface="宋体" panose="02010600030101010101" pitchFamily="2" charset="-122"/>
                <a:cs typeface="Times New Roman" panose="02020603050405020304" pitchFamily="18" charset="0"/>
                <a:sym typeface="+mn-ea"/>
              </a:rPr>
              <a:t>                               </a:t>
            </a:r>
            <a:r>
              <a:rPr lang="en-US" altLang="zh-CN" sz="2400">
                <a:latin typeface="Times New Roman" panose="02020603050405020304" pitchFamily="18" charset="0"/>
                <a:ea typeface="宋体" panose="02010600030101010101" pitchFamily="2" charset="-122"/>
                <a:cs typeface="Times New Roman" panose="02020603050405020304" pitchFamily="18" charset="0"/>
                <a:sym typeface="+mn-ea"/>
              </a:rPr>
              <a:t>=-2</a:t>
            </a:r>
            <a:r>
              <a:rPr lang="en-US" altLang="zh-CN" sz="2400" baseline="30000">
                <a:latin typeface="Times New Roman" panose="02020603050405020304" pitchFamily="18" charset="0"/>
                <a:ea typeface="宋体" panose="02010600030101010101" pitchFamily="2" charset="-122"/>
                <a:cs typeface="Times New Roman" panose="02020603050405020304" pitchFamily="18" charset="0"/>
                <a:sym typeface="+mn-ea"/>
              </a:rPr>
              <a:t>-142</a:t>
            </a:r>
            <a:endParaRPr lang="en-US" altLang="zh-CN" sz="2400" baseline="30000">
              <a:latin typeface="Times New Roman" panose="02020603050405020304" pitchFamily="18" charset="0"/>
              <a:ea typeface="宋体" panose="02010600030101010101" pitchFamily="2" charset="-122"/>
              <a:cs typeface="Times New Roman" panose="02020603050405020304" pitchFamily="18" charset="0"/>
              <a:sym typeface="+mn-ea"/>
            </a:endParaRPr>
          </a:p>
          <a:p>
            <a:pPr>
              <a:lnSpc>
                <a:spcPct val="125000"/>
              </a:lnSpc>
            </a:pPr>
            <a:r>
              <a:rPr lang="en-US" altLang="zh-CN" sz="2400">
                <a:latin typeface="Times New Roman" panose="02020603050405020304" pitchFamily="18" charset="0"/>
                <a:ea typeface="楷体" panose="02010609060101010101" charset="-122"/>
                <a:cs typeface="Times New Roman" panose="02020603050405020304" pitchFamily="18" charset="0"/>
                <a:sym typeface="+mn-ea"/>
              </a:rPr>
              <a:t>       4</a:t>
            </a:r>
            <a:r>
              <a:rPr lang="zh-CN" sz="2400">
                <a:latin typeface="Times New Roman" panose="02020603050405020304" pitchFamily="18" charset="0"/>
                <a:ea typeface="楷体" panose="02010609060101010101" charset="-122"/>
                <a:cs typeface="Times New Roman" panose="02020603050405020304" pitchFamily="18" charset="0"/>
                <a:sym typeface="+mn-ea"/>
              </a:rPr>
              <a:t>）最</a:t>
            </a:r>
            <a:r>
              <a:rPr lang="zh-CN" sz="2400">
                <a:latin typeface="Times New Roman" panose="02020603050405020304" pitchFamily="18" charset="0"/>
                <a:ea typeface="楷体" panose="02010609060101010101" charset="-122"/>
                <a:cs typeface="Times New Roman" panose="02020603050405020304" pitchFamily="18" charset="0"/>
                <a:sym typeface="+mn-ea"/>
              </a:rPr>
              <a:t>小负数的求取</a:t>
            </a:r>
            <a:endParaRPr lang="zh-CN" sz="2400">
              <a:latin typeface="Times New Roman" panose="02020603050405020304" pitchFamily="18" charset="0"/>
              <a:ea typeface="楷体" panose="02010609060101010101" charset="-122"/>
              <a:cs typeface="Times New Roman" panose="02020603050405020304" pitchFamily="18" charset="0"/>
            </a:endParaRPr>
          </a:p>
          <a:p>
            <a:pPr>
              <a:lnSpc>
                <a:spcPct val="125000"/>
              </a:lnSpc>
            </a:pPr>
            <a:r>
              <a:rPr lang="zh-CN" sz="2400">
                <a:latin typeface="Times New Roman" panose="02020603050405020304" pitchFamily="18" charset="0"/>
                <a:ea typeface="楷体" panose="02010609060101010101" charset="-122"/>
                <a:cs typeface="Times New Roman" panose="02020603050405020304" pitchFamily="18" charset="0"/>
                <a:sym typeface="+mn-ea"/>
              </a:rPr>
              <a:t>     </a:t>
            </a:r>
            <a:r>
              <a:rPr lang="en-US" altLang="zh-CN" sz="2400">
                <a:latin typeface="Times New Roman" panose="02020603050405020304" pitchFamily="18" charset="0"/>
                <a:ea typeface="楷体" panose="02010609060101010101" charset="-122"/>
                <a:cs typeface="Times New Roman" panose="02020603050405020304" pitchFamily="18" charset="0"/>
                <a:sym typeface="+mn-ea"/>
              </a:rPr>
              <a:t>  </a:t>
            </a:r>
            <a:r>
              <a:rPr lang="zh-CN" sz="2400">
                <a:latin typeface="Times New Roman" panose="02020603050405020304" pitchFamily="18" charset="0"/>
                <a:ea typeface="楷体" panose="02010609060101010101" charset="-122"/>
                <a:cs typeface="Times New Roman" panose="02020603050405020304" pitchFamily="18" charset="0"/>
                <a:sym typeface="+mn-ea"/>
              </a:rPr>
              <a:t>最小负数与最大正数绝对值相同，符号相反。</a:t>
            </a:r>
            <a:endParaRPr lang="zh-CN" sz="2400">
              <a:latin typeface="Times New Roman" panose="02020603050405020304" pitchFamily="18" charset="0"/>
              <a:ea typeface="楷体" panose="02010609060101010101" charset="-122"/>
              <a:cs typeface="Times New Roman" panose="02020603050405020304" pitchFamily="18" charset="0"/>
              <a:sym typeface="+mn-ea"/>
            </a:endParaRPr>
          </a:p>
          <a:p>
            <a:pPr>
              <a:lnSpc>
                <a:spcPct val="125000"/>
              </a:lnSpc>
            </a:pPr>
            <a:r>
              <a:rPr lang="zh-CN" sz="2400">
                <a:latin typeface="Times New Roman" panose="02020603050405020304" pitchFamily="18" charset="0"/>
                <a:ea typeface="楷体" panose="02010609060101010101" charset="-122"/>
                <a:cs typeface="Times New Roman" panose="02020603050405020304" pitchFamily="18" charset="0"/>
                <a:sym typeface="+mn-ea"/>
              </a:rPr>
              <a:t> </a:t>
            </a:r>
            <a:r>
              <a:rPr lang="en-US" altLang="zh-CN" sz="2400">
                <a:latin typeface="Times New Roman" panose="02020603050405020304" pitchFamily="18" charset="0"/>
                <a:ea typeface="楷体" panose="02010609060101010101" charset="-122"/>
                <a:cs typeface="Times New Roman" panose="02020603050405020304" pitchFamily="18" charset="0"/>
                <a:sym typeface="+mn-ea"/>
              </a:rPr>
              <a:t>      </a:t>
            </a:r>
            <a:r>
              <a:rPr lang="zh-CN" sz="2400">
                <a:latin typeface="Times New Roman" panose="02020603050405020304" pitchFamily="18" charset="0"/>
                <a:ea typeface="楷体" panose="02010609060101010101" charset="-122"/>
                <a:cs typeface="Times New Roman" panose="02020603050405020304" pitchFamily="18" charset="0"/>
                <a:sym typeface="+mn-ea"/>
              </a:rPr>
              <a:t>可得原码</a:t>
            </a:r>
            <a:r>
              <a:rPr lang="zh-CN" sz="2400" i="1">
                <a:latin typeface="Times New Roman" panose="02020603050405020304" pitchFamily="18" charset="0"/>
                <a:ea typeface="楷体" panose="02010609060101010101" charset="-122"/>
                <a:cs typeface="Times New Roman" panose="02020603050405020304" pitchFamily="18" charset="0"/>
                <a:sym typeface="+mn-ea"/>
              </a:rPr>
              <a:t>E</a:t>
            </a:r>
            <a:r>
              <a:rPr lang="zh-CN" sz="2400">
                <a:latin typeface="Times New Roman" panose="02020603050405020304" pitchFamily="18" charset="0"/>
                <a:ea typeface="楷体" panose="02010609060101010101" charset="-122"/>
                <a:cs typeface="Times New Roman" panose="02020603050405020304" pitchFamily="18" charset="0"/>
                <a:sym typeface="+mn-ea"/>
              </a:rPr>
              <a:t>=</a:t>
            </a:r>
            <a:r>
              <a:rPr lang="en-US" altLang="zh-CN" sz="2400">
                <a:latin typeface="Times New Roman" panose="02020603050405020304" pitchFamily="18" charset="0"/>
                <a:ea typeface="楷体" panose="02010609060101010101" charset="-122"/>
                <a:cs typeface="Times New Roman" panose="02020603050405020304" pitchFamily="18" charset="0"/>
                <a:sym typeface="+mn-ea"/>
              </a:rPr>
              <a:t>0,</a:t>
            </a:r>
            <a:r>
              <a:rPr lang="zh-CN" sz="2400">
                <a:latin typeface="Times New Roman" panose="02020603050405020304" pitchFamily="18" charset="0"/>
                <a:ea typeface="楷体" panose="02010609060101010101" charset="-122"/>
                <a:cs typeface="Times New Roman" panose="02020603050405020304" pitchFamily="18" charset="0"/>
                <a:sym typeface="+mn-ea"/>
              </a:rPr>
              <a:t>1111111和 </a:t>
            </a:r>
            <a:r>
              <a:rPr lang="zh-CN" sz="2400" i="1">
                <a:latin typeface="Times New Roman" panose="02020603050405020304" pitchFamily="18" charset="0"/>
                <a:ea typeface="楷体" panose="02010609060101010101" charset="-122"/>
                <a:cs typeface="Times New Roman" panose="02020603050405020304" pitchFamily="18" charset="0"/>
                <a:sym typeface="+mn-ea"/>
              </a:rPr>
              <a:t>M</a:t>
            </a:r>
            <a:r>
              <a:rPr lang="zh-CN" sz="2400">
                <a:latin typeface="Times New Roman" panose="02020603050405020304" pitchFamily="18" charset="0"/>
                <a:ea typeface="楷体" panose="02010609060101010101" charset="-122"/>
                <a:cs typeface="Times New Roman" panose="02020603050405020304" pitchFamily="18" charset="0"/>
                <a:sym typeface="+mn-ea"/>
              </a:rPr>
              <a:t>=</a:t>
            </a:r>
            <a:r>
              <a:rPr lang="zh-CN" sz="2400" i="1">
                <a:latin typeface="Times New Roman" panose="02020603050405020304" pitchFamily="18" charset="0"/>
                <a:ea typeface="楷体" panose="02010609060101010101" charset="-122"/>
                <a:cs typeface="Times New Roman" panose="02020603050405020304" pitchFamily="18" charset="0"/>
                <a:sym typeface="+mn-ea"/>
              </a:rPr>
              <a:t>M</a:t>
            </a:r>
            <a:r>
              <a:rPr lang="zh-CN" sz="2400">
                <a:latin typeface="Times New Roman" panose="02020603050405020304" pitchFamily="18" charset="0"/>
                <a:ea typeface="楷体" panose="02010609060101010101" charset="-122"/>
                <a:cs typeface="Times New Roman" panose="02020603050405020304" pitchFamily="18" charset="0"/>
                <a:sym typeface="+mn-ea"/>
              </a:rPr>
              <a:t>=</a:t>
            </a:r>
            <a:r>
              <a:rPr lang="en-US" altLang="zh-CN" sz="2400">
                <a:latin typeface="Times New Roman" panose="02020603050405020304" pitchFamily="18" charset="0"/>
                <a:ea typeface="楷体" panose="02010609060101010101" charset="-122"/>
                <a:cs typeface="Times New Roman" panose="02020603050405020304" pitchFamily="18" charset="0"/>
                <a:sym typeface="+mn-ea"/>
              </a:rPr>
              <a:t>1</a:t>
            </a:r>
            <a:r>
              <a:rPr lang="zh-CN" sz="2400">
                <a:latin typeface="Times New Roman" panose="02020603050405020304" pitchFamily="18" charset="0"/>
                <a:ea typeface="楷体" panose="02010609060101010101" charset="-122"/>
                <a:cs typeface="Times New Roman" panose="02020603050405020304" pitchFamily="18" charset="0"/>
                <a:sym typeface="+mn-ea"/>
              </a:rPr>
              <a:t>.111111111111111</a:t>
            </a:r>
            <a:r>
              <a:rPr lang="zh-CN" sz="2400">
                <a:latin typeface="Times New Roman" panose="02020603050405020304" pitchFamily="18" charset="0"/>
                <a:ea typeface="楷体" panose="02010609060101010101" charset="-122"/>
                <a:cs typeface="Times New Roman" panose="02020603050405020304" pitchFamily="18" charset="0"/>
                <a:sym typeface="+mn-ea"/>
              </a:rPr>
              <a:t>，对应的浮点数的真值</a:t>
            </a:r>
            <a:endParaRPr lang="zh-CN" sz="2400">
              <a:latin typeface="Times New Roman" panose="02020603050405020304" pitchFamily="18" charset="0"/>
              <a:ea typeface="楷体" panose="02010609060101010101" charset="-122"/>
              <a:cs typeface="Times New Roman" panose="02020603050405020304" pitchFamily="18" charset="0"/>
            </a:endParaRPr>
          </a:p>
          <a:p>
            <a:pPr>
              <a:lnSpc>
                <a:spcPct val="125000"/>
              </a:lnSpc>
            </a:pPr>
            <a:r>
              <a:rPr lang="zh-CN" sz="2400">
                <a:latin typeface="Times New Roman" panose="02020603050405020304" pitchFamily="18" charset="0"/>
                <a:ea typeface="楷体" panose="02010609060101010101" charset="-122"/>
                <a:cs typeface="Times New Roman" panose="02020603050405020304" pitchFamily="18" charset="0"/>
                <a:sym typeface="+mn-ea"/>
              </a:rPr>
              <a:t>     </a:t>
            </a:r>
            <a:r>
              <a:rPr lang="en-US" altLang="zh-CN" sz="2400">
                <a:latin typeface="Times New Roman" panose="02020603050405020304" pitchFamily="18" charset="0"/>
                <a:ea typeface="楷体" panose="02010609060101010101" charset="-122"/>
                <a:cs typeface="Times New Roman" panose="02020603050405020304" pitchFamily="18" charset="0"/>
                <a:sym typeface="+mn-ea"/>
              </a:rPr>
              <a:t>         </a:t>
            </a:r>
            <a:r>
              <a:rPr lang="en-US" altLang="zh-CN" sz="2400">
                <a:ea typeface="宋体" panose="02010600030101010101" pitchFamily="2" charset="-122"/>
                <a:sym typeface="+mn-ea"/>
              </a:rPr>
              <a:t>         -</a:t>
            </a:r>
            <a:r>
              <a:rPr lang="zh-CN" sz="2400">
                <a:latin typeface="Times New Roman" panose="02020603050405020304" pitchFamily="18" charset="0"/>
                <a:ea typeface="楷体" panose="02010609060101010101" charset="-122"/>
                <a:cs typeface="Times New Roman" panose="02020603050405020304" pitchFamily="18" charset="0"/>
                <a:sym typeface="+mn-ea"/>
              </a:rPr>
              <a:t>0.111111111111111</a:t>
            </a:r>
            <a:r>
              <a:rPr lang="en-US" altLang="zh-CN" sz="2400" baseline="-25000">
                <a:latin typeface="Times New Roman" panose="02020603050405020304" pitchFamily="18" charset="0"/>
                <a:ea typeface="楷体" panose="02010609060101010101" charset="-122"/>
                <a:cs typeface="Times New Roman" panose="02020603050405020304" pitchFamily="18" charset="0"/>
                <a:sym typeface="+mn-ea"/>
              </a:rPr>
              <a:t>2</a:t>
            </a:r>
            <a:r>
              <a:rPr lang="en-US" altLang="zh-CN" sz="2400">
                <a:latin typeface="宋体" panose="02010600030101010101" pitchFamily="2" charset="-122"/>
                <a:ea typeface="宋体" panose="02010600030101010101" pitchFamily="2" charset="-122"/>
                <a:cs typeface="Times New Roman" panose="02020603050405020304" pitchFamily="18" charset="0"/>
                <a:sym typeface="+mn-ea"/>
              </a:rPr>
              <a:t>×</a:t>
            </a:r>
            <a:endParaRPr lang="en-US" altLang="zh-CN" sz="2400">
              <a:latin typeface="宋体" panose="02010600030101010101" pitchFamily="2" charset="-122"/>
              <a:ea typeface="宋体" panose="02010600030101010101" pitchFamily="2" charset="-122"/>
              <a:cs typeface="Times New Roman" panose="02020603050405020304" pitchFamily="18" charset="0"/>
              <a:sym typeface="+mn-ea"/>
            </a:endParaRPr>
          </a:p>
          <a:p>
            <a:pPr>
              <a:lnSpc>
                <a:spcPct val="125000"/>
              </a:lnSpc>
            </a:pPr>
            <a:r>
              <a:rPr lang="en-US" altLang="zh-CN" sz="2400" baseline="-25000">
                <a:latin typeface="宋体" panose="02010600030101010101" pitchFamily="2" charset="-122"/>
                <a:ea typeface="宋体" panose="02010600030101010101" pitchFamily="2" charset="-122"/>
                <a:cs typeface="Times New Roman" panose="02020603050405020304" pitchFamily="18" charset="0"/>
                <a:sym typeface="+mn-ea"/>
              </a:rPr>
              <a:t>                </a:t>
            </a:r>
            <a:r>
              <a:rPr lang="en-US" altLang="zh-CN" sz="2400">
                <a:latin typeface="Times New Roman" panose="02020603050405020304" pitchFamily="18" charset="0"/>
                <a:ea typeface="宋体" panose="02010600030101010101" pitchFamily="2" charset="-122"/>
                <a:cs typeface="Times New Roman" panose="02020603050405020304" pitchFamily="18" charset="0"/>
                <a:sym typeface="+mn-ea"/>
              </a:rPr>
              <a:t>= -</a:t>
            </a:r>
            <a:r>
              <a:rPr lang="zh-CN" altLang="en-US" sz="2400">
                <a:latin typeface="Times New Roman" panose="02020603050405020304" pitchFamily="18" charset="0"/>
                <a:ea typeface="宋体" panose="02010600030101010101" pitchFamily="2" charset="-122"/>
                <a:cs typeface="Times New Roman" panose="02020603050405020304" pitchFamily="18" charset="0"/>
                <a:sym typeface="+mn-ea"/>
              </a:rPr>
              <a:t>（</a:t>
            </a:r>
            <a:r>
              <a:rPr lang="en-US" altLang="zh-CN" sz="2400">
                <a:latin typeface="Times New Roman" panose="02020603050405020304" pitchFamily="18" charset="0"/>
                <a:ea typeface="宋体" panose="02010600030101010101" pitchFamily="2" charset="-122"/>
                <a:cs typeface="Times New Roman" panose="02020603050405020304" pitchFamily="18" charset="0"/>
                <a:sym typeface="+mn-ea"/>
              </a:rPr>
              <a:t>1-2</a:t>
            </a:r>
            <a:r>
              <a:rPr lang="en-US" altLang="zh-CN" sz="2400" baseline="30000">
                <a:latin typeface="Times New Roman" panose="02020603050405020304" pitchFamily="18" charset="0"/>
                <a:ea typeface="宋体" panose="02010600030101010101" pitchFamily="2" charset="-122"/>
                <a:cs typeface="Times New Roman" panose="02020603050405020304" pitchFamily="18" charset="0"/>
                <a:sym typeface="+mn-ea"/>
              </a:rPr>
              <a:t>-15</a:t>
            </a:r>
            <a:r>
              <a:rPr lang="zh-CN" sz="2400">
                <a:latin typeface="Times New Roman" panose="02020603050405020304" pitchFamily="18" charset="0"/>
                <a:ea typeface="楷体" panose="02010609060101010101" charset="-122"/>
                <a:cs typeface="Times New Roman" panose="02020603050405020304" pitchFamily="18" charset="0"/>
                <a:sym typeface="+mn-ea"/>
              </a:rPr>
              <a:t>）</a:t>
            </a:r>
            <a:r>
              <a:rPr lang="en-US" altLang="zh-CN" sz="2400">
                <a:latin typeface="Times New Roman" panose="02020603050405020304" pitchFamily="18" charset="0"/>
                <a:ea typeface="宋体" panose="02010600030101010101" pitchFamily="2" charset="-122"/>
                <a:cs typeface="Times New Roman" panose="02020603050405020304" pitchFamily="18" charset="0"/>
                <a:sym typeface="+mn-ea"/>
              </a:rPr>
              <a:t>×2</a:t>
            </a:r>
            <a:r>
              <a:rPr lang="en-US" altLang="zh-CN" sz="2400" baseline="30000">
                <a:latin typeface="Times New Roman" panose="02020603050405020304" pitchFamily="18" charset="0"/>
                <a:ea typeface="宋体" panose="02010600030101010101" pitchFamily="2" charset="-122"/>
                <a:cs typeface="Times New Roman" panose="02020603050405020304" pitchFamily="18" charset="0"/>
                <a:sym typeface="+mn-ea"/>
              </a:rPr>
              <a:t>127</a:t>
            </a:r>
            <a:endParaRPr lang="en-US" altLang="zh-CN" sz="2400" baseline="30000">
              <a:latin typeface="Times New Roman" panose="02020603050405020304" pitchFamily="18" charset="0"/>
              <a:ea typeface="宋体" panose="02010600030101010101" pitchFamily="2" charset="-122"/>
              <a:cs typeface="Times New Roman" panose="02020603050405020304" pitchFamily="18" charset="0"/>
              <a:sym typeface="+mn-ea"/>
            </a:endParaRPr>
          </a:p>
          <a:p>
            <a:pPr>
              <a:lnSpc>
                <a:spcPct val="125000"/>
              </a:lnSpc>
            </a:pPr>
            <a:r>
              <a:rPr lang="en-US" altLang="zh-CN" sz="2400" baseline="30000">
                <a:latin typeface="Times New Roman" panose="02020603050405020304" pitchFamily="18" charset="0"/>
                <a:ea typeface="宋体" panose="02010600030101010101" pitchFamily="2" charset="-122"/>
                <a:cs typeface="Times New Roman" panose="02020603050405020304" pitchFamily="18" charset="0"/>
                <a:sym typeface="+mn-ea"/>
              </a:rPr>
              <a:t>            </a:t>
            </a:r>
            <a:endParaRPr lang="en-US" altLang="zh-CN" sz="2400">
              <a:latin typeface="Times New Roman" panose="02020603050405020304" pitchFamily="18" charset="0"/>
              <a:ea typeface="宋体" panose="02010600030101010101" pitchFamily="2" charset="-122"/>
              <a:cs typeface="Times New Roman" panose="02020603050405020304" pitchFamily="18" charset="0"/>
              <a:sym typeface="+mn-ea"/>
            </a:endParaRPr>
          </a:p>
          <a:p>
            <a:pPr>
              <a:lnSpc>
                <a:spcPct val="125000"/>
              </a:lnSpc>
            </a:pPr>
            <a:endParaRPr lang="en-US" altLang="zh-CN" sz="2400">
              <a:latin typeface="Times New Roman" panose="02020603050405020304" pitchFamily="18" charset="0"/>
              <a:ea typeface="宋体" panose="02010600030101010101" pitchFamily="2" charset="-122"/>
              <a:cs typeface="Times New Roman" panose="02020603050405020304" pitchFamily="18" charset="0"/>
              <a:sym typeface="+mn-ea"/>
            </a:endParaRPr>
          </a:p>
        </p:txBody>
      </p:sp>
      <p:graphicFrame>
        <p:nvGraphicFramePr>
          <p:cNvPr id="6" name="对象 5">
            <a:hlinkClick r:id="" action="ppaction://ole?verb="/>
          </p:cNvPr>
          <p:cNvGraphicFramePr>
            <a:graphicFrameLocks noChangeAspect="1"/>
          </p:cNvGraphicFramePr>
          <p:nvPr/>
        </p:nvGraphicFramePr>
        <p:xfrm>
          <a:off x="5637530" y="1995805"/>
          <a:ext cx="1099820" cy="393065"/>
        </p:xfrm>
        <a:graphic>
          <a:graphicData uri="http://schemas.openxmlformats.org/presentationml/2006/ole">
            <mc:AlternateContent xmlns:mc="http://schemas.openxmlformats.org/markup-compatibility/2006">
              <mc:Choice xmlns:v="urn:schemas-microsoft-com:vml" Requires="v">
                <p:oleObj spid="_x0000_s2050" name="" r:id="rId1" imgW="533400" imgH="190500" progId="Equation.KSEE3">
                  <p:embed/>
                </p:oleObj>
              </mc:Choice>
              <mc:Fallback>
                <p:oleObj name="" r:id="rId1" imgW="533400" imgH="190500" progId="Equation.KSEE3">
                  <p:embed/>
                  <p:pic>
                    <p:nvPicPr>
                      <p:cNvPr id="0" name="图片 2049"/>
                      <p:cNvPicPr/>
                      <p:nvPr/>
                    </p:nvPicPr>
                    <p:blipFill>
                      <a:blip r:embed="rId2"/>
                      <a:stretch>
                        <a:fillRect/>
                      </a:stretch>
                    </p:blipFill>
                    <p:spPr>
                      <a:xfrm>
                        <a:off x="5637530" y="1995805"/>
                        <a:ext cx="1099820" cy="393065"/>
                      </a:xfrm>
                      <a:prstGeom prst="rect">
                        <a:avLst/>
                      </a:prstGeom>
                    </p:spPr>
                  </p:pic>
                </p:oleObj>
              </mc:Fallback>
            </mc:AlternateContent>
          </a:graphicData>
        </a:graphic>
      </p:graphicFrame>
      <p:graphicFrame>
        <p:nvGraphicFramePr>
          <p:cNvPr id="2" name="对象 1">
            <a:hlinkClick r:id="" action="ppaction://ole?verb="/>
          </p:cNvPr>
          <p:cNvGraphicFramePr>
            <a:graphicFrameLocks noChangeAspect="1"/>
          </p:cNvGraphicFramePr>
          <p:nvPr/>
        </p:nvGraphicFramePr>
        <p:xfrm>
          <a:off x="5532755" y="4703445"/>
          <a:ext cx="969010" cy="393065"/>
        </p:xfrm>
        <a:graphic>
          <a:graphicData uri="http://schemas.openxmlformats.org/presentationml/2006/ole">
            <mc:AlternateContent xmlns:mc="http://schemas.openxmlformats.org/markup-compatibility/2006">
              <mc:Choice xmlns:v="urn:schemas-microsoft-com:vml" Requires="v">
                <p:oleObj spid="_x0000_s3" name="" r:id="rId3" imgW="469900" imgH="190500" progId="Equation.KSEE3">
                  <p:embed/>
                </p:oleObj>
              </mc:Choice>
              <mc:Fallback>
                <p:oleObj name="" r:id="rId3" imgW="469900" imgH="190500" progId="Equation.KSEE3">
                  <p:embed/>
                  <p:pic>
                    <p:nvPicPr>
                      <p:cNvPr id="0" name="图片 2049"/>
                      <p:cNvPicPr/>
                      <p:nvPr/>
                    </p:nvPicPr>
                    <p:blipFill>
                      <a:blip r:embed="rId4"/>
                      <a:stretch>
                        <a:fillRect/>
                      </a:stretch>
                    </p:blipFill>
                    <p:spPr>
                      <a:xfrm>
                        <a:off x="5532755" y="4703445"/>
                        <a:ext cx="969010" cy="393065"/>
                      </a:xfrm>
                      <a:prstGeom prst="rect">
                        <a:avLst/>
                      </a:prstGeom>
                    </p:spPr>
                  </p:pic>
                </p:oleObj>
              </mc:Fallback>
            </mc:AlternateContent>
          </a:graphicData>
        </a:graphic>
      </p:graphicFrame>
      <p:pic>
        <p:nvPicPr>
          <p:cNvPr id="7" name="图片 6" descr="校徽"/>
          <p:cNvPicPr>
            <a:picLocks noChangeAspect="1"/>
          </p:cNvPicPr>
          <p:nvPr/>
        </p:nvPicPr>
        <p:blipFill>
          <a:blip r:embed="rId5">
            <a:alphaModFix amt="67000"/>
          </a:blip>
          <a:stretch>
            <a:fillRect/>
          </a:stretch>
        </p:blipFill>
        <p:spPr>
          <a:xfrm>
            <a:off x="10788015" y="123825"/>
            <a:ext cx="1297940" cy="124269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文本框 14337"/>
          <p:cNvSpPr txBox="1"/>
          <p:nvPr/>
        </p:nvSpPr>
        <p:spPr>
          <a:xfrm>
            <a:off x="3733800" y="228600"/>
            <a:ext cx="6629400" cy="368300"/>
          </a:xfrm>
          <a:prstGeom prst="rect">
            <a:avLst/>
          </a:prstGeom>
          <a:noFill/>
          <a:ln w="9525">
            <a:noFill/>
          </a:ln>
        </p:spPr>
        <p:txBody>
          <a:bodyPr>
            <a:spAutoFit/>
          </a:bodyPr>
          <a:lstStyle/>
          <a:p>
            <a:pPr>
              <a:spcBef>
                <a:spcPct val="50000"/>
              </a:spcBef>
            </a:pPr>
            <a:endParaRPr dirty="0">
              <a:latin typeface="Tahoma" panose="020B0604030504040204" pitchFamily="34" charset="0"/>
              <a:ea typeface="宋体" panose="02010600030101010101" pitchFamily="2" charset="-122"/>
            </a:endParaRPr>
          </a:p>
        </p:txBody>
      </p:sp>
      <p:sp>
        <p:nvSpPr>
          <p:cNvPr id="14341" name="文本框 14340"/>
          <p:cNvSpPr txBox="1"/>
          <p:nvPr/>
        </p:nvSpPr>
        <p:spPr>
          <a:xfrm>
            <a:off x="3657600" y="1066800"/>
            <a:ext cx="5486400" cy="368300"/>
          </a:xfrm>
          <a:prstGeom prst="rect">
            <a:avLst/>
          </a:prstGeom>
          <a:noFill/>
          <a:ln w="9525">
            <a:noFill/>
          </a:ln>
        </p:spPr>
        <p:txBody>
          <a:bodyPr>
            <a:spAutoFit/>
          </a:bodyPr>
          <a:lstStyle/>
          <a:p>
            <a:pPr>
              <a:spcBef>
                <a:spcPct val="50000"/>
              </a:spcBef>
            </a:pPr>
            <a:endParaRPr dirty="0">
              <a:latin typeface="Tahoma" panose="020B0604030504040204" pitchFamily="34" charset="0"/>
              <a:ea typeface="宋体" panose="02010600030101010101" pitchFamily="2" charset="-122"/>
            </a:endParaRPr>
          </a:p>
        </p:txBody>
      </p:sp>
      <p:sp>
        <p:nvSpPr>
          <p:cNvPr id="4" name="文本框 3"/>
          <p:cNvSpPr txBox="1"/>
          <p:nvPr/>
        </p:nvSpPr>
        <p:spPr>
          <a:xfrm>
            <a:off x="612775" y="370840"/>
            <a:ext cx="10966450" cy="5169535"/>
          </a:xfrm>
          <a:prstGeom prst="rect">
            <a:avLst/>
          </a:prstGeom>
          <a:noFill/>
          <a:ln w="9525">
            <a:noFill/>
          </a:ln>
        </p:spPr>
        <p:txBody>
          <a:bodyPr wrap="square">
            <a:spAutoFit/>
          </a:bodyPr>
          <a:lstStyle/>
          <a:p>
            <a:pPr>
              <a:lnSpc>
                <a:spcPct val="125000"/>
              </a:lnSpc>
            </a:pPr>
            <a:r>
              <a:rPr lang="en-US" altLang="zh-CN" sz="2400">
                <a:ea typeface="宋体" panose="02010600030101010101" pitchFamily="2" charset="-122"/>
              </a:rPr>
              <a:t>     </a:t>
            </a:r>
            <a:r>
              <a:rPr lang="zh-CN" sz="2400">
                <a:latin typeface="Times New Roman" panose="02020603050405020304" pitchFamily="18" charset="0"/>
                <a:ea typeface="楷体" panose="02010609060101010101" charset="-122"/>
                <a:cs typeface="Times New Roman" panose="02020603050405020304" pitchFamily="18" charset="0"/>
              </a:rPr>
              <a:t>（</a:t>
            </a:r>
            <a:r>
              <a:rPr lang="en-US" altLang="zh-CN" sz="2400">
                <a:latin typeface="Times New Roman" panose="02020603050405020304" pitchFamily="18" charset="0"/>
                <a:ea typeface="楷体" panose="02010609060101010101" charset="-122"/>
                <a:cs typeface="Times New Roman" panose="02020603050405020304" pitchFamily="18" charset="0"/>
              </a:rPr>
              <a:t>2</a:t>
            </a:r>
            <a:r>
              <a:rPr lang="zh-CN" sz="2400">
                <a:latin typeface="Times New Roman" panose="02020603050405020304" pitchFamily="18" charset="0"/>
                <a:ea typeface="楷体" panose="02010609060101010101" charset="-122"/>
                <a:cs typeface="Times New Roman" panose="02020603050405020304" pitchFamily="18" charset="0"/>
              </a:rPr>
              <a:t>）用</a:t>
            </a:r>
            <a:r>
              <a:rPr lang="zh-CN" sz="2400">
                <a:latin typeface="Times New Roman" panose="02020603050405020304" pitchFamily="18" charset="0"/>
                <a:ea typeface="楷体" panose="02010609060101010101" charset="-122"/>
                <a:cs typeface="Times New Roman" panose="02020603050405020304" pitchFamily="18" charset="0"/>
              </a:rPr>
              <a:t>补码表示阶码</a:t>
            </a:r>
            <a:r>
              <a:rPr lang="zh-CN" sz="2400" i="1">
                <a:latin typeface="Times New Roman" panose="02020603050405020304" pitchFamily="18" charset="0"/>
                <a:ea typeface="楷体" panose="02010609060101010101" charset="-122"/>
                <a:cs typeface="Times New Roman" panose="02020603050405020304" pitchFamily="18" charset="0"/>
              </a:rPr>
              <a:t>E</a:t>
            </a:r>
            <a:r>
              <a:rPr lang="zh-CN" sz="2400">
                <a:latin typeface="Times New Roman" panose="02020603050405020304" pitchFamily="18" charset="0"/>
                <a:ea typeface="楷体" panose="02010609060101010101" charset="-122"/>
                <a:cs typeface="Times New Roman" panose="02020603050405020304" pitchFamily="18" charset="0"/>
                <a:sym typeface="+mn-ea"/>
              </a:rPr>
              <a:t>（一个字节）</a:t>
            </a:r>
            <a:r>
              <a:rPr lang="zh-CN" sz="2400">
                <a:latin typeface="Times New Roman" panose="02020603050405020304" pitchFamily="18" charset="0"/>
                <a:ea typeface="楷体" panose="02010609060101010101" charset="-122"/>
                <a:cs typeface="Times New Roman" panose="02020603050405020304" pitchFamily="18" charset="0"/>
              </a:rPr>
              <a:t>和尾数</a:t>
            </a:r>
            <a:r>
              <a:rPr lang="zh-CN" sz="2400" i="1">
                <a:latin typeface="Times New Roman" panose="02020603050405020304" pitchFamily="18" charset="0"/>
                <a:ea typeface="楷体" panose="02010609060101010101" charset="-122"/>
                <a:cs typeface="Times New Roman" panose="02020603050405020304" pitchFamily="18" charset="0"/>
              </a:rPr>
              <a:t>M</a:t>
            </a:r>
            <a:r>
              <a:rPr lang="zh-CN" sz="2400">
                <a:latin typeface="Times New Roman" panose="02020603050405020304" pitchFamily="18" charset="0"/>
                <a:ea typeface="楷体" panose="02010609060101010101" charset="-122"/>
                <a:cs typeface="Times New Roman" panose="02020603050405020304" pitchFamily="18" charset="0"/>
                <a:sym typeface="+mn-ea"/>
              </a:rPr>
              <a:t>（两个字节）</a:t>
            </a:r>
            <a:r>
              <a:rPr lang="zh-CN" sz="2400">
                <a:latin typeface="Times New Roman" panose="02020603050405020304" pitchFamily="18" charset="0"/>
                <a:ea typeface="楷体" panose="02010609060101010101" charset="-122"/>
                <a:cs typeface="Times New Roman" panose="02020603050405020304" pitchFamily="18" charset="0"/>
              </a:rPr>
              <a:t>，</a:t>
            </a:r>
            <a:r>
              <a:rPr lang="zh-CN" sz="2400">
                <a:latin typeface="Times New Roman" panose="02020603050405020304" pitchFamily="18" charset="0"/>
                <a:ea typeface="楷体" panose="02010609060101010101" charset="-122"/>
                <a:cs typeface="Times New Roman" panose="02020603050405020304" pitchFamily="18" charset="0"/>
                <a:sym typeface="+mn-ea"/>
              </a:rPr>
              <a:t>浮点数</a:t>
            </a:r>
            <a:r>
              <a:rPr lang="zh-CN" sz="2400">
                <a:latin typeface="Times New Roman" panose="02020603050405020304" pitchFamily="18" charset="0"/>
                <a:ea typeface="楷体" panose="02010609060101010101" charset="-122"/>
                <a:cs typeface="Times New Roman" panose="02020603050405020304" pitchFamily="18" charset="0"/>
              </a:rPr>
              <a:t>的</a:t>
            </a:r>
            <a:endParaRPr lang="zh-CN" sz="2400">
              <a:latin typeface="Times New Roman" panose="02020603050405020304" pitchFamily="18" charset="0"/>
              <a:ea typeface="楷体" panose="02010609060101010101" charset="-122"/>
              <a:cs typeface="Times New Roman" panose="02020603050405020304" pitchFamily="18" charset="0"/>
            </a:endParaRPr>
          </a:p>
          <a:p>
            <a:pPr>
              <a:lnSpc>
                <a:spcPct val="125000"/>
              </a:lnSpc>
            </a:pPr>
            <a:r>
              <a:rPr lang="zh-CN" sz="2400">
                <a:latin typeface="Times New Roman" panose="02020603050405020304" pitchFamily="18" charset="0"/>
                <a:ea typeface="楷体" panose="02010609060101010101" charset="-122"/>
                <a:cs typeface="Times New Roman" panose="02020603050405020304" pitchFamily="18" charset="0"/>
              </a:rPr>
              <a:t>取值范围</a:t>
            </a:r>
            <a:endParaRPr lang="zh-CN" sz="2400">
              <a:latin typeface="Times New Roman" panose="02020603050405020304" pitchFamily="18" charset="0"/>
              <a:ea typeface="楷体" panose="02010609060101010101" charset="-122"/>
              <a:cs typeface="Times New Roman" panose="02020603050405020304" pitchFamily="18" charset="0"/>
            </a:endParaRPr>
          </a:p>
          <a:p>
            <a:pPr>
              <a:lnSpc>
                <a:spcPct val="125000"/>
              </a:lnSpc>
            </a:pPr>
            <a:r>
              <a:rPr lang="en-US" altLang="zh-CN" sz="2400">
                <a:latin typeface="Times New Roman" panose="02020603050405020304" pitchFamily="18" charset="0"/>
                <a:ea typeface="楷体" panose="02010609060101010101" charset="-122"/>
                <a:cs typeface="Times New Roman" panose="02020603050405020304" pitchFamily="18" charset="0"/>
              </a:rPr>
              <a:t>       </a:t>
            </a:r>
            <a:r>
              <a:rPr lang="zh-CN" sz="2400">
                <a:latin typeface="Times New Roman" panose="02020603050405020304" pitchFamily="18" charset="0"/>
                <a:ea typeface="楷体" panose="02010609060101010101" charset="-122"/>
                <a:cs typeface="Times New Roman" panose="02020603050405020304" pitchFamily="18" charset="0"/>
                <a:sym typeface="+mn-ea"/>
              </a:rPr>
              <a:t>1）</a:t>
            </a:r>
            <a:r>
              <a:rPr lang="zh-CN" sz="2400">
                <a:latin typeface="Times New Roman" panose="02020603050405020304" pitchFamily="18" charset="0"/>
                <a:ea typeface="楷体" panose="02010609060101010101" charset="-122"/>
                <a:cs typeface="Times New Roman" panose="02020603050405020304" pitchFamily="18" charset="0"/>
              </a:rPr>
              <a:t>最大正数的求取</a:t>
            </a:r>
            <a:endParaRPr lang="zh-CN" sz="2400">
              <a:latin typeface="Times New Roman" panose="02020603050405020304" pitchFamily="18" charset="0"/>
              <a:ea typeface="楷体" panose="02010609060101010101" charset="-122"/>
              <a:cs typeface="Times New Roman" panose="02020603050405020304" pitchFamily="18" charset="0"/>
            </a:endParaRPr>
          </a:p>
          <a:p>
            <a:pPr>
              <a:lnSpc>
                <a:spcPct val="125000"/>
              </a:lnSpc>
            </a:pPr>
            <a:r>
              <a:rPr lang="zh-CN" sz="2400">
                <a:latin typeface="Times New Roman" panose="02020603050405020304" pitchFamily="18" charset="0"/>
                <a:ea typeface="楷体" panose="02010609060101010101" charset="-122"/>
                <a:cs typeface="Times New Roman" panose="02020603050405020304" pitchFamily="18" charset="0"/>
              </a:rPr>
              <a:t>     </a:t>
            </a:r>
            <a:r>
              <a:rPr lang="en-US" altLang="zh-CN" sz="2400">
                <a:latin typeface="Times New Roman" panose="02020603050405020304" pitchFamily="18" charset="0"/>
                <a:ea typeface="楷体" panose="02010609060101010101" charset="-122"/>
                <a:cs typeface="Times New Roman" panose="02020603050405020304" pitchFamily="18" charset="0"/>
              </a:rPr>
              <a:t>  </a:t>
            </a:r>
            <a:r>
              <a:rPr lang="zh-CN" sz="2400">
                <a:latin typeface="Times New Roman" panose="02020603050405020304" pitchFamily="18" charset="0"/>
                <a:ea typeface="楷体" panose="02010609060101010101" charset="-122"/>
                <a:cs typeface="Times New Roman" panose="02020603050405020304" pitchFamily="18" charset="0"/>
              </a:rPr>
              <a:t>因为用</a:t>
            </a:r>
            <a:r>
              <a:rPr lang="zh-CN" sz="2400">
                <a:latin typeface="Times New Roman" panose="02020603050405020304" pitchFamily="18" charset="0"/>
                <a:ea typeface="楷体" panose="02010609060101010101" charset="-122"/>
                <a:cs typeface="Times New Roman" panose="02020603050405020304" pitchFamily="18" charset="0"/>
              </a:rPr>
              <a:t>补码表示的阶码E占用一个字节，则</a:t>
            </a:r>
            <a:endParaRPr lang="zh-CN" sz="2400">
              <a:latin typeface="Times New Roman" panose="02020603050405020304" pitchFamily="18" charset="0"/>
              <a:ea typeface="楷体" panose="02010609060101010101" charset="-122"/>
              <a:cs typeface="Times New Roman" panose="02020603050405020304" pitchFamily="18" charset="0"/>
            </a:endParaRPr>
          </a:p>
          <a:p>
            <a:pPr>
              <a:lnSpc>
                <a:spcPct val="125000"/>
              </a:lnSpc>
            </a:pPr>
            <a:r>
              <a:rPr lang="zh-CN" sz="2400">
                <a:latin typeface="Times New Roman" panose="02020603050405020304" pitchFamily="18" charset="0"/>
                <a:ea typeface="楷体" panose="02010609060101010101" charset="-122"/>
                <a:cs typeface="Times New Roman" panose="02020603050405020304" pitchFamily="18" charset="0"/>
              </a:rPr>
              <a:t>           </a:t>
            </a:r>
            <a:r>
              <a:rPr lang="en-US" altLang="zh-CN" sz="2400">
                <a:latin typeface="Times New Roman" panose="02020603050405020304" pitchFamily="18" charset="0"/>
                <a:ea typeface="楷体" panose="02010609060101010101" charset="-122"/>
                <a:cs typeface="Times New Roman" panose="02020603050405020304" pitchFamily="18" charset="0"/>
              </a:rPr>
              <a:t>          </a:t>
            </a:r>
            <a:r>
              <a:rPr lang="zh-CN" sz="2400">
                <a:latin typeface="Times New Roman" panose="02020603050405020304" pitchFamily="18" charset="0"/>
                <a:ea typeface="楷体" panose="02010609060101010101" charset="-122"/>
                <a:cs typeface="Times New Roman" panose="02020603050405020304" pitchFamily="18" charset="0"/>
              </a:rPr>
              <a:t> </a:t>
            </a:r>
            <a:r>
              <a:rPr lang="en-US" altLang="zh-CN" sz="2400">
                <a:latin typeface="Times New Roman" panose="02020603050405020304" pitchFamily="18" charset="0"/>
                <a:ea typeface="楷体" panose="02010609060101010101" charset="-122"/>
                <a:cs typeface="Times New Roman" panose="02020603050405020304" pitchFamily="18" charset="0"/>
              </a:rPr>
              <a:t>    </a:t>
            </a:r>
            <a:r>
              <a:rPr lang="zh-CN" sz="2400" i="1">
                <a:latin typeface="Times New Roman" panose="02020603050405020304" pitchFamily="18" charset="0"/>
                <a:ea typeface="楷体" panose="02010609060101010101" charset="-122"/>
                <a:cs typeface="Times New Roman" panose="02020603050405020304" pitchFamily="18" charset="0"/>
              </a:rPr>
              <a:t>E</a:t>
            </a:r>
            <a:r>
              <a:rPr lang="zh-CN" sz="2400">
                <a:latin typeface="Times New Roman" panose="02020603050405020304" pitchFamily="18" charset="0"/>
                <a:ea typeface="楷体" panose="02010609060101010101" charset="-122"/>
                <a:cs typeface="Times New Roman" panose="02020603050405020304" pitchFamily="18" charset="0"/>
              </a:rPr>
              <a:t>=</a:t>
            </a:r>
            <a:r>
              <a:rPr lang="zh-CN" sz="2400" i="1">
                <a:latin typeface="Times New Roman" panose="02020603050405020304" pitchFamily="18" charset="0"/>
                <a:ea typeface="楷体" panose="02010609060101010101" charset="-122"/>
                <a:cs typeface="Times New Roman" panose="02020603050405020304" pitchFamily="18" charset="0"/>
              </a:rPr>
              <a:t>E</a:t>
            </a:r>
            <a:r>
              <a:rPr lang="zh-CN" sz="2400" i="1" baseline="-25000">
                <a:latin typeface="Times New Roman" panose="02020603050405020304" pitchFamily="18" charset="0"/>
                <a:ea typeface="楷体" panose="02010609060101010101" charset="-122"/>
                <a:cs typeface="Times New Roman" panose="02020603050405020304" pitchFamily="18" charset="0"/>
              </a:rPr>
              <a:t>s</a:t>
            </a:r>
            <a:r>
              <a:rPr lang="zh-CN" sz="2400" i="1">
                <a:latin typeface="Times New Roman" panose="02020603050405020304" pitchFamily="18" charset="0"/>
                <a:ea typeface="楷体" panose="02010609060101010101" charset="-122"/>
                <a:cs typeface="Times New Roman" panose="02020603050405020304" pitchFamily="18" charset="0"/>
              </a:rPr>
              <a:t> E</a:t>
            </a:r>
            <a:r>
              <a:rPr lang="zh-CN" sz="2400" baseline="-25000">
                <a:latin typeface="Times New Roman" panose="02020603050405020304" pitchFamily="18" charset="0"/>
                <a:ea typeface="楷体" panose="02010609060101010101" charset="-122"/>
                <a:cs typeface="Times New Roman" panose="02020603050405020304" pitchFamily="18" charset="0"/>
              </a:rPr>
              <a:t>1</a:t>
            </a:r>
            <a:r>
              <a:rPr lang="zh-CN" sz="2400">
                <a:latin typeface="Times New Roman" panose="02020603050405020304" pitchFamily="18" charset="0"/>
                <a:ea typeface="楷体" panose="02010609060101010101" charset="-122"/>
                <a:cs typeface="Times New Roman" panose="02020603050405020304" pitchFamily="18" charset="0"/>
              </a:rPr>
              <a:t> </a:t>
            </a:r>
            <a:r>
              <a:rPr lang="zh-CN" sz="2400" i="1">
                <a:latin typeface="Times New Roman" panose="02020603050405020304" pitchFamily="18" charset="0"/>
                <a:ea typeface="楷体" panose="02010609060101010101" charset="-122"/>
                <a:cs typeface="Times New Roman" panose="02020603050405020304" pitchFamily="18" charset="0"/>
              </a:rPr>
              <a:t>E</a:t>
            </a:r>
            <a:r>
              <a:rPr lang="zh-CN" sz="2400" baseline="-25000">
                <a:latin typeface="Times New Roman" panose="02020603050405020304" pitchFamily="18" charset="0"/>
                <a:ea typeface="楷体" panose="02010609060101010101" charset="-122"/>
                <a:cs typeface="Times New Roman" panose="02020603050405020304" pitchFamily="18" charset="0"/>
              </a:rPr>
              <a:t>2</a:t>
            </a:r>
            <a:r>
              <a:rPr lang="zh-CN" sz="2400">
                <a:latin typeface="Times New Roman" panose="02020603050405020304" pitchFamily="18" charset="0"/>
                <a:ea typeface="楷体" panose="02010609060101010101" charset="-122"/>
                <a:cs typeface="Times New Roman" panose="02020603050405020304" pitchFamily="18" charset="0"/>
              </a:rPr>
              <a:t> </a:t>
            </a:r>
            <a:r>
              <a:rPr lang="zh-CN" sz="2400" i="1">
                <a:latin typeface="Times New Roman" panose="02020603050405020304" pitchFamily="18" charset="0"/>
                <a:ea typeface="楷体" panose="02010609060101010101" charset="-122"/>
                <a:cs typeface="Times New Roman" panose="02020603050405020304" pitchFamily="18" charset="0"/>
              </a:rPr>
              <a:t>E</a:t>
            </a:r>
            <a:r>
              <a:rPr lang="zh-CN" sz="2400" baseline="-25000">
                <a:latin typeface="Times New Roman" panose="02020603050405020304" pitchFamily="18" charset="0"/>
                <a:ea typeface="楷体" panose="02010609060101010101" charset="-122"/>
                <a:cs typeface="Times New Roman" panose="02020603050405020304" pitchFamily="18" charset="0"/>
              </a:rPr>
              <a:t>3</a:t>
            </a:r>
            <a:r>
              <a:rPr lang="zh-CN" sz="2400">
                <a:latin typeface="Times New Roman" panose="02020603050405020304" pitchFamily="18" charset="0"/>
                <a:ea typeface="楷体" panose="02010609060101010101" charset="-122"/>
                <a:cs typeface="Times New Roman" panose="02020603050405020304" pitchFamily="18" charset="0"/>
              </a:rPr>
              <a:t> </a:t>
            </a:r>
            <a:r>
              <a:rPr lang="zh-CN" sz="2400" i="1">
                <a:latin typeface="Times New Roman" panose="02020603050405020304" pitchFamily="18" charset="0"/>
                <a:ea typeface="楷体" panose="02010609060101010101" charset="-122"/>
                <a:cs typeface="Times New Roman" panose="02020603050405020304" pitchFamily="18" charset="0"/>
              </a:rPr>
              <a:t>E</a:t>
            </a:r>
            <a:r>
              <a:rPr lang="zh-CN" sz="2400" baseline="-25000">
                <a:latin typeface="Times New Roman" panose="02020603050405020304" pitchFamily="18" charset="0"/>
                <a:ea typeface="楷体" panose="02010609060101010101" charset="-122"/>
                <a:cs typeface="Times New Roman" panose="02020603050405020304" pitchFamily="18" charset="0"/>
              </a:rPr>
              <a:t>4</a:t>
            </a:r>
            <a:r>
              <a:rPr lang="zh-CN" sz="2400">
                <a:latin typeface="Times New Roman" panose="02020603050405020304" pitchFamily="18" charset="0"/>
                <a:ea typeface="楷体" panose="02010609060101010101" charset="-122"/>
                <a:cs typeface="Times New Roman" panose="02020603050405020304" pitchFamily="18" charset="0"/>
              </a:rPr>
              <a:t> </a:t>
            </a:r>
            <a:r>
              <a:rPr lang="zh-CN" sz="2400" i="1">
                <a:latin typeface="Times New Roman" panose="02020603050405020304" pitchFamily="18" charset="0"/>
                <a:ea typeface="楷体" panose="02010609060101010101" charset="-122"/>
                <a:cs typeface="Times New Roman" panose="02020603050405020304" pitchFamily="18" charset="0"/>
              </a:rPr>
              <a:t>E</a:t>
            </a:r>
            <a:r>
              <a:rPr lang="zh-CN" sz="2400" baseline="-25000">
                <a:latin typeface="Times New Roman" panose="02020603050405020304" pitchFamily="18" charset="0"/>
                <a:ea typeface="楷体" panose="02010609060101010101" charset="-122"/>
                <a:cs typeface="Times New Roman" panose="02020603050405020304" pitchFamily="18" charset="0"/>
              </a:rPr>
              <a:t>5</a:t>
            </a:r>
            <a:r>
              <a:rPr lang="zh-CN" sz="2400">
                <a:latin typeface="Times New Roman" panose="02020603050405020304" pitchFamily="18" charset="0"/>
                <a:ea typeface="楷体" panose="02010609060101010101" charset="-122"/>
                <a:cs typeface="Times New Roman" panose="02020603050405020304" pitchFamily="18" charset="0"/>
              </a:rPr>
              <a:t> </a:t>
            </a:r>
            <a:r>
              <a:rPr lang="zh-CN" sz="2400" i="1">
                <a:latin typeface="Times New Roman" panose="02020603050405020304" pitchFamily="18" charset="0"/>
                <a:ea typeface="楷体" panose="02010609060101010101" charset="-122"/>
                <a:cs typeface="Times New Roman" panose="02020603050405020304" pitchFamily="18" charset="0"/>
              </a:rPr>
              <a:t>E</a:t>
            </a:r>
            <a:r>
              <a:rPr lang="zh-CN" sz="2400" baseline="-25000">
                <a:latin typeface="Times New Roman" panose="02020603050405020304" pitchFamily="18" charset="0"/>
                <a:ea typeface="楷体" panose="02010609060101010101" charset="-122"/>
                <a:cs typeface="Times New Roman" panose="02020603050405020304" pitchFamily="18" charset="0"/>
              </a:rPr>
              <a:t>6</a:t>
            </a:r>
            <a:r>
              <a:rPr lang="zh-CN" sz="2400">
                <a:latin typeface="Times New Roman" panose="02020603050405020304" pitchFamily="18" charset="0"/>
                <a:ea typeface="楷体" panose="02010609060101010101" charset="-122"/>
                <a:cs typeface="Times New Roman" panose="02020603050405020304" pitchFamily="18" charset="0"/>
              </a:rPr>
              <a:t> </a:t>
            </a:r>
            <a:r>
              <a:rPr lang="zh-CN" sz="2400" i="1">
                <a:latin typeface="Times New Roman" panose="02020603050405020304" pitchFamily="18" charset="0"/>
                <a:ea typeface="楷体" panose="02010609060101010101" charset="-122"/>
                <a:cs typeface="Times New Roman" panose="02020603050405020304" pitchFamily="18" charset="0"/>
              </a:rPr>
              <a:t>E</a:t>
            </a:r>
            <a:r>
              <a:rPr lang="zh-CN" sz="2400" baseline="-25000">
                <a:latin typeface="Times New Roman" panose="02020603050405020304" pitchFamily="18" charset="0"/>
                <a:ea typeface="楷体" panose="02010609060101010101" charset="-122"/>
                <a:cs typeface="Times New Roman" panose="02020603050405020304" pitchFamily="18" charset="0"/>
              </a:rPr>
              <a:t>7</a:t>
            </a:r>
            <a:endParaRPr lang="zh-CN" sz="2400">
              <a:latin typeface="Times New Roman" panose="02020603050405020304" pitchFamily="18" charset="0"/>
              <a:ea typeface="楷体" panose="02010609060101010101" charset="-122"/>
              <a:cs typeface="Times New Roman" panose="02020603050405020304" pitchFamily="18" charset="0"/>
            </a:endParaRPr>
          </a:p>
          <a:p>
            <a:pPr>
              <a:lnSpc>
                <a:spcPct val="125000"/>
              </a:lnSpc>
            </a:pPr>
            <a:r>
              <a:rPr lang="zh-CN" sz="2400">
                <a:latin typeface="Times New Roman" panose="02020603050405020304" pitchFamily="18" charset="0"/>
                <a:ea typeface="楷体" panose="02010609060101010101" charset="-122"/>
                <a:cs typeface="Times New Roman" panose="02020603050405020304" pitchFamily="18" charset="0"/>
              </a:rPr>
              <a:t>最大正数浮点数的阶码应该是可表示的最大正整数，即</a:t>
            </a:r>
            <a:r>
              <a:rPr lang="zh-CN" sz="2400">
                <a:solidFill>
                  <a:srgbClr val="0070C0"/>
                </a:solidFill>
                <a:latin typeface="Times New Roman" panose="02020603050405020304" pitchFamily="18" charset="0"/>
                <a:ea typeface="楷体" panose="02010609060101010101" charset="-122"/>
                <a:cs typeface="Times New Roman" panose="02020603050405020304" pitchFamily="18" charset="0"/>
                <a:sym typeface="+mn-ea"/>
              </a:rPr>
              <a:t> </a:t>
            </a:r>
            <a:r>
              <a:rPr lang="zh-CN" sz="2400" i="1">
                <a:solidFill>
                  <a:srgbClr val="0070C0"/>
                </a:solidFill>
                <a:latin typeface="Times New Roman" panose="02020603050405020304" pitchFamily="18" charset="0"/>
                <a:ea typeface="楷体" panose="02010609060101010101" charset="-122"/>
                <a:cs typeface="Times New Roman" panose="02020603050405020304" pitchFamily="18" charset="0"/>
                <a:sym typeface="+mn-ea"/>
              </a:rPr>
              <a:t>E</a:t>
            </a:r>
            <a:r>
              <a:rPr lang="zh-CN" sz="2400">
                <a:solidFill>
                  <a:srgbClr val="0070C0"/>
                </a:solidFill>
                <a:latin typeface="Times New Roman" panose="02020603050405020304" pitchFamily="18" charset="0"/>
                <a:ea typeface="楷体" panose="02010609060101010101" charset="-122"/>
                <a:cs typeface="Times New Roman" panose="02020603050405020304" pitchFamily="18" charset="0"/>
                <a:sym typeface="+mn-ea"/>
              </a:rPr>
              <a:t>=0</a:t>
            </a:r>
            <a:r>
              <a:rPr lang="en-US" altLang="zh-CN" sz="2400">
                <a:solidFill>
                  <a:srgbClr val="0070C0"/>
                </a:solidFill>
                <a:latin typeface="Times New Roman" panose="02020603050405020304" pitchFamily="18" charset="0"/>
                <a:ea typeface="楷体" panose="02010609060101010101" charset="-122"/>
                <a:cs typeface="Times New Roman" panose="02020603050405020304" pitchFamily="18" charset="0"/>
                <a:sym typeface="+mn-ea"/>
              </a:rPr>
              <a:t>,</a:t>
            </a:r>
            <a:r>
              <a:rPr lang="zh-CN" sz="2400">
                <a:solidFill>
                  <a:srgbClr val="0070C0"/>
                </a:solidFill>
                <a:latin typeface="Times New Roman" panose="02020603050405020304" pitchFamily="18" charset="0"/>
                <a:ea typeface="楷体" panose="02010609060101010101" charset="-122"/>
                <a:cs typeface="Times New Roman" panose="02020603050405020304" pitchFamily="18" charset="0"/>
                <a:sym typeface="+mn-ea"/>
              </a:rPr>
              <a:t>1111111</a:t>
            </a:r>
            <a:r>
              <a:rPr lang="zh-CN" sz="2400">
                <a:latin typeface="Times New Roman" panose="02020603050405020304" pitchFamily="18" charset="0"/>
                <a:ea typeface="楷体" panose="02010609060101010101" charset="-122"/>
                <a:cs typeface="Times New Roman" panose="02020603050405020304" pitchFamily="18" charset="0"/>
              </a:rPr>
              <a:t>           </a:t>
            </a:r>
            <a:r>
              <a:rPr lang="en-US" altLang="zh-CN" sz="2400">
                <a:latin typeface="Times New Roman" panose="02020603050405020304" pitchFamily="18" charset="0"/>
                <a:ea typeface="楷体" panose="02010609060101010101" charset="-122"/>
                <a:cs typeface="Times New Roman" panose="02020603050405020304" pitchFamily="18" charset="0"/>
              </a:rPr>
              <a:t>             </a:t>
            </a:r>
            <a:endParaRPr lang="zh-CN" sz="2400">
              <a:latin typeface="Times New Roman" panose="02020603050405020304" pitchFamily="18" charset="0"/>
              <a:ea typeface="楷体" panose="02010609060101010101" charset="-122"/>
              <a:cs typeface="Times New Roman" panose="02020603050405020304" pitchFamily="18" charset="0"/>
            </a:endParaRPr>
          </a:p>
          <a:p>
            <a:pPr>
              <a:lnSpc>
                <a:spcPct val="125000"/>
              </a:lnSpc>
            </a:pPr>
            <a:r>
              <a:rPr lang="zh-CN" sz="2400">
                <a:latin typeface="Times New Roman" panose="02020603050405020304" pitchFamily="18" charset="0"/>
                <a:ea typeface="楷体" panose="02010609060101010101" charset="-122"/>
                <a:cs typeface="Times New Roman" panose="02020603050405020304" pitchFamily="18" charset="0"/>
              </a:rPr>
              <a:t>     </a:t>
            </a:r>
            <a:r>
              <a:rPr lang="en-US" altLang="zh-CN" sz="2400">
                <a:latin typeface="Times New Roman" panose="02020603050405020304" pitchFamily="18" charset="0"/>
                <a:ea typeface="楷体" panose="02010609060101010101" charset="-122"/>
                <a:cs typeface="Times New Roman" panose="02020603050405020304" pitchFamily="18" charset="0"/>
              </a:rPr>
              <a:t>  </a:t>
            </a:r>
            <a:r>
              <a:rPr lang="zh-CN" sz="2400">
                <a:latin typeface="Times New Roman" panose="02020603050405020304" pitchFamily="18" charset="0"/>
                <a:ea typeface="楷体" panose="02010609060101010101" charset="-122"/>
                <a:cs typeface="Times New Roman" panose="02020603050405020304" pitchFamily="18" charset="0"/>
              </a:rPr>
              <a:t>因为用</a:t>
            </a:r>
            <a:r>
              <a:rPr lang="zh-CN" sz="2400">
                <a:latin typeface="Times New Roman" panose="02020603050405020304" pitchFamily="18" charset="0"/>
                <a:ea typeface="楷体" panose="02010609060101010101" charset="-122"/>
                <a:cs typeface="Times New Roman" panose="02020603050405020304" pitchFamily="18" charset="0"/>
              </a:rPr>
              <a:t>补码表示的尾数M占用两个字节，则</a:t>
            </a:r>
            <a:endParaRPr lang="zh-CN" sz="2400">
              <a:latin typeface="Times New Roman" panose="02020603050405020304" pitchFamily="18" charset="0"/>
              <a:ea typeface="楷体" panose="02010609060101010101" charset="-122"/>
              <a:cs typeface="Times New Roman" panose="02020603050405020304" pitchFamily="18" charset="0"/>
            </a:endParaRPr>
          </a:p>
          <a:p>
            <a:pPr>
              <a:lnSpc>
                <a:spcPct val="125000"/>
              </a:lnSpc>
            </a:pPr>
            <a:r>
              <a:rPr lang="zh-CN" sz="2400">
                <a:latin typeface="Times New Roman" panose="02020603050405020304" pitchFamily="18" charset="0"/>
                <a:ea typeface="楷体" panose="02010609060101010101" charset="-122"/>
                <a:cs typeface="Times New Roman" panose="02020603050405020304" pitchFamily="18" charset="0"/>
              </a:rPr>
              <a:t>  </a:t>
            </a:r>
            <a:r>
              <a:rPr lang="en-US" altLang="zh-CN" sz="2400">
                <a:latin typeface="Times New Roman" panose="02020603050405020304" pitchFamily="18" charset="0"/>
                <a:ea typeface="楷体" panose="02010609060101010101" charset="-122"/>
                <a:cs typeface="Times New Roman" panose="02020603050405020304" pitchFamily="18" charset="0"/>
              </a:rPr>
              <a:t>    </a:t>
            </a:r>
            <a:r>
              <a:rPr lang="zh-CN" sz="2400">
                <a:latin typeface="Times New Roman" panose="02020603050405020304" pitchFamily="18" charset="0"/>
                <a:ea typeface="楷体" panose="02010609060101010101" charset="-122"/>
                <a:cs typeface="Times New Roman" panose="02020603050405020304" pitchFamily="18" charset="0"/>
              </a:rPr>
              <a:t> </a:t>
            </a:r>
            <a:r>
              <a:rPr lang="zh-CN" sz="2400" i="1">
                <a:latin typeface="Times New Roman" panose="02020603050405020304" pitchFamily="18" charset="0"/>
                <a:ea typeface="楷体" panose="02010609060101010101" charset="-122"/>
                <a:cs typeface="Times New Roman" panose="02020603050405020304" pitchFamily="18" charset="0"/>
              </a:rPr>
              <a:t>M</a:t>
            </a:r>
            <a:r>
              <a:rPr lang="zh-CN" sz="2400">
                <a:latin typeface="Times New Roman" panose="02020603050405020304" pitchFamily="18" charset="0"/>
                <a:ea typeface="楷体" panose="02010609060101010101" charset="-122"/>
                <a:cs typeface="Times New Roman" panose="02020603050405020304" pitchFamily="18" charset="0"/>
              </a:rPr>
              <a:t>=</a:t>
            </a:r>
            <a:r>
              <a:rPr lang="zh-CN" sz="2400" i="1">
                <a:latin typeface="Times New Roman" panose="02020603050405020304" pitchFamily="18" charset="0"/>
                <a:ea typeface="楷体" panose="02010609060101010101" charset="-122"/>
                <a:cs typeface="Times New Roman" panose="02020603050405020304" pitchFamily="18" charset="0"/>
              </a:rPr>
              <a:t>Ms</a:t>
            </a:r>
            <a:r>
              <a:rPr lang="zh-CN" sz="2400">
                <a:latin typeface="Times New Roman" panose="02020603050405020304" pitchFamily="18" charset="0"/>
                <a:ea typeface="楷体" panose="02010609060101010101" charset="-122"/>
                <a:cs typeface="Times New Roman" panose="02020603050405020304" pitchFamily="18" charset="0"/>
              </a:rPr>
              <a:t> .</a:t>
            </a:r>
            <a:r>
              <a:rPr lang="zh-CN" sz="2400" i="1">
                <a:latin typeface="Times New Roman" panose="02020603050405020304" pitchFamily="18" charset="0"/>
                <a:ea typeface="楷体" panose="02010609060101010101" charset="-122"/>
                <a:cs typeface="Times New Roman" panose="02020603050405020304" pitchFamily="18" charset="0"/>
              </a:rPr>
              <a:t>M</a:t>
            </a:r>
            <a:r>
              <a:rPr lang="zh-CN" sz="2400" baseline="-25000">
                <a:latin typeface="Times New Roman" panose="02020603050405020304" pitchFamily="18" charset="0"/>
                <a:ea typeface="楷体" panose="02010609060101010101" charset="-122"/>
                <a:cs typeface="Times New Roman" panose="02020603050405020304" pitchFamily="18" charset="0"/>
              </a:rPr>
              <a:t>-1</a:t>
            </a:r>
            <a:r>
              <a:rPr lang="zh-CN" sz="2400" i="1">
                <a:latin typeface="Times New Roman" panose="02020603050405020304" pitchFamily="18" charset="0"/>
                <a:ea typeface="楷体" panose="02010609060101010101" charset="-122"/>
                <a:cs typeface="Times New Roman" panose="02020603050405020304" pitchFamily="18" charset="0"/>
              </a:rPr>
              <a:t>M</a:t>
            </a:r>
            <a:r>
              <a:rPr lang="zh-CN" sz="2400" baseline="-25000">
                <a:latin typeface="Times New Roman" panose="02020603050405020304" pitchFamily="18" charset="0"/>
                <a:ea typeface="楷体" panose="02010609060101010101" charset="-122"/>
                <a:cs typeface="Times New Roman" panose="02020603050405020304" pitchFamily="18" charset="0"/>
              </a:rPr>
              <a:t>-2</a:t>
            </a:r>
            <a:r>
              <a:rPr lang="zh-CN" sz="2400" i="1">
                <a:latin typeface="Times New Roman" panose="02020603050405020304" pitchFamily="18" charset="0"/>
                <a:ea typeface="楷体" panose="02010609060101010101" charset="-122"/>
                <a:cs typeface="Times New Roman" panose="02020603050405020304" pitchFamily="18" charset="0"/>
              </a:rPr>
              <a:t>M</a:t>
            </a:r>
            <a:r>
              <a:rPr lang="zh-CN" sz="2400" baseline="-25000">
                <a:latin typeface="Times New Roman" panose="02020603050405020304" pitchFamily="18" charset="0"/>
                <a:ea typeface="楷体" panose="02010609060101010101" charset="-122"/>
                <a:cs typeface="Times New Roman" panose="02020603050405020304" pitchFamily="18" charset="0"/>
              </a:rPr>
              <a:t>-3</a:t>
            </a:r>
            <a:r>
              <a:rPr lang="zh-CN" sz="2400" i="1">
                <a:latin typeface="Times New Roman" panose="02020603050405020304" pitchFamily="18" charset="0"/>
                <a:ea typeface="楷体" panose="02010609060101010101" charset="-122"/>
                <a:cs typeface="Times New Roman" panose="02020603050405020304" pitchFamily="18" charset="0"/>
              </a:rPr>
              <a:t>M</a:t>
            </a:r>
            <a:r>
              <a:rPr lang="zh-CN" sz="2400" baseline="-25000">
                <a:latin typeface="Times New Roman" panose="02020603050405020304" pitchFamily="18" charset="0"/>
                <a:ea typeface="楷体" panose="02010609060101010101" charset="-122"/>
                <a:cs typeface="Times New Roman" panose="02020603050405020304" pitchFamily="18" charset="0"/>
              </a:rPr>
              <a:t>-4</a:t>
            </a:r>
            <a:r>
              <a:rPr lang="zh-CN" sz="2400" i="1">
                <a:latin typeface="Times New Roman" panose="02020603050405020304" pitchFamily="18" charset="0"/>
                <a:ea typeface="楷体" panose="02010609060101010101" charset="-122"/>
                <a:cs typeface="Times New Roman" panose="02020603050405020304" pitchFamily="18" charset="0"/>
              </a:rPr>
              <a:t>M</a:t>
            </a:r>
            <a:r>
              <a:rPr lang="zh-CN" sz="2400" baseline="-25000">
                <a:latin typeface="Times New Roman" panose="02020603050405020304" pitchFamily="18" charset="0"/>
                <a:ea typeface="楷体" panose="02010609060101010101" charset="-122"/>
                <a:cs typeface="Times New Roman" panose="02020603050405020304" pitchFamily="18" charset="0"/>
              </a:rPr>
              <a:t>-5</a:t>
            </a:r>
            <a:r>
              <a:rPr lang="zh-CN" sz="2400" i="1">
                <a:latin typeface="Times New Roman" panose="02020603050405020304" pitchFamily="18" charset="0"/>
                <a:ea typeface="楷体" panose="02010609060101010101" charset="-122"/>
                <a:cs typeface="Times New Roman" panose="02020603050405020304" pitchFamily="18" charset="0"/>
              </a:rPr>
              <a:t>M</a:t>
            </a:r>
            <a:r>
              <a:rPr lang="zh-CN" sz="2400" baseline="-25000">
                <a:latin typeface="Times New Roman" panose="02020603050405020304" pitchFamily="18" charset="0"/>
                <a:ea typeface="楷体" panose="02010609060101010101" charset="-122"/>
                <a:cs typeface="Times New Roman" panose="02020603050405020304" pitchFamily="18" charset="0"/>
              </a:rPr>
              <a:t>-6</a:t>
            </a:r>
            <a:r>
              <a:rPr lang="zh-CN" sz="2400" i="1">
                <a:latin typeface="Times New Roman" panose="02020603050405020304" pitchFamily="18" charset="0"/>
                <a:ea typeface="楷体" panose="02010609060101010101" charset="-122"/>
                <a:cs typeface="Times New Roman" panose="02020603050405020304" pitchFamily="18" charset="0"/>
              </a:rPr>
              <a:t>M</a:t>
            </a:r>
            <a:r>
              <a:rPr lang="zh-CN" sz="2400" baseline="-25000">
                <a:latin typeface="Times New Roman" panose="02020603050405020304" pitchFamily="18" charset="0"/>
                <a:ea typeface="楷体" panose="02010609060101010101" charset="-122"/>
                <a:cs typeface="Times New Roman" panose="02020603050405020304" pitchFamily="18" charset="0"/>
              </a:rPr>
              <a:t>-7</a:t>
            </a:r>
            <a:r>
              <a:rPr lang="zh-CN" sz="2400" i="1">
                <a:latin typeface="Times New Roman" panose="02020603050405020304" pitchFamily="18" charset="0"/>
                <a:ea typeface="楷体" panose="02010609060101010101" charset="-122"/>
                <a:cs typeface="Times New Roman" panose="02020603050405020304" pitchFamily="18" charset="0"/>
              </a:rPr>
              <a:t>M</a:t>
            </a:r>
            <a:r>
              <a:rPr lang="zh-CN" sz="2400" baseline="-25000">
                <a:latin typeface="Times New Roman" panose="02020603050405020304" pitchFamily="18" charset="0"/>
                <a:ea typeface="楷体" panose="02010609060101010101" charset="-122"/>
                <a:cs typeface="Times New Roman" panose="02020603050405020304" pitchFamily="18" charset="0"/>
              </a:rPr>
              <a:t>-8</a:t>
            </a:r>
            <a:r>
              <a:rPr lang="zh-CN" sz="2400" i="1">
                <a:latin typeface="Times New Roman" panose="02020603050405020304" pitchFamily="18" charset="0"/>
                <a:ea typeface="楷体" panose="02010609060101010101" charset="-122"/>
                <a:cs typeface="Times New Roman" panose="02020603050405020304" pitchFamily="18" charset="0"/>
              </a:rPr>
              <a:t>M</a:t>
            </a:r>
            <a:r>
              <a:rPr lang="zh-CN" sz="2400" baseline="-25000">
                <a:latin typeface="Times New Roman" panose="02020603050405020304" pitchFamily="18" charset="0"/>
                <a:ea typeface="楷体" panose="02010609060101010101" charset="-122"/>
                <a:cs typeface="Times New Roman" panose="02020603050405020304" pitchFamily="18" charset="0"/>
              </a:rPr>
              <a:t>-9</a:t>
            </a:r>
            <a:r>
              <a:rPr lang="zh-CN" sz="2400" i="1">
                <a:latin typeface="Times New Roman" panose="02020603050405020304" pitchFamily="18" charset="0"/>
                <a:ea typeface="楷体" panose="02010609060101010101" charset="-122"/>
                <a:cs typeface="Times New Roman" panose="02020603050405020304" pitchFamily="18" charset="0"/>
              </a:rPr>
              <a:t>M</a:t>
            </a:r>
            <a:r>
              <a:rPr lang="zh-CN" sz="2400" baseline="-25000">
                <a:latin typeface="Times New Roman" panose="02020603050405020304" pitchFamily="18" charset="0"/>
                <a:ea typeface="楷体" panose="02010609060101010101" charset="-122"/>
                <a:cs typeface="Times New Roman" panose="02020603050405020304" pitchFamily="18" charset="0"/>
              </a:rPr>
              <a:t>-10</a:t>
            </a:r>
            <a:r>
              <a:rPr lang="zh-CN" sz="2400" i="1">
                <a:latin typeface="Times New Roman" panose="02020603050405020304" pitchFamily="18" charset="0"/>
                <a:ea typeface="楷体" panose="02010609060101010101" charset="-122"/>
                <a:cs typeface="Times New Roman" panose="02020603050405020304" pitchFamily="18" charset="0"/>
              </a:rPr>
              <a:t>M</a:t>
            </a:r>
            <a:r>
              <a:rPr lang="zh-CN" sz="2400" baseline="-25000">
                <a:latin typeface="Times New Roman" panose="02020603050405020304" pitchFamily="18" charset="0"/>
                <a:ea typeface="楷体" panose="02010609060101010101" charset="-122"/>
                <a:cs typeface="Times New Roman" panose="02020603050405020304" pitchFamily="18" charset="0"/>
              </a:rPr>
              <a:t>-11</a:t>
            </a:r>
            <a:r>
              <a:rPr lang="zh-CN" sz="2400" i="1">
                <a:latin typeface="Times New Roman" panose="02020603050405020304" pitchFamily="18" charset="0"/>
                <a:ea typeface="楷体" panose="02010609060101010101" charset="-122"/>
                <a:cs typeface="Times New Roman" panose="02020603050405020304" pitchFamily="18" charset="0"/>
              </a:rPr>
              <a:t>M</a:t>
            </a:r>
            <a:r>
              <a:rPr lang="zh-CN" sz="2400" baseline="-25000">
                <a:latin typeface="Times New Roman" panose="02020603050405020304" pitchFamily="18" charset="0"/>
                <a:ea typeface="楷体" panose="02010609060101010101" charset="-122"/>
                <a:cs typeface="Times New Roman" panose="02020603050405020304" pitchFamily="18" charset="0"/>
              </a:rPr>
              <a:t>-12</a:t>
            </a:r>
            <a:r>
              <a:rPr lang="zh-CN" sz="2400" i="1">
                <a:latin typeface="Times New Roman" panose="02020603050405020304" pitchFamily="18" charset="0"/>
                <a:ea typeface="楷体" panose="02010609060101010101" charset="-122"/>
                <a:cs typeface="Times New Roman" panose="02020603050405020304" pitchFamily="18" charset="0"/>
              </a:rPr>
              <a:t>M</a:t>
            </a:r>
            <a:r>
              <a:rPr lang="zh-CN" sz="2400" baseline="-25000">
                <a:latin typeface="Times New Roman" panose="02020603050405020304" pitchFamily="18" charset="0"/>
                <a:ea typeface="楷体" panose="02010609060101010101" charset="-122"/>
                <a:cs typeface="Times New Roman" panose="02020603050405020304" pitchFamily="18" charset="0"/>
              </a:rPr>
              <a:t>-13</a:t>
            </a:r>
            <a:r>
              <a:rPr lang="zh-CN" sz="2400" i="1">
                <a:latin typeface="Times New Roman" panose="02020603050405020304" pitchFamily="18" charset="0"/>
                <a:ea typeface="楷体" panose="02010609060101010101" charset="-122"/>
                <a:cs typeface="Times New Roman" panose="02020603050405020304" pitchFamily="18" charset="0"/>
              </a:rPr>
              <a:t>M</a:t>
            </a:r>
            <a:r>
              <a:rPr lang="zh-CN" sz="2400" baseline="-25000">
                <a:latin typeface="Times New Roman" panose="02020603050405020304" pitchFamily="18" charset="0"/>
                <a:ea typeface="楷体" panose="02010609060101010101" charset="-122"/>
                <a:cs typeface="Times New Roman" panose="02020603050405020304" pitchFamily="18" charset="0"/>
              </a:rPr>
              <a:t>-14</a:t>
            </a:r>
            <a:r>
              <a:rPr lang="zh-CN" sz="2400" i="1">
                <a:latin typeface="Times New Roman" panose="02020603050405020304" pitchFamily="18" charset="0"/>
                <a:ea typeface="楷体" panose="02010609060101010101" charset="-122"/>
                <a:cs typeface="Times New Roman" panose="02020603050405020304" pitchFamily="18" charset="0"/>
              </a:rPr>
              <a:t>M</a:t>
            </a:r>
            <a:r>
              <a:rPr lang="zh-CN" sz="2400" baseline="-25000">
                <a:latin typeface="Times New Roman" panose="02020603050405020304" pitchFamily="18" charset="0"/>
                <a:ea typeface="楷体" panose="02010609060101010101" charset="-122"/>
                <a:cs typeface="Times New Roman" panose="02020603050405020304" pitchFamily="18" charset="0"/>
              </a:rPr>
              <a:t>-15</a:t>
            </a:r>
            <a:endParaRPr lang="zh-CN" sz="2400">
              <a:latin typeface="Times New Roman" panose="02020603050405020304" pitchFamily="18" charset="0"/>
              <a:ea typeface="楷体" panose="02010609060101010101" charset="-122"/>
              <a:cs typeface="Times New Roman" panose="02020603050405020304" pitchFamily="18" charset="0"/>
            </a:endParaRPr>
          </a:p>
          <a:p>
            <a:pPr>
              <a:lnSpc>
                <a:spcPct val="125000"/>
              </a:lnSpc>
            </a:pPr>
            <a:r>
              <a:rPr lang="zh-CN" sz="2400">
                <a:latin typeface="Times New Roman" panose="02020603050405020304" pitchFamily="18" charset="0"/>
                <a:ea typeface="楷体" panose="02010609060101010101" charset="-122"/>
                <a:cs typeface="Times New Roman" panose="02020603050405020304" pitchFamily="18" charset="0"/>
              </a:rPr>
              <a:t>最大正数浮点数的尾数应该是可表示的最大正的纯小数，即</a:t>
            </a:r>
            <a:endParaRPr lang="zh-CN" sz="2400">
              <a:latin typeface="Times New Roman" panose="02020603050405020304" pitchFamily="18" charset="0"/>
              <a:ea typeface="楷体" panose="02010609060101010101" charset="-122"/>
              <a:cs typeface="Times New Roman" panose="02020603050405020304" pitchFamily="18" charset="0"/>
            </a:endParaRPr>
          </a:p>
          <a:p>
            <a:pPr>
              <a:lnSpc>
                <a:spcPct val="125000"/>
              </a:lnSpc>
            </a:pPr>
            <a:r>
              <a:rPr lang="zh-CN" sz="2400">
                <a:latin typeface="Times New Roman" panose="02020603050405020304" pitchFamily="18" charset="0"/>
                <a:ea typeface="楷体" panose="02010609060101010101" charset="-122"/>
                <a:cs typeface="Times New Roman" panose="02020603050405020304" pitchFamily="18" charset="0"/>
              </a:rPr>
              <a:t>              </a:t>
            </a:r>
            <a:r>
              <a:rPr lang="en-US" altLang="zh-CN" sz="2400">
                <a:latin typeface="Times New Roman" panose="02020603050405020304" pitchFamily="18" charset="0"/>
                <a:ea typeface="楷体" panose="02010609060101010101" charset="-122"/>
                <a:cs typeface="Times New Roman" panose="02020603050405020304" pitchFamily="18" charset="0"/>
              </a:rPr>
              <a:t>         </a:t>
            </a:r>
            <a:r>
              <a:rPr lang="zh-CN" sz="2400">
                <a:latin typeface="Times New Roman" panose="02020603050405020304" pitchFamily="18" charset="0"/>
                <a:ea typeface="楷体" panose="02010609060101010101" charset="-122"/>
                <a:cs typeface="Times New Roman" panose="02020603050405020304" pitchFamily="18" charset="0"/>
              </a:rPr>
              <a:t> </a:t>
            </a:r>
            <a:r>
              <a:rPr lang="en-US" altLang="zh-CN" sz="2400">
                <a:latin typeface="Times New Roman" panose="02020603050405020304" pitchFamily="18" charset="0"/>
                <a:ea typeface="楷体" panose="02010609060101010101" charset="-122"/>
                <a:cs typeface="Times New Roman" panose="02020603050405020304" pitchFamily="18" charset="0"/>
              </a:rPr>
              <a:t> </a:t>
            </a:r>
            <a:r>
              <a:rPr lang="zh-CN" sz="2400" i="1">
                <a:solidFill>
                  <a:srgbClr val="0070C0"/>
                </a:solidFill>
                <a:latin typeface="Times New Roman" panose="02020603050405020304" pitchFamily="18" charset="0"/>
                <a:ea typeface="楷体" panose="02010609060101010101" charset="-122"/>
                <a:cs typeface="Times New Roman" panose="02020603050405020304" pitchFamily="18" charset="0"/>
              </a:rPr>
              <a:t>M</a:t>
            </a:r>
            <a:r>
              <a:rPr lang="zh-CN" sz="2400">
                <a:solidFill>
                  <a:srgbClr val="0070C0"/>
                </a:solidFill>
                <a:latin typeface="Times New Roman" panose="02020603050405020304" pitchFamily="18" charset="0"/>
                <a:ea typeface="楷体" panose="02010609060101010101" charset="-122"/>
                <a:cs typeface="Times New Roman" panose="02020603050405020304" pitchFamily="18" charset="0"/>
              </a:rPr>
              <a:t>=0.111111111111111</a:t>
            </a:r>
            <a:endParaRPr lang="zh-CN" sz="2400">
              <a:latin typeface="Times New Roman" panose="02020603050405020304" pitchFamily="18" charset="0"/>
              <a:ea typeface="楷体" panose="02010609060101010101" charset="-122"/>
              <a:cs typeface="Times New Roman" panose="02020603050405020304" pitchFamily="18" charset="0"/>
            </a:endParaRPr>
          </a:p>
          <a:p>
            <a:pPr>
              <a:lnSpc>
                <a:spcPct val="125000"/>
              </a:lnSpc>
            </a:pPr>
            <a:r>
              <a:rPr lang="en-US" altLang="zh-CN" sz="2400">
                <a:latin typeface="Times New Roman" panose="02020603050405020304" pitchFamily="18" charset="0"/>
                <a:ea typeface="楷体" panose="02010609060101010101" charset="-122"/>
                <a:cs typeface="Times New Roman" panose="02020603050405020304" pitchFamily="18" charset="0"/>
              </a:rPr>
              <a:t>       </a:t>
            </a:r>
            <a:r>
              <a:rPr lang="zh-CN" sz="2400">
                <a:latin typeface="Times New Roman" panose="02020603050405020304" pitchFamily="18" charset="0"/>
                <a:ea typeface="楷体" panose="02010609060101010101" charset="-122"/>
                <a:cs typeface="Times New Roman" panose="02020603050405020304" pitchFamily="18" charset="0"/>
              </a:rPr>
              <a:t>对应的浮点数的真值</a:t>
            </a:r>
            <a:endParaRPr lang="zh-CN" sz="2400">
              <a:latin typeface="Times New Roman" panose="02020603050405020304" pitchFamily="18" charset="0"/>
              <a:ea typeface="楷体" panose="02010609060101010101" charset="-122"/>
              <a:cs typeface="Times New Roman" panose="02020603050405020304" pitchFamily="18" charset="0"/>
            </a:endParaRPr>
          </a:p>
        </p:txBody>
      </p:sp>
      <p:graphicFrame>
        <p:nvGraphicFramePr>
          <p:cNvPr id="5" name="对象 4">
            <a:hlinkClick r:id="" action="ppaction://ole?verb=0"/>
          </p:cNvPr>
          <p:cNvGraphicFramePr>
            <a:graphicFrameLocks noChangeAspect="1"/>
          </p:cNvGraphicFramePr>
          <p:nvPr/>
        </p:nvGraphicFramePr>
        <p:xfrm>
          <a:off x="3657600" y="5540058"/>
          <a:ext cx="4198620" cy="975360"/>
        </p:xfrm>
        <a:graphic>
          <a:graphicData uri="http://schemas.openxmlformats.org/presentationml/2006/ole">
            <mc:AlternateContent xmlns:mc="http://schemas.openxmlformats.org/markup-compatibility/2006">
              <mc:Choice xmlns:v="urn:schemas-microsoft-com:vml" Requires="v">
                <p:oleObj spid="_x0000_s4100" name="" r:id="rId1" imgW="1968500" imgH="457200" progId="Equation.KSEE3">
                  <p:embed/>
                </p:oleObj>
              </mc:Choice>
              <mc:Fallback>
                <p:oleObj name="" r:id="rId1" imgW="1968500" imgH="457200" progId="Equation.KSEE3">
                  <p:embed/>
                  <p:pic>
                    <p:nvPicPr>
                      <p:cNvPr id="0" name="图片 3072"/>
                      <p:cNvPicPr/>
                      <p:nvPr/>
                    </p:nvPicPr>
                    <p:blipFill>
                      <a:blip r:embed="rId2"/>
                      <a:stretch>
                        <a:fillRect/>
                      </a:stretch>
                    </p:blipFill>
                    <p:spPr>
                      <a:xfrm>
                        <a:off x="3657600" y="5540058"/>
                        <a:ext cx="4198620" cy="975360"/>
                      </a:xfrm>
                      <a:prstGeom prst="rect">
                        <a:avLst/>
                      </a:prstGeom>
                    </p:spPr>
                  </p:pic>
                </p:oleObj>
              </mc:Fallback>
            </mc:AlternateContent>
          </a:graphicData>
        </a:graphic>
      </p:graphicFrame>
      <p:pic>
        <p:nvPicPr>
          <p:cNvPr id="7" name="图片 6" descr="校徽"/>
          <p:cNvPicPr>
            <a:picLocks noChangeAspect="1"/>
          </p:cNvPicPr>
          <p:nvPr/>
        </p:nvPicPr>
        <p:blipFill>
          <a:blip r:embed="rId3">
            <a:alphaModFix amt="67000"/>
          </a:blip>
          <a:stretch>
            <a:fillRect/>
          </a:stretch>
        </p:blipFill>
        <p:spPr>
          <a:xfrm>
            <a:off x="10788015" y="123825"/>
            <a:ext cx="1297940" cy="124269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1" name="文本框 14340"/>
          <p:cNvSpPr txBox="1"/>
          <p:nvPr/>
        </p:nvSpPr>
        <p:spPr>
          <a:xfrm>
            <a:off x="3657600" y="1066800"/>
            <a:ext cx="5486400" cy="368300"/>
          </a:xfrm>
          <a:prstGeom prst="rect">
            <a:avLst/>
          </a:prstGeom>
          <a:noFill/>
          <a:ln w="9525">
            <a:noFill/>
          </a:ln>
        </p:spPr>
        <p:txBody>
          <a:bodyPr>
            <a:spAutoFit/>
          </a:bodyPr>
          <a:lstStyle/>
          <a:p>
            <a:pPr>
              <a:spcBef>
                <a:spcPct val="50000"/>
              </a:spcBef>
            </a:pPr>
            <a:endParaRPr dirty="0">
              <a:latin typeface="Tahoma" panose="020B0604030504040204" pitchFamily="34" charset="0"/>
              <a:ea typeface="宋体" panose="02010600030101010101" pitchFamily="2" charset="-122"/>
            </a:endParaRPr>
          </a:p>
        </p:txBody>
      </p:sp>
      <p:sp>
        <p:nvSpPr>
          <p:cNvPr id="4" name="文本框 3"/>
          <p:cNvSpPr txBox="1"/>
          <p:nvPr/>
        </p:nvSpPr>
        <p:spPr>
          <a:xfrm>
            <a:off x="612775" y="536575"/>
            <a:ext cx="10966450" cy="6092825"/>
          </a:xfrm>
          <a:prstGeom prst="rect">
            <a:avLst/>
          </a:prstGeom>
          <a:noFill/>
          <a:ln w="9525">
            <a:noFill/>
          </a:ln>
        </p:spPr>
        <p:txBody>
          <a:bodyPr wrap="square">
            <a:spAutoFit/>
          </a:bodyPr>
          <a:lstStyle/>
          <a:p>
            <a:pPr>
              <a:lnSpc>
                <a:spcPct val="125000"/>
              </a:lnSpc>
            </a:pPr>
            <a:r>
              <a:rPr lang="en-US" altLang="zh-CN" sz="2400">
                <a:ea typeface="宋体" panose="02010600030101010101" pitchFamily="2" charset="-122"/>
              </a:rPr>
              <a:t>      </a:t>
            </a:r>
            <a:r>
              <a:rPr lang="en-US" altLang="zh-CN" sz="2400">
                <a:latin typeface="Times New Roman" panose="02020603050405020304" pitchFamily="18" charset="0"/>
                <a:ea typeface="楷体" panose="02010609060101010101" charset="-122"/>
                <a:cs typeface="Times New Roman" panose="02020603050405020304" pitchFamily="18" charset="0"/>
                <a:sym typeface="+mn-ea"/>
              </a:rPr>
              <a:t>2</a:t>
            </a:r>
            <a:r>
              <a:rPr lang="zh-CN" sz="2400">
                <a:latin typeface="Times New Roman" panose="02020603050405020304" pitchFamily="18" charset="0"/>
                <a:ea typeface="楷体" panose="02010609060101010101" charset="-122"/>
                <a:cs typeface="Times New Roman" panose="02020603050405020304" pitchFamily="18" charset="0"/>
                <a:sym typeface="+mn-ea"/>
              </a:rPr>
              <a:t>）</a:t>
            </a:r>
            <a:r>
              <a:rPr lang="zh-CN" sz="2400">
                <a:latin typeface="Times New Roman" panose="02020603050405020304" pitchFamily="18" charset="0"/>
                <a:ea typeface="楷体" panose="02010609060101010101" charset="-122"/>
                <a:cs typeface="Times New Roman" panose="02020603050405020304" pitchFamily="18" charset="0"/>
                <a:sym typeface="+mn-ea"/>
              </a:rPr>
              <a:t>最</a:t>
            </a:r>
            <a:r>
              <a:rPr lang="zh-CN" sz="2400">
                <a:latin typeface="Times New Roman" panose="02020603050405020304" pitchFamily="18" charset="0"/>
                <a:ea typeface="楷体" panose="02010609060101010101" charset="-122"/>
                <a:cs typeface="Times New Roman" panose="02020603050405020304" pitchFamily="18" charset="0"/>
                <a:sym typeface="+mn-ea"/>
              </a:rPr>
              <a:t>小正数的求取</a:t>
            </a:r>
            <a:endParaRPr lang="zh-CN" sz="2400">
              <a:latin typeface="Times New Roman" panose="02020603050405020304" pitchFamily="18" charset="0"/>
              <a:ea typeface="楷体" panose="02010609060101010101" charset="-122"/>
              <a:cs typeface="Times New Roman" panose="02020603050405020304" pitchFamily="18" charset="0"/>
            </a:endParaRPr>
          </a:p>
          <a:p>
            <a:pPr>
              <a:lnSpc>
                <a:spcPct val="125000"/>
              </a:lnSpc>
            </a:pPr>
            <a:r>
              <a:rPr lang="zh-CN" sz="2400">
                <a:latin typeface="Times New Roman" panose="02020603050405020304" pitchFamily="18" charset="0"/>
                <a:ea typeface="楷体" panose="02010609060101010101" charset="-122"/>
                <a:cs typeface="Times New Roman" panose="02020603050405020304" pitchFamily="18" charset="0"/>
                <a:sym typeface="+mn-ea"/>
              </a:rPr>
              <a:t>     </a:t>
            </a:r>
            <a:r>
              <a:rPr lang="en-US" altLang="zh-CN" sz="2400">
                <a:latin typeface="Times New Roman" panose="02020603050405020304" pitchFamily="18" charset="0"/>
                <a:ea typeface="楷体" panose="02010609060101010101" charset="-122"/>
                <a:cs typeface="Times New Roman" panose="02020603050405020304" pitchFamily="18" charset="0"/>
                <a:sym typeface="+mn-ea"/>
              </a:rPr>
              <a:t>  </a:t>
            </a:r>
            <a:r>
              <a:rPr lang="zh-CN" sz="2400">
                <a:latin typeface="Times New Roman" panose="02020603050405020304" pitchFamily="18" charset="0"/>
                <a:ea typeface="楷体" panose="02010609060101010101" charset="-122"/>
                <a:cs typeface="Times New Roman" panose="02020603050405020304" pitchFamily="18" charset="0"/>
                <a:sym typeface="+mn-ea"/>
              </a:rPr>
              <a:t>因为用</a:t>
            </a:r>
            <a:r>
              <a:rPr lang="zh-CN" sz="2400">
                <a:latin typeface="Times New Roman" panose="02020603050405020304" pitchFamily="18" charset="0"/>
                <a:ea typeface="楷体" panose="02010609060101010101" charset="-122"/>
                <a:cs typeface="Times New Roman" panose="02020603050405020304" pitchFamily="18" charset="0"/>
                <a:sym typeface="+mn-ea"/>
              </a:rPr>
              <a:t>补码表示的阶码E占用一个字节，则</a:t>
            </a:r>
            <a:endParaRPr lang="zh-CN" sz="2400">
              <a:latin typeface="Times New Roman" panose="02020603050405020304" pitchFamily="18" charset="0"/>
              <a:ea typeface="楷体" panose="02010609060101010101" charset="-122"/>
              <a:cs typeface="Times New Roman" panose="02020603050405020304" pitchFamily="18" charset="0"/>
            </a:endParaRPr>
          </a:p>
          <a:p>
            <a:pPr>
              <a:lnSpc>
                <a:spcPct val="125000"/>
              </a:lnSpc>
            </a:pPr>
            <a:r>
              <a:rPr lang="zh-CN" sz="2400">
                <a:latin typeface="Times New Roman" panose="02020603050405020304" pitchFamily="18" charset="0"/>
                <a:ea typeface="楷体" panose="02010609060101010101" charset="-122"/>
                <a:cs typeface="Times New Roman" panose="02020603050405020304" pitchFamily="18" charset="0"/>
                <a:sym typeface="+mn-ea"/>
              </a:rPr>
              <a:t>           </a:t>
            </a:r>
            <a:r>
              <a:rPr lang="en-US" altLang="zh-CN" sz="2400">
                <a:latin typeface="Times New Roman" panose="02020603050405020304" pitchFamily="18" charset="0"/>
                <a:ea typeface="楷体" panose="02010609060101010101" charset="-122"/>
                <a:cs typeface="Times New Roman" panose="02020603050405020304" pitchFamily="18" charset="0"/>
                <a:sym typeface="+mn-ea"/>
              </a:rPr>
              <a:t>          </a:t>
            </a:r>
            <a:r>
              <a:rPr lang="zh-CN" sz="2400">
                <a:latin typeface="Times New Roman" panose="02020603050405020304" pitchFamily="18" charset="0"/>
                <a:ea typeface="楷体" panose="02010609060101010101" charset="-122"/>
                <a:cs typeface="Times New Roman" panose="02020603050405020304" pitchFamily="18" charset="0"/>
                <a:sym typeface="+mn-ea"/>
              </a:rPr>
              <a:t> </a:t>
            </a:r>
            <a:r>
              <a:rPr lang="en-US" altLang="zh-CN" sz="2400">
                <a:latin typeface="Times New Roman" panose="02020603050405020304" pitchFamily="18" charset="0"/>
                <a:ea typeface="楷体" panose="02010609060101010101" charset="-122"/>
                <a:cs typeface="Times New Roman" panose="02020603050405020304" pitchFamily="18" charset="0"/>
                <a:sym typeface="+mn-ea"/>
              </a:rPr>
              <a:t>    </a:t>
            </a:r>
            <a:r>
              <a:rPr lang="zh-CN" sz="2400" i="1">
                <a:latin typeface="Times New Roman" panose="02020603050405020304" pitchFamily="18" charset="0"/>
                <a:ea typeface="楷体" panose="02010609060101010101" charset="-122"/>
                <a:cs typeface="Times New Roman" panose="02020603050405020304" pitchFamily="18" charset="0"/>
                <a:sym typeface="+mn-ea"/>
              </a:rPr>
              <a:t>E</a:t>
            </a:r>
            <a:r>
              <a:rPr lang="zh-CN" sz="2400">
                <a:latin typeface="Times New Roman" panose="02020603050405020304" pitchFamily="18" charset="0"/>
                <a:ea typeface="楷体" panose="02010609060101010101" charset="-122"/>
                <a:cs typeface="Times New Roman" panose="02020603050405020304" pitchFamily="18" charset="0"/>
                <a:sym typeface="+mn-ea"/>
              </a:rPr>
              <a:t>=</a:t>
            </a:r>
            <a:r>
              <a:rPr lang="zh-CN" sz="2400" i="1">
                <a:latin typeface="Times New Roman" panose="02020603050405020304" pitchFamily="18" charset="0"/>
                <a:ea typeface="楷体" panose="02010609060101010101" charset="-122"/>
                <a:cs typeface="Times New Roman" panose="02020603050405020304" pitchFamily="18" charset="0"/>
                <a:sym typeface="+mn-ea"/>
              </a:rPr>
              <a:t>E</a:t>
            </a:r>
            <a:r>
              <a:rPr lang="zh-CN" sz="2400" i="1" baseline="-25000">
                <a:latin typeface="Times New Roman" panose="02020603050405020304" pitchFamily="18" charset="0"/>
                <a:ea typeface="楷体" panose="02010609060101010101" charset="-122"/>
                <a:cs typeface="Times New Roman" panose="02020603050405020304" pitchFamily="18" charset="0"/>
                <a:sym typeface="+mn-ea"/>
              </a:rPr>
              <a:t>s</a:t>
            </a:r>
            <a:r>
              <a:rPr lang="zh-CN" sz="2400" i="1">
                <a:latin typeface="Times New Roman" panose="02020603050405020304" pitchFamily="18" charset="0"/>
                <a:ea typeface="楷体" panose="02010609060101010101" charset="-122"/>
                <a:cs typeface="Times New Roman" panose="02020603050405020304" pitchFamily="18" charset="0"/>
                <a:sym typeface="+mn-ea"/>
              </a:rPr>
              <a:t> E</a:t>
            </a:r>
            <a:r>
              <a:rPr lang="zh-CN" sz="2400" baseline="-25000">
                <a:latin typeface="Times New Roman" panose="02020603050405020304" pitchFamily="18" charset="0"/>
                <a:ea typeface="楷体" panose="02010609060101010101" charset="-122"/>
                <a:cs typeface="Times New Roman" panose="02020603050405020304" pitchFamily="18" charset="0"/>
                <a:sym typeface="+mn-ea"/>
              </a:rPr>
              <a:t>1</a:t>
            </a:r>
            <a:r>
              <a:rPr lang="zh-CN" sz="2400">
                <a:latin typeface="Times New Roman" panose="02020603050405020304" pitchFamily="18" charset="0"/>
                <a:ea typeface="楷体" panose="02010609060101010101" charset="-122"/>
                <a:cs typeface="Times New Roman" panose="02020603050405020304" pitchFamily="18" charset="0"/>
                <a:sym typeface="+mn-ea"/>
              </a:rPr>
              <a:t> </a:t>
            </a:r>
            <a:r>
              <a:rPr lang="zh-CN" sz="2400" i="1">
                <a:latin typeface="Times New Roman" panose="02020603050405020304" pitchFamily="18" charset="0"/>
                <a:ea typeface="楷体" panose="02010609060101010101" charset="-122"/>
                <a:cs typeface="Times New Roman" panose="02020603050405020304" pitchFamily="18" charset="0"/>
                <a:sym typeface="+mn-ea"/>
              </a:rPr>
              <a:t>E</a:t>
            </a:r>
            <a:r>
              <a:rPr lang="zh-CN" sz="2400" baseline="-25000">
                <a:latin typeface="Times New Roman" panose="02020603050405020304" pitchFamily="18" charset="0"/>
                <a:ea typeface="楷体" panose="02010609060101010101" charset="-122"/>
                <a:cs typeface="Times New Roman" panose="02020603050405020304" pitchFamily="18" charset="0"/>
                <a:sym typeface="+mn-ea"/>
              </a:rPr>
              <a:t>2</a:t>
            </a:r>
            <a:r>
              <a:rPr lang="zh-CN" sz="2400">
                <a:latin typeface="Times New Roman" panose="02020603050405020304" pitchFamily="18" charset="0"/>
                <a:ea typeface="楷体" panose="02010609060101010101" charset="-122"/>
                <a:cs typeface="Times New Roman" panose="02020603050405020304" pitchFamily="18" charset="0"/>
                <a:sym typeface="+mn-ea"/>
              </a:rPr>
              <a:t> </a:t>
            </a:r>
            <a:r>
              <a:rPr lang="zh-CN" sz="2400" i="1">
                <a:latin typeface="Times New Roman" panose="02020603050405020304" pitchFamily="18" charset="0"/>
                <a:ea typeface="楷体" panose="02010609060101010101" charset="-122"/>
                <a:cs typeface="Times New Roman" panose="02020603050405020304" pitchFamily="18" charset="0"/>
                <a:sym typeface="+mn-ea"/>
              </a:rPr>
              <a:t>E</a:t>
            </a:r>
            <a:r>
              <a:rPr lang="zh-CN" sz="2400" baseline="-25000">
                <a:latin typeface="Times New Roman" panose="02020603050405020304" pitchFamily="18" charset="0"/>
                <a:ea typeface="楷体" panose="02010609060101010101" charset="-122"/>
                <a:cs typeface="Times New Roman" panose="02020603050405020304" pitchFamily="18" charset="0"/>
                <a:sym typeface="+mn-ea"/>
              </a:rPr>
              <a:t>3</a:t>
            </a:r>
            <a:r>
              <a:rPr lang="zh-CN" sz="2400">
                <a:latin typeface="Times New Roman" panose="02020603050405020304" pitchFamily="18" charset="0"/>
                <a:ea typeface="楷体" panose="02010609060101010101" charset="-122"/>
                <a:cs typeface="Times New Roman" panose="02020603050405020304" pitchFamily="18" charset="0"/>
                <a:sym typeface="+mn-ea"/>
              </a:rPr>
              <a:t> </a:t>
            </a:r>
            <a:r>
              <a:rPr lang="zh-CN" sz="2400" i="1">
                <a:latin typeface="Times New Roman" panose="02020603050405020304" pitchFamily="18" charset="0"/>
                <a:ea typeface="楷体" panose="02010609060101010101" charset="-122"/>
                <a:cs typeface="Times New Roman" panose="02020603050405020304" pitchFamily="18" charset="0"/>
                <a:sym typeface="+mn-ea"/>
              </a:rPr>
              <a:t>E</a:t>
            </a:r>
            <a:r>
              <a:rPr lang="zh-CN" sz="2400" baseline="-25000">
                <a:latin typeface="Times New Roman" panose="02020603050405020304" pitchFamily="18" charset="0"/>
                <a:ea typeface="楷体" panose="02010609060101010101" charset="-122"/>
                <a:cs typeface="Times New Roman" panose="02020603050405020304" pitchFamily="18" charset="0"/>
                <a:sym typeface="+mn-ea"/>
              </a:rPr>
              <a:t>4</a:t>
            </a:r>
            <a:r>
              <a:rPr lang="zh-CN" sz="2400">
                <a:latin typeface="Times New Roman" panose="02020603050405020304" pitchFamily="18" charset="0"/>
                <a:ea typeface="楷体" panose="02010609060101010101" charset="-122"/>
                <a:cs typeface="Times New Roman" panose="02020603050405020304" pitchFamily="18" charset="0"/>
                <a:sym typeface="+mn-ea"/>
              </a:rPr>
              <a:t> </a:t>
            </a:r>
            <a:r>
              <a:rPr lang="zh-CN" sz="2400" i="1">
                <a:latin typeface="Times New Roman" panose="02020603050405020304" pitchFamily="18" charset="0"/>
                <a:ea typeface="楷体" panose="02010609060101010101" charset="-122"/>
                <a:cs typeface="Times New Roman" panose="02020603050405020304" pitchFamily="18" charset="0"/>
                <a:sym typeface="+mn-ea"/>
              </a:rPr>
              <a:t>E</a:t>
            </a:r>
            <a:r>
              <a:rPr lang="zh-CN" sz="2400" baseline="-25000">
                <a:latin typeface="Times New Roman" panose="02020603050405020304" pitchFamily="18" charset="0"/>
                <a:ea typeface="楷体" panose="02010609060101010101" charset="-122"/>
                <a:cs typeface="Times New Roman" panose="02020603050405020304" pitchFamily="18" charset="0"/>
                <a:sym typeface="+mn-ea"/>
              </a:rPr>
              <a:t>5</a:t>
            </a:r>
            <a:r>
              <a:rPr lang="zh-CN" sz="2400">
                <a:latin typeface="Times New Roman" panose="02020603050405020304" pitchFamily="18" charset="0"/>
                <a:ea typeface="楷体" panose="02010609060101010101" charset="-122"/>
                <a:cs typeface="Times New Roman" panose="02020603050405020304" pitchFamily="18" charset="0"/>
                <a:sym typeface="+mn-ea"/>
              </a:rPr>
              <a:t> </a:t>
            </a:r>
            <a:r>
              <a:rPr lang="zh-CN" sz="2400" i="1">
                <a:latin typeface="Times New Roman" panose="02020603050405020304" pitchFamily="18" charset="0"/>
                <a:ea typeface="楷体" panose="02010609060101010101" charset="-122"/>
                <a:cs typeface="Times New Roman" panose="02020603050405020304" pitchFamily="18" charset="0"/>
                <a:sym typeface="+mn-ea"/>
              </a:rPr>
              <a:t>E</a:t>
            </a:r>
            <a:r>
              <a:rPr lang="zh-CN" sz="2400" baseline="-25000">
                <a:latin typeface="Times New Roman" panose="02020603050405020304" pitchFamily="18" charset="0"/>
                <a:ea typeface="楷体" panose="02010609060101010101" charset="-122"/>
                <a:cs typeface="Times New Roman" panose="02020603050405020304" pitchFamily="18" charset="0"/>
                <a:sym typeface="+mn-ea"/>
              </a:rPr>
              <a:t>6</a:t>
            </a:r>
            <a:r>
              <a:rPr lang="zh-CN" sz="2400">
                <a:latin typeface="Times New Roman" panose="02020603050405020304" pitchFamily="18" charset="0"/>
                <a:ea typeface="楷体" panose="02010609060101010101" charset="-122"/>
                <a:cs typeface="Times New Roman" panose="02020603050405020304" pitchFamily="18" charset="0"/>
                <a:sym typeface="+mn-ea"/>
              </a:rPr>
              <a:t> </a:t>
            </a:r>
            <a:r>
              <a:rPr lang="zh-CN" sz="2400" i="1">
                <a:latin typeface="Times New Roman" panose="02020603050405020304" pitchFamily="18" charset="0"/>
                <a:ea typeface="楷体" panose="02010609060101010101" charset="-122"/>
                <a:cs typeface="Times New Roman" panose="02020603050405020304" pitchFamily="18" charset="0"/>
                <a:sym typeface="+mn-ea"/>
              </a:rPr>
              <a:t>E</a:t>
            </a:r>
            <a:r>
              <a:rPr lang="zh-CN" sz="2400" baseline="-25000">
                <a:latin typeface="Times New Roman" panose="02020603050405020304" pitchFamily="18" charset="0"/>
                <a:ea typeface="楷体" panose="02010609060101010101" charset="-122"/>
                <a:cs typeface="Times New Roman" panose="02020603050405020304" pitchFamily="18" charset="0"/>
                <a:sym typeface="+mn-ea"/>
              </a:rPr>
              <a:t>7</a:t>
            </a:r>
            <a:endParaRPr lang="zh-CN" sz="2400">
              <a:latin typeface="Times New Roman" panose="02020603050405020304" pitchFamily="18" charset="0"/>
              <a:ea typeface="楷体" panose="02010609060101010101" charset="-122"/>
              <a:cs typeface="Times New Roman" panose="02020603050405020304" pitchFamily="18" charset="0"/>
            </a:endParaRPr>
          </a:p>
          <a:p>
            <a:pPr>
              <a:lnSpc>
                <a:spcPct val="125000"/>
              </a:lnSpc>
            </a:pPr>
            <a:r>
              <a:rPr lang="zh-CN" sz="2400">
                <a:latin typeface="Times New Roman" panose="02020603050405020304" pitchFamily="18" charset="0"/>
                <a:ea typeface="楷体" panose="02010609060101010101" charset="-122"/>
                <a:cs typeface="Times New Roman" panose="02020603050405020304" pitchFamily="18" charset="0"/>
                <a:sym typeface="+mn-ea"/>
              </a:rPr>
              <a:t>最小正数浮点数的阶码应该是可表示的最小负整数，即</a:t>
            </a:r>
            <a:endParaRPr lang="zh-CN" sz="2400">
              <a:latin typeface="Times New Roman" panose="02020603050405020304" pitchFamily="18" charset="0"/>
              <a:ea typeface="楷体" panose="02010609060101010101" charset="-122"/>
              <a:cs typeface="Times New Roman" panose="02020603050405020304" pitchFamily="18" charset="0"/>
              <a:sym typeface="+mn-ea"/>
            </a:endParaRPr>
          </a:p>
          <a:p>
            <a:pPr>
              <a:lnSpc>
                <a:spcPct val="125000"/>
              </a:lnSpc>
            </a:pPr>
            <a:r>
              <a:rPr lang="zh-CN" sz="2400">
                <a:latin typeface="Times New Roman" panose="02020603050405020304" pitchFamily="18" charset="0"/>
                <a:ea typeface="楷体" panose="02010609060101010101" charset="-122"/>
                <a:cs typeface="Times New Roman" panose="02020603050405020304" pitchFamily="18" charset="0"/>
                <a:sym typeface="+mn-ea"/>
              </a:rPr>
              <a:t> </a:t>
            </a:r>
            <a:r>
              <a:rPr lang="en-US" altLang="zh-CN" sz="2400">
                <a:latin typeface="Times New Roman" panose="02020603050405020304" pitchFamily="18" charset="0"/>
                <a:ea typeface="楷体" panose="02010609060101010101" charset="-122"/>
                <a:cs typeface="Times New Roman" panose="02020603050405020304" pitchFamily="18" charset="0"/>
                <a:sym typeface="+mn-ea"/>
              </a:rPr>
              <a:t>                     </a:t>
            </a:r>
            <a:r>
              <a:rPr lang="en-US" altLang="zh-CN" sz="2400">
                <a:latin typeface="Times New Roman" panose="02020603050405020304" pitchFamily="18" charset="0"/>
                <a:ea typeface="楷体" panose="02010609060101010101" charset="-122"/>
                <a:cs typeface="Times New Roman" panose="02020603050405020304" pitchFamily="18" charset="0"/>
                <a:sym typeface="+mn-ea"/>
              </a:rPr>
              <a:t> </a:t>
            </a:r>
            <a:r>
              <a:rPr lang="zh-CN" sz="2400" i="1">
                <a:latin typeface="Times New Roman" panose="02020603050405020304" pitchFamily="18" charset="0"/>
                <a:ea typeface="楷体" panose="02010609060101010101" charset="-122"/>
                <a:cs typeface="Times New Roman" panose="02020603050405020304" pitchFamily="18" charset="0"/>
                <a:sym typeface="+mn-ea"/>
              </a:rPr>
              <a:t>E</a:t>
            </a:r>
            <a:r>
              <a:rPr lang="zh-CN" sz="2400">
                <a:latin typeface="Times New Roman" panose="02020603050405020304" pitchFamily="18" charset="0"/>
                <a:ea typeface="楷体" panose="02010609060101010101" charset="-122"/>
                <a:cs typeface="Times New Roman" panose="02020603050405020304" pitchFamily="18" charset="0"/>
                <a:sym typeface="+mn-ea"/>
              </a:rPr>
              <a:t>=</a:t>
            </a:r>
            <a:r>
              <a:rPr lang="en-US" altLang="zh-CN" sz="2400">
                <a:latin typeface="Times New Roman" panose="02020603050405020304" pitchFamily="18" charset="0"/>
                <a:ea typeface="楷体" panose="02010609060101010101" charset="-122"/>
                <a:cs typeface="Times New Roman" panose="02020603050405020304" pitchFamily="18" charset="0"/>
                <a:sym typeface="+mn-ea"/>
              </a:rPr>
              <a:t>[-10000000]</a:t>
            </a:r>
            <a:r>
              <a:rPr lang="zh-CN" altLang="en-US" sz="2400" baseline="-25000">
                <a:latin typeface="Times New Roman" panose="02020603050405020304" pitchFamily="18" charset="0"/>
                <a:ea typeface="楷体" panose="02010609060101010101" charset="-122"/>
                <a:cs typeface="Times New Roman" panose="02020603050405020304" pitchFamily="18" charset="0"/>
                <a:sym typeface="+mn-ea"/>
              </a:rPr>
              <a:t>补</a:t>
            </a:r>
            <a:r>
              <a:rPr lang="en-US" altLang="zh-CN" sz="2400">
                <a:latin typeface="Times New Roman" panose="02020603050405020304" pitchFamily="18" charset="0"/>
                <a:ea typeface="楷体" panose="02010609060101010101" charset="-122"/>
                <a:cs typeface="Times New Roman" panose="02020603050405020304" pitchFamily="18" charset="0"/>
                <a:sym typeface="+mn-ea"/>
              </a:rPr>
              <a:t>=1,0000000</a:t>
            </a:r>
            <a:endParaRPr lang="zh-CN" sz="2400">
              <a:latin typeface="Times New Roman" panose="02020603050405020304" pitchFamily="18" charset="0"/>
              <a:ea typeface="楷体" panose="02010609060101010101" charset="-122"/>
              <a:cs typeface="Times New Roman" panose="02020603050405020304" pitchFamily="18" charset="0"/>
            </a:endParaRPr>
          </a:p>
          <a:p>
            <a:pPr>
              <a:lnSpc>
                <a:spcPct val="125000"/>
              </a:lnSpc>
            </a:pPr>
            <a:r>
              <a:rPr lang="zh-CN" sz="2400">
                <a:latin typeface="Times New Roman" panose="02020603050405020304" pitchFamily="18" charset="0"/>
                <a:ea typeface="楷体" panose="02010609060101010101" charset="-122"/>
                <a:cs typeface="Times New Roman" panose="02020603050405020304" pitchFamily="18" charset="0"/>
                <a:sym typeface="+mn-ea"/>
              </a:rPr>
              <a:t>     </a:t>
            </a:r>
            <a:r>
              <a:rPr lang="en-US" altLang="zh-CN" sz="2400">
                <a:latin typeface="Times New Roman" panose="02020603050405020304" pitchFamily="18" charset="0"/>
                <a:ea typeface="楷体" panose="02010609060101010101" charset="-122"/>
                <a:cs typeface="Times New Roman" panose="02020603050405020304" pitchFamily="18" charset="0"/>
                <a:sym typeface="+mn-ea"/>
              </a:rPr>
              <a:t>  </a:t>
            </a:r>
            <a:r>
              <a:rPr lang="zh-CN" sz="2400">
                <a:latin typeface="Times New Roman" panose="02020603050405020304" pitchFamily="18" charset="0"/>
                <a:ea typeface="楷体" panose="02010609060101010101" charset="-122"/>
                <a:cs typeface="Times New Roman" panose="02020603050405020304" pitchFamily="18" charset="0"/>
                <a:sym typeface="+mn-ea"/>
              </a:rPr>
              <a:t>因为用</a:t>
            </a:r>
            <a:r>
              <a:rPr lang="zh-CN" sz="2400">
                <a:latin typeface="Times New Roman" panose="02020603050405020304" pitchFamily="18" charset="0"/>
                <a:ea typeface="楷体" panose="02010609060101010101" charset="-122"/>
                <a:cs typeface="Times New Roman" panose="02020603050405020304" pitchFamily="18" charset="0"/>
                <a:sym typeface="+mn-ea"/>
              </a:rPr>
              <a:t>补码表示的尾数M占用两个字节，则</a:t>
            </a:r>
            <a:endParaRPr lang="zh-CN" sz="2400">
              <a:latin typeface="Times New Roman" panose="02020603050405020304" pitchFamily="18" charset="0"/>
              <a:ea typeface="楷体" panose="02010609060101010101" charset="-122"/>
              <a:cs typeface="Times New Roman" panose="02020603050405020304" pitchFamily="18" charset="0"/>
            </a:endParaRPr>
          </a:p>
          <a:p>
            <a:pPr>
              <a:lnSpc>
                <a:spcPct val="125000"/>
              </a:lnSpc>
            </a:pPr>
            <a:r>
              <a:rPr lang="zh-CN" sz="2400">
                <a:latin typeface="Times New Roman" panose="02020603050405020304" pitchFamily="18" charset="0"/>
                <a:ea typeface="楷体" panose="02010609060101010101" charset="-122"/>
                <a:cs typeface="Times New Roman" panose="02020603050405020304" pitchFamily="18" charset="0"/>
                <a:sym typeface="+mn-ea"/>
              </a:rPr>
              <a:t>  </a:t>
            </a:r>
            <a:r>
              <a:rPr lang="en-US" altLang="zh-CN" sz="2400">
                <a:latin typeface="Times New Roman" panose="02020603050405020304" pitchFamily="18" charset="0"/>
                <a:ea typeface="楷体" panose="02010609060101010101" charset="-122"/>
                <a:cs typeface="Times New Roman" panose="02020603050405020304" pitchFamily="18" charset="0"/>
                <a:sym typeface="+mn-ea"/>
              </a:rPr>
              <a:t>    </a:t>
            </a:r>
            <a:r>
              <a:rPr lang="zh-CN" sz="2400">
                <a:latin typeface="Times New Roman" panose="02020603050405020304" pitchFamily="18" charset="0"/>
                <a:ea typeface="楷体" panose="02010609060101010101" charset="-122"/>
                <a:cs typeface="Times New Roman" panose="02020603050405020304" pitchFamily="18" charset="0"/>
                <a:sym typeface="+mn-ea"/>
              </a:rPr>
              <a:t> </a:t>
            </a:r>
            <a:r>
              <a:rPr lang="zh-CN" sz="2400" i="1">
                <a:latin typeface="Times New Roman" panose="02020603050405020304" pitchFamily="18" charset="0"/>
                <a:ea typeface="楷体" panose="02010609060101010101" charset="-122"/>
                <a:cs typeface="Times New Roman" panose="02020603050405020304" pitchFamily="18" charset="0"/>
                <a:sym typeface="+mn-ea"/>
              </a:rPr>
              <a:t>M</a:t>
            </a:r>
            <a:r>
              <a:rPr lang="zh-CN" sz="2400">
                <a:latin typeface="Times New Roman" panose="02020603050405020304" pitchFamily="18" charset="0"/>
                <a:ea typeface="楷体" panose="02010609060101010101" charset="-122"/>
                <a:cs typeface="Times New Roman" panose="02020603050405020304" pitchFamily="18" charset="0"/>
                <a:sym typeface="+mn-ea"/>
              </a:rPr>
              <a:t>=</a:t>
            </a:r>
            <a:r>
              <a:rPr lang="zh-CN" sz="2400" i="1">
                <a:latin typeface="Times New Roman" panose="02020603050405020304" pitchFamily="18" charset="0"/>
                <a:ea typeface="楷体" panose="02010609060101010101" charset="-122"/>
                <a:cs typeface="Times New Roman" panose="02020603050405020304" pitchFamily="18" charset="0"/>
                <a:sym typeface="+mn-ea"/>
              </a:rPr>
              <a:t>Ms</a:t>
            </a:r>
            <a:r>
              <a:rPr lang="zh-CN" sz="2400">
                <a:latin typeface="Times New Roman" panose="02020603050405020304" pitchFamily="18" charset="0"/>
                <a:ea typeface="楷体" panose="02010609060101010101" charset="-122"/>
                <a:cs typeface="Times New Roman" panose="02020603050405020304" pitchFamily="18" charset="0"/>
                <a:sym typeface="+mn-ea"/>
              </a:rPr>
              <a:t> .</a:t>
            </a:r>
            <a:r>
              <a:rPr lang="zh-CN" sz="2400" i="1">
                <a:latin typeface="Times New Roman" panose="02020603050405020304" pitchFamily="18" charset="0"/>
                <a:ea typeface="楷体" panose="02010609060101010101" charset="-122"/>
                <a:cs typeface="Times New Roman" panose="02020603050405020304" pitchFamily="18" charset="0"/>
                <a:sym typeface="+mn-ea"/>
              </a:rPr>
              <a:t>M</a:t>
            </a:r>
            <a:r>
              <a:rPr lang="zh-CN" sz="2400" baseline="-25000">
                <a:latin typeface="Times New Roman" panose="02020603050405020304" pitchFamily="18" charset="0"/>
                <a:ea typeface="楷体" panose="02010609060101010101" charset="-122"/>
                <a:cs typeface="Times New Roman" panose="02020603050405020304" pitchFamily="18" charset="0"/>
                <a:sym typeface="+mn-ea"/>
              </a:rPr>
              <a:t>-1</a:t>
            </a:r>
            <a:r>
              <a:rPr lang="zh-CN" sz="2400" i="1">
                <a:latin typeface="Times New Roman" panose="02020603050405020304" pitchFamily="18" charset="0"/>
                <a:ea typeface="楷体" panose="02010609060101010101" charset="-122"/>
                <a:cs typeface="Times New Roman" panose="02020603050405020304" pitchFamily="18" charset="0"/>
                <a:sym typeface="+mn-ea"/>
              </a:rPr>
              <a:t>M</a:t>
            </a:r>
            <a:r>
              <a:rPr lang="zh-CN" sz="2400" baseline="-25000">
                <a:latin typeface="Times New Roman" panose="02020603050405020304" pitchFamily="18" charset="0"/>
                <a:ea typeface="楷体" panose="02010609060101010101" charset="-122"/>
                <a:cs typeface="Times New Roman" panose="02020603050405020304" pitchFamily="18" charset="0"/>
                <a:sym typeface="+mn-ea"/>
              </a:rPr>
              <a:t>-2</a:t>
            </a:r>
            <a:r>
              <a:rPr lang="zh-CN" sz="2400" i="1">
                <a:latin typeface="Times New Roman" panose="02020603050405020304" pitchFamily="18" charset="0"/>
                <a:ea typeface="楷体" panose="02010609060101010101" charset="-122"/>
                <a:cs typeface="Times New Roman" panose="02020603050405020304" pitchFamily="18" charset="0"/>
                <a:sym typeface="+mn-ea"/>
              </a:rPr>
              <a:t>M</a:t>
            </a:r>
            <a:r>
              <a:rPr lang="zh-CN" sz="2400" baseline="-25000">
                <a:latin typeface="Times New Roman" panose="02020603050405020304" pitchFamily="18" charset="0"/>
                <a:ea typeface="楷体" panose="02010609060101010101" charset="-122"/>
                <a:cs typeface="Times New Roman" panose="02020603050405020304" pitchFamily="18" charset="0"/>
                <a:sym typeface="+mn-ea"/>
              </a:rPr>
              <a:t>-3</a:t>
            </a:r>
            <a:r>
              <a:rPr lang="zh-CN" sz="2400" i="1">
                <a:latin typeface="Times New Roman" panose="02020603050405020304" pitchFamily="18" charset="0"/>
                <a:ea typeface="楷体" panose="02010609060101010101" charset="-122"/>
                <a:cs typeface="Times New Roman" panose="02020603050405020304" pitchFamily="18" charset="0"/>
                <a:sym typeface="+mn-ea"/>
              </a:rPr>
              <a:t>M</a:t>
            </a:r>
            <a:r>
              <a:rPr lang="zh-CN" sz="2400" baseline="-25000">
                <a:latin typeface="Times New Roman" panose="02020603050405020304" pitchFamily="18" charset="0"/>
                <a:ea typeface="楷体" panose="02010609060101010101" charset="-122"/>
                <a:cs typeface="Times New Roman" panose="02020603050405020304" pitchFamily="18" charset="0"/>
                <a:sym typeface="+mn-ea"/>
              </a:rPr>
              <a:t>-4</a:t>
            </a:r>
            <a:r>
              <a:rPr lang="zh-CN" sz="2400" i="1">
                <a:latin typeface="Times New Roman" panose="02020603050405020304" pitchFamily="18" charset="0"/>
                <a:ea typeface="楷体" panose="02010609060101010101" charset="-122"/>
                <a:cs typeface="Times New Roman" panose="02020603050405020304" pitchFamily="18" charset="0"/>
                <a:sym typeface="+mn-ea"/>
              </a:rPr>
              <a:t>M</a:t>
            </a:r>
            <a:r>
              <a:rPr lang="zh-CN" sz="2400" baseline="-25000">
                <a:latin typeface="Times New Roman" panose="02020603050405020304" pitchFamily="18" charset="0"/>
                <a:ea typeface="楷体" panose="02010609060101010101" charset="-122"/>
                <a:cs typeface="Times New Roman" panose="02020603050405020304" pitchFamily="18" charset="0"/>
                <a:sym typeface="+mn-ea"/>
              </a:rPr>
              <a:t>-5</a:t>
            </a:r>
            <a:r>
              <a:rPr lang="zh-CN" sz="2400" i="1">
                <a:latin typeface="Times New Roman" panose="02020603050405020304" pitchFamily="18" charset="0"/>
                <a:ea typeface="楷体" panose="02010609060101010101" charset="-122"/>
                <a:cs typeface="Times New Roman" panose="02020603050405020304" pitchFamily="18" charset="0"/>
                <a:sym typeface="+mn-ea"/>
              </a:rPr>
              <a:t>M</a:t>
            </a:r>
            <a:r>
              <a:rPr lang="zh-CN" sz="2400" baseline="-25000">
                <a:latin typeface="Times New Roman" panose="02020603050405020304" pitchFamily="18" charset="0"/>
                <a:ea typeface="楷体" panose="02010609060101010101" charset="-122"/>
                <a:cs typeface="Times New Roman" panose="02020603050405020304" pitchFamily="18" charset="0"/>
                <a:sym typeface="+mn-ea"/>
              </a:rPr>
              <a:t>-6</a:t>
            </a:r>
            <a:r>
              <a:rPr lang="zh-CN" sz="2400" i="1">
                <a:latin typeface="Times New Roman" panose="02020603050405020304" pitchFamily="18" charset="0"/>
                <a:ea typeface="楷体" panose="02010609060101010101" charset="-122"/>
                <a:cs typeface="Times New Roman" panose="02020603050405020304" pitchFamily="18" charset="0"/>
                <a:sym typeface="+mn-ea"/>
              </a:rPr>
              <a:t>M</a:t>
            </a:r>
            <a:r>
              <a:rPr lang="zh-CN" sz="2400" baseline="-25000">
                <a:latin typeface="Times New Roman" panose="02020603050405020304" pitchFamily="18" charset="0"/>
                <a:ea typeface="楷体" panose="02010609060101010101" charset="-122"/>
                <a:cs typeface="Times New Roman" panose="02020603050405020304" pitchFamily="18" charset="0"/>
                <a:sym typeface="+mn-ea"/>
              </a:rPr>
              <a:t>-7</a:t>
            </a:r>
            <a:r>
              <a:rPr lang="zh-CN" sz="2400" i="1">
                <a:latin typeface="Times New Roman" panose="02020603050405020304" pitchFamily="18" charset="0"/>
                <a:ea typeface="楷体" panose="02010609060101010101" charset="-122"/>
                <a:cs typeface="Times New Roman" panose="02020603050405020304" pitchFamily="18" charset="0"/>
                <a:sym typeface="+mn-ea"/>
              </a:rPr>
              <a:t>M</a:t>
            </a:r>
            <a:r>
              <a:rPr lang="zh-CN" sz="2400" baseline="-25000">
                <a:latin typeface="Times New Roman" panose="02020603050405020304" pitchFamily="18" charset="0"/>
                <a:ea typeface="楷体" panose="02010609060101010101" charset="-122"/>
                <a:cs typeface="Times New Roman" panose="02020603050405020304" pitchFamily="18" charset="0"/>
                <a:sym typeface="+mn-ea"/>
              </a:rPr>
              <a:t>-8</a:t>
            </a:r>
            <a:r>
              <a:rPr lang="zh-CN" sz="2400" i="1">
                <a:latin typeface="Times New Roman" panose="02020603050405020304" pitchFamily="18" charset="0"/>
                <a:ea typeface="楷体" panose="02010609060101010101" charset="-122"/>
                <a:cs typeface="Times New Roman" panose="02020603050405020304" pitchFamily="18" charset="0"/>
                <a:sym typeface="+mn-ea"/>
              </a:rPr>
              <a:t>M</a:t>
            </a:r>
            <a:r>
              <a:rPr lang="zh-CN" sz="2400" baseline="-25000">
                <a:latin typeface="Times New Roman" panose="02020603050405020304" pitchFamily="18" charset="0"/>
                <a:ea typeface="楷体" panose="02010609060101010101" charset="-122"/>
                <a:cs typeface="Times New Roman" panose="02020603050405020304" pitchFamily="18" charset="0"/>
                <a:sym typeface="+mn-ea"/>
              </a:rPr>
              <a:t>-9</a:t>
            </a:r>
            <a:r>
              <a:rPr lang="zh-CN" sz="2400" i="1">
                <a:latin typeface="Times New Roman" panose="02020603050405020304" pitchFamily="18" charset="0"/>
                <a:ea typeface="楷体" panose="02010609060101010101" charset="-122"/>
                <a:cs typeface="Times New Roman" panose="02020603050405020304" pitchFamily="18" charset="0"/>
                <a:sym typeface="+mn-ea"/>
              </a:rPr>
              <a:t>M</a:t>
            </a:r>
            <a:r>
              <a:rPr lang="zh-CN" sz="2400" baseline="-25000">
                <a:latin typeface="Times New Roman" panose="02020603050405020304" pitchFamily="18" charset="0"/>
                <a:ea typeface="楷体" panose="02010609060101010101" charset="-122"/>
                <a:cs typeface="Times New Roman" panose="02020603050405020304" pitchFamily="18" charset="0"/>
                <a:sym typeface="+mn-ea"/>
              </a:rPr>
              <a:t>-10</a:t>
            </a:r>
            <a:r>
              <a:rPr lang="zh-CN" sz="2400" i="1">
                <a:latin typeface="Times New Roman" panose="02020603050405020304" pitchFamily="18" charset="0"/>
                <a:ea typeface="楷体" panose="02010609060101010101" charset="-122"/>
                <a:cs typeface="Times New Roman" panose="02020603050405020304" pitchFamily="18" charset="0"/>
                <a:sym typeface="+mn-ea"/>
              </a:rPr>
              <a:t>M</a:t>
            </a:r>
            <a:r>
              <a:rPr lang="zh-CN" sz="2400" baseline="-25000">
                <a:latin typeface="Times New Roman" panose="02020603050405020304" pitchFamily="18" charset="0"/>
                <a:ea typeface="楷体" panose="02010609060101010101" charset="-122"/>
                <a:cs typeface="Times New Roman" panose="02020603050405020304" pitchFamily="18" charset="0"/>
                <a:sym typeface="+mn-ea"/>
              </a:rPr>
              <a:t>-11</a:t>
            </a:r>
            <a:r>
              <a:rPr lang="zh-CN" sz="2400" i="1">
                <a:latin typeface="Times New Roman" panose="02020603050405020304" pitchFamily="18" charset="0"/>
                <a:ea typeface="楷体" panose="02010609060101010101" charset="-122"/>
                <a:cs typeface="Times New Roman" panose="02020603050405020304" pitchFamily="18" charset="0"/>
                <a:sym typeface="+mn-ea"/>
              </a:rPr>
              <a:t>M</a:t>
            </a:r>
            <a:r>
              <a:rPr lang="zh-CN" sz="2400" baseline="-25000">
                <a:latin typeface="Times New Roman" panose="02020603050405020304" pitchFamily="18" charset="0"/>
                <a:ea typeface="楷体" panose="02010609060101010101" charset="-122"/>
                <a:cs typeface="Times New Roman" panose="02020603050405020304" pitchFamily="18" charset="0"/>
                <a:sym typeface="+mn-ea"/>
              </a:rPr>
              <a:t>-12</a:t>
            </a:r>
            <a:r>
              <a:rPr lang="zh-CN" sz="2400" i="1">
                <a:latin typeface="Times New Roman" panose="02020603050405020304" pitchFamily="18" charset="0"/>
                <a:ea typeface="楷体" panose="02010609060101010101" charset="-122"/>
                <a:cs typeface="Times New Roman" panose="02020603050405020304" pitchFamily="18" charset="0"/>
                <a:sym typeface="+mn-ea"/>
              </a:rPr>
              <a:t>M</a:t>
            </a:r>
            <a:r>
              <a:rPr lang="zh-CN" sz="2400" baseline="-25000">
                <a:latin typeface="Times New Roman" panose="02020603050405020304" pitchFamily="18" charset="0"/>
                <a:ea typeface="楷体" panose="02010609060101010101" charset="-122"/>
                <a:cs typeface="Times New Roman" panose="02020603050405020304" pitchFamily="18" charset="0"/>
                <a:sym typeface="+mn-ea"/>
              </a:rPr>
              <a:t>-13</a:t>
            </a:r>
            <a:r>
              <a:rPr lang="zh-CN" sz="2400" i="1">
                <a:latin typeface="Times New Roman" panose="02020603050405020304" pitchFamily="18" charset="0"/>
                <a:ea typeface="楷体" panose="02010609060101010101" charset="-122"/>
                <a:cs typeface="Times New Roman" panose="02020603050405020304" pitchFamily="18" charset="0"/>
                <a:sym typeface="+mn-ea"/>
              </a:rPr>
              <a:t>M</a:t>
            </a:r>
            <a:r>
              <a:rPr lang="zh-CN" sz="2400" baseline="-25000">
                <a:latin typeface="Times New Roman" panose="02020603050405020304" pitchFamily="18" charset="0"/>
                <a:ea typeface="楷体" panose="02010609060101010101" charset="-122"/>
                <a:cs typeface="Times New Roman" panose="02020603050405020304" pitchFamily="18" charset="0"/>
                <a:sym typeface="+mn-ea"/>
              </a:rPr>
              <a:t>-14</a:t>
            </a:r>
            <a:r>
              <a:rPr lang="zh-CN" sz="2400" i="1">
                <a:latin typeface="Times New Roman" panose="02020603050405020304" pitchFamily="18" charset="0"/>
                <a:ea typeface="楷体" panose="02010609060101010101" charset="-122"/>
                <a:cs typeface="Times New Roman" panose="02020603050405020304" pitchFamily="18" charset="0"/>
                <a:sym typeface="+mn-ea"/>
              </a:rPr>
              <a:t>M</a:t>
            </a:r>
            <a:r>
              <a:rPr lang="zh-CN" sz="2400" baseline="-25000">
                <a:latin typeface="Times New Roman" panose="02020603050405020304" pitchFamily="18" charset="0"/>
                <a:ea typeface="楷体" panose="02010609060101010101" charset="-122"/>
                <a:cs typeface="Times New Roman" panose="02020603050405020304" pitchFamily="18" charset="0"/>
                <a:sym typeface="+mn-ea"/>
              </a:rPr>
              <a:t>-15</a:t>
            </a:r>
            <a:endParaRPr lang="zh-CN" sz="2400">
              <a:latin typeface="Times New Roman" panose="02020603050405020304" pitchFamily="18" charset="0"/>
              <a:ea typeface="楷体" panose="02010609060101010101" charset="-122"/>
              <a:cs typeface="Times New Roman" panose="02020603050405020304" pitchFamily="18" charset="0"/>
            </a:endParaRPr>
          </a:p>
          <a:p>
            <a:pPr>
              <a:lnSpc>
                <a:spcPct val="125000"/>
              </a:lnSpc>
            </a:pPr>
            <a:r>
              <a:rPr lang="zh-CN" sz="2400">
                <a:latin typeface="Times New Roman" panose="02020603050405020304" pitchFamily="18" charset="0"/>
                <a:ea typeface="楷体" panose="02010609060101010101" charset="-122"/>
                <a:cs typeface="Times New Roman" panose="02020603050405020304" pitchFamily="18" charset="0"/>
                <a:sym typeface="+mn-ea"/>
              </a:rPr>
              <a:t>最小正数浮点数的尾数应该是可表示的最</a:t>
            </a:r>
            <a:r>
              <a:rPr lang="zh-CN" sz="2400">
                <a:latin typeface="Times New Roman" panose="02020603050405020304" pitchFamily="18" charset="0"/>
                <a:ea typeface="楷体" panose="02010609060101010101" charset="-122"/>
                <a:cs typeface="Times New Roman" panose="02020603050405020304" pitchFamily="18" charset="0"/>
                <a:sym typeface="+mn-ea"/>
              </a:rPr>
              <a:t>小正的纯小数，即</a:t>
            </a:r>
            <a:endParaRPr lang="zh-CN" sz="2400">
              <a:latin typeface="Times New Roman" panose="02020603050405020304" pitchFamily="18" charset="0"/>
              <a:ea typeface="楷体" panose="02010609060101010101" charset="-122"/>
              <a:cs typeface="Times New Roman" panose="02020603050405020304" pitchFamily="18" charset="0"/>
            </a:endParaRPr>
          </a:p>
          <a:p>
            <a:pPr>
              <a:lnSpc>
                <a:spcPct val="125000"/>
              </a:lnSpc>
            </a:pPr>
            <a:r>
              <a:rPr lang="zh-CN" sz="2400">
                <a:latin typeface="Times New Roman" panose="02020603050405020304" pitchFamily="18" charset="0"/>
                <a:ea typeface="楷体" panose="02010609060101010101" charset="-122"/>
                <a:cs typeface="Times New Roman" panose="02020603050405020304" pitchFamily="18" charset="0"/>
                <a:sym typeface="+mn-ea"/>
              </a:rPr>
              <a:t>              </a:t>
            </a:r>
            <a:r>
              <a:rPr lang="en-US" altLang="zh-CN" sz="2400">
                <a:latin typeface="Times New Roman" panose="02020603050405020304" pitchFamily="18" charset="0"/>
                <a:ea typeface="楷体" panose="02010609060101010101" charset="-122"/>
                <a:cs typeface="Times New Roman" panose="02020603050405020304" pitchFamily="18" charset="0"/>
                <a:sym typeface="+mn-ea"/>
              </a:rPr>
              <a:t>         </a:t>
            </a:r>
            <a:r>
              <a:rPr lang="zh-CN" sz="2400">
                <a:latin typeface="Times New Roman" panose="02020603050405020304" pitchFamily="18" charset="0"/>
                <a:ea typeface="楷体" panose="02010609060101010101" charset="-122"/>
                <a:cs typeface="Times New Roman" panose="02020603050405020304" pitchFamily="18" charset="0"/>
                <a:sym typeface="+mn-ea"/>
              </a:rPr>
              <a:t> </a:t>
            </a:r>
            <a:r>
              <a:rPr lang="zh-CN" sz="2400" i="1">
                <a:latin typeface="Times New Roman" panose="02020603050405020304" pitchFamily="18" charset="0"/>
                <a:ea typeface="楷体" panose="02010609060101010101" charset="-122"/>
                <a:cs typeface="Times New Roman" panose="02020603050405020304" pitchFamily="18" charset="0"/>
                <a:sym typeface="+mn-ea"/>
              </a:rPr>
              <a:t>M</a:t>
            </a:r>
            <a:r>
              <a:rPr lang="zh-CN" sz="2400">
                <a:latin typeface="Times New Roman" panose="02020603050405020304" pitchFamily="18" charset="0"/>
                <a:ea typeface="楷体" panose="02010609060101010101" charset="-122"/>
                <a:cs typeface="Times New Roman" panose="02020603050405020304" pitchFamily="18" charset="0"/>
                <a:sym typeface="+mn-ea"/>
              </a:rPr>
              <a:t>=0.</a:t>
            </a:r>
            <a:r>
              <a:rPr lang="en-US" altLang="zh-CN" sz="2400">
                <a:latin typeface="Times New Roman" panose="02020603050405020304" pitchFamily="18" charset="0"/>
                <a:ea typeface="楷体" panose="02010609060101010101" charset="-122"/>
                <a:cs typeface="Times New Roman" panose="02020603050405020304" pitchFamily="18" charset="0"/>
                <a:sym typeface="+mn-ea"/>
              </a:rPr>
              <a:t>00000000000000</a:t>
            </a:r>
            <a:r>
              <a:rPr lang="zh-CN" sz="2400">
                <a:latin typeface="Times New Roman" panose="02020603050405020304" pitchFamily="18" charset="0"/>
                <a:ea typeface="楷体" panose="02010609060101010101" charset="-122"/>
                <a:cs typeface="Times New Roman" panose="02020603050405020304" pitchFamily="18" charset="0"/>
                <a:sym typeface="+mn-ea"/>
              </a:rPr>
              <a:t>1</a:t>
            </a:r>
            <a:endParaRPr lang="zh-CN" sz="2400">
              <a:latin typeface="Times New Roman" panose="02020603050405020304" pitchFamily="18" charset="0"/>
              <a:ea typeface="楷体" panose="02010609060101010101" charset="-122"/>
              <a:cs typeface="Times New Roman" panose="02020603050405020304" pitchFamily="18" charset="0"/>
            </a:endParaRPr>
          </a:p>
          <a:p>
            <a:pPr>
              <a:lnSpc>
                <a:spcPct val="125000"/>
              </a:lnSpc>
            </a:pPr>
            <a:r>
              <a:rPr lang="en-US" altLang="zh-CN" sz="2400">
                <a:latin typeface="Times New Roman" panose="02020603050405020304" pitchFamily="18" charset="0"/>
                <a:ea typeface="楷体" panose="02010609060101010101" charset="-122"/>
                <a:cs typeface="Times New Roman" panose="02020603050405020304" pitchFamily="18" charset="0"/>
                <a:sym typeface="+mn-ea"/>
              </a:rPr>
              <a:t>       </a:t>
            </a:r>
            <a:r>
              <a:rPr lang="zh-CN" sz="2400">
                <a:latin typeface="Times New Roman" panose="02020603050405020304" pitchFamily="18" charset="0"/>
                <a:ea typeface="楷体" panose="02010609060101010101" charset="-122"/>
                <a:cs typeface="Times New Roman" panose="02020603050405020304" pitchFamily="18" charset="0"/>
                <a:sym typeface="+mn-ea"/>
              </a:rPr>
              <a:t>对应的浮点数的真值</a:t>
            </a:r>
            <a:endParaRPr lang="zh-CN" sz="2400">
              <a:latin typeface="Times New Roman" panose="02020603050405020304" pitchFamily="18" charset="0"/>
              <a:ea typeface="楷体" panose="02010609060101010101" charset="-122"/>
              <a:cs typeface="Times New Roman" panose="02020603050405020304" pitchFamily="18" charset="0"/>
              <a:sym typeface="+mn-ea"/>
            </a:endParaRPr>
          </a:p>
          <a:p>
            <a:pPr>
              <a:lnSpc>
                <a:spcPct val="125000"/>
              </a:lnSpc>
            </a:pPr>
            <a:r>
              <a:rPr lang="en-US" altLang="zh-CN" sz="2400">
                <a:ea typeface="宋体" panose="02010600030101010101" pitchFamily="2" charset="-122"/>
              </a:rPr>
              <a:t>                      </a:t>
            </a:r>
            <a:r>
              <a:rPr lang="zh-CN" sz="2400">
                <a:latin typeface="Times New Roman" panose="02020603050405020304" pitchFamily="18" charset="0"/>
                <a:ea typeface="楷体" panose="02010609060101010101" charset="-122"/>
                <a:cs typeface="Times New Roman" panose="02020603050405020304" pitchFamily="18" charset="0"/>
                <a:sym typeface="+mn-ea"/>
              </a:rPr>
              <a:t>0.</a:t>
            </a:r>
            <a:r>
              <a:rPr lang="en-US" altLang="zh-CN" sz="2400">
                <a:latin typeface="Times New Roman" panose="02020603050405020304" pitchFamily="18" charset="0"/>
                <a:ea typeface="楷体" panose="02010609060101010101" charset="-122"/>
                <a:cs typeface="Times New Roman" panose="02020603050405020304" pitchFamily="18" charset="0"/>
                <a:sym typeface="+mn-ea"/>
              </a:rPr>
              <a:t>00000000000000</a:t>
            </a:r>
            <a:r>
              <a:rPr lang="zh-CN" sz="2400">
                <a:latin typeface="Times New Roman" panose="02020603050405020304" pitchFamily="18" charset="0"/>
                <a:ea typeface="楷体" panose="02010609060101010101" charset="-122"/>
                <a:cs typeface="Times New Roman" panose="02020603050405020304" pitchFamily="18" charset="0"/>
                <a:sym typeface="+mn-ea"/>
              </a:rPr>
              <a:t>1</a:t>
            </a:r>
            <a:r>
              <a:rPr lang="en-US" altLang="zh-CN" sz="2400" baseline="-25000">
                <a:latin typeface="Times New Roman" panose="02020603050405020304" pitchFamily="18" charset="0"/>
                <a:ea typeface="楷体" panose="02010609060101010101" charset="-122"/>
                <a:cs typeface="Times New Roman" panose="02020603050405020304" pitchFamily="18" charset="0"/>
                <a:sym typeface="+mn-ea"/>
              </a:rPr>
              <a:t>2</a:t>
            </a:r>
            <a:r>
              <a:rPr lang="en-US" altLang="zh-CN" sz="2400">
                <a:latin typeface="宋体" panose="02010600030101010101" pitchFamily="2" charset="-122"/>
                <a:ea typeface="宋体" panose="02010600030101010101" pitchFamily="2" charset="-122"/>
                <a:cs typeface="Times New Roman" panose="02020603050405020304" pitchFamily="18" charset="0"/>
                <a:sym typeface="+mn-ea"/>
              </a:rPr>
              <a:t>×</a:t>
            </a:r>
            <a:endParaRPr lang="en-US" altLang="zh-CN" sz="2400">
              <a:latin typeface="宋体" panose="02010600030101010101" pitchFamily="2" charset="-122"/>
              <a:ea typeface="宋体" panose="02010600030101010101" pitchFamily="2" charset="-122"/>
              <a:cs typeface="Times New Roman" panose="02020603050405020304" pitchFamily="18" charset="0"/>
              <a:sym typeface="+mn-ea"/>
            </a:endParaRPr>
          </a:p>
          <a:p>
            <a:pPr>
              <a:lnSpc>
                <a:spcPct val="125000"/>
              </a:lnSpc>
            </a:pPr>
            <a:r>
              <a:rPr lang="en-US" altLang="zh-CN" sz="2400" baseline="-25000">
                <a:latin typeface="宋体" panose="02010600030101010101" pitchFamily="2" charset="-122"/>
                <a:ea typeface="宋体" panose="02010600030101010101" pitchFamily="2" charset="-122"/>
                <a:cs typeface="Times New Roman" panose="02020603050405020304" pitchFamily="18" charset="0"/>
                <a:sym typeface="+mn-ea"/>
              </a:rPr>
              <a:t>                </a:t>
            </a:r>
            <a:r>
              <a:rPr lang="en-US" altLang="zh-CN" sz="2400">
                <a:latin typeface="宋体" panose="02010600030101010101" pitchFamily="2" charset="-122"/>
                <a:ea typeface="宋体" panose="02010600030101010101" pitchFamily="2" charset="-122"/>
                <a:cs typeface="Times New Roman" panose="02020603050405020304" pitchFamily="18" charset="0"/>
                <a:sym typeface="+mn-ea"/>
              </a:rPr>
              <a:t>=2</a:t>
            </a:r>
            <a:r>
              <a:rPr lang="en-US" altLang="zh-CN" sz="2400" baseline="30000">
                <a:latin typeface="宋体" panose="02010600030101010101" pitchFamily="2" charset="-122"/>
                <a:ea typeface="宋体" panose="02010600030101010101" pitchFamily="2" charset="-122"/>
                <a:cs typeface="Times New Roman" panose="02020603050405020304" pitchFamily="18" charset="0"/>
                <a:sym typeface="+mn-ea"/>
              </a:rPr>
              <a:t>-15</a:t>
            </a:r>
            <a:r>
              <a:rPr lang="en-US" altLang="zh-CN" sz="2400">
                <a:latin typeface="宋体" panose="02010600030101010101" pitchFamily="2" charset="-122"/>
                <a:ea typeface="宋体" panose="02010600030101010101" pitchFamily="2" charset="-122"/>
                <a:cs typeface="Times New Roman" panose="02020603050405020304" pitchFamily="18" charset="0"/>
                <a:sym typeface="+mn-ea"/>
              </a:rPr>
              <a:t>×2</a:t>
            </a:r>
            <a:r>
              <a:rPr lang="en-US" altLang="zh-CN" sz="2400" baseline="30000">
                <a:latin typeface="宋体" panose="02010600030101010101" pitchFamily="2" charset="-122"/>
                <a:ea typeface="宋体" panose="02010600030101010101" pitchFamily="2" charset="-122"/>
                <a:cs typeface="Times New Roman" panose="02020603050405020304" pitchFamily="18" charset="0"/>
                <a:sym typeface="+mn-ea"/>
              </a:rPr>
              <a:t>-128</a:t>
            </a:r>
            <a:endParaRPr lang="en-US" altLang="zh-CN" sz="2400" baseline="30000">
              <a:latin typeface="宋体" panose="02010600030101010101" pitchFamily="2" charset="-122"/>
              <a:ea typeface="宋体" panose="02010600030101010101" pitchFamily="2" charset="-122"/>
              <a:cs typeface="Times New Roman" panose="02020603050405020304" pitchFamily="18" charset="0"/>
              <a:sym typeface="+mn-ea"/>
            </a:endParaRPr>
          </a:p>
          <a:p>
            <a:pPr>
              <a:lnSpc>
                <a:spcPct val="125000"/>
              </a:lnSpc>
            </a:pPr>
            <a:r>
              <a:rPr lang="en-US" altLang="zh-CN" sz="2400" baseline="30000">
                <a:latin typeface="宋体" panose="02010600030101010101" pitchFamily="2" charset="-122"/>
                <a:ea typeface="宋体" panose="02010600030101010101" pitchFamily="2" charset="-122"/>
                <a:cs typeface="Times New Roman" panose="02020603050405020304" pitchFamily="18" charset="0"/>
                <a:sym typeface="+mn-ea"/>
              </a:rPr>
              <a:t>                </a:t>
            </a:r>
            <a:r>
              <a:rPr lang="en-US" altLang="zh-CN" sz="2400">
                <a:latin typeface="宋体" panose="02010600030101010101" pitchFamily="2" charset="-122"/>
                <a:ea typeface="宋体" panose="02010600030101010101" pitchFamily="2" charset="-122"/>
                <a:cs typeface="Times New Roman" panose="02020603050405020304" pitchFamily="18" charset="0"/>
                <a:sym typeface="+mn-ea"/>
              </a:rPr>
              <a:t>=2</a:t>
            </a:r>
            <a:r>
              <a:rPr lang="en-US" altLang="zh-CN" sz="2400" baseline="30000">
                <a:latin typeface="宋体" panose="02010600030101010101" pitchFamily="2" charset="-122"/>
                <a:ea typeface="宋体" panose="02010600030101010101" pitchFamily="2" charset="-122"/>
                <a:cs typeface="Times New Roman" panose="02020603050405020304" pitchFamily="18" charset="0"/>
                <a:sym typeface="+mn-ea"/>
              </a:rPr>
              <a:t>-143</a:t>
            </a:r>
            <a:endParaRPr lang="en-US" altLang="zh-CN" sz="2400">
              <a:latin typeface="宋体" panose="02010600030101010101" pitchFamily="2" charset="-122"/>
              <a:ea typeface="宋体" panose="02010600030101010101" pitchFamily="2" charset="-122"/>
              <a:cs typeface="Times New Roman" panose="02020603050405020304" pitchFamily="18" charset="0"/>
              <a:sym typeface="+mn-ea"/>
            </a:endParaRPr>
          </a:p>
        </p:txBody>
      </p:sp>
      <p:graphicFrame>
        <p:nvGraphicFramePr>
          <p:cNvPr id="6" name="对象 5">
            <a:hlinkClick r:id="" action="ppaction://ole?verb="/>
          </p:cNvPr>
          <p:cNvGraphicFramePr>
            <a:graphicFrameLocks noChangeAspect="1"/>
          </p:cNvGraphicFramePr>
          <p:nvPr/>
        </p:nvGraphicFramePr>
        <p:xfrm>
          <a:off x="5395913" y="5157470"/>
          <a:ext cx="1204595" cy="393065"/>
        </p:xfrm>
        <a:graphic>
          <a:graphicData uri="http://schemas.openxmlformats.org/presentationml/2006/ole">
            <mc:AlternateContent xmlns:mc="http://schemas.openxmlformats.org/markup-compatibility/2006">
              <mc:Choice xmlns:v="urn:schemas-microsoft-com:vml" Requires="v">
                <p:oleObj spid="_x0000_s2050" name="" r:id="rId1" imgW="584200" imgH="190500" progId="Equation.KSEE3">
                  <p:embed/>
                </p:oleObj>
              </mc:Choice>
              <mc:Fallback>
                <p:oleObj name="" r:id="rId1" imgW="584200" imgH="190500" progId="Equation.KSEE3">
                  <p:embed/>
                  <p:pic>
                    <p:nvPicPr>
                      <p:cNvPr id="0" name="图片 2049"/>
                      <p:cNvPicPr/>
                      <p:nvPr/>
                    </p:nvPicPr>
                    <p:blipFill>
                      <a:blip r:embed="rId2"/>
                      <a:stretch>
                        <a:fillRect/>
                      </a:stretch>
                    </p:blipFill>
                    <p:spPr>
                      <a:xfrm>
                        <a:off x="5395913" y="5157470"/>
                        <a:ext cx="1204595" cy="393065"/>
                      </a:xfrm>
                      <a:prstGeom prst="rect">
                        <a:avLst/>
                      </a:prstGeom>
                    </p:spPr>
                  </p:pic>
                </p:oleObj>
              </mc:Fallback>
            </mc:AlternateContent>
          </a:graphicData>
        </a:graphic>
      </p:graphicFrame>
      <p:pic>
        <p:nvPicPr>
          <p:cNvPr id="7" name="图片 6" descr="校徽"/>
          <p:cNvPicPr>
            <a:picLocks noChangeAspect="1"/>
          </p:cNvPicPr>
          <p:nvPr/>
        </p:nvPicPr>
        <p:blipFill>
          <a:blip r:embed="rId3">
            <a:alphaModFix amt="67000"/>
          </a:blip>
          <a:stretch>
            <a:fillRect/>
          </a:stretch>
        </p:blipFill>
        <p:spPr>
          <a:xfrm>
            <a:off x="10788015" y="123825"/>
            <a:ext cx="1297940" cy="124269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1" name="文本框 14340"/>
          <p:cNvSpPr txBox="1"/>
          <p:nvPr/>
        </p:nvSpPr>
        <p:spPr>
          <a:xfrm>
            <a:off x="3657600" y="1066800"/>
            <a:ext cx="5486400" cy="368300"/>
          </a:xfrm>
          <a:prstGeom prst="rect">
            <a:avLst/>
          </a:prstGeom>
          <a:noFill/>
          <a:ln w="9525">
            <a:noFill/>
          </a:ln>
        </p:spPr>
        <p:txBody>
          <a:bodyPr>
            <a:spAutoFit/>
          </a:bodyPr>
          <a:lstStyle/>
          <a:p>
            <a:pPr>
              <a:spcBef>
                <a:spcPct val="50000"/>
              </a:spcBef>
            </a:pPr>
            <a:endParaRPr dirty="0">
              <a:latin typeface="Tahoma" panose="020B0604030504040204" pitchFamily="34" charset="0"/>
              <a:ea typeface="宋体" panose="02010600030101010101" pitchFamily="2" charset="-122"/>
            </a:endParaRPr>
          </a:p>
        </p:txBody>
      </p:sp>
      <p:sp>
        <p:nvSpPr>
          <p:cNvPr id="4" name="文本框 3"/>
          <p:cNvSpPr txBox="1"/>
          <p:nvPr/>
        </p:nvSpPr>
        <p:spPr>
          <a:xfrm>
            <a:off x="612775" y="1765300"/>
            <a:ext cx="10966450" cy="4707890"/>
          </a:xfrm>
          <a:prstGeom prst="rect">
            <a:avLst/>
          </a:prstGeom>
          <a:noFill/>
          <a:ln w="9525">
            <a:noFill/>
          </a:ln>
        </p:spPr>
        <p:txBody>
          <a:bodyPr wrap="square">
            <a:spAutoFit/>
          </a:bodyPr>
          <a:lstStyle/>
          <a:p>
            <a:pPr>
              <a:lnSpc>
                <a:spcPct val="125000"/>
              </a:lnSpc>
            </a:pPr>
            <a:r>
              <a:rPr lang="en-US" altLang="zh-CN" sz="2400">
                <a:ea typeface="宋体" panose="02010600030101010101" pitchFamily="2" charset="-122"/>
              </a:rPr>
              <a:t>      </a:t>
            </a:r>
            <a:r>
              <a:rPr lang="en-US" altLang="zh-CN" sz="2400">
                <a:latin typeface="Times New Roman" panose="02020603050405020304" pitchFamily="18" charset="0"/>
                <a:ea typeface="楷体" panose="02010609060101010101" charset="-122"/>
                <a:cs typeface="Times New Roman" panose="02020603050405020304" pitchFamily="18" charset="0"/>
                <a:sym typeface="+mn-ea"/>
              </a:rPr>
              <a:t>3</a:t>
            </a:r>
            <a:r>
              <a:rPr lang="zh-CN" sz="2400">
                <a:latin typeface="Times New Roman" panose="02020603050405020304" pitchFamily="18" charset="0"/>
                <a:ea typeface="楷体" panose="02010609060101010101" charset="-122"/>
                <a:cs typeface="Times New Roman" panose="02020603050405020304" pitchFamily="18" charset="0"/>
                <a:sym typeface="+mn-ea"/>
              </a:rPr>
              <a:t>）最大</a:t>
            </a:r>
            <a:r>
              <a:rPr lang="zh-CN" sz="2400">
                <a:latin typeface="Times New Roman" panose="02020603050405020304" pitchFamily="18" charset="0"/>
                <a:ea typeface="楷体" panose="02010609060101010101" charset="-122"/>
                <a:cs typeface="Times New Roman" panose="02020603050405020304" pitchFamily="18" charset="0"/>
                <a:sym typeface="+mn-ea"/>
              </a:rPr>
              <a:t>负数的求取</a:t>
            </a:r>
            <a:endParaRPr lang="zh-CN" sz="2400">
              <a:latin typeface="Times New Roman" panose="02020603050405020304" pitchFamily="18" charset="0"/>
              <a:ea typeface="楷体" panose="02010609060101010101" charset="-122"/>
              <a:cs typeface="Times New Roman" panose="02020603050405020304" pitchFamily="18" charset="0"/>
            </a:endParaRPr>
          </a:p>
          <a:p>
            <a:pPr>
              <a:lnSpc>
                <a:spcPct val="125000"/>
              </a:lnSpc>
            </a:pPr>
            <a:r>
              <a:rPr lang="zh-CN" sz="2400">
                <a:latin typeface="Times New Roman" panose="02020603050405020304" pitchFamily="18" charset="0"/>
                <a:ea typeface="楷体" panose="02010609060101010101" charset="-122"/>
                <a:cs typeface="Times New Roman" panose="02020603050405020304" pitchFamily="18" charset="0"/>
                <a:sym typeface="+mn-ea"/>
              </a:rPr>
              <a:t>     </a:t>
            </a:r>
            <a:r>
              <a:rPr lang="en-US" altLang="zh-CN" sz="2400">
                <a:latin typeface="Times New Roman" panose="02020603050405020304" pitchFamily="18" charset="0"/>
                <a:ea typeface="楷体" panose="02010609060101010101" charset="-122"/>
                <a:cs typeface="Times New Roman" panose="02020603050405020304" pitchFamily="18" charset="0"/>
                <a:sym typeface="+mn-ea"/>
              </a:rPr>
              <a:t>  </a:t>
            </a:r>
            <a:r>
              <a:rPr lang="zh-CN" sz="2400">
                <a:latin typeface="Times New Roman" panose="02020603050405020304" pitchFamily="18" charset="0"/>
                <a:ea typeface="楷体" panose="02010609060101010101" charset="-122"/>
                <a:cs typeface="Times New Roman" panose="02020603050405020304" pitchFamily="18" charset="0"/>
                <a:sym typeface="+mn-ea"/>
              </a:rPr>
              <a:t>最大负数与最小正数绝对值相同，符号相反。</a:t>
            </a:r>
            <a:endParaRPr lang="zh-CN" sz="2400">
              <a:latin typeface="Times New Roman" panose="02020603050405020304" pitchFamily="18" charset="0"/>
              <a:ea typeface="楷体" panose="02010609060101010101" charset="-122"/>
              <a:cs typeface="Times New Roman" panose="02020603050405020304" pitchFamily="18" charset="0"/>
              <a:sym typeface="+mn-ea"/>
            </a:endParaRPr>
          </a:p>
          <a:p>
            <a:pPr>
              <a:lnSpc>
                <a:spcPct val="125000"/>
              </a:lnSpc>
            </a:pPr>
            <a:r>
              <a:rPr lang="zh-CN" sz="2400">
                <a:latin typeface="Times New Roman" panose="02020603050405020304" pitchFamily="18" charset="0"/>
                <a:ea typeface="楷体" panose="02010609060101010101" charset="-122"/>
                <a:cs typeface="Times New Roman" panose="02020603050405020304" pitchFamily="18" charset="0"/>
                <a:sym typeface="+mn-ea"/>
              </a:rPr>
              <a:t> </a:t>
            </a:r>
            <a:r>
              <a:rPr lang="en-US" altLang="zh-CN" sz="2400">
                <a:latin typeface="Times New Roman" panose="02020603050405020304" pitchFamily="18" charset="0"/>
                <a:ea typeface="楷体" panose="02010609060101010101" charset="-122"/>
                <a:cs typeface="Times New Roman" panose="02020603050405020304" pitchFamily="18" charset="0"/>
                <a:sym typeface="+mn-ea"/>
              </a:rPr>
              <a:t>      </a:t>
            </a:r>
            <a:r>
              <a:rPr lang="zh-CN" sz="2400">
                <a:latin typeface="Times New Roman" panose="02020603050405020304" pitchFamily="18" charset="0"/>
                <a:ea typeface="楷体" panose="02010609060101010101" charset="-122"/>
                <a:cs typeface="Times New Roman" panose="02020603050405020304" pitchFamily="18" charset="0"/>
                <a:sym typeface="+mn-ea"/>
              </a:rPr>
              <a:t>可得补码</a:t>
            </a:r>
            <a:r>
              <a:rPr lang="en-US" altLang="zh-CN" sz="2400">
                <a:latin typeface="Times New Roman" panose="02020603050405020304" pitchFamily="18" charset="0"/>
                <a:ea typeface="楷体" panose="02010609060101010101" charset="-122"/>
                <a:cs typeface="Times New Roman" panose="02020603050405020304" pitchFamily="18" charset="0"/>
                <a:sym typeface="+mn-ea"/>
              </a:rPr>
              <a:t>      </a:t>
            </a:r>
            <a:r>
              <a:rPr lang="zh-CN" sz="2400" i="1">
                <a:latin typeface="Times New Roman" panose="02020603050405020304" pitchFamily="18" charset="0"/>
                <a:ea typeface="楷体" panose="02010609060101010101" charset="-122"/>
                <a:cs typeface="Times New Roman" panose="02020603050405020304" pitchFamily="18" charset="0"/>
                <a:sym typeface="+mn-ea"/>
              </a:rPr>
              <a:t>E</a:t>
            </a:r>
            <a:r>
              <a:rPr lang="zh-CN" sz="2400">
                <a:latin typeface="Times New Roman" panose="02020603050405020304" pitchFamily="18" charset="0"/>
                <a:ea typeface="楷体" panose="02010609060101010101" charset="-122"/>
                <a:cs typeface="Times New Roman" panose="02020603050405020304" pitchFamily="18" charset="0"/>
                <a:sym typeface="+mn-ea"/>
              </a:rPr>
              <a:t>=</a:t>
            </a:r>
            <a:r>
              <a:rPr lang="en-US" altLang="zh-CN" sz="2400">
                <a:latin typeface="Times New Roman" panose="02020603050405020304" pitchFamily="18" charset="0"/>
                <a:ea typeface="楷体" panose="02010609060101010101" charset="-122"/>
                <a:cs typeface="Times New Roman" panose="02020603050405020304" pitchFamily="18" charset="0"/>
                <a:sym typeface="+mn-ea"/>
              </a:rPr>
              <a:t>[-10000000]</a:t>
            </a:r>
            <a:r>
              <a:rPr lang="zh-CN" altLang="en-US" sz="2400" baseline="-25000">
                <a:latin typeface="Times New Roman" panose="02020603050405020304" pitchFamily="18" charset="0"/>
                <a:ea typeface="楷体" panose="02010609060101010101" charset="-122"/>
                <a:cs typeface="Times New Roman" panose="02020603050405020304" pitchFamily="18" charset="0"/>
                <a:sym typeface="+mn-ea"/>
              </a:rPr>
              <a:t>补</a:t>
            </a:r>
            <a:r>
              <a:rPr lang="en-US" altLang="zh-CN" sz="2400">
                <a:latin typeface="Times New Roman" panose="02020603050405020304" pitchFamily="18" charset="0"/>
                <a:ea typeface="楷体" panose="02010609060101010101" charset="-122"/>
                <a:cs typeface="Times New Roman" panose="02020603050405020304" pitchFamily="18" charset="0"/>
                <a:sym typeface="+mn-ea"/>
              </a:rPr>
              <a:t>=</a:t>
            </a:r>
            <a:r>
              <a:rPr lang="en-US" altLang="zh-CN" sz="2400">
                <a:latin typeface="Times New Roman" panose="02020603050405020304" pitchFamily="18" charset="0"/>
                <a:ea typeface="楷体" panose="02010609060101010101" charset="-122"/>
                <a:cs typeface="Times New Roman" panose="02020603050405020304" pitchFamily="18" charset="0"/>
                <a:sym typeface="+mn-ea"/>
              </a:rPr>
              <a:t>1,0000000</a:t>
            </a:r>
            <a:endParaRPr lang="en-US" altLang="zh-CN" sz="2400">
              <a:latin typeface="Times New Roman" panose="02020603050405020304" pitchFamily="18" charset="0"/>
              <a:ea typeface="楷体" panose="02010609060101010101" charset="-122"/>
              <a:cs typeface="Times New Roman" panose="02020603050405020304" pitchFamily="18" charset="0"/>
              <a:sym typeface="+mn-ea"/>
            </a:endParaRPr>
          </a:p>
          <a:p>
            <a:pPr>
              <a:lnSpc>
                <a:spcPct val="125000"/>
              </a:lnSpc>
            </a:pPr>
            <a:r>
              <a:rPr lang="en-US" altLang="zh-CN" sz="2400">
                <a:latin typeface="Times New Roman" panose="02020603050405020304" pitchFamily="18" charset="0"/>
                <a:ea typeface="楷体" panose="02010609060101010101" charset="-122"/>
                <a:cs typeface="Times New Roman" panose="02020603050405020304" pitchFamily="18" charset="0"/>
                <a:sym typeface="+mn-ea"/>
              </a:rPr>
              <a:t>                            </a:t>
            </a:r>
            <a:r>
              <a:rPr lang="zh-CN" sz="2400" i="1">
                <a:latin typeface="Times New Roman" panose="02020603050405020304" pitchFamily="18" charset="0"/>
                <a:ea typeface="楷体" panose="02010609060101010101" charset="-122"/>
                <a:cs typeface="Times New Roman" panose="02020603050405020304" pitchFamily="18" charset="0"/>
                <a:sym typeface="+mn-ea"/>
              </a:rPr>
              <a:t>M</a:t>
            </a:r>
            <a:r>
              <a:rPr lang="zh-CN" sz="2400">
                <a:latin typeface="Times New Roman" panose="02020603050405020304" pitchFamily="18" charset="0"/>
                <a:ea typeface="楷体" panose="02010609060101010101" charset="-122"/>
                <a:cs typeface="Times New Roman" panose="02020603050405020304" pitchFamily="18" charset="0"/>
                <a:sym typeface="+mn-ea"/>
              </a:rPr>
              <a:t>=</a:t>
            </a:r>
            <a:r>
              <a:rPr lang="en-US" altLang="zh-CN" sz="2400">
                <a:latin typeface="Times New Roman" panose="02020603050405020304" pitchFamily="18" charset="0"/>
                <a:ea typeface="楷体" panose="02010609060101010101" charset="-122"/>
                <a:cs typeface="Times New Roman" panose="02020603050405020304" pitchFamily="18" charset="0"/>
                <a:sym typeface="+mn-ea"/>
              </a:rPr>
              <a:t>[-0.000000000000001]</a:t>
            </a:r>
            <a:r>
              <a:rPr lang="zh-CN" altLang="en-US" sz="2400" baseline="-25000">
                <a:latin typeface="Times New Roman" panose="02020603050405020304" pitchFamily="18" charset="0"/>
                <a:ea typeface="楷体" panose="02010609060101010101" charset="-122"/>
                <a:cs typeface="Times New Roman" panose="02020603050405020304" pitchFamily="18" charset="0"/>
                <a:sym typeface="+mn-ea"/>
              </a:rPr>
              <a:t>补</a:t>
            </a:r>
            <a:r>
              <a:rPr lang="en-US" altLang="zh-CN" sz="2400">
                <a:latin typeface="Times New Roman" panose="02020603050405020304" pitchFamily="18" charset="0"/>
                <a:ea typeface="楷体" panose="02010609060101010101" charset="-122"/>
                <a:cs typeface="Times New Roman" panose="02020603050405020304" pitchFamily="18" charset="0"/>
                <a:sym typeface="+mn-ea"/>
              </a:rPr>
              <a:t>=</a:t>
            </a:r>
            <a:r>
              <a:rPr lang="en-US" altLang="zh-CN" sz="2400">
                <a:latin typeface="Times New Roman" panose="02020603050405020304" pitchFamily="18" charset="0"/>
                <a:ea typeface="楷体" panose="02010609060101010101" charset="-122"/>
                <a:cs typeface="Times New Roman" panose="02020603050405020304" pitchFamily="18" charset="0"/>
                <a:sym typeface="+mn-ea"/>
              </a:rPr>
              <a:t>1</a:t>
            </a:r>
            <a:r>
              <a:rPr lang="zh-CN" sz="2400">
                <a:latin typeface="Times New Roman" panose="02020603050405020304" pitchFamily="18" charset="0"/>
                <a:ea typeface="楷体" panose="02010609060101010101" charset="-122"/>
                <a:cs typeface="Times New Roman" panose="02020603050405020304" pitchFamily="18" charset="0"/>
                <a:sym typeface="+mn-ea"/>
              </a:rPr>
              <a:t>.111111111111111</a:t>
            </a:r>
            <a:endParaRPr lang="zh-CN" sz="2400">
              <a:latin typeface="Times New Roman" panose="02020603050405020304" pitchFamily="18" charset="0"/>
              <a:ea typeface="楷体" panose="02010609060101010101" charset="-122"/>
              <a:cs typeface="Times New Roman" panose="02020603050405020304" pitchFamily="18" charset="0"/>
              <a:sym typeface="+mn-ea"/>
            </a:endParaRPr>
          </a:p>
          <a:p>
            <a:pPr>
              <a:lnSpc>
                <a:spcPct val="125000"/>
              </a:lnSpc>
            </a:pPr>
            <a:r>
              <a:rPr lang="zh-CN" sz="2400">
                <a:latin typeface="Times New Roman" panose="02020603050405020304" pitchFamily="18" charset="0"/>
                <a:ea typeface="楷体" panose="02010609060101010101" charset="-122"/>
                <a:cs typeface="Times New Roman" panose="02020603050405020304" pitchFamily="18" charset="0"/>
                <a:sym typeface="+mn-ea"/>
              </a:rPr>
              <a:t> </a:t>
            </a:r>
            <a:r>
              <a:rPr lang="en-US" altLang="zh-CN" sz="2400">
                <a:latin typeface="Times New Roman" panose="02020603050405020304" pitchFamily="18" charset="0"/>
                <a:ea typeface="楷体" panose="02010609060101010101" charset="-122"/>
                <a:cs typeface="Times New Roman" panose="02020603050405020304" pitchFamily="18" charset="0"/>
                <a:sym typeface="+mn-ea"/>
              </a:rPr>
              <a:t>  </a:t>
            </a:r>
            <a:r>
              <a:rPr lang="zh-CN" sz="2400">
                <a:latin typeface="Times New Roman" panose="02020603050405020304" pitchFamily="18" charset="0"/>
                <a:ea typeface="楷体" panose="02010609060101010101" charset="-122"/>
                <a:cs typeface="Times New Roman" panose="02020603050405020304" pitchFamily="18" charset="0"/>
                <a:sym typeface="+mn-ea"/>
              </a:rPr>
              <a:t>对应的浮点数的真值</a:t>
            </a:r>
            <a:endParaRPr lang="zh-CN" sz="2400">
              <a:latin typeface="Times New Roman" panose="02020603050405020304" pitchFamily="18" charset="0"/>
              <a:ea typeface="楷体" panose="02010609060101010101" charset="-122"/>
              <a:cs typeface="Times New Roman" panose="02020603050405020304" pitchFamily="18" charset="0"/>
            </a:endParaRPr>
          </a:p>
          <a:p>
            <a:pPr>
              <a:lnSpc>
                <a:spcPct val="125000"/>
              </a:lnSpc>
            </a:pPr>
            <a:r>
              <a:rPr lang="zh-CN" sz="2400">
                <a:latin typeface="Times New Roman" panose="02020603050405020304" pitchFamily="18" charset="0"/>
                <a:ea typeface="楷体" panose="02010609060101010101" charset="-122"/>
                <a:cs typeface="Times New Roman" panose="02020603050405020304" pitchFamily="18" charset="0"/>
                <a:sym typeface="+mn-ea"/>
              </a:rPr>
              <a:t>     </a:t>
            </a:r>
            <a:r>
              <a:rPr lang="en-US" altLang="zh-CN" sz="2400">
                <a:latin typeface="Times New Roman" panose="02020603050405020304" pitchFamily="18" charset="0"/>
                <a:ea typeface="楷体" panose="02010609060101010101" charset="-122"/>
                <a:cs typeface="Times New Roman" panose="02020603050405020304" pitchFamily="18" charset="0"/>
                <a:sym typeface="+mn-ea"/>
              </a:rPr>
              <a:t>         </a:t>
            </a:r>
            <a:r>
              <a:rPr lang="en-US" altLang="zh-CN" sz="2400">
                <a:ea typeface="宋体" panose="02010600030101010101" pitchFamily="2" charset="-122"/>
              </a:rPr>
              <a:t>         -</a:t>
            </a:r>
            <a:r>
              <a:rPr lang="zh-CN" sz="2400">
                <a:latin typeface="Times New Roman" panose="02020603050405020304" pitchFamily="18" charset="0"/>
                <a:ea typeface="楷体" panose="02010609060101010101" charset="-122"/>
                <a:cs typeface="Times New Roman" panose="02020603050405020304" pitchFamily="18" charset="0"/>
                <a:sym typeface="+mn-ea"/>
              </a:rPr>
              <a:t>0.</a:t>
            </a:r>
            <a:r>
              <a:rPr lang="en-US" altLang="zh-CN" sz="2400">
                <a:latin typeface="Times New Roman" panose="02020603050405020304" pitchFamily="18" charset="0"/>
                <a:ea typeface="楷体" panose="02010609060101010101" charset="-122"/>
                <a:cs typeface="Times New Roman" panose="02020603050405020304" pitchFamily="18" charset="0"/>
                <a:sym typeface="+mn-ea"/>
              </a:rPr>
              <a:t>00000000000000</a:t>
            </a:r>
            <a:r>
              <a:rPr lang="zh-CN" sz="2400">
                <a:latin typeface="Times New Roman" panose="02020603050405020304" pitchFamily="18" charset="0"/>
                <a:ea typeface="楷体" panose="02010609060101010101" charset="-122"/>
                <a:cs typeface="Times New Roman" panose="02020603050405020304" pitchFamily="18" charset="0"/>
                <a:sym typeface="+mn-ea"/>
              </a:rPr>
              <a:t>1</a:t>
            </a:r>
            <a:r>
              <a:rPr lang="en-US" altLang="zh-CN" sz="2400" baseline="-25000">
                <a:latin typeface="Times New Roman" panose="02020603050405020304" pitchFamily="18" charset="0"/>
                <a:ea typeface="楷体" panose="02010609060101010101" charset="-122"/>
                <a:cs typeface="Times New Roman" panose="02020603050405020304" pitchFamily="18" charset="0"/>
                <a:sym typeface="+mn-ea"/>
              </a:rPr>
              <a:t>2</a:t>
            </a:r>
            <a:r>
              <a:rPr lang="en-US" altLang="zh-CN" sz="2400">
                <a:latin typeface="宋体" panose="02010600030101010101" pitchFamily="2" charset="-122"/>
                <a:ea typeface="宋体" panose="02010600030101010101" pitchFamily="2" charset="-122"/>
                <a:cs typeface="Times New Roman" panose="02020603050405020304" pitchFamily="18" charset="0"/>
                <a:sym typeface="+mn-ea"/>
              </a:rPr>
              <a:t>×</a:t>
            </a:r>
            <a:endParaRPr lang="en-US" altLang="zh-CN" sz="2400">
              <a:latin typeface="宋体" panose="02010600030101010101" pitchFamily="2" charset="-122"/>
              <a:ea typeface="宋体" panose="02010600030101010101" pitchFamily="2" charset="-122"/>
              <a:cs typeface="Times New Roman" panose="02020603050405020304" pitchFamily="18" charset="0"/>
              <a:sym typeface="+mn-ea"/>
            </a:endParaRPr>
          </a:p>
          <a:p>
            <a:pPr>
              <a:lnSpc>
                <a:spcPct val="125000"/>
              </a:lnSpc>
            </a:pPr>
            <a:r>
              <a:rPr lang="en-US" altLang="zh-CN" sz="2400" baseline="-25000">
                <a:latin typeface="宋体" panose="02010600030101010101" pitchFamily="2" charset="-122"/>
                <a:ea typeface="宋体" panose="02010600030101010101" pitchFamily="2" charset="-122"/>
                <a:cs typeface="Times New Roman" panose="02020603050405020304" pitchFamily="18" charset="0"/>
                <a:sym typeface="+mn-ea"/>
              </a:rPr>
              <a:t>                </a:t>
            </a:r>
            <a:r>
              <a:rPr lang="en-US" altLang="zh-CN" sz="2400">
                <a:latin typeface="Times New Roman" panose="02020603050405020304" pitchFamily="18" charset="0"/>
                <a:ea typeface="宋体" panose="02010600030101010101" pitchFamily="2" charset="-122"/>
                <a:cs typeface="Times New Roman" panose="02020603050405020304" pitchFamily="18" charset="0"/>
                <a:sym typeface="+mn-ea"/>
              </a:rPr>
              <a:t>=-2</a:t>
            </a:r>
            <a:r>
              <a:rPr lang="en-US" altLang="zh-CN" sz="2400" baseline="30000">
                <a:latin typeface="Times New Roman" panose="02020603050405020304" pitchFamily="18" charset="0"/>
                <a:ea typeface="宋体" panose="02010600030101010101" pitchFamily="2" charset="-122"/>
                <a:cs typeface="Times New Roman" panose="02020603050405020304" pitchFamily="18" charset="0"/>
                <a:sym typeface="+mn-ea"/>
              </a:rPr>
              <a:t>-15</a:t>
            </a:r>
            <a:r>
              <a:rPr lang="en-US" altLang="zh-CN" sz="2400">
                <a:latin typeface="Times New Roman" panose="02020603050405020304" pitchFamily="18" charset="0"/>
                <a:ea typeface="宋体" panose="02010600030101010101" pitchFamily="2" charset="-122"/>
                <a:cs typeface="Times New Roman" panose="02020603050405020304" pitchFamily="18" charset="0"/>
                <a:sym typeface="+mn-ea"/>
              </a:rPr>
              <a:t>×2</a:t>
            </a:r>
            <a:r>
              <a:rPr lang="en-US" altLang="zh-CN" sz="2400" baseline="30000">
                <a:latin typeface="Times New Roman" panose="02020603050405020304" pitchFamily="18" charset="0"/>
                <a:ea typeface="宋体" panose="02010600030101010101" pitchFamily="2" charset="-122"/>
                <a:cs typeface="Times New Roman" panose="02020603050405020304" pitchFamily="18" charset="0"/>
                <a:sym typeface="+mn-ea"/>
              </a:rPr>
              <a:t>-128</a:t>
            </a:r>
            <a:endParaRPr lang="en-US" altLang="zh-CN" sz="2400" baseline="30000">
              <a:latin typeface="Times New Roman" panose="02020603050405020304" pitchFamily="18" charset="0"/>
              <a:ea typeface="宋体" panose="02010600030101010101" pitchFamily="2" charset="-122"/>
              <a:cs typeface="Times New Roman" panose="02020603050405020304" pitchFamily="18" charset="0"/>
              <a:sym typeface="+mn-ea"/>
            </a:endParaRPr>
          </a:p>
          <a:p>
            <a:pPr>
              <a:lnSpc>
                <a:spcPct val="125000"/>
              </a:lnSpc>
            </a:pPr>
            <a:r>
              <a:rPr lang="en-US" altLang="zh-CN" sz="2400" baseline="30000">
                <a:latin typeface="Times New Roman" panose="02020603050405020304" pitchFamily="18" charset="0"/>
                <a:ea typeface="宋体" panose="02010600030101010101" pitchFamily="2" charset="-122"/>
                <a:cs typeface="Times New Roman" panose="02020603050405020304" pitchFamily="18" charset="0"/>
                <a:sym typeface="+mn-ea"/>
              </a:rPr>
              <a:t>                               </a:t>
            </a:r>
            <a:r>
              <a:rPr lang="en-US" altLang="zh-CN" sz="2400">
                <a:latin typeface="Times New Roman" panose="02020603050405020304" pitchFamily="18" charset="0"/>
                <a:ea typeface="宋体" panose="02010600030101010101" pitchFamily="2" charset="-122"/>
                <a:cs typeface="Times New Roman" panose="02020603050405020304" pitchFamily="18" charset="0"/>
                <a:sym typeface="+mn-ea"/>
              </a:rPr>
              <a:t>=-2</a:t>
            </a:r>
            <a:r>
              <a:rPr lang="en-US" altLang="zh-CN" sz="2400" baseline="30000">
                <a:latin typeface="Times New Roman" panose="02020603050405020304" pitchFamily="18" charset="0"/>
                <a:ea typeface="宋体" panose="02010600030101010101" pitchFamily="2" charset="-122"/>
                <a:cs typeface="Times New Roman" panose="02020603050405020304" pitchFamily="18" charset="0"/>
                <a:sym typeface="+mn-ea"/>
              </a:rPr>
              <a:t>-143</a:t>
            </a:r>
            <a:endParaRPr lang="en-US" altLang="zh-CN" sz="2400" baseline="30000">
              <a:latin typeface="Times New Roman" panose="02020603050405020304" pitchFamily="18" charset="0"/>
              <a:ea typeface="宋体" panose="02010600030101010101" pitchFamily="2" charset="-122"/>
              <a:cs typeface="Times New Roman" panose="02020603050405020304" pitchFamily="18" charset="0"/>
              <a:sym typeface="+mn-ea"/>
            </a:endParaRPr>
          </a:p>
          <a:p>
            <a:pPr>
              <a:lnSpc>
                <a:spcPct val="125000"/>
              </a:lnSpc>
            </a:pPr>
            <a:r>
              <a:rPr lang="en-US" altLang="zh-CN" sz="2400">
                <a:latin typeface="Times New Roman" panose="02020603050405020304" pitchFamily="18" charset="0"/>
                <a:ea typeface="楷体" panose="02010609060101010101" charset="-122"/>
                <a:cs typeface="Times New Roman" panose="02020603050405020304" pitchFamily="18" charset="0"/>
                <a:sym typeface="+mn-ea"/>
              </a:rPr>
              <a:t>      </a:t>
            </a:r>
            <a:r>
              <a:rPr lang="en-US" altLang="zh-CN" sz="2400" baseline="30000">
                <a:latin typeface="Times New Roman" panose="02020603050405020304" pitchFamily="18" charset="0"/>
                <a:ea typeface="宋体" panose="02010600030101010101" pitchFamily="2" charset="-122"/>
                <a:cs typeface="Times New Roman" panose="02020603050405020304" pitchFamily="18" charset="0"/>
                <a:sym typeface="+mn-ea"/>
              </a:rPr>
              <a:t>            </a:t>
            </a:r>
            <a:endParaRPr lang="en-US" altLang="zh-CN" sz="2400">
              <a:latin typeface="Times New Roman" panose="02020603050405020304" pitchFamily="18" charset="0"/>
              <a:ea typeface="宋体" panose="02010600030101010101" pitchFamily="2" charset="-122"/>
              <a:cs typeface="Times New Roman" panose="02020603050405020304" pitchFamily="18" charset="0"/>
              <a:sym typeface="+mn-ea"/>
            </a:endParaRPr>
          </a:p>
          <a:p>
            <a:pPr>
              <a:lnSpc>
                <a:spcPct val="125000"/>
              </a:lnSpc>
            </a:pPr>
            <a:endParaRPr lang="en-US" altLang="zh-CN" sz="2400">
              <a:latin typeface="Times New Roman" panose="02020603050405020304" pitchFamily="18" charset="0"/>
              <a:ea typeface="宋体" panose="02010600030101010101" pitchFamily="2" charset="-122"/>
              <a:cs typeface="Times New Roman" panose="02020603050405020304" pitchFamily="18" charset="0"/>
              <a:sym typeface="+mn-ea"/>
            </a:endParaRPr>
          </a:p>
        </p:txBody>
      </p:sp>
      <p:graphicFrame>
        <p:nvGraphicFramePr>
          <p:cNvPr id="6" name="对象 5">
            <a:hlinkClick r:id="" action="ppaction://ole?verb="/>
          </p:cNvPr>
          <p:cNvGraphicFramePr>
            <a:graphicFrameLocks noChangeAspect="1"/>
          </p:cNvGraphicFramePr>
          <p:nvPr/>
        </p:nvGraphicFramePr>
        <p:xfrm>
          <a:off x="5585143" y="4100830"/>
          <a:ext cx="1204595" cy="393065"/>
        </p:xfrm>
        <a:graphic>
          <a:graphicData uri="http://schemas.openxmlformats.org/presentationml/2006/ole">
            <mc:AlternateContent xmlns:mc="http://schemas.openxmlformats.org/markup-compatibility/2006">
              <mc:Choice xmlns:v="urn:schemas-microsoft-com:vml" Requires="v">
                <p:oleObj spid="_x0000_s2050" name="" r:id="rId1" imgW="584200" imgH="190500" progId="Equation.KSEE3">
                  <p:embed/>
                </p:oleObj>
              </mc:Choice>
              <mc:Fallback>
                <p:oleObj name="" r:id="rId1" imgW="584200" imgH="190500" progId="Equation.KSEE3">
                  <p:embed/>
                  <p:pic>
                    <p:nvPicPr>
                      <p:cNvPr id="0" name="图片 2049"/>
                      <p:cNvPicPr/>
                      <p:nvPr/>
                    </p:nvPicPr>
                    <p:blipFill>
                      <a:blip r:embed="rId2"/>
                      <a:stretch>
                        <a:fillRect/>
                      </a:stretch>
                    </p:blipFill>
                    <p:spPr>
                      <a:xfrm>
                        <a:off x="5585143" y="4100830"/>
                        <a:ext cx="1204595" cy="393065"/>
                      </a:xfrm>
                      <a:prstGeom prst="rect">
                        <a:avLst/>
                      </a:prstGeom>
                    </p:spPr>
                  </p:pic>
                </p:oleObj>
              </mc:Fallback>
            </mc:AlternateContent>
          </a:graphicData>
        </a:graphic>
      </p:graphicFrame>
      <p:pic>
        <p:nvPicPr>
          <p:cNvPr id="7" name="图片 6" descr="校徽"/>
          <p:cNvPicPr>
            <a:picLocks noChangeAspect="1"/>
          </p:cNvPicPr>
          <p:nvPr/>
        </p:nvPicPr>
        <p:blipFill>
          <a:blip r:embed="rId3">
            <a:alphaModFix amt="67000"/>
          </a:blip>
          <a:stretch>
            <a:fillRect/>
          </a:stretch>
        </p:blipFill>
        <p:spPr>
          <a:xfrm>
            <a:off x="10788015" y="123825"/>
            <a:ext cx="1297940" cy="124269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1" name="文本框 14340"/>
          <p:cNvSpPr txBox="1"/>
          <p:nvPr/>
        </p:nvSpPr>
        <p:spPr>
          <a:xfrm>
            <a:off x="3657600" y="1066800"/>
            <a:ext cx="5486400" cy="368300"/>
          </a:xfrm>
          <a:prstGeom prst="rect">
            <a:avLst/>
          </a:prstGeom>
          <a:noFill/>
          <a:ln w="9525">
            <a:noFill/>
          </a:ln>
        </p:spPr>
        <p:txBody>
          <a:bodyPr>
            <a:spAutoFit/>
          </a:bodyPr>
          <a:lstStyle/>
          <a:p>
            <a:pPr>
              <a:spcBef>
                <a:spcPct val="50000"/>
              </a:spcBef>
            </a:pPr>
            <a:endParaRPr dirty="0">
              <a:latin typeface="Tahoma" panose="020B0604030504040204" pitchFamily="34" charset="0"/>
              <a:ea typeface="宋体" panose="02010600030101010101" pitchFamily="2" charset="-122"/>
            </a:endParaRPr>
          </a:p>
        </p:txBody>
      </p:sp>
      <p:sp>
        <p:nvSpPr>
          <p:cNvPr id="4" name="文本框 3"/>
          <p:cNvSpPr txBox="1"/>
          <p:nvPr/>
        </p:nvSpPr>
        <p:spPr>
          <a:xfrm>
            <a:off x="612775" y="1212850"/>
            <a:ext cx="10966450" cy="4546600"/>
          </a:xfrm>
          <a:prstGeom prst="rect">
            <a:avLst/>
          </a:prstGeom>
          <a:noFill/>
          <a:ln w="9525">
            <a:noFill/>
          </a:ln>
        </p:spPr>
        <p:txBody>
          <a:bodyPr wrap="square">
            <a:spAutoFit/>
          </a:bodyPr>
          <a:lstStyle/>
          <a:p>
            <a:pPr>
              <a:lnSpc>
                <a:spcPct val="125000"/>
              </a:lnSpc>
            </a:pPr>
            <a:r>
              <a:rPr lang="en-US" altLang="zh-CN" sz="2400">
                <a:ea typeface="宋体" panose="02010600030101010101" pitchFamily="2" charset="-122"/>
              </a:rPr>
              <a:t>     </a:t>
            </a:r>
            <a:r>
              <a:rPr lang="en-US" altLang="zh-CN" sz="2400">
                <a:latin typeface="Times New Roman" panose="02020603050405020304" pitchFamily="18" charset="0"/>
                <a:ea typeface="楷体" panose="02010609060101010101" charset="-122"/>
                <a:cs typeface="Times New Roman" panose="02020603050405020304" pitchFamily="18" charset="0"/>
                <a:sym typeface="+mn-ea"/>
              </a:rPr>
              <a:t>       4</a:t>
            </a:r>
            <a:r>
              <a:rPr lang="zh-CN" sz="2400">
                <a:latin typeface="Times New Roman" panose="02020603050405020304" pitchFamily="18" charset="0"/>
                <a:ea typeface="楷体" panose="02010609060101010101" charset="-122"/>
                <a:cs typeface="Times New Roman" panose="02020603050405020304" pitchFamily="18" charset="0"/>
                <a:sym typeface="+mn-ea"/>
              </a:rPr>
              <a:t>）最</a:t>
            </a:r>
            <a:r>
              <a:rPr lang="zh-CN" sz="2400">
                <a:latin typeface="Times New Roman" panose="02020603050405020304" pitchFamily="18" charset="0"/>
                <a:ea typeface="楷体" panose="02010609060101010101" charset="-122"/>
                <a:cs typeface="Times New Roman" panose="02020603050405020304" pitchFamily="18" charset="0"/>
                <a:sym typeface="+mn-ea"/>
              </a:rPr>
              <a:t>小负数的求取</a:t>
            </a:r>
            <a:endParaRPr lang="zh-CN" sz="2400">
              <a:latin typeface="Times New Roman" panose="02020603050405020304" pitchFamily="18" charset="0"/>
              <a:ea typeface="楷体" panose="02010609060101010101" charset="-122"/>
              <a:cs typeface="Times New Roman" panose="02020603050405020304" pitchFamily="18" charset="0"/>
            </a:endParaRPr>
          </a:p>
          <a:p>
            <a:pPr>
              <a:lnSpc>
                <a:spcPct val="125000"/>
              </a:lnSpc>
            </a:pPr>
            <a:r>
              <a:rPr lang="zh-CN" sz="2400">
                <a:latin typeface="Times New Roman" panose="02020603050405020304" pitchFamily="18" charset="0"/>
                <a:ea typeface="楷体" panose="02010609060101010101" charset="-122"/>
                <a:cs typeface="Times New Roman" panose="02020603050405020304" pitchFamily="18" charset="0"/>
                <a:sym typeface="+mn-ea"/>
              </a:rPr>
              <a:t>     </a:t>
            </a:r>
            <a:r>
              <a:rPr lang="en-US" altLang="zh-CN" sz="2400">
                <a:latin typeface="Times New Roman" panose="02020603050405020304" pitchFamily="18" charset="0"/>
                <a:ea typeface="楷体" panose="02010609060101010101" charset="-122"/>
                <a:cs typeface="Times New Roman" panose="02020603050405020304" pitchFamily="18" charset="0"/>
                <a:sym typeface="+mn-ea"/>
              </a:rPr>
              <a:t>  </a:t>
            </a:r>
            <a:r>
              <a:rPr lang="zh-CN" sz="2400">
                <a:latin typeface="Times New Roman" panose="02020603050405020304" pitchFamily="18" charset="0"/>
                <a:ea typeface="楷体" panose="02010609060101010101" charset="-122"/>
                <a:cs typeface="Times New Roman" panose="02020603050405020304" pitchFamily="18" charset="0"/>
                <a:sym typeface="+mn-ea"/>
              </a:rPr>
              <a:t>最小负数浮点数的阶码应该是可表示的</a:t>
            </a:r>
            <a:r>
              <a:rPr lang="zh-CN" sz="2400">
                <a:solidFill>
                  <a:srgbClr val="0070C0"/>
                </a:solidFill>
                <a:latin typeface="Times New Roman" panose="02020603050405020304" pitchFamily="18" charset="0"/>
                <a:ea typeface="楷体" panose="02010609060101010101" charset="-122"/>
                <a:cs typeface="Times New Roman" panose="02020603050405020304" pitchFamily="18" charset="0"/>
                <a:sym typeface="+mn-ea"/>
              </a:rPr>
              <a:t>最大正整数</a:t>
            </a:r>
            <a:r>
              <a:rPr lang="zh-CN" sz="2400">
                <a:latin typeface="Times New Roman" panose="02020603050405020304" pitchFamily="18" charset="0"/>
                <a:ea typeface="楷体" panose="02010609060101010101" charset="-122"/>
                <a:cs typeface="Times New Roman" panose="02020603050405020304" pitchFamily="18" charset="0"/>
                <a:sym typeface="+mn-ea"/>
              </a:rPr>
              <a:t>，即</a:t>
            </a:r>
            <a:r>
              <a:rPr lang="zh-CN" sz="2400">
                <a:latin typeface="Times New Roman" panose="02020603050405020304" pitchFamily="18" charset="0"/>
                <a:ea typeface="楷体" panose="02010609060101010101" charset="-122"/>
                <a:cs typeface="Times New Roman" panose="02020603050405020304" pitchFamily="18" charset="0"/>
                <a:sym typeface="+mn-ea"/>
              </a:rPr>
              <a:t>补码</a:t>
            </a:r>
            <a:endParaRPr lang="zh-CN" sz="2400">
              <a:latin typeface="Times New Roman" panose="02020603050405020304" pitchFamily="18" charset="0"/>
              <a:ea typeface="楷体" panose="02010609060101010101" charset="-122"/>
              <a:cs typeface="Times New Roman" panose="02020603050405020304" pitchFamily="18" charset="0"/>
              <a:sym typeface="+mn-ea"/>
            </a:endParaRPr>
          </a:p>
          <a:p>
            <a:pPr>
              <a:lnSpc>
                <a:spcPct val="125000"/>
              </a:lnSpc>
            </a:pPr>
            <a:r>
              <a:rPr lang="zh-CN" sz="2400">
                <a:latin typeface="Times New Roman" panose="02020603050405020304" pitchFamily="18" charset="0"/>
                <a:ea typeface="楷体" panose="02010609060101010101" charset="-122"/>
                <a:cs typeface="Times New Roman" panose="02020603050405020304" pitchFamily="18" charset="0"/>
                <a:sym typeface="+mn-ea"/>
              </a:rPr>
              <a:t> </a:t>
            </a:r>
            <a:r>
              <a:rPr lang="en-US" altLang="zh-CN" sz="2400">
                <a:latin typeface="Times New Roman" panose="02020603050405020304" pitchFamily="18" charset="0"/>
                <a:ea typeface="楷体" panose="02010609060101010101" charset="-122"/>
                <a:cs typeface="Times New Roman" panose="02020603050405020304" pitchFamily="18" charset="0"/>
                <a:sym typeface="+mn-ea"/>
              </a:rPr>
              <a:t>                                  </a:t>
            </a:r>
            <a:r>
              <a:rPr lang="zh-CN" sz="2400">
                <a:latin typeface="Times New Roman" panose="02020603050405020304" pitchFamily="18" charset="0"/>
                <a:ea typeface="楷体" panose="02010609060101010101" charset="-122"/>
                <a:cs typeface="Times New Roman" panose="02020603050405020304" pitchFamily="18" charset="0"/>
                <a:sym typeface="+mn-ea"/>
              </a:rPr>
              <a:t>E=</a:t>
            </a:r>
            <a:r>
              <a:rPr lang="en-US" altLang="zh-CN" sz="2400">
                <a:latin typeface="Times New Roman" panose="02020603050405020304" pitchFamily="18" charset="0"/>
                <a:ea typeface="楷体" panose="02010609060101010101" charset="-122"/>
                <a:cs typeface="Times New Roman" panose="02020603050405020304" pitchFamily="18" charset="0"/>
                <a:sym typeface="+mn-ea"/>
              </a:rPr>
              <a:t>[+1111111]</a:t>
            </a:r>
            <a:r>
              <a:rPr lang="zh-CN" altLang="en-US" sz="2400" baseline="-25000">
                <a:latin typeface="Times New Roman" panose="02020603050405020304" pitchFamily="18" charset="0"/>
                <a:ea typeface="楷体" panose="02010609060101010101" charset="-122"/>
                <a:cs typeface="Times New Roman" panose="02020603050405020304" pitchFamily="18" charset="0"/>
                <a:sym typeface="+mn-ea"/>
              </a:rPr>
              <a:t>补</a:t>
            </a:r>
            <a:r>
              <a:rPr lang="en-US" altLang="zh-CN" sz="2400">
                <a:latin typeface="Times New Roman" panose="02020603050405020304" pitchFamily="18" charset="0"/>
                <a:ea typeface="楷体" panose="02010609060101010101" charset="-122"/>
                <a:cs typeface="Times New Roman" panose="02020603050405020304" pitchFamily="18" charset="0"/>
                <a:sym typeface="+mn-ea"/>
              </a:rPr>
              <a:t>=</a:t>
            </a:r>
            <a:r>
              <a:rPr lang="zh-CN" sz="2400">
                <a:latin typeface="Times New Roman" panose="02020603050405020304" pitchFamily="18" charset="0"/>
                <a:ea typeface="楷体" panose="02010609060101010101" charset="-122"/>
                <a:cs typeface="Times New Roman" panose="02020603050405020304" pitchFamily="18" charset="0"/>
                <a:sym typeface="+mn-ea"/>
              </a:rPr>
              <a:t>0</a:t>
            </a:r>
            <a:r>
              <a:rPr lang="en-US" altLang="zh-CN" sz="2400">
                <a:latin typeface="Times New Roman" panose="02020603050405020304" pitchFamily="18" charset="0"/>
                <a:ea typeface="楷体" panose="02010609060101010101" charset="-122"/>
                <a:cs typeface="Times New Roman" panose="02020603050405020304" pitchFamily="18" charset="0"/>
                <a:sym typeface="+mn-ea"/>
              </a:rPr>
              <a:t>,</a:t>
            </a:r>
            <a:r>
              <a:rPr lang="zh-CN" sz="2400">
                <a:latin typeface="Times New Roman" panose="02020603050405020304" pitchFamily="18" charset="0"/>
                <a:ea typeface="楷体" panose="02010609060101010101" charset="-122"/>
                <a:cs typeface="Times New Roman" panose="02020603050405020304" pitchFamily="18" charset="0"/>
                <a:sym typeface="+mn-ea"/>
              </a:rPr>
              <a:t>1111111</a:t>
            </a:r>
            <a:endParaRPr lang="zh-CN" sz="2400">
              <a:latin typeface="Times New Roman" panose="02020603050405020304" pitchFamily="18" charset="0"/>
              <a:ea typeface="楷体" panose="02010609060101010101" charset="-122"/>
              <a:cs typeface="Times New Roman" panose="02020603050405020304" pitchFamily="18" charset="0"/>
              <a:sym typeface="+mn-ea"/>
            </a:endParaRPr>
          </a:p>
          <a:p>
            <a:pPr>
              <a:lnSpc>
                <a:spcPct val="125000"/>
              </a:lnSpc>
            </a:pPr>
            <a:r>
              <a:rPr lang="en-US" sz="2400">
                <a:latin typeface="Times New Roman" panose="02020603050405020304" pitchFamily="18" charset="0"/>
                <a:ea typeface="楷体" panose="02010609060101010101" charset="-122"/>
                <a:cs typeface="Times New Roman" panose="02020603050405020304" pitchFamily="18" charset="0"/>
                <a:sym typeface="+mn-ea"/>
              </a:rPr>
              <a:t>       </a:t>
            </a:r>
            <a:r>
              <a:rPr sz="2400">
                <a:latin typeface="Times New Roman" panose="02020603050405020304" pitchFamily="18" charset="0"/>
                <a:ea typeface="楷体" panose="02010609060101010101" charset="-122"/>
                <a:cs typeface="Times New Roman" panose="02020603050405020304" pitchFamily="18" charset="0"/>
                <a:sym typeface="+mn-ea"/>
              </a:rPr>
              <a:t>最小负数浮点数的尾数应该是</a:t>
            </a:r>
            <a:r>
              <a:rPr sz="2400">
                <a:solidFill>
                  <a:srgbClr val="0070C0"/>
                </a:solidFill>
                <a:latin typeface="Times New Roman" panose="02020603050405020304" pitchFamily="18" charset="0"/>
                <a:ea typeface="楷体" panose="02010609060101010101" charset="-122"/>
                <a:cs typeface="Times New Roman" panose="02020603050405020304" pitchFamily="18" charset="0"/>
                <a:sym typeface="+mn-ea"/>
              </a:rPr>
              <a:t>负的，</a:t>
            </a:r>
            <a:r>
              <a:rPr lang="zh-CN" sz="2400">
                <a:solidFill>
                  <a:srgbClr val="0070C0"/>
                </a:solidFill>
                <a:latin typeface="Times New Roman" panose="02020603050405020304" pitchFamily="18" charset="0"/>
                <a:ea typeface="楷体" panose="02010609060101010101" charset="-122"/>
                <a:cs typeface="Times New Roman" panose="02020603050405020304" pitchFamily="18" charset="0"/>
                <a:sym typeface="+mn-ea"/>
              </a:rPr>
              <a:t>绝对值最大</a:t>
            </a:r>
            <a:r>
              <a:rPr lang="zh-CN" sz="2400">
                <a:latin typeface="Times New Roman" panose="02020603050405020304" pitchFamily="18" charset="0"/>
                <a:ea typeface="楷体" panose="02010609060101010101" charset="-122"/>
                <a:cs typeface="Times New Roman" panose="02020603050405020304" pitchFamily="18" charset="0"/>
                <a:sym typeface="+mn-ea"/>
              </a:rPr>
              <a:t>，</a:t>
            </a:r>
            <a:r>
              <a:rPr sz="2400">
                <a:latin typeface="Times New Roman" panose="02020603050405020304" pitchFamily="18" charset="0"/>
                <a:ea typeface="楷体" panose="02010609060101010101" charset="-122"/>
                <a:cs typeface="Times New Roman" panose="02020603050405020304" pitchFamily="18" charset="0"/>
                <a:sym typeface="+mn-ea"/>
              </a:rPr>
              <a:t>即</a:t>
            </a:r>
            <a:r>
              <a:rPr lang="zh-CN" sz="2400">
                <a:latin typeface="Times New Roman" panose="02020603050405020304" pitchFamily="18" charset="0"/>
                <a:ea typeface="楷体" panose="02010609060101010101" charset="-122"/>
                <a:cs typeface="Times New Roman" panose="02020603050405020304" pitchFamily="18" charset="0"/>
                <a:sym typeface="+mn-ea"/>
              </a:rPr>
              <a:t>补码</a:t>
            </a:r>
            <a:endParaRPr sz="2400">
              <a:latin typeface="Times New Roman" panose="02020603050405020304" pitchFamily="18" charset="0"/>
              <a:ea typeface="楷体" panose="02010609060101010101" charset="-122"/>
              <a:cs typeface="Times New Roman" panose="02020603050405020304" pitchFamily="18" charset="0"/>
              <a:sym typeface="+mn-ea"/>
            </a:endParaRPr>
          </a:p>
          <a:p>
            <a:pPr>
              <a:lnSpc>
                <a:spcPct val="125000"/>
              </a:lnSpc>
            </a:pPr>
            <a:r>
              <a:rPr sz="2400">
                <a:latin typeface="Times New Roman" panose="02020603050405020304" pitchFamily="18" charset="0"/>
                <a:ea typeface="楷体" panose="02010609060101010101" charset="-122"/>
                <a:cs typeface="Times New Roman" panose="02020603050405020304" pitchFamily="18" charset="0"/>
                <a:sym typeface="+mn-ea"/>
              </a:rPr>
              <a:t> </a:t>
            </a:r>
            <a:r>
              <a:rPr lang="en-US" sz="2400">
                <a:latin typeface="Times New Roman" panose="02020603050405020304" pitchFamily="18" charset="0"/>
                <a:ea typeface="楷体" panose="02010609060101010101" charset="-122"/>
                <a:cs typeface="Times New Roman" panose="02020603050405020304" pitchFamily="18" charset="0"/>
                <a:sym typeface="+mn-ea"/>
              </a:rPr>
              <a:t>                                 </a:t>
            </a:r>
            <a:r>
              <a:rPr sz="2400">
                <a:latin typeface="Times New Roman" panose="02020603050405020304" pitchFamily="18" charset="0"/>
                <a:ea typeface="楷体" panose="02010609060101010101" charset="-122"/>
                <a:cs typeface="Times New Roman" panose="02020603050405020304" pitchFamily="18" charset="0"/>
                <a:sym typeface="+mn-ea"/>
              </a:rPr>
              <a:t>M=</a:t>
            </a:r>
            <a:r>
              <a:rPr lang="en-US" sz="2400">
                <a:latin typeface="Times New Roman" panose="02020603050405020304" pitchFamily="18" charset="0"/>
                <a:ea typeface="楷体" panose="02010609060101010101" charset="-122"/>
                <a:cs typeface="Times New Roman" panose="02020603050405020304" pitchFamily="18" charset="0"/>
                <a:sym typeface="+mn-ea"/>
              </a:rPr>
              <a:t>[-1.</a:t>
            </a:r>
            <a:r>
              <a:rPr sz="2400">
                <a:latin typeface="Times New Roman" panose="02020603050405020304" pitchFamily="18" charset="0"/>
                <a:ea typeface="楷体" panose="02010609060101010101" charset="-122"/>
                <a:cs typeface="Times New Roman" panose="02020603050405020304" pitchFamily="18" charset="0"/>
                <a:sym typeface="+mn-ea"/>
              </a:rPr>
              <a:t>00000000000000</a:t>
            </a:r>
            <a:r>
              <a:rPr lang="en-US" sz="2400">
                <a:latin typeface="Times New Roman" panose="02020603050405020304" pitchFamily="18" charset="0"/>
                <a:ea typeface="楷体" panose="02010609060101010101" charset="-122"/>
                <a:cs typeface="Times New Roman" panose="02020603050405020304" pitchFamily="18" charset="0"/>
                <a:sym typeface="+mn-ea"/>
              </a:rPr>
              <a:t>0</a:t>
            </a:r>
            <a:r>
              <a:rPr lang="en-US" sz="2400">
                <a:latin typeface="Times New Roman" panose="02020603050405020304" pitchFamily="18" charset="0"/>
                <a:ea typeface="楷体" panose="02010609060101010101" charset="-122"/>
                <a:cs typeface="Times New Roman" panose="02020603050405020304" pitchFamily="18" charset="0"/>
                <a:sym typeface="+mn-ea"/>
              </a:rPr>
              <a:t>]</a:t>
            </a:r>
            <a:r>
              <a:rPr lang="zh-CN" altLang="en-US" sz="2400" baseline="-25000">
                <a:latin typeface="Times New Roman" panose="02020603050405020304" pitchFamily="18" charset="0"/>
                <a:ea typeface="楷体" panose="02010609060101010101" charset="-122"/>
                <a:cs typeface="Times New Roman" panose="02020603050405020304" pitchFamily="18" charset="0"/>
                <a:sym typeface="+mn-ea"/>
              </a:rPr>
              <a:t>补</a:t>
            </a:r>
            <a:r>
              <a:rPr lang="en-US" sz="2400">
                <a:latin typeface="Times New Roman" panose="02020603050405020304" pitchFamily="18" charset="0"/>
                <a:ea typeface="楷体" panose="02010609060101010101" charset="-122"/>
                <a:cs typeface="Times New Roman" panose="02020603050405020304" pitchFamily="18" charset="0"/>
                <a:sym typeface="+mn-ea"/>
              </a:rPr>
              <a:t>=</a:t>
            </a:r>
            <a:r>
              <a:rPr sz="2400">
                <a:latin typeface="Times New Roman" panose="02020603050405020304" pitchFamily="18" charset="0"/>
                <a:ea typeface="楷体" panose="02010609060101010101" charset="-122"/>
                <a:cs typeface="Times New Roman" panose="02020603050405020304" pitchFamily="18" charset="0"/>
                <a:sym typeface="+mn-ea"/>
              </a:rPr>
              <a:t>1.00000000000000</a:t>
            </a:r>
            <a:r>
              <a:rPr lang="en-US" sz="2400">
                <a:latin typeface="Times New Roman" panose="02020603050405020304" pitchFamily="18" charset="0"/>
                <a:ea typeface="楷体" panose="02010609060101010101" charset="-122"/>
                <a:cs typeface="Times New Roman" panose="02020603050405020304" pitchFamily="18" charset="0"/>
                <a:sym typeface="+mn-ea"/>
              </a:rPr>
              <a:t>0</a:t>
            </a:r>
            <a:endParaRPr lang="zh-CN" sz="2400">
              <a:latin typeface="Times New Roman" panose="02020603050405020304" pitchFamily="18" charset="0"/>
              <a:ea typeface="楷体" panose="02010609060101010101" charset="-122"/>
              <a:cs typeface="Times New Roman" panose="02020603050405020304" pitchFamily="18" charset="0"/>
              <a:sym typeface="+mn-ea"/>
            </a:endParaRPr>
          </a:p>
          <a:p>
            <a:pPr>
              <a:lnSpc>
                <a:spcPct val="125000"/>
              </a:lnSpc>
            </a:pPr>
            <a:r>
              <a:rPr lang="zh-CN" sz="2400">
                <a:latin typeface="Times New Roman" panose="02020603050405020304" pitchFamily="18" charset="0"/>
                <a:ea typeface="楷体" panose="02010609060101010101" charset="-122"/>
                <a:cs typeface="Times New Roman" panose="02020603050405020304" pitchFamily="18" charset="0"/>
                <a:sym typeface="+mn-ea"/>
              </a:rPr>
              <a:t> </a:t>
            </a:r>
            <a:r>
              <a:rPr lang="en-US" altLang="zh-CN" sz="2400">
                <a:latin typeface="Times New Roman" panose="02020603050405020304" pitchFamily="18" charset="0"/>
                <a:ea typeface="楷体" panose="02010609060101010101" charset="-122"/>
                <a:cs typeface="Times New Roman" panose="02020603050405020304" pitchFamily="18" charset="0"/>
                <a:sym typeface="+mn-ea"/>
              </a:rPr>
              <a:t>      </a:t>
            </a:r>
            <a:r>
              <a:rPr lang="zh-CN" sz="2400">
                <a:solidFill>
                  <a:srgbClr val="0070C0"/>
                </a:solidFill>
                <a:latin typeface="Times New Roman" panose="02020603050405020304" pitchFamily="18" charset="0"/>
                <a:ea typeface="楷体" panose="02010609060101010101" charset="-122"/>
                <a:cs typeface="Times New Roman" panose="02020603050405020304" pitchFamily="18" charset="0"/>
                <a:sym typeface="+mn-ea"/>
              </a:rPr>
              <a:t>浮点数</a:t>
            </a:r>
            <a:r>
              <a:rPr lang="zh-CN" sz="2400">
                <a:latin typeface="Times New Roman" panose="02020603050405020304" pitchFamily="18" charset="0"/>
                <a:ea typeface="楷体" panose="02010609060101010101" charset="-122"/>
                <a:cs typeface="Times New Roman" panose="02020603050405020304" pitchFamily="18" charset="0"/>
                <a:sym typeface="+mn-ea"/>
              </a:rPr>
              <a:t>对应</a:t>
            </a:r>
            <a:r>
              <a:rPr lang="zh-CN" sz="2400">
                <a:solidFill>
                  <a:srgbClr val="0070C0"/>
                </a:solidFill>
                <a:latin typeface="Times New Roman" panose="02020603050405020304" pitchFamily="18" charset="0"/>
                <a:ea typeface="楷体" panose="02010609060101010101" charset="-122"/>
                <a:cs typeface="Times New Roman" panose="02020603050405020304" pitchFamily="18" charset="0"/>
                <a:sym typeface="+mn-ea"/>
              </a:rPr>
              <a:t>的真值</a:t>
            </a:r>
            <a:endParaRPr lang="zh-CN" sz="2400">
              <a:latin typeface="Times New Roman" panose="02020603050405020304" pitchFamily="18" charset="0"/>
              <a:ea typeface="楷体" panose="02010609060101010101" charset="-122"/>
              <a:cs typeface="Times New Roman" panose="02020603050405020304" pitchFamily="18" charset="0"/>
            </a:endParaRPr>
          </a:p>
          <a:p>
            <a:pPr>
              <a:lnSpc>
                <a:spcPct val="125000"/>
              </a:lnSpc>
            </a:pPr>
            <a:r>
              <a:rPr lang="zh-CN" sz="2400">
                <a:latin typeface="Times New Roman" panose="02020603050405020304" pitchFamily="18" charset="0"/>
                <a:ea typeface="楷体" panose="02010609060101010101" charset="-122"/>
                <a:cs typeface="Times New Roman" panose="02020603050405020304" pitchFamily="18" charset="0"/>
                <a:sym typeface="+mn-ea"/>
              </a:rPr>
              <a:t>     </a:t>
            </a:r>
            <a:r>
              <a:rPr lang="en-US" altLang="zh-CN" sz="2400">
                <a:latin typeface="Times New Roman" panose="02020603050405020304" pitchFamily="18" charset="0"/>
                <a:ea typeface="楷体" panose="02010609060101010101" charset="-122"/>
                <a:cs typeface="Times New Roman" panose="02020603050405020304" pitchFamily="18" charset="0"/>
                <a:sym typeface="+mn-ea"/>
              </a:rPr>
              <a:t>         </a:t>
            </a:r>
            <a:r>
              <a:rPr lang="en-US" altLang="zh-CN" sz="2400">
                <a:ea typeface="宋体" panose="02010600030101010101" pitchFamily="2" charset="-122"/>
                <a:sym typeface="+mn-ea"/>
              </a:rPr>
              <a:t>         -</a:t>
            </a:r>
            <a:r>
              <a:rPr lang="en-US" altLang="zh-CN" sz="2400">
                <a:latin typeface="Times New Roman" panose="02020603050405020304" pitchFamily="18" charset="0"/>
                <a:ea typeface="楷体" panose="02010609060101010101" charset="-122"/>
                <a:cs typeface="Times New Roman" panose="02020603050405020304" pitchFamily="18" charset="0"/>
                <a:sym typeface="+mn-ea"/>
              </a:rPr>
              <a:t>1</a:t>
            </a:r>
            <a:r>
              <a:rPr lang="zh-CN" sz="2400">
                <a:latin typeface="Times New Roman" panose="02020603050405020304" pitchFamily="18" charset="0"/>
                <a:ea typeface="楷体" panose="02010609060101010101" charset="-122"/>
                <a:cs typeface="Times New Roman" panose="02020603050405020304" pitchFamily="18" charset="0"/>
                <a:sym typeface="+mn-ea"/>
              </a:rPr>
              <a:t>.</a:t>
            </a:r>
            <a:r>
              <a:rPr lang="en-US" altLang="zh-CN" sz="2400">
                <a:latin typeface="Times New Roman" panose="02020603050405020304" pitchFamily="18" charset="0"/>
                <a:ea typeface="楷体" panose="02010609060101010101" charset="-122"/>
                <a:cs typeface="Times New Roman" panose="02020603050405020304" pitchFamily="18" charset="0"/>
                <a:sym typeface="+mn-ea"/>
              </a:rPr>
              <a:t>000000000000000</a:t>
            </a:r>
            <a:r>
              <a:rPr lang="en-US" altLang="zh-CN" sz="2400" baseline="-25000">
                <a:latin typeface="Times New Roman" panose="02020603050405020304" pitchFamily="18" charset="0"/>
                <a:ea typeface="楷体" panose="02010609060101010101" charset="-122"/>
                <a:cs typeface="Times New Roman" panose="02020603050405020304" pitchFamily="18" charset="0"/>
                <a:sym typeface="+mn-ea"/>
              </a:rPr>
              <a:t>2</a:t>
            </a:r>
            <a:r>
              <a:rPr lang="en-US" altLang="zh-CN" sz="2400">
                <a:latin typeface="宋体" panose="02010600030101010101" pitchFamily="2" charset="-122"/>
                <a:ea typeface="宋体" panose="02010600030101010101" pitchFamily="2" charset="-122"/>
                <a:cs typeface="Times New Roman" panose="02020603050405020304" pitchFamily="18" charset="0"/>
                <a:sym typeface="+mn-ea"/>
              </a:rPr>
              <a:t>×</a:t>
            </a:r>
            <a:endParaRPr lang="en-US" altLang="zh-CN" sz="2400">
              <a:latin typeface="宋体" panose="02010600030101010101" pitchFamily="2" charset="-122"/>
              <a:ea typeface="宋体" panose="02010600030101010101" pitchFamily="2" charset="-122"/>
              <a:cs typeface="Times New Roman" panose="02020603050405020304" pitchFamily="18" charset="0"/>
              <a:sym typeface="+mn-ea"/>
            </a:endParaRPr>
          </a:p>
          <a:p>
            <a:pPr>
              <a:lnSpc>
                <a:spcPct val="125000"/>
              </a:lnSpc>
            </a:pPr>
            <a:r>
              <a:rPr lang="en-US" altLang="zh-CN" sz="2400" baseline="-25000">
                <a:latin typeface="宋体" panose="02010600030101010101" pitchFamily="2" charset="-122"/>
                <a:ea typeface="宋体" panose="02010600030101010101" pitchFamily="2" charset="-122"/>
                <a:cs typeface="Times New Roman" panose="02020603050405020304" pitchFamily="18" charset="0"/>
                <a:sym typeface="+mn-ea"/>
              </a:rPr>
              <a:t>                </a:t>
            </a:r>
            <a:r>
              <a:rPr lang="en-US" altLang="zh-CN" sz="2400">
                <a:latin typeface="Times New Roman" panose="02020603050405020304" pitchFamily="18" charset="0"/>
                <a:ea typeface="宋体" panose="02010600030101010101" pitchFamily="2" charset="-122"/>
                <a:cs typeface="Times New Roman" panose="02020603050405020304" pitchFamily="18" charset="0"/>
                <a:sym typeface="+mn-ea"/>
              </a:rPr>
              <a:t>= -1×2</a:t>
            </a:r>
            <a:r>
              <a:rPr lang="en-US" altLang="zh-CN" sz="2400" baseline="30000">
                <a:latin typeface="Times New Roman" panose="02020603050405020304" pitchFamily="18" charset="0"/>
                <a:ea typeface="宋体" panose="02010600030101010101" pitchFamily="2" charset="-122"/>
                <a:cs typeface="Times New Roman" panose="02020603050405020304" pitchFamily="18" charset="0"/>
                <a:sym typeface="+mn-ea"/>
              </a:rPr>
              <a:t>127</a:t>
            </a:r>
            <a:endParaRPr lang="en-US" altLang="zh-CN" sz="2400" baseline="30000">
              <a:latin typeface="Times New Roman" panose="02020603050405020304" pitchFamily="18" charset="0"/>
              <a:ea typeface="宋体" panose="02010600030101010101" pitchFamily="2" charset="-122"/>
              <a:cs typeface="Times New Roman" panose="02020603050405020304" pitchFamily="18" charset="0"/>
              <a:sym typeface="+mn-ea"/>
            </a:endParaRPr>
          </a:p>
          <a:p>
            <a:pPr>
              <a:lnSpc>
                <a:spcPct val="125000"/>
              </a:lnSpc>
            </a:pPr>
            <a:r>
              <a:rPr lang="en-US" altLang="zh-CN" sz="2400" baseline="30000">
                <a:latin typeface="Times New Roman" panose="02020603050405020304" pitchFamily="18" charset="0"/>
                <a:ea typeface="宋体" panose="02010600030101010101" pitchFamily="2" charset="-122"/>
                <a:cs typeface="Times New Roman" panose="02020603050405020304" pitchFamily="18" charset="0"/>
                <a:sym typeface="+mn-ea"/>
              </a:rPr>
              <a:t>            </a:t>
            </a:r>
            <a:endParaRPr lang="en-US" altLang="zh-CN" sz="2400">
              <a:latin typeface="Times New Roman" panose="02020603050405020304" pitchFamily="18" charset="0"/>
              <a:ea typeface="宋体" panose="02010600030101010101" pitchFamily="2" charset="-122"/>
              <a:cs typeface="Times New Roman" panose="02020603050405020304" pitchFamily="18" charset="0"/>
              <a:sym typeface="+mn-ea"/>
            </a:endParaRPr>
          </a:p>
          <a:p>
            <a:pPr>
              <a:lnSpc>
                <a:spcPct val="125000"/>
              </a:lnSpc>
            </a:pPr>
            <a:endParaRPr lang="en-US" altLang="zh-CN" sz="2400">
              <a:latin typeface="Times New Roman" panose="02020603050405020304" pitchFamily="18" charset="0"/>
              <a:ea typeface="宋体" panose="02010600030101010101" pitchFamily="2" charset="-122"/>
              <a:cs typeface="Times New Roman" panose="02020603050405020304" pitchFamily="18" charset="0"/>
              <a:sym typeface="+mn-ea"/>
            </a:endParaRPr>
          </a:p>
        </p:txBody>
      </p:sp>
      <p:graphicFrame>
        <p:nvGraphicFramePr>
          <p:cNvPr id="2" name="对象 1">
            <a:hlinkClick r:id="" action="ppaction://ole?verb="/>
          </p:cNvPr>
          <p:cNvGraphicFramePr>
            <a:graphicFrameLocks noChangeAspect="1"/>
          </p:cNvGraphicFramePr>
          <p:nvPr/>
        </p:nvGraphicFramePr>
        <p:xfrm>
          <a:off x="5611495" y="4010025"/>
          <a:ext cx="969010" cy="393065"/>
        </p:xfrm>
        <a:graphic>
          <a:graphicData uri="http://schemas.openxmlformats.org/presentationml/2006/ole">
            <mc:AlternateContent xmlns:mc="http://schemas.openxmlformats.org/markup-compatibility/2006">
              <mc:Choice xmlns:v="urn:schemas-microsoft-com:vml" Requires="v">
                <p:oleObj spid="_x0000_s3" name="" r:id="rId1" imgW="469900" imgH="190500" progId="Equation.KSEE3">
                  <p:embed/>
                </p:oleObj>
              </mc:Choice>
              <mc:Fallback>
                <p:oleObj name="" r:id="rId1" imgW="469900" imgH="190500" progId="Equation.KSEE3">
                  <p:embed/>
                  <p:pic>
                    <p:nvPicPr>
                      <p:cNvPr id="0" name="图片 2049"/>
                      <p:cNvPicPr/>
                      <p:nvPr/>
                    </p:nvPicPr>
                    <p:blipFill>
                      <a:blip r:embed="rId2"/>
                      <a:stretch>
                        <a:fillRect/>
                      </a:stretch>
                    </p:blipFill>
                    <p:spPr>
                      <a:xfrm>
                        <a:off x="5611495" y="4010025"/>
                        <a:ext cx="969010" cy="393065"/>
                      </a:xfrm>
                      <a:prstGeom prst="rect">
                        <a:avLst/>
                      </a:prstGeom>
                    </p:spPr>
                  </p:pic>
                </p:oleObj>
              </mc:Fallback>
            </mc:AlternateContent>
          </a:graphicData>
        </a:graphic>
      </p:graphicFrame>
      <p:pic>
        <p:nvPicPr>
          <p:cNvPr id="7" name="图片 6" descr="校徽"/>
          <p:cNvPicPr>
            <a:picLocks noChangeAspect="1"/>
          </p:cNvPicPr>
          <p:nvPr/>
        </p:nvPicPr>
        <p:blipFill>
          <a:blip r:embed="rId3">
            <a:alphaModFix amt="67000"/>
          </a:blip>
          <a:stretch>
            <a:fillRect/>
          </a:stretch>
        </p:blipFill>
        <p:spPr>
          <a:xfrm>
            <a:off x="10788015" y="123825"/>
            <a:ext cx="1297940" cy="124269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文本框 19457"/>
          <p:cNvSpPr txBox="1"/>
          <p:nvPr/>
        </p:nvSpPr>
        <p:spPr>
          <a:xfrm>
            <a:off x="3733800" y="228600"/>
            <a:ext cx="6629400" cy="368300"/>
          </a:xfrm>
          <a:prstGeom prst="rect">
            <a:avLst/>
          </a:prstGeom>
          <a:noFill/>
          <a:ln w="9525">
            <a:noFill/>
          </a:ln>
        </p:spPr>
        <p:txBody>
          <a:bodyPr>
            <a:spAutoFit/>
          </a:bodyPr>
          <a:lstStyle/>
          <a:p>
            <a:pPr>
              <a:spcBef>
                <a:spcPct val="50000"/>
              </a:spcBef>
            </a:pPr>
            <a:endParaRPr dirty="0">
              <a:latin typeface="Tahoma" panose="020B0604030504040204" pitchFamily="34" charset="0"/>
              <a:ea typeface="宋体" panose="02010600030101010101" pitchFamily="2" charset="-122"/>
            </a:endParaRPr>
          </a:p>
        </p:txBody>
      </p:sp>
      <p:sp>
        <p:nvSpPr>
          <p:cNvPr id="19461" name="文本框 19460"/>
          <p:cNvSpPr txBox="1"/>
          <p:nvPr/>
        </p:nvSpPr>
        <p:spPr>
          <a:xfrm>
            <a:off x="3657600" y="1066800"/>
            <a:ext cx="5486400" cy="368300"/>
          </a:xfrm>
          <a:prstGeom prst="rect">
            <a:avLst/>
          </a:prstGeom>
          <a:noFill/>
          <a:ln w="9525">
            <a:noFill/>
          </a:ln>
        </p:spPr>
        <p:txBody>
          <a:bodyPr>
            <a:spAutoFit/>
          </a:bodyPr>
          <a:lstStyle/>
          <a:p>
            <a:pPr>
              <a:spcBef>
                <a:spcPct val="50000"/>
              </a:spcBef>
            </a:pPr>
            <a:endParaRPr dirty="0">
              <a:latin typeface="Tahoma" panose="020B0604030504040204" pitchFamily="34" charset="0"/>
              <a:ea typeface="宋体" panose="02010600030101010101" pitchFamily="2" charset="-122"/>
            </a:endParaRPr>
          </a:p>
        </p:txBody>
      </p:sp>
      <p:sp>
        <p:nvSpPr>
          <p:cNvPr id="19463" name="矩形 19462"/>
          <p:cNvSpPr/>
          <p:nvPr/>
        </p:nvSpPr>
        <p:spPr>
          <a:xfrm>
            <a:off x="1271905" y="502920"/>
            <a:ext cx="6172200" cy="460375"/>
          </a:xfrm>
          <a:prstGeom prst="rect">
            <a:avLst/>
          </a:prstGeom>
          <a:noFill/>
          <a:ln w="9525">
            <a:noFill/>
          </a:ln>
        </p:spPr>
        <p:txBody>
          <a:bodyPr>
            <a:spAutoFit/>
          </a:bodyPr>
          <a:lstStyle/>
          <a:p>
            <a:r>
              <a:rPr lang="en-US" altLang="zh-CN" sz="2400" dirty="0">
                <a:latin typeface="Times New Roman" panose="02020603050405020304" pitchFamily="18" charset="0"/>
                <a:ea typeface="楷体" panose="02010609060101010101" charset="-122"/>
                <a:cs typeface="Times New Roman" panose="02020603050405020304" pitchFamily="18" charset="0"/>
              </a:rPr>
              <a:t>3</a:t>
            </a:r>
            <a:r>
              <a:rPr lang="zh-CN" altLang="en-US" sz="2400" dirty="0">
                <a:latin typeface="Times New Roman" panose="02020603050405020304" pitchFamily="18" charset="0"/>
                <a:ea typeface="楷体" panose="02010609060101010101" charset="-122"/>
                <a:cs typeface="Times New Roman" panose="02020603050405020304" pitchFamily="18" charset="0"/>
              </a:rPr>
              <a:t>．浮点数的</a:t>
            </a:r>
            <a:r>
              <a:rPr lang="zh-CN" altLang="en-US" sz="2400" dirty="0">
                <a:latin typeface="Times New Roman" panose="02020603050405020304" pitchFamily="18" charset="0"/>
                <a:ea typeface="楷体" panose="02010609060101010101" charset="-122"/>
                <a:cs typeface="Times New Roman" panose="02020603050405020304" pitchFamily="18" charset="0"/>
                <a:sym typeface="+mn-ea"/>
              </a:rPr>
              <a:t>规格化</a:t>
            </a:r>
            <a:r>
              <a:rPr lang="zh-CN" altLang="en-US" sz="1400" dirty="0">
                <a:latin typeface="Tahoma" panose="020B0604030504040204" pitchFamily="34" charset="0"/>
                <a:ea typeface="宋体" panose="02010600030101010101" pitchFamily="2" charset="-122"/>
              </a:rPr>
              <a:t> </a:t>
            </a:r>
            <a:endParaRPr lang="zh-CN" altLang="en-US" dirty="0">
              <a:latin typeface="Times New Roman" panose="02020603050405020304" pitchFamily="18" charset="0"/>
              <a:ea typeface="宋体" panose="02010600030101010101" pitchFamily="2" charset="-122"/>
            </a:endParaRPr>
          </a:p>
        </p:txBody>
      </p:sp>
      <p:sp>
        <p:nvSpPr>
          <p:cNvPr id="2" name="文本框 1"/>
          <p:cNvSpPr txBox="1"/>
          <p:nvPr/>
        </p:nvSpPr>
        <p:spPr>
          <a:xfrm>
            <a:off x="738505" y="1031875"/>
            <a:ext cx="10317480" cy="2009775"/>
          </a:xfrm>
          <a:prstGeom prst="rect">
            <a:avLst/>
          </a:prstGeom>
          <a:noFill/>
        </p:spPr>
        <p:txBody>
          <a:bodyPr wrap="square" rtlCol="0">
            <a:spAutoFit/>
          </a:bodyPr>
          <a:p>
            <a:pPr fontAlgn="auto">
              <a:lnSpc>
                <a:spcPct val="130000"/>
              </a:lnSpc>
            </a:pPr>
            <a:r>
              <a:rPr lang="en-US" altLang="zh-CN"/>
              <a:t>      </a:t>
            </a:r>
            <a:r>
              <a:rPr lang="en-US" altLang="zh-CN" sz="2400">
                <a:latin typeface="Times New Roman" panose="02020603050405020304" pitchFamily="18" charset="0"/>
                <a:ea typeface="楷体" panose="02010609060101010101" charset="-122"/>
                <a:cs typeface="Times New Roman" panose="02020603050405020304" pitchFamily="18" charset="0"/>
              </a:rPr>
              <a:t>    </a:t>
            </a:r>
            <a:r>
              <a:rPr lang="zh-CN" altLang="en-US" sz="2400">
                <a:latin typeface="Times New Roman" panose="02020603050405020304" pitchFamily="18" charset="0"/>
                <a:ea typeface="楷体" panose="02010609060101010101" charset="-122"/>
                <a:cs typeface="Times New Roman" panose="02020603050405020304" pitchFamily="18" charset="0"/>
              </a:rPr>
              <a:t>为了使浮点数有一个唯一的标准形式，并为了使数的有效数尽可能多</a:t>
            </a:r>
            <a:endParaRPr lang="zh-CN" altLang="en-US" sz="2400">
              <a:latin typeface="Times New Roman" panose="02020603050405020304" pitchFamily="18" charset="0"/>
              <a:ea typeface="楷体" panose="02010609060101010101" charset="-122"/>
              <a:cs typeface="Times New Roman" panose="02020603050405020304" pitchFamily="18" charset="0"/>
            </a:endParaRPr>
          </a:p>
          <a:p>
            <a:pPr fontAlgn="auto">
              <a:lnSpc>
                <a:spcPct val="130000"/>
              </a:lnSpc>
            </a:pPr>
            <a:r>
              <a:rPr lang="zh-CN" altLang="en-US" sz="2400">
                <a:latin typeface="Times New Roman" panose="02020603050405020304" pitchFamily="18" charset="0"/>
                <a:ea typeface="楷体" panose="02010609060101010101" charset="-122"/>
                <a:cs typeface="Times New Roman" panose="02020603050405020304" pitchFamily="18" charset="0"/>
              </a:rPr>
              <a:t>地占据尾数部分有限数位，</a:t>
            </a:r>
            <a:r>
              <a:rPr lang="zh-CN" altLang="en-US" sz="2400">
                <a:solidFill>
                  <a:srgbClr val="0070C0"/>
                </a:solidFill>
                <a:latin typeface="Times New Roman" panose="02020603050405020304" pitchFamily="18" charset="0"/>
                <a:ea typeface="楷体" panose="02010609060101010101" charset="-122"/>
                <a:cs typeface="Times New Roman" panose="02020603050405020304" pitchFamily="18" charset="0"/>
              </a:rPr>
              <a:t>达到不丢失数有效数字位的目的</a:t>
            </a:r>
            <a:r>
              <a:rPr lang="zh-CN" altLang="en-US" sz="2400">
                <a:latin typeface="Times New Roman" panose="02020603050405020304" pitchFamily="18" charset="0"/>
                <a:ea typeface="楷体" panose="02010609060101010101" charset="-122"/>
                <a:cs typeface="Times New Roman" panose="02020603050405020304" pitchFamily="18" charset="0"/>
              </a:rPr>
              <a:t>，以提高表示数的精确度，</a:t>
            </a:r>
            <a:r>
              <a:rPr lang="zh-CN" altLang="en-US" sz="2400">
                <a:solidFill>
                  <a:srgbClr val="0070C0"/>
                </a:solidFill>
                <a:latin typeface="Times New Roman" panose="02020603050405020304" pitchFamily="18" charset="0"/>
                <a:ea typeface="楷体" panose="02010609060101010101" charset="-122"/>
                <a:cs typeface="Times New Roman" panose="02020603050405020304" pitchFamily="18" charset="0"/>
              </a:rPr>
              <a:t>规定非零浮点数的尾数最高位必须是非零的有效位</a:t>
            </a:r>
            <a:r>
              <a:rPr lang="zh-CN" altLang="en-US" sz="2400">
                <a:latin typeface="Times New Roman" panose="02020603050405020304" pitchFamily="18" charset="0"/>
                <a:ea typeface="楷体" panose="02010609060101010101" charset="-122"/>
                <a:cs typeface="Times New Roman" panose="02020603050405020304" pitchFamily="18" charset="0"/>
              </a:rPr>
              <a:t>，这称为浮点数的规格化形式。</a:t>
            </a:r>
            <a:endParaRPr lang="zh-CN" altLang="en-US" sz="2400">
              <a:latin typeface="Times New Roman" panose="02020603050405020304" pitchFamily="18" charset="0"/>
              <a:ea typeface="楷体" panose="02010609060101010101" charset="-122"/>
              <a:cs typeface="Times New Roman" panose="02020603050405020304" pitchFamily="18" charset="0"/>
            </a:endParaRPr>
          </a:p>
        </p:txBody>
      </p:sp>
      <p:sp>
        <p:nvSpPr>
          <p:cNvPr id="7" name="文本框 6"/>
          <p:cNvSpPr txBox="1"/>
          <p:nvPr/>
        </p:nvSpPr>
        <p:spPr>
          <a:xfrm>
            <a:off x="739140" y="3120390"/>
            <a:ext cx="10776585" cy="2897505"/>
          </a:xfrm>
          <a:prstGeom prst="rect">
            <a:avLst/>
          </a:prstGeom>
          <a:noFill/>
        </p:spPr>
        <p:txBody>
          <a:bodyPr wrap="square" rtlCol="0">
            <a:spAutoFit/>
          </a:bodyPr>
          <a:p>
            <a:r>
              <a:rPr lang="en-US" altLang="zh-CN" sz="2400">
                <a:latin typeface="Times New Roman" panose="02020603050405020304" pitchFamily="18" charset="0"/>
                <a:ea typeface="楷体" panose="02010609060101010101" charset="-122"/>
                <a:cs typeface="Times New Roman" panose="02020603050405020304" pitchFamily="18" charset="0"/>
              </a:rPr>
              <a:t>        </a:t>
            </a:r>
            <a:r>
              <a:rPr lang="zh-CN" altLang="en-US" sz="2400">
                <a:latin typeface="Times New Roman" panose="02020603050405020304" pitchFamily="18" charset="0"/>
                <a:ea typeface="楷体" panose="02010609060101010101" charset="-122"/>
                <a:cs typeface="Times New Roman" panose="02020603050405020304" pitchFamily="18" charset="0"/>
              </a:rPr>
              <a:t>基数为</a:t>
            </a:r>
            <a:r>
              <a:rPr lang="en-US" altLang="zh-CN" sz="2400" i="1">
                <a:latin typeface="Times New Roman" panose="02020603050405020304" pitchFamily="18" charset="0"/>
                <a:ea typeface="楷体" panose="02010609060101010101" charset="-122"/>
                <a:cs typeface="Times New Roman" panose="02020603050405020304" pitchFamily="18" charset="0"/>
              </a:rPr>
              <a:t>R</a:t>
            </a:r>
            <a:r>
              <a:rPr lang="zh-CN" altLang="en-US" sz="2400">
                <a:latin typeface="Times New Roman" panose="02020603050405020304" pitchFamily="18" charset="0"/>
                <a:ea typeface="楷体" panose="02010609060101010101" charset="-122"/>
                <a:cs typeface="Times New Roman" panose="02020603050405020304" pitchFamily="18" charset="0"/>
              </a:rPr>
              <a:t>时，规格化对尾数</a:t>
            </a:r>
            <a:r>
              <a:rPr lang="zh-CN" altLang="en-US" sz="2400" i="1">
                <a:latin typeface="Times New Roman" panose="02020603050405020304" pitchFamily="18" charset="0"/>
                <a:ea typeface="楷体" panose="02010609060101010101" charset="-122"/>
                <a:cs typeface="Times New Roman" panose="02020603050405020304" pitchFamily="18" charset="0"/>
              </a:rPr>
              <a:t>M</a:t>
            </a:r>
            <a:r>
              <a:rPr lang="zh-CN" altLang="en-US" sz="2400">
                <a:latin typeface="Times New Roman" panose="02020603050405020304" pitchFamily="18" charset="0"/>
                <a:ea typeface="楷体" panose="02010609060101010101" charset="-122"/>
                <a:cs typeface="Times New Roman" panose="02020603050405020304" pitchFamily="18" charset="0"/>
              </a:rPr>
              <a:t>提出的限制为</a:t>
            </a:r>
            <a:endParaRPr lang="zh-CN" altLang="en-US" sz="2400">
              <a:latin typeface="Times New Roman" panose="02020603050405020304" pitchFamily="18" charset="0"/>
              <a:ea typeface="楷体" panose="02010609060101010101" charset="-122"/>
              <a:cs typeface="Times New Roman" panose="02020603050405020304" pitchFamily="18" charset="0"/>
            </a:endParaRPr>
          </a:p>
          <a:p>
            <a:endParaRPr lang="zh-CN" altLang="en-US" sz="2400">
              <a:latin typeface="Times New Roman" panose="02020603050405020304" pitchFamily="18" charset="0"/>
              <a:ea typeface="楷体" panose="02010609060101010101" charset="-122"/>
              <a:cs typeface="Times New Roman" panose="02020603050405020304" pitchFamily="18" charset="0"/>
            </a:endParaRPr>
          </a:p>
          <a:p>
            <a:endParaRPr lang="zh-CN" altLang="en-US" sz="2400">
              <a:latin typeface="Times New Roman" panose="02020603050405020304" pitchFamily="18" charset="0"/>
              <a:ea typeface="楷体" panose="02010609060101010101" charset="-122"/>
              <a:cs typeface="Times New Roman" panose="02020603050405020304" pitchFamily="18" charset="0"/>
            </a:endParaRPr>
          </a:p>
          <a:p>
            <a:r>
              <a:rPr lang="zh-CN" altLang="en-US" sz="2400">
                <a:latin typeface="Times New Roman" panose="02020603050405020304" pitchFamily="18" charset="0"/>
                <a:ea typeface="楷体" panose="02010609060101010101" charset="-122"/>
                <a:cs typeface="Times New Roman" panose="02020603050405020304" pitchFamily="18" charset="0"/>
              </a:rPr>
              <a:t> </a:t>
            </a:r>
            <a:r>
              <a:rPr lang="en-US" altLang="zh-CN" sz="2400">
                <a:latin typeface="Times New Roman" panose="02020603050405020304" pitchFamily="18" charset="0"/>
                <a:ea typeface="楷体" panose="02010609060101010101" charset="-122"/>
                <a:cs typeface="Times New Roman" panose="02020603050405020304" pitchFamily="18" charset="0"/>
              </a:rPr>
              <a:t>     </a:t>
            </a:r>
            <a:endParaRPr lang="en-US" altLang="zh-CN" sz="2400">
              <a:latin typeface="Times New Roman" panose="02020603050405020304" pitchFamily="18" charset="0"/>
              <a:ea typeface="楷体" panose="02010609060101010101" charset="-122"/>
              <a:cs typeface="Times New Roman" panose="02020603050405020304" pitchFamily="18" charset="0"/>
            </a:endParaRPr>
          </a:p>
          <a:p>
            <a:pPr fontAlgn="auto">
              <a:lnSpc>
                <a:spcPct val="120000"/>
              </a:lnSpc>
            </a:pPr>
            <a:r>
              <a:rPr lang="en-US" altLang="zh-CN" sz="2400">
                <a:latin typeface="Times New Roman" panose="02020603050405020304" pitchFamily="18" charset="0"/>
                <a:ea typeface="楷体" panose="02010609060101010101" charset="-122"/>
                <a:cs typeface="Times New Roman" panose="02020603050405020304" pitchFamily="18" charset="0"/>
              </a:rPr>
              <a:t>       </a:t>
            </a:r>
            <a:r>
              <a:rPr lang="en-US" altLang="zh-CN" sz="2400">
                <a:latin typeface="Times New Roman" panose="02020603050405020304" pitchFamily="18" charset="0"/>
                <a:ea typeface="楷体" panose="02010609060101010101" charset="-122"/>
                <a:cs typeface="Times New Roman" panose="02020603050405020304" pitchFamily="18" charset="0"/>
                <a:sym typeface="+mn-ea"/>
              </a:rPr>
              <a:t>M</a:t>
            </a:r>
            <a:r>
              <a:rPr lang="zh-CN" altLang="en-US" sz="2400">
                <a:latin typeface="Times New Roman" panose="02020603050405020304" pitchFamily="18" charset="0"/>
                <a:ea typeface="楷体" panose="02010609060101010101" charset="-122"/>
                <a:cs typeface="Times New Roman" panose="02020603050405020304" pitchFamily="18" charset="0"/>
                <a:sym typeface="+mn-ea"/>
              </a:rPr>
              <a:t>是二进制，</a:t>
            </a:r>
            <a:r>
              <a:rPr lang="zh-CN" altLang="en-US" sz="2400">
                <a:latin typeface="Times New Roman" panose="02020603050405020304" pitchFamily="18" charset="0"/>
                <a:ea typeface="楷体" panose="02010609060101010101" charset="-122"/>
                <a:cs typeface="Times New Roman" panose="02020603050405020304" pitchFamily="18" charset="0"/>
              </a:rPr>
              <a:t>当</a:t>
            </a:r>
            <a:r>
              <a:rPr lang="en-US" altLang="zh-CN" sz="2400">
                <a:latin typeface="Times New Roman" panose="02020603050405020304" pitchFamily="18" charset="0"/>
                <a:ea typeface="楷体" panose="02010609060101010101" charset="-122"/>
                <a:cs typeface="Times New Roman" panose="02020603050405020304" pitchFamily="18" charset="0"/>
                <a:sym typeface="+mn-ea"/>
              </a:rPr>
              <a:t>基数R=2</a:t>
            </a:r>
            <a:r>
              <a:rPr lang="zh-CN" altLang="en-US" sz="2400">
                <a:latin typeface="Times New Roman" panose="02020603050405020304" pitchFamily="18" charset="0"/>
                <a:ea typeface="楷体" panose="02010609060101010101" charset="-122"/>
                <a:cs typeface="Times New Roman" panose="02020603050405020304" pitchFamily="18" charset="0"/>
                <a:sym typeface="+mn-ea"/>
              </a:rPr>
              <a:t>时，</a:t>
            </a:r>
            <a:r>
              <a:rPr lang="en-US" altLang="zh-CN" sz="2400">
                <a:latin typeface="Times New Roman" panose="02020603050405020304" pitchFamily="18" charset="0"/>
                <a:ea typeface="楷体" panose="02010609060101010101" charset="-122"/>
                <a:cs typeface="Times New Roman" panose="02020603050405020304" pitchFamily="18" charset="0"/>
              </a:rPr>
              <a:t>规格化对尾数M提出的</a:t>
            </a:r>
            <a:r>
              <a:rPr lang="zh-CN" altLang="en-US" sz="2400">
                <a:latin typeface="Times New Roman" panose="02020603050405020304" pitchFamily="18" charset="0"/>
                <a:ea typeface="楷体" panose="02010609060101010101" charset="-122"/>
                <a:cs typeface="Times New Roman" panose="02020603050405020304" pitchFamily="18" charset="0"/>
              </a:rPr>
              <a:t>要求是真值小数点后一位非零；</a:t>
            </a:r>
            <a:r>
              <a:rPr lang="zh-CN" altLang="en-US" sz="2400">
                <a:latin typeface="Times New Roman" panose="02020603050405020304" pitchFamily="18" charset="0"/>
                <a:ea typeface="楷体" panose="02010609060101010101" charset="-122"/>
                <a:cs typeface="Times New Roman" panose="02020603050405020304" pitchFamily="18" charset="0"/>
                <a:sym typeface="+mn-ea"/>
              </a:rPr>
              <a:t>当</a:t>
            </a:r>
            <a:r>
              <a:rPr lang="en-US" altLang="zh-CN" sz="2400">
                <a:latin typeface="Times New Roman" panose="02020603050405020304" pitchFamily="18" charset="0"/>
                <a:ea typeface="楷体" panose="02010609060101010101" charset="-122"/>
                <a:cs typeface="Times New Roman" panose="02020603050405020304" pitchFamily="18" charset="0"/>
                <a:sym typeface="+mn-ea"/>
              </a:rPr>
              <a:t>基数R=8=2</a:t>
            </a:r>
            <a:r>
              <a:rPr lang="en-US" altLang="zh-CN" sz="2400" baseline="30000">
                <a:latin typeface="Times New Roman" panose="02020603050405020304" pitchFamily="18" charset="0"/>
                <a:ea typeface="楷体" panose="02010609060101010101" charset="-122"/>
                <a:cs typeface="Times New Roman" panose="02020603050405020304" pitchFamily="18" charset="0"/>
                <a:sym typeface="+mn-ea"/>
              </a:rPr>
              <a:t>3</a:t>
            </a:r>
            <a:r>
              <a:rPr lang="zh-CN" altLang="en-US" sz="2400">
                <a:latin typeface="Times New Roman" panose="02020603050405020304" pitchFamily="18" charset="0"/>
                <a:ea typeface="楷体" panose="02010609060101010101" charset="-122"/>
                <a:cs typeface="Times New Roman" panose="02020603050405020304" pitchFamily="18" charset="0"/>
                <a:sym typeface="+mn-ea"/>
              </a:rPr>
              <a:t>时，</a:t>
            </a:r>
            <a:r>
              <a:rPr lang="en-US" altLang="zh-CN" sz="2400">
                <a:latin typeface="Times New Roman" panose="02020603050405020304" pitchFamily="18" charset="0"/>
                <a:ea typeface="楷体" panose="02010609060101010101" charset="-122"/>
                <a:cs typeface="Times New Roman" panose="02020603050405020304" pitchFamily="18" charset="0"/>
                <a:sym typeface="+mn-ea"/>
              </a:rPr>
              <a:t>规格化对尾数M提出的</a:t>
            </a:r>
            <a:r>
              <a:rPr lang="zh-CN" altLang="en-US" sz="2400">
                <a:latin typeface="Times New Roman" panose="02020603050405020304" pitchFamily="18" charset="0"/>
                <a:ea typeface="楷体" panose="02010609060101010101" charset="-122"/>
                <a:cs typeface="Times New Roman" panose="02020603050405020304" pitchFamily="18" charset="0"/>
                <a:sym typeface="+mn-ea"/>
              </a:rPr>
              <a:t>要求是真值小数点后三位非零；当</a:t>
            </a:r>
            <a:r>
              <a:rPr lang="en-US" altLang="zh-CN" sz="2400">
                <a:latin typeface="Times New Roman" panose="02020603050405020304" pitchFamily="18" charset="0"/>
                <a:ea typeface="楷体" panose="02010609060101010101" charset="-122"/>
                <a:cs typeface="Times New Roman" panose="02020603050405020304" pitchFamily="18" charset="0"/>
                <a:sym typeface="+mn-ea"/>
              </a:rPr>
              <a:t>基数R=16=2</a:t>
            </a:r>
            <a:r>
              <a:rPr lang="en-US" altLang="zh-CN" sz="2400" baseline="30000">
                <a:latin typeface="Times New Roman" panose="02020603050405020304" pitchFamily="18" charset="0"/>
                <a:ea typeface="楷体" panose="02010609060101010101" charset="-122"/>
                <a:cs typeface="Times New Roman" panose="02020603050405020304" pitchFamily="18" charset="0"/>
                <a:sym typeface="+mn-ea"/>
              </a:rPr>
              <a:t>4</a:t>
            </a:r>
            <a:r>
              <a:rPr lang="zh-CN" altLang="en-US" sz="2400">
                <a:latin typeface="Times New Roman" panose="02020603050405020304" pitchFamily="18" charset="0"/>
                <a:ea typeface="楷体" panose="02010609060101010101" charset="-122"/>
                <a:cs typeface="Times New Roman" panose="02020603050405020304" pitchFamily="18" charset="0"/>
                <a:sym typeface="+mn-ea"/>
              </a:rPr>
              <a:t>时，</a:t>
            </a:r>
            <a:r>
              <a:rPr lang="en-US" altLang="zh-CN" sz="2400">
                <a:latin typeface="Times New Roman" panose="02020603050405020304" pitchFamily="18" charset="0"/>
                <a:ea typeface="楷体" panose="02010609060101010101" charset="-122"/>
                <a:cs typeface="Times New Roman" panose="02020603050405020304" pitchFamily="18" charset="0"/>
                <a:sym typeface="+mn-ea"/>
              </a:rPr>
              <a:t>规格化对尾数M提出的</a:t>
            </a:r>
            <a:r>
              <a:rPr lang="zh-CN" altLang="en-US" sz="2400">
                <a:latin typeface="Times New Roman" panose="02020603050405020304" pitchFamily="18" charset="0"/>
                <a:ea typeface="楷体" panose="02010609060101010101" charset="-122"/>
                <a:cs typeface="Times New Roman" panose="02020603050405020304" pitchFamily="18" charset="0"/>
                <a:sym typeface="+mn-ea"/>
              </a:rPr>
              <a:t>要求是真值小数点后四位非零。</a:t>
            </a:r>
            <a:endParaRPr lang="zh-CN" altLang="en-US" sz="2400">
              <a:latin typeface="Times New Roman" panose="02020603050405020304" pitchFamily="18" charset="0"/>
              <a:ea typeface="楷体" panose="02010609060101010101" charset="-122"/>
              <a:cs typeface="Times New Roman" panose="02020603050405020304" pitchFamily="18" charset="0"/>
            </a:endParaRPr>
          </a:p>
        </p:txBody>
      </p:sp>
      <p:graphicFrame>
        <p:nvGraphicFramePr>
          <p:cNvPr id="16" name="对象 15">
            <a:hlinkClick r:id="" action="ppaction://ole?verb="/>
          </p:cNvPr>
          <p:cNvGraphicFramePr>
            <a:graphicFrameLocks noChangeAspect="1"/>
          </p:cNvGraphicFramePr>
          <p:nvPr/>
        </p:nvGraphicFramePr>
        <p:xfrm>
          <a:off x="4136390" y="3716020"/>
          <a:ext cx="1407160" cy="778510"/>
        </p:xfrm>
        <a:graphic>
          <a:graphicData uri="http://schemas.openxmlformats.org/presentationml/2006/ole">
            <mc:AlternateContent xmlns:mc="http://schemas.openxmlformats.org/markup-compatibility/2006">
              <mc:Choice xmlns:v="urn:schemas-microsoft-com:vml" Requires="v">
                <p:oleObj spid="_x0000_s3073" name="" r:id="rId1" imgW="711200" imgH="393700" progId="Equation.KSEE3">
                  <p:embed/>
                </p:oleObj>
              </mc:Choice>
              <mc:Fallback>
                <p:oleObj name="" r:id="rId1" imgW="711200" imgH="393700" progId="Equation.KSEE3">
                  <p:embed/>
                  <p:pic>
                    <p:nvPicPr>
                      <p:cNvPr id="0" name="图片 3072"/>
                      <p:cNvPicPr/>
                      <p:nvPr/>
                    </p:nvPicPr>
                    <p:blipFill>
                      <a:blip r:embed="rId2"/>
                      <a:stretch>
                        <a:fillRect/>
                      </a:stretch>
                    </p:blipFill>
                    <p:spPr>
                      <a:xfrm>
                        <a:off x="4136390" y="3716020"/>
                        <a:ext cx="1407160" cy="778510"/>
                      </a:xfrm>
                      <a:prstGeom prst="rect">
                        <a:avLst/>
                      </a:prstGeom>
                    </p:spPr>
                  </p:pic>
                </p:oleObj>
              </mc:Fallback>
            </mc:AlternateContent>
          </a:graphicData>
        </a:graphic>
      </p:graphicFrame>
      <p:pic>
        <p:nvPicPr>
          <p:cNvPr id="3" name="图片 2" descr="校徽"/>
          <p:cNvPicPr>
            <a:picLocks noChangeAspect="1"/>
          </p:cNvPicPr>
          <p:nvPr/>
        </p:nvPicPr>
        <p:blipFill>
          <a:blip r:embed="rId3">
            <a:alphaModFix amt="67000"/>
          </a:blip>
          <a:stretch>
            <a:fillRect/>
          </a:stretch>
        </p:blipFill>
        <p:spPr>
          <a:xfrm>
            <a:off x="10788015" y="123825"/>
            <a:ext cx="1297940" cy="124269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文本框 19457"/>
          <p:cNvSpPr txBox="1"/>
          <p:nvPr/>
        </p:nvSpPr>
        <p:spPr>
          <a:xfrm>
            <a:off x="3733800" y="228600"/>
            <a:ext cx="6629400" cy="368300"/>
          </a:xfrm>
          <a:prstGeom prst="rect">
            <a:avLst/>
          </a:prstGeom>
          <a:noFill/>
          <a:ln w="9525">
            <a:noFill/>
          </a:ln>
        </p:spPr>
        <p:txBody>
          <a:bodyPr>
            <a:spAutoFit/>
          </a:bodyPr>
          <a:lstStyle/>
          <a:p>
            <a:pPr>
              <a:spcBef>
                <a:spcPct val="50000"/>
              </a:spcBef>
            </a:pPr>
            <a:endParaRPr dirty="0">
              <a:latin typeface="Tahoma" panose="020B0604030504040204" pitchFamily="34" charset="0"/>
              <a:ea typeface="宋体" panose="02010600030101010101" pitchFamily="2" charset="-122"/>
            </a:endParaRPr>
          </a:p>
        </p:txBody>
      </p:sp>
      <p:sp>
        <p:nvSpPr>
          <p:cNvPr id="19461" name="文本框 19460"/>
          <p:cNvSpPr txBox="1"/>
          <p:nvPr/>
        </p:nvSpPr>
        <p:spPr>
          <a:xfrm>
            <a:off x="3657600" y="1752600"/>
            <a:ext cx="5486400" cy="368300"/>
          </a:xfrm>
          <a:prstGeom prst="rect">
            <a:avLst/>
          </a:prstGeom>
          <a:noFill/>
          <a:ln w="9525">
            <a:noFill/>
          </a:ln>
        </p:spPr>
        <p:txBody>
          <a:bodyPr>
            <a:spAutoFit/>
          </a:bodyPr>
          <a:lstStyle/>
          <a:p>
            <a:pPr>
              <a:spcBef>
                <a:spcPct val="50000"/>
              </a:spcBef>
            </a:pPr>
            <a:endParaRPr dirty="0">
              <a:latin typeface="Tahoma" panose="020B0604030504040204" pitchFamily="34" charset="0"/>
              <a:ea typeface="宋体" panose="02010600030101010101" pitchFamily="2" charset="-122"/>
            </a:endParaRPr>
          </a:p>
        </p:txBody>
      </p:sp>
      <p:sp>
        <p:nvSpPr>
          <p:cNvPr id="5" name="矩形 4"/>
          <p:cNvSpPr/>
          <p:nvPr/>
        </p:nvSpPr>
        <p:spPr>
          <a:xfrm>
            <a:off x="937895" y="1206500"/>
            <a:ext cx="9192260" cy="829945"/>
          </a:xfrm>
          <a:prstGeom prst="rect">
            <a:avLst/>
          </a:prstGeom>
          <a:noFill/>
          <a:ln w="9525">
            <a:noFill/>
          </a:ln>
        </p:spPr>
        <p:txBody>
          <a:bodyPr wrap="square" anchor="t">
            <a:spAutoFit/>
          </a:bodyPr>
          <a:lstStyle/>
          <a:p>
            <a:pPr algn="l"/>
            <a:r>
              <a:rPr lang="zh-CN" altLang="zh-CN" sz="2400" dirty="0">
                <a:latin typeface="宋体" panose="02010600030101010101" pitchFamily="2" charset="-122"/>
                <a:ea typeface="宋体" panose="02010600030101010101" pitchFamily="2" charset="-122"/>
              </a:rPr>
              <a:t>例</a:t>
            </a:r>
            <a:r>
              <a:rPr lang="en-US" altLang="zh-CN" sz="2400" dirty="0">
                <a:latin typeface="宋体" panose="02010600030101010101" pitchFamily="2" charset="-122"/>
                <a:ea typeface="宋体" panose="02010600030101010101" pitchFamily="2" charset="-122"/>
              </a:rPr>
              <a:t>3</a:t>
            </a:r>
            <a:r>
              <a:rPr lang="zh-CN" altLang="en-US" sz="2400" dirty="0">
                <a:latin typeface="宋体" panose="02010600030101010101" pitchFamily="2" charset="-122"/>
                <a:ea typeface="宋体" panose="02010600030101010101" pitchFamily="2" charset="-122"/>
              </a:rPr>
              <a:t>：</a:t>
            </a:r>
            <a:r>
              <a:rPr lang="zh-CN" altLang="en-US" sz="2400" dirty="0">
                <a:latin typeface="宋体" panose="02010600030101010101" pitchFamily="2" charset="-122"/>
                <a:ea typeface="宋体" panose="02010600030101010101" pitchFamily="2" charset="-122"/>
                <a:sym typeface="+mn-ea"/>
              </a:rPr>
              <a:t>当</a:t>
            </a:r>
            <a:r>
              <a:rPr lang="en-US" altLang="zh-CN" sz="2400" i="1" dirty="0">
                <a:latin typeface="Times New Roman" panose="02020603050405020304" pitchFamily="18" charset="0"/>
                <a:cs typeface="Times New Roman" panose="02020603050405020304" pitchFamily="18" charset="0"/>
                <a:sym typeface="+mn-ea"/>
              </a:rPr>
              <a:t>R</a:t>
            </a:r>
            <a:r>
              <a:rPr lang="en-US" altLang="zh-CN" sz="2400" dirty="0">
                <a:sym typeface="+mn-ea"/>
              </a:rPr>
              <a:t>=2</a:t>
            </a:r>
            <a:r>
              <a:rPr lang="zh-CN" altLang="en-US" sz="2400" dirty="0">
                <a:sym typeface="+mn-ea"/>
              </a:rPr>
              <a:t>时</a:t>
            </a:r>
            <a:r>
              <a:rPr lang="zh-CN" altLang="en-US" sz="2400" dirty="0">
                <a:latin typeface="宋体" panose="02010600030101010101" pitchFamily="2" charset="-122"/>
                <a:ea typeface="宋体" panose="02010600030101010101" pitchFamily="2" charset="-122"/>
                <a:sym typeface="+mn-ea"/>
              </a:rPr>
              <a:t>，用原码表示</a:t>
            </a:r>
            <a:r>
              <a:rPr lang="en-US" altLang="zh-CN" sz="2400" i="1" dirty="0">
                <a:latin typeface="Times New Roman" panose="02020603050405020304" pitchFamily="18" charset="0"/>
                <a:ea typeface="楷体" panose="02010609060101010101" charset="-122"/>
                <a:cs typeface="Times New Roman" panose="02020603050405020304" pitchFamily="18" charset="0"/>
              </a:rPr>
              <a:t>M</a:t>
            </a:r>
            <a:r>
              <a:rPr lang="zh-CN" altLang="en-US" sz="2400" dirty="0">
                <a:latin typeface="宋体" panose="02010600030101010101" pitchFamily="2" charset="-122"/>
                <a:ea typeface="宋体" panose="02010600030101010101" pitchFamily="2" charset="-122"/>
              </a:rPr>
              <a:t>和</a:t>
            </a:r>
            <a:r>
              <a:rPr lang="en-US" altLang="zh-CN" sz="2400" dirty="0">
                <a:latin typeface="Times New Roman" panose="02020603050405020304" pitchFamily="18" charset="0"/>
                <a:ea typeface="楷体" panose="02010609060101010101" charset="-122"/>
                <a:cs typeface="Times New Roman" panose="02020603050405020304" pitchFamily="18" charset="0"/>
              </a:rPr>
              <a:t>E</a:t>
            </a:r>
            <a:r>
              <a:rPr lang="zh-CN" sz="2400" dirty="0">
                <a:latin typeface="宋体" panose="02010600030101010101" pitchFamily="2" charset="-122"/>
                <a:ea typeface="宋体" panose="02010600030101010101" pitchFamily="2" charset="-122"/>
              </a:rPr>
              <a:t>，</a:t>
            </a:r>
            <a:r>
              <a:rPr lang="zh-CN" altLang="en-US" sz="2400" dirty="0">
                <a:latin typeface="宋体" panose="02010600030101010101" pitchFamily="2" charset="-122"/>
                <a:ea typeface="宋体" panose="02010600030101010101" pitchFamily="2" charset="-122"/>
              </a:rPr>
              <a:t>判断下面表现</a:t>
            </a:r>
            <a:r>
              <a:rPr lang="zh-CN" altLang="en-US" sz="2400" dirty="0">
                <a:latin typeface="宋体" panose="02010600030101010101" pitchFamily="2" charset="-122"/>
                <a:ea typeface="宋体" panose="02010600030101010101" pitchFamily="2" charset="-122"/>
              </a:rPr>
              <a:t>的浮点数是否规格化</a:t>
            </a:r>
            <a:r>
              <a:rPr lang="en-US" altLang="zh-CN" sz="2400" dirty="0">
                <a:latin typeface="宋体" panose="02010600030101010101" pitchFamily="2" charset="-122"/>
                <a:ea typeface="宋体" panose="02010600030101010101" pitchFamily="2" charset="-122"/>
              </a:rPr>
              <a:t>?</a:t>
            </a:r>
            <a:endParaRPr lang="en-US" altLang="zh-CN" sz="2400" dirty="0">
              <a:latin typeface="宋体" panose="02010600030101010101" pitchFamily="2" charset="-122"/>
              <a:ea typeface="宋体" panose="02010600030101010101" pitchFamily="2" charset="-122"/>
            </a:endParaRPr>
          </a:p>
        </p:txBody>
      </p:sp>
      <p:graphicFrame>
        <p:nvGraphicFramePr>
          <p:cNvPr id="6" name="表格 5"/>
          <p:cNvGraphicFramePr/>
          <p:nvPr/>
        </p:nvGraphicFramePr>
        <p:xfrm>
          <a:off x="2917190" y="2425065"/>
          <a:ext cx="5410200" cy="731520"/>
        </p:xfrm>
        <a:graphic>
          <a:graphicData uri="http://schemas.openxmlformats.org/drawingml/2006/table">
            <a:tbl>
              <a:tblPr firstRow="1" bandRow="1">
                <a:tableStyleId>{5940675A-B579-460E-94D1-54222C63F5DA}</a:tableStyleId>
              </a:tblPr>
              <a:tblGrid>
                <a:gridCol w="416169"/>
                <a:gridCol w="416169"/>
                <a:gridCol w="415925"/>
                <a:gridCol w="416414"/>
                <a:gridCol w="416169"/>
                <a:gridCol w="416169"/>
                <a:gridCol w="416560"/>
                <a:gridCol w="415779"/>
                <a:gridCol w="416169"/>
                <a:gridCol w="416169"/>
                <a:gridCol w="416170"/>
                <a:gridCol w="416169"/>
                <a:gridCol w="416169"/>
              </a:tblGrid>
              <a:tr h="322580">
                <a:tc>
                  <a:txBody>
                    <a:bodyPr/>
                    <a:lstStyle/>
                    <a:p>
                      <a:pPr indent="0">
                        <a:buNone/>
                      </a:pPr>
                      <a:r>
                        <a:rPr lang="en-US" sz="2400" b="0">
                          <a:solidFill>
                            <a:srgbClr val="008000"/>
                          </a:solidFill>
                          <a:latin typeface="宋体" panose="02010600030101010101" pitchFamily="2" charset="-122"/>
                          <a:ea typeface="宋体" panose="02010600030101010101" pitchFamily="2" charset="-122"/>
                          <a:cs typeface="宋体" panose="02010600030101010101" pitchFamily="2" charset="-122"/>
                          <a:sym typeface="+mn-ea"/>
                        </a:rPr>
                        <a:t>0</a:t>
                      </a:r>
                      <a:endParaRPr lang="en-US" altLang="en-US" sz="2400" b="0">
                        <a:solidFill>
                          <a:srgbClr val="008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2400" b="0">
                          <a:solidFill>
                            <a:srgbClr val="008000"/>
                          </a:solidFill>
                          <a:latin typeface="宋体" panose="02010600030101010101" pitchFamily="2" charset="-122"/>
                          <a:ea typeface="宋体" panose="02010600030101010101" pitchFamily="2" charset="-122"/>
                          <a:cs typeface="宋体" panose="02010600030101010101" pitchFamily="2" charset="-122"/>
                        </a:rPr>
                        <a:t>0</a:t>
                      </a:r>
                      <a:endParaRPr lang="en-US" altLang="en-US" sz="2400" b="0">
                        <a:solidFill>
                          <a:srgbClr val="008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altLang="en-US" sz="2400" b="0">
                          <a:solidFill>
                            <a:srgbClr val="008000"/>
                          </a:solidFill>
                          <a:latin typeface="宋体" panose="02010600030101010101" pitchFamily="2" charset="-122"/>
                          <a:ea typeface="宋体" panose="02010600030101010101" pitchFamily="2" charset="-122"/>
                          <a:cs typeface="宋体" panose="02010600030101010101" pitchFamily="2" charset="-122"/>
                        </a:rPr>
                        <a:t>1</a:t>
                      </a:r>
                      <a:endParaRPr lang="en-US" altLang="en-US" sz="2400" b="0">
                        <a:solidFill>
                          <a:srgbClr val="008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2400" b="0">
                          <a:solidFill>
                            <a:srgbClr val="008000"/>
                          </a:solidFill>
                          <a:latin typeface="宋体" panose="02010600030101010101" pitchFamily="2" charset="-122"/>
                          <a:ea typeface="宋体" panose="02010600030101010101" pitchFamily="2" charset="-122"/>
                          <a:cs typeface="宋体" panose="02010600030101010101" pitchFamily="2" charset="-122"/>
                        </a:rPr>
                        <a:t>1</a:t>
                      </a:r>
                      <a:endParaRPr lang="en-US" altLang="en-US" sz="2400" b="0">
                        <a:solidFill>
                          <a:srgbClr val="008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2400" b="0">
                          <a:solidFill>
                            <a:srgbClr val="008000"/>
                          </a:solidFill>
                          <a:latin typeface="宋体" panose="02010600030101010101" pitchFamily="2" charset="-122"/>
                          <a:ea typeface="宋体" panose="02010600030101010101" pitchFamily="2" charset="-122"/>
                          <a:cs typeface="宋体" panose="02010600030101010101" pitchFamily="2" charset="-122"/>
                        </a:rPr>
                        <a:t>1</a:t>
                      </a:r>
                      <a:endParaRPr lang="en-US" altLang="en-US" sz="2400" b="0">
                        <a:solidFill>
                          <a:srgbClr val="008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2400" b="0">
                          <a:solidFill>
                            <a:srgbClr val="008000"/>
                          </a:solidFill>
                          <a:latin typeface="宋体" panose="02010600030101010101" pitchFamily="2" charset="-122"/>
                          <a:ea typeface="宋体" panose="02010600030101010101" pitchFamily="2" charset="-122"/>
                          <a:cs typeface="宋体" panose="02010600030101010101" pitchFamily="2" charset="-122"/>
                        </a:rPr>
                        <a:t>0</a:t>
                      </a:r>
                      <a:endParaRPr lang="en-US" altLang="en-US" sz="2400" b="0">
                        <a:solidFill>
                          <a:srgbClr val="008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2400" b="0">
                          <a:solidFill>
                            <a:srgbClr val="008000"/>
                          </a:solidFill>
                          <a:latin typeface="宋体" panose="02010600030101010101" pitchFamily="2" charset="-122"/>
                          <a:ea typeface="宋体" panose="02010600030101010101" pitchFamily="2" charset="-122"/>
                          <a:cs typeface="宋体" panose="02010600030101010101" pitchFamily="2" charset="-122"/>
                          <a:sym typeface="+mn-ea"/>
                        </a:rPr>
                        <a:t>1</a:t>
                      </a:r>
                      <a:endParaRPr lang="en-US" altLang="en-US" sz="2400" b="0">
                        <a:solidFill>
                          <a:srgbClr val="008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2400" b="0">
                          <a:solidFill>
                            <a:srgbClr val="008000"/>
                          </a:solidFill>
                          <a:latin typeface="宋体" panose="02010600030101010101" pitchFamily="2" charset="-122"/>
                          <a:ea typeface="宋体" panose="02010600030101010101" pitchFamily="2" charset="-122"/>
                          <a:cs typeface="宋体" panose="02010600030101010101" pitchFamily="2" charset="-122"/>
                        </a:rPr>
                        <a:t>1</a:t>
                      </a:r>
                      <a:endParaRPr lang="en-US" altLang="en-US" sz="2400" b="0">
                        <a:solidFill>
                          <a:srgbClr val="008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2400" b="0">
                          <a:solidFill>
                            <a:srgbClr val="008000"/>
                          </a:solidFill>
                          <a:latin typeface="宋体" panose="02010600030101010101" pitchFamily="2" charset="-122"/>
                          <a:ea typeface="宋体" panose="02010600030101010101" pitchFamily="2" charset="-122"/>
                          <a:cs typeface="宋体" panose="02010600030101010101" pitchFamily="2" charset="-122"/>
                        </a:rPr>
                        <a:t>1</a:t>
                      </a:r>
                      <a:endParaRPr lang="en-US" altLang="en-US" sz="2400" b="0">
                        <a:solidFill>
                          <a:srgbClr val="008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2400" b="0">
                          <a:solidFill>
                            <a:srgbClr val="008000"/>
                          </a:solidFill>
                          <a:latin typeface="宋体" panose="02010600030101010101" pitchFamily="2" charset="-122"/>
                          <a:ea typeface="宋体" panose="02010600030101010101" pitchFamily="2" charset="-122"/>
                          <a:cs typeface="宋体" panose="02010600030101010101" pitchFamily="2" charset="-122"/>
                        </a:rPr>
                        <a:t>1</a:t>
                      </a:r>
                      <a:endParaRPr lang="en-US" altLang="en-US" sz="2400" b="0">
                        <a:solidFill>
                          <a:srgbClr val="008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2400" b="0">
                          <a:solidFill>
                            <a:srgbClr val="008000"/>
                          </a:solidFill>
                          <a:latin typeface="宋体" panose="02010600030101010101" pitchFamily="2" charset="-122"/>
                          <a:ea typeface="宋体" panose="02010600030101010101" pitchFamily="2" charset="-122"/>
                          <a:cs typeface="宋体" panose="02010600030101010101" pitchFamily="2" charset="-122"/>
                        </a:rPr>
                        <a:t>0</a:t>
                      </a:r>
                      <a:endParaRPr lang="en-US" altLang="en-US" sz="2400" b="0">
                        <a:solidFill>
                          <a:srgbClr val="008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2400" b="0">
                          <a:solidFill>
                            <a:srgbClr val="008000"/>
                          </a:solidFill>
                          <a:latin typeface="宋体" panose="02010600030101010101" pitchFamily="2" charset="-122"/>
                          <a:ea typeface="宋体" panose="02010600030101010101" pitchFamily="2" charset="-122"/>
                          <a:cs typeface="宋体" panose="02010600030101010101" pitchFamily="2" charset="-122"/>
                        </a:rPr>
                        <a:t>1</a:t>
                      </a:r>
                      <a:endParaRPr lang="en-US" altLang="en-US" sz="2400" b="0">
                        <a:solidFill>
                          <a:srgbClr val="008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altLang="en-US" sz="2400" b="0">
                          <a:solidFill>
                            <a:srgbClr val="008000"/>
                          </a:solidFill>
                          <a:latin typeface="宋体" panose="02010600030101010101" pitchFamily="2" charset="-122"/>
                          <a:ea typeface="宋体" panose="02010600030101010101" pitchFamily="2" charset="-122"/>
                          <a:cs typeface="宋体" panose="02010600030101010101" pitchFamily="2" charset="-122"/>
                        </a:rPr>
                        <a:t>1</a:t>
                      </a:r>
                      <a:endParaRPr lang="en-US" altLang="en-US" sz="2400" b="0">
                        <a:solidFill>
                          <a:srgbClr val="008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graphicFrame>
        <p:nvGraphicFramePr>
          <p:cNvPr id="8" name="表格 7"/>
          <p:cNvGraphicFramePr/>
          <p:nvPr/>
        </p:nvGraphicFramePr>
        <p:xfrm>
          <a:off x="2886710" y="4300220"/>
          <a:ext cx="5410200" cy="731520"/>
        </p:xfrm>
        <a:graphic>
          <a:graphicData uri="http://schemas.openxmlformats.org/drawingml/2006/table">
            <a:tbl>
              <a:tblPr firstRow="1" bandRow="1">
                <a:tableStyleId>{5940675A-B579-460E-94D1-54222C63F5DA}</a:tableStyleId>
              </a:tblPr>
              <a:tblGrid>
                <a:gridCol w="415925"/>
                <a:gridCol w="416413"/>
                <a:gridCol w="416170"/>
                <a:gridCol w="416169"/>
                <a:gridCol w="416169"/>
                <a:gridCol w="416169"/>
                <a:gridCol w="416170"/>
                <a:gridCol w="416169"/>
                <a:gridCol w="416169"/>
                <a:gridCol w="416169"/>
                <a:gridCol w="416170"/>
                <a:gridCol w="416169"/>
                <a:gridCol w="416169"/>
              </a:tblGrid>
              <a:tr h="263525">
                <a:tc>
                  <a:txBody>
                    <a:bodyPr/>
                    <a:p>
                      <a:pPr indent="0" algn="ctr">
                        <a:buNone/>
                      </a:pPr>
                      <a:r>
                        <a:rPr lang="en-US" altLang="en-US" sz="2400" b="0">
                          <a:solidFill>
                            <a:srgbClr val="008000"/>
                          </a:solidFill>
                          <a:latin typeface="宋体" panose="02010600030101010101" pitchFamily="2" charset="-122"/>
                          <a:ea typeface="宋体" panose="02010600030101010101" pitchFamily="2" charset="-122"/>
                          <a:cs typeface="宋体" panose="02010600030101010101" pitchFamily="2" charset="-122"/>
                        </a:rPr>
                        <a:t>0</a:t>
                      </a:r>
                      <a:endParaRPr lang="en-US" altLang="en-US" sz="2400" b="0">
                        <a:solidFill>
                          <a:srgbClr val="008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2400" b="0">
                          <a:solidFill>
                            <a:srgbClr val="008000"/>
                          </a:solidFill>
                          <a:latin typeface="宋体" panose="02010600030101010101" pitchFamily="2" charset="-122"/>
                          <a:ea typeface="宋体" panose="02010600030101010101" pitchFamily="2" charset="-122"/>
                          <a:cs typeface="宋体" panose="02010600030101010101" pitchFamily="2" charset="-122"/>
                        </a:rPr>
                        <a:t>1</a:t>
                      </a:r>
                      <a:endParaRPr lang="en-US" altLang="en-US" sz="2400" b="0">
                        <a:solidFill>
                          <a:srgbClr val="008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2400" b="0">
                          <a:solidFill>
                            <a:srgbClr val="008000"/>
                          </a:solidFill>
                          <a:latin typeface="宋体" panose="02010600030101010101" pitchFamily="2" charset="-122"/>
                          <a:ea typeface="宋体" panose="02010600030101010101" pitchFamily="2" charset="-122"/>
                          <a:cs typeface="宋体" panose="02010600030101010101" pitchFamily="2" charset="-122"/>
                        </a:rPr>
                        <a:t>0</a:t>
                      </a:r>
                      <a:endParaRPr lang="en-US" altLang="en-US" sz="2400" b="0">
                        <a:solidFill>
                          <a:srgbClr val="008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2400" b="0">
                          <a:solidFill>
                            <a:srgbClr val="008000"/>
                          </a:solidFill>
                          <a:latin typeface="宋体" panose="02010600030101010101" pitchFamily="2" charset="-122"/>
                          <a:ea typeface="宋体" panose="02010600030101010101" pitchFamily="2" charset="-122"/>
                          <a:cs typeface="宋体" panose="02010600030101010101" pitchFamily="2" charset="-122"/>
                        </a:rPr>
                        <a:t>0</a:t>
                      </a:r>
                      <a:endParaRPr lang="en-US" altLang="en-US" sz="2400" b="0">
                        <a:solidFill>
                          <a:srgbClr val="008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2400" b="0">
                          <a:solidFill>
                            <a:srgbClr val="008000"/>
                          </a:solidFill>
                          <a:latin typeface="宋体" panose="02010600030101010101" pitchFamily="2" charset="-122"/>
                          <a:ea typeface="宋体" panose="02010600030101010101" pitchFamily="2" charset="-122"/>
                          <a:cs typeface="宋体" panose="02010600030101010101" pitchFamily="2" charset="-122"/>
                        </a:rPr>
                        <a:t>0</a:t>
                      </a:r>
                      <a:endParaRPr lang="en-US" altLang="en-US" sz="2400" b="0">
                        <a:solidFill>
                          <a:srgbClr val="008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2400" b="0">
                          <a:solidFill>
                            <a:srgbClr val="008000"/>
                          </a:solidFill>
                          <a:latin typeface="宋体" panose="02010600030101010101" pitchFamily="2" charset="-122"/>
                          <a:ea typeface="宋体" panose="02010600030101010101" pitchFamily="2" charset="-122"/>
                          <a:cs typeface="宋体" panose="02010600030101010101" pitchFamily="2" charset="-122"/>
                        </a:rPr>
                        <a:t>0</a:t>
                      </a:r>
                      <a:endParaRPr lang="en-US" altLang="en-US" sz="2400" b="0">
                        <a:solidFill>
                          <a:srgbClr val="008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2400" b="0">
                          <a:solidFill>
                            <a:srgbClr val="008000"/>
                          </a:solidFill>
                          <a:latin typeface="宋体" panose="02010600030101010101" pitchFamily="2" charset="-122"/>
                          <a:ea typeface="宋体" panose="02010600030101010101" pitchFamily="2" charset="-122"/>
                          <a:cs typeface="宋体" panose="02010600030101010101" pitchFamily="2" charset="-122"/>
                        </a:rPr>
                        <a:t>0</a:t>
                      </a:r>
                      <a:endParaRPr lang="en-US" altLang="en-US" sz="2400" b="0">
                        <a:solidFill>
                          <a:srgbClr val="008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2400" b="0">
                          <a:solidFill>
                            <a:srgbClr val="008000"/>
                          </a:solidFill>
                          <a:latin typeface="宋体" panose="02010600030101010101" pitchFamily="2" charset="-122"/>
                          <a:ea typeface="宋体" panose="02010600030101010101" pitchFamily="2" charset="-122"/>
                          <a:cs typeface="宋体" panose="02010600030101010101" pitchFamily="2" charset="-122"/>
                        </a:rPr>
                        <a:t>1 </a:t>
                      </a:r>
                      <a:endParaRPr lang="en-US" altLang="en-US" sz="2400" b="0">
                        <a:solidFill>
                          <a:srgbClr val="008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2400" b="0">
                          <a:solidFill>
                            <a:srgbClr val="008000"/>
                          </a:solidFill>
                          <a:latin typeface="宋体" panose="02010600030101010101" pitchFamily="2" charset="-122"/>
                          <a:ea typeface="宋体" panose="02010600030101010101" pitchFamily="2" charset="-122"/>
                          <a:cs typeface="宋体" panose="02010600030101010101" pitchFamily="2" charset="-122"/>
                        </a:rPr>
                        <a:t>1</a:t>
                      </a:r>
                      <a:endParaRPr lang="en-US" altLang="en-US" sz="2400" b="0">
                        <a:solidFill>
                          <a:srgbClr val="008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2400" b="0">
                          <a:solidFill>
                            <a:srgbClr val="008000"/>
                          </a:solidFill>
                          <a:latin typeface="宋体" panose="02010600030101010101" pitchFamily="2" charset="-122"/>
                          <a:ea typeface="宋体" panose="02010600030101010101" pitchFamily="2" charset="-122"/>
                          <a:cs typeface="宋体" panose="02010600030101010101" pitchFamily="2" charset="-122"/>
                        </a:rPr>
                        <a:t>0</a:t>
                      </a:r>
                      <a:endParaRPr lang="en-US" altLang="en-US" sz="2400" b="0">
                        <a:solidFill>
                          <a:srgbClr val="008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2400" b="0">
                          <a:solidFill>
                            <a:srgbClr val="008000"/>
                          </a:solidFill>
                          <a:latin typeface="宋体" panose="02010600030101010101" pitchFamily="2" charset="-122"/>
                          <a:ea typeface="宋体" panose="02010600030101010101" pitchFamily="2" charset="-122"/>
                          <a:cs typeface="宋体" panose="02010600030101010101" pitchFamily="2" charset="-122"/>
                        </a:rPr>
                        <a:t>0</a:t>
                      </a:r>
                      <a:endParaRPr lang="en-US" altLang="en-US" sz="2400" b="0">
                        <a:solidFill>
                          <a:srgbClr val="008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2400" b="0">
                          <a:solidFill>
                            <a:srgbClr val="008000"/>
                          </a:solidFill>
                          <a:latin typeface="宋体" panose="02010600030101010101" pitchFamily="2" charset="-122"/>
                          <a:ea typeface="宋体" panose="02010600030101010101" pitchFamily="2" charset="-122"/>
                          <a:cs typeface="宋体" panose="02010600030101010101" pitchFamily="2" charset="-122"/>
                        </a:rPr>
                        <a:t>0</a:t>
                      </a:r>
                      <a:endParaRPr lang="en-US" altLang="en-US" sz="2400" b="0">
                        <a:solidFill>
                          <a:srgbClr val="008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altLang="en-US" sz="2400" b="0">
                          <a:solidFill>
                            <a:srgbClr val="008000"/>
                          </a:solidFill>
                          <a:latin typeface="宋体" panose="02010600030101010101" pitchFamily="2" charset="-122"/>
                          <a:ea typeface="宋体" panose="02010600030101010101" pitchFamily="2" charset="-122"/>
                          <a:cs typeface="宋体" panose="02010600030101010101" pitchFamily="2" charset="-122"/>
                        </a:rPr>
                        <a:t>1</a:t>
                      </a:r>
                      <a:endParaRPr lang="en-US" altLang="en-US" sz="2400" b="0">
                        <a:solidFill>
                          <a:srgbClr val="008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
        <p:nvSpPr>
          <p:cNvPr id="1073744834" name="左大括号 1073744833"/>
          <p:cNvSpPr/>
          <p:nvPr/>
        </p:nvSpPr>
        <p:spPr>
          <a:xfrm rot="16200000">
            <a:off x="6877685" y="1736725"/>
            <a:ext cx="76200" cy="2823210"/>
          </a:xfrm>
          <a:prstGeom prst="leftBrace">
            <a:avLst>
              <a:gd name="adj1" fmla="val 130000"/>
              <a:gd name="adj2" fmla="val 50000"/>
            </a:avLst>
          </a:prstGeom>
          <a:noFill/>
          <a:ln w="9525" cap="flat" cmpd="sng">
            <a:solidFill>
              <a:srgbClr val="000000"/>
            </a:solidFill>
            <a:prstDash val="solid"/>
            <a:headEnd type="none" w="med" len="med"/>
            <a:tailEnd type="none" w="med" len="med"/>
          </a:ln>
        </p:spPr>
        <p:txBody>
          <a:bodyPr/>
          <a:lstStyle/>
          <a:p>
            <a:endParaRPr lang="zh-CN" altLang="en-US"/>
          </a:p>
        </p:txBody>
      </p:sp>
      <p:sp>
        <p:nvSpPr>
          <p:cNvPr id="9" name="左大括号 8"/>
          <p:cNvSpPr/>
          <p:nvPr/>
        </p:nvSpPr>
        <p:spPr>
          <a:xfrm rot="16200000">
            <a:off x="6828790" y="3483610"/>
            <a:ext cx="76200" cy="2901950"/>
          </a:xfrm>
          <a:prstGeom prst="leftBrace">
            <a:avLst>
              <a:gd name="adj1" fmla="val 130000"/>
              <a:gd name="adj2" fmla="val 50000"/>
            </a:avLst>
          </a:prstGeom>
          <a:noFill/>
          <a:ln w="9525" cap="flat" cmpd="sng">
            <a:solidFill>
              <a:srgbClr val="000000"/>
            </a:solidFill>
            <a:prstDash val="solid"/>
            <a:headEnd type="none" w="med" len="med"/>
            <a:tailEnd type="none" w="med" len="med"/>
          </a:ln>
        </p:spPr>
        <p:txBody>
          <a:bodyPr/>
          <a:lstStyle/>
          <a:p>
            <a:endParaRPr lang="zh-CN" altLang="en-US"/>
          </a:p>
        </p:txBody>
      </p:sp>
      <p:sp>
        <p:nvSpPr>
          <p:cNvPr id="10" name="文本框 9"/>
          <p:cNvSpPr txBox="1"/>
          <p:nvPr/>
        </p:nvSpPr>
        <p:spPr>
          <a:xfrm>
            <a:off x="6170930" y="3282315"/>
            <a:ext cx="943610" cy="368300"/>
          </a:xfrm>
          <a:prstGeom prst="rect">
            <a:avLst/>
          </a:prstGeom>
          <a:noFill/>
        </p:spPr>
        <p:txBody>
          <a:bodyPr wrap="square" rtlCol="0">
            <a:spAutoFit/>
          </a:bodyPr>
          <a:lstStyle/>
          <a:p>
            <a:r>
              <a:rPr lang="zh-CN" altLang="en-US"/>
              <a:t>尾数</a:t>
            </a:r>
            <a:endParaRPr lang="zh-CN" altLang="en-US"/>
          </a:p>
        </p:txBody>
      </p:sp>
      <p:sp>
        <p:nvSpPr>
          <p:cNvPr id="11" name="文本框 10"/>
          <p:cNvSpPr txBox="1"/>
          <p:nvPr/>
        </p:nvSpPr>
        <p:spPr>
          <a:xfrm>
            <a:off x="6154420" y="5013960"/>
            <a:ext cx="943610" cy="368300"/>
          </a:xfrm>
          <a:prstGeom prst="rect">
            <a:avLst/>
          </a:prstGeom>
          <a:noFill/>
        </p:spPr>
        <p:txBody>
          <a:bodyPr wrap="square" rtlCol="0">
            <a:spAutoFit/>
          </a:bodyPr>
          <a:lstStyle/>
          <a:p>
            <a:r>
              <a:rPr lang="zh-CN" altLang="en-US"/>
              <a:t>尾数</a:t>
            </a:r>
            <a:endParaRPr lang="zh-CN" altLang="en-US"/>
          </a:p>
        </p:txBody>
      </p:sp>
      <p:sp>
        <p:nvSpPr>
          <p:cNvPr id="13" name="文本框 12"/>
          <p:cNvSpPr txBox="1"/>
          <p:nvPr/>
        </p:nvSpPr>
        <p:spPr>
          <a:xfrm>
            <a:off x="5218430" y="4692650"/>
            <a:ext cx="374015" cy="368300"/>
          </a:xfrm>
          <a:prstGeom prst="rect">
            <a:avLst/>
          </a:prstGeom>
          <a:noFill/>
        </p:spPr>
        <p:txBody>
          <a:bodyPr wrap="square" rtlCol="0">
            <a:spAutoFit/>
          </a:bodyPr>
          <a:lstStyle/>
          <a:p>
            <a:r>
              <a:rPr lang="en-US">
                <a:cs typeface="Courier New" panose="02070309020205020404" charset="0"/>
                <a:sym typeface="+mn-ea"/>
              </a:rPr>
              <a:t>•</a:t>
            </a:r>
            <a:endParaRPr lang="zh-CN" altLang="en-US"/>
          </a:p>
        </p:txBody>
      </p:sp>
      <p:sp>
        <p:nvSpPr>
          <p:cNvPr id="7" name="文本框 6"/>
          <p:cNvSpPr txBox="1"/>
          <p:nvPr/>
        </p:nvSpPr>
        <p:spPr>
          <a:xfrm>
            <a:off x="4799965" y="3700780"/>
            <a:ext cx="952500" cy="368300"/>
          </a:xfrm>
          <a:prstGeom prst="rect">
            <a:avLst/>
          </a:prstGeom>
          <a:noFill/>
        </p:spPr>
        <p:txBody>
          <a:bodyPr wrap="square" rtlCol="0">
            <a:spAutoFit/>
          </a:bodyPr>
          <a:p>
            <a:r>
              <a:rPr lang="zh-CN" altLang="en-US"/>
              <a:t>（</a:t>
            </a:r>
            <a:r>
              <a:rPr lang="en-US" altLang="zh-CN" i="1">
                <a:latin typeface="Times New Roman" panose="02020603050405020304" pitchFamily="18" charset="0"/>
                <a:cs typeface="Times New Roman" panose="02020603050405020304" pitchFamily="18" charset="0"/>
              </a:rPr>
              <a:t>a</a:t>
            </a:r>
            <a:r>
              <a:rPr lang="zh-CN" altLang="en-US"/>
              <a:t>）</a:t>
            </a:r>
            <a:endParaRPr lang="zh-CN" altLang="en-US"/>
          </a:p>
        </p:txBody>
      </p:sp>
      <p:sp>
        <p:nvSpPr>
          <p:cNvPr id="14" name="文本框 13"/>
          <p:cNvSpPr txBox="1"/>
          <p:nvPr/>
        </p:nvSpPr>
        <p:spPr>
          <a:xfrm>
            <a:off x="4876165" y="5372100"/>
            <a:ext cx="952500" cy="368300"/>
          </a:xfrm>
          <a:prstGeom prst="rect">
            <a:avLst/>
          </a:prstGeom>
          <a:noFill/>
        </p:spPr>
        <p:txBody>
          <a:bodyPr wrap="square" rtlCol="0">
            <a:spAutoFit/>
          </a:bodyPr>
          <a:p>
            <a:r>
              <a:rPr lang="zh-CN" altLang="en-US"/>
              <a:t>（</a:t>
            </a:r>
            <a:r>
              <a:rPr lang="en-US" altLang="zh-CN" i="1">
                <a:latin typeface="Times New Roman" panose="02020603050405020304" pitchFamily="18" charset="0"/>
                <a:cs typeface="Times New Roman" panose="02020603050405020304" pitchFamily="18" charset="0"/>
              </a:rPr>
              <a:t>b</a:t>
            </a:r>
            <a:r>
              <a:rPr lang="zh-CN" altLang="en-US"/>
              <a:t>）</a:t>
            </a:r>
            <a:endParaRPr lang="zh-CN" altLang="en-US"/>
          </a:p>
        </p:txBody>
      </p:sp>
      <p:sp>
        <p:nvSpPr>
          <p:cNvPr id="15" name="文本框 14"/>
          <p:cNvSpPr txBox="1"/>
          <p:nvPr/>
        </p:nvSpPr>
        <p:spPr>
          <a:xfrm>
            <a:off x="2359660" y="5951855"/>
            <a:ext cx="9076690" cy="829945"/>
          </a:xfrm>
          <a:prstGeom prst="rect">
            <a:avLst/>
          </a:prstGeom>
          <a:noFill/>
        </p:spPr>
        <p:txBody>
          <a:bodyPr wrap="square" rtlCol="0">
            <a:spAutoFit/>
          </a:bodyPr>
          <a:p>
            <a:r>
              <a:rPr lang="zh-CN" altLang="en-US" sz="2400">
                <a:latin typeface="楷体" panose="02010609060101010101" charset="-122"/>
                <a:ea typeface="楷体" panose="02010609060101010101" charset="-122"/>
              </a:rPr>
              <a:t>解：根据规格化浮点数的判断条件，</a:t>
            </a:r>
            <a:r>
              <a:rPr lang="zh-CN" altLang="en-US" sz="2400">
                <a:latin typeface="Times New Roman" panose="02020603050405020304" pitchFamily="18" charset="0"/>
                <a:ea typeface="楷体" panose="02010609060101010101" charset="-122"/>
                <a:cs typeface="Times New Roman" panose="02020603050405020304" pitchFamily="18" charset="0"/>
              </a:rPr>
              <a:t>（</a:t>
            </a:r>
            <a:r>
              <a:rPr lang="en-US" altLang="zh-CN" sz="2400" i="1">
                <a:latin typeface="Times New Roman" panose="02020603050405020304" pitchFamily="18" charset="0"/>
                <a:ea typeface="楷体" panose="02010609060101010101" charset="-122"/>
                <a:cs typeface="Times New Roman" panose="02020603050405020304" pitchFamily="18" charset="0"/>
              </a:rPr>
              <a:t>a</a:t>
            </a:r>
            <a:r>
              <a:rPr lang="zh-CN" altLang="en-US" sz="2400">
                <a:latin typeface="Times New Roman" panose="02020603050405020304" pitchFamily="18" charset="0"/>
                <a:ea typeface="楷体" panose="02010609060101010101" charset="-122"/>
                <a:cs typeface="Times New Roman" panose="02020603050405020304" pitchFamily="18" charset="0"/>
              </a:rPr>
              <a:t>）</a:t>
            </a:r>
            <a:r>
              <a:rPr lang="zh-CN" altLang="en-US" sz="2400">
                <a:latin typeface="楷体" panose="02010609060101010101" charset="-122"/>
                <a:ea typeface="楷体" panose="02010609060101010101" charset="-122"/>
              </a:rPr>
              <a:t>是规格化的，而</a:t>
            </a:r>
            <a:r>
              <a:rPr lang="zh-CN" altLang="en-US" sz="2400">
                <a:latin typeface="Times New Roman" panose="02020603050405020304" pitchFamily="18" charset="0"/>
                <a:ea typeface="楷体" panose="02010609060101010101" charset="-122"/>
                <a:cs typeface="Times New Roman" panose="02020603050405020304" pitchFamily="18" charset="0"/>
              </a:rPr>
              <a:t>（</a:t>
            </a:r>
            <a:r>
              <a:rPr lang="en-US" altLang="zh-CN" sz="2400" i="1">
                <a:latin typeface="Times New Roman" panose="02020603050405020304" pitchFamily="18" charset="0"/>
                <a:ea typeface="楷体" panose="02010609060101010101" charset="-122"/>
                <a:cs typeface="Times New Roman" panose="02020603050405020304" pitchFamily="18" charset="0"/>
              </a:rPr>
              <a:t>b</a:t>
            </a:r>
            <a:r>
              <a:rPr lang="zh-CN" altLang="en-US" sz="2400">
                <a:latin typeface="Times New Roman" panose="02020603050405020304" pitchFamily="18" charset="0"/>
                <a:ea typeface="楷体" panose="02010609060101010101" charset="-122"/>
                <a:cs typeface="Times New Roman" panose="02020603050405020304" pitchFamily="18" charset="0"/>
              </a:rPr>
              <a:t>）</a:t>
            </a:r>
            <a:r>
              <a:rPr lang="zh-CN" altLang="en-US" sz="2400">
                <a:latin typeface="楷体" panose="02010609060101010101" charset="-122"/>
                <a:ea typeface="楷体" panose="02010609060101010101" charset="-122"/>
              </a:rPr>
              <a:t>是非规格化</a:t>
            </a:r>
            <a:r>
              <a:rPr lang="zh-CN" altLang="en-US" sz="2400">
                <a:latin typeface="楷体" panose="02010609060101010101" charset="-122"/>
                <a:ea typeface="楷体" panose="02010609060101010101" charset="-122"/>
              </a:rPr>
              <a:t>的。</a:t>
            </a:r>
            <a:endParaRPr lang="zh-CN" altLang="en-US" sz="2400">
              <a:latin typeface="楷体" panose="02010609060101010101" charset="-122"/>
              <a:ea typeface="楷体" panose="02010609060101010101" charset="-122"/>
            </a:endParaRPr>
          </a:p>
        </p:txBody>
      </p:sp>
      <p:sp>
        <p:nvSpPr>
          <p:cNvPr id="16" name="文本框 15"/>
          <p:cNvSpPr txBox="1"/>
          <p:nvPr/>
        </p:nvSpPr>
        <p:spPr>
          <a:xfrm>
            <a:off x="5253990" y="2818130"/>
            <a:ext cx="374015" cy="368300"/>
          </a:xfrm>
          <a:prstGeom prst="rect">
            <a:avLst/>
          </a:prstGeom>
          <a:noFill/>
        </p:spPr>
        <p:txBody>
          <a:bodyPr wrap="square" rtlCol="0">
            <a:spAutoFit/>
          </a:bodyPr>
          <a:p>
            <a:r>
              <a:rPr lang="en-US">
                <a:cs typeface="Courier New" panose="02070309020205020404" charset="0"/>
                <a:sym typeface="+mn-ea"/>
              </a:rPr>
              <a:t>•</a:t>
            </a:r>
            <a:endParaRPr lang="zh-CN" altLang="en-US"/>
          </a:p>
        </p:txBody>
      </p:sp>
      <p:sp>
        <p:nvSpPr>
          <p:cNvPr id="17" name="左大括号 16"/>
          <p:cNvSpPr/>
          <p:nvPr/>
        </p:nvSpPr>
        <p:spPr>
          <a:xfrm rot="16200000">
            <a:off x="3823970" y="2085975"/>
            <a:ext cx="76200" cy="2029460"/>
          </a:xfrm>
          <a:prstGeom prst="leftBrace">
            <a:avLst>
              <a:gd name="adj1" fmla="val 130000"/>
              <a:gd name="adj2" fmla="val 50000"/>
            </a:avLst>
          </a:prstGeom>
          <a:noFill/>
          <a:ln w="9525" cap="flat" cmpd="sng">
            <a:solidFill>
              <a:srgbClr val="000000"/>
            </a:solidFill>
            <a:prstDash val="solid"/>
            <a:headEnd type="none" w="med" len="med"/>
            <a:tailEnd type="none" w="med" len="med"/>
          </a:ln>
        </p:spPr>
        <p:txBody>
          <a:bodyPr/>
          <a:p>
            <a:endParaRPr lang="zh-CN" altLang="en-US"/>
          </a:p>
        </p:txBody>
      </p:sp>
      <p:sp>
        <p:nvSpPr>
          <p:cNvPr id="18" name="左大括号 17"/>
          <p:cNvSpPr/>
          <p:nvPr/>
        </p:nvSpPr>
        <p:spPr>
          <a:xfrm rot="16200000">
            <a:off x="3923030" y="3911600"/>
            <a:ext cx="76200" cy="1974850"/>
          </a:xfrm>
          <a:prstGeom prst="leftBrace">
            <a:avLst>
              <a:gd name="adj1" fmla="val 130000"/>
              <a:gd name="adj2" fmla="val 50000"/>
            </a:avLst>
          </a:prstGeom>
          <a:noFill/>
          <a:ln w="9525" cap="flat" cmpd="sng">
            <a:solidFill>
              <a:srgbClr val="000000"/>
            </a:solidFill>
            <a:prstDash val="solid"/>
            <a:headEnd type="none" w="med" len="med"/>
            <a:tailEnd type="none" w="med" len="med"/>
          </a:ln>
        </p:spPr>
        <p:txBody>
          <a:bodyPr/>
          <a:p>
            <a:endParaRPr lang="zh-CN" altLang="en-US"/>
          </a:p>
        </p:txBody>
      </p:sp>
      <p:sp>
        <p:nvSpPr>
          <p:cNvPr id="19" name="文本框 18"/>
          <p:cNvSpPr txBox="1"/>
          <p:nvPr/>
        </p:nvSpPr>
        <p:spPr>
          <a:xfrm>
            <a:off x="3636010" y="3246755"/>
            <a:ext cx="943610" cy="368300"/>
          </a:xfrm>
          <a:prstGeom prst="rect">
            <a:avLst/>
          </a:prstGeom>
          <a:noFill/>
        </p:spPr>
        <p:txBody>
          <a:bodyPr wrap="square" rtlCol="0">
            <a:spAutoFit/>
          </a:bodyPr>
          <a:p>
            <a:r>
              <a:rPr lang="zh-CN" altLang="en-US"/>
              <a:t>阶码</a:t>
            </a:r>
            <a:endParaRPr lang="zh-CN" altLang="en-US"/>
          </a:p>
        </p:txBody>
      </p:sp>
      <p:sp>
        <p:nvSpPr>
          <p:cNvPr id="20" name="文本框 19"/>
          <p:cNvSpPr txBox="1"/>
          <p:nvPr/>
        </p:nvSpPr>
        <p:spPr>
          <a:xfrm>
            <a:off x="3712210" y="4968875"/>
            <a:ext cx="943610" cy="368300"/>
          </a:xfrm>
          <a:prstGeom prst="rect">
            <a:avLst/>
          </a:prstGeom>
          <a:noFill/>
        </p:spPr>
        <p:txBody>
          <a:bodyPr wrap="square" rtlCol="0">
            <a:spAutoFit/>
          </a:bodyPr>
          <a:p>
            <a:r>
              <a:rPr lang="zh-CN" altLang="en-US"/>
              <a:t>阶码</a:t>
            </a:r>
            <a:endParaRPr lang="zh-CN" altLang="en-US"/>
          </a:p>
        </p:txBody>
      </p:sp>
      <p:sp>
        <p:nvSpPr>
          <p:cNvPr id="21" name="文本框 20"/>
          <p:cNvSpPr txBox="1"/>
          <p:nvPr/>
        </p:nvSpPr>
        <p:spPr>
          <a:xfrm>
            <a:off x="4931410" y="3079115"/>
            <a:ext cx="406400" cy="645160"/>
          </a:xfrm>
          <a:prstGeom prst="rect">
            <a:avLst/>
          </a:prstGeom>
          <a:noFill/>
        </p:spPr>
        <p:txBody>
          <a:bodyPr wrap="square" rtlCol="0">
            <a:spAutoFit/>
          </a:bodyPr>
          <a:p>
            <a:r>
              <a:rPr lang="zh-CN" altLang="en-US"/>
              <a:t>数</a:t>
            </a:r>
            <a:endParaRPr lang="zh-CN" altLang="en-US"/>
          </a:p>
          <a:p>
            <a:r>
              <a:rPr lang="zh-CN" altLang="en-US"/>
              <a:t>符</a:t>
            </a:r>
            <a:endParaRPr lang="zh-CN" altLang="en-US"/>
          </a:p>
        </p:txBody>
      </p:sp>
      <p:sp>
        <p:nvSpPr>
          <p:cNvPr id="22" name="文本框 21"/>
          <p:cNvSpPr txBox="1"/>
          <p:nvPr/>
        </p:nvSpPr>
        <p:spPr>
          <a:xfrm>
            <a:off x="5007610" y="4831715"/>
            <a:ext cx="406400" cy="645160"/>
          </a:xfrm>
          <a:prstGeom prst="rect">
            <a:avLst/>
          </a:prstGeom>
          <a:noFill/>
        </p:spPr>
        <p:txBody>
          <a:bodyPr wrap="square" rtlCol="0">
            <a:spAutoFit/>
          </a:bodyPr>
          <a:p>
            <a:r>
              <a:rPr lang="zh-CN" altLang="en-US"/>
              <a:t>数</a:t>
            </a:r>
            <a:endParaRPr lang="zh-CN" altLang="en-US"/>
          </a:p>
          <a:p>
            <a:r>
              <a:rPr lang="zh-CN" altLang="en-US"/>
              <a:t>符</a:t>
            </a:r>
            <a:endParaRPr lang="zh-CN" altLang="en-US"/>
          </a:p>
        </p:txBody>
      </p:sp>
      <p:pic>
        <p:nvPicPr>
          <p:cNvPr id="2" name="图片 1" descr="校徽"/>
          <p:cNvPicPr>
            <a:picLocks noChangeAspect="1"/>
          </p:cNvPicPr>
          <p:nvPr/>
        </p:nvPicPr>
        <p:blipFill>
          <a:blip r:embed="rId1">
            <a:alphaModFix amt="67000"/>
          </a:blip>
          <a:stretch>
            <a:fillRect/>
          </a:stretch>
        </p:blipFill>
        <p:spPr>
          <a:xfrm>
            <a:off x="10788015" y="123825"/>
            <a:ext cx="1297940" cy="1242695"/>
          </a:xfrm>
          <a:prstGeom prst="rect">
            <a:avLst/>
          </a:prstGeom>
        </p:spPr>
      </p:pic>
      <p:sp>
        <p:nvSpPr>
          <p:cNvPr id="3" name="文本框 2"/>
          <p:cNvSpPr txBox="1"/>
          <p:nvPr/>
        </p:nvSpPr>
        <p:spPr>
          <a:xfrm>
            <a:off x="694055" y="258445"/>
            <a:ext cx="9968230" cy="460375"/>
          </a:xfrm>
          <a:prstGeom prst="rect">
            <a:avLst/>
          </a:prstGeom>
          <a:noFill/>
        </p:spPr>
        <p:txBody>
          <a:bodyPr wrap="square" rtlCol="0" anchor="t">
            <a:spAutoFit/>
          </a:bodyPr>
          <a:p>
            <a:r>
              <a:rPr lang="en-US" altLang="zh-CN" sz="2400" dirty="0">
                <a:latin typeface="Times New Roman" panose="02020603050405020304" pitchFamily="18" charset="0"/>
                <a:ea typeface="楷体" panose="02010609060101010101" charset="-122"/>
                <a:cs typeface="Times New Roman" panose="02020603050405020304" pitchFamily="18" charset="0"/>
                <a:sym typeface="+mn-ea"/>
              </a:rPr>
              <a:t>    </a:t>
            </a:r>
            <a:r>
              <a:rPr lang="zh-CN" altLang="en-US" sz="2400" dirty="0">
                <a:latin typeface="Times New Roman" panose="02020603050405020304" pitchFamily="18" charset="0"/>
                <a:ea typeface="楷体" panose="02010609060101010101" charset="-122"/>
                <a:cs typeface="Times New Roman" panose="02020603050405020304" pitchFamily="18" charset="0"/>
                <a:sym typeface="+mn-ea"/>
              </a:rPr>
              <a:t>当</a:t>
            </a:r>
            <a:r>
              <a:rPr lang="en-US" altLang="zh-CN" sz="2400" i="1" dirty="0">
                <a:latin typeface="Times New Roman" panose="02020603050405020304" pitchFamily="18" charset="0"/>
                <a:ea typeface="楷体" panose="02010609060101010101" charset="-122"/>
                <a:cs typeface="Times New Roman" panose="02020603050405020304" pitchFamily="18" charset="0"/>
                <a:sym typeface="+mn-ea"/>
              </a:rPr>
              <a:t>R</a:t>
            </a:r>
            <a:r>
              <a:rPr lang="en-US" altLang="zh-CN" sz="2400" dirty="0">
                <a:latin typeface="Times New Roman" panose="02020603050405020304" pitchFamily="18" charset="0"/>
                <a:ea typeface="楷体" panose="02010609060101010101" charset="-122"/>
                <a:cs typeface="Times New Roman" panose="02020603050405020304" pitchFamily="18" charset="0"/>
                <a:sym typeface="+mn-ea"/>
              </a:rPr>
              <a:t>=2</a:t>
            </a:r>
            <a:r>
              <a:rPr lang="zh-CN" altLang="en-US" sz="2400" dirty="0">
                <a:latin typeface="Times New Roman" panose="02020603050405020304" pitchFamily="18" charset="0"/>
                <a:ea typeface="楷体" panose="02010609060101010101" charset="-122"/>
                <a:cs typeface="Times New Roman" panose="02020603050405020304" pitchFamily="18" charset="0"/>
                <a:sym typeface="+mn-ea"/>
              </a:rPr>
              <a:t>，尾数和</a:t>
            </a:r>
            <a:r>
              <a:rPr lang="zh-CN" altLang="en-US" sz="2400" dirty="0">
                <a:latin typeface="Times New Roman" panose="02020603050405020304" pitchFamily="18" charset="0"/>
                <a:ea typeface="楷体" panose="02010609060101010101" charset="-122"/>
                <a:cs typeface="Times New Roman" panose="02020603050405020304" pitchFamily="18" charset="0"/>
                <a:sym typeface="+mn-ea"/>
              </a:rPr>
              <a:t>阶码用原码表示时，</a:t>
            </a:r>
            <a:r>
              <a:rPr lang="zh-CN" altLang="en-US" sz="2400" dirty="0">
                <a:solidFill>
                  <a:srgbClr val="0070C0"/>
                </a:solidFill>
                <a:latin typeface="Times New Roman" panose="02020603050405020304" pitchFamily="18" charset="0"/>
                <a:ea typeface="楷体" panose="02010609060101010101" charset="-122"/>
                <a:cs typeface="Times New Roman" panose="02020603050405020304" pitchFamily="18" charset="0"/>
                <a:sym typeface="+mn-ea"/>
              </a:rPr>
              <a:t>规格化尾数小数点后最高位为1</a:t>
            </a:r>
            <a:r>
              <a:rPr lang="zh-CN" altLang="en-US" sz="2400" dirty="0">
                <a:latin typeface="Times New Roman" panose="02020603050405020304" pitchFamily="18" charset="0"/>
                <a:ea typeface="楷体" panose="02010609060101010101" charset="-122"/>
                <a:cs typeface="Times New Roman" panose="02020603050405020304" pitchFamily="18" charset="0"/>
                <a:sym typeface="+mn-ea"/>
              </a:rPr>
              <a:t>。</a:t>
            </a:r>
            <a:endParaRPr lang="zh-CN" altLang="en-US" sz="240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文本框 19457"/>
          <p:cNvSpPr txBox="1"/>
          <p:nvPr/>
        </p:nvSpPr>
        <p:spPr>
          <a:xfrm>
            <a:off x="3733800" y="228600"/>
            <a:ext cx="6629400" cy="368300"/>
          </a:xfrm>
          <a:prstGeom prst="rect">
            <a:avLst/>
          </a:prstGeom>
          <a:noFill/>
          <a:ln w="9525">
            <a:noFill/>
          </a:ln>
        </p:spPr>
        <p:txBody>
          <a:bodyPr>
            <a:spAutoFit/>
          </a:bodyPr>
          <a:lstStyle/>
          <a:p>
            <a:pPr>
              <a:spcBef>
                <a:spcPct val="50000"/>
              </a:spcBef>
            </a:pPr>
            <a:endParaRPr dirty="0">
              <a:latin typeface="Tahoma" panose="020B0604030504040204" pitchFamily="34" charset="0"/>
              <a:ea typeface="宋体" panose="02010600030101010101" pitchFamily="2" charset="-122"/>
            </a:endParaRPr>
          </a:p>
        </p:txBody>
      </p:sp>
      <p:sp>
        <p:nvSpPr>
          <p:cNvPr id="19461" name="文本框 19460"/>
          <p:cNvSpPr txBox="1"/>
          <p:nvPr/>
        </p:nvSpPr>
        <p:spPr>
          <a:xfrm>
            <a:off x="3657600" y="1876425"/>
            <a:ext cx="5486400" cy="368300"/>
          </a:xfrm>
          <a:prstGeom prst="rect">
            <a:avLst/>
          </a:prstGeom>
          <a:noFill/>
          <a:ln w="9525">
            <a:noFill/>
          </a:ln>
        </p:spPr>
        <p:txBody>
          <a:bodyPr>
            <a:spAutoFit/>
          </a:bodyPr>
          <a:lstStyle/>
          <a:p>
            <a:pPr>
              <a:spcBef>
                <a:spcPct val="50000"/>
              </a:spcBef>
            </a:pPr>
            <a:endParaRPr dirty="0">
              <a:latin typeface="Tahoma" panose="020B0604030504040204" pitchFamily="34" charset="0"/>
              <a:ea typeface="宋体" panose="02010600030101010101" pitchFamily="2" charset="-122"/>
            </a:endParaRPr>
          </a:p>
        </p:txBody>
      </p:sp>
      <p:sp>
        <p:nvSpPr>
          <p:cNvPr id="5" name="矩形 4"/>
          <p:cNvSpPr/>
          <p:nvPr/>
        </p:nvSpPr>
        <p:spPr>
          <a:xfrm>
            <a:off x="806450" y="1338580"/>
            <a:ext cx="9774555" cy="829945"/>
          </a:xfrm>
          <a:prstGeom prst="rect">
            <a:avLst/>
          </a:prstGeom>
          <a:noFill/>
          <a:ln w="9525">
            <a:noFill/>
          </a:ln>
        </p:spPr>
        <p:txBody>
          <a:bodyPr wrap="square" anchor="t">
            <a:spAutoFit/>
          </a:bodyPr>
          <a:lstStyle/>
          <a:p>
            <a:pPr algn="l"/>
            <a:r>
              <a:rPr lang="zh-CN" altLang="zh-CN" sz="2400" dirty="0">
                <a:latin typeface="Times New Roman" panose="02020603050405020304" pitchFamily="18" charset="0"/>
                <a:ea typeface="楷体" panose="02010609060101010101" charset="-122"/>
                <a:cs typeface="Times New Roman" panose="02020603050405020304" pitchFamily="18" charset="0"/>
              </a:rPr>
              <a:t>例</a:t>
            </a:r>
            <a:r>
              <a:rPr lang="en-US" altLang="zh-CN" sz="2400" dirty="0">
                <a:latin typeface="Times New Roman" panose="02020603050405020304" pitchFamily="18" charset="0"/>
                <a:ea typeface="楷体" panose="02010609060101010101" charset="-122"/>
                <a:cs typeface="Times New Roman" panose="02020603050405020304" pitchFamily="18" charset="0"/>
              </a:rPr>
              <a:t>4</a:t>
            </a:r>
            <a:r>
              <a:rPr lang="zh-CN" altLang="en-US" sz="2400" dirty="0">
                <a:latin typeface="Times New Roman" panose="02020603050405020304" pitchFamily="18" charset="0"/>
                <a:ea typeface="楷体" panose="02010609060101010101" charset="-122"/>
                <a:cs typeface="Times New Roman" panose="02020603050405020304" pitchFamily="18" charset="0"/>
              </a:rPr>
              <a:t>：</a:t>
            </a:r>
            <a:r>
              <a:rPr lang="zh-CN" altLang="en-US" sz="2400" dirty="0">
                <a:latin typeface="Times New Roman" panose="02020603050405020304" pitchFamily="18" charset="0"/>
                <a:ea typeface="楷体" panose="02010609060101010101" charset="-122"/>
                <a:cs typeface="Times New Roman" panose="02020603050405020304" pitchFamily="18" charset="0"/>
                <a:sym typeface="+mn-ea"/>
              </a:rPr>
              <a:t>当</a:t>
            </a:r>
            <a:r>
              <a:rPr lang="en-US" altLang="zh-CN" sz="2400" i="1" dirty="0">
                <a:latin typeface="Times New Roman" panose="02020603050405020304" pitchFamily="18" charset="0"/>
                <a:ea typeface="楷体" panose="02010609060101010101" charset="-122"/>
                <a:cs typeface="Times New Roman" panose="02020603050405020304" pitchFamily="18" charset="0"/>
                <a:sym typeface="+mn-ea"/>
              </a:rPr>
              <a:t>R</a:t>
            </a:r>
            <a:r>
              <a:rPr lang="en-US" altLang="zh-CN" sz="2400" dirty="0">
                <a:latin typeface="Times New Roman" panose="02020603050405020304" pitchFamily="18" charset="0"/>
                <a:ea typeface="楷体" panose="02010609060101010101" charset="-122"/>
                <a:cs typeface="Times New Roman" panose="02020603050405020304" pitchFamily="18" charset="0"/>
                <a:sym typeface="+mn-ea"/>
              </a:rPr>
              <a:t>=8</a:t>
            </a:r>
            <a:r>
              <a:rPr lang="zh-CN" altLang="en-US" sz="2400" dirty="0">
                <a:latin typeface="Times New Roman" panose="02020603050405020304" pitchFamily="18" charset="0"/>
                <a:ea typeface="楷体" panose="02010609060101010101" charset="-122"/>
                <a:cs typeface="Times New Roman" panose="02020603050405020304" pitchFamily="18" charset="0"/>
                <a:sym typeface="+mn-ea"/>
              </a:rPr>
              <a:t>，</a:t>
            </a:r>
            <a:r>
              <a:rPr lang="zh-CN" altLang="en-US" sz="2400" dirty="0">
                <a:latin typeface="宋体" panose="02010600030101010101" pitchFamily="2" charset="-122"/>
                <a:ea typeface="宋体" panose="02010600030101010101" pitchFamily="2" charset="-122"/>
                <a:sym typeface="+mn-ea"/>
              </a:rPr>
              <a:t>用原码表示</a:t>
            </a:r>
            <a:r>
              <a:rPr lang="en-US" altLang="zh-CN" sz="2400" i="1" dirty="0">
                <a:latin typeface="Times New Roman" panose="02020603050405020304" pitchFamily="18" charset="0"/>
                <a:ea typeface="楷体" panose="02010609060101010101" charset="-122"/>
                <a:cs typeface="Times New Roman" panose="02020603050405020304" pitchFamily="18" charset="0"/>
                <a:sym typeface="+mn-ea"/>
              </a:rPr>
              <a:t>E</a:t>
            </a:r>
            <a:r>
              <a:rPr lang="zh-CN" altLang="en-US" sz="2400" dirty="0">
                <a:latin typeface="Times New Roman" panose="02020603050405020304" pitchFamily="18" charset="0"/>
                <a:ea typeface="楷体" panose="02010609060101010101" charset="-122"/>
                <a:cs typeface="Times New Roman" panose="02020603050405020304" pitchFamily="18" charset="0"/>
                <a:sym typeface="+mn-ea"/>
              </a:rPr>
              <a:t>（</a:t>
            </a:r>
            <a:r>
              <a:rPr lang="en-US" altLang="zh-CN" sz="2400" dirty="0">
                <a:latin typeface="Times New Roman" panose="02020603050405020304" pitchFamily="18" charset="0"/>
                <a:ea typeface="楷体" panose="02010609060101010101" charset="-122"/>
                <a:cs typeface="Times New Roman" panose="02020603050405020304" pitchFamily="18" charset="0"/>
                <a:sym typeface="+mn-ea"/>
              </a:rPr>
              <a:t>5bit</a:t>
            </a:r>
            <a:r>
              <a:rPr lang="zh-CN" altLang="en-US" sz="2400" dirty="0">
                <a:latin typeface="Times New Roman" panose="02020603050405020304" pitchFamily="18" charset="0"/>
                <a:ea typeface="楷体" panose="02010609060101010101" charset="-122"/>
                <a:cs typeface="Times New Roman" panose="02020603050405020304" pitchFamily="18" charset="0"/>
                <a:sym typeface="+mn-ea"/>
              </a:rPr>
              <a:t>）、</a:t>
            </a:r>
            <a:r>
              <a:rPr lang="en-US" altLang="zh-CN" sz="2400" i="1" dirty="0">
                <a:latin typeface="Times New Roman" panose="02020603050405020304" pitchFamily="18" charset="0"/>
                <a:ea typeface="楷体" panose="02010609060101010101" charset="-122"/>
                <a:cs typeface="Times New Roman" panose="02020603050405020304" pitchFamily="18" charset="0"/>
                <a:sym typeface="+mn-ea"/>
              </a:rPr>
              <a:t>M</a:t>
            </a:r>
            <a:r>
              <a:rPr lang="zh-CN" altLang="en-US" sz="2400" dirty="0">
                <a:latin typeface="Times New Roman" panose="02020603050405020304" pitchFamily="18" charset="0"/>
                <a:ea typeface="楷体" panose="02010609060101010101" charset="-122"/>
                <a:cs typeface="Times New Roman" panose="02020603050405020304" pitchFamily="18" charset="0"/>
                <a:sym typeface="+mn-ea"/>
              </a:rPr>
              <a:t>（</a:t>
            </a:r>
            <a:r>
              <a:rPr lang="en-US" altLang="zh-CN" sz="2400" dirty="0">
                <a:latin typeface="Times New Roman" panose="02020603050405020304" pitchFamily="18" charset="0"/>
                <a:ea typeface="楷体" panose="02010609060101010101" charset="-122"/>
                <a:cs typeface="Times New Roman" panose="02020603050405020304" pitchFamily="18" charset="0"/>
                <a:sym typeface="+mn-ea"/>
              </a:rPr>
              <a:t>8bit</a:t>
            </a:r>
            <a:r>
              <a:rPr lang="zh-CN" altLang="en-US" sz="2400" dirty="0">
                <a:latin typeface="Times New Roman" panose="02020603050405020304" pitchFamily="18" charset="0"/>
                <a:ea typeface="楷体" panose="02010609060101010101" charset="-122"/>
                <a:cs typeface="Times New Roman" panose="02020603050405020304" pitchFamily="18" charset="0"/>
                <a:sym typeface="+mn-ea"/>
              </a:rPr>
              <a:t>）</a:t>
            </a:r>
            <a:r>
              <a:rPr lang="zh-CN" altLang="en-US" sz="2400" dirty="0">
                <a:latin typeface="Times New Roman" panose="02020603050405020304" pitchFamily="18" charset="0"/>
                <a:ea typeface="楷体" panose="02010609060101010101" charset="-122"/>
                <a:cs typeface="Times New Roman" panose="02020603050405020304" pitchFamily="18" charset="0"/>
                <a:sym typeface="+mn-ea"/>
              </a:rPr>
              <a:t>，</a:t>
            </a:r>
            <a:r>
              <a:rPr lang="zh-CN" altLang="en-US" sz="2400" dirty="0">
                <a:latin typeface="Times New Roman" panose="02020603050405020304" pitchFamily="18" charset="0"/>
                <a:ea typeface="楷体" panose="02010609060101010101" charset="-122"/>
                <a:cs typeface="Times New Roman" panose="02020603050405020304" pitchFamily="18" charset="0"/>
              </a:rPr>
              <a:t>判断下面的浮点数是否规格化</a:t>
            </a:r>
            <a:r>
              <a:rPr lang="en-US" altLang="zh-CN" sz="2400" dirty="0">
                <a:latin typeface="Times New Roman" panose="02020603050405020304" pitchFamily="18" charset="0"/>
                <a:ea typeface="楷体" panose="02010609060101010101" charset="-122"/>
                <a:cs typeface="Times New Roman" panose="02020603050405020304" pitchFamily="18" charset="0"/>
              </a:rPr>
              <a:t>?</a:t>
            </a:r>
            <a:endParaRPr lang="en-US" altLang="zh-CN" sz="2400" dirty="0">
              <a:latin typeface="Times New Roman" panose="02020603050405020304" pitchFamily="18" charset="0"/>
              <a:ea typeface="楷体" panose="02010609060101010101" charset="-122"/>
              <a:cs typeface="Times New Roman" panose="02020603050405020304" pitchFamily="18" charset="0"/>
            </a:endParaRPr>
          </a:p>
        </p:txBody>
      </p:sp>
      <p:sp>
        <p:nvSpPr>
          <p:cNvPr id="7" name="文本框 6"/>
          <p:cNvSpPr txBox="1"/>
          <p:nvPr/>
        </p:nvSpPr>
        <p:spPr>
          <a:xfrm>
            <a:off x="4799965" y="3824605"/>
            <a:ext cx="952500" cy="368300"/>
          </a:xfrm>
          <a:prstGeom prst="rect">
            <a:avLst/>
          </a:prstGeom>
          <a:noFill/>
        </p:spPr>
        <p:txBody>
          <a:bodyPr wrap="square" rtlCol="0">
            <a:spAutoFit/>
          </a:bodyPr>
          <a:p>
            <a:r>
              <a:rPr lang="zh-CN" altLang="en-US"/>
              <a:t>（</a:t>
            </a:r>
            <a:r>
              <a:rPr lang="en-US" altLang="zh-CN" i="1">
                <a:latin typeface="Times New Roman" panose="02020603050405020304" pitchFamily="18" charset="0"/>
                <a:cs typeface="Times New Roman" panose="02020603050405020304" pitchFamily="18" charset="0"/>
              </a:rPr>
              <a:t>a</a:t>
            </a:r>
            <a:r>
              <a:rPr lang="zh-CN" altLang="en-US"/>
              <a:t>）</a:t>
            </a:r>
            <a:endParaRPr lang="zh-CN" altLang="en-US"/>
          </a:p>
        </p:txBody>
      </p:sp>
      <p:sp>
        <p:nvSpPr>
          <p:cNvPr id="15" name="文本框 14"/>
          <p:cNvSpPr txBox="1"/>
          <p:nvPr/>
        </p:nvSpPr>
        <p:spPr>
          <a:xfrm>
            <a:off x="2359660" y="6075680"/>
            <a:ext cx="9076690" cy="460375"/>
          </a:xfrm>
          <a:prstGeom prst="rect">
            <a:avLst/>
          </a:prstGeom>
          <a:noFill/>
        </p:spPr>
        <p:txBody>
          <a:bodyPr wrap="square" rtlCol="0">
            <a:spAutoFit/>
          </a:bodyPr>
          <a:p>
            <a:r>
              <a:rPr lang="zh-CN" altLang="en-US" sz="2400">
                <a:latin typeface="楷体" panose="02010609060101010101" charset="-122"/>
                <a:ea typeface="楷体" panose="02010609060101010101" charset="-122"/>
              </a:rPr>
              <a:t>解：根据规格化浮点数的判断条件，</a:t>
            </a:r>
            <a:r>
              <a:rPr lang="zh-CN" altLang="en-US" sz="2400">
                <a:latin typeface="Times New Roman" panose="02020603050405020304" pitchFamily="18" charset="0"/>
                <a:ea typeface="楷体" panose="02010609060101010101" charset="-122"/>
                <a:cs typeface="Times New Roman" panose="02020603050405020304" pitchFamily="18" charset="0"/>
              </a:rPr>
              <a:t>（</a:t>
            </a:r>
            <a:r>
              <a:rPr lang="en-US" altLang="zh-CN" sz="2400" i="1">
                <a:latin typeface="Times New Roman" panose="02020603050405020304" pitchFamily="18" charset="0"/>
                <a:ea typeface="楷体" panose="02010609060101010101" charset="-122"/>
                <a:cs typeface="Times New Roman" panose="02020603050405020304" pitchFamily="18" charset="0"/>
              </a:rPr>
              <a:t>a</a:t>
            </a:r>
            <a:r>
              <a:rPr lang="zh-CN" altLang="en-US" sz="2400">
                <a:latin typeface="Times New Roman" panose="02020603050405020304" pitchFamily="18" charset="0"/>
                <a:ea typeface="楷体" panose="02010609060101010101" charset="-122"/>
                <a:cs typeface="Times New Roman" panose="02020603050405020304" pitchFamily="18" charset="0"/>
              </a:rPr>
              <a:t>）和</a:t>
            </a:r>
            <a:r>
              <a:rPr lang="zh-CN" altLang="en-US" sz="2400">
                <a:latin typeface="Times New Roman" panose="02020603050405020304" pitchFamily="18" charset="0"/>
                <a:ea typeface="楷体" panose="02010609060101010101" charset="-122"/>
                <a:cs typeface="Times New Roman" panose="02020603050405020304" pitchFamily="18" charset="0"/>
                <a:sym typeface="+mn-ea"/>
              </a:rPr>
              <a:t>（</a:t>
            </a:r>
            <a:r>
              <a:rPr lang="en-US" altLang="zh-CN" sz="2400" i="1">
                <a:latin typeface="Times New Roman" panose="02020603050405020304" pitchFamily="18" charset="0"/>
                <a:ea typeface="楷体" panose="02010609060101010101" charset="-122"/>
                <a:cs typeface="Times New Roman" panose="02020603050405020304" pitchFamily="18" charset="0"/>
                <a:sym typeface="+mn-ea"/>
              </a:rPr>
              <a:t>b</a:t>
            </a:r>
            <a:r>
              <a:rPr lang="zh-CN" altLang="en-US" sz="2400">
                <a:latin typeface="Times New Roman" panose="02020603050405020304" pitchFamily="18" charset="0"/>
                <a:ea typeface="楷体" panose="02010609060101010101" charset="-122"/>
                <a:cs typeface="Times New Roman" panose="02020603050405020304" pitchFamily="18" charset="0"/>
                <a:sym typeface="+mn-ea"/>
              </a:rPr>
              <a:t>）</a:t>
            </a:r>
            <a:r>
              <a:rPr lang="zh-CN" altLang="en-US" sz="2400">
                <a:latin typeface="楷体" panose="02010609060101010101" charset="-122"/>
                <a:ea typeface="楷体" panose="02010609060101010101" charset="-122"/>
                <a:sym typeface="+mn-ea"/>
              </a:rPr>
              <a:t>都</a:t>
            </a:r>
            <a:r>
              <a:rPr lang="zh-CN" altLang="en-US" sz="2400">
                <a:latin typeface="楷体" panose="02010609060101010101" charset="-122"/>
                <a:ea typeface="楷体" panose="02010609060101010101" charset="-122"/>
              </a:rPr>
              <a:t>是规格化的。</a:t>
            </a:r>
            <a:endParaRPr lang="zh-CN" altLang="en-US" sz="2400">
              <a:latin typeface="楷体" panose="02010609060101010101" charset="-122"/>
              <a:ea typeface="楷体" panose="02010609060101010101" charset="-122"/>
            </a:endParaRPr>
          </a:p>
        </p:txBody>
      </p:sp>
      <p:graphicFrame>
        <p:nvGraphicFramePr>
          <p:cNvPr id="2" name="表格 1"/>
          <p:cNvGraphicFramePr/>
          <p:nvPr/>
        </p:nvGraphicFramePr>
        <p:xfrm>
          <a:off x="2917190" y="2548890"/>
          <a:ext cx="5410200" cy="731520"/>
        </p:xfrm>
        <a:graphic>
          <a:graphicData uri="http://schemas.openxmlformats.org/drawingml/2006/table">
            <a:tbl>
              <a:tblPr firstRow="1" bandRow="1">
                <a:tableStyleId>{5940675A-B579-460E-94D1-54222C63F5DA}</a:tableStyleId>
              </a:tblPr>
              <a:tblGrid>
                <a:gridCol w="416169"/>
                <a:gridCol w="416169"/>
                <a:gridCol w="415925"/>
                <a:gridCol w="416414"/>
                <a:gridCol w="416169"/>
                <a:gridCol w="416169"/>
                <a:gridCol w="416560"/>
                <a:gridCol w="415779"/>
                <a:gridCol w="416169"/>
                <a:gridCol w="416169"/>
                <a:gridCol w="416170"/>
                <a:gridCol w="416169"/>
                <a:gridCol w="416169"/>
              </a:tblGrid>
              <a:tr h="322580">
                <a:tc>
                  <a:txBody>
                    <a:bodyPr/>
                    <a:p>
                      <a:pPr indent="0">
                        <a:buNone/>
                      </a:pPr>
                      <a:r>
                        <a:rPr lang="en-US" sz="2400" b="0">
                          <a:solidFill>
                            <a:srgbClr val="008000"/>
                          </a:solidFill>
                          <a:latin typeface="宋体" panose="02010600030101010101" pitchFamily="2" charset="-122"/>
                          <a:ea typeface="宋体" panose="02010600030101010101" pitchFamily="2" charset="-122"/>
                          <a:cs typeface="宋体" panose="02010600030101010101" pitchFamily="2" charset="-122"/>
                          <a:sym typeface="+mn-ea"/>
                        </a:rPr>
                        <a:t>0</a:t>
                      </a:r>
                      <a:endParaRPr lang="en-US" altLang="en-US" sz="2400" b="0">
                        <a:solidFill>
                          <a:srgbClr val="008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400" b="0">
                          <a:solidFill>
                            <a:srgbClr val="008000"/>
                          </a:solidFill>
                          <a:latin typeface="宋体" panose="02010600030101010101" pitchFamily="2" charset="-122"/>
                          <a:ea typeface="宋体" panose="02010600030101010101" pitchFamily="2" charset="-122"/>
                          <a:cs typeface="宋体" panose="02010600030101010101" pitchFamily="2" charset="-122"/>
                        </a:rPr>
                        <a:t>0</a:t>
                      </a:r>
                      <a:endParaRPr lang="en-US" altLang="en-US" sz="2400" b="0">
                        <a:solidFill>
                          <a:srgbClr val="008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altLang="en-US" sz="2400" b="0">
                          <a:solidFill>
                            <a:srgbClr val="008000"/>
                          </a:solidFill>
                          <a:latin typeface="宋体" panose="02010600030101010101" pitchFamily="2" charset="-122"/>
                          <a:ea typeface="宋体" panose="02010600030101010101" pitchFamily="2" charset="-122"/>
                          <a:cs typeface="宋体" panose="02010600030101010101" pitchFamily="2" charset="-122"/>
                        </a:rPr>
                        <a:t>1</a:t>
                      </a:r>
                      <a:endParaRPr lang="en-US" altLang="en-US" sz="2400" b="0">
                        <a:solidFill>
                          <a:srgbClr val="008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400" b="0">
                          <a:solidFill>
                            <a:srgbClr val="008000"/>
                          </a:solidFill>
                          <a:latin typeface="宋体" panose="02010600030101010101" pitchFamily="2" charset="-122"/>
                          <a:ea typeface="宋体" panose="02010600030101010101" pitchFamily="2" charset="-122"/>
                          <a:cs typeface="宋体" panose="02010600030101010101" pitchFamily="2" charset="-122"/>
                        </a:rPr>
                        <a:t>1</a:t>
                      </a:r>
                      <a:endParaRPr lang="en-US" altLang="en-US" sz="2400" b="0">
                        <a:solidFill>
                          <a:srgbClr val="008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400" b="0">
                          <a:solidFill>
                            <a:srgbClr val="008000"/>
                          </a:solidFill>
                          <a:latin typeface="宋体" panose="02010600030101010101" pitchFamily="2" charset="-122"/>
                          <a:ea typeface="宋体" panose="02010600030101010101" pitchFamily="2" charset="-122"/>
                          <a:cs typeface="宋体" panose="02010600030101010101" pitchFamily="2" charset="-122"/>
                        </a:rPr>
                        <a:t>1</a:t>
                      </a:r>
                      <a:endParaRPr lang="en-US" altLang="en-US" sz="2400" b="0">
                        <a:solidFill>
                          <a:srgbClr val="008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400" b="0">
                          <a:solidFill>
                            <a:srgbClr val="008000"/>
                          </a:solidFill>
                          <a:latin typeface="宋体" panose="02010600030101010101" pitchFamily="2" charset="-122"/>
                          <a:ea typeface="宋体" panose="02010600030101010101" pitchFamily="2" charset="-122"/>
                          <a:cs typeface="宋体" panose="02010600030101010101" pitchFamily="2" charset="-122"/>
                        </a:rPr>
                        <a:t>0</a:t>
                      </a:r>
                      <a:endParaRPr lang="en-US" altLang="en-US" sz="2400" b="0">
                        <a:solidFill>
                          <a:srgbClr val="008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400" b="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1</a:t>
                      </a:r>
                      <a:endParaRPr lang="en-US" altLang="en-US" sz="2400" b="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400" b="0">
                          <a:solidFill>
                            <a:srgbClr val="FF0000"/>
                          </a:solidFill>
                          <a:latin typeface="宋体" panose="02010600030101010101" pitchFamily="2" charset="-122"/>
                          <a:ea typeface="宋体" panose="02010600030101010101" pitchFamily="2" charset="-122"/>
                          <a:cs typeface="宋体" panose="02010600030101010101" pitchFamily="2" charset="-122"/>
                        </a:rPr>
                        <a:t>1</a:t>
                      </a:r>
                      <a:endParaRPr lang="en-US" altLang="en-US" sz="2400" b="0">
                        <a:solidFill>
                          <a:srgbClr val="FF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400" b="0">
                          <a:solidFill>
                            <a:srgbClr val="FF0000"/>
                          </a:solidFill>
                          <a:latin typeface="宋体" panose="02010600030101010101" pitchFamily="2" charset="-122"/>
                          <a:ea typeface="宋体" panose="02010600030101010101" pitchFamily="2" charset="-122"/>
                          <a:cs typeface="宋体" panose="02010600030101010101" pitchFamily="2" charset="-122"/>
                        </a:rPr>
                        <a:t>1</a:t>
                      </a:r>
                      <a:endParaRPr lang="en-US" altLang="en-US" sz="2400" b="0">
                        <a:solidFill>
                          <a:srgbClr val="FF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400" b="0">
                          <a:solidFill>
                            <a:srgbClr val="008000"/>
                          </a:solidFill>
                          <a:latin typeface="宋体" panose="02010600030101010101" pitchFamily="2" charset="-122"/>
                          <a:ea typeface="宋体" panose="02010600030101010101" pitchFamily="2" charset="-122"/>
                          <a:cs typeface="宋体" panose="02010600030101010101" pitchFamily="2" charset="-122"/>
                        </a:rPr>
                        <a:t>1</a:t>
                      </a:r>
                      <a:endParaRPr lang="en-US" altLang="en-US" sz="2400" b="0">
                        <a:solidFill>
                          <a:srgbClr val="008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400" b="0">
                          <a:solidFill>
                            <a:srgbClr val="008000"/>
                          </a:solidFill>
                          <a:latin typeface="宋体" panose="02010600030101010101" pitchFamily="2" charset="-122"/>
                          <a:ea typeface="宋体" panose="02010600030101010101" pitchFamily="2" charset="-122"/>
                          <a:cs typeface="宋体" panose="02010600030101010101" pitchFamily="2" charset="-122"/>
                        </a:rPr>
                        <a:t>0</a:t>
                      </a:r>
                      <a:endParaRPr lang="en-US" altLang="en-US" sz="2400" b="0">
                        <a:solidFill>
                          <a:srgbClr val="008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400" b="0">
                          <a:solidFill>
                            <a:srgbClr val="008000"/>
                          </a:solidFill>
                          <a:latin typeface="宋体" panose="02010600030101010101" pitchFamily="2" charset="-122"/>
                          <a:ea typeface="宋体" panose="02010600030101010101" pitchFamily="2" charset="-122"/>
                          <a:cs typeface="宋体" panose="02010600030101010101" pitchFamily="2" charset="-122"/>
                        </a:rPr>
                        <a:t>1</a:t>
                      </a:r>
                      <a:endParaRPr lang="en-US" altLang="en-US" sz="2400" b="0">
                        <a:solidFill>
                          <a:srgbClr val="008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altLang="en-US" sz="2400" b="0">
                          <a:solidFill>
                            <a:srgbClr val="008000"/>
                          </a:solidFill>
                          <a:latin typeface="宋体" panose="02010600030101010101" pitchFamily="2" charset="-122"/>
                          <a:ea typeface="宋体" panose="02010600030101010101" pitchFamily="2" charset="-122"/>
                          <a:cs typeface="宋体" panose="02010600030101010101" pitchFamily="2" charset="-122"/>
                        </a:rPr>
                        <a:t>1</a:t>
                      </a:r>
                      <a:endParaRPr lang="en-US" altLang="en-US" sz="2400" b="0">
                        <a:solidFill>
                          <a:srgbClr val="008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graphicFrame>
        <p:nvGraphicFramePr>
          <p:cNvPr id="3" name="表格 2"/>
          <p:cNvGraphicFramePr/>
          <p:nvPr/>
        </p:nvGraphicFramePr>
        <p:xfrm>
          <a:off x="2886710" y="4424045"/>
          <a:ext cx="5410200" cy="731520"/>
        </p:xfrm>
        <a:graphic>
          <a:graphicData uri="http://schemas.openxmlformats.org/drawingml/2006/table">
            <a:tbl>
              <a:tblPr firstRow="1" bandRow="1">
                <a:tableStyleId>{5940675A-B579-460E-94D1-54222C63F5DA}</a:tableStyleId>
              </a:tblPr>
              <a:tblGrid>
                <a:gridCol w="415925"/>
                <a:gridCol w="416413"/>
                <a:gridCol w="416170"/>
                <a:gridCol w="416169"/>
                <a:gridCol w="416169"/>
                <a:gridCol w="416169"/>
                <a:gridCol w="416170"/>
                <a:gridCol w="416169"/>
                <a:gridCol w="416169"/>
                <a:gridCol w="416169"/>
                <a:gridCol w="416170"/>
                <a:gridCol w="416169"/>
                <a:gridCol w="416169"/>
              </a:tblGrid>
              <a:tr h="263525">
                <a:tc>
                  <a:txBody>
                    <a:bodyPr/>
                    <a:p>
                      <a:pPr indent="0" algn="ctr">
                        <a:buNone/>
                      </a:pPr>
                      <a:r>
                        <a:rPr lang="en-US" altLang="en-US" sz="2400" b="0">
                          <a:solidFill>
                            <a:srgbClr val="008000"/>
                          </a:solidFill>
                          <a:latin typeface="宋体" panose="02010600030101010101" pitchFamily="2" charset="-122"/>
                          <a:ea typeface="宋体" panose="02010600030101010101" pitchFamily="2" charset="-122"/>
                          <a:cs typeface="宋体" panose="02010600030101010101" pitchFamily="2" charset="-122"/>
                        </a:rPr>
                        <a:t>0</a:t>
                      </a:r>
                      <a:endParaRPr lang="en-US" altLang="en-US" sz="2400" b="0">
                        <a:solidFill>
                          <a:srgbClr val="008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400" b="0">
                          <a:solidFill>
                            <a:srgbClr val="008000"/>
                          </a:solidFill>
                          <a:latin typeface="宋体" panose="02010600030101010101" pitchFamily="2" charset="-122"/>
                          <a:ea typeface="宋体" panose="02010600030101010101" pitchFamily="2" charset="-122"/>
                          <a:cs typeface="宋体" panose="02010600030101010101" pitchFamily="2" charset="-122"/>
                        </a:rPr>
                        <a:t>1</a:t>
                      </a:r>
                      <a:endParaRPr lang="en-US" altLang="en-US" sz="2400" b="0">
                        <a:solidFill>
                          <a:srgbClr val="008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400" b="0">
                          <a:solidFill>
                            <a:srgbClr val="008000"/>
                          </a:solidFill>
                          <a:latin typeface="宋体" panose="02010600030101010101" pitchFamily="2" charset="-122"/>
                          <a:ea typeface="宋体" panose="02010600030101010101" pitchFamily="2" charset="-122"/>
                          <a:cs typeface="宋体" panose="02010600030101010101" pitchFamily="2" charset="-122"/>
                        </a:rPr>
                        <a:t>0</a:t>
                      </a:r>
                      <a:endParaRPr lang="en-US" altLang="en-US" sz="2400" b="0">
                        <a:solidFill>
                          <a:srgbClr val="008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400" b="0">
                          <a:solidFill>
                            <a:srgbClr val="008000"/>
                          </a:solidFill>
                          <a:latin typeface="宋体" panose="02010600030101010101" pitchFamily="2" charset="-122"/>
                          <a:ea typeface="宋体" panose="02010600030101010101" pitchFamily="2" charset="-122"/>
                          <a:cs typeface="宋体" panose="02010600030101010101" pitchFamily="2" charset="-122"/>
                        </a:rPr>
                        <a:t>0</a:t>
                      </a:r>
                      <a:endParaRPr lang="en-US" altLang="en-US" sz="2400" b="0">
                        <a:solidFill>
                          <a:srgbClr val="008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400" b="0">
                          <a:solidFill>
                            <a:srgbClr val="008000"/>
                          </a:solidFill>
                          <a:latin typeface="宋体" panose="02010600030101010101" pitchFamily="2" charset="-122"/>
                          <a:ea typeface="宋体" panose="02010600030101010101" pitchFamily="2" charset="-122"/>
                          <a:cs typeface="宋体" panose="02010600030101010101" pitchFamily="2" charset="-122"/>
                        </a:rPr>
                        <a:t>0</a:t>
                      </a:r>
                      <a:endParaRPr lang="en-US" altLang="en-US" sz="2400" b="0">
                        <a:solidFill>
                          <a:srgbClr val="008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400" b="0">
                          <a:solidFill>
                            <a:srgbClr val="008000"/>
                          </a:solidFill>
                          <a:latin typeface="宋体" panose="02010600030101010101" pitchFamily="2" charset="-122"/>
                          <a:ea typeface="宋体" panose="02010600030101010101" pitchFamily="2" charset="-122"/>
                          <a:cs typeface="宋体" panose="02010600030101010101" pitchFamily="2" charset="-122"/>
                        </a:rPr>
                        <a:t>0</a:t>
                      </a:r>
                      <a:endParaRPr lang="en-US" altLang="en-US" sz="2400" b="0">
                        <a:solidFill>
                          <a:srgbClr val="008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400" b="0">
                          <a:solidFill>
                            <a:srgbClr val="FF0000"/>
                          </a:solidFill>
                          <a:latin typeface="宋体" panose="02010600030101010101" pitchFamily="2" charset="-122"/>
                          <a:ea typeface="宋体" panose="02010600030101010101" pitchFamily="2" charset="-122"/>
                          <a:cs typeface="宋体" panose="02010600030101010101" pitchFamily="2" charset="-122"/>
                        </a:rPr>
                        <a:t>0</a:t>
                      </a:r>
                      <a:endParaRPr lang="en-US" altLang="en-US" sz="2400" b="0">
                        <a:solidFill>
                          <a:srgbClr val="FF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400" b="0">
                          <a:solidFill>
                            <a:srgbClr val="FF0000"/>
                          </a:solidFill>
                          <a:latin typeface="宋体" panose="02010600030101010101" pitchFamily="2" charset="-122"/>
                          <a:ea typeface="宋体" panose="02010600030101010101" pitchFamily="2" charset="-122"/>
                          <a:cs typeface="宋体" panose="02010600030101010101" pitchFamily="2" charset="-122"/>
                        </a:rPr>
                        <a:t>1 </a:t>
                      </a:r>
                      <a:endParaRPr lang="en-US" altLang="en-US" sz="2400" b="0">
                        <a:solidFill>
                          <a:srgbClr val="FF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400" b="0">
                          <a:solidFill>
                            <a:srgbClr val="FF0000"/>
                          </a:solidFill>
                          <a:latin typeface="宋体" panose="02010600030101010101" pitchFamily="2" charset="-122"/>
                          <a:ea typeface="宋体" panose="02010600030101010101" pitchFamily="2" charset="-122"/>
                          <a:cs typeface="宋体" panose="02010600030101010101" pitchFamily="2" charset="-122"/>
                        </a:rPr>
                        <a:t>1</a:t>
                      </a:r>
                      <a:endParaRPr lang="en-US" altLang="en-US" sz="2400" b="0">
                        <a:solidFill>
                          <a:srgbClr val="FF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400" b="0">
                          <a:solidFill>
                            <a:srgbClr val="008000"/>
                          </a:solidFill>
                          <a:latin typeface="宋体" panose="02010600030101010101" pitchFamily="2" charset="-122"/>
                          <a:ea typeface="宋体" panose="02010600030101010101" pitchFamily="2" charset="-122"/>
                          <a:cs typeface="宋体" panose="02010600030101010101" pitchFamily="2" charset="-122"/>
                        </a:rPr>
                        <a:t>0</a:t>
                      </a:r>
                      <a:endParaRPr lang="en-US" altLang="en-US" sz="2400" b="0">
                        <a:solidFill>
                          <a:srgbClr val="008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400" b="0">
                          <a:solidFill>
                            <a:srgbClr val="008000"/>
                          </a:solidFill>
                          <a:latin typeface="宋体" panose="02010600030101010101" pitchFamily="2" charset="-122"/>
                          <a:ea typeface="宋体" panose="02010600030101010101" pitchFamily="2" charset="-122"/>
                          <a:cs typeface="宋体" panose="02010600030101010101" pitchFamily="2" charset="-122"/>
                        </a:rPr>
                        <a:t>0</a:t>
                      </a:r>
                      <a:endParaRPr lang="en-US" altLang="en-US" sz="2400" b="0">
                        <a:solidFill>
                          <a:srgbClr val="008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400" b="0">
                          <a:solidFill>
                            <a:srgbClr val="008000"/>
                          </a:solidFill>
                          <a:latin typeface="宋体" panose="02010600030101010101" pitchFamily="2" charset="-122"/>
                          <a:ea typeface="宋体" panose="02010600030101010101" pitchFamily="2" charset="-122"/>
                          <a:cs typeface="宋体" panose="02010600030101010101" pitchFamily="2" charset="-122"/>
                        </a:rPr>
                        <a:t>0</a:t>
                      </a:r>
                      <a:endParaRPr lang="en-US" altLang="en-US" sz="2400" b="0">
                        <a:solidFill>
                          <a:srgbClr val="008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altLang="en-US" sz="2400" b="0">
                          <a:solidFill>
                            <a:srgbClr val="008000"/>
                          </a:solidFill>
                          <a:latin typeface="宋体" panose="02010600030101010101" pitchFamily="2" charset="-122"/>
                          <a:ea typeface="宋体" panose="02010600030101010101" pitchFamily="2" charset="-122"/>
                          <a:cs typeface="宋体" panose="02010600030101010101" pitchFamily="2" charset="-122"/>
                        </a:rPr>
                        <a:t>1</a:t>
                      </a:r>
                      <a:endParaRPr lang="en-US" altLang="en-US" sz="2400" b="0">
                        <a:solidFill>
                          <a:srgbClr val="008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
        <p:nvSpPr>
          <p:cNvPr id="16" name="左大括号 15"/>
          <p:cNvSpPr/>
          <p:nvPr/>
        </p:nvSpPr>
        <p:spPr>
          <a:xfrm rot="16200000">
            <a:off x="6703060" y="1716405"/>
            <a:ext cx="76200" cy="3107055"/>
          </a:xfrm>
          <a:prstGeom prst="leftBrace">
            <a:avLst>
              <a:gd name="adj1" fmla="val 130000"/>
              <a:gd name="adj2" fmla="val 50000"/>
            </a:avLst>
          </a:prstGeom>
          <a:noFill/>
          <a:ln w="9525" cap="flat" cmpd="sng">
            <a:solidFill>
              <a:srgbClr val="000000"/>
            </a:solidFill>
            <a:prstDash val="solid"/>
            <a:headEnd type="none" w="med" len="med"/>
            <a:tailEnd type="none" w="med" len="med"/>
          </a:ln>
        </p:spPr>
        <p:txBody>
          <a:bodyPr/>
          <a:p>
            <a:endParaRPr lang="zh-CN" altLang="en-US"/>
          </a:p>
        </p:txBody>
      </p:sp>
      <p:sp>
        <p:nvSpPr>
          <p:cNvPr id="17" name="文本框 16"/>
          <p:cNvSpPr txBox="1"/>
          <p:nvPr/>
        </p:nvSpPr>
        <p:spPr>
          <a:xfrm>
            <a:off x="6170930" y="3406140"/>
            <a:ext cx="943610" cy="368300"/>
          </a:xfrm>
          <a:prstGeom prst="rect">
            <a:avLst/>
          </a:prstGeom>
          <a:noFill/>
        </p:spPr>
        <p:txBody>
          <a:bodyPr wrap="square" rtlCol="0">
            <a:spAutoFit/>
          </a:bodyPr>
          <a:p>
            <a:r>
              <a:rPr lang="zh-CN" altLang="en-US"/>
              <a:t>尾数</a:t>
            </a:r>
            <a:endParaRPr lang="zh-CN" altLang="en-US"/>
          </a:p>
        </p:txBody>
      </p:sp>
      <p:sp>
        <p:nvSpPr>
          <p:cNvPr id="19" name="左大括号 18"/>
          <p:cNvSpPr/>
          <p:nvPr/>
        </p:nvSpPr>
        <p:spPr>
          <a:xfrm rot="16200000">
            <a:off x="3823970" y="2209800"/>
            <a:ext cx="76200" cy="2029460"/>
          </a:xfrm>
          <a:prstGeom prst="leftBrace">
            <a:avLst>
              <a:gd name="adj1" fmla="val 130000"/>
              <a:gd name="adj2" fmla="val 50000"/>
            </a:avLst>
          </a:prstGeom>
          <a:noFill/>
          <a:ln w="9525" cap="flat" cmpd="sng">
            <a:solidFill>
              <a:srgbClr val="000000"/>
            </a:solidFill>
            <a:prstDash val="solid"/>
            <a:headEnd type="none" w="med" len="med"/>
            <a:tailEnd type="none" w="med" len="med"/>
          </a:ln>
        </p:spPr>
        <p:txBody>
          <a:bodyPr/>
          <a:p>
            <a:endParaRPr lang="zh-CN" altLang="en-US"/>
          </a:p>
        </p:txBody>
      </p:sp>
      <p:sp>
        <p:nvSpPr>
          <p:cNvPr id="20" name="文本框 19"/>
          <p:cNvSpPr txBox="1"/>
          <p:nvPr/>
        </p:nvSpPr>
        <p:spPr>
          <a:xfrm>
            <a:off x="3636010" y="3370580"/>
            <a:ext cx="943610" cy="368300"/>
          </a:xfrm>
          <a:prstGeom prst="rect">
            <a:avLst/>
          </a:prstGeom>
          <a:noFill/>
        </p:spPr>
        <p:txBody>
          <a:bodyPr wrap="square" rtlCol="0">
            <a:spAutoFit/>
          </a:bodyPr>
          <a:p>
            <a:r>
              <a:rPr lang="zh-CN" altLang="en-US"/>
              <a:t>阶码</a:t>
            </a:r>
            <a:endParaRPr lang="zh-CN" altLang="en-US"/>
          </a:p>
        </p:txBody>
      </p:sp>
      <p:sp>
        <p:nvSpPr>
          <p:cNvPr id="21" name="文本框 20"/>
          <p:cNvSpPr txBox="1"/>
          <p:nvPr/>
        </p:nvSpPr>
        <p:spPr>
          <a:xfrm>
            <a:off x="4931410" y="3202940"/>
            <a:ext cx="406400" cy="645160"/>
          </a:xfrm>
          <a:prstGeom prst="rect">
            <a:avLst/>
          </a:prstGeom>
          <a:noFill/>
        </p:spPr>
        <p:txBody>
          <a:bodyPr wrap="square" rtlCol="0">
            <a:spAutoFit/>
          </a:bodyPr>
          <a:p>
            <a:r>
              <a:rPr lang="zh-CN" altLang="en-US"/>
              <a:t>数</a:t>
            </a:r>
            <a:endParaRPr lang="zh-CN" altLang="en-US"/>
          </a:p>
          <a:p>
            <a:r>
              <a:rPr lang="zh-CN" altLang="en-US"/>
              <a:t>符</a:t>
            </a:r>
            <a:endParaRPr lang="zh-CN" altLang="en-US"/>
          </a:p>
        </p:txBody>
      </p:sp>
      <p:sp>
        <p:nvSpPr>
          <p:cNvPr id="22" name="左大括号 21"/>
          <p:cNvSpPr/>
          <p:nvPr/>
        </p:nvSpPr>
        <p:spPr>
          <a:xfrm rot="16200000">
            <a:off x="6692265" y="3595370"/>
            <a:ext cx="76200" cy="2960370"/>
          </a:xfrm>
          <a:prstGeom prst="leftBrace">
            <a:avLst>
              <a:gd name="adj1" fmla="val 130000"/>
              <a:gd name="adj2" fmla="val 50000"/>
            </a:avLst>
          </a:prstGeom>
          <a:noFill/>
          <a:ln w="9525" cap="flat" cmpd="sng">
            <a:solidFill>
              <a:srgbClr val="000000"/>
            </a:solidFill>
            <a:prstDash val="solid"/>
            <a:headEnd type="none" w="med" len="med"/>
            <a:tailEnd type="none" w="med" len="med"/>
          </a:ln>
        </p:spPr>
        <p:txBody>
          <a:bodyPr/>
          <a:lstStyle/>
          <a:p>
            <a:endParaRPr lang="zh-CN" altLang="en-US"/>
          </a:p>
        </p:txBody>
      </p:sp>
      <p:sp>
        <p:nvSpPr>
          <p:cNvPr id="23" name="文本框 22"/>
          <p:cNvSpPr txBox="1"/>
          <p:nvPr/>
        </p:nvSpPr>
        <p:spPr>
          <a:xfrm>
            <a:off x="6297930" y="5209540"/>
            <a:ext cx="943610" cy="368300"/>
          </a:xfrm>
          <a:prstGeom prst="rect">
            <a:avLst/>
          </a:prstGeom>
          <a:noFill/>
        </p:spPr>
        <p:txBody>
          <a:bodyPr wrap="square" rtlCol="0">
            <a:spAutoFit/>
          </a:bodyPr>
          <a:lstStyle/>
          <a:p>
            <a:r>
              <a:rPr lang="zh-CN" altLang="en-US"/>
              <a:t>尾数</a:t>
            </a:r>
            <a:endParaRPr lang="zh-CN" altLang="en-US"/>
          </a:p>
        </p:txBody>
      </p:sp>
      <p:sp>
        <p:nvSpPr>
          <p:cNvPr id="24" name="文本框 23"/>
          <p:cNvSpPr txBox="1"/>
          <p:nvPr/>
        </p:nvSpPr>
        <p:spPr>
          <a:xfrm>
            <a:off x="4926965" y="5628005"/>
            <a:ext cx="952500" cy="368300"/>
          </a:xfrm>
          <a:prstGeom prst="rect">
            <a:avLst/>
          </a:prstGeom>
          <a:noFill/>
        </p:spPr>
        <p:txBody>
          <a:bodyPr wrap="square" rtlCol="0">
            <a:spAutoFit/>
          </a:bodyPr>
          <a:p>
            <a:r>
              <a:rPr lang="zh-CN" altLang="en-US"/>
              <a:t>（</a:t>
            </a:r>
            <a:r>
              <a:rPr lang="en-US" altLang="zh-CN" i="1">
                <a:latin typeface="Times New Roman" panose="02020603050405020304" pitchFamily="18" charset="0"/>
                <a:cs typeface="Times New Roman" panose="02020603050405020304" pitchFamily="18" charset="0"/>
              </a:rPr>
              <a:t>a</a:t>
            </a:r>
            <a:r>
              <a:rPr lang="zh-CN" altLang="en-US"/>
              <a:t>）</a:t>
            </a:r>
            <a:endParaRPr lang="zh-CN" altLang="en-US"/>
          </a:p>
        </p:txBody>
      </p:sp>
      <p:sp>
        <p:nvSpPr>
          <p:cNvPr id="25" name="左大括号 24"/>
          <p:cNvSpPr/>
          <p:nvPr/>
        </p:nvSpPr>
        <p:spPr>
          <a:xfrm rot="16200000">
            <a:off x="3950970" y="4013200"/>
            <a:ext cx="76200" cy="2029460"/>
          </a:xfrm>
          <a:prstGeom prst="leftBrace">
            <a:avLst>
              <a:gd name="adj1" fmla="val 130000"/>
              <a:gd name="adj2" fmla="val 50000"/>
            </a:avLst>
          </a:prstGeom>
          <a:noFill/>
          <a:ln w="9525" cap="flat" cmpd="sng">
            <a:solidFill>
              <a:srgbClr val="000000"/>
            </a:solidFill>
            <a:prstDash val="solid"/>
            <a:headEnd type="none" w="med" len="med"/>
            <a:tailEnd type="none" w="med" len="med"/>
          </a:ln>
        </p:spPr>
        <p:txBody>
          <a:bodyPr/>
          <a:p>
            <a:endParaRPr lang="zh-CN" altLang="en-US"/>
          </a:p>
        </p:txBody>
      </p:sp>
      <p:sp>
        <p:nvSpPr>
          <p:cNvPr id="26" name="文本框 25"/>
          <p:cNvSpPr txBox="1"/>
          <p:nvPr/>
        </p:nvSpPr>
        <p:spPr>
          <a:xfrm>
            <a:off x="3763010" y="5173980"/>
            <a:ext cx="943610" cy="368300"/>
          </a:xfrm>
          <a:prstGeom prst="rect">
            <a:avLst/>
          </a:prstGeom>
          <a:noFill/>
        </p:spPr>
        <p:txBody>
          <a:bodyPr wrap="square" rtlCol="0">
            <a:spAutoFit/>
          </a:bodyPr>
          <a:p>
            <a:r>
              <a:rPr lang="zh-CN" altLang="en-US"/>
              <a:t>阶码</a:t>
            </a:r>
            <a:endParaRPr lang="zh-CN" altLang="en-US"/>
          </a:p>
        </p:txBody>
      </p:sp>
      <p:sp>
        <p:nvSpPr>
          <p:cNvPr id="27" name="文本框 26"/>
          <p:cNvSpPr txBox="1"/>
          <p:nvPr/>
        </p:nvSpPr>
        <p:spPr>
          <a:xfrm>
            <a:off x="5058410" y="5006340"/>
            <a:ext cx="406400" cy="645160"/>
          </a:xfrm>
          <a:prstGeom prst="rect">
            <a:avLst/>
          </a:prstGeom>
          <a:noFill/>
        </p:spPr>
        <p:txBody>
          <a:bodyPr wrap="square" rtlCol="0">
            <a:spAutoFit/>
          </a:bodyPr>
          <a:p>
            <a:r>
              <a:rPr lang="zh-CN" altLang="en-US"/>
              <a:t>数</a:t>
            </a:r>
            <a:endParaRPr lang="zh-CN" altLang="en-US"/>
          </a:p>
          <a:p>
            <a:r>
              <a:rPr lang="zh-CN" altLang="en-US"/>
              <a:t>符</a:t>
            </a:r>
            <a:endParaRPr lang="zh-CN" altLang="en-US"/>
          </a:p>
        </p:txBody>
      </p:sp>
      <p:sp>
        <p:nvSpPr>
          <p:cNvPr id="28" name="文本框 27"/>
          <p:cNvSpPr txBox="1"/>
          <p:nvPr/>
        </p:nvSpPr>
        <p:spPr>
          <a:xfrm>
            <a:off x="5253990" y="2941955"/>
            <a:ext cx="374015" cy="368300"/>
          </a:xfrm>
          <a:prstGeom prst="rect">
            <a:avLst/>
          </a:prstGeom>
          <a:noFill/>
        </p:spPr>
        <p:txBody>
          <a:bodyPr wrap="square" rtlCol="0">
            <a:spAutoFit/>
          </a:bodyPr>
          <a:p>
            <a:r>
              <a:rPr lang="en-US">
                <a:cs typeface="Courier New" panose="02070309020205020404" charset="0"/>
                <a:sym typeface="+mn-ea"/>
              </a:rPr>
              <a:t>•</a:t>
            </a:r>
            <a:endParaRPr lang="zh-CN" altLang="en-US"/>
          </a:p>
        </p:txBody>
      </p:sp>
      <p:sp>
        <p:nvSpPr>
          <p:cNvPr id="29" name="文本框 28"/>
          <p:cNvSpPr txBox="1"/>
          <p:nvPr/>
        </p:nvSpPr>
        <p:spPr>
          <a:xfrm>
            <a:off x="5269230" y="4755515"/>
            <a:ext cx="374015" cy="368300"/>
          </a:xfrm>
          <a:prstGeom prst="rect">
            <a:avLst/>
          </a:prstGeom>
          <a:noFill/>
        </p:spPr>
        <p:txBody>
          <a:bodyPr wrap="square" rtlCol="0">
            <a:spAutoFit/>
          </a:bodyPr>
          <a:p>
            <a:r>
              <a:rPr lang="en-US">
                <a:cs typeface="Courier New" panose="02070309020205020404" charset="0"/>
                <a:sym typeface="+mn-ea"/>
              </a:rPr>
              <a:t>•</a:t>
            </a:r>
            <a:endParaRPr lang="zh-CN" altLang="en-US"/>
          </a:p>
        </p:txBody>
      </p:sp>
      <p:pic>
        <p:nvPicPr>
          <p:cNvPr id="6" name="图片 5" descr="校徽"/>
          <p:cNvPicPr>
            <a:picLocks noChangeAspect="1"/>
          </p:cNvPicPr>
          <p:nvPr/>
        </p:nvPicPr>
        <p:blipFill>
          <a:blip r:embed="rId1">
            <a:alphaModFix amt="67000"/>
          </a:blip>
          <a:stretch>
            <a:fillRect/>
          </a:stretch>
        </p:blipFill>
        <p:spPr>
          <a:xfrm>
            <a:off x="10788015" y="123825"/>
            <a:ext cx="1297940" cy="1242695"/>
          </a:xfrm>
          <a:prstGeom prst="rect">
            <a:avLst/>
          </a:prstGeom>
        </p:spPr>
      </p:pic>
      <p:sp>
        <p:nvSpPr>
          <p:cNvPr id="4" name="文本框 3"/>
          <p:cNvSpPr txBox="1"/>
          <p:nvPr/>
        </p:nvSpPr>
        <p:spPr>
          <a:xfrm>
            <a:off x="694055" y="258445"/>
            <a:ext cx="9968230" cy="829945"/>
          </a:xfrm>
          <a:prstGeom prst="rect">
            <a:avLst/>
          </a:prstGeom>
          <a:noFill/>
        </p:spPr>
        <p:txBody>
          <a:bodyPr wrap="square" rtlCol="0" anchor="t">
            <a:spAutoFit/>
          </a:bodyPr>
          <a:p>
            <a:r>
              <a:rPr lang="en-US" altLang="zh-CN" sz="2400" dirty="0">
                <a:latin typeface="Times New Roman" panose="02020603050405020304" pitchFamily="18" charset="0"/>
                <a:ea typeface="楷体" panose="02010609060101010101" charset="-122"/>
                <a:cs typeface="Times New Roman" panose="02020603050405020304" pitchFamily="18" charset="0"/>
                <a:sym typeface="+mn-ea"/>
              </a:rPr>
              <a:t>    </a:t>
            </a:r>
            <a:r>
              <a:rPr lang="zh-CN" altLang="en-US" sz="2400" dirty="0">
                <a:latin typeface="Times New Roman" panose="02020603050405020304" pitchFamily="18" charset="0"/>
                <a:ea typeface="楷体" panose="02010609060101010101" charset="-122"/>
                <a:cs typeface="Times New Roman" panose="02020603050405020304" pitchFamily="18" charset="0"/>
                <a:sym typeface="+mn-ea"/>
              </a:rPr>
              <a:t>当</a:t>
            </a:r>
            <a:r>
              <a:rPr lang="en-US" altLang="zh-CN" sz="2400" i="1" dirty="0">
                <a:latin typeface="Times New Roman" panose="02020603050405020304" pitchFamily="18" charset="0"/>
                <a:ea typeface="楷体" panose="02010609060101010101" charset="-122"/>
                <a:cs typeface="Times New Roman" panose="02020603050405020304" pitchFamily="18" charset="0"/>
                <a:sym typeface="+mn-ea"/>
              </a:rPr>
              <a:t>R</a:t>
            </a:r>
            <a:r>
              <a:rPr lang="en-US" altLang="zh-CN" sz="2400" dirty="0">
                <a:latin typeface="Times New Roman" panose="02020603050405020304" pitchFamily="18" charset="0"/>
                <a:ea typeface="楷体" panose="02010609060101010101" charset="-122"/>
                <a:cs typeface="Times New Roman" panose="02020603050405020304" pitchFamily="18" charset="0"/>
                <a:sym typeface="+mn-ea"/>
              </a:rPr>
              <a:t>=8</a:t>
            </a:r>
            <a:r>
              <a:rPr lang="zh-CN" altLang="en-US" sz="2400" dirty="0">
                <a:latin typeface="Times New Roman" panose="02020603050405020304" pitchFamily="18" charset="0"/>
                <a:ea typeface="楷体" panose="02010609060101010101" charset="-122"/>
                <a:cs typeface="Times New Roman" panose="02020603050405020304" pitchFamily="18" charset="0"/>
                <a:sym typeface="+mn-ea"/>
              </a:rPr>
              <a:t>，尾数和阶码用二进制原码表示时，</a:t>
            </a:r>
            <a:r>
              <a:rPr lang="zh-CN" altLang="en-US" sz="2400" dirty="0">
                <a:solidFill>
                  <a:srgbClr val="0070C0"/>
                </a:solidFill>
                <a:latin typeface="Times New Roman" panose="02020603050405020304" pitchFamily="18" charset="0"/>
                <a:ea typeface="楷体" panose="02010609060101010101" charset="-122"/>
                <a:cs typeface="Times New Roman" panose="02020603050405020304" pitchFamily="18" charset="0"/>
                <a:sym typeface="+mn-ea"/>
              </a:rPr>
              <a:t>规格化尾数小数点后三位不</a:t>
            </a:r>
            <a:r>
              <a:rPr lang="zh-CN" altLang="en-US" sz="2400" dirty="0">
                <a:solidFill>
                  <a:srgbClr val="0070C0"/>
                </a:solidFill>
                <a:latin typeface="Times New Roman" panose="02020603050405020304" pitchFamily="18" charset="0"/>
                <a:ea typeface="楷体" panose="02010609060101010101" charset="-122"/>
                <a:cs typeface="Times New Roman" panose="02020603050405020304" pitchFamily="18" charset="0"/>
                <a:sym typeface="+mn-ea"/>
              </a:rPr>
              <a:t>全</a:t>
            </a:r>
            <a:r>
              <a:rPr lang="zh-CN" altLang="en-US" sz="2400" dirty="0">
                <a:solidFill>
                  <a:srgbClr val="0070C0"/>
                </a:solidFill>
                <a:latin typeface="Times New Roman" panose="02020603050405020304" pitchFamily="18" charset="0"/>
                <a:ea typeface="楷体" panose="02010609060101010101" charset="-122"/>
                <a:cs typeface="Times New Roman" panose="02020603050405020304" pitchFamily="18" charset="0"/>
                <a:sym typeface="+mn-ea"/>
              </a:rPr>
              <a:t>为</a:t>
            </a:r>
            <a:r>
              <a:rPr lang="en-US" altLang="zh-CN" sz="2400" dirty="0">
                <a:solidFill>
                  <a:srgbClr val="0070C0"/>
                </a:solidFill>
                <a:latin typeface="Times New Roman" panose="02020603050405020304" pitchFamily="18" charset="0"/>
                <a:ea typeface="楷体" panose="02010609060101010101" charset="-122"/>
                <a:cs typeface="Times New Roman" panose="02020603050405020304" pitchFamily="18" charset="0"/>
                <a:sym typeface="+mn-ea"/>
              </a:rPr>
              <a:t>0</a:t>
            </a:r>
            <a:r>
              <a:rPr lang="zh-CN" altLang="en-US" sz="2400" dirty="0">
                <a:latin typeface="Times New Roman" panose="02020603050405020304" pitchFamily="18" charset="0"/>
                <a:ea typeface="楷体" panose="02010609060101010101" charset="-122"/>
                <a:cs typeface="Times New Roman" panose="02020603050405020304" pitchFamily="18" charset="0"/>
                <a:sym typeface="+mn-ea"/>
              </a:rPr>
              <a:t>。</a:t>
            </a:r>
            <a:endParaRPr lang="zh-CN" altLang="en-US" sz="240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文本框 19457"/>
          <p:cNvSpPr txBox="1"/>
          <p:nvPr/>
        </p:nvSpPr>
        <p:spPr>
          <a:xfrm>
            <a:off x="3733800" y="228600"/>
            <a:ext cx="6629400" cy="368300"/>
          </a:xfrm>
          <a:prstGeom prst="rect">
            <a:avLst/>
          </a:prstGeom>
          <a:noFill/>
          <a:ln w="9525">
            <a:noFill/>
          </a:ln>
        </p:spPr>
        <p:txBody>
          <a:bodyPr>
            <a:spAutoFit/>
          </a:bodyPr>
          <a:lstStyle/>
          <a:p>
            <a:pPr>
              <a:spcBef>
                <a:spcPct val="50000"/>
              </a:spcBef>
            </a:pPr>
            <a:endParaRPr dirty="0">
              <a:latin typeface="Tahoma" panose="020B0604030504040204" pitchFamily="34" charset="0"/>
              <a:ea typeface="宋体" panose="02010600030101010101" pitchFamily="2" charset="-122"/>
            </a:endParaRPr>
          </a:p>
        </p:txBody>
      </p:sp>
      <p:sp>
        <p:nvSpPr>
          <p:cNvPr id="19461" name="文本框 19460"/>
          <p:cNvSpPr txBox="1"/>
          <p:nvPr/>
        </p:nvSpPr>
        <p:spPr>
          <a:xfrm>
            <a:off x="3657600" y="552450"/>
            <a:ext cx="5486400" cy="368300"/>
          </a:xfrm>
          <a:prstGeom prst="rect">
            <a:avLst/>
          </a:prstGeom>
          <a:noFill/>
          <a:ln w="9525">
            <a:noFill/>
          </a:ln>
        </p:spPr>
        <p:txBody>
          <a:bodyPr>
            <a:spAutoFit/>
          </a:bodyPr>
          <a:lstStyle/>
          <a:p>
            <a:pPr>
              <a:spcBef>
                <a:spcPct val="50000"/>
              </a:spcBef>
            </a:pPr>
            <a:endParaRPr dirty="0">
              <a:latin typeface="Tahoma" panose="020B0604030504040204" pitchFamily="34" charset="0"/>
              <a:ea typeface="宋体" panose="02010600030101010101" pitchFamily="2" charset="-122"/>
            </a:endParaRPr>
          </a:p>
        </p:txBody>
      </p:sp>
      <p:sp>
        <p:nvSpPr>
          <p:cNvPr id="19464" name="矩形 19463"/>
          <p:cNvSpPr/>
          <p:nvPr/>
        </p:nvSpPr>
        <p:spPr>
          <a:xfrm>
            <a:off x="386080" y="478155"/>
            <a:ext cx="10131425" cy="1476375"/>
          </a:xfrm>
          <a:prstGeom prst="rect">
            <a:avLst/>
          </a:prstGeom>
          <a:noFill/>
          <a:ln w="9525">
            <a:noFill/>
          </a:ln>
        </p:spPr>
        <p:txBody>
          <a:bodyPr wrap="square">
            <a:spAutoFit/>
          </a:bodyPr>
          <a:lstStyle/>
          <a:p>
            <a:pPr>
              <a:lnSpc>
                <a:spcPct val="125000"/>
              </a:lnSpc>
            </a:pPr>
            <a:r>
              <a:rPr lang="en-US" altLang="zh-CN" sz="2400" dirty="0">
                <a:latin typeface="Times New Roman" panose="02020603050405020304" pitchFamily="18" charset="0"/>
                <a:ea typeface="楷体" panose="02010609060101010101" charset="-122"/>
                <a:cs typeface="Times New Roman" panose="02020603050405020304" pitchFamily="18" charset="0"/>
              </a:rPr>
              <a:t>      </a:t>
            </a:r>
            <a:r>
              <a:rPr lang="zh-CN" altLang="en-US" sz="2400" dirty="0">
                <a:latin typeface="Times New Roman" panose="02020603050405020304" pitchFamily="18" charset="0"/>
                <a:ea typeface="楷体" panose="02010609060101010101" charset="-122"/>
                <a:cs typeface="Times New Roman" panose="02020603050405020304" pitchFamily="18" charset="0"/>
              </a:rPr>
              <a:t>当</a:t>
            </a:r>
            <a:r>
              <a:rPr lang="en-US" altLang="zh-CN" sz="2400" dirty="0">
                <a:latin typeface="Times New Roman" panose="02020603050405020304" pitchFamily="18" charset="0"/>
                <a:ea typeface="楷体" panose="02010609060101010101" charset="-122"/>
                <a:cs typeface="Times New Roman" panose="02020603050405020304" pitchFamily="18" charset="0"/>
              </a:rPr>
              <a:t>R=2</a:t>
            </a:r>
            <a:r>
              <a:rPr lang="zh-CN" altLang="en-US" sz="2400" dirty="0">
                <a:latin typeface="Times New Roman" panose="02020603050405020304" pitchFamily="18" charset="0"/>
                <a:ea typeface="楷体" panose="02010609060101010101" charset="-122"/>
                <a:cs typeface="Times New Roman" panose="02020603050405020304" pitchFamily="18" charset="0"/>
              </a:rPr>
              <a:t>时，一字节尾数用补码表示时，</a:t>
            </a:r>
            <a:r>
              <a:rPr lang="zh-CN" altLang="en-US" sz="2400" dirty="0">
                <a:solidFill>
                  <a:schemeClr val="tx1"/>
                </a:solidFill>
                <a:latin typeface="Times New Roman" panose="02020603050405020304" pitchFamily="18" charset="0"/>
                <a:ea typeface="楷体" panose="02010609060101010101" charset="-122"/>
                <a:cs typeface="Times New Roman" panose="02020603050405020304" pitchFamily="18" charset="0"/>
                <a:sym typeface="+mn-ea"/>
              </a:rPr>
              <a:t>规格化尾数</a:t>
            </a:r>
            <a:r>
              <a:rPr lang="zh-CN" altLang="en-US" sz="2400" dirty="0">
                <a:solidFill>
                  <a:schemeClr val="tx1"/>
                </a:solidFill>
                <a:latin typeface="Times New Roman" panose="02020603050405020304" pitchFamily="18" charset="0"/>
                <a:ea typeface="楷体" panose="02010609060101010101" charset="-122"/>
                <a:cs typeface="Times New Roman" panose="02020603050405020304" pitchFamily="18" charset="0"/>
              </a:rPr>
              <a:t>则一般应使</a:t>
            </a:r>
            <a:r>
              <a:rPr lang="zh-CN" altLang="en-US" sz="2400" dirty="0">
                <a:solidFill>
                  <a:srgbClr val="0070C0"/>
                </a:solidFill>
                <a:latin typeface="Times New Roman" panose="02020603050405020304" pitchFamily="18" charset="0"/>
                <a:ea typeface="楷体" panose="02010609060101010101" charset="-122"/>
                <a:cs typeface="Times New Roman" panose="02020603050405020304" pitchFamily="18" charset="0"/>
                <a:sym typeface="+mn-ea"/>
              </a:rPr>
              <a:t>小数点后</a:t>
            </a:r>
            <a:r>
              <a:rPr lang="zh-CN" altLang="en-US" sz="2400" dirty="0">
                <a:solidFill>
                  <a:srgbClr val="0070C0"/>
                </a:solidFill>
                <a:latin typeface="Times New Roman" panose="02020603050405020304" pitchFamily="18" charset="0"/>
                <a:ea typeface="楷体" panose="02010609060101010101" charset="-122"/>
                <a:cs typeface="Times New Roman" panose="02020603050405020304" pitchFamily="18" charset="0"/>
              </a:rPr>
              <a:t>最高位与符号</a:t>
            </a:r>
            <a:r>
              <a:rPr lang="zh-CN" altLang="en-US" sz="2400" b="1" dirty="0">
                <a:solidFill>
                  <a:srgbClr val="0070C0"/>
                </a:solidFill>
                <a:latin typeface="Times New Roman" panose="02020603050405020304" pitchFamily="18" charset="0"/>
                <a:ea typeface="楷体" panose="02010609060101010101" charset="-122"/>
                <a:cs typeface="Times New Roman" panose="02020603050405020304" pitchFamily="18" charset="0"/>
              </a:rPr>
              <a:t>相反</a:t>
            </a:r>
            <a:r>
              <a:rPr lang="zh-CN" altLang="en-US" sz="2400" dirty="0">
                <a:solidFill>
                  <a:schemeClr val="tx1"/>
                </a:solidFill>
                <a:latin typeface="Times New Roman" panose="02020603050405020304" pitchFamily="18" charset="0"/>
                <a:ea typeface="楷体" panose="02010609060101010101" charset="-122"/>
                <a:cs typeface="Times New Roman" panose="02020603050405020304" pitchFamily="18" charset="0"/>
              </a:rPr>
              <a:t>（</a:t>
            </a:r>
            <a:r>
              <a:rPr lang="zh-CN" altLang="en-US" sz="2400" dirty="0">
                <a:solidFill>
                  <a:srgbClr val="FF0000"/>
                </a:solidFill>
                <a:latin typeface="Times New Roman" panose="02020603050405020304" pitchFamily="18" charset="0"/>
                <a:ea typeface="楷体" panose="02010609060101010101" charset="-122"/>
                <a:cs typeface="Times New Roman" panose="02020603050405020304" pitchFamily="18" charset="0"/>
              </a:rPr>
              <a:t>尾数真值为负二分之一时特殊，</a:t>
            </a:r>
            <a:r>
              <a:rPr lang="zh-CN" altLang="en-US" sz="2400" dirty="0">
                <a:solidFill>
                  <a:srgbClr val="FF0000"/>
                </a:solidFill>
                <a:latin typeface="Times New Roman" panose="02020603050405020304" pitchFamily="18" charset="0"/>
                <a:ea typeface="楷体" panose="02010609060101010101" charset="-122"/>
                <a:cs typeface="Times New Roman" panose="02020603050405020304" pitchFamily="18" charset="0"/>
                <a:sym typeface="+mn-ea"/>
              </a:rPr>
              <a:t>小数点后最高位与符号相同，其它位全</a:t>
            </a:r>
            <a:r>
              <a:rPr lang="en-US" altLang="zh-CN" sz="2400" dirty="0">
                <a:solidFill>
                  <a:srgbClr val="FF0000"/>
                </a:solidFill>
                <a:latin typeface="Times New Roman" panose="02020603050405020304" pitchFamily="18" charset="0"/>
                <a:ea typeface="楷体" panose="02010609060101010101" charset="-122"/>
                <a:cs typeface="Times New Roman" panose="02020603050405020304" pitchFamily="18" charset="0"/>
                <a:sym typeface="+mn-ea"/>
              </a:rPr>
              <a:t>0</a:t>
            </a:r>
            <a:r>
              <a:rPr lang="zh-CN" altLang="en-US" sz="2400" dirty="0">
                <a:solidFill>
                  <a:schemeClr val="tx1"/>
                </a:solidFill>
                <a:latin typeface="Times New Roman" panose="02020603050405020304" pitchFamily="18" charset="0"/>
                <a:ea typeface="楷体" panose="02010609060101010101" charset="-122"/>
                <a:cs typeface="Times New Roman" panose="02020603050405020304" pitchFamily="18" charset="0"/>
                <a:sym typeface="+mn-ea"/>
              </a:rPr>
              <a:t>），</a:t>
            </a:r>
            <a:r>
              <a:rPr lang="en-US" altLang="zh-CN" sz="2400">
                <a:latin typeface="楷体" panose="02010609060101010101" charset="-122"/>
                <a:ea typeface="楷体" panose="02010609060101010101" charset="-122"/>
                <a:cs typeface="楷体" panose="02010609060101010101" charset="-122"/>
                <a:sym typeface="+mn-ea"/>
              </a:rPr>
              <a:t>0</a:t>
            </a:r>
            <a:r>
              <a:rPr lang="zh-CN" altLang="en-US" sz="2400">
                <a:latin typeface="楷体" panose="02010609060101010101" charset="-122"/>
                <a:ea typeface="楷体" panose="02010609060101010101" charset="-122"/>
                <a:cs typeface="楷体" panose="02010609060101010101" charset="-122"/>
                <a:sym typeface="+mn-ea"/>
              </a:rPr>
              <a:t>不考虑规格化的问题，</a:t>
            </a:r>
            <a:r>
              <a:rPr lang="zh-CN" altLang="en-US" sz="2400" dirty="0">
                <a:solidFill>
                  <a:schemeClr val="accent6"/>
                </a:solidFill>
                <a:latin typeface="Times New Roman" panose="02020603050405020304" pitchFamily="18" charset="0"/>
                <a:ea typeface="楷体" panose="02010609060101010101" charset="-122"/>
                <a:cs typeface="Times New Roman" panose="02020603050405020304" pitchFamily="18" charset="0"/>
                <a:sym typeface="+mn-ea"/>
              </a:rPr>
              <a:t>剩余的情况非规格化</a:t>
            </a:r>
            <a:r>
              <a:rPr lang="zh-CN" altLang="en-US" sz="2400" dirty="0">
                <a:solidFill>
                  <a:schemeClr val="tx1"/>
                </a:solidFill>
                <a:latin typeface="Times New Roman" panose="02020603050405020304" pitchFamily="18" charset="0"/>
                <a:ea typeface="楷体" panose="02010609060101010101" charset="-122"/>
                <a:cs typeface="Times New Roman" panose="02020603050405020304" pitchFamily="18" charset="0"/>
              </a:rPr>
              <a:t>。</a:t>
            </a:r>
            <a:r>
              <a:rPr lang="zh-CN" altLang="en-US" sz="2400" dirty="0">
                <a:latin typeface="Times New Roman" panose="02020603050405020304" pitchFamily="18" charset="0"/>
                <a:ea typeface="楷体" panose="02010609060101010101" charset="-122"/>
                <a:cs typeface="Times New Roman" panose="02020603050405020304" pitchFamily="18" charset="0"/>
                <a:sym typeface="+mn-ea"/>
              </a:rPr>
              <a:t>     </a:t>
            </a:r>
            <a:r>
              <a:rPr lang="zh-CN" altLang="en-US" sz="2400" dirty="0">
                <a:latin typeface="Times New Roman" panose="02020603050405020304" pitchFamily="18" charset="0"/>
                <a:ea typeface="宋体" panose="02010600030101010101" pitchFamily="2" charset="-122"/>
              </a:rPr>
              <a:t>                               </a:t>
            </a:r>
            <a:endParaRPr lang="en-US" altLang="zh-CN" sz="2400" dirty="0">
              <a:latin typeface="Times New Roman" panose="02020603050405020304" pitchFamily="18" charset="0"/>
              <a:ea typeface="宋体" panose="02010600030101010101" pitchFamily="2" charset="-122"/>
              <a:sym typeface="+mn-ea"/>
            </a:endParaRPr>
          </a:p>
        </p:txBody>
      </p:sp>
      <p:graphicFrame>
        <p:nvGraphicFramePr>
          <p:cNvPr id="3" name="表格 2"/>
          <p:cNvGraphicFramePr/>
          <p:nvPr>
            <p:custDataLst>
              <p:tags r:id="rId1"/>
            </p:custDataLst>
          </p:nvPr>
        </p:nvGraphicFramePr>
        <p:xfrm>
          <a:off x="6123940" y="2800985"/>
          <a:ext cx="2861310" cy="3367405"/>
        </p:xfrm>
        <a:graphic>
          <a:graphicData uri="http://schemas.openxmlformats.org/drawingml/2006/table">
            <a:tbl>
              <a:tblPr firstRow="1" bandRow="1">
                <a:tableStyleId>{5940675A-B579-460E-94D1-54222C63F5DA}</a:tableStyleId>
              </a:tblPr>
              <a:tblGrid>
                <a:gridCol w="1311275"/>
                <a:gridCol w="1550035"/>
              </a:tblGrid>
              <a:tr h="307975">
                <a:tc>
                  <a:txBody>
                    <a:bodyPr/>
                    <a:lstStyle/>
                    <a:p>
                      <a:pPr indent="0">
                        <a:buNone/>
                      </a:pPr>
                      <a:r>
                        <a:rPr lang="en-US" sz="2000" b="0">
                          <a:solidFill>
                            <a:schemeClr val="tx1"/>
                          </a:solidFill>
                          <a:latin typeface="宋体" panose="02010600030101010101" pitchFamily="2" charset="-122"/>
                          <a:ea typeface="宋体" panose="02010600030101010101" pitchFamily="2" charset="-122"/>
                          <a:cs typeface="宋体" panose="02010600030101010101" pitchFamily="2" charset="-122"/>
                        </a:rPr>
                        <a:t>补码尾数</a:t>
                      </a:r>
                      <a:endParaRPr lang="en-US" altLang="en-US" sz="2000" b="0">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2000" b="0">
                          <a:solidFill>
                            <a:schemeClr val="tx1"/>
                          </a:solidFill>
                          <a:latin typeface="宋体" panose="02010600030101010101" pitchFamily="2" charset="-122"/>
                          <a:ea typeface="宋体" panose="02010600030101010101" pitchFamily="2" charset="-122"/>
                          <a:cs typeface="宋体" panose="02010600030101010101" pitchFamily="2" charset="-122"/>
                        </a:rPr>
                        <a:t>尾数真值</a:t>
                      </a:r>
                      <a:endParaRPr lang="en-US" altLang="en-US" sz="2000" b="0">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67665">
                <a:tc>
                  <a:txBody>
                    <a:bodyPr/>
                    <a:lstStyle/>
                    <a:p>
                      <a:pPr indent="0">
                        <a:buNone/>
                      </a:pPr>
                      <a:r>
                        <a:rPr lang="en-US" sz="2000" b="0">
                          <a:solidFill>
                            <a:srgbClr val="008000"/>
                          </a:solidFill>
                          <a:latin typeface="Times New Roman" panose="02020603050405020304" pitchFamily="18" charset="0"/>
                          <a:cs typeface="Times New Roman" panose="02020603050405020304" pitchFamily="18" charset="0"/>
                        </a:rPr>
                        <a:t>1.1111111</a:t>
                      </a:r>
                      <a:endParaRPr lang="en-US" altLang="en-US" sz="2000" b="0">
                        <a:solidFill>
                          <a:srgbClr val="008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cap="flat">
                      <a:noFill/>
                    </a:lnB>
                    <a:lnTlToBr>
                      <a:noFill/>
                    </a:lnTlToBr>
                    <a:lnBlToTr>
                      <a:noFill/>
                    </a:lnBlToTr>
                    <a:noFill/>
                  </a:tcPr>
                </a:tc>
                <a:tc>
                  <a:txBody>
                    <a:bodyPr/>
                    <a:lstStyle/>
                    <a:p>
                      <a:pPr indent="0">
                        <a:buNone/>
                      </a:pPr>
                      <a:r>
                        <a:rPr lang="en-US" sz="2000" b="0">
                          <a:solidFill>
                            <a:srgbClr val="008000"/>
                          </a:solidFill>
                          <a:latin typeface="Times New Roman" panose="02020603050405020304" pitchFamily="18" charset="0"/>
                          <a:cs typeface="Times New Roman" panose="02020603050405020304" pitchFamily="18" charset="0"/>
                        </a:rPr>
                        <a:t>-0.0000001</a:t>
                      </a:r>
                      <a:endParaRPr lang="en-US" altLang="en-US" sz="2000" b="0">
                        <a:solidFill>
                          <a:srgbClr val="008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cap="flat">
                      <a:noFill/>
                    </a:lnB>
                    <a:lnTlToBr>
                      <a:noFill/>
                    </a:lnTlToBr>
                    <a:lnBlToTr>
                      <a:noFill/>
                    </a:lnBlToTr>
                    <a:noFill/>
                  </a:tcPr>
                </a:tc>
              </a:tr>
              <a:tr h="360045">
                <a:tc>
                  <a:txBody>
                    <a:bodyPr/>
                    <a:lstStyle/>
                    <a:p>
                      <a:pPr indent="0">
                        <a:buNone/>
                      </a:pPr>
                      <a:r>
                        <a:rPr lang="en-US" sz="2000" b="0">
                          <a:solidFill>
                            <a:srgbClr val="008000"/>
                          </a:solidFill>
                          <a:latin typeface="Times New Roman" panose="02020603050405020304" pitchFamily="18" charset="0"/>
                          <a:cs typeface="Times New Roman" panose="02020603050405020304" pitchFamily="18" charset="0"/>
                        </a:rPr>
                        <a:t>1.1111110</a:t>
                      </a:r>
                      <a:endParaRPr lang="en-US" altLang="en-US" sz="2000" b="0">
                        <a:solidFill>
                          <a:srgbClr val="008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cap="flat">
                      <a:noFill/>
                    </a:lnT>
                    <a:lnB cap="flat">
                      <a:noFill/>
                    </a:lnB>
                    <a:lnTlToBr>
                      <a:noFill/>
                    </a:lnTlToBr>
                    <a:lnBlToTr>
                      <a:noFill/>
                    </a:lnBlToTr>
                    <a:noFill/>
                  </a:tcPr>
                </a:tc>
                <a:tc>
                  <a:txBody>
                    <a:bodyPr/>
                    <a:lstStyle/>
                    <a:p>
                      <a:pPr indent="0">
                        <a:buNone/>
                      </a:pPr>
                      <a:r>
                        <a:rPr lang="en-US" sz="2000" b="0">
                          <a:solidFill>
                            <a:srgbClr val="008000"/>
                          </a:solidFill>
                          <a:latin typeface="Times New Roman" panose="02020603050405020304" pitchFamily="18" charset="0"/>
                          <a:cs typeface="Times New Roman" panose="02020603050405020304" pitchFamily="18" charset="0"/>
                        </a:rPr>
                        <a:t>-0.0000010</a:t>
                      </a:r>
                      <a:endParaRPr lang="en-US" altLang="en-US" sz="2000" b="0">
                        <a:solidFill>
                          <a:srgbClr val="008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cap="flat">
                      <a:noFill/>
                    </a:lnT>
                    <a:lnB cap="flat">
                      <a:noFill/>
                    </a:lnB>
                    <a:lnTlToBr>
                      <a:noFill/>
                    </a:lnTlToBr>
                    <a:lnBlToTr>
                      <a:noFill/>
                    </a:lnBlToTr>
                    <a:noFill/>
                  </a:tcPr>
                </a:tc>
              </a:tr>
              <a:tr h="307975">
                <a:tc>
                  <a:txBody>
                    <a:bodyPr/>
                    <a:lstStyle/>
                    <a:p>
                      <a:pPr indent="0">
                        <a:buNone/>
                      </a:pPr>
                      <a:r>
                        <a:rPr lang="en-US" sz="2000" b="0">
                          <a:solidFill>
                            <a:srgbClr val="008000"/>
                          </a:solidFill>
                          <a:latin typeface="Times New Roman" panose="02020603050405020304" pitchFamily="18" charset="0"/>
                          <a:cs typeface="Times New Roman" panose="02020603050405020304" pitchFamily="18" charset="0"/>
                        </a:rPr>
                        <a:t>……</a:t>
                      </a:r>
                      <a:endParaRPr lang="en-US" altLang="en-US" sz="2000" b="0">
                        <a:solidFill>
                          <a:srgbClr val="008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cap="flat">
                      <a:noFill/>
                    </a:lnT>
                    <a:lnB cap="flat">
                      <a:noFill/>
                    </a:lnB>
                    <a:lnTlToBr>
                      <a:noFill/>
                    </a:lnTlToBr>
                    <a:lnBlToTr>
                      <a:noFill/>
                    </a:lnBlToTr>
                    <a:noFill/>
                  </a:tcPr>
                </a:tc>
                <a:tc>
                  <a:txBody>
                    <a:bodyPr/>
                    <a:lstStyle/>
                    <a:p>
                      <a:pPr indent="0">
                        <a:buNone/>
                      </a:pPr>
                      <a:r>
                        <a:rPr lang="en-US" sz="2000" b="0">
                          <a:solidFill>
                            <a:srgbClr val="008000"/>
                          </a:solidFill>
                          <a:latin typeface="Times New Roman" panose="02020603050405020304" pitchFamily="18" charset="0"/>
                          <a:cs typeface="Times New Roman" panose="02020603050405020304" pitchFamily="18" charset="0"/>
                        </a:rPr>
                        <a:t>……</a:t>
                      </a:r>
                      <a:endParaRPr lang="en-US" altLang="en-US" sz="2000" b="0">
                        <a:solidFill>
                          <a:srgbClr val="008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cap="flat">
                      <a:noFill/>
                    </a:lnT>
                    <a:lnB cap="flat">
                      <a:noFill/>
                    </a:lnB>
                    <a:lnTlToBr>
                      <a:noFill/>
                    </a:lnTlToBr>
                    <a:lnBlToTr>
                      <a:noFill/>
                    </a:lnBlToTr>
                    <a:noFill/>
                  </a:tcPr>
                </a:tc>
              </a:tr>
              <a:tr h="341630">
                <a:tc>
                  <a:txBody>
                    <a:bodyPr/>
                    <a:lstStyle/>
                    <a:p>
                      <a:pPr indent="0">
                        <a:buNone/>
                      </a:pPr>
                      <a:r>
                        <a:rPr lang="en-US" sz="2000" b="0">
                          <a:solidFill>
                            <a:srgbClr val="008000"/>
                          </a:solidFill>
                          <a:latin typeface="Times New Roman" panose="02020603050405020304" pitchFamily="18" charset="0"/>
                          <a:cs typeface="Times New Roman" panose="02020603050405020304" pitchFamily="18" charset="0"/>
                        </a:rPr>
                        <a:t>1.</a:t>
                      </a:r>
                      <a:r>
                        <a:rPr lang="en-US" sz="2000" b="0">
                          <a:solidFill>
                            <a:srgbClr val="008000"/>
                          </a:solidFill>
                          <a:latin typeface="宋体" panose="02010600030101010101" pitchFamily="2" charset="-122"/>
                          <a:ea typeface="宋体" panose="02010600030101010101" pitchFamily="2" charset="-122"/>
                          <a:cs typeface="宋体" panose="02010600030101010101" pitchFamily="2" charset="-122"/>
                        </a:rPr>
                        <a:t>1</a:t>
                      </a:r>
                      <a:r>
                        <a:rPr lang="en-US" sz="2000" b="0">
                          <a:solidFill>
                            <a:srgbClr val="008000"/>
                          </a:solidFill>
                          <a:latin typeface="Times New Roman" panose="02020603050405020304" pitchFamily="18" charset="0"/>
                          <a:cs typeface="Times New Roman" panose="02020603050405020304" pitchFamily="18" charset="0"/>
                        </a:rPr>
                        <a:t>00000</a:t>
                      </a:r>
                      <a:r>
                        <a:rPr lang="en-US" sz="2000" b="0">
                          <a:solidFill>
                            <a:srgbClr val="008000"/>
                          </a:solidFill>
                          <a:latin typeface="宋体" panose="02010600030101010101" pitchFamily="2" charset="-122"/>
                          <a:ea typeface="宋体" panose="02010600030101010101" pitchFamily="2" charset="-122"/>
                          <a:cs typeface="宋体" panose="02010600030101010101" pitchFamily="2" charset="-122"/>
                        </a:rPr>
                        <a:t>1</a:t>
                      </a:r>
                      <a:endParaRPr lang="en-US" altLang="en-US" sz="2000" b="0">
                        <a:solidFill>
                          <a:srgbClr val="008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cap="flat">
                      <a:noFill/>
                    </a:lnT>
                    <a:lnB cap="flat">
                      <a:noFill/>
                    </a:lnB>
                    <a:lnTlToBr>
                      <a:noFill/>
                    </a:lnTlToBr>
                    <a:lnBlToTr>
                      <a:noFill/>
                    </a:lnBlToTr>
                    <a:noFill/>
                  </a:tcPr>
                </a:tc>
                <a:tc>
                  <a:txBody>
                    <a:bodyPr/>
                    <a:lstStyle/>
                    <a:p>
                      <a:pPr indent="0">
                        <a:buNone/>
                      </a:pPr>
                      <a:r>
                        <a:rPr lang="en-US" sz="2000" b="0">
                          <a:solidFill>
                            <a:srgbClr val="008000"/>
                          </a:solidFill>
                          <a:latin typeface="Times New Roman" panose="02020603050405020304" pitchFamily="18" charset="0"/>
                          <a:cs typeface="Times New Roman" panose="02020603050405020304" pitchFamily="18" charset="0"/>
                        </a:rPr>
                        <a:t>-0.</a:t>
                      </a:r>
                      <a:r>
                        <a:rPr lang="en-US" sz="2000" b="0">
                          <a:solidFill>
                            <a:srgbClr val="008000"/>
                          </a:solidFill>
                          <a:latin typeface="宋体" panose="02010600030101010101" pitchFamily="2" charset="-122"/>
                          <a:ea typeface="宋体" panose="02010600030101010101" pitchFamily="2" charset="-122"/>
                          <a:cs typeface="宋体" panose="02010600030101010101" pitchFamily="2" charset="-122"/>
                        </a:rPr>
                        <a:t>0111111</a:t>
                      </a:r>
                      <a:endParaRPr lang="en-US" altLang="en-US" sz="2000" b="0">
                        <a:solidFill>
                          <a:srgbClr val="008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cap="flat">
                      <a:noFill/>
                    </a:lnT>
                    <a:lnB cap="flat">
                      <a:noFill/>
                    </a:lnB>
                    <a:lnTlToBr>
                      <a:noFill/>
                    </a:lnTlToBr>
                    <a:lnBlToTr>
                      <a:noFill/>
                    </a:lnBlToTr>
                    <a:noFill/>
                  </a:tcPr>
                </a:tc>
              </a:tr>
              <a:tr h="368300">
                <a:tc>
                  <a:txBody>
                    <a:bodyPr/>
                    <a:lstStyle/>
                    <a:p>
                      <a:pPr indent="0">
                        <a:buNone/>
                      </a:pPr>
                      <a:r>
                        <a:rPr lang="en-US" sz="2000" b="0">
                          <a:solidFill>
                            <a:srgbClr val="FF0000"/>
                          </a:solidFill>
                          <a:latin typeface="Times New Roman" panose="02020603050405020304" pitchFamily="18" charset="0"/>
                          <a:cs typeface="Times New Roman" panose="02020603050405020304" pitchFamily="18" charset="0"/>
                        </a:rPr>
                        <a:t>1.1000000</a:t>
                      </a:r>
                      <a:endParaRPr lang="en-US" altLang="en-US" sz="2000" b="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cap="flat">
                      <a:noFill/>
                    </a:lnT>
                    <a:lnB cap="flat">
                      <a:noFill/>
                    </a:lnB>
                    <a:lnTlToBr>
                      <a:noFill/>
                    </a:lnTlToBr>
                    <a:lnBlToTr>
                      <a:noFill/>
                    </a:lnBlToTr>
                    <a:noFill/>
                  </a:tcPr>
                </a:tc>
                <a:tc>
                  <a:txBody>
                    <a:bodyPr/>
                    <a:lstStyle/>
                    <a:p>
                      <a:pPr indent="0">
                        <a:buNone/>
                      </a:pPr>
                      <a:r>
                        <a:rPr lang="en-US" sz="2000" b="0">
                          <a:solidFill>
                            <a:srgbClr val="FF0000"/>
                          </a:solidFill>
                          <a:latin typeface="Times New Roman" panose="02020603050405020304" pitchFamily="18" charset="0"/>
                          <a:cs typeface="Times New Roman" panose="02020603050405020304" pitchFamily="18" charset="0"/>
                        </a:rPr>
                        <a:t>-0.1</a:t>
                      </a:r>
                      <a:r>
                        <a:rPr lang="en-US" sz="2000" b="0">
                          <a:solidFill>
                            <a:srgbClr val="FF0000"/>
                          </a:solidFill>
                          <a:latin typeface="宋体" panose="02010600030101010101" pitchFamily="2" charset="-122"/>
                          <a:ea typeface="宋体" panose="02010600030101010101" pitchFamily="2" charset="-122"/>
                          <a:cs typeface="宋体" panose="02010600030101010101" pitchFamily="2" charset="-122"/>
                        </a:rPr>
                        <a:t>000000</a:t>
                      </a:r>
                      <a:endParaRPr lang="en-US" altLang="en-US" sz="2000" b="0">
                        <a:solidFill>
                          <a:srgbClr val="FF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cap="flat">
                      <a:noFill/>
                    </a:lnT>
                    <a:lnB cap="flat">
                      <a:noFill/>
                    </a:lnB>
                    <a:lnTlToBr>
                      <a:noFill/>
                    </a:lnTlToBr>
                    <a:lnBlToTr>
                      <a:noFill/>
                    </a:lnBlToTr>
                    <a:noFill/>
                  </a:tcPr>
                </a:tc>
              </a:tr>
              <a:tr h="334645">
                <a:tc>
                  <a:txBody>
                    <a:bodyPr/>
                    <a:lstStyle/>
                    <a:p>
                      <a:pPr indent="0">
                        <a:buNone/>
                      </a:pPr>
                      <a:r>
                        <a:rPr lang="en-US" sz="2000" b="0">
                          <a:solidFill>
                            <a:srgbClr val="0070C0"/>
                          </a:solidFill>
                          <a:latin typeface="宋体" panose="02010600030101010101" pitchFamily="2" charset="-122"/>
                          <a:ea typeface="宋体" panose="02010600030101010101" pitchFamily="2" charset="-122"/>
                          <a:cs typeface="宋体" panose="02010600030101010101" pitchFamily="2" charset="-122"/>
                        </a:rPr>
                        <a:t>1</a:t>
                      </a:r>
                      <a:r>
                        <a:rPr lang="en-US" sz="2000" b="0">
                          <a:solidFill>
                            <a:srgbClr val="0070C0"/>
                          </a:solidFill>
                          <a:latin typeface="Times New Roman" panose="02020603050405020304" pitchFamily="18" charset="0"/>
                          <a:cs typeface="Times New Roman" panose="02020603050405020304" pitchFamily="18" charset="0"/>
                        </a:rPr>
                        <a:t>.</a:t>
                      </a:r>
                      <a:r>
                        <a:rPr lang="en-US" sz="2000" b="0">
                          <a:solidFill>
                            <a:srgbClr val="0070C0"/>
                          </a:solidFill>
                          <a:latin typeface="宋体" panose="02010600030101010101" pitchFamily="2" charset="-122"/>
                          <a:ea typeface="宋体" panose="02010600030101010101" pitchFamily="2" charset="-122"/>
                          <a:cs typeface="宋体" panose="02010600030101010101" pitchFamily="2" charset="-122"/>
                        </a:rPr>
                        <a:t>0111111</a:t>
                      </a:r>
                      <a:endParaRPr lang="en-US" altLang="en-US" sz="2000" b="0">
                        <a:solidFill>
                          <a:srgbClr val="0070C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cap="flat">
                      <a:noFill/>
                    </a:lnT>
                    <a:lnB cap="flat">
                      <a:noFill/>
                    </a:lnB>
                    <a:lnTlToBr>
                      <a:noFill/>
                    </a:lnTlToBr>
                    <a:lnBlToTr>
                      <a:noFill/>
                    </a:lnBlToTr>
                    <a:noFill/>
                  </a:tcPr>
                </a:tc>
                <a:tc>
                  <a:txBody>
                    <a:bodyPr/>
                    <a:lstStyle/>
                    <a:p>
                      <a:pPr indent="0">
                        <a:buNone/>
                      </a:pPr>
                      <a:r>
                        <a:rPr lang="en-US" sz="2000" b="0">
                          <a:solidFill>
                            <a:srgbClr val="0070C0"/>
                          </a:solidFill>
                          <a:latin typeface="宋体" panose="02010600030101010101" pitchFamily="2" charset="-122"/>
                          <a:ea typeface="宋体" panose="02010600030101010101" pitchFamily="2" charset="-122"/>
                          <a:cs typeface="宋体" panose="02010600030101010101" pitchFamily="2" charset="-122"/>
                        </a:rPr>
                        <a:t>-</a:t>
                      </a:r>
                      <a:r>
                        <a:rPr lang="en-US" sz="2000" b="0">
                          <a:solidFill>
                            <a:srgbClr val="0070C0"/>
                          </a:solidFill>
                          <a:latin typeface="Times New Roman" panose="02020603050405020304" pitchFamily="18" charset="0"/>
                          <a:cs typeface="Times New Roman" panose="02020603050405020304" pitchFamily="18" charset="0"/>
                        </a:rPr>
                        <a:t>0.100000</a:t>
                      </a:r>
                      <a:r>
                        <a:rPr lang="en-US" sz="2000" b="0">
                          <a:solidFill>
                            <a:srgbClr val="0070C0"/>
                          </a:solidFill>
                          <a:latin typeface="宋体" panose="02010600030101010101" pitchFamily="2" charset="-122"/>
                          <a:ea typeface="宋体" panose="02010600030101010101" pitchFamily="2" charset="-122"/>
                          <a:cs typeface="宋体" panose="02010600030101010101" pitchFamily="2" charset="-122"/>
                        </a:rPr>
                        <a:t>1</a:t>
                      </a:r>
                      <a:endParaRPr lang="en-US" altLang="en-US" sz="2000" b="0">
                        <a:solidFill>
                          <a:srgbClr val="0070C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cap="flat">
                      <a:noFill/>
                    </a:lnT>
                    <a:lnB cap="flat">
                      <a:noFill/>
                    </a:lnB>
                    <a:lnTlToBr>
                      <a:noFill/>
                    </a:lnTlToBr>
                    <a:lnBlToTr>
                      <a:noFill/>
                    </a:lnBlToTr>
                    <a:noFill/>
                  </a:tcPr>
                </a:tc>
              </a:tr>
              <a:tr h="306705">
                <a:tc>
                  <a:txBody>
                    <a:bodyPr/>
                    <a:lstStyle/>
                    <a:p>
                      <a:pPr indent="0">
                        <a:buNone/>
                      </a:pPr>
                      <a:r>
                        <a:rPr lang="en-US" sz="2000" b="0">
                          <a:solidFill>
                            <a:srgbClr val="0070C0"/>
                          </a:solidFill>
                          <a:latin typeface="Times New Roman" panose="02020603050405020304" pitchFamily="18" charset="0"/>
                          <a:cs typeface="Times New Roman" panose="02020603050405020304" pitchFamily="18" charset="0"/>
                        </a:rPr>
                        <a:t>……</a:t>
                      </a:r>
                      <a:endParaRPr lang="en-US" altLang="en-US" sz="2000" b="0">
                        <a:solidFill>
                          <a:srgbClr val="0070C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cap="flat">
                      <a:noFill/>
                    </a:lnT>
                    <a:lnB cap="flat">
                      <a:noFill/>
                    </a:lnB>
                    <a:lnTlToBr>
                      <a:noFill/>
                    </a:lnTlToBr>
                    <a:lnBlToTr>
                      <a:noFill/>
                    </a:lnBlToTr>
                    <a:noFill/>
                  </a:tcPr>
                </a:tc>
                <a:tc>
                  <a:txBody>
                    <a:bodyPr/>
                    <a:lstStyle/>
                    <a:p>
                      <a:pPr indent="0">
                        <a:buNone/>
                      </a:pPr>
                      <a:r>
                        <a:rPr lang="en-US" sz="2000" b="0">
                          <a:solidFill>
                            <a:srgbClr val="0070C0"/>
                          </a:solidFill>
                          <a:latin typeface="Times New Roman" panose="02020603050405020304" pitchFamily="18" charset="0"/>
                          <a:cs typeface="Times New Roman" panose="02020603050405020304" pitchFamily="18" charset="0"/>
                        </a:rPr>
                        <a:t>……</a:t>
                      </a:r>
                      <a:endParaRPr lang="en-US" altLang="en-US" sz="2000" b="0">
                        <a:solidFill>
                          <a:srgbClr val="0070C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cap="flat">
                      <a:noFill/>
                    </a:lnT>
                    <a:lnB cap="flat">
                      <a:noFill/>
                    </a:lnB>
                    <a:lnTlToBr>
                      <a:noFill/>
                    </a:lnTlToBr>
                    <a:lnBlToTr>
                      <a:noFill/>
                    </a:lnBlToTr>
                    <a:noFill/>
                  </a:tcPr>
                </a:tc>
              </a:tr>
              <a:tr h="350520">
                <a:tc>
                  <a:txBody>
                    <a:bodyPr/>
                    <a:lstStyle/>
                    <a:p>
                      <a:pPr indent="0">
                        <a:buNone/>
                      </a:pPr>
                      <a:r>
                        <a:rPr lang="en-US" sz="2000" b="0">
                          <a:solidFill>
                            <a:srgbClr val="0070C0"/>
                          </a:solidFill>
                          <a:latin typeface="宋体" panose="02010600030101010101" pitchFamily="2" charset="-122"/>
                          <a:ea typeface="宋体" panose="02010600030101010101" pitchFamily="2" charset="-122"/>
                          <a:cs typeface="宋体" panose="02010600030101010101" pitchFamily="2" charset="-122"/>
                        </a:rPr>
                        <a:t>1</a:t>
                      </a:r>
                      <a:r>
                        <a:rPr lang="en-US" sz="2000" b="0">
                          <a:solidFill>
                            <a:srgbClr val="0070C0"/>
                          </a:solidFill>
                          <a:latin typeface="Times New Roman" panose="02020603050405020304" pitchFamily="18" charset="0"/>
                          <a:cs typeface="Times New Roman" panose="02020603050405020304" pitchFamily="18" charset="0"/>
                        </a:rPr>
                        <a:t>.0</a:t>
                      </a:r>
                      <a:r>
                        <a:rPr lang="en-US" sz="2000" b="0">
                          <a:solidFill>
                            <a:srgbClr val="0070C0"/>
                          </a:solidFill>
                          <a:latin typeface="宋体" panose="02010600030101010101" pitchFamily="2" charset="-122"/>
                          <a:ea typeface="宋体" panose="02010600030101010101" pitchFamily="2" charset="-122"/>
                          <a:cs typeface="宋体" panose="02010600030101010101" pitchFamily="2" charset="-122"/>
                        </a:rPr>
                        <a:t>00000</a:t>
                      </a:r>
                      <a:r>
                        <a:rPr lang="en-US" sz="2000" b="0">
                          <a:solidFill>
                            <a:srgbClr val="0070C0"/>
                          </a:solidFill>
                          <a:latin typeface="Times New Roman" panose="02020603050405020304" pitchFamily="18" charset="0"/>
                          <a:cs typeface="Times New Roman" panose="02020603050405020304" pitchFamily="18" charset="0"/>
                        </a:rPr>
                        <a:t>1</a:t>
                      </a:r>
                      <a:endParaRPr lang="en-US" altLang="en-US" sz="2000" b="0">
                        <a:solidFill>
                          <a:srgbClr val="0070C0"/>
                        </a:solidFill>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cap="flat">
                      <a:noFill/>
                    </a:lnT>
                    <a:lnB cap="flat">
                      <a:noFill/>
                    </a:lnB>
                    <a:lnTlToBr>
                      <a:noFill/>
                    </a:lnTlToBr>
                    <a:lnBlToTr>
                      <a:noFill/>
                    </a:lnBlToTr>
                    <a:noFill/>
                  </a:tcPr>
                </a:tc>
                <a:tc>
                  <a:txBody>
                    <a:bodyPr/>
                    <a:lstStyle/>
                    <a:p>
                      <a:pPr indent="0">
                        <a:buNone/>
                      </a:pPr>
                      <a:r>
                        <a:rPr lang="en-US" sz="2000" b="0">
                          <a:solidFill>
                            <a:srgbClr val="0070C0"/>
                          </a:solidFill>
                          <a:latin typeface="宋体" panose="02010600030101010101" pitchFamily="2" charset="-122"/>
                          <a:ea typeface="宋体" panose="02010600030101010101" pitchFamily="2" charset="-122"/>
                          <a:cs typeface="宋体" panose="02010600030101010101" pitchFamily="2" charset="-122"/>
                        </a:rPr>
                        <a:t>-</a:t>
                      </a:r>
                      <a:r>
                        <a:rPr lang="en-US" sz="2000" b="0">
                          <a:solidFill>
                            <a:srgbClr val="0070C0"/>
                          </a:solidFill>
                          <a:latin typeface="Times New Roman" panose="02020603050405020304" pitchFamily="18" charset="0"/>
                          <a:cs typeface="Times New Roman" panose="02020603050405020304" pitchFamily="18" charset="0"/>
                        </a:rPr>
                        <a:t>0.</a:t>
                      </a:r>
                      <a:r>
                        <a:rPr lang="en-US" sz="2000" b="0">
                          <a:solidFill>
                            <a:srgbClr val="0070C0"/>
                          </a:solidFill>
                          <a:latin typeface="宋体" panose="02010600030101010101" pitchFamily="2" charset="-122"/>
                          <a:ea typeface="宋体" panose="02010600030101010101" pitchFamily="2" charset="-122"/>
                          <a:cs typeface="宋体" panose="02010600030101010101" pitchFamily="2" charset="-122"/>
                        </a:rPr>
                        <a:t>1</a:t>
                      </a:r>
                      <a:r>
                        <a:rPr lang="en-US" sz="2000" b="0">
                          <a:solidFill>
                            <a:srgbClr val="0070C0"/>
                          </a:solidFill>
                          <a:latin typeface="Times New Roman" panose="02020603050405020304" pitchFamily="18" charset="0"/>
                          <a:cs typeface="Times New Roman" panose="02020603050405020304" pitchFamily="18" charset="0"/>
                        </a:rPr>
                        <a:t>111111</a:t>
                      </a:r>
                      <a:endParaRPr lang="en-US" altLang="en-US" sz="2000" b="0">
                        <a:solidFill>
                          <a:srgbClr val="0070C0"/>
                        </a:solidFill>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cap="flat">
                      <a:noFill/>
                    </a:lnT>
                    <a:lnB cap="flat">
                      <a:noFill/>
                    </a:lnB>
                    <a:lnTlToBr>
                      <a:noFill/>
                    </a:lnTlToBr>
                    <a:lnBlToTr>
                      <a:noFill/>
                    </a:lnBlToTr>
                    <a:noFill/>
                  </a:tcPr>
                </a:tc>
              </a:tr>
              <a:tr h="321945">
                <a:tc>
                  <a:txBody>
                    <a:bodyPr/>
                    <a:lstStyle/>
                    <a:p>
                      <a:pPr indent="0">
                        <a:buNone/>
                      </a:pPr>
                      <a:r>
                        <a:rPr lang="en-US" sz="2000" b="0">
                          <a:solidFill>
                            <a:srgbClr val="0070C0"/>
                          </a:solidFill>
                          <a:latin typeface="宋体" panose="02010600030101010101" pitchFamily="2" charset="-122"/>
                          <a:ea typeface="宋体" panose="02010600030101010101" pitchFamily="2" charset="-122"/>
                          <a:cs typeface="宋体" panose="02010600030101010101" pitchFamily="2" charset="-122"/>
                        </a:rPr>
                        <a:t>1</a:t>
                      </a:r>
                      <a:r>
                        <a:rPr lang="en-US" sz="2000" b="0">
                          <a:solidFill>
                            <a:srgbClr val="0070C0"/>
                          </a:solidFill>
                          <a:latin typeface="Times New Roman" panose="02020603050405020304" pitchFamily="18" charset="0"/>
                          <a:cs typeface="Times New Roman" panose="02020603050405020304" pitchFamily="18" charset="0"/>
                        </a:rPr>
                        <a:t>.0</a:t>
                      </a:r>
                      <a:r>
                        <a:rPr lang="en-US" sz="2000" b="0">
                          <a:solidFill>
                            <a:srgbClr val="0070C0"/>
                          </a:solidFill>
                          <a:latin typeface="宋体" panose="02010600030101010101" pitchFamily="2" charset="-122"/>
                          <a:ea typeface="宋体" panose="02010600030101010101" pitchFamily="2" charset="-122"/>
                          <a:cs typeface="宋体" panose="02010600030101010101" pitchFamily="2" charset="-122"/>
                        </a:rPr>
                        <a:t>000000</a:t>
                      </a:r>
                      <a:endParaRPr lang="en-US" altLang="en-US" sz="2000" b="0">
                        <a:solidFill>
                          <a:srgbClr val="0070C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cap="flat">
                      <a:noFill/>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2000" b="0">
                          <a:solidFill>
                            <a:srgbClr val="0070C0"/>
                          </a:solidFill>
                          <a:latin typeface="宋体" panose="02010600030101010101" pitchFamily="2" charset="-122"/>
                          <a:ea typeface="宋体" panose="02010600030101010101" pitchFamily="2" charset="-122"/>
                          <a:cs typeface="宋体" panose="02010600030101010101" pitchFamily="2" charset="-122"/>
                        </a:rPr>
                        <a:t>-1</a:t>
                      </a:r>
                      <a:r>
                        <a:rPr lang="en-US" sz="2000" b="0">
                          <a:solidFill>
                            <a:srgbClr val="0070C0"/>
                          </a:solidFill>
                          <a:latin typeface="Times New Roman" panose="02020603050405020304" pitchFamily="18" charset="0"/>
                          <a:cs typeface="Times New Roman" panose="02020603050405020304" pitchFamily="18" charset="0"/>
                        </a:rPr>
                        <a:t>.</a:t>
                      </a:r>
                      <a:r>
                        <a:rPr lang="en-US" sz="2000" b="0">
                          <a:solidFill>
                            <a:srgbClr val="0070C0"/>
                          </a:solidFill>
                          <a:latin typeface="宋体" panose="02010600030101010101" pitchFamily="2" charset="-122"/>
                          <a:ea typeface="宋体" panose="02010600030101010101" pitchFamily="2" charset="-122"/>
                          <a:cs typeface="宋体" panose="02010600030101010101" pitchFamily="2" charset="-122"/>
                        </a:rPr>
                        <a:t>0000000</a:t>
                      </a:r>
                      <a:endParaRPr lang="en-US" altLang="en-US" sz="2000" b="0">
                        <a:solidFill>
                          <a:srgbClr val="0070C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cap="flat">
                      <a:noFill/>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
        <p:nvSpPr>
          <p:cNvPr id="14" name="文本框 13"/>
          <p:cNvSpPr txBox="1"/>
          <p:nvPr/>
        </p:nvSpPr>
        <p:spPr>
          <a:xfrm>
            <a:off x="9316085" y="5277485"/>
            <a:ext cx="2563495" cy="922020"/>
          </a:xfrm>
          <a:prstGeom prst="rect">
            <a:avLst/>
          </a:prstGeom>
          <a:noFill/>
        </p:spPr>
        <p:txBody>
          <a:bodyPr wrap="square" rtlCol="0">
            <a:spAutoFit/>
          </a:bodyPr>
          <a:lstStyle/>
          <a:p>
            <a:r>
              <a:rPr lang="zh-CN" altLang="en-US">
                <a:solidFill>
                  <a:srgbClr val="0070C0"/>
                </a:solidFill>
                <a:latin typeface="楷体" panose="02010609060101010101" charset="-122"/>
                <a:ea typeface="楷体" panose="02010609060101010101" charset="-122"/>
                <a:cs typeface="楷体" panose="02010609060101010101" charset="-122"/>
                <a:sym typeface="+mn-ea"/>
              </a:rPr>
              <a:t>规格化数，</a:t>
            </a:r>
            <a:r>
              <a:rPr lang="zh-CN" altLang="en-US">
                <a:solidFill>
                  <a:srgbClr val="0070C0"/>
                </a:solidFill>
                <a:latin typeface="楷体" panose="02010609060101010101" charset="-122"/>
                <a:ea typeface="楷体" panose="02010609060101010101" charset="-122"/>
                <a:cs typeface="楷体" panose="02010609060101010101" charset="-122"/>
              </a:rPr>
              <a:t>绝对值大于</a:t>
            </a:r>
            <a:r>
              <a:rPr lang="en-US" altLang="zh-CN">
                <a:solidFill>
                  <a:srgbClr val="0070C0"/>
                </a:solidFill>
                <a:latin typeface="楷体" panose="02010609060101010101" charset="-122"/>
                <a:ea typeface="楷体" panose="02010609060101010101" charset="-122"/>
                <a:cs typeface="楷体" panose="02010609060101010101" charset="-122"/>
              </a:rPr>
              <a:t>1/2,</a:t>
            </a:r>
            <a:r>
              <a:rPr lang="zh-CN" altLang="en-US" dirty="0">
                <a:solidFill>
                  <a:srgbClr val="0070C0"/>
                </a:solidFill>
                <a:latin typeface="楷体" panose="02010609060101010101" charset="-122"/>
                <a:ea typeface="楷体" panose="02010609060101010101" charset="-122"/>
                <a:cs typeface="楷体" panose="02010609060101010101" charset="-122"/>
                <a:sym typeface="+mn-ea"/>
              </a:rPr>
              <a:t>小数点后最高位与符号相反</a:t>
            </a:r>
            <a:endParaRPr lang="zh-CN" altLang="en-US" dirty="0">
              <a:solidFill>
                <a:srgbClr val="0070C0"/>
              </a:solidFill>
              <a:latin typeface="楷体" panose="02010609060101010101" charset="-122"/>
              <a:ea typeface="楷体" panose="02010609060101010101" charset="-122"/>
              <a:cs typeface="楷体" panose="02010609060101010101" charset="-122"/>
              <a:sym typeface="+mn-ea"/>
            </a:endParaRPr>
          </a:p>
        </p:txBody>
      </p:sp>
      <p:sp>
        <p:nvSpPr>
          <p:cNvPr id="7" name="左大括号 6"/>
          <p:cNvSpPr/>
          <p:nvPr/>
        </p:nvSpPr>
        <p:spPr>
          <a:xfrm rot="10800000">
            <a:off x="9048115" y="5115560"/>
            <a:ext cx="96520" cy="1038860"/>
          </a:xfrm>
          <a:prstGeom prst="leftBrace">
            <a:avLst>
              <a:gd name="adj1" fmla="val 435703"/>
              <a:gd name="adj2" fmla="val 50717"/>
            </a:avLst>
          </a:prstGeom>
          <a:noFill/>
          <a:ln w="9525" cap="flat" cmpd="sng">
            <a:solidFill>
              <a:srgbClr val="0070C0"/>
            </a:solidFill>
            <a:prstDash val="solid"/>
            <a:headEnd type="none" w="med" len="med"/>
            <a:tailEnd type="none" w="med" len="med"/>
          </a:ln>
        </p:spPr>
        <p:txBody>
          <a:bodyPr/>
          <a:lstStyle/>
          <a:p>
            <a:endParaRPr lang="zh-CN" altLang="en-US"/>
          </a:p>
        </p:txBody>
      </p:sp>
      <p:graphicFrame>
        <p:nvGraphicFramePr>
          <p:cNvPr id="2" name="表格 1"/>
          <p:cNvGraphicFramePr/>
          <p:nvPr>
            <p:custDataLst>
              <p:tags r:id="rId2"/>
            </p:custDataLst>
          </p:nvPr>
        </p:nvGraphicFramePr>
        <p:xfrm>
          <a:off x="2273935" y="2817495"/>
          <a:ext cx="3152775" cy="3291840"/>
        </p:xfrm>
        <a:graphic>
          <a:graphicData uri="http://schemas.openxmlformats.org/drawingml/2006/table">
            <a:tbl>
              <a:tblPr firstRow="1" bandRow="1">
                <a:tableStyleId>{5940675A-B579-460E-94D1-54222C63F5DA}</a:tableStyleId>
              </a:tblPr>
              <a:tblGrid>
                <a:gridCol w="1548765"/>
                <a:gridCol w="1604010"/>
              </a:tblGrid>
              <a:tr h="287020">
                <a:tc>
                  <a:txBody>
                    <a:bodyPr/>
                    <a:p>
                      <a:pPr indent="0">
                        <a:buNone/>
                      </a:pPr>
                      <a:r>
                        <a:rPr lang="en-US" sz="2400" b="0">
                          <a:solidFill>
                            <a:schemeClr val="tx1"/>
                          </a:solidFill>
                          <a:latin typeface="楷体" panose="02010609060101010101" charset="-122"/>
                          <a:ea typeface="楷体" panose="02010609060101010101" charset="-122"/>
                          <a:cs typeface="宋体" panose="02010600030101010101" pitchFamily="2" charset="-122"/>
                        </a:rPr>
                        <a:t>补码尾数</a:t>
                      </a:r>
                      <a:endParaRPr lang="en-US" altLang="en-US" sz="2400" b="0">
                        <a:solidFill>
                          <a:schemeClr val="tx1"/>
                        </a:solidFill>
                        <a:latin typeface="楷体" panose="02010609060101010101" charset="-122"/>
                        <a:ea typeface="楷体" panose="02010609060101010101"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400" b="0">
                          <a:solidFill>
                            <a:schemeClr val="tx1"/>
                          </a:solidFill>
                          <a:latin typeface="楷体" panose="02010609060101010101" charset="-122"/>
                          <a:ea typeface="楷体" panose="02010609060101010101" charset="-122"/>
                          <a:cs typeface="宋体" panose="02010600030101010101" pitchFamily="2" charset="-122"/>
                        </a:rPr>
                        <a:t>尾数真值</a:t>
                      </a:r>
                      <a:endParaRPr lang="en-US" altLang="en-US" sz="2400" b="0">
                        <a:solidFill>
                          <a:schemeClr val="tx1"/>
                        </a:solidFill>
                        <a:latin typeface="楷体" panose="02010609060101010101" charset="-122"/>
                        <a:ea typeface="楷体" panose="02010609060101010101"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04800">
                <a:tc>
                  <a:txBody>
                    <a:bodyPr/>
                    <a:p>
                      <a:pPr indent="0">
                        <a:buNone/>
                      </a:pPr>
                      <a:r>
                        <a:rPr lang="en-US" sz="2000" b="0">
                          <a:solidFill>
                            <a:srgbClr val="0070C0"/>
                          </a:solidFill>
                          <a:latin typeface="宋体" panose="02010600030101010101" pitchFamily="2" charset="-122"/>
                          <a:ea typeface="宋体" panose="02010600030101010101" pitchFamily="2" charset="-122"/>
                          <a:cs typeface="宋体" panose="02010600030101010101" pitchFamily="2" charset="-122"/>
                        </a:rPr>
                        <a:t>0.1111111</a:t>
                      </a:r>
                      <a:endParaRPr lang="en-US" altLang="en-US" sz="2000" b="0">
                        <a:solidFill>
                          <a:srgbClr val="0070C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cap="flat">
                      <a:noFill/>
                    </a:lnB>
                    <a:lnTlToBr>
                      <a:noFill/>
                    </a:lnTlToBr>
                    <a:lnBlToTr>
                      <a:noFill/>
                    </a:lnBlToTr>
                    <a:noFill/>
                  </a:tcPr>
                </a:tc>
                <a:tc>
                  <a:txBody>
                    <a:bodyPr/>
                    <a:p>
                      <a:pPr indent="0">
                        <a:buNone/>
                      </a:pPr>
                      <a:r>
                        <a:rPr lang="en-US" sz="2000" b="0">
                          <a:solidFill>
                            <a:srgbClr val="0070C0"/>
                          </a:solidFill>
                          <a:latin typeface="宋体" panose="02010600030101010101" pitchFamily="2" charset="-122"/>
                          <a:ea typeface="宋体" panose="02010600030101010101" pitchFamily="2" charset="-122"/>
                          <a:cs typeface="宋体" panose="02010600030101010101" pitchFamily="2" charset="-122"/>
                        </a:rPr>
                        <a:t>0.1111111</a:t>
                      </a:r>
                      <a:endParaRPr lang="en-US" altLang="en-US" sz="2000" b="0">
                        <a:solidFill>
                          <a:srgbClr val="0070C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cap="flat">
                      <a:noFill/>
                    </a:lnB>
                    <a:lnTlToBr>
                      <a:noFill/>
                    </a:lnTlToBr>
                    <a:lnBlToTr>
                      <a:noFill/>
                    </a:lnBlToTr>
                    <a:noFill/>
                  </a:tcPr>
                </a:tc>
              </a:tr>
              <a:tr h="304800">
                <a:tc>
                  <a:txBody>
                    <a:bodyPr/>
                    <a:p>
                      <a:pPr indent="0">
                        <a:buNone/>
                      </a:pPr>
                      <a:r>
                        <a:rPr lang="en-US" sz="2000" b="0">
                          <a:solidFill>
                            <a:srgbClr val="0070C0"/>
                          </a:solidFill>
                          <a:latin typeface="宋体" panose="02010600030101010101" pitchFamily="2" charset="-122"/>
                          <a:ea typeface="宋体" panose="02010600030101010101" pitchFamily="2" charset="-122"/>
                          <a:cs typeface="宋体" panose="02010600030101010101" pitchFamily="2" charset="-122"/>
                        </a:rPr>
                        <a:t>0.1111110</a:t>
                      </a:r>
                      <a:endParaRPr lang="en-US" altLang="en-US" sz="2000" b="0">
                        <a:solidFill>
                          <a:srgbClr val="0070C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cap="flat">
                      <a:noFill/>
                    </a:lnT>
                    <a:lnB cap="flat">
                      <a:noFill/>
                    </a:lnB>
                    <a:lnTlToBr>
                      <a:noFill/>
                    </a:lnTlToBr>
                    <a:lnBlToTr>
                      <a:noFill/>
                    </a:lnBlToTr>
                    <a:noFill/>
                  </a:tcPr>
                </a:tc>
                <a:tc>
                  <a:txBody>
                    <a:bodyPr/>
                    <a:p>
                      <a:pPr indent="0">
                        <a:buNone/>
                      </a:pPr>
                      <a:r>
                        <a:rPr lang="en-US" sz="2000" b="0">
                          <a:solidFill>
                            <a:srgbClr val="0070C0"/>
                          </a:solidFill>
                          <a:latin typeface="宋体" panose="02010600030101010101" pitchFamily="2" charset="-122"/>
                          <a:ea typeface="宋体" panose="02010600030101010101" pitchFamily="2" charset="-122"/>
                          <a:cs typeface="宋体" panose="02010600030101010101" pitchFamily="2" charset="-122"/>
                        </a:rPr>
                        <a:t>0.1111110</a:t>
                      </a:r>
                      <a:endParaRPr lang="en-US" altLang="en-US" sz="2000" b="0">
                        <a:solidFill>
                          <a:srgbClr val="0070C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cap="flat">
                      <a:noFill/>
                    </a:lnT>
                    <a:lnB cap="flat">
                      <a:noFill/>
                    </a:lnB>
                    <a:lnTlToBr>
                      <a:noFill/>
                    </a:lnTlToBr>
                    <a:lnBlToTr>
                      <a:noFill/>
                    </a:lnBlToTr>
                    <a:noFill/>
                  </a:tcPr>
                </a:tc>
              </a:tr>
              <a:tr h="304800">
                <a:tc>
                  <a:txBody>
                    <a:bodyPr/>
                    <a:p>
                      <a:pPr indent="0">
                        <a:buNone/>
                      </a:pPr>
                      <a:r>
                        <a:rPr lang="en-US" sz="2000" b="0">
                          <a:solidFill>
                            <a:srgbClr val="0070C0"/>
                          </a:solidFill>
                          <a:latin typeface="宋体" panose="02010600030101010101" pitchFamily="2" charset="-122"/>
                          <a:ea typeface="宋体" panose="02010600030101010101" pitchFamily="2" charset="-122"/>
                          <a:cs typeface="宋体" panose="02010600030101010101" pitchFamily="2" charset="-122"/>
                        </a:rPr>
                        <a:t>0.1111101</a:t>
                      </a:r>
                      <a:endParaRPr lang="en-US" altLang="en-US" sz="2000" b="0">
                        <a:solidFill>
                          <a:srgbClr val="0070C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cap="flat">
                      <a:noFill/>
                    </a:lnT>
                    <a:lnB cap="flat">
                      <a:noFill/>
                    </a:lnB>
                    <a:lnTlToBr>
                      <a:noFill/>
                    </a:lnTlToBr>
                    <a:lnBlToTr>
                      <a:noFill/>
                    </a:lnBlToTr>
                    <a:noFill/>
                  </a:tcPr>
                </a:tc>
                <a:tc>
                  <a:txBody>
                    <a:bodyPr/>
                    <a:p>
                      <a:pPr indent="0">
                        <a:buNone/>
                      </a:pPr>
                      <a:r>
                        <a:rPr lang="en-US" sz="2000" b="0">
                          <a:solidFill>
                            <a:srgbClr val="0070C0"/>
                          </a:solidFill>
                          <a:latin typeface="宋体" panose="02010600030101010101" pitchFamily="2" charset="-122"/>
                          <a:ea typeface="宋体" panose="02010600030101010101" pitchFamily="2" charset="-122"/>
                          <a:cs typeface="宋体" panose="02010600030101010101" pitchFamily="2" charset="-122"/>
                        </a:rPr>
                        <a:t>0.1111101</a:t>
                      </a:r>
                      <a:endParaRPr lang="en-US" altLang="en-US" sz="2000" b="0">
                        <a:solidFill>
                          <a:srgbClr val="0070C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cap="flat">
                      <a:noFill/>
                    </a:lnT>
                    <a:lnB cap="flat">
                      <a:noFill/>
                    </a:lnB>
                    <a:lnTlToBr>
                      <a:noFill/>
                    </a:lnTlToBr>
                    <a:lnBlToTr>
                      <a:noFill/>
                    </a:lnBlToTr>
                    <a:noFill/>
                  </a:tcPr>
                </a:tc>
              </a:tr>
              <a:tr h="304800">
                <a:tc>
                  <a:txBody>
                    <a:bodyPr/>
                    <a:p>
                      <a:pPr indent="0">
                        <a:buNone/>
                      </a:pPr>
                      <a:r>
                        <a:rPr lang="en-US" sz="2000" b="0">
                          <a:solidFill>
                            <a:srgbClr val="0070C0"/>
                          </a:solidFill>
                          <a:latin typeface="宋体" panose="02010600030101010101" pitchFamily="2" charset="-122"/>
                          <a:ea typeface="宋体" panose="02010600030101010101" pitchFamily="2" charset="-122"/>
                          <a:cs typeface="宋体" panose="02010600030101010101" pitchFamily="2" charset="-122"/>
                        </a:rPr>
                        <a:t>……</a:t>
                      </a:r>
                      <a:endParaRPr lang="en-US" altLang="en-US" sz="2000" b="0">
                        <a:solidFill>
                          <a:srgbClr val="0070C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cap="flat">
                      <a:noFill/>
                    </a:lnT>
                    <a:lnB cap="flat">
                      <a:noFill/>
                    </a:lnB>
                    <a:lnTlToBr>
                      <a:noFill/>
                    </a:lnTlToBr>
                    <a:lnBlToTr>
                      <a:noFill/>
                    </a:lnBlToTr>
                    <a:noFill/>
                  </a:tcPr>
                </a:tc>
                <a:tc>
                  <a:txBody>
                    <a:bodyPr/>
                    <a:p>
                      <a:pPr indent="0">
                        <a:buNone/>
                      </a:pPr>
                      <a:r>
                        <a:rPr lang="en-US" sz="2000" b="0">
                          <a:solidFill>
                            <a:srgbClr val="0070C0"/>
                          </a:solidFill>
                          <a:latin typeface="宋体" panose="02010600030101010101" pitchFamily="2" charset="-122"/>
                          <a:ea typeface="宋体" panose="02010600030101010101" pitchFamily="2" charset="-122"/>
                          <a:cs typeface="宋体" panose="02010600030101010101" pitchFamily="2" charset="-122"/>
                        </a:rPr>
                        <a:t>……</a:t>
                      </a:r>
                      <a:endParaRPr lang="en-US" altLang="en-US" sz="2000" b="0">
                        <a:solidFill>
                          <a:srgbClr val="0070C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cap="flat">
                      <a:noFill/>
                    </a:lnT>
                    <a:lnB cap="flat">
                      <a:noFill/>
                    </a:lnB>
                    <a:lnTlToBr>
                      <a:noFill/>
                    </a:lnTlToBr>
                    <a:lnBlToTr>
                      <a:noFill/>
                    </a:lnBlToTr>
                    <a:noFill/>
                  </a:tcPr>
                </a:tc>
              </a:tr>
              <a:tr h="304800">
                <a:tc>
                  <a:txBody>
                    <a:bodyPr/>
                    <a:p>
                      <a:pPr indent="0">
                        <a:buNone/>
                      </a:pPr>
                      <a:r>
                        <a:rPr lang="en-US" sz="2000" b="0">
                          <a:solidFill>
                            <a:srgbClr val="0070C0"/>
                          </a:solidFill>
                          <a:latin typeface="宋体" panose="02010600030101010101" pitchFamily="2" charset="-122"/>
                          <a:ea typeface="宋体" panose="02010600030101010101" pitchFamily="2" charset="-122"/>
                          <a:cs typeface="宋体" panose="02010600030101010101" pitchFamily="2" charset="-122"/>
                        </a:rPr>
                        <a:t>0.1000000</a:t>
                      </a:r>
                      <a:endParaRPr lang="en-US" altLang="en-US" sz="2000" b="0">
                        <a:solidFill>
                          <a:srgbClr val="0070C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cap="flat">
                      <a:noFill/>
                    </a:lnT>
                    <a:lnB cap="flat">
                      <a:noFill/>
                    </a:lnB>
                    <a:lnTlToBr>
                      <a:noFill/>
                    </a:lnTlToBr>
                    <a:lnBlToTr>
                      <a:noFill/>
                    </a:lnBlToTr>
                    <a:noFill/>
                  </a:tcPr>
                </a:tc>
                <a:tc>
                  <a:txBody>
                    <a:bodyPr/>
                    <a:p>
                      <a:pPr indent="0">
                        <a:buNone/>
                      </a:pPr>
                      <a:r>
                        <a:rPr lang="en-US" sz="2000" b="0">
                          <a:solidFill>
                            <a:srgbClr val="0070C0"/>
                          </a:solidFill>
                          <a:latin typeface="宋体" panose="02010600030101010101" pitchFamily="2" charset="-122"/>
                          <a:ea typeface="宋体" panose="02010600030101010101" pitchFamily="2" charset="-122"/>
                          <a:cs typeface="宋体" panose="02010600030101010101" pitchFamily="2" charset="-122"/>
                        </a:rPr>
                        <a:t>0.1000000</a:t>
                      </a:r>
                      <a:endParaRPr lang="en-US" altLang="en-US" sz="2000" b="0">
                        <a:solidFill>
                          <a:srgbClr val="0070C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cap="flat">
                      <a:noFill/>
                    </a:lnT>
                    <a:lnB cap="flat">
                      <a:noFill/>
                    </a:lnB>
                    <a:lnTlToBr>
                      <a:noFill/>
                    </a:lnTlToBr>
                    <a:lnBlToTr>
                      <a:noFill/>
                    </a:lnBlToTr>
                    <a:noFill/>
                  </a:tcPr>
                </a:tc>
              </a:tr>
              <a:tr h="304800">
                <a:tc>
                  <a:txBody>
                    <a:bodyPr/>
                    <a:p>
                      <a:pPr indent="0">
                        <a:buNone/>
                      </a:pPr>
                      <a:r>
                        <a:rPr lang="en-US" sz="2000" b="0">
                          <a:solidFill>
                            <a:srgbClr val="008000"/>
                          </a:solidFill>
                          <a:latin typeface="宋体" panose="02010600030101010101" pitchFamily="2" charset="-122"/>
                          <a:ea typeface="宋体" panose="02010600030101010101" pitchFamily="2" charset="-122"/>
                          <a:cs typeface="宋体" panose="02010600030101010101" pitchFamily="2" charset="-122"/>
                        </a:rPr>
                        <a:t>0.0111111</a:t>
                      </a:r>
                      <a:endParaRPr lang="en-US" altLang="en-US" sz="2000" b="0">
                        <a:solidFill>
                          <a:srgbClr val="008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cap="flat">
                      <a:noFill/>
                    </a:lnT>
                    <a:lnB cap="flat">
                      <a:noFill/>
                    </a:lnB>
                    <a:lnTlToBr>
                      <a:noFill/>
                    </a:lnTlToBr>
                    <a:lnBlToTr>
                      <a:noFill/>
                    </a:lnBlToTr>
                    <a:noFill/>
                  </a:tcPr>
                </a:tc>
                <a:tc>
                  <a:txBody>
                    <a:bodyPr/>
                    <a:p>
                      <a:pPr indent="0">
                        <a:buNone/>
                      </a:pPr>
                      <a:r>
                        <a:rPr lang="en-US" sz="2000" b="0">
                          <a:solidFill>
                            <a:srgbClr val="008000"/>
                          </a:solidFill>
                          <a:latin typeface="宋体" panose="02010600030101010101" pitchFamily="2" charset="-122"/>
                          <a:ea typeface="宋体" panose="02010600030101010101" pitchFamily="2" charset="-122"/>
                          <a:cs typeface="宋体" panose="02010600030101010101" pitchFamily="2" charset="-122"/>
                        </a:rPr>
                        <a:t>0.0111111</a:t>
                      </a:r>
                      <a:endParaRPr lang="en-US" altLang="en-US" sz="2000" b="0">
                        <a:solidFill>
                          <a:srgbClr val="008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cap="flat">
                      <a:noFill/>
                    </a:lnT>
                    <a:lnB cap="flat">
                      <a:noFill/>
                    </a:lnB>
                    <a:lnTlToBr>
                      <a:noFill/>
                    </a:lnTlToBr>
                    <a:lnBlToTr>
                      <a:noFill/>
                    </a:lnBlToTr>
                    <a:noFill/>
                  </a:tcPr>
                </a:tc>
              </a:tr>
              <a:tr h="304800">
                <a:tc>
                  <a:txBody>
                    <a:bodyPr/>
                    <a:p>
                      <a:pPr indent="0">
                        <a:buNone/>
                      </a:pPr>
                      <a:r>
                        <a:rPr lang="en-US" sz="2000" b="0">
                          <a:solidFill>
                            <a:srgbClr val="008000"/>
                          </a:solidFill>
                          <a:latin typeface="宋体" panose="02010600030101010101" pitchFamily="2" charset="-122"/>
                          <a:ea typeface="宋体" panose="02010600030101010101" pitchFamily="2" charset="-122"/>
                          <a:cs typeface="宋体" panose="02010600030101010101" pitchFamily="2" charset="-122"/>
                        </a:rPr>
                        <a:t>……</a:t>
                      </a:r>
                      <a:endParaRPr lang="en-US" altLang="en-US" sz="2000" b="0">
                        <a:solidFill>
                          <a:srgbClr val="008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cap="flat">
                      <a:noFill/>
                    </a:lnT>
                    <a:lnB cap="flat">
                      <a:noFill/>
                    </a:lnB>
                    <a:lnTlToBr>
                      <a:noFill/>
                    </a:lnTlToBr>
                    <a:lnBlToTr>
                      <a:noFill/>
                    </a:lnBlToTr>
                    <a:noFill/>
                  </a:tcPr>
                </a:tc>
                <a:tc>
                  <a:txBody>
                    <a:bodyPr/>
                    <a:p>
                      <a:pPr indent="0">
                        <a:buNone/>
                      </a:pPr>
                      <a:r>
                        <a:rPr lang="en-US" sz="2000" b="0">
                          <a:solidFill>
                            <a:srgbClr val="008000"/>
                          </a:solidFill>
                          <a:latin typeface="宋体" panose="02010600030101010101" pitchFamily="2" charset="-122"/>
                          <a:ea typeface="宋体" panose="02010600030101010101" pitchFamily="2" charset="-122"/>
                          <a:cs typeface="宋体" panose="02010600030101010101" pitchFamily="2" charset="-122"/>
                        </a:rPr>
                        <a:t>……</a:t>
                      </a:r>
                      <a:endParaRPr lang="en-US" altLang="en-US" sz="2000" b="0">
                        <a:solidFill>
                          <a:srgbClr val="008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cap="flat">
                      <a:noFill/>
                    </a:lnT>
                    <a:lnB cap="flat">
                      <a:noFill/>
                    </a:lnB>
                    <a:lnTlToBr>
                      <a:noFill/>
                    </a:lnTlToBr>
                    <a:lnBlToTr>
                      <a:noFill/>
                    </a:lnBlToTr>
                    <a:noFill/>
                  </a:tcPr>
                </a:tc>
              </a:tr>
              <a:tr h="304800">
                <a:tc>
                  <a:txBody>
                    <a:bodyPr/>
                    <a:p>
                      <a:pPr indent="0">
                        <a:buNone/>
                      </a:pPr>
                      <a:r>
                        <a:rPr lang="en-US" sz="2000">
                          <a:solidFill>
                            <a:schemeClr val="accent6"/>
                          </a:solidFill>
                          <a:latin typeface="宋体" panose="02010600030101010101" pitchFamily="2" charset="-122"/>
                          <a:ea typeface="宋体" panose="02010600030101010101" pitchFamily="2" charset="-122"/>
                          <a:cs typeface="宋体" panose="02010600030101010101" pitchFamily="2" charset="-122"/>
                          <a:sym typeface="+mn-ea"/>
                        </a:rPr>
                        <a:t>0.0000001</a:t>
                      </a:r>
                      <a:endParaRPr lang="en-US" sz="2000" b="0">
                        <a:solidFill>
                          <a:schemeClr val="accent6"/>
                        </a:solidFill>
                        <a:latin typeface="宋体" panose="02010600030101010101" pitchFamily="2" charset="-122"/>
                        <a:ea typeface="宋体" panose="02010600030101010101" pitchFamily="2" charset="-122"/>
                        <a:cs typeface="宋体" panose="02010600030101010101" pitchFamily="2" charset="-122"/>
                      </a:endParaRPr>
                    </a:p>
                    <a:p>
                      <a:pPr indent="0">
                        <a:buNone/>
                      </a:pPr>
                      <a:r>
                        <a:rPr lang="en-US" sz="2000" b="0">
                          <a:solidFill>
                            <a:schemeClr val="tx1"/>
                          </a:solidFill>
                          <a:latin typeface="宋体" panose="02010600030101010101" pitchFamily="2" charset="-122"/>
                          <a:ea typeface="宋体" panose="02010600030101010101" pitchFamily="2" charset="-122"/>
                          <a:cs typeface="宋体" panose="02010600030101010101" pitchFamily="2" charset="-122"/>
                        </a:rPr>
                        <a:t>0.0000000</a:t>
                      </a:r>
                      <a:endParaRPr lang="en-US" altLang="en-US" sz="2000" b="0">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cap="flat">
                      <a:noFill/>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000">
                          <a:solidFill>
                            <a:schemeClr val="accent6"/>
                          </a:solidFill>
                          <a:latin typeface="宋体" panose="02010600030101010101" pitchFamily="2" charset="-122"/>
                          <a:ea typeface="宋体" panose="02010600030101010101" pitchFamily="2" charset="-122"/>
                          <a:cs typeface="宋体" panose="02010600030101010101" pitchFamily="2" charset="-122"/>
                          <a:sym typeface="+mn-ea"/>
                        </a:rPr>
                        <a:t>0.0000001</a:t>
                      </a:r>
                      <a:endParaRPr lang="en-US" sz="2000" b="0">
                        <a:solidFill>
                          <a:schemeClr val="accent6"/>
                        </a:solidFill>
                        <a:latin typeface="宋体" panose="02010600030101010101" pitchFamily="2" charset="-122"/>
                        <a:ea typeface="宋体" panose="02010600030101010101" pitchFamily="2" charset="-122"/>
                        <a:cs typeface="宋体" panose="02010600030101010101" pitchFamily="2" charset="-122"/>
                      </a:endParaRPr>
                    </a:p>
                    <a:p>
                      <a:pPr indent="0">
                        <a:buNone/>
                      </a:pPr>
                      <a:r>
                        <a:rPr lang="en-US" sz="2000" b="0">
                          <a:solidFill>
                            <a:schemeClr val="tx1"/>
                          </a:solidFill>
                          <a:latin typeface="宋体" panose="02010600030101010101" pitchFamily="2" charset="-122"/>
                          <a:ea typeface="宋体" panose="02010600030101010101" pitchFamily="2" charset="-122"/>
                          <a:cs typeface="宋体" panose="02010600030101010101" pitchFamily="2" charset="-122"/>
                        </a:rPr>
                        <a:t>0.0000000</a:t>
                      </a:r>
                      <a:endParaRPr lang="en-US" altLang="en-US" sz="2000" b="0">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cap="flat">
                      <a:noFill/>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
        <p:nvSpPr>
          <p:cNvPr id="8" name="左大括号 7"/>
          <p:cNvSpPr/>
          <p:nvPr/>
        </p:nvSpPr>
        <p:spPr>
          <a:xfrm>
            <a:off x="2033905" y="3269615"/>
            <a:ext cx="125095" cy="1352550"/>
          </a:xfrm>
          <a:prstGeom prst="leftBrace">
            <a:avLst>
              <a:gd name="adj1" fmla="val 435703"/>
              <a:gd name="adj2" fmla="val 51950"/>
            </a:avLst>
          </a:prstGeom>
          <a:noFill/>
          <a:ln w="9525" cap="flat" cmpd="sng">
            <a:solidFill>
              <a:srgbClr val="0070C0"/>
            </a:solidFill>
            <a:prstDash val="solid"/>
            <a:headEnd type="none" w="med" len="med"/>
            <a:tailEnd type="none" w="med" len="med"/>
          </a:ln>
        </p:spPr>
        <p:txBody>
          <a:bodyPr/>
          <a:p>
            <a:endParaRPr lang="zh-CN" altLang="en-US"/>
          </a:p>
        </p:txBody>
      </p:sp>
      <p:sp>
        <p:nvSpPr>
          <p:cNvPr id="9" name="文本框 8"/>
          <p:cNvSpPr txBox="1"/>
          <p:nvPr/>
        </p:nvSpPr>
        <p:spPr>
          <a:xfrm>
            <a:off x="16510" y="3149600"/>
            <a:ext cx="1922780" cy="1198880"/>
          </a:xfrm>
          <a:prstGeom prst="rect">
            <a:avLst/>
          </a:prstGeom>
          <a:noFill/>
        </p:spPr>
        <p:txBody>
          <a:bodyPr wrap="square" rtlCol="0">
            <a:spAutoFit/>
          </a:bodyPr>
          <a:p>
            <a:r>
              <a:rPr lang="zh-CN" altLang="en-US">
                <a:solidFill>
                  <a:srgbClr val="0070C0"/>
                </a:solidFill>
                <a:latin typeface="楷体" panose="02010609060101010101" charset="-122"/>
                <a:ea typeface="楷体" panose="02010609060101010101" charset="-122"/>
                <a:cs typeface="楷体" panose="02010609060101010101" charset="-122"/>
              </a:rPr>
              <a:t>规格化数，绝对值大于</a:t>
            </a:r>
            <a:r>
              <a:rPr lang="en-US" altLang="zh-CN">
                <a:solidFill>
                  <a:srgbClr val="0070C0"/>
                </a:solidFill>
                <a:latin typeface="楷体" panose="02010609060101010101" charset="-122"/>
                <a:ea typeface="楷体" panose="02010609060101010101" charset="-122"/>
                <a:cs typeface="楷体" panose="02010609060101010101" charset="-122"/>
              </a:rPr>
              <a:t>1/2,</a:t>
            </a:r>
            <a:r>
              <a:rPr lang="zh-CN" altLang="en-US" dirty="0">
                <a:solidFill>
                  <a:srgbClr val="0070C0"/>
                </a:solidFill>
                <a:latin typeface="楷体" panose="02010609060101010101" charset="-122"/>
                <a:ea typeface="楷体" panose="02010609060101010101" charset="-122"/>
                <a:cs typeface="楷体" panose="02010609060101010101" charset="-122"/>
                <a:sym typeface="+mn-ea"/>
              </a:rPr>
              <a:t>小数点后最高位与符号相反</a:t>
            </a:r>
            <a:endParaRPr lang="zh-CN" altLang="en-US" dirty="0">
              <a:solidFill>
                <a:srgbClr val="0070C0"/>
              </a:solidFill>
              <a:latin typeface="楷体" panose="02010609060101010101" charset="-122"/>
              <a:ea typeface="楷体" panose="02010609060101010101" charset="-122"/>
              <a:cs typeface="楷体" panose="02010609060101010101" charset="-122"/>
              <a:sym typeface="+mn-ea"/>
            </a:endParaRPr>
          </a:p>
        </p:txBody>
      </p:sp>
      <p:sp>
        <p:nvSpPr>
          <p:cNvPr id="10" name="左大括号 9"/>
          <p:cNvSpPr/>
          <p:nvPr/>
        </p:nvSpPr>
        <p:spPr>
          <a:xfrm rot="10800000">
            <a:off x="9124315" y="3270885"/>
            <a:ext cx="103505" cy="1059815"/>
          </a:xfrm>
          <a:prstGeom prst="leftBrace">
            <a:avLst>
              <a:gd name="adj1" fmla="val 435703"/>
              <a:gd name="adj2" fmla="val 50717"/>
            </a:avLst>
          </a:prstGeom>
          <a:noFill/>
          <a:ln w="9525" cap="flat" cmpd="sng">
            <a:solidFill>
              <a:srgbClr val="92D050"/>
            </a:solidFill>
            <a:prstDash val="solid"/>
            <a:headEnd type="none" w="med" len="med"/>
            <a:tailEnd type="none" w="med" len="med"/>
          </a:ln>
        </p:spPr>
        <p:txBody>
          <a:bodyPr/>
          <a:p>
            <a:endParaRPr lang="zh-CN" altLang="en-US"/>
          </a:p>
        </p:txBody>
      </p:sp>
      <p:sp>
        <p:nvSpPr>
          <p:cNvPr id="11" name="文本框 10"/>
          <p:cNvSpPr txBox="1"/>
          <p:nvPr/>
        </p:nvSpPr>
        <p:spPr>
          <a:xfrm>
            <a:off x="9366885" y="3037840"/>
            <a:ext cx="2467610" cy="922020"/>
          </a:xfrm>
          <a:prstGeom prst="rect">
            <a:avLst/>
          </a:prstGeom>
          <a:noFill/>
        </p:spPr>
        <p:txBody>
          <a:bodyPr wrap="square" rtlCol="0">
            <a:spAutoFit/>
          </a:bodyPr>
          <a:p>
            <a:r>
              <a:rPr lang="zh-CN" altLang="en-US">
                <a:solidFill>
                  <a:schemeClr val="accent6"/>
                </a:solidFill>
              </a:rPr>
              <a:t>非规格化数，</a:t>
            </a:r>
            <a:r>
              <a:rPr lang="zh-CN" altLang="en-US" dirty="0">
                <a:solidFill>
                  <a:schemeClr val="accent6"/>
                </a:solidFill>
                <a:latin typeface="楷体" panose="02010609060101010101" charset="-122"/>
                <a:ea typeface="楷体" panose="02010609060101010101" charset="-122"/>
                <a:cs typeface="楷体" panose="02010609060101010101" charset="-122"/>
                <a:sym typeface="+mn-ea"/>
              </a:rPr>
              <a:t>小数点后最高位与符号相同为</a:t>
            </a:r>
            <a:r>
              <a:rPr lang="en-US" altLang="zh-CN" dirty="0">
                <a:solidFill>
                  <a:schemeClr val="accent6"/>
                </a:solidFill>
                <a:latin typeface="楷体" panose="02010609060101010101" charset="-122"/>
                <a:ea typeface="楷体" panose="02010609060101010101" charset="-122"/>
                <a:cs typeface="楷体" panose="02010609060101010101" charset="-122"/>
                <a:sym typeface="+mn-ea"/>
              </a:rPr>
              <a:t>1</a:t>
            </a:r>
            <a:r>
              <a:rPr lang="zh-CN" altLang="en-US" dirty="0">
                <a:solidFill>
                  <a:schemeClr val="accent6"/>
                </a:solidFill>
                <a:latin typeface="楷体" panose="02010609060101010101" charset="-122"/>
                <a:ea typeface="楷体" panose="02010609060101010101" charset="-122"/>
                <a:cs typeface="楷体" panose="02010609060101010101" charset="-122"/>
                <a:sym typeface="+mn-ea"/>
              </a:rPr>
              <a:t>，其他位非全</a:t>
            </a:r>
            <a:r>
              <a:rPr lang="en-US" altLang="zh-CN" dirty="0">
                <a:solidFill>
                  <a:schemeClr val="accent6"/>
                </a:solidFill>
                <a:latin typeface="楷体" panose="02010609060101010101" charset="-122"/>
                <a:ea typeface="楷体" panose="02010609060101010101" charset="-122"/>
                <a:cs typeface="楷体" panose="02010609060101010101" charset="-122"/>
                <a:sym typeface="+mn-ea"/>
              </a:rPr>
              <a:t>0</a:t>
            </a:r>
            <a:r>
              <a:rPr lang="zh-CN" altLang="en-US" dirty="0">
                <a:solidFill>
                  <a:schemeClr val="accent6"/>
                </a:solidFill>
                <a:latin typeface="楷体" panose="02010609060101010101" charset="-122"/>
                <a:ea typeface="楷体" panose="02010609060101010101" charset="-122"/>
                <a:cs typeface="楷体" panose="02010609060101010101" charset="-122"/>
                <a:sym typeface="+mn-ea"/>
              </a:rPr>
              <a:t>。</a:t>
            </a:r>
            <a:endParaRPr lang="zh-CN" altLang="en-US" dirty="0">
              <a:solidFill>
                <a:schemeClr val="accent6"/>
              </a:solidFill>
              <a:latin typeface="楷体" panose="02010609060101010101" charset="-122"/>
              <a:ea typeface="楷体" panose="02010609060101010101" charset="-122"/>
              <a:cs typeface="楷体" panose="02010609060101010101" charset="-122"/>
              <a:sym typeface="+mn-ea"/>
            </a:endParaRPr>
          </a:p>
        </p:txBody>
      </p:sp>
      <p:sp>
        <p:nvSpPr>
          <p:cNvPr id="12" name="左大括号 11"/>
          <p:cNvSpPr/>
          <p:nvPr/>
        </p:nvSpPr>
        <p:spPr>
          <a:xfrm>
            <a:off x="2099945" y="4740275"/>
            <a:ext cx="113030" cy="711200"/>
          </a:xfrm>
          <a:prstGeom prst="leftBrace">
            <a:avLst>
              <a:gd name="adj1" fmla="val 435703"/>
              <a:gd name="adj2" fmla="val 51950"/>
            </a:avLst>
          </a:prstGeom>
          <a:noFill/>
          <a:ln w="9525" cap="flat" cmpd="sng">
            <a:solidFill>
              <a:srgbClr val="92D050"/>
            </a:solidFill>
            <a:prstDash val="solid"/>
            <a:headEnd type="none" w="med" len="med"/>
            <a:tailEnd type="none" w="med" len="med"/>
          </a:ln>
        </p:spPr>
        <p:txBody>
          <a:bodyPr/>
          <a:p>
            <a:endParaRPr lang="zh-CN" altLang="en-US"/>
          </a:p>
        </p:txBody>
      </p:sp>
      <p:sp>
        <p:nvSpPr>
          <p:cNvPr id="13" name="文本框 12"/>
          <p:cNvSpPr txBox="1"/>
          <p:nvPr/>
        </p:nvSpPr>
        <p:spPr>
          <a:xfrm>
            <a:off x="22225" y="4544060"/>
            <a:ext cx="1977390" cy="1198880"/>
          </a:xfrm>
          <a:prstGeom prst="rect">
            <a:avLst/>
          </a:prstGeom>
          <a:noFill/>
        </p:spPr>
        <p:txBody>
          <a:bodyPr wrap="square" rtlCol="0">
            <a:spAutoFit/>
          </a:bodyPr>
          <a:p>
            <a:r>
              <a:rPr lang="zh-CN" altLang="en-US">
                <a:solidFill>
                  <a:schemeClr val="accent6"/>
                </a:solidFill>
              </a:rPr>
              <a:t>非规格化数，</a:t>
            </a:r>
            <a:r>
              <a:rPr lang="zh-CN" altLang="en-US" dirty="0">
                <a:solidFill>
                  <a:schemeClr val="accent6"/>
                </a:solidFill>
                <a:latin typeface="楷体" panose="02010609060101010101" charset="-122"/>
                <a:ea typeface="楷体" panose="02010609060101010101" charset="-122"/>
                <a:cs typeface="楷体" panose="02010609060101010101" charset="-122"/>
                <a:sym typeface="+mn-ea"/>
              </a:rPr>
              <a:t>小数点后最高位与符号相同为</a:t>
            </a:r>
            <a:r>
              <a:rPr lang="en-US" altLang="zh-CN" dirty="0">
                <a:solidFill>
                  <a:schemeClr val="accent6"/>
                </a:solidFill>
                <a:latin typeface="楷体" panose="02010609060101010101" charset="-122"/>
                <a:ea typeface="楷体" panose="02010609060101010101" charset="-122"/>
                <a:cs typeface="楷体" panose="02010609060101010101" charset="-122"/>
                <a:sym typeface="+mn-ea"/>
              </a:rPr>
              <a:t>0</a:t>
            </a:r>
            <a:r>
              <a:rPr lang="zh-CN" altLang="en-US" dirty="0">
                <a:solidFill>
                  <a:schemeClr val="accent6"/>
                </a:solidFill>
                <a:latin typeface="楷体" panose="02010609060101010101" charset="-122"/>
                <a:ea typeface="楷体" panose="02010609060101010101" charset="-122"/>
                <a:cs typeface="楷体" panose="02010609060101010101" charset="-122"/>
                <a:sym typeface="+mn-ea"/>
              </a:rPr>
              <a:t>，其他位非全</a:t>
            </a:r>
            <a:r>
              <a:rPr lang="en-US" altLang="zh-CN" dirty="0">
                <a:solidFill>
                  <a:schemeClr val="accent6"/>
                </a:solidFill>
                <a:latin typeface="楷体" panose="02010609060101010101" charset="-122"/>
                <a:ea typeface="楷体" panose="02010609060101010101" charset="-122"/>
                <a:cs typeface="楷体" panose="02010609060101010101" charset="-122"/>
                <a:sym typeface="+mn-ea"/>
              </a:rPr>
              <a:t>0</a:t>
            </a:r>
            <a:r>
              <a:rPr lang="zh-CN" altLang="en-US" dirty="0">
                <a:solidFill>
                  <a:schemeClr val="accent6"/>
                </a:solidFill>
                <a:latin typeface="楷体" panose="02010609060101010101" charset="-122"/>
                <a:ea typeface="楷体" panose="02010609060101010101" charset="-122"/>
                <a:cs typeface="楷体" panose="02010609060101010101" charset="-122"/>
                <a:sym typeface="+mn-ea"/>
              </a:rPr>
              <a:t>。</a:t>
            </a:r>
            <a:endParaRPr lang="zh-CN" altLang="en-US">
              <a:solidFill>
                <a:schemeClr val="accent6"/>
              </a:solidFill>
            </a:endParaRPr>
          </a:p>
        </p:txBody>
      </p:sp>
      <p:pic>
        <p:nvPicPr>
          <p:cNvPr id="5" name="图片 4" descr="校徽"/>
          <p:cNvPicPr>
            <a:picLocks noChangeAspect="1"/>
          </p:cNvPicPr>
          <p:nvPr/>
        </p:nvPicPr>
        <p:blipFill>
          <a:blip r:embed="rId3">
            <a:alphaModFix amt="67000"/>
          </a:blip>
          <a:stretch>
            <a:fillRect/>
          </a:stretch>
        </p:blipFill>
        <p:spPr>
          <a:xfrm>
            <a:off x="10788015" y="123825"/>
            <a:ext cx="1297940" cy="1242695"/>
          </a:xfrm>
          <a:prstGeom prst="rect">
            <a:avLst/>
          </a:prstGeom>
        </p:spPr>
      </p:pic>
      <p:sp>
        <p:nvSpPr>
          <p:cNvPr id="4" name="文本框 3"/>
          <p:cNvSpPr txBox="1"/>
          <p:nvPr/>
        </p:nvSpPr>
        <p:spPr>
          <a:xfrm>
            <a:off x="2009775" y="2312035"/>
            <a:ext cx="7935595" cy="368300"/>
          </a:xfrm>
          <a:prstGeom prst="rect">
            <a:avLst/>
          </a:prstGeom>
          <a:noFill/>
        </p:spPr>
        <p:txBody>
          <a:bodyPr wrap="square" rtlCol="0">
            <a:spAutoFit/>
          </a:bodyPr>
          <a:p>
            <a:r>
              <a:rPr lang="en-US" altLang="zh-CN" dirty="0">
                <a:latin typeface="Times New Roman" panose="02020603050405020304" pitchFamily="18" charset="0"/>
                <a:ea typeface="楷体" panose="02010609060101010101" charset="-122"/>
                <a:cs typeface="Times New Roman" panose="02020603050405020304" pitchFamily="18" charset="0"/>
                <a:sym typeface="+mn-ea"/>
              </a:rPr>
              <a:t>   </a:t>
            </a:r>
            <a:r>
              <a:rPr lang="zh-CN" altLang="en-US" dirty="0">
                <a:latin typeface="Times New Roman" panose="02020603050405020304" pitchFamily="18" charset="0"/>
                <a:ea typeface="楷体" panose="02010609060101010101" charset="-122"/>
                <a:cs typeface="Times New Roman" panose="02020603050405020304" pitchFamily="18" charset="0"/>
                <a:sym typeface="+mn-ea"/>
              </a:rPr>
              <a:t>尾数表示正数时规格化数的分布：</a:t>
            </a:r>
            <a:r>
              <a:rPr lang="en-US" altLang="zh-CN" dirty="0">
                <a:latin typeface="Times New Roman" panose="02020603050405020304" pitchFamily="18" charset="0"/>
                <a:ea typeface="楷体" panose="02010609060101010101" charset="-122"/>
                <a:cs typeface="Times New Roman" panose="02020603050405020304" pitchFamily="18" charset="0"/>
                <a:sym typeface="+mn-ea"/>
              </a:rPr>
              <a:t>       </a:t>
            </a:r>
            <a:r>
              <a:rPr lang="zh-CN" altLang="en-US" dirty="0">
                <a:latin typeface="Times New Roman" panose="02020603050405020304" pitchFamily="18" charset="0"/>
                <a:ea typeface="楷体" panose="02010609060101010101" charset="-122"/>
                <a:cs typeface="Times New Roman" panose="02020603050405020304" pitchFamily="18" charset="0"/>
                <a:sym typeface="+mn-ea"/>
              </a:rPr>
              <a:t>尾数表示负数时规格化数</a:t>
            </a:r>
            <a:r>
              <a:rPr lang="zh-CN" altLang="en-US" dirty="0">
                <a:latin typeface="Times New Roman" panose="02020603050405020304" pitchFamily="18" charset="0"/>
                <a:ea typeface="楷体" panose="02010609060101010101" charset="-122"/>
                <a:cs typeface="Times New Roman" panose="02020603050405020304" pitchFamily="18" charset="0"/>
                <a:sym typeface="+mn-ea"/>
              </a:rPr>
              <a:t>的分布：</a:t>
            </a:r>
            <a:endParaRPr lang="zh-CN" altLang="en-US"/>
          </a:p>
        </p:txBody>
      </p:sp>
      <p:sp>
        <p:nvSpPr>
          <p:cNvPr id="15" name="矩形标注 14"/>
          <p:cNvSpPr/>
          <p:nvPr/>
        </p:nvSpPr>
        <p:spPr>
          <a:xfrm>
            <a:off x="9358630" y="4066540"/>
            <a:ext cx="2426335" cy="1049020"/>
          </a:xfrm>
          <a:prstGeom prst="wedgeRectCallout">
            <a:avLst>
              <a:gd name="adj1" fmla="val -75935"/>
              <a:gd name="adj2" fmla="val 3934"/>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solidFill>
                  <a:srgbClr val="FF0000"/>
                </a:solidFill>
                <a:latin typeface="楷体" panose="02010609060101010101" charset="-122"/>
                <a:ea typeface="楷体" panose="02010609060101010101" charset="-122"/>
                <a:cs typeface="楷体" panose="02010609060101010101" charset="-122"/>
                <a:sym typeface="+mn-ea"/>
              </a:rPr>
              <a:t>规格化数，</a:t>
            </a:r>
            <a:r>
              <a:rPr lang="zh-CN" altLang="zh-CN">
                <a:solidFill>
                  <a:srgbClr val="FF0000"/>
                </a:solidFill>
                <a:latin typeface="楷体" panose="02010609060101010101" charset="-122"/>
                <a:ea typeface="楷体" panose="02010609060101010101" charset="-122"/>
                <a:cs typeface="楷体" panose="02010609060101010101" charset="-122"/>
                <a:sym typeface="+mn-ea"/>
              </a:rPr>
              <a:t>负的</a:t>
            </a:r>
            <a:r>
              <a:rPr lang="en-US" altLang="zh-CN">
                <a:solidFill>
                  <a:srgbClr val="FF0000"/>
                </a:solidFill>
                <a:latin typeface="楷体" panose="02010609060101010101" charset="-122"/>
                <a:ea typeface="楷体" panose="02010609060101010101" charset="-122"/>
                <a:cs typeface="楷体" panose="02010609060101010101" charset="-122"/>
                <a:sym typeface="+mn-ea"/>
              </a:rPr>
              <a:t>1/2</a:t>
            </a:r>
            <a:r>
              <a:rPr lang="zh-CN" altLang="zh-CN">
                <a:solidFill>
                  <a:srgbClr val="FF0000"/>
                </a:solidFill>
                <a:latin typeface="楷体" panose="02010609060101010101" charset="-122"/>
                <a:ea typeface="楷体" panose="02010609060101010101" charset="-122"/>
                <a:cs typeface="楷体" panose="02010609060101010101" charset="-122"/>
                <a:sym typeface="+mn-ea"/>
              </a:rPr>
              <a:t>尾数，</a:t>
            </a:r>
            <a:r>
              <a:rPr lang="zh-CN" altLang="en-US" dirty="0">
                <a:solidFill>
                  <a:srgbClr val="FF0000"/>
                </a:solidFill>
                <a:latin typeface="楷体" panose="02010609060101010101" charset="-122"/>
                <a:ea typeface="楷体" panose="02010609060101010101" charset="-122"/>
                <a:cs typeface="楷体" panose="02010609060101010101" charset="-122"/>
                <a:sym typeface="+mn-ea"/>
              </a:rPr>
              <a:t>小数点后最高位与符号相同，其他位为</a:t>
            </a:r>
            <a:r>
              <a:rPr lang="en-US" altLang="zh-CN" dirty="0">
                <a:solidFill>
                  <a:srgbClr val="FF0000"/>
                </a:solidFill>
                <a:latin typeface="楷体" panose="02010609060101010101" charset="-122"/>
                <a:ea typeface="楷体" panose="02010609060101010101" charset="-122"/>
                <a:cs typeface="楷体" panose="02010609060101010101" charset="-122"/>
                <a:sym typeface="+mn-ea"/>
              </a:rPr>
              <a:t>0</a:t>
            </a:r>
            <a:r>
              <a:rPr lang="zh-CN" altLang="en-US" dirty="0">
                <a:latin typeface="楷体" panose="02010609060101010101" charset="-122"/>
                <a:ea typeface="楷体" panose="02010609060101010101" charset="-122"/>
                <a:cs typeface="楷体" panose="02010609060101010101" charset="-122"/>
                <a:sym typeface="+mn-ea"/>
              </a:rPr>
              <a:t>。</a:t>
            </a:r>
            <a:endParaRPr lang="zh-CN" altLang="en-US"/>
          </a:p>
        </p:txBody>
      </p:sp>
      <p:sp>
        <p:nvSpPr>
          <p:cNvPr id="6" name="文本框 5"/>
          <p:cNvSpPr txBox="1"/>
          <p:nvPr/>
        </p:nvSpPr>
        <p:spPr>
          <a:xfrm>
            <a:off x="22860" y="5673725"/>
            <a:ext cx="2190115" cy="645160"/>
          </a:xfrm>
          <a:prstGeom prst="rect">
            <a:avLst/>
          </a:prstGeom>
          <a:noFill/>
        </p:spPr>
        <p:txBody>
          <a:bodyPr wrap="square" rtlCol="0">
            <a:spAutoFit/>
          </a:bodyPr>
          <a:p>
            <a:r>
              <a:rPr lang="en-US" altLang="zh-CN">
                <a:latin typeface="楷体" panose="02010609060101010101" charset="-122"/>
                <a:ea typeface="楷体" panose="02010609060101010101" charset="-122"/>
                <a:cs typeface="楷体" panose="02010609060101010101" charset="-122"/>
              </a:rPr>
              <a:t>0</a:t>
            </a:r>
            <a:r>
              <a:rPr lang="zh-CN" altLang="en-US">
                <a:latin typeface="楷体" panose="02010609060101010101" charset="-122"/>
                <a:ea typeface="楷体" panose="02010609060101010101" charset="-122"/>
                <a:cs typeface="楷体" panose="02010609060101010101" charset="-122"/>
              </a:rPr>
              <a:t>不考虑规格化的问题</a:t>
            </a:r>
            <a:r>
              <a:rPr lang="zh-CN" altLang="en-US"/>
              <a:t>。</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bject 2"/>
          <p:cNvSpPr txBox="1">
            <a:spLocks noGrp="1"/>
          </p:cNvSpPr>
          <p:nvPr>
            <p:ph type="title" idx="4294967295"/>
          </p:nvPr>
        </p:nvSpPr>
        <p:spPr>
          <a:xfrm>
            <a:off x="4400340" y="807220"/>
            <a:ext cx="3030538" cy="677863"/>
          </a:xfrm>
          <a:prstGeom prst="rect">
            <a:avLst/>
          </a:prstGeom>
        </p:spPr>
        <p:txBody>
          <a:bodyPr vert="horz" wrap="square" lIns="0" tIns="12700" rIns="0" bIns="0" rtlCol="0">
            <a:spAutoFit/>
          </a:bodyPr>
          <a:lstStyle/>
          <a:p>
            <a:pPr marL="12700">
              <a:spcBef>
                <a:spcPts val="100"/>
              </a:spcBef>
            </a:pPr>
            <a:r>
              <a:rPr sz="4800" b="1" i="0" spc="-5" dirty="0">
                <a:solidFill>
                  <a:srgbClr val="002060"/>
                </a:solidFill>
                <a:latin typeface="微软雅黑" panose="020B0503020204020204" pitchFamily="34" charset="-122"/>
                <a:ea typeface="微软雅黑" panose="020B0503020204020204" pitchFamily="34" charset="-122"/>
              </a:rPr>
              <a:t>目</a:t>
            </a:r>
            <a:r>
              <a:rPr sz="4800" b="1" i="0" spc="595" dirty="0">
                <a:solidFill>
                  <a:srgbClr val="002060"/>
                </a:solidFill>
                <a:latin typeface="微软雅黑" panose="020B0503020204020204" pitchFamily="34" charset="-122"/>
                <a:ea typeface="微软雅黑" panose="020B0503020204020204" pitchFamily="34" charset="-122"/>
              </a:rPr>
              <a:t>录</a:t>
            </a:r>
            <a:r>
              <a:rPr sz="2400" b="1" i="0" spc="-5" dirty="0">
                <a:solidFill>
                  <a:srgbClr val="002060"/>
                </a:solidFill>
                <a:latin typeface="微软雅黑" panose="020B0503020204020204" pitchFamily="34" charset="-122"/>
                <a:ea typeface="微软雅黑" panose="020B0503020204020204" pitchFamily="34" charset="-122"/>
              </a:rPr>
              <a:t>CONTENTS</a:t>
            </a:r>
            <a:endParaRPr sz="2400" b="1" dirty="0">
              <a:solidFill>
                <a:srgbClr val="002060"/>
              </a:solidFill>
              <a:latin typeface="微软雅黑" panose="020B0503020204020204" pitchFamily="34" charset="-122"/>
              <a:ea typeface="微软雅黑" panose="020B0503020204020204" pitchFamily="34" charset="-122"/>
            </a:endParaRPr>
          </a:p>
        </p:txBody>
      </p:sp>
      <p:cxnSp>
        <p:nvCxnSpPr>
          <p:cNvPr id="10" name="直接连接符 9"/>
          <p:cNvCxnSpPr/>
          <p:nvPr/>
        </p:nvCxnSpPr>
        <p:spPr>
          <a:xfrm>
            <a:off x="3894358" y="1719230"/>
            <a:ext cx="1922106" cy="0"/>
          </a:xfrm>
          <a:prstGeom prst="line">
            <a:avLst/>
          </a:prstGeom>
          <a:ln w="57150">
            <a:solidFill>
              <a:srgbClr val="57616F"/>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5816464" y="1722341"/>
            <a:ext cx="1922106" cy="0"/>
          </a:xfrm>
          <a:prstGeom prst="line">
            <a:avLst/>
          </a:prstGeom>
          <a:ln w="57150">
            <a:solidFill>
              <a:srgbClr val="D1DBE4"/>
            </a:solidFill>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35560" y="1691368"/>
            <a:ext cx="12119992" cy="3134139"/>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dirty="0">
              <a:solidFill>
                <a:prstClr val="white"/>
              </a:solidFill>
            </a:endParaRPr>
          </a:p>
        </p:txBody>
      </p:sp>
      <p:sp>
        <p:nvSpPr>
          <p:cNvPr id="13" name="object 23"/>
          <p:cNvSpPr/>
          <p:nvPr/>
        </p:nvSpPr>
        <p:spPr>
          <a:xfrm>
            <a:off x="1455419" y="2821866"/>
            <a:ext cx="9404350" cy="0"/>
          </a:xfrm>
          <a:custGeom>
            <a:avLst/>
            <a:gdLst/>
            <a:ahLst/>
            <a:cxnLst/>
            <a:rect l="l" t="t" r="r" b="b"/>
            <a:pathLst>
              <a:path w="9404350">
                <a:moveTo>
                  <a:pt x="0" y="0"/>
                </a:moveTo>
                <a:lnTo>
                  <a:pt x="9404096" y="0"/>
                </a:lnTo>
              </a:path>
            </a:pathLst>
          </a:custGeom>
          <a:ln w="3175">
            <a:solidFill>
              <a:srgbClr val="D9D9D9"/>
            </a:solidFill>
          </a:ln>
        </p:spPr>
        <p:txBody>
          <a:bodyPr wrap="square" lIns="0" tIns="0" rIns="0" bIns="0" rtlCol="0"/>
          <a:lstStyle/>
          <a:p>
            <a:pPr>
              <a:defRPr/>
            </a:pPr>
            <a:endParaRPr>
              <a:solidFill>
                <a:prstClr val="black"/>
              </a:solidFill>
            </a:endParaRPr>
          </a:p>
        </p:txBody>
      </p:sp>
      <p:sp>
        <p:nvSpPr>
          <p:cNvPr id="14" name="object 24"/>
          <p:cNvSpPr/>
          <p:nvPr/>
        </p:nvSpPr>
        <p:spPr>
          <a:xfrm>
            <a:off x="1455419" y="4401671"/>
            <a:ext cx="9404350" cy="0"/>
          </a:xfrm>
          <a:custGeom>
            <a:avLst/>
            <a:gdLst/>
            <a:ahLst/>
            <a:cxnLst/>
            <a:rect l="l" t="t" r="r" b="b"/>
            <a:pathLst>
              <a:path w="9404350">
                <a:moveTo>
                  <a:pt x="0" y="0"/>
                </a:moveTo>
                <a:lnTo>
                  <a:pt x="9404096" y="0"/>
                </a:lnTo>
              </a:path>
            </a:pathLst>
          </a:custGeom>
          <a:ln w="3175">
            <a:solidFill>
              <a:srgbClr val="D9D9D9"/>
            </a:solidFill>
          </a:ln>
        </p:spPr>
        <p:txBody>
          <a:bodyPr wrap="square" lIns="0" tIns="0" rIns="0" bIns="0" rtlCol="0"/>
          <a:lstStyle/>
          <a:p>
            <a:pPr>
              <a:defRPr/>
            </a:pPr>
            <a:endParaRPr>
              <a:solidFill>
                <a:prstClr val="black"/>
              </a:solidFill>
            </a:endParaRPr>
          </a:p>
        </p:txBody>
      </p:sp>
      <p:sp>
        <p:nvSpPr>
          <p:cNvPr id="28" name="object 24"/>
          <p:cNvSpPr/>
          <p:nvPr/>
        </p:nvSpPr>
        <p:spPr>
          <a:xfrm>
            <a:off x="1455419" y="3603306"/>
            <a:ext cx="9404350" cy="0"/>
          </a:xfrm>
          <a:custGeom>
            <a:avLst/>
            <a:gdLst/>
            <a:ahLst/>
            <a:cxnLst/>
            <a:rect l="l" t="t" r="r" b="b"/>
            <a:pathLst>
              <a:path w="9404350">
                <a:moveTo>
                  <a:pt x="0" y="0"/>
                </a:moveTo>
                <a:lnTo>
                  <a:pt x="9404096" y="0"/>
                </a:lnTo>
              </a:path>
            </a:pathLst>
          </a:custGeom>
          <a:ln w="3175">
            <a:solidFill>
              <a:srgbClr val="D9D9D9"/>
            </a:solidFill>
          </a:ln>
        </p:spPr>
        <p:txBody>
          <a:bodyPr wrap="square" lIns="0" tIns="0" rIns="0" bIns="0" rtlCol="0"/>
          <a:lstStyle/>
          <a:p>
            <a:pPr>
              <a:defRPr/>
            </a:pPr>
            <a:endParaRPr>
              <a:solidFill>
                <a:prstClr val="black"/>
              </a:solidFill>
            </a:endParaRPr>
          </a:p>
        </p:txBody>
      </p:sp>
      <p:grpSp>
        <p:nvGrpSpPr>
          <p:cNvPr id="16" name="组合 15"/>
          <p:cNvGrpSpPr/>
          <p:nvPr/>
        </p:nvGrpSpPr>
        <p:grpSpPr>
          <a:xfrm>
            <a:off x="3318213" y="2045821"/>
            <a:ext cx="7022341" cy="583459"/>
            <a:chOff x="5271" y="3136"/>
            <a:chExt cx="9166" cy="1004"/>
          </a:xfrm>
        </p:grpSpPr>
        <p:sp>
          <p:nvSpPr>
            <p:cNvPr id="17" name="文本框 21"/>
            <p:cNvSpPr txBox="1"/>
            <p:nvPr/>
          </p:nvSpPr>
          <p:spPr>
            <a:xfrm>
              <a:off x="5271" y="3314"/>
              <a:ext cx="735" cy="634"/>
            </a:xfrm>
            <a:prstGeom prst="rect">
              <a:avLst/>
            </a:prstGeom>
            <a:solidFill>
              <a:srgbClr val="D1DBE4"/>
            </a:solidFill>
            <a:ln w="12700">
              <a:solidFill>
                <a:schemeClr val="bg1"/>
              </a:solidFill>
            </a:ln>
          </p:spPr>
          <p:txBody>
            <a:bodyPr wrap="square" rtlCol="0">
              <a:spAutoFit/>
            </a:bodyPr>
            <a:lstStyle/>
            <a:p>
              <a:pPr>
                <a:defRPr/>
              </a:pPr>
              <a:r>
                <a:rPr lang="en-US" altLang="zh-CN" b="1" dirty="0">
                  <a:solidFill>
                    <a:srgbClr val="FF0000"/>
                  </a:solidFill>
                  <a:latin typeface="微软雅黑" panose="020B0503020204020204" pitchFamily="34" charset="-122"/>
                  <a:ea typeface="微软雅黑" panose="020B0503020204020204" pitchFamily="34" charset="-122"/>
                </a:rPr>
                <a:t>01</a:t>
              </a:r>
              <a:endParaRPr lang="zh-CN" altLang="en-US" b="1" dirty="0">
                <a:solidFill>
                  <a:srgbClr val="FF0000"/>
                </a:solidFill>
                <a:latin typeface="微软雅黑" panose="020B0503020204020204" pitchFamily="34" charset="-122"/>
                <a:ea typeface="微软雅黑" panose="020B0503020204020204" pitchFamily="34" charset="-122"/>
              </a:endParaRPr>
            </a:p>
          </p:txBody>
        </p:sp>
        <p:sp>
          <p:nvSpPr>
            <p:cNvPr id="18" name="文本框 25"/>
            <p:cNvSpPr txBox="1"/>
            <p:nvPr/>
          </p:nvSpPr>
          <p:spPr>
            <a:xfrm>
              <a:off x="6610" y="3136"/>
              <a:ext cx="7827" cy="1004"/>
            </a:xfrm>
            <a:prstGeom prst="rect">
              <a:avLst/>
            </a:prstGeom>
            <a:noFill/>
          </p:spPr>
          <p:txBody>
            <a:bodyPr wrap="square" rtlCol="0">
              <a:spAutoFit/>
            </a:bodyPr>
            <a:lstStyle/>
            <a:p>
              <a:pPr>
                <a:defRPr/>
              </a:pPr>
              <a:r>
                <a:rPr lang="zh-CN" altLang="en-US" sz="3200" b="1" spc="800" dirty="0">
                  <a:solidFill>
                    <a:srgbClr val="002060"/>
                  </a:solidFill>
                  <a:latin typeface="微软雅黑" panose="020B0503020204020204" pitchFamily="34" charset="-122"/>
                  <a:ea typeface="微软雅黑" panose="020B0503020204020204" pitchFamily="34" charset="-122"/>
                </a:rPr>
                <a:t>计算机</a:t>
              </a:r>
              <a:r>
                <a:rPr lang="zh-CN" altLang="en-US" sz="3200" b="1" spc="800" dirty="0">
                  <a:solidFill>
                    <a:srgbClr val="002060"/>
                  </a:solidFill>
                  <a:latin typeface="微软雅黑" panose="020B0503020204020204" pitchFamily="34" charset="-122"/>
                  <a:ea typeface="微软雅黑" panose="020B0503020204020204" pitchFamily="34" charset="-122"/>
                </a:rPr>
                <a:t>的浮点数</a:t>
              </a:r>
              <a:endParaRPr lang="zh-CN" altLang="en-US" sz="3200" b="1" spc="800" dirty="0">
                <a:solidFill>
                  <a:srgbClr val="002060"/>
                </a:solidFill>
                <a:latin typeface="微软雅黑" panose="020B0503020204020204" pitchFamily="34" charset="-122"/>
                <a:ea typeface="微软雅黑" panose="020B0503020204020204" pitchFamily="34" charset="-122"/>
              </a:endParaRPr>
            </a:p>
          </p:txBody>
        </p:sp>
      </p:grpSp>
      <p:grpSp>
        <p:nvGrpSpPr>
          <p:cNvPr id="24" name="组合 23"/>
          <p:cNvGrpSpPr/>
          <p:nvPr/>
        </p:nvGrpSpPr>
        <p:grpSpPr>
          <a:xfrm>
            <a:off x="3318213" y="2966128"/>
            <a:ext cx="7022341" cy="583459"/>
            <a:chOff x="5271" y="3129"/>
            <a:chExt cx="9166" cy="1004"/>
          </a:xfrm>
        </p:grpSpPr>
        <p:sp>
          <p:nvSpPr>
            <p:cNvPr id="29" name="文本框 21"/>
            <p:cNvSpPr txBox="1"/>
            <p:nvPr/>
          </p:nvSpPr>
          <p:spPr>
            <a:xfrm>
              <a:off x="5271" y="3314"/>
              <a:ext cx="735" cy="634"/>
            </a:xfrm>
            <a:prstGeom prst="rect">
              <a:avLst/>
            </a:prstGeom>
            <a:solidFill>
              <a:srgbClr val="D1DBE4"/>
            </a:solidFill>
            <a:ln w="12700">
              <a:solidFill>
                <a:schemeClr val="bg1"/>
              </a:solidFill>
            </a:ln>
          </p:spPr>
          <p:txBody>
            <a:bodyPr wrap="square" rtlCol="0">
              <a:spAutoFit/>
            </a:bodyPr>
            <a:lstStyle/>
            <a:p>
              <a:pPr>
                <a:defRPr/>
              </a:pPr>
              <a:r>
                <a:rPr lang="en-US" altLang="zh-CN" b="1" dirty="0">
                  <a:solidFill>
                    <a:srgbClr val="FF0000"/>
                  </a:solidFill>
                  <a:latin typeface="微软雅黑" panose="020B0503020204020204" pitchFamily="34" charset="-122"/>
                  <a:ea typeface="微软雅黑" panose="020B0503020204020204" pitchFamily="34" charset="-122"/>
                </a:rPr>
                <a:t>02</a:t>
              </a:r>
              <a:endParaRPr lang="zh-CN" altLang="en-US" b="1" dirty="0">
                <a:solidFill>
                  <a:srgbClr val="FF0000"/>
                </a:solidFill>
                <a:latin typeface="微软雅黑" panose="020B0503020204020204" pitchFamily="34" charset="-122"/>
                <a:ea typeface="微软雅黑" panose="020B0503020204020204" pitchFamily="34" charset="-122"/>
              </a:endParaRPr>
            </a:p>
          </p:txBody>
        </p:sp>
        <p:sp>
          <p:nvSpPr>
            <p:cNvPr id="30" name="文本框 25"/>
            <p:cNvSpPr txBox="1"/>
            <p:nvPr/>
          </p:nvSpPr>
          <p:spPr>
            <a:xfrm>
              <a:off x="6610" y="3129"/>
              <a:ext cx="7827" cy="1004"/>
            </a:xfrm>
            <a:prstGeom prst="rect">
              <a:avLst/>
            </a:prstGeom>
            <a:noFill/>
          </p:spPr>
          <p:txBody>
            <a:bodyPr wrap="square" rtlCol="0">
              <a:spAutoFit/>
            </a:bodyPr>
            <a:lstStyle/>
            <a:p>
              <a:pPr>
                <a:defRPr/>
              </a:pPr>
              <a:r>
                <a:rPr lang="zh-CN" altLang="en-US" sz="3200" b="1" spc="800" dirty="0">
                  <a:solidFill>
                    <a:srgbClr val="002060"/>
                  </a:solidFill>
                  <a:latin typeface="微软雅黑" panose="020B0503020204020204" pitchFamily="34" charset="-122"/>
                  <a:ea typeface="微软雅黑" panose="020B0503020204020204" pitchFamily="34" charset="-122"/>
                  <a:sym typeface="+mn-ea"/>
                </a:rPr>
                <a:t>多媒体信息</a:t>
              </a:r>
              <a:r>
                <a:rPr lang="zh-CN" altLang="en-US" sz="3200" b="1" spc="800" dirty="0">
                  <a:solidFill>
                    <a:srgbClr val="002060"/>
                  </a:solidFill>
                  <a:latin typeface="微软雅黑" panose="020B0503020204020204" pitchFamily="34" charset="-122"/>
                  <a:ea typeface="微软雅黑" panose="020B0503020204020204" pitchFamily="34" charset="-122"/>
                  <a:sym typeface="+mn-ea"/>
                </a:rPr>
                <a:t>编码</a:t>
              </a:r>
              <a:endParaRPr lang="zh-CN" altLang="en-US" sz="3200" b="1" spc="800" dirty="0">
                <a:solidFill>
                  <a:srgbClr val="002060"/>
                </a:solidFill>
                <a:latin typeface="微软雅黑" panose="020B0503020204020204" pitchFamily="34" charset="-122"/>
                <a:ea typeface="微软雅黑" panose="020B0503020204020204" pitchFamily="34" charset="-122"/>
                <a:sym typeface="+mn-ea"/>
              </a:endParaRPr>
            </a:p>
          </p:txBody>
        </p:sp>
      </p:grpSp>
      <p:pic>
        <p:nvPicPr>
          <p:cNvPr id="7" name="图片 6" descr="校徽"/>
          <p:cNvPicPr>
            <a:picLocks noChangeAspect="1"/>
          </p:cNvPicPr>
          <p:nvPr/>
        </p:nvPicPr>
        <p:blipFill>
          <a:blip r:embed="rId1">
            <a:alphaModFix amt="67000"/>
          </a:blip>
          <a:stretch>
            <a:fillRect/>
          </a:stretch>
        </p:blipFill>
        <p:spPr>
          <a:xfrm>
            <a:off x="10788015" y="123825"/>
            <a:ext cx="1297940" cy="124269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文本框 19457"/>
          <p:cNvSpPr txBox="1"/>
          <p:nvPr/>
        </p:nvSpPr>
        <p:spPr>
          <a:xfrm>
            <a:off x="3733800" y="228600"/>
            <a:ext cx="6629400" cy="368300"/>
          </a:xfrm>
          <a:prstGeom prst="rect">
            <a:avLst/>
          </a:prstGeom>
          <a:noFill/>
          <a:ln w="9525">
            <a:noFill/>
          </a:ln>
        </p:spPr>
        <p:txBody>
          <a:bodyPr>
            <a:spAutoFit/>
          </a:bodyPr>
          <a:lstStyle/>
          <a:p>
            <a:pPr>
              <a:spcBef>
                <a:spcPct val="50000"/>
              </a:spcBef>
            </a:pPr>
            <a:endParaRPr dirty="0">
              <a:latin typeface="Tahoma" panose="020B0604030504040204" pitchFamily="34" charset="0"/>
              <a:ea typeface="宋体" panose="02010600030101010101" pitchFamily="2" charset="-122"/>
            </a:endParaRPr>
          </a:p>
        </p:txBody>
      </p:sp>
      <p:sp>
        <p:nvSpPr>
          <p:cNvPr id="19461" name="文本框 19460"/>
          <p:cNvSpPr txBox="1"/>
          <p:nvPr/>
        </p:nvSpPr>
        <p:spPr>
          <a:xfrm>
            <a:off x="3657600" y="1066800"/>
            <a:ext cx="5486400" cy="368300"/>
          </a:xfrm>
          <a:prstGeom prst="rect">
            <a:avLst/>
          </a:prstGeom>
          <a:noFill/>
          <a:ln w="9525">
            <a:noFill/>
          </a:ln>
        </p:spPr>
        <p:txBody>
          <a:bodyPr>
            <a:spAutoFit/>
          </a:bodyPr>
          <a:lstStyle/>
          <a:p>
            <a:pPr>
              <a:spcBef>
                <a:spcPct val="50000"/>
              </a:spcBef>
            </a:pPr>
            <a:endParaRPr dirty="0">
              <a:latin typeface="Tahoma" panose="020B0604030504040204" pitchFamily="34" charset="0"/>
              <a:ea typeface="宋体" panose="02010600030101010101" pitchFamily="2" charset="-122"/>
            </a:endParaRPr>
          </a:p>
        </p:txBody>
      </p:sp>
      <p:sp>
        <p:nvSpPr>
          <p:cNvPr id="19463" name="矩形 19462"/>
          <p:cNvSpPr/>
          <p:nvPr/>
        </p:nvSpPr>
        <p:spPr>
          <a:xfrm>
            <a:off x="2182495" y="544830"/>
            <a:ext cx="6172200" cy="460375"/>
          </a:xfrm>
          <a:prstGeom prst="rect">
            <a:avLst/>
          </a:prstGeom>
          <a:noFill/>
          <a:ln w="9525">
            <a:noFill/>
          </a:ln>
        </p:spPr>
        <p:txBody>
          <a:bodyPr>
            <a:spAutoFit/>
          </a:bodyPr>
          <a:lstStyle/>
          <a:p>
            <a:r>
              <a:rPr lang="en-US" altLang="zh-CN" sz="2400" dirty="0">
                <a:latin typeface="Times New Roman" panose="02020603050405020304" pitchFamily="18" charset="0"/>
                <a:ea typeface="楷体" panose="02010609060101010101" charset="-122"/>
                <a:cs typeface="Times New Roman" panose="02020603050405020304" pitchFamily="18" charset="0"/>
              </a:rPr>
              <a:t>4</a:t>
            </a:r>
            <a:r>
              <a:rPr lang="zh-CN" altLang="en-US" sz="2400" dirty="0">
                <a:latin typeface="Times New Roman" panose="02020603050405020304" pitchFamily="18" charset="0"/>
                <a:ea typeface="楷体" panose="02010609060101010101" charset="-122"/>
                <a:cs typeface="Times New Roman" panose="02020603050405020304" pitchFamily="18" charset="0"/>
              </a:rPr>
              <a:t>．移码表示阶码</a:t>
            </a:r>
            <a:r>
              <a:rPr lang="zh-CN" altLang="en-US" sz="1400" dirty="0">
                <a:latin typeface="Tahoma" panose="020B0604030504040204" pitchFamily="34" charset="0"/>
                <a:ea typeface="宋体" panose="02010600030101010101" pitchFamily="2" charset="-122"/>
              </a:rPr>
              <a:t> </a:t>
            </a:r>
            <a:endParaRPr lang="zh-CN" altLang="en-US" dirty="0">
              <a:latin typeface="Times New Roman" panose="02020603050405020304" pitchFamily="18" charset="0"/>
              <a:ea typeface="宋体" panose="02010600030101010101" pitchFamily="2" charset="-122"/>
            </a:endParaRPr>
          </a:p>
        </p:txBody>
      </p:sp>
      <p:sp>
        <p:nvSpPr>
          <p:cNvPr id="19465" name="矩形 19464"/>
          <p:cNvSpPr/>
          <p:nvPr/>
        </p:nvSpPr>
        <p:spPr>
          <a:xfrm>
            <a:off x="2204085" y="1084580"/>
            <a:ext cx="8260080" cy="460375"/>
          </a:xfrm>
          <a:prstGeom prst="rect">
            <a:avLst/>
          </a:prstGeom>
          <a:noFill/>
          <a:ln w="9525">
            <a:noFill/>
          </a:ln>
        </p:spPr>
        <p:txBody>
          <a:bodyPr wrap="none" anchor="t">
            <a:spAutoFit/>
          </a:bodyPr>
          <a:lstStyle/>
          <a:p>
            <a:pPr algn="l"/>
            <a:r>
              <a:rPr lang="zh-CN" altLang="en-US" sz="2400" dirty="0">
                <a:latin typeface="宋体" panose="02010600030101010101" pitchFamily="2" charset="-122"/>
                <a:ea typeface="宋体" panose="02010600030101010101" pitchFamily="2" charset="-122"/>
                <a:sym typeface="+mn-ea"/>
              </a:rPr>
              <a:t>（</a:t>
            </a:r>
            <a:r>
              <a:rPr lang="en-US" altLang="zh-CN" sz="2400" dirty="0">
                <a:latin typeface="宋体" panose="02010600030101010101" pitchFamily="2" charset="-122"/>
                <a:ea typeface="宋体" panose="02010600030101010101" pitchFamily="2" charset="-122"/>
                <a:sym typeface="+mn-ea"/>
              </a:rPr>
              <a:t>1</a:t>
            </a:r>
            <a:r>
              <a:rPr lang="zh-CN" altLang="en-US" sz="2400" dirty="0">
                <a:latin typeface="宋体" panose="02010600030101010101" pitchFamily="2" charset="-122"/>
                <a:ea typeface="宋体" panose="02010600030101010101" pitchFamily="2" charset="-122"/>
                <a:sym typeface="+mn-ea"/>
              </a:rPr>
              <a:t>）</a:t>
            </a:r>
            <a:r>
              <a:rPr lang="zh-CN" altLang="en-US" sz="2400" dirty="0">
                <a:latin typeface="楷体" panose="02010609060101010101" charset="-122"/>
                <a:ea typeface="楷体" panose="02010609060101010101" charset="-122"/>
              </a:rPr>
              <a:t>移码可以</a:t>
            </a:r>
            <a:r>
              <a:rPr lang="zh-CN" altLang="en-US" sz="2400" dirty="0">
                <a:latin typeface="楷体" panose="02010609060101010101" charset="-122"/>
                <a:ea typeface="楷体" panose="02010609060101010101" charset="-122"/>
              </a:rPr>
              <a:t>用来表示浮点数阶码的机器数，移码</a:t>
            </a:r>
            <a:r>
              <a:rPr lang="zh-CN" altLang="en-US" sz="2400" dirty="0">
                <a:latin typeface="楷体" panose="02010609060101010101" charset="-122"/>
                <a:ea typeface="楷体" panose="02010609060101010101" charset="-122"/>
              </a:rPr>
              <a:t>的定义：</a:t>
            </a:r>
            <a:endParaRPr lang="zh-CN" altLang="en-US" sz="2400" dirty="0">
              <a:latin typeface="楷体" panose="02010609060101010101" charset="-122"/>
              <a:ea typeface="楷体" panose="02010609060101010101" charset="-122"/>
            </a:endParaRPr>
          </a:p>
        </p:txBody>
      </p:sp>
      <p:sp>
        <p:nvSpPr>
          <p:cNvPr id="100" name="文本框 99"/>
          <p:cNvSpPr txBox="1"/>
          <p:nvPr/>
        </p:nvSpPr>
        <p:spPr>
          <a:xfrm>
            <a:off x="2472690" y="1531620"/>
            <a:ext cx="5591810" cy="1241425"/>
          </a:xfrm>
          <a:prstGeom prst="rect">
            <a:avLst/>
          </a:prstGeom>
          <a:noFill/>
          <a:ln w="9525">
            <a:noFill/>
          </a:ln>
        </p:spPr>
        <p:txBody>
          <a:bodyPr wrap="square">
            <a:spAutoFit/>
          </a:bodyPr>
          <a:lstStyle/>
          <a:p>
            <a:pPr fontAlgn="auto">
              <a:lnSpc>
                <a:spcPct val="135000"/>
              </a:lnSpc>
              <a:spcBef>
                <a:spcPts val="1200"/>
              </a:spcBef>
            </a:pPr>
            <a:r>
              <a:rPr lang="en-US" sz="2400">
                <a:latin typeface="宋体" panose="02010600030101010101" pitchFamily="2" charset="-122"/>
              </a:rPr>
              <a:t>      </a:t>
            </a:r>
            <a:r>
              <a:rPr lang="en-US" sz="2400">
                <a:latin typeface="Times New Roman" panose="02020603050405020304" pitchFamily="18" charset="0"/>
                <a:ea typeface="楷体" panose="02010609060101010101" charset="-122"/>
                <a:cs typeface="Times New Roman" panose="02020603050405020304" pitchFamily="18" charset="0"/>
              </a:rPr>
              <a:t>[</a:t>
            </a:r>
            <a:r>
              <a:rPr lang="en-US" sz="2400" i="1">
                <a:latin typeface="Times New Roman" panose="02020603050405020304" pitchFamily="18" charset="0"/>
                <a:ea typeface="楷体" panose="02010609060101010101" charset="-122"/>
                <a:cs typeface="Times New Roman" panose="02020603050405020304" pitchFamily="18" charset="0"/>
              </a:rPr>
              <a:t>x</a:t>
            </a:r>
            <a:r>
              <a:rPr lang="en-US" sz="2400">
                <a:latin typeface="Times New Roman" panose="02020603050405020304" pitchFamily="18" charset="0"/>
                <a:ea typeface="楷体" panose="02010609060101010101" charset="-122"/>
                <a:cs typeface="Times New Roman" panose="02020603050405020304" pitchFamily="18" charset="0"/>
              </a:rPr>
              <a:t>]</a:t>
            </a:r>
            <a:r>
              <a:rPr lang="zh-CN" sz="2400" baseline="-25000">
                <a:latin typeface="Times New Roman" panose="02020603050405020304" pitchFamily="18" charset="0"/>
                <a:ea typeface="楷体" panose="02010609060101010101" charset="-122"/>
                <a:cs typeface="Times New Roman" panose="02020603050405020304" pitchFamily="18" charset="0"/>
              </a:rPr>
              <a:t>移</a:t>
            </a:r>
            <a:r>
              <a:rPr lang="en-US" sz="2400">
                <a:latin typeface="Times New Roman" panose="02020603050405020304" pitchFamily="18" charset="0"/>
                <a:ea typeface="楷体" panose="02010609060101010101" charset="-122"/>
                <a:cs typeface="Times New Roman" panose="02020603050405020304" pitchFamily="18" charset="0"/>
              </a:rPr>
              <a:t>=2</a:t>
            </a:r>
            <a:r>
              <a:rPr lang="en-US" sz="2400" i="1" baseline="30000">
                <a:latin typeface="Times New Roman" panose="02020603050405020304" pitchFamily="18" charset="0"/>
                <a:ea typeface="楷体" panose="02010609060101010101" charset="-122"/>
                <a:cs typeface="Times New Roman" panose="02020603050405020304" pitchFamily="18" charset="0"/>
              </a:rPr>
              <a:t>n</a:t>
            </a:r>
            <a:r>
              <a:rPr lang="en-US" sz="2400" baseline="30000">
                <a:latin typeface="Times New Roman" panose="02020603050405020304" pitchFamily="18" charset="0"/>
                <a:ea typeface="楷体" panose="02010609060101010101" charset="-122"/>
                <a:cs typeface="Times New Roman" panose="02020603050405020304" pitchFamily="18" charset="0"/>
              </a:rPr>
              <a:t> </a:t>
            </a:r>
            <a:r>
              <a:rPr lang="en-US" sz="2400">
                <a:latin typeface="Times New Roman" panose="02020603050405020304" pitchFamily="18" charset="0"/>
                <a:ea typeface="楷体" panose="02010609060101010101" charset="-122"/>
                <a:cs typeface="Times New Roman" panose="02020603050405020304" pitchFamily="18" charset="0"/>
              </a:rPr>
              <a:t>+ </a:t>
            </a:r>
            <a:r>
              <a:rPr lang="en-US" sz="2400" i="1">
                <a:latin typeface="Times New Roman" panose="02020603050405020304" pitchFamily="18" charset="0"/>
                <a:ea typeface="楷体" panose="02010609060101010101" charset="-122"/>
                <a:cs typeface="Times New Roman" panose="02020603050405020304" pitchFamily="18" charset="0"/>
                <a:sym typeface="+mn-ea"/>
              </a:rPr>
              <a:t>x</a:t>
            </a:r>
            <a:r>
              <a:rPr lang="en-US" sz="2400">
                <a:latin typeface="Times New Roman" panose="02020603050405020304" pitchFamily="18" charset="0"/>
                <a:ea typeface="楷体" panose="02010609060101010101" charset="-122"/>
                <a:cs typeface="Times New Roman" panose="02020603050405020304" pitchFamily="18" charset="0"/>
              </a:rPr>
              <a:t>                 -2</a:t>
            </a:r>
            <a:r>
              <a:rPr lang="en-US" sz="2400" i="1" baseline="30000">
                <a:latin typeface="Times New Roman" panose="02020603050405020304" pitchFamily="18" charset="0"/>
                <a:ea typeface="楷体" panose="02010609060101010101" charset="-122"/>
                <a:cs typeface="Times New Roman" panose="02020603050405020304" pitchFamily="18" charset="0"/>
              </a:rPr>
              <a:t>n</a:t>
            </a:r>
            <a:r>
              <a:rPr lang="en-US" sz="2400">
                <a:latin typeface="Times New Roman" panose="02020603050405020304" pitchFamily="18" charset="0"/>
                <a:ea typeface="楷体" panose="02010609060101010101" charset="-122"/>
                <a:cs typeface="Times New Roman" panose="02020603050405020304" pitchFamily="18" charset="0"/>
              </a:rPr>
              <a:t>≤</a:t>
            </a:r>
            <a:r>
              <a:rPr lang="en-US" sz="2400" i="1">
                <a:latin typeface="Times New Roman" panose="02020603050405020304" pitchFamily="18" charset="0"/>
                <a:ea typeface="楷体" panose="02010609060101010101" charset="-122"/>
                <a:cs typeface="Times New Roman" panose="02020603050405020304" pitchFamily="18" charset="0"/>
                <a:sym typeface="+mn-ea"/>
              </a:rPr>
              <a:t>x</a:t>
            </a:r>
            <a:r>
              <a:rPr lang="en-US" sz="2400">
                <a:latin typeface="Times New Roman" panose="02020603050405020304" pitchFamily="18" charset="0"/>
                <a:ea typeface="楷体" panose="02010609060101010101" charset="-122"/>
                <a:cs typeface="Times New Roman" panose="02020603050405020304" pitchFamily="18" charset="0"/>
              </a:rPr>
              <a:t>&lt;2</a:t>
            </a:r>
            <a:r>
              <a:rPr lang="en-US" sz="2400" i="1" baseline="30000">
                <a:latin typeface="Times New Roman" panose="02020603050405020304" pitchFamily="18" charset="0"/>
                <a:ea typeface="楷体" panose="02010609060101010101" charset="-122"/>
                <a:cs typeface="Times New Roman" panose="02020603050405020304" pitchFamily="18" charset="0"/>
              </a:rPr>
              <a:t>n</a:t>
            </a:r>
            <a:endParaRPr lang="en-US" sz="2400" i="1" baseline="30000">
              <a:latin typeface="Times New Roman" panose="02020603050405020304" pitchFamily="18" charset="0"/>
              <a:ea typeface="楷体" panose="02010609060101010101" charset="-122"/>
              <a:cs typeface="Times New Roman" panose="02020603050405020304" pitchFamily="18" charset="0"/>
            </a:endParaRPr>
          </a:p>
          <a:p>
            <a:pPr fontAlgn="auto">
              <a:lnSpc>
                <a:spcPct val="135000"/>
              </a:lnSpc>
              <a:spcBef>
                <a:spcPts val="1200"/>
              </a:spcBef>
            </a:pPr>
            <a:r>
              <a:rPr lang="zh-CN" altLang="en-US" sz="2400">
                <a:latin typeface="Times New Roman" panose="02020603050405020304" pitchFamily="18" charset="0"/>
                <a:ea typeface="楷体" panose="02010609060101010101" charset="-122"/>
                <a:cs typeface="Times New Roman" panose="02020603050405020304" pitchFamily="18" charset="0"/>
              </a:rPr>
              <a:t>例</a:t>
            </a:r>
            <a:r>
              <a:rPr lang="en-US" altLang="zh-CN" sz="2400">
                <a:latin typeface="Times New Roman" panose="02020603050405020304" pitchFamily="18" charset="0"/>
                <a:ea typeface="楷体" panose="02010609060101010101" charset="-122"/>
                <a:cs typeface="Times New Roman" panose="02020603050405020304" pitchFamily="18" charset="0"/>
              </a:rPr>
              <a:t>5</a:t>
            </a:r>
            <a:r>
              <a:rPr lang="zh-CN" altLang="en-US" sz="2400">
                <a:latin typeface="Times New Roman" panose="02020603050405020304" pitchFamily="18" charset="0"/>
                <a:ea typeface="楷体" panose="02010609060101010101" charset="-122"/>
                <a:cs typeface="Times New Roman" panose="02020603050405020304" pitchFamily="18" charset="0"/>
              </a:rPr>
              <a:t>：设阶码</a:t>
            </a:r>
            <a:r>
              <a:rPr lang="en-US" altLang="zh-CN" sz="2400" i="1">
                <a:latin typeface="Times New Roman" panose="02020603050405020304" pitchFamily="18" charset="0"/>
                <a:ea typeface="楷体" panose="02010609060101010101" charset="-122"/>
                <a:cs typeface="Times New Roman" panose="02020603050405020304" pitchFamily="18" charset="0"/>
              </a:rPr>
              <a:t>n</a:t>
            </a:r>
            <a:r>
              <a:rPr lang="en-US" altLang="zh-CN" sz="2400">
                <a:latin typeface="Times New Roman" panose="02020603050405020304" pitchFamily="18" charset="0"/>
                <a:ea typeface="楷体" panose="02010609060101010101" charset="-122"/>
                <a:cs typeface="Times New Roman" panose="02020603050405020304" pitchFamily="18" charset="0"/>
              </a:rPr>
              <a:t>+1=</a:t>
            </a:r>
            <a:r>
              <a:rPr lang="zh-CN" altLang="en-US" sz="2400">
                <a:latin typeface="Times New Roman" panose="02020603050405020304" pitchFamily="18" charset="0"/>
                <a:ea typeface="楷体" panose="02010609060101010101" charset="-122"/>
                <a:cs typeface="Times New Roman" panose="02020603050405020304" pitchFamily="18" charset="0"/>
              </a:rPr>
              <a:t>8位，</a:t>
            </a:r>
            <a:r>
              <a:rPr lang="zh-CN" altLang="en-US" sz="2400" i="1">
                <a:latin typeface="Times New Roman" panose="02020603050405020304" pitchFamily="18" charset="0"/>
                <a:ea typeface="楷体" panose="02010609060101010101" charset="-122"/>
                <a:cs typeface="Times New Roman" panose="02020603050405020304" pitchFamily="18" charset="0"/>
              </a:rPr>
              <a:t>n</a:t>
            </a:r>
            <a:r>
              <a:rPr lang="zh-CN" altLang="en-US" sz="2400">
                <a:latin typeface="Times New Roman" panose="02020603050405020304" pitchFamily="18" charset="0"/>
                <a:ea typeface="楷体" panose="02010609060101010101" charset="-122"/>
                <a:cs typeface="Times New Roman" panose="02020603050405020304" pitchFamily="18" charset="0"/>
              </a:rPr>
              <a:t>=7   有</a:t>
            </a:r>
            <a:endParaRPr lang="zh-CN" altLang="en-US" sz="2400">
              <a:latin typeface="Times New Roman" panose="02020603050405020304" pitchFamily="18" charset="0"/>
              <a:ea typeface="楷体" panose="02010609060101010101" charset="-122"/>
              <a:cs typeface="Times New Roman" panose="02020603050405020304" pitchFamily="18" charset="0"/>
            </a:endParaRPr>
          </a:p>
        </p:txBody>
      </p:sp>
      <p:graphicFrame>
        <p:nvGraphicFramePr>
          <p:cNvPr id="2" name="表格 1"/>
          <p:cNvGraphicFramePr/>
          <p:nvPr>
            <p:custDataLst>
              <p:tags r:id="rId1"/>
            </p:custDataLst>
          </p:nvPr>
        </p:nvGraphicFramePr>
        <p:xfrm>
          <a:off x="3286760" y="2868930"/>
          <a:ext cx="4710430" cy="3846195"/>
        </p:xfrm>
        <a:graphic>
          <a:graphicData uri="http://schemas.openxmlformats.org/drawingml/2006/table">
            <a:tbl>
              <a:tblPr firstRow="1" bandRow="1">
                <a:tableStyleId>{5940675A-B579-460E-94D1-54222C63F5DA}</a:tableStyleId>
              </a:tblPr>
              <a:tblGrid>
                <a:gridCol w="1693545"/>
                <a:gridCol w="1508125"/>
                <a:gridCol w="1508760"/>
              </a:tblGrid>
              <a:tr h="365760">
                <a:tc>
                  <a:txBody>
                    <a:bodyPr/>
                    <a:lstStyle/>
                    <a:p>
                      <a:pPr indent="0" algn="ctr">
                        <a:buNone/>
                      </a:pPr>
                      <a:r>
                        <a:rPr lang="en-US" sz="2400" b="0">
                          <a:solidFill>
                            <a:schemeClr val="tx1"/>
                          </a:solidFill>
                          <a:latin typeface="宋体" panose="02010600030101010101" pitchFamily="2" charset="-122"/>
                          <a:ea typeface="宋体" panose="02010600030101010101" pitchFamily="2" charset="-122"/>
                          <a:cs typeface="宋体" panose="02010600030101010101" pitchFamily="2" charset="-122"/>
                        </a:rPr>
                        <a:t>移码</a:t>
                      </a:r>
                      <a:endParaRPr lang="en-US" altLang="en-US" sz="2400" b="0">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2400" b="0">
                          <a:solidFill>
                            <a:schemeClr val="tx1"/>
                          </a:solidFill>
                          <a:latin typeface="宋体" panose="02010600030101010101" pitchFamily="2" charset="-122"/>
                          <a:ea typeface="宋体" panose="02010600030101010101" pitchFamily="2" charset="-122"/>
                          <a:cs typeface="宋体" panose="02010600030101010101" pitchFamily="2" charset="-122"/>
                        </a:rPr>
                        <a:t>移码真值</a:t>
                      </a:r>
                      <a:endParaRPr lang="en-US" altLang="en-US" sz="2400" b="0">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2400" b="0">
                          <a:solidFill>
                            <a:schemeClr val="tx1"/>
                          </a:solidFill>
                          <a:latin typeface="宋体" panose="02010600030101010101" pitchFamily="2" charset="-122"/>
                          <a:ea typeface="宋体" panose="02010600030101010101" pitchFamily="2" charset="-122"/>
                          <a:cs typeface="宋体" panose="02010600030101010101" pitchFamily="2" charset="-122"/>
                        </a:rPr>
                        <a:t>补码</a:t>
                      </a:r>
                      <a:endParaRPr lang="en-US" altLang="en-US" sz="2400" b="0">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15290">
                <a:tc>
                  <a:txBody>
                    <a:bodyPr/>
                    <a:lstStyle/>
                    <a:p>
                      <a:pPr indent="0">
                        <a:buNone/>
                      </a:pPr>
                      <a:r>
                        <a:rPr lang="en-US" sz="2400" b="0">
                          <a:solidFill>
                            <a:schemeClr val="accent6"/>
                          </a:solidFill>
                          <a:latin typeface="宋体" panose="02010600030101010101" pitchFamily="2" charset="-122"/>
                          <a:ea typeface="宋体" panose="02010600030101010101" pitchFamily="2" charset="-122"/>
                          <a:cs typeface="宋体" panose="02010600030101010101" pitchFamily="2" charset="-122"/>
                        </a:rPr>
                        <a:t>0,0000000</a:t>
                      </a:r>
                      <a:endParaRPr lang="en-US" altLang="en-US" sz="2400" b="0">
                        <a:solidFill>
                          <a:schemeClr val="accent6"/>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cap="flat">
                      <a:noFill/>
                    </a:lnB>
                    <a:lnTlToBr>
                      <a:noFill/>
                    </a:lnTlToBr>
                    <a:lnBlToTr>
                      <a:noFill/>
                    </a:lnBlToTr>
                    <a:noFill/>
                  </a:tcPr>
                </a:tc>
                <a:tc>
                  <a:txBody>
                    <a:bodyPr/>
                    <a:lstStyle/>
                    <a:p>
                      <a:pPr indent="0">
                        <a:buNone/>
                      </a:pPr>
                      <a:r>
                        <a:rPr lang="en-US" sz="2400" b="0">
                          <a:solidFill>
                            <a:schemeClr val="accent6"/>
                          </a:solidFill>
                          <a:latin typeface="Times New Roman" panose="02020603050405020304" pitchFamily="18" charset="0"/>
                          <a:cs typeface="Times New Roman" panose="02020603050405020304" pitchFamily="18" charset="0"/>
                        </a:rPr>
                        <a:t>-</a:t>
                      </a:r>
                      <a:r>
                        <a:rPr lang="en-US" sz="2400" b="0">
                          <a:solidFill>
                            <a:schemeClr val="accent6"/>
                          </a:solidFill>
                          <a:latin typeface="宋体" panose="02010600030101010101" pitchFamily="2" charset="-122"/>
                          <a:ea typeface="宋体" panose="02010600030101010101" pitchFamily="2" charset="-122"/>
                          <a:cs typeface="宋体" panose="02010600030101010101" pitchFamily="2" charset="-122"/>
                        </a:rPr>
                        <a:t>10000000</a:t>
                      </a:r>
                      <a:endParaRPr lang="en-US" altLang="en-US" sz="2400" b="0">
                        <a:solidFill>
                          <a:schemeClr val="accent6"/>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cap="flat">
                      <a:noFill/>
                    </a:lnB>
                    <a:lnTlToBr>
                      <a:noFill/>
                    </a:lnTlToBr>
                    <a:lnBlToTr>
                      <a:noFill/>
                    </a:lnBlToTr>
                    <a:noFill/>
                  </a:tcPr>
                </a:tc>
                <a:tc>
                  <a:txBody>
                    <a:bodyPr/>
                    <a:lstStyle/>
                    <a:p>
                      <a:pPr indent="0">
                        <a:buNone/>
                      </a:pPr>
                      <a:r>
                        <a:rPr lang="en-US" sz="2400" b="0">
                          <a:solidFill>
                            <a:schemeClr val="accent6"/>
                          </a:solidFill>
                          <a:latin typeface="宋体" panose="02010600030101010101" pitchFamily="2" charset="-122"/>
                          <a:ea typeface="宋体" panose="02010600030101010101" pitchFamily="2" charset="-122"/>
                          <a:cs typeface="宋体" panose="02010600030101010101" pitchFamily="2" charset="-122"/>
                        </a:rPr>
                        <a:t>1,0000000</a:t>
                      </a:r>
                      <a:endParaRPr lang="en-US" altLang="en-US" sz="2400" b="0">
                        <a:solidFill>
                          <a:schemeClr val="accent6"/>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cap="flat">
                      <a:noFill/>
                    </a:lnB>
                    <a:lnTlToBr>
                      <a:noFill/>
                    </a:lnTlToBr>
                    <a:lnBlToTr>
                      <a:noFill/>
                    </a:lnBlToTr>
                    <a:noFill/>
                  </a:tcPr>
                </a:tc>
              </a:tr>
              <a:tr h="365760">
                <a:tc>
                  <a:txBody>
                    <a:bodyPr/>
                    <a:lstStyle/>
                    <a:p>
                      <a:pPr indent="0">
                        <a:buNone/>
                      </a:pPr>
                      <a:r>
                        <a:rPr lang="en-US" sz="2400" b="0">
                          <a:solidFill>
                            <a:schemeClr val="accent6"/>
                          </a:solidFill>
                          <a:latin typeface="宋体" panose="02010600030101010101" pitchFamily="2" charset="-122"/>
                          <a:ea typeface="宋体" panose="02010600030101010101" pitchFamily="2" charset="-122"/>
                          <a:cs typeface="宋体" panose="02010600030101010101" pitchFamily="2" charset="-122"/>
                        </a:rPr>
                        <a:t>0,0000001</a:t>
                      </a:r>
                      <a:endParaRPr lang="en-US" altLang="en-US" sz="2400" b="0">
                        <a:solidFill>
                          <a:schemeClr val="accent6"/>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cap="flat">
                      <a:noFill/>
                    </a:lnT>
                    <a:lnB cap="flat">
                      <a:noFill/>
                    </a:lnB>
                    <a:lnTlToBr>
                      <a:noFill/>
                    </a:lnTlToBr>
                    <a:lnBlToTr>
                      <a:noFill/>
                    </a:lnBlToTr>
                    <a:noFill/>
                  </a:tcPr>
                </a:tc>
                <a:tc>
                  <a:txBody>
                    <a:bodyPr/>
                    <a:lstStyle/>
                    <a:p>
                      <a:pPr indent="0">
                        <a:buNone/>
                      </a:pPr>
                      <a:r>
                        <a:rPr lang="en-US" sz="2400" b="0">
                          <a:solidFill>
                            <a:schemeClr val="accent6"/>
                          </a:solidFill>
                          <a:latin typeface="Times New Roman" panose="02020603050405020304" pitchFamily="18" charset="0"/>
                          <a:cs typeface="Times New Roman" panose="02020603050405020304" pitchFamily="18" charset="0"/>
                        </a:rPr>
                        <a:t>-</a:t>
                      </a:r>
                      <a:r>
                        <a:rPr lang="en-US" sz="2400" b="0">
                          <a:solidFill>
                            <a:schemeClr val="accent6"/>
                          </a:solidFill>
                          <a:latin typeface="宋体" panose="02010600030101010101" pitchFamily="2" charset="-122"/>
                          <a:ea typeface="宋体" panose="02010600030101010101" pitchFamily="2" charset="-122"/>
                          <a:cs typeface="宋体" panose="02010600030101010101" pitchFamily="2" charset="-122"/>
                        </a:rPr>
                        <a:t> 1111111</a:t>
                      </a:r>
                      <a:endParaRPr lang="en-US" altLang="en-US" sz="2400" b="0">
                        <a:solidFill>
                          <a:schemeClr val="accent6"/>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cap="flat">
                      <a:noFill/>
                    </a:lnT>
                    <a:lnB cap="flat">
                      <a:noFill/>
                    </a:lnB>
                    <a:lnTlToBr>
                      <a:noFill/>
                    </a:lnTlToBr>
                    <a:lnBlToTr>
                      <a:noFill/>
                    </a:lnBlToTr>
                    <a:noFill/>
                  </a:tcPr>
                </a:tc>
                <a:tc>
                  <a:txBody>
                    <a:bodyPr/>
                    <a:lstStyle/>
                    <a:p>
                      <a:pPr indent="0">
                        <a:buNone/>
                      </a:pPr>
                      <a:r>
                        <a:rPr lang="en-US" sz="2400" b="0">
                          <a:solidFill>
                            <a:schemeClr val="accent6"/>
                          </a:solidFill>
                          <a:latin typeface="宋体" panose="02010600030101010101" pitchFamily="2" charset="-122"/>
                          <a:ea typeface="宋体" panose="02010600030101010101" pitchFamily="2" charset="-122"/>
                          <a:cs typeface="宋体" panose="02010600030101010101" pitchFamily="2" charset="-122"/>
                        </a:rPr>
                        <a:t>1,0000001</a:t>
                      </a:r>
                      <a:endParaRPr lang="en-US" altLang="en-US" sz="2400" b="0">
                        <a:solidFill>
                          <a:schemeClr val="accent6"/>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cap="flat">
                      <a:noFill/>
                    </a:lnT>
                    <a:lnB cap="flat">
                      <a:noFill/>
                    </a:lnB>
                    <a:lnTlToBr>
                      <a:noFill/>
                    </a:lnTlToBr>
                    <a:lnBlToTr>
                      <a:noFill/>
                    </a:lnBlToTr>
                    <a:noFill/>
                  </a:tcPr>
                </a:tc>
              </a:tr>
              <a:tr h="365760">
                <a:tc>
                  <a:txBody>
                    <a:bodyPr/>
                    <a:lstStyle/>
                    <a:p>
                      <a:pPr indent="0">
                        <a:buNone/>
                      </a:pPr>
                      <a:r>
                        <a:rPr lang="en-US" sz="2400" b="0">
                          <a:solidFill>
                            <a:schemeClr val="accent6"/>
                          </a:solidFill>
                          <a:latin typeface="Times New Roman" panose="02020603050405020304" pitchFamily="18" charset="0"/>
                          <a:cs typeface="Times New Roman" panose="02020603050405020304" pitchFamily="18" charset="0"/>
                        </a:rPr>
                        <a:t>……</a:t>
                      </a:r>
                      <a:endParaRPr lang="en-US" altLang="en-US" sz="2400" b="0">
                        <a:solidFill>
                          <a:schemeClr val="accent6"/>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cap="flat">
                      <a:noFill/>
                    </a:lnT>
                    <a:lnB cap="flat">
                      <a:noFill/>
                    </a:lnB>
                    <a:lnTlToBr>
                      <a:noFill/>
                    </a:lnTlToBr>
                    <a:lnBlToTr>
                      <a:noFill/>
                    </a:lnBlToTr>
                    <a:noFill/>
                  </a:tcPr>
                </a:tc>
                <a:tc>
                  <a:txBody>
                    <a:bodyPr/>
                    <a:lstStyle/>
                    <a:p>
                      <a:pPr indent="0">
                        <a:buNone/>
                      </a:pPr>
                      <a:r>
                        <a:rPr lang="en-US" sz="2400" b="0">
                          <a:solidFill>
                            <a:schemeClr val="accent6"/>
                          </a:solidFill>
                          <a:latin typeface="Times New Roman" panose="02020603050405020304" pitchFamily="18" charset="0"/>
                          <a:cs typeface="Times New Roman" panose="02020603050405020304" pitchFamily="18" charset="0"/>
                        </a:rPr>
                        <a:t>……</a:t>
                      </a:r>
                      <a:endParaRPr lang="en-US" altLang="en-US" sz="2400" b="0">
                        <a:solidFill>
                          <a:schemeClr val="accent6"/>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cap="flat">
                      <a:noFill/>
                    </a:lnT>
                    <a:lnB cap="flat">
                      <a:noFill/>
                    </a:lnB>
                    <a:lnTlToBr>
                      <a:noFill/>
                    </a:lnTlToBr>
                    <a:lnBlToTr>
                      <a:noFill/>
                    </a:lnBlToTr>
                    <a:noFill/>
                  </a:tcPr>
                </a:tc>
                <a:tc>
                  <a:txBody>
                    <a:bodyPr/>
                    <a:lstStyle/>
                    <a:p>
                      <a:pPr indent="0">
                        <a:buNone/>
                      </a:pPr>
                      <a:r>
                        <a:rPr lang="en-US" sz="2400" b="0">
                          <a:solidFill>
                            <a:schemeClr val="accent6"/>
                          </a:solidFill>
                          <a:latin typeface="Times New Roman" panose="02020603050405020304" pitchFamily="18" charset="0"/>
                          <a:cs typeface="Times New Roman" panose="02020603050405020304" pitchFamily="18" charset="0"/>
                        </a:rPr>
                        <a:t>……</a:t>
                      </a:r>
                      <a:endParaRPr lang="en-US" altLang="en-US" sz="2400" b="0">
                        <a:solidFill>
                          <a:schemeClr val="accent6"/>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cap="flat">
                      <a:noFill/>
                    </a:lnT>
                    <a:lnB cap="flat">
                      <a:noFill/>
                    </a:lnB>
                    <a:lnTlToBr>
                      <a:noFill/>
                    </a:lnTlToBr>
                    <a:lnBlToTr>
                      <a:noFill/>
                    </a:lnBlToTr>
                    <a:noFill/>
                  </a:tcPr>
                </a:tc>
              </a:tr>
              <a:tr h="431165">
                <a:tc>
                  <a:txBody>
                    <a:bodyPr/>
                    <a:lstStyle/>
                    <a:p>
                      <a:pPr indent="0">
                        <a:buNone/>
                      </a:pPr>
                      <a:r>
                        <a:rPr lang="en-US" sz="2400" b="0">
                          <a:solidFill>
                            <a:schemeClr val="accent6"/>
                          </a:solidFill>
                          <a:latin typeface="宋体" panose="02010600030101010101" pitchFamily="2" charset="-122"/>
                          <a:ea typeface="宋体" panose="02010600030101010101" pitchFamily="2" charset="-122"/>
                          <a:cs typeface="宋体" panose="02010600030101010101" pitchFamily="2" charset="-122"/>
                        </a:rPr>
                        <a:t>0,1111111</a:t>
                      </a:r>
                      <a:endParaRPr lang="en-US" altLang="en-US" sz="2400" b="0">
                        <a:solidFill>
                          <a:schemeClr val="accent6"/>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cap="flat">
                      <a:noFill/>
                    </a:lnT>
                    <a:lnB cap="flat">
                      <a:noFill/>
                    </a:lnB>
                    <a:lnTlToBr>
                      <a:noFill/>
                    </a:lnTlToBr>
                    <a:lnBlToTr>
                      <a:noFill/>
                    </a:lnBlToTr>
                    <a:noFill/>
                  </a:tcPr>
                </a:tc>
                <a:tc>
                  <a:txBody>
                    <a:bodyPr/>
                    <a:lstStyle/>
                    <a:p>
                      <a:pPr indent="0">
                        <a:buNone/>
                      </a:pPr>
                      <a:r>
                        <a:rPr lang="en-US" sz="2400" b="0">
                          <a:solidFill>
                            <a:schemeClr val="accent6"/>
                          </a:solidFill>
                          <a:latin typeface="Times New Roman" panose="02020603050405020304" pitchFamily="18" charset="0"/>
                          <a:cs typeface="Times New Roman" panose="02020603050405020304" pitchFamily="18" charset="0"/>
                        </a:rPr>
                        <a:t>-</a:t>
                      </a:r>
                      <a:r>
                        <a:rPr lang="en-US" sz="2400" b="0">
                          <a:solidFill>
                            <a:schemeClr val="accent6"/>
                          </a:solidFill>
                          <a:latin typeface="宋体" panose="02010600030101010101" pitchFamily="2" charset="-122"/>
                          <a:ea typeface="宋体" panose="02010600030101010101" pitchFamily="2" charset="-122"/>
                          <a:cs typeface="宋体" panose="02010600030101010101" pitchFamily="2" charset="-122"/>
                        </a:rPr>
                        <a:t> 0000001</a:t>
                      </a:r>
                      <a:endParaRPr lang="en-US" altLang="en-US" sz="2400" b="0">
                        <a:solidFill>
                          <a:schemeClr val="accent6"/>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cap="flat">
                      <a:noFill/>
                    </a:lnT>
                    <a:lnB cap="flat">
                      <a:noFill/>
                    </a:lnB>
                    <a:lnTlToBr>
                      <a:noFill/>
                    </a:lnTlToBr>
                    <a:lnBlToTr>
                      <a:noFill/>
                    </a:lnBlToTr>
                    <a:noFill/>
                  </a:tcPr>
                </a:tc>
                <a:tc>
                  <a:txBody>
                    <a:bodyPr/>
                    <a:lstStyle/>
                    <a:p>
                      <a:pPr indent="0">
                        <a:buNone/>
                      </a:pPr>
                      <a:r>
                        <a:rPr lang="en-US" sz="2400" b="0">
                          <a:solidFill>
                            <a:schemeClr val="accent6"/>
                          </a:solidFill>
                          <a:latin typeface="宋体" panose="02010600030101010101" pitchFamily="2" charset="-122"/>
                          <a:ea typeface="宋体" panose="02010600030101010101" pitchFamily="2" charset="-122"/>
                          <a:cs typeface="宋体" panose="02010600030101010101" pitchFamily="2" charset="-122"/>
                        </a:rPr>
                        <a:t>1,1111111</a:t>
                      </a:r>
                      <a:endParaRPr lang="en-US" altLang="en-US" sz="2400" b="0">
                        <a:solidFill>
                          <a:schemeClr val="accent6"/>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cap="flat">
                      <a:noFill/>
                    </a:lnT>
                    <a:lnB cap="flat">
                      <a:noFill/>
                    </a:lnB>
                    <a:lnTlToBr>
                      <a:noFill/>
                    </a:lnTlToBr>
                    <a:lnBlToTr>
                      <a:noFill/>
                    </a:lnBlToTr>
                    <a:noFill/>
                  </a:tcPr>
                </a:tc>
              </a:tr>
              <a:tr h="374650">
                <a:tc>
                  <a:txBody>
                    <a:bodyPr/>
                    <a:lstStyle/>
                    <a:p>
                      <a:pPr indent="0">
                        <a:buNone/>
                      </a:pPr>
                      <a:r>
                        <a:rPr lang="en-US" sz="2400" b="0">
                          <a:solidFill>
                            <a:schemeClr val="tx1"/>
                          </a:solidFill>
                          <a:latin typeface="Times New Roman" panose="02020603050405020304" pitchFamily="18" charset="0"/>
                          <a:cs typeface="Times New Roman" panose="02020603050405020304" pitchFamily="18" charset="0"/>
                        </a:rPr>
                        <a:t>1</a:t>
                      </a:r>
                      <a:r>
                        <a:rPr lang="en-US" sz="2400" b="0">
                          <a:solidFill>
                            <a:schemeClr val="tx1"/>
                          </a:solidFill>
                          <a:latin typeface="宋体" panose="02010600030101010101" pitchFamily="2" charset="-122"/>
                          <a:ea typeface="宋体" panose="02010600030101010101" pitchFamily="2" charset="-122"/>
                          <a:cs typeface="宋体" panose="02010600030101010101" pitchFamily="2" charset="-122"/>
                        </a:rPr>
                        <a:t>,0000000</a:t>
                      </a:r>
                      <a:endParaRPr lang="en-US" altLang="en-US" sz="2400" b="0">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cap="flat">
                      <a:noFill/>
                    </a:lnT>
                    <a:lnB cap="flat">
                      <a:noFill/>
                    </a:lnB>
                    <a:lnTlToBr>
                      <a:noFill/>
                    </a:lnTlToBr>
                    <a:lnBlToTr>
                      <a:noFill/>
                    </a:lnBlToTr>
                    <a:noFill/>
                  </a:tcPr>
                </a:tc>
                <a:tc>
                  <a:txBody>
                    <a:bodyPr/>
                    <a:lstStyle/>
                    <a:p>
                      <a:pPr indent="0">
                        <a:buNone/>
                      </a:pPr>
                      <a:r>
                        <a:rPr lang="en-US" sz="2400" b="0">
                          <a:solidFill>
                            <a:schemeClr val="tx1"/>
                          </a:solidFill>
                          <a:latin typeface="宋体" panose="02010600030101010101" pitchFamily="2" charset="-122"/>
                          <a:ea typeface="宋体" panose="02010600030101010101" pitchFamily="2" charset="-122"/>
                          <a:cs typeface="宋体" panose="02010600030101010101" pitchFamily="2" charset="-122"/>
                        </a:rPr>
                        <a:t> 0000000 </a:t>
                      </a:r>
                      <a:endParaRPr lang="en-US" altLang="en-US" sz="2400" b="0">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cap="flat">
                      <a:noFill/>
                    </a:lnT>
                    <a:lnB cap="flat">
                      <a:noFill/>
                    </a:lnB>
                    <a:lnTlToBr>
                      <a:noFill/>
                    </a:lnTlToBr>
                    <a:lnBlToTr>
                      <a:noFill/>
                    </a:lnBlToTr>
                    <a:noFill/>
                  </a:tcPr>
                </a:tc>
                <a:tc>
                  <a:txBody>
                    <a:bodyPr/>
                    <a:lstStyle/>
                    <a:p>
                      <a:pPr indent="0">
                        <a:buNone/>
                      </a:pPr>
                      <a:r>
                        <a:rPr lang="en-US" sz="2400" b="0">
                          <a:solidFill>
                            <a:schemeClr val="tx1"/>
                          </a:solidFill>
                          <a:latin typeface="宋体" panose="02010600030101010101" pitchFamily="2" charset="-122"/>
                          <a:ea typeface="宋体" panose="02010600030101010101" pitchFamily="2" charset="-122"/>
                          <a:cs typeface="宋体" panose="02010600030101010101" pitchFamily="2" charset="-122"/>
                        </a:rPr>
                        <a:t>0,0000000</a:t>
                      </a:r>
                      <a:endParaRPr lang="en-US" altLang="en-US" sz="2400" b="0">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cap="flat">
                      <a:noFill/>
                    </a:lnT>
                    <a:lnB cap="flat">
                      <a:noFill/>
                    </a:lnB>
                    <a:lnTlToBr>
                      <a:noFill/>
                    </a:lnTlToBr>
                    <a:lnBlToTr>
                      <a:noFill/>
                    </a:lnBlToTr>
                    <a:noFill/>
                  </a:tcPr>
                </a:tc>
              </a:tr>
              <a:tr h="366395">
                <a:tc>
                  <a:txBody>
                    <a:bodyPr/>
                    <a:lstStyle/>
                    <a:p>
                      <a:pPr indent="0">
                        <a:buNone/>
                      </a:pPr>
                      <a:r>
                        <a:rPr lang="en-US" sz="2400" b="0">
                          <a:solidFill>
                            <a:srgbClr val="C00000"/>
                          </a:solidFill>
                          <a:latin typeface="宋体" panose="02010600030101010101" pitchFamily="2" charset="-122"/>
                          <a:ea typeface="宋体" panose="02010600030101010101" pitchFamily="2" charset="-122"/>
                          <a:cs typeface="宋体" panose="02010600030101010101" pitchFamily="2" charset="-122"/>
                        </a:rPr>
                        <a:t>1,0000001</a:t>
                      </a:r>
                      <a:endParaRPr lang="en-US" altLang="en-US" sz="2400" b="0">
                        <a:solidFill>
                          <a:srgbClr val="C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cap="flat">
                      <a:noFill/>
                    </a:lnT>
                    <a:lnB cap="flat">
                      <a:noFill/>
                    </a:lnB>
                    <a:lnTlToBr>
                      <a:noFill/>
                    </a:lnTlToBr>
                    <a:lnBlToTr>
                      <a:noFill/>
                    </a:lnBlToTr>
                    <a:noFill/>
                  </a:tcPr>
                </a:tc>
                <a:tc>
                  <a:txBody>
                    <a:bodyPr/>
                    <a:lstStyle/>
                    <a:p>
                      <a:pPr indent="0">
                        <a:buNone/>
                      </a:pPr>
                      <a:r>
                        <a:rPr lang="en-US" sz="2400" b="0">
                          <a:solidFill>
                            <a:srgbClr val="C00000"/>
                          </a:solidFill>
                          <a:latin typeface="宋体" panose="02010600030101010101" pitchFamily="2" charset="-122"/>
                          <a:ea typeface="宋体" panose="02010600030101010101" pitchFamily="2" charset="-122"/>
                          <a:cs typeface="宋体" panose="02010600030101010101" pitchFamily="2" charset="-122"/>
                        </a:rPr>
                        <a:t>+0000001</a:t>
                      </a:r>
                      <a:endParaRPr lang="en-US" altLang="en-US" sz="2400" b="0">
                        <a:solidFill>
                          <a:srgbClr val="C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cap="flat">
                      <a:noFill/>
                    </a:lnT>
                    <a:lnB cap="flat">
                      <a:noFill/>
                    </a:lnB>
                    <a:lnTlToBr>
                      <a:noFill/>
                    </a:lnTlToBr>
                    <a:lnBlToTr>
                      <a:noFill/>
                    </a:lnBlToTr>
                    <a:noFill/>
                  </a:tcPr>
                </a:tc>
                <a:tc>
                  <a:txBody>
                    <a:bodyPr/>
                    <a:lstStyle/>
                    <a:p>
                      <a:pPr indent="0">
                        <a:buNone/>
                      </a:pPr>
                      <a:r>
                        <a:rPr lang="en-US" sz="2400" b="0">
                          <a:solidFill>
                            <a:srgbClr val="C00000"/>
                          </a:solidFill>
                          <a:latin typeface="宋体" panose="02010600030101010101" pitchFamily="2" charset="-122"/>
                          <a:ea typeface="宋体" panose="02010600030101010101" pitchFamily="2" charset="-122"/>
                          <a:cs typeface="宋体" panose="02010600030101010101" pitchFamily="2" charset="-122"/>
                        </a:rPr>
                        <a:t>0,0000001</a:t>
                      </a:r>
                      <a:endParaRPr lang="en-US" altLang="en-US" sz="2400" b="0">
                        <a:solidFill>
                          <a:srgbClr val="C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cap="flat">
                      <a:noFill/>
                    </a:lnT>
                    <a:lnB cap="flat">
                      <a:noFill/>
                    </a:lnB>
                    <a:lnTlToBr>
                      <a:noFill/>
                    </a:lnTlToBr>
                    <a:lnBlToTr>
                      <a:noFill/>
                    </a:lnBlToTr>
                    <a:noFill/>
                  </a:tcPr>
                </a:tc>
              </a:tr>
              <a:tr h="365760">
                <a:tc>
                  <a:txBody>
                    <a:bodyPr/>
                    <a:lstStyle/>
                    <a:p>
                      <a:pPr indent="0">
                        <a:buNone/>
                      </a:pPr>
                      <a:r>
                        <a:rPr lang="en-US" sz="2400" b="0">
                          <a:solidFill>
                            <a:srgbClr val="C00000"/>
                          </a:solidFill>
                          <a:latin typeface="Times New Roman" panose="02020603050405020304" pitchFamily="18" charset="0"/>
                          <a:cs typeface="Times New Roman" panose="02020603050405020304" pitchFamily="18" charset="0"/>
                        </a:rPr>
                        <a:t>……</a:t>
                      </a:r>
                      <a:endParaRPr lang="en-US" altLang="en-US" sz="2400" b="0">
                        <a:solidFill>
                          <a:srgbClr val="C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cap="flat">
                      <a:noFill/>
                    </a:lnT>
                    <a:lnB cap="flat">
                      <a:noFill/>
                    </a:lnB>
                    <a:lnTlToBr>
                      <a:noFill/>
                    </a:lnTlToBr>
                    <a:lnBlToTr>
                      <a:noFill/>
                    </a:lnBlToTr>
                    <a:noFill/>
                  </a:tcPr>
                </a:tc>
                <a:tc>
                  <a:txBody>
                    <a:bodyPr/>
                    <a:lstStyle/>
                    <a:p>
                      <a:pPr indent="0">
                        <a:buNone/>
                      </a:pPr>
                      <a:r>
                        <a:rPr lang="en-US" sz="2400" b="0">
                          <a:solidFill>
                            <a:srgbClr val="C00000"/>
                          </a:solidFill>
                          <a:latin typeface="Times New Roman" panose="02020603050405020304" pitchFamily="18" charset="0"/>
                          <a:cs typeface="Times New Roman" panose="02020603050405020304" pitchFamily="18" charset="0"/>
                        </a:rPr>
                        <a:t>……</a:t>
                      </a:r>
                      <a:endParaRPr lang="en-US" altLang="en-US" sz="2400" b="0">
                        <a:solidFill>
                          <a:srgbClr val="C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cap="flat">
                      <a:noFill/>
                    </a:lnT>
                    <a:lnB cap="flat">
                      <a:noFill/>
                    </a:lnB>
                    <a:lnTlToBr>
                      <a:noFill/>
                    </a:lnTlToBr>
                    <a:lnBlToTr>
                      <a:noFill/>
                    </a:lnBlToTr>
                    <a:noFill/>
                  </a:tcPr>
                </a:tc>
                <a:tc>
                  <a:txBody>
                    <a:bodyPr/>
                    <a:lstStyle/>
                    <a:p>
                      <a:pPr indent="0">
                        <a:buNone/>
                      </a:pPr>
                      <a:r>
                        <a:rPr lang="en-US" sz="2400" b="0">
                          <a:solidFill>
                            <a:srgbClr val="C00000"/>
                          </a:solidFill>
                          <a:latin typeface="Times New Roman" panose="02020603050405020304" pitchFamily="18" charset="0"/>
                          <a:cs typeface="Times New Roman" panose="02020603050405020304" pitchFamily="18" charset="0"/>
                        </a:rPr>
                        <a:t>……</a:t>
                      </a:r>
                      <a:endParaRPr lang="en-US" altLang="en-US" sz="2400" b="0">
                        <a:solidFill>
                          <a:srgbClr val="C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cap="flat">
                      <a:noFill/>
                    </a:lnT>
                    <a:lnB cap="flat">
                      <a:noFill/>
                    </a:lnB>
                    <a:lnTlToBr>
                      <a:noFill/>
                    </a:lnTlToBr>
                    <a:lnBlToTr>
                      <a:noFill/>
                    </a:lnBlToTr>
                    <a:noFill/>
                  </a:tcPr>
                </a:tc>
              </a:tr>
              <a:tr h="373380">
                <a:tc>
                  <a:txBody>
                    <a:bodyPr/>
                    <a:lstStyle/>
                    <a:p>
                      <a:pPr indent="0">
                        <a:buNone/>
                      </a:pPr>
                      <a:r>
                        <a:rPr lang="en-US" sz="2400" b="0">
                          <a:solidFill>
                            <a:srgbClr val="C00000"/>
                          </a:solidFill>
                          <a:latin typeface="宋体" panose="02010600030101010101" pitchFamily="2" charset="-122"/>
                          <a:ea typeface="宋体" panose="02010600030101010101" pitchFamily="2" charset="-122"/>
                          <a:cs typeface="宋体" panose="02010600030101010101" pitchFamily="2" charset="-122"/>
                        </a:rPr>
                        <a:t>1,1111110</a:t>
                      </a:r>
                      <a:endParaRPr lang="en-US" altLang="en-US" sz="2400" b="0">
                        <a:solidFill>
                          <a:srgbClr val="C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cap="flat">
                      <a:noFill/>
                    </a:lnT>
                    <a:lnB cap="flat">
                      <a:noFill/>
                    </a:lnB>
                    <a:lnTlToBr>
                      <a:noFill/>
                    </a:lnTlToBr>
                    <a:lnBlToTr>
                      <a:noFill/>
                    </a:lnBlToTr>
                    <a:noFill/>
                  </a:tcPr>
                </a:tc>
                <a:tc>
                  <a:txBody>
                    <a:bodyPr/>
                    <a:lstStyle/>
                    <a:p>
                      <a:pPr indent="0">
                        <a:buNone/>
                      </a:pPr>
                      <a:r>
                        <a:rPr lang="en-US" sz="2400" b="0">
                          <a:solidFill>
                            <a:srgbClr val="C00000"/>
                          </a:solidFill>
                          <a:latin typeface="宋体" panose="02010600030101010101" pitchFamily="2" charset="-122"/>
                          <a:ea typeface="宋体" panose="02010600030101010101" pitchFamily="2" charset="-122"/>
                          <a:cs typeface="宋体" panose="02010600030101010101" pitchFamily="2" charset="-122"/>
                        </a:rPr>
                        <a:t>+1111110</a:t>
                      </a:r>
                      <a:endParaRPr lang="en-US" altLang="en-US" sz="2400" b="0">
                        <a:solidFill>
                          <a:srgbClr val="C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cap="flat">
                      <a:noFill/>
                    </a:lnT>
                    <a:lnB cap="flat">
                      <a:noFill/>
                    </a:lnB>
                    <a:lnTlToBr>
                      <a:noFill/>
                    </a:lnTlToBr>
                    <a:lnBlToTr>
                      <a:noFill/>
                    </a:lnBlToTr>
                    <a:noFill/>
                  </a:tcPr>
                </a:tc>
                <a:tc>
                  <a:txBody>
                    <a:bodyPr/>
                    <a:lstStyle/>
                    <a:p>
                      <a:pPr indent="0">
                        <a:buNone/>
                      </a:pPr>
                      <a:r>
                        <a:rPr lang="en-US" sz="2400" b="0">
                          <a:solidFill>
                            <a:srgbClr val="C00000"/>
                          </a:solidFill>
                          <a:latin typeface="宋体" panose="02010600030101010101" pitchFamily="2" charset="-122"/>
                          <a:ea typeface="宋体" panose="02010600030101010101" pitchFamily="2" charset="-122"/>
                          <a:cs typeface="宋体" panose="02010600030101010101" pitchFamily="2" charset="-122"/>
                        </a:rPr>
                        <a:t>0,1111110</a:t>
                      </a:r>
                      <a:endParaRPr lang="en-US" altLang="en-US" sz="2400" b="0">
                        <a:solidFill>
                          <a:srgbClr val="C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cap="flat">
                      <a:noFill/>
                    </a:lnT>
                    <a:lnB cap="flat">
                      <a:noFill/>
                    </a:lnB>
                    <a:lnTlToBr>
                      <a:noFill/>
                    </a:lnTlToBr>
                    <a:lnBlToTr>
                      <a:noFill/>
                    </a:lnBlToTr>
                    <a:noFill/>
                  </a:tcPr>
                </a:tc>
              </a:tr>
              <a:tr h="422275">
                <a:tc>
                  <a:txBody>
                    <a:bodyPr/>
                    <a:lstStyle/>
                    <a:p>
                      <a:pPr indent="0">
                        <a:buNone/>
                      </a:pPr>
                      <a:r>
                        <a:rPr lang="en-US" sz="2400" b="0">
                          <a:solidFill>
                            <a:srgbClr val="C00000"/>
                          </a:solidFill>
                          <a:latin typeface="宋体" panose="02010600030101010101" pitchFamily="2" charset="-122"/>
                          <a:ea typeface="宋体" panose="02010600030101010101" pitchFamily="2" charset="-122"/>
                          <a:cs typeface="宋体" panose="02010600030101010101" pitchFamily="2" charset="-122"/>
                        </a:rPr>
                        <a:t>1,1111111</a:t>
                      </a:r>
                      <a:endParaRPr lang="en-US" altLang="en-US" sz="2400" b="0">
                        <a:solidFill>
                          <a:srgbClr val="C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cap="flat">
                      <a:noFill/>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2400" b="0">
                          <a:solidFill>
                            <a:srgbClr val="C00000"/>
                          </a:solidFill>
                          <a:latin typeface="宋体" panose="02010600030101010101" pitchFamily="2" charset="-122"/>
                          <a:ea typeface="宋体" panose="02010600030101010101" pitchFamily="2" charset="-122"/>
                          <a:cs typeface="宋体" panose="02010600030101010101" pitchFamily="2" charset="-122"/>
                        </a:rPr>
                        <a:t>+1111111</a:t>
                      </a:r>
                      <a:endParaRPr lang="en-US" altLang="en-US" sz="2400" b="0">
                        <a:solidFill>
                          <a:srgbClr val="C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cap="flat">
                      <a:noFill/>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2400" b="0">
                          <a:solidFill>
                            <a:srgbClr val="C00000"/>
                          </a:solidFill>
                          <a:latin typeface="宋体" panose="02010600030101010101" pitchFamily="2" charset="-122"/>
                          <a:ea typeface="宋体" panose="02010600030101010101" pitchFamily="2" charset="-122"/>
                          <a:cs typeface="宋体" panose="02010600030101010101" pitchFamily="2" charset="-122"/>
                        </a:rPr>
                        <a:t>0,1111111</a:t>
                      </a:r>
                      <a:endParaRPr lang="en-US" altLang="en-US" sz="2400" b="0">
                        <a:solidFill>
                          <a:srgbClr val="C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cap="flat">
                      <a:noFill/>
                    </a:lnT>
                    <a:lnB w="12700" cap="flat" cmpd="sng">
                      <a:solidFill>
                        <a:srgbClr val="080000"/>
                      </a:solidFill>
                      <a:prstDash val="solid"/>
                      <a:headEnd type="none" w="med" len="med"/>
                      <a:tailEnd type="none" w="med" len="med"/>
                    </a:lnB>
                    <a:lnTlToBr>
                      <a:noFill/>
                    </a:lnTlToBr>
                    <a:lnBlToTr>
                      <a:noFill/>
                    </a:lnBlToTr>
                    <a:noFill/>
                  </a:tcPr>
                </a:tc>
              </a:tr>
            </a:tbl>
          </a:graphicData>
        </a:graphic>
      </p:graphicFrame>
      <p:pic>
        <p:nvPicPr>
          <p:cNvPr id="7" name="图片 6" descr="校徽"/>
          <p:cNvPicPr>
            <a:picLocks noChangeAspect="1"/>
          </p:cNvPicPr>
          <p:nvPr/>
        </p:nvPicPr>
        <p:blipFill>
          <a:blip r:embed="rId2">
            <a:alphaModFix amt="67000"/>
          </a:blip>
          <a:stretch>
            <a:fillRect/>
          </a:stretch>
        </p:blipFill>
        <p:spPr>
          <a:xfrm>
            <a:off x="10788015" y="123825"/>
            <a:ext cx="1297940" cy="1242695"/>
          </a:xfrm>
          <a:prstGeom prst="rect">
            <a:avLst/>
          </a:prstGeom>
        </p:spPr>
      </p:pic>
      <p:sp>
        <p:nvSpPr>
          <p:cNvPr id="10" name="左大括号 9"/>
          <p:cNvSpPr/>
          <p:nvPr/>
        </p:nvSpPr>
        <p:spPr>
          <a:xfrm rot="10800000">
            <a:off x="8155940" y="3349625"/>
            <a:ext cx="122555" cy="1353185"/>
          </a:xfrm>
          <a:prstGeom prst="leftBrace">
            <a:avLst>
              <a:gd name="adj1" fmla="val 435703"/>
              <a:gd name="adj2" fmla="val 50717"/>
            </a:avLst>
          </a:prstGeom>
          <a:noFill/>
          <a:ln w="9525" cap="flat" cmpd="sng">
            <a:solidFill>
              <a:srgbClr val="92D050"/>
            </a:solidFill>
            <a:prstDash val="solid"/>
            <a:headEnd type="none" w="med" len="med"/>
            <a:tailEnd type="none" w="med" len="med"/>
          </a:ln>
        </p:spPr>
        <p:txBody>
          <a:bodyPr/>
          <a:p>
            <a:endParaRPr lang="zh-CN" altLang="en-US"/>
          </a:p>
        </p:txBody>
      </p:sp>
      <p:sp>
        <p:nvSpPr>
          <p:cNvPr id="3" name="文本框 2"/>
          <p:cNvSpPr txBox="1"/>
          <p:nvPr/>
        </p:nvSpPr>
        <p:spPr>
          <a:xfrm>
            <a:off x="8625205" y="3756660"/>
            <a:ext cx="2445385" cy="645160"/>
          </a:xfrm>
          <a:prstGeom prst="rect">
            <a:avLst/>
          </a:prstGeom>
          <a:noFill/>
        </p:spPr>
        <p:txBody>
          <a:bodyPr wrap="square" rtlCol="0">
            <a:spAutoFit/>
          </a:bodyPr>
          <a:p>
            <a:r>
              <a:rPr lang="zh-CN" altLang="en-US">
                <a:solidFill>
                  <a:schemeClr val="accent6"/>
                </a:solidFill>
              </a:rPr>
              <a:t>真值为负数时对应的移码和补码。</a:t>
            </a:r>
            <a:endParaRPr lang="zh-CN" altLang="en-US">
              <a:solidFill>
                <a:schemeClr val="accent6"/>
              </a:solidFill>
            </a:endParaRPr>
          </a:p>
        </p:txBody>
      </p:sp>
      <p:sp>
        <p:nvSpPr>
          <p:cNvPr id="4" name="文本框 3"/>
          <p:cNvSpPr txBox="1"/>
          <p:nvPr/>
        </p:nvSpPr>
        <p:spPr>
          <a:xfrm>
            <a:off x="8676005" y="5693410"/>
            <a:ext cx="2445385" cy="645160"/>
          </a:xfrm>
          <a:prstGeom prst="rect">
            <a:avLst/>
          </a:prstGeom>
          <a:noFill/>
        </p:spPr>
        <p:txBody>
          <a:bodyPr wrap="square" rtlCol="0">
            <a:spAutoFit/>
          </a:bodyPr>
          <a:p>
            <a:r>
              <a:rPr lang="zh-CN" altLang="en-US">
                <a:solidFill>
                  <a:srgbClr val="C00000"/>
                </a:solidFill>
              </a:rPr>
              <a:t>真值为</a:t>
            </a:r>
            <a:r>
              <a:rPr lang="zh-CN" altLang="en-US">
                <a:solidFill>
                  <a:srgbClr val="C00000"/>
                </a:solidFill>
              </a:rPr>
              <a:t>正数时对应的移码和补码。</a:t>
            </a:r>
            <a:endParaRPr lang="zh-CN" altLang="en-US">
              <a:solidFill>
                <a:srgbClr val="C00000"/>
              </a:solidFill>
            </a:endParaRPr>
          </a:p>
        </p:txBody>
      </p:sp>
      <p:sp>
        <p:nvSpPr>
          <p:cNvPr id="5" name="左大括号 4"/>
          <p:cNvSpPr/>
          <p:nvPr/>
        </p:nvSpPr>
        <p:spPr>
          <a:xfrm rot="10800000">
            <a:off x="8197215" y="5276850"/>
            <a:ext cx="122555" cy="1353185"/>
          </a:xfrm>
          <a:prstGeom prst="leftBrace">
            <a:avLst>
              <a:gd name="adj1" fmla="val 435703"/>
              <a:gd name="adj2" fmla="val 50717"/>
            </a:avLst>
          </a:prstGeom>
          <a:noFill/>
          <a:ln w="9525" cap="flat" cmpd="sng">
            <a:solidFill>
              <a:srgbClr val="C00000"/>
            </a:solidFill>
            <a:prstDash val="solid"/>
            <a:headEnd type="none" w="med" len="med"/>
            <a:tailEnd type="none" w="med" len="med"/>
          </a:ln>
        </p:spPr>
        <p:txBody>
          <a:bodyPr/>
          <a:p>
            <a:endParaRPr lang="zh-CN" altLang="en-US"/>
          </a:p>
        </p:txBody>
      </p:sp>
      <p:sp>
        <p:nvSpPr>
          <p:cNvPr id="6" name="文本框 5"/>
          <p:cNvSpPr txBox="1"/>
          <p:nvPr/>
        </p:nvSpPr>
        <p:spPr>
          <a:xfrm>
            <a:off x="8197215" y="4806315"/>
            <a:ext cx="3674110" cy="368300"/>
          </a:xfrm>
          <a:prstGeom prst="rect">
            <a:avLst/>
          </a:prstGeom>
          <a:noFill/>
        </p:spPr>
        <p:txBody>
          <a:bodyPr wrap="square" rtlCol="0">
            <a:spAutoFit/>
          </a:bodyPr>
          <a:p>
            <a:r>
              <a:rPr lang="zh-CN" altLang="en-US">
                <a:solidFill>
                  <a:schemeClr val="tx1"/>
                </a:solidFill>
              </a:rPr>
              <a:t>真值为</a:t>
            </a:r>
            <a:r>
              <a:rPr lang="en-US" altLang="zh-CN">
                <a:solidFill>
                  <a:schemeClr val="tx1"/>
                </a:solidFill>
              </a:rPr>
              <a:t>0</a:t>
            </a:r>
            <a:r>
              <a:rPr lang="zh-CN" altLang="en-US">
                <a:solidFill>
                  <a:schemeClr val="tx1"/>
                </a:solidFill>
              </a:rPr>
              <a:t>时对应的移码和补码。</a:t>
            </a:r>
            <a:endParaRPr lang="zh-CN" altLang="en-US">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文本框 19457"/>
          <p:cNvSpPr txBox="1"/>
          <p:nvPr/>
        </p:nvSpPr>
        <p:spPr>
          <a:xfrm>
            <a:off x="3733800" y="228600"/>
            <a:ext cx="6629400" cy="368300"/>
          </a:xfrm>
          <a:prstGeom prst="rect">
            <a:avLst/>
          </a:prstGeom>
          <a:noFill/>
          <a:ln w="9525">
            <a:noFill/>
          </a:ln>
        </p:spPr>
        <p:txBody>
          <a:bodyPr>
            <a:spAutoFit/>
          </a:bodyPr>
          <a:lstStyle/>
          <a:p>
            <a:pPr>
              <a:spcBef>
                <a:spcPct val="50000"/>
              </a:spcBef>
            </a:pPr>
            <a:endParaRPr dirty="0">
              <a:latin typeface="Tahoma" panose="020B0604030504040204" pitchFamily="34" charset="0"/>
              <a:ea typeface="宋体" panose="02010600030101010101" pitchFamily="2" charset="-122"/>
            </a:endParaRPr>
          </a:p>
        </p:txBody>
      </p:sp>
      <p:sp>
        <p:nvSpPr>
          <p:cNvPr id="19461" name="文本框 19460"/>
          <p:cNvSpPr txBox="1"/>
          <p:nvPr/>
        </p:nvSpPr>
        <p:spPr>
          <a:xfrm>
            <a:off x="3657600" y="1066800"/>
            <a:ext cx="5486400" cy="368300"/>
          </a:xfrm>
          <a:prstGeom prst="rect">
            <a:avLst/>
          </a:prstGeom>
          <a:noFill/>
          <a:ln w="9525">
            <a:noFill/>
          </a:ln>
        </p:spPr>
        <p:txBody>
          <a:bodyPr>
            <a:spAutoFit/>
          </a:bodyPr>
          <a:lstStyle/>
          <a:p>
            <a:pPr>
              <a:spcBef>
                <a:spcPct val="50000"/>
              </a:spcBef>
            </a:pPr>
            <a:endParaRPr dirty="0">
              <a:latin typeface="Tahoma" panose="020B0604030504040204" pitchFamily="34" charset="0"/>
              <a:ea typeface="宋体" panose="02010600030101010101" pitchFamily="2" charset="-122"/>
            </a:endParaRPr>
          </a:p>
        </p:txBody>
      </p:sp>
      <p:sp>
        <p:nvSpPr>
          <p:cNvPr id="19463" name="矩形 19462"/>
          <p:cNvSpPr/>
          <p:nvPr/>
        </p:nvSpPr>
        <p:spPr>
          <a:xfrm>
            <a:off x="2182495" y="768350"/>
            <a:ext cx="6172200" cy="460375"/>
          </a:xfrm>
          <a:prstGeom prst="rect">
            <a:avLst/>
          </a:prstGeom>
          <a:noFill/>
          <a:ln w="9525">
            <a:noFill/>
          </a:ln>
        </p:spPr>
        <p:txBody>
          <a:bodyPr>
            <a:spAutoFit/>
          </a:bodyPr>
          <a:lstStyle/>
          <a:p>
            <a:r>
              <a:rPr lang="zh-CN" altLang="en-US" sz="2400" dirty="0">
                <a:latin typeface="Times New Roman" panose="02020603050405020304" pitchFamily="18" charset="0"/>
                <a:ea typeface="楷体" panose="02010609060101010101" charset="-122"/>
                <a:cs typeface="Times New Roman" panose="02020603050405020304" pitchFamily="18" charset="0"/>
                <a:sym typeface="+mn-ea"/>
              </a:rPr>
              <a:t>（</a:t>
            </a:r>
            <a:r>
              <a:rPr lang="en-US" altLang="zh-CN" sz="2400" dirty="0">
                <a:latin typeface="Times New Roman" panose="02020603050405020304" pitchFamily="18" charset="0"/>
                <a:ea typeface="楷体" panose="02010609060101010101" charset="-122"/>
                <a:cs typeface="Times New Roman" panose="02020603050405020304" pitchFamily="18" charset="0"/>
                <a:sym typeface="+mn-ea"/>
              </a:rPr>
              <a:t>2</a:t>
            </a:r>
            <a:r>
              <a:rPr lang="zh-CN" altLang="en-US" sz="2400" dirty="0">
                <a:latin typeface="Times New Roman" panose="02020603050405020304" pitchFamily="18" charset="0"/>
                <a:ea typeface="楷体" panose="02010609060101010101" charset="-122"/>
                <a:cs typeface="Times New Roman" panose="02020603050405020304" pitchFamily="18" charset="0"/>
                <a:sym typeface="+mn-ea"/>
              </a:rPr>
              <a:t>）</a:t>
            </a:r>
            <a:r>
              <a:rPr lang="zh-CN" altLang="en-US" sz="2400" dirty="0">
                <a:latin typeface="Times New Roman" panose="02020603050405020304" pitchFamily="18" charset="0"/>
                <a:ea typeface="楷体" panose="02010609060101010101" charset="-122"/>
                <a:cs typeface="Times New Roman" panose="02020603050405020304" pitchFamily="18" charset="0"/>
              </a:rPr>
              <a:t>移码性质</a:t>
            </a:r>
            <a:r>
              <a:rPr lang="zh-CN" altLang="en-US" sz="1400" dirty="0">
                <a:latin typeface="Tahoma" panose="020B0604030504040204" pitchFamily="34" charset="0"/>
                <a:ea typeface="宋体" panose="02010600030101010101" pitchFamily="2" charset="-122"/>
              </a:rPr>
              <a:t> </a:t>
            </a:r>
            <a:endParaRPr lang="zh-CN" altLang="en-US" dirty="0">
              <a:latin typeface="Times New Roman" panose="02020603050405020304" pitchFamily="18" charset="0"/>
              <a:ea typeface="宋体" panose="02010600030101010101" pitchFamily="2" charset="-122"/>
            </a:endParaRPr>
          </a:p>
        </p:txBody>
      </p:sp>
      <p:sp>
        <p:nvSpPr>
          <p:cNvPr id="19465" name="矩形 19464"/>
          <p:cNvSpPr/>
          <p:nvPr/>
        </p:nvSpPr>
        <p:spPr>
          <a:xfrm>
            <a:off x="2742565" y="1308100"/>
            <a:ext cx="3992880" cy="460375"/>
          </a:xfrm>
          <a:prstGeom prst="rect">
            <a:avLst/>
          </a:prstGeom>
          <a:noFill/>
          <a:ln w="9525">
            <a:noFill/>
          </a:ln>
        </p:spPr>
        <p:txBody>
          <a:bodyPr wrap="none" anchor="t">
            <a:spAutoFit/>
          </a:bodyPr>
          <a:lstStyle/>
          <a:p>
            <a:r>
              <a:rPr lang="en-US" altLang="zh-CN" sz="2400" dirty="0">
                <a:latin typeface="Times New Roman" panose="02020603050405020304" pitchFamily="18" charset="0"/>
                <a:ea typeface="楷体" panose="02010609060101010101" charset="-122"/>
                <a:cs typeface="Times New Roman" panose="02020603050405020304" pitchFamily="18" charset="0"/>
              </a:rPr>
              <a:t>1</a:t>
            </a:r>
            <a:r>
              <a:rPr lang="zh-CN" altLang="en-US" sz="2400" dirty="0">
                <a:latin typeface="Times New Roman" panose="02020603050405020304" pitchFamily="18" charset="0"/>
                <a:ea typeface="楷体" panose="02010609060101010101" charset="-122"/>
                <a:cs typeface="Times New Roman" panose="02020603050405020304" pitchFamily="18" charset="0"/>
              </a:rPr>
              <a:t>）移码与补码符号位相反。</a:t>
            </a:r>
            <a:endParaRPr lang="zh-CN" altLang="en-US" sz="2400" dirty="0">
              <a:latin typeface="Times New Roman" panose="02020603050405020304" pitchFamily="18" charset="0"/>
              <a:ea typeface="楷体" panose="02010609060101010101" charset="-122"/>
              <a:cs typeface="Times New Roman" panose="02020603050405020304" pitchFamily="18" charset="0"/>
            </a:endParaRPr>
          </a:p>
        </p:txBody>
      </p:sp>
      <p:pic>
        <p:nvPicPr>
          <p:cNvPr id="7" name="图片 6" descr="校徽"/>
          <p:cNvPicPr>
            <a:picLocks noChangeAspect="1"/>
          </p:cNvPicPr>
          <p:nvPr/>
        </p:nvPicPr>
        <p:blipFill>
          <a:blip r:embed="rId1">
            <a:alphaModFix amt="67000"/>
          </a:blip>
          <a:stretch>
            <a:fillRect/>
          </a:stretch>
        </p:blipFill>
        <p:spPr>
          <a:xfrm>
            <a:off x="10788015" y="123825"/>
            <a:ext cx="1297940" cy="1242695"/>
          </a:xfrm>
          <a:prstGeom prst="rect">
            <a:avLst/>
          </a:prstGeom>
        </p:spPr>
      </p:pic>
      <p:graphicFrame>
        <p:nvGraphicFramePr>
          <p:cNvPr id="2" name="表格 1"/>
          <p:cNvGraphicFramePr/>
          <p:nvPr>
            <p:custDataLst>
              <p:tags r:id="rId2"/>
            </p:custDataLst>
          </p:nvPr>
        </p:nvGraphicFramePr>
        <p:xfrm>
          <a:off x="2799080" y="2533650"/>
          <a:ext cx="4710430" cy="3846195"/>
        </p:xfrm>
        <a:graphic>
          <a:graphicData uri="http://schemas.openxmlformats.org/drawingml/2006/table">
            <a:tbl>
              <a:tblPr firstRow="1" bandRow="1">
                <a:tableStyleId>{5940675A-B579-460E-94D1-54222C63F5DA}</a:tableStyleId>
              </a:tblPr>
              <a:tblGrid>
                <a:gridCol w="1693545"/>
                <a:gridCol w="1508125"/>
                <a:gridCol w="1508760"/>
              </a:tblGrid>
              <a:tr h="365760">
                <a:tc>
                  <a:txBody>
                    <a:bodyPr/>
                    <a:p>
                      <a:pPr indent="0" algn="ctr">
                        <a:buNone/>
                      </a:pPr>
                      <a:r>
                        <a:rPr lang="en-US" sz="2400" b="0">
                          <a:solidFill>
                            <a:schemeClr val="tx1"/>
                          </a:solidFill>
                          <a:latin typeface="宋体" panose="02010600030101010101" pitchFamily="2" charset="-122"/>
                          <a:ea typeface="宋体" panose="02010600030101010101" pitchFamily="2" charset="-122"/>
                          <a:cs typeface="宋体" panose="02010600030101010101" pitchFamily="2" charset="-122"/>
                        </a:rPr>
                        <a:t>移码</a:t>
                      </a:r>
                      <a:endParaRPr lang="en-US" altLang="en-US" sz="2400" b="0">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400" b="0">
                          <a:solidFill>
                            <a:schemeClr val="tx1"/>
                          </a:solidFill>
                          <a:latin typeface="宋体" panose="02010600030101010101" pitchFamily="2" charset="-122"/>
                          <a:ea typeface="宋体" panose="02010600030101010101" pitchFamily="2" charset="-122"/>
                          <a:cs typeface="宋体" panose="02010600030101010101" pitchFamily="2" charset="-122"/>
                        </a:rPr>
                        <a:t>移码真值</a:t>
                      </a:r>
                      <a:endParaRPr lang="en-US" altLang="en-US" sz="2400" b="0">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400" b="0">
                          <a:solidFill>
                            <a:schemeClr val="tx1"/>
                          </a:solidFill>
                          <a:latin typeface="宋体" panose="02010600030101010101" pitchFamily="2" charset="-122"/>
                          <a:ea typeface="宋体" panose="02010600030101010101" pitchFamily="2" charset="-122"/>
                          <a:cs typeface="宋体" panose="02010600030101010101" pitchFamily="2" charset="-122"/>
                        </a:rPr>
                        <a:t>补码</a:t>
                      </a:r>
                      <a:endParaRPr lang="en-US" altLang="en-US" sz="2400" b="0">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15290">
                <a:tc>
                  <a:txBody>
                    <a:bodyPr/>
                    <a:p>
                      <a:pPr indent="0">
                        <a:buNone/>
                      </a:pPr>
                      <a:r>
                        <a:rPr lang="en-US" sz="2400" b="0">
                          <a:solidFill>
                            <a:schemeClr val="accent6"/>
                          </a:solidFill>
                          <a:latin typeface="宋体" panose="02010600030101010101" pitchFamily="2" charset="-122"/>
                          <a:ea typeface="宋体" panose="02010600030101010101" pitchFamily="2" charset="-122"/>
                          <a:cs typeface="宋体" panose="02010600030101010101" pitchFamily="2" charset="-122"/>
                        </a:rPr>
                        <a:t>0,0000000</a:t>
                      </a:r>
                      <a:endParaRPr lang="en-US" altLang="en-US" sz="2400" b="0">
                        <a:solidFill>
                          <a:schemeClr val="accent6"/>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cap="flat">
                      <a:noFill/>
                    </a:lnB>
                    <a:lnTlToBr>
                      <a:noFill/>
                    </a:lnTlToBr>
                    <a:lnBlToTr>
                      <a:noFill/>
                    </a:lnBlToTr>
                    <a:noFill/>
                  </a:tcPr>
                </a:tc>
                <a:tc>
                  <a:txBody>
                    <a:bodyPr/>
                    <a:p>
                      <a:pPr indent="0">
                        <a:buNone/>
                      </a:pPr>
                      <a:r>
                        <a:rPr lang="en-US" sz="2400" b="0">
                          <a:solidFill>
                            <a:schemeClr val="accent6"/>
                          </a:solidFill>
                          <a:latin typeface="Times New Roman" panose="02020603050405020304" pitchFamily="18" charset="0"/>
                          <a:cs typeface="Times New Roman" panose="02020603050405020304" pitchFamily="18" charset="0"/>
                        </a:rPr>
                        <a:t>-</a:t>
                      </a:r>
                      <a:r>
                        <a:rPr lang="en-US" sz="2400" b="0">
                          <a:solidFill>
                            <a:schemeClr val="accent6"/>
                          </a:solidFill>
                          <a:latin typeface="宋体" panose="02010600030101010101" pitchFamily="2" charset="-122"/>
                          <a:ea typeface="宋体" panose="02010600030101010101" pitchFamily="2" charset="-122"/>
                          <a:cs typeface="宋体" panose="02010600030101010101" pitchFamily="2" charset="-122"/>
                        </a:rPr>
                        <a:t>10000000</a:t>
                      </a:r>
                      <a:endParaRPr lang="en-US" altLang="en-US" sz="2400" b="0">
                        <a:solidFill>
                          <a:schemeClr val="accent6"/>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cap="flat">
                      <a:noFill/>
                    </a:lnB>
                    <a:lnTlToBr>
                      <a:noFill/>
                    </a:lnTlToBr>
                    <a:lnBlToTr>
                      <a:noFill/>
                    </a:lnBlToTr>
                    <a:noFill/>
                  </a:tcPr>
                </a:tc>
                <a:tc>
                  <a:txBody>
                    <a:bodyPr/>
                    <a:p>
                      <a:pPr indent="0">
                        <a:buNone/>
                      </a:pPr>
                      <a:r>
                        <a:rPr lang="en-US" sz="2400" b="0">
                          <a:solidFill>
                            <a:schemeClr val="accent6"/>
                          </a:solidFill>
                          <a:latin typeface="宋体" panose="02010600030101010101" pitchFamily="2" charset="-122"/>
                          <a:ea typeface="宋体" panose="02010600030101010101" pitchFamily="2" charset="-122"/>
                          <a:cs typeface="宋体" panose="02010600030101010101" pitchFamily="2" charset="-122"/>
                        </a:rPr>
                        <a:t>1,0000000</a:t>
                      </a:r>
                      <a:endParaRPr lang="en-US" altLang="en-US" sz="2400" b="0">
                        <a:solidFill>
                          <a:schemeClr val="accent6"/>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cap="flat">
                      <a:noFill/>
                    </a:lnB>
                    <a:lnTlToBr>
                      <a:noFill/>
                    </a:lnTlToBr>
                    <a:lnBlToTr>
                      <a:noFill/>
                    </a:lnBlToTr>
                    <a:noFill/>
                  </a:tcPr>
                </a:tc>
              </a:tr>
              <a:tr h="365760">
                <a:tc>
                  <a:txBody>
                    <a:bodyPr/>
                    <a:p>
                      <a:pPr indent="0">
                        <a:buNone/>
                      </a:pPr>
                      <a:r>
                        <a:rPr lang="en-US" sz="2400" b="0">
                          <a:solidFill>
                            <a:schemeClr val="accent6"/>
                          </a:solidFill>
                          <a:latin typeface="宋体" panose="02010600030101010101" pitchFamily="2" charset="-122"/>
                          <a:ea typeface="宋体" panose="02010600030101010101" pitchFamily="2" charset="-122"/>
                          <a:cs typeface="宋体" panose="02010600030101010101" pitchFamily="2" charset="-122"/>
                        </a:rPr>
                        <a:t>0,0000001</a:t>
                      </a:r>
                      <a:endParaRPr lang="en-US" altLang="en-US" sz="2400" b="0">
                        <a:solidFill>
                          <a:schemeClr val="accent6"/>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cap="flat">
                      <a:noFill/>
                    </a:lnT>
                    <a:lnB cap="flat">
                      <a:noFill/>
                    </a:lnB>
                    <a:lnTlToBr>
                      <a:noFill/>
                    </a:lnTlToBr>
                    <a:lnBlToTr>
                      <a:noFill/>
                    </a:lnBlToTr>
                    <a:noFill/>
                  </a:tcPr>
                </a:tc>
                <a:tc>
                  <a:txBody>
                    <a:bodyPr/>
                    <a:p>
                      <a:pPr indent="0">
                        <a:buNone/>
                      </a:pPr>
                      <a:r>
                        <a:rPr lang="en-US" sz="2400" b="0">
                          <a:solidFill>
                            <a:schemeClr val="accent6"/>
                          </a:solidFill>
                          <a:latin typeface="Times New Roman" panose="02020603050405020304" pitchFamily="18" charset="0"/>
                          <a:cs typeface="Times New Roman" panose="02020603050405020304" pitchFamily="18" charset="0"/>
                        </a:rPr>
                        <a:t>-</a:t>
                      </a:r>
                      <a:r>
                        <a:rPr lang="en-US" sz="2400" b="0">
                          <a:solidFill>
                            <a:schemeClr val="accent6"/>
                          </a:solidFill>
                          <a:latin typeface="宋体" panose="02010600030101010101" pitchFamily="2" charset="-122"/>
                          <a:ea typeface="宋体" panose="02010600030101010101" pitchFamily="2" charset="-122"/>
                          <a:cs typeface="宋体" panose="02010600030101010101" pitchFamily="2" charset="-122"/>
                        </a:rPr>
                        <a:t> 1111111</a:t>
                      </a:r>
                      <a:endParaRPr lang="en-US" altLang="en-US" sz="2400" b="0">
                        <a:solidFill>
                          <a:schemeClr val="accent6"/>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cap="flat">
                      <a:noFill/>
                    </a:lnT>
                    <a:lnB cap="flat">
                      <a:noFill/>
                    </a:lnB>
                    <a:lnTlToBr>
                      <a:noFill/>
                    </a:lnTlToBr>
                    <a:lnBlToTr>
                      <a:noFill/>
                    </a:lnBlToTr>
                    <a:noFill/>
                  </a:tcPr>
                </a:tc>
                <a:tc>
                  <a:txBody>
                    <a:bodyPr/>
                    <a:p>
                      <a:pPr indent="0">
                        <a:buNone/>
                      </a:pPr>
                      <a:r>
                        <a:rPr lang="en-US" sz="2400" b="0">
                          <a:solidFill>
                            <a:schemeClr val="accent6"/>
                          </a:solidFill>
                          <a:latin typeface="宋体" panose="02010600030101010101" pitchFamily="2" charset="-122"/>
                          <a:ea typeface="宋体" panose="02010600030101010101" pitchFamily="2" charset="-122"/>
                          <a:cs typeface="宋体" panose="02010600030101010101" pitchFamily="2" charset="-122"/>
                        </a:rPr>
                        <a:t>1,0000001</a:t>
                      </a:r>
                      <a:endParaRPr lang="en-US" altLang="en-US" sz="2400" b="0">
                        <a:solidFill>
                          <a:schemeClr val="accent6"/>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cap="flat">
                      <a:noFill/>
                    </a:lnT>
                    <a:lnB cap="flat">
                      <a:noFill/>
                    </a:lnB>
                    <a:lnTlToBr>
                      <a:noFill/>
                    </a:lnTlToBr>
                    <a:lnBlToTr>
                      <a:noFill/>
                    </a:lnBlToTr>
                    <a:noFill/>
                  </a:tcPr>
                </a:tc>
              </a:tr>
              <a:tr h="365760">
                <a:tc>
                  <a:txBody>
                    <a:bodyPr/>
                    <a:p>
                      <a:pPr indent="0">
                        <a:buNone/>
                      </a:pPr>
                      <a:r>
                        <a:rPr lang="en-US" sz="2400" b="0">
                          <a:solidFill>
                            <a:schemeClr val="accent6"/>
                          </a:solidFill>
                          <a:latin typeface="Times New Roman" panose="02020603050405020304" pitchFamily="18" charset="0"/>
                          <a:cs typeface="Times New Roman" panose="02020603050405020304" pitchFamily="18" charset="0"/>
                        </a:rPr>
                        <a:t>……</a:t>
                      </a:r>
                      <a:endParaRPr lang="en-US" altLang="en-US" sz="2400" b="0">
                        <a:solidFill>
                          <a:schemeClr val="accent6"/>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cap="flat">
                      <a:noFill/>
                    </a:lnT>
                    <a:lnB cap="flat">
                      <a:noFill/>
                    </a:lnB>
                    <a:lnTlToBr>
                      <a:noFill/>
                    </a:lnTlToBr>
                    <a:lnBlToTr>
                      <a:noFill/>
                    </a:lnBlToTr>
                    <a:noFill/>
                  </a:tcPr>
                </a:tc>
                <a:tc>
                  <a:txBody>
                    <a:bodyPr/>
                    <a:p>
                      <a:pPr indent="0">
                        <a:buNone/>
                      </a:pPr>
                      <a:r>
                        <a:rPr lang="en-US" sz="2400" b="0">
                          <a:solidFill>
                            <a:schemeClr val="accent6"/>
                          </a:solidFill>
                          <a:latin typeface="Times New Roman" panose="02020603050405020304" pitchFamily="18" charset="0"/>
                          <a:cs typeface="Times New Roman" panose="02020603050405020304" pitchFamily="18" charset="0"/>
                        </a:rPr>
                        <a:t>……</a:t>
                      </a:r>
                      <a:endParaRPr lang="en-US" altLang="en-US" sz="2400" b="0">
                        <a:solidFill>
                          <a:schemeClr val="accent6"/>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cap="flat">
                      <a:noFill/>
                    </a:lnT>
                    <a:lnB cap="flat">
                      <a:noFill/>
                    </a:lnB>
                    <a:lnTlToBr>
                      <a:noFill/>
                    </a:lnTlToBr>
                    <a:lnBlToTr>
                      <a:noFill/>
                    </a:lnBlToTr>
                    <a:noFill/>
                  </a:tcPr>
                </a:tc>
                <a:tc>
                  <a:txBody>
                    <a:bodyPr/>
                    <a:p>
                      <a:pPr indent="0">
                        <a:buNone/>
                      </a:pPr>
                      <a:r>
                        <a:rPr lang="en-US" sz="2400" b="0">
                          <a:solidFill>
                            <a:schemeClr val="accent6"/>
                          </a:solidFill>
                          <a:latin typeface="Times New Roman" panose="02020603050405020304" pitchFamily="18" charset="0"/>
                          <a:cs typeface="Times New Roman" panose="02020603050405020304" pitchFamily="18" charset="0"/>
                        </a:rPr>
                        <a:t>……</a:t>
                      </a:r>
                      <a:endParaRPr lang="en-US" altLang="en-US" sz="2400" b="0">
                        <a:solidFill>
                          <a:schemeClr val="accent6"/>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cap="flat">
                      <a:noFill/>
                    </a:lnT>
                    <a:lnB cap="flat">
                      <a:noFill/>
                    </a:lnB>
                    <a:lnTlToBr>
                      <a:noFill/>
                    </a:lnTlToBr>
                    <a:lnBlToTr>
                      <a:noFill/>
                    </a:lnBlToTr>
                    <a:noFill/>
                  </a:tcPr>
                </a:tc>
              </a:tr>
              <a:tr h="431165">
                <a:tc>
                  <a:txBody>
                    <a:bodyPr/>
                    <a:p>
                      <a:pPr indent="0">
                        <a:buNone/>
                      </a:pPr>
                      <a:r>
                        <a:rPr lang="en-US" sz="2400" b="0">
                          <a:solidFill>
                            <a:schemeClr val="accent6"/>
                          </a:solidFill>
                          <a:latin typeface="宋体" panose="02010600030101010101" pitchFamily="2" charset="-122"/>
                          <a:ea typeface="宋体" panose="02010600030101010101" pitchFamily="2" charset="-122"/>
                          <a:cs typeface="宋体" panose="02010600030101010101" pitchFamily="2" charset="-122"/>
                        </a:rPr>
                        <a:t>0,1111111</a:t>
                      </a:r>
                      <a:endParaRPr lang="en-US" altLang="en-US" sz="2400" b="0">
                        <a:solidFill>
                          <a:schemeClr val="accent6"/>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cap="flat">
                      <a:noFill/>
                    </a:lnT>
                    <a:lnB cap="flat">
                      <a:noFill/>
                    </a:lnB>
                    <a:lnTlToBr>
                      <a:noFill/>
                    </a:lnTlToBr>
                    <a:lnBlToTr>
                      <a:noFill/>
                    </a:lnBlToTr>
                    <a:noFill/>
                  </a:tcPr>
                </a:tc>
                <a:tc>
                  <a:txBody>
                    <a:bodyPr/>
                    <a:p>
                      <a:pPr indent="0">
                        <a:buNone/>
                      </a:pPr>
                      <a:r>
                        <a:rPr lang="en-US" sz="2400" b="0">
                          <a:solidFill>
                            <a:schemeClr val="accent6"/>
                          </a:solidFill>
                          <a:latin typeface="Times New Roman" panose="02020603050405020304" pitchFamily="18" charset="0"/>
                          <a:cs typeface="Times New Roman" panose="02020603050405020304" pitchFamily="18" charset="0"/>
                        </a:rPr>
                        <a:t>-</a:t>
                      </a:r>
                      <a:r>
                        <a:rPr lang="en-US" sz="2400" b="0">
                          <a:solidFill>
                            <a:schemeClr val="accent6"/>
                          </a:solidFill>
                          <a:latin typeface="宋体" panose="02010600030101010101" pitchFamily="2" charset="-122"/>
                          <a:ea typeface="宋体" panose="02010600030101010101" pitchFamily="2" charset="-122"/>
                          <a:cs typeface="宋体" panose="02010600030101010101" pitchFamily="2" charset="-122"/>
                        </a:rPr>
                        <a:t> 0000001</a:t>
                      </a:r>
                      <a:endParaRPr lang="en-US" altLang="en-US" sz="2400" b="0">
                        <a:solidFill>
                          <a:schemeClr val="accent6"/>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cap="flat">
                      <a:noFill/>
                    </a:lnT>
                    <a:lnB cap="flat">
                      <a:noFill/>
                    </a:lnB>
                    <a:lnTlToBr>
                      <a:noFill/>
                    </a:lnTlToBr>
                    <a:lnBlToTr>
                      <a:noFill/>
                    </a:lnBlToTr>
                    <a:noFill/>
                  </a:tcPr>
                </a:tc>
                <a:tc>
                  <a:txBody>
                    <a:bodyPr/>
                    <a:p>
                      <a:pPr indent="0">
                        <a:buNone/>
                      </a:pPr>
                      <a:r>
                        <a:rPr lang="en-US" sz="2400" b="0">
                          <a:solidFill>
                            <a:schemeClr val="accent6"/>
                          </a:solidFill>
                          <a:latin typeface="宋体" panose="02010600030101010101" pitchFamily="2" charset="-122"/>
                          <a:ea typeface="宋体" panose="02010600030101010101" pitchFamily="2" charset="-122"/>
                          <a:cs typeface="宋体" panose="02010600030101010101" pitchFamily="2" charset="-122"/>
                        </a:rPr>
                        <a:t>1,1111111</a:t>
                      </a:r>
                      <a:endParaRPr lang="en-US" altLang="en-US" sz="2400" b="0">
                        <a:solidFill>
                          <a:schemeClr val="accent6"/>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cap="flat">
                      <a:noFill/>
                    </a:lnT>
                    <a:lnB cap="flat">
                      <a:noFill/>
                    </a:lnB>
                    <a:lnTlToBr>
                      <a:noFill/>
                    </a:lnTlToBr>
                    <a:lnBlToTr>
                      <a:noFill/>
                    </a:lnBlToTr>
                    <a:noFill/>
                  </a:tcPr>
                </a:tc>
              </a:tr>
              <a:tr h="374650">
                <a:tc>
                  <a:txBody>
                    <a:bodyPr/>
                    <a:p>
                      <a:pPr indent="0">
                        <a:buNone/>
                      </a:pPr>
                      <a:r>
                        <a:rPr lang="en-US" sz="2400" b="0">
                          <a:solidFill>
                            <a:schemeClr val="tx1"/>
                          </a:solidFill>
                          <a:latin typeface="Times New Roman" panose="02020603050405020304" pitchFamily="18" charset="0"/>
                          <a:cs typeface="Times New Roman" panose="02020603050405020304" pitchFamily="18" charset="0"/>
                        </a:rPr>
                        <a:t>1</a:t>
                      </a:r>
                      <a:r>
                        <a:rPr lang="en-US" sz="2400" b="0">
                          <a:solidFill>
                            <a:schemeClr val="tx1"/>
                          </a:solidFill>
                          <a:latin typeface="宋体" panose="02010600030101010101" pitchFamily="2" charset="-122"/>
                          <a:ea typeface="宋体" panose="02010600030101010101" pitchFamily="2" charset="-122"/>
                          <a:cs typeface="宋体" panose="02010600030101010101" pitchFamily="2" charset="-122"/>
                        </a:rPr>
                        <a:t>,0000000</a:t>
                      </a:r>
                      <a:endParaRPr lang="en-US" altLang="en-US" sz="2400" b="0">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cap="flat">
                      <a:noFill/>
                    </a:lnT>
                    <a:lnB cap="flat">
                      <a:noFill/>
                    </a:lnB>
                    <a:lnTlToBr>
                      <a:noFill/>
                    </a:lnTlToBr>
                    <a:lnBlToTr>
                      <a:noFill/>
                    </a:lnBlToTr>
                    <a:noFill/>
                  </a:tcPr>
                </a:tc>
                <a:tc>
                  <a:txBody>
                    <a:bodyPr/>
                    <a:p>
                      <a:pPr indent="0">
                        <a:buNone/>
                      </a:pPr>
                      <a:r>
                        <a:rPr lang="en-US" sz="2400" b="0">
                          <a:solidFill>
                            <a:schemeClr val="tx1"/>
                          </a:solidFill>
                          <a:latin typeface="宋体" panose="02010600030101010101" pitchFamily="2" charset="-122"/>
                          <a:ea typeface="宋体" panose="02010600030101010101" pitchFamily="2" charset="-122"/>
                          <a:cs typeface="宋体" panose="02010600030101010101" pitchFamily="2" charset="-122"/>
                        </a:rPr>
                        <a:t> 0000000 </a:t>
                      </a:r>
                      <a:endParaRPr lang="en-US" altLang="en-US" sz="2400" b="0">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cap="flat">
                      <a:noFill/>
                    </a:lnT>
                    <a:lnB cap="flat">
                      <a:noFill/>
                    </a:lnB>
                    <a:lnTlToBr>
                      <a:noFill/>
                    </a:lnTlToBr>
                    <a:lnBlToTr>
                      <a:noFill/>
                    </a:lnBlToTr>
                    <a:noFill/>
                  </a:tcPr>
                </a:tc>
                <a:tc>
                  <a:txBody>
                    <a:bodyPr/>
                    <a:p>
                      <a:pPr indent="0">
                        <a:buNone/>
                      </a:pPr>
                      <a:r>
                        <a:rPr lang="en-US" sz="2400" b="0">
                          <a:solidFill>
                            <a:schemeClr val="tx1"/>
                          </a:solidFill>
                          <a:latin typeface="宋体" panose="02010600030101010101" pitchFamily="2" charset="-122"/>
                          <a:ea typeface="宋体" panose="02010600030101010101" pitchFamily="2" charset="-122"/>
                          <a:cs typeface="宋体" panose="02010600030101010101" pitchFamily="2" charset="-122"/>
                        </a:rPr>
                        <a:t>0,0000000</a:t>
                      </a:r>
                      <a:endParaRPr lang="en-US" altLang="en-US" sz="2400" b="0">
                        <a:solidFill>
                          <a:schemeClr val="tx1"/>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cap="flat">
                      <a:noFill/>
                    </a:lnT>
                    <a:lnB cap="flat">
                      <a:noFill/>
                    </a:lnB>
                    <a:lnTlToBr>
                      <a:noFill/>
                    </a:lnTlToBr>
                    <a:lnBlToTr>
                      <a:noFill/>
                    </a:lnBlToTr>
                    <a:noFill/>
                  </a:tcPr>
                </a:tc>
              </a:tr>
              <a:tr h="366395">
                <a:tc>
                  <a:txBody>
                    <a:bodyPr/>
                    <a:p>
                      <a:pPr indent="0">
                        <a:buNone/>
                      </a:pPr>
                      <a:r>
                        <a:rPr lang="en-US" sz="2400" b="0">
                          <a:solidFill>
                            <a:srgbClr val="C00000"/>
                          </a:solidFill>
                          <a:latin typeface="宋体" panose="02010600030101010101" pitchFamily="2" charset="-122"/>
                          <a:ea typeface="宋体" panose="02010600030101010101" pitchFamily="2" charset="-122"/>
                          <a:cs typeface="宋体" panose="02010600030101010101" pitchFamily="2" charset="-122"/>
                        </a:rPr>
                        <a:t>1,0000001</a:t>
                      </a:r>
                      <a:endParaRPr lang="en-US" altLang="en-US" sz="2400" b="0">
                        <a:solidFill>
                          <a:srgbClr val="C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cap="flat">
                      <a:noFill/>
                    </a:lnT>
                    <a:lnB cap="flat">
                      <a:noFill/>
                    </a:lnB>
                    <a:lnTlToBr>
                      <a:noFill/>
                    </a:lnTlToBr>
                    <a:lnBlToTr>
                      <a:noFill/>
                    </a:lnBlToTr>
                    <a:noFill/>
                  </a:tcPr>
                </a:tc>
                <a:tc>
                  <a:txBody>
                    <a:bodyPr/>
                    <a:p>
                      <a:pPr indent="0">
                        <a:buNone/>
                      </a:pPr>
                      <a:r>
                        <a:rPr lang="en-US" sz="2400" b="0">
                          <a:solidFill>
                            <a:srgbClr val="C00000"/>
                          </a:solidFill>
                          <a:latin typeface="宋体" panose="02010600030101010101" pitchFamily="2" charset="-122"/>
                          <a:ea typeface="宋体" panose="02010600030101010101" pitchFamily="2" charset="-122"/>
                          <a:cs typeface="宋体" panose="02010600030101010101" pitchFamily="2" charset="-122"/>
                        </a:rPr>
                        <a:t>+0000001</a:t>
                      </a:r>
                      <a:endParaRPr lang="en-US" altLang="en-US" sz="2400" b="0">
                        <a:solidFill>
                          <a:srgbClr val="C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cap="flat">
                      <a:noFill/>
                    </a:lnT>
                    <a:lnB cap="flat">
                      <a:noFill/>
                    </a:lnB>
                    <a:lnTlToBr>
                      <a:noFill/>
                    </a:lnTlToBr>
                    <a:lnBlToTr>
                      <a:noFill/>
                    </a:lnBlToTr>
                    <a:noFill/>
                  </a:tcPr>
                </a:tc>
                <a:tc>
                  <a:txBody>
                    <a:bodyPr/>
                    <a:p>
                      <a:pPr indent="0">
                        <a:buNone/>
                      </a:pPr>
                      <a:r>
                        <a:rPr lang="en-US" sz="2400" b="0">
                          <a:solidFill>
                            <a:srgbClr val="C00000"/>
                          </a:solidFill>
                          <a:latin typeface="宋体" panose="02010600030101010101" pitchFamily="2" charset="-122"/>
                          <a:ea typeface="宋体" panose="02010600030101010101" pitchFamily="2" charset="-122"/>
                          <a:cs typeface="宋体" panose="02010600030101010101" pitchFamily="2" charset="-122"/>
                        </a:rPr>
                        <a:t>0,0000001</a:t>
                      </a:r>
                      <a:endParaRPr lang="en-US" altLang="en-US" sz="2400" b="0">
                        <a:solidFill>
                          <a:srgbClr val="C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cap="flat">
                      <a:noFill/>
                    </a:lnT>
                    <a:lnB cap="flat">
                      <a:noFill/>
                    </a:lnB>
                    <a:lnTlToBr>
                      <a:noFill/>
                    </a:lnTlToBr>
                    <a:lnBlToTr>
                      <a:noFill/>
                    </a:lnBlToTr>
                    <a:noFill/>
                  </a:tcPr>
                </a:tc>
              </a:tr>
              <a:tr h="365760">
                <a:tc>
                  <a:txBody>
                    <a:bodyPr/>
                    <a:p>
                      <a:pPr indent="0">
                        <a:buNone/>
                      </a:pPr>
                      <a:r>
                        <a:rPr lang="en-US" sz="2400" b="0">
                          <a:solidFill>
                            <a:srgbClr val="C00000"/>
                          </a:solidFill>
                          <a:latin typeface="Times New Roman" panose="02020603050405020304" pitchFamily="18" charset="0"/>
                          <a:cs typeface="Times New Roman" panose="02020603050405020304" pitchFamily="18" charset="0"/>
                        </a:rPr>
                        <a:t>……</a:t>
                      </a:r>
                      <a:endParaRPr lang="en-US" altLang="en-US" sz="2400" b="0">
                        <a:solidFill>
                          <a:srgbClr val="C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cap="flat">
                      <a:noFill/>
                    </a:lnT>
                    <a:lnB cap="flat">
                      <a:noFill/>
                    </a:lnB>
                    <a:lnTlToBr>
                      <a:noFill/>
                    </a:lnTlToBr>
                    <a:lnBlToTr>
                      <a:noFill/>
                    </a:lnBlToTr>
                    <a:noFill/>
                  </a:tcPr>
                </a:tc>
                <a:tc>
                  <a:txBody>
                    <a:bodyPr/>
                    <a:p>
                      <a:pPr indent="0">
                        <a:buNone/>
                      </a:pPr>
                      <a:r>
                        <a:rPr lang="en-US" sz="2400" b="0">
                          <a:solidFill>
                            <a:srgbClr val="C00000"/>
                          </a:solidFill>
                          <a:latin typeface="Times New Roman" panose="02020603050405020304" pitchFamily="18" charset="0"/>
                          <a:cs typeface="Times New Roman" panose="02020603050405020304" pitchFamily="18" charset="0"/>
                        </a:rPr>
                        <a:t>……</a:t>
                      </a:r>
                      <a:endParaRPr lang="en-US" altLang="en-US" sz="2400" b="0">
                        <a:solidFill>
                          <a:srgbClr val="C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cap="flat">
                      <a:noFill/>
                    </a:lnT>
                    <a:lnB cap="flat">
                      <a:noFill/>
                    </a:lnB>
                    <a:lnTlToBr>
                      <a:noFill/>
                    </a:lnTlToBr>
                    <a:lnBlToTr>
                      <a:noFill/>
                    </a:lnBlToTr>
                    <a:noFill/>
                  </a:tcPr>
                </a:tc>
                <a:tc>
                  <a:txBody>
                    <a:bodyPr/>
                    <a:p>
                      <a:pPr indent="0">
                        <a:buNone/>
                      </a:pPr>
                      <a:r>
                        <a:rPr lang="en-US" sz="2400" b="0">
                          <a:solidFill>
                            <a:srgbClr val="C00000"/>
                          </a:solidFill>
                          <a:latin typeface="Times New Roman" panose="02020603050405020304" pitchFamily="18" charset="0"/>
                          <a:cs typeface="Times New Roman" panose="02020603050405020304" pitchFamily="18" charset="0"/>
                        </a:rPr>
                        <a:t>……</a:t>
                      </a:r>
                      <a:endParaRPr lang="en-US" altLang="en-US" sz="2400" b="0">
                        <a:solidFill>
                          <a:srgbClr val="C00000"/>
                        </a:solidFill>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cap="flat">
                      <a:noFill/>
                    </a:lnT>
                    <a:lnB cap="flat">
                      <a:noFill/>
                    </a:lnB>
                    <a:lnTlToBr>
                      <a:noFill/>
                    </a:lnTlToBr>
                    <a:lnBlToTr>
                      <a:noFill/>
                    </a:lnBlToTr>
                    <a:noFill/>
                  </a:tcPr>
                </a:tc>
              </a:tr>
              <a:tr h="373380">
                <a:tc>
                  <a:txBody>
                    <a:bodyPr/>
                    <a:p>
                      <a:pPr indent="0">
                        <a:buNone/>
                      </a:pPr>
                      <a:r>
                        <a:rPr lang="en-US" sz="2400" b="0">
                          <a:solidFill>
                            <a:srgbClr val="C00000"/>
                          </a:solidFill>
                          <a:latin typeface="宋体" panose="02010600030101010101" pitchFamily="2" charset="-122"/>
                          <a:ea typeface="宋体" panose="02010600030101010101" pitchFamily="2" charset="-122"/>
                          <a:cs typeface="宋体" panose="02010600030101010101" pitchFamily="2" charset="-122"/>
                        </a:rPr>
                        <a:t>1,1111110</a:t>
                      </a:r>
                      <a:endParaRPr lang="en-US" altLang="en-US" sz="2400" b="0">
                        <a:solidFill>
                          <a:srgbClr val="C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cap="flat">
                      <a:noFill/>
                    </a:lnT>
                    <a:lnB cap="flat">
                      <a:noFill/>
                    </a:lnB>
                    <a:lnTlToBr>
                      <a:noFill/>
                    </a:lnTlToBr>
                    <a:lnBlToTr>
                      <a:noFill/>
                    </a:lnBlToTr>
                    <a:noFill/>
                  </a:tcPr>
                </a:tc>
                <a:tc>
                  <a:txBody>
                    <a:bodyPr/>
                    <a:p>
                      <a:pPr indent="0">
                        <a:buNone/>
                      </a:pPr>
                      <a:r>
                        <a:rPr lang="en-US" sz="2400" b="0">
                          <a:solidFill>
                            <a:srgbClr val="C00000"/>
                          </a:solidFill>
                          <a:latin typeface="宋体" panose="02010600030101010101" pitchFamily="2" charset="-122"/>
                          <a:ea typeface="宋体" panose="02010600030101010101" pitchFamily="2" charset="-122"/>
                          <a:cs typeface="宋体" panose="02010600030101010101" pitchFamily="2" charset="-122"/>
                        </a:rPr>
                        <a:t>+1111110</a:t>
                      </a:r>
                      <a:endParaRPr lang="en-US" altLang="en-US" sz="2400" b="0">
                        <a:solidFill>
                          <a:srgbClr val="C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cap="flat">
                      <a:noFill/>
                    </a:lnT>
                    <a:lnB cap="flat">
                      <a:noFill/>
                    </a:lnB>
                    <a:lnTlToBr>
                      <a:noFill/>
                    </a:lnTlToBr>
                    <a:lnBlToTr>
                      <a:noFill/>
                    </a:lnBlToTr>
                    <a:noFill/>
                  </a:tcPr>
                </a:tc>
                <a:tc>
                  <a:txBody>
                    <a:bodyPr/>
                    <a:p>
                      <a:pPr indent="0">
                        <a:buNone/>
                      </a:pPr>
                      <a:r>
                        <a:rPr lang="en-US" sz="2400" b="0">
                          <a:solidFill>
                            <a:srgbClr val="C00000"/>
                          </a:solidFill>
                          <a:latin typeface="宋体" panose="02010600030101010101" pitchFamily="2" charset="-122"/>
                          <a:ea typeface="宋体" panose="02010600030101010101" pitchFamily="2" charset="-122"/>
                          <a:cs typeface="宋体" panose="02010600030101010101" pitchFamily="2" charset="-122"/>
                        </a:rPr>
                        <a:t>0,1111110</a:t>
                      </a:r>
                      <a:endParaRPr lang="en-US" altLang="en-US" sz="2400" b="0">
                        <a:solidFill>
                          <a:srgbClr val="C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cap="flat">
                      <a:noFill/>
                    </a:lnT>
                    <a:lnB cap="flat">
                      <a:noFill/>
                    </a:lnB>
                    <a:lnTlToBr>
                      <a:noFill/>
                    </a:lnTlToBr>
                    <a:lnBlToTr>
                      <a:noFill/>
                    </a:lnBlToTr>
                    <a:noFill/>
                  </a:tcPr>
                </a:tc>
              </a:tr>
              <a:tr h="422275">
                <a:tc>
                  <a:txBody>
                    <a:bodyPr/>
                    <a:p>
                      <a:pPr indent="0">
                        <a:buNone/>
                      </a:pPr>
                      <a:r>
                        <a:rPr lang="en-US" sz="2400" b="0">
                          <a:solidFill>
                            <a:srgbClr val="C00000"/>
                          </a:solidFill>
                          <a:latin typeface="宋体" panose="02010600030101010101" pitchFamily="2" charset="-122"/>
                          <a:ea typeface="宋体" panose="02010600030101010101" pitchFamily="2" charset="-122"/>
                          <a:cs typeface="宋体" panose="02010600030101010101" pitchFamily="2" charset="-122"/>
                        </a:rPr>
                        <a:t>1,1111111</a:t>
                      </a:r>
                      <a:endParaRPr lang="en-US" altLang="en-US" sz="2400" b="0">
                        <a:solidFill>
                          <a:srgbClr val="C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cap="flat">
                      <a:noFill/>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400" b="0">
                          <a:solidFill>
                            <a:srgbClr val="C00000"/>
                          </a:solidFill>
                          <a:latin typeface="宋体" panose="02010600030101010101" pitchFamily="2" charset="-122"/>
                          <a:ea typeface="宋体" panose="02010600030101010101" pitchFamily="2" charset="-122"/>
                          <a:cs typeface="宋体" panose="02010600030101010101" pitchFamily="2" charset="-122"/>
                        </a:rPr>
                        <a:t>+1111111</a:t>
                      </a:r>
                      <a:endParaRPr lang="en-US" altLang="en-US" sz="2400" b="0">
                        <a:solidFill>
                          <a:srgbClr val="C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cap="flat">
                      <a:noFill/>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400" b="0">
                          <a:solidFill>
                            <a:srgbClr val="C00000"/>
                          </a:solidFill>
                          <a:latin typeface="宋体" panose="02010600030101010101" pitchFamily="2" charset="-122"/>
                          <a:ea typeface="宋体" panose="02010600030101010101" pitchFamily="2" charset="-122"/>
                          <a:cs typeface="宋体" panose="02010600030101010101" pitchFamily="2" charset="-122"/>
                        </a:rPr>
                        <a:t>0,1111111</a:t>
                      </a:r>
                      <a:endParaRPr lang="en-US" altLang="en-US" sz="2400" b="0">
                        <a:solidFill>
                          <a:srgbClr val="C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cap="flat">
                      <a:noFill/>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
        <p:nvSpPr>
          <p:cNvPr id="10" name="左大括号 9"/>
          <p:cNvSpPr/>
          <p:nvPr/>
        </p:nvSpPr>
        <p:spPr>
          <a:xfrm rot="10800000">
            <a:off x="7668260" y="3014345"/>
            <a:ext cx="122555" cy="1353185"/>
          </a:xfrm>
          <a:prstGeom prst="leftBrace">
            <a:avLst>
              <a:gd name="adj1" fmla="val 435703"/>
              <a:gd name="adj2" fmla="val 50717"/>
            </a:avLst>
          </a:prstGeom>
          <a:noFill/>
          <a:ln w="9525" cap="flat" cmpd="sng">
            <a:solidFill>
              <a:srgbClr val="92D050"/>
            </a:solidFill>
            <a:prstDash val="solid"/>
            <a:headEnd type="none" w="med" len="med"/>
            <a:tailEnd type="none" w="med" len="med"/>
          </a:ln>
        </p:spPr>
        <p:txBody>
          <a:bodyPr/>
          <a:p>
            <a:endParaRPr lang="zh-CN" altLang="en-US"/>
          </a:p>
        </p:txBody>
      </p:sp>
      <p:sp>
        <p:nvSpPr>
          <p:cNvPr id="4" name="文本框 3"/>
          <p:cNvSpPr txBox="1"/>
          <p:nvPr/>
        </p:nvSpPr>
        <p:spPr>
          <a:xfrm>
            <a:off x="8137525" y="3421380"/>
            <a:ext cx="2445385" cy="645160"/>
          </a:xfrm>
          <a:prstGeom prst="rect">
            <a:avLst/>
          </a:prstGeom>
          <a:noFill/>
        </p:spPr>
        <p:txBody>
          <a:bodyPr wrap="square" rtlCol="0">
            <a:spAutoFit/>
          </a:bodyPr>
          <a:p>
            <a:r>
              <a:rPr lang="zh-CN" altLang="en-US">
                <a:solidFill>
                  <a:schemeClr val="accent6"/>
                </a:solidFill>
              </a:rPr>
              <a:t>真值为负数时对应的移码和补码。</a:t>
            </a:r>
            <a:endParaRPr lang="zh-CN" altLang="en-US">
              <a:solidFill>
                <a:schemeClr val="accent6"/>
              </a:solidFill>
            </a:endParaRPr>
          </a:p>
        </p:txBody>
      </p:sp>
      <p:sp>
        <p:nvSpPr>
          <p:cNvPr id="5" name="文本框 4"/>
          <p:cNvSpPr txBox="1"/>
          <p:nvPr/>
        </p:nvSpPr>
        <p:spPr>
          <a:xfrm>
            <a:off x="8188325" y="5358130"/>
            <a:ext cx="2445385" cy="645160"/>
          </a:xfrm>
          <a:prstGeom prst="rect">
            <a:avLst/>
          </a:prstGeom>
          <a:noFill/>
        </p:spPr>
        <p:txBody>
          <a:bodyPr wrap="square" rtlCol="0">
            <a:spAutoFit/>
          </a:bodyPr>
          <a:p>
            <a:r>
              <a:rPr lang="zh-CN" altLang="en-US">
                <a:solidFill>
                  <a:srgbClr val="C00000"/>
                </a:solidFill>
              </a:rPr>
              <a:t>真值为</a:t>
            </a:r>
            <a:r>
              <a:rPr lang="zh-CN" altLang="en-US">
                <a:solidFill>
                  <a:srgbClr val="C00000"/>
                </a:solidFill>
              </a:rPr>
              <a:t>正数时对应的移码和补码。</a:t>
            </a:r>
            <a:endParaRPr lang="zh-CN" altLang="en-US">
              <a:solidFill>
                <a:srgbClr val="C00000"/>
              </a:solidFill>
            </a:endParaRPr>
          </a:p>
        </p:txBody>
      </p:sp>
      <p:sp>
        <p:nvSpPr>
          <p:cNvPr id="6" name="左大括号 5"/>
          <p:cNvSpPr/>
          <p:nvPr/>
        </p:nvSpPr>
        <p:spPr>
          <a:xfrm rot="10800000">
            <a:off x="7709535" y="4941570"/>
            <a:ext cx="122555" cy="1353185"/>
          </a:xfrm>
          <a:prstGeom prst="leftBrace">
            <a:avLst>
              <a:gd name="adj1" fmla="val 435703"/>
              <a:gd name="adj2" fmla="val 50717"/>
            </a:avLst>
          </a:prstGeom>
          <a:noFill/>
          <a:ln w="9525" cap="flat" cmpd="sng">
            <a:solidFill>
              <a:srgbClr val="C00000"/>
            </a:solidFill>
            <a:prstDash val="solid"/>
            <a:headEnd type="none" w="med" len="med"/>
            <a:tailEnd type="none" w="med" len="med"/>
          </a:ln>
        </p:spPr>
        <p:txBody>
          <a:bodyPr/>
          <a:p>
            <a:endParaRPr lang="zh-CN" altLang="en-US"/>
          </a:p>
        </p:txBody>
      </p:sp>
      <p:sp>
        <p:nvSpPr>
          <p:cNvPr id="8" name="文本框 7"/>
          <p:cNvSpPr txBox="1"/>
          <p:nvPr/>
        </p:nvSpPr>
        <p:spPr>
          <a:xfrm>
            <a:off x="7709535" y="4471035"/>
            <a:ext cx="3674110" cy="368300"/>
          </a:xfrm>
          <a:prstGeom prst="rect">
            <a:avLst/>
          </a:prstGeom>
          <a:noFill/>
        </p:spPr>
        <p:txBody>
          <a:bodyPr wrap="square" rtlCol="0">
            <a:spAutoFit/>
          </a:bodyPr>
          <a:p>
            <a:r>
              <a:rPr lang="zh-CN" altLang="en-US">
                <a:solidFill>
                  <a:schemeClr val="tx1"/>
                </a:solidFill>
              </a:rPr>
              <a:t>真值为</a:t>
            </a:r>
            <a:r>
              <a:rPr lang="en-US" altLang="zh-CN">
                <a:solidFill>
                  <a:schemeClr val="tx1"/>
                </a:solidFill>
              </a:rPr>
              <a:t>0</a:t>
            </a:r>
            <a:r>
              <a:rPr lang="zh-CN" altLang="en-US">
                <a:solidFill>
                  <a:schemeClr val="tx1"/>
                </a:solidFill>
              </a:rPr>
              <a:t>时对应的移码和补码。</a:t>
            </a:r>
            <a:endParaRPr lang="zh-CN" altLang="en-US">
              <a:solidFill>
                <a:schemeClr val="tx1"/>
              </a:solidFill>
            </a:endParaRPr>
          </a:p>
        </p:txBody>
      </p:sp>
      <p:sp>
        <p:nvSpPr>
          <p:cNvPr id="9" name="文本框 8"/>
          <p:cNvSpPr txBox="1"/>
          <p:nvPr/>
        </p:nvSpPr>
        <p:spPr>
          <a:xfrm>
            <a:off x="2971800" y="2068830"/>
            <a:ext cx="2912745" cy="464820"/>
          </a:xfrm>
          <a:prstGeom prst="rect">
            <a:avLst/>
          </a:prstGeom>
          <a:noFill/>
        </p:spPr>
        <p:txBody>
          <a:bodyPr wrap="none" rtlCol="0" anchor="t">
            <a:spAutoFit/>
          </a:bodyPr>
          <a:p>
            <a:pPr fontAlgn="auto">
              <a:lnSpc>
                <a:spcPct val="135000"/>
              </a:lnSpc>
              <a:spcBef>
                <a:spcPts val="1200"/>
              </a:spcBef>
            </a:pPr>
            <a:r>
              <a:rPr lang="zh-CN" altLang="en-US">
                <a:latin typeface="Times New Roman" panose="02020603050405020304" pitchFamily="18" charset="0"/>
                <a:ea typeface="楷体" panose="02010609060101010101" charset="-122"/>
                <a:cs typeface="Times New Roman" panose="02020603050405020304" pitchFamily="18" charset="0"/>
                <a:sym typeface="+mn-ea"/>
              </a:rPr>
              <a:t>设阶码</a:t>
            </a:r>
            <a:r>
              <a:rPr lang="en-US" altLang="zh-CN" i="1">
                <a:latin typeface="Times New Roman" panose="02020603050405020304" pitchFamily="18" charset="0"/>
                <a:ea typeface="楷体" panose="02010609060101010101" charset="-122"/>
                <a:cs typeface="Times New Roman" panose="02020603050405020304" pitchFamily="18" charset="0"/>
                <a:sym typeface="+mn-ea"/>
              </a:rPr>
              <a:t>n</a:t>
            </a:r>
            <a:r>
              <a:rPr lang="en-US" altLang="zh-CN">
                <a:latin typeface="Times New Roman" panose="02020603050405020304" pitchFamily="18" charset="0"/>
                <a:ea typeface="楷体" panose="02010609060101010101" charset="-122"/>
                <a:cs typeface="Times New Roman" panose="02020603050405020304" pitchFamily="18" charset="0"/>
                <a:sym typeface="+mn-ea"/>
              </a:rPr>
              <a:t>+1=</a:t>
            </a:r>
            <a:r>
              <a:rPr lang="zh-CN" altLang="en-US">
                <a:latin typeface="Times New Roman" panose="02020603050405020304" pitchFamily="18" charset="0"/>
                <a:ea typeface="楷体" panose="02010609060101010101" charset="-122"/>
                <a:cs typeface="Times New Roman" panose="02020603050405020304" pitchFamily="18" charset="0"/>
                <a:sym typeface="+mn-ea"/>
              </a:rPr>
              <a:t>8位，</a:t>
            </a:r>
            <a:r>
              <a:rPr lang="zh-CN" altLang="en-US" i="1">
                <a:latin typeface="Times New Roman" panose="02020603050405020304" pitchFamily="18" charset="0"/>
                <a:ea typeface="楷体" panose="02010609060101010101" charset="-122"/>
                <a:cs typeface="Times New Roman" panose="02020603050405020304" pitchFamily="18" charset="0"/>
                <a:sym typeface="+mn-ea"/>
              </a:rPr>
              <a:t>n</a:t>
            </a:r>
            <a:r>
              <a:rPr lang="zh-CN" altLang="en-US">
                <a:latin typeface="Times New Roman" panose="02020603050405020304" pitchFamily="18" charset="0"/>
                <a:ea typeface="楷体" panose="02010609060101010101" charset="-122"/>
                <a:cs typeface="Times New Roman" panose="02020603050405020304" pitchFamily="18" charset="0"/>
                <a:sym typeface="+mn-ea"/>
              </a:rPr>
              <a:t>=7   </a:t>
            </a:r>
            <a:r>
              <a:rPr lang="zh-CN" altLang="en-US">
                <a:latin typeface="Times New Roman" panose="02020603050405020304" pitchFamily="18" charset="0"/>
                <a:ea typeface="楷体" panose="02010609060101010101" charset="-122"/>
                <a:cs typeface="Times New Roman" panose="02020603050405020304" pitchFamily="18" charset="0"/>
                <a:sym typeface="+mn-ea"/>
              </a:rPr>
              <a:t>可见</a:t>
            </a:r>
            <a:endParaRPr lang="zh-CN" altLang="en-US">
              <a:latin typeface="Times New Roman" panose="02020603050405020304" pitchFamily="18" charset="0"/>
              <a:ea typeface="楷体" panose="02010609060101010101" charset="-122"/>
              <a:cs typeface="Times New Roman" panose="02020603050405020304" pitchFamily="18" charset="0"/>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文本框 19457"/>
          <p:cNvSpPr txBox="1"/>
          <p:nvPr/>
        </p:nvSpPr>
        <p:spPr>
          <a:xfrm>
            <a:off x="3733800" y="228600"/>
            <a:ext cx="6629400" cy="368300"/>
          </a:xfrm>
          <a:prstGeom prst="rect">
            <a:avLst/>
          </a:prstGeom>
          <a:noFill/>
          <a:ln w="9525">
            <a:noFill/>
          </a:ln>
        </p:spPr>
        <p:txBody>
          <a:bodyPr>
            <a:spAutoFit/>
          </a:bodyPr>
          <a:lstStyle/>
          <a:p>
            <a:pPr>
              <a:spcBef>
                <a:spcPct val="50000"/>
              </a:spcBef>
            </a:pPr>
            <a:endParaRPr dirty="0">
              <a:latin typeface="Tahoma" panose="020B0604030504040204" pitchFamily="34" charset="0"/>
              <a:ea typeface="宋体" panose="02010600030101010101" pitchFamily="2" charset="-122"/>
            </a:endParaRPr>
          </a:p>
        </p:txBody>
      </p:sp>
      <p:sp>
        <p:nvSpPr>
          <p:cNvPr id="19461" name="文本框 19460"/>
          <p:cNvSpPr txBox="1"/>
          <p:nvPr/>
        </p:nvSpPr>
        <p:spPr>
          <a:xfrm>
            <a:off x="3657600" y="1066800"/>
            <a:ext cx="5486400" cy="368300"/>
          </a:xfrm>
          <a:prstGeom prst="rect">
            <a:avLst/>
          </a:prstGeom>
          <a:noFill/>
          <a:ln w="9525">
            <a:noFill/>
          </a:ln>
        </p:spPr>
        <p:txBody>
          <a:bodyPr>
            <a:spAutoFit/>
          </a:bodyPr>
          <a:lstStyle/>
          <a:p>
            <a:pPr>
              <a:spcBef>
                <a:spcPct val="50000"/>
              </a:spcBef>
            </a:pPr>
            <a:endParaRPr dirty="0">
              <a:latin typeface="Tahoma" panose="020B0604030504040204" pitchFamily="34" charset="0"/>
              <a:ea typeface="宋体" panose="02010600030101010101" pitchFamily="2" charset="-122"/>
            </a:endParaRPr>
          </a:p>
        </p:txBody>
      </p:sp>
      <p:sp>
        <p:nvSpPr>
          <p:cNvPr id="19465" name="矩形 19464"/>
          <p:cNvSpPr/>
          <p:nvPr/>
        </p:nvSpPr>
        <p:spPr>
          <a:xfrm>
            <a:off x="1973580" y="1259840"/>
            <a:ext cx="7871460" cy="460375"/>
          </a:xfrm>
          <a:prstGeom prst="rect">
            <a:avLst/>
          </a:prstGeom>
          <a:noFill/>
          <a:ln w="9525">
            <a:noFill/>
          </a:ln>
        </p:spPr>
        <p:txBody>
          <a:bodyPr wrap="square" anchor="t">
            <a:spAutoFit/>
          </a:bodyPr>
          <a:lstStyle/>
          <a:p>
            <a:r>
              <a:rPr lang="en-US" altLang="zh-CN" sz="2400" dirty="0">
                <a:latin typeface="宋体" panose="02010600030101010101" pitchFamily="2" charset="-122"/>
                <a:ea typeface="宋体" panose="02010600030101010101" pitchFamily="2" charset="-122"/>
              </a:rPr>
              <a:t>2</a:t>
            </a:r>
            <a:r>
              <a:rPr lang="zh-CN" altLang="en-US" sz="2400" dirty="0">
                <a:latin typeface="宋体" panose="02010600030101010101" pitchFamily="2" charset="-122"/>
                <a:ea typeface="宋体" panose="02010600030101010101" pitchFamily="2" charset="-122"/>
              </a:rPr>
              <a:t>）采用</a:t>
            </a:r>
            <a:r>
              <a:rPr lang="zh-CN" altLang="en-US" sz="2400" dirty="0">
                <a:latin typeface="宋体" panose="02010600030101010101" pitchFamily="2" charset="-122"/>
                <a:ea typeface="宋体" panose="02010600030101010101" pitchFamily="2" charset="-122"/>
              </a:rPr>
              <a:t>移码表示浮点数的阶码时，</a:t>
            </a:r>
            <a:r>
              <a:rPr lang="en-US" altLang="zh-CN" sz="2400" dirty="0">
                <a:latin typeface="宋体" panose="02010600030101010101" pitchFamily="2" charset="-122"/>
                <a:ea typeface="宋体" panose="02010600030101010101" pitchFamily="2" charset="-122"/>
              </a:rPr>
              <a:t>“</a:t>
            </a:r>
            <a:r>
              <a:rPr lang="zh-CN" altLang="en-US" sz="2400" dirty="0">
                <a:latin typeface="宋体" panose="02010600030101010101" pitchFamily="2" charset="-122"/>
                <a:ea typeface="宋体" panose="02010600030101010101" pitchFamily="2" charset="-122"/>
              </a:rPr>
              <a:t>机器</a:t>
            </a:r>
            <a:r>
              <a:rPr lang="en-US" altLang="zh-CN" sz="2400" dirty="0">
                <a:latin typeface="宋体" panose="02010600030101010101" pitchFamily="2" charset="-122"/>
                <a:ea typeface="宋体" panose="02010600030101010101" pitchFamily="2" charset="-122"/>
              </a:rPr>
              <a:t>0”</a:t>
            </a:r>
            <a:r>
              <a:rPr lang="zh-CN" altLang="en-US" sz="2400" dirty="0">
                <a:latin typeface="宋体" panose="02010600030101010101" pitchFamily="2" charset="-122"/>
                <a:ea typeface="宋体" panose="02010600030101010101" pitchFamily="2" charset="-122"/>
              </a:rPr>
              <a:t>为</a:t>
            </a:r>
            <a:r>
              <a:rPr lang="zh-CN" altLang="en-US" sz="2400" dirty="0">
                <a:latin typeface="宋体" panose="02010600030101010101" pitchFamily="2" charset="-122"/>
                <a:ea typeface="宋体" panose="02010600030101010101" pitchFamily="2" charset="-122"/>
              </a:rPr>
              <a:t>全</a:t>
            </a:r>
            <a:r>
              <a:rPr lang="en-US" altLang="zh-CN" sz="2400" dirty="0">
                <a:latin typeface="宋体" panose="02010600030101010101" pitchFamily="2" charset="-122"/>
                <a:ea typeface="宋体" panose="02010600030101010101" pitchFamily="2" charset="-122"/>
              </a:rPr>
              <a:t>0</a:t>
            </a:r>
            <a:r>
              <a:rPr lang="zh-CN" altLang="en-US" sz="2400" dirty="0">
                <a:latin typeface="宋体" panose="02010600030101010101" pitchFamily="2" charset="-122"/>
                <a:ea typeface="宋体" panose="02010600030101010101" pitchFamily="2" charset="-122"/>
              </a:rPr>
              <a:t>。</a:t>
            </a:r>
            <a:endParaRPr lang="zh-CN" altLang="en-US" sz="2400" dirty="0">
              <a:latin typeface="宋体" panose="02010600030101010101" pitchFamily="2" charset="-122"/>
              <a:ea typeface="宋体" panose="02010600030101010101" pitchFamily="2" charset="-122"/>
            </a:endParaRPr>
          </a:p>
        </p:txBody>
      </p:sp>
      <p:sp>
        <p:nvSpPr>
          <p:cNvPr id="2" name="文本框 1"/>
          <p:cNvSpPr txBox="1"/>
          <p:nvPr/>
        </p:nvSpPr>
        <p:spPr>
          <a:xfrm>
            <a:off x="2200910" y="1965960"/>
            <a:ext cx="7560310" cy="1568450"/>
          </a:xfrm>
          <a:prstGeom prst="rect">
            <a:avLst/>
          </a:prstGeom>
          <a:noFill/>
        </p:spPr>
        <p:txBody>
          <a:bodyPr wrap="square" rtlCol="0">
            <a:spAutoFit/>
          </a:bodyPr>
          <a:lstStyle/>
          <a:p>
            <a:r>
              <a:rPr lang="zh-CN" altLang="en-US" sz="2400" dirty="0"/>
              <a:t>阶码和尾数用补码表示，“机器0”的形式为：</a:t>
            </a:r>
            <a:endParaRPr lang="zh-CN" altLang="en-US" sz="2400" dirty="0"/>
          </a:p>
          <a:p>
            <a:r>
              <a:rPr lang="zh-CN" altLang="en-US" sz="2400" dirty="0">
                <a:sym typeface="+mn-ea"/>
              </a:rPr>
              <a:t>       阶码                      尾数</a:t>
            </a:r>
            <a:endParaRPr lang="zh-CN" altLang="en-US" sz="2400" dirty="0"/>
          </a:p>
          <a:p>
            <a:r>
              <a:rPr lang="zh-CN" altLang="en-US" sz="2400" dirty="0"/>
              <a:t>     1</a:t>
            </a:r>
            <a:r>
              <a:rPr lang="en-US" altLang="zh-CN" sz="2400" dirty="0"/>
              <a:t>,</a:t>
            </a:r>
            <a:r>
              <a:rPr lang="zh-CN" altLang="en-US" sz="2400" dirty="0"/>
              <a:t>00……0                 0.00……0</a:t>
            </a:r>
            <a:endParaRPr lang="zh-CN" altLang="en-US" sz="2400" dirty="0"/>
          </a:p>
          <a:p>
            <a:r>
              <a:rPr lang="zh-CN" altLang="en-US" sz="2400" dirty="0"/>
              <a:t>    [</a:t>
            </a:r>
            <a:r>
              <a:rPr lang="en-US" altLang="zh-CN" sz="2400" dirty="0"/>
              <a:t>-</a:t>
            </a:r>
            <a:r>
              <a:rPr lang="zh-CN" altLang="en-US" sz="2400" dirty="0">
                <a:sym typeface="+mn-ea"/>
              </a:rPr>
              <a:t>1</a:t>
            </a:r>
            <a:r>
              <a:rPr lang="en-US" altLang="zh-CN" sz="2400" dirty="0">
                <a:sym typeface="+mn-ea"/>
              </a:rPr>
              <a:t>,</a:t>
            </a:r>
            <a:r>
              <a:rPr lang="zh-CN" altLang="en-US" sz="2400" dirty="0">
                <a:sym typeface="+mn-ea"/>
              </a:rPr>
              <a:t>00……0</a:t>
            </a:r>
            <a:r>
              <a:rPr lang="zh-CN" altLang="en-US" sz="2400" dirty="0"/>
              <a:t>]</a:t>
            </a:r>
            <a:r>
              <a:rPr lang="zh-CN" altLang="en-US" sz="2400" baseline="-25000" dirty="0"/>
              <a:t>补</a:t>
            </a:r>
            <a:r>
              <a:rPr lang="zh-CN" altLang="en-US" sz="2400" dirty="0"/>
              <a:t>                [0]</a:t>
            </a:r>
            <a:r>
              <a:rPr lang="zh-CN" altLang="en-US" sz="2400" baseline="-25000" dirty="0"/>
              <a:t>补</a:t>
            </a:r>
            <a:r>
              <a:rPr lang="zh-CN" altLang="en-US" sz="2400" dirty="0"/>
              <a:t>                   </a:t>
            </a:r>
            <a:endParaRPr lang="zh-CN" altLang="en-US" sz="2400" dirty="0"/>
          </a:p>
        </p:txBody>
      </p:sp>
      <p:sp>
        <p:nvSpPr>
          <p:cNvPr id="3" name="文本框 2"/>
          <p:cNvSpPr txBox="1"/>
          <p:nvPr/>
        </p:nvSpPr>
        <p:spPr>
          <a:xfrm>
            <a:off x="2155190" y="4458970"/>
            <a:ext cx="7914640" cy="1568450"/>
          </a:xfrm>
          <a:prstGeom prst="rect">
            <a:avLst/>
          </a:prstGeom>
          <a:noFill/>
        </p:spPr>
        <p:txBody>
          <a:bodyPr wrap="square" rtlCol="0">
            <a:spAutoFit/>
          </a:bodyPr>
          <a:lstStyle/>
          <a:p>
            <a:r>
              <a:rPr lang="zh-CN" altLang="en-US" sz="2400" dirty="0"/>
              <a:t>阶码</a:t>
            </a:r>
            <a:r>
              <a:rPr lang="zh-CN" altLang="en-US" sz="2400" dirty="0" smtClean="0">
                <a:sym typeface="+mn-ea"/>
              </a:rPr>
              <a:t>用移码</a:t>
            </a:r>
            <a:r>
              <a:rPr lang="zh-CN" altLang="en-US" sz="2400" dirty="0">
                <a:sym typeface="+mn-ea"/>
              </a:rPr>
              <a:t>表示，</a:t>
            </a:r>
            <a:r>
              <a:rPr lang="zh-CN" altLang="en-US" sz="2400" dirty="0"/>
              <a:t>尾数用补码表示，“机器0”的形式为：</a:t>
            </a:r>
            <a:endParaRPr lang="zh-CN" altLang="en-US" sz="2400" dirty="0"/>
          </a:p>
          <a:p>
            <a:r>
              <a:rPr lang="zh-CN" altLang="en-US" sz="2400" dirty="0">
                <a:sym typeface="+mn-ea"/>
              </a:rPr>
              <a:t>       阶码                      尾数</a:t>
            </a:r>
            <a:endParaRPr lang="zh-CN" altLang="en-US" sz="2400" dirty="0"/>
          </a:p>
          <a:p>
            <a:r>
              <a:rPr lang="zh-CN" altLang="en-US" sz="2400" dirty="0"/>
              <a:t>     </a:t>
            </a:r>
            <a:r>
              <a:rPr lang="en-US" altLang="zh-CN" sz="2400" dirty="0"/>
              <a:t>  </a:t>
            </a:r>
            <a:r>
              <a:rPr lang="en-US" altLang="zh-CN" sz="2400" dirty="0">
                <a:solidFill>
                  <a:srgbClr val="FF0000"/>
                </a:solidFill>
              </a:rPr>
              <a:t>0,</a:t>
            </a:r>
            <a:r>
              <a:rPr lang="zh-CN" altLang="en-US" sz="2400" dirty="0">
                <a:solidFill>
                  <a:srgbClr val="FF0000"/>
                </a:solidFill>
              </a:rPr>
              <a:t>00……0                 0.00……0</a:t>
            </a:r>
            <a:endParaRPr lang="zh-CN" altLang="en-US" sz="2400" dirty="0">
              <a:solidFill>
                <a:srgbClr val="FF0000"/>
              </a:solidFill>
            </a:endParaRPr>
          </a:p>
          <a:p>
            <a:r>
              <a:rPr lang="zh-CN" altLang="en-US" sz="2400" dirty="0"/>
              <a:t>    [</a:t>
            </a:r>
            <a:r>
              <a:rPr lang="en-US" altLang="zh-CN" sz="2400" dirty="0"/>
              <a:t>-</a:t>
            </a:r>
            <a:r>
              <a:rPr lang="zh-CN" altLang="en-US" sz="2400" dirty="0">
                <a:sym typeface="+mn-ea"/>
              </a:rPr>
              <a:t>1</a:t>
            </a:r>
            <a:r>
              <a:rPr lang="en-US" altLang="zh-CN" sz="2400" dirty="0">
                <a:sym typeface="+mn-ea"/>
              </a:rPr>
              <a:t>,</a:t>
            </a:r>
            <a:r>
              <a:rPr lang="zh-CN" altLang="en-US" sz="2400" dirty="0">
                <a:sym typeface="+mn-ea"/>
              </a:rPr>
              <a:t>00……0</a:t>
            </a:r>
            <a:r>
              <a:rPr lang="zh-CN" altLang="en-US" sz="2400" dirty="0"/>
              <a:t>]</a:t>
            </a:r>
            <a:r>
              <a:rPr lang="zh-CN" altLang="en-US" sz="2400" baseline="-25000" dirty="0"/>
              <a:t>移</a:t>
            </a:r>
            <a:r>
              <a:rPr lang="zh-CN" altLang="en-US" sz="2400" dirty="0"/>
              <a:t>                [0]</a:t>
            </a:r>
            <a:r>
              <a:rPr lang="zh-CN" altLang="en-US" sz="2400" baseline="-25000" dirty="0"/>
              <a:t>补</a:t>
            </a:r>
            <a:r>
              <a:rPr lang="zh-CN" altLang="en-US" sz="2400" dirty="0"/>
              <a:t>                   </a:t>
            </a:r>
            <a:endParaRPr lang="zh-CN" altLang="en-US" sz="2400" dirty="0"/>
          </a:p>
        </p:txBody>
      </p:sp>
      <p:graphicFrame>
        <p:nvGraphicFramePr>
          <p:cNvPr id="5" name="对象 4">
            <a:hlinkClick r:id="" action="ppaction://ole?verb=0"/>
          </p:cNvPr>
          <p:cNvGraphicFramePr>
            <a:graphicFrameLocks noChangeAspect="1"/>
          </p:cNvGraphicFramePr>
          <p:nvPr/>
        </p:nvGraphicFramePr>
        <p:xfrm>
          <a:off x="4838700" y="3651250"/>
          <a:ext cx="2661285" cy="495300"/>
        </p:xfrm>
        <a:graphic>
          <a:graphicData uri="http://schemas.openxmlformats.org/presentationml/2006/ole">
            <mc:AlternateContent xmlns:mc="http://schemas.openxmlformats.org/markup-compatibility/2006">
              <mc:Choice xmlns:v="urn:schemas-microsoft-com:vml" Requires="v">
                <p:oleObj spid="_x0000_s13319" name="" r:id="rId1" imgW="1091565" imgH="203200" progId="Equation.KSEE3">
                  <p:embed/>
                </p:oleObj>
              </mc:Choice>
              <mc:Fallback>
                <p:oleObj name="" r:id="rId1" imgW="1091565" imgH="203200" progId="Equation.KSEE3">
                  <p:embed/>
                  <p:pic>
                    <p:nvPicPr>
                      <p:cNvPr id="0" name="图片 5120"/>
                      <p:cNvPicPr/>
                      <p:nvPr/>
                    </p:nvPicPr>
                    <p:blipFill>
                      <a:blip r:embed="rId2"/>
                      <a:stretch>
                        <a:fillRect/>
                      </a:stretch>
                    </p:blipFill>
                    <p:spPr>
                      <a:xfrm>
                        <a:off x="4838700" y="3651250"/>
                        <a:ext cx="2661285" cy="495300"/>
                      </a:xfrm>
                      <a:prstGeom prst="rect">
                        <a:avLst/>
                      </a:prstGeom>
                    </p:spPr>
                  </p:pic>
                </p:oleObj>
              </mc:Fallback>
            </mc:AlternateContent>
          </a:graphicData>
        </a:graphic>
      </p:graphicFrame>
      <p:graphicFrame>
        <p:nvGraphicFramePr>
          <p:cNvPr id="6" name="对象 5">
            <a:hlinkClick r:id="" action="ppaction://ole?verb=0"/>
          </p:cNvPr>
          <p:cNvGraphicFramePr>
            <a:graphicFrameLocks noChangeAspect="1"/>
          </p:cNvGraphicFramePr>
          <p:nvPr/>
        </p:nvGraphicFramePr>
        <p:xfrm>
          <a:off x="5024120" y="6209030"/>
          <a:ext cx="2580005" cy="474345"/>
        </p:xfrm>
        <a:graphic>
          <a:graphicData uri="http://schemas.openxmlformats.org/presentationml/2006/ole">
            <mc:AlternateContent xmlns:mc="http://schemas.openxmlformats.org/markup-compatibility/2006">
              <mc:Choice xmlns:v="urn:schemas-microsoft-com:vml" Requires="v">
                <p:oleObj spid="_x0000_s13320" name="" r:id="rId3" imgW="1104900" imgH="203200" progId="Equation.KSEE3">
                  <p:embed/>
                </p:oleObj>
              </mc:Choice>
              <mc:Fallback>
                <p:oleObj name="" r:id="rId3" imgW="1104900" imgH="203200" progId="Equation.KSEE3">
                  <p:embed/>
                  <p:pic>
                    <p:nvPicPr>
                      <p:cNvPr id="0" name="图片 5120"/>
                      <p:cNvPicPr/>
                      <p:nvPr/>
                    </p:nvPicPr>
                    <p:blipFill>
                      <a:blip r:embed="rId4"/>
                      <a:stretch>
                        <a:fillRect/>
                      </a:stretch>
                    </p:blipFill>
                    <p:spPr>
                      <a:xfrm>
                        <a:off x="5024120" y="6209030"/>
                        <a:ext cx="2580005" cy="474345"/>
                      </a:xfrm>
                      <a:prstGeom prst="rect">
                        <a:avLst/>
                      </a:prstGeom>
                    </p:spPr>
                  </p:pic>
                </p:oleObj>
              </mc:Fallback>
            </mc:AlternateContent>
          </a:graphicData>
        </a:graphic>
      </p:graphicFrame>
      <p:sp>
        <p:nvSpPr>
          <p:cNvPr id="7" name="矩形 6"/>
          <p:cNvSpPr/>
          <p:nvPr/>
        </p:nvSpPr>
        <p:spPr>
          <a:xfrm>
            <a:off x="2656205" y="2753360"/>
            <a:ext cx="4020185" cy="355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矩形 7"/>
          <p:cNvSpPr/>
          <p:nvPr/>
        </p:nvSpPr>
        <p:spPr>
          <a:xfrm>
            <a:off x="2701925" y="5207000"/>
            <a:ext cx="4020185" cy="355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文本框 8"/>
          <p:cNvSpPr txBox="1"/>
          <p:nvPr/>
        </p:nvSpPr>
        <p:spPr>
          <a:xfrm>
            <a:off x="7123430" y="5215890"/>
            <a:ext cx="525780" cy="368300"/>
          </a:xfrm>
          <a:prstGeom prst="rect">
            <a:avLst/>
          </a:prstGeom>
          <a:noFill/>
        </p:spPr>
        <p:txBody>
          <a:bodyPr wrap="none" rtlCol="0" anchor="t">
            <a:spAutoFit/>
          </a:bodyPr>
          <a:p>
            <a:r>
              <a:rPr lang="zh-CN" altLang="en-US" dirty="0">
                <a:latin typeface="宋体" panose="02010600030101010101" pitchFamily="2" charset="-122"/>
                <a:ea typeface="宋体" panose="02010600030101010101" pitchFamily="2" charset="-122"/>
                <a:sym typeface="+mn-ea"/>
              </a:rPr>
              <a:t>全</a:t>
            </a:r>
            <a:r>
              <a:rPr lang="en-US" altLang="zh-CN" dirty="0">
                <a:latin typeface="宋体" panose="02010600030101010101" pitchFamily="2" charset="-122"/>
                <a:ea typeface="宋体" panose="02010600030101010101" pitchFamily="2" charset="-122"/>
                <a:sym typeface="+mn-ea"/>
              </a:rPr>
              <a:t>0</a:t>
            </a:r>
            <a:endParaRPr lang="zh-CN" altLang="en-US"/>
          </a:p>
        </p:txBody>
      </p:sp>
      <p:sp>
        <p:nvSpPr>
          <p:cNvPr id="10" name="文本框 9"/>
          <p:cNvSpPr txBox="1"/>
          <p:nvPr/>
        </p:nvSpPr>
        <p:spPr>
          <a:xfrm>
            <a:off x="7292340" y="2746375"/>
            <a:ext cx="754380" cy="368300"/>
          </a:xfrm>
          <a:prstGeom prst="rect">
            <a:avLst/>
          </a:prstGeom>
          <a:noFill/>
        </p:spPr>
        <p:txBody>
          <a:bodyPr wrap="none" rtlCol="0" anchor="t">
            <a:spAutoFit/>
          </a:bodyPr>
          <a:p>
            <a:r>
              <a:rPr lang="zh-CN" altLang="en-US" dirty="0">
                <a:latin typeface="宋体" panose="02010600030101010101" pitchFamily="2" charset="-122"/>
                <a:ea typeface="宋体" panose="02010600030101010101" pitchFamily="2" charset="-122"/>
                <a:sym typeface="+mn-ea"/>
              </a:rPr>
              <a:t>非全</a:t>
            </a:r>
            <a:r>
              <a:rPr lang="en-US" altLang="zh-CN" dirty="0">
                <a:latin typeface="宋体" panose="02010600030101010101" pitchFamily="2" charset="-122"/>
                <a:ea typeface="宋体" panose="02010600030101010101" pitchFamily="2" charset="-122"/>
                <a:sym typeface="+mn-ea"/>
              </a:rPr>
              <a:t>0</a:t>
            </a:r>
            <a:endParaRPr lang="zh-CN" altLang="en-US"/>
          </a:p>
        </p:txBody>
      </p:sp>
      <p:pic>
        <p:nvPicPr>
          <p:cNvPr id="11" name="图片 10" descr="校徽"/>
          <p:cNvPicPr>
            <a:picLocks noChangeAspect="1"/>
          </p:cNvPicPr>
          <p:nvPr/>
        </p:nvPicPr>
        <p:blipFill>
          <a:blip r:embed="rId5">
            <a:alphaModFix amt="67000"/>
          </a:blip>
          <a:stretch>
            <a:fillRect/>
          </a:stretch>
        </p:blipFill>
        <p:spPr>
          <a:xfrm>
            <a:off x="10788015" y="123825"/>
            <a:ext cx="1297940" cy="124269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blinds(horizontal)">
                                      <p:cBhvr>
                                        <p:cTn id="10" dur="500"/>
                                        <p:tgtEl>
                                          <p:spTgt spid="7"/>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blinds(horizontal)">
                                      <p:cBhvr>
                                        <p:cTn id="13" dur="500"/>
                                        <p:tgtEl>
                                          <p:spTgt spid="8"/>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blinds(horizontal)">
                                      <p:cBhvr>
                                        <p:cTn id="16"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7" grpId="0" animBg="1"/>
      <p:bldP spid="8" grpId="0" animBg="1"/>
      <p:bldP spid="9"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文本框 19457"/>
          <p:cNvSpPr txBox="1"/>
          <p:nvPr/>
        </p:nvSpPr>
        <p:spPr>
          <a:xfrm>
            <a:off x="3733800" y="228600"/>
            <a:ext cx="6629400" cy="368300"/>
          </a:xfrm>
          <a:prstGeom prst="rect">
            <a:avLst/>
          </a:prstGeom>
          <a:noFill/>
          <a:ln w="9525">
            <a:noFill/>
          </a:ln>
        </p:spPr>
        <p:txBody>
          <a:bodyPr>
            <a:spAutoFit/>
          </a:bodyPr>
          <a:lstStyle/>
          <a:p>
            <a:pPr>
              <a:spcBef>
                <a:spcPct val="50000"/>
              </a:spcBef>
            </a:pPr>
            <a:endParaRPr dirty="0">
              <a:latin typeface="Tahoma" panose="020B0604030504040204" pitchFamily="34" charset="0"/>
              <a:ea typeface="宋体" panose="02010600030101010101" pitchFamily="2" charset="-122"/>
            </a:endParaRPr>
          </a:p>
        </p:txBody>
      </p:sp>
      <p:sp>
        <p:nvSpPr>
          <p:cNvPr id="19461" name="文本框 19460"/>
          <p:cNvSpPr txBox="1"/>
          <p:nvPr/>
        </p:nvSpPr>
        <p:spPr>
          <a:xfrm>
            <a:off x="3657600" y="1066800"/>
            <a:ext cx="5486400" cy="368300"/>
          </a:xfrm>
          <a:prstGeom prst="rect">
            <a:avLst/>
          </a:prstGeom>
          <a:noFill/>
          <a:ln w="9525">
            <a:noFill/>
          </a:ln>
        </p:spPr>
        <p:txBody>
          <a:bodyPr>
            <a:spAutoFit/>
          </a:bodyPr>
          <a:lstStyle/>
          <a:p>
            <a:pPr>
              <a:spcBef>
                <a:spcPct val="50000"/>
              </a:spcBef>
            </a:pPr>
            <a:endParaRPr dirty="0">
              <a:latin typeface="Tahoma" panose="020B0604030504040204" pitchFamily="34" charset="0"/>
              <a:ea typeface="宋体" panose="02010600030101010101" pitchFamily="2" charset="-122"/>
            </a:endParaRPr>
          </a:p>
        </p:txBody>
      </p:sp>
      <p:sp>
        <p:nvSpPr>
          <p:cNvPr id="19465" name="矩形 19464"/>
          <p:cNvSpPr/>
          <p:nvPr/>
        </p:nvSpPr>
        <p:spPr>
          <a:xfrm>
            <a:off x="1865630" y="572770"/>
            <a:ext cx="7871460" cy="460375"/>
          </a:xfrm>
          <a:prstGeom prst="rect">
            <a:avLst/>
          </a:prstGeom>
          <a:noFill/>
          <a:ln w="9525">
            <a:noFill/>
          </a:ln>
        </p:spPr>
        <p:txBody>
          <a:bodyPr wrap="square" anchor="t">
            <a:spAutoFit/>
          </a:bodyPr>
          <a:lstStyle/>
          <a:p>
            <a:r>
              <a:rPr lang="en-US" altLang="zh-CN" sz="2400" dirty="0">
                <a:latin typeface="宋体" panose="02010600030101010101" pitchFamily="2" charset="-122"/>
                <a:ea typeface="宋体" panose="02010600030101010101" pitchFamily="2" charset="-122"/>
              </a:rPr>
              <a:t>   3</a:t>
            </a:r>
            <a:r>
              <a:rPr lang="zh-CN" altLang="en-US" sz="2400" dirty="0">
                <a:latin typeface="宋体" panose="02010600030101010101" pitchFamily="2" charset="-122"/>
                <a:ea typeface="宋体" panose="02010600030101010101" pitchFamily="2" charset="-122"/>
              </a:rPr>
              <a:t>）真值</a:t>
            </a:r>
            <a:r>
              <a:rPr lang="en-US" altLang="zh-CN" sz="2400" dirty="0">
                <a:latin typeface="宋体" panose="02010600030101010101" pitchFamily="2" charset="-122"/>
                <a:ea typeface="宋体" panose="02010600030101010101" pitchFamily="2" charset="-122"/>
              </a:rPr>
              <a:t>0</a:t>
            </a:r>
            <a:r>
              <a:rPr lang="zh-CN" altLang="en-US" sz="2400" dirty="0">
                <a:latin typeface="宋体" panose="02010600030101010101" pitchFamily="2" charset="-122"/>
                <a:ea typeface="宋体" panose="02010600030101010101" pitchFamily="2" charset="-122"/>
              </a:rPr>
              <a:t>对应的移码唯一。</a:t>
            </a:r>
            <a:endParaRPr lang="zh-CN" altLang="en-US" sz="2400" dirty="0">
              <a:latin typeface="宋体" panose="02010600030101010101" pitchFamily="2" charset="-122"/>
              <a:ea typeface="宋体" panose="02010600030101010101" pitchFamily="2" charset="-122"/>
            </a:endParaRPr>
          </a:p>
        </p:txBody>
      </p:sp>
      <p:sp>
        <p:nvSpPr>
          <p:cNvPr id="2" name="文本框 1"/>
          <p:cNvSpPr txBox="1"/>
          <p:nvPr/>
        </p:nvSpPr>
        <p:spPr>
          <a:xfrm>
            <a:off x="2414270" y="1033145"/>
            <a:ext cx="4799965" cy="460375"/>
          </a:xfrm>
          <a:prstGeom prst="rect">
            <a:avLst/>
          </a:prstGeom>
          <a:noFill/>
        </p:spPr>
        <p:txBody>
          <a:bodyPr wrap="square" rtlCol="0">
            <a:spAutoFit/>
          </a:bodyPr>
          <a:lstStyle/>
          <a:p>
            <a:r>
              <a:rPr lang="zh-CN" altLang="en-US" sz="2400"/>
              <a:t> </a:t>
            </a:r>
            <a:r>
              <a:rPr lang="zh-CN" altLang="en-US" sz="2400">
                <a:latin typeface="Times New Roman" panose="02020603050405020304" pitchFamily="18" charset="0"/>
                <a:ea typeface="楷体" panose="02010609060101010101" charset="-122"/>
                <a:cs typeface="Times New Roman" panose="02020603050405020304" pitchFamily="18" charset="0"/>
              </a:rPr>
              <a:t>   [</a:t>
            </a:r>
            <a:r>
              <a:rPr lang="zh-CN" altLang="en-US" sz="2400">
                <a:latin typeface="Times New Roman" panose="02020603050405020304" pitchFamily="18" charset="0"/>
                <a:ea typeface="楷体" panose="02010609060101010101" charset="-122"/>
                <a:cs typeface="Times New Roman" panose="02020603050405020304" pitchFamily="18" charset="0"/>
                <a:sym typeface="+mn-ea"/>
              </a:rPr>
              <a:t>00……0</a:t>
            </a:r>
            <a:r>
              <a:rPr lang="zh-CN" altLang="en-US" sz="2400">
                <a:latin typeface="Times New Roman" panose="02020603050405020304" pitchFamily="18" charset="0"/>
                <a:ea typeface="楷体" panose="02010609060101010101" charset="-122"/>
                <a:cs typeface="Times New Roman" panose="02020603050405020304" pitchFamily="18" charset="0"/>
              </a:rPr>
              <a:t>]</a:t>
            </a:r>
            <a:r>
              <a:rPr lang="zh-CN" altLang="en-US" sz="2400" baseline="-25000">
                <a:latin typeface="Times New Roman" panose="02020603050405020304" pitchFamily="18" charset="0"/>
                <a:ea typeface="楷体" panose="02010609060101010101" charset="-122"/>
                <a:cs typeface="Times New Roman" panose="02020603050405020304" pitchFamily="18" charset="0"/>
              </a:rPr>
              <a:t>移</a:t>
            </a:r>
            <a:r>
              <a:rPr lang="zh-CN" altLang="en-US" sz="2400">
                <a:latin typeface="Times New Roman" panose="02020603050405020304" pitchFamily="18" charset="0"/>
                <a:ea typeface="楷体" panose="02010609060101010101" charset="-122"/>
                <a:cs typeface="Times New Roman" panose="02020603050405020304" pitchFamily="18" charset="0"/>
              </a:rPr>
              <a:t> </a:t>
            </a:r>
            <a:r>
              <a:rPr lang="en-US" altLang="zh-CN" sz="2400">
                <a:latin typeface="Times New Roman" panose="02020603050405020304" pitchFamily="18" charset="0"/>
                <a:ea typeface="楷体" panose="02010609060101010101" charset="-122"/>
                <a:cs typeface="Times New Roman" panose="02020603050405020304" pitchFamily="18" charset="0"/>
              </a:rPr>
              <a:t>=2</a:t>
            </a:r>
            <a:r>
              <a:rPr lang="en-US" altLang="zh-CN" sz="2400" i="1" baseline="30000">
                <a:latin typeface="Times New Roman" panose="02020603050405020304" pitchFamily="18" charset="0"/>
                <a:ea typeface="楷体" panose="02010609060101010101" charset="-122"/>
                <a:cs typeface="Times New Roman" panose="02020603050405020304" pitchFamily="18" charset="0"/>
              </a:rPr>
              <a:t>n</a:t>
            </a:r>
            <a:r>
              <a:rPr lang="en-US" altLang="zh-CN" sz="2400">
                <a:latin typeface="Times New Roman" panose="02020603050405020304" pitchFamily="18" charset="0"/>
                <a:ea typeface="楷体" panose="02010609060101010101" charset="-122"/>
                <a:cs typeface="Times New Roman" panose="02020603050405020304" pitchFamily="18" charset="0"/>
              </a:rPr>
              <a:t>+</a:t>
            </a:r>
            <a:r>
              <a:rPr lang="en-US" altLang="zh-CN" sz="2400" i="1">
                <a:latin typeface="Times New Roman" panose="02020603050405020304" pitchFamily="18" charset="0"/>
                <a:ea typeface="楷体" panose="02010609060101010101" charset="-122"/>
                <a:cs typeface="Times New Roman" panose="02020603050405020304" pitchFamily="18" charset="0"/>
                <a:sym typeface="+mn-ea"/>
              </a:rPr>
              <a:t>x=</a:t>
            </a:r>
            <a:r>
              <a:rPr lang="en-US" altLang="zh-CN" sz="2400">
                <a:latin typeface="Times New Roman" panose="02020603050405020304" pitchFamily="18" charset="0"/>
                <a:ea typeface="楷体" panose="02010609060101010101" charset="-122"/>
                <a:cs typeface="Times New Roman" panose="02020603050405020304" pitchFamily="18" charset="0"/>
                <a:sym typeface="+mn-ea"/>
              </a:rPr>
              <a:t>1</a:t>
            </a:r>
            <a:r>
              <a:rPr lang="en-US" altLang="zh-CN" sz="2400" dirty="0">
                <a:sym typeface="+mn-ea"/>
              </a:rPr>
              <a:t>,</a:t>
            </a:r>
            <a:r>
              <a:rPr lang="zh-CN" altLang="en-US" sz="2400">
                <a:latin typeface="Times New Roman" panose="02020603050405020304" pitchFamily="18" charset="0"/>
                <a:ea typeface="楷体" panose="02010609060101010101" charset="-122"/>
                <a:cs typeface="Times New Roman" panose="02020603050405020304" pitchFamily="18" charset="0"/>
                <a:sym typeface="+mn-ea"/>
              </a:rPr>
              <a:t>00……0</a:t>
            </a:r>
            <a:r>
              <a:rPr lang="zh-CN" altLang="en-US" sz="2400">
                <a:latin typeface="Times New Roman" panose="02020603050405020304" pitchFamily="18" charset="0"/>
                <a:ea typeface="楷体" panose="02010609060101010101" charset="-122"/>
                <a:cs typeface="Times New Roman" panose="02020603050405020304" pitchFamily="18" charset="0"/>
              </a:rPr>
              <a:t>  </a:t>
            </a:r>
            <a:r>
              <a:rPr lang="zh-CN" altLang="en-US" sz="2400"/>
              <a:t>                               </a:t>
            </a:r>
            <a:endParaRPr lang="zh-CN" altLang="en-US" sz="2400"/>
          </a:p>
        </p:txBody>
      </p:sp>
      <p:sp>
        <p:nvSpPr>
          <p:cNvPr id="3" name="文本框 2"/>
          <p:cNvSpPr txBox="1"/>
          <p:nvPr/>
        </p:nvSpPr>
        <p:spPr>
          <a:xfrm>
            <a:off x="2190750" y="2434590"/>
            <a:ext cx="9511030" cy="3322955"/>
          </a:xfrm>
          <a:prstGeom prst="rect">
            <a:avLst/>
          </a:prstGeom>
          <a:noFill/>
        </p:spPr>
        <p:txBody>
          <a:bodyPr wrap="square" rtlCol="0">
            <a:spAutoFit/>
          </a:bodyPr>
          <a:lstStyle/>
          <a:p>
            <a:pPr>
              <a:lnSpc>
                <a:spcPct val="125000"/>
              </a:lnSpc>
            </a:pPr>
            <a:r>
              <a:rPr lang="zh-CN" altLang="en-US" sz="2400">
                <a:latin typeface="Times New Roman" panose="02020603050405020304" pitchFamily="18" charset="0"/>
                <a:ea typeface="楷体" panose="02010609060101010101" charset="-122"/>
                <a:cs typeface="Times New Roman" panose="02020603050405020304" pitchFamily="18" charset="0"/>
              </a:rPr>
              <a:t>两个</a:t>
            </a:r>
            <a:r>
              <a:rPr lang="zh-CN" altLang="en-US" sz="2400" i="1">
                <a:latin typeface="Times New Roman" panose="02020603050405020304" pitchFamily="18" charset="0"/>
                <a:ea typeface="楷体" panose="02010609060101010101" charset="-122"/>
                <a:cs typeface="Times New Roman" panose="02020603050405020304" pitchFamily="18" charset="0"/>
              </a:rPr>
              <a:t>n</a:t>
            </a:r>
            <a:r>
              <a:rPr lang="zh-CN" altLang="en-US" sz="2400">
                <a:latin typeface="Times New Roman" panose="02020603050405020304" pitchFamily="18" charset="0"/>
                <a:ea typeface="楷体" panose="02010609060101010101" charset="-122"/>
                <a:cs typeface="Times New Roman" panose="02020603050405020304" pitchFamily="18" charset="0"/>
              </a:rPr>
              <a:t>+1位的移码（含符号位）相加，得到的并非</a:t>
            </a:r>
            <a:r>
              <a:rPr lang="zh-CN" altLang="en-US" sz="2400">
                <a:latin typeface="Times New Roman" panose="02020603050405020304" pitchFamily="18" charset="0"/>
                <a:ea typeface="楷体" panose="02010609060101010101" charset="-122"/>
                <a:cs typeface="Times New Roman" panose="02020603050405020304" pitchFamily="18" charset="0"/>
              </a:rPr>
              <a:t>移码：</a:t>
            </a:r>
            <a:endParaRPr lang="zh-CN" altLang="en-US" sz="2400">
              <a:latin typeface="Times New Roman" panose="02020603050405020304" pitchFamily="18" charset="0"/>
              <a:ea typeface="楷体" panose="02010609060101010101" charset="-122"/>
              <a:cs typeface="Times New Roman" panose="02020603050405020304" pitchFamily="18" charset="0"/>
            </a:endParaRPr>
          </a:p>
          <a:p>
            <a:pPr>
              <a:lnSpc>
                <a:spcPct val="125000"/>
              </a:lnSpc>
            </a:pPr>
            <a:r>
              <a:rPr lang="zh-CN" altLang="en-US" sz="2400">
                <a:latin typeface="Times New Roman" panose="02020603050405020304" pitchFamily="18" charset="0"/>
                <a:ea typeface="楷体" panose="02010609060101010101" charset="-122"/>
                <a:cs typeface="Times New Roman" panose="02020603050405020304" pitchFamily="18" charset="0"/>
              </a:rPr>
              <a:t>   [</a:t>
            </a:r>
            <a:r>
              <a:rPr lang="en-US" altLang="zh-CN" sz="2400" i="1">
                <a:latin typeface="Times New Roman" panose="02020603050405020304" pitchFamily="18" charset="0"/>
                <a:ea typeface="楷体" panose="02010609060101010101" charset="-122"/>
                <a:cs typeface="Times New Roman" panose="02020603050405020304" pitchFamily="18" charset="0"/>
              </a:rPr>
              <a:t>x</a:t>
            </a:r>
            <a:r>
              <a:rPr lang="zh-CN" altLang="en-US" sz="2400">
                <a:latin typeface="Times New Roman" panose="02020603050405020304" pitchFamily="18" charset="0"/>
                <a:ea typeface="楷体" panose="02010609060101010101" charset="-122"/>
                <a:cs typeface="Times New Roman" panose="02020603050405020304" pitchFamily="18" charset="0"/>
              </a:rPr>
              <a:t>]</a:t>
            </a:r>
            <a:r>
              <a:rPr lang="zh-CN" altLang="en-US" sz="2400" baseline="-25000">
                <a:latin typeface="Times New Roman" panose="02020603050405020304" pitchFamily="18" charset="0"/>
                <a:ea typeface="楷体" panose="02010609060101010101" charset="-122"/>
                <a:cs typeface="Times New Roman" panose="02020603050405020304" pitchFamily="18" charset="0"/>
              </a:rPr>
              <a:t>移</a:t>
            </a:r>
            <a:r>
              <a:rPr lang="zh-CN" altLang="en-US" sz="2400">
                <a:latin typeface="Times New Roman" panose="02020603050405020304" pitchFamily="18" charset="0"/>
                <a:ea typeface="楷体" panose="02010609060101010101" charset="-122"/>
                <a:cs typeface="Times New Roman" panose="02020603050405020304" pitchFamily="18" charset="0"/>
              </a:rPr>
              <a:t> =2</a:t>
            </a:r>
            <a:r>
              <a:rPr lang="zh-CN" altLang="en-US" sz="2400" baseline="30000">
                <a:latin typeface="Times New Roman" panose="02020603050405020304" pitchFamily="18" charset="0"/>
                <a:ea typeface="楷体" panose="02010609060101010101" charset="-122"/>
                <a:cs typeface="Times New Roman" panose="02020603050405020304" pitchFamily="18" charset="0"/>
              </a:rPr>
              <a:t>n</a:t>
            </a:r>
            <a:r>
              <a:rPr lang="zh-CN" altLang="en-US" sz="2400">
                <a:latin typeface="Times New Roman" panose="02020603050405020304" pitchFamily="18" charset="0"/>
                <a:ea typeface="楷体" panose="02010609060101010101" charset="-122"/>
                <a:cs typeface="Times New Roman" panose="02020603050405020304" pitchFamily="18" charset="0"/>
              </a:rPr>
              <a:t>  + </a:t>
            </a:r>
            <a:r>
              <a:rPr lang="en-US" altLang="zh-CN" sz="2400" i="1">
                <a:latin typeface="Times New Roman" panose="02020603050405020304" pitchFamily="18" charset="0"/>
                <a:ea typeface="楷体" panose="02010609060101010101" charset="-122"/>
                <a:cs typeface="Times New Roman" panose="02020603050405020304" pitchFamily="18" charset="0"/>
                <a:sym typeface="+mn-ea"/>
              </a:rPr>
              <a:t>x</a:t>
            </a:r>
            <a:r>
              <a:rPr lang="zh-CN" altLang="en-US" sz="2400">
                <a:latin typeface="Times New Roman" panose="02020603050405020304" pitchFamily="18" charset="0"/>
                <a:ea typeface="楷体" panose="02010609060101010101" charset="-122"/>
                <a:cs typeface="Times New Roman" panose="02020603050405020304" pitchFamily="18" charset="0"/>
              </a:rPr>
              <a:t> ，  [Y]</a:t>
            </a:r>
            <a:r>
              <a:rPr lang="zh-CN" altLang="en-US" sz="2400" baseline="-25000">
                <a:latin typeface="Times New Roman" panose="02020603050405020304" pitchFamily="18" charset="0"/>
                <a:ea typeface="楷体" panose="02010609060101010101" charset="-122"/>
                <a:cs typeface="Times New Roman" panose="02020603050405020304" pitchFamily="18" charset="0"/>
              </a:rPr>
              <a:t>移</a:t>
            </a:r>
            <a:r>
              <a:rPr lang="zh-CN" altLang="en-US" sz="2400">
                <a:latin typeface="Times New Roman" panose="02020603050405020304" pitchFamily="18" charset="0"/>
                <a:ea typeface="楷体" panose="02010609060101010101" charset="-122"/>
                <a:cs typeface="Times New Roman" panose="02020603050405020304" pitchFamily="18" charset="0"/>
              </a:rPr>
              <a:t> =2</a:t>
            </a:r>
            <a:r>
              <a:rPr lang="zh-CN" altLang="en-US" sz="2400" baseline="30000">
                <a:latin typeface="Times New Roman" panose="02020603050405020304" pitchFamily="18" charset="0"/>
                <a:ea typeface="楷体" panose="02010609060101010101" charset="-122"/>
                <a:cs typeface="Times New Roman" panose="02020603050405020304" pitchFamily="18" charset="0"/>
              </a:rPr>
              <a:t>n</a:t>
            </a:r>
            <a:r>
              <a:rPr lang="zh-CN" altLang="en-US" sz="2400">
                <a:latin typeface="Times New Roman" panose="02020603050405020304" pitchFamily="18" charset="0"/>
                <a:ea typeface="楷体" panose="02010609060101010101" charset="-122"/>
                <a:cs typeface="Times New Roman" panose="02020603050405020304" pitchFamily="18" charset="0"/>
              </a:rPr>
              <a:t>  + </a:t>
            </a:r>
            <a:r>
              <a:rPr lang="en-US" altLang="zh-CN" sz="2400" i="1">
                <a:latin typeface="Times New Roman" panose="02020603050405020304" pitchFamily="18" charset="0"/>
                <a:ea typeface="楷体" panose="02010609060101010101" charset="-122"/>
                <a:cs typeface="Times New Roman" panose="02020603050405020304" pitchFamily="18" charset="0"/>
              </a:rPr>
              <a:t>y</a:t>
            </a:r>
            <a:r>
              <a:rPr lang="zh-CN" altLang="en-US" sz="2400">
                <a:latin typeface="Times New Roman" panose="02020603050405020304" pitchFamily="18" charset="0"/>
                <a:ea typeface="楷体" panose="02010609060101010101" charset="-122"/>
                <a:cs typeface="Times New Roman" panose="02020603050405020304" pitchFamily="18" charset="0"/>
              </a:rPr>
              <a:t> </a:t>
            </a:r>
            <a:endParaRPr lang="zh-CN" altLang="en-US" sz="2400">
              <a:latin typeface="Times New Roman" panose="02020603050405020304" pitchFamily="18" charset="0"/>
              <a:ea typeface="楷体" panose="02010609060101010101" charset="-122"/>
              <a:cs typeface="Times New Roman" panose="02020603050405020304" pitchFamily="18" charset="0"/>
            </a:endParaRPr>
          </a:p>
          <a:p>
            <a:pPr>
              <a:lnSpc>
                <a:spcPct val="125000"/>
              </a:lnSpc>
            </a:pPr>
            <a:r>
              <a:rPr lang="zh-CN" altLang="en-US" sz="2400">
                <a:latin typeface="Times New Roman" panose="02020603050405020304" pitchFamily="18" charset="0"/>
                <a:ea typeface="楷体" panose="02010609060101010101" charset="-122"/>
                <a:cs typeface="Times New Roman" panose="02020603050405020304" pitchFamily="18" charset="0"/>
              </a:rPr>
              <a:t>   [</a:t>
            </a:r>
            <a:r>
              <a:rPr lang="en-US" altLang="zh-CN" sz="2400" i="1">
                <a:latin typeface="Times New Roman" panose="02020603050405020304" pitchFamily="18" charset="0"/>
                <a:ea typeface="楷体" panose="02010609060101010101" charset="-122"/>
                <a:cs typeface="Times New Roman" panose="02020603050405020304" pitchFamily="18" charset="0"/>
                <a:sym typeface="+mn-ea"/>
              </a:rPr>
              <a:t>x</a:t>
            </a:r>
            <a:r>
              <a:rPr lang="zh-CN" altLang="en-US" sz="2400">
                <a:latin typeface="Times New Roman" panose="02020603050405020304" pitchFamily="18" charset="0"/>
                <a:ea typeface="楷体" panose="02010609060101010101" charset="-122"/>
                <a:cs typeface="Times New Roman" panose="02020603050405020304" pitchFamily="18" charset="0"/>
              </a:rPr>
              <a:t>]</a:t>
            </a:r>
            <a:r>
              <a:rPr lang="zh-CN" altLang="en-US" sz="2400" baseline="-25000">
                <a:latin typeface="Times New Roman" panose="02020603050405020304" pitchFamily="18" charset="0"/>
                <a:ea typeface="楷体" panose="02010609060101010101" charset="-122"/>
                <a:cs typeface="Times New Roman" panose="02020603050405020304" pitchFamily="18" charset="0"/>
              </a:rPr>
              <a:t>移</a:t>
            </a:r>
            <a:r>
              <a:rPr lang="zh-CN" altLang="en-US" sz="2400">
                <a:latin typeface="Times New Roman" panose="02020603050405020304" pitchFamily="18" charset="0"/>
                <a:ea typeface="楷体" panose="02010609060101010101" charset="-122"/>
                <a:cs typeface="Times New Roman" panose="02020603050405020304" pitchFamily="18" charset="0"/>
              </a:rPr>
              <a:t>+[</a:t>
            </a:r>
            <a:r>
              <a:rPr lang="en-US" altLang="zh-CN" sz="2400" i="1">
                <a:latin typeface="Times New Roman" panose="02020603050405020304" pitchFamily="18" charset="0"/>
                <a:ea typeface="楷体" panose="02010609060101010101" charset="-122"/>
                <a:cs typeface="Times New Roman" panose="02020603050405020304" pitchFamily="18" charset="0"/>
                <a:sym typeface="+mn-ea"/>
              </a:rPr>
              <a:t>y</a:t>
            </a:r>
            <a:r>
              <a:rPr lang="zh-CN" altLang="en-US" sz="2400">
                <a:latin typeface="Times New Roman" panose="02020603050405020304" pitchFamily="18" charset="0"/>
                <a:ea typeface="楷体" panose="02010609060101010101" charset="-122"/>
                <a:cs typeface="Times New Roman" panose="02020603050405020304" pitchFamily="18" charset="0"/>
              </a:rPr>
              <a:t>]</a:t>
            </a:r>
            <a:r>
              <a:rPr lang="zh-CN" altLang="en-US" sz="2400" baseline="-25000">
                <a:latin typeface="Times New Roman" panose="02020603050405020304" pitchFamily="18" charset="0"/>
                <a:ea typeface="楷体" panose="02010609060101010101" charset="-122"/>
                <a:cs typeface="Times New Roman" panose="02020603050405020304" pitchFamily="18" charset="0"/>
              </a:rPr>
              <a:t>移</a:t>
            </a:r>
            <a:r>
              <a:rPr lang="zh-CN" altLang="en-US" sz="2400">
                <a:latin typeface="Times New Roman" panose="02020603050405020304" pitchFamily="18" charset="0"/>
                <a:ea typeface="楷体" panose="02010609060101010101" charset="-122"/>
                <a:cs typeface="Times New Roman" panose="02020603050405020304" pitchFamily="18" charset="0"/>
              </a:rPr>
              <a:t>= 2</a:t>
            </a:r>
            <a:r>
              <a:rPr lang="zh-CN" altLang="en-US" sz="2400" baseline="30000">
                <a:latin typeface="Times New Roman" panose="02020603050405020304" pitchFamily="18" charset="0"/>
                <a:ea typeface="楷体" panose="02010609060101010101" charset="-122"/>
                <a:cs typeface="Times New Roman" panose="02020603050405020304" pitchFamily="18" charset="0"/>
              </a:rPr>
              <a:t>n </a:t>
            </a:r>
            <a:r>
              <a:rPr lang="zh-CN" altLang="en-US" sz="2400">
                <a:latin typeface="Times New Roman" panose="02020603050405020304" pitchFamily="18" charset="0"/>
                <a:ea typeface="楷体" panose="02010609060101010101" charset="-122"/>
                <a:cs typeface="Times New Roman" panose="02020603050405020304" pitchFamily="18" charset="0"/>
              </a:rPr>
              <a:t> + </a:t>
            </a:r>
            <a:r>
              <a:rPr lang="en-US" altLang="zh-CN" sz="2400" i="1">
                <a:latin typeface="Times New Roman" panose="02020603050405020304" pitchFamily="18" charset="0"/>
                <a:ea typeface="楷体" panose="02010609060101010101" charset="-122"/>
                <a:cs typeface="Times New Roman" panose="02020603050405020304" pitchFamily="18" charset="0"/>
                <a:sym typeface="+mn-ea"/>
              </a:rPr>
              <a:t>x</a:t>
            </a:r>
            <a:r>
              <a:rPr lang="zh-CN" altLang="en-US" sz="2400">
                <a:latin typeface="Times New Roman" panose="02020603050405020304" pitchFamily="18" charset="0"/>
                <a:ea typeface="楷体" panose="02010609060101010101" charset="-122"/>
                <a:cs typeface="Times New Roman" panose="02020603050405020304" pitchFamily="18" charset="0"/>
              </a:rPr>
              <a:t> + 2</a:t>
            </a:r>
            <a:r>
              <a:rPr lang="zh-CN" altLang="en-US" sz="2400" baseline="30000">
                <a:latin typeface="Times New Roman" panose="02020603050405020304" pitchFamily="18" charset="0"/>
                <a:ea typeface="楷体" panose="02010609060101010101" charset="-122"/>
                <a:cs typeface="Times New Roman" panose="02020603050405020304" pitchFamily="18" charset="0"/>
              </a:rPr>
              <a:t>n</a:t>
            </a:r>
            <a:r>
              <a:rPr lang="zh-CN" altLang="en-US" sz="2400">
                <a:latin typeface="Times New Roman" panose="02020603050405020304" pitchFamily="18" charset="0"/>
                <a:ea typeface="楷体" panose="02010609060101010101" charset="-122"/>
                <a:cs typeface="Times New Roman" panose="02020603050405020304" pitchFamily="18" charset="0"/>
              </a:rPr>
              <a:t> + </a:t>
            </a:r>
            <a:r>
              <a:rPr lang="en-US" altLang="zh-CN" sz="2400" i="1">
                <a:latin typeface="Times New Roman" panose="02020603050405020304" pitchFamily="18" charset="0"/>
                <a:ea typeface="楷体" panose="02010609060101010101" charset="-122"/>
                <a:cs typeface="Times New Roman" panose="02020603050405020304" pitchFamily="18" charset="0"/>
                <a:sym typeface="+mn-ea"/>
              </a:rPr>
              <a:t>y</a:t>
            </a:r>
            <a:r>
              <a:rPr lang="zh-CN" altLang="en-US" sz="2400">
                <a:latin typeface="Times New Roman" panose="02020603050405020304" pitchFamily="18" charset="0"/>
                <a:ea typeface="楷体" panose="02010609060101010101" charset="-122"/>
                <a:cs typeface="Times New Roman" panose="02020603050405020304" pitchFamily="18" charset="0"/>
              </a:rPr>
              <a:t> = </a:t>
            </a:r>
            <a:r>
              <a:rPr lang="en-US" altLang="zh-CN" sz="2400" i="1">
                <a:latin typeface="Times New Roman" panose="02020603050405020304" pitchFamily="18" charset="0"/>
                <a:ea typeface="楷体" panose="02010609060101010101" charset="-122"/>
                <a:cs typeface="Times New Roman" panose="02020603050405020304" pitchFamily="18" charset="0"/>
                <a:sym typeface="+mn-ea"/>
              </a:rPr>
              <a:t>x</a:t>
            </a:r>
            <a:r>
              <a:rPr lang="zh-CN" altLang="en-US" sz="2400">
                <a:latin typeface="Times New Roman" panose="02020603050405020304" pitchFamily="18" charset="0"/>
                <a:ea typeface="楷体" panose="02010609060101010101" charset="-122"/>
                <a:cs typeface="Times New Roman" panose="02020603050405020304" pitchFamily="18" charset="0"/>
              </a:rPr>
              <a:t>+</a:t>
            </a:r>
            <a:r>
              <a:rPr lang="en-US" altLang="zh-CN" sz="2400" i="1">
                <a:latin typeface="Times New Roman" panose="02020603050405020304" pitchFamily="18" charset="0"/>
                <a:ea typeface="楷体" panose="02010609060101010101" charset="-122"/>
                <a:cs typeface="Times New Roman" panose="02020603050405020304" pitchFamily="18" charset="0"/>
                <a:sym typeface="+mn-ea"/>
              </a:rPr>
              <a:t>y</a:t>
            </a:r>
            <a:r>
              <a:rPr lang="zh-CN" altLang="en-US" sz="2400">
                <a:latin typeface="Times New Roman" panose="02020603050405020304" pitchFamily="18" charset="0"/>
                <a:ea typeface="楷体" panose="02010609060101010101" charset="-122"/>
                <a:cs typeface="Times New Roman" panose="02020603050405020304" pitchFamily="18" charset="0"/>
              </a:rPr>
              <a:t>   (mod  2</a:t>
            </a:r>
            <a:r>
              <a:rPr lang="zh-CN" altLang="en-US" sz="2400" baseline="30000">
                <a:latin typeface="Times New Roman" panose="02020603050405020304" pitchFamily="18" charset="0"/>
                <a:ea typeface="楷体" panose="02010609060101010101" charset="-122"/>
                <a:cs typeface="Times New Roman" panose="02020603050405020304" pitchFamily="18" charset="0"/>
              </a:rPr>
              <a:t>n+1</a:t>
            </a:r>
            <a:r>
              <a:rPr lang="zh-CN" altLang="en-US" sz="2400">
                <a:latin typeface="Times New Roman" panose="02020603050405020304" pitchFamily="18" charset="0"/>
                <a:ea typeface="楷体" panose="02010609060101010101" charset="-122"/>
                <a:cs typeface="Times New Roman" panose="02020603050405020304" pitchFamily="18" charset="0"/>
              </a:rPr>
              <a:t>)        </a:t>
            </a:r>
            <a:endParaRPr lang="zh-CN" altLang="en-US" sz="2400">
              <a:latin typeface="Times New Roman" panose="02020603050405020304" pitchFamily="18" charset="0"/>
              <a:ea typeface="楷体" panose="02010609060101010101" charset="-122"/>
              <a:cs typeface="Times New Roman" panose="02020603050405020304" pitchFamily="18" charset="0"/>
            </a:endParaRPr>
          </a:p>
          <a:p>
            <a:pPr>
              <a:lnSpc>
                <a:spcPct val="125000"/>
              </a:lnSpc>
            </a:pPr>
            <a:r>
              <a:rPr lang="zh-CN" altLang="en-US" sz="2400">
                <a:solidFill>
                  <a:srgbClr val="0070C0"/>
                </a:solidFill>
                <a:latin typeface="Times New Roman" panose="02020603050405020304" pitchFamily="18" charset="0"/>
                <a:ea typeface="楷体" panose="02010609060101010101" charset="-122"/>
                <a:cs typeface="Times New Roman" panose="02020603050405020304" pitchFamily="18" charset="0"/>
              </a:rPr>
              <a:t>若使两个移码之和也为移码，则需要加上修正量2</a:t>
            </a:r>
            <a:r>
              <a:rPr lang="zh-CN" altLang="en-US" sz="2400" baseline="30000">
                <a:solidFill>
                  <a:srgbClr val="0070C0"/>
                </a:solidFill>
                <a:latin typeface="Times New Roman" panose="02020603050405020304" pitchFamily="18" charset="0"/>
                <a:ea typeface="楷体" panose="02010609060101010101" charset="-122"/>
                <a:cs typeface="Times New Roman" panose="02020603050405020304" pitchFamily="18" charset="0"/>
              </a:rPr>
              <a:t>n</a:t>
            </a:r>
            <a:r>
              <a:rPr lang="zh-CN" altLang="en-US" sz="2400">
                <a:latin typeface="Times New Roman" panose="02020603050405020304" pitchFamily="18" charset="0"/>
                <a:ea typeface="楷体" panose="02010609060101010101" charset="-122"/>
                <a:cs typeface="Times New Roman" panose="02020603050405020304" pitchFamily="18" charset="0"/>
              </a:rPr>
              <a:t>，即 </a:t>
            </a:r>
            <a:endParaRPr lang="zh-CN" altLang="en-US" sz="2400">
              <a:latin typeface="Times New Roman" panose="02020603050405020304" pitchFamily="18" charset="0"/>
              <a:ea typeface="楷体" panose="02010609060101010101" charset="-122"/>
              <a:cs typeface="Times New Roman" panose="02020603050405020304" pitchFamily="18" charset="0"/>
            </a:endParaRPr>
          </a:p>
          <a:p>
            <a:pPr>
              <a:lnSpc>
                <a:spcPct val="125000"/>
              </a:lnSpc>
            </a:pPr>
            <a:r>
              <a:rPr lang="zh-CN" altLang="en-US" sz="2400">
                <a:latin typeface="Times New Roman" panose="02020603050405020304" pitchFamily="18" charset="0"/>
                <a:ea typeface="楷体" panose="02010609060101010101" charset="-122"/>
                <a:cs typeface="Times New Roman" panose="02020603050405020304" pitchFamily="18" charset="0"/>
              </a:rPr>
              <a:t>  </a:t>
            </a:r>
            <a:r>
              <a:rPr lang="zh-CN" altLang="en-US" sz="2400">
                <a:solidFill>
                  <a:srgbClr val="0070C0"/>
                </a:solidFill>
                <a:latin typeface="Times New Roman" panose="02020603050405020304" pitchFamily="18" charset="0"/>
                <a:ea typeface="楷体" panose="02010609060101010101" charset="-122"/>
                <a:cs typeface="Times New Roman" panose="02020603050405020304" pitchFamily="18" charset="0"/>
              </a:rPr>
              <a:t> [</a:t>
            </a:r>
            <a:r>
              <a:rPr lang="en-US" altLang="zh-CN" sz="2400" i="1">
                <a:solidFill>
                  <a:srgbClr val="0070C0"/>
                </a:solidFill>
                <a:latin typeface="Times New Roman" panose="02020603050405020304" pitchFamily="18" charset="0"/>
                <a:ea typeface="楷体" panose="02010609060101010101" charset="-122"/>
                <a:cs typeface="Times New Roman" panose="02020603050405020304" pitchFamily="18" charset="0"/>
                <a:sym typeface="+mn-ea"/>
              </a:rPr>
              <a:t>x</a:t>
            </a:r>
            <a:r>
              <a:rPr lang="zh-CN" altLang="en-US" sz="2400">
                <a:solidFill>
                  <a:srgbClr val="0070C0"/>
                </a:solidFill>
                <a:latin typeface="Times New Roman" panose="02020603050405020304" pitchFamily="18" charset="0"/>
                <a:ea typeface="楷体" panose="02010609060101010101" charset="-122"/>
                <a:cs typeface="Times New Roman" panose="02020603050405020304" pitchFamily="18" charset="0"/>
              </a:rPr>
              <a:t>]</a:t>
            </a:r>
            <a:r>
              <a:rPr lang="zh-CN" altLang="en-US" sz="2400" baseline="-25000">
                <a:solidFill>
                  <a:srgbClr val="0070C0"/>
                </a:solidFill>
                <a:latin typeface="Times New Roman" panose="02020603050405020304" pitchFamily="18" charset="0"/>
                <a:ea typeface="楷体" panose="02010609060101010101" charset="-122"/>
                <a:cs typeface="Times New Roman" panose="02020603050405020304" pitchFamily="18" charset="0"/>
              </a:rPr>
              <a:t>移</a:t>
            </a:r>
            <a:r>
              <a:rPr lang="zh-CN" altLang="en-US" sz="2400">
                <a:latin typeface="Times New Roman" panose="02020603050405020304" pitchFamily="18" charset="0"/>
                <a:ea typeface="楷体" panose="02010609060101010101" charset="-122"/>
                <a:cs typeface="Times New Roman" panose="02020603050405020304" pitchFamily="18" charset="0"/>
              </a:rPr>
              <a:t>+</a:t>
            </a:r>
            <a:r>
              <a:rPr lang="zh-CN" altLang="en-US" sz="2400">
                <a:solidFill>
                  <a:srgbClr val="FF0000"/>
                </a:solidFill>
                <a:latin typeface="Times New Roman" panose="02020603050405020304" pitchFamily="18" charset="0"/>
                <a:ea typeface="楷体" panose="02010609060101010101" charset="-122"/>
                <a:cs typeface="Times New Roman" panose="02020603050405020304" pitchFamily="18" charset="0"/>
              </a:rPr>
              <a:t>[</a:t>
            </a:r>
            <a:r>
              <a:rPr lang="en-US" altLang="zh-CN" sz="2400" i="1">
                <a:solidFill>
                  <a:srgbClr val="FF0000"/>
                </a:solidFill>
                <a:latin typeface="Times New Roman" panose="02020603050405020304" pitchFamily="18" charset="0"/>
                <a:ea typeface="楷体" panose="02010609060101010101" charset="-122"/>
                <a:cs typeface="Times New Roman" panose="02020603050405020304" pitchFamily="18" charset="0"/>
                <a:sym typeface="+mn-ea"/>
              </a:rPr>
              <a:t>y</a:t>
            </a:r>
            <a:r>
              <a:rPr lang="zh-CN" altLang="en-US" sz="2400">
                <a:solidFill>
                  <a:srgbClr val="FF0000"/>
                </a:solidFill>
                <a:latin typeface="Times New Roman" panose="02020603050405020304" pitchFamily="18" charset="0"/>
                <a:ea typeface="楷体" panose="02010609060101010101" charset="-122"/>
                <a:cs typeface="Times New Roman" panose="02020603050405020304" pitchFamily="18" charset="0"/>
              </a:rPr>
              <a:t>]</a:t>
            </a:r>
            <a:r>
              <a:rPr lang="zh-CN" altLang="en-US" sz="2400" baseline="-25000">
                <a:solidFill>
                  <a:srgbClr val="FF0000"/>
                </a:solidFill>
                <a:latin typeface="Times New Roman" panose="02020603050405020304" pitchFamily="18" charset="0"/>
                <a:ea typeface="楷体" panose="02010609060101010101" charset="-122"/>
                <a:cs typeface="Times New Roman" panose="02020603050405020304" pitchFamily="18" charset="0"/>
              </a:rPr>
              <a:t>移</a:t>
            </a:r>
            <a:r>
              <a:rPr lang="zh-CN" altLang="en-US" sz="2400">
                <a:latin typeface="Times New Roman" panose="02020603050405020304" pitchFamily="18" charset="0"/>
                <a:ea typeface="楷体" panose="02010609060101010101" charset="-122"/>
                <a:cs typeface="Times New Roman" panose="02020603050405020304" pitchFamily="18" charset="0"/>
              </a:rPr>
              <a:t> + 2</a:t>
            </a:r>
            <a:r>
              <a:rPr lang="zh-CN" altLang="en-US" sz="2400" baseline="30000">
                <a:latin typeface="Times New Roman" panose="02020603050405020304" pitchFamily="18" charset="0"/>
                <a:ea typeface="楷体" panose="02010609060101010101" charset="-122"/>
                <a:cs typeface="Times New Roman" panose="02020603050405020304" pitchFamily="18" charset="0"/>
              </a:rPr>
              <a:t>n</a:t>
            </a:r>
            <a:r>
              <a:rPr lang="zh-CN" altLang="en-US" sz="2400">
                <a:latin typeface="Times New Roman" panose="02020603050405020304" pitchFamily="18" charset="0"/>
                <a:ea typeface="楷体" panose="02010609060101010101" charset="-122"/>
                <a:cs typeface="Times New Roman" panose="02020603050405020304" pitchFamily="18" charset="0"/>
              </a:rPr>
              <a:t>  =2</a:t>
            </a:r>
            <a:r>
              <a:rPr lang="zh-CN" altLang="en-US" sz="2400" baseline="30000">
                <a:latin typeface="Times New Roman" panose="02020603050405020304" pitchFamily="18" charset="0"/>
                <a:ea typeface="楷体" panose="02010609060101010101" charset="-122"/>
                <a:cs typeface="Times New Roman" panose="02020603050405020304" pitchFamily="18" charset="0"/>
              </a:rPr>
              <a:t>n</a:t>
            </a:r>
            <a:r>
              <a:rPr lang="zh-CN" altLang="en-US" sz="2400">
                <a:latin typeface="Times New Roman" panose="02020603050405020304" pitchFamily="18" charset="0"/>
                <a:ea typeface="楷体" panose="02010609060101010101" charset="-122"/>
                <a:cs typeface="Times New Roman" panose="02020603050405020304" pitchFamily="18" charset="0"/>
              </a:rPr>
              <a:t> +（</a:t>
            </a:r>
            <a:r>
              <a:rPr lang="en-US" altLang="zh-CN" sz="2400">
                <a:solidFill>
                  <a:srgbClr val="0070C0"/>
                </a:solidFill>
                <a:latin typeface="Times New Roman" panose="02020603050405020304" pitchFamily="18" charset="0"/>
                <a:ea typeface="楷体" panose="02010609060101010101" charset="-122"/>
                <a:cs typeface="Times New Roman" panose="02020603050405020304" pitchFamily="18" charset="0"/>
                <a:sym typeface="+mn-ea"/>
              </a:rPr>
              <a:t>2</a:t>
            </a:r>
            <a:r>
              <a:rPr lang="en-US" altLang="zh-CN" sz="2400" i="1" baseline="30000">
                <a:solidFill>
                  <a:srgbClr val="0070C0"/>
                </a:solidFill>
                <a:latin typeface="Times New Roman" panose="02020603050405020304" pitchFamily="18" charset="0"/>
                <a:ea typeface="楷体" panose="02010609060101010101" charset="-122"/>
                <a:cs typeface="Times New Roman" panose="02020603050405020304" pitchFamily="18" charset="0"/>
                <a:sym typeface="+mn-ea"/>
              </a:rPr>
              <a:t>n</a:t>
            </a:r>
            <a:r>
              <a:rPr lang="en-US" altLang="zh-CN" sz="2400">
                <a:solidFill>
                  <a:srgbClr val="0070C0"/>
                </a:solidFill>
                <a:latin typeface="Times New Roman" panose="02020603050405020304" pitchFamily="18" charset="0"/>
                <a:ea typeface="楷体" panose="02010609060101010101" charset="-122"/>
                <a:cs typeface="Times New Roman" panose="02020603050405020304" pitchFamily="18" charset="0"/>
                <a:sym typeface="+mn-ea"/>
              </a:rPr>
              <a:t>+</a:t>
            </a:r>
            <a:r>
              <a:rPr lang="en-US" altLang="zh-CN" sz="2400" i="1">
                <a:solidFill>
                  <a:srgbClr val="0070C0"/>
                </a:solidFill>
                <a:latin typeface="Times New Roman" panose="02020603050405020304" pitchFamily="18" charset="0"/>
                <a:ea typeface="楷体" panose="02010609060101010101" charset="-122"/>
                <a:cs typeface="Times New Roman" panose="02020603050405020304" pitchFamily="18" charset="0"/>
                <a:sym typeface="+mn-ea"/>
              </a:rPr>
              <a:t>x</a:t>
            </a:r>
            <a:r>
              <a:rPr lang="zh-CN" altLang="en-US" sz="2400">
                <a:latin typeface="Times New Roman" panose="02020603050405020304" pitchFamily="18" charset="0"/>
                <a:ea typeface="楷体" panose="02010609060101010101" charset="-122"/>
                <a:cs typeface="Times New Roman" panose="02020603050405020304" pitchFamily="18" charset="0"/>
              </a:rPr>
              <a:t>+</a:t>
            </a:r>
            <a:r>
              <a:rPr lang="en-US" altLang="zh-CN" sz="2400">
                <a:solidFill>
                  <a:srgbClr val="FF0000"/>
                </a:solidFill>
                <a:latin typeface="Times New Roman" panose="02020603050405020304" pitchFamily="18" charset="0"/>
                <a:ea typeface="楷体" panose="02010609060101010101" charset="-122"/>
                <a:cs typeface="Times New Roman" panose="02020603050405020304" pitchFamily="18" charset="0"/>
                <a:sym typeface="+mn-ea"/>
              </a:rPr>
              <a:t>2</a:t>
            </a:r>
            <a:r>
              <a:rPr lang="en-US" altLang="zh-CN" sz="2400" i="1" baseline="30000">
                <a:solidFill>
                  <a:srgbClr val="FF0000"/>
                </a:solidFill>
                <a:latin typeface="Times New Roman" panose="02020603050405020304" pitchFamily="18" charset="0"/>
                <a:ea typeface="楷体" panose="02010609060101010101" charset="-122"/>
                <a:cs typeface="Times New Roman" panose="02020603050405020304" pitchFamily="18" charset="0"/>
                <a:sym typeface="+mn-ea"/>
              </a:rPr>
              <a:t>n</a:t>
            </a:r>
            <a:r>
              <a:rPr lang="en-US" altLang="zh-CN" sz="2400">
                <a:solidFill>
                  <a:srgbClr val="FF0000"/>
                </a:solidFill>
                <a:latin typeface="Times New Roman" panose="02020603050405020304" pitchFamily="18" charset="0"/>
                <a:ea typeface="楷体" panose="02010609060101010101" charset="-122"/>
                <a:cs typeface="Times New Roman" panose="02020603050405020304" pitchFamily="18" charset="0"/>
                <a:sym typeface="+mn-ea"/>
              </a:rPr>
              <a:t>+</a:t>
            </a:r>
            <a:r>
              <a:rPr lang="en-US" altLang="zh-CN" sz="2400" i="1">
                <a:solidFill>
                  <a:srgbClr val="FF0000"/>
                </a:solidFill>
                <a:latin typeface="Times New Roman" panose="02020603050405020304" pitchFamily="18" charset="0"/>
                <a:ea typeface="楷体" panose="02010609060101010101" charset="-122"/>
                <a:cs typeface="Times New Roman" panose="02020603050405020304" pitchFamily="18" charset="0"/>
                <a:sym typeface="+mn-ea"/>
              </a:rPr>
              <a:t>y</a:t>
            </a:r>
            <a:r>
              <a:rPr lang="zh-CN" altLang="en-US" sz="2400">
                <a:latin typeface="Times New Roman" panose="02020603050405020304" pitchFamily="18" charset="0"/>
                <a:ea typeface="楷体" panose="02010609060101010101" charset="-122"/>
                <a:cs typeface="Times New Roman" panose="02020603050405020304" pitchFamily="18" charset="0"/>
              </a:rPr>
              <a:t>） = </a:t>
            </a:r>
            <a:r>
              <a:rPr lang="zh-CN" altLang="en-US" sz="2400">
                <a:latin typeface="Times New Roman" panose="02020603050405020304" pitchFamily="18" charset="0"/>
                <a:ea typeface="楷体" panose="02010609060101010101" charset="-122"/>
                <a:cs typeface="Times New Roman" panose="02020603050405020304" pitchFamily="18" charset="0"/>
                <a:sym typeface="+mn-ea"/>
              </a:rPr>
              <a:t>2</a:t>
            </a:r>
            <a:r>
              <a:rPr lang="zh-CN" altLang="en-US" sz="2400" baseline="30000">
                <a:latin typeface="Times New Roman" panose="02020603050405020304" pitchFamily="18" charset="0"/>
                <a:ea typeface="楷体" panose="02010609060101010101" charset="-122"/>
                <a:cs typeface="Times New Roman" panose="02020603050405020304" pitchFamily="18" charset="0"/>
                <a:sym typeface="+mn-ea"/>
              </a:rPr>
              <a:t>n</a:t>
            </a:r>
            <a:r>
              <a:rPr lang="zh-CN" altLang="en-US" sz="2400">
                <a:latin typeface="Times New Roman" panose="02020603050405020304" pitchFamily="18" charset="0"/>
                <a:ea typeface="楷体" panose="02010609060101010101" charset="-122"/>
                <a:cs typeface="Times New Roman" panose="02020603050405020304" pitchFamily="18" charset="0"/>
                <a:sym typeface="+mn-ea"/>
              </a:rPr>
              <a:t> +（</a:t>
            </a:r>
            <a:r>
              <a:rPr lang="en-US" altLang="zh-CN" sz="2400" i="1">
                <a:solidFill>
                  <a:srgbClr val="0070C0"/>
                </a:solidFill>
                <a:latin typeface="Times New Roman" panose="02020603050405020304" pitchFamily="18" charset="0"/>
                <a:ea typeface="楷体" panose="02010609060101010101" charset="-122"/>
                <a:cs typeface="Times New Roman" panose="02020603050405020304" pitchFamily="18" charset="0"/>
                <a:sym typeface="+mn-ea"/>
              </a:rPr>
              <a:t>x</a:t>
            </a:r>
            <a:r>
              <a:rPr lang="zh-CN" altLang="en-US" sz="2400">
                <a:latin typeface="Times New Roman" panose="02020603050405020304" pitchFamily="18" charset="0"/>
                <a:ea typeface="楷体" panose="02010609060101010101" charset="-122"/>
                <a:cs typeface="Times New Roman" panose="02020603050405020304" pitchFamily="18" charset="0"/>
                <a:sym typeface="+mn-ea"/>
              </a:rPr>
              <a:t>+</a:t>
            </a:r>
            <a:r>
              <a:rPr lang="en-US" altLang="zh-CN" sz="2400" i="1">
                <a:solidFill>
                  <a:srgbClr val="FF0000"/>
                </a:solidFill>
                <a:latin typeface="Times New Roman" panose="02020603050405020304" pitchFamily="18" charset="0"/>
                <a:ea typeface="楷体" panose="02010609060101010101" charset="-122"/>
                <a:cs typeface="Times New Roman" panose="02020603050405020304" pitchFamily="18" charset="0"/>
                <a:sym typeface="+mn-ea"/>
              </a:rPr>
              <a:t>y</a:t>
            </a:r>
            <a:r>
              <a:rPr lang="zh-CN" altLang="en-US" sz="2400">
                <a:latin typeface="Times New Roman" panose="02020603050405020304" pitchFamily="18" charset="0"/>
                <a:ea typeface="楷体" panose="02010609060101010101" charset="-122"/>
                <a:cs typeface="Times New Roman" panose="02020603050405020304" pitchFamily="18" charset="0"/>
                <a:sym typeface="+mn-ea"/>
              </a:rPr>
              <a:t>）</a:t>
            </a:r>
            <a:r>
              <a:rPr lang="en-US" altLang="zh-CN" sz="2400">
                <a:latin typeface="Times New Roman" panose="02020603050405020304" pitchFamily="18" charset="0"/>
                <a:ea typeface="楷体" panose="02010609060101010101" charset="-122"/>
                <a:cs typeface="Times New Roman" panose="02020603050405020304" pitchFamily="18" charset="0"/>
                <a:sym typeface="+mn-ea"/>
              </a:rPr>
              <a:t>=</a:t>
            </a:r>
            <a:r>
              <a:rPr lang="zh-CN" altLang="en-US" sz="2400">
                <a:latin typeface="Times New Roman" panose="02020603050405020304" pitchFamily="18" charset="0"/>
                <a:ea typeface="楷体" panose="02010609060101010101" charset="-122"/>
                <a:cs typeface="Times New Roman" panose="02020603050405020304" pitchFamily="18" charset="0"/>
              </a:rPr>
              <a:t>[</a:t>
            </a:r>
            <a:r>
              <a:rPr lang="en-US" altLang="zh-CN" sz="2400" i="1">
                <a:latin typeface="Times New Roman" panose="02020603050405020304" pitchFamily="18" charset="0"/>
                <a:ea typeface="楷体" panose="02010609060101010101" charset="-122"/>
                <a:cs typeface="Times New Roman" panose="02020603050405020304" pitchFamily="18" charset="0"/>
                <a:sym typeface="+mn-ea"/>
              </a:rPr>
              <a:t>x</a:t>
            </a:r>
            <a:r>
              <a:rPr lang="zh-CN" altLang="en-US" sz="2400">
                <a:latin typeface="Times New Roman" panose="02020603050405020304" pitchFamily="18" charset="0"/>
                <a:ea typeface="楷体" panose="02010609060101010101" charset="-122"/>
                <a:cs typeface="Times New Roman" panose="02020603050405020304" pitchFamily="18" charset="0"/>
              </a:rPr>
              <a:t>+</a:t>
            </a:r>
            <a:r>
              <a:rPr lang="en-US" altLang="zh-CN" sz="2400" i="1">
                <a:latin typeface="Times New Roman" panose="02020603050405020304" pitchFamily="18" charset="0"/>
                <a:ea typeface="楷体" panose="02010609060101010101" charset="-122"/>
                <a:cs typeface="Times New Roman" panose="02020603050405020304" pitchFamily="18" charset="0"/>
                <a:sym typeface="+mn-ea"/>
              </a:rPr>
              <a:t>y</a:t>
            </a:r>
            <a:r>
              <a:rPr lang="zh-CN" altLang="en-US" sz="2400">
                <a:latin typeface="Times New Roman" panose="02020603050405020304" pitchFamily="18" charset="0"/>
                <a:ea typeface="楷体" panose="02010609060101010101" charset="-122"/>
                <a:cs typeface="Times New Roman" panose="02020603050405020304" pitchFamily="18" charset="0"/>
              </a:rPr>
              <a:t>]</a:t>
            </a:r>
            <a:r>
              <a:rPr lang="zh-CN" altLang="en-US" sz="2400" baseline="-25000">
                <a:latin typeface="Times New Roman" panose="02020603050405020304" pitchFamily="18" charset="0"/>
                <a:ea typeface="楷体" panose="02010609060101010101" charset="-122"/>
                <a:cs typeface="Times New Roman" panose="02020603050405020304" pitchFamily="18" charset="0"/>
              </a:rPr>
              <a:t>移</a:t>
            </a:r>
            <a:r>
              <a:rPr lang="zh-CN" altLang="en-US" sz="2400">
                <a:latin typeface="Times New Roman" panose="02020603050405020304" pitchFamily="18" charset="0"/>
                <a:ea typeface="楷体" panose="02010609060101010101" charset="-122"/>
                <a:cs typeface="Times New Roman" panose="02020603050405020304" pitchFamily="18" charset="0"/>
              </a:rPr>
              <a:t>                                           </a:t>
            </a:r>
            <a:endParaRPr lang="zh-CN" altLang="en-US" sz="2400">
              <a:latin typeface="Times New Roman" panose="02020603050405020304" pitchFamily="18" charset="0"/>
              <a:ea typeface="楷体" panose="02010609060101010101" charset="-122"/>
              <a:cs typeface="Times New Roman" panose="02020603050405020304" pitchFamily="18" charset="0"/>
            </a:endParaRPr>
          </a:p>
          <a:p>
            <a:pPr>
              <a:lnSpc>
                <a:spcPct val="125000"/>
              </a:lnSpc>
            </a:pPr>
            <a:r>
              <a:rPr lang="zh-CN" altLang="en-US" sz="2400">
                <a:latin typeface="Times New Roman" panose="02020603050405020304" pitchFamily="18" charset="0"/>
                <a:ea typeface="楷体" panose="02010609060101010101" charset="-122"/>
                <a:cs typeface="Times New Roman" panose="02020603050405020304" pitchFamily="18" charset="0"/>
              </a:rPr>
              <a:t>同理，</a:t>
            </a:r>
            <a:endParaRPr lang="zh-CN" altLang="en-US" sz="2400">
              <a:latin typeface="Times New Roman" panose="02020603050405020304" pitchFamily="18" charset="0"/>
              <a:ea typeface="楷体" panose="02010609060101010101" charset="-122"/>
              <a:cs typeface="Times New Roman" panose="02020603050405020304" pitchFamily="18" charset="0"/>
            </a:endParaRPr>
          </a:p>
          <a:p>
            <a:pPr>
              <a:lnSpc>
                <a:spcPct val="125000"/>
              </a:lnSpc>
            </a:pPr>
            <a:r>
              <a:rPr lang="zh-CN" altLang="en-US" sz="2400">
                <a:latin typeface="Times New Roman" panose="02020603050405020304" pitchFamily="18" charset="0"/>
                <a:ea typeface="楷体" panose="02010609060101010101" charset="-122"/>
                <a:cs typeface="Times New Roman" panose="02020603050405020304" pitchFamily="18" charset="0"/>
              </a:rPr>
              <a:t>   [</a:t>
            </a:r>
            <a:r>
              <a:rPr lang="en-US" altLang="zh-CN" sz="2400" i="1">
                <a:latin typeface="Times New Roman" panose="02020603050405020304" pitchFamily="18" charset="0"/>
                <a:ea typeface="楷体" panose="02010609060101010101" charset="-122"/>
                <a:cs typeface="Times New Roman" panose="02020603050405020304" pitchFamily="18" charset="0"/>
                <a:sym typeface="+mn-ea"/>
              </a:rPr>
              <a:t>x</a:t>
            </a:r>
            <a:r>
              <a:rPr lang="zh-CN" altLang="en-US" sz="2400">
                <a:latin typeface="Times New Roman" panose="02020603050405020304" pitchFamily="18" charset="0"/>
                <a:ea typeface="楷体" panose="02010609060101010101" charset="-122"/>
                <a:cs typeface="Times New Roman" panose="02020603050405020304" pitchFamily="18" charset="0"/>
              </a:rPr>
              <a:t>]</a:t>
            </a:r>
            <a:r>
              <a:rPr lang="zh-CN" altLang="en-US" sz="2400" baseline="-25000">
                <a:latin typeface="Times New Roman" panose="02020603050405020304" pitchFamily="18" charset="0"/>
                <a:ea typeface="楷体" panose="02010609060101010101" charset="-122"/>
                <a:cs typeface="Times New Roman" panose="02020603050405020304" pitchFamily="18" charset="0"/>
              </a:rPr>
              <a:t>移</a:t>
            </a:r>
            <a:r>
              <a:rPr lang="zh-CN" altLang="en-US" sz="2400">
                <a:latin typeface="Times New Roman" panose="02020603050405020304" pitchFamily="18" charset="0"/>
                <a:ea typeface="楷体" panose="02010609060101010101" charset="-122"/>
                <a:cs typeface="Times New Roman" panose="02020603050405020304" pitchFamily="18" charset="0"/>
              </a:rPr>
              <a:t>-[</a:t>
            </a:r>
            <a:r>
              <a:rPr lang="en-US" altLang="zh-CN" sz="2400" i="1">
                <a:latin typeface="Times New Roman" panose="02020603050405020304" pitchFamily="18" charset="0"/>
                <a:ea typeface="楷体" panose="02010609060101010101" charset="-122"/>
                <a:cs typeface="Times New Roman" panose="02020603050405020304" pitchFamily="18" charset="0"/>
                <a:sym typeface="+mn-ea"/>
              </a:rPr>
              <a:t>y</a:t>
            </a:r>
            <a:r>
              <a:rPr lang="zh-CN" altLang="en-US" sz="2400">
                <a:latin typeface="Times New Roman" panose="02020603050405020304" pitchFamily="18" charset="0"/>
                <a:ea typeface="楷体" panose="02010609060101010101" charset="-122"/>
                <a:cs typeface="Times New Roman" panose="02020603050405020304" pitchFamily="18" charset="0"/>
              </a:rPr>
              <a:t>]</a:t>
            </a:r>
            <a:r>
              <a:rPr lang="zh-CN" altLang="en-US" sz="2400" baseline="-25000">
                <a:latin typeface="Times New Roman" panose="02020603050405020304" pitchFamily="18" charset="0"/>
                <a:ea typeface="楷体" panose="02010609060101010101" charset="-122"/>
                <a:cs typeface="Times New Roman" panose="02020603050405020304" pitchFamily="18" charset="0"/>
              </a:rPr>
              <a:t>移</a:t>
            </a:r>
            <a:r>
              <a:rPr lang="zh-CN" altLang="en-US" sz="2400">
                <a:latin typeface="Times New Roman" panose="02020603050405020304" pitchFamily="18" charset="0"/>
                <a:ea typeface="楷体" panose="02010609060101010101" charset="-122"/>
                <a:cs typeface="Times New Roman" panose="02020603050405020304" pitchFamily="18" charset="0"/>
              </a:rPr>
              <a:t> + 2</a:t>
            </a:r>
            <a:r>
              <a:rPr lang="zh-CN" altLang="en-US" sz="2400" baseline="30000">
                <a:latin typeface="Times New Roman" panose="02020603050405020304" pitchFamily="18" charset="0"/>
                <a:ea typeface="楷体" panose="02010609060101010101" charset="-122"/>
                <a:cs typeface="Times New Roman" panose="02020603050405020304" pitchFamily="18" charset="0"/>
              </a:rPr>
              <a:t>n</a:t>
            </a:r>
            <a:r>
              <a:rPr lang="zh-CN" altLang="en-US" sz="2400">
                <a:latin typeface="Times New Roman" panose="02020603050405020304" pitchFamily="18" charset="0"/>
                <a:ea typeface="楷体" panose="02010609060101010101" charset="-122"/>
                <a:cs typeface="Times New Roman" panose="02020603050405020304" pitchFamily="18" charset="0"/>
              </a:rPr>
              <a:t>  = 2</a:t>
            </a:r>
            <a:r>
              <a:rPr lang="zh-CN" altLang="en-US" sz="2400" baseline="30000">
                <a:latin typeface="Times New Roman" panose="02020603050405020304" pitchFamily="18" charset="0"/>
                <a:ea typeface="楷体" panose="02010609060101010101" charset="-122"/>
                <a:cs typeface="Times New Roman" panose="02020603050405020304" pitchFamily="18" charset="0"/>
              </a:rPr>
              <a:t>n</a:t>
            </a:r>
            <a:r>
              <a:rPr lang="zh-CN" altLang="en-US" sz="2400">
                <a:latin typeface="Times New Roman" panose="02020603050405020304" pitchFamily="18" charset="0"/>
                <a:ea typeface="楷体" panose="02010609060101010101" charset="-122"/>
                <a:cs typeface="Times New Roman" panose="02020603050405020304" pitchFamily="18" charset="0"/>
              </a:rPr>
              <a:t> +（</a:t>
            </a:r>
            <a:r>
              <a:rPr lang="en-US" altLang="zh-CN" sz="2400" i="1">
                <a:latin typeface="Times New Roman" panose="02020603050405020304" pitchFamily="18" charset="0"/>
                <a:ea typeface="楷体" panose="02010609060101010101" charset="-122"/>
                <a:cs typeface="Times New Roman" panose="02020603050405020304" pitchFamily="18" charset="0"/>
                <a:sym typeface="+mn-ea"/>
              </a:rPr>
              <a:t>x</a:t>
            </a:r>
            <a:r>
              <a:rPr lang="zh-CN" altLang="en-US" sz="2400">
                <a:latin typeface="Times New Roman" panose="02020603050405020304" pitchFamily="18" charset="0"/>
                <a:ea typeface="楷体" panose="02010609060101010101" charset="-122"/>
                <a:cs typeface="Times New Roman" panose="02020603050405020304" pitchFamily="18" charset="0"/>
              </a:rPr>
              <a:t>-</a:t>
            </a:r>
            <a:r>
              <a:rPr lang="en-US" altLang="zh-CN" sz="2400" i="1">
                <a:latin typeface="Times New Roman" panose="02020603050405020304" pitchFamily="18" charset="0"/>
                <a:ea typeface="楷体" panose="02010609060101010101" charset="-122"/>
                <a:cs typeface="Times New Roman" panose="02020603050405020304" pitchFamily="18" charset="0"/>
                <a:sym typeface="+mn-ea"/>
              </a:rPr>
              <a:t>y</a:t>
            </a:r>
            <a:r>
              <a:rPr lang="zh-CN" altLang="en-US" sz="2400">
                <a:latin typeface="Times New Roman" panose="02020603050405020304" pitchFamily="18" charset="0"/>
                <a:ea typeface="楷体" panose="02010609060101010101" charset="-122"/>
                <a:cs typeface="Times New Roman" panose="02020603050405020304" pitchFamily="18" charset="0"/>
              </a:rPr>
              <a:t>） = [</a:t>
            </a:r>
            <a:r>
              <a:rPr lang="en-US" altLang="zh-CN" sz="2400" i="1">
                <a:latin typeface="Times New Roman" panose="02020603050405020304" pitchFamily="18" charset="0"/>
                <a:ea typeface="楷体" panose="02010609060101010101" charset="-122"/>
                <a:cs typeface="Times New Roman" panose="02020603050405020304" pitchFamily="18" charset="0"/>
                <a:sym typeface="+mn-ea"/>
              </a:rPr>
              <a:t>x</a:t>
            </a:r>
            <a:r>
              <a:rPr lang="zh-CN" altLang="en-US" sz="2400">
                <a:latin typeface="Times New Roman" panose="02020603050405020304" pitchFamily="18" charset="0"/>
                <a:ea typeface="楷体" panose="02010609060101010101" charset="-122"/>
                <a:cs typeface="Times New Roman" panose="02020603050405020304" pitchFamily="18" charset="0"/>
              </a:rPr>
              <a:t>-</a:t>
            </a:r>
            <a:r>
              <a:rPr lang="en-US" altLang="zh-CN" sz="2400" i="1">
                <a:latin typeface="Times New Roman" panose="02020603050405020304" pitchFamily="18" charset="0"/>
                <a:ea typeface="楷体" panose="02010609060101010101" charset="-122"/>
                <a:cs typeface="Times New Roman" panose="02020603050405020304" pitchFamily="18" charset="0"/>
                <a:sym typeface="+mn-ea"/>
              </a:rPr>
              <a:t>y</a:t>
            </a:r>
            <a:r>
              <a:rPr lang="zh-CN" altLang="en-US" sz="2400">
                <a:latin typeface="Times New Roman" panose="02020603050405020304" pitchFamily="18" charset="0"/>
                <a:ea typeface="楷体" panose="02010609060101010101" charset="-122"/>
                <a:cs typeface="Times New Roman" panose="02020603050405020304" pitchFamily="18" charset="0"/>
              </a:rPr>
              <a:t>]</a:t>
            </a:r>
            <a:r>
              <a:rPr lang="zh-CN" altLang="en-US" sz="2400" baseline="-25000">
                <a:latin typeface="Times New Roman" panose="02020603050405020304" pitchFamily="18" charset="0"/>
                <a:ea typeface="楷体" panose="02010609060101010101" charset="-122"/>
                <a:cs typeface="Times New Roman" panose="02020603050405020304" pitchFamily="18" charset="0"/>
              </a:rPr>
              <a:t>移</a:t>
            </a:r>
            <a:r>
              <a:rPr lang="zh-CN" altLang="en-US" sz="2400">
                <a:latin typeface="Times New Roman" panose="02020603050405020304" pitchFamily="18" charset="0"/>
                <a:ea typeface="楷体" panose="02010609060101010101" charset="-122"/>
                <a:cs typeface="Times New Roman" panose="02020603050405020304" pitchFamily="18" charset="0"/>
              </a:rPr>
              <a:t> </a:t>
            </a:r>
            <a:r>
              <a:rPr lang="zh-CN" altLang="en-US" sz="2400"/>
              <a:t>                                                            </a:t>
            </a:r>
            <a:endParaRPr lang="zh-CN" altLang="en-US" sz="2400"/>
          </a:p>
        </p:txBody>
      </p:sp>
      <p:sp>
        <p:nvSpPr>
          <p:cNvPr id="8" name="矩形 7"/>
          <p:cNvSpPr/>
          <p:nvPr/>
        </p:nvSpPr>
        <p:spPr>
          <a:xfrm>
            <a:off x="1957070" y="1696085"/>
            <a:ext cx="7871460" cy="460375"/>
          </a:xfrm>
          <a:prstGeom prst="rect">
            <a:avLst/>
          </a:prstGeom>
          <a:noFill/>
          <a:ln w="9525">
            <a:noFill/>
          </a:ln>
        </p:spPr>
        <p:txBody>
          <a:bodyPr wrap="square" anchor="t">
            <a:spAutoFit/>
          </a:bodyPr>
          <a:lstStyle/>
          <a:p>
            <a:r>
              <a:rPr lang="en-US" altLang="zh-CN" sz="2400" dirty="0">
                <a:latin typeface="宋体" panose="02010600030101010101" pitchFamily="2" charset="-122"/>
                <a:ea typeface="宋体" panose="02010600030101010101" pitchFamily="2" charset="-122"/>
              </a:rPr>
              <a:t>  </a:t>
            </a:r>
            <a:r>
              <a:rPr lang="en-US" altLang="zh-CN" sz="2400" dirty="0">
                <a:latin typeface="Times New Roman" panose="02020603050405020304" pitchFamily="18" charset="0"/>
                <a:ea typeface="楷体" panose="02010609060101010101" charset="-122"/>
                <a:cs typeface="Times New Roman" panose="02020603050405020304" pitchFamily="18" charset="0"/>
              </a:rPr>
              <a:t>4</a:t>
            </a:r>
            <a:r>
              <a:rPr lang="zh-CN" altLang="en-US" sz="2400" dirty="0">
                <a:latin typeface="Times New Roman" panose="02020603050405020304" pitchFamily="18" charset="0"/>
                <a:ea typeface="楷体" panose="02010609060101010101" charset="-122"/>
                <a:cs typeface="Times New Roman" panose="02020603050405020304" pitchFamily="18" charset="0"/>
              </a:rPr>
              <a:t>）移码加减运算需要修正。</a:t>
            </a:r>
            <a:endParaRPr lang="zh-CN" altLang="en-US" sz="2400" dirty="0">
              <a:latin typeface="Times New Roman" panose="02020603050405020304" pitchFamily="18" charset="0"/>
              <a:ea typeface="楷体" panose="02010609060101010101" charset="-122"/>
              <a:cs typeface="Times New Roman" panose="02020603050405020304" pitchFamily="18" charset="0"/>
            </a:endParaRPr>
          </a:p>
        </p:txBody>
      </p:sp>
      <p:pic>
        <p:nvPicPr>
          <p:cNvPr id="7" name="图片 6" descr="校徽"/>
          <p:cNvPicPr>
            <a:picLocks noChangeAspect="1"/>
          </p:cNvPicPr>
          <p:nvPr/>
        </p:nvPicPr>
        <p:blipFill>
          <a:blip r:embed="rId1">
            <a:alphaModFix amt="67000"/>
          </a:blip>
          <a:stretch>
            <a:fillRect/>
          </a:stretch>
        </p:blipFill>
        <p:spPr>
          <a:xfrm>
            <a:off x="10788015" y="123825"/>
            <a:ext cx="1297940" cy="124269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文本框 19457"/>
          <p:cNvSpPr txBox="1"/>
          <p:nvPr/>
        </p:nvSpPr>
        <p:spPr>
          <a:xfrm>
            <a:off x="3733800" y="228600"/>
            <a:ext cx="6629400" cy="368300"/>
          </a:xfrm>
          <a:prstGeom prst="rect">
            <a:avLst/>
          </a:prstGeom>
          <a:noFill/>
          <a:ln w="9525">
            <a:noFill/>
          </a:ln>
        </p:spPr>
        <p:txBody>
          <a:bodyPr>
            <a:spAutoFit/>
          </a:bodyPr>
          <a:lstStyle/>
          <a:p>
            <a:pPr>
              <a:spcBef>
                <a:spcPct val="50000"/>
              </a:spcBef>
            </a:pPr>
            <a:endParaRPr dirty="0">
              <a:latin typeface="Tahoma" panose="020B0604030504040204" pitchFamily="34" charset="0"/>
              <a:ea typeface="宋体" panose="02010600030101010101" pitchFamily="2" charset="-122"/>
            </a:endParaRPr>
          </a:p>
        </p:txBody>
      </p:sp>
      <p:sp>
        <p:nvSpPr>
          <p:cNvPr id="19461" name="文本框 19460"/>
          <p:cNvSpPr txBox="1"/>
          <p:nvPr/>
        </p:nvSpPr>
        <p:spPr>
          <a:xfrm>
            <a:off x="3657600" y="1066800"/>
            <a:ext cx="5486400" cy="368300"/>
          </a:xfrm>
          <a:prstGeom prst="rect">
            <a:avLst/>
          </a:prstGeom>
          <a:noFill/>
          <a:ln w="9525">
            <a:noFill/>
          </a:ln>
        </p:spPr>
        <p:txBody>
          <a:bodyPr>
            <a:spAutoFit/>
          </a:bodyPr>
          <a:lstStyle/>
          <a:p>
            <a:pPr>
              <a:spcBef>
                <a:spcPct val="50000"/>
              </a:spcBef>
            </a:pPr>
            <a:endParaRPr dirty="0">
              <a:latin typeface="Tahoma" panose="020B0604030504040204" pitchFamily="34" charset="0"/>
              <a:ea typeface="宋体" panose="02010600030101010101" pitchFamily="2" charset="-122"/>
            </a:endParaRPr>
          </a:p>
        </p:txBody>
      </p:sp>
      <p:sp>
        <p:nvSpPr>
          <p:cNvPr id="19465" name="矩形 19464"/>
          <p:cNvSpPr/>
          <p:nvPr/>
        </p:nvSpPr>
        <p:spPr>
          <a:xfrm>
            <a:off x="766445" y="467995"/>
            <a:ext cx="7871460" cy="460375"/>
          </a:xfrm>
          <a:prstGeom prst="rect">
            <a:avLst/>
          </a:prstGeom>
          <a:noFill/>
          <a:ln w="9525">
            <a:noFill/>
          </a:ln>
        </p:spPr>
        <p:txBody>
          <a:bodyPr wrap="square" anchor="t">
            <a:spAutoFit/>
          </a:bodyPr>
          <a:lstStyle/>
          <a:p>
            <a:r>
              <a:rPr lang="en-US" altLang="zh-CN" sz="2400" dirty="0">
                <a:latin typeface="宋体" panose="02010600030101010101" pitchFamily="2" charset="-122"/>
                <a:ea typeface="宋体" panose="02010600030101010101" pitchFamily="2" charset="-122"/>
              </a:rPr>
              <a:t>       </a:t>
            </a:r>
            <a:r>
              <a:rPr lang="en-US" sz="2400" dirty="0">
                <a:latin typeface="楷体" panose="02010609060101010101" charset="-122"/>
                <a:ea typeface="楷体" panose="02010609060101010101" charset="-122"/>
                <a:cs typeface="楷体" panose="02010609060101010101" charset="-122"/>
              </a:rPr>
              <a:t>5</a:t>
            </a:r>
            <a:r>
              <a:rPr lang="en-US" altLang="zh-CN" sz="2400" dirty="0">
                <a:latin typeface="楷体" panose="02010609060101010101" charset="-122"/>
                <a:ea typeface="楷体" panose="02010609060101010101" charset="-122"/>
                <a:cs typeface="楷体" panose="02010609060101010101" charset="-122"/>
              </a:rPr>
              <a:t>.</a:t>
            </a:r>
            <a:r>
              <a:rPr lang="zh-CN" altLang="en-US" sz="2400" dirty="0">
                <a:latin typeface="楷体" panose="02010609060101010101" charset="-122"/>
                <a:ea typeface="楷体" panose="02010609060101010101" charset="-122"/>
                <a:cs typeface="楷体" panose="02010609060101010101" charset="-122"/>
              </a:rPr>
              <a:t>浮点数应用实例</a:t>
            </a:r>
            <a:endParaRPr lang="zh-CN" altLang="en-US" sz="2400" dirty="0">
              <a:latin typeface="楷体" panose="02010609060101010101" charset="-122"/>
              <a:ea typeface="楷体" panose="02010609060101010101" charset="-122"/>
              <a:cs typeface="楷体" panose="02010609060101010101" charset="-122"/>
            </a:endParaRPr>
          </a:p>
        </p:txBody>
      </p:sp>
      <p:sp>
        <p:nvSpPr>
          <p:cNvPr id="4" name="矩形 3"/>
          <p:cNvSpPr/>
          <p:nvPr/>
        </p:nvSpPr>
        <p:spPr>
          <a:xfrm>
            <a:off x="7114540" y="6296025"/>
            <a:ext cx="3096260" cy="4972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1094105" y="818515"/>
            <a:ext cx="10358755" cy="5631180"/>
          </a:xfrm>
          <a:prstGeom prst="rect">
            <a:avLst/>
          </a:prstGeom>
          <a:noFill/>
        </p:spPr>
        <p:txBody>
          <a:bodyPr wrap="square" rtlCol="0">
            <a:spAutoFit/>
          </a:bodyPr>
          <a:lstStyle/>
          <a:p>
            <a:pPr>
              <a:lnSpc>
                <a:spcPct val="125000"/>
              </a:lnSpc>
            </a:pPr>
            <a:r>
              <a:rPr lang="en-US" altLang="zh-CN" sz="2400"/>
              <a:t>    </a:t>
            </a:r>
            <a:r>
              <a:rPr lang="en-US" altLang="zh-CN" sz="2400">
                <a:latin typeface="Times New Roman" panose="02020603050405020304" pitchFamily="18" charset="0"/>
                <a:ea typeface="楷体" panose="02010609060101010101" charset="-122"/>
                <a:cs typeface="Times New Roman" panose="02020603050405020304" pitchFamily="18" charset="0"/>
              </a:rPr>
              <a:t> 1</a:t>
            </a:r>
            <a:r>
              <a:rPr lang="zh-CN" altLang="en-US" sz="2400">
                <a:latin typeface="Times New Roman" panose="02020603050405020304" pitchFamily="18" charset="0"/>
                <a:ea typeface="楷体" panose="02010609060101010101" charset="-122"/>
                <a:cs typeface="Times New Roman" panose="02020603050405020304" pitchFamily="18" charset="0"/>
              </a:rPr>
              <a:t>）</a:t>
            </a:r>
            <a:r>
              <a:rPr lang="en-US" altLang="zh-CN" sz="2400">
                <a:latin typeface="Times New Roman" panose="02020603050405020304" pitchFamily="18" charset="0"/>
                <a:ea typeface="楷体" panose="02010609060101010101" charset="-122"/>
                <a:cs typeface="Times New Roman" panose="02020603050405020304" pitchFamily="18" charset="0"/>
              </a:rPr>
              <a:t>VAX</a:t>
            </a:r>
            <a:r>
              <a:rPr lang="zh-CN" altLang="en-US" sz="2400">
                <a:latin typeface="Times New Roman" panose="02020603050405020304" pitchFamily="18" charset="0"/>
                <a:ea typeface="楷体" panose="02010609060101010101" charset="-122"/>
                <a:cs typeface="Times New Roman" panose="02020603050405020304" pitchFamily="18" charset="0"/>
              </a:rPr>
              <a:t>机中的四字节</a:t>
            </a:r>
            <a:r>
              <a:rPr lang="en-US" altLang="zh-CN" sz="2400">
                <a:latin typeface="Times New Roman" panose="02020603050405020304" pitchFamily="18" charset="0"/>
                <a:ea typeface="楷体" panose="02010609060101010101" charset="-122"/>
                <a:cs typeface="Times New Roman" panose="02020603050405020304" pitchFamily="18" charset="0"/>
              </a:rPr>
              <a:t>F</a:t>
            </a:r>
            <a:r>
              <a:rPr lang="zh-CN" altLang="en-US" sz="2400">
                <a:latin typeface="Times New Roman" panose="02020603050405020304" pitchFamily="18" charset="0"/>
                <a:ea typeface="楷体" panose="02010609060101010101" charset="-122"/>
                <a:cs typeface="Times New Roman" panose="02020603050405020304" pitchFamily="18" charset="0"/>
              </a:rPr>
              <a:t>浮点数</a:t>
            </a:r>
            <a:endParaRPr lang="zh-CN" altLang="en-US" sz="2400">
              <a:latin typeface="Times New Roman" panose="02020603050405020304" pitchFamily="18" charset="0"/>
              <a:ea typeface="楷体" panose="02010609060101010101" charset="-122"/>
              <a:cs typeface="Times New Roman" panose="02020603050405020304" pitchFamily="18" charset="0"/>
            </a:endParaRPr>
          </a:p>
          <a:p>
            <a:pPr>
              <a:lnSpc>
                <a:spcPct val="125000"/>
              </a:lnSpc>
            </a:pPr>
            <a:endParaRPr lang="zh-CN" altLang="en-US" sz="2400">
              <a:latin typeface="Times New Roman" panose="02020603050405020304" pitchFamily="18" charset="0"/>
              <a:ea typeface="楷体" panose="02010609060101010101" charset="-122"/>
              <a:cs typeface="Times New Roman" panose="02020603050405020304" pitchFamily="18" charset="0"/>
            </a:endParaRPr>
          </a:p>
          <a:p>
            <a:pPr>
              <a:lnSpc>
                <a:spcPct val="125000"/>
              </a:lnSpc>
            </a:pPr>
            <a:endParaRPr lang="zh-CN" altLang="en-US" sz="2400">
              <a:latin typeface="Times New Roman" panose="02020603050405020304" pitchFamily="18" charset="0"/>
              <a:ea typeface="楷体" panose="02010609060101010101" charset="-122"/>
              <a:cs typeface="Times New Roman" panose="02020603050405020304" pitchFamily="18" charset="0"/>
            </a:endParaRPr>
          </a:p>
          <a:p>
            <a:pPr>
              <a:lnSpc>
                <a:spcPct val="125000"/>
              </a:lnSpc>
            </a:pPr>
            <a:endParaRPr lang="zh-CN" altLang="en-US" sz="2400">
              <a:latin typeface="Times New Roman" panose="02020603050405020304" pitchFamily="18" charset="0"/>
              <a:ea typeface="楷体" panose="02010609060101010101" charset="-122"/>
              <a:cs typeface="Times New Roman" panose="02020603050405020304" pitchFamily="18" charset="0"/>
            </a:endParaRPr>
          </a:p>
          <a:p>
            <a:pPr>
              <a:lnSpc>
                <a:spcPct val="125000"/>
              </a:lnSpc>
            </a:pPr>
            <a:r>
              <a:rPr lang="zh-CN" altLang="en-US" sz="2400">
                <a:latin typeface="Times New Roman" panose="02020603050405020304" pitchFamily="18" charset="0"/>
                <a:ea typeface="楷体" panose="02010609060101010101" charset="-122"/>
                <a:cs typeface="Times New Roman" panose="02020603050405020304" pitchFamily="18" charset="0"/>
              </a:rPr>
              <a:t>    </a:t>
            </a:r>
            <a:r>
              <a:rPr lang="en-US" altLang="zh-CN" sz="2400">
                <a:latin typeface="Times New Roman" panose="02020603050405020304" pitchFamily="18" charset="0"/>
                <a:ea typeface="楷体" panose="02010609060101010101" charset="-122"/>
                <a:cs typeface="Times New Roman" panose="02020603050405020304" pitchFamily="18" charset="0"/>
              </a:rPr>
              <a:t>  </a:t>
            </a:r>
            <a:endParaRPr lang="en-US" altLang="zh-CN" sz="2400">
              <a:latin typeface="Times New Roman" panose="02020603050405020304" pitchFamily="18" charset="0"/>
              <a:ea typeface="楷体" panose="02010609060101010101" charset="-122"/>
              <a:cs typeface="Times New Roman" panose="02020603050405020304" pitchFamily="18" charset="0"/>
            </a:endParaRPr>
          </a:p>
          <a:p>
            <a:pPr>
              <a:lnSpc>
                <a:spcPct val="125000"/>
              </a:lnSpc>
            </a:pPr>
            <a:r>
              <a:rPr lang="en-US" altLang="zh-CN" sz="2400">
                <a:latin typeface="Times New Roman" panose="02020603050405020304" pitchFamily="18" charset="0"/>
                <a:ea typeface="楷体" panose="02010609060101010101" charset="-122"/>
                <a:cs typeface="Times New Roman" panose="02020603050405020304" pitchFamily="18" charset="0"/>
              </a:rPr>
              <a:t>       </a:t>
            </a:r>
            <a:r>
              <a:rPr lang="zh-CN" altLang="en-US" sz="2400">
                <a:latin typeface="Times New Roman" panose="02020603050405020304" pitchFamily="18" charset="0"/>
                <a:ea typeface="楷体" panose="02010609060101010101" charset="-122"/>
                <a:cs typeface="Times New Roman" panose="02020603050405020304" pitchFamily="18" charset="0"/>
                <a:sym typeface="+mn-ea"/>
              </a:rPr>
              <a:t>浮点数</a:t>
            </a:r>
            <a:r>
              <a:rPr lang="zh-CN" altLang="en-US" sz="2400">
                <a:latin typeface="Times New Roman" panose="02020603050405020304" pitchFamily="18" charset="0"/>
                <a:ea typeface="楷体" panose="02010609060101010101" charset="-122"/>
                <a:cs typeface="Times New Roman" panose="02020603050405020304" pitchFamily="18" charset="0"/>
              </a:rPr>
              <a:t>的第15位是符号位。</a:t>
            </a:r>
            <a:endParaRPr lang="zh-CN" altLang="en-US" sz="2400">
              <a:latin typeface="Times New Roman" panose="02020603050405020304" pitchFamily="18" charset="0"/>
              <a:ea typeface="楷体" panose="02010609060101010101" charset="-122"/>
              <a:cs typeface="Times New Roman" panose="02020603050405020304" pitchFamily="18" charset="0"/>
            </a:endParaRPr>
          </a:p>
          <a:p>
            <a:pPr>
              <a:lnSpc>
                <a:spcPct val="125000"/>
              </a:lnSpc>
            </a:pPr>
            <a:r>
              <a:rPr lang="zh-CN" altLang="en-US" sz="2400">
                <a:latin typeface="Times New Roman" panose="02020603050405020304" pitchFamily="18" charset="0"/>
                <a:ea typeface="楷体" panose="02010609060101010101" charset="-122"/>
                <a:cs typeface="Times New Roman" panose="02020603050405020304" pitchFamily="18" charset="0"/>
              </a:rPr>
              <a:t> </a:t>
            </a:r>
            <a:r>
              <a:rPr lang="en-US" altLang="zh-CN" sz="2400">
                <a:latin typeface="Times New Roman" panose="02020603050405020304" pitchFamily="18" charset="0"/>
                <a:ea typeface="楷体" panose="02010609060101010101" charset="-122"/>
                <a:cs typeface="Times New Roman" panose="02020603050405020304" pitchFamily="18" charset="0"/>
              </a:rPr>
              <a:t>      </a:t>
            </a:r>
            <a:r>
              <a:rPr lang="zh-CN" altLang="en-US" sz="2400">
                <a:latin typeface="Times New Roman" panose="02020603050405020304" pitchFamily="18" charset="0"/>
                <a:ea typeface="楷体" panose="02010609060101010101" charset="-122"/>
                <a:cs typeface="Times New Roman" panose="02020603050405020304" pitchFamily="18" charset="0"/>
              </a:rPr>
              <a:t>7到14位共</a:t>
            </a:r>
            <a:r>
              <a:rPr lang="en-US" altLang="zh-CN" sz="2400">
                <a:latin typeface="Times New Roman" panose="02020603050405020304" pitchFamily="18" charset="0"/>
                <a:ea typeface="楷体" panose="02010609060101010101" charset="-122"/>
                <a:cs typeface="Times New Roman" panose="02020603050405020304" pitchFamily="18" charset="0"/>
              </a:rPr>
              <a:t>8</a:t>
            </a:r>
            <a:r>
              <a:rPr lang="zh-CN" altLang="en-US" sz="2400">
                <a:latin typeface="Times New Roman" panose="02020603050405020304" pitchFamily="18" charset="0"/>
                <a:ea typeface="楷体" panose="02010609060101010101" charset="-122"/>
                <a:cs typeface="Times New Roman" panose="02020603050405020304" pitchFamily="18" charset="0"/>
              </a:rPr>
              <a:t>位表示阶码，</a:t>
            </a:r>
            <a:r>
              <a:rPr lang="zh-CN" altLang="en-US" sz="2400">
                <a:solidFill>
                  <a:srgbClr val="0070C0"/>
                </a:solidFill>
                <a:latin typeface="Times New Roman" panose="02020603050405020304" pitchFamily="18" charset="0"/>
                <a:ea typeface="楷体" panose="02010609060101010101" charset="-122"/>
                <a:cs typeface="Times New Roman" panose="02020603050405020304" pitchFamily="18" charset="0"/>
                <a:sym typeface="+mn-ea"/>
              </a:rPr>
              <a:t>阶码值为移码</a:t>
            </a:r>
            <a:r>
              <a:rPr lang="zh-CN" altLang="en-US" sz="2400">
                <a:latin typeface="Times New Roman" panose="02020603050405020304" pitchFamily="18" charset="0"/>
                <a:ea typeface="楷体" panose="02010609060101010101" charset="-122"/>
                <a:cs typeface="Times New Roman" panose="02020603050405020304" pitchFamily="18" charset="0"/>
                <a:sym typeface="+mn-ea"/>
              </a:rPr>
              <a:t>（偏移量</a:t>
            </a:r>
            <a:r>
              <a:rPr lang="en-US" altLang="zh-CN" sz="2400">
                <a:latin typeface="Times New Roman" panose="02020603050405020304" pitchFamily="18" charset="0"/>
                <a:ea typeface="楷体" panose="02010609060101010101" charset="-122"/>
                <a:cs typeface="Times New Roman" panose="02020603050405020304" pitchFamily="18" charset="0"/>
                <a:sym typeface="+mn-ea"/>
              </a:rPr>
              <a:t>128</a:t>
            </a:r>
            <a:r>
              <a:rPr lang="zh-CN" altLang="en-US" sz="2400">
                <a:latin typeface="Times New Roman" panose="02020603050405020304" pitchFamily="18" charset="0"/>
                <a:ea typeface="楷体" panose="02010609060101010101" charset="-122"/>
                <a:cs typeface="Times New Roman" panose="02020603050405020304" pitchFamily="18" charset="0"/>
                <a:sym typeface="+mn-ea"/>
              </a:rPr>
              <a:t>），</a:t>
            </a:r>
            <a:r>
              <a:rPr lang="en-US" altLang="zh-CN" sz="2400">
                <a:latin typeface="Times New Roman" panose="02020603050405020304" pitchFamily="18" charset="0"/>
                <a:ea typeface="楷体" panose="02010609060101010101" charset="-122"/>
                <a:cs typeface="Times New Roman" panose="02020603050405020304" pitchFamily="18" charset="0"/>
                <a:sym typeface="+mn-ea"/>
              </a:rPr>
              <a:t>0000000</a:t>
            </a:r>
            <a:r>
              <a:rPr lang="zh-CN" altLang="en-US" sz="2400">
                <a:latin typeface="Times New Roman" panose="02020603050405020304" pitchFamily="18" charset="0"/>
                <a:ea typeface="楷体" panose="02010609060101010101" charset="-122"/>
                <a:cs typeface="Times New Roman" panose="02020603050405020304" pitchFamily="18" charset="0"/>
                <a:sym typeface="+mn-ea"/>
              </a:rPr>
              <a:t>1</a:t>
            </a:r>
            <a:r>
              <a:rPr lang="zh-CN" altLang="en-US" sz="2400">
                <a:latin typeface="宋体" panose="02010600030101010101" pitchFamily="2" charset="-122"/>
                <a:ea typeface="宋体" panose="02010600030101010101" pitchFamily="2" charset="-122"/>
                <a:cs typeface="Times New Roman" panose="02020603050405020304" pitchFamily="18" charset="0"/>
                <a:sym typeface="+mn-ea"/>
              </a:rPr>
              <a:t>～</a:t>
            </a:r>
            <a:endParaRPr lang="zh-CN" altLang="en-US" sz="2400">
              <a:latin typeface="宋体" panose="02010600030101010101" pitchFamily="2" charset="-122"/>
              <a:ea typeface="宋体" panose="02010600030101010101" pitchFamily="2" charset="-122"/>
              <a:cs typeface="Times New Roman" panose="02020603050405020304" pitchFamily="18" charset="0"/>
              <a:sym typeface="+mn-ea"/>
            </a:endParaRPr>
          </a:p>
          <a:p>
            <a:pPr>
              <a:lnSpc>
                <a:spcPct val="125000"/>
              </a:lnSpc>
            </a:pPr>
            <a:r>
              <a:rPr lang="en-US" altLang="zh-CN" sz="2400">
                <a:latin typeface="宋体" panose="02010600030101010101" pitchFamily="2" charset="-122"/>
                <a:ea typeface="宋体" panose="02010600030101010101" pitchFamily="2" charset="-122"/>
                <a:cs typeface="Times New Roman" panose="02020603050405020304" pitchFamily="18" charset="0"/>
                <a:sym typeface="+mn-ea"/>
              </a:rPr>
              <a:t>11111111</a:t>
            </a:r>
            <a:r>
              <a:rPr lang="zh-CN" altLang="en-US" sz="2400">
                <a:latin typeface="Times New Roman" panose="02020603050405020304" pitchFamily="18" charset="0"/>
                <a:ea typeface="楷体" panose="02010609060101010101" charset="-122"/>
                <a:cs typeface="Times New Roman" panose="02020603050405020304" pitchFamily="18" charset="0"/>
                <a:sym typeface="+mn-ea"/>
              </a:rPr>
              <a:t>对应二进制阶码真值-1</a:t>
            </a:r>
            <a:r>
              <a:rPr lang="en-US" altLang="zh-CN" sz="2400">
                <a:latin typeface="Times New Roman" panose="02020603050405020304" pitchFamily="18" charset="0"/>
                <a:ea typeface="楷体" panose="02010609060101010101" charset="-122"/>
                <a:cs typeface="Times New Roman" panose="02020603050405020304" pitchFamily="18" charset="0"/>
                <a:sym typeface="+mn-ea"/>
              </a:rPr>
              <a:t>111111</a:t>
            </a:r>
            <a:r>
              <a:rPr lang="zh-CN" altLang="en-US" sz="2400">
                <a:latin typeface="宋体" panose="02010600030101010101" pitchFamily="2" charset="-122"/>
                <a:ea typeface="宋体" panose="02010600030101010101" pitchFamily="2" charset="-122"/>
                <a:cs typeface="Times New Roman" panose="02020603050405020304" pitchFamily="18" charset="0"/>
                <a:sym typeface="+mn-ea"/>
              </a:rPr>
              <a:t>～</a:t>
            </a:r>
            <a:r>
              <a:rPr lang="zh-CN" altLang="en-US" sz="2400">
                <a:latin typeface="Times New Roman" panose="02020603050405020304" pitchFamily="18" charset="0"/>
                <a:ea typeface="楷体" panose="02010609060101010101" charset="-122"/>
                <a:cs typeface="Times New Roman" panose="02020603050405020304" pitchFamily="18" charset="0"/>
                <a:sym typeface="+mn-ea"/>
              </a:rPr>
              <a:t>+1</a:t>
            </a:r>
            <a:r>
              <a:rPr lang="en-US" altLang="zh-CN" sz="2400">
                <a:latin typeface="Times New Roman" panose="02020603050405020304" pitchFamily="18" charset="0"/>
                <a:ea typeface="楷体" panose="02010609060101010101" charset="-122"/>
                <a:cs typeface="Times New Roman" panose="02020603050405020304" pitchFamily="18" charset="0"/>
                <a:sym typeface="+mn-ea"/>
              </a:rPr>
              <a:t>111111</a:t>
            </a:r>
            <a:r>
              <a:rPr lang="zh-CN" altLang="en-US" sz="2400">
                <a:latin typeface="Times New Roman" panose="02020603050405020304" pitchFamily="18" charset="0"/>
                <a:ea typeface="楷体" panose="02010609060101010101" charset="-122"/>
                <a:cs typeface="Times New Roman" panose="02020603050405020304" pitchFamily="18" charset="0"/>
                <a:sym typeface="+mn-ea"/>
              </a:rPr>
              <a:t>。</a:t>
            </a:r>
            <a:r>
              <a:rPr lang="zh-CN" altLang="en-US" sz="2400">
                <a:solidFill>
                  <a:srgbClr val="0070C0"/>
                </a:solidFill>
                <a:latin typeface="Times New Roman" panose="02020603050405020304" pitchFamily="18" charset="0"/>
                <a:ea typeface="楷体" panose="02010609060101010101" charset="-122"/>
                <a:cs typeface="Times New Roman" panose="02020603050405020304" pitchFamily="18" charset="0"/>
                <a:sym typeface="+mn-ea"/>
              </a:rPr>
              <a:t>阶码</a:t>
            </a:r>
            <a:r>
              <a:rPr lang="en-US" altLang="zh-CN" sz="2400">
                <a:solidFill>
                  <a:srgbClr val="0070C0"/>
                </a:solidFill>
                <a:latin typeface="Times New Roman" panose="02020603050405020304" pitchFamily="18" charset="0"/>
                <a:ea typeface="楷体" panose="02010609060101010101" charset="-122"/>
                <a:cs typeface="Times New Roman" panose="02020603050405020304" pitchFamily="18" charset="0"/>
                <a:sym typeface="+mn-ea"/>
              </a:rPr>
              <a:t>00000000</a:t>
            </a:r>
            <a:r>
              <a:rPr lang="zh-CN" altLang="en-US" sz="2400">
                <a:solidFill>
                  <a:srgbClr val="0070C0"/>
                </a:solidFill>
                <a:latin typeface="Times New Roman" panose="02020603050405020304" pitchFamily="18" charset="0"/>
                <a:ea typeface="楷体" panose="02010609060101010101" charset="-122"/>
                <a:cs typeface="Times New Roman" panose="02020603050405020304" pitchFamily="18" charset="0"/>
                <a:sym typeface="+mn-ea"/>
              </a:rPr>
              <a:t>特殊使用。</a:t>
            </a:r>
            <a:endParaRPr lang="zh-CN" altLang="en-US" sz="2400">
              <a:latin typeface="Times New Roman" panose="02020603050405020304" pitchFamily="18" charset="0"/>
              <a:ea typeface="楷体" panose="02010609060101010101" charset="-122"/>
              <a:cs typeface="Times New Roman" panose="02020603050405020304" pitchFamily="18" charset="0"/>
            </a:endParaRPr>
          </a:p>
          <a:p>
            <a:pPr>
              <a:lnSpc>
                <a:spcPct val="125000"/>
              </a:lnSpc>
            </a:pPr>
            <a:r>
              <a:rPr lang="en-US" altLang="zh-CN" sz="2400">
                <a:latin typeface="Times New Roman" panose="02020603050405020304" pitchFamily="18" charset="0"/>
                <a:ea typeface="楷体" panose="02010609060101010101" charset="-122"/>
                <a:cs typeface="Times New Roman" panose="02020603050405020304" pitchFamily="18" charset="0"/>
              </a:rPr>
              <a:t>       </a:t>
            </a:r>
            <a:r>
              <a:rPr lang="zh-CN" altLang="en-US" sz="2400">
                <a:latin typeface="Times New Roman" panose="02020603050405020304" pitchFamily="18" charset="0"/>
                <a:ea typeface="楷体" panose="02010609060101010101" charset="-122"/>
                <a:cs typeface="Times New Roman" panose="02020603050405020304" pitchFamily="18" charset="0"/>
              </a:rPr>
              <a:t>0至6位及16到31位共</a:t>
            </a:r>
            <a:r>
              <a:rPr lang="en-US" altLang="zh-CN" sz="2400">
                <a:latin typeface="Times New Roman" panose="02020603050405020304" pitchFamily="18" charset="0"/>
                <a:ea typeface="楷体" panose="02010609060101010101" charset="-122"/>
                <a:cs typeface="Times New Roman" panose="02020603050405020304" pitchFamily="18" charset="0"/>
              </a:rPr>
              <a:t>23</a:t>
            </a:r>
            <a:r>
              <a:rPr lang="zh-CN" altLang="en-US" sz="2400">
                <a:latin typeface="Times New Roman" panose="02020603050405020304" pitchFamily="18" charset="0"/>
                <a:ea typeface="楷体" panose="02010609060101010101" charset="-122"/>
                <a:cs typeface="Times New Roman" panose="02020603050405020304" pitchFamily="18" charset="0"/>
              </a:rPr>
              <a:t>位，表示规格化的23+1位（规格化数小数点后的1位默认，需推导计算出来）</a:t>
            </a:r>
            <a:r>
              <a:rPr lang="zh-CN" altLang="en-US" sz="2400">
                <a:solidFill>
                  <a:srgbClr val="0070C0"/>
                </a:solidFill>
                <a:latin typeface="Times New Roman" panose="02020603050405020304" pitchFamily="18" charset="0"/>
                <a:ea typeface="楷体" panose="02010609060101010101" charset="-122"/>
                <a:cs typeface="Times New Roman" panose="02020603050405020304" pitchFamily="18" charset="0"/>
              </a:rPr>
              <a:t>补码尾数</a:t>
            </a:r>
            <a:r>
              <a:rPr lang="zh-CN" altLang="en-US" sz="2400">
                <a:latin typeface="Times New Roman" panose="02020603050405020304" pitchFamily="18" charset="0"/>
                <a:ea typeface="楷体" panose="02010609060101010101" charset="-122"/>
                <a:cs typeface="Times New Roman" panose="02020603050405020304" pitchFamily="18" charset="0"/>
              </a:rPr>
              <a:t>。    </a:t>
            </a:r>
            <a:r>
              <a:rPr lang="en-US" altLang="zh-CN" sz="2400">
                <a:latin typeface="Times New Roman" panose="02020603050405020304" pitchFamily="18" charset="0"/>
                <a:ea typeface="楷体" panose="02010609060101010101" charset="-122"/>
                <a:cs typeface="Times New Roman" panose="02020603050405020304" pitchFamily="18" charset="0"/>
              </a:rPr>
              <a:t>  </a:t>
            </a:r>
            <a:r>
              <a:rPr lang="en-US" altLang="zh-CN" sz="2400">
                <a:solidFill>
                  <a:srgbClr val="0070C0"/>
                </a:solidFill>
                <a:latin typeface="Times New Roman" panose="02020603050405020304" pitchFamily="18" charset="0"/>
                <a:ea typeface="楷体" panose="02010609060101010101" charset="-122"/>
                <a:cs typeface="Times New Roman" panose="02020603050405020304" pitchFamily="18" charset="0"/>
              </a:rPr>
              <a:t> </a:t>
            </a:r>
            <a:endParaRPr lang="en-US" altLang="zh-CN" sz="2400">
              <a:solidFill>
                <a:srgbClr val="0070C0"/>
              </a:solidFill>
              <a:latin typeface="Times New Roman" panose="02020603050405020304" pitchFamily="18" charset="0"/>
              <a:ea typeface="楷体" panose="02010609060101010101" charset="-122"/>
              <a:cs typeface="Times New Roman" panose="02020603050405020304" pitchFamily="18" charset="0"/>
            </a:endParaRPr>
          </a:p>
          <a:p>
            <a:pPr>
              <a:lnSpc>
                <a:spcPct val="125000"/>
              </a:lnSpc>
            </a:pPr>
            <a:r>
              <a:rPr lang="en-US" altLang="zh-CN" sz="2400">
                <a:solidFill>
                  <a:srgbClr val="0070C0"/>
                </a:solidFill>
                <a:latin typeface="Times New Roman" panose="02020603050405020304" pitchFamily="18" charset="0"/>
                <a:ea typeface="楷体" panose="02010609060101010101" charset="-122"/>
                <a:cs typeface="Times New Roman" panose="02020603050405020304" pitchFamily="18" charset="0"/>
              </a:rPr>
              <a:t>     </a:t>
            </a:r>
            <a:r>
              <a:rPr lang="zh-CN" altLang="en-US" sz="2400">
                <a:solidFill>
                  <a:srgbClr val="0070C0"/>
                </a:solidFill>
                <a:latin typeface="Times New Roman" panose="02020603050405020304" pitchFamily="18" charset="0"/>
                <a:ea typeface="楷体" panose="02010609060101010101" charset="-122"/>
                <a:cs typeface="Times New Roman" panose="02020603050405020304" pitchFamily="18" charset="0"/>
              </a:rPr>
              <a:t>分析</a:t>
            </a:r>
            <a:r>
              <a:rPr lang="zh-CN" altLang="en-US" sz="2400">
                <a:solidFill>
                  <a:srgbClr val="0070C0"/>
                </a:solidFill>
                <a:latin typeface="Times New Roman" panose="02020603050405020304" pitchFamily="18" charset="0"/>
                <a:ea typeface="楷体" panose="02010609060101010101" charset="-122"/>
                <a:cs typeface="Times New Roman" panose="02020603050405020304" pitchFamily="18" charset="0"/>
                <a:sym typeface="+mn-ea"/>
              </a:rPr>
              <a:t>阶码</a:t>
            </a:r>
            <a:r>
              <a:rPr lang="en-US" altLang="zh-CN" sz="2400">
                <a:solidFill>
                  <a:srgbClr val="0070C0"/>
                </a:solidFill>
                <a:latin typeface="Times New Roman" panose="02020603050405020304" pitchFamily="18" charset="0"/>
                <a:ea typeface="楷体" panose="02010609060101010101" charset="-122"/>
                <a:cs typeface="Times New Roman" panose="02020603050405020304" pitchFamily="18" charset="0"/>
                <a:sym typeface="+mn-ea"/>
              </a:rPr>
              <a:t>00000000</a:t>
            </a:r>
            <a:r>
              <a:rPr lang="zh-CN" altLang="en-US" sz="2400">
                <a:solidFill>
                  <a:srgbClr val="0070C0"/>
                </a:solidFill>
                <a:latin typeface="Times New Roman" panose="02020603050405020304" pitchFamily="18" charset="0"/>
                <a:ea typeface="楷体" panose="02010609060101010101" charset="-122"/>
                <a:cs typeface="Times New Roman" panose="02020603050405020304" pitchFamily="18" charset="0"/>
                <a:sym typeface="+mn-ea"/>
              </a:rPr>
              <a:t>时的情况。</a:t>
            </a:r>
            <a:r>
              <a:rPr lang="zh-CN" altLang="en-US" sz="2400">
                <a:solidFill>
                  <a:srgbClr val="999100"/>
                </a:solidFill>
                <a:latin typeface="Times New Roman" panose="02020603050405020304" pitchFamily="18" charset="0"/>
                <a:ea typeface="楷体" panose="02010609060101010101" charset="-122"/>
                <a:cs typeface="Times New Roman" panose="02020603050405020304" pitchFamily="18" charset="0"/>
              </a:rPr>
              <a:t>阶码值与符号均为0时，表示浮点数据为0值；阶码值为</a:t>
            </a:r>
            <a:r>
              <a:rPr lang="zh-CN" altLang="en-US" sz="2400">
                <a:solidFill>
                  <a:srgbClr val="999100"/>
                </a:solidFill>
                <a:latin typeface="Times New Roman" panose="02020603050405020304" pitchFamily="18" charset="0"/>
                <a:ea typeface="楷体" panose="02010609060101010101" charset="-122"/>
                <a:cs typeface="Times New Roman" panose="02020603050405020304" pitchFamily="18" charset="0"/>
                <a:sym typeface="+mn-ea"/>
              </a:rPr>
              <a:t>00000000</a:t>
            </a:r>
            <a:r>
              <a:rPr lang="zh-CN" altLang="en-US" sz="2400">
                <a:solidFill>
                  <a:srgbClr val="999100"/>
                </a:solidFill>
                <a:latin typeface="Times New Roman" panose="02020603050405020304" pitchFamily="18" charset="0"/>
                <a:ea typeface="楷体" panose="02010609060101010101" charset="-122"/>
                <a:cs typeface="Times New Roman" panose="02020603050405020304" pitchFamily="18" charset="0"/>
              </a:rPr>
              <a:t>，以及符号位为1时，作为</a:t>
            </a:r>
            <a:r>
              <a:rPr lang="zh-CN" altLang="en-US" sz="2400">
                <a:solidFill>
                  <a:srgbClr val="999100"/>
                </a:solidFill>
                <a:latin typeface="Times New Roman" panose="02020603050405020304" pitchFamily="18" charset="0"/>
                <a:ea typeface="楷体" panose="02010609060101010101" charset="-122"/>
                <a:cs typeface="Times New Roman" panose="02020603050405020304" pitchFamily="18" charset="0"/>
              </a:rPr>
              <a:t>计算机拓展功能</a:t>
            </a:r>
            <a:r>
              <a:rPr lang="zh-CN" altLang="en-US" sz="2400">
                <a:solidFill>
                  <a:srgbClr val="999100"/>
                </a:solidFill>
                <a:latin typeface="Times New Roman" panose="02020603050405020304" pitchFamily="18" charset="0"/>
                <a:ea typeface="楷体" panose="02010609060101010101" charset="-122"/>
                <a:cs typeface="Times New Roman" panose="02020603050405020304" pitchFamily="18" charset="0"/>
              </a:rPr>
              <a:t>的保留数。</a:t>
            </a:r>
            <a:r>
              <a:rPr lang="zh-CN" altLang="en-US" sz="2400"/>
              <a:t>                                                                </a:t>
            </a:r>
            <a:endParaRPr lang="zh-CN" altLang="en-US" sz="2400"/>
          </a:p>
        </p:txBody>
      </p:sp>
      <p:graphicFrame>
        <p:nvGraphicFramePr>
          <p:cNvPr id="5" name="表格 4"/>
          <p:cNvGraphicFramePr/>
          <p:nvPr>
            <p:custDataLst>
              <p:tags r:id="rId1"/>
            </p:custDataLst>
          </p:nvPr>
        </p:nvGraphicFramePr>
        <p:xfrm>
          <a:off x="2497455" y="1836420"/>
          <a:ext cx="7346950" cy="746125"/>
        </p:xfrm>
        <a:graphic>
          <a:graphicData uri="http://schemas.openxmlformats.org/drawingml/2006/table">
            <a:tbl>
              <a:tblPr firstRow="1" bandRow="1">
                <a:tableStyleId>{5940675A-B579-460E-94D1-54222C63F5DA}</a:tableStyleId>
              </a:tblPr>
              <a:tblGrid>
                <a:gridCol w="614045"/>
                <a:gridCol w="2531745"/>
                <a:gridCol w="3264535"/>
                <a:gridCol w="936625"/>
              </a:tblGrid>
              <a:tr h="365760">
                <a:tc>
                  <a:txBody>
                    <a:bodyPr/>
                    <a:lstStyle/>
                    <a:p>
                      <a:pPr indent="0">
                        <a:buNone/>
                      </a:pPr>
                      <a:r>
                        <a:rPr lang="en-US" sz="2400" b="0" i="1">
                          <a:latin typeface="Times New Roman" panose="02020603050405020304" pitchFamily="18" charset="0"/>
                          <a:ea typeface="楷体" panose="02010609060101010101" charset="-122"/>
                          <a:cs typeface="Times New Roman" panose="02020603050405020304" pitchFamily="18" charset="0"/>
                        </a:rPr>
                        <a:t> M</a:t>
                      </a:r>
                      <a:r>
                        <a:rPr lang="en-US" sz="2400" b="0" i="1" baseline="-25000">
                          <a:latin typeface="Times New Roman" panose="02020603050405020304" pitchFamily="18" charset="0"/>
                          <a:ea typeface="楷体" panose="02010609060101010101" charset="-122"/>
                          <a:cs typeface="Times New Roman" panose="02020603050405020304" pitchFamily="18" charset="0"/>
                        </a:rPr>
                        <a:t>s</a:t>
                      </a:r>
                      <a:endParaRPr lang="en-US" altLang="en-US" sz="2400" b="0" i="1" baseline="-25000">
                        <a:latin typeface="Times New Roman" panose="02020603050405020304" pitchFamily="18" charset="0"/>
                        <a:ea typeface="楷体" panose="02010609060101010101" charset="-122"/>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2400" i="1">
                          <a:latin typeface="Times New Roman" panose="02020603050405020304" pitchFamily="18" charset="0"/>
                          <a:ea typeface="楷体" panose="02010609060101010101" charset="-122"/>
                          <a:cs typeface="Times New Roman" panose="02020603050405020304" pitchFamily="18" charset="0"/>
                          <a:sym typeface="+mn-ea"/>
                        </a:rPr>
                        <a:t>E</a:t>
                      </a:r>
                      <a:r>
                        <a:rPr lang="en-US" sz="2400" i="1" baseline="-25000">
                          <a:latin typeface="Times New Roman" panose="02020603050405020304" pitchFamily="18" charset="0"/>
                          <a:ea typeface="楷体" panose="02010609060101010101" charset="-122"/>
                          <a:cs typeface="Times New Roman" panose="02020603050405020304" pitchFamily="18" charset="0"/>
                          <a:sym typeface="+mn-ea"/>
                        </a:rPr>
                        <a:t>s</a:t>
                      </a:r>
                      <a:r>
                        <a:rPr lang="en-US" sz="2400" i="1">
                          <a:latin typeface="Times New Roman" panose="02020603050405020304" pitchFamily="18" charset="0"/>
                          <a:ea typeface="楷体" panose="02010609060101010101" charset="-122"/>
                          <a:cs typeface="Times New Roman" panose="02020603050405020304" pitchFamily="18" charset="0"/>
                          <a:sym typeface="+mn-ea"/>
                        </a:rPr>
                        <a:t>E</a:t>
                      </a:r>
                      <a:r>
                        <a:rPr lang="en-US" sz="2400" i="1" baseline="-25000">
                          <a:latin typeface="Times New Roman" panose="02020603050405020304" pitchFamily="18" charset="0"/>
                          <a:ea typeface="楷体" panose="02010609060101010101" charset="-122"/>
                          <a:cs typeface="Times New Roman" panose="02020603050405020304" pitchFamily="18" charset="0"/>
                          <a:sym typeface="+mn-ea"/>
                        </a:rPr>
                        <a:t>1</a:t>
                      </a:r>
                      <a:r>
                        <a:rPr lang="en-US" sz="2400" i="1">
                          <a:latin typeface="Times New Roman" panose="02020603050405020304" pitchFamily="18" charset="0"/>
                          <a:ea typeface="楷体" panose="02010609060101010101" charset="-122"/>
                          <a:cs typeface="Times New Roman" panose="02020603050405020304" pitchFamily="18" charset="0"/>
                          <a:sym typeface="+mn-ea"/>
                        </a:rPr>
                        <a:t>E</a:t>
                      </a:r>
                      <a:r>
                        <a:rPr lang="en-US" sz="2400" i="1" baseline="-25000">
                          <a:latin typeface="Times New Roman" panose="02020603050405020304" pitchFamily="18" charset="0"/>
                          <a:ea typeface="楷体" panose="02010609060101010101" charset="-122"/>
                          <a:cs typeface="Times New Roman" panose="02020603050405020304" pitchFamily="18" charset="0"/>
                          <a:sym typeface="+mn-ea"/>
                        </a:rPr>
                        <a:t>2</a:t>
                      </a:r>
                      <a:r>
                        <a:rPr lang="en-US" sz="2400" i="1">
                          <a:latin typeface="Times New Roman" panose="02020603050405020304" pitchFamily="18" charset="0"/>
                          <a:ea typeface="楷体" panose="02010609060101010101" charset="-122"/>
                          <a:cs typeface="Times New Roman" panose="02020603050405020304" pitchFamily="18" charset="0"/>
                          <a:sym typeface="+mn-ea"/>
                        </a:rPr>
                        <a:t>E</a:t>
                      </a:r>
                      <a:r>
                        <a:rPr lang="en-US" sz="2400" i="1" baseline="-25000">
                          <a:latin typeface="Times New Roman" panose="02020603050405020304" pitchFamily="18" charset="0"/>
                          <a:ea typeface="楷体" panose="02010609060101010101" charset="-122"/>
                          <a:cs typeface="Times New Roman" panose="02020603050405020304" pitchFamily="18" charset="0"/>
                          <a:sym typeface="+mn-ea"/>
                        </a:rPr>
                        <a:t>3</a:t>
                      </a:r>
                      <a:r>
                        <a:rPr lang="en-US" sz="2400" i="1">
                          <a:latin typeface="Times New Roman" panose="02020603050405020304" pitchFamily="18" charset="0"/>
                          <a:ea typeface="楷体" panose="02010609060101010101" charset="-122"/>
                          <a:cs typeface="Times New Roman" panose="02020603050405020304" pitchFamily="18" charset="0"/>
                          <a:sym typeface="+mn-ea"/>
                        </a:rPr>
                        <a:t>E</a:t>
                      </a:r>
                      <a:r>
                        <a:rPr lang="en-US" sz="2400" i="1" baseline="-25000">
                          <a:latin typeface="Times New Roman" panose="02020603050405020304" pitchFamily="18" charset="0"/>
                          <a:ea typeface="楷体" panose="02010609060101010101" charset="-122"/>
                          <a:cs typeface="Times New Roman" panose="02020603050405020304" pitchFamily="18" charset="0"/>
                          <a:sym typeface="+mn-ea"/>
                        </a:rPr>
                        <a:t>4</a:t>
                      </a:r>
                      <a:r>
                        <a:rPr lang="en-US" sz="2400" i="1">
                          <a:latin typeface="Times New Roman" panose="02020603050405020304" pitchFamily="18" charset="0"/>
                          <a:ea typeface="楷体" panose="02010609060101010101" charset="-122"/>
                          <a:cs typeface="Times New Roman" panose="02020603050405020304" pitchFamily="18" charset="0"/>
                          <a:sym typeface="+mn-ea"/>
                        </a:rPr>
                        <a:t>E</a:t>
                      </a:r>
                      <a:r>
                        <a:rPr lang="en-US" sz="2400" i="1" baseline="-25000">
                          <a:latin typeface="Times New Roman" panose="02020603050405020304" pitchFamily="18" charset="0"/>
                          <a:ea typeface="楷体" panose="02010609060101010101" charset="-122"/>
                          <a:cs typeface="Times New Roman" panose="02020603050405020304" pitchFamily="18" charset="0"/>
                          <a:sym typeface="+mn-ea"/>
                        </a:rPr>
                        <a:t>5</a:t>
                      </a:r>
                      <a:r>
                        <a:rPr lang="en-US" sz="2400" i="1">
                          <a:latin typeface="Times New Roman" panose="02020603050405020304" pitchFamily="18" charset="0"/>
                          <a:ea typeface="楷体" panose="02010609060101010101" charset="-122"/>
                          <a:cs typeface="Times New Roman" panose="02020603050405020304" pitchFamily="18" charset="0"/>
                          <a:sym typeface="+mn-ea"/>
                        </a:rPr>
                        <a:t>E</a:t>
                      </a:r>
                      <a:r>
                        <a:rPr lang="en-US" sz="2400" i="1" baseline="-25000">
                          <a:latin typeface="Times New Roman" panose="02020603050405020304" pitchFamily="18" charset="0"/>
                          <a:ea typeface="楷体" panose="02010609060101010101" charset="-122"/>
                          <a:cs typeface="Times New Roman" panose="02020603050405020304" pitchFamily="18" charset="0"/>
                          <a:sym typeface="+mn-ea"/>
                        </a:rPr>
                        <a:t>6</a:t>
                      </a:r>
                      <a:r>
                        <a:rPr lang="en-US" sz="2400" i="1">
                          <a:latin typeface="Times New Roman" panose="02020603050405020304" pitchFamily="18" charset="0"/>
                          <a:ea typeface="楷体" panose="02010609060101010101" charset="-122"/>
                          <a:cs typeface="Times New Roman" panose="02020603050405020304" pitchFamily="18" charset="0"/>
                          <a:sym typeface="+mn-ea"/>
                        </a:rPr>
                        <a:t>E</a:t>
                      </a:r>
                      <a:r>
                        <a:rPr lang="en-US" sz="2400" i="1" baseline="-25000">
                          <a:latin typeface="Times New Roman" panose="02020603050405020304" pitchFamily="18" charset="0"/>
                          <a:ea typeface="楷体" panose="02010609060101010101" charset="-122"/>
                          <a:cs typeface="Times New Roman" panose="02020603050405020304" pitchFamily="18" charset="0"/>
                          <a:sym typeface="+mn-ea"/>
                        </a:rPr>
                        <a:t>7</a:t>
                      </a:r>
                      <a:endParaRPr lang="en-US" altLang="en-US" sz="2400" b="0" i="1">
                        <a:latin typeface="Times New Roman" panose="02020603050405020304" pitchFamily="18" charset="0"/>
                        <a:ea typeface="楷体" panose="02010609060101010101" charset="-122"/>
                        <a:cs typeface="Times New Roman" panose="02020603050405020304" pitchFamily="18" charset="0"/>
                        <a:sym typeface="+mn-ea"/>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2400" i="1">
                          <a:latin typeface="Times New Roman" panose="02020603050405020304" pitchFamily="18" charset="0"/>
                          <a:ea typeface="楷体" panose="02010609060101010101" charset="-122"/>
                          <a:cs typeface="Times New Roman" panose="02020603050405020304" pitchFamily="18" charset="0"/>
                          <a:sym typeface="+mn-ea"/>
                        </a:rPr>
                        <a:t>M</a:t>
                      </a:r>
                      <a:r>
                        <a:rPr lang="en-US" sz="2400" i="1" baseline="-25000">
                          <a:latin typeface="Times New Roman" panose="02020603050405020304" pitchFamily="18" charset="0"/>
                          <a:ea typeface="楷体" panose="02010609060101010101" charset="-122"/>
                          <a:cs typeface="Times New Roman" panose="02020603050405020304" pitchFamily="18" charset="0"/>
                          <a:sym typeface="+mn-ea"/>
                        </a:rPr>
                        <a:t>-1</a:t>
                      </a:r>
                      <a:r>
                        <a:rPr lang="en-US" sz="2400" i="1">
                          <a:latin typeface="Times New Roman" panose="02020603050405020304" pitchFamily="18" charset="0"/>
                          <a:ea typeface="楷体" panose="02010609060101010101" charset="-122"/>
                          <a:cs typeface="Times New Roman" panose="02020603050405020304" pitchFamily="18" charset="0"/>
                          <a:sym typeface="+mn-ea"/>
                        </a:rPr>
                        <a:t>M</a:t>
                      </a:r>
                      <a:r>
                        <a:rPr lang="en-US" sz="2400" i="1" baseline="-25000">
                          <a:latin typeface="Times New Roman" panose="02020603050405020304" pitchFamily="18" charset="0"/>
                          <a:ea typeface="楷体" panose="02010609060101010101" charset="-122"/>
                          <a:cs typeface="Times New Roman" panose="02020603050405020304" pitchFamily="18" charset="0"/>
                          <a:sym typeface="+mn-ea"/>
                        </a:rPr>
                        <a:t>-2</a:t>
                      </a:r>
                      <a:r>
                        <a:rPr lang="en-US" sz="2400" i="1">
                          <a:latin typeface="Times New Roman" panose="02020603050405020304" pitchFamily="18" charset="0"/>
                          <a:ea typeface="楷体" panose="02010609060101010101" charset="-122"/>
                          <a:cs typeface="Times New Roman" panose="02020603050405020304" pitchFamily="18" charset="0"/>
                          <a:sym typeface="+mn-ea"/>
                        </a:rPr>
                        <a:t>M</a:t>
                      </a:r>
                      <a:r>
                        <a:rPr lang="en-US" sz="2400" i="1" baseline="-25000">
                          <a:latin typeface="Times New Roman" panose="02020603050405020304" pitchFamily="18" charset="0"/>
                          <a:ea typeface="楷体" panose="02010609060101010101" charset="-122"/>
                          <a:cs typeface="Times New Roman" panose="02020603050405020304" pitchFamily="18" charset="0"/>
                          <a:sym typeface="+mn-ea"/>
                        </a:rPr>
                        <a:t>-3</a:t>
                      </a:r>
                      <a:r>
                        <a:rPr lang="en-US" sz="2400" i="1">
                          <a:latin typeface="Times New Roman" panose="02020603050405020304" pitchFamily="18" charset="0"/>
                          <a:ea typeface="楷体" panose="02010609060101010101" charset="-122"/>
                          <a:cs typeface="Times New Roman" panose="02020603050405020304" pitchFamily="18" charset="0"/>
                          <a:sym typeface="+mn-ea"/>
                        </a:rPr>
                        <a:t>M</a:t>
                      </a:r>
                      <a:r>
                        <a:rPr lang="en-US" sz="2400" i="1" baseline="-25000">
                          <a:latin typeface="Times New Roman" panose="02020603050405020304" pitchFamily="18" charset="0"/>
                          <a:ea typeface="楷体" panose="02010609060101010101" charset="-122"/>
                          <a:cs typeface="Times New Roman" panose="02020603050405020304" pitchFamily="18" charset="0"/>
                          <a:sym typeface="+mn-ea"/>
                        </a:rPr>
                        <a:t>-4</a:t>
                      </a:r>
                      <a:r>
                        <a:rPr lang="en-US" sz="2400" i="1">
                          <a:latin typeface="Times New Roman" panose="02020603050405020304" pitchFamily="18" charset="0"/>
                          <a:ea typeface="楷体" panose="02010609060101010101" charset="-122"/>
                          <a:cs typeface="Times New Roman" panose="02020603050405020304" pitchFamily="18" charset="0"/>
                          <a:sym typeface="+mn-ea"/>
                        </a:rPr>
                        <a:t>M</a:t>
                      </a:r>
                      <a:r>
                        <a:rPr lang="en-US" sz="2400" i="1" baseline="-25000">
                          <a:latin typeface="Times New Roman" panose="02020603050405020304" pitchFamily="18" charset="0"/>
                          <a:ea typeface="楷体" panose="02010609060101010101" charset="-122"/>
                          <a:cs typeface="Times New Roman" panose="02020603050405020304" pitchFamily="18" charset="0"/>
                          <a:sym typeface="+mn-ea"/>
                        </a:rPr>
                        <a:t>-5</a:t>
                      </a:r>
                      <a:r>
                        <a:rPr lang="en-US" sz="2400" i="1">
                          <a:latin typeface="Times New Roman" panose="02020603050405020304" pitchFamily="18" charset="0"/>
                          <a:ea typeface="楷体" panose="02010609060101010101" charset="-122"/>
                          <a:cs typeface="Times New Roman" panose="02020603050405020304" pitchFamily="18" charset="0"/>
                          <a:sym typeface="+mn-ea"/>
                        </a:rPr>
                        <a:t>M</a:t>
                      </a:r>
                      <a:r>
                        <a:rPr lang="en-US" sz="2400" i="1" baseline="-25000">
                          <a:latin typeface="Times New Roman" panose="02020603050405020304" pitchFamily="18" charset="0"/>
                          <a:ea typeface="楷体" panose="02010609060101010101" charset="-122"/>
                          <a:cs typeface="Times New Roman" panose="02020603050405020304" pitchFamily="18" charset="0"/>
                          <a:sym typeface="+mn-ea"/>
                        </a:rPr>
                        <a:t>-6</a:t>
                      </a:r>
                      <a:r>
                        <a:rPr lang="en-US" sz="2400" i="1">
                          <a:latin typeface="Times New Roman" panose="02020603050405020304" pitchFamily="18" charset="0"/>
                          <a:ea typeface="楷体" panose="02010609060101010101" charset="-122"/>
                          <a:cs typeface="Times New Roman" panose="02020603050405020304" pitchFamily="18" charset="0"/>
                          <a:sym typeface="+mn-ea"/>
                        </a:rPr>
                        <a:t>M</a:t>
                      </a:r>
                      <a:r>
                        <a:rPr lang="en-US" sz="2400" i="1" baseline="-25000">
                          <a:latin typeface="Times New Roman" panose="02020603050405020304" pitchFamily="18" charset="0"/>
                          <a:ea typeface="楷体" panose="02010609060101010101" charset="-122"/>
                          <a:cs typeface="Times New Roman" panose="02020603050405020304" pitchFamily="18" charset="0"/>
                          <a:sym typeface="+mn-ea"/>
                        </a:rPr>
                        <a:t>-7</a:t>
                      </a:r>
                      <a:endParaRPr lang="en-US" altLang="en-US" sz="2400" b="0" i="1" baseline="-25000">
                        <a:latin typeface="Times New Roman" panose="02020603050405020304" pitchFamily="18" charset="0"/>
                        <a:ea typeface="楷体" panose="02010609060101010101" charset="-122"/>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宋体" panose="02010600030101010101" pitchFamily="2" charset="-122"/>
                          <a:ea typeface="宋体" panose="02010600030101010101" pitchFamily="2" charset="-122"/>
                          <a:cs typeface="宋体" panose="02010600030101010101" pitchFamily="2" charset="-122"/>
                        </a:rPr>
                        <a:t>：A</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cap="flat">
                      <a:noFill/>
                    </a:lnR>
                    <a:lnT cap="flat">
                      <a:noFill/>
                    </a:lnT>
                    <a:lnB cap="flat">
                      <a:noFill/>
                    </a:lnB>
                    <a:lnTlToBr>
                      <a:noFill/>
                    </a:lnTlToBr>
                    <a:lnBlToTr>
                      <a:noFill/>
                    </a:lnBlToTr>
                    <a:noFill/>
                  </a:tcPr>
                </a:tc>
              </a:tr>
              <a:tr h="380365">
                <a:tc gridSpan="3">
                  <a:txBody>
                    <a:bodyPr/>
                    <a:lstStyle/>
                    <a:p>
                      <a:pPr indent="0">
                        <a:buNone/>
                      </a:pPr>
                      <a:r>
                        <a:rPr lang="en-US" sz="1800" i="1">
                          <a:latin typeface="Times New Roman" panose="02020603050405020304" pitchFamily="18" charset="0"/>
                          <a:ea typeface="楷体" panose="02010609060101010101" charset="-122"/>
                          <a:cs typeface="Times New Roman" panose="02020603050405020304" pitchFamily="18" charset="0"/>
                          <a:sym typeface="+mn-ea"/>
                        </a:rPr>
                        <a:t>M</a:t>
                      </a:r>
                      <a:r>
                        <a:rPr lang="en-US" sz="1800" i="1" baseline="-25000">
                          <a:latin typeface="Times New Roman" panose="02020603050405020304" pitchFamily="18" charset="0"/>
                          <a:ea typeface="楷体" panose="02010609060101010101" charset="-122"/>
                          <a:cs typeface="Times New Roman" panose="02020603050405020304" pitchFamily="18" charset="0"/>
                          <a:sym typeface="+mn-ea"/>
                        </a:rPr>
                        <a:t>-8</a:t>
                      </a:r>
                      <a:r>
                        <a:rPr lang="en-US" sz="1800" i="1">
                          <a:latin typeface="Times New Roman" panose="02020603050405020304" pitchFamily="18" charset="0"/>
                          <a:ea typeface="楷体" panose="02010609060101010101" charset="-122"/>
                          <a:cs typeface="Times New Roman" panose="02020603050405020304" pitchFamily="18" charset="0"/>
                          <a:sym typeface="+mn-ea"/>
                        </a:rPr>
                        <a:t>M</a:t>
                      </a:r>
                      <a:r>
                        <a:rPr lang="en-US" sz="1800" i="1" baseline="-25000">
                          <a:latin typeface="Times New Roman" panose="02020603050405020304" pitchFamily="18" charset="0"/>
                          <a:ea typeface="楷体" panose="02010609060101010101" charset="-122"/>
                          <a:cs typeface="Times New Roman" panose="02020603050405020304" pitchFamily="18" charset="0"/>
                          <a:sym typeface="+mn-ea"/>
                        </a:rPr>
                        <a:t>-9</a:t>
                      </a:r>
                      <a:r>
                        <a:rPr lang="en-US" sz="1800" i="1">
                          <a:latin typeface="Times New Roman" panose="02020603050405020304" pitchFamily="18" charset="0"/>
                          <a:ea typeface="楷体" panose="02010609060101010101" charset="-122"/>
                          <a:cs typeface="Times New Roman" panose="02020603050405020304" pitchFamily="18" charset="0"/>
                          <a:sym typeface="+mn-ea"/>
                        </a:rPr>
                        <a:t>M</a:t>
                      </a:r>
                      <a:r>
                        <a:rPr lang="en-US" sz="1800" i="1" baseline="-25000">
                          <a:latin typeface="Times New Roman" panose="02020603050405020304" pitchFamily="18" charset="0"/>
                          <a:ea typeface="楷体" panose="02010609060101010101" charset="-122"/>
                          <a:cs typeface="Times New Roman" panose="02020603050405020304" pitchFamily="18" charset="0"/>
                          <a:sym typeface="+mn-ea"/>
                        </a:rPr>
                        <a:t>-10</a:t>
                      </a:r>
                      <a:r>
                        <a:rPr lang="en-US" sz="1800" i="1">
                          <a:latin typeface="Times New Roman" panose="02020603050405020304" pitchFamily="18" charset="0"/>
                          <a:ea typeface="楷体" panose="02010609060101010101" charset="-122"/>
                          <a:cs typeface="Times New Roman" panose="02020603050405020304" pitchFamily="18" charset="0"/>
                          <a:sym typeface="+mn-ea"/>
                        </a:rPr>
                        <a:t>M</a:t>
                      </a:r>
                      <a:r>
                        <a:rPr lang="en-US" sz="1800" i="1" baseline="-25000">
                          <a:latin typeface="Times New Roman" panose="02020603050405020304" pitchFamily="18" charset="0"/>
                          <a:ea typeface="楷体" panose="02010609060101010101" charset="-122"/>
                          <a:cs typeface="Times New Roman" panose="02020603050405020304" pitchFamily="18" charset="0"/>
                          <a:sym typeface="+mn-ea"/>
                        </a:rPr>
                        <a:t>-11</a:t>
                      </a:r>
                      <a:r>
                        <a:rPr lang="en-US" sz="1800" i="1">
                          <a:latin typeface="Times New Roman" panose="02020603050405020304" pitchFamily="18" charset="0"/>
                          <a:ea typeface="楷体" panose="02010609060101010101" charset="-122"/>
                          <a:cs typeface="Times New Roman" panose="02020603050405020304" pitchFamily="18" charset="0"/>
                          <a:sym typeface="+mn-ea"/>
                        </a:rPr>
                        <a:t>M</a:t>
                      </a:r>
                      <a:r>
                        <a:rPr lang="en-US" sz="1800" i="1" baseline="-25000">
                          <a:latin typeface="Times New Roman" panose="02020603050405020304" pitchFamily="18" charset="0"/>
                          <a:ea typeface="楷体" panose="02010609060101010101" charset="-122"/>
                          <a:cs typeface="Times New Roman" panose="02020603050405020304" pitchFamily="18" charset="0"/>
                          <a:sym typeface="+mn-ea"/>
                        </a:rPr>
                        <a:t>-12</a:t>
                      </a:r>
                      <a:r>
                        <a:rPr lang="en-US" sz="1800" i="1">
                          <a:latin typeface="Times New Roman" panose="02020603050405020304" pitchFamily="18" charset="0"/>
                          <a:ea typeface="楷体" panose="02010609060101010101" charset="-122"/>
                          <a:cs typeface="Times New Roman" panose="02020603050405020304" pitchFamily="18" charset="0"/>
                          <a:sym typeface="+mn-ea"/>
                        </a:rPr>
                        <a:t>M</a:t>
                      </a:r>
                      <a:r>
                        <a:rPr lang="en-US" sz="1800" i="1" baseline="-25000">
                          <a:latin typeface="Times New Roman" panose="02020603050405020304" pitchFamily="18" charset="0"/>
                          <a:ea typeface="楷体" panose="02010609060101010101" charset="-122"/>
                          <a:cs typeface="Times New Roman" panose="02020603050405020304" pitchFamily="18" charset="0"/>
                          <a:sym typeface="+mn-ea"/>
                        </a:rPr>
                        <a:t>-13</a:t>
                      </a:r>
                      <a:r>
                        <a:rPr lang="en-US" sz="1800" i="1">
                          <a:latin typeface="Times New Roman" panose="02020603050405020304" pitchFamily="18" charset="0"/>
                          <a:ea typeface="楷体" panose="02010609060101010101" charset="-122"/>
                          <a:cs typeface="Times New Roman" panose="02020603050405020304" pitchFamily="18" charset="0"/>
                          <a:sym typeface="+mn-ea"/>
                        </a:rPr>
                        <a:t>M</a:t>
                      </a:r>
                      <a:r>
                        <a:rPr lang="en-US" sz="1800" i="1" baseline="-25000">
                          <a:latin typeface="Times New Roman" panose="02020603050405020304" pitchFamily="18" charset="0"/>
                          <a:ea typeface="楷体" panose="02010609060101010101" charset="-122"/>
                          <a:cs typeface="Times New Roman" panose="02020603050405020304" pitchFamily="18" charset="0"/>
                          <a:sym typeface="+mn-ea"/>
                        </a:rPr>
                        <a:t>-14</a:t>
                      </a:r>
                      <a:r>
                        <a:rPr lang="en-US" sz="1800" i="1">
                          <a:latin typeface="Times New Roman" panose="02020603050405020304" pitchFamily="18" charset="0"/>
                          <a:ea typeface="楷体" panose="02010609060101010101" charset="-122"/>
                          <a:cs typeface="Times New Roman" panose="02020603050405020304" pitchFamily="18" charset="0"/>
                          <a:sym typeface="+mn-ea"/>
                        </a:rPr>
                        <a:t>M</a:t>
                      </a:r>
                      <a:r>
                        <a:rPr lang="en-US" sz="1800" i="1" baseline="-25000">
                          <a:latin typeface="Times New Roman" panose="02020603050405020304" pitchFamily="18" charset="0"/>
                          <a:ea typeface="楷体" panose="02010609060101010101" charset="-122"/>
                          <a:cs typeface="Times New Roman" panose="02020603050405020304" pitchFamily="18" charset="0"/>
                          <a:sym typeface="+mn-ea"/>
                        </a:rPr>
                        <a:t>-15</a:t>
                      </a:r>
                      <a:r>
                        <a:rPr lang="en-US" sz="1800" i="1">
                          <a:latin typeface="Times New Roman" panose="02020603050405020304" pitchFamily="18" charset="0"/>
                          <a:ea typeface="楷体" panose="02010609060101010101" charset="-122"/>
                          <a:cs typeface="Times New Roman" panose="02020603050405020304" pitchFamily="18" charset="0"/>
                          <a:sym typeface="+mn-ea"/>
                        </a:rPr>
                        <a:t>M</a:t>
                      </a:r>
                      <a:r>
                        <a:rPr lang="en-US" sz="1800" i="1" baseline="-25000">
                          <a:latin typeface="Times New Roman" panose="02020603050405020304" pitchFamily="18" charset="0"/>
                          <a:ea typeface="楷体" panose="02010609060101010101" charset="-122"/>
                          <a:cs typeface="Times New Roman" panose="02020603050405020304" pitchFamily="18" charset="0"/>
                          <a:sym typeface="+mn-ea"/>
                        </a:rPr>
                        <a:t>-16</a:t>
                      </a:r>
                      <a:r>
                        <a:rPr lang="en-US" sz="1800" i="1">
                          <a:latin typeface="Times New Roman" panose="02020603050405020304" pitchFamily="18" charset="0"/>
                          <a:ea typeface="楷体" panose="02010609060101010101" charset="-122"/>
                          <a:cs typeface="Times New Roman" panose="02020603050405020304" pitchFamily="18" charset="0"/>
                          <a:sym typeface="+mn-ea"/>
                        </a:rPr>
                        <a:t>M</a:t>
                      </a:r>
                      <a:r>
                        <a:rPr lang="en-US" sz="1800" i="1" baseline="-25000">
                          <a:latin typeface="Times New Roman" panose="02020603050405020304" pitchFamily="18" charset="0"/>
                          <a:ea typeface="楷体" panose="02010609060101010101" charset="-122"/>
                          <a:cs typeface="Times New Roman" panose="02020603050405020304" pitchFamily="18" charset="0"/>
                          <a:sym typeface="+mn-ea"/>
                        </a:rPr>
                        <a:t>-17</a:t>
                      </a:r>
                      <a:r>
                        <a:rPr lang="en-US" sz="1800" i="1">
                          <a:latin typeface="Times New Roman" panose="02020603050405020304" pitchFamily="18" charset="0"/>
                          <a:ea typeface="楷体" panose="02010609060101010101" charset="-122"/>
                          <a:cs typeface="Times New Roman" panose="02020603050405020304" pitchFamily="18" charset="0"/>
                          <a:sym typeface="+mn-ea"/>
                        </a:rPr>
                        <a:t>M</a:t>
                      </a:r>
                      <a:r>
                        <a:rPr lang="en-US" sz="1800" i="1" baseline="-25000">
                          <a:latin typeface="Times New Roman" panose="02020603050405020304" pitchFamily="18" charset="0"/>
                          <a:ea typeface="楷体" panose="02010609060101010101" charset="-122"/>
                          <a:cs typeface="Times New Roman" panose="02020603050405020304" pitchFamily="18" charset="0"/>
                          <a:sym typeface="+mn-ea"/>
                        </a:rPr>
                        <a:t>-18</a:t>
                      </a:r>
                      <a:r>
                        <a:rPr lang="en-US" sz="1800" i="1">
                          <a:latin typeface="Times New Roman" panose="02020603050405020304" pitchFamily="18" charset="0"/>
                          <a:ea typeface="楷体" panose="02010609060101010101" charset="-122"/>
                          <a:cs typeface="Times New Roman" panose="02020603050405020304" pitchFamily="18" charset="0"/>
                          <a:sym typeface="+mn-ea"/>
                        </a:rPr>
                        <a:t>M</a:t>
                      </a:r>
                      <a:r>
                        <a:rPr lang="en-US" sz="1800" i="1" baseline="-25000">
                          <a:latin typeface="Times New Roman" panose="02020603050405020304" pitchFamily="18" charset="0"/>
                          <a:ea typeface="楷体" panose="02010609060101010101" charset="-122"/>
                          <a:cs typeface="Times New Roman" panose="02020603050405020304" pitchFamily="18" charset="0"/>
                          <a:sym typeface="+mn-ea"/>
                        </a:rPr>
                        <a:t>-19</a:t>
                      </a:r>
                      <a:r>
                        <a:rPr lang="en-US" sz="1800" i="1">
                          <a:latin typeface="Times New Roman" panose="02020603050405020304" pitchFamily="18" charset="0"/>
                          <a:ea typeface="楷体" panose="02010609060101010101" charset="-122"/>
                          <a:cs typeface="Times New Roman" panose="02020603050405020304" pitchFamily="18" charset="0"/>
                          <a:sym typeface="+mn-ea"/>
                        </a:rPr>
                        <a:t>M</a:t>
                      </a:r>
                      <a:r>
                        <a:rPr lang="en-US" sz="1800" i="1" baseline="-25000">
                          <a:latin typeface="Times New Roman" panose="02020603050405020304" pitchFamily="18" charset="0"/>
                          <a:ea typeface="楷体" panose="02010609060101010101" charset="-122"/>
                          <a:cs typeface="Times New Roman" panose="02020603050405020304" pitchFamily="18" charset="0"/>
                          <a:sym typeface="+mn-ea"/>
                        </a:rPr>
                        <a:t>-20</a:t>
                      </a:r>
                      <a:r>
                        <a:rPr lang="en-US" sz="1800" i="1">
                          <a:latin typeface="Times New Roman" panose="02020603050405020304" pitchFamily="18" charset="0"/>
                          <a:ea typeface="楷体" panose="02010609060101010101" charset="-122"/>
                          <a:cs typeface="Times New Roman" panose="02020603050405020304" pitchFamily="18" charset="0"/>
                          <a:sym typeface="+mn-ea"/>
                        </a:rPr>
                        <a:t>M</a:t>
                      </a:r>
                      <a:r>
                        <a:rPr lang="en-US" sz="1800" i="1" baseline="-25000">
                          <a:latin typeface="Times New Roman" panose="02020603050405020304" pitchFamily="18" charset="0"/>
                          <a:ea typeface="楷体" panose="02010609060101010101" charset="-122"/>
                          <a:cs typeface="Times New Roman" panose="02020603050405020304" pitchFamily="18" charset="0"/>
                          <a:sym typeface="+mn-ea"/>
                        </a:rPr>
                        <a:t>-21</a:t>
                      </a:r>
                      <a:r>
                        <a:rPr lang="en-US" sz="1800" i="1">
                          <a:latin typeface="Times New Roman" panose="02020603050405020304" pitchFamily="18" charset="0"/>
                          <a:ea typeface="楷体" panose="02010609060101010101" charset="-122"/>
                          <a:cs typeface="Times New Roman" panose="02020603050405020304" pitchFamily="18" charset="0"/>
                          <a:sym typeface="+mn-ea"/>
                        </a:rPr>
                        <a:t>M</a:t>
                      </a:r>
                      <a:r>
                        <a:rPr lang="en-US" sz="1800" i="1" baseline="-25000">
                          <a:latin typeface="Times New Roman" panose="02020603050405020304" pitchFamily="18" charset="0"/>
                          <a:ea typeface="楷体" panose="02010609060101010101" charset="-122"/>
                          <a:cs typeface="Times New Roman" panose="02020603050405020304" pitchFamily="18" charset="0"/>
                          <a:sym typeface="+mn-ea"/>
                        </a:rPr>
                        <a:t>-22</a:t>
                      </a:r>
                      <a:r>
                        <a:rPr lang="en-US" sz="1800" i="1">
                          <a:latin typeface="Times New Roman" panose="02020603050405020304" pitchFamily="18" charset="0"/>
                          <a:ea typeface="楷体" panose="02010609060101010101" charset="-122"/>
                          <a:cs typeface="Times New Roman" panose="02020603050405020304" pitchFamily="18" charset="0"/>
                          <a:sym typeface="+mn-ea"/>
                        </a:rPr>
                        <a:t>M</a:t>
                      </a:r>
                      <a:r>
                        <a:rPr lang="en-US" sz="1800" i="1" baseline="-25000">
                          <a:latin typeface="Times New Roman" panose="02020603050405020304" pitchFamily="18" charset="0"/>
                          <a:ea typeface="楷体" panose="02010609060101010101" charset="-122"/>
                          <a:cs typeface="Times New Roman" panose="02020603050405020304" pitchFamily="18" charset="0"/>
                          <a:sym typeface="+mn-ea"/>
                        </a:rPr>
                        <a:t>-23</a:t>
                      </a:r>
                      <a:endParaRPr lang="en-US" altLang="en-US" sz="1800" b="0" i="1">
                        <a:latin typeface="Times New Roman" panose="02020603050405020304" pitchFamily="18" charset="0"/>
                        <a:ea typeface="楷体" panose="02010609060101010101" charset="-122"/>
                        <a:cs typeface="Times New Roman" panose="02020603050405020304" pitchFamily="18" charset="0"/>
                        <a:sym typeface="+mn-ea"/>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a:txBody>
                    <a:bodyPr/>
                    <a:lstStyle/>
                    <a:p>
                      <a:pPr indent="0">
                        <a:buNone/>
                      </a:pPr>
                      <a:r>
                        <a:rPr lang="en-US" sz="1000" b="0">
                          <a:latin typeface="宋体" panose="02010600030101010101" pitchFamily="2" charset="-122"/>
                          <a:ea typeface="宋体" panose="02010600030101010101" pitchFamily="2" charset="-122"/>
                          <a:cs typeface="宋体" panose="02010600030101010101" pitchFamily="2" charset="-122"/>
                        </a:rPr>
                        <a:t>：A+2</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cap="flat">
                      <a:noFill/>
                    </a:lnR>
                    <a:lnT cap="flat">
                      <a:noFill/>
                    </a:lnT>
                    <a:lnB cap="flat">
                      <a:noFill/>
                    </a:lnB>
                    <a:lnTlToBr>
                      <a:noFill/>
                    </a:lnTlToBr>
                    <a:lnBlToTr>
                      <a:noFill/>
                    </a:lnBlToTr>
                    <a:noFill/>
                  </a:tcPr>
                </a:tc>
              </a:tr>
            </a:tbl>
          </a:graphicData>
        </a:graphic>
      </p:graphicFrame>
      <p:sp>
        <p:nvSpPr>
          <p:cNvPr id="2" name="文本框 1"/>
          <p:cNvSpPr txBox="1"/>
          <p:nvPr/>
        </p:nvSpPr>
        <p:spPr>
          <a:xfrm>
            <a:off x="2521585" y="1479550"/>
            <a:ext cx="6370955" cy="368300"/>
          </a:xfrm>
          <a:prstGeom prst="rect">
            <a:avLst/>
          </a:prstGeom>
          <a:noFill/>
        </p:spPr>
        <p:txBody>
          <a:bodyPr wrap="square" rtlCol="0">
            <a:spAutoFit/>
          </a:bodyPr>
          <a:p>
            <a:r>
              <a:rPr lang="en-US" altLang="zh-CN">
                <a:latin typeface="Times New Roman" panose="02020603050405020304" pitchFamily="18" charset="0"/>
                <a:cs typeface="Times New Roman" panose="02020603050405020304" pitchFamily="18" charset="0"/>
              </a:rPr>
              <a:t>15      14                               7        6                                          0</a:t>
            </a:r>
            <a:endParaRPr lang="en-US" altLang="zh-CN">
              <a:latin typeface="Times New Roman" panose="02020603050405020304" pitchFamily="18" charset="0"/>
              <a:cs typeface="Times New Roman" panose="02020603050405020304" pitchFamily="18" charset="0"/>
            </a:endParaRPr>
          </a:p>
        </p:txBody>
      </p:sp>
      <p:sp>
        <p:nvSpPr>
          <p:cNvPr id="6" name="文本框 5"/>
          <p:cNvSpPr txBox="1"/>
          <p:nvPr/>
        </p:nvSpPr>
        <p:spPr>
          <a:xfrm>
            <a:off x="2516505" y="2571750"/>
            <a:ext cx="6370955" cy="368300"/>
          </a:xfrm>
          <a:prstGeom prst="rect">
            <a:avLst/>
          </a:prstGeom>
          <a:noFill/>
        </p:spPr>
        <p:txBody>
          <a:bodyPr wrap="square" rtlCol="0">
            <a:spAutoFit/>
          </a:bodyPr>
          <a:p>
            <a:r>
              <a:rPr lang="en-US" altLang="zh-CN">
                <a:latin typeface="Times New Roman" panose="02020603050405020304" pitchFamily="18" charset="0"/>
                <a:cs typeface="Times New Roman" panose="02020603050405020304" pitchFamily="18" charset="0"/>
              </a:rPr>
              <a:t>31                                                                                               16</a:t>
            </a:r>
            <a:endParaRPr lang="en-US" altLang="zh-CN">
              <a:latin typeface="Times New Roman" panose="02020603050405020304" pitchFamily="18" charset="0"/>
              <a:cs typeface="Times New Roman" panose="02020603050405020304" pitchFamily="18" charset="0"/>
            </a:endParaRPr>
          </a:p>
        </p:txBody>
      </p:sp>
      <p:pic>
        <p:nvPicPr>
          <p:cNvPr id="7" name="图片 6" descr="校徽"/>
          <p:cNvPicPr>
            <a:picLocks noChangeAspect="1"/>
          </p:cNvPicPr>
          <p:nvPr/>
        </p:nvPicPr>
        <p:blipFill>
          <a:blip r:embed="rId2">
            <a:alphaModFix amt="67000"/>
          </a:blip>
          <a:stretch>
            <a:fillRect/>
          </a:stretch>
        </p:blipFill>
        <p:spPr>
          <a:xfrm>
            <a:off x="10788015" y="123825"/>
            <a:ext cx="1297940" cy="124269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534670" y="1024255"/>
            <a:ext cx="10689590" cy="5169535"/>
          </a:xfrm>
          <a:prstGeom prst="rect">
            <a:avLst/>
          </a:prstGeom>
          <a:noFill/>
        </p:spPr>
        <p:txBody>
          <a:bodyPr wrap="square" rtlCol="0">
            <a:spAutoFit/>
          </a:bodyPr>
          <a:lstStyle/>
          <a:p>
            <a:pPr>
              <a:lnSpc>
                <a:spcPct val="125000"/>
              </a:lnSpc>
            </a:pPr>
            <a:r>
              <a:rPr lang="en-US" altLang="zh-CN" sz="2400"/>
              <a:t>   </a:t>
            </a:r>
            <a:r>
              <a:rPr lang="zh-CN" altLang="en-US" sz="2400"/>
              <a:t>例</a:t>
            </a:r>
            <a:r>
              <a:rPr lang="en-US" altLang="zh-CN" sz="2400"/>
              <a:t>6</a:t>
            </a:r>
            <a:r>
              <a:rPr lang="zh-CN" altLang="en-US" sz="2400"/>
              <a:t>：</a:t>
            </a:r>
            <a:r>
              <a:rPr lang="en-US" altLang="zh-CN" sz="2400">
                <a:latin typeface="Times New Roman" panose="02020603050405020304" pitchFamily="18" charset="0"/>
                <a:ea typeface="楷体" panose="02010609060101010101" charset="-122"/>
                <a:cs typeface="Times New Roman" panose="02020603050405020304" pitchFamily="18" charset="0"/>
              </a:rPr>
              <a:t>VAX</a:t>
            </a:r>
            <a:r>
              <a:rPr lang="zh-CN" altLang="en-US" sz="2400">
                <a:latin typeface="Times New Roman" panose="02020603050405020304" pitchFamily="18" charset="0"/>
                <a:ea typeface="楷体" panose="02010609060101010101" charset="-122"/>
                <a:cs typeface="Times New Roman" panose="02020603050405020304" pitchFamily="18" charset="0"/>
              </a:rPr>
              <a:t>机中的四字节</a:t>
            </a:r>
            <a:r>
              <a:rPr lang="en-US" altLang="zh-CN" sz="2400">
                <a:latin typeface="Times New Roman" panose="02020603050405020304" pitchFamily="18" charset="0"/>
                <a:ea typeface="楷体" panose="02010609060101010101" charset="-122"/>
                <a:cs typeface="Times New Roman" panose="02020603050405020304" pitchFamily="18" charset="0"/>
              </a:rPr>
              <a:t>F</a:t>
            </a:r>
            <a:r>
              <a:rPr lang="zh-CN" altLang="en-US" sz="2400">
                <a:latin typeface="Times New Roman" panose="02020603050405020304" pitchFamily="18" charset="0"/>
                <a:ea typeface="楷体" panose="02010609060101010101" charset="-122"/>
                <a:cs typeface="Times New Roman" panose="02020603050405020304" pitchFamily="18" charset="0"/>
              </a:rPr>
              <a:t>浮点数分别是</a:t>
            </a:r>
            <a:r>
              <a:rPr lang="en-US" altLang="zh-CN" sz="2400">
                <a:latin typeface="Times New Roman" panose="02020603050405020304" pitchFamily="18" charset="0"/>
                <a:ea typeface="楷体" panose="02010609060101010101" charset="-122"/>
                <a:cs typeface="Times New Roman" panose="02020603050405020304" pitchFamily="18" charset="0"/>
              </a:rPr>
              <a:t>(</a:t>
            </a:r>
            <a:r>
              <a:rPr lang="en-US" altLang="zh-CN" sz="2400" i="1">
                <a:latin typeface="Times New Roman" panose="02020603050405020304" pitchFamily="18" charset="0"/>
                <a:ea typeface="楷体" panose="02010609060101010101" charset="-122"/>
                <a:cs typeface="Times New Roman" panose="02020603050405020304" pitchFamily="18" charset="0"/>
              </a:rPr>
              <a:t>a</a:t>
            </a:r>
            <a:r>
              <a:rPr lang="en-US" altLang="zh-CN" sz="2400">
                <a:latin typeface="Times New Roman" panose="02020603050405020304" pitchFamily="18" charset="0"/>
                <a:ea typeface="楷体" panose="02010609060101010101" charset="-122"/>
                <a:cs typeface="Times New Roman" panose="02020603050405020304" pitchFamily="18" charset="0"/>
              </a:rPr>
              <a:t>)</a:t>
            </a:r>
            <a:r>
              <a:rPr lang="zh-CN" altLang="en-US" sz="2400">
                <a:latin typeface="Times New Roman" panose="02020603050405020304" pitchFamily="18" charset="0"/>
                <a:ea typeface="楷体" panose="02010609060101010101" charset="-122"/>
                <a:cs typeface="Times New Roman" panose="02020603050405020304" pitchFamily="18" charset="0"/>
              </a:rPr>
              <a:t>、</a:t>
            </a:r>
            <a:r>
              <a:rPr lang="en-US" altLang="zh-CN" sz="2400">
                <a:latin typeface="Times New Roman" panose="02020603050405020304" pitchFamily="18" charset="0"/>
                <a:ea typeface="楷体" panose="02010609060101010101" charset="-122"/>
                <a:cs typeface="Times New Roman" panose="02020603050405020304" pitchFamily="18" charset="0"/>
              </a:rPr>
              <a:t>(</a:t>
            </a:r>
            <a:r>
              <a:rPr lang="en-US" altLang="zh-CN" sz="2400" i="1">
                <a:latin typeface="Times New Roman" panose="02020603050405020304" pitchFamily="18" charset="0"/>
                <a:ea typeface="楷体" panose="02010609060101010101" charset="-122"/>
                <a:cs typeface="Times New Roman" panose="02020603050405020304" pitchFamily="18" charset="0"/>
              </a:rPr>
              <a:t>b</a:t>
            </a:r>
            <a:r>
              <a:rPr lang="en-US" altLang="zh-CN" sz="2400">
                <a:latin typeface="Times New Roman" panose="02020603050405020304" pitchFamily="18" charset="0"/>
                <a:ea typeface="楷体" panose="02010609060101010101" charset="-122"/>
                <a:cs typeface="Times New Roman" panose="02020603050405020304" pitchFamily="18" charset="0"/>
              </a:rPr>
              <a:t>)</a:t>
            </a:r>
            <a:r>
              <a:rPr lang="zh-CN" altLang="en-US" sz="2400">
                <a:latin typeface="Times New Roman" panose="02020603050405020304" pitchFamily="18" charset="0"/>
                <a:ea typeface="楷体" panose="02010609060101010101" charset="-122"/>
                <a:cs typeface="Times New Roman" panose="02020603050405020304" pitchFamily="18" charset="0"/>
              </a:rPr>
              <a:t>和</a:t>
            </a:r>
            <a:r>
              <a:rPr lang="en-US" altLang="zh-CN" sz="2400">
                <a:latin typeface="Times New Roman" panose="02020603050405020304" pitchFamily="18" charset="0"/>
                <a:ea typeface="楷体" panose="02010609060101010101" charset="-122"/>
                <a:cs typeface="Times New Roman" panose="02020603050405020304" pitchFamily="18" charset="0"/>
              </a:rPr>
              <a:t>(</a:t>
            </a:r>
            <a:r>
              <a:rPr lang="en-US" altLang="zh-CN" sz="2400" i="1">
                <a:latin typeface="Times New Roman" panose="02020603050405020304" pitchFamily="18" charset="0"/>
                <a:ea typeface="楷体" panose="02010609060101010101" charset="-122"/>
                <a:cs typeface="Times New Roman" panose="02020603050405020304" pitchFamily="18" charset="0"/>
              </a:rPr>
              <a:t>c</a:t>
            </a:r>
            <a:r>
              <a:rPr lang="en-US" altLang="zh-CN" sz="2400">
                <a:latin typeface="Times New Roman" panose="02020603050405020304" pitchFamily="18" charset="0"/>
                <a:ea typeface="楷体" panose="02010609060101010101" charset="-122"/>
                <a:cs typeface="Times New Roman" panose="02020603050405020304" pitchFamily="18" charset="0"/>
              </a:rPr>
              <a:t>),</a:t>
            </a:r>
            <a:r>
              <a:rPr lang="zh-CN" altLang="en-US" sz="2400">
                <a:latin typeface="Times New Roman" panose="02020603050405020304" pitchFamily="18" charset="0"/>
                <a:ea typeface="楷体" panose="02010609060101010101" charset="-122"/>
                <a:cs typeface="Times New Roman" panose="02020603050405020304" pitchFamily="18" charset="0"/>
              </a:rPr>
              <a:t>它们表示的真值分别</a:t>
            </a:r>
            <a:r>
              <a:rPr lang="zh-CN" altLang="en-US" sz="2400">
                <a:latin typeface="Times New Roman" panose="02020603050405020304" pitchFamily="18" charset="0"/>
                <a:ea typeface="楷体" panose="02010609060101010101" charset="-122"/>
                <a:cs typeface="Times New Roman" panose="02020603050405020304" pitchFamily="18" charset="0"/>
              </a:rPr>
              <a:t>是</a:t>
            </a:r>
            <a:endParaRPr lang="zh-CN" altLang="en-US" sz="2400">
              <a:latin typeface="Times New Roman" panose="02020603050405020304" pitchFamily="18" charset="0"/>
              <a:ea typeface="楷体" panose="02010609060101010101" charset="-122"/>
              <a:cs typeface="Times New Roman" panose="02020603050405020304" pitchFamily="18" charset="0"/>
            </a:endParaRPr>
          </a:p>
          <a:p>
            <a:pPr>
              <a:lnSpc>
                <a:spcPct val="125000"/>
              </a:lnSpc>
            </a:pPr>
            <a:endParaRPr lang="zh-CN" altLang="en-US" sz="2400">
              <a:latin typeface="Times New Roman" panose="02020603050405020304" pitchFamily="18" charset="0"/>
              <a:ea typeface="楷体" panose="02010609060101010101" charset="-122"/>
              <a:cs typeface="Times New Roman" panose="02020603050405020304" pitchFamily="18" charset="0"/>
            </a:endParaRPr>
          </a:p>
          <a:p>
            <a:pPr>
              <a:lnSpc>
                <a:spcPct val="125000"/>
              </a:lnSpc>
            </a:pPr>
            <a:r>
              <a:rPr lang="en-US" altLang="zh-CN" sz="2400">
                <a:latin typeface="Times New Roman" panose="02020603050405020304" pitchFamily="18" charset="0"/>
                <a:ea typeface="楷体" panose="02010609060101010101" charset="-122"/>
                <a:cs typeface="Times New Roman" panose="02020603050405020304" pitchFamily="18" charset="0"/>
              </a:rPr>
              <a:t>     (</a:t>
            </a:r>
            <a:r>
              <a:rPr lang="en-US" altLang="zh-CN" sz="2400" i="1">
                <a:latin typeface="Times New Roman" panose="02020603050405020304" pitchFamily="18" charset="0"/>
                <a:ea typeface="楷体" panose="02010609060101010101" charset="-122"/>
                <a:cs typeface="Times New Roman" panose="02020603050405020304" pitchFamily="18" charset="0"/>
              </a:rPr>
              <a:t>a</a:t>
            </a:r>
            <a:r>
              <a:rPr lang="en-US" altLang="zh-CN" sz="2400">
                <a:latin typeface="Times New Roman" panose="02020603050405020304" pitchFamily="18" charset="0"/>
                <a:ea typeface="楷体" panose="02010609060101010101" charset="-122"/>
                <a:cs typeface="Times New Roman" panose="02020603050405020304" pitchFamily="18" charset="0"/>
              </a:rPr>
              <a:t>)</a:t>
            </a:r>
            <a:endParaRPr lang="en-US" altLang="zh-CN" sz="2400">
              <a:latin typeface="Times New Roman" panose="02020603050405020304" pitchFamily="18" charset="0"/>
              <a:ea typeface="楷体" panose="02010609060101010101" charset="-122"/>
              <a:cs typeface="Times New Roman" panose="02020603050405020304" pitchFamily="18" charset="0"/>
            </a:endParaRPr>
          </a:p>
          <a:p>
            <a:pPr>
              <a:lnSpc>
                <a:spcPct val="125000"/>
              </a:lnSpc>
            </a:pPr>
            <a:endParaRPr lang="en-US" altLang="zh-CN" sz="2400">
              <a:latin typeface="Times New Roman" panose="02020603050405020304" pitchFamily="18" charset="0"/>
              <a:ea typeface="楷体" panose="02010609060101010101" charset="-122"/>
              <a:cs typeface="Times New Roman" panose="02020603050405020304" pitchFamily="18" charset="0"/>
            </a:endParaRPr>
          </a:p>
          <a:p>
            <a:pPr>
              <a:lnSpc>
                <a:spcPct val="125000"/>
              </a:lnSpc>
            </a:pPr>
            <a:endParaRPr lang="en-US" altLang="zh-CN" sz="2400">
              <a:latin typeface="Times New Roman" panose="02020603050405020304" pitchFamily="18" charset="0"/>
              <a:ea typeface="楷体" panose="02010609060101010101" charset="-122"/>
              <a:cs typeface="Times New Roman" panose="02020603050405020304" pitchFamily="18" charset="0"/>
            </a:endParaRPr>
          </a:p>
          <a:p>
            <a:pPr>
              <a:lnSpc>
                <a:spcPct val="125000"/>
              </a:lnSpc>
            </a:pPr>
            <a:endParaRPr lang="en-US" altLang="zh-CN" sz="2400">
              <a:latin typeface="Times New Roman" panose="02020603050405020304" pitchFamily="18" charset="0"/>
              <a:ea typeface="楷体" panose="02010609060101010101" charset="-122"/>
              <a:cs typeface="Times New Roman" panose="02020603050405020304" pitchFamily="18" charset="0"/>
            </a:endParaRPr>
          </a:p>
          <a:p>
            <a:pPr>
              <a:lnSpc>
                <a:spcPct val="125000"/>
              </a:lnSpc>
            </a:pPr>
            <a:r>
              <a:rPr lang="en-US" altLang="zh-CN" sz="2400">
                <a:latin typeface="Times New Roman" panose="02020603050405020304" pitchFamily="18" charset="0"/>
                <a:ea typeface="楷体" panose="02010609060101010101" charset="-122"/>
                <a:cs typeface="Times New Roman" panose="02020603050405020304" pitchFamily="18" charset="0"/>
              </a:rPr>
              <a:t>    (</a:t>
            </a:r>
            <a:r>
              <a:rPr lang="en-US" altLang="zh-CN" sz="2400" i="1">
                <a:latin typeface="Times New Roman" panose="02020603050405020304" pitchFamily="18" charset="0"/>
                <a:ea typeface="楷体" panose="02010609060101010101" charset="-122"/>
                <a:cs typeface="Times New Roman" panose="02020603050405020304" pitchFamily="18" charset="0"/>
              </a:rPr>
              <a:t>b</a:t>
            </a:r>
            <a:r>
              <a:rPr lang="en-US" altLang="zh-CN" sz="2400">
                <a:latin typeface="Times New Roman" panose="02020603050405020304" pitchFamily="18" charset="0"/>
                <a:ea typeface="楷体" panose="02010609060101010101" charset="-122"/>
                <a:cs typeface="Times New Roman" panose="02020603050405020304" pitchFamily="18" charset="0"/>
              </a:rPr>
              <a:t>)</a:t>
            </a:r>
            <a:endParaRPr lang="en-US" altLang="zh-CN" sz="2400">
              <a:latin typeface="Times New Roman" panose="02020603050405020304" pitchFamily="18" charset="0"/>
              <a:ea typeface="楷体" panose="02010609060101010101" charset="-122"/>
              <a:cs typeface="Times New Roman" panose="02020603050405020304" pitchFamily="18" charset="0"/>
            </a:endParaRPr>
          </a:p>
          <a:p>
            <a:pPr>
              <a:lnSpc>
                <a:spcPct val="125000"/>
              </a:lnSpc>
            </a:pPr>
            <a:endParaRPr lang="en-US" altLang="zh-CN" sz="2400">
              <a:latin typeface="Times New Roman" panose="02020603050405020304" pitchFamily="18" charset="0"/>
              <a:ea typeface="楷体" panose="02010609060101010101" charset="-122"/>
              <a:cs typeface="Times New Roman" panose="02020603050405020304" pitchFamily="18" charset="0"/>
            </a:endParaRPr>
          </a:p>
          <a:p>
            <a:pPr>
              <a:lnSpc>
                <a:spcPct val="125000"/>
              </a:lnSpc>
            </a:pPr>
            <a:endParaRPr lang="en-US" altLang="zh-CN" sz="2400">
              <a:latin typeface="Times New Roman" panose="02020603050405020304" pitchFamily="18" charset="0"/>
              <a:ea typeface="楷体" panose="02010609060101010101" charset="-122"/>
              <a:cs typeface="Times New Roman" panose="02020603050405020304" pitchFamily="18" charset="0"/>
            </a:endParaRPr>
          </a:p>
          <a:p>
            <a:pPr>
              <a:lnSpc>
                <a:spcPct val="125000"/>
              </a:lnSpc>
            </a:pPr>
            <a:r>
              <a:rPr lang="en-US" altLang="zh-CN" sz="2400">
                <a:latin typeface="Times New Roman" panose="02020603050405020304" pitchFamily="18" charset="0"/>
                <a:ea typeface="楷体" panose="02010609060101010101" charset="-122"/>
                <a:cs typeface="Times New Roman" panose="02020603050405020304" pitchFamily="18" charset="0"/>
                <a:sym typeface="+mn-ea"/>
              </a:rPr>
              <a:t>    (</a:t>
            </a:r>
            <a:r>
              <a:rPr lang="en-US" altLang="zh-CN" sz="2400" i="1">
                <a:latin typeface="Times New Roman" panose="02020603050405020304" pitchFamily="18" charset="0"/>
                <a:ea typeface="楷体" panose="02010609060101010101" charset="-122"/>
                <a:cs typeface="Times New Roman" panose="02020603050405020304" pitchFamily="18" charset="0"/>
                <a:sym typeface="+mn-ea"/>
              </a:rPr>
              <a:t>c</a:t>
            </a:r>
            <a:r>
              <a:rPr lang="en-US" altLang="zh-CN" sz="2400">
                <a:latin typeface="Times New Roman" panose="02020603050405020304" pitchFamily="18" charset="0"/>
                <a:ea typeface="楷体" panose="02010609060101010101" charset="-122"/>
                <a:cs typeface="Times New Roman" panose="02020603050405020304" pitchFamily="18" charset="0"/>
                <a:sym typeface="+mn-ea"/>
              </a:rPr>
              <a:t>)</a:t>
            </a:r>
            <a:endParaRPr lang="zh-CN" altLang="en-US" sz="2400">
              <a:latin typeface="Times New Roman" panose="02020603050405020304" pitchFamily="18" charset="0"/>
              <a:ea typeface="楷体" panose="02010609060101010101" charset="-122"/>
              <a:cs typeface="Times New Roman" panose="02020603050405020304" pitchFamily="18" charset="0"/>
            </a:endParaRPr>
          </a:p>
          <a:p>
            <a:pPr>
              <a:lnSpc>
                <a:spcPct val="125000"/>
              </a:lnSpc>
            </a:pPr>
            <a:r>
              <a:rPr lang="zh-CN" altLang="en-US" sz="2400">
                <a:latin typeface="Times New Roman" panose="02020603050405020304" pitchFamily="18" charset="0"/>
                <a:ea typeface="楷体" panose="02010609060101010101" charset="-122"/>
                <a:cs typeface="Times New Roman" panose="02020603050405020304" pitchFamily="18" charset="0"/>
              </a:rPr>
              <a:t>    </a:t>
            </a:r>
            <a:r>
              <a:rPr lang="en-US" altLang="zh-CN" sz="2400">
                <a:latin typeface="Times New Roman" panose="02020603050405020304" pitchFamily="18" charset="0"/>
                <a:ea typeface="楷体" panose="02010609060101010101" charset="-122"/>
                <a:cs typeface="Times New Roman" panose="02020603050405020304" pitchFamily="18" charset="0"/>
              </a:rPr>
              <a:t>  </a:t>
            </a:r>
            <a:r>
              <a:rPr lang="zh-CN" altLang="en-US" sz="2400"/>
              <a:t>                                                              </a:t>
            </a:r>
            <a:endParaRPr lang="zh-CN" altLang="en-US" sz="2400"/>
          </a:p>
        </p:txBody>
      </p:sp>
      <p:graphicFrame>
        <p:nvGraphicFramePr>
          <p:cNvPr id="5" name="表格 4"/>
          <p:cNvGraphicFramePr/>
          <p:nvPr>
            <p:custDataLst>
              <p:tags r:id="rId1"/>
            </p:custDataLst>
          </p:nvPr>
        </p:nvGraphicFramePr>
        <p:xfrm>
          <a:off x="1806575" y="1978660"/>
          <a:ext cx="7346950" cy="746125"/>
        </p:xfrm>
        <a:graphic>
          <a:graphicData uri="http://schemas.openxmlformats.org/drawingml/2006/table">
            <a:tbl>
              <a:tblPr firstRow="1" bandRow="1">
                <a:tableStyleId>{5940675A-B579-460E-94D1-54222C63F5DA}</a:tableStyleId>
              </a:tblPr>
              <a:tblGrid>
                <a:gridCol w="409575"/>
                <a:gridCol w="1409700"/>
                <a:gridCol w="1260475"/>
                <a:gridCol w="4267200"/>
              </a:tblGrid>
              <a:tr h="365760">
                <a:tc>
                  <a:txBody>
                    <a:bodyPr/>
                    <a:lstStyle/>
                    <a:p>
                      <a:pPr indent="0">
                        <a:buNone/>
                      </a:pPr>
                      <a:r>
                        <a:rPr lang="en-US" sz="2400" b="0" i="1">
                          <a:latin typeface="Times New Roman" panose="02020603050405020304" pitchFamily="18" charset="0"/>
                          <a:ea typeface="楷体" panose="02010609060101010101" charset="-122"/>
                          <a:cs typeface="Times New Roman" panose="02020603050405020304" pitchFamily="18" charset="0"/>
                        </a:rPr>
                        <a:t> </a:t>
                      </a:r>
                      <a:r>
                        <a:rPr lang="en-US" sz="2400" b="0">
                          <a:latin typeface="Times New Roman" panose="02020603050405020304" pitchFamily="18" charset="0"/>
                          <a:ea typeface="楷体" panose="02010609060101010101" charset="-122"/>
                          <a:cs typeface="Times New Roman" panose="02020603050405020304" pitchFamily="18" charset="0"/>
                        </a:rPr>
                        <a:t>0</a:t>
                      </a:r>
                      <a:endParaRPr lang="en-US" altLang="en-US" sz="2400" b="0" baseline="-25000">
                        <a:latin typeface="Times New Roman" panose="02020603050405020304" pitchFamily="18" charset="0"/>
                        <a:ea typeface="楷体" panose="02010609060101010101" charset="-122"/>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2400">
                          <a:latin typeface="Times New Roman" panose="02020603050405020304" pitchFamily="18" charset="0"/>
                          <a:ea typeface="楷体" panose="02010609060101010101" charset="-122"/>
                          <a:cs typeface="Times New Roman" panose="02020603050405020304" pitchFamily="18" charset="0"/>
                          <a:sym typeface="+mn-ea"/>
                        </a:rPr>
                        <a:t>00000101</a:t>
                      </a:r>
                      <a:endParaRPr lang="en-US" altLang="en-US" sz="2400" b="0">
                        <a:latin typeface="Times New Roman" panose="02020603050405020304" pitchFamily="18" charset="0"/>
                        <a:ea typeface="楷体" panose="02010609060101010101" charset="-122"/>
                        <a:cs typeface="Times New Roman" panose="02020603050405020304" pitchFamily="18" charset="0"/>
                        <a:sym typeface="+mn-ea"/>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2400">
                          <a:latin typeface="Times New Roman" panose="02020603050405020304" pitchFamily="18" charset="0"/>
                          <a:ea typeface="楷体" panose="02010609060101010101" charset="-122"/>
                          <a:cs typeface="Times New Roman" panose="02020603050405020304" pitchFamily="18" charset="0"/>
                          <a:sym typeface="+mn-ea"/>
                        </a:rPr>
                        <a:t>1011111</a:t>
                      </a:r>
                      <a:endParaRPr lang="en-US" altLang="en-US" sz="2400" b="0" baseline="-25000">
                        <a:latin typeface="Times New Roman" panose="02020603050405020304" pitchFamily="18" charset="0"/>
                        <a:ea typeface="楷体" panose="02010609060101010101" charset="-122"/>
                        <a:cs typeface="Times New Roman" panose="02020603050405020304" pitchFamily="18" charset="0"/>
                        <a:sym typeface="+mn-ea"/>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宋体" panose="02010600030101010101" pitchFamily="2" charset="-122"/>
                          <a:ea typeface="宋体" panose="02010600030101010101" pitchFamily="2" charset="-122"/>
                          <a:cs typeface="宋体" panose="02010600030101010101" pitchFamily="2" charset="-122"/>
                        </a:rPr>
                        <a:t>：A</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cap="flat">
                      <a:noFill/>
                    </a:lnR>
                    <a:lnT cap="flat">
                      <a:noFill/>
                    </a:lnT>
                    <a:lnB cap="flat">
                      <a:noFill/>
                    </a:lnB>
                    <a:lnTlToBr>
                      <a:noFill/>
                    </a:lnTlToBr>
                    <a:lnBlToTr>
                      <a:noFill/>
                    </a:lnBlToTr>
                    <a:noFill/>
                  </a:tcPr>
                </a:tc>
              </a:tr>
              <a:tr h="380365">
                <a:tc gridSpan="3">
                  <a:txBody>
                    <a:bodyPr/>
                    <a:lstStyle/>
                    <a:p>
                      <a:pPr algn="l">
                        <a:buClrTx/>
                        <a:buSzTx/>
                        <a:buFontTx/>
                        <a:buNone/>
                      </a:pPr>
                      <a:r>
                        <a:rPr lang="en-US" sz="2400" b="0" i="1">
                          <a:latin typeface="Times New Roman" panose="02020603050405020304" pitchFamily="18" charset="0"/>
                          <a:ea typeface="楷体" panose="02010609060101010101" charset="-122"/>
                          <a:cs typeface="Times New Roman" panose="02020603050405020304" pitchFamily="18" charset="0"/>
                          <a:sym typeface="+mn-ea"/>
                        </a:rPr>
                        <a:t> </a:t>
                      </a:r>
                      <a:r>
                        <a:rPr lang="en-US" sz="2400" b="0">
                          <a:latin typeface="Times New Roman" panose="02020603050405020304" pitchFamily="18" charset="0"/>
                          <a:ea typeface="楷体" panose="02010609060101010101" charset="-122"/>
                          <a:cs typeface="Times New Roman" panose="02020603050405020304" pitchFamily="18" charset="0"/>
                          <a:sym typeface="+mn-ea"/>
                        </a:rPr>
                        <a:t>1</a:t>
                      </a:r>
                      <a:r>
                        <a:rPr lang="en-US" sz="2400" b="0" i="1">
                          <a:latin typeface="Times New Roman" panose="02020603050405020304" pitchFamily="18" charset="0"/>
                          <a:ea typeface="楷体" panose="02010609060101010101" charset="-122"/>
                          <a:cs typeface="Times New Roman" panose="02020603050405020304" pitchFamily="18" charset="0"/>
                          <a:sym typeface="+mn-ea"/>
                        </a:rPr>
                        <a:t>  </a:t>
                      </a:r>
                      <a:r>
                        <a:rPr lang="en-US" sz="2400" b="0">
                          <a:latin typeface="Times New Roman" panose="02020603050405020304" pitchFamily="18" charset="0"/>
                          <a:ea typeface="楷体" panose="02010609060101010101" charset="-122"/>
                          <a:cs typeface="Times New Roman" panose="02020603050405020304" pitchFamily="18" charset="0"/>
                          <a:sym typeface="+mn-ea"/>
                        </a:rPr>
                        <a:t>0</a:t>
                      </a:r>
                      <a:r>
                        <a:rPr lang="en-US" sz="1600" b="0">
                          <a:latin typeface="Times New Roman" panose="02020603050405020304" pitchFamily="18" charset="0"/>
                          <a:ea typeface="楷体" panose="02010609060101010101" charset="-122"/>
                          <a:cs typeface="Times New Roman" panose="02020603050405020304" pitchFamily="18" charset="0"/>
                          <a:sym typeface="+mn-ea"/>
                        </a:rPr>
                        <a:t> </a:t>
                      </a:r>
                      <a:r>
                        <a:rPr lang="en-US" sz="2400" b="0">
                          <a:latin typeface="Times New Roman" panose="02020603050405020304" pitchFamily="18" charset="0"/>
                          <a:ea typeface="楷体" panose="02010609060101010101" charset="-122"/>
                          <a:cs typeface="Times New Roman" panose="02020603050405020304" pitchFamily="18" charset="0"/>
                          <a:sym typeface="+mn-ea"/>
                        </a:rPr>
                        <a:t>1111111   1001101</a:t>
                      </a:r>
                      <a:endParaRPr lang="en-US" sz="2400" b="0">
                        <a:latin typeface="Times New Roman" panose="02020603050405020304" pitchFamily="18" charset="0"/>
                        <a:ea typeface="楷体" panose="02010609060101010101" charset="-122"/>
                        <a:cs typeface="Times New Roman" panose="02020603050405020304" pitchFamily="18" charset="0"/>
                        <a:sym typeface="+mn-ea"/>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a:txBody>
                    <a:bodyPr/>
                    <a:lstStyle/>
                    <a:p>
                      <a:pPr indent="0">
                        <a:buNone/>
                      </a:pPr>
                      <a:r>
                        <a:rPr lang="en-US" sz="1000" b="0">
                          <a:latin typeface="宋体" panose="02010600030101010101" pitchFamily="2" charset="-122"/>
                          <a:ea typeface="宋体" panose="02010600030101010101" pitchFamily="2" charset="-122"/>
                          <a:cs typeface="宋体" panose="02010600030101010101" pitchFamily="2" charset="-122"/>
                        </a:rPr>
                        <a:t>：A+2</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cap="flat">
                      <a:noFill/>
                    </a:lnR>
                    <a:lnT cap="flat">
                      <a:noFill/>
                    </a:lnT>
                    <a:lnB cap="flat">
                      <a:noFill/>
                    </a:lnB>
                    <a:lnTlToBr>
                      <a:noFill/>
                    </a:lnTlToBr>
                    <a:lnBlToTr>
                      <a:noFill/>
                    </a:lnBlToTr>
                    <a:noFill/>
                  </a:tcPr>
                </a:tc>
              </a:tr>
            </a:tbl>
          </a:graphicData>
        </a:graphic>
      </p:graphicFrame>
      <p:sp>
        <p:nvSpPr>
          <p:cNvPr id="2" name="文本框 1"/>
          <p:cNvSpPr txBox="1"/>
          <p:nvPr/>
        </p:nvSpPr>
        <p:spPr>
          <a:xfrm>
            <a:off x="1830705" y="1621790"/>
            <a:ext cx="2976245" cy="368300"/>
          </a:xfrm>
          <a:prstGeom prst="rect">
            <a:avLst/>
          </a:prstGeom>
          <a:noFill/>
        </p:spPr>
        <p:txBody>
          <a:bodyPr wrap="square" rtlCol="0">
            <a:spAutoFit/>
          </a:bodyPr>
          <a:p>
            <a:r>
              <a:rPr lang="en-US" altLang="zh-CN">
                <a:latin typeface="Times New Roman" panose="02020603050405020304" pitchFamily="18" charset="0"/>
                <a:cs typeface="Times New Roman" panose="02020603050405020304" pitchFamily="18" charset="0"/>
              </a:rPr>
              <a:t>15  14                 7   6            0</a:t>
            </a:r>
            <a:endParaRPr lang="en-US" altLang="zh-CN">
              <a:latin typeface="Times New Roman" panose="02020603050405020304" pitchFamily="18" charset="0"/>
              <a:cs typeface="Times New Roman" panose="02020603050405020304" pitchFamily="18" charset="0"/>
            </a:endParaRPr>
          </a:p>
        </p:txBody>
      </p:sp>
      <p:sp>
        <p:nvSpPr>
          <p:cNvPr id="6" name="文本框 5"/>
          <p:cNvSpPr txBox="1"/>
          <p:nvPr/>
        </p:nvSpPr>
        <p:spPr>
          <a:xfrm>
            <a:off x="1825625" y="2713990"/>
            <a:ext cx="3104515" cy="368300"/>
          </a:xfrm>
          <a:prstGeom prst="rect">
            <a:avLst/>
          </a:prstGeom>
          <a:noFill/>
        </p:spPr>
        <p:txBody>
          <a:bodyPr wrap="square" rtlCol="0">
            <a:spAutoFit/>
          </a:bodyPr>
          <a:p>
            <a:r>
              <a:rPr lang="en-US" altLang="zh-CN">
                <a:latin typeface="Times New Roman" panose="02020603050405020304" pitchFamily="18" charset="0"/>
                <a:cs typeface="Times New Roman" panose="02020603050405020304" pitchFamily="18" charset="0"/>
              </a:rPr>
              <a:t>31                                           16</a:t>
            </a:r>
            <a:endParaRPr lang="en-US" altLang="zh-CN">
              <a:latin typeface="Times New Roman" panose="02020603050405020304" pitchFamily="18" charset="0"/>
              <a:cs typeface="Times New Roman" panose="02020603050405020304" pitchFamily="18" charset="0"/>
            </a:endParaRPr>
          </a:p>
        </p:txBody>
      </p:sp>
      <p:pic>
        <p:nvPicPr>
          <p:cNvPr id="7" name="图片 6" descr="校徽"/>
          <p:cNvPicPr>
            <a:picLocks noChangeAspect="1"/>
          </p:cNvPicPr>
          <p:nvPr/>
        </p:nvPicPr>
        <p:blipFill>
          <a:blip r:embed="rId2">
            <a:alphaModFix amt="67000"/>
          </a:blip>
          <a:stretch>
            <a:fillRect/>
          </a:stretch>
        </p:blipFill>
        <p:spPr>
          <a:xfrm>
            <a:off x="10788015" y="123825"/>
            <a:ext cx="1297940" cy="1242695"/>
          </a:xfrm>
          <a:prstGeom prst="rect">
            <a:avLst/>
          </a:prstGeom>
        </p:spPr>
      </p:pic>
      <p:graphicFrame>
        <p:nvGraphicFramePr>
          <p:cNvPr id="8" name="表格 7"/>
          <p:cNvGraphicFramePr/>
          <p:nvPr>
            <p:custDataLst>
              <p:tags r:id="rId3"/>
            </p:custDataLst>
          </p:nvPr>
        </p:nvGraphicFramePr>
        <p:xfrm>
          <a:off x="1791335" y="3619500"/>
          <a:ext cx="7346950" cy="746125"/>
        </p:xfrm>
        <a:graphic>
          <a:graphicData uri="http://schemas.openxmlformats.org/drawingml/2006/table">
            <a:tbl>
              <a:tblPr firstRow="1" bandRow="1">
                <a:tableStyleId>{5940675A-B579-460E-94D1-54222C63F5DA}</a:tableStyleId>
              </a:tblPr>
              <a:tblGrid>
                <a:gridCol w="409575"/>
                <a:gridCol w="1409700"/>
                <a:gridCol w="1260475"/>
                <a:gridCol w="4267200"/>
              </a:tblGrid>
              <a:tr h="365760">
                <a:tc>
                  <a:txBody>
                    <a:bodyPr/>
                    <a:p>
                      <a:pPr indent="0">
                        <a:buNone/>
                      </a:pPr>
                      <a:r>
                        <a:rPr lang="en-US" sz="2400" b="0" i="1">
                          <a:latin typeface="Times New Roman" panose="02020603050405020304" pitchFamily="18" charset="0"/>
                          <a:ea typeface="楷体" panose="02010609060101010101" charset="-122"/>
                          <a:cs typeface="Times New Roman" panose="02020603050405020304" pitchFamily="18" charset="0"/>
                        </a:rPr>
                        <a:t> </a:t>
                      </a:r>
                      <a:r>
                        <a:rPr lang="en-US" sz="2400" b="0">
                          <a:latin typeface="Times New Roman" panose="02020603050405020304" pitchFamily="18" charset="0"/>
                          <a:ea typeface="楷体" panose="02010609060101010101" charset="-122"/>
                          <a:cs typeface="Times New Roman" panose="02020603050405020304" pitchFamily="18" charset="0"/>
                        </a:rPr>
                        <a:t>1</a:t>
                      </a:r>
                      <a:endParaRPr lang="en-US" altLang="en-US" sz="2400" b="0" baseline="-25000">
                        <a:latin typeface="Times New Roman" panose="02020603050405020304" pitchFamily="18" charset="0"/>
                        <a:ea typeface="楷体" panose="02010609060101010101" charset="-122"/>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400">
                          <a:latin typeface="Times New Roman" panose="02020603050405020304" pitchFamily="18" charset="0"/>
                          <a:ea typeface="楷体" panose="02010609060101010101" charset="-122"/>
                          <a:cs typeface="Times New Roman" panose="02020603050405020304" pitchFamily="18" charset="0"/>
                          <a:sym typeface="+mn-ea"/>
                        </a:rPr>
                        <a:t>10011000</a:t>
                      </a:r>
                      <a:endParaRPr lang="en-US" altLang="en-US" sz="2400" b="0">
                        <a:latin typeface="Times New Roman" panose="02020603050405020304" pitchFamily="18" charset="0"/>
                        <a:ea typeface="楷体" panose="02010609060101010101" charset="-122"/>
                        <a:cs typeface="Times New Roman" panose="02020603050405020304" pitchFamily="18" charset="0"/>
                        <a:sym typeface="+mn-ea"/>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400">
                          <a:latin typeface="Times New Roman" panose="02020603050405020304" pitchFamily="18" charset="0"/>
                          <a:ea typeface="楷体" panose="02010609060101010101" charset="-122"/>
                          <a:cs typeface="Times New Roman" panose="02020603050405020304" pitchFamily="18" charset="0"/>
                          <a:sym typeface="+mn-ea"/>
                        </a:rPr>
                        <a:t>1011111</a:t>
                      </a:r>
                      <a:endParaRPr lang="en-US" altLang="en-US" sz="2400" b="0" baseline="-25000">
                        <a:latin typeface="Times New Roman" panose="02020603050405020304" pitchFamily="18" charset="0"/>
                        <a:ea typeface="楷体" panose="02010609060101010101" charset="-122"/>
                        <a:cs typeface="Times New Roman" panose="02020603050405020304" pitchFamily="18" charset="0"/>
                        <a:sym typeface="+mn-ea"/>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：A</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cap="flat">
                      <a:noFill/>
                    </a:lnR>
                    <a:lnT cap="flat">
                      <a:noFill/>
                    </a:lnT>
                    <a:lnB cap="flat">
                      <a:noFill/>
                    </a:lnB>
                    <a:lnTlToBr>
                      <a:noFill/>
                    </a:lnTlToBr>
                    <a:lnBlToTr>
                      <a:noFill/>
                    </a:lnBlToTr>
                    <a:noFill/>
                  </a:tcPr>
                </a:tc>
              </a:tr>
              <a:tr h="380365">
                <a:tc gridSpan="3">
                  <a:txBody>
                    <a:bodyPr/>
                    <a:p>
                      <a:pPr algn="l">
                        <a:buClrTx/>
                        <a:buSzTx/>
                        <a:buFontTx/>
                        <a:buNone/>
                      </a:pPr>
                      <a:r>
                        <a:rPr lang="en-US" sz="2400" b="0" i="1">
                          <a:latin typeface="Times New Roman" panose="02020603050405020304" pitchFamily="18" charset="0"/>
                          <a:ea typeface="楷体" panose="02010609060101010101" charset="-122"/>
                          <a:cs typeface="Times New Roman" panose="02020603050405020304" pitchFamily="18" charset="0"/>
                          <a:sym typeface="+mn-ea"/>
                        </a:rPr>
                        <a:t> </a:t>
                      </a:r>
                      <a:r>
                        <a:rPr lang="en-US" sz="2400" b="0">
                          <a:latin typeface="Times New Roman" panose="02020603050405020304" pitchFamily="18" charset="0"/>
                          <a:ea typeface="楷体" panose="02010609060101010101" charset="-122"/>
                          <a:cs typeface="Times New Roman" panose="02020603050405020304" pitchFamily="18" charset="0"/>
                          <a:sym typeface="+mn-ea"/>
                        </a:rPr>
                        <a:t>1</a:t>
                      </a:r>
                      <a:r>
                        <a:rPr lang="en-US" sz="2400" b="0" i="1">
                          <a:latin typeface="Times New Roman" panose="02020603050405020304" pitchFamily="18" charset="0"/>
                          <a:ea typeface="楷体" panose="02010609060101010101" charset="-122"/>
                          <a:cs typeface="Times New Roman" panose="02020603050405020304" pitchFamily="18" charset="0"/>
                          <a:sym typeface="+mn-ea"/>
                        </a:rPr>
                        <a:t>  </a:t>
                      </a:r>
                      <a:r>
                        <a:rPr lang="en-US" sz="2400" b="0">
                          <a:latin typeface="Times New Roman" panose="02020603050405020304" pitchFamily="18" charset="0"/>
                          <a:ea typeface="楷体" panose="02010609060101010101" charset="-122"/>
                          <a:cs typeface="Times New Roman" panose="02020603050405020304" pitchFamily="18" charset="0"/>
                          <a:sym typeface="+mn-ea"/>
                        </a:rPr>
                        <a:t>0</a:t>
                      </a:r>
                      <a:r>
                        <a:rPr lang="en-US" sz="1600" b="0">
                          <a:latin typeface="Times New Roman" panose="02020603050405020304" pitchFamily="18" charset="0"/>
                          <a:ea typeface="楷体" panose="02010609060101010101" charset="-122"/>
                          <a:cs typeface="Times New Roman" panose="02020603050405020304" pitchFamily="18" charset="0"/>
                          <a:sym typeface="+mn-ea"/>
                        </a:rPr>
                        <a:t> </a:t>
                      </a:r>
                      <a:r>
                        <a:rPr lang="en-US" sz="2400" b="0">
                          <a:latin typeface="Times New Roman" panose="02020603050405020304" pitchFamily="18" charset="0"/>
                          <a:ea typeface="楷体" panose="02010609060101010101" charset="-122"/>
                          <a:cs typeface="Times New Roman" panose="02020603050405020304" pitchFamily="18" charset="0"/>
                          <a:sym typeface="+mn-ea"/>
                        </a:rPr>
                        <a:t>1111111   1001101</a:t>
                      </a:r>
                      <a:endParaRPr lang="en-US" sz="2400" b="0">
                        <a:latin typeface="Times New Roman" panose="02020603050405020304" pitchFamily="18" charset="0"/>
                        <a:ea typeface="楷体" panose="02010609060101010101" charset="-122"/>
                        <a:cs typeface="Times New Roman" panose="02020603050405020304" pitchFamily="18" charset="0"/>
                        <a:sym typeface="+mn-ea"/>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：A+2</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cap="flat">
                      <a:noFill/>
                    </a:lnR>
                    <a:lnT cap="flat">
                      <a:noFill/>
                    </a:lnT>
                    <a:lnB cap="flat">
                      <a:noFill/>
                    </a:lnB>
                    <a:lnTlToBr>
                      <a:noFill/>
                    </a:lnTlToBr>
                    <a:lnBlToTr>
                      <a:noFill/>
                    </a:lnBlToTr>
                    <a:noFill/>
                  </a:tcPr>
                </a:tc>
              </a:tr>
            </a:tbl>
          </a:graphicData>
        </a:graphic>
      </p:graphicFrame>
      <p:sp>
        <p:nvSpPr>
          <p:cNvPr id="9" name="文本框 8"/>
          <p:cNvSpPr txBox="1"/>
          <p:nvPr/>
        </p:nvSpPr>
        <p:spPr>
          <a:xfrm>
            <a:off x="1815465" y="3262630"/>
            <a:ext cx="2976245" cy="368300"/>
          </a:xfrm>
          <a:prstGeom prst="rect">
            <a:avLst/>
          </a:prstGeom>
          <a:noFill/>
        </p:spPr>
        <p:txBody>
          <a:bodyPr wrap="square" rtlCol="0">
            <a:spAutoFit/>
          </a:bodyPr>
          <a:p>
            <a:r>
              <a:rPr lang="en-US" altLang="zh-CN">
                <a:latin typeface="Times New Roman" panose="02020603050405020304" pitchFamily="18" charset="0"/>
                <a:cs typeface="Times New Roman" panose="02020603050405020304" pitchFamily="18" charset="0"/>
              </a:rPr>
              <a:t>15  14                 7   6            0</a:t>
            </a:r>
            <a:endParaRPr lang="en-US" altLang="zh-CN">
              <a:latin typeface="Times New Roman" panose="02020603050405020304" pitchFamily="18" charset="0"/>
              <a:cs typeface="Times New Roman" panose="02020603050405020304" pitchFamily="18" charset="0"/>
            </a:endParaRPr>
          </a:p>
        </p:txBody>
      </p:sp>
      <p:sp>
        <p:nvSpPr>
          <p:cNvPr id="10" name="文本框 9"/>
          <p:cNvSpPr txBox="1"/>
          <p:nvPr/>
        </p:nvSpPr>
        <p:spPr>
          <a:xfrm>
            <a:off x="1810385" y="4354830"/>
            <a:ext cx="6370955" cy="368300"/>
          </a:xfrm>
          <a:prstGeom prst="rect">
            <a:avLst/>
          </a:prstGeom>
          <a:noFill/>
        </p:spPr>
        <p:txBody>
          <a:bodyPr wrap="square" rtlCol="0">
            <a:spAutoFit/>
          </a:bodyPr>
          <a:p>
            <a:r>
              <a:rPr lang="en-US" altLang="zh-CN">
                <a:latin typeface="Times New Roman" panose="02020603050405020304" pitchFamily="18" charset="0"/>
                <a:cs typeface="Times New Roman" panose="02020603050405020304" pitchFamily="18" charset="0"/>
              </a:rPr>
              <a:t>31                                           16</a:t>
            </a:r>
            <a:endParaRPr lang="en-US" altLang="zh-CN">
              <a:latin typeface="Times New Roman" panose="02020603050405020304" pitchFamily="18" charset="0"/>
              <a:cs typeface="Times New Roman" panose="02020603050405020304" pitchFamily="18" charset="0"/>
            </a:endParaRPr>
          </a:p>
        </p:txBody>
      </p:sp>
      <p:graphicFrame>
        <p:nvGraphicFramePr>
          <p:cNvPr id="11" name="表格 10"/>
          <p:cNvGraphicFramePr/>
          <p:nvPr>
            <p:custDataLst>
              <p:tags r:id="rId4"/>
            </p:custDataLst>
          </p:nvPr>
        </p:nvGraphicFramePr>
        <p:xfrm>
          <a:off x="1715135" y="5087620"/>
          <a:ext cx="7346950" cy="746125"/>
        </p:xfrm>
        <a:graphic>
          <a:graphicData uri="http://schemas.openxmlformats.org/drawingml/2006/table">
            <a:tbl>
              <a:tblPr firstRow="1" bandRow="1">
                <a:tableStyleId>{5940675A-B579-460E-94D1-54222C63F5DA}</a:tableStyleId>
              </a:tblPr>
              <a:tblGrid>
                <a:gridCol w="409575"/>
                <a:gridCol w="1409700"/>
                <a:gridCol w="1260475"/>
                <a:gridCol w="4267200"/>
              </a:tblGrid>
              <a:tr h="365760">
                <a:tc>
                  <a:txBody>
                    <a:bodyPr/>
                    <a:p>
                      <a:pPr indent="0">
                        <a:buNone/>
                      </a:pPr>
                      <a:r>
                        <a:rPr lang="en-US" sz="2400" b="0" i="1">
                          <a:latin typeface="Times New Roman" panose="02020603050405020304" pitchFamily="18" charset="0"/>
                          <a:ea typeface="楷体" panose="02010609060101010101" charset="-122"/>
                          <a:cs typeface="Times New Roman" panose="02020603050405020304" pitchFamily="18" charset="0"/>
                        </a:rPr>
                        <a:t> </a:t>
                      </a:r>
                      <a:r>
                        <a:rPr lang="en-US" sz="2400" b="0">
                          <a:latin typeface="Times New Roman" panose="02020603050405020304" pitchFamily="18" charset="0"/>
                          <a:ea typeface="楷体" panose="02010609060101010101" charset="-122"/>
                          <a:cs typeface="Times New Roman" panose="02020603050405020304" pitchFamily="18" charset="0"/>
                        </a:rPr>
                        <a:t>1</a:t>
                      </a:r>
                      <a:endParaRPr lang="en-US" altLang="en-US" sz="2400" b="0" baseline="-25000">
                        <a:latin typeface="Times New Roman" panose="02020603050405020304" pitchFamily="18" charset="0"/>
                        <a:ea typeface="楷体" panose="02010609060101010101" charset="-122"/>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400">
                          <a:latin typeface="Times New Roman" panose="02020603050405020304" pitchFamily="18" charset="0"/>
                          <a:ea typeface="楷体" panose="02010609060101010101" charset="-122"/>
                          <a:cs typeface="Times New Roman" panose="02020603050405020304" pitchFamily="18" charset="0"/>
                          <a:sym typeface="+mn-ea"/>
                        </a:rPr>
                        <a:t>00000010</a:t>
                      </a:r>
                      <a:endParaRPr lang="en-US" altLang="en-US" sz="2400" b="0">
                        <a:latin typeface="Times New Roman" panose="02020603050405020304" pitchFamily="18" charset="0"/>
                        <a:ea typeface="楷体" panose="02010609060101010101" charset="-122"/>
                        <a:cs typeface="Times New Roman" panose="02020603050405020304" pitchFamily="18" charset="0"/>
                        <a:sym typeface="+mn-ea"/>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400">
                          <a:latin typeface="Times New Roman" panose="02020603050405020304" pitchFamily="18" charset="0"/>
                          <a:ea typeface="楷体" panose="02010609060101010101" charset="-122"/>
                          <a:cs typeface="Times New Roman" panose="02020603050405020304" pitchFamily="18" charset="0"/>
                          <a:sym typeface="+mn-ea"/>
                        </a:rPr>
                        <a:t>0000000</a:t>
                      </a:r>
                      <a:endParaRPr lang="en-US" altLang="en-US" sz="2400" b="0" baseline="-25000">
                        <a:latin typeface="Times New Roman" panose="02020603050405020304" pitchFamily="18" charset="0"/>
                        <a:ea typeface="楷体" panose="02010609060101010101" charset="-122"/>
                        <a:cs typeface="Times New Roman" panose="02020603050405020304" pitchFamily="18" charset="0"/>
                        <a:sym typeface="+mn-ea"/>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：A</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cap="flat">
                      <a:noFill/>
                    </a:lnR>
                    <a:lnT cap="flat">
                      <a:noFill/>
                    </a:lnT>
                    <a:lnB cap="flat">
                      <a:noFill/>
                    </a:lnB>
                    <a:lnTlToBr>
                      <a:noFill/>
                    </a:lnTlToBr>
                    <a:lnBlToTr>
                      <a:noFill/>
                    </a:lnBlToTr>
                    <a:noFill/>
                  </a:tcPr>
                </a:tc>
              </a:tr>
              <a:tr h="380365">
                <a:tc gridSpan="3">
                  <a:txBody>
                    <a:bodyPr/>
                    <a:p>
                      <a:pPr algn="l">
                        <a:buClrTx/>
                        <a:buSzTx/>
                        <a:buFontTx/>
                        <a:buNone/>
                      </a:pPr>
                      <a:r>
                        <a:rPr lang="en-US" sz="2400" b="0" i="1">
                          <a:latin typeface="Times New Roman" panose="02020603050405020304" pitchFamily="18" charset="0"/>
                          <a:ea typeface="楷体" panose="02010609060101010101" charset="-122"/>
                          <a:cs typeface="Times New Roman" panose="02020603050405020304" pitchFamily="18" charset="0"/>
                          <a:sym typeface="+mn-ea"/>
                        </a:rPr>
                        <a:t> </a:t>
                      </a:r>
                      <a:r>
                        <a:rPr lang="en-US" sz="2400" b="0">
                          <a:latin typeface="Times New Roman" panose="02020603050405020304" pitchFamily="18" charset="0"/>
                          <a:ea typeface="楷体" panose="02010609060101010101" charset="-122"/>
                          <a:cs typeface="Times New Roman" panose="02020603050405020304" pitchFamily="18" charset="0"/>
                          <a:sym typeface="+mn-ea"/>
                        </a:rPr>
                        <a:t>0  00000000   0000000</a:t>
                      </a:r>
                      <a:endParaRPr lang="en-US" sz="2400" b="0">
                        <a:latin typeface="Times New Roman" panose="02020603050405020304" pitchFamily="18" charset="0"/>
                        <a:ea typeface="楷体" panose="02010609060101010101" charset="-122"/>
                        <a:cs typeface="Times New Roman" panose="02020603050405020304" pitchFamily="18" charset="0"/>
                        <a:sym typeface="+mn-ea"/>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：A+2</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cap="flat">
                      <a:noFill/>
                    </a:lnR>
                    <a:lnT cap="flat">
                      <a:noFill/>
                    </a:lnT>
                    <a:lnB cap="flat">
                      <a:noFill/>
                    </a:lnB>
                    <a:lnTlToBr>
                      <a:noFill/>
                    </a:lnTlToBr>
                    <a:lnBlToTr>
                      <a:noFill/>
                    </a:lnBlToTr>
                    <a:noFill/>
                  </a:tcPr>
                </a:tc>
              </a:tr>
            </a:tbl>
          </a:graphicData>
        </a:graphic>
      </p:graphicFrame>
      <p:sp>
        <p:nvSpPr>
          <p:cNvPr id="12" name="文本框 11"/>
          <p:cNvSpPr txBox="1"/>
          <p:nvPr/>
        </p:nvSpPr>
        <p:spPr>
          <a:xfrm>
            <a:off x="1739265" y="4730750"/>
            <a:ext cx="2976245" cy="368300"/>
          </a:xfrm>
          <a:prstGeom prst="rect">
            <a:avLst/>
          </a:prstGeom>
          <a:noFill/>
        </p:spPr>
        <p:txBody>
          <a:bodyPr wrap="square" rtlCol="0">
            <a:spAutoFit/>
          </a:bodyPr>
          <a:p>
            <a:r>
              <a:rPr lang="en-US" altLang="zh-CN">
                <a:latin typeface="Times New Roman" panose="02020603050405020304" pitchFamily="18" charset="0"/>
                <a:cs typeface="Times New Roman" panose="02020603050405020304" pitchFamily="18" charset="0"/>
              </a:rPr>
              <a:t>15  14                 7   6            0</a:t>
            </a:r>
            <a:endParaRPr lang="en-US" altLang="zh-CN">
              <a:latin typeface="Times New Roman" panose="02020603050405020304" pitchFamily="18" charset="0"/>
              <a:cs typeface="Times New Roman" panose="02020603050405020304" pitchFamily="18" charset="0"/>
            </a:endParaRPr>
          </a:p>
        </p:txBody>
      </p:sp>
      <p:sp>
        <p:nvSpPr>
          <p:cNvPr id="13" name="文本框 12"/>
          <p:cNvSpPr txBox="1"/>
          <p:nvPr/>
        </p:nvSpPr>
        <p:spPr>
          <a:xfrm>
            <a:off x="1734185" y="5822950"/>
            <a:ext cx="3195320" cy="368300"/>
          </a:xfrm>
          <a:prstGeom prst="rect">
            <a:avLst/>
          </a:prstGeom>
          <a:noFill/>
        </p:spPr>
        <p:txBody>
          <a:bodyPr wrap="square" rtlCol="0">
            <a:spAutoFit/>
          </a:bodyPr>
          <a:p>
            <a:r>
              <a:rPr lang="en-US" altLang="zh-CN">
                <a:latin typeface="Times New Roman" panose="02020603050405020304" pitchFamily="18" charset="0"/>
                <a:cs typeface="Times New Roman" panose="02020603050405020304" pitchFamily="18" charset="0"/>
              </a:rPr>
              <a:t>31                                           16</a:t>
            </a:r>
            <a:endParaRPr lang="en-US" altLang="zh-CN">
              <a:latin typeface="Times New Roman" panose="02020603050405020304" pitchFamily="18" charset="0"/>
              <a:cs typeface="Times New Roman" panose="02020603050405020304" pitchFamily="18" charset="0"/>
            </a:endParaRPr>
          </a:p>
        </p:txBody>
      </p:sp>
      <p:sp>
        <p:nvSpPr>
          <p:cNvPr id="14" name="文本框 13"/>
          <p:cNvSpPr txBox="1"/>
          <p:nvPr/>
        </p:nvSpPr>
        <p:spPr>
          <a:xfrm>
            <a:off x="5736590" y="1595755"/>
            <a:ext cx="6188075" cy="1630045"/>
          </a:xfrm>
          <a:prstGeom prst="rect">
            <a:avLst/>
          </a:prstGeom>
          <a:noFill/>
          <a:ln>
            <a:solidFill>
              <a:schemeClr val="accent1"/>
            </a:solidFill>
          </a:ln>
        </p:spPr>
        <p:txBody>
          <a:bodyPr wrap="square" rtlCol="0" anchor="t">
            <a:spAutoFit/>
          </a:bodyPr>
          <a:p>
            <a:pPr>
              <a:lnSpc>
                <a:spcPct val="125000"/>
              </a:lnSpc>
            </a:pPr>
            <a:r>
              <a:rPr lang="en-US" altLang="zh-CN">
                <a:ea typeface="宋体" panose="02010600030101010101" pitchFamily="2" charset="-122"/>
                <a:sym typeface="+mn-ea"/>
              </a:rPr>
              <a:t> </a:t>
            </a:r>
            <a:r>
              <a:rPr lang="zh-CN" altLang="en-US">
                <a:ea typeface="宋体" panose="02010600030101010101" pitchFamily="2" charset="-122"/>
                <a:sym typeface="+mn-ea"/>
              </a:rPr>
              <a:t>浮点数：</a:t>
            </a:r>
            <a:r>
              <a:rPr lang="en-US" altLang="zh-CN" sz="2000">
                <a:latin typeface="Times New Roman" panose="02020603050405020304" pitchFamily="18" charset="0"/>
                <a:ea typeface="宋体" panose="02010600030101010101" pitchFamily="2" charset="-122"/>
                <a:cs typeface="Times New Roman" panose="02020603050405020304" pitchFamily="18" charset="0"/>
                <a:sym typeface="+mn-ea"/>
              </a:rPr>
              <a:t>0</a:t>
            </a:r>
            <a:r>
              <a:rPr lang="zh-CN" sz="2000">
                <a:latin typeface="Times New Roman" panose="02020603050405020304" pitchFamily="18" charset="0"/>
                <a:ea typeface="楷体" panose="02010609060101010101" charset="-122"/>
                <a:cs typeface="Times New Roman" panose="02020603050405020304" pitchFamily="18" charset="0"/>
                <a:sym typeface="+mn-ea"/>
              </a:rPr>
              <a:t>.</a:t>
            </a:r>
            <a:r>
              <a:rPr lang="en-US" altLang="zh-CN" sz="2000">
                <a:solidFill>
                  <a:srgbClr val="FF0000"/>
                </a:solidFill>
                <a:latin typeface="Times New Roman" panose="02020603050405020304" pitchFamily="18" charset="0"/>
                <a:ea typeface="楷体" panose="02010609060101010101" charset="-122"/>
                <a:cs typeface="Times New Roman" panose="02020603050405020304" pitchFamily="18" charset="0"/>
                <a:sym typeface="+mn-ea"/>
              </a:rPr>
              <a:t>1</a:t>
            </a:r>
            <a:r>
              <a:rPr lang="en-US" sz="2000">
                <a:latin typeface="Times New Roman" panose="02020603050405020304" pitchFamily="18" charset="0"/>
                <a:ea typeface="楷体" panose="02010609060101010101" charset="-122"/>
                <a:cs typeface="Times New Roman" panose="02020603050405020304" pitchFamily="18" charset="0"/>
                <a:sym typeface="+mn-ea"/>
              </a:rPr>
              <a:t>1011111 1</a:t>
            </a:r>
            <a:r>
              <a:rPr lang="en-US" sz="2000" i="1">
                <a:latin typeface="Times New Roman" panose="02020603050405020304" pitchFamily="18" charset="0"/>
                <a:ea typeface="楷体" panose="02010609060101010101" charset="-122"/>
                <a:cs typeface="Times New Roman" panose="02020603050405020304" pitchFamily="18" charset="0"/>
                <a:sym typeface="+mn-ea"/>
              </a:rPr>
              <a:t>  </a:t>
            </a:r>
            <a:r>
              <a:rPr lang="en-US" sz="2000">
                <a:latin typeface="Times New Roman" panose="02020603050405020304" pitchFamily="18" charset="0"/>
                <a:ea typeface="楷体" panose="02010609060101010101" charset="-122"/>
                <a:cs typeface="Times New Roman" panose="02020603050405020304" pitchFamily="18" charset="0"/>
                <a:sym typeface="+mn-ea"/>
              </a:rPr>
              <a:t>0 1111111 1001101</a:t>
            </a:r>
            <a:r>
              <a:rPr lang="en-US" altLang="zh-CN" sz="2000">
                <a:latin typeface="Times New Roman" panose="02020603050405020304" pitchFamily="18" charset="0"/>
                <a:ea typeface="宋体" panose="02010600030101010101" pitchFamily="2" charset="-122"/>
                <a:cs typeface="Times New Roman" panose="02020603050405020304" pitchFamily="18" charset="0"/>
                <a:sym typeface="+mn-ea"/>
              </a:rPr>
              <a:t>×2</a:t>
            </a:r>
            <a:r>
              <a:rPr lang="en-US" altLang="zh-CN" sz="2000" baseline="30000">
                <a:latin typeface="Times New Roman" panose="02020603050405020304" pitchFamily="18" charset="0"/>
                <a:ea typeface="宋体" panose="02010600030101010101" pitchFamily="2" charset="-122"/>
                <a:cs typeface="Times New Roman" panose="02020603050405020304" pitchFamily="18" charset="0"/>
                <a:sym typeface="+mn-ea"/>
              </a:rPr>
              <a:t>0,0000101</a:t>
            </a:r>
            <a:endParaRPr lang="en-US" altLang="zh-CN" sz="2000">
              <a:latin typeface="Times New Roman" panose="02020603050405020304" pitchFamily="18" charset="0"/>
              <a:ea typeface="宋体" panose="02010600030101010101" pitchFamily="2" charset="-122"/>
              <a:cs typeface="Times New Roman" panose="02020603050405020304" pitchFamily="18" charset="0"/>
              <a:sym typeface="+mn-ea"/>
            </a:endParaRPr>
          </a:p>
          <a:p>
            <a:pPr>
              <a:lnSpc>
                <a:spcPct val="125000"/>
              </a:lnSpc>
            </a:pPr>
            <a:r>
              <a:rPr lang="en-US" altLang="zh-CN" baseline="-25000">
                <a:latin typeface="Times New Roman" panose="02020603050405020304" pitchFamily="18" charset="0"/>
                <a:ea typeface="宋体" panose="02010600030101010101" pitchFamily="2" charset="-122"/>
                <a:cs typeface="Times New Roman" panose="02020603050405020304" pitchFamily="18" charset="0"/>
                <a:sym typeface="+mn-ea"/>
              </a:rPr>
              <a:t>                </a:t>
            </a:r>
            <a:r>
              <a:rPr lang="en-US" altLang="zh-CN" i="1">
                <a:latin typeface="Times New Roman" panose="02020603050405020304" pitchFamily="18" charset="0"/>
                <a:ea typeface="宋体" panose="02010600030101010101" pitchFamily="2" charset="-122"/>
                <a:cs typeface="Times New Roman" panose="02020603050405020304" pitchFamily="18" charset="0"/>
                <a:sym typeface="+mn-ea"/>
              </a:rPr>
              <a:t>m</a:t>
            </a:r>
            <a:r>
              <a:rPr lang="en-US" altLang="zh-CN">
                <a:latin typeface="Times New Roman" panose="02020603050405020304" pitchFamily="18" charset="0"/>
                <a:ea typeface="宋体" panose="02010600030101010101" pitchFamily="2" charset="-122"/>
                <a:cs typeface="Times New Roman" panose="02020603050405020304" pitchFamily="18" charset="0"/>
                <a:sym typeface="+mn-ea"/>
              </a:rPr>
              <a:t> </a:t>
            </a:r>
            <a:r>
              <a:rPr lang="en-US" altLang="zh-CN" sz="2000">
                <a:latin typeface="Times New Roman" panose="02020603050405020304" pitchFamily="18" charset="0"/>
                <a:ea typeface="宋体" panose="02010600030101010101" pitchFamily="2" charset="-122"/>
                <a:cs typeface="Times New Roman" panose="02020603050405020304" pitchFamily="18" charset="0"/>
                <a:sym typeface="+mn-ea"/>
              </a:rPr>
              <a:t>=0</a:t>
            </a:r>
            <a:r>
              <a:rPr lang="zh-CN" sz="2000">
                <a:latin typeface="Times New Roman" panose="02020603050405020304" pitchFamily="18" charset="0"/>
                <a:ea typeface="楷体" panose="02010609060101010101" charset="-122"/>
                <a:cs typeface="Times New Roman" panose="02020603050405020304" pitchFamily="18" charset="0"/>
                <a:sym typeface="+mn-ea"/>
              </a:rPr>
              <a:t>.</a:t>
            </a:r>
            <a:r>
              <a:rPr lang="en-US" altLang="zh-CN" sz="2000">
                <a:solidFill>
                  <a:srgbClr val="FF0000"/>
                </a:solidFill>
                <a:latin typeface="Times New Roman" panose="02020603050405020304" pitchFamily="18" charset="0"/>
                <a:ea typeface="楷体" panose="02010609060101010101" charset="-122"/>
                <a:cs typeface="Times New Roman" panose="02020603050405020304" pitchFamily="18" charset="0"/>
                <a:sym typeface="+mn-ea"/>
              </a:rPr>
              <a:t>1</a:t>
            </a:r>
            <a:r>
              <a:rPr lang="en-US" sz="2000">
                <a:latin typeface="Times New Roman" panose="02020603050405020304" pitchFamily="18" charset="0"/>
                <a:ea typeface="楷体" panose="02010609060101010101" charset="-122"/>
                <a:cs typeface="Times New Roman" panose="02020603050405020304" pitchFamily="18" charset="0"/>
                <a:sym typeface="+mn-ea"/>
              </a:rPr>
              <a:t>1011111 1</a:t>
            </a:r>
            <a:r>
              <a:rPr lang="en-US" sz="2000" i="1">
                <a:latin typeface="Times New Roman" panose="02020603050405020304" pitchFamily="18" charset="0"/>
                <a:ea typeface="楷体" panose="02010609060101010101" charset="-122"/>
                <a:cs typeface="Times New Roman" panose="02020603050405020304" pitchFamily="18" charset="0"/>
                <a:sym typeface="+mn-ea"/>
              </a:rPr>
              <a:t>  </a:t>
            </a:r>
            <a:r>
              <a:rPr lang="en-US" sz="2000">
                <a:latin typeface="Times New Roman" panose="02020603050405020304" pitchFamily="18" charset="0"/>
                <a:ea typeface="楷体" panose="02010609060101010101" charset="-122"/>
                <a:cs typeface="Times New Roman" panose="02020603050405020304" pitchFamily="18" charset="0"/>
                <a:sym typeface="+mn-ea"/>
              </a:rPr>
              <a:t>0 1111111 1001101</a:t>
            </a:r>
            <a:r>
              <a:rPr lang="en-US" altLang="zh-CN" sz="2000" baseline="-25000">
                <a:latin typeface="Times New Roman" panose="02020603050405020304" pitchFamily="18" charset="0"/>
                <a:ea typeface="楷体" panose="02010609060101010101" charset="-122"/>
                <a:cs typeface="Times New Roman" panose="02020603050405020304" pitchFamily="18" charset="0"/>
                <a:sym typeface="+mn-ea"/>
              </a:rPr>
              <a:t>2</a:t>
            </a:r>
            <a:endParaRPr lang="en-US" altLang="zh-CN" sz="2000" baseline="30000">
              <a:latin typeface="Times New Roman" panose="02020603050405020304" pitchFamily="18" charset="0"/>
              <a:ea typeface="宋体" panose="02010600030101010101" pitchFamily="2" charset="-122"/>
              <a:cs typeface="Times New Roman" panose="02020603050405020304" pitchFamily="18" charset="0"/>
              <a:sym typeface="+mn-ea"/>
            </a:endParaRPr>
          </a:p>
          <a:p>
            <a:pPr>
              <a:lnSpc>
                <a:spcPct val="125000"/>
              </a:lnSpc>
            </a:pPr>
            <a:r>
              <a:rPr lang="en-US" altLang="zh-CN" sz="2000" i="1">
                <a:latin typeface="Times New Roman" panose="02020603050405020304" pitchFamily="18" charset="0"/>
                <a:ea typeface="宋体" panose="02010600030101010101" pitchFamily="2" charset="-122"/>
                <a:cs typeface="Times New Roman" panose="02020603050405020304" pitchFamily="18" charset="0"/>
                <a:sym typeface="+mn-ea"/>
              </a:rPr>
              <a:t>         e</a:t>
            </a:r>
            <a:r>
              <a:rPr lang="en-US" altLang="zh-CN" sz="2000">
                <a:latin typeface="Times New Roman" panose="02020603050405020304" pitchFamily="18" charset="0"/>
                <a:ea typeface="宋体" panose="02010600030101010101" pitchFamily="2" charset="-122"/>
                <a:cs typeface="Times New Roman" panose="02020603050405020304" pitchFamily="18" charset="0"/>
                <a:sym typeface="+mn-ea"/>
              </a:rPr>
              <a:t>=-10000000+5=-123</a:t>
            </a:r>
            <a:endParaRPr lang="en-US" altLang="zh-CN" sz="2000">
              <a:latin typeface="Times New Roman" panose="02020603050405020304" pitchFamily="18" charset="0"/>
              <a:ea typeface="宋体" panose="02010600030101010101" pitchFamily="2" charset="-122"/>
              <a:cs typeface="Times New Roman" panose="02020603050405020304" pitchFamily="18" charset="0"/>
              <a:sym typeface="+mn-ea"/>
            </a:endParaRPr>
          </a:p>
          <a:p>
            <a:pPr>
              <a:lnSpc>
                <a:spcPct val="125000"/>
              </a:lnSpc>
            </a:pPr>
            <a:r>
              <a:rPr lang="zh-CN" altLang="en-US" sz="2000">
                <a:latin typeface="Times New Roman" panose="02020603050405020304" pitchFamily="18" charset="0"/>
                <a:ea typeface="宋体" panose="02010600030101010101" pitchFamily="2" charset="-122"/>
                <a:cs typeface="Times New Roman" panose="02020603050405020304" pitchFamily="18" charset="0"/>
                <a:sym typeface="+mn-ea"/>
              </a:rPr>
              <a:t>浮点数真值</a:t>
            </a:r>
            <a:r>
              <a:rPr lang="zh-CN" altLang="en-US" sz="2000">
                <a:latin typeface="Times New Roman" panose="02020603050405020304" pitchFamily="18" charset="0"/>
                <a:ea typeface="宋体" panose="02010600030101010101" pitchFamily="2" charset="-122"/>
                <a:cs typeface="Times New Roman" panose="02020603050405020304" pitchFamily="18" charset="0"/>
                <a:sym typeface="+mn-ea"/>
              </a:rPr>
              <a:t>：</a:t>
            </a:r>
            <a:r>
              <a:rPr lang="en-US" altLang="zh-CN" sz="2000">
                <a:latin typeface="Times New Roman" panose="02020603050405020304" pitchFamily="18" charset="0"/>
                <a:ea typeface="宋体" panose="02010600030101010101" pitchFamily="2" charset="-122"/>
                <a:cs typeface="Times New Roman" panose="02020603050405020304" pitchFamily="18" charset="0"/>
                <a:sym typeface="+mn-ea"/>
              </a:rPr>
              <a:t>0</a:t>
            </a:r>
            <a:r>
              <a:rPr lang="zh-CN" sz="2000">
                <a:latin typeface="Times New Roman" panose="02020603050405020304" pitchFamily="18" charset="0"/>
                <a:ea typeface="楷体" panose="02010609060101010101" charset="-122"/>
                <a:cs typeface="Times New Roman" panose="02020603050405020304" pitchFamily="18" charset="0"/>
                <a:sym typeface="+mn-ea"/>
              </a:rPr>
              <a:t>.</a:t>
            </a:r>
            <a:r>
              <a:rPr lang="en-US" altLang="zh-CN" sz="2000">
                <a:solidFill>
                  <a:srgbClr val="FF0000"/>
                </a:solidFill>
                <a:latin typeface="Times New Roman" panose="02020603050405020304" pitchFamily="18" charset="0"/>
                <a:ea typeface="楷体" panose="02010609060101010101" charset="-122"/>
                <a:cs typeface="Times New Roman" panose="02020603050405020304" pitchFamily="18" charset="0"/>
                <a:sym typeface="+mn-ea"/>
              </a:rPr>
              <a:t>1</a:t>
            </a:r>
            <a:r>
              <a:rPr lang="en-US" sz="2000">
                <a:latin typeface="Times New Roman" panose="02020603050405020304" pitchFamily="18" charset="0"/>
                <a:ea typeface="楷体" panose="02010609060101010101" charset="-122"/>
                <a:cs typeface="Times New Roman" panose="02020603050405020304" pitchFamily="18" charset="0"/>
                <a:sym typeface="+mn-ea"/>
              </a:rPr>
              <a:t>1011111 1</a:t>
            </a:r>
            <a:r>
              <a:rPr lang="en-US" sz="2000" i="1">
                <a:latin typeface="Times New Roman" panose="02020603050405020304" pitchFamily="18" charset="0"/>
                <a:ea typeface="楷体" panose="02010609060101010101" charset="-122"/>
                <a:cs typeface="Times New Roman" panose="02020603050405020304" pitchFamily="18" charset="0"/>
                <a:sym typeface="+mn-ea"/>
              </a:rPr>
              <a:t>  </a:t>
            </a:r>
            <a:r>
              <a:rPr lang="en-US" sz="2000">
                <a:latin typeface="Times New Roman" panose="02020603050405020304" pitchFamily="18" charset="0"/>
                <a:ea typeface="楷体" panose="02010609060101010101" charset="-122"/>
                <a:cs typeface="Times New Roman" panose="02020603050405020304" pitchFamily="18" charset="0"/>
                <a:sym typeface="+mn-ea"/>
              </a:rPr>
              <a:t>0 1111111 1001101</a:t>
            </a:r>
            <a:r>
              <a:rPr lang="en-US" sz="2000" baseline="-25000">
                <a:latin typeface="Times New Roman" panose="02020603050405020304" pitchFamily="18" charset="0"/>
                <a:ea typeface="楷体" panose="02010609060101010101" charset="-122"/>
                <a:cs typeface="Times New Roman" panose="02020603050405020304" pitchFamily="18" charset="0"/>
                <a:sym typeface="+mn-ea"/>
              </a:rPr>
              <a:t>2</a:t>
            </a:r>
            <a:r>
              <a:rPr lang="en-US" altLang="zh-CN" sz="2000">
                <a:latin typeface="Times New Roman" panose="02020603050405020304" pitchFamily="18" charset="0"/>
                <a:ea typeface="宋体" panose="02010600030101010101" pitchFamily="2" charset="-122"/>
                <a:cs typeface="Times New Roman" panose="02020603050405020304" pitchFamily="18" charset="0"/>
                <a:sym typeface="+mn-ea"/>
              </a:rPr>
              <a:t>×2</a:t>
            </a:r>
            <a:r>
              <a:rPr lang="en-US" altLang="zh-CN" sz="2000" baseline="30000">
                <a:latin typeface="Times New Roman" panose="02020603050405020304" pitchFamily="18" charset="0"/>
                <a:ea typeface="宋体" panose="02010600030101010101" pitchFamily="2" charset="-122"/>
                <a:cs typeface="Times New Roman" panose="02020603050405020304" pitchFamily="18" charset="0"/>
                <a:sym typeface="+mn-ea"/>
              </a:rPr>
              <a:t>-123</a:t>
            </a:r>
            <a:endParaRPr lang="en-US" altLang="zh-CN" sz="2000" baseline="30000">
              <a:latin typeface="Times New Roman" panose="02020603050405020304" pitchFamily="18" charset="0"/>
              <a:ea typeface="宋体" panose="02010600030101010101" pitchFamily="2" charset="-122"/>
              <a:cs typeface="Times New Roman" panose="02020603050405020304" pitchFamily="18" charset="0"/>
              <a:sym typeface="+mn-ea"/>
            </a:endParaRPr>
          </a:p>
        </p:txBody>
      </p:sp>
      <p:sp>
        <p:nvSpPr>
          <p:cNvPr id="15" name="文本框 14"/>
          <p:cNvSpPr txBox="1"/>
          <p:nvPr/>
        </p:nvSpPr>
        <p:spPr>
          <a:xfrm>
            <a:off x="5736590" y="3307715"/>
            <a:ext cx="6187440" cy="1630045"/>
          </a:xfrm>
          <a:prstGeom prst="rect">
            <a:avLst/>
          </a:prstGeom>
          <a:noFill/>
          <a:ln>
            <a:solidFill>
              <a:schemeClr val="accent1"/>
            </a:solidFill>
          </a:ln>
        </p:spPr>
        <p:txBody>
          <a:bodyPr wrap="square" rtlCol="0" anchor="t">
            <a:spAutoFit/>
          </a:bodyPr>
          <a:p>
            <a:pPr>
              <a:lnSpc>
                <a:spcPct val="125000"/>
              </a:lnSpc>
            </a:pPr>
            <a:r>
              <a:rPr lang="zh-CN" altLang="en-US">
                <a:ea typeface="宋体" panose="02010600030101010101" pitchFamily="2" charset="-122"/>
                <a:sym typeface="+mn-ea"/>
              </a:rPr>
              <a:t>浮点数：</a:t>
            </a:r>
            <a:r>
              <a:rPr lang="en-US" altLang="zh-CN" sz="2000">
                <a:latin typeface="Times New Roman" panose="02020603050405020304" pitchFamily="18" charset="0"/>
                <a:ea typeface="宋体" panose="02010600030101010101" pitchFamily="2" charset="-122"/>
                <a:cs typeface="Times New Roman" panose="02020603050405020304" pitchFamily="18" charset="0"/>
                <a:sym typeface="+mn-ea"/>
              </a:rPr>
              <a:t>1</a:t>
            </a:r>
            <a:r>
              <a:rPr lang="zh-CN" sz="2000">
                <a:latin typeface="Times New Roman" panose="02020603050405020304" pitchFamily="18" charset="0"/>
                <a:ea typeface="楷体" panose="02010609060101010101" charset="-122"/>
                <a:cs typeface="Times New Roman" panose="02020603050405020304" pitchFamily="18" charset="0"/>
                <a:sym typeface="+mn-ea"/>
              </a:rPr>
              <a:t>.</a:t>
            </a:r>
            <a:r>
              <a:rPr lang="en-US" altLang="zh-CN" sz="2000">
                <a:solidFill>
                  <a:srgbClr val="FF0000"/>
                </a:solidFill>
                <a:latin typeface="Times New Roman" panose="02020603050405020304" pitchFamily="18" charset="0"/>
                <a:ea typeface="楷体" panose="02010609060101010101" charset="-122"/>
                <a:cs typeface="Times New Roman" panose="02020603050405020304" pitchFamily="18" charset="0"/>
                <a:sym typeface="+mn-ea"/>
              </a:rPr>
              <a:t>0</a:t>
            </a:r>
            <a:r>
              <a:rPr lang="en-US" sz="2000">
                <a:latin typeface="Times New Roman" panose="02020603050405020304" pitchFamily="18" charset="0"/>
                <a:ea typeface="楷体" panose="02010609060101010101" charset="-122"/>
                <a:cs typeface="Times New Roman" panose="02020603050405020304" pitchFamily="18" charset="0"/>
                <a:sym typeface="+mn-ea"/>
              </a:rPr>
              <a:t>1011111 1</a:t>
            </a:r>
            <a:r>
              <a:rPr lang="en-US" sz="2000" i="1">
                <a:latin typeface="Times New Roman" panose="02020603050405020304" pitchFamily="18" charset="0"/>
                <a:ea typeface="楷体" panose="02010609060101010101" charset="-122"/>
                <a:cs typeface="Times New Roman" panose="02020603050405020304" pitchFamily="18" charset="0"/>
                <a:sym typeface="+mn-ea"/>
              </a:rPr>
              <a:t>  </a:t>
            </a:r>
            <a:r>
              <a:rPr lang="en-US" sz="2000">
                <a:latin typeface="Times New Roman" panose="02020603050405020304" pitchFamily="18" charset="0"/>
                <a:ea typeface="楷体" panose="02010609060101010101" charset="-122"/>
                <a:cs typeface="Times New Roman" panose="02020603050405020304" pitchFamily="18" charset="0"/>
                <a:sym typeface="+mn-ea"/>
              </a:rPr>
              <a:t>0 11</a:t>
            </a:r>
            <a:r>
              <a:rPr lang="en-US" sz="900">
                <a:latin typeface="Times New Roman" panose="02020603050405020304" pitchFamily="18" charset="0"/>
                <a:ea typeface="楷体" panose="02010609060101010101" charset="-122"/>
                <a:cs typeface="Times New Roman" panose="02020603050405020304" pitchFamily="18" charset="0"/>
                <a:sym typeface="+mn-ea"/>
              </a:rPr>
              <a:t> </a:t>
            </a:r>
            <a:r>
              <a:rPr lang="en-US" sz="2000">
                <a:latin typeface="Times New Roman" panose="02020603050405020304" pitchFamily="18" charset="0"/>
                <a:ea typeface="楷体" panose="02010609060101010101" charset="-122"/>
                <a:cs typeface="Times New Roman" panose="02020603050405020304" pitchFamily="18" charset="0"/>
                <a:sym typeface="+mn-ea"/>
              </a:rPr>
              <a:t>11111 1001101</a:t>
            </a:r>
            <a:r>
              <a:rPr lang="en-US" altLang="zh-CN" sz="2000">
                <a:latin typeface="Times New Roman" panose="02020603050405020304" pitchFamily="18" charset="0"/>
                <a:ea typeface="宋体" panose="02010600030101010101" pitchFamily="2" charset="-122"/>
                <a:cs typeface="Times New Roman" panose="02020603050405020304" pitchFamily="18" charset="0"/>
                <a:sym typeface="+mn-ea"/>
              </a:rPr>
              <a:t>×2</a:t>
            </a:r>
            <a:r>
              <a:rPr lang="en-US" sz="2000" baseline="30000">
                <a:latin typeface="Times New Roman" panose="02020603050405020304" pitchFamily="18" charset="0"/>
                <a:ea typeface="楷体" panose="02010609060101010101" charset="-122"/>
                <a:cs typeface="Times New Roman" panose="02020603050405020304" pitchFamily="18" charset="0"/>
                <a:sym typeface="+mn-ea"/>
              </a:rPr>
              <a:t>1,0011000</a:t>
            </a:r>
            <a:endParaRPr lang="en-US" altLang="zh-CN" sz="2000">
              <a:latin typeface="Times New Roman" panose="02020603050405020304" pitchFamily="18" charset="0"/>
              <a:ea typeface="宋体" panose="02010600030101010101" pitchFamily="2" charset="-122"/>
              <a:cs typeface="Times New Roman" panose="02020603050405020304" pitchFamily="18" charset="0"/>
              <a:sym typeface="+mn-ea"/>
            </a:endParaRPr>
          </a:p>
          <a:p>
            <a:pPr>
              <a:lnSpc>
                <a:spcPct val="125000"/>
              </a:lnSpc>
            </a:pPr>
            <a:r>
              <a:rPr lang="en-US" altLang="zh-CN" baseline="-25000">
                <a:latin typeface="Times New Roman" panose="02020603050405020304" pitchFamily="18" charset="0"/>
                <a:ea typeface="宋体" panose="02010600030101010101" pitchFamily="2" charset="-122"/>
                <a:cs typeface="Times New Roman" panose="02020603050405020304" pitchFamily="18" charset="0"/>
                <a:sym typeface="+mn-ea"/>
              </a:rPr>
              <a:t>            </a:t>
            </a:r>
            <a:r>
              <a:rPr lang="en-US" altLang="zh-CN" i="1">
                <a:latin typeface="Times New Roman" panose="02020603050405020304" pitchFamily="18" charset="0"/>
                <a:ea typeface="宋体" panose="02010600030101010101" pitchFamily="2" charset="-122"/>
                <a:cs typeface="Times New Roman" panose="02020603050405020304" pitchFamily="18" charset="0"/>
                <a:sym typeface="+mn-ea"/>
              </a:rPr>
              <a:t>m</a:t>
            </a:r>
            <a:r>
              <a:rPr lang="en-US" altLang="zh-CN">
                <a:latin typeface="Times New Roman" panose="02020603050405020304" pitchFamily="18" charset="0"/>
                <a:ea typeface="宋体" panose="02010600030101010101" pitchFamily="2" charset="-122"/>
                <a:cs typeface="Times New Roman" panose="02020603050405020304" pitchFamily="18" charset="0"/>
                <a:sym typeface="+mn-ea"/>
              </a:rPr>
              <a:t> </a:t>
            </a:r>
            <a:r>
              <a:rPr lang="en-US" altLang="zh-CN" sz="2000">
                <a:latin typeface="Times New Roman" panose="02020603050405020304" pitchFamily="18" charset="0"/>
                <a:ea typeface="宋体" panose="02010600030101010101" pitchFamily="2" charset="-122"/>
                <a:cs typeface="Times New Roman" panose="02020603050405020304" pitchFamily="18" charset="0"/>
                <a:sym typeface="+mn-ea"/>
              </a:rPr>
              <a:t>=-0</a:t>
            </a:r>
            <a:r>
              <a:rPr lang="zh-CN" sz="2000">
                <a:latin typeface="Times New Roman" panose="02020603050405020304" pitchFamily="18" charset="0"/>
                <a:ea typeface="楷体" panose="02010609060101010101" charset="-122"/>
                <a:cs typeface="Times New Roman" panose="02020603050405020304" pitchFamily="18" charset="0"/>
                <a:sym typeface="+mn-ea"/>
              </a:rPr>
              <a:t>.</a:t>
            </a:r>
            <a:r>
              <a:rPr lang="en-US" altLang="zh-CN" sz="2000">
                <a:solidFill>
                  <a:srgbClr val="FF0000"/>
                </a:solidFill>
                <a:latin typeface="Times New Roman" panose="02020603050405020304" pitchFamily="18" charset="0"/>
                <a:ea typeface="楷体" panose="02010609060101010101" charset="-122"/>
                <a:cs typeface="Times New Roman" panose="02020603050405020304" pitchFamily="18" charset="0"/>
                <a:sym typeface="+mn-ea"/>
              </a:rPr>
              <a:t>1</a:t>
            </a:r>
            <a:r>
              <a:rPr lang="en-US" sz="2000">
                <a:latin typeface="Times New Roman" panose="02020603050405020304" pitchFamily="18" charset="0"/>
                <a:ea typeface="楷体" panose="02010609060101010101" charset="-122"/>
                <a:cs typeface="Times New Roman" panose="02020603050405020304" pitchFamily="18" charset="0"/>
                <a:sym typeface="+mn-ea"/>
              </a:rPr>
              <a:t>0100000 0</a:t>
            </a:r>
            <a:r>
              <a:rPr lang="en-US" sz="2000" i="1">
                <a:latin typeface="Times New Roman" panose="02020603050405020304" pitchFamily="18" charset="0"/>
                <a:ea typeface="楷体" panose="02010609060101010101" charset="-122"/>
                <a:cs typeface="Times New Roman" panose="02020603050405020304" pitchFamily="18" charset="0"/>
                <a:sym typeface="+mn-ea"/>
              </a:rPr>
              <a:t>  </a:t>
            </a:r>
            <a:r>
              <a:rPr lang="en-US" sz="2000">
                <a:latin typeface="Times New Roman" panose="02020603050405020304" pitchFamily="18" charset="0"/>
                <a:ea typeface="楷体" panose="02010609060101010101" charset="-122"/>
                <a:cs typeface="Times New Roman" panose="02020603050405020304" pitchFamily="18" charset="0"/>
                <a:sym typeface="+mn-ea"/>
              </a:rPr>
              <a:t>1 0000000 0110011</a:t>
            </a:r>
            <a:r>
              <a:rPr lang="en-US" altLang="zh-CN" sz="2000" baseline="-25000">
                <a:latin typeface="Times New Roman" panose="02020603050405020304" pitchFamily="18" charset="0"/>
                <a:ea typeface="楷体" panose="02010609060101010101" charset="-122"/>
                <a:cs typeface="Times New Roman" panose="02020603050405020304" pitchFamily="18" charset="0"/>
                <a:sym typeface="+mn-ea"/>
              </a:rPr>
              <a:t>2</a:t>
            </a:r>
            <a:endParaRPr lang="en-US" altLang="zh-CN" sz="2000" baseline="30000">
              <a:latin typeface="Times New Roman" panose="02020603050405020304" pitchFamily="18" charset="0"/>
              <a:ea typeface="宋体" panose="02010600030101010101" pitchFamily="2" charset="-122"/>
              <a:cs typeface="Times New Roman" panose="02020603050405020304" pitchFamily="18" charset="0"/>
              <a:sym typeface="+mn-ea"/>
            </a:endParaRPr>
          </a:p>
          <a:p>
            <a:pPr>
              <a:lnSpc>
                <a:spcPct val="125000"/>
              </a:lnSpc>
            </a:pPr>
            <a:r>
              <a:rPr lang="en-US" altLang="zh-CN" sz="2000" i="1">
                <a:latin typeface="Times New Roman" panose="02020603050405020304" pitchFamily="18" charset="0"/>
                <a:ea typeface="宋体" panose="02010600030101010101" pitchFamily="2" charset="-122"/>
                <a:cs typeface="Times New Roman" panose="02020603050405020304" pitchFamily="18" charset="0"/>
                <a:sym typeface="+mn-ea"/>
              </a:rPr>
              <a:t>       e</a:t>
            </a:r>
            <a:r>
              <a:rPr lang="en-US" altLang="zh-CN" sz="2000">
                <a:latin typeface="Times New Roman" panose="02020603050405020304" pitchFamily="18" charset="0"/>
                <a:ea typeface="宋体" panose="02010600030101010101" pitchFamily="2" charset="-122"/>
                <a:cs typeface="Times New Roman" panose="02020603050405020304" pitchFamily="18" charset="0"/>
                <a:sym typeface="+mn-ea"/>
              </a:rPr>
              <a:t>=</a:t>
            </a:r>
            <a:r>
              <a:rPr lang="en-US" altLang="zh-CN" sz="2000">
                <a:latin typeface="Times New Roman" panose="02020603050405020304" pitchFamily="18" charset="0"/>
                <a:ea typeface="宋体" panose="02010600030101010101" pitchFamily="2" charset="-122"/>
                <a:cs typeface="Times New Roman" panose="02020603050405020304" pitchFamily="18" charset="0"/>
                <a:sym typeface="+mn-ea"/>
              </a:rPr>
              <a:t>-10000000</a:t>
            </a:r>
            <a:r>
              <a:rPr lang="en-US" altLang="zh-CN" sz="2000" baseline="-25000">
                <a:latin typeface="Times New Roman" panose="02020603050405020304" pitchFamily="18" charset="0"/>
                <a:ea typeface="楷体" panose="02010609060101010101" charset="-122"/>
                <a:cs typeface="Times New Roman" panose="02020603050405020304" pitchFamily="18" charset="0"/>
                <a:sym typeface="+mn-ea"/>
              </a:rPr>
              <a:t>2</a:t>
            </a:r>
            <a:r>
              <a:rPr lang="en-US" altLang="zh-CN" sz="2000">
                <a:latin typeface="Times New Roman" panose="02020603050405020304" pitchFamily="18" charset="0"/>
                <a:ea typeface="宋体" panose="02010600030101010101" pitchFamily="2" charset="-122"/>
                <a:cs typeface="Times New Roman" panose="02020603050405020304" pitchFamily="18" charset="0"/>
                <a:sym typeface="+mn-ea"/>
              </a:rPr>
              <a:t>+</a:t>
            </a:r>
            <a:r>
              <a:rPr lang="en-US" sz="2000">
                <a:latin typeface="Times New Roman" panose="02020603050405020304" pitchFamily="18" charset="0"/>
                <a:ea typeface="楷体" panose="02010609060101010101" charset="-122"/>
                <a:cs typeface="Times New Roman" panose="02020603050405020304" pitchFamily="18" charset="0"/>
                <a:sym typeface="+mn-ea"/>
              </a:rPr>
              <a:t>1,0011000</a:t>
            </a:r>
            <a:r>
              <a:rPr lang="en-US" altLang="zh-CN" sz="2000" baseline="-25000">
                <a:latin typeface="Times New Roman" panose="02020603050405020304" pitchFamily="18" charset="0"/>
                <a:ea typeface="楷体" panose="02010609060101010101" charset="-122"/>
                <a:cs typeface="Times New Roman" panose="02020603050405020304" pitchFamily="18" charset="0"/>
                <a:sym typeface="+mn-ea"/>
              </a:rPr>
              <a:t>2</a:t>
            </a:r>
            <a:r>
              <a:rPr lang="en-US" sz="2000">
                <a:latin typeface="Times New Roman" panose="02020603050405020304" pitchFamily="18" charset="0"/>
                <a:ea typeface="楷体" panose="02010609060101010101" charset="-122"/>
                <a:cs typeface="Times New Roman" panose="02020603050405020304" pitchFamily="18" charset="0"/>
                <a:sym typeface="+mn-ea"/>
              </a:rPr>
              <a:t>=</a:t>
            </a:r>
            <a:r>
              <a:rPr lang="en-US" sz="2000">
                <a:latin typeface="Times New Roman" panose="02020603050405020304" pitchFamily="18" charset="0"/>
                <a:ea typeface="楷体" panose="02010609060101010101" charset="-122"/>
                <a:cs typeface="Times New Roman" panose="02020603050405020304" pitchFamily="18" charset="0"/>
                <a:sym typeface="+mn-ea"/>
              </a:rPr>
              <a:t>0011000</a:t>
            </a:r>
            <a:r>
              <a:rPr lang="en-US" altLang="zh-CN" sz="2000" baseline="-25000">
                <a:latin typeface="Times New Roman" panose="02020603050405020304" pitchFamily="18" charset="0"/>
                <a:ea typeface="楷体" panose="02010609060101010101" charset="-122"/>
                <a:cs typeface="Times New Roman" panose="02020603050405020304" pitchFamily="18" charset="0"/>
                <a:sym typeface="+mn-ea"/>
              </a:rPr>
              <a:t>2</a:t>
            </a:r>
            <a:r>
              <a:rPr lang="en-US" altLang="zh-CN" sz="2000">
                <a:latin typeface="Times New Roman" panose="02020603050405020304" pitchFamily="18" charset="0"/>
                <a:ea typeface="宋体" panose="02010600030101010101" pitchFamily="2" charset="-122"/>
                <a:cs typeface="Times New Roman" panose="02020603050405020304" pitchFamily="18" charset="0"/>
                <a:sym typeface="+mn-ea"/>
              </a:rPr>
              <a:t>=24</a:t>
            </a:r>
            <a:endParaRPr lang="en-US" altLang="zh-CN" sz="2000">
              <a:latin typeface="Times New Roman" panose="02020603050405020304" pitchFamily="18" charset="0"/>
              <a:ea typeface="宋体" panose="02010600030101010101" pitchFamily="2" charset="-122"/>
              <a:cs typeface="Times New Roman" panose="02020603050405020304" pitchFamily="18" charset="0"/>
              <a:sym typeface="+mn-ea"/>
            </a:endParaRPr>
          </a:p>
          <a:p>
            <a:pPr>
              <a:lnSpc>
                <a:spcPct val="125000"/>
              </a:lnSpc>
            </a:pPr>
            <a:r>
              <a:rPr lang="zh-CN" altLang="en-US" sz="2000">
                <a:latin typeface="Times New Roman" panose="02020603050405020304" pitchFamily="18" charset="0"/>
                <a:ea typeface="宋体" panose="02010600030101010101" pitchFamily="2" charset="-122"/>
                <a:cs typeface="Times New Roman" panose="02020603050405020304" pitchFamily="18" charset="0"/>
                <a:sym typeface="+mn-ea"/>
              </a:rPr>
              <a:t>浮点数</a:t>
            </a:r>
            <a:r>
              <a:rPr lang="zh-CN" altLang="en-US" sz="2000">
                <a:latin typeface="Times New Roman" panose="02020603050405020304" pitchFamily="18" charset="0"/>
                <a:ea typeface="宋体" panose="02010600030101010101" pitchFamily="2" charset="-122"/>
                <a:cs typeface="Times New Roman" panose="02020603050405020304" pitchFamily="18" charset="0"/>
                <a:sym typeface="+mn-ea"/>
              </a:rPr>
              <a:t>真值：</a:t>
            </a:r>
            <a:r>
              <a:rPr lang="en-US" altLang="zh-CN" sz="2000">
                <a:latin typeface="Times New Roman" panose="02020603050405020304" pitchFamily="18" charset="0"/>
                <a:ea typeface="宋体" panose="02010600030101010101" pitchFamily="2" charset="-122"/>
                <a:cs typeface="Times New Roman" panose="02020603050405020304" pitchFamily="18" charset="0"/>
                <a:sym typeface="+mn-ea"/>
              </a:rPr>
              <a:t>-0</a:t>
            </a:r>
            <a:r>
              <a:rPr lang="zh-CN" sz="2000">
                <a:latin typeface="Times New Roman" panose="02020603050405020304" pitchFamily="18" charset="0"/>
                <a:ea typeface="楷体" panose="02010609060101010101" charset="-122"/>
                <a:cs typeface="Times New Roman" panose="02020603050405020304" pitchFamily="18" charset="0"/>
                <a:sym typeface="+mn-ea"/>
              </a:rPr>
              <a:t>.</a:t>
            </a:r>
            <a:r>
              <a:rPr lang="en-US" altLang="zh-CN" sz="2000">
                <a:solidFill>
                  <a:srgbClr val="FF0000"/>
                </a:solidFill>
                <a:latin typeface="Times New Roman" panose="02020603050405020304" pitchFamily="18" charset="0"/>
                <a:ea typeface="楷体" panose="02010609060101010101" charset="-122"/>
                <a:cs typeface="Times New Roman" panose="02020603050405020304" pitchFamily="18" charset="0"/>
                <a:sym typeface="+mn-ea"/>
              </a:rPr>
              <a:t>1</a:t>
            </a:r>
            <a:r>
              <a:rPr lang="en-US" sz="2000">
                <a:latin typeface="Times New Roman" panose="02020603050405020304" pitchFamily="18" charset="0"/>
                <a:ea typeface="楷体" panose="02010609060101010101" charset="-122"/>
                <a:cs typeface="Times New Roman" panose="02020603050405020304" pitchFamily="18" charset="0"/>
                <a:sym typeface="+mn-ea"/>
              </a:rPr>
              <a:t>0100000 0</a:t>
            </a:r>
            <a:r>
              <a:rPr lang="en-US" sz="2000" i="1">
                <a:latin typeface="Times New Roman" panose="02020603050405020304" pitchFamily="18" charset="0"/>
                <a:ea typeface="楷体" panose="02010609060101010101" charset="-122"/>
                <a:cs typeface="Times New Roman" panose="02020603050405020304" pitchFamily="18" charset="0"/>
                <a:sym typeface="+mn-ea"/>
              </a:rPr>
              <a:t> </a:t>
            </a:r>
            <a:r>
              <a:rPr lang="en-US" sz="2000">
                <a:latin typeface="Times New Roman" panose="02020603050405020304" pitchFamily="18" charset="0"/>
                <a:ea typeface="楷体" panose="02010609060101010101" charset="-122"/>
                <a:cs typeface="Times New Roman" panose="02020603050405020304" pitchFamily="18" charset="0"/>
                <a:sym typeface="+mn-ea"/>
              </a:rPr>
              <a:t>1 0000000 0110011</a:t>
            </a:r>
            <a:r>
              <a:rPr lang="en-US" sz="2000" baseline="-25000">
                <a:latin typeface="Times New Roman" panose="02020603050405020304" pitchFamily="18" charset="0"/>
                <a:ea typeface="楷体" panose="02010609060101010101" charset="-122"/>
                <a:cs typeface="Times New Roman" panose="02020603050405020304" pitchFamily="18" charset="0"/>
                <a:sym typeface="+mn-ea"/>
              </a:rPr>
              <a:t>2</a:t>
            </a:r>
            <a:r>
              <a:rPr lang="en-US" altLang="zh-CN" sz="2000">
                <a:latin typeface="Times New Roman" panose="02020603050405020304" pitchFamily="18" charset="0"/>
                <a:ea typeface="宋体" panose="02010600030101010101" pitchFamily="2" charset="-122"/>
                <a:cs typeface="Times New Roman" panose="02020603050405020304" pitchFamily="18" charset="0"/>
                <a:sym typeface="+mn-ea"/>
              </a:rPr>
              <a:t>×2</a:t>
            </a:r>
            <a:r>
              <a:rPr lang="en-US" altLang="zh-CN" sz="2000" baseline="30000">
                <a:latin typeface="Times New Roman" panose="02020603050405020304" pitchFamily="18" charset="0"/>
                <a:ea typeface="宋体" panose="02010600030101010101" pitchFamily="2" charset="-122"/>
                <a:cs typeface="Times New Roman" panose="02020603050405020304" pitchFamily="18" charset="0"/>
                <a:sym typeface="+mn-ea"/>
              </a:rPr>
              <a:t>2</a:t>
            </a:r>
            <a:r>
              <a:rPr lang="en-US" altLang="zh-CN" sz="2000" baseline="30000">
                <a:latin typeface="Times New Roman" panose="02020603050405020304" pitchFamily="18" charset="0"/>
                <a:ea typeface="宋体" panose="02010600030101010101" pitchFamily="2" charset="-122"/>
                <a:cs typeface="Times New Roman" panose="02020603050405020304" pitchFamily="18" charset="0"/>
                <a:sym typeface="+mn-ea"/>
              </a:rPr>
              <a:t>4</a:t>
            </a:r>
            <a:endParaRPr lang="en-US" altLang="zh-CN" sz="2000" baseline="30000">
              <a:latin typeface="Times New Roman" panose="02020603050405020304" pitchFamily="18" charset="0"/>
              <a:ea typeface="宋体" panose="02010600030101010101" pitchFamily="2" charset="-122"/>
              <a:cs typeface="Times New Roman" panose="02020603050405020304" pitchFamily="18" charset="0"/>
              <a:sym typeface="+mn-ea"/>
            </a:endParaRPr>
          </a:p>
        </p:txBody>
      </p:sp>
      <p:sp>
        <p:nvSpPr>
          <p:cNvPr id="16" name="文本框 15"/>
          <p:cNvSpPr txBox="1"/>
          <p:nvPr/>
        </p:nvSpPr>
        <p:spPr>
          <a:xfrm>
            <a:off x="5748020" y="5121275"/>
            <a:ext cx="6176645" cy="1630045"/>
          </a:xfrm>
          <a:prstGeom prst="rect">
            <a:avLst/>
          </a:prstGeom>
          <a:noFill/>
          <a:ln>
            <a:solidFill>
              <a:schemeClr val="accent1"/>
            </a:solidFill>
          </a:ln>
        </p:spPr>
        <p:txBody>
          <a:bodyPr wrap="square" rtlCol="0" anchor="t">
            <a:spAutoFit/>
          </a:bodyPr>
          <a:p>
            <a:pPr>
              <a:lnSpc>
                <a:spcPct val="125000"/>
              </a:lnSpc>
            </a:pPr>
            <a:r>
              <a:rPr lang="en-US" altLang="zh-CN">
                <a:ea typeface="宋体" panose="02010600030101010101" pitchFamily="2" charset="-122"/>
                <a:sym typeface="+mn-ea"/>
              </a:rPr>
              <a:t> </a:t>
            </a:r>
            <a:r>
              <a:rPr lang="zh-CN" altLang="en-US" sz="2000">
                <a:ea typeface="宋体" panose="02010600030101010101" pitchFamily="2" charset="-122"/>
                <a:sym typeface="+mn-ea"/>
              </a:rPr>
              <a:t>浮点数：</a:t>
            </a:r>
            <a:r>
              <a:rPr lang="en-US" altLang="zh-CN" sz="2000">
                <a:latin typeface="Times New Roman" panose="02020603050405020304" pitchFamily="18" charset="0"/>
                <a:ea typeface="宋体" panose="02010600030101010101" pitchFamily="2" charset="-122"/>
                <a:cs typeface="Times New Roman" panose="02020603050405020304" pitchFamily="18" charset="0"/>
                <a:sym typeface="+mn-ea"/>
              </a:rPr>
              <a:t>1</a:t>
            </a:r>
            <a:r>
              <a:rPr lang="zh-CN" sz="2000">
                <a:latin typeface="Times New Roman" panose="02020603050405020304" pitchFamily="18" charset="0"/>
                <a:ea typeface="楷体" panose="02010609060101010101" charset="-122"/>
                <a:cs typeface="Times New Roman" panose="02020603050405020304" pitchFamily="18" charset="0"/>
                <a:sym typeface="+mn-ea"/>
              </a:rPr>
              <a:t>.</a:t>
            </a:r>
            <a:r>
              <a:rPr lang="en-US" altLang="zh-CN" sz="2000">
                <a:solidFill>
                  <a:srgbClr val="FF0000"/>
                </a:solidFill>
                <a:latin typeface="Times New Roman" panose="02020603050405020304" pitchFamily="18" charset="0"/>
                <a:ea typeface="楷体" panose="02010609060101010101" charset="-122"/>
                <a:cs typeface="Times New Roman" panose="02020603050405020304" pitchFamily="18" charset="0"/>
                <a:sym typeface="+mn-ea"/>
              </a:rPr>
              <a:t>1</a:t>
            </a:r>
            <a:r>
              <a:rPr lang="en-US" sz="2000">
                <a:latin typeface="Times New Roman" panose="02020603050405020304" pitchFamily="18" charset="0"/>
                <a:ea typeface="楷体" panose="02010609060101010101" charset="-122"/>
                <a:cs typeface="Times New Roman" panose="02020603050405020304" pitchFamily="18" charset="0"/>
                <a:sym typeface="+mn-ea"/>
              </a:rPr>
              <a:t>00000000000000</a:t>
            </a:r>
            <a:r>
              <a:rPr lang="en-US" altLang="zh-CN" sz="2000">
                <a:latin typeface="Times New Roman" panose="02020603050405020304" pitchFamily="18" charset="0"/>
                <a:ea typeface="宋体" panose="02010600030101010101" pitchFamily="2" charset="-122"/>
                <a:cs typeface="Times New Roman" panose="02020603050405020304" pitchFamily="18" charset="0"/>
                <a:sym typeface="+mn-ea"/>
              </a:rPr>
              <a:t>×2</a:t>
            </a:r>
            <a:r>
              <a:rPr lang="en-US" altLang="zh-CN" sz="2000" baseline="30000">
                <a:latin typeface="Times New Roman" panose="02020603050405020304" pitchFamily="18" charset="0"/>
                <a:ea typeface="宋体" panose="02010600030101010101" pitchFamily="2" charset="-122"/>
                <a:cs typeface="Times New Roman" panose="02020603050405020304" pitchFamily="18" charset="0"/>
                <a:sym typeface="+mn-ea"/>
              </a:rPr>
              <a:t>0,0000010</a:t>
            </a:r>
            <a:endParaRPr lang="en-US" altLang="zh-CN" sz="2000" baseline="30000">
              <a:latin typeface="Times New Roman" panose="02020603050405020304" pitchFamily="18" charset="0"/>
              <a:ea typeface="宋体" panose="02010600030101010101" pitchFamily="2" charset="-122"/>
              <a:cs typeface="Times New Roman" panose="02020603050405020304" pitchFamily="18" charset="0"/>
              <a:sym typeface="+mn-ea"/>
            </a:endParaRPr>
          </a:p>
          <a:p>
            <a:pPr>
              <a:lnSpc>
                <a:spcPct val="125000"/>
              </a:lnSpc>
            </a:pPr>
            <a:r>
              <a:rPr lang="en-US" altLang="zh-CN" baseline="-25000">
                <a:latin typeface="Times New Roman" panose="02020603050405020304" pitchFamily="18" charset="0"/>
                <a:ea typeface="宋体" panose="02010600030101010101" pitchFamily="2" charset="-122"/>
                <a:cs typeface="Times New Roman" panose="02020603050405020304" pitchFamily="18" charset="0"/>
                <a:sym typeface="+mn-ea"/>
              </a:rPr>
              <a:t>                 </a:t>
            </a:r>
            <a:r>
              <a:rPr lang="en-US" altLang="zh-CN" i="1">
                <a:latin typeface="Times New Roman" panose="02020603050405020304" pitchFamily="18" charset="0"/>
                <a:ea typeface="宋体" panose="02010600030101010101" pitchFamily="2" charset="-122"/>
                <a:cs typeface="Times New Roman" panose="02020603050405020304" pitchFamily="18" charset="0"/>
                <a:sym typeface="+mn-ea"/>
              </a:rPr>
              <a:t>m</a:t>
            </a:r>
            <a:r>
              <a:rPr lang="en-US" altLang="zh-CN">
                <a:latin typeface="Times New Roman" panose="02020603050405020304" pitchFamily="18" charset="0"/>
                <a:ea typeface="宋体" panose="02010600030101010101" pitchFamily="2" charset="-122"/>
                <a:cs typeface="Times New Roman" panose="02020603050405020304" pitchFamily="18" charset="0"/>
                <a:sym typeface="+mn-ea"/>
              </a:rPr>
              <a:t> </a:t>
            </a:r>
            <a:r>
              <a:rPr lang="en-US" altLang="zh-CN" sz="2000">
                <a:latin typeface="Times New Roman" panose="02020603050405020304" pitchFamily="18" charset="0"/>
                <a:ea typeface="宋体" panose="02010600030101010101" pitchFamily="2" charset="-122"/>
                <a:cs typeface="Times New Roman" panose="02020603050405020304" pitchFamily="18" charset="0"/>
                <a:sym typeface="+mn-ea"/>
              </a:rPr>
              <a:t>=-0</a:t>
            </a:r>
            <a:r>
              <a:rPr lang="zh-CN" sz="2000">
                <a:latin typeface="Times New Roman" panose="02020603050405020304" pitchFamily="18" charset="0"/>
                <a:ea typeface="楷体" panose="02010609060101010101" charset="-122"/>
                <a:cs typeface="Times New Roman" panose="02020603050405020304" pitchFamily="18" charset="0"/>
                <a:sym typeface="+mn-ea"/>
              </a:rPr>
              <a:t>.</a:t>
            </a:r>
            <a:r>
              <a:rPr lang="en-US" altLang="zh-CN" sz="2000">
                <a:solidFill>
                  <a:srgbClr val="FF0000"/>
                </a:solidFill>
                <a:latin typeface="Times New Roman" panose="02020603050405020304" pitchFamily="18" charset="0"/>
                <a:ea typeface="楷体" panose="02010609060101010101" charset="-122"/>
                <a:cs typeface="Times New Roman" panose="02020603050405020304" pitchFamily="18" charset="0"/>
                <a:sym typeface="+mn-ea"/>
              </a:rPr>
              <a:t>1</a:t>
            </a:r>
            <a:r>
              <a:rPr lang="en-US" sz="2000">
                <a:latin typeface="Times New Roman" panose="02020603050405020304" pitchFamily="18" charset="0"/>
                <a:ea typeface="楷体" panose="02010609060101010101" charset="-122"/>
                <a:cs typeface="Times New Roman" panose="02020603050405020304" pitchFamily="18" charset="0"/>
                <a:sym typeface="+mn-ea"/>
              </a:rPr>
              <a:t>00000000000000</a:t>
            </a:r>
            <a:r>
              <a:rPr lang="en-US" altLang="zh-CN" sz="2000" baseline="-25000">
                <a:latin typeface="Times New Roman" panose="02020603050405020304" pitchFamily="18" charset="0"/>
                <a:ea typeface="楷体" panose="02010609060101010101" charset="-122"/>
                <a:cs typeface="Times New Roman" panose="02020603050405020304" pitchFamily="18" charset="0"/>
                <a:sym typeface="+mn-ea"/>
              </a:rPr>
              <a:t>2</a:t>
            </a:r>
            <a:endParaRPr lang="en-US" altLang="zh-CN" sz="2000" baseline="30000">
              <a:latin typeface="Times New Roman" panose="02020603050405020304" pitchFamily="18" charset="0"/>
              <a:ea typeface="宋体" panose="02010600030101010101" pitchFamily="2" charset="-122"/>
              <a:cs typeface="Times New Roman" panose="02020603050405020304" pitchFamily="18" charset="0"/>
              <a:sym typeface="+mn-ea"/>
            </a:endParaRPr>
          </a:p>
          <a:p>
            <a:pPr>
              <a:lnSpc>
                <a:spcPct val="125000"/>
              </a:lnSpc>
            </a:pPr>
            <a:r>
              <a:rPr lang="en-US" altLang="zh-CN" sz="2000" i="1">
                <a:latin typeface="Times New Roman" panose="02020603050405020304" pitchFamily="18" charset="0"/>
                <a:ea typeface="宋体" panose="02010600030101010101" pitchFamily="2" charset="-122"/>
                <a:cs typeface="Times New Roman" panose="02020603050405020304" pitchFamily="18" charset="0"/>
                <a:sym typeface="+mn-ea"/>
              </a:rPr>
              <a:t>          e</a:t>
            </a:r>
            <a:r>
              <a:rPr lang="en-US" altLang="zh-CN" sz="2000">
                <a:latin typeface="Times New Roman" panose="02020603050405020304" pitchFamily="18" charset="0"/>
                <a:ea typeface="宋体" panose="02010600030101010101" pitchFamily="2" charset="-122"/>
                <a:cs typeface="Times New Roman" panose="02020603050405020304" pitchFamily="18" charset="0"/>
                <a:sym typeface="+mn-ea"/>
              </a:rPr>
              <a:t>=</a:t>
            </a:r>
            <a:r>
              <a:rPr lang="en-US" altLang="zh-CN" sz="2000">
                <a:latin typeface="Times New Roman" panose="02020603050405020304" pitchFamily="18" charset="0"/>
                <a:ea typeface="宋体" panose="02010600030101010101" pitchFamily="2" charset="-122"/>
                <a:cs typeface="Times New Roman" panose="02020603050405020304" pitchFamily="18" charset="0"/>
                <a:sym typeface="+mn-ea"/>
              </a:rPr>
              <a:t>-10000000</a:t>
            </a:r>
            <a:r>
              <a:rPr lang="en-US" altLang="zh-CN" sz="2000" baseline="-25000">
                <a:latin typeface="Times New Roman" panose="02020603050405020304" pitchFamily="18" charset="0"/>
                <a:ea typeface="楷体" panose="02010609060101010101" charset="-122"/>
                <a:cs typeface="Times New Roman" panose="02020603050405020304" pitchFamily="18" charset="0"/>
                <a:sym typeface="+mn-ea"/>
              </a:rPr>
              <a:t>2</a:t>
            </a:r>
            <a:r>
              <a:rPr lang="en-US" altLang="zh-CN" sz="2000">
                <a:latin typeface="Times New Roman" panose="02020603050405020304" pitchFamily="18" charset="0"/>
                <a:ea typeface="宋体" panose="02010600030101010101" pitchFamily="2" charset="-122"/>
                <a:cs typeface="Times New Roman" panose="02020603050405020304" pitchFamily="18" charset="0"/>
                <a:sym typeface="+mn-ea"/>
              </a:rPr>
              <a:t>+</a:t>
            </a:r>
            <a:r>
              <a:rPr lang="en-US" altLang="zh-CN" sz="2000">
                <a:latin typeface="Times New Roman" panose="02020603050405020304" pitchFamily="18" charset="0"/>
                <a:ea typeface="宋体" panose="02010600030101010101" pitchFamily="2" charset="-122"/>
                <a:cs typeface="Times New Roman" panose="02020603050405020304" pitchFamily="18" charset="0"/>
                <a:sym typeface="+mn-ea"/>
              </a:rPr>
              <a:t>00000010</a:t>
            </a:r>
            <a:r>
              <a:rPr lang="en-US" altLang="zh-CN" sz="2000">
                <a:latin typeface="Times New Roman" panose="02020603050405020304" pitchFamily="18" charset="0"/>
                <a:ea typeface="宋体" panose="02010600030101010101" pitchFamily="2" charset="-122"/>
                <a:cs typeface="Times New Roman" panose="02020603050405020304" pitchFamily="18" charset="0"/>
                <a:sym typeface="+mn-ea"/>
              </a:rPr>
              <a:t>=-126</a:t>
            </a:r>
            <a:endParaRPr lang="en-US" altLang="zh-CN" sz="2000">
              <a:latin typeface="Times New Roman" panose="02020603050405020304" pitchFamily="18" charset="0"/>
              <a:ea typeface="宋体" panose="02010600030101010101" pitchFamily="2" charset="-122"/>
              <a:cs typeface="Times New Roman" panose="02020603050405020304" pitchFamily="18" charset="0"/>
              <a:sym typeface="+mn-ea"/>
            </a:endParaRPr>
          </a:p>
          <a:p>
            <a:pPr>
              <a:lnSpc>
                <a:spcPct val="125000"/>
              </a:lnSpc>
            </a:pPr>
            <a:r>
              <a:rPr lang="zh-CN" altLang="en-US" sz="2000">
                <a:latin typeface="Times New Roman" panose="02020603050405020304" pitchFamily="18" charset="0"/>
                <a:ea typeface="宋体" panose="02010600030101010101" pitchFamily="2" charset="-122"/>
                <a:cs typeface="Times New Roman" panose="02020603050405020304" pitchFamily="18" charset="0"/>
                <a:sym typeface="+mn-ea"/>
              </a:rPr>
              <a:t>浮点数真值：</a:t>
            </a:r>
            <a:r>
              <a:rPr lang="en-US" altLang="zh-CN" sz="2000">
                <a:latin typeface="Times New Roman" panose="02020603050405020304" pitchFamily="18" charset="0"/>
                <a:ea typeface="宋体" panose="02010600030101010101" pitchFamily="2" charset="-122"/>
                <a:cs typeface="Times New Roman" panose="02020603050405020304" pitchFamily="18" charset="0"/>
                <a:sym typeface="+mn-ea"/>
              </a:rPr>
              <a:t>-</a:t>
            </a:r>
            <a:r>
              <a:rPr lang="en-US" altLang="zh-CN" sz="2000">
                <a:latin typeface="Times New Roman" panose="02020603050405020304" pitchFamily="18" charset="0"/>
                <a:ea typeface="宋体" panose="02010600030101010101" pitchFamily="2" charset="-122"/>
                <a:cs typeface="Times New Roman" panose="02020603050405020304" pitchFamily="18" charset="0"/>
                <a:sym typeface="+mn-ea"/>
              </a:rPr>
              <a:t>0</a:t>
            </a:r>
            <a:r>
              <a:rPr lang="zh-CN" sz="2000">
                <a:latin typeface="Times New Roman" panose="02020603050405020304" pitchFamily="18" charset="0"/>
                <a:ea typeface="楷体" panose="02010609060101010101" charset="-122"/>
                <a:cs typeface="Times New Roman" panose="02020603050405020304" pitchFamily="18" charset="0"/>
                <a:sym typeface="+mn-ea"/>
              </a:rPr>
              <a:t>.</a:t>
            </a:r>
            <a:r>
              <a:rPr lang="en-US" altLang="zh-CN" sz="2000">
                <a:solidFill>
                  <a:srgbClr val="FF0000"/>
                </a:solidFill>
                <a:latin typeface="Times New Roman" panose="02020603050405020304" pitchFamily="18" charset="0"/>
                <a:ea typeface="楷体" panose="02010609060101010101" charset="-122"/>
                <a:cs typeface="Times New Roman" panose="02020603050405020304" pitchFamily="18" charset="0"/>
                <a:sym typeface="+mn-ea"/>
              </a:rPr>
              <a:t>1</a:t>
            </a:r>
            <a:r>
              <a:rPr lang="en-US" sz="2000">
                <a:latin typeface="Times New Roman" panose="02020603050405020304" pitchFamily="18" charset="0"/>
                <a:ea typeface="楷体" panose="02010609060101010101" charset="-122"/>
                <a:cs typeface="Times New Roman" panose="02020603050405020304" pitchFamily="18" charset="0"/>
                <a:sym typeface="+mn-ea"/>
              </a:rPr>
              <a:t>00000000000000</a:t>
            </a:r>
            <a:r>
              <a:rPr lang="en-US" altLang="zh-CN" sz="2000" baseline="-25000">
                <a:latin typeface="Times New Roman" panose="02020603050405020304" pitchFamily="18" charset="0"/>
                <a:ea typeface="楷体" panose="02010609060101010101" charset="-122"/>
                <a:cs typeface="Times New Roman" panose="02020603050405020304" pitchFamily="18" charset="0"/>
                <a:sym typeface="+mn-ea"/>
              </a:rPr>
              <a:t>2</a:t>
            </a:r>
            <a:r>
              <a:rPr lang="en-US" altLang="zh-CN" sz="2000">
                <a:latin typeface="Times New Roman" panose="02020603050405020304" pitchFamily="18" charset="0"/>
                <a:ea typeface="宋体" panose="02010600030101010101" pitchFamily="2" charset="-122"/>
                <a:cs typeface="Times New Roman" panose="02020603050405020304" pitchFamily="18" charset="0"/>
                <a:sym typeface="+mn-ea"/>
              </a:rPr>
              <a:t>×2</a:t>
            </a:r>
            <a:r>
              <a:rPr lang="en-US" altLang="zh-CN" sz="2000" baseline="30000">
                <a:latin typeface="Times New Roman" panose="02020603050405020304" pitchFamily="18" charset="0"/>
                <a:ea typeface="宋体" panose="02010600030101010101" pitchFamily="2" charset="-122"/>
                <a:cs typeface="Times New Roman" panose="02020603050405020304" pitchFamily="18" charset="0"/>
                <a:sym typeface="+mn-ea"/>
              </a:rPr>
              <a:t>-126</a:t>
            </a:r>
            <a:endParaRPr lang="en-US" altLang="zh-CN" sz="2000" baseline="30000">
              <a:latin typeface="Times New Roman" panose="02020603050405020304" pitchFamily="18" charset="0"/>
              <a:ea typeface="宋体" panose="02010600030101010101" pitchFamily="2" charset="-122"/>
              <a:cs typeface="Times New Roman" panose="02020603050405020304" pitchFamily="18" charset="0"/>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324485" y="1017905"/>
            <a:ext cx="10689590" cy="5169535"/>
          </a:xfrm>
          <a:prstGeom prst="rect">
            <a:avLst/>
          </a:prstGeom>
          <a:noFill/>
        </p:spPr>
        <p:txBody>
          <a:bodyPr wrap="square" rtlCol="0">
            <a:spAutoFit/>
          </a:bodyPr>
          <a:lstStyle/>
          <a:p>
            <a:pPr>
              <a:lnSpc>
                <a:spcPct val="125000"/>
              </a:lnSpc>
            </a:pPr>
            <a:r>
              <a:rPr lang="en-US" altLang="zh-CN" sz="2400"/>
              <a:t>   </a:t>
            </a:r>
            <a:r>
              <a:rPr lang="zh-CN" altLang="en-US" sz="2400"/>
              <a:t>例</a:t>
            </a:r>
            <a:r>
              <a:rPr lang="en-US" altLang="zh-CN" sz="2400"/>
              <a:t>6</a:t>
            </a:r>
            <a:r>
              <a:rPr lang="zh-CN" altLang="en-US" sz="2400"/>
              <a:t>：</a:t>
            </a:r>
            <a:r>
              <a:rPr lang="zh-CN" altLang="en-US" sz="2400">
                <a:latin typeface="Times New Roman" panose="02020603050405020304" pitchFamily="18" charset="0"/>
                <a:ea typeface="楷体" panose="02010609060101010101" charset="-122"/>
                <a:cs typeface="Times New Roman" panose="02020603050405020304" pitchFamily="18" charset="0"/>
                <a:sym typeface="+mn-ea"/>
              </a:rPr>
              <a:t>真值分别是</a:t>
            </a:r>
            <a:r>
              <a:rPr lang="en-US" altLang="zh-CN" sz="2400">
                <a:latin typeface="Times New Roman" panose="02020603050405020304" pitchFamily="18" charset="0"/>
                <a:ea typeface="楷体" panose="02010609060101010101" charset="-122"/>
                <a:cs typeface="Times New Roman" panose="02020603050405020304" pitchFamily="18" charset="0"/>
                <a:sym typeface="+mn-ea"/>
              </a:rPr>
              <a:t>-32.25</a:t>
            </a:r>
            <a:r>
              <a:rPr lang="zh-CN" altLang="en-US" sz="2400">
                <a:latin typeface="Times New Roman" panose="02020603050405020304" pitchFamily="18" charset="0"/>
                <a:ea typeface="楷体" panose="02010609060101010101" charset="-122"/>
                <a:cs typeface="Times New Roman" panose="02020603050405020304" pitchFamily="18" charset="0"/>
                <a:sym typeface="+mn-ea"/>
              </a:rPr>
              <a:t>和</a:t>
            </a:r>
            <a:r>
              <a:rPr lang="en-US" altLang="zh-CN" sz="2400">
                <a:latin typeface="Times New Roman" panose="02020603050405020304" pitchFamily="18" charset="0"/>
                <a:ea typeface="楷体" panose="02010609060101010101" charset="-122"/>
                <a:cs typeface="Times New Roman" panose="02020603050405020304" pitchFamily="18" charset="0"/>
                <a:sym typeface="+mn-ea"/>
              </a:rPr>
              <a:t>1056.625</a:t>
            </a:r>
            <a:r>
              <a:rPr lang="zh-CN" altLang="en-US" sz="2400">
                <a:latin typeface="Times New Roman" panose="02020603050405020304" pitchFamily="18" charset="0"/>
                <a:ea typeface="楷体" panose="02010609060101010101" charset="-122"/>
                <a:cs typeface="Times New Roman" panose="02020603050405020304" pitchFamily="18" charset="0"/>
                <a:sym typeface="+mn-ea"/>
              </a:rPr>
              <a:t>，求对应的</a:t>
            </a:r>
            <a:r>
              <a:rPr lang="en-US" altLang="zh-CN" sz="2400">
                <a:latin typeface="Times New Roman" panose="02020603050405020304" pitchFamily="18" charset="0"/>
                <a:ea typeface="楷体" panose="02010609060101010101" charset="-122"/>
                <a:cs typeface="Times New Roman" panose="02020603050405020304" pitchFamily="18" charset="0"/>
              </a:rPr>
              <a:t>VAX</a:t>
            </a:r>
            <a:r>
              <a:rPr lang="zh-CN" altLang="en-US" sz="2400">
                <a:latin typeface="Times New Roman" panose="02020603050405020304" pitchFamily="18" charset="0"/>
                <a:ea typeface="楷体" panose="02010609060101010101" charset="-122"/>
                <a:cs typeface="Times New Roman" panose="02020603050405020304" pitchFamily="18" charset="0"/>
              </a:rPr>
              <a:t>机中的四字节</a:t>
            </a:r>
            <a:r>
              <a:rPr lang="en-US" altLang="zh-CN" sz="2400">
                <a:latin typeface="Times New Roman" panose="02020603050405020304" pitchFamily="18" charset="0"/>
                <a:ea typeface="楷体" panose="02010609060101010101" charset="-122"/>
                <a:cs typeface="Times New Roman" panose="02020603050405020304" pitchFamily="18" charset="0"/>
              </a:rPr>
              <a:t>F</a:t>
            </a:r>
            <a:r>
              <a:rPr lang="zh-CN" altLang="en-US" sz="2400">
                <a:latin typeface="Times New Roman" panose="02020603050405020304" pitchFamily="18" charset="0"/>
                <a:ea typeface="楷体" panose="02010609060101010101" charset="-122"/>
                <a:cs typeface="Times New Roman" panose="02020603050405020304" pitchFamily="18" charset="0"/>
              </a:rPr>
              <a:t>浮点</a:t>
            </a:r>
            <a:endParaRPr lang="zh-CN" altLang="en-US" sz="2400">
              <a:latin typeface="Times New Roman" panose="02020603050405020304" pitchFamily="18" charset="0"/>
              <a:ea typeface="楷体" panose="02010609060101010101" charset="-122"/>
              <a:cs typeface="Times New Roman" panose="02020603050405020304" pitchFamily="18" charset="0"/>
            </a:endParaRPr>
          </a:p>
          <a:p>
            <a:pPr>
              <a:lnSpc>
                <a:spcPct val="125000"/>
              </a:lnSpc>
            </a:pPr>
            <a:r>
              <a:rPr lang="zh-CN" altLang="en-US" sz="2400">
                <a:latin typeface="Times New Roman" panose="02020603050405020304" pitchFamily="18" charset="0"/>
                <a:ea typeface="楷体" panose="02010609060101010101" charset="-122"/>
                <a:cs typeface="Times New Roman" panose="02020603050405020304" pitchFamily="18" charset="0"/>
              </a:rPr>
              <a:t>数</a:t>
            </a:r>
            <a:r>
              <a:rPr lang="zh-CN" sz="2400">
                <a:latin typeface="Times New Roman" panose="02020603050405020304" pitchFamily="18" charset="0"/>
                <a:ea typeface="楷体" panose="02010609060101010101" charset="-122"/>
                <a:cs typeface="Times New Roman" panose="02020603050405020304" pitchFamily="18" charset="0"/>
              </a:rPr>
              <a:t>。</a:t>
            </a:r>
            <a:endParaRPr lang="zh-CN" sz="2400">
              <a:latin typeface="Times New Roman" panose="02020603050405020304" pitchFamily="18" charset="0"/>
              <a:ea typeface="楷体" panose="02010609060101010101" charset="-122"/>
              <a:cs typeface="Times New Roman" panose="02020603050405020304" pitchFamily="18" charset="0"/>
            </a:endParaRPr>
          </a:p>
          <a:p>
            <a:pPr>
              <a:lnSpc>
                <a:spcPct val="125000"/>
              </a:lnSpc>
            </a:pPr>
            <a:endParaRPr lang="zh-CN" altLang="en-US" sz="2400">
              <a:latin typeface="Times New Roman" panose="02020603050405020304" pitchFamily="18" charset="0"/>
              <a:ea typeface="楷体" panose="02010609060101010101" charset="-122"/>
              <a:cs typeface="Times New Roman" panose="02020603050405020304" pitchFamily="18" charset="0"/>
            </a:endParaRPr>
          </a:p>
          <a:p>
            <a:pPr>
              <a:lnSpc>
                <a:spcPct val="125000"/>
              </a:lnSpc>
            </a:pPr>
            <a:r>
              <a:rPr lang="en-US" altLang="zh-CN" sz="2400">
                <a:latin typeface="Times New Roman" panose="02020603050405020304" pitchFamily="18" charset="0"/>
                <a:ea typeface="楷体" panose="02010609060101010101" charset="-122"/>
                <a:cs typeface="Times New Roman" panose="02020603050405020304" pitchFamily="18" charset="0"/>
              </a:rPr>
              <a:t> (</a:t>
            </a:r>
            <a:r>
              <a:rPr lang="en-US" altLang="zh-CN" sz="2400" i="1">
                <a:latin typeface="Times New Roman" panose="02020603050405020304" pitchFamily="18" charset="0"/>
                <a:ea typeface="楷体" panose="02010609060101010101" charset="-122"/>
                <a:cs typeface="Times New Roman" panose="02020603050405020304" pitchFamily="18" charset="0"/>
              </a:rPr>
              <a:t>a</a:t>
            </a:r>
            <a:r>
              <a:rPr lang="en-US" altLang="zh-CN" sz="2400">
                <a:latin typeface="Times New Roman" panose="02020603050405020304" pitchFamily="18" charset="0"/>
                <a:ea typeface="楷体" panose="02010609060101010101" charset="-122"/>
                <a:cs typeface="Times New Roman" panose="02020603050405020304" pitchFamily="18" charset="0"/>
              </a:rPr>
              <a:t>)</a:t>
            </a:r>
            <a:r>
              <a:rPr lang="en-US" altLang="zh-CN" sz="2400">
                <a:latin typeface="Times New Roman" panose="02020603050405020304" pitchFamily="18" charset="0"/>
                <a:ea typeface="楷体" panose="02010609060101010101" charset="-122"/>
                <a:cs typeface="Times New Roman" panose="02020603050405020304" pitchFamily="18" charset="0"/>
                <a:sym typeface="+mn-ea"/>
              </a:rPr>
              <a:t>-32.25</a:t>
            </a:r>
            <a:endParaRPr lang="en-US" altLang="zh-CN" sz="2400">
              <a:latin typeface="Times New Roman" panose="02020603050405020304" pitchFamily="18" charset="0"/>
              <a:ea typeface="楷体" panose="02010609060101010101" charset="-122"/>
              <a:cs typeface="Times New Roman" panose="02020603050405020304" pitchFamily="18" charset="0"/>
            </a:endParaRPr>
          </a:p>
          <a:p>
            <a:pPr>
              <a:lnSpc>
                <a:spcPct val="125000"/>
              </a:lnSpc>
            </a:pPr>
            <a:endParaRPr lang="en-US" altLang="zh-CN" sz="2400">
              <a:latin typeface="Times New Roman" panose="02020603050405020304" pitchFamily="18" charset="0"/>
              <a:ea typeface="楷体" panose="02010609060101010101" charset="-122"/>
              <a:cs typeface="Times New Roman" panose="02020603050405020304" pitchFamily="18" charset="0"/>
            </a:endParaRPr>
          </a:p>
          <a:p>
            <a:pPr>
              <a:lnSpc>
                <a:spcPct val="125000"/>
              </a:lnSpc>
            </a:pPr>
            <a:endParaRPr lang="en-US" altLang="zh-CN" sz="2400">
              <a:latin typeface="Times New Roman" panose="02020603050405020304" pitchFamily="18" charset="0"/>
              <a:ea typeface="楷体" panose="02010609060101010101" charset="-122"/>
              <a:cs typeface="Times New Roman" panose="02020603050405020304" pitchFamily="18" charset="0"/>
            </a:endParaRPr>
          </a:p>
          <a:p>
            <a:pPr>
              <a:lnSpc>
                <a:spcPct val="125000"/>
              </a:lnSpc>
            </a:pPr>
            <a:endParaRPr lang="en-US" altLang="zh-CN" sz="2400">
              <a:latin typeface="Times New Roman" panose="02020603050405020304" pitchFamily="18" charset="0"/>
              <a:ea typeface="楷体" panose="02010609060101010101" charset="-122"/>
              <a:cs typeface="Times New Roman" panose="02020603050405020304" pitchFamily="18" charset="0"/>
            </a:endParaRPr>
          </a:p>
          <a:p>
            <a:pPr>
              <a:lnSpc>
                <a:spcPct val="125000"/>
              </a:lnSpc>
            </a:pPr>
            <a:r>
              <a:rPr lang="en-US" altLang="zh-CN" sz="2400">
                <a:latin typeface="Times New Roman" panose="02020603050405020304" pitchFamily="18" charset="0"/>
                <a:ea typeface="楷体" panose="02010609060101010101" charset="-122"/>
                <a:cs typeface="Times New Roman" panose="02020603050405020304" pitchFamily="18" charset="0"/>
              </a:rPr>
              <a:t>   (</a:t>
            </a:r>
            <a:r>
              <a:rPr lang="en-US" altLang="zh-CN" sz="2400" i="1">
                <a:latin typeface="Times New Roman" panose="02020603050405020304" pitchFamily="18" charset="0"/>
                <a:ea typeface="楷体" panose="02010609060101010101" charset="-122"/>
                <a:cs typeface="Times New Roman" panose="02020603050405020304" pitchFamily="18" charset="0"/>
              </a:rPr>
              <a:t>b</a:t>
            </a:r>
            <a:r>
              <a:rPr lang="en-US" altLang="zh-CN" sz="2400">
                <a:latin typeface="Times New Roman" panose="02020603050405020304" pitchFamily="18" charset="0"/>
                <a:ea typeface="楷体" panose="02010609060101010101" charset="-122"/>
                <a:cs typeface="Times New Roman" panose="02020603050405020304" pitchFamily="18" charset="0"/>
              </a:rPr>
              <a:t>) </a:t>
            </a:r>
            <a:r>
              <a:rPr lang="en-US" altLang="zh-CN" sz="2400">
                <a:latin typeface="Times New Roman" panose="02020603050405020304" pitchFamily="18" charset="0"/>
                <a:ea typeface="楷体" panose="02010609060101010101" charset="-122"/>
                <a:cs typeface="Times New Roman" panose="02020603050405020304" pitchFamily="18" charset="0"/>
                <a:sym typeface="+mn-ea"/>
              </a:rPr>
              <a:t>1056.625</a:t>
            </a:r>
            <a:endParaRPr lang="en-US" altLang="zh-CN" sz="2400">
              <a:latin typeface="Times New Roman" panose="02020603050405020304" pitchFamily="18" charset="0"/>
              <a:ea typeface="楷体" panose="02010609060101010101" charset="-122"/>
              <a:cs typeface="Times New Roman" panose="02020603050405020304" pitchFamily="18" charset="0"/>
            </a:endParaRPr>
          </a:p>
          <a:p>
            <a:pPr>
              <a:lnSpc>
                <a:spcPct val="125000"/>
              </a:lnSpc>
            </a:pPr>
            <a:endParaRPr lang="en-US" altLang="zh-CN" sz="2400">
              <a:latin typeface="Times New Roman" panose="02020603050405020304" pitchFamily="18" charset="0"/>
              <a:ea typeface="楷体" panose="02010609060101010101" charset="-122"/>
              <a:cs typeface="Times New Roman" panose="02020603050405020304" pitchFamily="18" charset="0"/>
            </a:endParaRPr>
          </a:p>
          <a:p>
            <a:pPr>
              <a:lnSpc>
                <a:spcPct val="125000"/>
              </a:lnSpc>
            </a:pPr>
            <a:endParaRPr lang="en-US" altLang="zh-CN" sz="2400">
              <a:latin typeface="Times New Roman" panose="02020603050405020304" pitchFamily="18" charset="0"/>
              <a:ea typeface="楷体" panose="02010609060101010101" charset="-122"/>
              <a:cs typeface="Times New Roman" panose="02020603050405020304" pitchFamily="18" charset="0"/>
            </a:endParaRPr>
          </a:p>
          <a:p>
            <a:pPr>
              <a:lnSpc>
                <a:spcPct val="125000"/>
              </a:lnSpc>
            </a:pPr>
            <a:r>
              <a:rPr lang="zh-CN" altLang="en-US" sz="2400">
                <a:latin typeface="Times New Roman" panose="02020603050405020304" pitchFamily="18" charset="0"/>
                <a:ea typeface="楷体" panose="02010609060101010101" charset="-122"/>
                <a:cs typeface="Times New Roman" panose="02020603050405020304" pitchFamily="18" charset="0"/>
              </a:rPr>
              <a:t>    </a:t>
            </a:r>
            <a:r>
              <a:rPr lang="en-US" altLang="zh-CN" sz="2400">
                <a:latin typeface="Times New Roman" panose="02020603050405020304" pitchFamily="18" charset="0"/>
                <a:ea typeface="楷体" panose="02010609060101010101" charset="-122"/>
                <a:cs typeface="Times New Roman" panose="02020603050405020304" pitchFamily="18" charset="0"/>
              </a:rPr>
              <a:t>  </a:t>
            </a:r>
            <a:r>
              <a:rPr lang="zh-CN" altLang="en-US" sz="2400"/>
              <a:t>                                                              </a:t>
            </a:r>
            <a:endParaRPr lang="zh-CN" altLang="en-US" sz="2400"/>
          </a:p>
        </p:txBody>
      </p:sp>
      <p:graphicFrame>
        <p:nvGraphicFramePr>
          <p:cNvPr id="5" name="表格 4"/>
          <p:cNvGraphicFramePr/>
          <p:nvPr>
            <p:custDataLst>
              <p:tags r:id="rId1"/>
            </p:custDataLst>
          </p:nvPr>
        </p:nvGraphicFramePr>
        <p:xfrm>
          <a:off x="1806575" y="3075940"/>
          <a:ext cx="7346950" cy="746125"/>
        </p:xfrm>
        <a:graphic>
          <a:graphicData uri="http://schemas.openxmlformats.org/drawingml/2006/table">
            <a:tbl>
              <a:tblPr firstRow="1" bandRow="1">
                <a:tableStyleId>{5940675A-B579-460E-94D1-54222C63F5DA}</a:tableStyleId>
              </a:tblPr>
              <a:tblGrid>
                <a:gridCol w="409575"/>
                <a:gridCol w="1409700"/>
                <a:gridCol w="1260475"/>
                <a:gridCol w="4267200"/>
              </a:tblGrid>
              <a:tr h="365760">
                <a:tc>
                  <a:txBody>
                    <a:bodyPr/>
                    <a:lstStyle/>
                    <a:p>
                      <a:pPr indent="0">
                        <a:buNone/>
                      </a:pPr>
                      <a:r>
                        <a:rPr lang="en-US" sz="2400" b="0" i="1">
                          <a:latin typeface="Times New Roman" panose="02020603050405020304" pitchFamily="18" charset="0"/>
                          <a:ea typeface="楷体" panose="02010609060101010101" charset="-122"/>
                          <a:cs typeface="Times New Roman" panose="02020603050405020304" pitchFamily="18" charset="0"/>
                        </a:rPr>
                        <a:t> </a:t>
                      </a:r>
                      <a:r>
                        <a:rPr lang="en-US" sz="2400" b="0">
                          <a:latin typeface="Times New Roman" panose="02020603050405020304" pitchFamily="18" charset="0"/>
                          <a:ea typeface="楷体" panose="02010609060101010101" charset="-122"/>
                          <a:cs typeface="Times New Roman" panose="02020603050405020304" pitchFamily="18" charset="0"/>
                        </a:rPr>
                        <a:t>1</a:t>
                      </a:r>
                      <a:endParaRPr lang="en-US" altLang="en-US" sz="2400" b="0" baseline="-25000">
                        <a:latin typeface="Times New Roman" panose="02020603050405020304" pitchFamily="18" charset="0"/>
                        <a:ea typeface="楷体" panose="02010609060101010101" charset="-122"/>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altLang="zh-CN" sz="2400">
                          <a:latin typeface="Times New Roman" panose="02020603050405020304" pitchFamily="18" charset="0"/>
                          <a:ea typeface="宋体" panose="02010600030101010101" pitchFamily="2" charset="-122"/>
                          <a:cs typeface="Times New Roman" panose="02020603050405020304" pitchFamily="18" charset="0"/>
                          <a:sym typeface="+mn-ea"/>
                        </a:rPr>
                        <a:t>10000110</a:t>
                      </a:r>
                      <a:endParaRPr lang="en-US" altLang="en-US" sz="2400" b="0">
                        <a:latin typeface="Times New Roman" panose="02020603050405020304" pitchFamily="18" charset="0"/>
                        <a:ea typeface="楷体" panose="02010609060101010101" charset="-122"/>
                        <a:cs typeface="Times New Roman" panose="02020603050405020304" pitchFamily="18" charset="0"/>
                        <a:sym typeface="+mn-ea"/>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2400">
                          <a:latin typeface="Times New Roman" panose="02020603050405020304" pitchFamily="18" charset="0"/>
                          <a:ea typeface="楷体" panose="02010609060101010101" charset="-122"/>
                          <a:cs typeface="Times New Roman" panose="02020603050405020304" pitchFamily="18" charset="0"/>
                          <a:sym typeface="+mn-ea"/>
                        </a:rPr>
                        <a:t>1111111</a:t>
                      </a:r>
                      <a:endParaRPr lang="en-US" altLang="en-US" sz="2400" b="0" baseline="-25000">
                        <a:latin typeface="Times New Roman" panose="02020603050405020304" pitchFamily="18" charset="0"/>
                        <a:ea typeface="楷体" panose="02010609060101010101" charset="-122"/>
                        <a:cs typeface="Times New Roman" panose="02020603050405020304" pitchFamily="18" charset="0"/>
                        <a:sym typeface="+mn-ea"/>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宋体" panose="02010600030101010101" pitchFamily="2" charset="-122"/>
                          <a:ea typeface="宋体" panose="02010600030101010101" pitchFamily="2" charset="-122"/>
                          <a:cs typeface="宋体" panose="02010600030101010101" pitchFamily="2" charset="-122"/>
                        </a:rPr>
                        <a:t>：A</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cap="flat">
                      <a:noFill/>
                    </a:lnR>
                    <a:lnT cap="flat">
                      <a:noFill/>
                    </a:lnT>
                    <a:lnB cap="flat">
                      <a:noFill/>
                    </a:lnB>
                    <a:lnTlToBr>
                      <a:noFill/>
                    </a:lnTlToBr>
                    <a:lnBlToTr>
                      <a:noFill/>
                    </a:lnBlToTr>
                    <a:noFill/>
                  </a:tcPr>
                </a:tc>
              </a:tr>
              <a:tr h="380365">
                <a:tc gridSpan="3">
                  <a:txBody>
                    <a:bodyPr/>
                    <a:lstStyle/>
                    <a:p>
                      <a:pPr algn="l">
                        <a:buClrTx/>
                        <a:buSzTx/>
                        <a:buFontTx/>
                        <a:buNone/>
                      </a:pPr>
                      <a:r>
                        <a:rPr lang="en-US" sz="2400" b="0" i="1">
                          <a:latin typeface="Times New Roman" panose="02020603050405020304" pitchFamily="18" charset="0"/>
                          <a:ea typeface="楷体" panose="02010609060101010101" charset="-122"/>
                          <a:cs typeface="Times New Roman" panose="02020603050405020304" pitchFamily="18" charset="0"/>
                          <a:sym typeface="+mn-ea"/>
                        </a:rPr>
                        <a:t> </a:t>
                      </a:r>
                      <a:r>
                        <a:rPr lang="en-US" sz="2400" b="0">
                          <a:latin typeface="Times New Roman" panose="02020603050405020304" pitchFamily="18" charset="0"/>
                          <a:ea typeface="楷体" panose="02010609060101010101" charset="-122"/>
                          <a:cs typeface="Times New Roman" panose="02020603050405020304" pitchFamily="18" charset="0"/>
                          <a:sym typeface="+mn-ea"/>
                        </a:rPr>
                        <a:t>0</a:t>
                      </a:r>
                      <a:r>
                        <a:rPr lang="en-US" sz="2400" b="0" i="1">
                          <a:latin typeface="Times New Roman" panose="02020603050405020304" pitchFamily="18" charset="0"/>
                          <a:ea typeface="楷体" panose="02010609060101010101" charset="-122"/>
                          <a:cs typeface="Times New Roman" panose="02020603050405020304" pitchFamily="18" charset="0"/>
                          <a:sym typeface="+mn-ea"/>
                        </a:rPr>
                        <a:t>  </a:t>
                      </a:r>
                      <a:r>
                        <a:rPr lang="en-US" sz="2400" b="0">
                          <a:latin typeface="Times New Roman" panose="02020603050405020304" pitchFamily="18" charset="0"/>
                          <a:ea typeface="楷体" panose="02010609060101010101" charset="-122"/>
                          <a:cs typeface="Times New Roman" panose="02020603050405020304" pitchFamily="18" charset="0"/>
                          <a:sym typeface="+mn-ea"/>
                        </a:rPr>
                        <a:t>0</a:t>
                      </a:r>
                      <a:r>
                        <a:rPr lang="en-US" sz="1600" b="0">
                          <a:latin typeface="Times New Roman" panose="02020603050405020304" pitchFamily="18" charset="0"/>
                          <a:ea typeface="楷体" panose="02010609060101010101" charset="-122"/>
                          <a:cs typeface="Times New Roman" panose="02020603050405020304" pitchFamily="18" charset="0"/>
                          <a:sym typeface="+mn-ea"/>
                        </a:rPr>
                        <a:t> </a:t>
                      </a:r>
                      <a:r>
                        <a:rPr lang="en-US" sz="2400" b="0">
                          <a:latin typeface="Times New Roman" panose="02020603050405020304" pitchFamily="18" charset="0"/>
                          <a:ea typeface="楷体" panose="02010609060101010101" charset="-122"/>
                          <a:cs typeface="Times New Roman" panose="02020603050405020304" pitchFamily="18" charset="0"/>
                          <a:sym typeface="+mn-ea"/>
                        </a:rPr>
                        <a:t>0000000</a:t>
                      </a:r>
                      <a:r>
                        <a:rPr lang="en-US" sz="2400" b="0">
                          <a:latin typeface="Times New Roman" panose="02020603050405020304" pitchFamily="18" charset="0"/>
                          <a:ea typeface="楷体" panose="02010609060101010101" charset="-122"/>
                          <a:cs typeface="Times New Roman" panose="02020603050405020304" pitchFamily="18" charset="0"/>
                          <a:sym typeface="+mn-ea"/>
                        </a:rPr>
                        <a:t>  0000000</a:t>
                      </a:r>
                      <a:endParaRPr lang="en-US" sz="2400" b="0">
                        <a:latin typeface="Times New Roman" panose="02020603050405020304" pitchFamily="18" charset="0"/>
                        <a:ea typeface="楷体" panose="02010609060101010101" charset="-122"/>
                        <a:cs typeface="Times New Roman" panose="02020603050405020304" pitchFamily="18" charset="0"/>
                        <a:sym typeface="+mn-ea"/>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a:txBody>
                    <a:bodyPr/>
                    <a:lstStyle/>
                    <a:p>
                      <a:pPr indent="0">
                        <a:buNone/>
                      </a:pPr>
                      <a:r>
                        <a:rPr lang="en-US" sz="1000" b="0">
                          <a:latin typeface="宋体" panose="02010600030101010101" pitchFamily="2" charset="-122"/>
                          <a:ea typeface="宋体" panose="02010600030101010101" pitchFamily="2" charset="-122"/>
                          <a:cs typeface="宋体" panose="02010600030101010101" pitchFamily="2" charset="-122"/>
                        </a:rPr>
                        <a:t>：A+2</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cap="flat">
                      <a:noFill/>
                    </a:lnR>
                    <a:lnT cap="flat">
                      <a:noFill/>
                    </a:lnT>
                    <a:lnB cap="flat">
                      <a:noFill/>
                    </a:lnB>
                    <a:lnTlToBr>
                      <a:noFill/>
                    </a:lnTlToBr>
                    <a:lnBlToTr>
                      <a:noFill/>
                    </a:lnBlToTr>
                    <a:noFill/>
                  </a:tcPr>
                </a:tc>
              </a:tr>
            </a:tbl>
          </a:graphicData>
        </a:graphic>
      </p:graphicFrame>
      <p:sp>
        <p:nvSpPr>
          <p:cNvPr id="2" name="文本框 1"/>
          <p:cNvSpPr txBox="1"/>
          <p:nvPr/>
        </p:nvSpPr>
        <p:spPr>
          <a:xfrm>
            <a:off x="1830705" y="2719070"/>
            <a:ext cx="2976245" cy="368300"/>
          </a:xfrm>
          <a:prstGeom prst="rect">
            <a:avLst/>
          </a:prstGeom>
          <a:noFill/>
        </p:spPr>
        <p:txBody>
          <a:bodyPr wrap="square" rtlCol="0">
            <a:spAutoFit/>
          </a:bodyPr>
          <a:p>
            <a:r>
              <a:rPr lang="en-US" altLang="zh-CN">
                <a:latin typeface="Times New Roman" panose="02020603050405020304" pitchFamily="18" charset="0"/>
                <a:cs typeface="Times New Roman" panose="02020603050405020304" pitchFamily="18" charset="0"/>
              </a:rPr>
              <a:t>15  14                 7   6            0</a:t>
            </a:r>
            <a:endParaRPr lang="en-US" altLang="zh-CN">
              <a:latin typeface="Times New Roman" panose="02020603050405020304" pitchFamily="18" charset="0"/>
              <a:cs typeface="Times New Roman" panose="02020603050405020304" pitchFamily="18" charset="0"/>
            </a:endParaRPr>
          </a:p>
        </p:txBody>
      </p:sp>
      <p:sp>
        <p:nvSpPr>
          <p:cNvPr id="6" name="文本框 5"/>
          <p:cNvSpPr txBox="1"/>
          <p:nvPr/>
        </p:nvSpPr>
        <p:spPr>
          <a:xfrm>
            <a:off x="1825625" y="3811270"/>
            <a:ext cx="3104515" cy="368300"/>
          </a:xfrm>
          <a:prstGeom prst="rect">
            <a:avLst/>
          </a:prstGeom>
          <a:noFill/>
        </p:spPr>
        <p:txBody>
          <a:bodyPr wrap="square" rtlCol="0">
            <a:spAutoFit/>
          </a:bodyPr>
          <a:p>
            <a:r>
              <a:rPr lang="en-US" altLang="zh-CN">
                <a:latin typeface="Times New Roman" panose="02020603050405020304" pitchFamily="18" charset="0"/>
                <a:cs typeface="Times New Roman" panose="02020603050405020304" pitchFamily="18" charset="0"/>
              </a:rPr>
              <a:t>31                                           16</a:t>
            </a:r>
            <a:endParaRPr lang="en-US" altLang="zh-CN">
              <a:latin typeface="Times New Roman" panose="02020603050405020304" pitchFamily="18" charset="0"/>
              <a:cs typeface="Times New Roman" panose="02020603050405020304" pitchFamily="18" charset="0"/>
            </a:endParaRPr>
          </a:p>
        </p:txBody>
      </p:sp>
      <p:pic>
        <p:nvPicPr>
          <p:cNvPr id="7" name="图片 6" descr="校徽"/>
          <p:cNvPicPr>
            <a:picLocks noChangeAspect="1"/>
          </p:cNvPicPr>
          <p:nvPr/>
        </p:nvPicPr>
        <p:blipFill>
          <a:blip r:embed="rId2">
            <a:alphaModFix amt="67000"/>
          </a:blip>
          <a:stretch>
            <a:fillRect/>
          </a:stretch>
        </p:blipFill>
        <p:spPr>
          <a:xfrm>
            <a:off x="10798175" y="22225"/>
            <a:ext cx="1297940" cy="1242695"/>
          </a:xfrm>
          <a:prstGeom prst="rect">
            <a:avLst/>
          </a:prstGeom>
        </p:spPr>
      </p:pic>
      <p:graphicFrame>
        <p:nvGraphicFramePr>
          <p:cNvPr id="8" name="表格 7"/>
          <p:cNvGraphicFramePr/>
          <p:nvPr>
            <p:custDataLst>
              <p:tags r:id="rId3"/>
            </p:custDataLst>
          </p:nvPr>
        </p:nvGraphicFramePr>
        <p:xfrm>
          <a:off x="1791335" y="5163820"/>
          <a:ext cx="7346950" cy="746125"/>
        </p:xfrm>
        <a:graphic>
          <a:graphicData uri="http://schemas.openxmlformats.org/drawingml/2006/table">
            <a:tbl>
              <a:tblPr firstRow="1" bandRow="1">
                <a:tableStyleId>{5940675A-B579-460E-94D1-54222C63F5DA}</a:tableStyleId>
              </a:tblPr>
              <a:tblGrid>
                <a:gridCol w="409575"/>
                <a:gridCol w="1409700"/>
                <a:gridCol w="1260475"/>
                <a:gridCol w="4267200"/>
              </a:tblGrid>
              <a:tr h="365760">
                <a:tc>
                  <a:txBody>
                    <a:bodyPr/>
                    <a:p>
                      <a:pPr indent="0">
                        <a:buNone/>
                      </a:pPr>
                      <a:r>
                        <a:rPr lang="en-US" sz="2400" b="0" i="1">
                          <a:latin typeface="Times New Roman" panose="02020603050405020304" pitchFamily="18" charset="0"/>
                          <a:ea typeface="楷体" panose="02010609060101010101" charset="-122"/>
                          <a:cs typeface="Times New Roman" panose="02020603050405020304" pitchFamily="18" charset="0"/>
                        </a:rPr>
                        <a:t> </a:t>
                      </a:r>
                      <a:r>
                        <a:rPr lang="en-US" sz="2400" b="0">
                          <a:latin typeface="Times New Roman" panose="02020603050405020304" pitchFamily="18" charset="0"/>
                          <a:ea typeface="楷体" panose="02010609060101010101" charset="-122"/>
                          <a:cs typeface="Times New Roman" panose="02020603050405020304" pitchFamily="18" charset="0"/>
                        </a:rPr>
                        <a:t>0</a:t>
                      </a:r>
                      <a:endParaRPr lang="en-US" altLang="en-US" sz="2400" b="0" baseline="-25000">
                        <a:latin typeface="Times New Roman" panose="02020603050405020304" pitchFamily="18" charset="0"/>
                        <a:ea typeface="楷体" panose="02010609060101010101" charset="-122"/>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altLang="zh-CN" sz="2400">
                          <a:latin typeface="Times New Roman" panose="02020603050405020304" pitchFamily="18" charset="0"/>
                          <a:ea typeface="宋体" panose="02010600030101010101" pitchFamily="2" charset="-122"/>
                          <a:cs typeface="Times New Roman" panose="02020603050405020304" pitchFamily="18" charset="0"/>
                          <a:sym typeface="+mn-ea"/>
                        </a:rPr>
                        <a:t>10001011</a:t>
                      </a:r>
                      <a:endParaRPr lang="en-US" altLang="en-US" sz="2400" b="0">
                        <a:latin typeface="Times New Roman" panose="02020603050405020304" pitchFamily="18" charset="0"/>
                        <a:ea typeface="楷体" panose="02010609060101010101" charset="-122"/>
                        <a:cs typeface="Times New Roman" panose="02020603050405020304" pitchFamily="18" charset="0"/>
                        <a:sym typeface="+mn-ea"/>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2400">
                          <a:latin typeface="Times New Roman" panose="02020603050405020304" pitchFamily="18" charset="0"/>
                          <a:ea typeface="宋体" panose="02010600030101010101" pitchFamily="2" charset="-122"/>
                          <a:cs typeface="Times New Roman" panose="02020603050405020304" pitchFamily="18" charset="0"/>
                          <a:sym typeface="+mn-ea"/>
                        </a:rPr>
                        <a:t>0000100</a:t>
                      </a:r>
                      <a:endParaRPr lang="en-US" altLang="en-US" sz="2400" b="0" baseline="-25000">
                        <a:latin typeface="Times New Roman" panose="02020603050405020304" pitchFamily="18" charset="0"/>
                        <a:ea typeface="楷体" panose="02010609060101010101" charset="-122"/>
                        <a:cs typeface="Times New Roman" panose="02020603050405020304" pitchFamily="18" charset="0"/>
                        <a:sym typeface="+mn-ea"/>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：A</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cap="flat">
                      <a:noFill/>
                    </a:lnR>
                    <a:lnT cap="flat">
                      <a:noFill/>
                    </a:lnT>
                    <a:lnB cap="flat">
                      <a:noFill/>
                    </a:lnB>
                    <a:lnTlToBr>
                      <a:noFill/>
                    </a:lnTlToBr>
                    <a:lnBlToTr>
                      <a:noFill/>
                    </a:lnBlToTr>
                    <a:noFill/>
                  </a:tcPr>
                </a:tc>
              </a:tr>
              <a:tr h="380365">
                <a:tc gridSpan="3">
                  <a:txBody>
                    <a:bodyPr/>
                    <a:p>
                      <a:pPr algn="l">
                        <a:buClrTx/>
                        <a:buSzTx/>
                        <a:buFontTx/>
                        <a:buNone/>
                      </a:pPr>
                      <a:r>
                        <a:rPr lang="en-US" sz="2400" b="0" i="1">
                          <a:latin typeface="Times New Roman" panose="02020603050405020304" pitchFamily="18" charset="0"/>
                          <a:ea typeface="楷体" panose="02010609060101010101" charset="-122"/>
                          <a:cs typeface="Times New Roman" panose="02020603050405020304" pitchFamily="18" charset="0"/>
                          <a:sym typeface="+mn-ea"/>
                        </a:rPr>
                        <a:t> </a:t>
                      </a:r>
                      <a:r>
                        <a:rPr lang="en-US" sz="2400">
                          <a:latin typeface="Times New Roman" panose="02020603050405020304" pitchFamily="18" charset="0"/>
                          <a:ea typeface="宋体" panose="02010600030101010101" pitchFamily="2" charset="-122"/>
                          <a:cs typeface="Times New Roman" panose="02020603050405020304" pitchFamily="18" charset="0"/>
                          <a:sym typeface="+mn-ea"/>
                        </a:rPr>
                        <a:t>0   00101000  0000000</a:t>
                      </a:r>
                      <a:endParaRPr lang="en-US" sz="2400" b="0">
                        <a:latin typeface="Times New Roman" panose="02020603050405020304" pitchFamily="18" charset="0"/>
                        <a:ea typeface="楷体" panose="02010609060101010101" charset="-122"/>
                        <a:cs typeface="Times New Roman" panose="02020603050405020304" pitchFamily="18" charset="0"/>
                        <a:sym typeface="+mn-ea"/>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a:txBody>
                    <a:bodyPr/>
                    <a:p>
                      <a:pPr indent="0">
                        <a:buNone/>
                      </a:pPr>
                      <a:r>
                        <a:rPr lang="en-US" sz="1000" b="0">
                          <a:latin typeface="宋体" panose="02010600030101010101" pitchFamily="2" charset="-122"/>
                          <a:ea typeface="宋体" panose="02010600030101010101" pitchFamily="2" charset="-122"/>
                          <a:cs typeface="宋体" panose="02010600030101010101" pitchFamily="2" charset="-122"/>
                        </a:rPr>
                        <a:t>：A+2</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cap="flat">
                      <a:noFill/>
                    </a:lnR>
                    <a:lnT cap="flat">
                      <a:noFill/>
                    </a:lnT>
                    <a:lnB cap="flat">
                      <a:noFill/>
                    </a:lnB>
                    <a:lnTlToBr>
                      <a:noFill/>
                    </a:lnTlToBr>
                    <a:lnBlToTr>
                      <a:noFill/>
                    </a:lnBlToTr>
                    <a:noFill/>
                  </a:tcPr>
                </a:tc>
              </a:tr>
            </a:tbl>
          </a:graphicData>
        </a:graphic>
      </p:graphicFrame>
      <p:sp>
        <p:nvSpPr>
          <p:cNvPr id="9" name="文本框 8"/>
          <p:cNvSpPr txBox="1"/>
          <p:nvPr/>
        </p:nvSpPr>
        <p:spPr>
          <a:xfrm>
            <a:off x="1815465" y="4806950"/>
            <a:ext cx="2976245" cy="368300"/>
          </a:xfrm>
          <a:prstGeom prst="rect">
            <a:avLst/>
          </a:prstGeom>
          <a:noFill/>
        </p:spPr>
        <p:txBody>
          <a:bodyPr wrap="square" rtlCol="0">
            <a:spAutoFit/>
          </a:bodyPr>
          <a:p>
            <a:r>
              <a:rPr lang="en-US" altLang="zh-CN">
                <a:latin typeface="Times New Roman" panose="02020603050405020304" pitchFamily="18" charset="0"/>
                <a:cs typeface="Times New Roman" panose="02020603050405020304" pitchFamily="18" charset="0"/>
              </a:rPr>
              <a:t>15  14                 7   6            0</a:t>
            </a:r>
            <a:endParaRPr lang="en-US" altLang="zh-CN">
              <a:latin typeface="Times New Roman" panose="02020603050405020304" pitchFamily="18" charset="0"/>
              <a:cs typeface="Times New Roman" panose="02020603050405020304" pitchFamily="18" charset="0"/>
            </a:endParaRPr>
          </a:p>
        </p:txBody>
      </p:sp>
      <p:sp>
        <p:nvSpPr>
          <p:cNvPr id="10" name="文本框 9"/>
          <p:cNvSpPr txBox="1"/>
          <p:nvPr/>
        </p:nvSpPr>
        <p:spPr>
          <a:xfrm>
            <a:off x="1810385" y="5899150"/>
            <a:ext cx="6370955" cy="368300"/>
          </a:xfrm>
          <a:prstGeom prst="rect">
            <a:avLst/>
          </a:prstGeom>
          <a:noFill/>
        </p:spPr>
        <p:txBody>
          <a:bodyPr wrap="square" rtlCol="0">
            <a:spAutoFit/>
          </a:bodyPr>
          <a:p>
            <a:r>
              <a:rPr lang="en-US" altLang="zh-CN">
                <a:latin typeface="Times New Roman" panose="02020603050405020304" pitchFamily="18" charset="0"/>
                <a:cs typeface="Times New Roman" panose="02020603050405020304" pitchFamily="18" charset="0"/>
              </a:rPr>
              <a:t>31                                           16</a:t>
            </a:r>
            <a:endParaRPr lang="en-US" altLang="zh-CN">
              <a:latin typeface="Times New Roman" panose="02020603050405020304" pitchFamily="18" charset="0"/>
              <a:cs typeface="Times New Roman" panose="02020603050405020304" pitchFamily="18" charset="0"/>
            </a:endParaRPr>
          </a:p>
        </p:txBody>
      </p:sp>
      <p:sp>
        <p:nvSpPr>
          <p:cNvPr id="14" name="文本框 13"/>
          <p:cNvSpPr txBox="1"/>
          <p:nvPr/>
        </p:nvSpPr>
        <p:spPr>
          <a:xfrm>
            <a:off x="5736590" y="2693035"/>
            <a:ext cx="5843270" cy="1495425"/>
          </a:xfrm>
          <a:prstGeom prst="rect">
            <a:avLst/>
          </a:prstGeom>
          <a:noFill/>
          <a:ln>
            <a:solidFill>
              <a:schemeClr val="accent1"/>
            </a:solidFill>
          </a:ln>
        </p:spPr>
        <p:txBody>
          <a:bodyPr wrap="square" rtlCol="0" anchor="t">
            <a:spAutoFit/>
          </a:bodyPr>
          <a:p>
            <a:pPr>
              <a:lnSpc>
                <a:spcPct val="125000"/>
              </a:lnSpc>
            </a:pPr>
            <a:r>
              <a:rPr lang="zh-CN" altLang="en-US">
                <a:latin typeface="Times New Roman" panose="02020603050405020304" pitchFamily="18" charset="0"/>
                <a:ea typeface="楷体" panose="02010609060101010101" charset="-122"/>
                <a:cs typeface="Times New Roman" panose="02020603050405020304" pitchFamily="18" charset="0"/>
                <a:sym typeface="+mn-ea"/>
              </a:rPr>
              <a:t>真值：</a:t>
            </a:r>
            <a:r>
              <a:rPr lang="en-US" altLang="zh-CN">
                <a:latin typeface="Times New Roman" panose="02020603050405020304" pitchFamily="18" charset="0"/>
                <a:ea typeface="楷体" panose="02010609060101010101" charset="-122"/>
                <a:cs typeface="Times New Roman" panose="02020603050405020304" pitchFamily="18" charset="0"/>
                <a:sym typeface="+mn-ea"/>
              </a:rPr>
              <a:t>-32.25=</a:t>
            </a:r>
            <a:r>
              <a:rPr lang="en-US" altLang="zh-CN">
                <a:ea typeface="宋体" panose="02010600030101010101" pitchFamily="2" charset="-122"/>
                <a:sym typeface="+mn-ea"/>
              </a:rPr>
              <a:t> -</a:t>
            </a:r>
            <a:r>
              <a:rPr lang="en-US" sz="2000">
                <a:latin typeface="Times New Roman" panose="02020603050405020304" pitchFamily="18" charset="0"/>
                <a:ea typeface="宋体" panose="02010600030101010101" pitchFamily="2" charset="-122"/>
                <a:cs typeface="Times New Roman" panose="02020603050405020304" pitchFamily="18" charset="0"/>
                <a:sym typeface="+mn-ea"/>
              </a:rPr>
              <a:t>100000.01</a:t>
            </a:r>
            <a:r>
              <a:rPr lang="en-US" sz="2000" baseline="-25000">
                <a:latin typeface="Times New Roman" panose="02020603050405020304" pitchFamily="18" charset="0"/>
                <a:ea typeface="宋体" panose="02010600030101010101" pitchFamily="2" charset="-122"/>
                <a:cs typeface="Times New Roman" panose="02020603050405020304" pitchFamily="18" charset="0"/>
                <a:sym typeface="+mn-ea"/>
              </a:rPr>
              <a:t>2</a:t>
            </a:r>
            <a:r>
              <a:rPr lang="en-US" altLang="zh-CN" sz="2000">
                <a:latin typeface="Times New Roman" panose="02020603050405020304" pitchFamily="18" charset="0"/>
                <a:ea typeface="宋体" panose="02010600030101010101" pitchFamily="2" charset="-122"/>
                <a:cs typeface="Times New Roman" panose="02020603050405020304" pitchFamily="18" charset="0"/>
                <a:sym typeface="+mn-ea"/>
              </a:rPr>
              <a:t> =-0</a:t>
            </a:r>
            <a:r>
              <a:rPr lang="zh-CN" sz="2000">
                <a:latin typeface="Times New Roman" panose="02020603050405020304" pitchFamily="18" charset="0"/>
                <a:ea typeface="楷体" panose="02010609060101010101" charset="-122"/>
                <a:cs typeface="Times New Roman" panose="02020603050405020304" pitchFamily="18" charset="0"/>
                <a:sym typeface="+mn-ea"/>
              </a:rPr>
              <a:t>.</a:t>
            </a:r>
            <a:r>
              <a:rPr lang="en-US" altLang="zh-CN" sz="2000">
                <a:latin typeface="Times New Roman" panose="02020603050405020304" pitchFamily="18" charset="0"/>
                <a:ea typeface="楷体" panose="02010609060101010101" charset="-122"/>
                <a:cs typeface="Times New Roman" panose="02020603050405020304" pitchFamily="18" charset="0"/>
                <a:sym typeface="+mn-ea"/>
              </a:rPr>
              <a:t>10000001</a:t>
            </a:r>
            <a:r>
              <a:rPr lang="en-US" altLang="zh-CN" sz="2000">
                <a:latin typeface="Times New Roman" panose="02020603050405020304" pitchFamily="18" charset="0"/>
                <a:ea typeface="宋体" panose="02010600030101010101" pitchFamily="2" charset="-122"/>
                <a:cs typeface="Times New Roman" panose="02020603050405020304" pitchFamily="18" charset="0"/>
                <a:sym typeface="+mn-ea"/>
              </a:rPr>
              <a:t>×2</a:t>
            </a:r>
            <a:r>
              <a:rPr lang="en-US" altLang="zh-CN" sz="2000" baseline="30000">
                <a:latin typeface="Times New Roman" panose="02020603050405020304" pitchFamily="18" charset="0"/>
                <a:ea typeface="宋体" panose="02010600030101010101" pitchFamily="2" charset="-122"/>
                <a:cs typeface="Times New Roman" panose="02020603050405020304" pitchFamily="18" charset="0"/>
                <a:sym typeface="+mn-ea"/>
              </a:rPr>
              <a:t>+110</a:t>
            </a:r>
            <a:endParaRPr lang="en-US" altLang="zh-CN" sz="2000" baseline="30000">
              <a:latin typeface="Times New Roman" panose="02020603050405020304" pitchFamily="18" charset="0"/>
              <a:ea typeface="宋体" panose="02010600030101010101" pitchFamily="2" charset="-122"/>
              <a:cs typeface="Times New Roman" panose="02020603050405020304" pitchFamily="18" charset="0"/>
              <a:sym typeface="+mn-ea"/>
            </a:endParaRPr>
          </a:p>
          <a:p>
            <a:pPr>
              <a:lnSpc>
                <a:spcPct val="125000"/>
              </a:lnSpc>
            </a:pPr>
            <a:r>
              <a:rPr lang="en-US" altLang="zh-CN" baseline="-25000">
                <a:latin typeface="Times New Roman" panose="02020603050405020304" pitchFamily="18" charset="0"/>
                <a:ea typeface="宋体" panose="02010600030101010101" pitchFamily="2" charset="-122"/>
                <a:cs typeface="Times New Roman" panose="02020603050405020304" pitchFamily="18" charset="0"/>
                <a:sym typeface="+mn-ea"/>
              </a:rPr>
              <a:t>  </a:t>
            </a:r>
            <a:r>
              <a:rPr lang="en-US" altLang="zh-CN">
                <a:latin typeface="Times New Roman" panose="02020603050405020304" pitchFamily="18" charset="0"/>
                <a:ea typeface="宋体" panose="02010600030101010101" pitchFamily="2" charset="-122"/>
                <a:cs typeface="Times New Roman" panose="02020603050405020304" pitchFamily="18" charset="0"/>
                <a:sym typeface="+mn-ea"/>
              </a:rPr>
              <a:t> </a:t>
            </a:r>
            <a:r>
              <a:rPr lang="zh-CN" altLang="en-US">
                <a:latin typeface="Times New Roman" panose="02020603050405020304" pitchFamily="18" charset="0"/>
                <a:ea typeface="宋体" panose="02010600030101010101" pitchFamily="2" charset="-122"/>
                <a:cs typeface="Times New Roman" panose="02020603050405020304" pitchFamily="18" charset="0"/>
                <a:sym typeface="+mn-ea"/>
              </a:rPr>
              <a:t>尾数：</a:t>
            </a:r>
            <a:r>
              <a:rPr lang="en-US" altLang="zh-CN" i="1">
                <a:latin typeface="Times New Roman" panose="02020603050405020304" pitchFamily="18" charset="0"/>
                <a:ea typeface="宋体" panose="02010600030101010101" pitchFamily="2" charset="-122"/>
                <a:cs typeface="Times New Roman" panose="02020603050405020304" pitchFamily="18" charset="0"/>
                <a:sym typeface="+mn-ea"/>
              </a:rPr>
              <a:t>M</a:t>
            </a:r>
            <a:r>
              <a:rPr lang="en-US" altLang="zh-CN">
                <a:latin typeface="Times New Roman" panose="02020603050405020304" pitchFamily="18" charset="0"/>
                <a:ea typeface="宋体" panose="02010600030101010101" pitchFamily="2" charset="-122"/>
                <a:cs typeface="Times New Roman" panose="02020603050405020304" pitchFamily="18" charset="0"/>
                <a:sym typeface="+mn-ea"/>
              </a:rPr>
              <a:t> </a:t>
            </a:r>
            <a:r>
              <a:rPr lang="en-US" altLang="zh-CN" sz="2000">
                <a:latin typeface="Times New Roman" panose="02020603050405020304" pitchFamily="18" charset="0"/>
                <a:ea typeface="宋体" panose="02010600030101010101" pitchFamily="2" charset="-122"/>
                <a:cs typeface="Times New Roman" panose="02020603050405020304" pitchFamily="18" charset="0"/>
                <a:sym typeface="+mn-ea"/>
              </a:rPr>
              <a:t>=1</a:t>
            </a:r>
            <a:r>
              <a:rPr lang="zh-CN" sz="2000">
                <a:latin typeface="Times New Roman" panose="02020603050405020304" pitchFamily="18" charset="0"/>
                <a:ea typeface="楷体" panose="02010609060101010101" charset="-122"/>
                <a:cs typeface="Times New Roman" panose="02020603050405020304" pitchFamily="18" charset="0"/>
                <a:sym typeface="+mn-ea"/>
              </a:rPr>
              <a:t>.</a:t>
            </a:r>
            <a:r>
              <a:rPr lang="en-US" altLang="zh-CN" sz="2000">
                <a:solidFill>
                  <a:srgbClr val="FF0000"/>
                </a:solidFill>
                <a:latin typeface="Times New Roman" panose="02020603050405020304" pitchFamily="18" charset="0"/>
                <a:ea typeface="楷体" panose="02010609060101010101" charset="-122"/>
                <a:cs typeface="Times New Roman" panose="02020603050405020304" pitchFamily="18" charset="0"/>
                <a:sym typeface="+mn-ea"/>
              </a:rPr>
              <a:t>0</a:t>
            </a:r>
            <a:r>
              <a:rPr lang="en-US" sz="2000">
                <a:latin typeface="Times New Roman" panose="02020603050405020304" pitchFamily="18" charset="0"/>
                <a:ea typeface="楷体" panose="02010609060101010101" charset="-122"/>
                <a:cs typeface="Times New Roman" panose="02020603050405020304" pitchFamily="18" charset="0"/>
                <a:sym typeface="+mn-ea"/>
              </a:rPr>
              <a:t>11111110000000000000000</a:t>
            </a:r>
            <a:endParaRPr lang="en-US" altLang="zh-CN" sz="2000" baseline="30000">
              <a:latin typeface="Times New Roman" panose="02020603050405020304" pitchFamily="18" charset="0"/>
              <a:ea typeface="宋体" panose="02010600030101010101" pitchFamily="2" charset="-122"/>
              <a:cs typeface="Times New Roman" panose="02020603050405020304" pitchFamily="18" charset="0"/>
              <a:sym typeface="+mn-ea"/>
            </a:endParaRPr>
          </a:p>
          <a:p>
            <a:pPr>
              <a:lnSpc>
                <a:spcPct val="125000"/>
              </a:lnSpc>
            </a:pPr>
            <a:r>
              <a:rPr lang="en-US" altLang="zh-CN" sz="2000" i="1">
                <a:latin typeface="Times New Roman" panose="02020603050405020304" pitchFamily="18" charset="0"/>
                <a:ea typeface="宋体" panose="02010600030101010101" pitchFamily="2" charset="-122"/>
                <a:cs typeface="Times New Roman" panose="02020603050405020304" pitchFamily="18" charset="0"/>
                <a:sym typeface="+mn-ea"/>
              </a:rPr>
              <a:t>  </a:t>
            </a:r>
            <a:r>
              <a:rPr lang="zh-CN" altLang="en-US" sz="2000">
                <a:latin typeface="Times New Roman" panose="02020603050405020304" pitchFamily="18" charset="0"/>
                <a:ea typeface="宋体" panose="02010600030101010101" pitchFamily="2" charset="-122"/>
                <a:cs typeface="Times New Roman" panose="02020603050405020304" pitchFamily="18" charset="0"/>
                <a:sym typeface="+mn-ea"/>
              </a:rPr>
              <a:t>阶码</a:t>
            </a:r>
            <a:r>
              <a:rPr lang="en-US" altLang="zh-CN" sz="2000">
                <a:latin typeface="Times New Roman" panose="02020603050405020304" pitchFamily="18" charset="0"/>
                <a:ea typeface="宋体" panose="02010600030101010101" pitchFamily="2" charset="-122"/>
                <a:cs typeface="Times New Roman" panose="02020603050405020304" pitchFamily="18" charset="0"/>
                <a:sym typeface="+mn-ea"/>
              </a:rPr>
              <a:t>:  </a:t>
            </a:r>
            <a:r>
              <a:rPr lang="en-US" altLang="zh-CN" sz="2000" i="1">
                <a:latin typeface="Times New Roman" panose="02020603050405020304" pitchFamily="18" charset="0"/>
                <a:ea typeface="宋体" panose="02010600030101010101" pitchFamily="2" charset="-122"/>
                <a:cs typeface="Times New Roman" panose="02020603050405020304" pitchFamily="18" charset="0"/>
                <a:sym typeface="+mn-ea"/>
              </a:rPr>
              <a:t>E</a:t>
            </a:r>
            <a:r>
              <a:rPr lang="en-US" altLang="zh-CN" sz="2000">
                <a:latin typeface="Times New Roman" panose="02020603050405020304" pitchFamily="18" charset="0"/>
                <a:ea typeface="宋体" panose="02010600030101010101" pitchFamily="2" charset="-122"/>
                <a:cs typeface="Times New Roman" panose="02020603050405020304" pitchFamily="18" charset="0"/>
                <a:sym typeface="+mn-ea"/>
              </a:rPr>
              <a:t>=10000000+110=10000110</a:t>
            </a:r>
            <a:endParaRPr lang="en-US" altLang="zh-CN" sz="2000">
              <a:latin typeface="Times New Roman" panose="02020603050405020304" pitchFamily="18" charset="0"/>
              <a:ea typeface="宋体" panose="02010600030101010101" pitchFamily="2" charset="-122"/>
              <a:cs typeface="Times New Roman" panose="02020603050405020304" pitchFamily="18" charset="0"/>
              <a:sym typeface="+mn-ea"/>
            </a:endParaRPr>
          </a:p>
          <a:p>
            <a:pPr>
              <a:lnSpc>
                <a:spcPct val="125000"/>
              </a:lnSpc>
            </a:pPr>
            <a:endParaRPr lang="en-US" altLang="zh-CN" sz="2000" baseline="30000">
              <a:latin typeface="Times New Roman" panose="02020603050405020304" pitchFamily="18" charset="0"/>
              <a:ea typeface="宋体" panose="02010600030101010101" pitchFamily="2" charset="-122"/>
              <a:cs typeface="Times New Roman" panose="02020603050405020304" pitchFamily="18" charset="0"/>
              <a:sym typeface="+mn-ea"/>
            </a:endParaRPr>
          </a:p>
        </p:txBody>
      </p:sp>
      <p:sp>
        <p:nvSpPr>
          <p:cNvPr id="15" name="文本框 14"/>
          <p:cNvSpPr txBox="1"/>
          <p:nvPr/>
        </p:nvSpPr>
        <p:spPr>
          <a:xfrm>
            <a:off x="5445760" y="4852035"/>
            <a:ext cx="6650355" cy="1129665"/>
          </a:xfrm>
          <a:prstGeom prst="rect">
            <a:avLst/>
          </a:prstGeom>
          <a:noFill/>
          <a:ln>
            <a:solidFill>
              <a:schemeClr val="accent1"/>
            </a:solidFill>
          </a:ln>
        </p:spPr>
        <p:txBody>
          <a:bodyPr wrap="square" rtlCol="0" anchor="t">
            <a:spAutoFit/>
          </a:bodyPr>
          <a:p>
            <a:pPr>
              <a:lnSpc>
                <a:spcPct val="125000"/>
              </a:lnSpc>
            </a:pPr>
            <a:r>
              <a:rPr lang="zh-CN" altLang="en-US">
                <a:latin typeface="Times New Roman" panose="02020603050405020304" pitchFamily="18" charset="0"/>
                <a:ea typeface="楷体" panose="02010609060101010101" charset="-122"/>
                <a:cs typeface="Times New Roman" panose="02020603050405020304" pitchFamily="18" charset="0"/>
                <a:sym typeface="+mn-ea"/>
              </a:rPr>
              <a:t>真值：</a:t>
            </a:r>
            <a:r>
              <a:rPr lang="en-US" altLang="zh-CN">
                <a:latin typeface="Times New Roman" panose="02020603050405020304" pitchFamily="18" charset="0"/>
                <a:ea typeface="楷体" panose="02010609060101010101" charset="-122"/>
                <a:cs typeface="Times New Roman" panose="02020603050405020304" pitchFamily="18" charset="0"/>
                <a:sym typeface="+mn-ea"/>
              </a:rPr>
              <a:t>1056.625=</a:t>
            </a:r>
            <a:r>
              <a:rPr lang="en-US" altLang="zh-CN">
                <a:ea typeface="宋体" panose="02010600030101010101" pitchFamily="2" charset="-122"/>
                <a:sym typeface="+mn-ea"/>
              </a:rPr>
              <a:t> </a:t>
            </a:r>
            <a:r>
              <a:rPr lang="en-US">
                <a:latin typeface="Times New Roman" panose="02020603050405020304" pitchFamily="18" charset="0"/>
                <a:ea typeface="宋体" panose="02010600030101010101" pitchFamily="2" charset="-122"/>
                <a:cs typeface="Times New Roman" panose="02020603050405020304" pitchFamily="18" charset="0"/>
                <a:sym typeface="+mn-ea"/>
              </a:rPr>
              <a:t>10000100000.101</a:t>
            </a:r>
            <a:r>
              <a:rPr lang="en-US" baseline="-25000">
                <a:latin typeface="Times New Roman" panose="02020603050405020304" pitchFamily="18" charset="0"/>
                <a:ea typeface="宋体" panose="02010600030101010101" pitchFamily="2" charset="-122"/>
                <a:cs typeface="Times New Roman" panose="02020603050405020304" pitchFamily="18" charset="0"/>
                <a:sym typeface="+mn-ea"/>
              </a:rPr>
              <a:t>2</a:t>
            </a:r>
            <a:r>
              <a:rPr lang="en-US" altLang="zh-CN">
                <a:latin typeface="Times New Roman" panose="02020603050405020304" pitchFamily="18" charset="0"/>
                <a:ea typeface="宋体" panose="02010600030101010101" pitchFamily="2" charset="-122"/>
                <a:cs typeface="Times New Roman" panose="02020603050405020304" pitchFamily="18" charset="0"/>
                <a:sym typeface="+mn-ea"/>
              </a:rPr>
              <a:t> =0</a:t>
            </a:r>
            <a:r>
              <a:rPr lang="zh-CN">
                <a:latin typeface="Times New Roman" panose="02020603050405020304" pitchFamily="18" charset="0"/>
                <a:ea typeface="楷体" panose="02010609060101010101" charset="-122"/>
                <a:cs typeface="Times New Roman" panose="02020603050405020304" pitchFamily="18" charset="0"/>
                <a:sym typeface="+mn-ea"/>
              </a:rPr>
              <a:t>.</a:t>
            </a:r>
            <a:r>
              <a:rPr lang="en-US">
                <a:latin typeface="Times New Roman" panose="02020603050405020304" pitchFamily="18" charset="0"/>
                <a:ea typeface="宋体" panose="02010600030101010101" pitchFamily="2" charset="-122"/>
                <a:cs typeface="Times New Roman" panose="02020603050405020304" pitchFamily="18" charset="0"/>
                <a:sym typeface="+mn-ea"/>
              </a:rPr>
              <a:t>10000100000101</a:t>
            </a:r>
            <a:r>
              <a:rPr lang="en-US" altLang="zh-CN">
                <a:latin typeface="Times New Roman" panose="02020603050405020304" pitchFamily="18" charset="0"/>
                <a:ea typeface="宋体" panose="02010600030101010101" pitchFamily="2" charset="-122"/>
                <a:cs typeface="Times New Roman" panose="02020603050405020304" pitchFamily="18" charset="0"/>
                <a:sym typeface="+mn-ea"/>
              </a:rPr>
              <a:t>×2</a:t>
            </a:r>
            <a:r>
              <a:rPr lang="en-US" altLang="zh-CN" baseline="30000">
                <a:latin typeface="Times New Roman" panose="02020603050405020304" pitchFamily="18" charset="0"/>
                <a:ea typeface="宋体" panose="02010600030101010101" pitchFamily="2" charset="-122"/>
                <a:cs typeface="Times New Roman" panose="02020603050405020304" pitchFamily="18" charset="0"/>
                <a:sym typeface="+mn-ea"/>
              </a:rPr>
              <a:t>+1011</a:t>
            </a:r>
            <a:endParaRPr lang="en-US" altLang="zh-CN" baseline="30000">
              <a:latin typeface="Times New Roman" panose="02020603050405020304" pitchFamily="18" charset="0"/>
              <a:ea typeface="宋体" panose="02010600030101010101" pitchFamily="2" charset="-122"/>
              <a:cs typeface="Times New Roman" panose="02020603050405020304" pitchFamily="18" charset="0"/>
              <a:sym typeface="+mn-ea"/>
            </a:endParaRPr>
          </a:p>
          <a:p>
            <a:pPr>
              <a:lnSpc>
                <a:spcPct val="125000"/>
              </a:lnSpc>
            </a:pPr>
            <a:r>
              <a:rPr lang="en-US" altLang="zh-CN" baseline="-25000">
                <a:latin typeface="Times New Roman" panose="02020603050405020304" pitchFamily="18" charset="0"/>
                <a:ea typeface="宋体" panose="02010600030101010101" pitchFamily="2" charset="-122"/>
                <a:cs typeface="Times New Roman" panose="02020603050405020304" pitchFamily="18" charset="0"/>
                <a:sym typeface="+mn-ea"/>
              </a:rPr>
              <a:t>  </a:t>
            </a:r>
            <a:r>
              <a:rPr lang="en-US" altLang="zh-CN">
                <a:latin typeface="Times New Roman" panose="02020603050405020304" pitchFamily="18" charset="0"/>
                <a:ea typeface="宋体" panose="02010600030101010101" pitchFamily="2" charset="-122"/>
                <a:cs typeface="Times New Roman" panose="02020603050405020304" pitchFamily="18" charset="0"/>
                <a:sym typeface="+mn-ea"/>
              </a:rPr>
              <a:t> </a:t>
            </a:r>
            <a:r>
              <a:rPr lang="zh-CN" altLang="en-US">
                <a:latin typeface="Times New Roman" panose="02020603050405020304" pitchFamily="18" charset="0"/>
                <a:ea typeface="宋体" panose="02010600030101010101" pitchFamily="2" charset="-122"/>
                <a:cs typeface="Times New Roman" panose="02020603050405020304" pitchFamily="18" charset="0"/>
                <a:sym typeface="+mn-ea"/>
              </a:rPr>
              <a:t>尾数：</a:t>
            </a:r>
            <a:r>
              <a:rPr lang="en-US" altLang="zh-CN" i="1">
                <a:latin typeface="Times New Roman" panose="02020603050405020304" pitchFamily="18" charset="0"/>
                <a:ea typeface="宋体" panose="02010600030101010101" pitchFamily="2" charset="-122"/>
                <a:cs typeface="Times New Roman" panose="02020603050405020304" pitchFamily="18" charset="0"/>
                <a:sym typeface="+mn-ea"/>
              </a:rPr>
              <a:t>M</a:t>
            </a:r>
            <a:r>
              <a:rPr lang="en-US" altLang="zh-CN">
                <a:latin typeface="Times New Roman" panose="02020603050405020304" pitchFamily="18" charset="0"/>
                <a:ea typeface="宋体" panose="02010600030101010101" pitchFamily="2" charset="-122"/>
                <a:cs typeface="Times New Roman" panose="02020603050405020304" pitchFamily="18" charset="0"/>
                <a:sym typeface="+mn-ea"/>
              </a:rPr>
              <a:t> =0</a:t>
            </a:r>
            <a:r>
              <a:rPr lang="zh-CN">
                <a:latin typeface="Times New Roman" panose="02020603050405020304" pitchFamily="18" charset="0"/>
                <a:ea typeface="楷体" panose="02010609060101010101" charset="-122"/>
                <a:cs typeface="Times New Roman" panose="02020603050405020304" pitchFamily="18" charset="0"/>
                <a:sym typeface="+mn-ea"/>
              </a:rPr>
              <a:t>.</a:t>
            </a:r>
            <a:r>
              <a:rPr lang="en-US">
                <a:solidFill>
                  <a:srgbClr val="FF0000"/>
                </a:solidFill>
                <a:latin typeface="Times New Roman" panose="02020603050405020304" pitchFamily="18" charset="0"/>
                <a:ea typeface="宋体" panose="02010600030101010101" pitchFamily="2" charset="-122"/>
                <a:cs typeface="Times New Roman" panose="02020603050405020304" pitchFamily="18" charset="0"/>
                <a:sym typeface="+mn-ea"/>
              </a:rPr>
              <a:t>1</a:t>
            </a:r>
            <a:r>
              <a:rPr lang="en-US">
                <a:latin typeface="Times New Roman" panose="02020603050405020304" pitchFamily="18" charset="0"/>
                <a:ea typeface="宋体" panose="02010600030101010101" pitchFamily="2" charset="-122"/>
                <a:cs typeface="Times New Roman" panose="02020603050405020304" pitchFamily="18" charset="0"/>
                <a:sym typeface="+mn-ea"/>
              </a:rPr>
              <a:t>00001000001010000000000</a:t>
            </a:r>
            <a:endParaRPr lang="en-US">
              <a:latin typeface="Times New Roman" panose="02020603050405020304" pitchFamily="18" charset="0"/>
              <a:ea typeface="宋体" panose="02010600030101010101" pitchFamily="2" charset="-122"/>
              <a:cs typeface="Times New Roman" panose="02020603050405020304" pitchFamily="18" charset="0"/>
              <a:sym typeface="+mn-ea"/>
            </a:endParaRPr>
          </a:p>
          <a:p>
            <a:pPr>
              <a:lnSpc>
                <a:spcPct val="125000"/>
              </a:lnSpc>
            </a:pPr>
            <a:r>
              <a:rPr lang="en-US" altLang="zh-CN" i="1">
                <a:latin typeface="Times New Roman" panose="02020603050405020304" pitchFamily="18" charset="0"/>
                <a:ea typeface="宋体" panose="02010600030101010101" pitchFamily="2" charset="-122"/>
                <a:cs typeface="Times New Roman" panose="02020603050405020304" pitchFamily="18" charset="0"/>
                <a:sym typeface="+mn-ea"/>
              </a:rPr>
              <a:t>  </a:t>
            </a:r>
            <a:r>
              <a:rPr lang="zh-CN" altLang="en-US">
                <a:latin typeface="Times New Roman" panose="02020603050405020304" pitchFamily="18" charset="0"/>
                <a:ea typeface="宋体" panose="02010600030101010101" pitchFamily="2" charset="-122"/>
                <a:cs typeface="Times New Roman" panose="02020603050405020304" pitchFamily="18" charset="0"/>
                <a:sym typeface="+mn-ea"/>
              </a:rPr>
              <a:t>阶码</a:t>
            </a:r>
            <a:r>
              <a:rPr lang="en-US" altLang="zh-CN">
                <a:latin typeface="Times New Roman" panose="02020603050405020304" pitchFamily="18" charset="0"/>
                <a:ea typeface="宋体" panose="02010600030101010101" pitchFamily="2" charset="-122"/>
                <a:cs typeface="Times New Roman" panose="02020603050405020304" pitchFamily="18" charset="0"/>
                <a:sym typeface="+mn-ea"/>
              </a:rPr>
              <a:t>:  </a:t>
            </a:r>
            <a:r>
              <a:rPr lang="en-US" altLang="zh-CN" i="1">
                <a:latin typeface="Times New Roman" panose="02020603050405020304" pitchFamily="18" charset="0"/>
                <a:ea typeface="宋体" panose="02010600030101010101" pitchFamily="2" charset="-122"/>
                <a:cs typeface="Times New Roman" panose="02020603050405020304" pitchFamily="18" charset="0"/>
                <a:sym typeface="+mn-ea"/>
              </a:rPr>
              <a:t>E</a:t>
            </a:r>
            <a:r>
              <a:rPr lang="en-US" altLang="zh-CN">
                <a:latin typeface="Times New Roman" panose="02020603050405020304" pitchFamily="18" charset="0"/>
                <a:ea typeface="宋体" panose="02010600030101010101" pitchFamily="2" charset="-122"/>
                <a:cs typeface="Times New Roman" panose="02020603050405020304" pitchFamily="18" charset="0"/>
                <a:sym typeface="+mn-ea"/>
              </a:rPr>
              <a:t>=10000000+1011=10001011</a:t>
            </a:r>
            <a:endParaRPr lang="en-US" altLang="zh-CN" sz="2000" baseline="30000">
              <a:latin typeface="Times New Roman" panose="02020603050405020304" pitchFamily="18" charset="0"/>
              <a:ea typeface="宋体" panose="02010600030101010101" pitchFamily="2" charset="-122"/>
              <a:cs typeface="Times New Roman" panose="02020603050405020304" pitchFamily="18" charset="0"/>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文本框 19457"/>
          <p:cNvSpPr txBox="1"/>
          <p:nvPr/>
        </p:nvSpPr>
        <p:spPr>
          <a:xfrm>
            <a:off x="3733800" y="228600"/>
            <a:ext cx="6629400" cy="368300"/>
          </a:xfrm>
          <a:prstGeom prst="rect">
            <a:avLst/>
          </a:prstGeom>
          <a:noFill/>
          <a:ln w="9525">
            <a:noFill/>
          </a:ln>
        </p:spPr>
        <p:txBody>
          <a:bodyPr>
            <a:spAutoFit/>
          </a:bodyPr>
          <a:lstStyle/>
          <a:p>
            <a:pPr>
              <a:spcBef>
                <a:spcPct val="50000"/>
              </a:spcBef>
            </a:pPr>
            <a:endParaRPr dirty="0">
              <a:latin typeface="Tahoma" panose="020B0604030504040204" pitchFamily="34" charset="0"/>
              <a:ea typeface="宋体" panose="02010600030101010101" pitchFamily="2" charset="-122"/>
            </a:endParaRPr>
          </a:p>
        </p:txBody>
      </p:sp>
      <p:sp>
        <p:nvSpPr>
          <p:cNvPr id="19461" name="文本框 19460"/>
          <p:cNvSpPr txBox="1"/>
          <p:nvPr/>
        </p:nvSpPr>
        <p:spPr>
          <a:xfrm>
            <a:off x="3657600" y="1066800"/>
            <a:ext cx="5486400" cy="368300"/>
          </a:xfrm>
          <a:prstGeom prst="rect">
            <a:avLst/>
          </a:prstGeom>
          <a:noFill/>
          <a:ln w="9525">
            <a:noFill/>
          </a:ln>
        </p:spPr>
        <p:txBody>
          <a:bodyPr>
            <a:spAutoFit/>
          </a:bodyPr>
          <a:lstStyle/>
          <a:p>
            <a:pPr>
              <a:spcBef>
                <a:spcPct val="50000"/>
              </a:spcBef>
            </a:pPr>
            <a:endParaRPr dirty="0">
              <a:latin typeface="Tahoma" panose="020B0604030504040204" pitchFamily="34" charset="0"/>
              <a:ea typeface="宋体" panose="02010600030101010101" pitchFamily="2" charset="-122"/>
            </a:endParaRPr>
          </a:p>
        </p:txBody>
      </p:sp>
      <p:sp>
        <p:nvSpPr>
          <p:cNvPr id="3" name="文本框 2"/>
          <p:cNvSpPr txBox="1"/>
          <p:nvPr/>
        </p:nvSpPr>
        <p:spPr>
          <a:xfrm>
            <a:off x="2009140" y="1296035"/>
            <a:ext cx="7914640" cy="4707890"/>
          </a:xfrm>
          <a:prstGeom prst="rect">
            <a:avLst/>
          </a:prstGeom>
          <a:noFill/>
        </p:spPr>
        <p:txBody>
          <a:bodyPr wrap="square" rtlCol="0">
            <a:spAutoFit/>
          </a:bodyPr>
          <a:lstStyle/>
          <a:p>
            <a:pPr>
              <a:lnSpc>
                <a:spcPct val="125000"/>
              </a:lnSpc>
            </a:pPr>
            <a:r>
              <a:rPr lang="en-US" altLang="zh-CN" sz="2400">
                <a:latin typeface="Times New Roman" panose="02020603050405020304" pitchFamily="18" charset="0"/>
                <a:ea typeface="楷体" panose="02010609060101010101" charset="-122"/>
                <a:cs typeface="Times New Roman" panose="02020603050405020304" pitchFamily="18" charset="0"/>
              </a:rPr>
              <a:t>2</a:t>
            </a:r>
            <a:r>
              <a:rPr lang="zh-CN" altLang="en-US" sz="2400">
                <a:latin typeface="Times New Roman" panose="02020603050405020304" pitchFamily="18" charset="0"/>
                <a:ea typeface="楷体" panose="02010609060101010101" charset="-122"/>
                <a:cs typeface="Times New Roman" panose="02020603050405020304" pitchFamily="18" charset="0"/>
              </a:rPr>
              <a:t>）</a:t>
            </a:r>
            <a:r>
              <a:rPr lang="en-US" altLang="zh-CN" sz="2400">
                <a:latin typeface="Times New Roman" panose="02020603050405020304" pitchFamily="18" charset="0"/>
                <a:ea typeface="楷体" panose="02010609060101010101" charset="-122"/>
                <a:cs typeface="Times New Roman" panose="02020603050405020304" pitchFamily="18" charset="0"/>
              </a:rPr>
              <a:t>IEEE754</a:t>
            </a:r>
            <a:r>
              <a:rPr lang="zh-CN" altLang="en-US" sz="2400">
                <a:latin typeface="Times New Roman" panose="02020603050405020304" pitchFamily="18" charset="0"/>
                <a:ea typeface="楷体" panose="02010609060101010101" charset="-122"/>
                <a:cs typeface="Times New Roman" panose="02020603050405020304" pitchFamily="18" charset="0"/>
              </a:rPr>
              <a:t>浮点数</a:t>
            </a:r>
            <a:r>
              <a:rPr lang="en-US" altLang="zh-CN" sz="2400">
                <a:latin typeface="Times New Roman" panose="02020603050405020304" pitchFamily="18" charset="0"/>
                <a:ea typeface="楷体" panose="02010609060101010101" charset="-122"/>
                <a:cs typeface="Times New Roman" panose="02020603050405020304" pitchFamily="18" charset="0"/>
              </a:rPr>
              <a:t>*</a:t>
            </a:r>
            <a:endParaRPr lang="zh-CN" altLang="en-US" sz="2400"/>
          </a:p>
          <a:p>
            <a:pPr>
              <a:lnSpc>
                <a:spcPct val="125000"/>
              </a:lnSpc>
            </a:pPr>
            <a:endParaRPr lang="zh-CN" altLang="en-US" sz="2400"/>
          </a:p>
          <a:p>
            <a:pPr>
              <a:lnSpc>
                <a:spcPct val="125000"/>
              </a:lnSpc>
            </a:pPr>
            <a:endParaRPr lang="zh-CN" altLang="en-US" sz="2400"/>
          </a:p>
          <a:p>
            <a:pPr>
              <a:lnSpc>
                <a:spcPct val="125000"/>
              </a:lnSpc>
            </a:pPr>
            <a:endParaRPr lang="zh-CN" altLang="en-US" sz="2400"/>
          </a:p>
          <a:p>
            <a:pPr>
              <a:lnSpc>
                <a:spcPct val="125000"/>
              </a:lnSpc>
            </a:pPr>
            <a:r>
              <a:rPr lang="zh-CN" altLang="en-US" sz="2400"/>
              <a:t>    </a:t>
            </a:r>
            <a:endParaRPr lang="zh-CN" altLang="en-US" sz="2400"/>
          </a:p>
          <a:p>
            <a:pPr>
              <a:lnSpc>
                <a:spcPct val="125000"/>
              </a:lnSpc>
            </a:pPr>
            <a:r>
              <a:rPr lang="zh-CN" altLang="en-US" sz="2400"/>
              <a:t> </a:t>
            </a:r>
            <a:r>
              <a:rPr lang="en-US" altLang="zh-CN" sz="2400"/>
              <a:t>      </a:t>
            </a:r>
            <a:r>
              <a:rPr lang="zh-CN" altLang="en-US" sz="2400">
                <a:latin typeface="楷体" panose="02010609060101010101" charset="-122"/>
                <a:ea typeface="楷体" panose="02010609060101010101" charset="-122"/>
                <a:cs typeface="楷体" panose="02010609060101010101" charset="-122"/>
              </a:rPr>
              <a:t>它的第15位是符号位，7到14位为阶码</a:t>
            </a:r>
            <a:r>
              <a:rPr lang="en-US" altLang="zh-CN" sz="2400">
                <a:latin typeface="楷体" panose="02010609060101010101" charset="-122"/>
                <a:ea typeface="楷体" panose="02010609060101010101" charset="-122"/>
                <a:cs typeface="楷体" panose="02010609060101010101" charset="-122"/>
              </a:rPr>
              <a:t>8</a:t>
            </a:r>
            <a:r>
              <a:rPr lang="zh-CN" altLang="en-US" sz="2400">
                <a:latin typeface="楷体" panose="02010609060101010101" charset="-122"/>
                <a:ea typeface="楷体" panose="02010609060101010101" charset="-122"/>
                <a:cs typeface="楷体" panose="02010609060101010101" charset="-122"/>
              </a:rPr>
              <a:t>位移码，0至6位及16到31位是规格化的23+1位（默认小数点左边总为</a:t>
            </a:r>
            <a:r>
              <a:rPr lang="en-US" altLang="zh-CN" sz="2400">
                <a:latin typeface="楷体" panose="02010609060101010101" charset="-122"/>
                <a:ea typeface="楷体" panose="02010609060101010101" charset="-122"/>
                <a:cs typeface="楷体" panose="02010609060101010101" charset="-122"/>
              </a:rPr>
              <a:t>1</a:t>
            </a:r>
            <a:r>
              <a:rPr lang="zh-CN" altLang="en-US" sz="2400">
                <a:latin typeface="楷体" panose="02010609060101010101" charset="-122"/>
                <a:ea typeface="楷体" panose="02010609060101010101" charset="-122"/>
                <a:cs typeface="楷体" panose="02010609060101010101" charset="-122"/>
              </a:rPr>
              <a:t>）</a:t>
            </a:r>
            <a:r>
              <a:rPr lang="zh-CN" altLang="en-US" sz="2400">
                <a:solidFill>
                  <a:srgbClr val="0070C0"/>
                </a:solidFill>
                <a:latin typeface="楷体" panose="02010609060101010101" charset="-122"/>
                <a:ea typeface="楷体" panose="02010609060101010101" charset="-122"/>
                <a:cs typeface="楷体" panose="02010609060101010101" charset="-122"/>
              </a:rPr>
              <a:t>原码尾数</a:t>
            </a:r>
            <a:r>
              <a:rPr lang="zh-CN" altLang="en-US" sz="2400">
                <a:latin typeface="楷体" panose="02010609060101010101" charset="-122"/>
                <a:ea typeface="楷体" panose="02010609060101010101" charset="-122"/>
                <a:cs typeface="楷体" panose="02010609060101010101" charset="-122"/>
              </a:rPr>
              <a:t>。</a:t>
            </a:r>
            <a:endParaRPr lang="zh-CN" altLang="en-US" sz="2400">
              <a:latin typeface="楷体" panose="02010609060101010101" charset="-122"/>
              <a:ea typeface="楷体" panose="02010609060101010101" charset="-122"/>
              <a:cs typeface="楷体" panose="02010609060101010101" charset="-122"/>
            </a:endParaRPr>
          </a:p>
          <a:p>
            <a:pPr>
              <a:lnSpc>
                <a:spcPct val="125000"/>
              </a:lnSpc>
            </a:pPr>
            <a:r>
              <a:rPr lang="zh-CN" altLang="en-US" sz="2400">
                <a:latin typeface="楷体" panose="02010609060101010101" charset="-122"/>
                <a:ea typeface="楷体" panose="02010609060101010101" charset="-122"/>
                <a:cs typeface="楷体" panose="02010609060101010101" charset="-122"/>
              </a:rPr>
              <a:t>    </a:t>
            </a:r>
            <a:r>
              <a:rPr lang="zh-CN" altLang="en-US" sz="2400">
                <a:latin typeface="楷体" panose="02010609060101010101" charset="-122"/>
                <a:ea typeface="楷体" panose="02010609060101010101" charset="-122"/>
                <a:cs typeface="楷体" panose="02010609060101010101" charset="-122"/>
                <a:sym typeface="+mn-ea"/>
              </a:rPr>
              <a:t>阶码移码的偏移量</a:t>
            </a:r>
            <a:r>
              <a:rPr lang="en-US" altLang="zh-CN" sz="2400">
                <a:latin typeface="楷体" panose="02010609060101010101" charset="-122"/>
                <a:ea typeface="楷体" panose="02010609060101010101" charset="-122"/>
                <a:cs typeface="楷体" panose="02010609060101010101" charset="-122"/>
                <a:sym typeface="+mn-ea"/>
              </a:rPr>
              <a:t>127</a:t>
            </a:r>
            <a:r>
              <a:rPr lang="zh-CN" altLang="en-US" sz="2400">
                <a:latin typeface="楷体" panose="02010609060101010101" charset="-122"/>
                <a:ea typeface="楷体" panose="02010609060101010101" charset="-122"/>
                <a:cs typeface="楷体" panose="02010609060101010101" charset="-122"/>
                <a:sym typeface="+mn-ea"/>
              </a:rPr>
              <a:t>，阶码值为-12</a:t>
            </a:r>
            <a:r>
              <a:rPr lang="en-US" altLang="zh-CN" sz="2400">
                <a:latin typeface="楷体" panose="02010609060101010101" charset="-122"/>
                <a:ea typeface="楷体" panose="02010609060101010101" charset="-122"/>
                <a:cs typeface="楷体" panose="02010609060101010101" charset="-122"/>
                <a:sym typeface="+mn-ea"/>
              </a:rPr>
              <a:t>6</a:t>
            </a:r>
            <a:r>
              <a:rPr lang="zh-CN" altLang="en-US" sz="2400">
                <a:latin typeface="楷体" panose="02010609060101010101" charset="-122"/>
                <a:ea typeface="楷体" panose="02010609060101010101" charset="-122"/>
                <a:cs typeface="楷体" panose="02010609060101010101" charset="-122"/>
                <a:sym typeface="+mn-ea"/>
              </a:rPr>
              <a:t>到+127。</a:t>
            </a:r>
            <a:endParaRPr lang="zh-CN" altLang="en-US" sz="2400"/>
          </a:p>
          <a:p>
            <a:pPr>
              <a:lnSpc>
                <a:spcPct val="125000"/>
              </a:lnSpc>
            </a:pPr>
            <a:r>
              <a:rPr lang="zh-CN" altLang="en-US" sz="2400"/>
              <a:t>                                                                    </a:t>
            </a:r>
            <a:endParaRPr lang="zh-CN" altLang="en-US" sz="2400"/>
          </a:p>
        </p:txBody>
      </p:sp>
      <p:graphicFrame>
        <p:nvGraphicFramePr>
          <p:cNvPr id="5" name="表格 4"/>
          <p:cNvGraphicFramePr/>
          <p:nvPr>
            <p:custDataLst>
              <p:tags r:id="rId1"/>
            </p:custDataLst>
          </p:nvPr>
        </p:nvGraphicFramePr>
        <p:xfrm>
          <a:off x="3057525" y="2273300"/>
          <a:ext cx="6786880" cy="855345"/>
        </p:xfrm>
        <a:graphic>
          <a:graphicData uri="http://schemas.openxmlformats.org/drawingml/2006/table">
            <a:tbl>
              <a:tblPr firstRow="1" bandRow="1">
                <a:tableStyleId>{5940675A-B579-460E-94D1-54222C63F5DA}</a:tableStyleId>
              </a:tblPr>
              <a:tblGrid>
                <a:gridCol w="744220"/>
                <a:gridCol w="2176145"/>
                <a:gridCol w="2660650"/>
                <a:gridCol w="1205865"/>
              </a:tblGrid>
              <a:tr h="422275">
                <a:tc>
                  <a:txBody>
                    <a:bodyPr/>
                    <a:lstStyle/>
                    <a:p>
                      <a:pPr indent="0">
                        <a:buNone/>
                      </a:pPr>
                      <a:r>
                        <a:rPr lang="en-US" sz="2400" b="0">
                          <a:latin typeface="宋体" panose="02010600030101010101" pitchFamily="2" charset="-122"/>
                          <a:ea typeface="宋体" panose="02010600030101010101" pitchFamily="2" charset="-122"/>
                          <a:cs typeface="宋体" panose="02010600030101010101" pitchFamily="2" charset="-122"/>
                        </a:rPr>
                        <a:t> M</a:t>
                      </a:r>
                      <a:r>
                        <a:rPr lang="en-US" sz="2400" b="0" baseline="-25000">
                          <a:latin typeface="宋体" panose="02010600030101010101" pitchFamily="2" charset="-122"/>
                          <a:ea typeface="宋体" panose="02010600030101010101" pitchFamily="2" charset="-122"/>
                          <a:cs typeface="宋体" panose="02010600030101010101" pitchFamily="2" charset="-122"/>
                        </a:rPr>
                        <a:t>s</a:t>
                      </a:r>
                      <a:endParaRPr lang="en-US" altLang="en-US" sz="2400" b="0" baseline="-2500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2400">
                          <a:latin typeface="宋体" panose="02010600030101010101" pitchFamily="2" charset="-122"/>
                          <a:ea typeface="宋体" panose="02010600030101010101" pitchFamily="2" charset="-122"/>
                          <a:cs typeface="宋体" panose="02010600030101010101" pitchFamily="2" charset="-122"/>
                          <a:sym typeface="+mn-ea"/>
                        </a:rPr>
                        <a:t>E</a:t>
                      </a:r>
                      <a:r>
                        <a:rPr lang="en-US" sz="2400" baseline="-25000">
                          <a:latin typeface="宋体" panose="02010600030101010101" pitchFamily="2" charset="-122"/>
                          <a:ea typeface="宋体" panose="02010600030101010101" pitchFamily="2" charset="-122"/>
                          <a:cs typeface="宋体" panose="02010600030101010101" pitchFamily="2" charset="-122"/>
                          <a:sym typeface="+mn-ea"/>
                        </a:rPr>
                        <a:t>s</a:t>
                      </a:r>
                      <a:r>
                        <a:rPr lang="en-US" sz="2400">
                          <a:latin typeface="宋体" panose="02010600030101010101" pitchFamily="2" charset="-122"/>
                          <a:ea typeface="宋体" panose="02010600030101010101" pitchFamily="2" charset="-122"/>
                          <a:cs typeface="宋体" panose="02010600030101010101" pitchFamily="2" charset="-122"/>
                          <a:sym typeface="+mn-ea"/>
                        </a:rPr>
                        <a:t>E</a:t>
                      </a:r>
                      <a:r>
                        <a:rPr lang="en-US" sz="2400" baseline="-25000">
                          <a:latin typeface="宋体" panose="02010600030101010101" pitchFamily="2" charset="-122"/>
                          <a:ea typeface="宋体" panose="02010600030101010101" pitchFamily="2" charset="-122"/>
                          <a:cs typeface="宋体" panose="02010600030101010101" pitchFamily="2" charset="-122"/>
                          <a:sym typeface="+mn-ea"/>
                        </a:rPr>
                        <a:t>1</a:t>
                      </a:r>
                      <a:r>
                        <a:rPr lang="en-US" sz="2400">
                          <a:latin typeface="宋体" panose="02010600030101010101" pitchFamily="2" charset="-122"/>
                          <a:ea typeface="宋体" panose="02010600030101010101" pitchFamily="2" charset="-122"/>
                          <a:cs typeface="宋体" panose="02010600030101010101" pitchFamily="2" charset="-122"/>
                          <a:sym typeface="+mn-ea"/>
                        </a:rPr>
                        <a:t>E</a:t>
                      </a:r>
                      <a:r>
                        <a:rPr lang="en-US" sz="2400" baseline="-25000">
                          <a:latin typeface="宋体" panose="02010600030101010101" pitchFamily="2" charset="-122"/>
                          <a:ea typeface="宋体" panose="02010600030101010101" pitchFamily="2" charset="-122"/>
                          <a:cs typeface="宋体" panose="02010600030101010101" pitchFamily="2" charset="-122"/>
                          <a:sym typeface="+mn-ea"/>
                        </a:rPr>
                        <a:t>2</a:t>
                      </a:r>
                      <a:r>
                        <a:rPr lang="en-US" sz="2400">
                          <a:latin typeface="宋体" panose="02010600030101010101" pitchFamily="2" charset="-122"/>
                          <a:ea typeface="宋体" panose="02010600030101010101" pitchFamily="2" charset="-122"/>
                          <a:cs typeface="宋体" panose="02010600030101010101" pitchFamily="2" charset="-122"/>
                          <a:sym typeface="+mn-ea"/>
                        </a:rPr>
                        <a:t>E</a:t>
                      </a:r>
                      <a:r>
                        <a:rPr lang="en-US" sz="2400" baseline="-25000">
                          <a:latin typeface="宋体" panose="02010600030101010101" pitchFamily="2" charset="-122"/>
                          <a:ea typeface="宋体" panose="02010600030101010101" pitchFamily="2" charset="-122"/>
                          <a:cs typeface="宋体" panose="02010600030101010101" pitchFamily="2" charset="-122"/>
                          <a:sym typeface="+mn-ea"/>
                        </a:rPr>
                        <a:t>3</a:t>
                      </a:r>
                      <a:r>
                        <a:rPr lang="en-US" sz="2400">
                          <a:latin typeface="宋体" panose="02010600030101010101" pitchFamily="2" charset="-122"/>
                          <a:ea typeface="宋体" panose="02010600030101010101" pitchFamily="2" charset="-122"/>
                          <a:cs typeface="宋体" panose="02010600030101010101" pitchFamily="2" charset="-122"/>
                          <a:sym typeface="+mn-ea"/>
                        </a:rPr>
                        <a:t>E</a:t>
                      </a:r>
                      <a:r>
                        <a:rPr lang="en-US" sz="2400" baseline="-25000">
                          <a:latin typeface="宋体" panose="02010600030101010101" pitchFamily="2" charset="-122"/>
                          <a:ea typeface="宋体" panose="02010600030101010101" pitchFamily="2" charset="-122"/>
                          <a:cs typeface="宋体" panose="02010600030101010101" pitchFamily="2" charset="-122"/>
                          <a:sym typeface="+mn-ea"/>
                        </a:rPr>
                        <a:t>4</a:t>
                      </a:r>
                      <a:r>
                        <a:rPr lang="en-US" sz="2400">
                          <a:latin typeface="宋体" panose="02010600030101010101" pitchFamily="2" charset="-122"/>
                          <a:ea typeface="宋体" panose="02010600030101010101" pitchFamily="2" charset="-122"/>
                          <a:cs typeface="宋体" panose="02010600030101010101" pitchFamily="2" charset="-122"/>
                          <a:sym typeface="+mn-ea"/>
                        </a:rPr>
                        <a:t>E</a:t>
                      </a:r>
                      <a:r>
                        <a:rPr lang="en-US" sz="2400" baseline="-25000">
                          <a:latin typeface="宋体" panose="02010600030101010101" pitchFamily="2" charset="-122"/>
                          <a:ea typeface="宋体" panose="02010600030101010101" pitchFamily="2" charset="-122"/>
                          <a:cs typeface="宋体" panose="02010600030101010101" pitchFamily="2" charset="-122"/>
                          <a:sym typeface="+mn-ea"/>
                        </a:rPr>
                        <a:t>5</a:t>
                      </a:r>
                      <a:r>
                        <a:rPr lang="en-US" sz="2400">
                          <a:latin typeface="宋体" panose="02010600030101010101" pitchFamily="2" charset="-122"/>
                          <a:ea typeface="宋体" panose="02010600030101010101" pitchFamily="2" charset="-122"/>
                          <a:cs typeface="宋体" panose="02010600030101010101" pitchFamily="2" charset="-122"/>
                          <a:sym typeface="+mn-ea"/>
                        </a:rPr>
                        <a:t>E</a:t>
                      </a:r>
                      <a:r>
                        <a:rPr lang="en-US" sz="2400" baseline="-25000">
                          <a:latin typeface="宋体" panose="02010600030101010101" pitchFamily="2" charset="-122"/>
                          <a:ea typeface="宋体" panose="02010600030101010101" pitchFamily="2" charset="-122"/>
                          <a:cs typeface="宋体" panose="02010600030101010101" pitchFamily="2" charset="-122"/>
                          <a:sym typeface="+mn-ea"/>
                        </a:rPr>
                        <a:t>6</a:t>
                      </a:r>
                      <a:r>
                        <a:rPr lang="en-US" sz="2400">
                          <a:latin typeface="宋体" panose="02010600030101010101" pitchFamily="2" charset="-122"/>
                          <a:ea typeface="宋体" panose="02010600030101010101" pitchFamily="2" charset="-122"/>
                          <a:cs typeface="宋体" panose="02010600030101010101" pitchFamily="2" charset="-122"/>
                          <a:sym typeface="+mn-ea"/>
                        </a:rPr>
                        <a:t>E</a:t>
                      </a:r>
                      <a:r>
                        <a:rPr lang="en-US" sz="2400" baseline="-25000">
                          <a:latin typeface="宋体" panose="02010600030101010101" pitchFamily="2" charset="-122"/>
                          <a:ea typeface="宋体" panose="02010600030101010101" pitchFamily="2" charset="-122"/>
                          <a:cs typeface="宋体" panose="02010600030101010101" pitchFamily="2" charset="-122"/>
                          <a:sym typeface="+mn-ea"/>
                        </a:rPr>
                        <a:t>7</a:t>
                      </a:r>
                      <a:endParaRPr lang="en-US" altLang="en-US" sz="2400" b="0">
                        <a:latin typeface="宋体" panose="02010600030101010101" pitchFamily="2" charset="-122"/>
                        <a:ea typeface="宋体" panose="02010600030101010101" pitchFamily="2" charset="-122"/>
                        <a:cs typeface="宋体" panose="02010600030101010101" pitchFamily="2" charset="-122"/>
                        <a:sym typeface="+mn-ea"/>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2400">
                          <a:latin typeface="宋体" panose="02010600030101010101" pitchFamily="2" charset="-122"/>
                          <a:ea typeface="宋体" panose="02010600030101010101" pitchFamily="2" charset="-122"/>
                          <a:cs typeface="宋体" panose="02010600030101010101" pitchFamily="2" charset="-122"/>
                          <a:sym typeface="+mn-ea"/>
                        </a:rPr>
                        <a:t>M</a:t>
                      </a:r>
                      <a:r>
                        <a:rPr lang="en-US" sz="2400" baseline="-25000">
                          <a:latin typeface="宋体" panose="02010600030101010101" pitchFamily="2" charset="-122"/>
                          <a:ea typeface="宋体" panose="02010600030101010101" pitchFamily="2" charset="-122"/>
                          <a:cs typeface="宋体" panose="02010600030101010101" pitchFamily="2" charset="-122"/>
                          <a:sym typeface="+mn-ea"/>
                        </a:rPr>
                        <a:t>-1</a:t>
                      </a:r>
                      <a:r>
                        <a:rPr lang="en-US" sz="2400">
                          <a:latin typeface="宋体" panose="02010600030101010101" pitchFamily="2" charset="-122"/>
                          <a:ea typeface="宋体" panose="02010600030101010101" pitchFamily="2" charset="-122"/>
                          <a:cs typeface="宋体" panose="02010600030101010101" pitchFamily="2" charset="-122"/>
                          <a:sym typeface="+mn-ea"/>
                        </a:rPr>
                        <a:t>M</a:t>
                      </a:r>
                      <a:r>
                        <a:rPr lang="en-US" sz="2400" baseline="-25000">
                          <a:latin typeface="宋体" panose="02010600030101010101" pitchFamily="2" charset="-122"/>
                          <a:ea typeface="宋体" panose="02010600030101010101" pitchFamily="2" charset="-122"/>
                          <a:cs typeface="宋体" panose="02010600030101010101" pitchFamily="2" charset="-122"/>
                          <a:sym typeface="+mn-ea"/>
                        </a:rPr>
                        <a:t>-2</a:t>
                      </a:r>
                      <a:r>
                        <a:rPr lang="en-US" sz="2400">
                          <a:latin typeface="宋体" panose="02010600030101010101" pitchFamily="2" charset="-122"/>
                          <a:ea typeface="宋体" panose="02010600030101010101" pitchFamily="2" charset="-122"/>
                          <a:cs typeface="宋体" panose="02010600030101010101" pitchFamily="2" charset="-122"/>
                          <a:sym typeface="+mn-ea"/>
                        </a:rPr>
                        <a:t>M</a:t>
                      </a:r>
                      <a:r>
                        <a:rPr lang="en-US" sz="2400" baseline="-25000">
                          <a:latin typeface="宋体" panose="02010600030101010101" pitchFamily="2" charset="-122"/>
                          <a:ea typeface="宋体" panose="02010600030101010101" pitchFamily="2" charset="-122"/>
                          <a:cs typeface="宋体" panose="02010600030101010101" pitchFamily="2" charset="-122"/>
                          <a:sym typeface="+mn-ea"/>
                        </a:rPr>
                        <a:t>-3</a:t>
                      </a:r>
                      <a:r>
                        <a:rPr lang="en-US" sz="2400">
                          <a:latin typeface="宋体" panose="02010600030101010101" pitchFamily="2" charset="-122"/>
                          <a:ea typeface="宋体" panose="02010600030101010101" pitchFamily="2" charset="-122"/>
                          <a:cs typeface="宋体" panose="02010600030101010101" pitchFamily="2" charset="-122"/>
                          <a:sym typeface="+mn-ea"/>
                        </a:rPr>
                        <a:t>M</a:t>
                      </a:r>
                      <a:r>
                        <a:rPr lang="en-US" sz="2400" baseline="-25000">
                          <a:latin typeface="宋体" panose="02010600030101010101" pitchFamily="2" charset="-122"/>
                          <a:ea typeface="宋体" panose="02010600030101010101" pitchFamily="2" charset="-122"/>
                          <a:cs typeface="宋体" panose="02010600030101010101" pitchFamily="2" charset="-122"/>
                          <a:sym typeface="+mn-ea"/>
                        </a:rPr>
                        <a:t>-4</a:t>
                      </a:r>
                      <a:r>
                        <a:rPr lang="en-US" sz="2400">
                          <a:latin typeface="宋体" panose="02010600030101010101" pitchFamily="2" charset="-122"/>
                          <a:ea typeface="宋体" panose="02010600030101010101" pitchFamily="2" charset="-122"/>
                          <a:cs typeface="宋体" panose="02010600030101010101" pitchFamily="2" charset="-122"/>
                          <a:sym typeface="+mn-ea"/>
                        </a:rPr>
                        <a:t>M</a:t>
                      </a:r>
                      <a:r>
                        <a:rPr lang="en-US" sz="2400" baseline="-25000">
                          <a:latin typeface="宋体" panose="02010600030101010101" pitchFamily="2" charset="-122"/>
                          <a:ea typeface="宋体" panose="02010600030101010101" pitchFamily="2" charset="-122"/>
                          <a:cs typeface="宋体" panose="02010600030101010101" pitchFamily="2" charset="-122"/>
                          <a:sym typeface="+mn-ea"/>
                        </a:rPr>
                        <a:t>-5</a:t>
                      </a:r>
                      <a:r>
                        <a:rPr lang="en-US" sz="2400">
                          <a:latin typeface="宋体" panose="02010600030101010101" pitchFamily="2" charset="-122"/>
                          <a:ea typeface="宋体" panose="02010600030101010101" pitchFamily="2" charset="-122"/>
                          <a:cs typeface="宋体" panose="02010600030101010101" pitchFamily="2" charset="-122"/>
                          <a:sym typeface="+mn-ea"/>
                        </a:rPr>
                        <a:t>M</a:t>
                      </a:r>
                      <a:r>
                        <a:rPr lang="en-US" sz="2400" baseline="-25000">
                          <a:latin typeface="宋体" panose="02010600030101010101" pitchFamily="2" charset="-122"/>
                          <a:ea typeface="宋体" panose="02010600030101010101" pitchFamily="2" charset="-122"/>
                          <a:cs typeface="宋体" panose="02010600030101010101" pitchFamily="2" charset="-122"/>
                          <a:sym typeface="+mn-ea"/>
                        </a:rPr>
                        <a:t>-6</a:t>
                      </a:r>
                      <a:r>
                        <a:rPr lang="en-US" sz="2400">
                          <a:latin typeface="宋体" panose="02010600030101010101" pitchFamily="2" charset="-122"/>
                          <a:ea typeface="宋体" panose="02010600030101010101" pitchFamily="2" charset="-122"/>
                          <a:cs typeface="宋体" panose="02010600030101010101" pitchFamily="2" charset="-122"/>
                          <a:sym typeface="+mn-ea"/>
                        </a:rPr>
                        <a:t>M</a:t>
                      </a:r>
                      <a:r>
                        <a:rPr lang="en-US" sz="2400" baseline="-25000">
                          <a:latin typeface="宋体" panose="02010600030101010101" pitchFamily="2" charset="-122"/>
                          <a:ea typeface="宋体" panose="02010600030101010101" pitchFamily="2" charset="-122"/>
                          <a:cs typeface="宋体" panose="02010600030101010101" pitchFamily="2" charset="-122"/>
                          <a:sym typeface="+mn-ea"/>
                        </a:rPr>
                        <a:t>-7</a:t>
                      </a:r>
                      <a:endParaRPr lang="en-US" altLang="en-US" sz="2400" b="0" baseline="-2500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宋体" panose="02010600030101010101" pitchFamily="2" charset="-122"/>
                          <a:ea typeface="宋体" panose="02010600030101010101" pitchFamily="2" charset="-122"/>
                          <a:cs typeface="宋体" panose="02010600030101010101" pitchFamily="2" charset="-122"/>
                        </a:rPr>
                        <a:t>：A</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cap="flat">
                      <a:noFill/>
                    </a:lnR>
                    <a:lnT cap="flat">
                      <a:noFill/>
                    </a:lnT>
                    <a:lnB cap="flat">
                      <a:noFill/>
                    </a:lnB>
                    <a:lnTlToBr>
                      <a:noFill/>
                    </a:lnTlToBr>
                    <a:lnBlToTr>
                      <a:noFill/>
                    </a:lnBlToTr>
                    <a:noFill/>
                  </a:tcPr>
                </a:tc>
              </a:tr>
              <a:tr h="433070">
                <a:tc gridSpan="3">
                  <a:txBody>
                    <a:bodyPr/>
                    <a:lstStyle/>
                    <a:p>
                      <a:pPr indent="0">
                        <a:buNone/>
                      </a:pPr>
                      <a:r>
                        <a:rPr lang="en-US" sz="2400" b="0">
                          <a:latin typeface="宋体" panose="02010600030101010101" pitchFamily="2" charset="-122"/>
                          <a:ea typeface="宋体" panose="02010600030101010101" pitchFamily="2" charset="-122"/>
                          <a:cs typeface="宋体" panose="02010600030101010101" pitchFamily="2" charset="-122"/>
                        </a:rPr>
                        <a:t> </a:t>
                      </a:r>
                      <a:r>
                        <a:rPr lang="en-US" sz="1800">
                          <a:latin typeface="宋体" panose="02010600030101010101" pitchFamily="2" charset="-122"/>
                          <a:ea typeface="宋体" panose="02010600030101010101" pitchFamily="2" charset="-122"/>
                          <a:cs typeface="宋体" panose="02010600030101010101" pitchFamily="2" charset="-122"/>
                          <a:sym typeface="+mn-ea"/>
                        </a:rPr>
                        <a:t>M</a:t>
                      </a:r>
                      <a:r>
                        <a:rPr lang="en-US" sz="1800" baseline="-25000">
                          <a:latin typeface="宋体" panose="02010600030101010101" pitchFamily="2" charset="-122"/>
                          <a:ea typeface="宋体" panose="02010600030101010101" pitchFamily="2" charset="-122"/>
                          <a:cs typeface="宋体" panose="02010600030101010101" pitchFamily="2" charset="-122"/>
                          <a:sym typeface="+mn-ea"/>
                        </a:rPr>
                        <a:t>-8</a:t>
                      </a:r>
                      <a:r>
                        <a:rPr lang="en-US" sz="1800">
                          <a:latin typeface="宋体" panose="02010600030101010101" pitchFamily="2" charset="-122"/>
                          <a:ea typeface="宋体" panose="02010600030101010101" pitchFamily="2" charset="-122"/>
                          <a:cs typeface="宋体" panose="02010600030101010101" pitchFamily="2" charset="-122"/>
                          <a:sym typeface="+mn-ea"/>
                        </a:rPr>
                        <a:t>M</a:t>
                      </a:r>
                      <a:r>
                        <a:rPr lang="en-US" sz="1800" baseline="-25000">
                          <a:latin typeface="宋体" panose="02010600030101010101" pitchFamily="2" charset="-122"/>
                          <a:ea typeface="宋体" panose="02010600030101010101" pitchFamily="2" charset="-122"/>
                          <a:cs typeface="宋体" panose="02010600030101010101" pitchFamily="2" charset="-122"/>
                          <a:sym typeface="+mn-ea"/>
                        </a:rPr>
                        <a:t>-9</a:t>
                      </a:r>
                      <a:r>
                        <a:rPr lang="en-US" sz="1800">
                          <a:latin typeface="宋体" panose="02010600030101010101" pitchFamily="2" charset="-122"/>
                          <a:ea typeface="宋体" panose="02010600030101010101" pitchFamily="2" charset="-122"/>
                          <a:cs typeface="宋体" panose="02010600030101010101" pitchFamily="2" charset="-122"/>
                          <a:sym typeface="+mn-ea"/>
                        </a:rPr>
                        <a:t>M</a:t>
                      </a:r>
                      <a:r>
                        <a:rPr lang="en-US" sz="1800" baseline="-25000">
                          <a:latin typeface="宋体" panose="02010600030101010101" pitchFamily="2" charset="-122"/>
                          <a:ea typeface="宋体" panose="02010600030101010101" pitchFamily="2" charset="-122"/>
                          <a:cs typeface="宋体" panose="02010600030101010101" pitchFamily="2" charset="-122"/>
                          <a:sym typeface="+mn-ea"/>
                        </a:rPr>
                        <a:t>-10</a:t>
                      </a:r>
                      <a:r>
                        <a:rPr lang="en-US" sz="1800">
                          <a:latin typeface="宋体" panose="02010600030101010101" pitchFamily="2" charset="-122"/>
                          <a:ea typeface="宋体" panose="02010600030101010101" pitchFamily="2" charset="-122"/>
                          <a:cs typeface="宋体" panose="02010600030101010101" pitchFamily="2" charset="-122"/>
                          <a:sym typeface="+mn-ea"/>
                        </a:rPr>
                        <a:t>M</a:t>
                      </a:r>
                      <a:r>
                        <a:rPr lang="en-US" sz="1800" baseline="-25000">
                          <a:latin typeface="宋体" panose="02010600030101010101" pitchFamily="2" charset="-122"/>
                          <a:ea typeface="宋体" panose="02010600030101010101" pitchFamily="2" charset="-122"/>
                          <a:cs typeface="宋体" panose="02010600030101010101" pitchFamily="2" charset="-122"/>
                          <a:sym typeface="+mn-ea"/>
                        </a:rPr>
                        <a:t>-11</a:t>
                      </a:r>
                      <a:r>
                        <a:rPr lang="en-US" sz="1800">
                          <a:latin typeface="宋体" panose="02010600030101010101" pitchFamily="2" charset="-122"/>
                          <a:ea typeface="宋体" panose="02010600030101010101" pitchFamily="2" charset="-122"/>
                          <a:cs typeface="宋体" panose="02010600030101010101" pitchFamily="2" charset="-122"/>
                          <a:sym typeface="+mn-ea"/>
                        </a:rPr>
                        <a:t>M</a:t>
                      </a:r>
                      <a:r>
                        <a:rPr lang="en-US" sz="1800" baseline="-25000">
                          <a:latin typeface="宋体" panose="02010600030101010101" pitchFamily="2" charset="-122"/>
                          <a:ea typeface="宋体" panose="02010600030101010101" pitchFamily="2" charset="-122"/>
                          <a:cs typeface="宋体" panose="02010600030101010101" pitchFamily="2" charset="-122"/>
                          <a:sym typeface="+mn-ea"/>
                        </a:rPr>
                        <a:t>-12</a:t>
                      </a:r>
                      <a:r>
                        <a:rPr lang="en-US" sz="1800">
                          <a:latin typeface="宋体" panose="02010600030101010101" pitchFamily="2" charset="-122"/>
                          <a:ea typeface="宋体" panose="02010600030101010101" pitchFamily="2" charset="-122"/>
                          <a:cs typeface="宋体" panose="02010600030101010101" pitchFamily="2" charset="-122"/>
                          <a:sym typeface="+mn-ea"/>
                        </a:rPr>
                        <a:t>M</a:t>
                      </a:r>
                      <a:r>
                        <a:rPr lang="en-US" sz="1800" baseline="-25000">
                          <a:latin typeface="宋体" panose="02010600030101010101" pitchFamily="2" charset="-122"/>
                          <a:ea typeface="宋体" panose="02010600030101010101" pitchFamily="2" charset="-122"/>
                          <a:cs typeface="宋体" panose="02010600030101010101" pitchFamily="2" charset="-122"/>
                          <a:sym typeface="+mn-ea"/>
                        </a:rPr>
                        <a:t>-13</a:t>
                      </a:r>
                      <a:r>
                        <a:rPr lang="en-US" sz="1800">
                          <a:latin typeface="宋体" panose="02010600030101010101" pitchFamily="2" charset="-122"/>
                          <a:ea typeface="宋体" panose="02010600030101010101" pitchFamily="2" charset="-122"/>
                          <a:cs typeface="宋体" panose="02010600030101010101" pitchFamily="2" charset="-122"/>
                          <a:sym typeface="+mn-ea"/>
                        </a:rPr>
                        <a:t>M</a:t>
                      </a:r>
                      <a:r>
                        <a:rPr lang="en-US" sz="1800" baseline="-25000">
                          <a:latin typeface="宋体" panose="02010600030101010101" pitchFamily="2" charset="-122"/>
                          <a:ea typeface="宋体" panose="02010600030101010101" pitchFamily="2" charset="-122"/>
                          <a:cs typeface="宋体" panose="02010600030101010101" pitchFamily="2" charset="-122"/>
                          <a:sym typeface="+mn-ea"/>
                        </a:rPr>
                        <a:t>-14</a:t>
                      </a:r>
                      <a:r>
                        <a:rPr lang="en-US" sz="1800">
                          <a:latin typeface="宋体" panose="02010600030101010101" pitchFamily="2" charset="-122"/>
                          <a:ea typeface="宋体" panose="02010600030101010101" pitchFamily="2" charset="-122"/>
                          <a:cs typeface="宋体" panose="02010600030101010101" pitchFamily="2" charset="-122"/>
                          <a:sym typeface="+mn-ea"/>
                        </a:rPr>
                        <a:t>M</a:t>
                      </a:r>
                      <a:r>
                        <a:rPr lang="en-US" sz="1800" baseline="-25000">
                          <a:latin typeface="宋体" panose="02010600030101010101" pitchFamily="2" charset="-122"/>
                          <a:ea typeface="宋体" panose="02010600030101010101" pitchFamily="2" charset="-122"/>
                          <a:cs typeface="宋体" panose="02010600030101010101" pitchFamily="2" charset="-122"/>
                          <a:sym typeface="+mn-ea"/>
                        </a:rPr>
                        <a:t>-15</a:t>
                      </a:r>
                      <a:r>
                        <a:rPr lang="en-US" sz="1800">
                          <a:latin typeface="宋体" panose="02010600030101010101" pitchFamily="2" charset="-122"/>
                          <a:ea typeface="宋体" panose="02010600030101010101" pitchFamily="2" charset="-122"/>
                          <a:cs typeface="宋体" panose="02010600030101010101" pitchFamily="2" charset="-122"/>
                          <a:sym typeface="+mn-ea"/>
                        </a:rPr>
                        <a:t>M</a:t>
                      </a:r>
                      <a:r>
                        <a:rPr lang="en-US" sz="1800" baseline="-25000">
                          <a:latin typeface="宋体" panose="02010600030101010101" pitchFamily="2" charset="-122"/>
                          <a:ea typeface="宋体" panose="02010600030101010101" pitchFamily="2" charset="-122"/>
                          <a:cs typeface="宋体" panose="02010600030101010101" pitchFamily="2" charset="-122"/>
                          <a:sym typeface="+mn-ea"/>
                        </a:rPr>
                        <a:t>-16</a:t>
                      </a:r>
                      <a:r>
                        <a:rPr lang="en-US" sz="1800">
                          <a:latin typeface="宋体" panose="02010600030101010101" pitchFamily="2" charset="-122"/>
                          <a:ea typeface="宋体" panose="02010600030101010101" pitchFamily="2" charset="-122"/>
                          <a:cs typeface="宋体" panose="02010600030101010101" pitchFamily="2" charset="-122"/>
                          <a:sym typeface="+mn-ea"/>
                        </a:rPr>
                        <a:t>M</a:t>
                      </a:r>
                      <a:r>
                        <a:rPr lang="en-US" sz="1800" baseline="-25000">
                          <a:latin typeface="宋体" panose="02010600030101010101" pitchFamily="2" charset="-122"/>
                          <a:ea typeface="宋体" panose="02010600030101010101" pitchFamily="2" charset="-122"/>
                          <a:cs typeface="宋体" panose="02010600030101010101" pitchFamily="2" charset="-122"/>
                          <a:sym typeface="+mn-ea"/>
                        </a:rPr>
                        <a:t>-17</a:t>
                      </a:r>
                      <a:r>
                        <a:rPr lang="en-US" sz="1800">
                          <a:latin typeface="宋体" panose="02010600030101010101" pitchFamily="2" charset="-122"/>
                          <a:ea typeface="宋体" panose="02010600030101010101" pitchFamily="2" charset="-122"/>
                          <a:cs typeface="宋体" panose="02010600030101010101" pitchFamily="2" charset="-122"/>
                          <a:sym typeface="+mn-ea"/>
                        </a:rPr>
                        <a:t>M</a:t>
                      </a:r>
                      <a:r>
                        <a:rPr lang="en-US" sz="1800" baseline="-25000">
                          <a:latin typeface="宋体" panose="02010600030101010101" pitchFamily="2" charset="-122"/>
                          <a:ea typeface="宋体" panose="02010600030101010101" pitchFamily="2" charset="-122"/>
                          <a:cs typeface="宋体" panose="02010600030101010101" pitchFamily="2" charset="-122"/>
                          <a:sym typeface="+mn-ea"/>
                        </a:rPr>
                        <a:t>-18</a:t>
                      </a:r>
                      <a:r>
                        <a:rPr lang="en-US" sz="1800">
                          <a:latin typeface="宋体" panose="02010600030101010101" pitchFamily="2" charset="-122"/>
                          <a:ea typeface="宋体" panose="02010600030101010101" pitchFamily="2" charset="-122"/>
                          <a:cs typeface="宋体" panose="02010600030101010101" pitchFamily="2" charset="-122"/>
                          <a:sym typeface="+mn-ea"/>
                        </a:rPr>
                        <a:t>M</a:t>
                      </a:r>
                      <a:r>
                        <a:rPr lang="en-US" sz="1800" baseline="-25000">
                          <a:latin typeface="宋体" panose="02010600030101010101" pitchFamily="2" charset="-122"/>
                          <a:ea typeface="宋体" panose="02010600030101010101" pitchFamily="2" charset="-122"/>
                          <a:cs typeface="宋体" panose="02010600030101010101" pitchFamily="2" charset="-122"/>
                          <a:sym typeface="+mn-ea"/>
                        </a:rPr>
                        <a:t>-19</a:t>
                      </a:r>
                      <a:r>
                        <a:rPr lang="en-US" sz="1800">
                          <a:latin typeface="宋体" panose="02010600030101010101" pitchFamily="2" charset="-122"/>
                          <a:ea typeface="宋体" panose="02010600030101010101" pitchFamily="2" charset="-122"/>
                          <a:cs typeface="宋体" panose="02010600030101010101" pitchFamily="2" charset="-122"/>
                          <a:sym typeface="+mn-ea"/>
                        </a:rPr>
                        <a:t>M</a:t>
                      </a:r>
                      <a:r>
                        <a:rPr lang="en-US" sz="1800" baseline="-25000">
                          <a:latin typeface="宋体" panose="02010600030101010101" pitchFamily="2" charset="-122"/>
                          <a:ea typeface="宋体" panose="02010600030101010101" pitchFamily="2" charset="-122"/>
                          <a:cs typeface="宋体" panose="02010600030101010101" pitchFamily="2" charset="-122"/>
                          <a:sym typeface="+mn-ea"/>
                        </a:rPr>
                        <a:t>-20</a:t>
                      </a:r>
                      <a:r>
                        <a:rPr lang="en-US" sz="1800">
                          <a:latin typeface="宋体" panose="02010600030101010101" pitchFamily="2" charset="-122"/>
                          <a:ea typeface="宋体" panose="02010600030101010101" pitchFamily="2" charset="-122"/>
                          <a:cs typeface="宋体" panose="02010600030101010101" pitchFamily="2" charset="-122"/>
                          <a:sym typeface="+mn-ea"/>
                        </a:rPr>
                        <a:t>M</a:t>
                      </a:r>
                      <a:r>
                        <a:rPr lang="en-US" sz="1800" baseline="-25000">
                          <a:latin typeface="宋体" panose="02010600030101010101" pitchFamily="2" charset="-122"/>
                          <a:ea typeface="宋体" panose="02010600030101010101" pitchFamily="2" charset="-122"/>
                          <a:cs typeface="宋体" panose="02010600030101010101" pitchFamily="2" charset="-122"/>
                          <a:sym typeface="+mn-ea"/>
                        </a:rPr>
                        <a:t>-21</a:t>
                      </a:r>
                      <a:r>
                        <a:rPr lang="en-US" sz="1800">
                          <a:latin typeface="宋体" panose="02010600030101010101" pitchFamily="2" charset="-122"/>
                          <a:ea typeface="宋体" panose="02010600030101010101" pitchFamily="2" charset="-122"/>
                          <a:cs typeface="宋体" panose="02010600030101010101" pitchFamily="2" charset="-122"/>
                          <a:sym typeface="+mn-ea"/>
                        </a:rPr>
                        <a:t>M</a:t>
                      </a:r>
                      <a:r>
                        <a:rPr lang="en-US" sz="1800" baseline="-25000">
                          <a:latin typeface="宋体" panose="02010600030101010101" pitchFamily="2" charset="-122"/>
                          <a:ea typeface="宋体" panose="02010600030101010101" pitchFamily="2" charset="-122"/>
                          <a:cs typeface="宋体" panose="02010600030101010101" pitchFamily="2" charset="-122"/>
                          <a:sym typeface="+mn-ea"/>
                        </a:rPr>
                        <a:t>-22</a:t>
                      </a:r>
                      <a:r>
                        <a:rPr lang="en-US" sz="1800">
                          <a:latin typeface="宋体" panose="02010600030101010101" pitchFamily="2" charset="-122"/>
                          <a:ea typeface="宋体" panose="02010600030101010101" pitchFamily="2" charset="-122"/>
                          <a:cs typeface="宋体" panose="02010600030101010101" pitchFamily="2" charset="-122"/>
                          <a:sym typeface="+mn-ea"/>
                        </a:rPr>
                        <a:t>M</a:t>
                      </a:r>
                      <a:r>
                        <a:rPr lang="en-US" sz="1800" baseline="-25000">
                          <a:latin typeface="宋体" panose="02010600030101010101" pitchFamily="2" charset="-122"/>
                          <a:ea typeface="宋体" panose="02010600030101010101" pitchFamily="2" charset="-122"/>
                          <a:cs typeface="宋体" panose="02010600030101010101" pitchFamily="2" charset="-122"/>
                          <a:sym typeface="+mn-ea"/>
                        </a:rPr>
                        <a:t>-23</a:t>
                      </a:r>
                      <a:endParaRPr lang="en-US" altLang="en-US" sz="1800" b="0">
                        <a:latin typeface="宋体" panose="02010600030101010101" pitchFamily="2" charset="-122"/>
                        <a:ea typeface="宋体" panose="02010600030101010101" pitchFamily="2" charset="-122"/>
                        <a:cs typeface="宋体" panose="02010600030101010101" pitchFamily="2" charset="-122"/>
                        <a:sym typeface="+mn-ea"/>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a:txBody>
                    <a:bodyPr/>
                    <a:lstStyle/>
                    <a:p>
                      <a:pPr indent="0">
                        <a:buNone/>
                      </a:pPr>
                      <a:r>
                        <a:rPr lang="en-US" sz="1000" b="0">
                          <a:latin typeface="宋体" panose="02010600030101010101" pitchFamily="2" charset="-122"/>
                          <a:ea typeface="宋体" panose="02010600030101010101" pitchFamily="2" charset="-122"/>
                          <a:cs typeface="宋体" panose="02010600030101010101" pitchFamily="2" charset="-122"/>
                        </a:rPr>
                        <a:t>：A+2</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cap="flat">
                      <a:noFill/>
                    </a:lnR>
                    <a:lnT cap="flat">
                      <a:noFill/>
                    </a:lnT>
                    <a:lnB cap="flat">
                      <a:noFill/>
                    </a:lnB>
                    <a:lnTlToBr>
                      <a:noFill/>
                    </a:lnTlToBr>
                    <a:lnBlToTr>
                      <a:noFill/>
                    </a:lnBlToTr>
                    <a:noFill/>
                  </a:tcPr>
                </a:tc>
              </a:tr>
            </a:tbl>
          </a:graphicData>
        </a:graphic>
      </p:graphicFrame>
      <p:sp>
        <p:nvSpPr>
          <p:cNvPr id="2" name="文本框 1"/>
          <p:cNvSpPr txBox="1"/>
          <p:nvPr/>
        </p:nvSpPr>
        <p:spPr>
          <a:xfrm>
            <a:off x="3161665" y="1784350"/>
            <a:ext cx="6370955" cy="368300"/>
          </a:xfrm>
          <a:prstGeom prst="rect">
            <a:avLst/>
          </a:prstGeom>
          <a:noFill/>
        </p:spPr>
        <p:txBody>
          <a:bodyPr wrap="square" rtlCol="0">
            <a:spAutoFit/>
          </a:bodyPr>
          <a:p>
            <a:r>
              <a:rPr lang="en-US" altLang="zh-CN">
                <a:latin typeface="Times New Roman" panose="02020603050405020304" pitchFamily="18" charset="0"/>
                <a:cs typeface="Times New Roman" panose="02020603050405020304" pitchFamily="18" charset="0"/>
              </a:rPr>
              <a:t>15      14                             7    6                                     0</a:t>
            </a:r>
            <a:endParaRPr lang="en-US" altLang="zh-CN">
              <a:latin typeface="Times New Roman" panose="02020603050405020304" pitchFamily="18" charset="0"/>
              <a:cs typeface="Times New Roman" panose="02020603050405020304" pitchFamily="18" charset="0"/>
            </a:endParaRPr>
          </a:p>
        </p:txBody>
      </p:sp>
      <p:sp>
        <p:nvSpPr>
          <p:cNvPr id="6" name="文本框 5"/>
          <p:cNvSpPr txBox="1"/>
          <p:nvPr/>
        </p:nvSpPr>
        <p:spPr>
          <a:xfrm>
            <a:off x="3215005" y="3128645"/>
            <a:ext cx="6370955" cy="368300"/>
          </a:xfrm>
          <a:prstGeom prst="rect">
            <a:avLst/>
          </a:prstGeom>
          <a:noFill/>
        </p:spPr>
        <p:txBody>
          <a:bodyPr wrap="square" rtlCol="0">
            <a:spAutoFit/>
          </a:bodyPr>
          <a:p>
            <a:r>
              <a:rPr lang="en-US" altLang="zh-CN">
                <a:latin typeface="Times New Roman" panose="02020603050405020304" pitchFamily="18" charset="0"/>
                <a:cs typeface="Times New Roman" panose="02020603050405020304" pitchFamily="18" charset="0"/>
              </a:rPr>
              <a:t>31                                                                                 16</a:t>
            </a:r>
            <a:endParaRPr lang="en-US" altLang="zh-CN">
              <a:latin typeface="Times New Roman" panose="02020603050405020304" pitchFamily="18" charset="0"/>
              <a:cs typeface="Times New Roman" panose="02020603050405020304" pitchFamily="18" charset="0"/>
            </a:endParaRPr>
          </a:p>
        </p:txBody>
      </p:sp>
      <p:pic>
        <p:nvPicPr>
          <p:cNvPr id="7" name="图片 6" descr="校徽"/>
          <p:cNvPicPr>
            <a:picLocks noChangeAspect="1"/>
          </p:cNvPicPr>
          <p:nvPr/>
        </p:nvPicPr>
        <p:blipFill>
          <a:blip r:embed="rId2">
            <a:alphaModFix amt="67000"/>
          </a:blip>
          <a:stretch>
            <a:fillRect/>
          </a:stretch>
        </p:blipFill>
        <p:spPr>
          <a:xfrm>
            <a:off x="10788015" y="123825"/>
            <a:ext cx="1297940" cy="124269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1" name="文本框 19460"/>
          <p:cNvSpPr txBox="1"/>
          <p:nvPr/>
        </p:nvSpPr>
        <p:spPr>
          <a:xfrm>
            <a:off x="3657600" y="1066800"/>
            <a:ext cx="5486400" cy="368300"/>
          </a:xfrm>
          <a:prstGeom prst="rect">
            <a:avLst/>
          </a:prstGeom>
          <a:noFill/>
          <a:ln w="9525">
            <a:noFill/>
          </a:ln>
        </p:spPr>
        <p:txBody>
          <a:bodyPr>
            <a:spAutoFit/>
          </a:bodyPr>
          <a:lstStyle/>
          <a:p>
            <a:pPr>
              <a:spcBef>
                <a:spcPct val="50000"/>
              </a:spcBef>
            </a:pPr>
            <a:endParaRPr dirty="0">
              <a:latin typeface="Tahoma" panose="020B0604030504040204" pitchFamily="34" charset="0"/>
              <a:ea typeface="宋体" panose="02010600030101010101" pitchFamily="2" charset="-122"/>
            </a:endParaRPr>
          </a:p>
        </p:txBody>
      </p:sp>
      <p:sp>
        <p:nvSpPr>
          <p:cNvPr id="3" name="文本框 2"/>
          <p:cNvSpPr txBox="1"/>
          <p:nvPr/>
        </p:nvSpPr>
        <p:spPr>
          <a:xfrm>
            <a:off x="2009140" y="1296035"/>
            <a:ext cx="7914640" cy="4707890"/>
          </a:xfrm>
          <a:prstGeom prst="rect">
            <a:avLst/>
          </a:prstGeom>
          <a:noFill/>
        </p:spPr>
        <p:txBody>
          <a:bodyPr wrap="square" rtlCol="0">
            <a:spAutoFit/>
          </a:bodyPr>
          <a:lstStyle/>
          <a:p>
            <a:pPr>
              <a:lnSpc>
                <a:spcPct val="125000"/>
              </a:lnSpc>
            </a:pPr>
            <a:r>
              <a:rPr lang="en-US" altLang="zh-CN" sz="2400"/>
              <a:t> </a:t>
            </a:r>
            <a:endParaRPr lang="en-US" altLang="zh-CN" sz="2400"/>
          </a:p>
          <a:p>
            <a:pPr>
              <a:lnSpc>
                <a:spcPct val="125000"/>
              </a:lnSpc>
            </a:pPr>
            <a:endParaRPr lang="zh-CN" altLang="en-US" sz="2400"/>
          </a:p>
          <a:p>
            <a:pPr>
              <a:lnSpc>
                <a:spcPct val="125000"/>
              </a:lnSpc>
            </a:pPr>
            <a:endParaRPr lang="zh-CN" altLang="en-US" sz="2400"/>
          </a:p>
          <a:p>
            <a:pPr>
              <a:lnSpc>
                <a:spcPct val="125000"/>
              </a:lnSpc>
            </a:pPr>
            <a:endParaRPr lang="zh-CN" altLang="en-US" sz="2400"/>
          </a:p>
          <a:p>
            <a:pPr>
              <a:lnSpc>
                <a:spcPct val="125000"/>
              </a:lnSpc>
            </a:pPr>
            <a:r>
              <a:rPr lang="zh-CN" altLang="en-US" sz="2400"/>
              <a:t>   </a:t>
            </a:r>
            <a:r>
              <a:rPr lang="zh-CN" altLang="en-US" sz="2400">
                <a:latin typeface="Times New Roman" panose="02020603050405020304" pitchFamily="18" charset="0"/>
                <a:ea typeface="楷体" panose="02010609060101010101" charset="-122"/>
                <a:cs typeface="Times New Roman" panose="02020603050405020304" pitchFamily="18" charset="0"/>
              </a:rPr>
              <a:t> </a:t>
            </a:r>
            <a:r>
              <a:rPr sz="2400">
                <a:latin typeface="Times New Roman" panose="02020603050405020304" pitchFamily="18" charset="0"/>
                <a:ea typeface="楷体" panose="02010609060101010101" charset="-122"/>
                <a:cs typeface="Times New Roman" panose="02020603050405020304" pitchFamily="18" charset="0"/>
              </a:rPr>
              <a:t>IEEE 754标准定义中有一些特殊约定：</a:t>
            </a:r>
            <a:endParaRPr sz="2400">
              <a:latin typeface="Times New Roman" panose="02020603050405020304" pitchFamily="18" charset="0"/>
              <a:ea typeface="楷体" panose="02010609060101010101" charset="-122"/>
              <a:cs typeface="Times New Roman" panose="02020603050405020304" pitchFamily="18" charset="0"/>
            </a:endParaRPr>
          </a:p>
          <a:p>
            <a:pPr>
              <a:lnSpc>
                <a:spcPct val="125000"/>
              </a:lnSpc>
            </a:pPr>
            <a:r>
              <a:rPr sz="2400">
                <a:latin typeface="Times New Roman" panose="02020603050405020304" pitchFamily="18" charset="0"/>
                <a:ea typeface="楷体" panose="02010609060101010101" charset="-122"/>
                <a:cs typeface="Times New Roman" panose="02020603050405020304" pitchFamily="18" charset="0"/>
              </a:rPr>
              <a:t>　　</a:t>
            </a:r>
            <a:r>
              <a:rPr lang="en-US" sz="2400">
                <a:latin typeface="Times New Roman" panose="02020603050405020304" pitchFamily="18" charset="0"/>
                <a:ea typeface="楷体" panose="02010609060101010101" charset="-122"/>
                <a:cs typeface="Times New Roman" panose="02020603050405020304" pitchFamily="18" charset="0"/>
              </a:rPr>
              <a:t>a</a:t>
            </a:r>
            <a:r>
              <a:rPr sz="2400">
                <a:latin typeface="Times New Roman" panose="02020603050405020304" pitchFamily="18" charset="0"/>
                <a:ea typeface="楷体" panose="02010609060101010101" charset="-122"/>
                <a:cs typeface="Times New Roman" panose="02020603050405020304" pitchFamily="18" charset="0"/>
              </a:rPr>
              <a:t>、当</a:t>
            </a:r>
            <a:r>
              <a:rPr lang="en-US" sz="2400" i="1">
                <a:latin typeface="Times New Roman" panose="02020603050405020304" pitchFamily="18" charset="0"/>
                <a:ea typeface="楷体" panose="02010609060101010101" charset="-122"/>
                <a:cs typeface="Times New Roman" panose="02020603050405020304" pitchFamily="18" charset="0"/>
              </a:rPr>
              <a:t>E</a:t>
            </a:r>
            <a:r>
              <a:rPr sz="2400">
                <a:latin typeface="Times New Roman" panose="02020603050405020304" pitchFamily="18" charset="0"/>
                <a:ea typeface="楷体" panose="02010609060101010101" charset="-122"/>
                <a:cs typeface="Times New Roman" panose="02020603050405020304" pitchFamily="18" charset="0"/>
              </a:rPr>
              <a:t>=0，</a:t>
            </a:r>
            <a:r>
              <a:rPr sz="2400" i="1">
                <a:latin typeface="Times New Roman" panose="02020603050405020304" pitchFamily="18" charset="0"/>
                <a:ea typeface="楷体" panose="02010609060101010101" charset="-122"/>
                <a:cs typeface="Times New Roman" panose="02020603050405020304" pitchFamily="18" charset="0"/>
              </a:rPr>
              <a:t>M</a:t>
            </a:r>
            <a:r>
              <a:rPr sz="2400">
                <a:latin typeface="Times New Roman" panose="02020603050405020304" pitchFamily="18" charset="0"/>
                <a:ea typeface="楷体" panose="02010609060101010101" charset="-122"/>
                <a:cs typeface="Times New Roman" panose="02020603050405020304" pitchFamily="18" charset="0"/>
              </a:rPr>
              <a:t>=0时，表示0。</a:t>
            </a:r>
            <a:endParaRPr sz="2400">
              <a:latin typeface="Times New Roman" panose="02020603050405020304" pitchFamily="18" charset="0"/>
              <a:ea typeface="楷体" panose="02010609060101010101" charset="-122"/>
              <a:cs typeface="Times New Roman" panose="02020603050405020304" pitchFamily="18" charset="0"/>
            </a:endParaRPr>
          </a:p>
          <a:p>
            <a:pPr>
              <a:lnSpc>
                <a:spcPct val="125000"/>
              </a:lnSpc>
            </a:pPr>
            <a:r>
              <a:rPr sz="2400">
                <a:latin typeface="Times New Roman" panose="02020603050405020304" pitchFamily="18" charset="0"/>
                <a:ea typeface="楷体" panose="02010609060101010101" charset="-122"/>
                <a:cs typeface="Times New Roman" panose="02020603050405020304" pitchFamily="18" charset="0"/>
              </a:rPr>
              <a:t>　　</a:t>
            </a:r>
            <a:r>
              <a:rPr lang="en-US" sz="2400">
                <a:latin typeface="Times New Roman" panose="02020603050405020304" pitchFamily="18" charset="0"/>
                <a:ea typeface="楷体" panose="02010609060101010101" charset="-122"/>
                <a:cs typeface="Times New Roman" panose="02020603050405020304" pitchFamily="18" charset="0"/>
              </a:rPr>
              <a:t>b</a:t>
            </a:r>
            <a:r>
              <a:rPr sz="2400">
                <a:latin typeface="Times New Roman" panose="02020603050405020304" pitchFamily="18" charset="0"/>
                <a:ea typeface="楷体" panose="02010609060101010101" charset="-122"/>
                <a:cs typeface="Times New Roman" panose="02020603050405020304" pitchFamily="18" charset="0"/>
              </a:rPr>
              <a:t>、当</a:t>
            </a:r>
            <a:r>
              <a:rPr lang="en-US" sz="2400" i="1">
                <a:latin typeface="Times New Roman" panose="02020603050405020304" pitchFamily="18" charset="0"/>
                <a:ea typeface="楷体" panose="02010609060101010101" charset="-122"/>
                <a:cs typeface="Times New Roman" panose="02020603050405020304" pitchFamily="18" charset="0"/>
              </a:rPr>
              <a:t>E</a:t>
            </a:r>
            <a:r>
              <a:rPr sz="2400">
                <a:latin typeface="Times New Roman" panose="02020603050405020304" pitchFamily="18" charset="0"/>
                <a:ea typeface="楷体" panose="02010609060101010101" charset="-122"/>
                <a:cs typeface="Times New Roman" panose="02020603050405020304" pitchFamily="18" charset="0"/>
              </a:rPr>
              <a:t>=255，</a:t>
            </a:r>
            <a:r>
              <a:rPr sz="2400" i="1">
                <a:latin typeface="Times New Roman" panose="02020603050405020304" pitchFamily="18" charset="0"/>
                <a:ea typeface="楷体" panose="02010609060101010101" charset="-122"/>
                <a:cs typeface="Times New Roman" panose="02020603050405020304" pitchFamily="18" charset="0"/>
              </a:rPr>
              <a:t>M</a:t>
            </a:r>
            <a:r>
              <a:rPr sz="2400">
                <a:latin typeface="Times New Roman" panose="02020603050405020304" pitchFamily="18" charset="0"/>
                <a:ea typeface="楷体" panose="02010609060101010101" charset="-122"/>
                <a:cs typeface="Times New Roman" panose="02020603050405020304" pitchFamily="18" charset="0"/>
              </a:rPr>
              <a:t>=0时，表示无穷大，用符号位来确定是正无穷大还是负无穷大。</a:t>
            </a:r>
            <a:endParaRPr sz="2400">
              <a:latin typeface="Times New Roman" panose="02020603050405020304" pitchFamily="18" charset="0"/>
              <a:ea typeface="楷体" panose="02010609060101010101" charset="-122"/>
              <a:cs typeface="Times New Roman" panose="02020603050405020304" pitchFamily="18" charset="0"/>
            </a:endParaRPr>
          </a:p>
          <a:p>
            <a:pPr>
              <a:lnSpc>
                <a:spcPct val="125000"/>
              </a:lnSpc>
            </a:pPr>
            <a:r>
              <a:rPr sz="2400">
                <a:latin typeface="Times New Roman" panose="02020603050405020304" pitchFamily="18" charset="0"/>
                <a:ea typeface="楷体" panose="02010609060101010101" charset="-122"/>
                <a:cs typeface="Times New Roman" panose="02020603050405020304" pitchFamily="18" charset="0"/>
              </a:rPr>
              <a:t>　　</a:t>
            </a:r>
            <a:r>
              <a:rPr lang="en-US" sz="2400">
                <a:latin typeface="Times New Roman" panose="02020603050405020304" pitchFamily="18" charset="0"/>
                <a:ea typeface="楷体" panose="02010609060101010101" charset="-122"/>
                <a:cs typeface="Times New Roman" panose="02020603050405020304" pitchFamily="18" charset="0"/>
              </a:rPr>
              <a:t>c</a:t>
            </a:r>
            <a:r>
              <a:rPr sz="2400">
                <a:latin typeface="Times New Roman" panose="02020603050405020304" pitchFamily="18" charset="0"/>
                <a:ea typeface="楷体" panose="02010609060101010101" charset="-122"/>
                <a:cs typeface="Times New Roman" panose="02020603050405020304" pitchFamily="18" charset="0"/>
              </a:rPr>
              <a:t>、当</a:t>
            </a:r>
            <a:r>
              <a:rPr lang="en-US" sz="2400" i="1">
                <a:latin typeface="Times New Roman" panose="02020603050405020304" pitchFamily="18" charset="0"/>
                <a:ea typeface="楷体" panose="02010609060101010101" charset="-122"/>
                <a:cs typeface="Times New Roman" panose="02020603050405020304" pitchFamily="18" charset="0"/>
              </a:rPr>
              <a:t>E</a:t>
            </a:r>
            <a:r>
              <a:rPr sz="2400">
                <a:latin typeface="Times New Roman" panose="02020603050405020304" pitchFamily="18" charset="0"/>
                <a:ea typeface="楷体" panose="02010609060101010101" charset="-122"/>
                <a:cs typeface="Times New Roman" panose="02020603050405020304" pitchFamily="18" charset="0"/>
              </a:rPr>
              <a:t>=255，</a:t>
            </a:r>
            <a:r>
              <a:rPr sz="2400" i="1">
                <a:latin typeface="Times New Roman" panose="02020603050405020304" pitchFamily="18" charset="0"/>
                <a:ea typeface="楷体" panose="02010609060101010101" charset="-122"/>
                <a:cs typeface="Times New Roman" panose="02020603050405020304" pitchFamily="18" charset="0"/>
              </a:rPr>
              <a:t>M</a:t>
            </a:r>
            <a:r>
              <a:rPr sz="2400">
                <a:latin typeface="Times New Roman" panose="02020603050405020304" pitchFamily="18" charset="0"/>
                <a:ea typeface="楷体" panose="02010609060101010101" charset="-122"/>
                <a:cs typeface="Times New Roman" panose="02020603050405020304" pitchFamily="18" charset="0"/>
              </a:rPr>
              <a:t>≠0时，表示NaN（Not a Number，不是一个数）。</a:t>
            </a:r>
            <a:r>
              <a:rPr lang="zh-CN" altLang="en-US" sz="2400"/>
              <a:t>                                                                    </a:t>
            </a:r>
            <a:endParaRPr lang="zh-CN" altLang="en-US" sz="2400"/>
          </a:p>
        </p:txBody>
      </p:sp>
      <p:graphicFrame>
        <p:nvGraphicFramePr>
          <p:cNvPr id="5" name="表格 4"/>
          <p:cNvGraphicFramePr/>
          <p:nvPr>
            <p:custDataLst>
              <p:tags r:id="rId1"/>
            </p:custDataLst>
          </p:nvPr>
        </p:nvGraphicFramePr>
        <p:xfrm>
          <a:off x="3057525" y="1775460"/>
          <a:ext cx="6786880" cy="1005840"/>
        </p:xfrm>
        <a:graphic>
          <a:graphicData uri="http://schemas.openxmlformats.org/drawingml/2006/table">
            <a:tbl>
              <a:tblPr firstRow="1" bandRow="1">
                <a:tableStyleId>{5940675A-B579-460E-94D1-54222C63F5DA}</a:tableStyleId>
              </a:tblPr>
              <a:tblGrid>
                <a:gridCol w="744220"/>
                <a:gridCol w="2176145"/>
                <a:gridCol w="2660650"/>
                <a:gridCol w="1205865"/>
              </a:tblGrid>
              <a:tr h="422275">
                <a:tc>
                  <a:txBody>
                    <a:bodyPr/>
                    <a:lstStyle/>
                    <a:p>
                      <a:pPr indent="0">
                        <a:buNone/>
                      </a:pPr>
                      <a:r>
                        <a:rPr lang="en-US" sz="2400" b="0">
                          <a:latin typeface="宋体" panose="02010600030101010101" pitchFamily="2" charset="-122"/>
                          <a:ea typeface="宋体" panose="02010600030101010101" pitchFamily="2" charset="-122"/>
                          <a:cs typeface="宋体" panose="02010600030101010101" pitchFamily="2" charset="-122"/>
                        </a:rPr>
                        <a:t> M</a:t>
                      </a:r>
                      <a:r>
                        <a:rPr lang="en-US" sz="2400" b="0" baseline="-25000">
                          <a:latin typeface="宋体" panose="02010600030101010101" pitchFamily="2" charset="-122"/>
                          <a:ea typeface="宋体" panose="02010600030101010101" pitchFamily="2" charset="-122"/>
                          <a:cs typeface="宋体" panose="02010600030101010101" pitchFamily="2" charset="-122"/>
                        </a:rPr>
                        <a:t>s</a:t>
                      </a:r>
                      <a:endParaRPr lang="en-US" altLang="en-US" sz="2400" b="0" baseline="-2500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2400">
                          <a:latin typeface="宋体" panose="02010600030101010101" pitchFamily="2" charset="-122"/>
                          <a:ea typeface="宋体" panose="02010600030101010101" pitchFamily="2" charset="-122"/>
                          <a:cs typeface="宋体" panose="02010600030101010101" pitchFamily="2" charset="-122"/>
                          <a:sym typeface="+mn-ea"/>
                        </a:rPr>
                        <a:t>E</a:t>
                      </a:r>
                      <a:r>
                        <a:rPr lang="en-US" sz="2400" baseline="-25000">
                          <a:latin typeface="宋体" panose="02010600030101010101" pitchFamily="2" charset="-122"/>
                          <a:ea typeface="宋体" panose="02010600030101010101" pitchFamily="2" charset="-122"/>
                          <a:cs typeface="宋体" panose="02010600030101010101" pitchFamily="2" charset="-122"/>
                          <a:sym typeface="+mn-ea"/>
                        </a:rPr>
                        <a:t>s</a:t>
                      </a:r>
                      <a:r>
                        <a:rPr lang="en-US" sz="2400">
                          <a:latin typeface="宋体" panose="02010600030101010101" pitchFamily="2" charset="-122"/>
                          <a:ea typeface="宋体" panose="02010600030101010101" pitchFamily="2" charset="-122"/>
                          <a:cs typeface="宋体" panose="02010600030101010101" pitchFamily="2" charset="-122"/>
                          <a:sym typeface="+mn-ea"/>
                        </a:rPr>
                        <a:t>E</a:t>
                      </a:r>
                      <a:r>
                        <a:rPr lang="en-US" sz="2400" baseline="-25000">
                          <a:latin typeface="宋体" panose="02010600030101010101" pitchFamily="2" charset="-122"/>
                          <a:ea typeface="宋体" panose="02010600030101010101" pitchFamily="2" charset="-122"/>
                          <a:cs typeface="宋体" panose="02010600030101010101" pitchFamily="2" charset="-122"/>
                          <a:sym typeface="+mn-ea"/>
                        </a:rPr>
                        <a:t>1</a:t>
                      </a:r>
                      <a:r>
                        <a:rPr lang="en-US" sz="2400">
                          <a:latin typeface="宋体" panose="02010600030101010101" pitchFamily="2" charset="-122"/>
                          <a:ea typeface="宋体" panose="02010600030101010101" pitchFamily="2" charset="-122"/>
                          <a:cs typeface="宋体" panose="02010600030101010101" pitchFamily="2" charset="-122"/>
                          <a:sym typeface="+mn-ea"/>
                        </a:rPr>
                        <a:t>E</a:t>
                      </a:r>
                      <a:r>
                        <a:rPr lang="en-US" sz="2400" baseline="-25000">
                          <a:latin typeface="宋体" panose="02010600030101010101" pitchFamily="2" charset="-122"/>
                          <a:ea typeface="宋体" panose="02010600030101010101" pitchFamily="2" charset="-122"/>
                          <a:cs typeface="宋体" panose="02010600030101010101" pitchFamily="2" charset="-122"/>
                          <a:sym typeface="+mn-ea"/>
                        </a:rPr>
                        <a:t>2</a:t>
                      </a:r>
                      <a:r>
                        <a:rPr lang="en-US" sz="2400">
                          <a:latin typeface="宋体" panose="02010600030101010101" pitchFamily="2" charset="-122"/>
                          <a:ea typeface="宋体" panose="02010600030101010101" pitchFamily="2" charset="-122"/>
                          <a:cs typeface="宋体" panose="02010600030101010101" pitchFamily="2" charset="-122"/>
                          <a:sym typeface="+mn-ea"/>
                        </a:rPr>
                        <a:t>E</a:t>
                      </a:r>
                      <a:r>
                        <a:rPr lang="en-US" sz="2400" baseline="-25000">
                          <a:latin typeface="宋体" panose="02010600030101010101" pitchFamily="2" charset="-122"/>
                          <a:ea typeface="宋体" panose="02010600030101010101" pitchFamily="2" charset="-122"/>
                          <a:cs typeface="宋体" panose="02010600030101010101" pitchFamily="2" charset="-122"/>
                          <a:sym typeface="+mn-ea"/>
                        </a:rPr>
                        <a:t>3</a:t>
                      </a:r>
                      <a:r>
                        <a:rPr lang="en-US" sz="2400">
                          <a:latin typeface="宋体" panose="02010600030101010101" pitchFamily="2" charset="-122"/>
                          <a:ea typeface="宋体" panose="02010600030101010101" pitchFamily="2" charset="-122"/>
                          <a:cs typeface="宋体" panose="02010600030101010101" pitchFamily="2" charset="-122"/>
                          <a:sym typeface="+mn-ea"/>
                        </a:rPr>
                        <a:t>E</a:t>
                      </a:r>
                      <a:r>
                        <a:rPr lang="en-US" sz="2400" baseline="-25000">
                          <a:latin typeface="宋体" panose="02010600030101010101" pitchFamily="2" charset="-122"/>
                          <a:ea typeface="宋体" panose="02010600030101010101" pitchFamily="2" charset="-122"/>
                          <a:cs typeface="宋体" panose="02010600030101010101" pitchFamily="2" charset="-122"/>
                          <a:sym typeface="+mn-ea"/>
                        </a:rPr>
                        <a:t>4</a:t>
                      </a:r>
                      <a:r>
                        <a:rPr lang="en-US" sz="2400">
                          <a:latin typeface="宋体" panose="02010600030101010101" pitchFamily="2" charset="-122"/>
                          <a:ea typeface="宋体" panose="02010600030101010101" pitchFamily="2" charset="-122"/>
                          <a:cs typeface="宋体" panose="02010600030101010101" pitchFamily="2" charset="-122"/>
                          <a:sym typeface="+mn-ea"/>
                        </a:rPr>
                        <a:t>E</a:t>
                      </a:r>
                      <a:r>
                        <a:rPr lang="en-US" sz="2400" baseline="-25000">
                          <a:latin typeface="宋体" panose="02010600030101010101" pitchFamily="2" charset="-122"/>
                          <a:ea typeface="宋体" panose="02010600030101010101" pitchFamily="2" charset="-122"/>
                          <a:cs typeface="宋体" panose="02010600030101010101" pitchFamily="2" charset="-122"/>
                          <a:sym typeface="+mn-ea"/>
                        </a:rPr>
                        <a:t>5</a:t>
                      </a:r>
                      <a:r>
                        <a:rPr lang="en-US" sz="2400">
                          <a:latin typeface="宋体" panose="02010600030101010101" pitchFamily="2" charset="-122"/>
                          <a:ea typeface="宋体" panose="02010600030101010101" pitchFamily="2" charset="-122"/>
                          <a:cs typeface="宋体" panose="02010600030101010101" pitchFamily="2" charset="-122"/>
                          <a:sym typeface="+mn-ea"/>
                        </a:rPr>
                        <a:t>E</a:t>
                      </a:r>
                      <a:r>
                        <a:rPr lang="en-US" sz="2400" baseline="-25000">
                          <a:latin typeface="宋体" panose="02010600030101010101" pitchFamily="2" charset="-122"/>
                          <a:ea typeface="宋体" panose="02010600030101010101" pitchFamily="2" charset="-122"/>
                          <a:cs typeface="宋体" panose="02010600030101010101" pitchFamily="2" charset="-122"/>
                          <a:sym typeface="+mn-ea"/>
                        </a:rPr>
                        <a:t>6</a:t>
                      </a:r>
                      <a:r>
                        <a:rPr lang="en-US" sz="2400">
                          <a:latin typeface="宋体" panose="02010600030101010101" pitchFamily="2" charset="-122"/>
                          <a:ea typeface="宋体" panose="02010600030101010101" pitchFamily="2" charset="-122"/>
                          <a:cs typeface="宋体" panose="02010600030101010101" pitchFamily="2" charset="-122"/>
                          <a:sym typeface="+mn-ea"/>
                        </a:rPr>
                        <a:t>E</a:t>
                      </a:r>
                      <a:r>
                        <a:rPr lang="en-US" sz="2400" baseline="-25000">
                          <a:latin typeface="宋体" panose="02010600030101010101" pitchFamily="2" charset="-122"/>
                          <a:ea typeface="宋体" panose="02010600030101010101" pitchFamily="2" charset="-122"/>
                          <a:cs typeface="宋体" panose="02010600030101010101" pitchFamily="2" charset="-122"/>
                          <a:sym typeface="+mn-ea"/>
                        </a:rPr>
                        <a:t>7</a:t>
                      </a:r>
                      <a:endParaRPr lang="en-US" altLang="en-US" sz="2400" b="0">
                        <a:latin typeface="宋体" panose="02010600030101010101" pitchFamily="2" charset="-122"/>
                        <a:ea typeface="宋体" panose="02010600030101010101" pitchFamily="2" charset="-122"/>
                        <a:cs typeface="宋体" panose="02010600030101010101" pitchFamily="2" charset="-122"/>
                        <a:sym typeface="+mn-ea"/>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2400">
                          <a:latin typeface="宋体" panose="02010600030101010101" pitchFamily="2" charset="-122"/>
                          <a:ea typeface="宋体" panose="02010600030101010101" pitchFamily="2" charset="-122"/>
                          <a:cs typeface="宋体" panose="02010600030101010101" pitchFamily="2" charset="-122"/>
                          <a:sym typeface="+mn-ea"/>
                        </a:rPr>
                        <a:t>M</a:t>
                      </a:r>
                      <a:r>
                        <a:rPr lang="en-US" sz="2400" baseline="-25000">
                          <a:latin typeface="宋体" panose="02010600030101010101" pitchFamily="2" charset="-122"/>
                          <a:ea typeface="宋体" panose="02010600030101010101" pitchFamily="2" charset="-122"/>
                          <a:cs typeface="宋体" panose="02010600030101010101" pitchFamily="2" charset="-122"/>
                          <a:sym typeface="+mn-ea"/>
                        </a:rPr>
                        <a:t>-1</a:t>
                      </a:r>
                      <a:r>
                        <a:rPr lang="en-US" sz="2400">
                          <a:latin typeface="宋体" panose="02010600030101010101" pitchFamily="2" charset="-122"/>
                          <a:ea typeface="宋体" panose="02010600030101010101" pitchFamily="2" charset="-122"/>
                          <a:cs typeface="宋体" panose="02010600030101010101" pitchFamily="2" charset="-122"/>
                          <a:sym typeface="+mn-ea"/>
                        </a:rPr>
                        <a:t>M</a:t>
                      </a:r>
                      <a:r>
                        <a:rPr lang="en-US" sz="2400" baseline="-25000">
                          <a:latin typeface="宋体" panose="02010600030101010101" pitchFamily="2" charset="-122"/>
                          <a:ea typeface="宋体" panose="02010600030101010101" pitchFamily="2" charset="-122"/>
                          <a:cs typeface="宋体" panose="02010600030101010101" pitchFamily="2" charset="-122"/>
                          <a:sym typeface="+mn-ea"/>
                        </a:rPr>
                        <a:t>-2</a:t>
                      </a:r>
                      <a:r>
                        <a:rPr lang="en-US" sz="2400">
                          <a:latin typeface="宋体" panose="02010600030101010101" pitchFamily="2" charset="-122"/>
                          <a:ea typeface="宋体" panose="02010600030101010101" pitchFamily="2" charset="-122"/>
                          <a:cs typeface="宋体" panose="02010600030101010101" pitchFamily="2" charset="-122"/>
                          <a:sym typeface="+mn-ea"/>
                        </a:rPr>
                        <a:t>M</a:t>
                      </a:r>
                      <a:r>
                        <a:rPr lang="en-US" sz="2400" baseline="-25000">
                          <a:latin typeface="宋体" panose="02010600030101010101" pitchFamily="2" charset="-122"/>
                          <a:ea typeface="宋体" panose="02010600030101010101" pitchFamily="2" charset="-122"/>
                          <a:cs typeface="宋体" panose="02010600030101010101" pitchFamily="2" charset="-122"/>
                          <a:sym typeface="+mn-ea"/>
                        </a:rPr>
                        <a:t>-3</a:t>
                      </a:r>
                      <a:r>
                        <a:rPr lang="en-US" sz="2400">
                          <a:latin typeface="宋体" panose="02010600030101010101" pitchFamily="2" charset="-122"/>
                          <a:ea typeface="宋体" panose="02010600030101010101" pitchFamily="2" charset="-122"/>
                          <a:cs typeface="宋体" panose="02010600030101010101" pitchFamily="2" charset="-122"/>
                          <a:sym typeface="+mn-ea"/>
                        </a:rPr>
                        <a:t>M</a:t>
                      </a:r>
                      <a:r>
                        <a:rPr lang="en-US" sz="2400" baseline="-25000">
                          <a:latin typeface="宋体" panose="02010600030101010101" pitchFamily="2" charset="-122"/>
                          <a:ea typeface="宋体" panose="02010600030101010101" pitchFamily="2" charset="-122"/>
                          <a:cs typeface="宋体" panose="02010600030101010101" pitchFamily="2" charset="-122"/>
                          <a:sym typeface="+mn-ea"/>
                        </a:rPr>
                        <a:t>-4</a:t>
                      </a:r>
                      <a:r>
                        <a:rPr lang="en-US" sz="2400">
                          <a:latin typeface="宋体" panose="02010600030101010101" pitchFamily="2" charset="-122"/>
                          <a:ea typeface="宋体" panose="02010600030101010101" pitchFamily="2" charset="-122"/>
                          <a:cs typeface="宋体" panose="02010600030101010101" pitchFamily="2" charset="-122"/>
                          <a:sym typeface="+mn-ea"/>
                        </a:rPr>
                        <a:t>M</a:t>
                      </a:r>
                      <a:r>
                        <a:rPr lang="en-US" sz="2400" baseline="-25000">
                          <a:latin typeface="宋体" panose="02010600030101010101" pitchFamily="2" charset="-122"/>
                          <a:ea typeface="宋体" panose="02010600030101010101" pitchFamily="2" charset="-122"/>
                          <a:cs typeface="宋体" panose="02010600030101010101" pitchFamily="2" charset="-122"/>
                          <a:sym typeface="+mn-ea"/>
                        </a:rPr>
                        <a:t>-5</a:t>
                      </a:r>
                      <a:r>
                        <a:rPr lang="en-US" sz="2400">
                          <a:latin typeface="宋体" panose="02010600030101010101" pitchFamily="2" charset="-122"/>
                          <a:ea typeface="宋体" panose="02010600030101010101" pitchFamily="2" charset="-122"/>
                          <a:cs typeface="宋体" panose="02010600030101010101" pitchFamily="2" charset="-122"/>
                          <a:sym typeface="+mn-ea"/>
                        </a:rPr>
                        <a:t>M</a:t>
                      </a:r>
                      <a:r>
                        <a:rPr lang="en-US" sz="2400" baseline="-25000">
                          <a:latin typeface="宋体" panose="02010600030101010101" pitchFamily="2" charset="-122"/>
                          <a:ea typeface="宋体" panose="02010600030101010101" pitchFamily="2" charset="-122"/>
                          <a:cs typeface="宋体" panose="02010600030101010101" pitchFamily="2" charset="-122"/>
                          <a:sym typeface="+mn-ea"/>
                        </a:rPr>
                        <a:t>-6</a:t>
                      </a:r>
                      <a:r>
                        <a:rPr lang="en-US" sz="2400">
                          <a:latin typeface="宋体" panose="02010600030101010101" pitchFamily="2" charset="-122"/>
                          <a:ea typeface="宋体" panose="02010600030101010101" pitchFamily="2" charset="-122"/>
                          <a:cs typeface="宋体" panose="02010600030101010101" pitchFamily="2" charset="-122"/>
                          <a:sym typeface="+mn-ea"/>
                        </a:rPr>
                        <a:t>M</a:t>
                      </a:r>
                      <a:r>
                        <a:rPr lang="en-US" sz="2400" baseline="-25000">
                          <a:latin typeface="宋体" panose="02010600030101010101" pitchFamily="2" charset="-122"/>
                          <a:ea typeface="宋体" panose="02010600030101010101" pitchFamily="2" charset="-122"/>
                          <a:cs typeface="宋体" panose="02010600030101010101" pitchFamily="2" charset="-122"/>
                          <a:sym typeface="+mn-ea"/>
                        </a:rPr>
                        <a:t>-7</a:t>
                      </a:r>
                      <a:endParaRPr lang="en-US" altLang="en-US" sz="2400" b="0" baseline="-2500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宋体" panose="02010600030101010101" pitchFamily="2" charset="-122"/>
                          <a:ea typeface="宋体" panose="02010600030101010101" pitchFamily="2" charset="-122"/>
                          <a:cs typeface="宋体" panose="02010600030101010101" pitchFamily="2" charset="-122"/>
                        </a:rPr>
                        <a:t>：A</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cap="flat">
                      <a:noFill/>
                    </a:lnR>
                    <a:lnT cap="flat">
                      <a:noFill/>
                    </a:lnT>
                    <a:lnB cap="flat">
                      <a:noFill/>
                    </a:lnB>
                    <a:lnTlToBr>
                      <a:noFill/>
                    </a:lnTlToBr>
                    <a:lnBlToTr>
                      <a:noFill/>
                    </a:lnBlToTr>
                    <a:noFill/>
                  </a:tcPr>
                </a:tc>
              </a:tr>
              <a:tr h="583565">
                <a:tc gridSpan="3">
                  <a:txBody>
                    <a:bodyPr/>
                    <a:lstStyle/>
                    <a:p>
                      <a:pPr indent="0">
                        <a:buNone/>
                      </a:pPr>
                      <a:r>
                        <a:rPr lang="en-US" sz="2400" b="0">
                          <a:latin typeface="宋体" panose="02010600030101010101" pitchFamily="2" charset="-122"/>
                          <a:ea typeface="宋体" panose="02010600030101010101" pitchFamily="2" charset="-122"/>
                          <a:cs typeface="宋体" panose="02010600030101010101" pitchFamily="2" charset="-122"/>
                        </a:rPr>
                        <a:t> </a:t>
                      </a:r>
                      <a:r>
                        <a:rPr lang="en-US" sz="1800">
                          <a:latin typeface="宋体" panose="02010600030101010101" pitchFamily="2" charset="-122"/>
                          <a:ea typeface="宋体" panose="02010600030101010101" pitchFamily="2" charset="-122"/>
                          <a:cs typeface="宋体" panose="02010600030101010101" pitchFamily="2" charset="-122"/>
                          <a:sym typeface="+mn-ea"/>
                        </a:rPr>
                        <a:t>M</a:t>
                      </a:r>
                      <a:r>
                        <a:rPr lang="en-US" sz="1800" baseline="-25000">
                          <a:latin typeface="宋体" panose="02010600030101010101" pitchFamily="2" charset="-122"/>
                          <a:ea typeface="宋体" panose="02010600030101010101" pitchFamily="2" charset="-122"/>
                          <a:cs typeface="宋体" panose="02010600030101010101" pitchFamily="2" charset="-122"/>
                          <a:sym typeface="+mn-ea"/>
                        </a:rPr>
                        <a:t>-8</a:t>
                      </a:r>
                      <a:r>
                        <a:rPr lang="en-US" sz="1800">
                          <a:latin typeface="宋体" panose="02010600030101010101" pitchFamily="2" charset="-122"/>
                          <a:ea typeface="宋体" panose="02010600030101010101" pitchFamily="2" charset="-122"/>
                          <a:cs typeface="宋体" panose="02010600030101010101" pitchFamily="2" charset="-122"/>
                          <a:sym typeface="+mn-ea"/>
                        </a:rPr>
                        <a:t>M</a:t>
                      </a:r>
                      <a:r>
                        <a:rPr lang="en-US" sz="1800" baseline="-25000">
                          <a:latin typeface="宋体" panose="02010600030101010101" pitchFamily="2" charset="-122"/>
                          <a:ea typeface="宋体" panose="02010600030101010101" pitchFamily="2" charset="-122"/>
                          <a:cs typeface="宋体" panose="02010600030101010101" pitchFamily="2" charset="-122"/>
                          <a:sym typeface="+mn-ea"/>
                        </a:rPr>
                        <a:t>-9</a:t>
                      </a:r>
                      <a:r>
                        <a:rPr lang="en-US" sz="1800">
                          <a:latin typeface="宋体" panose="02010600030101010101" pitchFamily="2" charset="-122"/>
                          <a:ea typeface="宋体" panose="02010600030101010101" pitchFamily="2" charset="-122"/>
                          <a:cs typeface="宋体" panose="02010600030101010101" pitchFamily="2" charset="-122"/>
                          <a:sym typeface="+mn-ea"/>
                        </a:rPr>
                        <a:t>M</a:t>
                      </a:r>
                      <a:r>
                        <a:rPr lang="en-US" sz="1800" baseline="-25000">
                          <a:latin typeface="宋体" panose="02010600030101010101" pitchFamily="2" charset="-122"/>
                          <a:ea typeface="宋体" panose="02010600030101010101" pitchFamily="2" charset="-122"/>
                          <a:cs typeface="宋体" panose="02010600030101010101" pitchFamily="2" charset="-122"/>
                          <a:sym typeface="+mn-ea"/>
                        </a:rPr>
                        <a:t>-10</a:t>
                      </a:r>
                      <a:r>
                        <a:rPr lang="en-US" sz="1800">
                          <a:latin typeface="宋体" panose="02010600030101010101" pitchFamily="2" charset="-122"/>
                          <a:ea typeface="宋体" panose="02010600030101010101" pitchFamily="2" charset="-122"/>
                          <a:cs typeface="宋体" panose="02010600030101010101" pitchFamily="2" charset="-122"/>
                          <a:sym typeface="+mn-ea"/>
                        </a:rPr>
                        <a:t>M</a:t>
                      </a:r>
                      <a:r>
                        <a:rPr lang="en-US" sz="1800" baseline="-25000">
                          <a:latin typeface="宋体" panose="02010600030101010101" pitchFamily="2" charset="-122"/>
                          <a:ea typeface="宋体" panose="02010600030101010101" pitchFamily="2" charset="-122"/>
                          <a:cs typeface="宋体" panose="02010600030101010101" pitchFamily="2" charset="-122"/>
                          <a:sym typeface="+mn-ea"/>
                        </a:rPr>
                        <a:t>-11</a:t>
                      </a:r>
                      <a:r>
                        <a:rPr lang="en-US" sz="1800">
                          <a:latin typeface="宋体" panose="02010600030101010101" pitchFamily="2" charset="-122"/>
                          <a:ea typeface="宋体" panose="02010600030101010101" pitchFamily="2" charset="-122"/>
                          <a:cs typeface="宋体" panose="02010600030101010101" pitchFamily="2" charset="-122"/>
                          <a:sym typeface="+mn-ea"/>
                        </a:rPr>
                        <a:t>M</a:t>
                      </a:r>
                      <a:r>
                        <a:rPr lang="en-US" sz="1800" baseline="-25000">
                          <a:latin typeface="宋体" panose="02010600030101010101" pitchFamily="2" charset="-122"/>
                          <a:ea typeface="宋体" panose="02010600030101010101" pitchFamily="2" charset="-122"/>
                          <a:cs typeface="宋体" panose="02010600030101010101" pitchFamily="2" charset="-122"/>
                          <a:sym typeface="+mn-ea"/>
                        </a:rPr>
                        <a:t>-12</a:t>
                      </a:r>
                      <a:r>
                        <a:rPr lang="en-US" sz="1800">
                          <a:latin typeface="宋体" panose="02010600030101010101" pitchFamily="2" charset="-122"/>
                          <a:ea typeface="宋体" panose="02010600030101010101" pitchFamily="2" charset="-122"/>
                          <a:cs typeface="宋体" panose="02010600030101010101" pitchFamily="2" charset="-122"/>
                          <a:sym typeface="+mn-ea"/>
                        </a:rPr>
                        <a:t>M</a:t>
                      </a:r>
                      <a:r>
                        <a:rPr lang="en-US" sz="1800" baseline="-25000">
                          <a:latin typeface="宋体" panose="02010600030101010101" pitchFamily="2" charset="-122"/>
                          <a:ea typeface="宋体" panose="02010600030101010101" pitchFamily="2" charset="-122"/>
                          <a:cs typeface="宋体" panose="02010600030101010101" pitchFamily="2" charset="-122"/>
                          <a:sym typeface="+mn-ea"/>
                        </a:rPr>
                        <a:t>-13</a:t>
                      </a:r>
                      <a:r>
                        <a:rPr lang="en-US" sz="1800">
                          <a:latin typeface="宋体" panose="02010600030101010101" pitchFamily="2" charset="-122"/>
                          <a:ea typeface="宋体" panose="02010600030101010101" pitchFamily="2" charset="-122"/>
                          <a:cs typeface="宋体" panose="02010600030101010101" pitchFamily="2" charset="-122"/>
                          <a:sym typeface="+mn-ea"/>
                        </a:rPr>
                        <a:t>M</a:t>
                      </a:r>
                      <a:r>
                        <a:rPr lang="en-US" sz="1800" baseline="-25000">
                          <a:latin typeface="宋体" panose="02010600030101010101" pitchFamily="2" charset="-122"/>
                          <a:ea typeface="宋体" panose="02010600030101010101" pitchFamily="2" charset="-122"/>
                          <a:cs typeface="宋体" panose="02010600030101010101" pitchFamily="2" charset="-122"/>
                          <a:sym typeface="+mn-ea"/>
                        </a:rPr>
                        <a:t>-14</a:t>
                      </a:r>
                      <a:r>
                        <a:rPr lang="en-US" sz="1800">
                          <a:latin typeface="宋体" panose="02010600030101010101" pitchFamily="2" charset="-122"/>
                          <a:ea typeface="宋体" panose="02010600030101010101" pitchFamily="2" charset="-122"/>
                          <a:cs typeface="宋体" panose="02010600030101010101" pitchFamily="2" charset="-122"/>
                          <a:sym typeface="+mn-ea"/>
                        </a:rPr>
                        <a:t>M</a:t>
                      </a:r>
                      <a:r>
                        <a:rPr lang="en-US" sz="1800" baseline="-25000">
                          <a:latin typeface="宋体" panose="02010600030101010101" pitchFamily="2" charset="-122"/>
                          <a:ea typeface="宋体" panose="02010600030101010101" pitchFamily="2" charset="-122"/>
                          <a:cs typeface="宋体" panose="02010600030101010101" pitchFamily="2" charset="-122"/>
                          <a:sym typeface="+mn-ea"/>
                        </a:rPr>
                        <a:t>-15</a:t>
                      </a:r>
                      <a:r>
                        <a:rPr lang="en-US" sz="1800">
                          <a:latin typeface="宋体" panose="02010600030101010101" pitchFamily="2" charset="-122"/>
                          <a:ea typeface="宋体" panose="02010600030101010101" pitchFamily="2" charset="-122"/>
                          <a:cs typeface="宋体" panose="02010600030101010101" pitchFamily="2" charset="-122"/>
                          <a:sym typeface="+mn-ea"/>
                        </a:rPr>
                        <a:t>M</a:t>
                      </a:r>
                      <a:r>
                        <a:rPr lang="en-US" sz="1800" baseline="-25000">
                          <a:latin typeface="宋体" panose="02010600030101010101" pitchFamily="2" charset="-122"/>
                          <a:ea typeface="宋体" panose="02010600030101010101" pitchFamily="2" charset="-122"/>
                          <a:cs typeface="宋体" panose="02010600030101010101" pitchFamily="2" charset="-122"/>
                          <a:sym typeface="+mn-ea"/>
                        </a:rPr>
                        <a:t>-16</a:t>
                      </a:r>
                      <a:r>
                        <a:rPr lang="en-US" sz="1800">
                          <a:latin typeface="宋体" panose="02010600030101010101" pitchFamily="2" charset="-122"/>
                          <a:ea typeface="宋体" panose="02010600030101010101" pitchFamily="2" charset="-122"/>
                          <a:cs typeface="宋体" panose="02010600030101010101" pitchFamily="2" charset="-122"/>
                          <a:sym typeface="+mn-ea"/>
                        </a:rPr>
                        <a:t>M</a:t>
                      </a:r>
                      <a:r>
                        <a:rPr lang="en-US" sz="1800" baseline="-25000">
                          <a:latin typeface="宋体" panose="02010600030101010101" pitchFamily="2" charset="-122"/>
                          <a:ea typeface="宋体" panose="02010600030101010101" pitchFamily="2" charset="-122"/>
                          <a:cs typeface="宋体" panose="02010600030101010101" pitchFamily="2" charset="-122"/>
                          <a:sym typeface="+mn-ea"/>
                        </a:rPr>
                        <a:t>-17</a:t>
                      </a:r>
                      <a:r>
                        <a:rPr lang="en-US" sz="1800">
                          <a:latin typeface="宋体" panose="02010600030101010101" pitchFamily="2" charset="-122"/>
                          <a:ea typeface="宋体" panose="02010600030101010101" pitchFamily="2" charset="-122"/>
                          <a:cs typeface="宋体" panose="02010600030101010101" pitchFamily="2" charset="-122"/>
                          <a:sym typeface="+mn-ea"/>
                        </a:rPr>
                        <a:t>M</a:t>
                      </a:r>
                      <a:r>
                        <a:rPr lang="en-US" sz="1800" baseline="-25000">
                          <a:latin typeface="宋体" panose="02010600030101010101" pitchFamily="2" charset="-122"/>
                          <a:ea typeface="宋体" panose="02010600030101010101" pitchFamily="2" charset="-122"/>
                          <a:cs typeface="宋体" panose="02010600030101010101" pitchFamily="2" charset="-122"/>
                          <a:sym typeface="+mn-ea"/>
                        </a:rPr>
                        <a:t>-18</a:t>
                      </a:r>
                      <a:r>
                        <a:rPr lang="en-US" sz="1800">
                          <a:latin typeface="宋体" panose="02010600030101010101" pitchFamily="2" charset="-122"/>
                          <a:ea typeface="宋体" panose="02010600030101010101" pitchFamily="2" charset="-122"/>
                          <a:cs typeface="宋体" panose="02010600030101010101" pitchFamily="2" charset="-122"/>
                          <a:sym typeface="+mn-ea"/>
                        </a:rPr>
                        <a:t>M</a:t>
                      </a:r>
                      <a:r>
                        <a:rPr lang="en-US" sz="1800" baseline="-25000">
                          <a:latin typeface="宋体" panose="02010600030101010101" pitchFamily="2" charset="-122"/>
                          <a:ea typeface="宋体" panose="02010600030101010101" pitchFamily="2" charset="-122"/>
                          <a:cs typeface="宋体" panose="02010600030101010101" pitchFamily="2" charset="-122"/>
                          <a:sym typeface="+mn-ea"/>
                        </a:rPr>
                        <a:t>-19</a:t>
                      </a:r>
                      <a:r>
                        <a:rPr lang="en-US" sz="1800">
                          <a:latin typeface="宋体" panose="02010600030101010101" pitchFamily="2" charset="-122"/>
                          <a:ea typeface="宋体" panose="02010600030101010101" pitchFamily="2" charset="-122"/>
                          <a:cs typeface="宋体" panose="02010600030101010101" pitchFamily="2" charset="-122"/>
                          <a:sym typeface="+mn-ea"/>
                        </a:rPr>
                        <a:t>M</a:t>
                      </a:r>
                      <a:r>
                        <a:rPr lang="en-US" sz="1800" baseline="-25000">
                          <a:latin typeface="宋体" panose="02010600030101010101" pitchFamily="2" charset="-122"/>
                          <a:ea typeface="宋体" panose="02010600030101010101" pitchFamily="2" charset="-122"/>
                          <a:cs typeface="宋体" panose="02010600030101010101" pitchFamily="2" charset="-122"/>
                          <a:sym typeface="+mn-ea"/>
                        </a:rPr>
                        <a:t>-20</a:t>
                      </a:r>
                      <a:r>
                        <a:rPr lang="en-US" sz="1800">
                          <a:latin typeface="宋体" panose="02010600030101010101" pitchFamily="2" charset="-122"/>
                          <a:ea typeface="宋体" panose="02010600030101010101" pitchFamily="2" charset="-122"/>
                          <a:cs typeface="宋体" panose="02010600030101010101" pitchFamily="2" charset="-122"/>
                          <a:sym typeface="+mn-ea"/>
                        </a:rPr>
                        <a:t>M</a:t>
                      </a:r>
                      <a:r>
                        <a:rPr lang="en-US" sz="1800" baseline="-25000">
                          <a:latin typeface="宋体" panose="02010600030101010101" pitchFamily="2" charset="-122"/>
                          <a:ea typeface="宋体" panose="02010600030101010101" pitchFamily="2" charset="-122"/>
                          <a:cs typeface="宋体" panose="02010600030101010101" pitchFamily="2" charset="-122"/>
                          <a:sym typeface="+mn-ea"/>
                        </a:rPr>
                        <a:t>-21</a:t>
                      </a:r>
                      <a:r>
                        <a:rPr lang="en-US" sz="1800">
                          <a:latin typeface="宋体" panose="02010600030101010101" pitchFamily="2" charset="-122"/>
                          <a:ea typeface="宋体" panose="02010600030101010101" pitchFamily="2" charset="-122"/>
                          <a:cs typeface="宋体" panose="02010600030101010101" pitchFamily="2" charset="-122"/>
                          <a:sym typeface="+mn-ea"/>
                        </a:rPr>
                        <a:t>M</a:t>
                      </a:r>
                      <a:r>
                        <a:rPr lang="en-US" sz="1800" baseline="-25000">
                          <a:latin typeface="宋体" panose="02010600030101010101" pitchFamily="2" charset="-122"/>
                          <a:ea typeface="宋体" panose="02010600030101010101" pitchFamily="2" charset="-122"/>
                          <a:cs typeface="宋体" panose="02010600030101010101" pitchFamily="2" charset="-122"/>
                          <a:sym typeface="+mn-ea"/>
                        </a:rPr>
                        <a:t>-22</a:t>
                      </a:r>
                      <a:r>
                        <a:rPr lang="en-US" sz="1800">
                          <a:latin typeface="宋体" panose="02010600030101010101" pitchFamily="2" charset="-122"/>
                          <a:ea typeface="宋体" panose="02010600030101010101" pitchFamily="2" charset="-122"/>
                          <a:cs typeface="宋体" panose="02010600030101010101" pitchFamily="2" charset="-122"/>
                          <a:sym typeface="+mn-ea"/>
                        </a:rPr>
                        <a:t>M</a:t>
                      </a:r>
                      <a:r>
                        <a:rPr lang="en-US" sz="1800" baseline="-25000">
                          <a:latin typeface="宋体" panose="02010600030101010101" pitchFamily="2" charset="-122"/>
                          <a:ea typeface="宋体" panose="02010600030101010101" pitchFamily="2" charset="-122"/>
                          <a:cs typeface="宋体" panose="02010600030101010101" pitchFamily="2" charset="-122"/>
                          <a:sym typeface="+mn-ea"/>
                        </a:rPr>
                        <a:t>-23</a:t>
                      </a:r>
                      <a:endParaRPr lang="en-US" altLang="en-US" sz="1800" b="0">
                        <a:latin typeface="宋体" panose="02010600030101010101" pitchFamily="2" charset="-122"/>
                        <a:ea typeface="宋体" panose="02010600030101010101" pitchFamily="2" charset="-122"/>
                        <a:cs typeface="宋体" panose="02010600030101010101" pitchFamily="2" charset="-122"/>
                        <a:sym typeface="+mn-ea"/>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a:txBody>
                    <a:bodyPr/>
                    <a:lstStyle/>
                    <a:p>
                      <a:pPr indent="0">
                        <a:buNone/>
                      </a:pPr>
                      <a:r>
                        <a:rPr lang="en-US" sz="1000" b="0">
                          <a:latin typeface="宋体" panose="02010600030101010101" pitchFamily="2" charset="-122"/>
                          <a:ea typeface="宋体" panose="02010600030101010101" pitchFamily="2" charset="-122"/>
                          <a:cs typeface="宋体" panose="02010600030101010101" pitchFamily="2" charset="-122"/>
                        </a:rPr>
                        <a:t>：A+2</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cap="flat">
                      <a:noFill/>
                    </a:lnR>
                    <a:lnT cap="flat">
                      <a:noFill/>
                    </a:lnT>
                    <a:lnB cap="flat">
                      <a:noFill/>
                    </a:lnB>
                    <a:lnTlToBr>
                      <a:noFill/>
                    </a:lnTlToBr>
                    <a:lnBlToTr>
                      <a:noFill/>
                    </a:lnBlToTr>
                    <a:noFill/>
                  </a:tcPr>
                </a:tc>
              </a:tr>
            </a:tbl>
          </a:graphicData>
        </a:graphic>
      </p:graphicFrame>
      <p:pic>
        <p:nvPicPr>
          <p:cNvPr id="7" name="图片 6" descr="校徽"/>
          <p:cNvPicPr>
            <a:picLocks noChangeAspect="1"/>
          </p:cNvPicPr>
          <p:nvPr/>
        </p:nvPicPr>
        <p:blipFill>
          <a:blip r:embed="rId2">
            <a:alphaModFix amt="67000"/>
          </a:blip>
          <a:stretch>
            <a:fillRect/>
          </a:stretch>
        </p:blipFill>
        <p:spPr>
          <a:xfrm>
            <a:off x="10788015" y="123825"/>
            <a:ext cx="1297940" cy="124269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1" name="文本框 19460"/>
          <p:cNvSpPr txBox="1"/>
          <p:nvPr/>
        </p:nvSpPr>
        <p:spPr>
          <a:xfrm>
            <a:off x="3657600" y="1066800"/>
            <a:ext cx="5486400" cy="368300"/>
          </a:xfrm>
          <a:prstGeom prst="rect">
            <a:avLst/>
          </a:prstGeom>
          <a:noFill/>
          <a:ln w="9525">
            <a:noFill/>
          </a:ln>
        </p:spPr>
        <p:txBody>
          <a:bodyPr>
            <a:spAutoFit/>
          </a:bodyPr>
          <a:lstStyle/>
          <a:p>
            <a:pPr>
              <a:spcBef>
                <a:spcPct val="50000"/>
              </a:spcBef>
            </a:pPr>
            <a:endParaRPr dirty="0">
              <a:latin typeface="Tahoma" panose="020B0604030504040204" pitchFamily="34" charset="0"/>
              <a:ea typeface="宋体" panose="02010600030101010101" pitchFamily="2" charset="-122"/>
            </a:endParaRPr>
          </a:p>
        </p:txBody>
      </p:sp>
      <p:sp>
        <p:nvSpPr>
          <p:cNvPr id="3" name="文本框 2"/>
          <p:cNvSpPr txBox="1"/>
          <p:nvPr/>
        </p:nvSpPr>
        <p:spPr>
          <a:xfrm>
            <a:off x="1784350" y="1080770"/>
            <a:ext cx="8427085" cy="4246245"/>
          </a:xfrm>
          <a:prstGeom prst="rect">
            <a:avLst/>
          </a:prstGeom>
          <a:noFill/>
        </p:spPr>
        <p:txBody>
          <a:bodyPr wrap="square" rtlCol="0">
            <a:spAutoFit/>
          </a:bodyPr>
          <a:lstStyle/>
          <a:p>
            <a:pPr>
              <a:lnSpc>
                <a:spcPct val="125000"/>
              </a:lnSpc>
            </a:pPr>
            <a:r>
              <a:rPr lang="zh-CN" altLang="en-US" sz="2400">
                <a:latin typeface="Times New Roman" panose="02020603050405020304" pitchFamily="18" charset="0"/>
                <a:ea typeface="楷体" panose="02010609060101010101" charset="-122"/>
                <a:cs typeface="Times New Roman" panose="02020603050405020304" pitchFamily="18" charset="0"/>
              </a:rPr>
              <a:t>例：已知</a:t>
            </a:r>
            <a:r>
              <a:rPr lang="en-US" altLang="zh-CN" sz="2400">
                <a:latin typeface="Times New Roman" panose="02020603050405020304" pitchFamily="18" charset="0"/>
                <a:ea typeface="楷体" panose="02010609060101010101" charset="-122"/>
                <a:cs typeface="Times New Roman" panose="02020603050405020304" pitchFamily="18" charset="0"/>
              </a:rPr>
              <a:t>IEEE754</a:t>
            </a:r>
            <a:r>
              <a:rPr lang="zh-CN" altLang="en-US" sz="2400">
                <a:latin typeface="Times New Roman" panose="02020603050405020304" pitchFamily="18" charset="0"/>
                <a:ea typeface="楷体" panose="02010609060101010101" charset="-122"/>
                <a:cs typeface="Times New Roman" panose="02020603050405020304" pitchFamily="18" charset="0"/>
              </a:rPr>
              <a:t>浮点数：</a:t>
            </a:r>
            <a:endParaRPr lang="zh-CN" altLang="en-US" sz="2400">
              <a:latin typeface="Times New Roman" panose="02020603050405020304" pitchFamily="18" charset="0"/>
              <a:ea typeface="楷体" panose="02010609060101010101" charset="-122"/>
              <a:cs typeface="Times New Roman" panose="02020603050405020304" pitchFamily="18" charset="0"/>
            </a:endParaRPr>
          </a:p>
          <a:p>
            <a:pPr>
              <a:lnSpc>
                <a:spcPct val="125000"/>
              </a:lnSpc>
            </a:pPr>
            <a:endParaRPr lang="zh-CN" altLang="en-US" sz="2400">
              <a:latin typeface="Times New Roman" panose="02020603050405020304" pitchFamily="18" charset="0"/>
              <a:ea typeface="楷体" panose="02010609060101010101" charset="-122"/>
              <a:cs typeface="Times New Roman" panose="02020603050405020304" pitchFamily="18" charset="0"/>
            </a:endParaRPr>
          </a:p>
          <a:p>
            <a:pPr>
              <a:lnSpc>
                <a:spcPct val="125000"/>
              </a:lnSpc>
            </a:pPr>
            <a:endParaRPr lang="zh-CN" altLang="en-US" sz="2400">
              <a:latin typeface="Times New Roman" panose="02020603050405020304" pitchFamily="18" charset="0"/>
              <a:ea typeface="楷体" panose="02010609060101010101" charset="-122"/>
              <a:cs typeface="Times New Roman" panose="02020603050405020304" pitchFamily="18" charset="0"/>
            </a:endParaRPr>
          </a:p>
          <a:p>
            <a:pPr>
              <a:lnSpc>
                <a:spcPct val="125000"/>
              </a:lnSpc>
            </a:pPr>
            <a:r>
              <a:rPr lang="zh-CN" altLang="en-US" sz="2400">
                <a:latin typeface="Times New Roman" panose="02020603050405020304" pitchFamily="18" charset="0"/>
                <a:ea typeface="楷体" panose="02010609060101010101" charset="-122"/>
                <a:cs typeface="Times New Roman" panose="02020603050405020304" pitchFamily="18" charset="0"/>
              </a:rPr>
              <a:t>   求其真值？</a:t>
            </a:r>
            <a:endParaRPr lang="zh-CN" altLang="en-US" sz="2400">
              <a:latin typeface="Times New Roman" panose="02020603050405020304" pitchFamily="18" charset="0"/>
              <a:ea typeface="楷体" panose="02010609060101010101" charset="-122"/>
              <a:cs typeface="Times New Roman" panose="02020603050405020304" pitchFamily="18" charset="0"/>
            </a:endParaRPr>
          </a:p>
          <a:p>
            <a:pPr>
              <a:lnSpc>
                <a:spcPct val="125000"/>
              </a:lnSpc>
            </a:pPr>
            <a:r>
              <a:rPr lang="zh-CN" altLang="en-US" sz="2400">
                <a:latin typeface="Times New Roman" panose="02020603050405020304" pitchFamily="18" charset="0"/>
                <a:ea typeface="楷体" panose="02010609060101010101" charset="-122"/>
                <a:cs typeface="Times New Roman" panose="02020603050405020304" pitchFamily="18" charset="0"/>
              </a:rPr>
              <a:t>解：</a:t>
            </a:r>
            <a:r>
              <a:rPr lang="zh-CN" altLang="en-US" sz="2400">
                <a:latin typeface="Times New Roman" panose="02020603050405020304" pitchFamily="18" charset="0"/>
                <a:ea typeface="楷体" panose="02010609060101010101" charset="-122"/>
                <a:cs typeface="Times New Roman" panose="02020603050405020304" pitchFamily="18" charset="0"/>
                <a:sym typeface="+mn-ea"/>
              </a:rPr>
              <a:t>尾数</a:t>
            </a:r>
            <a:r>
              <a:rPr lang="en-US" altLang="zh-CN" sz="2400">
                <a:latin typeface="Times New Roman" panose="02020603050405020304" pitchFamily="18" charset="0"/>
                <a:ea typeface="楷体" panose="02010609060101010101" charset="-122"/>
                <a:cs typeface="Times New Roman" panose="02020603050405020304" pitchFamily="18" charset="0"/>
                <a:sym typeface="+mn-ea"/>
              </a:rPr>
              <a:t>M=1.10111110000000000000000</a:t>
            </a:r>
            <a:endParaRPr lang="zh-CN" altLang="en-US" sz="2400">
              <a:latin typeface="Times New Roman" panose="02020603050405020304" pitchFamily="18" charset="0"/>
              <a:ea typeface="楷体" panose="02010609060101010101" charset="-122"/>
              <a:cs typeface="Times New Roman" panose="02020603050405020304" pitchFamily="18" charset="0"/>
            </a:endParaRPr>
          </a:p>
          <a:p>
            <a:pPr>
              <a:lnSpc>
                <a:spcPct val="125000"/>
              </a:lnSpc>
            </a:pPr>
            <a:r>
              <a:rPr lang="zh-CN" altLang="en-US" sz="2400">
                <a:latin typeface="Times New Roman" panose="02020603050405020304" pitchFamily="18" charset="0"/>
                <a:ea typeface="楷体" panose="02010609060101010101" charset="-122"/>
                <a:cs typeface="Times New Roman" panose="02020603050405020304" pitchFamily="18" charset="0"/>
              </a:rPr>
              <a:t>    尾数真值：</a:t>
            </a:r>
            <a:r>
              <a:rPr lang="en-US" altLang="zh-CN" sz="2400">
                <a:latin typeface="Times New Roman" panose="02020603050405020304" pitchFamily="18" charset="0"/>
                <a:ea typeface="楷体" panose="02010609060101010101" charset="-122"/>
                <a:cs typeface="Times New Roman" panose="02020603050405020304" pitchFamily="18" charset="0"/>
              </a:rPr>
              <a:t>-</a:t>
            </a:r>
            <a:r>
              <a:rPr lang="en-US" altLang="zh-CN" sz="2400">
                <a:solidFill>
                  <a:srgbClr val="FF0000"/>
                </a:solidFill>
                <a:latin typeface="Times New Roman" panose="02020603050405020304" pitchFamily="18" charset="0"/>
                <a:ea typeface="楷体" panose="02010609060101010101" charset="-122"/>
                <a:cs typeface="Times New Roman" panose="02020603050405020304" pitchFamily="18" charset="0"/>
              </a:rPr>
              <a:t>1</a:t>
            </a:r>
            <a:r>
              <a:rPr lang="en-US" altLang="zh-CN" sz="2400">
                <a:latin typeface="Times New Roman" panose="02020603050405020304" pitchFamily="18" charset="0"/>
                <a:ea typeface="楷体" panose="02010609060101010101" charset="-122"/>
                <a:cs typeface="Times New Roman" panose="02020603050405020304" pitchFamily="18" charset="0"/>
              </a:rPr>
              <a:t>.</a:t>
            </a:r>
            <a:r>
              <a:rPr lang="en-US" sz="2400">
                <a:latin typeface="Times New Roman" panose="02020603050405020304" pitchFamily="18" charset="0"/>
                <a:ea typeface="楷体" panose="02010609060101010101" charset="-122"/>
                <a:cs typeface="Times New Roman" panose="02020603050405020304" pitchFamily="18" charset="0"/>
                <a:sym typeface="+mn-ea"/>
              </a:rPr>
              <a:t>10111110000000000000000</a:t>
            </a:r>
            <a:r>
              <a:rPr lang="zh-CN" altLang="en-US" sz="2400">
                <a:latin typeface="Times New Roman" panose="02020603050405020304" pitchFamily="18" charset="0"/>
                <a:ea typeface="楷体" panose="02010609060101010101" charset="-122"/>
                <a:cs typeface="Times New Roman" panose="02020603050405020304" pitchFamily="18" charset="0"/>
                <a:sym typeface="+mn-ea"/>
              </a:rPr>
              <a:t>（小数点左边的</a:t>
            </a:r>
            <a:r>
              <a:rPr lang="en-US" altLang="zh-CN" sz="2400">
                <a:latin typeface="Times New Roman" panose="02020603050405020304" pitchFamily="18" charset="0"/>
                <a:ea typeface="楷体" panose="02010609060101010101" charset="-122"/>
                <a:cs typeface="Times New Roman" panose="02020603050405020304" pitchFamily="18" charset="0"/>
                <a:sym typeface="+mn-ea"/>
              </a:rPr>
              <a:t>1</a:t>
            </a:r>
            <a:r>
              <a:rPr lang="zh-CN" altLang="en-US" sz="2400">
                <a:latin typeface="Times New Roman" panose="02020603050405020304" pitchFamily="18" charset="0"/>
                <a:ea typeface="楷体" panose="02010609060101010101" charset="-122"/>
                <a:cs typeface="Times New Roman" panose="02020603050405020304" pitchFamily="18" charset="0"/>
                <a:sym typeface="+mn-ea"/>
              </a:rPr>
              <a:t>默认）</a:t>
            </a:r>
            <a:endParaRPr lang="en-US" sz="2400">
              <a:latin typeface="Times New Roman" panose="02020603050405020304" pitchFamily="18" charset="0"/>
              <a:ea typeface="楷体" panose="02010609060101010101" charset="-122"/>
              <a:cs typeface="Times New Roman" panose="02020603050405020304" pitchFamily="18" charset="0"/>
              <a:sym typeface="+mn-ea"/>
            </a:endParaRPr>
          </a:p>
          <a:p>
            <a:pPr>
              <a:lnSpc>
                <a:spcPct val="125000"/>
              </a:lnSpc>
            </a:pPr>
            <a:r>
              <a:rPr lang="en-US" sz="2400">
                <a:latin typeface="Times New Roman" panose="02020603050405020304" pitchFamily="18" charset="0"/>
                <a:ea typeface="楷体" panose="02010609060101010101" charset="-122"/>
                <a:cs typeface="Times New Roman" panose="02020603050405020304" pitchFamily="18" charset="0"/>
                <a:sym typeface="+mn-ea"/>
              </a:rPr>
              <a:t>    </a:t>
            </a:r>
            <a:r>
              <a:rPr lang="zh-CN" altLang="en-US" sz="2400">
                <a:latin typeface="Times New Roman" panose="02020603050405020304" pitchFamily="18" charset="0"/>
                <a:ea typeface="楷体" panose="02010609060101010101" charset="-122"/>
                <a:cs typeface="Times New Roman" panose="02020603050405020304" pitchFamily="18" charset="0"/>
                <a:sym typeface="+mn-ea"/>
              </a:rPr>
              <a:t>阶码：</a:t>
            </a:r>
            <a:r>
              <a:rPr lang="en-US" sz="2400">
                <a:latin typeface="Times New Roman" panose="02020603050405020304" pitchFamily="18" charset="0"/>
                <a:ea typeface="楷体" panose="02010609060101010101" charset="-122"/>
                <a:cs typeface="Times New Roman" panose="02020603050405020304" pitchFamily="18" charset="0"/>
                <a:sym typeface="+mn-ea"/>
              </a:rPr>
              <a:t>10001011</a:t>
            </a:r>
            <a:r>
              <a:rPr lang="zh-CN" altLang="en-US" sz="2400">
                <a:latin typeface="Times New Roman" panose="02020603050405020304" pitchFamily="18" charset="0"/>
                <a:ea typeface="楷体" panose="02010609060101010101" charset="-122"/>
                <a:cs typeface="Times New Roman" panose="02020603050405020304" pitchFamily="18" charset="0"/>
                <a:sym typeface="+mn-ea"/>
              </a:rPr>
              <a:t>，阶码真值：</a:t>
            </a:r>
            <a:r>
              <a:rPr lang="en-US" sz="2400">
                <a:latin typeface="Times New Roman" panose="02020603050405020304" pitchFamily="18" charset="0"/>
                <a:ea typeface="楷体" panose="02010609060101010101" charset="-122"/>
                <a:cs typeface="Times New Roman" panose="02020603050405020304" pitchFamily="18" charset="0"/>
                <a:sym typeface="+mn-ea"/>
              </a:rPr>
              <a:t>10001011-01111111</a:t>
            </a:r>
            <a:r>
              <a:rPr lang="zh-CN" altLang="en-US" sz="2400">
                <a:latin typeface="Times New Roman" panose="02020603050405020304" pitchFamily="18" charset="0"/>
                <a:ea typeface="楷体" panose="02010609060101010101" charset="-122"/>
                <a:cs typeface="Times New Roman" panose="02020603050405020304" pitchFamily="18" charset="0"/>
              </a:rPr>
              <a:t> </a:t>
            </a:r>
            <a:r>
              <a:rPr lang="en-US" altLang="zh-CN" sz="2400">
                <a:latin typeface="Times New Roman" panose="02020603050405020304" pitchFamily="18" charset="0"/>
                <a:ea typeface="楷体" panose="02010609060101010101" charset="-122"/>
                <a:cs typeface="Times New Roman" panose="02020603050405020304" pitchFamily="18" charset="0"/>
              </a:rPr>
              <a:t>=</a:t>
            </a:r>
            <a:r>
              <a:rPr lang="en-US" sz="2400">
                <a:latin typeface="Times New Roman" panose="02020603050405020304" pitchFamily="18" charset="0"/>
                <a:ea typeface="楷体" panose="02010609060101010101" charset="-122"/>
                <a:cs typeface="Times New Roman" panose="02020603050405020304" pitchFamily="18" charset="0"/>
                <a:sym typeface="+mn-ea"/>
              </a:rPr>
              <a:t>1100</a:t>
            </a:r>
            <a:endParaRPr lang="en-US" sz="2400">
              <a:latin typeface="Times New Roman" panose="02020603050405020304" pitchFamily="18" charset="0"/>
              <a:ea typeface="楷体" panose="02010609060101010101" charset="-122"/>
              <a:cs typeface="Times New Roman" panose="02020603050405020304" pitchFamily="18" charset="0"/>
              <a:sym typeface="+mn-ea"/>
            </a:endParaRPr>
          </a:p>
          <a:p>
            <a:pPr>
              <a:lnSpc>
                <a:spcPct val="125000"/>
              </a:lnSpc>
            </a:pPr>
            <a:r>
              <a:rPr lang="zh-CN" altLang="en-US" sz="2400">
                <a:latin typeface="Times New Roman" panose="02020603050405020304" pitchFamily="18" charset="0"/>
                <a:ea typeface="楷体" panose="02010609060101010101" charset="-122"/>
                <a:cs typeface="Times New Roman" panose="02020603050405020304" pitchFamily="18" charset="0"/>
                <a:sym typeface="+mn-ea"/>
              </a:rPr>
              <a:t>所以浮点数真值：</a:t>
            </a:r>
            <a:r>
              <a:rPr lang="zh-CN" altLang="en-US" sz="2400">
                <a:latin typeface="Times New Roman" panose="02020603050405020304" pitchFamily="18" charset="0"/>
                <a:ea typeface="楷体" panose="02010609060101010101" charset="-122"/>
                <a:cs typeface="Times New Roman" panose="02020603050405020304" pitchFamily="18" charset="0"/>
              </a:rPr>
              <a:t>           </a:t>
            </a:r>
            <a:r>
              <a:rPr lang="zh-CN" altLang="en-US" sz="2400"/>
              <a:t>                                                     </a:t>
            </a:r>
            <a:endParaRPr lang="zh-CN" altLang="en-US" sz="2400"/>
          </a:p>
        </p:txBody>
      </p:sp>
      <p:graphicFrame>
        <p:nvGraphicFramePr>
          <p:cNvPr id="6" name="对象 5">
            <a:hlinkClick r:id="" action="ppaction://ole?verb="/>
          </p:cNvPr>
          <p:cNvGraphicFramePr>
            <a:graphicFrameLocks noChangeAspect="1"/>
          </p:cNvGraphicFramePr>
          <p:nvPr/>
        </p:nvGraphicFramePr>
        <p:xfrm>
          <a:off x="2988628" y="5262245"/>
          <a:ext cx="6668135" cy="1524000"/>
        </p:xfrm>
        <a:graphic>
          <a:graphicData uri="http://schemas.openxmlformats.org/presentationml/2006/ole">
            <mc:AlternateContent xmlns:mc="http://schemas.openxmlformats.org/markup-compatibility/2006">
              <mc:Choice xmlns:v="urn:schemas-microsoft-com:vml" Requires="v">
                <p:oleObj spid="_x0000_s1025" name="" r:id="rId1" imgW="2743200" imgH="698500" progId="Equation.KSEE3">
                  <p:embed/>
                </p:oleObj>
              </mc:Choice>
              <mc:Fallback>
                <p:oleObj name="" r:id="rId1" imgW="2743200" imgH="698500" progId="Equation.KSEE3">
                  <p:embed/>
                  <p:pic>
                    <p:nvPicPr>
                      <p:cNvPr id="0" name="图片 1024"/>
                      <p:cNvPicPr/>
                      <p:nvPr/>
                    </p:nvPicPr>
                    <p:blipFill>
                      <a:blip r:embed="rId2"/>
                      <a:stretch>
                        <a:fillRect/>
                      </a:stretch>
                    </p:blipFill>
                    <p:spPr>
                      <a:xfrm>
                        <a:off x="2988628" y="5262245"/>
                        <a:ext cx="6668135" cy="1524000"/>
                      </a:xfrm>
                      <a:prstGeom prst="rect">
                        <a:avLst/>
                      </a:prstGeom>
                    </p:spPr>
                  </p:pic>
                </p:oleObj>
              </mc:Fallback>
            </mc:AlternateContent>
          </a:graphicData>
        </a:graphic>
      </p:graphicFrame>
      <p:graphicFrame>
        <p:nvGraphicFramePr>
          <p:cNvPr id="2" name="表格 1"/>
          <p:cNvGraphicFramePr/>
          <p:nvPr>
            <p:custDataLst>
              <p:tags r:id="rId3"/>
            </p:custDataLst>
          </p:nvPr>
        </p:nvGraphicFramePr>
        <p:xfrm>
          <a:off x="1861185" y="1728470"/>
          <a:ext cx="9375140" cy="762000"/>
        </p:xfrm>
        <a:graphic>
          <a:graphicData uri="http://schemas.openxmlformats.org/drawingml/2006/table">
            <a:tbl>
              <a:tblPr firstRow="1" bandRow="1">
                <a:tableStyleId>{5C22544A-7EE6-4342-B048-85BDC9FD1C3A}</a:tableStyleId>
              </a:tblPr>
              <a:tblGrid>
                <a:gridCol w="530860"/>
                <a:gridCol w="528955"/>
                <a:gridCol w="530860"/>
                <a:gridCol w="529590"/>
                <a:gridCol w="530225"/>
                <a:gridCol w="529590"/>
                <a:gridCol w="530860"/>
                <a:gridCol w="528955"/>
                <a:gridCol w="530860"/>
                <a:gridCol w="528955"/>
                <a:gridCol w="530860"/>
                <a:gridCol w="530225"/>
                <a:gridCol w="529590"/>
                <a:gridCol w="530225"/>
                <a:gridCol w="530225"/>
                <a:gridCol w="529590"/>
                <a:gridCol w="894715"/>
              </a:tblGrid>
              <a:tr h="381000">
                <a:tc>
                  <a:txBody>
                    <a:bodyPr/>
                    <a:p>
                      <a:pPr>
                        <a:buNone/>
                      </a:pPr>
                      <a:r>
                        <a:rPr lang="en-US" altLang="zh-CN" b="0">
                          <a:solidFill>
                            <a:srgbClr val="002060"/>
                          </a:solidFill>
                        </a:rPr>
                        <a:t>1</a:t>
                      </a:r>
                      <a:endParaRPr lang="en-US" altLang="zh-CN" b="0">
                        <a:solidFill>
                          <a:srgbClr val="002060"/>
                        </a:solidFill>
                      </a:endParaRPr>
                    </a:p>
                  </a:txBody>
                  <a:tcPr>
                    <a:lnL w="12700" cmpd="sng">
                      <a:solidFill>
                        <a:schemeClr val="tx1"/>
                      </a:solidFill>
                      <a:prstDash val="solid"/>
                    </a:lnL>
                    <a:lnT w="12700" cmpd="sng">
                      <a:solidFill>
                        <a:schemeClr val="tx1"/>
                      </a:solidFill>
                      <a:prstDash val="solid"/>
                    </a:lnT>
                    <a:lnB w="12700" cmpd="sng">
                      <a:solidFill>
                        <a:schemeClr val="tx1"/>
                      </a:solidFill>
                      <a:prstDash val="solid"/>
                    </a:lnB>
                    <a:noFill/>
                  </a:tcPr>
                </a:tc>
                <a:tc>
                  <a:txBody>
                    <a:bodyPr/>
                    <a:p>
                      <a:pPr>
                        <a:buNone/>
                      </a:pPr>
                      <a:r>
                        <a:rPr lang="en-US" altLang="zh-CN" b="0">
                          <a:solidFill>
                            <a:srgbClr val="002060"/>
                          </a:solidFill>
                        </a:rPr>
                        <a:t>1</a:t>
                      </a:r>
                      <a:endParaRPr lang="en-US" altLang="zh-CN" b="0">
                        <a:solidFill>
                          <a:srgbClr val="002060"/>
                        </a:solidFill>
                      </a:endParaRPr>
                    </a:p>
                  </a:txBody>
                  <a:tcPr>
                    <a:lnT w="12700" cmpd="sng">
                      <a:solidFill>
                        <a:schemeClr val="tx1"/>
                      </a:solidFill>
                      <a:prstDash val="solid"/>
                    </a:lnT>
                    <a:lnB w="12700" cmpd="sng">
                      <a:solidFill>
                        <a:schemeClr val="tx1"/>
                      </a:solidFill>
                      <a:prstDash val="solid"/>
                    </a:lnB>
                    <a:noFill/>
                  </a:tcPr>
                </a:tc>
                <a:tc>
                  <a:txBody>
                    <a:bodyPr/>
                    <a:p>
                      <a:pPr>
                        <a:buNone/>
                      </a:pPr>
                      <a:r>
                        <a:rPr lang="en-US" altLang="zh-CN" b="0">
                          <a:solidFill>
                            <a:srgbClr val="002060"/>
                          </a:solidFill>
                        </a:rPr>
                        <a:t>0</a:t>
                      </a:r>
                      <a:endParaRPr lang="en-US" altLang="zh-CN" b="0">
                        <a:solidFill>
                          <a:srgbClr val="002060"/>
                        </a:solidFill>
                      </a:endParaRPr>
                    </a:p>
                  </a:txBody>
                  <a:tcPr>
                    <a:lnT w="12700" cmpd="sng">
                      <a:solidFill>
                        <a:schemeClr val="tx1"/>
                      </a:solidFill>
                      <a:prstDash val="solid"/>
                    </a:lnT>
                    <a:lnB w="12700" cmpd="sng">
                      <a:solidFill>
                        <a:schemeClr val="tx1"/>
                      </a:solidFill>
                      <a:prstDash val="solid"/>
                    </a:lnB>
                    <a:noFill/>
                  </a:tcPr>
                </a:tc>
                <a:tc>
                  <a:txBody>
                    <a:bodyPr/>
                    <a:p>
                      <a:pPr>
                        <a:buNone/>
                      </a:pPr>
                      <a:r>
                        <a:rPr lang="en-US" altLang="zh-CN" b="0">
                          <a:solidFill>
                            <a:srgbClr val="002060"/>
                          </a:solidFill>
                        </a:rPr>
                        <a:t>0</a:t>
                      </a:r>
                      <a:endParaRPr lang="en-US" altLang="zh-CN" b="0">
                        <a:solidFill>
                          <a:srgbClr val="002060"/>
                        </a:solidFill>
                      </a:endParaRPr>
                    </a:p>
                  </a:txBody>
                  <a:tcPr>
                    <a:lnT w="12700" cmpd="sng">
                      <a:solidFill>
                        <a:schemeClr val="tx1"/>
                      </a:solidFill>
                      <a:prstDash val="solid"/>
                    </a:lnT>
                    <a:lnB w="12700" cmpd="sng">
                      <a:solidFill>
                        <a:schemeClr val="tx1"/>
                      </a:solidFill>
                      <a:prstDash val="solid"/>
                    </a:lnB>
                    <a:noFill/>
                  </a:tcPr>
                </a:tc>
                <a:tc>
                  <a:txBody>
                    <a:bodyPr/>
                    <a:p>
                      <a:pPr>
                        <a:buNone/>
                      </a:pPr>
                      <a:r>
                        <a:rPr lang="en-US" altLang="zh-CN" b="0">
                          <a:solidFill>
                            <a:srgbClr val="002060"/>
                          </a:solidFill>
                        </a:rPr>
                        <a:t>0</a:t>
                      </a:r>
                      <a:endParaRPr lang="en-US" altLang="zh-CN" b="0">
                        <a:solidFill>
                          <a:srgbClr val="002060"/>
                        </a:solidFill>
                      </a:endParaRPr>
                    </a:p>
                  </a:txBody>
                  <a:tcPr>
                    <a:lnT w="12700" cmpd="sng">
                      <a:solidFill>
                        <a:schemeClr val="tx1"/>
                      </a:solidFill>
                      <a:prstDash val="solid"/>
                    </a:lnT>
                    <a:lnB w="12700" cmpd="sng">
                      <a:solidFill>
                        <a:schemeClr val="tx1"/>
                      </a:solidFill>
                      <a:prstDash val="solid"/>
                    </a:lnB>
                    <a:noFill/>
                  </a:tcPr>
                </a:tc>
                <a:tc>
                  <a:txBody>
                    <a:bodyPr/>
                    <a:p>
                      <a:pPr>
                        <a:buNone/>
                      </a:pPr>
                      <a:r>
                        <a:rPr lang="en-US" altLang="zh-CN" b="0">
                          <a:solidFill>
                            <a:srgbClr val="002060"/>
                          </a:solidFill>
                        </a:rPr>
                        <a:t>1</a:t>
                      </a:r>
                      <a:endParaRPr lang="en-US" altLang="zh-CN" b="0">
                        <a:solidFill>
                          <a:srgbClr val="002060"/>
                        </a:solidFill>
                      </a:endParaRPr>
                    </a:p>
                  </a:txBody>
                  <a:tcPr>
                    <a:lnT w="12700" cmpd="sng">
                      <a:solidFill>
                        <a:schemeClr val="tx1"/>
                      </a:solidFill>
                      <a:prstDash val="solid"/>
                    </a:lnT>
                    <a:lnB w="12700" cmpd="sng">
                      <a:solidFill>
                        <a:schemeClr val="tx1"/>
                      </a:solidFill>
                      <a:prstDash val="solid"/>
                    </a:lnB>
                    <a:noFill/>
                  </a:tcPr>
                </a:tc>
                <a:tc>
                  <a:txBody>
                    <a:bodyPr/>
                    <a:p>
                      <a:pPr>
                        <a:buNone/>
                      </a:pPr>
                      <a:r>
                        <a:rPr lang="en-US" altLang="zh-CN" b="0">
                          <a:solidFill>
                            <a:srgbClr val="002060"/>
                          </a:solidFill>
                        </a:rPr>
                        <a:t>0</a:t>
                      </a:r>
                      <a:endParaRPr lang="en-US" altLang="zh-CN" b="0">
                        <a:solidFill>
                          <a:srgbClr val="002060"/>
                        </a:solidFill>
                      </a:endParaRPr>
                    </a:p>
                  </a:txBody>
                  <a:tcPr>
                    <a:lnT w="12700" cmpd="sng">
                      <a:solidFill>
                        <a:schemeClr val="tx1"/>
                      </a:solidFill>
                      <a:prstDash val="solid"/>
                    </a:lnT>
                    <a:lnB w="12700" cmpd="sng">
                      <a:solidFill>
                        <a:schemeClr val="tx1"/>
                      </a:solidFill>
                      <a:prstDash val="solid"/>
                    </a:lnB>
                    <a:noFill/>
                  </a:tcPr>
                </a:tc>
                <a:tc>
                  <a:txBody>
                    <a:bodyPr/>
                    <a:p>
                      <a:pPr>
                        <a:buNone/>
                      </a:pPr>
                      <a:r>
                        <a:rPr lang="en-US" altLang="zh-CN" b="0">
                          <a:solidFill>
                            <a:srgbClr val="002060"/>
                          </a:solidFill>
                        </a:rPr>
                        <a:t>1</a:t>
                      </a:r>
                      <a:endParaRPr lang="en-US" altLang="zh-CN" b="0">
                        <a:solidFill>
                          <a:srgbClr val="002060"/>
                        </a:solidFill>
                      </a:endParaRPr>
                    </a:p>
                  </a:txBody>
                  <a:tcPr>
                    <a:lnT w="12700" cmpd="sng">
                      <a:solidFill>
                        <a:schemeClr val="tx1"/>
                      </a:solidFill>
                      <a:prstDash val="solid"/>
                    </a:lnT>
                    <a:lnB w="12700" cmpd="sng">
                      <a:solidFill>
                        <a:schemeClr val="tx1"/>
                      </a:solidFill>
                      <a:prstDash val="solid"/>
                    </a:lnB>
                    <a:noFill/>
                  </a:tcPr>
                </a:tc>
                <a:tc>
                  <a:txBody>
                    <a:bodyPr/>
                    <a:p>
                      <a:pPr>
                        <a:buNone/>
                      </a:pPr>
                      <a:r>
                        <a:rPr lang="en-US" altLang="zh-CN" b="0">
                          <a:solidFill>
                            <a:srgbClr val="002060"/>
                          </a:solidFill>
                        </a:rPr>
                        <a:t>1</a:t>
                      </a:r>
                      <a:endParaRPr lang="en-US" altLang="zh-CN" b="0">
                        <a:solidFill>
                          <a:srgbClr val="002060"/>
                        </a:solidFill>
                      </a:endParaRPr>
                    </a:p>
                  </a:txBody>
                  <a:tcPr>
                    <a:lnT w="12700" cmpd="sng">
                      <a:solidFill>
                        <a:schemeClr val="tx1"/>
                      </a:solidFill>
                      <a:prstDash val="solid"/>
                    </a:lnT>
                    <a:lnB w="12700" cmpd="sng">
                      <a:solidFill>
                        <a:schemeClr val="tx1"/>
                      </a:solidFill>
                      <a:prstDash val="solid"/>
                    </a:lnB>
                    <a:noFill/>
                  </a:tcPr>
                </a:tc>
                <a:tc>
                  <a:txBody>
                    <a:bodyPr/>
                    <a:p>
                      <a:pPr>
                        <a:buNone/>
                      </a:pPr>
                      <a:r>
                        <a:rPr lang="en-US" altLang="zh-CN" b="0">
                          <a:solidFill>
                            <a:srgbClr val="002060"/>
                          </a:solidFill>
                        </a:rPr>
                        <a:t>1</a:t>
                      </a:r>
                      <a:endParaRPr lang="en-US" altLang="zh-CN" b="0">
                        <a:solidFill>
                          <a:srgbClr val="002060"/>
                        </a:solidFill>
                      </a:endParaRPr>
                    </a:p>
                  </a:txBody>
                  <a:tcPr>
                    <a:lnT w="12700" cmpd="sng">
                      <a:solidFill>
                        <a:schemeClr val="tx1"/>
                      </a:solidFill>
                      <a:prstDash val="solid"/>
                    </a:lnT>
                    <a:lnB w="12700" cmpd="sng">
                      <a:solidFill>
                        <a:schemeClr val="tx1"/>
                      </a:solidFill>
                      <a:prstDash val="solid"/>
                    </a:lnB>
                    <a:noFill/>
                  </a:tcPr>
                </a:tc>
                <a:tc>
                  <a:txBody>
                    <a:bodyPr/>
                    <a:p>
                      <a:pPr>
                        <a:buNone/>
                      </a:pPr>
                      <a:r>
                        <a:rPr lang="en-US" altLang="zh-CN" b="0">
                          <a:solidFill>
                            <a:srgbClr val="002060"/>
                          </a:solidFill>
                        </a:rPr>
                        <a:t>0</a:t>
                      </a:r>
                      <a:endParaRPr lang="en-US" altLang="zh-CN" b="0">
                        <a:solidFill>
                          <a:srgbClr val="002060"/>
                        </a:solidFill>
                      </a:endParaRPr>
                    </a:p>
                  </a:txBody>
                  <a:tcPr>
                    <a:lnT w="12700" cmpd="sng">
                      <a:solidFill>
                        <a:schemeClr val="tx1"/>
                      </a:solidFill>
                      <a:prstDash val="solid"/>
                    </a:lnT>
                    <a:lnB w="12700" cmpd="sng">
                      <a:solidFill>
                        <a:schemeClr val="tx1"/>
                      </a:solidFill>
                      <a:prstDash val="solid"/>
                    </a:lnB>
                    <a:noFill/>
                  </a:tcPr>
                </a:tc>
                <a:tc>
                  <a:txBody>
                    <a:bodyPr/>
                    <a:p>
                      <a:pPr>
                        <a:buNone/>
                      </a:pPr>
                      <a:r>
                        <a:rPr lang="en-US" altLang="zh-CN" b="0">
                          <a:solidFill>
                            <a:srgbClr val="002060"/>
                          </a:solidFill>
                        </a:rPr>
                        <a:t>1</a:t>
                      </a:r>
                      <a:endParaRPr lang="en-US" altLang="zh-CN" b="0">
                        <a:solidFill>
                          <a:srgbClr val="002060"/>
                        </a:solidFill>
                      </a:endParaRPr>
                    </a:p>
                  </a:txBody>
                  <a:tcPr>
                    <a:lnT w="12700" cmpd="sng">
                      <a:solidFill>
                        <a:schemeClr val="tx1"/>
                      </a:solidFill>
                      <a:prstDash val="solid"/>
                    </a:lnT>
                    <a:lnB w="12700" cmpd="sng">
                      <a:solidFill>
                        <a:schemeClr val="tx1"/>
                      </a:solidFill>
                      <a:prstDash val="solid"/>
                    </a:lnB>
                    <a:noFill/>
                  </a:tcPr>
                </a:tc>
                <a:tc>
                  <a:txBody>
                    <a:bodyPr/>
                    <a:p>
                      <a:pPr>
                        <a:buNone/>
                      </a:pPr>
                      <a:r>
                        <a:rPr lang="en-US" altLang="zh-CN" b="0">
                          <a:solidFill>
                            <a:srgbClr val="002060"/>
                          </a:solidFill>
                        </a:rPr>
                        <a:t>1</a:t>
                      </a:r>
                      <a:endParaRPr lang="en-US" altLang="zh-CN" b="0">
                        <a:solidFill>
                          <a:srgbClr val="002060"/>
                        </a:solidFill>
                      </a:endParaRPr>
                    </a:p>
                  </a:txBody>
                  <a:tcPr>
                    <a:lnT w="12700" cmpd="sng">
                      <a:solidFill>
                        <a:schemeClr val="tx1"/>
                      </a:solidFill>
                      <a:prstDash val="solid"/>
                    </a:lnT>
                    <a:lnB w="12700" cmpd="sng">
                      <a:solidFill>
                        <a:schemeClr val="tx1"/>
                      </a:solidFill>
                      <a:prstDash val="solid"/>
                    </a:lnB>
                    <a:noFill/>
                  </a:tcPr>
                </a:tc>
                <a:tc>
                  <a:txBody>
                    <a:bodyPr/>
                    <a:p>
                      <a:pPr>
                        <a:buNone/>
                      </a:pPr>
                      <a:r>
                        <a:rPr lang="en-US" altLang="zh-CN" b="0">
                          <a:solidFill>
                            <a:srgbClr val="002060"/>
                          </a:solidFill>
                        </a:rPr>
                        <a:t>1</a:t>
                      </a:r>
                      <a:endParaRPr lang="en-US" altLang="zh-CN" b="0">
                        <a:solidFill>
                          <a:srgbClr val="002060"/>
                        </a:solidFill>
                      </a:endParaRPr>
                    </a:p>
                  </a:txBody>
                  <a:tcPr>
                    <a:lnT w="12700" cmpd="sng">
                      <a:solidFill>
                        <a:schemeClr val="tx1"/>
                      </a:solidFill>
                      <a:prstDash val="solid"/>
                    </a:lnT>
                    <a:lnB w="12700" cmpd="sng">
                      <a:solidFill>
                        <a:schemeClr val="tx1"/>
                      </a:solidFill>
                      <a:prstDash val="solid"/>
                    </a:lnB>
                    <a:noFill/>
                  </a:tcPr>
                </a:tc>
                <a:tc>
                  <a:txBody>
                    <a:bodyPr/>
                    <a:p>
                      <a:pPr>
                        <a:buNone/>
                      </a:pPr>
                      <a:r>
                        <a:rPr lang="en-US" altLang="zh-CN" b="0">
                          <a:solidFill>
                            <a:srgbClr val="002060"/>
                          </a:solidFill>
                        </a:rPr>
                        <a:t>1</a:t>
                      </a:r>
                      <a:endParaRPr lang="en-US" altLang="zh-CN" b="0">
                        <a:solidFill>
                          <a:srgbClr val="002060"/>
                        </a:solidFill>
                      </a:endParaRPr>
                    </a:p>
                  </a:txBody>
                  <a:tcPr>
                    <a:lnT w="12700" cmpd="sng">
                      <a:solidFill>
                        <a:schemeClr val="tx1"/>
                      </a:solidFill>
                      <a:prstDash val="solid"/>
                    </a:lnT>
                    <a:lnB w="12700" cmpd="sng">
                      <a:solidFill>
                        <a:schemeClr val="tx1"/>
                      </a:solidFill>
                      <a:prstDash val="solid"/>
                    </a:lnB>
                    <a:noFill/>
                  </a:tcPr>
                </a:tc>
                <a:tc>
                  <a:txBody>
                    <a:bodyPr/>
                    <a:p>
                      <a:pPr>
                        <a:buNone/>
                      </a:pPr>
                      <a:r>
                        <a:rPr lang="en-US" altLang="zh-CN" b="0">
                          <a:solidFill>
                            <a:srgbClr val="002060"/>
                          </a:solidFill>
                        </a:rPr>
                        <a:t>1</a:t>
                      </a:r>
                      <a:endParaRPr lang="en-US" altLang="zh-CN" b="0">
                        <a:solidFill>
                          <a:srgbClr val="002060"/>
                        </a:solidFill>
                      </a:endParaRPr>
                    </a:p>
                  </a:txBody>
                  <a:tcPr>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buNone/>
                      </a:pPr>
                      <a:r>
                        <a:rPr lang="zh-CN" altLang="en-US" b="0">
                          <a:solidFill>
                            <a:srgbClr val="002060"/>
                          </a:solidFill>
                        </a:rPr>
                        <a:t>：</a:t>
                      </a:r>
                      <a:r>
                        <a:rPr lang="en-US" altLang="zh-CN" b="0">
                          <a:solidFill>
                            <a:srgbClr val="002060"/>
                          </a:solidFill>
                        </a:rPr>
                        <a:t>A</a:t>
                      </a:r>
                      <a:endParaRPr lang="en-US" altLang="zh-CN" b="0">
                        <a:solidFill>
                          <a:srgbClr val="002060"/>
                        </a:solidFill>
                      </a:endParaRPr>
                    </a:p>
                  </a:txBody>
                  <a:tcPr>
                    <a:lnL w="12700" cmpd="sng">
                      <a:solidFill>
                        <a:schemeClr val="tx1"/>
                      </a:solidFill>
                      <a:prstDash val="solid"/>
                    </a:lnL>
                    <a:noFill/>
                  </a:tcPr>
                </a:tc>
              </a:tr>
              <a:tr h="381000">
                <a:tc>
                  <a:txBody>
                    <a:bodyPr/>
                    <a:p>
                      <a:pPr>
                        <a:buNone/>
                      </a:pPr>
                      <a:r>
                        <a:rPr lang="en-US" altLang="zh-CN">
                          <a:solidFill>
                            <a:srgbClr val="002060"/>
                          </a:solidFill>
                        </a:rPr>
                        <a:t>0</a:t>
                      </a:r>
                      <a:endParaRPr lang="en-US" altLang="zh-CN">
                        <a:solidFill>
                          <a:srgbClr val="002060"/>
                        </a:solidFill>
                      </a:endParaRPr>
                    </a:p>
                  </a:txBody>
                  <a:tcPr>
                    <a:lnL w="12700" cmpd="sng">
                      <a:solidFill>
                        <a:schemeClr val="tx1"/>
                      </a:solidFill>
                      <a:prstDash val="solid"/>
                    </a:lnL>
                    <a:lnT w="12700" cmpd="sng">
                      <a:solidFill>
                        <a:schemeClr val="tx1"/>
                      </a:solidFill>
                      <a:prstDash val="solid"/>
                    </a:lnT>
                    <a:lnB w="12700" cmpd="sng">
                      <a:solidFill>
                        <a:schemeClr val="tx1"/>
                      </a:solidFill>
                      <a:prstDash val="solid"/>
                    </a:lnB>
                    <a:noFill/>
                  </a:tcPr>
                </a:tc>
                <a:tc>
                  <a:txBody>
                    <a:bodyPr/>
                    <a:p>
                      <a:pPr>
                        <a:buNone/>
                      </a:pPr>
                      <a:r>
                        <a:rPr lang="en-US" altLang="zh-CN">
                          <a:solidFill>
                            <a:srgbClr val="002060"/>
                          </a:solidFill>
                        </a:rPr>
                        <a:t>0</a:t>
                      </a:r>
                      <a:endParaRPr lang="en-US" altLang="zh-CN">
                        <a:solidFill>
                          <a:srgbClr val="002060"/>
                        </a:solidFill>
                      </a:endParaRPr>
                    </a:p>
                  </a:txBody>
                  <a:tcPr>
                    <a:lnT w="12700" cmpd="sng">
                      <a:solidFill>
                        <a:schemeClr val="tx1"/>
                      </a:solidFill>
                      <a:prstDash val="solid"/>
                    </a:lnT>
                    <a:lnB w="12700" cmpd="sng">
                      <a:solidFill>
                        <a:schemeClr val="tx1"/>
                      </a:solidFill>
                      <a:prstDash val="solid"/>
                    </a:lnB>
                    <a:noFill/>
                  </a:tcPr>
                </a:tc>
                <a:tc>
                  <a:txBody>
                    <a:bodyPr/>
                    <a:p>
                      <a:pPr>
                        <a:buNone/>
                      </a:pPr>
                      <a:r>
                        <a:rPr lang="en-US" altLang="zh-CN">
                          <a:solidFill>
                            <a:srgbClr val="002060"/>
                          </a:solidFill>
                        </a:rPr>
                        <a:t>0</a:t>
                      </a:r>
                      <a:endParaRPr lang="en-US" altLang="zh-CN">
                        <a:solidFill>
                          <a:srgbClr val="002060"/>
                        </a:solidFill>
                      </a:endParaRPr>
                    </a:p>
                  </a:txBody>
                  <a:tcPr>
                    <a:lnT w="12700" cmpd="sng">
                      <a:solidFill>
                        <a:schemeClr val="tx1"/>
                      </a:solidFill>
                      <a:prstDash val="solid"/>
                    </a:lnT>
                    <a:lnB w="12700" cmpd="sng">
                      <a:solidFill>
                        <a:schemeClr val="tx1"/>
                      </a:solidFill>
                      <a:prstDash val="solid"/>
                    </a:lnB>
                    <a:noFill/>
                  </a:tcPr>
                </a:tc>
                <a:tc>
                  <a:txBody>
                    <a:bodyPr/>
                    <a:p>
                      <a:pPr>
                        <a:buNone/>
                      </a:pPr>
                      <a:r>
                        <a:rPr lang="en-US" altLang="zh-CN">
                          <a:solidFill>
                            <a:srgbClr val="002060"/>
                          </a:solidFill>
                        </a:rPr>
                        <a:t>0</a:t>
                      </a:r>
                      <a:endParaRPr lang="en-US" altLang="zh-CN">
                        <a:solidFill>
                          <a:srgbClr val="002060"/>
                        </a:solidFill>
                      </a:endParaRPr>
                    </a:p>
                  </a:txBody>
                  <a:tcPr>
                    <a:lnT w="12700" cmpd="sng">
                      <a:solidFill>
                        <a:schemeClr val="tx1"/>
                      </a:solidFill>
                      <a:prstDash val="solid"/>
                    </a:lnT>
                    <a:lnB w="12700" cmpd="sng">
                      <a:solidFill>
                        <a:schemeClr val="tx1"/>
                      </a:solidFill>
                      <a:prstDash val="solid"/>
                    </a:lnB>
                    <a:noFill/>
                  </a:tcPr>
                </a:tc>
                <a:tc>
                  <a:txBody>
                    <a:bodyPr/>
                    <a:p>
                      <a:pPr>
                        <a:buNone/>
                      </a:pPr>
                      <a:r>
                        <a:rPr lang="en-US" altLang="zh-CN">
                          <a:solidFill>
                            <a:srgbClr val="002060"/>
                          </a:solidFill>
                        </a:rPr>
                        <a:t>0</a:t>
                      </a:r>
                      <a:endParaRPr lang="en-US" altLang="zh-CN">
                        <a:solidFill>
                          <a:srgbClr val="002060"/>
                        </a:solidFill>
                      </a:endParaRPr>
                    </a:p>
                  </a:txBody>
                  <a:tcPr>
                    <a:lnT w="12700" cmpd="sng">
                      <a:solidFill>
                        <a:schemeClr val="tx1"/>
                      </a:solidFill>
                      <a:prstDash val="solid"/>
                    </a:lnT>
                    <a:lnB w="12700" cmpd="sng">
                      <a:solidFill>
                        <a:schemeClr val="tx1"/>
                      </a:solidFill>
                      <a:prstDash val="solid"/>
                    </a:lnB>
                    <a:noFill/>
                  </a:tcPr>
                </a:tc>
                <a:tc>
                  <a:txBody>
                    <a:bodyPr/>
                    <a:p>
                      <a:pPr>
                        <a:buNone/>
                      </a:pPr>
                      <a:r>
                        <a:rPr lang="en-US" altLang="zh-CN">
                          <a:solidFill>
                            <a:srgbClr val="002060"/>
                          </a:solidFill>
                        </a:rPr>
                        <a:t>0</a:t>
                      </a:r>
                      <a:endParaRPr lang="en-US" altLang="zh-CN">
                        <a:solidFill>
                          <a:srgbClr val="002060"/>
                        </a:solidFill>
                      </a:endParaRPr>
                    </a:p>
                  </a:txBody>
                  <a:tcPr>
                    <a:lnT w="12700" cmpd="sng">
                      <a:solidFill>
                        <a:schemeClr val="tx1"/>
                      </a:solidFill>
                      <a:prstDash val="solid"/>
                    </a:lnT>
                    <a:lnB w="12700" cmpd="sng">
                      <a:solidFill>
                        <a:schemeClr val="tx1"/>
                      </a:solidFill>
                      <a:prstDash val="solid"/>
                    </a:lnB>
                    <a:noFill/>
                  </a:tcPr>
                </a:tc>
                <a:tc>
                  <a:txBody>
                    <a:bodyPr/>
                    <a:p>
                      <a:pPr>
                        <a:buNone/>
                      </a:pPr>
                      <a:r>
                        <a:rPr lang="en-US" altLang="zh-CN">
                          <a:solidFill>
                            <a:srgbClr val="002060"/>
                          </a:solidFill>
                        </a:rPr>
                        <a:t>0</a:t>
                      </a:r>
                      <a:endParaRPr lang="en-US" altLang="zh-CN">
                        <a:solidFill>
                          <a:srgbClr val="002060"/>
                        </a:solidFill>
                      </a:endParaRPr>
                    </a:p>
                  </a:txBody>
                  <a:tcPr>
                    <a:lnT w="12700" cmpd="sng">
                      <a:solidFill>
                        <a:schemeClr val="tx1"/>
                      </a:solidFill>
                      <a:prstDash val="solid"/>
                    </a:lnT>
                    <a:lnB w="12700" cmpd="sng">
                      <a:solidFill>
                        <a:schemeClr val="tx1"/>
                      </a:solidFill>
                      <a:prstDash val="solid"/>
                    </a:lnB>
                    <a:noFill/>
                  </a:tcPr>
                </a:tc>
                <a:tc>
                  <a:txBody>
                    <a:bodyPr/>
                    <a:p>
                      <a:pPr>
                        <a:buNone/>
                      </a:pPr>
                      <a:r>
                        <a:rPr lang="en-US" altLang="zh-CN">
                          <a:solidFill>
                            <a:srgbClr val="002060"/>
                          </a:solidFill>
                        </a:rPr>
                        <a:t>0</a:t>
                      </a:r>
                      <a:endParaRPr lang="en-US" altLang="zh-CN">
                        <a:solidFill>
                          <a:srgbClr val="002060"/>
                        </a:solidFill>
                      </a:endParaRPr>
                    </a:p>
                  </a:txBody>
                  <a:tcPr>
                    <a:lnT w="12700" cmpd="sng">
                      <a:solidFill>
                        <a:schemeClr val="tx1"/>
                      </a:solidFill>
                      <a:prstDash val="solid"/>
                    </a:lnT>
                    <a:lnB w="12700" cmpd="sng">
                      <a:solidFill>
                        <a:schemeClr val="tx1"/>
                      </a:solidFill>
                      <a:prstDash val="solid"/>
                    </a:lnB>
                    <a:noFill/>
                  </a:tcPr>
                </a:tc>
                <a:tc>
                  <a:txBody>
                    <a:bodyPr/>
                    <a:p>
                      <a:pPr>
                        <a:buNone/>
                      </a:pPr>
                      <a:r>
                        <a:rPr lang="en-US" altLang="zh-CN">
                          <a:solidFill>
                            <a:srgbClr val="002060"/>
                          </a:solidFill>
                        </a:rPr>
                        <a:t>0</a:t>
                      </a:r>
                      <a:endParaRPr lang="en-US" altLang="zh-CN">
                        <a:solidFill>
                          <a:srgbClr val="002060"/>
                        </a:solidFill>
                      </a:endParaRPr>
                    </a:p>
                  </a:txBody>
                  <a:tcPr>
                    <a:lnT w="12700" cmpd="sng">
                      <a:solidFill>
                        <a:schemeClr val="tx1"/>
                      </a:solidFill>
                      <a:prstDash val="solid"/>
                    </a:lnT>
                    <a:lnB w="12700" cmpd="sng">
                      <a:solidFill>
                        <a:schemeClr val="tx1"/>
                      </a:solidFill>
                      <a:prstDash val="solid"/>
                    </a:lnB>
                    <a:noFill/>
                  </a:tcPr>
                </a:tc>
                <a:tc>
                  <a:txBody>
                    <a:bodyPr/>
                    <a:p>
                      <a:pPr>
                        <a:buNone/>
                      </a:pPr>
                      <a:r>
                        <a:rPr lang="en-US" altLang="zh-CN">
                          <a:solidFill>
                            <a:srgbClr val="002060"/>
                          </a:solidFill>
                        </a:rPr>
                        <a:t>0</a:t>
                      </a:r>
                      <a:endParaRPr lang="en-US" altLang="zh-CN">
                        <a:solidFill>
                          <a:srgbClr val="002060"/>
                        </a:solidFill>
                      </a:endParaRPr>
                    </a:p>
                  </a:txBody>
                  <a:tcPr>
                    <a:lnT w="12700" cmpd="sng">
                      <a:solidFill>
                        <a:schemeClr val="tx1"/>
                      </a:solidFill>
                      <a:prstDash val="solid"/>
                    </a:lnT>
                    <a:lnB w="12700" cmpd="sng">
                      <a:solidFill>
                        <a:schemeClr val="tx1"/>
                      </a:solidFill>
                      <a:prstDash val="solid"/>
                    </a:lnB>
                    <a:noFill/>
                  </a:tcPr>
                </a:tc>
                <a:tc>
                  <a:txBody>
                    <a:bodyPr/>
                    <a:p>
                      <a:pPr>
                        <a:buNone/>
                      </a:pPr>
                      <a:r>
                        <a:rPr lang="en-US" altLang="zh-CN">
                          <a:solidFill>
                            <a:srgbClr val="002060"/>
                          </a:solidFill>
                        </a:rPr>
                        <a:t>0</a:t>
                      </a:r>
                      <a:endParaRPr lang="en-US" altLang="zh-CN">
                        <a:solidFill>
                          <a:srgbClr val="002060"/>
                        </a:solidFill>
                      </a:endParaRPr>
                    </a:p>
                  </a:txBody>
                  <a:tcPr>
                    <a:lnT w="12700" cmpd="sng">
                      <a:solidFill>
                        <a:schemeClr val="tx1"/>
                      </a:solidFill>
                      <a:prstDash val="solid"/>
                    </a:lnT>
                    <a:lnB w="12700" cmpd="sng">
                      <a:solidFill>
                        <a:schemeClr val="tx1"/>
                      </a:solidFill>
                      <a:prstDash val="solid"/>
                    </a:lnB>
                    <a:noFill/>
                  </a:tcPr>
                </a:tc>
                <a:tc>
                  <a:txBody>
                    <a:bodyPr/>
                    <a:p>
                      <a:pPr>
                        <a:buNone/>
                      </a:pPr>
                      <a:r>
                        <a:rPr lang="en-US" altLang="zh-CN">
                          <a:solidFill>
                            <a:srgbClr val="002060"/>
                          </a:solidFill>
                        </a:rPr>
                        <a:t>0</a:t>
                      </a:r>
                      <a:endParaRPr lang="en-US" altLang="zh-CN">
                        <a:solidFill>
                          <a:srgbClr val="002060"/>
                        </a:solidFill>
                      </a:endParaRPr>
                    </a:p>
                  </a:txBody>
                  <a:tcPr>
                    <a:lnT w="12700" cmpd="sng">
                      <a:solidFill>
                        <a:schemeClr val="tx1"/>
                      </a:solidFill>
                      <a:prstDash val="solid"/>
                    </a:lnT>
                    <a:lnB w="12700" cmpd="sng">
                      <a:solidFill>
                        <a:schemeClr val="tx1"/>
                      </a:solidFill>
                      <a:prstDash val="solid"/>
                    </a:lnB>
                    <a:noFill/>
                  </a:tcPr>
                </a:tc>
                <a:tc>
                  <a:txBody>
                    <a:bodyPr/>
                    <a:p>
                      <a:pPr>
                        <a:buNone/>
                      </a:pPr>
                      <a:r>
                        <a:rPr lang="en-US" altLang="zh-CN">
                          <a:solidFill>
                            <a:srgbClr val="002060"/>
                          </a:solidFill>
                        </a:rPr>
                        <a:t>0</a:t>
                      </a:r>
                      <a:endParaRPr lang="en-US" altLang="zh-CN">
                        <a:solidFill>
                          <a:srgbClr val="002060"/>
                        </a:solidFill>
                      </a:endParaRPr>
                    </a:p>
                  </a:txBody>
                  <a:tcPr>
                    <a:lnT w="12700" cmpd="sng">
                      <a:solidFill>
                        <a:schemeClr val="tx1"/>
                      </a:solidFill>
                      <a:prstDash val="solid"/>
                    </a:lnT>
                    <a:lnB w="12700" cmpd="sng">
                      <a:solidFill>
                        <a:schemeClr val="tx1"/>
                      </a:solidFill>
                      <a:prstDash val="solid"/>
                    </a:lnB>
                    <a:noFill/>
                  </a:tcPr>
                </a:tc>
                <a:tc>
                  <a:txBody>
                    <a:bodyPr/>
                    <a:p>
                      <a:pPr>
                        <a:buNone/>
                      </a:pPr>
                      <a:r>
                        <a:rPr lang="en-US" altLang="zh-CN">
                          <a:solidFill>
                            <a:srgbClr val="002060"/>
                          </a:solidFill>
                        </a:rPr>
                        <a:t>0</a:t>
                      </a:r>
                      <a:endParaRPr lang="en-US" altLang="zh-CN">
                        <a:solidFill>
                          <a:srgbClr val="002060"/>
                        </a:solidFill>
                      </a:endParaRPr>
                    </a:p>
                  </a:txBody>
                  <a:tcPr>
                    <a:lnT w="12700" cmpd="sng">
                      <a:solidFill>
                        <a:schemeClr val="tx1"/>
                      </a:solidFill>
                      <a:prstDash val="solid"/>
                    </a:lnT>
                    <a:lnB w="12700" cmpd="sng">
                      <a:solidFill>
                        <a:schemeClr val="tx1"/>
                      </a:solidFill>
                      <a:prstDash val="solid"/>
                    </a:lnB>
                    <a:noFill/>
                  </a:tcPr>
                </a:tc>
                <a:tc>
                  <a:txBody>
                    <a:bodyPr/>
                    <a:p>
                      <a:pPr>
                        <a:buNone/>
                      </a:pPr>
                      <a:r>
                        <a:rPr lang="en-US" altLang="zh-CN">
                          <a:solidFill>
                            <a:srgbClr val="002060"/>
                          </a:solidFill>
                        </a:rPr>
                        <a:t>0</a:t>
                      </a:r>
                      <a:endParaRPr lang="en-US" altLang="zh-CN">
                        <a:solidFill>
                          <a:srgbClr val="002060"/>
                        </a:solidFill>
                      </a:endParaRPr>
                    </a:p>
                  </a:txBody>
                  <a:tcPr>
                    <a:lnT w="12700" cmpd="sng">
                      <a:solidFill>
                        <a:schemeClr val="tx1"/>
                      </a:solidFill>
                      <a:prstDash val="solid"/>
                    </a:lnT>
                    <a:lnB w="12700" cmpd="sng">
                      <a:solidFill>
                        <a:schemeClr val="tx1"/>
                      </a:solidFill>
                      <a:prstDash val="solid"/>
                    </a:lnB>
                    <a:noFill/>
                  </a:tcPr>
                </a:tc>
                <a:tc>
                  <a:txBody>
                    <a:bodyPr/>
                    <a:p>
                      <a:pPr>
                        <a:buNone/>
                      </a:pPr>
                      <a:r>
                        <a:rPr lang="en-US" altLang="zh-CN">
                          <a:solidFill>
                            <a:srgbClr val="002060"/>
                          </a:solidFill>
                        </a:rPr>
                        <a:t>0</a:t>
                      </a:r>
                      <a:endParaRPr lang="en-US" altLang="zh-CN">
                        <a:solidFill>
                          <a:srgbClr val="002060"/>
                        </a:solidFill>
                      </a:endParaRPr>
                    </a:p>
                  </a:txBody>
                  <a:tcPr>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buNone/>
                      </a:pPr>
                      <a:r>
                        <a:rPr lang="zh-CN" altLang="en-US" sz="1800">
                          <a:solidFill>
                            <a:srgbClr val="002060"/>
                          </a:solidFill>
                          <a:sym typeface="+mn-ea"/>
                        </a:rPr>
                        <a:t>：</a:t>
                      </a:r>
                      <a:r>
                        <a:rPr lang="en-US" altLang="zh-CN" sz="1800">
                          <a:solidFill>
                            <a:srgbClr val="002060"/>
                          </a:solidFill>
                          <a:sym typeface="+mn-ea"/>
                        </a:rPr>
                        <a:t>A+1</a:t>
                      </a:r>
                      <a:endParaRPr lang="en-US" altLang="zh-CN">
                        <a:solidFill>
                          <a:srgbClr val="002060"/>
                        </a:solidFill>
                      </a:endParaRPr>
                    </a:p>
                  </a:txBody>
                  <a:tcPr>
                    <a:lnL w="12700" cmpd="sng">
                      <a:solidFill>
                        <a:schemeClr val="tx1"/>
                      </a:solidFill>
                      <a:prstDash val="solid"/>
                    </a:lnL>
                    <a:noFill/>
                  </a:tcPr>
                </a:tc>
              </a:tr>
            </a:tbl>
          </a:graphicData>
        </a:graphic>
      </p:graphicFrame>
      <p:pic>
        <p:nvPicPr>
          <p:cNvPr id="7" name="图片 6" descr="校徽"/>
          <p:cNvPicPr>
            <a:picLocks noChangeAspect="1"/>
          </p:cNvPicPr>
          <p:nvPr/>
        </p:nvPicPr>
        <p:blipFill>
          <a:blip r:embed="rId4">
            <a:alphaModFix amt="67000"/>
          </a:blip>
          <a:stretch>
            <a:fillRect/>
          </a:stretch>
        </p:blipFill>
        <p:spPr>
          <a:xfrm>
            <a:off x="10788015" y="123825"/>
            <a:ext cx="1297940" cy="124269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文本框 14337"/>
          <p:cNvSpPr txBox="1"/>
          <p:nvPr/>
        </p:nvSpPr>
        <p:spPr>
          <a:xfrm>
            <a:off x="3733800" y="228600"/>
            <a:ext cx="6629400" cy="368300"/>
          </a:xfrm>
          <a:prstGeom prst="rect">
            <a:avLst/>
          </a:prstGeom>
          <a:noFill/>
          <a:ln w="9525">
            <a:noFill/>
          </a:ln>
        </p:spPr>
        <p:txBody>
          <a:bodyPr>
            <a:spAutoFit/>
          </a:bodyPr>
          <a:lstStyle/>
          <a:p>
            <a:pPr>
              <a:spcBef>
                <a:spcPct val="50000"/>
              </a:spcBef>
            </a:pPr>
            <a:endParaRPr dirty="0">
              <a:latin typeface="Tahoma" panose="020B0604030504040204" pitchFamily="34" charset="0"/>
              <a:ea typeface="宋体" panose="02010600030101010101" pitchFamily="2" charset="-122"/>
            </a:endParaRPr>
          </a:p>
        </p:txBody>
      </p:sp>
      <p:sp>
        <p:nvSpPr>
          <p:cNvPr id="14341" name="文本框 14340"/>
          <p:cNvSpPr txBox="1"/>
          <p:nvPr/>
        </p:nvSpPr>
        <p:spPr>
          <a:xfrm>
            <a:off x="3657600" y="1066800"/>
            <a:ext cx="5486400" cy="368300"/>
          </a:xfrm>
          <a:prstGeom prst="rect">
            <a:avLst/>
          </a:prstGeom>
          <a:noFill/>
          <a:ln w="9525">
            <a:noFill/>
          </a:ln>
        </p:spPr>
        <p:txBody>
          <a:bodyPr>
            <a:spAutoFit/>
          </a:bodyPr>
          <a:lstStyle/>
          <a:p>
            <a:pPr>
              <a:spcBef>
                <a:spcPct val="50000"/>
              </a:spcBef>
            </a:pPr>
            <a:endParaRPr dirty="0">
              <a:latin typeface="Tahoma" panose="020B0604030504040204" pitchFamily="34" charset="0"/>
              <a:ea typeface="宋体" panose="02010600030101010101" pitchFamily="2" charset="-122"/>
            </a:endParaRPr>
          </a:p>
        </p:txBody>
      </p:sp>
      <p:sp>
        <p:nvSpPr>
          <p:cNvPr id="14346" name="矩形 14345"/>
          <p:cNvSpPr/>
          <p:nvPr/>
        </p:nvSpPr>
        <p:spPr>
          <a:xfrm>
            <a:off x="700405" y="3081655"/>
            <a:ext cx="10798810" cy="2938145"/>
          </a:xfrm>
          <a:prstGeom prst="rect">
            <a:avLst/>
          </a:prstGeom>
          <a:noFill/>
          <a:ln w="9525">
            <a:noFill/>
          </a:ln>
        </p:spPr>
        <p:txBody>
          <a:bodyPr wrap="square">
            <a:spAutoFit/>
          </a:bodyPr>
          <a:lstStyle/>
          <a:p>
            <a:pPr>
              <a:lnSpc>
                <a:spcPct val="125000"/>
              </a:lnSpc>
            </a:pPr>
            <a:r>
              <a:rPr lang="en-US" altLang="zh-CN" sz="2800" dirty="0">
                <a:latin typeface="宋体" panose="02010600030101010101" pitchFamily="2" charset="-122"/>
                <a:ea typeface="宋体" panose="02010600030101010101" pitchFamily="2" charset="-122"/>
              </a:rPr>
              <a:t>    </a:t>
            </a:r>
            <a:r>
              <a:rPr lang="zh-CN" altLang="en-US" sz="2400" dirty="0">
                <a:latin typeface="Times New Roman" panose="02020603050405020304" pitchFamily="18" charset="0"/>
                <a:ea typeface="楷体" panose="02010609060101010101" charset="-122"/>
                <a:cs typeface="Times New Roman" panose="02020603050405020304" pitchFamily="18" charset="0"/>
                <a:sym typeface="+mn-ea"/>
              </a:rPr>
              <a:t>一个</a:t>
            </a:r>
            <a:r>
              <a:rPr lang="zh-CN" altLang="en-US" sz="2400" dirty="0">
                <a:latin typeface="Times New Roman" panose="02020603050405020304" pitchFamily="18" charset="0"/>
                <a:ea typeface="楷体" panose="02010609060101010101" charset="-122"/>
                <a:cs typeface="Times New Roman" panose="02020603050405020304" pitchFamily="18" charset="0"/>
                <a:sym typeface="+mn-ea"/>
              </a:rPr>
              <a:t>浮点</a:t>
            </a:r>
            <a:r>
              <a:rPr lang="zh-CN" altLang="en-US" sz="2400" dirty="0">
                <a:latin typeface="Times New Roman" panose="02020603050405020304" pitchFamily="18" charset="0"/>
                <a:ea typeface="楷体" panose="02010609060101010101" charset="-122"/>
                <a:cs typeface="Times New Roman" panose="02020603050405020304" pitchFamily="18" charset="0"/>
                <a:sym typeface="+mn-ea"/>
              </a:rPr>
              <a:t>机器数</a:t>
            </a:r>
            <a:r>
              <a:rPr lang="en-US" altLang="zh-CN" sz="2400" i="1" dirty="0">
                <a:latin typeface="Times New Roman" panose="02020603050405020304" pitchFamily="18" charset="0"/>
                <a:ea typeface="楷体" panose="02010609060101010101" charset="-122"/>
                <a:cs typeface="Times New Roman" panose="02020603050405020304" pitchFamily="18" charset="0"/>
                <a:sym typeface="+mn-ea"/>
              </a:rPr>
              <a:t>N</a:t>
            </a:r>
            <a:r>
              <a:rPr lang="zh-CN" altLang="en-US" sz="2400" dirty="0">
                <a:latin typeface="Times New Roman" panose="02020603050405020304" pitchFamily="18" charset="0"/>
                <a:ea typeface="楷体" panose="02010609060101010101" charset="-122"/>
                <a:cs typeface="Times New Roman" panose="02020603050405020304" pitchFamily="18" charset="0"/>
                <a:sym typeface="+mn-ea"/>
              </a:rPr>
              <a:t>的形式可表示成：</a:t>
            </a:r>
            <a:endParaRPr lang="zh-CN" altLang="en-US" sz="2400" dirty="0">
              <a:latin typeface="Times New Roman" panose="02020603050405020304" pitchFamily="18" charset="0"/>
              <a:ea typeface="楷体" panose="02010609060101010101" charset="-122"/>
              <a:cs typeface="Times New Roman" panose="02020603050405020304" pitchFamily="18" charset="0"/>
            </a:endParaRPr>
          </a:p>
          <a:p>
            <a:pPr>
              <a:lnSpc>
                <a:spcPct val="125000"/>
              </a:lnSpc>
            </a:pPr>
            <a:r>
              <a:rPr lang="zh-CN" altLang="en-US" sz="2400">
                <a:latin typeface="Times New Roman" panose="02020603050405020304" pitchFamily="18" charset="0"/>
                <a:ea typeface="楷体" panose="02010609060101010101" charset="-122"/>
                <a:cs typeface="Times New Roman" panose="02020603050405020304" pitchFamily="18" charset="0"/>
              </a:rPr>
              <a:t>            </a:t>
            </a:r>
            <a:r>
              <a:rPr lang="en-US" altLang="zh-CN" sz="2400">
                <a:latin typeface="Times New Roman" panose="02020603050405020304" pitchFamily="18" charset="0"/>
                <a:ea typeface="楷体" panose="02010609060101010101" charset="-122"/>
                <a:cs typeface="Times New Roman" panose="02020603050405020304" pitchFamily="18" charset="0"/>
              </a:rPr>
              <a:t>               </a:t>
            </a:r>
            <a:r>
              <a:rPr lang="en-US" altLang="zh-CN" sz="2400" i="1">
                <a:latin typeface="Times New Roman" panose="02020603050405020304" pitchFamily="18" charset="0"/>
                <a:ea typeface="楷体" panose="02010609060101010101" charset="-122"/>
                <a:cs typeface="Times New Roman" panose="02020603050405020304" pitchFamily="18" charset="0"/>
              </a:rPr>
              <a:t> N</a:t>
            </a:r>
            <a:r>
              <a:rPr lang="en-US" altLang="zh-CN" sz="2400">
                <a:latin typeface="Times New Roman" panose="02020603050405020304" pitchFamily="18" charset="0"/>
                <a:ea typeface="楷体" panose="02010609060101010101" charset="-122"/>
                <a:cs typeface="Times New Roman" panose="02020603050405020304" pitchFamily="18" charset="0"/>
              </a:rPr>
              <a:t>=</a:t>
            </a:r>
            <a:r>
              <a:rPr lang="en-US" altLang="zh-CN" sz="2400" i="1">
                <a:latin typeface="Times New Roman" panose="02020603050405020304" pitchFamily="18" charset="0"/>
                <a:ea typeface="楷体" panose="02010609060101010101" charset="-122"/>
                <a:cs typeface="Times New Roman" panose="02020603050405020304" pitchFamily="18" charset="0"/>
              </a:rPr>
              <a:t>M</a:t>
            </a:r>
            <a:r>
              <a:rPr lang="en-US" altLang="zh-CN" sz="2400">
                <a:latin typeface="Times New Roman" panose="02020603050405020304" pitchFamily="18" charset="0"/>
                <a:ea typeface="楷体" panose="02010609060101010101" charset="-122"/>
                <a:cs typeface="Times New Roman" panose="02020603050405020304" pitchFamily="18" charset="0"/>
              </a:rPr>
              <a:t>×</a:t>
            </a:r>
            <a:r>
              <a:rPr lang="en-US" altLang="zh-CN" sz="2400" i="1">
                <a:latin typeface="Times New Roman" panose="02020603050405020304" pitchFamily="18" charset="0"/>
                <a:ea typeface="楷体" panose="02010609060101010101" charset="-122"/>
                <a:cs typeface="Times New Roman" panose="02020603050405020304" pitchFamily="18" charset="0"/>
              </a:rPr>
              <a:t>R</a:t>
            </a:r>
            <a:r>
              <a:rPr lang="en-US" altLang="zh-CN" sz="2400" i="1" baseline="30000">
                <a:latin typeface="Times New Roman" panose="02020603050405020304" pitchFamily="18" charset="0"/>
                <a:ea typeface="楷体" panose="02010609060101010101" charset="-122"/>
                <a:cs typeface="Times New Roman" panose="02020603050405020304" pitchFamily="18" charset="0"/>
              </a:rPr>
              <a:t>E</a:t>
            </a:r>
            <a:r>
              <a:rPr lang="en-US" altLang="zh-CN" sz="2400">
                <a:latin typeface="Times New Roman" panose="02020603050405020304" pitchFamily="18" charset="0"/>
                <a:ea typeface="楷体" panose="02010609060101010101" charset="-122"/>
                <a:cs typeface="Times New Roman" panose="02020603050405020304" pitchFamily="18" charset="0"/>
              </a:rPr>
              <a:t> </a:t>
            </a:r>
            <a:endParaRPr lang="en-US" altLang="zh-CN" sz="2400">
              <a:latin typeface="Times New Roman" panose="02020603050405020304" pitchFamily="18" charset="0"/>
              <a:ea typeface="楷体" panose="02010609060101010101" charset="-122"/>
              <a:cs typeface="Times New Roman" panose="02020603050405020304" pitchFamily="18" charset="0"/>
            </a:endParaRPr>
          </a:p>
          <a:p>
            <a:pPr>
              <a:lnSpc>
                <a:spcPct val="125000"/>
              </a:lnSpc>
            </a:pPr>
            <a:r>
              <a:rPr lang="zh-CN" altLang="en-US" sz="2400" dirty="0">
                <a:latin typeface="Times New Roman" panose="02020603050405020304" pitchFamily="18" charset="0"/>
                <a:ea typeface="楷体" panose="02010609060101010101" charset="-122"/>
                <a:cs typeface="Times New Roman" panose="02020603050405020304" pitchFamily="18" charset="0"/>
              </a:rPr>
              <a:t>其中，</a:t>
            </a:r>
            <a:r>
              <a:rPr lang="en-US" altLang="zh-CN" sz="2400" i="1" dirty="0">
                <a:latin typeface="Times New Roman" panose="02020603050405020304" pitchFamily="18" charset="0"/>
                <a:ea typeface="楷体" panose="02010609060101010101" charset="-122"/>
                <a:cs typeface="Times New Roman" panose="02020603050405020304" pitchFamily="18" charset="0"/>
              </a:rPr>
              <a:t>M</a:t>
            </a:r>
            <a:r>
              <a:rPr lang="zh-CN" altLang="en-US" sz="2400" dirty="0">
                <a:latin typeface="Times New Roman" panose="02020603050405020304" pitchFamily="18" charset="0"/>
                <a:ea typeface="楷体" panose="02010609060101010101" charset="-122"/>
                <a:cs typeface="Times New Roman" panose="02020603050405020304" pitchFamily="18" charset="0"/>
              </a:rPr>
              <a:t>（</a:t>
            </a:r>
            <a:r>
              <a:rPr lang="en-US" altLang="zh-CN" sz="2400" dirty="0">
                <a:latin typeface="Times New Roman" panose="02020603050405020304" pitchFamily="18" charset="0"/>
                <a:ea typeface="楷体" panose="02010609060101010101" charset="-122"/>
                <a:cs typeface="Times New Roman" panose="02020603050405020304" pitchFamily="18" charset="0"/>
              </a:rPr>
              <a:t>Mantissa</a:t>
            </a:r>
            <a:r>
              <a:rPr lang="zh-CN" altLang="en-US" sz="2400" dirty="0">
                <a:latin typeface="Times New Roman" panose="02020603050405020304" pitchFamily="18" charset="0"/>
                <a:ea typeface="楷体" panose="02010609060101010101" charset="-122"/>
                <a:cs typeface="Times New Roman" panose="02020603050405020304" pitchFamily="18" charset="0"/>
              </a:rPr>
              <a:t>）是尾数，采用二进制纯小数表示有效数字。</a:t>
            </a:r>
            <a:r>
              <a:rPr lang="en-US" altLang="zh-CN" sz="2400" i="1" dirty="0">
                <a:latin typeface="Times New Roman" panose="02020603050405020304" pitchFamily="18" charset="0"/>
                <a:ea typeface="楷体" panose="02010609060101010101" charset="-122"/>
                <a:cs typeface="Times New Roman" panose="02020603050405020304" pitchFamily="18" charset="0"/>
              </a:rPr>
              <a:t>E</a:t>
            </a:r>
            <a:r>
              <a:rPr lang="zh-CN" altLang="en-US" sz="2400" dirty="0">
                <a:latin typeface="Times New Roman" panose="02020603050405020304" pitchFamily="18" charset="0"/>
                <a:ea typeface="楷体" panose="02010609060101010101" charset="-122"/>
                <a:cs typeface="Times New Roman" panose="02020603050405020304" pitchFamily="18" charset="0"/>
              </a:rPr>
              <a:t>（</a:t>
            </a:r>
            <a:r>
              <a:rPr lang="en-US" altLang="zh-CN" sz="2400" dirty="0">
                <a:latin typeface="Times New Roman" panose="02020603050405020304" pitchFamily="18" charset="0"/>
                <a:ea typeface="楷体" panose="02010609060101010101" charset="-122"/>
                <a:cs typeface="Times New Roman" panose="02020603050405020304" pitchFamily="18" charset="0"/>
              </a:rPr>
              <a:t>Exponent</a:t>
            </a:r>
            <a:r>
              <a:rPr lang="zh-CN" altLang="en-US" sz="2400" dirty="0">
                <a:latin typeface="Times New Roman" panose="02020603050405020304" pitchFamily="18" charset="0"/>
                <a:ea typeface="楷体" panose="02010609060101010101" charset="-122"/>
                <a:cs typeface="Times New Roman" panose="02020603050405020304" pitchFamily="18" charset="0"/>
              </a:rPr>
              <a:t>）是阶码，</a:t>
            </a:r>
            <a:r>
              <a:rPr lang="zh-CN" altLang="en-US" sz="2400" dirty="0">
                <a:latin typeface="Times New Roman" panose="02020603050405020304" pitchFamily="18" charset="0"/>
                <a:ea typeface="楷体" panose="02010609060101010101" charset="-122"/>
                <a:cs typeface="Times New Roman" panose="02020603050405020304" pitchFamily="18" charset="0"/>
                <a:sym typeface="+mn-ea"/>
              </a:rPr>
              <a:t>采用二进制正负整数表示小数点的左右移动。</a:t>
            </a:r>
            <a:r>
              <a:rPr lang="en-US" altLang="zh-CN" sz="2400" i="1" dirty="0">
                <a:latin typeface="Times New Roman" panose="02020603050405020304" pitchFamily="18" charset="0"/>
                <a:ea typeface="楷体" panose="02010609060101010101" charset="-122"/>
                <a:cs typeface="Times New Roman" panose="02020603050405020304" pitchFamily="18" charset="0"/>
              </a:rPr>
              <a:t>R</a:t>
            </a:r>
            <a:r>
              <a:rPr lang="zh-CN" altLang="en-US" sz="2400" dirty="0">
                <a:latin typeface="Times New Roman" panose="02020603050405020304" pitchFamily="18" charset="0"/>
                <a:ea typeface="楷体" panose="02010609060101010101" charset="-122"/>
                <a:cs typeface="Times New Roman" panose="02020603050405020304" pitchFamily="18" charset="0"/>
              </a:rPr>
              <a:t>（</a:t>
            </a:r>
            <a:r>
              <a:rPr lang="en-US" altLang="zh-CN" sz="2400" dirty="0">
                <a:latin typeface="Times New Roman" panose="02020603050405020304" pitchFamily="18" charset="0"/>
                <a:ea typeface="楷体" panose="02010609060101010101" charset="-122"/>
                <a:cs typeface="Times New Roman" panose="02020603050405020304" pitchFamily="18" charset="0"/>
              </a:rPr>
              <a:t>Radix</a:t>
            </a:r>
            <a:r>
              <a:rPr lang="zh-CN" altLang="en-US" sz="2400" dirty="0">
                <a:latin typeface="Times New Roman" panose="02020603050405020304" pitchFamily="18" charset="0"/>
                <a:ea typeface="楷体" panose="02010609060101010101" charset="-122"/>
                <a:cs typeface="Times New Roman" panose="02020603050405020304" pitchFamily="18" charset="0"/>
              </a:rPr>
              <a:t>）是基数，</a:t>
            </a:r>
            <a:r>
              <a:rPr lang="zh-CN" altLang="en-US" sz="2400" dirty="0">
                <a:latin typeface="Times New Roman" panose="02020603050405020304" pitchFamily="18" charset="0"/>
                <a:ea typeface="楷体" panose="02010609060101010101" charset="-122"/>
                <a:cs typeface="Times New Roman" panose="02020603050405020304" pitchFamily="18" charset="0"/>
                <a:sym typeface="+mn-ea"/>
              </a:rPr>
              <a:t>一般</a:t>
            </a:r>
            <a:r>
              <a:rPr lang="en-US" altLang="zh-CN" sz="2400" i="1" dirty="0">
                <a:latin typeface="Times New Roman" panose="02020603050405020304" pitchFamily="18" charset="0"/>
                <a:ea typeface="楷体" panose="02010609060101010101" charset="-122"/>
                <a:cs typeface="Times New Roman" panose="02020603050405020304" pitchFamily="18" charset="0"/>
                <a:sym typeface="+mn-ea"/>
              </a:rPr>
              <a:t>R</a:t>
            </a:r>
            <a:r>
              <a:rPr lang="zh-CN" altLang="en-US" sz="2400" dirty="0">
                <a:latin typeface="Times New Roman" panose="02020603050405020304" pitchFamily="18" charset="0"/>
                <a:ea typeface="楷体" panose="02010609060101010101" charset="-122"/>
                <a:cs typeface="Times New Roman" panose="02020603050405020304" pitchFamily="18" charset="0"/>
                <a:sym typeface="+mn-ea"/>
              </a:rPr>
              <a:t>默认为</a:t>
            </a:r>
            <a:r>
              <a:rPr lang="en-US" altLang="zh-CN" sz="2400" dirty="0">
                <a:latin typeface="Times New Roman" panose="02020603050405020304" pitchFamily="18" charset="0"/>
                <a:ea typeface="楷体" panose="02010609060101010101" charset="-122"/>
                <a:cs typeface="Times New Roman" panose="02020603050405020304" pitchFamily="18" charset="0"/>
                <a:sym typeface="+mn-ea"/>
              </a:rPr>
              <a:t>2</a:t>
            </a:r>
            <a:r>
              <a:rPr lang="zh-CN" altLang="en-US" sz="2400" dirty="0">
                <a:latin typeface="Times New Roman" panose="02020603050405020304" pitchFamily="18" charset="0"/>
                <a:ea typeface="楷体" panose="02010609060101010101" charset="-122"/>
                <a:cs typeface="Times New Roman" panose="02020603050405020304" pitchFamily="18" charset="0"/>
                <a:sym typeface="+mn-ea"/>
              </a:rPr>
              <a:t>，特殊情况也可以为</a:t>
            </a:r>
            <a:r>
              <a:rPr lang="en-US" altLang="zh-CN" sz="2400" dirty="0">
                <a:latin typeface="Times New Roman" panose="02020603050405020304" pitchFamily="18" charset="0"/>
                <a:ea typeface="楷体" panose="02010609060101010101" charset="-122"/>
                <a:cs typeface="Times New Roman" panose="02020603050405020304" pitchFamily="18" charset="0"/>
                <a:sym typeface="+mn-ea"/>
              </a:rPr>
              <a:t>8</a:t>
            </a:r>
            <a:r>
              <a:rPr lang="zh-CN" altLang="en-US" sz="2400" dirty="0">
                <a:latin typeface="Times New Roman" panose="02020603050405020304" pitchFamily="18" charset="0"/>
                <a:ea typeface="楷体" panose="02010609060101010101" charset="-122"/>
                <a:cs typeface="Times New Roman" panose="02020603050405020304" pitchFamily="18" charset="0"/>
                <a:sym typeface="+mn-ea"/>
              </a:rPr>
              <a:t>、</a:t>
            </a:r>
            <a:r>
              <a:rPr lang="en-US" altLang="zh-CN" sz="2400" dirty="0">
                <a:latin typeface="Times New Roman" panose="02020603050405020304" pitchFamily="18" charset="0"/>
                <a:ea typeface="楷体" panose="02010609060101010101" charset="-122"/>
                <a:cs typeface="Times New Roman" panose="02020603050405020304" pitchFamily="18" charset="0"/>
                <a:sym typeface="+mn-ea"/>
              </a:rPr>
              <a:t>16</a:t>
            </a:r>
            <a:r>
              <a:rPr lang="zh-CN" altLang="zh-CN" sz="2400" dirty="0">
                <a:latin typeface="Times New Roman" panose="02020603050405020304" pitchFamily="18" charset="0"/>
                <a:ea typeface="楷体" panose="02010609060101010101" charset="-122"/>
                <a:cs typeface="Times New Roman" panose="02020603050405020304" pitchFamily="18" charset="0"/>
                <a:sym typeface="+mn-ea"/>
              </a:rPr>
              <a:t>。</a:t>
            </a:r>
            <a:r>
              <a:rPr lang="zh-CN" altLang="en-US" sz="2400" dirty="0">
                <a:latin typeface="Times New Roman" panose="02020603050405020304" pitchFamily="18" charset="0"/>
                <a:ea typeface="楷体" panose="02010609060101010101" charset="-122"/>
                <a:cs typeface="Times New Roman" panose="02020603050405020304" pitchFamily="18" charset="0"/>
              </a:rPr>
              <a:t> 由于</a:t>
            </a:r>
            <a:r>
              <a:rPr lang="en-US" altLang="zh-CN" sz="2400" i="1" dirty="0">
                <a:latin typeface="Times New Roman" panose="02020603050405020304" pitchFamily="18" charset="0"/>
                <a:ea typeface="楷体" panose="02010609060101010101" charset="-122"/>
                <a:cs typeface="Times New Roman" panose="02020603050405020304" pitchFamily="18" charset="0"/>
                <a:sym typeface="+mn-ea"/>
              </a:rPr>
              <a:t>R</a:t>
            </a:r>
            <a:r>
              <a:rPr lang="zh-CN" altLang="en-US" sz="2400" dirty="0">
                <a:latin typeface="Times New Roman" panose="02020603050405020304" pitchFamily="18" charset="0"/>
                <a:ea typeface="楷体" panose="02010609060101010101" charset="-122"/>
                <a:cs typeface="Times New Roman" panose="02020603050405020304" pitchFamily="18" charset="0"/>
                <a:sym typeface="+mn-ea"/>
              </a:rPr>
              <a:t>是默认值，处理浮点机器数</a:t>
            </a:r>
            <a:r>
              <a:rPr lang="en-US" altLang="zh-CN" sz="2400" i="1" dirty="0">
                <a:latin typeface="Times New Roman" panose="02020603050405020304" pitchFamily="18" charset="0"/>
                <a:ea typeface="楷体" panose="02010609060101010101" charset="-122"/>
                <a:cs typeface="Times New Roman" panose="02020603050405020304" pitchFamily="18" charset="0"/>
                <a:sym typeface="+mn-ea"/>
              </a:rPr>
              <a:t>N</a:t>
            </a:r>
            <a:r>
              <a:rPr lang="zh-CN" altLang="en-US" sz="2400" dirty="0">
                <a:latin typeface="Times New Roman" panose="02020603050405020304" pitchFamily="18" charset="0"/>
                <a:ea typeface="楷体" panose="02010609060101010101" charset="-122"/>
                <a:cs typeface="Times New Roman" panose="02020603050405020304" pitchFamily="18" charset="0"/>
                <a:sym typeface="+mn-ea"/>
              </a:rPr>
              <a:t>只需表示和存储</a:t>
            </a:r>
            <a:r>
              <a:rPr lang="zh-CN" altLang="en-US" sz="2400" dirty="0">
                <a:latin typeface="Times New Roman" panose="02020603050405020304" pitchFamily="18" charset="0"/>
                <a:ea typeface="楷体" panose="02010609060101010101" charset="-122"/>
                <a:cs typeface="Times New Roman" panose="02020603050405020304" pitchFamily="18" charset="0"/>
                <a:sym typeface="+mn-ea"/>
              </a:rPr>
              <a:t>尾数</a:t>
            </a:r>
            <a:r>
              <a:rPr lang="en-US" altLang="zh-CN" sz="2400" i="1" dirty="0">
                <a:latin typeface="Times New Roman" panose="02020603050405020304" pitchFamily="18" charset="0"/>
                <a:ea typeface="楷体" panose="02010609060101010101" charset="-122"/>
                <a:cs typeface="Times New Roman" panose="02020603050405020304" pitchFamily="18" charset="0"/>
                <a:sym typeface="+mn-ea"/>
              </a:rPr>
              <a:t>M</a:t>
            </a:r>
            <a:r>
              <a:rPr lang="zh-CN" altLang="en-US" sz="2400" dirty="0">
                <a:latin typeface="Times New Roman" panose="02020603050405020304" pitchFamily="18" charset="0"/>
                <a:ea typeface="楷体" panose="02010609060101010101" charset="-122"/>
                <a:cs typeface="Times New Roman" panose="02020603050405020304" pitchFamily="18" charset="0"/>
                <a:sym typeface="+mn-ea"/>
              </a:rPr>
              <a:t>和阶码</a:t>
            </a:r>
            <a:r>
              <a:rPr lang="en-US" altLang="zh-CN" sz="2400" i="1" dirty="0">
                <a:latin typeface="Times New Roman" panose="02020603050405020304" pitchFamily="18" charset="0"/>
                <a:ea typeface="楷体" panose="02010609060101010101" charset="-122"/>
                <a:cs typeface="Times New Roman" panose="02020603050405020304" pitchFamily="18" charset="0"/>
                <a:sym typeface="+mn-ea"/>
              </a:rPr>
              <a:t>E</a:t>
            </a:r>
            <a:r>
              <a:rPr lang="zh-CN" altLang="en-US" sz="2400" dirty="0">
                <a:latin typeface="Times New Roman" panose="02020603050405020304" pitchFamily="18" charset="0"/>
                <a:ea typeface="楷体" panose="02010609060101010101" charset="-122"/>
                <a:cs typeface="Times New Roman" panose="02020603050405020304" pitchFamily="18" charset="0"/>
                <a:sym typeface="+mn-ea"/>
              </a:rPr>
              <a:t>。</a:t>
            </a:r>
            <a:endParaRPr lang="zh-CN" altLang="en-US" sz="2400" dirty="0">
              <a:latin typeface="Times New Roman" panose="02020603050405020304" pitchFamily="18" charset="0"/>
              <a:ea typeface="楷体" panose="02010609060101010101" charset="-122"/>
              <a:cs typeface="Times New Roman" panose="02020603050405020304" pitchFamily="18" charset="0"/>
              <a:sym typeface="+mn-ea"/>
            </a:endParaRPr>
          </a:p>
        </p:txBody>
      </p:sp>
      <p:sp>
        <p:nvSpPr>
          <p:cNvPr id="100" name="文本框 99"/>
          <p:cNvSpPr txBox="1"/>
          <p:nvPr/>
        </p:nvSpPr>
        <p:spPr>
          <a:xfrm>
            <a:off x="1609090" y="2445385"/>
            <a:ext cx="5080000" cy="460375"/>
          </a:xfrm>
          <a:prstGeom prst="rect">
            <a:avLst/>
          </a:prstGeom>
          <a:noFill/>
          <a:ln w="9525">
            <a:noFill/>
          </a:ln>
        </p:spPr>
        <p:txBody>
          <a:bodyPr>
            <a:spAutoFit/>
          </a:bodyPr>
          <a:lstStyle/>
          <a:p>
            <a:r>
              <a:rPr lang="en-US" sz="2400">
                <a:latin typeface="楷体" panose="02010609060101010101" charset="-122"/>
                <a:ea typeface="楷体" panose="02010609060101010101" charset="-122"/>
                <a:cs typeface="楷体" panose="02010609060101010101" charset="-122"/>
              </a:rPr>
              <a:t>1</a:t>
            </a:r>
            <a:r>
              <a:rPr lang="zh-CN" sz="2400">
                <a:latin typeface="楷体" panose="02010609060101010101" charset="-122"/>
                <a:ea typeface="楷体" panose="02010609060101010101" charset="-122"/>
                <a:cs typeface="楷体" panose="02010609060101010101" charset="-122"/>
              </a:rPr>
              <a:t>．浮点数格式</a:t>
            </a:r>
            <a:endParaRPr lang="zh-CN" altLang="en-US" sz="2400">
              <a:latin typeface="楷体" panose="02010609060101010101" charset="-122"/>
              <a:ea typeface="楷体" panose="02010609060101010101" charset="-122"/>
              <a:cs typeface="楷体" panose="02010609060101010101" charset="-122"/>
            </a:endParaRPr>
          </a:p>
        </p:txBody>
      </p:sp>
      <p:sp>
        <p:nvSpPr>
          <p:cNvPr id="3" name="文本框 2"/>
          <p:cNvSpPr txBox="1"/>
          <p:nvPr/>
        </p:nvSpPr>
        <p:spPr>
          <a:xfrm>
            <a:off x="1512570" y="1809115"/>
            <a:ext cx="5080000" cy="460375"/>
          </a:xfrm>
          <a:prstGeom prst="rect">
            <a:avLst/>
          </a:prstGeom>
          <a:noFill/>
          <a:ln w="9525">
            <a:noFill/>
          </a:ln>
        </p:spPr>
        <p:txBody>
          <a:bodyPr>
            <a:spAutoFit/>
          </a:bodyPr>
          <a:lstStyle/>
          <a:p>
            <a:r>
              <a:rPr lang="en-US" altLang="zh-CN" sz="2400">
                <a:ea typeface="宋体" panose="02010600030101010101" pitchFamily="2" charset="-122"/>
              </a:rPr>
              <a:t>  </a:t>
            </a:r>
            <a:r>
              <a:rPr lang="zh-CN" sz="2400">
                <a:latin typeface="楷体" panose="02010609060101010101" charset="-122"/>
                <a:ea typeface="楷体" panose="02010609060101010101" charset="-122"/>
              </a:rPr>
              <a:t>浮点数就是科学记数法。</a:t>
            </a:r>
            <a:endParaRPr lang="en-US" altLang="zh-CN" sz="2400">
              <a:latin typeface="楷体" panose="02010609060101010101" charset="-122"/>
              <a:ea typeface="楷体" panose="02010609060101010101" charset="-122"/>
            </a:endParaRPr>
          </a:p>
        </p:txBody>
      </p:sp>
      <p:sp>
        <p:nvSpPr>
          <p:cNvPr id="21506" name="Rectangle 3"/>
          <p:cNvSpPr>
            <a:spLocks noGrp="1" noChangeArrowheads="1"/>
          </p:cNvSpPr>
          <p:nvPr/>
        </p:nvSpPr>
        <p:spPr>
          <a:xfrm>
            <a:off x="701012" y="596720"/>
            <a:ext cx="10487688" cy="75247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None/>
            </a:pPr>
            <a:r>
              <a:rPr lang="zh-CN" altLang="en-US" sz="4400" b="1" dirty="0">
                <a:solidFill>
                  <a:schemeClr val="tx1"/>
                </a:solidFill>
                <a:latin typeface="微软雅黑" panose="020B0503020204020204" pitchFamily="34" charset="-122"/>
                <a:ea typeface="微软雅黑" panose="020B0503020204020204" pitchFamily="34" charset="-122"/>
                <a:sym typeface="+mn-ea"/>
              </a:rPr>
              <a:t>四、</a:t>
            </a:r>
            <a:r>
              <a:rPr lang="zh-CN" altLang="en-US" sz="4400" b="1" dirty="0">
                <a:latin typeface="微软雅黑" panose="020B0503020204020204" pitchFamily="34" charset="-122"/>
                <a:ea typeface="微软雅黑" panose="020B0503020204020204" pitchFamily="34" charset="-122"/>
                <a:sym typeface="+mn-ea"/>
              </a:rPr>
              <a:t>计算机</a:t>
            </a:r>
            <a:r>
              <a:rPr lang="zh-CN" altLang="en-US" sz="4400" b="1" dirty="0">
                <a:latin typeface="微软雅黑" panose="020B0503020204020204" pitchFamily="34" charset="-122"/>
                <a:ea typeface="微软雅黑" panose="020B0503020204020204" pitchFamily="34" charset="-122"/>
                <a:sym typeface="+mn-ea"/>
              </a:rPr>
              <a:t>的浮点数</a:t>
            </a:r>
            <a:endParaRPr lang="zh-CN" altLang="en-US" sz="4400" b="1" spc="300" dirty="0">
              <a:solidFill>
                <a:schemeClr val="tx1"/>
              </a:solidFill>
              <a:latin typeface="微软雅黑" panose="020B0503020204020204" pitchFamily="34" charset="-122"/>
              <a:ea typeface="微软雅黑" panose="020B0503020204020204" pitchFamily="34" charset="-122"/>
              <a:sym typeface="+mn-ea"/>
            </a:endParaRPr>
          </a:p>
        </p:txBody>
      </p:sp>
      <p:pic>
        <p:nvPicPr>
          <p:cNvPr id="7" name="图片 6" descr="校徽"/>
          <p:cNvPicPr>
            <a:picLocks noChangeAspect="1"/>
          </p:cNvPicPr>
          <p:nvPr/>
        </p:nvPicPr>
        <p:blipFill>
          <a:blip r:embed="rId1">
            <a:alphaModFix amt="67000"/>
          </a:blip>
          <a:stretch>
            <a:fillRect/>
          </a:stretch>
        </p:blipFill>
        <p:spPr>
          <a:xfrm>
            <a:off x="10788015" y="123825"/>
            <a:ext cx="1297940" cy="124269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685290" y="692785"/>
            <a:ext cx="9423400" cy="5169535"/>
          </a:xfrm>
          <a:prstGeom prst="rect">
            <a:avLst/>
          </a:prstGeom>
          <a:noFill/>
        </p:spPr>
        <p:txBody>
          <a:bodyPr wrap="square" rtlCol="0">
            <a:spAutoFit/>
          </a:bodyPr>
          <a:lstStyle/>
          <a:p>
            <a:pPr>
              <a:lnSpc>
                <a:spcPct val="125000"/>
              </a:lnSpc>
            </a:pPr>
            <a:r>
              <a:rPr lang="zh-CN" altLang="en-US" sz="2400">
                <a:latin typeface="Times New Roman" panose="02020603050405020304" pitchFamily="18" charset="0"/>
                <a:ea typeface="楷体" panose="02010609060101010101" charset="-122"/>
                <a:cs typeface="Times New Roman" panose="02020603050405020304" pitchFamily="18" charset="0"/>
              </a:rPr>
              <a:t>例： </a:t>
            </a:r>
            <a:r>
              <a:rPr lang="zh-CN" altLang="en-US" sz="2400">
                <a:latin typeface="Times New Roman" panose="02020603050405020304" pitchFamily="18" charset="0"/>
                <a:ea typeface="楷体" panose="02010609060101010101" charset="-122"/>
                <a:cs typeface="Times New Roman" panose="02020603050405020304" pitchFamily="18" charset="0"/>
                <a:sym typeface="+mn-ea"/>
              </a:rPr>
              <a:t>求9.625的</a:t>
            </a:r>
            <a:r>
              <a:rPr lang="en-US" altLang="zh-CN" sz="2400">
                <a:latin typeface="Times New Roman" panose="02020603050405020304" pitchFamily="18" charset="0"/>
                <a:ea typeface="楷体" panose="02010609060101010101" charset="-122"/>
                <a:cs typeface="Times New Roman" panose="02020603050405020304" pitchFamily="18" charset="0"/>
              </a:rPr>
              <a:t>IEEE754</a:t>
            </a:r>
            <a:r>
              <a:rPr lang="zh-CN" altLang="en-US" sz="2400">
                <a:latin typeface="Times New Roman" panose="02020603050405020304" pitchFamily="18" charset="0"/>
                <a:ea typeface="楷体" panose="02010609060101010101" charset="-122"/>
                <a:cs typeface="Times New Roman" panose="02020603050405020304" pitchFamily="18" charset="0"/>
              </a:rPr>
              <a:t>浮点数。</a:t>
            </a:r>
            <a:endParaRPr lang="zh-CN" altLang="en-US" sz="2400">
              <a:latin typeface="Times New Roman" panose="02020603050405020304" pitchFamily="18" charset="0"/>
              <a:ea typeface="楷体" panose="02010609060101010101" charset="-122"/>
              <a:cs typeface="Times New Roman" panose="02020603050405020304" pitchFamily="18" charset="0"/>
            </a:endParaRPr>
          </a:p>
          <a:p>
            <a:pPr>
              <a:lnSpc>
                <a:spcPct val="125000"/>
              </a:lnSpc>
            </a:pPr>
            <a:r>
              <a:rPr lang="zh-CN" altLang="en-US" sz="2400">
                <a:latin typeface="Times New Roman" panose="02020603050405020304" pitchFamily="18" charset="0"/>
                <a:ea typeface="楷体" panose="02010609060101010101" charset="-122"/>
                <a:cs typeface="Times New Roman" panose="02020603050405020304" pitchFamily="18" charset="0"/>
              </a:rPr>
              <a:t>解：</a:t>
            </a:r>
            <a:r>
              <a:rPr lang="zh-CN" altLang="en-US" sz="2400">
                <a:latin typeface="Times New Roman" panose="02020603050405020304" pitchFamily="18" charset="0"/>
                <a:ea typeface="楷体" panose="02010609060101010101" charset="-122"/>
                <a:cs typeface="Times New Roman" panose="02020603050405020304" pitchFamily="18" charset="0"/>
                <a:sym typeface="+mn-ea"/>
              </a:rPr>
              <a:t>9.625</a:t>
            </a:r>
            <a:r>
              <a:rPr lang="en-US" altLang="zh-CN" sz="2400">
                <a:latin typeface="Times New Roman" panose="02020603050405020304" pitchFamily="18" charset="0"/>
                <a:ea typeface="楷体" panose="02010609060101010101" charset="-122"/>
                <a:cs typeface="Times New Roman" panose="02020603050405020304" pitchFamily="18" charset="0"/>
                <a:sym typeface="+mn-ea"/>
              </a:rPr>
              <a:t>=</a:t>
            </a:r>
            <a:r>
              <a:rPr lang="zh-CN" altLang="en-US" sz="2400">
                <a:latin typeface="Times New Roman" panose="02020603050405020304" pitchFamily="18" charset="0"/>
                <a:ea typeface="楷体" panose="02010609060101010101" charset="-122"/>
                <a:cs typeface="Times New Roman" panose="02020603050405020304" pitchFamily="18" charset="0"/>
                <a:sym typeface="+mn-ea"/>
              </a:rPr>
              <a:t>（1001.101）</a:t>
            </a:r>
            <a:r>
              <a:rPr lang="en-US" altLang="zh-CN" sz="2400" baseline="-25000">
                <a:latin typeface="Times New Roman" panose="02020603050405020304" pitchFamily="18" charset="0"/>
                <a:ea typeface="楷体" panose="02010609060101010101" charset="-122"/>
                <a:cs typeface="Times New Roman" panose="02020603050405020304" pitchFamily="18" charset="0"/>
                <a:sym typeface="+mn-ea"/>
              </a:rPr>
              <a:t>2</a:t>
            </a:r>
            <a:r>
              <a:rPr lang="en-US" altLang="zh-CN" sz="2400">
                <a:latin typeface="Times New Roman" panose="02020603050405020304" pitchFamily="18" charset="0"/>
                <a:ea typeface="楷体" panose="02010609060101010101" charset="-122"/>
                <a:cs typeface="Times New Roman" panose="02020603050405020304" pitchFamily="18" charset="0"/>
                <a:sym typeface="+mn-ea"/>
              </a:rPr>
              <a:t>=</a:t>
            </a:r>
            <a:r>
              <a:rPr lang="zh-CN" altLang="en-US" sz="2400">
                <a:latin typeface="Times New Roman" panose="02020603050405020304" pitchFamily="18" charset="0"/>
                <a:ea typeface="楷体" panose="02010609060101010101" charset="-122"/>
                <a:cs typeface="Times New Roman" panose="02020603050405020304" pitchFamily="18" charset="0"/>
                <a:sym typeface="+mn-ea"/>
              </a:rPr>
              <a:t>（1.001101）</a:t>
            </a:r>
            <a:r>
              <a:rPr lang="en-US" altLang="zh-CN" sz="2400" baseline="-25000">
                <a:latin typeface="Times New Roman" panose="02020603050405020304" pitchFamily="18" charset="0"/>
                <a:ea typeface="楷体" panose="02010609060101010101" charset="-122"/>
                <a:cs typeface="Times New Roman" panose="02020603050405020304" pitchFamily="18" charset="0"/>
                <a:sym typeface="+mn-ea"/>
              </a:rPr>
              <a:t>2</a:t>
            </a:r>
            <a:r>
              <a:rPr lang="en-US" altLang="zh-CN" sz="2400">
                <a:latin typeface="Times New Roman" panose="02020603050405020304" pitchFamily="18" charset="0"/>
                <a:ea typeface="楷体" panose="02010609060101010101" charset="-122"/>
                <a:cs typeface="Times New Roman" panose="02020603050405020304" pitchFamily="18" charset="0"/>
                <a:sym typeface="+mn-ea"/>
              </a:rPr>
              <a:t>×2</a:t>
            </a:r>
            <a:r>
              <a:rPr lang="en-US" altLang="zh-CN" sz="2400" baseline="30000">
                <a:latin typeface="Times New Roman" panose="02020603050405020304" pitchFamily="18" charset="0"/>
                <a:ea typeface="楷体" panose="02010609060101010101" charset="-122"/>
                <a:cs typeface="Times New Roman" panose="02020603050405020304" pitchFamily="18" charset="0"/>
                <a:sym typeface="+mn-ea"/>
              </a:rPr>
              <a:t>3</a:t>
            </a:r>
            <a:endParaRPr lang="zh-CN" altLang="en-US" sz="2400">
              <a:latin typeface="Times New Roman" panose="02020603050405020304" pitchFamily="18" charset="0"/>
              <a:ea typeface="楷体" panose="02010609060101010101" charset="-122"/>
              <a:cs typeface="Times New Roman" panose="02020603050405020304" pitchFamily="18" charset="0"/>
            </a:endParaRPr>
          </a:p>
          <a:p>
            <a:pPr>
              <a:lnSpc>
                <a:spcPct val="125000"/>
              </a:lnSpc>
            </a:pPr>
            <a:r>
              <a:rPr lang="zh-CN" altLang="en-US" sz="2400">
                <a:latin typeface="Times New Roman" panose="02020603050405020304" pitchFamily="18" charset="0"/>
                <a:ea typeface="楷体" panose="02010609060101010101" charset="-122"/>
                <a:cs typeface="Times New Roman" panose="02020603050405020304" pitchFamily="18" charset="0"/>
              </a:rPr>
              <a:t>    </a:t>
            </a:r>
            <a:r>
              <a:rPr lang="en-US" altLang="zh-CN" sz="2400">
                <a:latin typeface="Times New Roman" panose="02020603050405020304" pitchFamily="18" charset="0"/>
                <a:ea typeface="楷体" panose="02010609060101010101" charset="-122"/>
                <a:cs typeface="Times New Roman" panose="02020603050405020304" pitchFamily="18" charset="0"/>
              </a:rPr>
              <a:t>   </a:t>
            </a:r>
            <a:r>
              <a:rPr lang="en-US" altLang="zh-CN" sz="2400" i="1">
                <a:latin typeface="Times New Roman" panose="02020603050405020304" pitchFamily="18" charset="0"/>
                <a:ea typeface="楷体" panose="02010609060101010101" charset="-122"/>
                <a:cs typeface="Times New Roman" panose="02020603050405020304" pitchFamily="18" charset="0"/>
              </a:rPr>
              <a:t> E</a:t>
            </a:r>
            <a:r>
              <a:rPr lang="en-US" altLang="zh-CN" sz="2400">
                <a:latin typeface="Times New Roman" panose="02020603050405020304" pitchFamily="18" charset="0"/>
                <a:ea typeface="楷体" panose="02010609060101010101" charset="-122"/>
                <a:cs typeface="Times New Roman" panose="02020603050405020304" pitchFamily="18" charset="0"/>
              </a:rPr>
              <a:t>=3+127=130=(10000010)</a:t>
            </a:r>
            <a:r>
              <a:rPr lang="en-US" altLang="zh-CN" sz="2400" baseline="-25000">
                <a:latin typeface="Times New Roman" panose="02020603050405020304" pitchFamily="18" charset="0"/>
                <a:ea typeface="楷体" panose="02010609060101010101" charset="-122"/>
                <a:cs typeface="Times New Roman" panose="02020603050405020304" pitchFamily="18" charset="0"/>
              </a:rPr>
              <a:t>2</a:t>
            </a:r>
            <a:endParaRPr lang="en-US" altLang="zh-CN" sz="2400">
              <a:latin typeface="Times New Roman" panose="02020603050405020304" pitchFamily="18" charset="0"/>
              <a:ea typeface="楷体" panose="02010609060101010101" charset="-122"/>
              <a:cs typeface="Times New Roman" panose="02020603050405020304" pitchFamily="18" charset="0"/>
            </a:endParaRPr>
          </a:p>
          <a:p>
            <a:pPr>
              <a:lnSpc>
                <a:spcPct val="125000"/>
              </a:lnSpc>
            </a:pPr>
            <a:r>
              <a:rPr lang="en-US" altLang="zh-CN" sz="2400">
                <a:latin typeface="Times New Roman" panose="02020603050405020304" pitchFamily="18" charset="0"/>
                <a:ea typeface="楷体" panose="02010609060101010101" charset="-122"/>
                <a:cs typeface="Times New Roman" panose="02020603050405020304" pitchFamily="18" charset="0"/>
              </a:rPr>
              <a:t>       </a:t>
            </a:r>
            <a:r>
              <a:rPr lang="en-US" altLang="zh-CN" sz="2400" i="1">
                <a:latin typeface="Times New Roman" panose="02020603050405020304" pitchFamily="18" charset="0"/>
                <a:ea typeface="楷体" panose="02010609060101010101" charset="-122"/>
                <a:cs typeface="Times New Roman" panose="02020603050405020304" pitchFamily="18" charset="0"/>
              </a:rPr>
              <a:t> M</a:t>
            </a:r>
            <a:r>
              <a:rPr lang="en-US" altLang="zh-CN" sz="2400">
                <a:latin typeface="Times New Roman" panose="02020603050405020304" pitchFamily="18" charset="0"/>
                <a:ea typeface="楷体" panose="02010609060101010101" charset="-122"/>
                <a:cs typeface="Times New Roman" panose="02020603050405020304" pitchFamily="18" charset="0"/>
              </a:rPr>
              <a:t>=0</a:t>
            </a:r>
            <a:r>
              <a:rPr lang="zh-CN" altLang="en-US" sz="2400">
                <a:latin typeface="Times New Roman" panose="02020603050405020304" pitchFamily="18" charset="0"/>
                <a:ea typeface="楷体" panose="02010609060101010101" charset="-122"/>
                <a:cs typeface="Times New Roman" panose="02020603050405020304" pitchFamily="18" charset="0"/>
                <a:sym typeface="+mn-ea"/>
              </a:rPr>
              <a:t>.001101</a:t>
            </a:r>
            <a:r>
              <a:rPr lang="en-US" altLang="zh-CN" sz="2400">
                <a:latin typeface="Times New Roman" panose="02020603050405020304" pitchFamily="18" charset="0"/>
                <a:ea typeface="楷体" panose="02010609060101010101" charset="-122"/>
                <a:cs typeface="Times New Roman" panose="02020603050405020304" pitchFamily="18" charset="0"/>
                <a:sym typeface="+mn-ea"/>
              </a:rPr>
              <a:t>00000000000000000</a:t>
            </a:r>
            <a:endParaRPr lang="en-US" altLang="zh-CN" sz="2400">
              <a:latin typeface="Times New Roman" panose="02020603050405020304" pitchFamily="18" charset="0"/>
              <a:ea typeface="楷体" panose="02010609060101010101" charset="-122"/>
              <a:cs typeface="Times New Roman" panose="02020603050405020304" pitchFamily="18" charset="0"/>
              <a:sym typeface="+mn-ea"/>
            </a:endParaRPr>
          </a:p>
          <a:p>
            <a:pPr>
              <a:lnSpc>
                <a:spcPct val="125000"/>
              </a:lnSpc>
            </a:pPr>
            <a:r>
              <a:rPr lang="en-US" altLang="zh-CN" sz="2400">
                <a:latin typeface="Times New Roman" panose="02020603050405020304" pitchFamily="18" charset="0"/>
                <a:ea typeface="楷体" panose="02010609060101010101" charset="-122"/>
                <a:cs typeface="Times New Roman" panose="02020603050405020304" pitchFamily="18" charset="0"/>
                <a:sym typeface="+mn-ea"/>
              </a:rPr>
              <a:t>   </a:t>
            </a:r>
            <a:r>
              <a:rPr lang="zh-CN" altLang="en-US" sz="2400">
                <a:latin typeface="Times New Roman" panose="02020603050405020304" pitchFamily="18" charset="0"/>
                <a:ea typeface="楷体" panose="02010609060101010101" charset="-122"/>
                <a:cs typeface="Times New Roman" panose="02020603050405020304" pitchFamily="18" charset="0"/>
                <a:sym typeface="+mn-ea"/>
              </a:rPr>
              <a:t>所以有</a:t>
            </a:r>
            <a:endParaRPr lang="zh-CN" altLang="en-US" sz="2400">
              <a:latin typeface="Times New Roman" panose="02020603050405020304" pitchFamily="18" charset="0"/>
              <a:ea typeface="楷体" panose="02010609060101010101" charset="-122"/>
              <a:cs typeface="Times New Roman" panose="02020603050405020304" pitchFamily="18" charset="0"/>
              <a:sym typeface="+mn-ea"/>
            </a:endParaRPr>
          </a:p>
          <a:p>
            <a:pPr>
              <a:lnSpc>
                <a:spcPct val="125000"/>
              </a:lnSpc>
            </a:pPr>
            <a:endParaRPr lang="zh-CN" altLang="en-US" sz="2400">
              <a:latin typeface="Times New Roman" panose="02020603050405020304" pitchFamily="18" charset="0"/>
              <a:ea typeface="楷体" panose="02010609060101010101" charset="-122"/>
              <a:cs typeface="Times New Roman" panose="02020603050405020304" pitchFamily="18" charset="0"/>
              <a:sym typeface="+mn-ea"/>
            </a:endParaRPr>
          </a:p>
          <a:p>
            <a:pPr>
              <a:lnSpc>
                <a:spcPct val="125000"/>
              </a:lnSpc>
            </a:pPr>
            <a:endParaRPr lang="zh-CN" altLang="en-US" sz="2400">
              <a:latin typeface="Times New Roman" panose="02020603050405020304" pitchFamily="18" charset="0"/>
              <a:ea typeface="楷体" panose="02010609060101010101" charset="-122"/>
              <a:cs typeface="Times New Roman" panose="02020603050405020304" pitchFamily="18" charset="0"/>
              <a:sym typeface="+mn-ea"/>
            </a:endParaRPr>
          </a:p>
          <a:p>
            <a:pPr>
              <a:lnSpc>
                <a:spcPct val="125000"/>
              </a:lnSpc>
            </a:pPr>
            <a:endParaRPr lang="zh-CN" altLang="en-US" sz="2400">
              <a:latin typeface="Times New Roman" panose="02020603050405020304" pitchFamily="18" charset="0"/>
              <a:ea typeface="楷体" panose="02010609060101010101" charset="-122"/>
              <a:cs typeface="Times New Roman" panose="02020603050405020304" pitchFamily="18" charset="0"/>
              <a:sym typeface="+mn-ea"/>
            </a:endParaRPr>
          </a:p>
          <a:p>
            <a:pPr>
              <a:lnSpc>
                <a:spcPct val="125000"/>
              </a:lnSpc>
            </a:pPr>
            <a:r>
              <a:rPr lang="en-US" altLang="zh-CN" sz="2400">
                <a:latin typeface="Times New Roman" panose="02020603050405020304" pitchFamily="18" charset="0"/>
                <a:ea typeface="楷体" panose="02010609060101010101" charset="-122"/>
                <a:cs typeface="Times New Roman" panose="02020603050405020304" pitchFamily="18" charset="0"/>
              </a:rPr>
              <a:t>   </a:t>
            </a:r>
            <a:r>
              <a:rPr lang="zh-CN" altLang="en-US" sz="2400">
                <a:latin typeface="Times New Roman" panose="02020603050405020304" pitchFamily="18" charset="0"/>
                <a:ea typeface="楷体" panose="02010609060101010101" charset="-122"/>
                <a:cs typeface="Times New Roman" panose="02020603050405020304" pitchFamily="18" charset="0"/>
              </a:rPr>
              <a:t>可以将浮点数形式表示为十六进制的数据：</a:t>
            </a:r>
            <a:endParaRPr lang="zh-CN" altLang="en-US" sz="2400">
              <a:latin typeface="Times New Roman" panose="02020603050405020304" pitchFamily="18" charset="0"/>
              <a:ea typeface="楷体" panose="02010609060101010101" charset="-122"/>
              <a:cs typeface="Times New Roman" panose="02020603050405020304" pitchFamily="18" charset="0"/>
            </a:endParaRPr>
          </a:p>
          <a:p>
            <a:pPr>
              <a:lnSpc>
                <a:spcPct val="125000"/>
              </a:lnSpc>
            </a:pPr>
            <a:r>
              <a:rPr lang="en-US" altLang="zh-CN" sz="2400">
                <a:latin typeface="Times New Roman" panose="02020603050405020304" pitchFamily="18" charset="0"/>
                <a:ea typeface="楷体" panose="02010609060101010101" charset="-122"/>
                <a:cs typeface="Times New Roman" panose="02020603050405020304" pitchFamily="18" charset="0"/>
                <a:sym typeface="+mn-ea"/>
              </a:rPr>
              <a:t>   (0100 0001 0</a:t>
            </a:r>
            <a:r>
              <a:rPr lang="en-US" sz="2400">
                <a:latin typeface="Times New Roman" panose="02020603050405020304" pitchFamily="18" charset="0"/>
                <a:ea typeface="楷体" panose="02010609060101010101" charset="-122"/>
                <a:cs typeface="Times New Roman" panose="02020603050405020304" pitchFamily="18" charset="0"/>
                <a:sym typeface="+mn-ea"/>
              </a:rPr>
              <a:t>001 1010 0000 0000 0000 0000)</a:t>
            </a:r>
            <a:r>
              <a:rPr lang="en-US" sz="2400" baseline="-25000">
                <a:latin typeface="Times New Roman" panose="02020603050405020304" pitchFamily="18" charset="0"/>
                <a:ea typeface="楷体" panose="02010609060101010101" charset="-122"/>
                <a:cs typeface="Times New Roman" panose="02020603050405020304" pitchFamily="18" charset="0"/>
                <a:sym typeface="+mn-ea"/>
              </a:rPr>
              <a:t>2</a:t>
            </a:r>
            <a:r>
              <a:rPr lang="en-US" altLang="zh-CN" sz="2400">
                <a:latin typeface="Times New Roman" panose="02020603050405020304" pitchFamily="18" charset="0"/>
                <a:ea typeface="楷体" panose="02010609060101010101" charset="-122"/>
                <a:cs typeface="Times New Roman" panose="02020603050405020304" pitchFamily="18" charset="0"/>
                <a:sym typeface="+mn-ea"/>
              </a:rPr>
              <a:t>=(4</a:t>
            </a:r>
            <a:r>
              <a:rPr lang="zh-CN" altLang="en-US" sz="2400">
                <a:latin typeface="Times New Roman" panose="02020603050405020304" pitchFamily="18" charset="0"/>
                <a:ea typeface="楷体" panose="02010609060101010101" charset="-122"/>
                <a:cs typeface="Times New Roman" panose="02020603050405020304" pitchFamily="18" charset="0"/>
                <a:sym typeface="+mn-ea"/>
              </a:rPr>
              <a:t>11A0000</a:t>
            </a:r>
            <a:r>
              <a:rPr lang="en-US" altLang="zh-CN" sz="2400">
                <a:latin typeface="Times New Roman" panose="02020603050405020304" pitchFamily="18" charset="0"/>
                <a:ea typeface="楷体" panose="02010609060101010101" charset="-122"/>
                <a:cs typeface="Times New Roman" panose="02020603050405020304" pitchFamily="18" charset="0"/>
                <a:sym typeface="+mn-ea"/>
              </a:rPr>
              <a:t>)</a:t>
            </a:r>
            <a:r>
              <a:rPr lang="en-US" altLang="zh-CN" sz="2400" baseline="-25000">
                <a:latin typeface="Times New Roman" panose="02020603050405020304" pitchFamily="18" charset="0"/>
                <a:ea typeface="楷体" panose="02010609060101010101" charset="-122"/>
                <a:cs typeface="Times New Roman" panose="02020603050405020304" pitchFamily="18" charset="0"/>
                <a:sym typeface="+mn-ea"/>
              </a:rPr>
              <a:t>16</a:t>
            </a:r>
            <a:r>
              <a:rPr lang="zh-CN" altLang="en-US" sz="2400">
                <a:latin typeface="Times New Roman" panose="02020603050405020304" pitchFamily="18" charset="0"/>
                <a:ea typeface="楷体" panose="02010609060101010101" charset="-122"/>
                <a:cs typeface="Times New Roman" panose="02020603050405020304" pitchFamily="18" charset="0"/>
                <a:sym typeface="+mn-ea"/>
              </a:rPr>
              <a:t>。</a:t>
            </a:r>
            <a:endParaRPr lang="zh-CN" altLang="en-US" sz="2400">
              <a:latin typeface="Times New Roman" panose="02020603050405020304" pitchFamily="18" charset="0"/>
              <a:ea typeface="楷体" panose="02010609060101010101" charset="-122"/>
              <a:cs typeface="Times New Roman" panose="02020603050405020304" pitchFamily="18" charset="0"/>
            </a:endParaRPr>
          </a:p>
          <a:p>
            <a:pPr>
              <a:lnSpc>
                <a:spcPct val="125000"/>
              </a:lnSpc>
            </a:pPr>
            <a:r>
              <a:rPr lang="zh-CN" altLang="en-US" sz="2400">
                <a:latin typeface="Times New Roman" panose="02020603050405020304" pitchFamily="18" charset="0"/>
                <a:ea typeface="楷体" panose="02010609060101010101" charset="-122"/>
                <a:cs typeface="Times New Roman" panose="02020603050405020304" pitchFamily="18" charset="0"/>
              </a:rPr>
              <a:t>   </a:t>
            </a:r>
            <a:r>
              <a:rPr lang="zh-CN" altLang="en-US" sz="2400"/>
              <a:t>                                                             </a:t>
            </a:r>
            <a:endParaRPr lang="zh-CN" altLang="en-US" sz="2400"/>
          </a:p>
        </p:txBody>
      </p:sp>
      <p:graphicFrame>
        <p:nvGraphicFramePr>
          <p:cNvPr id="5" name="表格 4"/>
          <p:cNvGraphicFramePr/>
          <p:nvPr>
            <p:custDataLst>
              <p:tags r:id="rId1"/>
            </p:custDataLst>
          </p:nvPr>
        </p:nvGraphicFramePr>
        <p:xfrm>
          <a:off x="2711450" y="3140710"/>
          <a:ext cx="5838825" cy="969010"/>
        </p:xfrm>
        <a:graphic>
          <a:graphicData uri="http://schemas.openxmlformats.org/drawingml/2006/table">
            <a:tbl>
              <a:tblPr firstRow="1" bandRow="1">
                <a:tableStyleId>{5940675A-B579-460E-94D1-54222C63F5DA}</a:tableStyleId>
              </a:tblPr>
              <a:tblGrid>
                <a:gridCol w="285115"/>
                <a:gridCol w="285750"/>
                <a:gridCol w="285115"/>
                <a:gridCol w="286385"/>
                <a:gridCol w="284480"/>
                <a:gridCol w="285115"/>
                <a:gridCol w="286385"/>
                <a:gridCol w="285750"/>
                <a:gridCol w="283845"/>
                <a:gridCol w="286385"/>
                <a:gridCol w="285750"/>
                <a:gridCol w="286385"/>
                <a:gridCol w="283845"/>
                <a:gridCol w="285750"/>
                <a:gridCol w="286385"/>
                <a:gridCol w="285115"/>
                <a:gridCol w="1271270"/>
              </a:tblGrid>
              <a:tr h="508635">
                <a:tc>
                  <a:txBody>
                    <a:bodyPr/>
                    <a:p>
                      <a:pPr indent="0">
                        <a:buNone/>
                      </a:pPr>
                      <a:r>
                        <a:rPr lang="en-US" sz="240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0</a:t>
                      </a:r>
                      <a:endParaRPr lang="en-US" altLang="zh-CN" sz="2400" b="0" baseline="-2500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a:txBody>
                  <a:tcPr marL="68580" marR="68580" marT="0" marB="0">
                    <a:lnL w="12700" cap="flat" cmpd="sng">
                      <a:solidFill>
                        <a:schemeClr val="tx1"/>
                      </a:solidFill>
                      <a:prstDash val="solid"/>
                      <a:headEnd type="none" w="med" len="med"/>
                      <a:tailEnd type="none" w="med" len="med"/>
                    </a:lnL>
                    <a:lnR w="12700">
                      <a:solidFill>
                        <a:schemeClr val="tx1"/>
                      </a:solidFill>
                      <a:prstDash val="solid"/>
                    </a:lnR>
                    <a:lnT w="12700" cap="flat" cmpd="sng">
                      <a:solidFill>
                        <a:srgbClr val="080000"/>
                      </a:solidFill>
                      <a:prstDash val="solid"/>
                      <a:headEnd type="none" w="med" len="med"/>
                      <a:tailEnd type="none" w="med" len="med"/>
                    </a:lnT>
                    <a:lnB w="12700">
                      <a:solidFill>
                        <a:schemeClr val="tx1"/>
                      </a:solidFill>
                      <a:prstDash val="solid"/>
                    </a:lnB>
                    <a:lnTlToBr>
                      <a:noFill/>
                    </a:lnTlToBr>
                    <a:lnBlToTr>
                      <a:noFill/>
                    </a:lnBlToTr>
                    <a:noFill/>
                  </a:tcPr>
                </a:tc>
                <a:tc>
                  <a:txBody>
                    <a:bodyPr/>
                    <a:p>
                      <a:pPr indent="0">
                        <a:buNone/>
                      </a:pPr>
                      <a:r>
                        <a:rPr lang="en-US" altLang="zh-CN" sz="2400">
                          <a:solidFill>
                            <a:srgbClr val="0070C0"/>
                          </a:solidFill>
                          <a:latin typeface="宋体" panose="02010600030101010101" pitchFamily="2" charset="-122"/>
                          <a:ea typeface="宋体" panose="02010600030101010101" pitchFamily="2" charset="-122"/>
                          <a:sym typeface="+mn-ea"/>
                        </a:rPr>
                        <a:t>1</a:t>
                      </a:r>
                      <a:endParaRPr lang="en-US" altLang="zh-CN" sz="2400" b="0" baseline="-25000">
                        <a:solidFill>
                          <a:srgbClr val="0070C0"/>
                        </a:solidFill>
                        <a:latin typeface="宋体" panose="02010600030101010101" pitchFamily="2" charset="-122"/>
                        <a:ea typeface="宋体" panose="02010600030101010101" pitchFamily="2" charset="-122"/>
                        <a:cs typeface="宋体" panose="02010600030101010101" pitchFamily="2" charset="-122"/>
                        <a:sym typeface="+mn-ea"/>
                      </a:endParaRPr>
                    </a:p>
                  </a:txBody>
                  <a:tcPr marL="68580" marR="68580" marT="0" marB="0">
                    <a:lnL w="12700">
                      <a:solidFill>
                        <a:schemeClr val="tx1"/>
                      </a:solidFill>
                      <a:prstDash val="solid"/>
                    </a:lnL>
                    <a:lnR w="12700" cap="flat" cmpd="sng">
                      <a:solidFill>
                        <a:srgbClr val="080000"/>
                      </a:solidFill>
                      <a:prstDash val="solid"/>
                      <a:headEnd type="none" w="med" len="med"/>
                      <a:tailEnd type="none" w="med" len="med"/>
                    </a:lnR>
                    <a:lnT w="12700">
                      <a:solidFill>
                        <a:schemeClr val="tx1"/>
                      </a:solidFill>
                      <a:prstDash val="solid"/>
                    </a:lnT>
                    <a:lnB w="12700">
                      <a:solidFill>
                        <a:schemeClr val="tx1"/>
                      </a:solidFill>
                      <a:prstDash val="solid"/>
                    </a:lnB>
                    <a:lnTlToBr>
                      <a:noFill/>
                    </a:lnTlToBr>
                    <a:lnBlToTr>
                      <a:noFill/>
                    </a:lnBlToTr>
                    <a:noFill/>
                  </a:tcPr>
                </a:tc>
                <a:tc>
                  <a:txBody>
                    <a:bodyPr/>
                    <a:p>
                      <a:pPr indent="0">
                        <a:buNone/>
                      </a:pPr>
                      <a:r>
                        <a:rPr lang="en-US" altLang="zh-CN" sz="2400">
                          <a:solidFill>
                            <a:srgbClr val="0070C0"/>
                          </a:solidFill>
                          <a:latin typeface="宋体" panose="02010600030101010101" pitchFamily="2" charset="-122"/>
                          <a:ea typeface="宋体" panose="02010600030101010101" pitchFamily="2" charset="-122"/>
                          <a:sym typeface="+mn-ea"/>
                        </a:rPr>
                        <a:t>0</a:t>
                      </a:r>
                      <a:endParaRPr lang="en-US" altLang="zh-CN" sz="2400" b="0" baseline="-25000">
                        <a:solidFill>
                          <a:srgbClr val="0070C0"/>
                        </a:solidFill>
                        <a:latin typeface="宋体" panose="02010600030101010101" pitchFamily="2" charset="-122"/>
                        <a:ea typeface="宋体" panose="02010600030101010101" pitchFamily="2" charset="-122"/>
                        <a:cs typeface="宋体" panose="02010600030101010101" pitchFamily="2" charset="-122"/>
                        <a:sym typeface="+mn-ea"/>
                      </a:endParaRPr>
                    </a:p>
                  </a:txBody>
                  <a:tcPr marL="68580" marR="68580" marT="0" marB="0">
                    <a:lnL w="12700" cap="flat" cmpd="sng">
                      <a:solidFill>
                        <a:schemeClr val="tx1"/>
                      </a:solidFill>
                      <a:prstDash val="solid"/>
                      <a:headEnd type="none" w="med" len="med"/>
                      <a:tailEnd type="none" w="med" len="med"/>
                    </a:lnL>
                    <a:lnR w="12700" cap="flat" cmpd="sng">
                      <a:solidFill>
                        <a:srgbClr val="080000"/>
                      </a:solidFill>
                      <a:prstDash val="solid"/>
                      <a:headEnd type="none" w="med" len="med"/>
                      <a:tailEnd type="none" w="med" len="med"/>
                    </a:lnR>
                    <a:lnT w="12700">
                      <a:solidFill>
                        <a:schemeClr val="tx1"/>
                      </a:solidFill>
                      <a:prstDash val="solid"/>
                    </a:lnT>
                    <a:lnB w="12700">
                      <a:solidFill>
                        <a:schemeClr val="tx1"/>
                      </a:solidFill>
                      <a:prstDash val="solid"/>
                    </a:lnB>
                    <a:lnTlToBr>
                      <a:noFill/>
                    </a:lnTlToBr>
                    <a:lnBlToTr>
                      <a:noFill/>
                    </a:lnBlToTr>
                    <a:noFill/>
                  </a:tcPr>
                </a:tc>
                <a:tc>
                  <a:txBody>
                    <a:bodyPr/>
                    <a:p>
                      <a:pPr indent="0">
                        <a:buNone/>
                      </a:pPr>
                      <a:r>
                        <a:rPr lang="en-US" altLang="zh-CN" sz="2400">
                          <a:solidFill>
                            <a:srgbClr val="0070C0"/>
                          </a:solidFill>
                          <a:latin typeface="宋体" panose="02010600030101010101" pitchFamily="2" charset="-122"/>
                          <a:ea typeface="宋体" panose="02010600030101010101" pitchFamily="2" charset="-122"/>
                          <a:sym typeface="+mn-ea"/>
                        </a:rPr>
                        <a:t>0</a:t>
                      </a:r>
                      <a:endParaRPr lang="en-US" altLang="zh-CN" sz="2400" b="0" baseline="-25000">
                        <a:solidFill>
                          <a:srgbClr val="0070C0"/>
                        </a:solidFill>
                        <a:latin typeface="宋体" panose="02010600030101010101" pitchFamily="2" charset="-122"/>
                        <a:ea typeface="宋体" panose="02010600030101010101" pitchFamily="2" charset="-122"/>
                        <a:cs typeface="宋体" panose="02010600030101010101" pitchFamily="2" charset="-122"/>
                        <a:sym typeface="+mn-ea"/>
                      </a:endParaRPr>
                    </a:p>
                  </a:txBody>
                  <a:tcPr marL="68580" marR="68580" marT="0" marB="0">
                    <a:lnL w="12700" cap="flat" cmpd="sng">
                      <a:solidFill>
                        <a:schemeClr val="tx1"/>
                      </a:solidFill>
                      <a:prstDash val="solid"/>
                      <a:headEnd type="none" w="med" len="med"/>
                      <a:tailEnd type="none" w="med" len="med"/>
                    </a:lnL>
                    <a:lnR w="12700" cap="flat" cmpd="sng">
                      <a:solidFill>
                        <a:srgbClr val="080000"/>
                      </a:solidFill>
                      <a:prstDash val="solid"/>
                      <a:headEnd type="none" w="med" len="med"/>
                      <a:tailEnd type="none" w="med" len="med"/>
                    </a:lnR>
                    <a:lnT w="12700">
                      <a:solidFill>
                        <a:schemeClr val="tx1"/>
                      </a:solidFill>
                      <a:prstDash val="solid"/>
                    </a:lnT>
                    <a:lnB w="12700">
                      <a:solidFill>
                        <a:schemeClr val="tx1"/>
                      </a:solidFill>
                      <a:prstDash val="solid"/>
                    </a:lnB>
                    <a:lnTlToBr>
                      <a:noFill/>
                    </a:lnTlToBr>
                    <a:lnBlToTr>
                      <a:noFill/>
                    </a:lnBlToTr>
                    <a:noFill/>
                  </a:tcPr>
                </a:tc>
                <a:tc>
                  <a:txBody>
                    <a:bodyPr/>
                    <a:p>
                      <a:pPr indent="0">
                        <a:buNone/>
                      </a:pPr>
                      <a:r>
                        <a:rPr lang="en-US" altLang="zh-CN" sz="2400">
                          <a:solidFill>
                            <a:srgbClr val="0070C0"/>
                          </a:solidFill>
                          <a:latin typeface="宋体" panose="02010600030101010101" pitchFamily="2" charset="-122"/>
                          <a:ea typeface="宋体" panose="02010600030101010101" pitchFamily="2" charset="-122"/>
                          <a:sym typeface="+mn-ea"/>
                        </a:rPr>
                        <a:t>0</a:t>
                      </a:r>
                      <a:endParaRPr lang="en-US" altLang="zh-CN" sz="2400" b="0" baseline="-25000">
                        <a:solidFill>
                          <a:srgbClr val="0070C0"/>
                        </a:solidFill>
                        <a:latin typeface="宋体" panose="02010600030101010101" pitchFamily="2" charset="-122"/>
                        <a:ea typeface="宋体" panose="02010600030101010101" pitchFamily="2" charset="-122"/>
                        <a:cs typeface="宋体" panose="02010600030101010101" pitchFamily="2" charset="-122"/>
                        <a:sym typeface="+mn-ea"/>
                      </a:endParaRPr>
                    </a:p>
                  </a:txBody>
                  <a:tcPr marL="68580" marR="68580" marT="0" marB="0">
                    <a:lnL w="12700" cap="flat" cmpd="sng">
                      <a:solidFill>
                        <a:schemeClr val="tx1"/>
                      </a:solidFill>
                      <a:prstDash val="solid"/>
                      <a:headEnd type="none" w="med" len="med"/>
                      <a:tailEnd type="none" w="med" len="med"/>
                    </a:lnL>
                    <a:lnR w="12700" cap="flat" cmpd="sng">
                      <a:solidFill>
                        <a:srgbClr val="080000"/>
                      </a:solidFill>
                      <a:prstDash val="solid"/>
                      <a:headEnd type="none" w="med" len="med"/>
                      <a:tailEnd type="none" w="med" len="med"/>
                    </a:lnR>
                    <a:lnT w="12700">
                      <a:solidFill>
                        <a:schemeClr val="tx1"/>
                      </a:solidFill>
                      <a:prstDash val="solid"/>
                    </a:lnT>
                    <a:lnB w="12700">
                      <a:solidFill>
                        <a:schemeClr val="tx1"/>
                      </a:solidFill>
                      <a:prstDash val="solid"/>
                    </a:lnB>
                    <a:lnTlToBr>
                      <a:noFill/>
                    </a:lnTlToBr>
                    <a:lnBlToTr>
                      <a:noFill/>
                    </a:lnBlToTr>
                    <a:noFill/>
                  </a:tcPr>
                </a:tc>
                <a:tc>
                  <a:txBody>
                    <a:bodyPr/>
                    <a:p>
                      <a:pPr indent="0">
                        <a:buNone/>
                      </a:pPr>
                      <a:r>
                        <a:rPr lang="en-US" altLang="zh-CN" sz="2400">
                          <a:solidFill>
                            <a:srgbClr val="0070C0"/>
                          </a:solidFill>
                          <a:latin typeface="宋体" panose="02010600030101010101" pitchFamily="2" charset="-122"/>
                          <a:ea typeface="宋体" panose="02010600030101010101" pitchFamily="2" charset="-122"/>
                          <a:sym typeface="+mn-ea"/>
                        </a:rPr>
                        <a:t>0</a:t>
                      </a:r>
                      <a:endParaRPr lang="en-US" altLang="zh-CN" sz="2400" b="0" baseline="-25000">
                        <a:solidFill>
                          <a:srgbClr val="0070C0"/>
                        </a:solidFill>
                        <a:latin typeface="宋体" panose="02010600030101010101" pitchFamily="2" charset="-122"/>
                        <a:ea typeface="宋体" panose="02010600030101010101" pitchFamily="2" charset="-122"/>
                        <a:cs typeface="宋体" panose="02010600030101010101" pitchFamily="2" charset="-122"/>
                        <a:sym typeface="+mn-ea"/>
                      </a:endParaRPr>
                    </a:p>
                  </a:txBody>
                  <a:tcPr marL="68580" marR="68580" marT="0" marB="0">
                    <a:lnL w="12700" cap="flat" cmpd="sng">
                      <a:solidFill>
                        <a:schemeClr val="tx1"/>
                      </a:solidFill>
                      <a:prstDash val="solid"/>
                      <a:headEnd type="none" w="med" len="med"/>
                      <a:tailEnd type="none" w="med" len="med"/>
                    </a:lnL>
                    <a:lnR w="12700" cap="flat" cmpd="sng">
                      <a:solidFill>
                        <a:srgbClr val="080000"/>
                      </a:solidFill>
                      <a:prstDash val="solid"/>
                      <a:headEnd type="none" w="med" len="med"/>
                      <a:tailEnd type="none" w="med" len="med"/>
                    </a:lnR>
                    <a:lnT w="12700">
                      <a:solidFill>
                        <a:schemeClr val="tx1"/>
                      </a:solidFill>
                      <a:prstDash val="solid"/>
                    </a:lnT>
                    <a:lnB w="12700">
                      <a:solidFill>
                        <a:schemeClr val="tx1"/>
                      </a:solidFill>
                      <a:prstDash val="solid"/>
                    </a:lnB>
                    <a:lnTlToBr>
                      <a:noFill/>
                    </a:lnTlToBr>
                    <a:lnBlToTr>
                      <a:noFill/>
                    </a:lnBlToTr>
                    <a:noFill/>
                  </a:tcPr>
                </a:tc>
                <a:tc>
                  <a:txBody>
                    <a:bodyPr/>
                    <a:p>
                      <a:pPr indent="0">
                        <a:buNone/>
                      </a:pPr>
                      <a:r>
                        <a:rPr lang="en-US" altLang="zh-CN" sz="2400">
                          <a:solidFill>
                            <a:srgbClr val="0070C0"/>
                          </a:solidFill>
                          <a:latin typeface="宋体" panose="02010600030101010101" pitchFamily="2" charset="-122"/>
                          <a:ea typeface="宋体" panose="02010600030101010101" pitchFamily="2" charset="-122"/>
                          <a:sym typeface="+mn-ea"/>
                        </a:rPr>
                        <a:t>0</a:t>
                      </a:r>
                      <a:endParaRPr lang="en-US" altLang="zh-CN" sz="2400" b="0" baseline="-25000">
                        <a:solidFill>
                          <a:srgbClr val="0070C0"/>
                        </a:solidFill>
                        <a:latin typeface="宋体" panose="02010600030101010101" pitchFamily="2" charset="-122"/>
                        <a:ea typeface="宋体" panose="02010600030101010101" pitchFamily="2" charset="-122"/>
                        <a:cs typeface="宋体" panose="02010600030101010101" pitchFamily="2" charset="-122"/>
                        <a:sym typeface="+mn-ea"/>
                      </a:endParaRPr>
                    </a:p>
                  </a:txBody>
                  <a:tcPr marL="68580" marR="68580" marT="0" marB="0">
                    <a:lnL w="12700" cap="flat" cmpd="sng">
                      <a:solidFill>
                        <a:schemeClr val="tx1"/>
                      </a:solidFill>
                      <a:prstDash val="solid"/>
                      <a:headEnd type="none" w="med" len="med"/>
                      <a:tailEnd type="none" w="med" len="med"/>
                    </a:lnL>
                    <a:lnR w="12700" cap="flat" cmpd="sng">
                      <a:solidFill>
                        <a:srgbClr val="080000"/>
                      </a:solidFill>
                      <a:prstDash val="solid"/>
                      <a:headEnd type="none" w="med" len="med"/>
                      <a:tailEnd type="none" w="med" len="med"/>
                    </a:lnR>
                    <a:lnT w="12700">
                      <a:solidFill>
                        <a:schemeClr val="tx1"/>
                      </a:solidFill>
                      <a:prstDash val="solid"/>
                    </a:lnT>
                    <a:lnB w="12700">
                      <a:solidFill>
                        <a:schemeClr val="tx1"/>
                      </a:solidFill>
                      <a:prstDash val="solid"/>
                    </a:lnB>
                    <a:lnTlToBr>
                      <a:noFill/>
                    </a:lnTlToBr>
                    <a:lnBlToTr>
                      <a:noFill/>
                    </a:lnBlToTr>
                    <a:noFill/>
                  </a:tcPr>
                </a:tc>
                <a:tc>
                  <a:txBody>
                    <a:bodyPr/>
                    <a:p>
                      <a:pPr indent="0">
                        <a:buNone/>
                      </a:pPr>
                      <a:r>
                        <a:rPr lang="en-US" altLang="zh-CN" sz="2400">
                          <a:solidFill>
                            <a:srgbClr val="0070C0"/>
                          </a:solidFill>
                          <a:latin typeface="宋体" panose="02010600030101010101" pitchFamily="2" charset="-122"/>
                          <a:ea typeface="宋体" panose="02010600030101010101" pitchFamily="2" charset="-122"/>
                          <a:sym typeface="+mn-ea"/>
                        </a:rPr>
                        <a:t>1</a:t>
                      </a:r>
                      <a:endParaRPr lang="en-US" altLang="zh-CN" sz="2400" b="0" baseline="-25000">
                        <a:solidFill>
                          <a:srgbClr val="0070C0"/>
                        </a:solidFill>
                        <a:latin typeface="宋体" panose="02010600030101010101" pitchFamily="2" charset="-122"/>
                        <a:ea typeface="宋体" panose="02010600030101010101" pitchFamily="2" charset="-122"/>
                        <a:cs typeface="宋体" panose="02010600030101010101" pitchFamily="2" charset="-122"/>
                        <a:sym typeface="+mn-ea"/>
                      </a:endParaRPr>
                    </a:p>
                  </a:txBody>
                  <a:tcPr marL="68580" marR="68580" marT="0" marB="0">
                    <a:lnL w="12700" cap="flat" cmpd="sng">
                      <a:solidFill>
                        <a:schemeClr val="tx1"/>
                      </a:solidFill>
                      <a:prstDash val="solid"/>
                      <a:headEnd type="none" w="med" len="med"/>
                      <a:tailEnd type="none" w="med" len="med"/>
                    </a:lnL>
                    <a:lnR w="12700" cap="flat" cmpd="sng">
                      <a:solidFill>
                        <a:srgbClr val="080000"/>
                      </a:solidFill>
                      <a:prstDash val="solid"/>
                      <a:headEnd type="none" w="med" len="med"/>
                      <a:tailEnd type="none" w="med" len="med"/>
                    </a:lnR>
                    <a:lnT w="12700">
                      <a:solidFill>
                        <a:schemeClr val="tx1"/>
                      </a:solidFill>
                      <a:prstDash val="solid"/>
                    </a:lnT>
                    <a:lnB w="12700">
                      <a:solidFill>
                        <a:schemeClr val="tx1"/>
                      </a:solidFill>
                      <a:prstDash val="solid"/>
                    </a:lnB>
                    <a:lnTlToBr>
                      <a:noFill/>
                    </a:lnTlToBr>
                    <a:lnBlToTr>
                      <a:noFill/>
                    </a:lnBlToTr>
                    <a:noFill/>
                  </a:tcPr>
                </a:tc>
                <a:tc>
                  <a:txBody>
                    <a:bodyPr/>
                    <a:p>
                      <a:pPr indent="0">
                        <a:buNone/>
                      </a:pPr>
                      <a:r>
                        <a:rPr lang="en-US" altLang="zh-CN" sz="2400">
                          <a:solidFill>
                            <a:srgbClr val="0070C0"/>
                          </a:solidFill>
                          <a:latin typeface="宋体" panose="02010600030101010101" pitchFamily="2" charset="-122"/>
                          <a:ea typeface="宋体" panose="02010600030101010101" pitchFamily="2" charset="-122"/>
                          <a:sym typeface="+mn-ea"/>
                        </a:rPr>
                        <a:t>0</a:t>
                      </a:r>
                      <a:endParaRPr lang="en-US" altLang="zh-CN" sz="2400" b="0" baseline="-25000">
                        <a:solidFill>
                          <a:srgbClr val="0070C0"/>
                        </a:solidFill>
                        <a:latin typeface="宋体" panose="02010600030101010101" pitchFamily="2" charset="-122"/>
                        <a:ea typeface="宋体" panose="02010600030101010101" pitchFamily="2" charset="-122"/>
                        <a:cs typeface="宋体" panose="02010600030101010101" pitchFamily="2" charset="-122"/>
                        <a:sym typeface="+mn-ea"/>
                      </a:endParaRPr>
                    </a:p>
                  </a:txBody>
                  <a:tcPr marL="68580" marR="68580" marT="0" marB="0">
                    <a:lnL w="12700" cap="flat" cmpd="sng">
                      <a:solidFill>
                        <a:schemeClr val="tx1"/>
                      </a:solidFill>
                      <a:prstDash val="solid"/>
                      <a:headEnd type="none" w="med" len="med"/>
                      <a:tailEnd type="none" w="med" len="me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indent="0">
                        <a:buNone/>
                      </a:pPr>
                      <a:r>
                        <a:rPr lang="en-US" sz="2400">
                          <a:latin typeface="宋体" panose="02010600030101010101" pitchFamily="2" charset="-122"/>
                          <a:ea typeface="宋体" panose="02010600030101010101" pitchFamily="2" charset="-122"/>
                          <a:cs typeface="宋体" panose="02010600030101010101" pitchFamily="2" charset="-122"/>
                          <a:sym typeface="+mn-ea"/>
                        </a:rPr>
                        <a:t>0</a:t>
                      </a:r>
                      <a:endParaRPr lang="en-US" altLang="en-US" sz="2400" b="0" baseline="-25000">
                        <a:latin typeface="宋体" panose="02010600030101010101" pitchFamily="2" charset="-122"/>
                        <a:ea typeface="宋体" panose="02010600030101010101" pitchFamily="2" charset="-122"/>
                        <a:cs typeface="宋体" panose="02010600030101010101" pitchFamily="2" charset="-122"/>
                        <a:sym typeface="+mn-ea"/>
                      </a:endParaRPr>
                    </a:p>
                  </a:txBody>
                  <a:tcPr marL="68580" marR="68580" marT="0" marB="0">
                    <a:lnL w="12700">
                      <a:solidFill>
                        <a:schemeClr val="tx1"/>
                      </a:solidFill>
                      <a:prstDash val="solid"/>
                    </a:lnL>
                    <a:lnR>
                      <a:noFill/>
                    </a:lnR>
                    <a:lnT w="12700" cap="flat" cmpd="sng">
                      <a:solidFill>
                        <a:srgbClr val="080000"/>
                      </a:solidFill>
                      <a:prstDash val="solid"/>
                      <a:headEnd type="none" w="med" len="med"/>
                      <a:tailEnd type="none" w="med" len="med"/>
                    </a:lnT>
                    <a:lnB w="12700">
                      <a:solidFill>
                        <a:schemeClr val="tx1"/>
                      </a:solidFill>
                      <a:prstDash val="solid"/>
                    </a:lnB>
                    <a:lnTlToBr>
                      <a:noFill/>
                    </a:lnTlToBr>
                    <a:lnBlToTr>
                      <a:noFill/>
                    </a:lnBlToTr>
                    <a:noFill/>
                  </a:tcPr>
                </a:tc>
                <a:tc>
                  <a:txBody>
                    <a:bodyPr/>
                    <a:p>
                      <a:pPr indent="0">
                        <a:buNone/>
                      </a:pPr>
                      <a:r>
                        <a:rPr lang="en-US" sz="2400">
                          <a:latin typeface="宋体" panose="02010600030101010101" pitchFamily="2" charset="-122"/>
                          <a:ea typeface="宋体" panose="02010600030101010101" pitchFamily="2" charset="-122"/>
                          <a:cs typeface="宋体" panose="02010600030101010101" pitchFamily="2" charset="-122"/>
                          <a:sym typeface="+mn-ea"/>
                        </a:rPr>
                        <a:t>0</a:t>
                      </a:r>
                      <a:endParaRPr lang="en-US" altLang="en-US" sz="2400" b="0" baseline="-25000">
                        <a:latin typeface="宋体" panose="02010600030101010101" pitchFamily="2" charset="-122"/>
                        <a:ea typeface="宋体" panose="02010600030101010101" pitchFamily="2" charset="-122"/>
                        <a:cs typeface="宋体" panose="02010600030101010101" pitchFamily="2" charset="-122"/>
                        <a:sym typeface="+mn-ea"/>
                      </a:endParaRPr>
                    </a:p>
                  </a:txBody>
                  <a:tcPr marL="68580" marR="68580" marT="0" marB="0">
                    <a:lnL>
                      <a:noFill/>
                    </a:lnL>
                    <a:lnR>
                      <a:noFill/>
                    </a:lnR>
                    <a:lnT w="12700" cap="flat" cmpd="sng">
                      <a:solidFill>
                        <a:srgbClr val="080000"/>
                      </a:solidFill>
                      <a:prstDash val="solid"/>
                      <a:headEnd type="none" w="med" len="med"/>
                      <a:tailEnd type="none" w="med" len="med"/>
                    </a:lnT>
                    <a:lnB w="12700">
                      <a:solidFill>
                        <a:schemeClr val="tx1"/>
                      </a:solidFill>
                      <a:prstDash val="solid"/>
                    </a:lnB>
                    <a:lnTlToBr>
                      <a:noFill/>
                    </a:lnTlToBr>
                    <a:lnBlToTr>
                      <a:noFill/>
                    </a:lnBlToTr>
                    <a:noFill/>
                  </a:tcPr>
                </a:tc>
                <a:tc>
                  <a:txBody>
                    <a:bodyPr/>
                    <a:p>
                      <a:pPr indent="0">
                        <a:buNone/>
                      </a:pPr>
                      <a:r>
                        <a:rPr lang="en-US" sz="2400">
                          <a:latin typeface="宋体" panose="02010600030101010101" pitchFamily="2" charset="-122"/>
                          <a:ea typeface="宋体" panose="02010600030101010101" pitchFamily="2" charset="-122"/>
                          <a:cs typeface="宋体" panose="02010600030101010101" pitchFamily="2" charset="-122"/>
                          <a:sym typeface="+mn-ea"/>
                        </a:rPr>
                        <a:t>1</a:t>
                      </a:r>
                      <a:endParaRPr lang="en-US" altLang="en-US" sz="2400" b="0" baseline="-25000">
                        <a:latin typeface="宋体" panose="02010600030101010101" pitchFamily="2" charset="-122"/>
                        <a:ea typeface="宋体" panose="02010600030101010101" pitchFamily="2" charset="-122"/>
                        <a:cs typeface="宋体" panose="02010600030101010101" pitchFamily="2" charset="-122"/>
                        <a:sym typeface="+mn-ea"/>
                      </a:endParaRPr>
                    </a:p>
                  </a:txBody>
                  <a:tcPr marL="68580" marR="68580" marT="0" marB="0">
                    <a:lnL>
                      <a:noFill/>
                    </a:lnL>
                    <a:lnR>
                      <a:noFill/>
                    </a:lnR>
                    <a:lnT w="12700" cap="flat" cmpd="sng">
                      <a:solidFill>
                        <a:srgbClr val="080000"/>
                      </a:solidFill>
                      <a:prstDash val="solid"/>
                      <a:headEnd type="none" w="med" len="med"/>
                      <a:tailEnd type="none" w="med" len="med"/>
                    </a:lnT>
                    <a:lnB w="12700">
                      <a:solidFill>
                        <a:schemeClr val="tx1"/>
                      </a:solidFill>
                      <a:prstDash val="solid"/>
                    </a:lnB>
                    <a:lnTlToBr>
                      <a:noFill/>
                    </a:lnTlToBr>
                    <a:lnBlToTr>
                      <a:noFill/>
                    </a:lnBlToTr>
                    <a:noFill/>
                  </a:tcPr>
                </a:tc>
                <a:tc>
                  <a:txBody>
                    <a:bodyPr/>
                    <a:p>
                      <a:pPr indent="0">
                        <a:buNone/>
                      </a:pPr>
                      <a:r>
                        <a:rPr lang="en-US" sz="2400">
                          <a:latin typeface="宋体" panose="02010600030101010101" pitchFamily="2" charset="-122"/>
                          <a:ea typeface="宋体" panose="02010600030101010101" pitchFamily="2" charset="-122"/>
                          <a:cs typeface="宋体" panose="02010600030101010101" pitchFamily="2" charset="-122"/>
                          <a:sym typeface="+mn-ea"/>
                        </a:rPr>
                        <a:t>1</a:t>
                      </a:r>
                      <a:endParaRPr lang="en-US" altLang="en-US" sz="2400" b="0" baseline="-25000">
                        <a:latin typeface="宋体" panose="02010600030101010101" pitchFamily="2" charset="-122"/>
                        <a:ea typeface="宋体" panose="02010600030101010101" pitchFamily="2" charset="-122"/>
                        <a:cs typeface="宋体" panose="02010600030101010101" pitchFamily="2" charset="-122"/>
                        <a:sym typeface="+mn-ea"/>
                      </a:endParaRPr>
                    </a:p>
                  </a:txBody>
                  <a:tcPr marL="68580" marR="68580" marT="0" marB="0">
                    <a:lnL>
                      <a:noFill/>
                    </a:lnL>
                    <a:lnR>
                      <a:noFill/>
                    </a:lnR>
                    <a:lnT w="12700" cap="flat" cmpd="sng">
                      <a:solidFill>
                        <a:srgbClr val="080000"/>
                      </a:solidFill>
                      <a:prstDash val="solid"/>
                      <a:headEnd type="none" w="med" len="med"/>
                      <a:tailEnd type="none" w="med" len="med"/>
                    </a:lnT>
                    <a:lnB w="12700">
                      <a:solidFill>
                        <a:schemeClr val="tx1"/>
                      </a:solidFill>
                      <a:prstDash val="solid"/>
                    </a:lnB>
                    <a:lnTlToBr>
                      <a:noFill/>
                    </a:lnTlToBr>
                    <a:lnBlToTr>
                      <a:noFill/>
                    </a:lnBlToTr>
                    <a:noFill/>
                  </a:tcPr>
                </a:tc>
                <a:tc>
                  <a:txBody>
                    <a:bodyPr/>
                    <a:p>
                      <a:pPr indent="0">
                        <a:buNone/>
                      </a:pPr>
                      <a:r>
                        <a:rPr lang="en-US" sz="2400">
                          <a:latin typeface="宋体" panose="02010600030101010101" pitchFamily="2" charset="-122"/>
                          <a:ea typeface="宋体" panose="02010600030101010101" pitchFamily="2" charset="-122"/>
                          <a:cs typeface="宋体" panose="02010600030101010101" pitchFamily="2" charset="-122"/>
                          <a:sym typeface="+mn-ea"/>
                        </a:rPr>
                        <a:t>0</a:t>
                      </a:r>
                      <a:endParaRPr lang="en-US" altLang="en-US" sz="2400" b="0" baseline="-25000">
                        <a:latin typeface="宋体" panose="02010600030101010101" pitchFamily="2" charset="-122"/>
                        <a:ea typeface="宋体" panose="02010600030101010101" pitchFamily="2" charset="-122"/>
                        <a:cs typeface="宋体" panose="02010600030101010101" pitchFamily="2" charset="-122"/>
                        <a:sym typeface="+mn-ea"/>
                      </a:endParaRPr>
                    </a:p>
                  </a:txBody>
                  <a:tcPr marL="68580" marR="68580" marT="0" marB="0">
                    <a:lnL>
                      <a:noFill/>
                    </a:lnL>
                    <a:lnR>
                      <a:noFill/>
                    </a:lnR>
                    <a:lnT w="12700" cap="flat" cmpd="sng">
                      <a:solidFill>
                        <a:srgbClr val="080000"/>
                      </a:solidFill>
                      <a:prstDash val="solid"/>
                      <a:headEnd type="none" w="med" len="med"/>
                      <a:tailEnd type="none" w="med" len="med"/>
                    </a:lnT>
                    <a:lnB w="12700">
                      <a:solidFill>
                        <a:schemeClr val="tx1"/>
                      </a:solidFill>
                      <a:prstDash val="solid"/>
                    </a:lnB>
                    <a:lnTlToBr>
                      <a:noFill/>
                    </a:lnTlToBr>
                    <a:lnBlToTr>
                      <a:noFill/>
                    </a:lnBlToTr>
                    <a:noFill/>
                  </a:tcPr>
                </a:tc>
                <a:tc>
                  <a:txBody>
                    <a:bodyPr/>
                    <a:p>
                      <a:pPr indent="0">
                        <a:buNone/>
                      </a:pPr>
                      <a:r>
                        <a:rPr lang="en-US" sz="2400">
                          <a:latin typeface="宋体" panose="02010600030101010101" pitchFamily="2" charset="-122"/>
                          <a:ea typeface="宋体" panose="02010600030101010101" pitchFamily="2" charset="-122"/>
                          <a:cs typeface="宋体" panose="02010600030101010101" pitchFamily="2" charset="-122"/>
                          <a:sym typeface="+mn-ea"/>
                        </a:rPr>
                        <a:t>1</a:t>
                      </a:r>
                      <a:endParaRPr lang="en-US" altLang="en-US" sz="2400" b="0" baseline="-25000">
                        <a:latin typeface="宋体" panose="02010600030101010101" pitchFamily="2" charset="-122"/>
                        <a:ea typeface="宋体" panose="02010600030101010101" pitchFamily="2" charset="-122"/>
                        <a:cs typeface="宋体" panose="02010600030101010101" pitchFamily="2" charset="-122"/>
                        <a:sym typeface="+mn-ea"/>
                      </a:endParaRPr>
                    </a:p>
                  </a:txBody>
                  <a:tcPr marL="68580" marR="68580" marT="0" marB="0">
                    <a:lnL>
                      <a:noFill/>
                    </a:lnL>
                    <a:lnR>
                      <a:noFill/>
                    </a:lnR>
                    <a:lnT w="12700" cap="flat" cmpd="sng">
                      <a:solidFill>
                        <a:srgbClr val="080000"/>
                      </a:solidFill>
                      <a:prstDash val="solid"/>
                      <a:headEnd type="none" w="med" len="med"/>
                      <a:tailEnd type="none" w="med" len="med"/>
                    </a:lnT>
                    <a:lnB w="12700">
                      <a:solidFill>
                        <a:schemeClr val="tx1"/>
                      </a:solidFill>
                      <a:prstDash val="solid"/>
                    </a:lnB>
                    <a:lnTlToBr>
                      <a:noFill/>
                    </a:lnTlToBr>
                    <a:lnBlToTr>
                      <a:noFill/>
                    </a:lnBlToTr>
                    <a:noFill/>
                  </a:tcPr>
                </a:tc>
                <a:tc>
                  <a:txBody>
                    <a:bodyPr/>
                    <a:p>
                      <a:pPr indent="0">
                        <a:buNone/>
                      </a:pPr>
                      <a:r>
                        <a:rPr lang="en-US" sz="2400">
                          <a:latin typeface="宋体" panose="02010600030101010101" pitchFamily="2" charset="-122"/>
                          <a:ea typeface="宋体" panose="02010600030101010101" pitchFamily="2" charset="-122"/>
                          <a:cs typeface="宋体" panose="02010600030101010101" pitchFamily="2" charset="-122"/>
                          <a:sym typeface="+mn-ea"/>
                        </a:rPr>
                        <a:t>0</a:t>
                      </a:r>
                      <a:endParaRPr lang="en-US" altLang="en-US" sz="2400" b="0" baseline="-25000">
                        <a:latin typeface="宋体" panose="02010600030101010101" pitchFamily="2" charset="-122"/>
                        <a:ea typeface="宋体" panose="02010600030101010101" pitchFamily="2" charset="-122"/>
                        <a:cs typeface="宋体" panose="02010600030101010101" pitchFamily="2" charset="-122"/>
                        <a:sym typeface="+mn-ea"/>
                      </a:endParaRPr>
                    </a:p>
                  </a:txBody>
                  <a:tcPr marL="68580" marR="68580" marT="0" marB="0">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a:solidFill>
                        <a:schemeClr val="tx1"/>
                      </a:solidFill>
                      <a:prstDash val="solid"/>
                    </a:lnB>
                    <a:lnTlToBr>
                      <a:noFill/>
                    </a:lnTlToBr>
                    <a:lnBlToTr>
                      <a:noFill/>
                    </a:lnBlToTr>
                    <a:noFill/>
                  </a:tcPr>
                </a:tc>
                <a:tc>
                  <a:txBody>
                    <a:bodyPr/>
                    <a:lstStyle/>
                    <a:p>
                      <a:pPr indent="0">
                        <a:buNone/>
                      </a:pPr>
                      <a:r>
                        <a:rPr lang="en-US" sz="1800" b="0">
                          <a:latin typeface="宋体" panose="02010600030101010101" pitchFamily="2" charset="-122"/>
                          <a:ea typeface="宋体" panose="02010600030101010101" pitchFamily="2" charset="-122"/>
                          <a:cs typeface="宋体" panose="02010600030101010101" pitchFamily="2" charset="-122"/>
                        </a:rPr>
                        <a:t>：A</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cap="flat">
                      <a:noFill/>
                    </a:lnR>
                    <a:lnT cap="flat">
                      <a:noFill/>
                    </a:lnT>
                    <a:lnB cap="flat">
                      <a:noFill/>
                    </a:lnB>
                    <a:lnTlToBr>
                      <a:noFill/>
                    </a:lnTlToBr>
                    <a:lnBlToTr>
                      <a:noFill/>
                    </a:lnBlToTr>
                    <a:noFill/>
                  </a:tcPr>
                </a:tc>
              </a:tr>
              <a:tr h="460375">
                <a:tc>
                  <a:txBody>
                    <a:bodyPr/>
                    <a:p>
                      <a:pPr indent="0">
                        <a:buNone/>
                      </a:pPr>
                      <a:r>
                        <a:rPr lang="en-US" sz="2400">
                          <a:latin typeface="宋体" panose="02010600030101010101" pitchFamily="2" charset="-122"/>
                          <a:ea typeface="宋体" panose="02010600030101010101" pitchFamily="2" charset="-122"/>
                          <a:cs typeface="宋体" panose="02010600030101010101" pitchFamily="2" charset="-122"/>
                          <a:sym typeface="+mn-ea"/>
                        </a:rPr>
                        <a:t>0</a:t>
                      </a:r>
                      <a:endParaRPr lang="en-US" altLang="en-US" sz="2400" b="0">
                        <a:latin typeface="宋体" panose="02010600030101010101" pitchFamily="2" charset="-122"/>
                        <a:ea typeface="宋体" panose="02010600030101010101" pitchFamily="2" charset="-122"/>
                        <a:cs typeface="宋体" panose="02010600030101010101" pitchFamily="2" charset="-122"/>
                        <a:sym typeface="+mn-ea"/>
                      </a:endParaRPr>
                    </a:p>
                  </a:txBody>
                  <a:tcPr marL="68580" marR="68580" marT="0" marB="0">
                    <a:lnL w="12700">
                      <a:solidFill>
                        <a:schemeClr val="tx1"/>
                      </a:solidFill>
                      <a:prstDash val="solid"/>
                    </a:lnL>
                    <a:lnR>
                      <a:noFill/>
                    </a:lnR>
                    <a:lnT w="12700">
                      <a:solidFill>
                        <a:schemeClr val="tx1"/>
                      </a:solidFill>
                      <a:prstDash val="solid"/>
                    </a:lnT>
                    <a:lnB w="12700">
                      <a:solidFill>
                        <a:schemeClr val="tx1"/>
                      </a:solidFill>
                      <a:prstDash val="solid"/>
                    </a:lnB>
                    <a:lnTlToBr>
                      <a:noFill/>
                    </a:lnTlToBr>
                    <a:lnBlToTr>
                      <a:noFill/>
                    </a:lnBlToTr>
                    <a:noFill/>
                  </a:tcPr>
                </a:tc>
                <a:tc>
                  <a:txBody>
                    <a:bodyPr/>
                    <a:p>
                      <a:pPr indent="0">
                        <a:buNone/>
                      </a:pPr>
                      <a:r>
                        <a:rPr lang="en-US" sz="2400">
                          <a:latin typeface="宋体" panose="02010600030101010101" pitchFamily="2" charset="-122"/>
                          <a:ea typeface="宋体" panose="02010600030101010101" pitchFamily="2" charset="-122"/>
                          <a:cs typeface="宋体" panose="02010600030101010101" pitchFamily="2" charset="-122"/>
                          <a:sym typeface="+mn-ea"/>
                        </a:rPr>
                        <a:t>0</a:t>
                      </a:r>
                      <a:endParaRPr lang="en-US" altLang="en-US" sz="2400" b="0">
                        <a:latin typeface="宋体" panose="02010600030101010101" pitchFamily="2" charset="-122"/>
                        <a:ea typeface="宋体" panose="02010600030101010101" pitchFamily="2" charset="-122"/>
                        <a:cs typeface="宋体" panose="02010600030101010101" pitchFamily="2" charset="-122"/>
                        <a:sym typeface="+mn-ea"/>
                      </a:endParaRPr>
                    </a:p>
                  </a:txBody>
                  <a:tcPr marL="68580" marR="68580" marT="0" marB="0">
                    <a:lnL>
                      <a:noFill/>
                    </a:lnL>
                    <a:lnR>
                      <a:noFill/>
                    </a:lnR>
                    <a:lnT w="12700">
                      <a:solidFill>
                        <a:schemeClr val="tx1"/>
                      </a:solidFill>
                      <a:prstDash val="solid"/>
                    </a:lnT>
                    <a:lnB w="12700">
                      <a:solidFill>
                        <a:schemeClr val="tx1"/>
                      </a:solidFill>
                      <a:prstDash val="solid"/>
                    </a:lnB>
                    <a:lnTlToBr>
                      <a:noFill/>
                    </a:lnTlToBr>
                    <a:lnBlToTr>
                      <a:noFill/>
                    </a:lnBlToTr>
                    <a:noFill/>
                  </a:tcPr>
                </a:tc>
                <a:tc>
                  <a:txBody>
                    <a:bodyPr/>
                    <a:p>
                      <a:pPr indent="0">
                        <a:buNone/>
                      </a:pPr>
                      <a:r>
                        <a:rPr lang="en-US" sz="2400">
                          <a:latin typeface="宋体" panose="02010600030101010101" pitchFamily="2" charset="-122"/>
                          <a:ea typeface="宋体" panose="02010600030101010101" pitchFamily="2" charset="-122"/>
                          <a:cs typeface="宋体" panose="02010600030101010101" pitchFamily="2" charset="-122"/>
                          <a:sym typeface="+mn-ea"/>
                        </a:rPr>
                        <a:t>0</a:t>
                      </a:r>
                      <a:endParaRPr lang="en-US" altLang="en-US" sz="2400" b="0">
                        <a:latin typeface="宋体" panose="02010600030101010101" pitchFamily="2" charset="-122"/>
                        <a:ea typeface="宋体" panose="02010600030101010101" pitchFamily="2" charset="-122"/>
                        <a:cs typeface="宋体" panose="02010600030101010101" pitchFamily="2" charset="-122"/>
                        <a:sym typeface="+mn-ea"/>
                      </a:endParaRPr>
                    </a:p>
                  </a:txBody>
                  <a:tcPr marL="68580" marR="68580" marT="0" marB="0">
                    <a:lnL>
                      <a:noFill/>
                    </a:lnL>
                    <a:lnR>
                      <a:noFill/>
                    </a:lnR>
                    <a:lnT w="12700">
                      <a:solidFill>
                        <a:schemeClr val="tx1"/>
                      </a:solidFill>
                      <a:prstDash val="solid"/>
                    </a:lnT>
                    <a:lnB w="12700">
                      <a:solidFill>
                        <a:schemeClr val="tx1"/>
                      </a:solidFill>
                      <a:prstDash val="solid"/>
                    </a:lnB>
                    <a:lnTlToBr>
                      <a:noFill/>
                    </a:lnTlToBr>
                    <a:lnBlToTr>
                      <a:noFill/>
                    </a:lnBlToTr>
                    <a:noFill/>
                  </a:tcPr>
                </a:tc>
                <a:tc>
                  <a:txBody>
                    <a:bodyPr/>
                    <a:p>
                      <a:pPr indent="0">
                        <a:buNone/>
                      </a:pPr>
                      <a:r>
                        <a:rPr lang="en-US" sz="2400">
                          <a:latin typeface="宋体" panose="02010600030101010101" pitchFamily="2" charset="-122"/>
                          <a:ea typeface="宋体" panose="02010600030101010101" pitchFamily="2" charset="-122"/>
                          <a:cs typeface="宋体" panose="02010600030101010101" pitchFamily="2" charset="-122"/>
                          <a:sym typeface="+mn-ea"/>
                        </a:rPr>
                        <a:t>0</a:t>
                      </a:r>
                      <a:endParaRPr lang="en-US" altLang="en-US" sz="2400" b="0">
                        <a:latin typeface="宋体" panose="02010600030101010101" pitchFamily="2" charset="-122"/>
                        <a:ea typeface="宋体" panose="02010600030101010101" pitchFamily="2" charset="-122"/>
                        <a:cs typeface="宋体" panose="02010600030101010101" pitchFamily="2" charset="-122"/>
                        <a:sym typeface="+mn-ea"/>
                      </a:endParaRPr>
                    </a:p>
                  </a:txBody>
                  <a:tcPr marL="68580" marR="68580" marT="0" marB="0">
                    <a:lnL>
                      <a:noFill/>
                    </a:lnL>
                    <a:lnR>
                      <a:noFill/>
                    </a:lnR>
                    <a:lnT w="12700">
                      <a:solidFill>
                        <a:schemeClr val="tx1"/>
                      </a:solidFill>
                      <a:prstDash val="solid"/>
                    </a:lnT>
                    <a:lnB w="12700">
                      <a:solidFill>
                        <a:schemeClr val="tx1"/>
                      </a:solidFill>
                      <a:prstDash val="solid"/>
                    </a:lnB>
                    <a:lnTlToBr>
                      <a:noFill/>
                    </a:lnTlToBr>
                    <a:lnBlToTr>
                      <a:noFill/>
                    </a:lnBlToTr>
                    <a:noFill/>
                  </a:tcPr>
                </a:tc>
                <a:tc>
                  <a:txBody>
                    <a:bodyPr/>
                    <a:p>
                      <a:pPr indent="0">
                        <a:buNone/>
                      </a:pPr>
                      <a:r>
                        <a:rPr lang="en-US" sz="2400">
                          <a:latin typeface="宋体" panose="02010600030101010101" pitchFamily="2" charset="-122"/>
                          <a:ea typeface="宋体" panose="02010600030101010101" pitchFamily="2" charset="-122"/>
                          <a:cs typeface="宋体" panose="02010600030101010101" pitchFamily="2" charset="-122"/>
                          <a:sym typeface="+mn-ea"/>
                        </a:rPr>
                        <a:t>0</a:t>
                      </a:r>
                      <a:endParaRPr lang="en-US" altLang="en-US" sz="2400" b="0">
                        <a:latin typeface="宋体" panose="02010600030101010101" pitchFamily="2" charset="-122"/>
                        <a:ea typeface="宋体" panose="02010600030101010101" pitchFamily="2" charset="-122"/>
                        <a:cs typeface="宋体" panose="02010600030101010101" pitchFamily="2" charset="-122"/>
                        <a:sym typeface="+mn-ea"/>
                      </a:endParaRPr>
                    </a:p>
                  </a:txBody>
                  <a:tcPr marL="68580" marR="68580" marT="0" marB="0">
                    <a:lnL>
                      <a:noFill/>
                    </a:lnL>
                    <a:lnR>
                      <a:noFill/>
                    </a:lnR>
                    <a:lnT w="12700">
                      <a:solidFill>
                        <a:schemeClr val="tx1"/>
                      </a:solidFill>
                      <a:prstDash val="solid"/>
                    </a:lnT>
                    <a:lnB w="12700">
                      <a:solidFill>
                        <a:schemeClr val="tx1"/>
                      </a:solidFill>
                      <a:prstDash val="solid"/>
                    </a:lnB>
                    <a:lnTlToBr>
                      <a:noFill/>
                    </a:lnTlToBr>
                    <a:lnBlToTr>
                      <a:noFill/>
                    </a:lnBlToTr>
                    <a:noFill/>
                  </a:tcPr>
                </a:tc>
                <a:tc>
                  <a:txBody>
                    <a:bodyPr/>
                    <a:p>
                      <a:pPr indent="0">
                        <a:buNone/>
                      </a:pPr>
                      <a:r>
                        <a:rPr lang="en-US" sz="2400">
                          <a:latin typeface="宋体" panose="02010600030101010101" pitchFamily="2" charset="-122"/>
                          <a:ea typeface="宋体" panose="02010600030101010101" pitchFamily="2" charset="-122"/>
                          <a:cs typeface="宋体" panose="02010600030101010101" pitchFamily="2" charset="-122"/>
                          <a:sym typeface="+mn-ea"/>
                        </a:rPr>
                        <a:t>0</a:t>
                      </a:r>
                      <a:endParaRPr lang="en-US" altLang="en-US" sz="2400" b="0">
                        <a:latin typeface="宋体" panose="02010600030101010101" pitchFamily="2" charset="-122"/>
                        <a:ea typeface="宋体" panose="02010600030101010101" pitchFamily="2" charset="-122"/>
                        <a:cs typeface="宋体" panose="02010600030101010101" pitchFamily="2" charset="-122"/>
                        <a:sym typeface="+mn-ea"/>
                      </a:endParaRPr>
                    </a:p>
                  </a:txBody>
                  <a:tcPr marL="68580" marR="68580" marT="0" marB="0">
                    <a:lnL>
                      <a:noFill/>
                    </a:lnL>
                    <a:lnR>
                      <a:noFill/>
                    </a:lnR>
                    <a:lnT w="12700">
                      <a:solidFill>
                        <a:schemeClr val="tx1"/>
                      </a:solidFill>
                      <a:prstDash val="solid"/>
                    </a:lnT>
                    <a:lnB w="12700">
                      <a:solidFill>
                        <a:schemeClr val="tx1"/>
                      </a:solidFill>
                      <a:prstDash val="solid"/>
                    </a:lnB>
                    <a:lnTlToBr>
                      <a:noFill/>
                    </a:lnTlToBr>
                    <a:lnBlToTr>
                      <a:noFill/>
                    </a:lnBlToTr>
                    <a:noFill/>
                  </a:tcPr>
                </a:tc>
                <a:tc>
                  <a:txBody>
                    <a:bodyPr/>
                    <a:p>
                      <a:pPr indent="0">
                        <a:buNone/>
                      </a:pPr>
                      <a:r>
                        <a:rPr lang="en-US" sz="2400">
                          <a:latin typeface="宋体" panose="02010600030101010101" pitchFamily="2" charset="-122"/>
                          <a:ea typeface="宋体" panose="02010600030101010101" pitchFamily="2" charset="-122"/>
                          <a:cs typeface="宋体" panose="02010600030101010101" pitchFamily="2" charset="-122"/>
                          <a:sym typeface="+mn-ea"/>
                        </a:rPr>
                        <a:t>0</a:t>
                      </a:r>
                      <a:endParaRPr lang="en-US" altLang="en-US" sz="2400" b="0">
                        <a:latin typeface="宋体" panose="02010600030101010101" pitchFamily="2" charset="-122"/>
                        <a:ea typeface="宋体" panose="02010600030101010101" pitchFamily="2" charset="-122"/>
                        <a:cs typeface="宋体" panose="02010600030101010101" pitchFamily="2" charset="-122"/>
                        <a:sym typeface="+mn-ea"/>
                      </a:endParaRPr>
                    </a:p>
                  </a:txBody>
                  <a:tcPr marL="68580" marR="68580" marT="0" marB="0">
                    <a:lnL>
                      <a:noFill/>
                    </a:lnL>
                    <a:lnR>
                      <a:noFill/>
                    </a:lnR>
                    <a:lnT w="12700">
                      <a:solidFill>
                        <a:schemeClr val="tx1"/>
                      </a:solidFill>
                      <a:prstDash val="solid"/>
                    </a:lnT>
                    <a:lnB w="12700">
                      <a:solidFill>
                        <a:schemeClr val="tx1"/>
                      </a:solidFill>
                      <a:prstDash val="solid"/>
                    </a:lnB>
                    <a:lnTlToBr>
                      <a:noFill/>
                    </a:lnTlToBr>
                    <a:lnBlToTr>
                      <a:noFill/>
                    </a:lnBlToTr>
                    <a:noFill/>
                  </a:tcPr>
                </a:tc>
                <a:tc>
                  <a:txBody>
                    <a:bodyPr/>
                    <a:p>
                      <a:pPr indent="0">
                        <a:buNone/>
                      </a:pPr>
                      <a:r>
                        <a:rPr lang="en-US" sz="2400">
                          <a:latin typeface="宋体" panose="02010600030101010101" pitchFamily="2" charset="-122"/>
                          <a:ea typeface="宋体" panose="02010600030101010101" pitchFamily="2" charset="-122"/>
                          <a:cs typeface="宋体" panose="02010600030101010101" pitchFamily="2" charset="-122"/>
                          <a:sym typeface="+mn-ea"/>
                        </a:rPr>
                        <a:t>0</a:t>
                      </a:r>
                      <a:endParaRPr lang="en-US" altLang="en-US" sz="2400" b="0">
                        <a:latin typeface="宋体" panose="02010600030101010101" pitchFamily="2" charset="-122"/>
                        <a:ea typeface="宋体" panose="02010600030101010101" pitchFamily="2" charset="-122"/>
                        <a:cs typeface="宋体" panose="02010600030101010101" pitchFamily="2" charset="-122"/>
                        <a:sym typeface="+mn-ea"/>
                      </a:endParaRPr>
                    </a:p>
                  </a:txBody>
                  <a:tcPr marL="68580" marR="68580" marT="0" marB="0">
                    <a:lnL>
                      <a:noFill/>
                    </a:lnL>
                    <a:lnR>
                      <a:noFill/>
                    </a:lnR>
                    <a:lnT w="12700">
                      <a:solidFill>
                        <a:schemeClr val="tx1"/>
                      </a:solidFill>
                      <a:prstDash val="solid"/>
                    </a:lnT>
                    <a:lnB w="12700">
                      <a:solidFill>
                        <a:schemeClr val="tx1"/>
                      </a:solidFill>
                      <a:prstDash val="solid"/>
                    </a:lnB>
                    <a:lnTlToBr>
                      <a:noFill/>
                    </a:lnTlToBr>
                    <a:lnBlToTr>
                      <a:noFill/>
                    </a:lnBlToTr>
                    <a:noFill/>
                  </a:tcPr>
                </a:tc>
                <a:tc>
                  <a:txBody>
                    <a:bodyPr/>
                    <a:p>
                      <a:pPr indent="0">
                        <a:buNone/>
                      </a:pPr>
                      <a:r>
                        <a:rPr lang="en-US" altLang="en-US" sz="2400" b="0">
                          <a:latin typeface="宋体" panose="02010600030101010101" pitchFamily="2" charset="-122"/>
                          <a:ea typeface="宋体" panose="02010600030101010101" pitchFamily="2" charset="-122"/>
                          <a:cs typeface="宋体" panose="02010600030101010101" pitchFamily="2" charset="-122"/>
                          <a:sym typeface="+mn-ea"/>
                        </a:rPr>
                        <a:t>0</a:t>
                      </a:r>
                      <a:endParaRPr lang="en-US" altLang="en-US" sz="2400" b="0">
                        <a:latin typeface="宋体" panose="02010600030101010101" pitchFamily="2" charset="-122"/>
                        <a:ea typeface="宋体" panose="02010600030101010101" pitchFamily="2" charset="-122"/>
                        <a:cs typeface="宋体" panose="02010600030101010101" pitchFamily="2" charset="-122"/>
                        <a:sym typeface="+mn-ea"/>
                      </a:endParaRPr>
                    </a:p>
                  </a:txBody>
                  <a:tcPr marL="68580" marR="68580" marT="0" marB="0">
                    <a:lnL>
                      <a:noFill/>
                    </a:lnL>
                    <a:lnR>
                      <a:noFill/>
                    </a:lnR>
                    <a:lnT w="12700">
                      <a:solidFill>
                        <a:schemeClr val="tx1"/>
                      </a:solidFill>
                      <a:prstDash val="solid"/>
                    </a:lnT>
                    <a:lnB w="12700">
                      <a:solidFill>
                        <a:schemeClr val="tx1"/>
                      </a:solidFill>
                      <a:prstDash val="solid"/>
                    </a:lnB>
                    <a:lnTlToBr>
                      <a:noFill/>
                    </a:lnTlToBr>
                    <a:lnBlToTr>
                      <a:noFill/>
                    </a:lnBlToTr>
                    <a:noFill/>
                  </a:tcPr>
                </a:tc>
                <a:tc>
                  <a:txBody>
                    <a:bodyPr/>
                    <a:p>
                      <a:pPr indent="0">
                        <a:buNone/>
                      </a:pPr>
                      <a:r>
                        <a:rPr lang="en-US" altLang="en-US" sz="2400" b="0">
                          <a:latin typeface="宋体" panose="02010600030101010101" pitchFamily="2" charset="-122"/>
                          <a:ea typeface="宋体" panose="02010600030101010101" pitchFamily="2" charset="-122"/>
                          <a:cs typeface="宋体" panose="02010600030101010101" pitchFamily="2" charset="-122"/>
                          <a:sym typeface="+mn-ea"/>
                        </a:rPr>
                        <a:t>0</a:t>
                      </a:r>
                      <a:endParaRPr lang="en-US" altLang="en-US" sz="2400" b="0">
                        <a:latin typeface="宋体" panose="02010600030101010101" pitchFamily="2" charset="-122"/>
                        <a:ea typeface="宋体" panose="02010600030101010101" pitchFamily="2" charset="-122"/>
                        <a:cs typeface="宋体" panose="02010600030101010101" pitchFamily="2" charset="-122"/>
                        <a:sym typeface="+mn-ea"/>
                      </a:endParaRPr>
                    </a:p>
                  </a:txBody>
                  <a:tcPr marL="68580" marR="68580" marT="0" marB="0">
                    <a:lnL>
                      <a:noFill/>
                    </a:lnL>
                    <a:lnR>
                      <a:noFill/>
                    </a:lnR>
                    <a:lnT w="12700">
                      <a:solidFill>
                        <a:schemeClr val="tx1"/>
                      </a:solidFill>
                      <a:prstDash val="solid"/>
                    </a:lnT>
                    <a:lnB w="12700">
                      <a:solidFill>
                        <a:schemeClr val="tx1"/>
                      </a:solidFill>
                      <a:prstDash val="solid"/>
                    </a:lnB>
                    <a:lnTlToBr>
                      <a:noFill/>
                    </a:lnTlToBr>
                    <a:lnBlToTr>
                      <a:noFill/>
                    </a:lnBlToTr>
                    <a:noFill/>
                  </a:tcPr>
                </a:tc>
                <a:tc>
                  <a:txBody>
                    <a:bodyPr/>
                    <a:p>
                      <a:pPr indent="0">
                        <a:buNone/>
                      </a:pPr>
                      <a:r>
                        <a:rPr lang="en-US" altLang="en-US" sz="2400" b="0">
                          <a:latin typeface="宋体" panose="02010600030101010101" pitchFamily="2" charset="-122"/>
                          <a:ea typeface="宋体" panose="02010600030101010101" pitchFamily="2" charset="-122"/>
                          <a:cs typeface="宋体" panose="02010600030101010101" pitchFamily="2" charset="-122"/>
                          <a:sym typeface="+mn-ea"/>
                        </a:rPr>
                        <a:t>0</a:t>
                      </a:r>
                      <a:endParaRPr lang="en-US" altLang="en-US" sz="2400" b="0">
                        <a:latin typeface="宋体" panose="02010600030101010101" pitchFamily="2" charset="-122"/>
                        <a:ea typeface="宋体" panose="02010600030101010101" pitchFamily="2" charset="-122"/>
                        <a:cs typeface="宋体" panose="02010600030101010101" pitchFamily="2" charset="-122"/>
                        <a:sym typeface="+mn-ea"/>
                      </a:endParaRPr>
                    </a:p>
                  </a:txBody>
                  <a:tcPr marL="68580" marR="68580" marT="0" marB="0">
                    <a:lnL>
                      <a:noFill/>
                    </a:lnL>
                    <a:lnR>
                      <a:noFill/>
                    </a:lnR>
                    <a:lnT w="12700">
                      <a:solidFill>
                        <a:schemeClr val="tx1"/>
                      </a:solidFill>
                      <a:prstDash val="solid"/>
                    </a:lnT>
                    <a:lnB w="12700">
                      <a:solidFill>
                        <a:schemeClr val="tx1"/>
                      </a:solidFill>
                      <a:prstDash val="solid"/>
                    </a:lnB>
                    <a:lnTlToBr>
                      <a:noFill/>
                    </a:lnTlToBr>
                    <a:lnBlToTr>
                      <a:noFill/>
                    </a:lnBlToTr>
                    <a:noFill/>
                  </a:tcPr>
                </a:tc>
                <a:tc>
                  <a:txBody>
                    <a:bodyPr/>
                    <a:p>
                      <a:pPr indent="0">
                        <a:buNone/>
                      </a:pPr>
                      <a:r>
                        <a:rPr lang="en-US" altLang="en-US" sz="2400" b="0">
                          <a:latin typeface="宋体" panose="02010600030101010101" pitchFamily="2" charset="-122"/>
                          <a:ea typeface="宋体" panose="02010600030101010101" pitchFamily="2" charset="-122"/>
                          <a:cs typeface="宋体" panose="02010600030101010101" pitchFamily="2" charset="-122"/>
                          <a:sym typeface="+mn-ea"/>
                        </a:rPr>
                        <a:t>0</a:t>
                      </a:r>
                      <a:endParaRPr lang="en-US" altLang="en-US" sz="2400" b="0">
                        <a:latin typeface="宋体" panose="02010600030101010101" pitchFamily="2" charset="-122"/>
                        <a:ea typeface="宋体" panose="02010600030101010101" pitchFamily="2" charset="-122"/>
                        <a:cs typeface="宋体" panose="02010600030101010101" pitchFamily="2" charset="-122"/>
                        <a:sym typeface="+mn-ea"/>
                      </a:endParaRPr>
                    </a:p>
                  </a:txBody>
                  <a:tcPr marL="68580" marR="68580" marT="0" marB="0">
                    <a:lnL>
                      <a:noFill/>
                    </a:lnL>
                    <a:lnR>
                      <a:noFill/>
                    </a:lnR>
                    <a:lnT w="12700">
                      <a:solidFill>
                        <a:schemeClr val="tx1"/>
                      </a:solidFill>
                      <a:prstDash val="solid"/>
                    </a:lnT>
                    <a:lnB w="12700">
                      <a:solidFill>
                        <a:schemeClr val="tx1"/>
                      </a:solidFill>
                      <a:prstDash val="solid"/>
                    </a:lnB>
                    <a:lnTlToBr>
                      <a:noFill/>
                    </a:lnTlToBr>
                    <a:lnBlToTr>
                      <a:noFill/>
                    </a:lnBlToTr>
                    <a:noFill/>
                  </a:tcPr>
                </a:tc>
                <a:tc>
                  <a:txBody>
                    <a:bodyPr/>
                    <a:p>
                      <a:pPr indent="0">
                        <a:buNone/>
                      </a:pPr>
                      <a:r>
                        <a:rPr lang="en-US" altLang="en-US" sz="2400" b="0">
                          <a:latin typeface="宋体" panose="02010600030101010101" pitchFamily="2" charset="-122"/>
                          <a:ea typeface="宋体" panose="02010600030101010101" pitchFamily="2" charset="-122"/>
                          <a:cs typeface="宋体" panose="02010600030101010101" pitchFamily="2" charset="-122"/>
                          <a:sym typeface="+mn-ea"/>
                        </a:rPr>
                        <a:t>0</a:t>
                      </a:r>
                      <a:endParaRPr lang="en-US" altLang="en-US" sz="2400" b="0">
                        <a:latin typeface="宋体" panose="02010600030101010101" pitchFamily="2" charset="-122"/>
                        <a:ea typeface="宋体" panose="02010600030101010101" pitchFamily="2" charset="-122"/>
                        <a:cs typeface="宋体" panose="02010600030101010101" pitchFamily="2" charset="-122"/>
                        <a:sym typeface="+mn-ea"/>
                      </a:endParaRPr>
                    </a:p>
                  </a:txBody>
                  <a:tcPr marL="68580" marR="68580" marT="0" marB="0">
                    <a:lnL>
                      <a:noFill/>
                    </a:lnL>
                    <a:lnR>
                      <a:noFill/>
                    </a:lnR>
                    <a:lnT w="12700">
                      <a:solidFill>
                        <a:schemeClr val="tx1"/>
                      </a:solidFill>
                      <a:prstDash val="solid"/>
                    </a:lnT>
                    <a:lnB w="12700">
                      <a:solidFill>
                        <a:schemeClr val="tx1"/>
                      </a:solidFill>
                      <a:prstDash val="solid"/>
                    </a:lnB>
                    <a:lnTlToBr>
                      <a:noFill/>
                    </a:lnTlToBr>
                    <a:lnBlToTr>
                      <a:noFill/>
                    </a:lnBlToTr>
                    <a:noFill/>
                  </a:tcPr>
                </a:tc>
                <a:tc>
                  <a:txBody>
                    <a:bodyPr/>
                    <a:p>
                      <a:pPr indent="0">
                        <a:buNone/>
                      </a:pPr>
                      <a:r>
                        <a:rPr lang="en-US" altLang="en-US" sz="2400" b="0">
                          <a:latin typeface="宋体" panose="02010600030101010101" pitchFamily="2" charset="-122"/>
                          <a:ea typeface="宋体" panose="02010600030101010101" pitchFamily="2" charset="-122"/>
                          <a:cs typeface="宋体" panose="02010600030101010101" pitchFamily="2" charset="-122"/>
                          <a:sym typeface="+mn-ea"/>
                        </a:rPr>
                        <a:t>0</a:t>
                      </a:r>
                      <a:endParaRPr lang="en-US" altLang="en-US" sz="2400" b="0">
                        <a:latin typeface="宋体" panose="02010600030101010101" pitchFamily="2" charset="-122"/>
                        <a:ea typeface="宋体" panose="02010600030101010101" pitchFamily="2" charset="-122"/>
                        <a:cs typeface="宋体" panose="02010600030101010101" pitchFamily="2" charset="-122"/>
                        <a:sym typeface="+mn-ea"/>
                      </a:endParaRPr>
                    </a:p>
                  </a:txBody>
                  <a:tcPr marL="68580" marR="68580" marT="0" marB="0">
                    <a:lnL>
                      <a:noFill/>
                    </a:lnL>
                    <a:lnR>
                      <a:noFill/>
                    </a:lnR>
                    <a:lnT w="12700">
                      <a:solidFill>
                        <a:schemeClr val="tx1"/>
                      </a:solidFill>
                      <a:prstDash val="solid"/>
                    </a:lnT>
                    <a:lnB w="12700">
                      <a:solidFill>
                        <a:schemeClr val="tx1"/>
                      </a:solidFill>
                      <a:prstDash val="solid"/>
                    </a:lnB>
                    <a:lnTlToBr>
                      <a:noFill/>
                    </a:lnTlToBr>
                    <a:lnBlToTr>
                      <a:noFill/>
                    </a:lnBlToTr>
                    <a:noFill/>
                  </a:tcPr>
                </a:tc>
                <a:tc>
                  <a:txBody>
                    <a:bodyPr/>
                    <a:p>
                      <a:pPr indent="0">
                        <a:buNone/>
                      </a:pPr>
                      <a:r>
                        <a:rPr lang="en-US" altLang="en-US" sz="2400" b="0">
                          <a:latin typeface="宋体" panose="02010600030101010101" pitchFamily="2" charset="-122"/>
                          <a:ea typeface="宋体" panose="02010600030101010101" pitchFamily="2" charset="-122"/>
                          <a:cs typeface="宋体" panose="02010600030101010101" pitchFamily="2" charset="-122"/>
                          <a:sym typeface="+mn-ea"/>
                        </a:rPr>
                        <a:t>0</a:t>
                      </a:r>
                      <a:endParaRPr lang="en-US" altLang="en-US" sz="2400" b="0">
                        <a:latin typeface="宋体" panose="02010600030101010101" pitchFamily="2" charset="-122"/>
                        <a:ea typeface="宋体" panose="02010600030101010101" pitchFamily="2" charset="-122"/>
                        <a:cs typeface="宋体" panose="02010600030101010101" pitchFamily="2" charset="-122"/>
                        <a:sym typeface="+mn-ea"/>
                      </a:endParaRPr>
                    </a:p>
                  </a:txBody>
                  <a:tcPr marL="68580" marR="68580" marT="0" marB="0">
                    <a:lnL>
                      <a:noFill/>
                    </a:lnL>
                    <a:lnR>
                      <a:noFill/>
                    </a:lnR>
                    <a:lnT w="12700">
                      <a:solidFill>
                        <a:schemeClr val="tx1"/>
                      </a:solidFill>
                      <a:prstDash val="solid"/>
                    </a:lnT>
                    <a:lnB w="12700">
                      <a:solidFill>
                        <a:schemeClr val="tx1"/>
                      </a:solidFill>
                      <a:prstDash val="solid"/>
                    </a:lnB>
                    <a:lnTlToBr>
                      <a:noFill/>
                    </a:lnTlToBr>
                    <a:lnBlToTr>
                      <a:noFill/>
                    </a:lnBlToTr>
                    <a:noFill/>
                  </a:tcPr>
                </a:tc>
                <a:tc>
                  <a:txBody>
                    <a:bodyPr/>
                    <a:p>
                      <a:pPr indent="0">
                        <a:buNone/>
                      </a:pPr>
                      <a:r>
                        <a:rPr lang="en-US" altLang="en-US" sz="2400" b="0">
                          <a:latin typeface="宋体" panose="02010600030101010101" pitchFamily="2" charset="-122"/>
                          <a:ea typeface="宋体" panose="02010600030101010101" pitchFamily="2" charset="-122"/>
                          <a:cs typeface="宋体" panose="02010600030101010101" pitchFamily="2" charset="-122"/>
                          <a:sym typeface="+mn-ea"/>
                        </a:rPr>
                        <a:t>0</a:t>
                      </a:r>
                      <a:endParaRPr lang="en-US" altLang="en-US" sz="2400" b="0">
                        <a:latin typeface="宋体" panose="02010600030101010101" pitchFamily="2" charset="-122"/>
                        <a:ea typeface="宋体" panose="02010600030101010101" pitchFamily="2" charset="-122"/>
                        <a:cs typeface="宋体" panose="02010600030101010101" pitchFamily="2" charset="-122"/>
                        <a:sym typeface="+mn-ea"/>
                      </a:endParaRPr>
                    </a:p>
                  </a:txBody>
                  <a:tcPr marL="68580" marR="68580" marT="0" marB="0">
                    <a:lnL>
                      <a:noFill/>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lstStyle/>
                    <a:p>
                      <a:pPr indent="0">
                        <a:buNone/>
                      </a:pPr>
                      <a:r>
                        <a:rPr lang="en-US" sz="1800" b="0">
                          <a:latin typeface="宋体" panose="02010600030101010101" pitchFamily="2" charset="-122"/>
                          <a:ea typeface="宋体" panose="02010600030101010101" pitchFamily="2" charset="-122"/>
                          <a:cs typeface="宋体" panose="02010600030101010101" pitchFamily="2" charset="-122"/>
                        </a:rPr>
                        <a:t>：A+2</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a:solidFill>
                        <a:schemeClr val="tx1"/>
                      </a:solidFill>
                      <a:prstDash val="solid"/>
                    </a:lnL>
                    <a:lnR cap="flat">
                      <a:noFill/>
                    </a:lnR>
                    <a:lnT cap="flat">
                      <a:noFill/>
                    </a:lnT>
                    <a:lnB cap="flat">
                      <a:noFill/>
                    </a:lnB>
                    <a:lnTlToBr>
                      <a:noFill/>
                    </a:lnTlToBr>
                    <a:lnBlToTr>
                      <a:noFill/>
                    </a:lnBlToTr>
                    <a:noFill/>
                  </a:tcPr>
                </a:tc>
              </a:tr>
            </a:tbl>
          </a:graphicData>
        </a:graphic>
      </p:graphicFrame>
      <p:pic>
        <p:nvPicPr>
          <p:cNvPr id="7" name="图片 6" descr="校徽"/>
          <p:cNvPicPr>
            <a:picLocks noChangeAspect="1"/>
          </p:cNvPicPr>
          <p:nvPr/>
        </p:nvPicPr>
        <p:blipFill>
          <a:blip r:embed="rId2">
            <a:alphaModFix amt="67000"/>
          </a:blip>
          <a:stretch>
            <a:fillRect/>
          </a:stretch>
        </p:blipFill>
        <p:spPr>
          <a:xfrm>
            <a:off x="10788015" y="123825"/>
            <a:ext cx="1297940" cy="124269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4" name="文本框 3073"/>
          <p:cNvSpPr txBox="1"/>
          <p:nvPr/>
        </p:nvSpPr>
        <p:spPr>
          <a:xfrm>
            <a:off x="3733800" y="228600"/>
            <a:ext cx="6629400" cy="368300"/>
          </a:xfrm>
          <a:prstGeom prst="rect">
            <a:avLst/>
          </a:prstGeom>
          <a:noFill/>
          <a:ln w="9525">
            <a:noFill/>
          </a:ln>
        </p:spPr>
        <p:txBody>
          <a:bodyPr>
            <a:spAutoFit/>
          </a:bodyPr>
          <a:p>
            <a:pPr>
              <a:spcBef>
                <a:spcPct val="50000"/>
              </a:spcBef>
            </a:pPr>
            <a:endParaRPr dirty="0">
              <a:latin typeface="Tahoma" panose="020B0604030504040204" pitchFamily="34" charset="0"/>
              <a:ea typeface="宋体" panose="02010600030101010101" pitchFamily="2" charset="-122"/>
            </a:endParaRPr>
          </a:p>
        </p:txBody>
      </p:sp>
      <p:sp>
        <p:nvSpPr>
          <p:cNvPr id="3077" name="文本框 3076"/>
          <p:cNvSpPr txBox="1"/>
          <p:nvPr/>
        </p:nvSpPr>
        <p:spPr>
          <a:xfrm>
            <a:off x="3657600" y="1066800"/>
            <a:ext cx="5486400" cy="368300"/>
          </a:xfrm>
          <a:prstGeom prst="rect">
            <a:avLst/>
          </a:prstGeom>
          <a:noFill/>
          <a:ln w="9525">
            <a:noFill/>
          </a:ln>
        </p:spPr>
        <p:txBody>
          <a:bodyPr>
            <a:spAutoFit/>
          </a:bodyPr>
          <a:p>
            <a:pPr>
              <a:spcBef>
                <a:spcPct val="50000"/>
              </a:spcBef>
            </a:pPr>
            <a:endParaRPr dirty="0">
              <a:latin typeface="Tahoma" panose="020B0604030504040204" pitchFamily="34" charset="0"/>
              <a:ea typeface="宋体" panose="02010600030101010101" pitchFamily="2" charset="-122"/>
            </a:endParaRPr>
          </a:p>
        </p:txBody>
      </p:sp>
      <p:sp>
        <p:nvSpPr>
          <p:cNvPr id="3081" name="文本框 3080"/>
          <p:cNvSpPr txBox="1"/>
          <p:nvPr/>
        </p:nvSpPr>
        <p:spPr>
          <a:xfrm>
            <a:off x="998220" y="1610360"/>
            <a:ext cx="10313670" cy="1938020"/>
          </a:xfrm>
          <a:prstGeom prst="rect">
            <a:avLst/>
          </a:prstGeom>
          <a:noFill/>
          <a:ln w="9525">
            <a:noFill/>
          </a:ln>
        </p:spPr>
        <p:txBody>
          <a:bodyPr wrap="square">
            <a:spAutoFit/>
          </a:bodyPr>
          <a:p>
            <a:pPr>
              <a:lnSpc>
                <a:spcPct val="125000"/>
              </a:lnSpc>
              <a:spcBef>
                <a:spcPts val="0"/>
              </a:spcBef>
            </a:pPr>
            <a:r>
              <a:rPr lang="en-US" altLang="zh-CN" dirty="0">
                <a:latin typeface="宋体" panose="02010600030101010101" pitchFamily="2" charset="-122"/>
                <a:ea typeface="宋体" panose="02010600030101010101" pitchFamily="2" charset="-122"/>
              </a:rPr>
              <a:t>     </a:t>
            </a:r>
            <a:r>
              <a:rPr lang="en-US" altLang="zh-CN" dirty="0">
                <a:latin typeface="Times New Roman" panose="02020603050405020304" pitchFamily="18" charset="0"/>
                <a:ea typeface="楷体" panose="02010609060101010101" charset="-122"/>
                <a:cs typeface="Times New Roman" panose="02020603050405020304" pitchFamily="18" charset="0"/>
              </a:rPr>
              <a:t> </a:t>
            </a:r>
            <a:r>
              <a:rPr lang="zh-CN" altLang="en-US" sz="2400" dirty="0">
                <a:latin typeface="Times New Roman" panose="02020603050405020304" pitchFamily="18" charset="0"/>
                <a:ea typeface="楷体" panose="02010609060101010101" charset="-122"/>
                <a:cs typeface="Times New Roman" panose="02020603050405020304" pitchFamily="18" charset="0"/>
              </a:rPr>
              <a:t>在计算机的许多应用中，要求处理的信息不仅是数字，而且是大量处理非数字信息，如文字、声音、图形、图像和视频等。这些</a:t>
            </a:r>
            <a:r>
              <a:rPr lang="zh-CN" altLang="en-US" sz="2400" dirty="0">
                <a:latin typeface="Times New Roman" panose="02020603050405020304" pitchFamily="18" charset="0"/>
                <a:ea typeface="楷体" panose="02010609060101010101" charset="-122"/>
                <a:cs typeface="Times New Roman" panose="02020603050405020304" pitchFamily="18" charset="0"/>
                <a:sym typeface="+mn-ea"/>
              </a:rPr>
              <a:t>非数字信息</a:t>
            </a:r>
            <a:r>
              <a:rPr lang="zh-CN" altLang="en-US" sz="2400" dirty="0">
                <a:latin typeface="Times New Roman" panose="02020603050405020304" pitchFamily="18" charset="0"/>
                <a:ea typeface="楷体" panose="02010609060101010101" charset="-122"/>
                <a:cs typeface="Times New Roman" panose="02020603050405020304" pitchFamily="18" charset="0"/>
              </a:rPr>
              <a:t>都必须按一定的</a:t>
            </a:r>
            <a:r>
              <a:rPr lang="zh-CN" altLang="en-US" sz="2400" dirty="0">
                <a:latin typeface="Times New Roman" panose="02020603050405020304" pitchFamily="18" charset="0"/>
                <a:ea typeface="楷体" panose="02010609060101010101" charset="-122"/>
                <a:cs typeface="Times New Roman" panose="02020603050405020304" pitchFamily="18" charset="0"/>
                <a:sym typeface="+mn-ea"/>
              </a:rPr>
              <a:t>编码</a:t>
            </a:r>
            <a:r>
              <a:rPr lang="zh-CN" altLang="en-US" sz="2400" dirty="0">
                <a:latin typeface="Times New Roman" panose="02020603050405020304" pitchFamily="18" charset="0"/>
                <a:ea typeface="楷体" panose="02010609060101010101" charset="-122"/>
                <a:cs typeface="Times New Roman" panose="02020603050405020304" pitchFamily="18" charset="0"/>
              </a:rPr>
              <a:t>规则加以表示，才能被</a:t>
            </a:r>
            <a:r>
              <a:rPr lang="zh-CN" altLang="en-US" sz="2400" dirty="0">
                <a:latin typeface="Times New Roman" panose="02020603050405020304" pitchFamily="18" charset="0"/>
                <a:ea typeface="楷体" panose="02010609060101010101" charset="-122"/>
                <a:cs typeface="Times New Roman" panose="02020603050405020304" pitchFamily="18" charset="0"/>
              </a:rPr>
              <a:t>多媒体计算机所识别、处理、存储和传送。 </a:t>
            </a:r>
            <a:r>
              <a:rPr lang="en-US" altLang="zh-CN" sz="2400" dirty="0">
                <a:latin typeface="Times New Roman" panose="02020603050405020304" pitchFamily="18" charset="0"/>
                <a:ea typeface="楷体" panose="02010609060101010101" charset="-122"/>
                <a:cs typeface="Times New Roman" panose="02020603050405020304" pitchFamily="18" charset="0"/>
              </a:rPr>
              <a:t>    </a:t>
            </a:r>
            <a:endParaRPr lang="zh-CN" altLang="en-US" sz="2400">
              <a:latin typeface="Times New Roman" panose="02020603050405020304" pitchFamily="18" charset="0"/>
              <a:ea typeface="楷体" panose="02010609060101010101" charset="-122"/>
              <a:cs typeface="Times New Roman" panose="02020603050405020304" pitchFamily="18" charset="0"/>
            </a:endParaRPr>
          </a:p>
        </p:txBody>
      </p:sp>
      <p:sp>
        <p:nvSpPr>
          <p:cNvPr id="21506" name="Rectangle 3"/>
          <p:cNvSpPr>
            <a:spLocks noGrp="1" noChangeArrowheads="1"/>
          </p:cNvSpPr>
          <p:nvPr/>
        </p:nvSpPr>
        <p:spPr>
          <a:xfrm>
            <a:off x="701012" y="596720"/>
            <a:ext cx="10487688" cy="75247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None/>
            </a:pPr>
            <a:r>
              <a:rPr lang="zh-CN" altLang="en-US" sz="4400" b="1" dirty="0">
                <a:solidFill>
                  <a:schemeClr val="tx1"/>
                </a:solidFill>
                <a:latin typeface="微软雅黑" panose="020B0503020204020204" pitchFamily="34" charset="-122"/>
                <a:ea typeface="微软雅黑" panose="020B0503020204020204" pitchFamily="34" charset="-122"/>
                <a:sym typeface="+mn-ea"/>
              </a:rPr>
              <a:t>五、</a:t>
            </a:r>
            <a:r>
              <a:rPr lang="zh-CN" altLang="en-US" sz="4400" b="1" dirty="0">
                <a:latin typeface="微软雅黑" panose="020B0503020204020204" pitchFamily="34" charset="-122"/>
                <a:ea typeface="微软雅黑" panose="020B0503020204020204" pitchFamily="34" charset="-122"/>
                <a:sym typeface="+mn-ea"/>
              </a:rPr>
              <a:t>多媒体信息</a:t>
            </a:r>
            <a:r>
              <a:rPr lang="zh-CN" altLang="en-US" sz="4400" b="1" dirty="0">
                <a:latin typeface="微软雅黑" panose="020B0503020204020204" pitchFamily="34" charset="-122"/>
                <a:ea typeface="微软雅黑" panose="020B0503020204020204" pitchFamily="34" charset="-122"/>
                <a:sym typeface="+mn-ea"/>
              </a:rPr>
              <a:t>编码</a:t>
            </a:r>
            <a:endParaRPr lang="zh-CN" altLang="en-US" sz="4400" b="1" dirty="0">
              <a:latin typeface="微软雅黑" panose="020B0503020204020204" pitchFamily="34" charset="-122"/>
              <a:ea typeface="微软雅黑" panose="020B0503020204020204" pitchFamily="34" charset="-122"/>
              <a:sym typeface="+mn-ea"/>
            </a:endParaRPr>
          </a:p>
        </p:txBody>
      </p:sp>
      <p:pic>
        <p:nvPicPr>
          <p:cNvPr id="7" name="图片 6" descr="校徽"/>
          <p:cNvPicPr>
            <a:picLocks noChangeAspect="1"/>
          </p:cNvPicPr>
          <p:nvPr/>
        </p:nvPicPr>
        <p:blipFill>
          <a:blip r:embed="rId1">
            <a:alphaModFix amt="67000"/>
          </a:blip>
          <a:stretch>
            <a:fillRect/>
          </a:stretch>
        </p:blipFill>
        <p:spPr>
          <a:xfrm>
            <a:off x="10788015" y="123825"/>
            <a:ext cx="1297940" cy="124269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79010" name="矩形 1579009"/>
          <p:cNvSpPr/>
          <p:nvPr/>
        </p:nvSpPr>
        <p:spPr>
          <a:xfrm>
            <a:off x="1188720" y="697865"/>
            <a:ext cx="9634855" cy="1529715"/>
          </a:xfrm>
          <a:prstGeom prst="rect">
            <a:avLst/>
          </a:prstGeom>
          <a:noFill/>
          <a:ln w="9525">
            <a:noFill/>
          </a:ln>
        </p:spPr>
        <p:txBody>
          <a:bodyPr wrap="square">
            <a:spAutoFit/>
          </a:bodyPr>
          <a:p>
            <a:pPr>
              <a:lnSpc>
                <a:spcPct val="130000"/>
              </a:lnSpc>
              <a:buClr>
                <a:schemeClr val="tx1"/>
              </a:buClr>
              <a:buFont typeface="Wingdings" panose="05000000000000000000" pitchFamily="2" charset="2"/>
            </a:pPr>
            <a:r>
              <a:rPr lang="en-US" altLang="zh-CN" sz="2400" i="0" dirty="0">
                <a:latin typeface="楷体" panose="02010609060101010101" charset="-122"/>
                <a:ea typeface="楷体" panose="02010609060101010101" charset="-122"/>
              </a:rPr>
              <a:t>    </a:t>
            </a:r>
            <a:r>
              <a:rPr lang="zh-CN" altLang="en-US" sz="2400" i="0" dirty="0">
                <a:solidFill>
                  <a:srgbClr val="0070C0"/>
                </a:solidFill>
                <a:latin typeface="楷体" panose="02010609060101010101" charset="-122"/>
                <a:ea typeface="楷体" panose="02010609060101010101" charset="-122"/>
              </a:rPr>
              <a:t>不同性质的非数值性信息都可以用编码表示。</a:t>
            </a:r>
            <a:r>
              <a:rPr lang="zh-CN" altLang="en-US" sz="2400" i="0" dirty="0">
                <a:latin typeface="楷体" panose="02010609060101010101" charset="-122"/>
                <a:ea typeface="楷体" panose="02010609060101010101" charset="-122"/>
              </a:rPr>
              <a:t>编码是以若干位数码或符号的不同组合来表示非数值性信息的方法，它是人为地将若干位数码或符号的每一种组合指定一种唯一的含义。</a:t>
            </a:r>
            <a:endParaRPr lang="en-US" altLang="zh-CN" sz="2400" i="0">
              <a:latin typeface="楷体" panose="02010609060101010101" charset="-122"/>
              <a:ea typeface="楷体" panose="02010609060101010101" charset="-122"/>
            </a:endParaRPr>
          </a:p>
        </p:txBody>
      </p:sp>
      <p:sp>
        <p:nvSpPr>
          <p:cNvPr id="1579011" name="矩形 1579010"/>
          <p:cNvSpPr/>
          <p:nvPr/>
        </p:nvSpPr>
        <p:spPr>
          <a:xfrm>
            <a:off x="3140075" y="2254568"/>
            <a:ext cx="2636520" cy="398780"/>
          </a:xfrm>
          <a:prstGeom prst="rect">
            <a:avLst/>
          </a:prstGeom>
          <a:noFill/>
          <a:ln w="9525">
            <a:noFill/>
          </a:ln>
        </p:spPr>
        <p:txBody>
          <a:bodyPr wrap="none" anchor="t" anchorCtr="0">
            <a:spAutoFit/>
          </a:bodyPr>
          <a:p>
            <a:r>
              <a:rPr lang="zh-CN" altLang="en-US" sz="2000" b="0" i="0" dirty="0">
                <a:latin typeface="Times New Roman" panose="02020603050405020304" pitchFamily="18" charset="0"/>
                <a:ea typeface="宋体" panose="02010600030101010101" pitchFamily="2" charset="-122"/>
              </a:rPr>
              <a:t>例如：</a:t>
            </a:r>
            <a:r>
              <a:rPr lang="en-US" altLang="zh-CN" sz="2000" b="0" i="0">
                <a:latin typeface="Times New Roman" panose="02020603050405020304" pitchFamily="18" charset="0"/>
                <a:ea typeface="宋体" panose="02010600030101010101" pitchFamily="2" charset="-122"/>
              </a:rPr>
              <a:t>0----</a:t>
            </a:r>
            <a:r>
              <a:rPr lang="zh-CN" altLang="en-US" sz="2000" b="0" i="0" dirty="0">
                <a:latin typeface="Times New Roman" panose="02020603050405020304" pitchFamily="18" charset="0"/>
                <a:ea typeface="宋体" panose="02010600030101010101" pitchFamily="2" charset="-122"/>
              </a:rPr>
              <a:t>男，</a:t>
            </a:r>
            <a:r>
              <a:rPr lang="en-US" altLang="zh-CN" sz="2000" b="0" i="0">
                <a:latin typeface="Times New Roman" panose="02020603050405020304" pitchFamily="18" charset="0"/>
                <a:ea typeface="宋体" panose="02010600030101010101" pitchFamily="2" charset="-122"/>
              </a:rPr>
              <a:t>1----</a:t>
            </a:r>
            <a:r>
              <a:rPr lang="zh-CN" altLang="en-US" sz="2000" b="0" i="0" dirty="0">
                <a:latin typeface="Times New Roman" panose="02020603050405020304" pitchFamily="18" charset="0"/>
                <a:ea typeface="宋体" panose="02010600030101010101" pitchFamily="2" charset="-122"/>
              </a:rPr>
              <a:t>女</a:t>
            </a:r>
            <a:endParaRPr lang="zh-CN" altLang="en-US" sz="2000" b="0" i="0" dirty="0">
              <a:latin typeface="Times New Roman" panose="02020603050405020304" pitchFamily="18" charset="0"/>
              <a:ea typeface="宋体" panose="02010600030101010101" pitchFamily="2" charset="-122"/>
            </a:endParaRPr>
          </a:p>
        </p:txBody>
      </p:sp>
      <p:sp>
        <p:nvSpPr>
          <p:cNvPr id="1579012" name="矩形 1579011"/>
          <p:cNvSpPr/>
          <p:nvPr/>
        </p:nvSpPr>
        <p:spPr>
          <a:xfrm>
            <a:off x="3144838" y="2616518"/>
            <a:ext cx="5895340" cy="1014730"/>
          </a:xfrm>
          <a:prstGeom prst="rect">
            <a:avLst/>
          </a:prstGeom>
          <a:noFill/>
          <a:ln w="9525">
            <a:noFill/>
          </a:ln>
        </p:spPr>
        <p:txBody>
          <a:bodyPr wrap="none" anchor="t" anchorCtr="0">
            <a:spAutoFit/>
          </a:bodyPr>
          <a:p>
            <a:r>
              <a:rPr lang="zh-CN" altLang="en-US" sz="2000" b="0" i="0" dirty="0">
                <a:latin typeface="Times New Roman" panose="02020603050405020304" pitchFamily="18" charset="0"/>
                <a:ea typeface="宋体" panose="02010600030101010101" pitchFamily="2" charset="-122"/>
              </a:rPr>
              <a:t>再如：</a:t>
            </a:r>
            <a:r>
              <a:rPr lang="en-US" altLang="zh-CN" sz="2000" b="0" i="0">
                <a:latin typeface="Times New Roman" panose="02020603050405020304" pitchFamily="18" charset="0"/>
                <a:ea typeface="宋体" panose="02010600030101010101" pitchFamily="2" charset="-122"/>
              </a:rPr>
              <a:t>000----</a:t>
            </a:r>
            <a:r>
              <a:rPr lang="zh-CN" altLang="en-US" sz="2000" b="0" i="0" dirty="0">
                <a:latin typeface="Times New Roman" panose="02020603050405020304" pitchFamily="18" charset="0"/>
                <a:ea typeface="宋体" panose="02010600030101010101" pitchFamily="2" charset="-122"/>
              </a:rPr>
              <a:t>星期一    </a:t>
            </a:r>
            <a:r>
              <a:rPr lang="en-US" altLang="zh-CN" sz="2000" b="0" i="0">
                <a:latin typeface="Times New Roman" panose="02020603050405020304" pitchFamily="18" charset="0"/>
                <a:ea typeface="宋体" panose="02010600030101010101" pitchFamily="2" charset="-122"/>
              </a:rPr>
              <a:t>001----</a:t>
            </a:r>
            <a:r>
              <a:rPr lang="zh-CN" altLang="en-US" sz="2000" b="0" i="0" dirty="0">
                <a:latin typeface="Times New Roman" panose="02020603050405020304" pitchFamily="18" charset="0"/>
                <a:ea typeface="宋体" panose="02010600030101010101" pitchFamily="2" charset="-122"/>
              </a:rPr>
              <a:t>星期二    </a:t>
            </a:r>
            <a:r>
              <a:rPr lang="en-US" altLang="zh-CN" sz="2000" b="0" i="0">
                <a:latin typeface="Times New Roman" panose="02020603050405020304" pitchFamily="18" charset="0"/>
                <a:ea typeface="宋体" panose="02010600030101010101" pitchFamily="2" charset="-122"/>
              </a:rPr>
              <a:t>010----</a:t>
            </a:r>
            <a:r>
              <a:rPr lang="zh-CN" altLang="en-US" sz="2000" b="0" i="0" dirty="0">
                <a:latin typeface="Times New Roman" panose="02020603050405020304" pitchFamily="18" charset="0"/>
                <a:ea typeface="宋体" panose="02010600030101010101" pitchFamily="2" charset="-122"/>
              </a:rPr>
              <a:t>星期三</a:t>
            </a:r>
            <a:endParaRPr lang="zh-CN" altLang="en-US" sz="2000" b="0" i="0" dirty="0">
              <a:latin typeface="Times New Roman" panose="02020603050405020304" pitchFamily="18" charset="0"/>
              <a:ea typeface="宋体" panose="02010600030101010101" pitchFamily="2" charset="-122"/>
            </a:endParaRPr>
          </a:p>
          <a:p>
            <a:r>
              <a:rPr lang="zh-CN" altLang="en-US" sz="2000" b="0" i="0" dirty="0">
                <a:latin typeface="Times New Roman" panose="02020603050405020304" pitchFamily="18" charset="0"/>
                <a:ea typeface="宋体" panose="02010600030101010101" pitchFamily="2" charset="-122"/>
              </a:rPr>
              <a:t>            </a:t>
            </a:r>
            <a:r>
              <a:rPr lang="en-US" altLang="zh-CN" sz="2000" b="0" i="0">
                <a:latin typeface="Times New Roman" panose="02020603050405020304" pitchFamily="18" charset="0"/>
                <a:ea typeface="宋体" panose="02010600030101010101" pitchFamily="2" charset="-122"/>
              </a:rPr>
              <a:t>011----</a:t>
            </a:r>
            <a:r>
              <a:rPr lang="zh-CN" altLang="en-US" sz="2000" b="0" i="0" dirty="0">
                <a:latin typeface="Times New Roman" panose="02020603050405020304" pitchFamily="18" charset="0"/>
                <a:ea typeface="宋体" panose="02010600030101010101" pitchFamily="2" charset="-122"/>
              </a:rPr>
              <a:t>星期四    </a:t>
            </a:r>
            <a:r>
              <a:rPr lang="en-US" altLang="zh-CN" sz="2000" b="0" i="0">
                <a:latin typeface="Times New Roman" panose="02020603050405020304" pitchFamily="18" charset="0"/>
                <a:ea typeface="宋体" panose="02010600030101010101" pitchFamily="2" charset="-122"/>
              </a:rPr>
              <a:t>100----</a:t>
            </a:r>
            <a:r>
              <a:rPr lang="zh-CN" altLang="en-US" sz="2000" b="0" i="0" dirty="0">
                <a:latin typeface="Times New Roman" panose="02020603050405020304" pitchFamily="18" charset="0"/>
                <a:ea typeface="宋体" panose="02010600030101010101" pitchFamily="2" charset="-122"/>
              </a:rPr>
              <a:t>星期五    </a:t>
            </a:r>
            <a:r>
              <a:rPr lang="en-US" altLang="zh-CN" sz="2000" b="0" i="0">
                <a:latin typeface="Times New Roman" panose="02020603050405020304" pitchFamily="18" charset="0"/>
                <a:ea typeface="宋体" panose="02010600030101010101" pitchFamily="2" charset="-122"/>
              </a:rPr>
              <a:t>101----</a:t>
            </a:r>
            <a:r>
              <a:rPr lang="zh-CN" altLang="en-US" sz="2000" b="0" i="0" dirty="0">
                <a:latin typeface="Times New Roman" panose="02020603050405020304" pitchFamily="18" charset="0"/>
                <a:ea typeface="宋体" panose="02010600030101010101" pitchFamily="2" charset="-122"/>
              </a:rPr>
              <a:t>星期六</a:t>
            </a:r>
            <a:endParaRPr lang="zh-CN" altLang="en-US" sz="2000" b="0" i="0" dirty="0">
              <a:latin typeface="Times New Roman" panose="02020603050405020304" pitchFamily="18" charset="0"/>
              <a:ea typeface="宋体" panose="02010600030101010101" pitchFamily="2" charset="-122"/>
            </a:endParaRPr>
          </a:p>
          <a:p>
            <a:r>
              <a:rPr lang="zh-CN" altLang="en-US" sz="2000" b="0" i="0" dirty="0">
                <a:latin typeface="Times New Roman" panose="02020603050405020304" pitchFamily="18" charset="0"/>
                <a:ea typeface="宋体" panose="02010600030101010101" pitchFamily="2" charset="-122"/>
              </a:rPr>
              <a:t>            </a:t>
            </a:r>
            <a:r>
              <a:rPr lang="en-US" altLang="zh-CN" sz="2000" b="0" i="0">
                <a:latin typeface="Times New Roman" panose="02020603050405020304" pitchFamily="18" charset="0"/>
                <a:ea typeface="宋体" panose="02010600030101010101" pitchFamily="2" charset="-122"/>
              </a:rPr>
              <a:t>110----</a:t>
            </a:r>
            <a:r>
              <a:rPr lang="zh-CN" altLang="en-US" sz="2000" b="0" i="0" dirty="0">
                <a:latin typeface="Times New Roman" panose="02020603050405020304" pitchFamily="18" charset="0"/>
                <a:ea typeface="宋体" panose="02010600030101010101" pitchFamily="2" charset="-122"/>
              </a:rPr>
              <a:t>星期日</a:t>
            </a:r>
            <a:endParaRPr lang="zh-CN" altLang="en-US" sz="2000" b="0" i="0" dirty="0">
              <a:latin typeface="Times New Roman" panose="02020603050405020304" pitchFamily="18" charset="0"/>
              <a:ea typeface="宋体" panose="02010600030101010101" pitchFamily="2" charset="-122"/>
            </a:endParaRPr>
          </a:p>
        </p:txBody>
      </p:sp>
      <p:sp>
        <p:nvSpPr>
          <p:cNvPr id="1579013" name="矩形 1579012"/>
          <p:cNvSpPr/>
          <p:nvPr/>
        </p:nvSpPr>
        <p:spPr>
          <a:xfrm>
            <a:off x="3113088" y="3599180"/>
            <a:ext cx="5133340" cy="1014730"/>
          </a:xfrm>
          <a:prstGeom prst="rect">
            <a:avLst/>
          </a:prstGeom>
          <a:noFill/>
          <a:ln w="9525">
            <a:noFill/>
          </a:ln>
        </p:spPr>
        <p:txBody>
          <a:bodyPr wrap="none" anchor="t" anchorCtr="0">
            <a:spAutoFit/>
          </a:bodyPr>
          <a:p>
            <a:r>
              <a:rPr lang="zh-CN" altLang="en-US" sz="2000" b="0" i="0" dirty="0">
                <a:latin typeface="Times New Roman" panose="02020603050405020304" pitchFamily="18" charset="0"/>
                <a:ea typeface="宋体" panose="02010600030101010101" pitchFamily="2" charset="-122"/>
              </a:rPr>
              <a:t>再如：</a:t>
            </a:r>
            <a:r>
              <a:rPr lang="en-US" altLang="zh-CN" sz="2000" b="0" i="0">
                <a:latin typeface="Times New Roman" panose="02020603050405020304" pitchFamily="18" charset="0"/>
                <a:ea typeface="宋体" panose="02010600030101010101" pitchFamily="2" charset="-122"/>
              </a:rPr>
              <a:t>000----</a:t>
            </a:r>
            <a:r>
              <a:rPr lang="zh-CN" altLang="en-US" sz="2000" b="0" i="0" dirty="0">
                <a:latin typeface="Times New Roman" panose="02020603050405020304" pitchFamily="18" charset="0"/>
                <a:ea typeface="宋体" panose="02010600030101010101" pitchFamily="2" charset="-122"/>
              </a:rPr>
              <a:t>一院    </a:t>
            </a:r>
            <a:r>
              <a:rPr lang="en-US" altLang="zh-CN" sz="2000" b="0" i="0">
                <a:latin typeface="Times New Roman" panose="02020603050405020304" pitchFamily="18" charset="0"/>
                <a:ea typeface="宋体" panose="02010600030101010101" pitchFamily="2" charset="-122"/>
              </a:rPr>
              <a:t>001----</a:t>
            </a:r>
            <a:r>
              <a:rPr lang="zh-CN" altLang="en-US" sz="2000" b="0" i="0" dirty="0">
                <a:latin typeface="Times New Roman" panose="02020603050405020304" pitchFamily="18" charset="0"/>
                <a:ea typeface="宋体" panose="02010600030101010101" pitchFamily="2" charset="-122"/>
              </a:rPr>
              <a:t>二院    </a:t>
            </a:r>
            <a:r>
              <a:rPr lang="en-US" altLang="zh-CN" sz="2000" b="0" i="0">
                <a:latin typeface="Times New Roman" panose="02020603050405020304" pitchFamily="18" charset="0"/>
                <a:ea typeface="宋体" panose="02010600030101010101" pitchFamily="2" charset="-122"/>
              </a:rPr>
              <a:t>010----</a:t>
            </a:r>
            <a:r>
              <a:rPr lang="zh-CN" altLang="en-US" sz="2000" b="0" i="0" dirty="0">
                <a:latin typeface="Times New Roman" panose="02020603050405020304" pitchFamily="18" charset="0"/>
                <a:ea typeface="宋体" panose="02010600030101010101" pitchFamily="2" charset="-122"/>
              </a:rPr>
              <a:t>三院</a:t>
            </a:r>
            <a:endParaRPr lang="zh-CN" altLang="en-US" sz="2000" b="0" i="0" dirty="0">
              <a:latin typeface="Times New Roman" panose="02020603050405020304" pitchFamily="18" charset="0"/>
              <a:ea typeface="宋体" panose="02010600030101010101" pitchFamily="2" charset="-122"/>
            </a:endParaRPr>
          </a:p>
          <a:p>
            <a:r>
              <a:rPr lang="zh-CN" altLang="en-US" sz="2000" b="0" i="0" dirty="0">
                <a:latin typeface="Times New Roman" panose="02020603050405020304" pitchFamily="18" charset="0"/>
                <a:ea typeface="宋体" panose="02010600030101010101" pitchFamily="2" charset="-122"/>
              </a:rPr>
              <a:t>            </a:t>
            </a:r>
            <a:r>
              <a:rPr lang="en-US" altLang="zh-CN" sz="2000" b="0" i="0">
                <a:latin typeface="Times New Roman" panose="02020603050405020304" pitchFamily="18" charset="0"/>
                <a:ea typeface="宋体" panose="02010600030101010101" pitchFamily="2" charset="-122"/>
              </a:rPr>
              <a:t>011----</a:t>
            </a:r>
            <a:r>
              <a:rPr lang="zh-CN" altLang="en-US" sz="2000" b="0" i="0" dirty="0">
                <a:latin typeface="Times New Roman" panose="02020603050405020304" pitchFamily="18" charset="0"/>
                <a:ea typeface="宋体" panose="02010600030101010101" pitchFamily="2" charset="-122"/>
              </a:rPr>
              <a:t>四院    </a:t>
            </a:r>
            <a:r>
              <a:rPr lang="en-US" altLang="zh-CN" sz="2000" b="0" i="0">
                <a:latin typeface="Times New Roman" panose="02020603050405020304" pitchFamily="18" charset="0"/>
                <a:ea typeface="宋体" panose="02010600030101010101" pitchFamily="2" charset="-122"/>
              </a:rPr>
              <a:t>100----</a:t>
            </a:r>
            <a:r>
              <a:rPr lang="zh-CN" altLang="en-US" sz="2000" b="0" i="0" dirty="0">
                <a:latin typeface="Times New Roman" panose="02020603050405020304" pitchFamily="18" charset="0"/>
                <a:ea typeface="宋体" panose="02010600030101010101" pitchFamily="2" charset="-122"/>
              </a:rPr>
              <a:t>五院    </a:t>
            </a:r>
            <a:r>
              <a:rPr lang="en-US" altLang="zh-CN" sz="2000" b="0" i="0">
                <a:latin typeface="Times New Roman" panose="02020603050405020304" pitchFamily="18" charset="0"/>
                <a:ea typeface="宋体" panose="02010600030101010101" pitchFamily="2" charset="-122"/>
              </a:rPr>
              <a:t>101----</a:t>
            </a:r>
            <a:r>
              <a:rPr lang="zh-CN" altLang="en-US" sz="2000" b="0" i="0" dirty="0">
                <a:latin typeface="Times New Roman" panose="02020603050405020304" pitchFamily="18" charset="0"/>
                <a:ea typeface="宋体" panose="02010600030101010101" pitchFamily="2" charset="-122"/>
              </a:rPr>
              <a:t>六院</a:t>
            </a:r>
            <a:endParaRPr lang="zh-CN" altLang="en-US" sz="2000" b="0" i="0" dirty="0">
              <a:latin typeface="Times New Roman" panose="02020603050405020304" pitchFamily="18" charset="0"/>
              <a:ea typeface="宋体" panose="02010600030101010101" pitchFamily="2" charset="-122"/>
            </a:endParaRPr>
          </a:p>
          <a:p>
            <a:r>
              <a:rPr lang="zh-CN" altLang="en-US" sz="2000" b="0" i="0" dirty="0">
                <a:latin typeface="Times New Roman" panose="02020603050405020304" pitchFamily="18" charset="0"/>
                <a:ea typeface="宋体" panose="02010600030101010101" pitchFamily="2" charset="-122"/>
              </a:rPr>
              <a:t>            </a:t>
            </a:r>
            <a:r>
              <a:rPr lang="en-US" altLang="zh-CN" sz="2000" b="0" i="0">
                <a:latin typeface="Times New Roman" panose="02020603050405020304" pitchFamily="18" charset="0"/>
                <a:ea typeface="宋体" panose="02010600030101010101" pitchFamily="2" charset="-122"/>
              </a:rPr>
              <a:t>110----</a:t>
            </a:r>
            <a:r>
              <a:rPr lang="zh-CN" altLang="en-US" sz="2000" b="0" i="0" dirty="0">
                <a:latin typeface="Times New Roman" panose="02020603050405020304" pitchFamily="18" charset="0"/>
                <a:ea typeface="宋体" panose="02010600030101010101" pitchFamily="2" charset="-122"/>
              </a:rPr>
              <a:t>七院    </a:t>
            </a:r>
            <a:r>
              <a:rPr lang="en-US" altLang="zh-CN" sz="2000" b="0" i="0">
                <a:latin typeface="Times New Roman" panose="02020603050405020304" pitchFamily="18" charset="0"/>
                <a:ea typeface="宋体" panose="02010600030101010101" pitchFamily="2" charset="-122"/>
              </a:rPr>
              <a:t>111----</a:t>
            </a:r>
            <a:r>
              <a:rPr lang="zh-CN" altLang="en-US" sz="2000" b="0" i="0" dirty="0">
                <a:latin typeface="Times New Roman" panose="02020603050405020304" pitchFamily="18" charset="0"/>
                <a:ea typeface="宋体" panose="02010600030101010101" pitchFamily="2" charset="-122"/>
              </a:rPr>
              <a:t>其他 </a:t>
            </a:r>
            <a:endParaRPr lang="zh-CN" altLang="en-US" sz="2000" b="0" i="0" dirty="0">
              <a:latin typeface="Times New Roman" panose="02020603050405020304" pitchFamily="18" charset="0"/>
              <a:ea typeface="宋体" panose="02010600030101010101" pitchFamily="2" charset="-122"/>
            </a:endParaRPr>
          </a:p>
        </p:txBody>
      </p:sp>
      <p:sp>
        <p:nvSpPr>
          <p:cNvPr id="1579015" name="矩形 1579014"/>
          <p:cNvSpPr/>
          <p:nvPr/>
        </p:nvSpPr>
        <p:spPr>
          <a:xfrm>
            <a:off x="1778635" y="4669790"/>
            <a:ext cx="7589838" cy="2009775"/>
          </a:xfrm>
          <a:prstGeom prst="rect">
            <a:avLst/>
          </a:prstGeom>
          <a:noFill/>
          <a:ln w="9525">
            <a:noFill/>
          </a:ln>
        </p:spPr>
        <p:txBody>
          <a:bodyPr>
            <a:spAutoFit/>
          </a:bodyPr>
          <a:p>
            <a:pPr>
              <a:lnSpc>
                <a:spcPct val="130000"/>
              </a:lnSpc>
              <a:buClr>
                <a:schemeClr val="accent2"/>
              </a:buClr>
              <a:buFont typeface="Wingdings" panose="05000000000000000000" pitchFamily="2" charset="2"/>
            </a:pPr>
            <a:r>
              <a:rPr lang="en-US" altLang="en-US" sz="2400" i="0" err="1">
                <a:latin typeface="Times New Roman" panose="02020603050405020304" pitchFamily="18" charset="0"/>
                <a:ea typeface="楷体" panose="02010609060101010101" charset="-122"/>
                <a:cs typeface="Times New Roman" panose="02020603050405020304" pitchFamily="18" charset="0"/>
              </a:rPr>
              <a:t>编码的</a:t>
            </a:r>
            <a:r>
              <a:rPr lang="zh-CN" altLang="en-US" sz="2400" i="0" dirty="0">
                <a:latin typeface="Times New Roman" panose="02020603050405020304" pitchFamily="18" charset="0"/>
                <a:ea typeface="楷体" panose="02010609060101010101" charset="-122"/>
                <a:cs typeface="Times New Roman" panose="02020603050405020304" pitchFamily="18" charset="0"/>
              </a:rPr>
              <a:t>三个主要特征：</a:t>
            </a:r>
            <a:endParaRPr lang="zh-CN" altLang="en-US" sz="2400" i="0" dirty="0">
              <a:latin typeface="Times New Roman" panose="02020603050405020304" pitchFamily="18" charset="0"/>
              <a:ea typeface="楷体" panose="02010609060101010101" charset="-122"/>
              <a:cs typeface="Times New Roman" panose="02020603050405020304" pitchFamily="18" charset="0"/>
            </a:endParaRPr>
          </a:p>
          <a:p>
            <a:pPr>
              <a:lnSpc>
                <a:spcPct val="130000"/>
              </a:lnSpc>
              <a:buClr>
                <a:schemeClr val="accent2"/>
              </a:buClr>
              <a:buFont typeface="Wingdings" panose="05000000000000000000" pitchFamily="2" charset="2"/>
              <a:buChar char="u"/>
            </a:pPr>
            <a:r>
              <a:rPr lang="en-US" altLang="zh-CN" sz="2400" b="0" i="0">
                <a:solidFill>
                  <a:srgbClr val="0070C0"/>
                </a:solidFill>
                <a:latin typeface="Times New Roman" panose="02020603050405020304" pitchFamily="18" charset="0"/>
                <a:ea typeface="楷体" panose="02010609060101010101" charset="-122"/>
                <a:cs typeface="Times New Roman" panose="02020603050405020304" pitchFamily="18" charset="0"/>
              </a:rPr>
              <a:t> </a:t>
            </a:r>
            <a:r>
              <a:rPr lang="zh-CN" altLang="en-US" sz="2400" i="0" dirty="0">
                <a:solidFill>
                  <a:srgbClr val="0070C0"/>
                </a:solidFill>
                <a:latin typeface="Times New Roman" panose="02020603050405020304" pitchFamily="18" charset="0"/>
                <a:ea typeface="楷体" panose="02010609060101010101" charset="-122"/>
                <a:cs typeface="Times New Roman" panose="02020603050405020304" pitchFamily="18" charset="0"/>
              </a:rPr>
              <a:t>唯一性</a:t>
            </a:r>
            <a:r>
              <a:rPr lang="zh-CN" altLang="en-US" sz="2400" b="0" i="0" dirty="0">
                <a:latin typeface="Times New Roman" panose="02020603050405020304" pitchFamily="18" charset="0"/>
                <a:ea typeface="楷体" panose="02010609060101010101" charset="-122"/>
                <a:cs typeface="Times New Roman" panose="02020603050405020304" pitchFamily="18" charset="0"/>
              </a:rPr>
              <a:t>：每一种组合都有确定的唯一性的含义；</a:t>
            </a:r>
            <a:endParaRPr lang="en-US" altLang="zh-CN" sz="2400" b="0" i="0">
              <a:latin typeface="Times New Roman" panose="02020603050405020304" pitchFamily="18" charset="0"/>
              <a:ea typeface="楷体" panose="02010609060101010101" charset="-122"/>
              <a:cs typeface="Times New Roman" panose="02020603050405020304" pitchFamily="18" charset="0"/>
            </a:endParaRPr>
          </a:p>
          <a:p>
            <a:pPr>
              <a:lnSpc>
                <a:spcPct val="130000"/>
              </a:lnSpc>
              <a:buClr>
                <a:schemeClr val="accent2"/>
              </a:buClr>
              <a:buFont typeface="Wingdings" panose="05000000000000000000" pitchFamily="2" charset="2"/>
              <a:buChar char="u"/>
            </a:pPr>
            <a:r>
              <a:rPr lang="zh-CN" altLang="en-US" sz="2400" b="0" i="0" dirty="0">
                <a:latin typeface="Times New Roman" panose="02020603050405020304" pitchFamily="18" charset="0"/>
                <a:ea typeface="楷体" panose="02010609060101010101" charset="-122"/>
                <a:cs typeface="Times New Roman" panose="02020603050405020304" pitchFamily="18" charset="0"/>
              </a:rPr>
              <a:t> </a:t>
            </a:r>
            <a:r>
              <a:rPr lang="zh-CN" altLang="en-US" sz="2400" i="0" dirty="0">
                <a:solidFill>
                  <a:srgbClr val="0070C0"/>
                </a:solidFill>
                <a:latin typeface="Times New Roman" panose="02020603050405020304" pitchFamily="18" charset="0"/>
                <a:ea typeface="楷体" panose="02010609060101010101" charset="-122"/>
                <a:cs typeface="Times New Roman" panose="02020603050405020304" pitchFamily="18" charset="0"/>
              </a:rPr>
              <a:t>公共性</a:t>
            </a:r>
            <a:r>
              <a:rPr lang="zh-CN" altLang="en-US" sz="2400" b="0" i="0" dirty="0">
                <a:latin typeface="Times New Roman" panose="02020603050405020304" pitchFamily="18" charset="0"/>
                <a:ea typeface="楷体" panose="02010609060101010101" charset="-122"/>
                <a:cs typeface="Times New Roman" panose="02020603050405020304" pitchFamily="18" charset="0"/>
              </a:rPr>
              <a:t>：所有相关者都认同、遵守、使用这种编码；</a:t>
            </a:r>
            <a:endParaRPr lang="en-US" altLang="zh-CN" sz="2400" b="0" i="0">
              <a:latin typeface="Times New Roman" panose="02020603050405020304" pitchFamily="18" charset="0"/>
              <a:ea typeface="楷体" panose="02010609060101010101" charset="-122"/>
              <a:cs typeface="Times New Roman" panose="02020603050405020304" pitchFamily="18" charset="0"/>
            </a:endParaRPr>
          </a:p>
          <a:p>
            <a:pPr>
              <a:lnSpc>
                <a:spcPct val="130000"/>
              </a:lnSpc>
              <a:buClr>
                <a:schemeClr val="accent2"/>
              </a:buClr>
              <a:buFont typeface="Wingdings" panose="05000000000000000000" pitchFamily="2" charset="2"/>
              <a:buChar char="u"/>
            </a:pPr>
            <a:r>
              <a:rPr lang="zh-CN" altLang="en-US" sz="2400" b="0" i="0" dirty="0">
                <a:solidFill>
                  <a:srgbClr val="0070C0"/>
                </a:solidFill>
                <a:latin typeface="Times New Roman" panose="02020603050405020304" pitchFamily="18" charset="0"/>
                <a:ea typeface="楷体" panose="02010609060101010101" charset="-122"/>
                <a:cs typeface="Times New Roman" panose="02020603050405020304" pitchFamily="18" charset="0"/>
              </a:rPr>
              <a:t> </a:t>
            </a:r>
            <a:r>
              <a:rPr lang="zh-CN" altLang="en-US" sz="2400" i="0" dirty="0">
                <a:solidFill>
                  <a:srgbClr val="0070C0"/>
                </a:solidFill>
                <a:latin typeface="Times New Roman" panose="02020603050405020304" pitchFamily="18" charset="0"/>
                <a:ea typeface="楷体" panose="02010609060101010101" charset="-122"/>
                <a:cs typeface="Times New Roman" panose="02020603050405020304" pitchFamily="18" charset="0"/>
              </a:rPr>
              <a:t>易于记忆</a:t>
            </a:r>
            <a:r>
              <a:rPr lang="en-US" altLang="zh-CN" sz="2400" i="0">
                <a:solidFill>
                  <a:srgbClr val="0070C0"/>
                </a:solidFill>
                <a:latin typeface="Times New Roman" panose="02020603050405020304" pitchFamily="18" charset="0"/>
                <a:ea typeface="楷体" panose="02010609060101010101" charset="-122"/>
                <a:cs typeface="Times New Roman" panose="02020603050405020304" pitchFamily="18" charset="0"/>
              </a:rPr>
              <a:t>/</a:t>
            </a:r>
            <a:r>
              <a:rPr lang="zh-CN" altLang="en-US" sz="2400" i="0" dirty="0">
                <a:solidFill>
                  <a:srgbClr val="0070C0"/>
                </a:solidFill>
                <a:latin typeface="Times New Roman" panose="02020603050405020304" pitchFamily="18" charset="0"/>
                <a:ea typeface="楷体" panose="02010609060101010101" charset="-122"/>
                <a:cs typeface="Times New Roman" panose="02020603050405020304" pitchFamily="18" charset="0"/>
              </a:rPr>
              <a:t>便于识认性</a:t>
            </a:r>
            <a:r>
              <a:rPr lang="zh-CN" altLang="en-US" sz="2400" b="0" i="0" dirty="0">
                <a:latin typeface="Times New Roman" panose="02020603050405020304" pitchFamily="18" charset="0"/>
                <a:ea typeface="楷体" panose="02010609060101010101" charset="-122"/>
                <a:cs typeface="Times New Roman" panose="02020603050405020304" pitchFamily="18" charset="0"/>
              </a:rPr>
              <a:t>：有一定</a:t>
            </a:r>
            <a:r>
              <a:rPr lang="zh-CN" altLang="en-US" sz="2400" b="0" i="0" dirty="0">
                <a:latin typeface="Times New Roman" panose="02020603050405020304" pitchFamily="18" charset="0"/>
                <a:ea typeface="楷体" panose="02010609060101010101" charset="-122"/>
                <a:cs typeface="Times New Roman" panose="02020603050405020304" pitchFamily="18" charset="0"/>
              </a:rPr>
              <a:t>规律。</a:t>
            </a:r>
            <a:endParaRPr lang="zh-CN" altLang="en-US" sz="2400" b="0" i="0" dirty="0">
              <a:latin typeface="Times New Roman" panose="02020603050405020304" pitchFamily="18" charset="0"/>
              <a:ea typeface="楷体" panose="02010609060101010101" charset="-122"/>
              <a:cs typeface="Times New Roman" panose="02020603050405020304" pitchFamily="18" charset="0"/>
            </a:endParaRPr>
          </a:p>
        </p:txBody>
      </p:sp>
      <p:pic>
        <p:nvPicPr>
          <p:cNvPr id="7" name="图片 6" descr="校徽"/>
          <p:cNvPicPr>
            <a:picLocks noChangeAspect="1"/>
          </p:cNvPicPr>
          <p:nvPr/>
        </p:nvPicPr>
        <p:blipFill>
          <a:blip r:embed="rId1">
            <a:alphaModFix amt="67000"/>
          </a:blip>
          <a:stretch>
            <a:fillRect/>
          </a:stretch>
        </p:blipFill>
        <p:spPr>
          <a:xfrm>
            <a:off x="10788015" y="123825"/>
            <a:ext cx="1297940" cy="1242695"/>
          </a:xfrm>
          <a:prstGeom prst="rect">
            <a:avLst/>
          </a:prstGeom>
        </p:spPr>
      </p:pic>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579010"/>
                                        </p:tgtEl>
                                        <p:attrNameLst>
                                          <p:attrName>style.visibility</p:attrName>
                                        </p:attrNameLst>
                                      </p:cBhvr>
                                      <p:to>
                                        <p:strVal val="visible"/>
                                      </p:to>
                                    </p:set>
                                    <p:anim calcmode="lin" valueType="num">
                                      <p:cBhvr additive="base">
                                        <p:cTn id="7" dur="500" fill="hold"/>
                                        <p:tgtEl>
                                          <p:spTgt spid="1579010"/>
                                        </p:tgtEl>
                                        <p:attrNameLst>
                                          <p:attrName>ppt_x</p:attrName>
                                        </p:attrNameLst>
                                      </p:cBhvr>
                                      <p:tavLst>
                                        <p:tav tm="0">
                                          <p:val>
                                            <p:strVal val="1+#ppt_w/2"/>
                                          </p:val>
                                        </p:tav>
                                        <p:tav tm="100000">
                                          <p:val>
                                            <p:strVal val="#ppt_x"/>
                                          </p:val>
                                        </p:tav>
                                      </p:tavLst>
                                    </p:anim>
                                    <p:anim calcmode="lin" valueType="num">
                                      <p:cBhvr additive="base">
                                        <p:cTn id="8" dur="500" fill="hold"/>
                                        <p:tgtEl>
                                          <p:spTgt spid="157901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1579011"/>
                                        </p:tgtEl>
                                        <p:attrNameLst>
                                          <p:attrName>style.visibility</p:attrName>
                                        </p:attrNameLst>
                                      </p:cBhvr>
                                      <p:to>
                                        <p:strVal val="visible"/>
                                      </p:to>
                                    </p:set>
                                    <p:anim calcmode="lin" valueType="num">
                                      <p:cBhvr additive="base">
                                        <p:cTn id="13" dur="500" fill="hold"/>
                                        <p:tgtEl>
                                          <p:spTgt spid="1579011"/>
                                        </p:tgtEl>
                                        <p:attrNameLst>
                                          <p:attrName>ppt_x</p:attrName>
                                        </p:attrNameLst>
                                      </p:cBhvr>
                                      <p:tavLst>
                                        <p:tav tm="0">
                                          <p:val>
                                            <p:strVal val="1+#ppt_w/2"/>
                                          </p:val>
                                        </p:tav>
                                        <p:tav tm="100000">
                                          <p:val>
                                            <p:strVal val="#ppt_x"/>
                                          </p:val>
                                        </p:tav>
                                      </p:tavLst>
                                    </p:anim>
                                    <p:anim calcmode="lin" valueType="num">
                                      <p:cBhvr additive="base">
                                        <p:cTn id="14" dur="500" fill="hold"/>
                                        <p:tgtEl>
                                          <p:spTgt spid="1579011"/>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1579011"/>
                                        </p:tgtEl>
                                        <p:attrNameLst>
                                          <p:attrName>ppt_c</p:attrName>
                                        </p:attrNameLst>
                                      </p:cBhvr>
                                      <p:to>
                                        <a:schemeClr val="accent2"/>
                                      </p:to>
                                    </p:animClr>
                                  </p:sub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1579012"/>
                                        </p:tgtEl>
                                        <p:attrNameLst>
                                          <p:attrName>style.visibility</p:attrName>
                                        </p:attrNameLst>
                                      </p:cBhvr>
                                      <p:to>
                                        <p:strVal val="visible"/>
                                      </p:to>
                                    </p:set>
                                    <p:anim calcmode="lin" valueType="num">
                                      <p:cBhvr additive="base">
                                        <p:cTn id="19" dur="500" fill="hold"/>
                                        <p:tgtEl>
                                          <p:spTgt spid="1579012"/>
                                        </p:tgtEl>
                                        <p:attrNameLst>
                                          <p:attrName>ppt_x</p:attrName>
                                        </p:attrNameLst>
                                      </p:cBhvr>
                                      <p:tavLst>
                                        <p:tav tm="0">
                                          <p:val>
                                            <p:strVal val="1+#ppt_w/2"/>
                                          </p:val>
                                        </p:tav>
                                        <p:tav tm="100000">
                                          <p:val>
                                            <p:strVal val="#ppt_x"/>
                                          </p:val>
                                        </p:tav>
                                      </p:tavLst>
                                    </p:anim>
                                    <p:anim calcmode="lin" valueType="num">
                                      <p:cBhvr additive="base">
                                        <p:cTn id="20" dur="500" fill="hold"/>
                                        <p:tgtEl>
                                          <p:spTgt spid="1579012"/>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1579012"/>
                                        </p:tgtEl>
                                        <p:attrNameLst>
                                          <p:attrName>ppt_c</p:attrName>
                                        </p:attrNameLst>
                                      </p:cBhvr>
                                      <p:to>
                                        <a:schemeClr val="accent2"/>
                                      </p:to>
                                    </p:animClr>
                                  </p:sub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1579013"/>
                                        </p:tgtEl>
                                        <p:attrNameLst>
                                          <p:attrName>style.visibility</p:attrName>
                                        </p:attrNameLst>
                                      </p:cBhvr>
                                      <p:to>
                                        <p:strVal val="visible"/>
                                      </p:to>
                                    </p:set>
                                    <p:anim calcmode="lin" valueType="num">
                                      <p:cBhvr additive="base">
                                        <p:cTn id="25" dur="500" fill="hold"/>
                                        <p:tgtEl>
                                          <p:spTgt spid="1579013"/>
                                        </p:tgtEl>
                                        <p:attrNameLst>
                                          <p:attrName>ppt_x</p:attrName>
                                        </p:attrNameLst>
                                      </p:cBhvr>
                                      <p:tavLst>
                                        <p:tav tm="0">
                                          <p:val>
                                            <p:strVal val="1+#ppt_w/2"/>
                                          </p:val>
                                        </p:tav>
                                        <p:tav tm="100000">
                                          <p:val>
                                            <p:strVal val="#ppt_x"/>
                                          </p:val>
                                        </p:tav>
                                      </p:tavLst>
                                    </p:anim>
                                    <p:anim calcmode="lin" valueType="num">
                                      <p:cBhvr additive="base">
                                        <p:cTn id="26" dur="500" fill="hold"/>
                                        <p:tgtEl>
                                          <p:spTgt spid="1579013"/>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1579013"/>
                                        </p:tgtEl>
                                        <p:attrNameLst>
                                          <p:attrName>ppt_c</p:attrName>
                                        </p:attrNameLst>
                                      </p:cBhvr>
                                      <p:to>
                                        <a:schemeClr val="accent2"/>
                                      </p:to>
                                    </p:animClr>
                                  </p:sub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579015"/>
                                        </p:tgtEl>
                                        <p:attrNameLst>
                                          <p:attrName>style.visibility</p:attrName>
                                        </p:attrNameLst>
                                      </p:cBhvr>
                                      <p:to>
                                        <p:strVal val="visible"/>
                                      </p:to>
                                    </p:set>
                                    <p:anim calcmode="lin" valueType="num">
                                      <p:cBhvr additive="base">
                                        <p:cTn id="31" dur="500" fill="hold"/>
                                        <p:tgtEl>
                                          <p:spTgt spid="1579015"/>
                                        </p:tgtEl>
                                        <p:attrNameLst>
                                          <p:attrName>ppt_x</p:attrName>
                                        </p:attrNameLst>
                                      </p:cBhvr>
                                      <p:tavLst>
                                        <p:tav tm="0">
                                          <p:val>
                                            <p:strVal val="#ppt_x"/>
                                          </p:val>
                                        </p:tav>
                                        <p:tav tm="100000">
                                          <p:val>
                                            <p:strVal val="#ppt_x"/>
                                          </p:val>
                                        </p:tav>
                                      </p:tavLst>
                                    </p:anim>
                                    <p:anim calcmode="lin" valueType="num">
                                      <p:cBhvr additive="base">
                                        <p:cTn id="32" dur="500" fill="hold"/>
                                        <p:tgtEl>
                                          <p:spTgt spid="15790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79010" grpId="0"/>
      <p:bldP spid="1579011" grpId="0"/>
      <p:bldP spid="1579012" grpId="0"/>
      <p:bldP spid="1579013" grpId="0"/>
      <p:bldP spid="1579015"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01" name="文本框 4100"/>
          <p:cNvSpPr txBox="1"/>
          <p:nvPr/>
        </p:nvSpPr>
        <p:spPr>
          <a:xfrm>
            <a:off x="3657600" y="1066800"/>
            <a:ext cx="5486400" cy="368300"/>
          </a:xfrm>
          <a:prstGeom prst="rect">
            <a:avLst/>
          </a:prstGeom>
          <a:noFill/>
          <a:ln w="9525">
            <a:noFill/>
          </a:ln>
        </p:spPr>
        <p:txBody>
          <a:bodyPr>
            <a:spAutoFit/>
          </a:bodyPr>
          <a:p>
            <a:pPr>
              <a:spcBef>
                <a:spcPct val="50000"/>
              </a:spcBef>
            </a:pPr>
            <a:endParaRPr dirty="0">
              <a:latin typeface="Tahoma" panose="020B0604030504040204" pitchFamily="34" charset="0"/>
              <a:ea typeface="宋体" panose="02010600030101010101" pitchFamily="2" charset="-122"/>
            </a:endParaRPr>
          </a:p>
        </p:txBody>
      </p:sp>
      <p:sp>
        <p:nvSpPr>
          <p:cNvPr id="4104" name="文本框 4103"/>
          <p:cNvSpPr txBox="1"/>
          <p:nvPr/>
        </p:nvSpPr>
        <p:spPr>
          <a:xfrm>
            <a:off x="936625" y="1484630"/>
            <a:ext cx="10306685" cy="2676525"/>
          </a:xfrm>
          <a:prstGeom prst="rect">
            <a:avLst/>
          </a:prstGeom>
          <a:noFill/>
          <a:ln w="9525">
            <a:noFill/>
          </a:ln>
        </p:spPr>
        <p:txBody>
          <a:bodyPr wrap="square">
            <a:spAutoFit/>
          </a:bodyPr>
          <a:p>
            <a:pPr>
              <a:lnSpc>
                <a:spcPct val="125000"/>
              </a:lnSpc>
              <a:spcBef>
                <a:spcPts val="0"/>
              </a:spcBef>
            </a:pPr>
            <a:r>
              <a:rPr lang="en-US" altLang="zh-CN" dirty="0">
                <a:latin typeface="宋体" panose="02010600030101010101" pitchFamily="2" charset="-122"/>
                <a:ea typeface="宋体" panose="02010600030101010101" pitchFamily="2" charset="-122"/>
              </a:rPr>
              <a:t>      </a:t>
            </a:r>
            <a:r>
              <a:rPr lang="en-US" altLang="zh-CN" sz="2400" dirty="0">
                <a:latin typeface="Times New Roman" panose="02020603050405020304" pitchFamily="18" charset="0"/>
                <a:ea typeface="楷体" panose="02010609060101010101" charset="-122"/>
                <a:cs typeface="Times New Roman" panose="02020603050405020304" pitchFamily="18" charset="0"/>
              </a:rPr>
              <a:t>ASCII</a:t>
            </a:r>
            <a:r>
              <a:rPr lang="zh-CN" altLang="en-US" sz="2400" dirty="0">
                <a:latin typeface="Times New Roman" panose="02020603050405020304" pitchFamily="18" charset="0"/>
                <a:ea typeface="楷体" panose="02010609060101010101" charset="-122"/>
                <a:cs typeface="Times New Roman" panose="02020603050405020304" pitchFamily="18" charset="0"/>
              </a:rPr>
              <a:t>码是用七位二进制编码的，故可表示</a:t>
            </a:r>
            <a:r>
              <a:rPr lang="en-US" altLang="zh-CN" sz="2400" dirty="0">
                <a:latin typeface="Times New Roman" panose="02020603050405020304" pitchFamily="18" charset="0"/>
                <a:ea typeface="楷体" panose="02010609060101010101" charset="-122"/>
                <a:cs typeface="Times New Roman" panose="02020603050405020304" pitchFamily="18" charset="0"/>
              </a:rPr>
              <a:t>2</a:t>
            </a:r>
            <a:r>
              <a:rPr lang="en-US" altLang="zh-CN" sz="2400" baseline="30000" dirty="0">
                <a:latin typeface="Times New Roman" panose="02020603050405020304" pitchFamily="18" charset="0"/>
                <a:ea typeface="楷体" panose="02010609060101010101" charset="-122"/>
                <a:cs typeface="Times New Roman" panose="02020603050405020304" pitchFamily="18" charset="0"/>
              </a:rPr>
              <a:t>7</a:t>
            </a:r>
            <a:r>
              <a:rPr lang="en-US" altLang="zh-CN" sz="2400" dirty="0">
                <a:latin typeface="Times New Roman" panose="02020603050405020304" pitchFamily="18" charset="0"/>
                <a:ea typeface="楷体" panose="02010609060101010101" charset="-122"/>
                <a:cs typeface="Times New Roman" panose="02020603050405020304" pitchFamily="18" charset="0"/>
              </a:rPr>
              <a:t> =128</a:t>
            </a:r>
            <a:r>
              <a:rPr lang="zh-CN" altLang="en-US" sz="2400" dirty="0">
                <a:latin typeface="Times New Roman" panose="02020603050405020304" pitchFamily="18" charset="0"/>
                <a:ea typeface="楷体" panose="02010609060101010101" charset="-122"/>
                <a:cs typeface="Times New Roman" panose="02020603050405020304" pitchFamily="18" charset="0"/>
              </a:rPr>
              <a:t>个字符（</a:t>
            </a:r>
            <a:r>
              <a:rPr lang="zh-CN" altLang="en-US" sz="2400" dirty="0">
                <a:latin typeface="Times New Roman" panose="02020603050405020304" pitchFamily="18" charset="0"/>
                <a:ea typeface="楷体" panose="02010609060101010101" charset="-122"/>
                <a:cs typeface="Times New Roman" panose="02020603050405020304" pitchFamily="18" charset="0"/>
                <a:sym typeface="+mn-ea"/>
              </a:rPr>
              <a:t>见附录</a:t>
            </a:r>
            <a:r>
              <a:rPr lang="en-US" altLang="zh-CN" sz="2400" dirty="0">
                <a:latin typeface="Times New Roman" panose="02020603050405020304" pitchFamily="18" charset="0"/>
                <a:ea typeface="楷体" panose="02010609060101010101" charset="-122"/>
                <a:cs typeface="Times New Roman" panose="02020603050405020304" pitchFamily="18" charset="0"/>
                <a:sym typeface="+mn-ea"/>
              </a:rPr>
              <a:t>1</a:t>
            </a:r>
            <a:r>
              <a:rPr lang="zh-CN" altLang="en-US" sz="2400" dirty="0">
                <a:latin typeface="Times New Roman" panose="02020603050405020304" pitchFamily="18" charset="0"/>
                <a:ea typeface="楷体" panose="02010609060101010101" charset="-122"/>
                <a:cs typeface="Times New Roman" panose="02020603050405020304" pitchFamily="18" charset="0"/>
                <a:sym typeface="+mn-ea"/>
              </a:rPr>
              <a:t>）</a:t>
            </a:r>
            <a:r>
              <a:rPr lang="zh-CN" altLang="en-US" sz="2400" dirty="0">
                <a:latin typeface="Times New Roman" panose="02020603050405020304" pitchFamily="18" charset="0"/>
                <a:ea typeface="楷体" panose="02010609060101010101" charset="-122"/>
                <a:cs typeface="Times New Roman" panose="02020603050405020304" pitchFamily="18" charset="0"/>
              </a:rPr>
              <a:t>，其中包括：</a:t>
            </a:r>
            <a:endParaRPr lang="zh-CN" altLang="en-US" sz="2400" dirty="0">
              <a:latin typeface="Times New Roman" panose="02020603050405020304" pitchFamily="18" charset="0"/>
              <a:ea typeface="楷体" panose="02010609060101010101" charset="-122"/>
              <a:cs typeface="Times New Roman" panose="02020603050405020304" pitchFamily="18" charset="0"/>
            </a:endParaRPr>
          </a:p>
          <a:p>
            <a:pPr>
              <a:spcBef>
                <a:spcPct val="50000"/>
              </a:spcBef>
            </a:pPr>
            <a:r>
              <a:rPr lang="zh-CN" altLang="en-US" sz="2400" dirty="0">
                <a:latin typeface="Times New Roman" panose="02020603050405020304" pitchFamily="18" charset="0"/>
                <a:ea typeface="楷体" panose="02010609060101010101" charset="-122"/>
                <a:cs typeface="Times New Roman" panose="02020603050405020304" pitchFamily="18" charset="0"/>
              </a:rPr>
              <a:t>  </a:t>
            </a:r>
            <a:r>
              <a:rPr lang="en-US" altLang="zh-CN" sz="2400" dirty="0">
                <a:latin typeface="Times New Roman" panose="02020603050405020304" pitchFamily="18" charset="0"/>
                <a:ea typeface="楷体" panose="02010609060101010101" charset="-122"/>
                <a:cs typeface="Times New Roman" panose="02020603050405020304" pitchFamily="18" charset="0"/>
              </a:rPr>
              <a:t>               10</a:t>
            </a:r>
            <a:r>
              <a:rPr lang="zh-CN" altLang="en-US" sz="2400" dirty="0">
                <a:latin typeface="Times New Roman" panose="02020603050405020304" pitchFamily="18" charset="0"/>
                <a:ea typeface="楷体" panose="02010609060101010101" charset="-122"/>
                <a:cs typeface="Times New Roman" panose="02020603050405020304" pitchFamily="18" charset="0"/>
              </a:rPr>
              <a:t>个十进制数（</a:t>
            </a:r>
            <a:r>
              <a:rPr lang="en-US" altLang="zh-CN" sz="2400" dirty="0">
                <a:latin typeface="Times New Roman" panose="02020603050405020304" pitchFamily="18" charset="0"/>
                <a:ea typeface="楷体" panose="02010609060101010101" charset="-122"/>
                <a:cs typeface="Times New Roman" panose="02020603050405020304" pitchFamily="18" charset="0"/>
              </a:rPr>
              <a:t>0</a:t>
            </a:r>
            <a:r>
              <a:rPr lang="zh-CN" altLang="en-US" sz="2400" dirty="0">
                <a:latin typeface="Times New Roman" panose="02020603050405020304" pitchFamily="18" charset="0"/>
                <a:ea typeface="楷体" panose="02010609060101010101" charset="-122"/>
                <a:cs typeface="Times New Roman" panose="02020603050405020304" pitchFamily="18" charset="0"/>
              </a:rPr>
              <a:t>，</a:t>
            </a:r>
            <a:r>
              <a:rPr lang="en-US" altLang="zh-CN" sz="2400" dirty="0">
                <a:latin typeface="Times New Roman" panose="02020603050405020304" pitchFamily="18" charset="0"/>
                <a:ea typeface="楷体" panose="02010609060101010101" charset="-122"/>
                <a:cs typeface="Times New Roman" panose="02020603050405020304" pitchFamily="18" charset="0"/>
              </a:rPr>
              <a:t>……</a:t>
            </a:r>
            <a:r>
              <a:rPr lang="zh-CN" altLang="en-US" sz="2400" dirty="0">
                <a:latin typeface="Times New Roman" panose="02020603050405020304" pitchFamily="18" charset="0"/>
                <a:ea typeface="楷体" panose="02010609060101010101" charset="-122"/>
                <a:cs typeface="Times New Roman" panose="02020603050405020304" pitchFamily="18" charset="0"/>
              </a:rPr>
              <a:t>，</a:t>
            </a:r>
            <a:r>
              <a:rPr lang="en-US" altLang="zh-CN" sz="2400" dirty="0">
                <a:latin typeface="Times New Roman" panose="02020603050405020304" pitchFamily="18" charset="0"/>
                <a:ea typeface="楷体" panose="02010609060101010101" charset="-122"/>
                <a:cs typeface="Times New Roman" panose="02020603050405020304" pitchFamily="18" charset="0"/>
              </a:rPr>
              <a:t>9</a:t>
            </a:r>
            <a:r>
              <a:rPr lang="zh-CN" altLang="en-US" sz="2400" dirty="0">
                <a:latin typeface="Times New Roman" panose="02020603050405020304" pitchFamily="18" charset="0"/>
                <a:ea typeface="楷体" panose="02010609060101010101" charset="-122"/>
                <a:cs typeface="Times New Roman" panose="02020603050405020304" pitchFamily="18" charset="0"/>
              </a:rPr>
              <a:t>）；</a:t>
            </a:r>
            <a:endParaRPr lang="zh-CN" altLang="en-US" sz="2400" dirty="0">
              <a:latin typeface="Times New Roman" panose="02020603050405020304" pitchFamily="18" charset="0"/>
              <a:ea typeface="楷体" panose="02010609060101010101" charset="-122"/>
              <a:cs typeface="Times New Roman" panose="02020603050405020304" pitchFamily="18" charset="0"/>
            </a:endParaRPr>
          </a:p>
          <a:p>
            <a:pPr>
              <a:spcBef>
                <a:spcPct val="50000"/>
              </a:spcBef>
            </a:pPr>
            <a:r>
              <a:rPr lang="zh-CN" altLang="en-US" sz="2400" dirty="0">
                <a:latin typeface="Times New Roman" panose="02020603050405020304" pitchFamily="18" charset="0"/>
                <a:ea typeface="楷体" panose="02010609060101010101" charset="-122"/>
                <a:cs typeface="Times New Roman" panose="02020603050405020304" pitchFamily="18" charset="0"/>
              </a:rPr>
              <a:t>  </a:t>
            </a:r>
            <a:r>
              <a:rPr lang="en-US" altLang="zh-CN" sz="2400" dirty="0">
                <a:latin typeface="Times New Roman" panose="02020603050405020304" pitchFamily="18" charset="0"/>
                <a:ea typeface="楷体" panose="02010609060101010101" charset="-122"/>
                <a:cs typeface="Times New Roman" panose="02020603050405020304" pitchFamily="18" charset="0"/>
              </a:rPr>
              <a:t>              52</a:t>
            </a:r>
            <a:r>
              <a:rPr lang="zh-CN" altLang="en-US" sz="2400" dirty="0">
                <a:latin typeface="Times New Roman" panose="02020603050405020304" pitchFamily="18" charset="0"/>
                <a:ea typeface="楷体" panose="02010609060101010101" charset="-122"/>
                <a:cs typeface="Times New Roman" panose="02020603050405020304" pitchFamily="18" charset="0"/>
              </a:rPr>
              <a:t>个大、小写英文字母（</a:t>
            </a:r>
            <a:r>
              <a:rPr lang="en-US" altLang="zh-CN" sz="2400" i="1">
                <a:latin typeface="Times New Roman" panose="02020603050405020304" pitchFamily="18" charset="0"/>
                <a:ea typeface="楷体" panose="02010609060101010101" charset="-122"/>
                <a:cs typeface="Times New Roman" panose="02020603050405020304" pitchFamily="18" charset="0"/>
              </a:rPr>
              <a:t>A…Z</a:t>
            </a:r>
            <a:r>
              <a:rPr lang="zh-CN" altLang="en-US" sz="2400" i="1">
                <a:latin typeface="Times New Roman" panose="02020603050405020304" pitchFamily="18" charset="0"/>
                <a:ea typeface="楷体" panose="02010609060101010101" charset="-122"/>
                <a:cs typeface="Times New Roman" panose="02020603050405020304" pitchFamily="18" charset="0"/>
              </a:rPr>
              <a:t>，</a:t>
            </a:r>
            <a:r>
              <a:rPr lang="en-US" altLang="zh-CN" sz="2400" i="1">
                <a:latin typeface="Times New Roman" panose="02020603050405020304" pitchFamily="18" charset="0"/>
                <a:ea typeface="楷体" panose="02010609060101010101" charset="-122"/>
                <a:cs typeface="Times New Roman" panose="02020603050405020304" pitchFamily="18" charset="0"/>
              </a:rPr>
              <a:t>a…z</a:t>
            </a:r>
            <a:r>
              <a:rPr lang="zh-CN" altLang="en-US" sz="2400">
                <a:latin typeface="Times New Roman" panose="02020603050405020304" pitchFamily="18" charset="0"/>
                <a:ea typeface="楷体" panose="02010609060101010101" charset="-122"/>
                <a:cs typeface="Times New Roman" panose="02020603050405020304" pitchFamily="18" charset="0"/>
              </a:rPr>
              <a:t>）；</a:t>
            </a:r>
            <a:endParaRPr lang="zh-CN" altLang="en-US" sz="2400">
              <a:latin typeface="Times New Roman" panose="02020603050405020304" pitchFamily="18" charset="0"/>
              <a:ea typeface="楷体" panose="02010609060101010101" charset="-122"/>
              <a:cs typeface="Times New Roman" panose="02020603050405020304" pitchFamily="18" charset="0"/>
            </a:endParaRPr>
          </a:p>
          <a:p>
            <a:pPr>
              <a:spcBef>
                <a:spcPct val="50000"/>
              </a:spcBef>
            </a:pPr>
            <a:r>
              <a:rPr lang="zh-CN" altLang="en-US" sz="2400" dirty="0">
                <a:latin typeface="Times New Roman" panose="02020603050405020304" pitchFamily="18" charset="0"/>
                <a:ea typeface="楷体" panose="02010609060101010101" charset="-122"/>
                <a:cs typeface="Times New Roman" panose="02020603050405020304" pitchFamily="18" charset="0"/>
              </a:rPr>
              <a:t>  </a:t>
            </a:r>
            <a:r>
              <a:rPr lang="en-US" altLang="zh-CN" sz="2400" dirty="0">
                <a:latin typeface="Times New Roman" panose="02020603050405020304" pitchFamily="18" charset="0"/>
                <a:ea typeface="楷体" panose="02010609060101010101" charset="-122"/>
                <a:cs typeface="Times New Roman" panose="02020603050405020304" pitchFamily="18" charset="0"/>
              </a:rPr>
              <a:t>              32</a:t>
            </a:r>
            <a:r>
              <a:rPr lang="zh-CN" altLang="en-US" sz="2400" dirty="0">
                <a:latin typeface="Times New Roman" panose="02020603050405020304" pitchFamily="18" charset="0"/>
                <a:ea typeface="楷体" panose="02010609060101010101" charset="-122"/>
                <a:cs typeface="Times New Roman" panose="02020603050405020304" pitchFamily="18" charset="0"/>
              </a:rPr>
              <a:t>个通用控制字符，</a:t>
            </a:r>
            <a:r>
              <a:rPr lang="en-US" altLang="zh-CN" sz="2400" dirty="0">
                <a:latin typeface="Times New Roman" panose="02020603050405020304" pitchFamily="18" charset="0"/>
                <a:ea typeface="楷体" panose="02010609060101010101" charset="-122"/>
                <a:cs typeface="Times New Roman" panose="02020603050405020304" pitchFamily="18" charset="0"/>
              </a:rPr>
              <a:t>34</a:t>
            </a:r>
            <a:r>
              <a:rPr lang="zh-CN" altLang="en-US" sz="2400" dirty="0">
                <a:latin typeface="Times New Roman" panose="02020603050405020304" pitchFamily="18" charset="0"/>
                <a:ea typeface="楷体" panose="02010609060101010101" charset="-122"/>
                <a:cs typeface="Times New Roman" panose="02020603050405020304" pitchFamily="18" charset="0"/>
              </a:rPr>
              <a:t>个专用字符。</a:t>
            </a:r>
            <a:r>
              <a:rPr lang="zh-CN" altLang="en-US" sz="2400" dirty="0">
                <a:latin typeface="Tahoma" panose="020B0604030504040204" pitchFamily="34" charset="0"/>
                <a:ea typeface="宋体" panose="02010600030101010101" pitchFamily="2" charset="-122"/>
              </a:rPr>
              <a:t> </a:t>
            </a:r>
            <a:endParaRPr lang="zh-CN" altLang="en-US" sz="2400">
              <a:latin typeface="Tahoma" panose="020B0604030504040204" pitchFamily="34" charset="0"/>
              <a:ea typeface="宋体" panose="02010600030101010101" pitchFamily="2" charset="-122"/>
            </a:endParaRPr>
          </a:p>
        </p:txBody>
      </p:sp>
      <p:sp>
        <p:nvSpPr>
          <p:cNvPr id="2" name="矩形 1"/>
          <p:cNvSpPr/>
          <p:nvPr/>
        </p:nvSpPr>
        <p:spPr>
          <a:xfrm>
            <a:off x="7114540" y="6296025"/>
            <a:ext cx="3096260" cy="4972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127" name="文本框 5126"/>
          <p:cNvSpPr txBox="1"/>
          <p:nvPr/>
        </p:nvSpPr>
        <p:spPr>
          <a:xfrm>
            <a:off x="1028700" y="4427855"/>
            <a:ext cx="10214610" cy="1014730"/>
          </a:xfrm>
          <a:prstGeom prst="rect">
            <a:avLst/>
          </a:prstGeom>
          <a:noFill/>
          <a:ln w="9525">
            <a:noFill/>
          </a:ln>
        </p:spPr>
        <p:txBody>
          <a:bodyPr wrap="square">
            <a:spAutoFit/>
          </a:bodyPr>
          <a:p>
            <a:pPr>
              <a:lnSpc>
                <a:spcPct val="125000"/>
              </a:lnSpc>
              <a:spcBef>
                <a:spcPts val="0"/>
              </a:spcBef>
            </a:pPr>
            <a:r>
              <a:rPr lang="en-US" altLang="zh-CN" dirty="0">
                <a:latin typeface="Tahoma" panose="020B0604030504040204" pitchFamily="34" charset="0"/>
                <a:ea typeface="宋体" panose="02010600030101010101" pitchFamily="2" charset="-122"/>
              </a:rPr>
              <a:t>        </a:t>
            </a:r>
            <a:r>
              <a:rPr lang="en-US" altLang="zh-CN" sz="2400" dirty="0">
                <a:latin typeface="Times New Roman" panose="02020603050405020304" pitchFamily="18" charset="0"/>
                <a:ea typeface="楷体" panose="02010609060101010101" charset="-122"/>
                <a:cs typeface="Times New Roman" panose="02020603050405020304" pitchFamily="18" charset="0"/>
              </a:rPr>
              <a:t>ASCII</a:t>
            </a:r>
            <a:r>
              <a:rPr lang="zh-CN" altLang="en-US" sz="2400" dirty="0">
                <a:latin typeface="Times New Roman" panose="02020603050405020304" pitchFamily="18" charset="0"/>
                <a:ea typeface="楷体" panose="02010609060101010101" charset="-122"/>
                <a:cs typeface="Times New Roman" panose="02020603050405020304" pitchFamily="18" charset="0"/>
              </a:rPr>
              <a:t>码或部标码，在传送或存储过程中，通常用一个字节，其中最高位为奇偶校验位。</a:t>
            </a:r>
            <a:r>
              <a:rPr lang="zh-CN" altLang="en-US" sz="2400" dirty="0">
                <a:latin typeface="Tahoma" panose="020B0604030504040204" pitchFamily="34" charset="0"/>
                <a:ea typeface="宋体" panose="02010600030101010101" pitchFamily="2" charset="-122"/>
              </a:rPr>
              <a:t> </a:t>
            </a:r>
            <a:endParaRPr lang="zh-CN" altLang="en-US" sz="2400">
              <a:latin typeface="Tahoma" panose="020B0604030504040204" pitchFamily="34" charset="0"/>
              <a:ea typeface="宋体" panose="02010600030101010101" pitchFamily="2" charset="-122"/>
            </a:endParaRPr>
          </a:p>
        </p:txBody>
      </p:sp>
      <p:sp>
        <p:nvSpPr>
          <p:cNvPr id="7177" name="文本框 7176"/>
          <p:cNvSpPr txBox="1"/>
          <p:nvPr/>
        </p:nvSpPr>
        <p:spPr>
          <a:xfrm>
            <a:off x="1750060" y="609600"/>
            <a:ext cx="3962400" cy="460375"/>
          </a:xfrm>
          <a:prstGeom prst="rect">
            <a:avLst/>
          </a:prstGeom>
          <a:noFill/>
          <a:ln w="9525">
            <a:noFill/>
          </a:ln>
        </p:spPr>
        <p:txBody>
          <a:bodyPr>
            <a:spAutoFit/>
          </a:bodyPr>
          <a:p>
            <a:pPr>
              <a:spcBef>
                <a:spcPct val="50000"/>
              </a:spcBef>
            </a:pPr>
            <a:r>
              <a:rPr lang="en-US" sz="2400" dirty="0">
                <a:latin typeface="Tahoma" panose="020B0604030504040204" pitchFamily="34" charset="0"/>
                <a:ea typeface="宋体" panose="02010600030101010101" pitchFamily="2" charset="-122"/>
              </a:rPr>
              <a:t>1.</a:t>
            </a:r>
            <a:r>
              <a:rPr lang="zh-CN" sz="2400" dirty="0">
                <a:latin typeface="Tahoma" panose="020B0604030504040204" pitchFamily="34" charset="0"/>
                <a:ea typeface="宋体" panose="02010600030101010101" pitchFamily="2" charset="-122"/>
              </a:rPr>
              <a:t>英文字符</a:t>
            </a:r>
            <a:r>
              <a:rPr sz="2400" dirty="0">
                <a:latin typeface="Tahoma" panose="020B0604030504040204" pitchFamily="34" charset="0"/>
                <a:ea typeface="宋体" panose="02010600030101010101" pitchFamily="2" charset="-122"/>
              </a:rPr>
              <a:t>编码</a:t>
            </a:r>
            <a:r>
              <a:rPr lang="zh-CN" altLang="en-US" dirty="0">
                <a:latin typeface="Tahoma" panose="020B0604030504040204" pitchFamily="34" charset="0"/>
                <a:ea typeface="宋体" panose="02010600030101010101" pitchFamily="2" charset="-122"/>
              </a:rPr>
              <a:t> </a:t>
            </a:r>
            <a:endParaRPr lang="zh-CN" altLang="en-US">
              <a:latin typeface="Tahoma" panose="020B0604030504040204" pitchFamily="34" charset="0"/>
              <a:ea typeface="宋体" panose="02010600030101010101" pitchFamily="2" charset="-122"/>
            </a:endParaRPr>
          </a:p>
        </p:txBody>
      </p:sp>
      <p:pic>
        <p:nvPicPr>
          <p:cNvPr id="7" name="图片 6" descr="校徽"/>
          <p:cNvPicPr>
            <a:picLocks noChangeAspect="1"/>
          </p:cNvPicPr>
          <p:nvPr/>
        </p:nvPicPr>
        <p:blipFill>
          <a:blip r:embed="rId1">
            <a:alphaModFix amt="67000"/>
          </a:blip>
          <a:stretch>
            <a:fillRect/>
          </a:stretch>
        </p:blipFill>
        <p:spPr>
          <a:xfrm>
            <a:off x="10788015" y="123825"/>
            <a:ext cx="1297940" cy="124269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81058" name="文本框 1581057"/>
          <p:cNvSpPr txBox="1"/>
          <p:nvPr/>
        </p:nvSpPr>
        <p:spPr>
          <a:xfrm>
            <a:off x="1810703" y="544195"/>
            <a:ext cx="2636837" cy="570865"/>
          </a:xfrm>
          <a:prstGeom prst="rect">
            <a:avLst/>
          </a:prstGeom>
          <a:noFill/>
          <a:ln w="9525">
            <a:noFill/>
          </a:ln>
        </p:spPr>
        <p:txBody>
          <a:bodyPr>
            <a:spAutoFit/>
          </a:bodyPr>
          <a:p>
            <a:pPr>
              <a:lnSpc>
                <a:spcPct val="130000"/>
              </a:lnSpc>
              <a:buFont typeface="Wingdings" panose="05000000000000000000" pitchFamily="2" charset="2"/>
            </a:pPr>
            <a:r>
              <a:rPr lang="zh-CN" altLang="en-US" sz="2400" i="0" dirty="0">
                <a:latin typeface="Times New Roman" panose="02020603050405020304" pitchFamily="18" charset="0"/>
                <a:ea typeface="宋体" panose="02010600030101010101" pitchFamily="2" charset="-122"/>
              </a:rPr>
              <a:t>完整的</a:t>
            </a:r>
            <a:r>
              <a:rPr lang="en-US" altLang="zh-CN" sz="2400" i="0">
                <a:latin typeface="Times New Roman" panose="02020603050405020304" pitchFamily="18" charset="0"/>
                <a:ea typeface="宋体" panose="02010600030101010101" pitchFamily="2" charset="-122"/>
              </a:rPr>
              <a:t>ASCII</a:t>
            </a:r>
            <a:r>
              <a:rPr lang="zh-CN" altLang="en-US" sz="2400" i="0" dirty="0">
                <a:latin typeface="Times New Roman" panose="02020603050405020304" pitchFamily="18" charset="0"/>
                <a:ea typeface="宋体" panose="02010600030101010101" pitchFamily="2" charset="-122"/>
              </a:rPr>
              <a:t>码表</a:t>
            </a:r>
            <a:endParaRPr lang="zh-CN" altLang="en-US" sz="2400" b="0" i="0" dirty="0">
              <a:latin typeface="Times New Roman" panose="02020603050405020304" pitchFamily="18" charset="0"/>
              <a:ea typeface="宋体" panose="02010600030101010101" pitchFamily="2" charset="-122"/>
            </a:endParaRPr>
          </a:p>
        </p:txBody>
      </p:sp>
      <p:sp>
        <p:nvSpPr>
          <p:cNvPr id="1581060" name="Text Box 16"/>
          <p:cNvSpPr txBox="1"/>
          <p:nvPr/>
        </p:nvSpPr>
        <p:spPr>
          <a:xfrm>
            <a:off x="1687513" y="0"/>
            <a:ext cx="6785610" cy="829945"/>
          </a:xfrm>
          <a:prstGeom prst="rect">
            <a:avLst/>
          </a:prstGeom>
          <a:noFill/>
          <a:ln w="9525">
            <a:noFill/>
          </a:ln>
        </p:spPr>
        <p:txBody>
          <a:bodyPr wrap="none">
            <a:spAutoFit/>
          </a:bodyPr>
          <a:p>
            <a:pPr>
              <a:lnSpc>
                <a:spcPct val="120000"/>
              </a:lnSpc>
            </a:pPr>
            <a:r>
              <a:rPr lang="en-US" altLang="zh-CN" sz="2000" i="0">
                <a:solidFill>
                  <a:schemeClr val="bg1"/>
                </a:solidFill>
                <a:latin typeface="Arial" panose="020B0604020202020204" pitchFamily="34" charset="0"/>
                <a:ea typeface="华文中宋" panose="02010600040101010101" pitchFamily="2" charset="-122"/>
              </a:rPr>
              <a:t>0</a:t>
            </a:r>
            <a:r>
              <a:rPr lang="zh-CN" altLang="en-US" sz="2000" i="0" dirty="0">
                <a:solidFill>
                  <a:schemeClr val="bg1"/>
                </a:solidFill>
                <a:latin typeface="Arial" panose="020B0604020202020204" pitchFamily="34" charset="0"/>
                <a:ea typeface="华文中宋" panose="02010600040101010101" pitchFamily="2" charset="-122"/>
              </a:rPr>
              <a:t>和</a:t>
            </a:r>
            <a:r>
              <a:rPr lang="en-US" altLang="zh-CN" sz="2000" i="0">
                <a:solidFill>
                  <a:schemeClr val="bg1"/>
                </a:solidFill>
                <a:latin typeface="Arial" panose="020B0604020202020204" pitchFamily="34" charset="0"/>
                <a:ea typeface="华文中宋" panose="02010600040101010101" pitchFamily="2" charset="-122"/>
              </a:rPr>
              <a:t>1</a:t>
            </a:r>
            <a:r>
              <a:rPr lang="zh-CN" altLang="en-US" sz="2000" i="0" dirty="0">
                <a:solidFill>
                  <a:schemeClr val="bg1"/>
                </a:solidFill>
                <a:latin typeface="Arial" panose="020B0604020202020204" pitchFamily="34" charset="0"/>
                <a:ea typeface="华文中宋" panose="02010600040101010101" pitchFamily="2" charset="-122"/>
              </a:rPr>
              <a:t>与字母符号</a:t>
            </a:r>
            <a:r>
              <a:rPr lang="en-US" altLang="zh-CN" sz="2000" i="0">
                <a:solidFill>
                  <a:schemeClr val="bg1"/>
                </a:solidFill>
                <a:latin typeface="Arial" panose="020B0604020202020204" pitchFamily="34" charset="0"/>
                <a:ea typeface="华文中宋" panose="02010600040101010101" pitchFamily="2" charset="-122"/>
              </a:rPr>
              <a:t>---</a:t>
            </a:r>
            <a:r>
              <a:rPr lang="zh-CN" altLang="en-US" sz="2000" i="0" dirty="0">
                <a:solidFill>
                  <a:schemeClr val="bg1"/>
                </a:solidFill>
                <a:latin typeface="Arial" panose="020B0604020202020204" pitchFamily="34" charset="0"/>
                <a:ea typeface="华文中宋" panose="02010600040101010101" pitchFamily="2" charset="-122"/>
              </a:rPr>
              <a:t>编码</a:t>
            </a:r>
            <a:endParaRPr lang="zh-CN" altLang="en-US" sz="2000" i="0" dirty="0">
              <a:solidFill>
                <a:schemeClr val="bg1"/>
              </a:solidFill>
              <a:latin typeface="Arial" panose="020B0604020202020204" pitchFamily="34" charset="0"/>
              <a:ea typeface="华文中宋" panose="02010600040101010101" pitchFamily="2" charset="-122"/>
            </a:endParaRPr>
          </a:p>
          <a:p>
            <a:pPr>
              <a:lnSpc>
                <a:spcPct val="120000"/>
              </a:lnSpc>
            </a:pPr>
            <a:r>
              <a:rPr lang="en-US" altLang="zh-CN" sz="2000" i="0">
                <a:solidFill>
                  <a:schemeClr val="bg1"/>
                </a:solidFill>
                <a:latin typeface="Arial" panose="020B0604020202020204" pitchFamily="34" charset="0"/>
                <a:ea typeface="华文中宋" panose="02010600040101010101" pitchFamily="2" charset="-122"/>
              </a:rPr>
              <a:t>(2) </a:t>
            </a:r>
            <a:r>
              <a:rPr lang="zh-CN" altLang="en-US" sz="2000" i="0" dirty="0">
                <a:solidFill>
                  <a:schemeClr val="bg1"/>
                </a:solidFill>
                <a:latin typeface="Arial" panose="020B0604020202020204" pitchFamily="34" charset="0"/>
                <a:ea typeface="华文中宋" panose="02010600040101010101" pitchFamily="2" charset="-122"/>
              </a:rPr>
              <a:t>英文字母符号如何编码</a:t>
            </a:r>
            <a:r>
              <a:rPr lang="en-US" altLang="zh-CN" sz="2000" i="0">
                <a:solidFill>
                  <a:schemeClr val="bg1"/>
                </a:solidFill>
                <a:latin typeface="Arial" panose="020B0604020202020204" pitchFamily="34" charset="0"/>
                <a:ea typeface="华文中宋" panose="02010600040101010101" pitchFamily="2" charset="-122"/>
              </a:rPr>
              <a:t>? ASCII</a:t>
            </a:r>
            <a:r>
              <a:rPr lang="zh-CN" altLang="en-US" sz="2000" i="0" dirty="0">
                <a:solidFill>
                  <a:schemeClr val="bg1"/>
                </a:solidFill>
                <a:latin typeface="Arial" panose="020B0604020202020204" pitchFamily="34" charset="0"/>
                <a:ea typeface="华文中宋" panose="02010600040101010101" pitchFamily="2" charset="-122"/>
              </a:rPr>
              <a:t>码为什么要用</a:t>
            </a:r>
            <a:r>
              <a:rPr lang="en-US" altLang="zh-CN" sz="2000" i="0">
                <a:solidFill>
                  <a:schemeClr val="bg1"/>
                </a:solidFill>
                <a:latin typeface="Arial" panose="020B0604020202020204" pitchFamily="34" charset="0"/>
                <a:ea typeface="华文中宋" panose="02010600040101010101" pitchFamily="2" charset="-122"/>
              </a:rPr>
              <a:t>8</a:t>
            </a:r>
            <a:r>
              <a:rPr lang="zh-CN" altLang="en-US" sz="2000" i="0" dirty="0">
                <a:solidFill>
                  <a:schemeClr val="bg1"/>
                </a:solidFill>
                <a:latin typeface="Arial" panose="020B0604020202020204" pitchFamily="34" charset="0"/>
                <a:ea typeface="华文中宋" panose="02010600040101010101" pitchFamily="2" charset="-122"/>
              </a:rPr>
              <a:t>位来编码</a:t>
            </a:r>
            <a:r>
              <a:rPr lang="en-US" altLang="zh-CN" sz="2000" i="0">
                <a:solidFill>
                  <a:schemeClr val="bg1"/>
                </a:solidFill>
                <a:latin typeface="Arial" panose="020B0604020202020204" pitchFamily="34" charset="0"/>
                <a:ea typeface="华文中宋" panose="02010600040101010101" pitchFamily="2" charset="-122"/>
              </a:rPr>
              <a:t>?</a:t>
            </a:r>
            <a:endParaRPr lang="en-US" altLang="zh-CN" sz="2000" i="0">
              <a:solidFill>
                <a:schemeClr val="bg1"/>
              </a:solidFill>
              <a:latin typeface="Arial" panose="020B0604020202020204" pitchFamily="34" charset="0"/>
              <a:ea typeface="华文中宋" panose="02010600040101010101" pitchFamily="2" charset="-122"/>
            </a:endParaRPr>
          </a:p>
        </p:txBody>
      </p:sp>
      <p:pic>
        <p:nvPicPr>
          <p:cNvPr id="1581061" name="图片 1581060"/>
          <p:cNvPicPr>
            <a:picLocks noChangeAspect="1"/>
          </p:cNvPicPr>
          <p:nvPr/>
        </p:nvPicPr>
        <p:blipFill>
          <a:blip r:embed="rId1"/>
          <a:stretch>
            <a:fillRect/>
          </a:stretch>
        </p:blipFill>
        <p:spPr>
          <a:xfrm>
            <a:off x="1258570" y="1489710"/>
            <a:ext cx="9643110" cy="4986020"/>
          </a:xfrm>
          <a:prstGeom prst="rect">
            <a:avLst/>
          </a:prstGeom>
          <a:noFill/>
          <a:ln w="76200" cap="flat" cmpd="sng">
            <a:solidFill>
              <a:srgbClr val="FF0000"/>
            </a:solidFill>
            <a:prstDash val="solid"/>
            <a:miter/>
            <a:headEnd type="none" w="med" len="med"/>
            <a:tailEnd type="none" w="med" len="med"/>
          </a:ln>
        </p:spPr>
      </p:pic>
      <p:pic>
        <p:nvPicPr>
          <p:cNvPr id="7" name="图片 6" descr="校徽"/>
          <p:cNvPicPr>
            <a:picLocks noChangeAspect="1"/>
          </p:cNvPicPr>
          <p:nvPr/>
        </p:nvPicPr>
        <p:blipFill>
          <a:blip r:embed="rId2">
            <a:alphaModFix amt="67000"/>
          </a:blip>
          <a:stretch>
            <a:fillRect/>
          </a:stretch>
        </p:blipFill>
        <p:spPr>
          <a:xfrm>
            <a:off x="10788015" y="123825"/>
            <a:ext cx="1297940" cy="1242695"/>
          </a:xfrm>
          <a:prstGeom prst="rect">
            <a:avLst/>
          </a:prstGeom>
        </p:spPr>
      </p:pic>
      <p:sp>
        <p:nvSpPr>
          <p:cNvPr id="2" name="文本框 1"/>
          <p:cNvSpPr txBox="1"/>
          <p:nvPr/>
        </p:nvSpPr>
        <p:spPr>
          <a:xfrm>
            <a:off x="4799965" y="713740"/>
            <a:ext cx="4793615" cy="700405"/>
          </a:xfrm>
          <a:prstGeom prst="rect">
            <a:avLst/>
          </a:prstGeom>
          <a:noFill/>
        </p:spPr>
        <p:txBody>
          <a:bodyPr wrap="square" rtlCol="0">
            <a:spAutoFit/>
          </a:bodyPr>
          <a:p>
            <a:r>
              <a:rPr lang="zh-CN" altLang="en-US" sz="2400">
                <a:solidFill>
                  <a:srgbClr val="0070C0"/>
                </a:solidFill>
              </a:rPr>
              <a:t>字符编码的格式：</a:t>
            </a:r>
            <a:r>
              <a:rPr lang="en-US" altLang="zh-CN" sz="2400">
                <a:solidFill>
                  <a:srgbClr val="0070C0"/>
                </a:solidFill>
              </a:rPr>
              <a:t>0</a:t>
            </a:r>
            <a:r>
              <a:rPr lang="en-US" altLang="zh-CN" sz="2400">
                <a:solidFill>
                  <a:srgbClr val="0070C0"/>
                </a:solidFill>
                <a:sym typeface="+mn-ea"/>
              </a:rPr>
              <a:t>b</a:t>
            </a:r>
            <a:r>
              <a:rPr lang="en-US" altLang="zh-CN" sz="2400" baseline="-25000">
                <a:solidFill>
                  <a:srgbClr val="0070C0"/>
                </a:solidFill>
                <a:sym typeface="+mn-ea"/>
              </a:rPr>
              <a:t>6</a:t>
            </a:r>
            <a:r>
              <a:rPr lang="en-US" altLang="zh-CN" sz="2400">
                <a:solidFill>
                  <a:srgbClr val="0070C0"/>
                </a:solidFill>
                <a:sym typeface="+mn-ea"/>
              </a:rPr>
              <a:t>b</a:t>
            </a:r>
            <a:r>
              <a:rPr lang="en-US" altLang="zh-CN" sz="2400" baseline="-25000">
                <a:solidFill>
                  <a:srgbClr val="0070C0"/>
                </a:solidFill>
                <a:sym typeface="+mn-ea"/>
              </a:rPr>
              <a:t>5</a:t>
            </a:r>
            <a:r>
              <a:rPr lang="en-US" altLang="zh-CN" sz="2400">
                <a:solidFill>
                  <a:srgbClr val="0070C0"/>
                </a:solidFill>
                <a:sym typeface="+mn-ea"/>
              </a:rPr>
              <a:t>b</a:t>
            </a:r>
            <a:r>
              <a:rPr lang="en-US" altLang="zh-CN" sz="2400" baseline="-25000">
                <a:solidFill>
                  <a:srgbClr val="0070C0"/>
                </a:solidFill>
                <a:sym typeface="+mn-ea"/>
              </a:rPr>
              <a:t>4</a:t>
            </a:r>
            <a:r>
              <a:rPr lang="en-US" altLang="zh-CN" sz="2400">
                <a:solidFill>
                  <a:srgbClr val="0070C0"/>
                </a:solidFill>
                <a:sym typeface="+mn-ea"/>
              </a:rPr>
              <a:t>b</a:t>
            </a:r>
            <a:r>
              <a:rPr lang="en-US" altLang="zh-CN" sz="2400" baseline="-25000">
                <a:solidFill>
                  <a:srgbClr val="0070C0"/>
                </a:solidFill>
                <a:sym typeface="+mn-ea"/>
              </a:rPr>
              <a:t>3</a:t>
            </a:r>
            <a:r>
              <a:rPr lang="en-US" altLang="zh-CN" sz="2400">
                <a:solidFill>
                  <a:srgbClr val="0070C0"/>
                </a:solidFill>
                <a:sym typeface="+mn-ea"/>
              </a:rPr>
              <a:t>b</a:t>
            </a:r>
            <a:r>
              <a:rPr lang="en-US" altLang="zh-CN" sz="2400" baseline="-25000">
                <a:solidFill>
                  <a:srgbClr val="0070C0"/>
                </a:solidFill>
                <a:sym typeface="+mn-ea"/>
              </a:rPr>
              <a:t>2</a:t>
            </a:r>
            <a:r>
              <a:rPr lang="en-US" altLang="zh-CN" sz="2400">
                <a:solidFill>
                  <a:srgbClr val="0070C0"/>
                </a:solidFill>
                <a:sym typeface="+mn-ea"/>
              </a:rPr>
              <a:t>b</a:t>
            </a:r>
            <a:r>
              <a:rPr lang="en-US" altLang="zh-CN" sz="2400" baseline="-25000">
                <a:solidFill>
                  <a:srgbClr val="0070C0"/>
                </a:solidFill>
                <a:sym typeface="+mn-ea"/>
              </a:rPr>
              <a:t>1</a:t>
            </a:r>
            <a:r>
              <a:rPr lang="en-US" altLang="zh-CN" sz="2400">
                <a:solidFill>
                  <a:srgbClr val="0070C0"/>
                </a:solidFill>
                <a:sym typeface="+mn-ea"/>
              </a:rPr>
              <a:t>b</a:t>
            </a:r>
            <a:r>
              <a:rPr lang="en-US" altLang="zh-CN" sz="2400" baseline="-25000">
                <a:solidFill>
                  <a:srgbClr val="0070C0"/>
                </a:solidFill>
                <a:sym typeface="+mn-ea"/>
              </a:rPr>
              <a:t>0</a:t>
            </a:r>
            <a:endParaRPr lang="en-US" altLang="zh-CN" sz="2400" baseline="-25000"/>
          </a:p>
          <a:p>
            <a:endParaRPr lang="en-US" altLang="zh-CN" sz="2400" baseline="-25000"/>
          </a:p>
        </p:txBody>
      </p:sp>
    </p:spTree>
  </p:cSld>
  <p:clrMapOvr>
    <a:masterClrMapping/>
  </p:clrMapOvr>
  <p:transition>
    <p:zoom/>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82082" name="矩形 1582081"/>
          <p:cNvSpPr/>
          <p:nvPr/>
        </p:nvSpPr>
        <p:spPr>
          <a:xfrm>
            <a:off x="1746250" y="1630680"/>
            <a:ext cx="8727440" cy="3415030"/>
          </a:xfrm>
          <a:prstGeom prst="rect">
            <a:avLst/>
          </a:prstGeom>
          <a:noFill/>
          <a:ln w="9525">
            <a:noFill/>
          </a:ln>
        </p:spPr>
        <p:txBody>
          <a:bodyPr wrap="square">
            <a:spAutoFit/>
          </a:bodyPr>
          <a:p>
            <a:pPr fontAlgn="auto">
              <a:lnSpc>
                <a:spcPct val="150000"/>
              </a:lnSpc>
            </a:pPr>
            <a:r>
              <a:rPr lang="zh-CN" altLang="en-US" sz="2400" i="0" dirty="0">
                <a:latin typeface="Arial" panose="020B0604020202020204" pitchFamily="34" charset="0"/>
                <a:ea typeface="宋体" panose="02010600030101010101" pitchFamily="2" charset="-122"/>
              </a:rPr>
              <a:t>每</a:t>
            </a:r>
            <a:r>
              <a:rPr lang="en-US" altLang="zh-CN" sz="2400" i="0">
                <a:solidFill>
                  <a:srgbClr val="FF0000"/>
                </a:solidFill>
                <a:latin typeface="Arial" panose="020B0604020202020204" pitchFamily="34" charset="0"/>
                <a:ea typeface="宋体" panose="02010600030101010101" pitchFamily="2" charset="-122"/>
              </a:rPr>
              <a:t>8</a:t>
            </a:r>
            <a:r>
              <a:rPr lang="zh-CN" altLang="en-US" sz="2400" i="0" dirty="0">
                <a:latin typeface="Arial" panose="020B0604020202020204" pitchFamily="34" charset="0"/>
                <a:ea typeface="宋体" panose="02010600030101010101" pitchFamily="2" charset="-122"/>
              </a:rPr>
              <a:t>位为一个字符，最高位为</a:t>
            </a:r>
            <a:r>
              <a:rPr lang="en-US" altLang="zh-CN" sz="2400" i="0">
                <a:latin typeface="Arial" panose="020B0604020202020204" pitchFamily="34" charset="0"/>
                <a:ea typeface="宋体" panose="02010600030101010101" pitchFamily="2" charset="-122"/>
              </a:rPr>
              <a:t>0</a:t>
            </a:r>
            <a:r>
              <a:rPr lang="zh-CN" altLang="en-US" sz="2400" i="0">
                <a:latin typeface="Arial" panose="020B0604020202020204" pitchFamily="34" charset="0"/>
                <a:ea typeface="宋体" panose="02010600030101010101" pitchFamily="2" charset="-122"/>
              </a:rPr>
              <a:t>。常用的字符编码有：</a:t>
            </a:r>
            <a:endParaRPr lang="en-US" altLang="zh-CN" sz="2400" i="0">
              <a:latin typeface="Arial" panose="020B0604020202020204" pitchFamily="34" charset="0"/>
              <a:ea typeface="宋体" panose="02010600030101010101" pitchFamily="2" charset="-122"/>
            </a:endParaRPr>
          </a:p>
          <a:p>
            <a:pPr indent="0" fontAlgn="auto">
              <a:lnSpc>
                <a:spcPct val="150000"/>
              </a:lnSpc>
              <a:buFont typeface="Wingdings" panose="05000000000000000000" pitchFamily="2" charset="2"/>
              <a:buNone/>
            </a:pPr>
            <a:r>
              <a:rPr lang="en-US" altLang="zh-CN" sz="2400" i="0">
                <a:latin typeface="Arial" panose="020B0604020202020204" pitchFamily="34" charset="0"/>
                <a:ea typeface="宋体" panose="02010600030101010101" pitchFamily="2" charset="-122"/>
              </a:rPr>
              <a:t>               41H ~ 5AH: </a:t>
            </a:r>
            <a:r>
              <a:rPr lang="en-US" altLang="zh-CN" sz="2400" i="0">
                <a:solidFill>
                  <a:srgbClr val="FF0000"/>
                </a:solidFill>
                <a:latin typeface="Arial" panose="020B0604020202020204" pitchFamily="34" charset="0"/>
                <a:ea typeface="宋体" panose="02010600030101010101" pitchFamily="2" charset="-122"/>
              </a:rPr>
              <a:t>“A” ~ “Z”</a:t>
            </a:r>
            <a:endParaRPr lang="en-US" altLang="zh-CN" sz="2400" i="0">
              <a:solidFill>
                <a:srgbClr val="FF0000"/>
              </a:solidFill>
              <a:latin typeface="Arial" panose="020B0604020202020204" pitchFamily="34" charset="0"/>
              <a:ea typeface="宋体" panose="02010600030101010101" pitchFamily="2" charset="-122"/>
            </a:endParaRPr>
          </a:p>
          <a:p>
            <a:pPr indent="0" fontAlgn="auto">
              <a:lnSpc>
                <a:spcPct val="150000"/>
              </a:lnSpc>
              <a:buFont typeface="Wingdings" panose="05000000000000000000" pitchFamily="2" charset="2"/>
              <a:buNone/>
            </a:pPr>
            <a:r>
              <a:rPr lang="en-US" altLang="zh-CN" sz="2400" i="0">
                <a:latin typeface="Arial" panose="020B0604020202020204" pitchFamily="34" charset="0"/>
                <a:ea typeface="宋体" panose="02010600030101010101" pitchFamily="2" charset="-122"/>
              </a:rPr>
              <a:t>               61H ~ 7AH: </a:t>
            </a:r>
            <a:r>
              <a:rPr lang="en-US" altLang="zh-CN" sz="2400" i="0">
                <a:solidFill>
                  <a:srgbClr val="FF0000"/>
                </a:solidFill>
                <a:latin typeface="Arial" panose="020B0604020202020204" pitchFamily="34" charset="0"/>
                <a:ea typeface="宋体" panose="02010600030101010101" pitchFamily="2" charset="-122"/>
              </a:rPr>
              <a:t>“a” ~ “z”</a:t>
            </a:r>
            <a:endParaRPr lang="en-US" altLang="zh-CN" sz="2400" i="0">
              <a:solidFill>
                <a:srgbClr val="FF0000"/>
              </a:solidFill>
              <a:latin typeface="Arial" panose="020B0604020202020204" pitchFamily="34" charset="0"/>
              <a:ea typeface="宋体" panose="02010600030101010101" pitchFamily="2" charset="-122"/>
            </a:endParaRPr>
          </a:p>
          <a:p>
            <a:pPr indent="0" fontAlgn="auto">
              <a:lnSpc>
                <a:spcPct val="150000"/>
              </a:lnSpc>
              <a:buFont typeface="Wingdings" panose="05000000000000000000" pitchFamily="2" charset="2"/>
              <a:buNone/>
            </a:pPr>
            <a:r>
              <a:rPr lang="en-US" altLang="zh-CN" sz="2400" i="0">
                <a:latin typeface="Arial" panose="020B0604020202020204" pitchFamily="34" charset="0"/>
                <a:ea typeface="宋体" panose="02010600030101010101" pitchFamily="2" charset="-122"/>
              </a:rPr>
              <a:t>               0AH:   </a:t>
            </a:r>
            <a:r>
              <a:rPr lang="zh-CN" altLang="zh-CN" sz="2400" i="0" dirty="0">
                <a:latin typeface="Arial" panose="020B0604020202020204" pitchFamily="34" charset="0"/>
                <a:ea typeface="宋体" panose="02010600030101010101" pitchFamily="2" charset="-122"/>
              </a:rPr>
              <a:t>换行符号</a:t>
            </a:r>
            <a:r>
              <a:rPr lang="en-US" altLang="zh-CN" sz="2400" i="0">
                <a:solidFill>
                  <a:srgbClr val="FF0000"/>
                </a:solidFill>
                <a:latin typeface="Arial" panose="020B0604020202020204" pitchFamily="34" charset="0"/>
                <a:ea typeface="宋体" panose="02010600030101010101" pitchFamily="2" charset="-122"/>
              </a:rPr>
              <a:t>LF</a:t>
            </a:r>
            <a:endParaRPr lang="en-US" altLang="zh-CN" sz="2400" i="0">
              <a:solidFill>
                <a:srgbClr val="FF0000"/>
              </a:solidFill>
              <a:latin typeface="Arial" panose="020B0604020202020204" pitchFamily="34" charset="0"/>
              <a:ea typeface="宋体" panose="02010600030101010101" pitchFamily="2" charset="-122"/>
            </a:endParaRPr>
          </a:p>
          <a:p>
            <a:pPr indent="0" fontAlgn="auto">
              <a:lnSpc>
                <a:spcPct val="150000"/>
              </a:lnSpc>
              <a:buFont typeface="Wingdings" panose="05000000000000000000" pitchFamily="2" charset="2"/>
              <a:buNone/>
            </a:pPr>
            <a:r>
              <a:rPr lang="en-US" altLang="zh-CN" sz="2400" i="0">
                <a:latin typeface="Arial" panose="020B0604020202020204" pitchFamily="34" charset="0"/>
                <a:ea typeface="宋体" panose="02010600030101010101" pitchFamily="2" charset="-122"/>
              </a:rPr>
              <a:t>               0DH:   </a:t>
            </a:r>
            <a:r>
              <a:rPr lang="zh-CN" altLang="zh-CN" sz="2400" i="0" dirty="0">
                <a:latin typeface="Arial" panose="020B0604020202020204" pitchFamily="34" charset="0"/>
                <a:ea typeface="宋体" panose="02010600030101010101" pitchFamily="2" charset="-122"/>
              </a:rPr>
              <a:t>回车符号</a:t>
            </a:r>
            <a:r>
              <a:rPr lang="en-US" altLang="zh-CN" sz="2400" i="0">
                <a:solidFill>
                  <a:srgbClr val="FF0000"/>
                </a:solidFill>
                <a:latin typeface="Arial" panose="020B0604020202020204" pitchFamily="34" charset="0"/>
                <a:ea typeface="宋体" panose="02010600030101010101" pitchFamily="2" charset="-122"/>
              </a:rPr>
              <a:t>CR</a:t>
            </a:r>
            <a:endParaRPr lang="en-US" altLang="zh-CN" sz="2400" i="0">
              <a:solidFill>
                <a:srgbClr val="FF0000"/>
              </a:solidFill>
              <a:latin typeface="Arial" panose="020B0604020202020204" pitchFamily="34" charset="0"/>
              <a:ea typeface="宋体" panose="02010600030101010101" pitchFamily="2" charset="-122"/>
            </a:endParaRPr>
          </a:p>
          <a:p>
            <a:pPr indent="0" fontAlgn="auto">
              <a:lnSpc>
                <a:spcPct val="150000"/>
              </a:lnSpc>
              <a:buFont typeface="Wingdings" panose="05000000000000000000" pitchFamily="2" charset="2"/>
              <a:buNone/>
            </a:pPr>
            <a:r>
              <a:rPr lang="en-US" altLang="zh-CN" sz="2400" i="0">
                <a:latin typeface="Arial" panose="020B0604020202020204" pitchFamily="34" charset="0"/>
                <a:ea typeface="宋体" panose="02010600030101010101" pitchFamily="2" charset="-122"/>
              </a:rPr>
              <a:t>              30H ~ 39H: </a:t>
            </a:r>
            <a:r>
              <a:rPr lang="en-US" altLang="zh-CN" sz="2400" i="0">
                <a:solidFill>
                  <a:srgbClr val="FF0000"/>
                </a:solidFill>
                <a:latin typeface="Arial" panose="020B0604020202020204" pitchFamily="34" charset="0"/>
                <a:ea typeface="宋体" panose="02010600030101010101" pitchFamily="2" charset="-122"/>
              </a:rPr>
              <a:t>“0” ~ “9”</a:t>
            </a:r>
            <a:endParaRPr lang="en-US" altLang="zh-CN" sz="2400" i="0">
              <a:solidFill>
                <a:srgbClr val="FF0000"/>
              </a:solidFill>
              <a:latin typeface="Arial" panose="020B0604020202020204" pitchFamily="34" charset="0"/>
              <a:ea typeface="宋体" panose="02010600030101010101" pitchFamily="2" charset="-122"/>
            </a:endParaRPr>
          </a:p>
        </p:txBody>
      </p:sp>
      <p:sp>
        <p:nvSpPr>
          <p:cNvPr id="1582086" name="矩形 1582085"/>
          <p:cNvSpPr/>
          <p:nvPr/>
        </p:nvSpPr>
        <p:spPr>
          <a:xfrm>
            <a:off x="1701800" y="936625"/>
            <a:ext cx="7589838" cy="570865"/>
          </a:xfrm>
          <a:prstGeom prst="rect">
            <a:avLst/>
          </a:prstGeom>
          <a:noFill/>
          <a:ln w="9525">
            <a:noFill/>
          </a:ln>
        </p:spPr>
        <p:txBody>
          <a:bodyPr>
            <a:spAutoFit/>
          </a:bodyPr>
          <a:p>
            <a:pPr>
              <a:lnSpc>
                <a:spcPct val="130000"/>
              </a:lnSpc>
              <a:buClr>
                <a:schemeClr val="accent2"/>
              </a:buClr>
              <a:buFont typeface="Wingdings" panose="05000000000000000000" pitchFamily="2" charset="2"/>
            </a:pPr>
            <a:r>
              <a:rPr lang="en-US" altLang="zh-CN" sz="2400" i="0">
                <a:latin typeface="Arial" panose="020B0604020202020204" pitchFamily="34" charset="0"/>
                <a:ea typeface="宋体" panose="02010600030101010101" pitchFamily="2" charset="-122"/>
              </a:rPr>
              <a:t> </a:t>
            </a:r>
            <a:r>
              <a:rPr lang="en-US" altLang="zh-CN" sz="2400" i="0">
                <a:latin typeface="Times New Roman" panose="02020603050405020304" pitchFamily="18" charset="0"/>
                <a:ea typeface="楷体" panose="02010609060101010101" charset="-122"/>
                <a:cs typeface="Times New Roman" panose="02020603050405020304" pitchFamily="18" charset="0"/>
              </a:rPr>
              <a:t>ASCII</a:t>
            </a:r>
            <a:r>
              <a:rPr lang="zh-CN" altLang="en-US" sz="2400" i="0" dirty="0">
                <a:latin typeface="Times New Roman" panose="02020603050405020304" pitchFamily="18" charset="0"/>
                <a:ea typeface="楷体" panose="02010609060101010101" charset="-122"/>
                <a:cs typeface="Times New Roman" panose="02020603050405020304" pitchFamily="18" charset="0"/>
              </a:rPr>
              <a:t>编码的规律</a:t>
            </a:r>
            <a:endParaRPr lang="en-US" altLang="zh-CN" sz="2400" i="0">
              <a:latin typeface="Times New Roman" panose="02020603050405020304" pitchFamily="18" charset="0"/>
              <a:ea typeface="楷体" panose="02010609060101010101" charset="-122"/>
              <a:cs typeface="Times New Roman" panose="02020603050405020304" pitchFamily="18" charset="0"/>
            </a:endParaRPr>
          </a:p>
        </p:txBody>
      </p:sp>
      <p:sp>
        <p:nvSpPr>
          <p:cNvPr id="1582099" name="Text Box 16"/>
          <p:cNvSpPr txBox="1"/>
          <p:nvPr/>
        </p:nvSpPr>
        <p:spPr>
          <a:xfrm>
            <a:off x="1687513" y="0"/>
            <a:ext cx="3399790" cy="829945"/>
          </a:xfrm>
          <a:prstGeom prst="rect">
            <a:avLst/>
          </a:prstGeom>
          <a:noFill/>
          <a:ln w="9525">
            <a:noFill/>
          </a:ln>
        </p:spPr>
        <p:txBody>
          <a:bodyPr wrap="none">
            <a:spAutoFit/>
          </a:bodyPr>
          <a:p>
            <a:pPr>
              <a:lnSpc>
                <a:spcPct val="120000"/>
              </a:lnSpc>
            </a:pPr>
            <a:r>
              <a:rPr lang="en-US" altLang="zh-CN" sz="2000" i="0">
                <a:solidFill>
                  <a:schemeClr val="bg1"/>
                </a:solidFill>
                <a:latin typeface="Arial" panose="020B0604020202020204" pitchFamily="34" charset="0"/>
                <a:ea typeface="华文中宋" panose="02010600040101010101" pitchFamily="2" charset="-122"/>
              </a:rPr>
              <a:t>0</a:t>
            </a:r>
            <a:r>
              <a:rPr lang="zh-CN" altLang="en-US" sz="2000" i="0" dirty="0">
                <a:solidFill>
                  <a:schemeClr val="bg1"/>
                </a:solidFill>
                <a:latin typeface="Arial" panose="020B0604020202020204" pitchFamily="34" charset="0"/>
                <a:ea typeface="华文中宋" panose="02010600040101010101" pitchFamily="2" charset="-122"/>
              </a:rPr>
              <a:t>和</a:t>
            </a:r>
            <a:r>
              <a:rPr lang="en-US" altLang="zh-CN" sz="2000" i="0">
                <a:solidFill>
                  <a:schemeClr val="bg1"/>
                </a:solidFill>
                <a:latin typeface="Arial" panose="020B0604020202020204" pitchFamily="34" charset="0"/>
                <a:ea typeface="华文中宋" panose="02010600040101010101" pitchFamily="2" charset="-122"/>
              </a:rPr>
              <a:t>1</a:t>
            </a:r>
            <a:r>
              <a:rPr lang="zh-CN" altLang="en-US" sz="2000" i="0" dirty="0">
                <a:solidFill>
                  <a:schemeClr val="bg1"/>
                </a:solidFill>
                <a:latin typeface="Arial" panose="020B0604020202020204" pitchFamily="34" charset="0"/>
                <a:ea typeface="华文中宋" panose="02010600040101010101" pitchFamily="2" charset="-122"/>
              </a:rPr>
              <a:t>与字母符号</a:t>
            </a:r>
            <a:r>
              <a:rPr lang="en-US" altLang="zh-CN" sz="2000" i="0">
                <a:solidFill>
                  <a:schemeClr val="bg1"/>
                </a:solidFill>
                <a:latin typeface="Arial" panose="020B0604020202020204" pitchFamily="34" charset="0"/>
                <a:ea typeface="华文中宋" panose="02010600040101010101" pitchFamily="2" charset="-122"/>
              </a:rPr>
              <a:t>---</a:t>
            </a:r>
            <a:r>
              <a:rPr lang="zh-CN" altLang="en-US" sz="2000" i="0" dirty="0">
                <a:solidFill>
                  <a:schemeClr val="bg1"/>
                </a:solidFill>
                <a:latin typeface="Arial" panose="020B0604020202020204" pitchFamily="34" charset="0"/>
                <a:ea typeface="华文中宋" panose="02010600040101010101" pitchFamily="2" charset="-122"/>
              </a:rPr>
              <a:t>编码</a:t>
            </a:r>
            <a:endParaRPr lang="zh-CN" altLang="en-US" sz="2000" i="0" dirty="0">
              <a:solidFill>
                <a:schemeClr val="bg1"/>
              </a:solidFill>
              <a:latin typeface="Arial" panose="020B0604020202020204" pitchFamily="34" charset="0"/>
              <a:ea typeface="华文中宋" panose="02010600040101010101" pitchFamily="2" charset="-122"/>
            </a:endParaRPr>
          </a:p>
          <a:p>
            <a:pPr>
              <a:lnSpc>
                <a:spcPct val="120000"/>
              </a:lnSpc>
            </a:pPr>
            <a:r>
              <a:rPr lang="en-US" altLang="zh-CN" sz="2000" i="0">
                <a:solidFill>
                  <a:schemeClr val="bg1"/>
                </a:solidFill>
                <a:latin typeface="Arial" panose="020B0604020202020204" pitchFamily="34" charset="0"/>
                <a:ea typeface="华文中宋" panose="02010600040101010101" pitchFamily="2" charset="-122"/>
              </a:rPr>
              <a:t>(3) </a:t>
            </a:r>
            <a:r>
              <a:rPr lang="zh-CN" altLang="en-US" sz="2000" i="0" dirty="0">
                <a:solidFill>
                  <a:schemeClr val="bg1"/>
                </a:solidFill>
                <a:latin typeface="Arial" panose="020B0604020202020204" pitchFamily="34" charset="0"/>
                <a:ea typeface="华文中宋" panose="02010600040101010101" pitchFamily="2" charset="-122"/>
              </a:rPr>
              <a:t>使用</a:t>
            </a:r>
            <a:r>
              <a:rPr lang="en-US" altLang="zh-CN" sz="2000" i="0">
                <a:solidFill>
                  <a:schemeClr val="bg1"/>
                </a:solidFill>
                <a:latin typeface="Arial" panose="020B0604020202020204" pitchFamily="34" charset="0"/>
                <a:ea typeface="华文中宋" panose="02010600040101010101" pitchFamily="2" charset="-122"/>
              </a:rPr>
              <a:t>ASCII</a:t>
            </a:r>
            <a:r>
              <a:rPr lang="zh-CN" altLang="en-US" sz="2000" i="0" dirty="0">
                <a:solidFill>
                  <a:schemeClr val="bg1"/>
                </a:solidFill>
                <a:latin typeface="Arial" panose="020B0604020202020204" pitchFamily="34" charset="0"/>
                <a:ea typeface="华文中宋" panose="02010600040101010101" pitchFamily="2" charset="-122"/>
              </a:rPr>
              <a:t>码有什么好处</a:t>
            </a:r>
            <a:r>
              <a:rPr lang="en-US" altLang="zh-CN" sz="2000" i="0">
                <a:solidFill>
                  <a:schemeClr val="bg1"/>
                </a:solidFill>
                <a:latin typeface="Arial" panose="020B0604020202020204" pitchFamily="34" charset="0"/>
                <a:ea typeface="华文中宋" panose="02010600040101010101" pitchFamily="2" charset="-122"/>
              </a:rPr>
              <a:t>?</a:t>
            </a:r>
            <a:endParaRPr lang="en-US" altLang="zh-CN" sz="2000" i="0">
              <a:solidFill>
                <a:schemeClr val="bg1"/>
              </a:solidFill>
              <a:latin typeface="Arial" panose="020B0604020202020204" pitchFamily="34" charset="0"/>
              <a:ea typeface="华文中宋" panose="02010600040101010101" pitchFamily="2" charset="-122"/>
            </a:endParaRPr>
          </a:p>
        </p:txBody>
      </p:sp>
      <p:pic>
        <p:nvPicPr>
          <p:cNvPr id="7" name="图片 6" descr="校徽"/>
          <p:cNvPicPr>
            <a:picLocks noChangeAspect="1"/>
          </p:cNvPicPr>
          <p:nvPr/>
        </p:nvPicPr>
        <p:blipFill>
          <a:blip r:embed="rId1">
            <a:alphaModFix amt="67000"/>
          </a:blip>
          <a:stretch>
            <a:fillRect/>
          </a:stretch>
        </p:blipFill>
        <p:spPr>
          <a:xfrm>
            <a:off x="10788015" y="123825"/>
            <a:ext cx="1297940" cy="1242695"/>
          </a:xfrm>
          <a:prstGeom prst="rect">
            <a:avLst/>
          </a:prstGeom>
        </p:spPr>
      </p:pic>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582082"/>
                                        </p:tgtEl>
                                        <p:attrNameLst>
                                          <p:attrName>style.visibility</p:attrName>
                                        </p:attrNameLst>
                                      </p:cBhvr>
                                      <p:to>
                                        <p:strVal val="visible"/>
                                      </p:to>
                                    </p:set>
                                    <p:anim calcmode="lin" valueType="num">
                                      <p:cBhvr additive="base">
                                        <p:cTn id="7" dur="500" fill="hold"/>
                                        <p:tgtEl>
                                          <p:spTgt spid="1582082"/>
                                        </p:tgtEl>
                                        <p:attrNameLst>
                                          <p:attrName>ppt_x</p:attrName>
                                        </p:attrNameLst>
                                      </p:cBhvr>
                                      <p:tavLst>
                                        <p:tav tm="0">
                                          <p:val>
                                            <p:strVal val="1+#ppt_w/2"/>
                                          </p:val>
                                        </p:tav>
                                        <p:tav tm="100000">
                                          <p:val>
                                            <p:strVal val="#ppt_x"/>
                                          </p:val>
                                        </p:tav>
                                      </p:tavLst>
                                    </p:anim>
                                    <p:anim calcmode="lin" valueType="num">
                                      <p:cBhvr additive="base">
                                        <p:cTn id="8" dur="500" fill="hold"/>
                                        <p:tgtEl>
                                          <p:spTgt spid="158208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82082"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70" name="文本框 7169"/>
          <p:cNvSpPr txBox="1"/>
          <p:nvPr/>
        </p:nvSpPr>
        <p:spPr>
          <a:xfrm>
            <a:off x="3733800" y="228600"/>
            <a:ext cx="6629400" cy="368300"/>
          </a:xfrm>
          <a:prstGeom prst="rect">
            <a:avLst/>
          </a:prstGeom>
          <a:noFill/>
          <a:ln w="9525">
            <a:noFill/>
          </a:ln>
        </p:spPr>
        <p:txBody>
          <a:bodyPr>
            <a:spAutoFit/>
          </a:bodyPr>
          <a:p>
            <a:pPr>
              <a:spcBef>
                <a:spcPct val="50000"/>
              </a:spcBef>
            </a:pPr>
            <a:endParaRPr dirty="0">
              <a:latin typeface="Tahoma" panose="020B0604030504040204" pitchFamily="34" charset="0"/>
              <a:ea typeface="宋体" panose="02010600030101010101" pitchFamily="2" charset="-122"/>
            </a:endParaRPr>
          </a:p>
        </p:txBody>
      </p:sp>
      <p:sp>
        <p:nvSpPr>
          <p:cNvPr id="7173" name="文本框 7172"/>
          <p:cNvSpPr txBox="1"/>
          <p:nvPr/>
        </p:nvSpPr>
        <p:spPr>
          <a:xfrm>
            <a:off x="3657600" y="1066800"/>
            <a:ext cx="5486400" cy="368300"/>
          </a:xfrm>
          <a:prstGeom prst="rect">
            <a:avLst/>
          </a:prstGeom>
          <a:noFill/>
          <a:ln w="9525">
            <a:noFill/>
          </a:ln>
        </p:spPr>
        <p:txBody>
          <a:bodyPr>
            <a:spAutoFit/>
          </a:bodyPr>
          <a:p>
            <a:pPr>
              <a:spcBef>
                <a:spcPct val="50000"/>
              </a:spcBef>
            </a:pPr>
            <a:endParaRPr dirty="0">
              <a:latin typeface="Tahoma" panose="020B0604030504040204" pitchFamily="34" charset="0"/>
              <a:ea typeface="宋体" panose="02010600030101010101" pitchFamily="2" charset="-122"/>
            </a:endParaRPr>
          </a:p>
        </p:txBody>
      </p:sp>
      <p:sp>
        <p:nvSpPr>
          <p:cNvPr id="7177" name="文本框 7176"/>
          <p:cNvSpPr txBox="1"/>
          <p:nvPr/>
        </p:nvSpPr>
        <p:spPr>
          <a:xfrm>
            <a:off x="1592580" y="309880"/>
            <a:ext cx="3962400" cy="460375"/>
          </a:xfrm>
          <a:prstGeom prst="rect">
            <a:avLst/>
          </a:prstGeom>
          <a:noFill/>
          <a:ln w="9525">
            <a:noFill/>
          </a:ln>
        </p:spPr>
        <p:txBody>
          <a:bodyPr>
            <a:spAutoFit/>
          </a:bodyPr>
          <a:p>
            <a:pPr>
              <a:spcBef>
                <a:spcPct val="50000"/>
              </a:spcBef>
            </a:pPr>
            <a:r>
              <a:rPr lang="en-US" sz="2400" dirty="0">
                <a:latin typeface="Tahoma" panose="020B0604030504040204" pitchFamily="34" charset="0"/>
                <a:ea typeface="宋体" panose="02010600030101010101" pitchFamily="2" charset="-122"/>
              </a:rPr>
              <a:t>2.</a:t>
            </a:r>
            <a:r>
              <a:rPr sz="2400" dirty="0">
                <a:latin typeface="Tahoma" panose="020B0604030504040204" pitchFamily="34" charset="0"/>
                <a:ea typeface="宋体" panose="02010600030101010101" pitchFamily="2" charset="-122"/>
              </a:rPr>
              <a:t>汉字编码</a:t>
            </a:r>
            <a:r>
              <a:rPr lang="zh-CN" altLang="en-US" dirty="0">
                <a:latin typeface="Tahoma" panose="020B0604030504040204" pitchFamily="34" charset="0"/>
                <a:ea typeface="宋体" panose="02010600030101010101" pitchFamily="2" charset="-122"/>
              </a:rPr>
              <a:t> </a:t>
            </a:r>
            <a:endParaRPr lang="zh-CN" altLang="en-US">
              <a:latin typeface="Tahoma" panose="020B0604030504040204" pitchFamily="34" charset="0"/>
              <a:ea typeface="宋体" panose="02010600030101010101" pitchFamily="2" charset="-122"/>
            </a:endParaRPr>
          </a:p>
        </p:txBody>
      </p:sp>
      <p:sp>
        <p:nvSpPr>
          <p:cNvPr id="7178" name="文本框 7177"/>
          <p:cNvSpPr txBox="1"/>
          <p:nvPr/>
        </p:nvSpPr>
        <p:spPr>
          <a:xfrm>
            <a:off x="1031875" y="895350"/>
            <a:ext cx="10269855" cy="2399665"/>
          </a:xfrm>
          <a:prstGeom prst="rect">
            <a:avLst/>
          </a:prstGeom>
          <a:noFill/>
          <a:ln w="9525">
            <a:noFill/>
          </a:ln>
        </p:spPr>
        <p:txBody>
          <a:bodyPr wrap="square">
            <a:spAutoFit/>
          </a:bodyPr>
          <a:p>
            <a:pPr>
              <a:lnSpc>
                <a:spcPct val="125000"/>
              </a:lnSpc>
              <a:spcBef>
                <a:spcPts val="0"/>
              </a:spcBef>
            </a:pPr>
            <a:r>
              <a:rPr lang="en-US" sz="2400" dirty="0">
                <a:latin typeface="Tahoma" panose="020B0604030504040204" pitchFamily="34" charset="0"/>
                <a:ea typeface="宋体" panose="02010600030101010101" pitchFamily="2" charset="-122"/>
              </a:rPr>
              <a:t>      </a:t>
            </a:r>
            <a:r>
              <a:rPr lang="zh-CN" altLang="en-US" sz="2400" dirty="0">
                <a:latin typeface="Times New Roman" panose="02020603050405020304" pitchFamily="18" charset="0"/>
                <a:ea typeface="楷体" panose="02010609060101010101" charset="-122"/>
                <a:cs typeface="Times New Roman" panose="02020603050405020304" pitchFamily="18" charset="0"/>
                <a:sym typeface="+mn-ea"/>
              </a:rPr>
              <a:t>我国使用的部颁标准字符编码与国际上使用的</a:t>
            </a:r>
            <a:r>
              <a:rPr lang="en-US" altLang="zh-CN" sz="2400" dirty="0">
                <a:latin typeface="Times New Roman" panose="02020603050405020304" pitchFamily="18" charset="0"/>
                <a:ea typeface="楷体" panose="02010609060101010101" charset="-122"/>
                <a:cs typeface="Times New Roman" panose="02020603050405020304" pitchFamily="18" charset="0"/>
                <a:sym typeface="+mn-ea"/>
              </a:rPr>
              <a:t>ASCII</a:t>
            </a:r>
            <a:r>
              <a:rPr lang="zh-CN" altLang="en-US" sz="2400" dirty="0">
                <a:latin typeface="Times New Roman" panose="02020603050405020304" pitchFamily="18" charset="0"/>
                <a:ea typeface="楷体" panose="02010609060101010101" charset="-122"/>
                <a:cs typeface="Times New Roman" panose="02020603050405020304" pitchFamily="18" charset="0"/>
                <a:sym typeface="+mn-ea"/>
              </a:rPr>
              <a:t>码基本相同。 </a:t>
            </a:r>
            <a:endParaRPr lang="zh-CN" altLang="en-US" sz="2400" dirty="0">
              <a:latin typeface="Times New Roman" panose="02020603050405020304" pitchFamily="18" charset="0"/>
              <a:ea typeface="楷体" panose="02010609060101010101" charset="-122"/>
              <a:cs typeface="Times New Roman" panose="02020603050405020304" pitchFamily="18" charset="0"/>
              <a:sym typeface="+mn-ea"/>
            </a:endParaRPr>
          </a:p>
          <a:p>
            <a:pPr>
              <a:lnSpc>
                <a:spcPct val="125000"/>
              </a:lnSpc>
              <a:spcBef>
                <a:spcPts val="0"/>
              </a:spcBef>
            </a:pPr>
            <a:r>
              <a:rPr lang="zh-CN" altLang="en-US" sz="2400" dirty="0">
                <a:latin typeface="Times New Roman" panose="02020603050405020304" pitchFamily="18" charset="0"/>
                <a:ea typeface="楷体" panose="02010609060101010101" charset="-122"/>
                <a:cs typeface="Times New Roman" panose="02020603050405020304" pitchFamily="18" charset="0"/>
                <a:sym typeface="+mn-ea"/>
              </a:rPr>
              <a:t>但应注意，半角字符码占一个字节，</a:t>
            </a:r>
            <a:r>
              <a:rPr lang="zh-CN" altLang="en-US" sz="2400" dirty="0">
                <a:solidFill>
                  <a:srgbClr val="0070C0"/>
                </a:solidFill>
                <a:latin typeface="Times New Roman" panose="02020603050405020304" pitchFamily="18" charset="0"/>
                <a:ea typeface="楷体" panose="02010609060101010101" charset="-122"/>
                <a:cs typeface="Times New Roman" panose="02020603050405020304" pitchFamily="18" charset="0"/>
                <a:sym typeface="+mn-ea"/>
              </a:rPr>
              <a:t>全角字符码占两个字节</a:t>
            </a:r>
            <a:r>
              <a:rPr lang="zh-CN" altLang="en-US" sz="2400" dirty="0">
                <a:latin typeface="Times New Roman" panose="02020603050405020304" pitchFamily="18" charset="0"/>
                <a:ea typeface="楷体" panose="02010609060101010101" charset="-122"/>
                <a:cs typeface="Times New Roman" panose="02020603050405020304" pitchFamily="18" charset="0"/>
                <a:sym typeface="+mn-ea"/>
              </a:rPr>
              <a:t>。</a:t>
            </a:r>
            <a:endParaRPr lang="en-US" sz="2400" dirty="0">
              <a:latin typeface="Tahoma" panose="020B0604030504040204" pitchFamily="34" charset="0"/>
              <a:ea typeface="宋体" panose="02010600030101010101" pitchFamily="2" charset="-122"/>
            </a:endParaRPr>
          </a:p>
          <a:p>
            <a:pPr>
              <a:lnSpc>
                <a:spcPct val="125000"/>
              </a:lnSpc>
              <a:spcBef>
                <a:spcPts val="0"/>
              </a:spcBef>
            </a:pPr>
            <a:r>
              <a:rPr lang="en-US" sz="2400" dirty="0">
                <a:latin typeface="Tahoma" panose="020B0604030504040204" pitchFamily="34" charset="0"/>
                <a:ea typeface="宋体" panose="02010600030101010101" pitchFamily="2" charset="-122"/>
              </a:rPr>
              <a:t>     </a:t>
            </a:r>
            <a:r>
              <a:rPr sz="2400" dirty="0">
                <a:latin typeface="Times New Roman" panose="02020603050405020304" pitchFamily="18" charset="0"/>
                <a:ea typeface="楷体" panose="02010609060101010101" charset="-122"/>
                <a:cs typeface="Times New Roman" panose="02020603050405020304" pitchFamily="18" charset="0"/>
              </a:rPr>
              <a:t>（1）汉字输入码</a:t>
            </a:r>
            <a:endParaRPr sz="2400" dirty="0">
              <a:latin typeface="Times New Roman" panose="02020603050405020304" pitchFamily="18" charset="0"/>
              <a:ea typeface="楷体" panose="02010609060101010101" charset="-122"/>
              <a:cs typeface="Times New Roman" panose="02020603050405020304" pitchFamily="18" charset="0"/>
            </a:endParaRPr>
          </a:p>
          <a:p>
            <a:pPr>
              <a:lnSpc>
                <a:spcPct val="125000"/>
              </a:lnSpc>
              <a:spcBef>
                <a:spcPts val="0"/>
              </a:spcBef>
            </a:pPr>
            <a:r>
              <a:rPr sz="2400" dirty="0">
                <a:latin typeface="Times New Roman" panose="02020603050405020304" pitchFamily="18" charset="0"/>
                <a:ea typeface="楷体" panose="02010609060101010101" charset="-122"/>
                <a:cs typeface="Times New Roman" panose="02020603050405020304" pitchFamily="18" charset="0"/>
              </a:rPr>
              <a:t>      汉字输入码实现按汉字的编码规则，通过键盘或其他设备，以编码形式将汉字输入计算机。</a:t>
            </a:r>
            <a:r>
              <a:rPr lang="zh-CN" altLang="en-US" sz="2400" dirty="0">
                <a:latin typeface="Times New Roman" panose="02020603050405020304" pitchFamily="18" charset="0"/>
                <a:ea typeface="楷体" panose="02010609060101010101" charset="-122"/>
                <a:cs typeface="Times New Roman" panose="02020603050405020304" pitchFamily="18" charset="0"/>
              </a:rPr>
              <a:t>如：搜狗拼音输入法、五笔字型输入法、</a:t>
            </a:r>
            <a:r>
              <a:rPr lang="en-US" altLang="zh-CN" sz="2400" dirty="0">
                <a:latin typeface="Times New Roman" panose="02020603050405020304" pitchFamily="18" charset="0"/>
                <a:ea typeface="楷体" panose="02010609060101010101" charset="-122"/>
                <a:cs typeface="Times New Roman" panose="02020603050405020304" pitchFamily="18" charset="0"/>
              </a:rPr>
              <a:t>ABC</a:t>
            </a:r>
            <a:r>
              <a:rPr lang="zh-CN" altLang="en-US" sz="2400" dirty="0">
                <a:latin typeface="Times New Roman" panose="02020603050405020304" pitchFamily="18" charset="0"/>
                <a:ea typeface="楷体" panose="02010609060101010101" charset="-122"/>
                <a:cs typeface="Times New Roman" panose="02020603050405020304" pitchFamily="18" charset="0"/>
              </a:rPr>
              <a:t>输入法等。</a:t>
            </a:r>
            <a:endParaRPr lang="zh-CN" sz="2400" dirty="0">
              <a:latin typeface="Times New Roman" panose="02020603050405020304" pitchFamily="18" charset="0"/>
              <a:ea typeface="楷体" panose="02010609060101010101" charset="-122"/>
              <a:cs typeface="Times New Roman" panose="02020603050405020304" pitchFamily="18" charset="0"/>
              <a:sym typeface="+mn-ea"/>
            </a:endParaRPr>
          </a:p>
        </p:txBody>
      </p:sp>
      <p:sp>
        <p:nvSpPr>
          <p:cNvPr id="1586178" name="文本框 1586177"/>
          <p:cNvSpPr txBox="1"/>
          <p:nvPr/>
        </p:nvSpPr>
        <p:spPr>
          <a:xfrm>
            <a:off x="7139940" y="4987290"/>
            <a:ext cx="1908175" cy="829945"/>
          </a:xfrm>
          <a:prstGeom prst="rect">
            <a:avLst/>
          </a:prstGeom>
          <a:noFill/>
          <a:ln w="9525">
            <a:noFill/>
          </a:ln>
        </p:spPr>
        <p:txBody>
          <a:bodyPr wrap="square" anchor="t" anchorCtr="0">
            <a:spAutoFit/>
          </a:bodyPr>
          <a:p>
            <a:r>
              <a:rPr lang="zh-CN" altLang="zh-CN" sz="4800" b="0" i="0" dirty="0">
                <a:latin typeface="Times New Roman" panose="02020603050405020304" pitchFamily="18" charset="0"/>
                <a:ea typeface="隶书" panose="02010509060101010101" pitchFamily="49" charset="-122"/>
              </a:rPr>
              <a:t>“型</a:t>
            </a:r>
            <a:r>
              <a:rPr lang="zh-CN" altLang="en-US" sz="4800" b="0" i="0" dirty="0">
                <a:latin typeface="Times New Roman" panose="02020603050405020304" pitchFamily="18" charset="0"/>
                <a:ea typeface="隶书" panose="02010509060101010101" pitchFamily="49" charset="-122"/>
              </a:rPr>
              <a:t>”</a:t>
            </a:r>
            <a:endParaRPr lang="zh-CN" altLang="en-US" sz="4800" b="0" i="0" dirty="0">
              <a:latin typeface="隶书" panose="02010509060101010101" pitchFamily="49" charset="-122"/>
              <a:ea typeface="隶书" panose="02010509060101010101" pitchFamily="49" charset="-122"/>
            </a:endParaRPr>
          </a:p>
        </p:txBody>
      </p:sp>
      <p:sp>
        <p:nvSpPr>
          <p:cNvPr id="1586179" name="文本框 1586178"/>
          <p:cNvSpPr txBox="1"/>
          <p:nvPr/>
        </p:nvSpPr>
        <p:spPr>
          <a:xfrm>
            <a:off x="2018665" y="4403725"/>
            <a:ext cx="5652135" cy="398780"/>
          </a:xfrm>
          <a:prstGeom prst="rect">
            <a:avLst/>
          </a:prstGeom>
          <a:noFill/>
          <a:ln w="9525">
            <a:noFill/>
          </a:ln>
        </p:spPr>
        <p:txBody>
          <a:bodyPr wrap="square" anchor="t" anchorCtr="0">
            <a:spAutoFit/>
          </a:bodyPr>
          <a:p>
            <a:r>
              <a:rPr lang="zh-CN" altLang="en-US" sz="2000" i="0" dirty="0">
                <a:solidFill>
                  <a:schemeClr val="accent2"/>
                </a:solidFill>
                <a:latin typeface="宋体" panose="02010600030101010101" pitchFamily="2" charset="-122"/>
                <a:ea typeface="宋体" panose="02010600030101010101" pitchFamily="2" charset="-122"/>
              </a:rPr>
              <a:t>输入码有若干：拼音码、字型码、区位码</a:t>
            </a:r>
            <a:r>
              <a:rPr lang="en-US" altLang="zh-CN" sz="2000" i="0">
                <a:solidFill>
                  <a:schemeClr val="accent2"/>
                </a:solidFill>
                <a:latin typeface="宋体" panose="02010600030101010101" pitchFamily="2" charset="-122"/>
                <a:ea typeface="宋体" panose="02010600030101010101" pitchFamily="2" charset="-122"/>
              </a:rPr>
              <a:t>… … </a:t>
            </a:r>
            <a:endParaRPr lang="en-US" altLang="zh-CN" sz="2000" i="0">
              <a:solidFill>
                <a:schemeClr val="accent2"/>
              </a:solidFill>
              <a:latin typeface="宋体" panose="02010600030101010101" pitchFamily="2" charset="-122"/>
              <a:ea typeface="宋体" panose="02010600030101010101" pitchFamily="2" charset="-122"/>
            </a:endParaRPr>
          </a:p>
        </p:txBody>
      </p:sp>
      <p:sp>
        <p:nvSpPr>
          <p:cNvPr id="1586180" name="文本框 1586179"/>
          <p:cNvSpPr txBox="1"/>
          <p:nvPr/>
        </p:nvSpPr>
        <p:spPr>
          <a:xfrm>
            <a:off x="2896870" y="4796155"/>
            <a:ext cx="1739265" cy="398780"/>
          </a:xfrm>
          <a:prstGeom prst="rect">
            <a:avLst/>
          </a:prstGeom>
          <a:noFill/>
          <a:ln w="9525">
            <a:noFill/>
          </a:ln>
        </p:spPr>
        <p:txBody>
          <a:bodyPr wrap="square" anchor="t" anchorCtr="0">
            <a:spAutoFit/>
          </a:bodyPr>
          <a:p>
            <a:r>
              <a:rPr lang="zh-CN" altLang="en-US" sz="2000" b="0" i="0" dirty="0">
                <a:solidFill>
                  <a:schemeClr val="accent2"/>
                </a:solidFill>
                <a:latin typeface="宋体" panose="02010600030101010101" pitchFamily="2" charset="-122"/>
                <a:ea typeface="宋体" panose="02010600030101010101" pitchFamily="2" charset="-122"/>
              </a:rPr>
              <a:t>拼音码：</a:t>
            </a:r>
            <a:r>
              <a:rPr lang="en-US" altLang="zh-CN" sz="2000" b="0" i="0" err="1">
                <a:solidFill>
                  <a:schemeClr val="accent2"/>
                </a:solidFill>
                <a:latin typeface="宋体" panose="02010600030101010101" pitchFamily="2" charset="-122"/>
                <a:ea typeface="宋体" panose="02010600030101010101" pitchFamily="2" charset="-122"/>
              </a:rPr>
              <a:t>xing</a:t>
            </a:r>
            <a:endParaRPr lang="en-US" altLang="zh-CN" sz="2000" b="0" i="0">
              <a:solidFill>
                <a:schemeClr val="accent2"/>
              </a:solidFill>
              <a:latin typeface="宋体" panose="02010600030101010101" pitchFamily="2" charset="-122"/>
              <a:ea typeface="宋体" panose="02010600030101010101" pitchFamily="2" charset="-122"/>
            </a:endParaRPr>
          </a:p>
        </p:txBody>
      </p:sp>
      <p:sp>
        <p:nvSpPr>
          <p:cNvPr id="1586181" name="文本框 1586180"/>
          <p:cNvSpPr txBox="1"/>
          <p:nvPr/>
        </p:nvSpPr>
        <p:spPr>
          <a:xfrm>
            <a:off x="2931795" y="5194935"/>
            <a:ext cx="1619250" cy="398780"/>
          </a:xfrm>
          <a:prstGeom prst="rect">
            <a:avLst/>
          </a:prstGeom>
          <a:noFill/>
          <a:ln w="9525">
            <a:noFill/>
          </a:ln>
        </p:spPr>
        <p:txBody>
          <a:bodyPr wrap="square" anchor="t" anchorCtr="0">
            <a:spAutoFit/>
          </a:bodyPr>
          <a:p>
            <a:r>
              <a:rPr lang="zh-CN" altLang="en-US" sz="2000" b="0" i="0" dirty="0">
                <a:solidFill>
                  <a:schemeClr val="accent2"/>
                </a:solidFill>
                <a:latin typeface="宋体" panose="02010600030101010101" pitchFamily="2" charset="-122"/>
                <a:ea typeface="宋体" panose="02010600030101010101" pitchFamily="2" charset="-122"/>
              </a:rPr>
              <a:t>双拼码： </a:t>
            </a:r>
            <a:r>
              <a:rPr lang="en-US" altLang="zh-CN" sz="2000" b="0" i="0">
                <a:solidFill>
                  <a:schemeClr val="accent2"/>
                </a:solidFill>
                <a:latin typeface="宋体" panose="02010600030101010101" pitchFamily="2" charset="-122"/>
                <a:ea typeface="宋体" panose="02010600030101010101" pitchFamily="2" charset="-122"/>
              </a:rPr>
              <a:t>x</a:t>
            </a:r>
            <a:r>
              <a:rPr lang="zh-CN" altLang="en-US" sz="2000" b="0" i="0" dirty="0">
                <a:solidFill>
                  <a:schemeClr val="accent2"/>
                </a:solidFill>
                <a:latin typeface="宋体" panose="02010600030101010101" pitchFamily="2" charset="-122"/>
                <a:ea typeface="宋体" panose="02010600030101010101" pitchFamily="2" charset="-122"/>
              </a:rPr>
              <a:t>；</a:t>
            </a:r>
            <a:endParaRPr lang="zh-CN" altLang="en-US" sz="2000" b="0" i="0" dirty="0">
              <a:solidFill>
                <a:schemeClr val="accent2"/>
              </a:solidFill>
              <a:latin typeface="宋体" panose="02010600030101010101" pitchFamily="2" charset="-122"/>
              <a:ea typeface="宋体" panose="02010600030101010101" pitchFamily="2" charset="-122"/>
            </a:endParaRPr>
          </a:p>
        </p:txBody>
      </p:sp>
      <p:sp>
        <p:nvSpPr>
          <p:cNvPr id="1586182" name="文本框 1586181"/>
          <p:cNvSpPr txBox="1"/>
          <p:nvPr/>
        </p:nvSpPr>
        <p:spPr>
          <a:xfrm>
            <a:off x="3378200" y="5621655"/>
            <a:ext cx="4918075" cy="368300"/>
          </a:xfrm>
          <a:prstGeom prst="rect">
            <a:avLst/>
          </a:prstGeom>
          <a:noFill/>
          <a:ln w="9525">
            <a:noFill/>
          </a:ln>
        </p:spPr>
        <p:txBody>
          <a:bodyPr wrap="square" anchor="t" anchorCtr="0">
            <a:spAutoFit/>
          </a:bodyPr>
          <a:p>
            <a:r>
              <a:rPr lang="zh-CN" altLang="en-US" b="0" i="0" dirty="0">
                <a:latin typeface="宋体" panose="02010600030101010101" pitchFamily="2" charset="-122"/>
                <a:ea typeface="宋体" panose="02010600030101010101" pitchFamily="2" charset="-122"/>
              </a:rPr>
              <a:t>其中</a:t>
            </a:r>
            <a:r>
              <a:rPr lang="en-US" altLang="zh-CN" b="0" i="0">
                <a:latin typeface="宋体" panose="02010600030101010101" pitchFamily="2" charset="-122"/>
                <a:ea typeface="宋体" panose="02010600030101010101" pitchFamily="2" charset="-122"/>
              </a:rPr>
              <a:t>,‘x’</a:t>
            </a:r>
            <a:r>
              <a:rPr lang="zh-CN" altLang="en-US" b="0" i="0" dirty="0">
                <a:latin typeface="宋体" panose="02010600030101010101" pitchFamily="2" charset="-122"/>
                <a:ea typeface="宋体" panose="02010600030101010101" pitchFamily="2" charset="-122"/>
              </a:rPr>
              <a:t>表声母</a:t>
            </a:r>
            <a:r>
              <a:rPr lang="en-US" altLang="zh-CN" b="0" i="0">
                <a:latin typeface="宋体" panose="02010600030101010101" pitchFamily="2" charset="-122"/>
                <a:ea typeface="宋体" panose="02010600030101010101" pitchFamily="2" charset="-122"/>
              </a:rPr>
              <a:t>x,</a:t>
            </a:r>
            <a:r>
              <a:rPr lang="zh-CN" altLang="en-US" b="0" i="0" dirty="0">
                <a:latin typeface="宋体" panose="02010600030101010101" pitchFamily="2" charset="-122"/>
                <a:ea typeface="宋体" panose="02010600030101010101" pitchFamily="2" charset="-122"/>
              </a:rPr>
              <a:t>而‘；’表韵母</a:t>
            </a:r>
            <a:r>
              <a:rPr lang="en-US" altLang="zh-CN" b="0" i="0" err="1">
                <a:latin typeface="宋体" panose="02010600030101010101" pitchFamily="2" charset="-122"/>
                <a:ea typeface="宋体" panose="02010600030101010101" pitchFamily="2" charset="-122"/>
              </a:rPr>
              <a:t>ing</a:t>
            </a:r>
            <a:endParaRPr lang="en-US" altLang="zh-CN" b="0" i="0">
              <a:latin typeface="宋体" panose="02010600030101010101" pitchFamily="2" charset="-122"/>
              <a:ea typeface="宋体" panose="02010600030101010101" pitchFamily="2" charset="-122"/>
            </a:endParaRPr>
          </a:p>
        </p:txBody>
      </p:sp>
      <p:sp>
        <p:nvSpPr>
          <p:cNvPr id="1586183" name="文本框 1586182"/>
          <p:cNvSpPr txBox="1"/>
          <p:nvPr/>
        </p:nvSpPr>
        <p:spPr>
          <a:xfrm>
            <a:off x="2919095" y="5997575"/>
            <a:ext cx="2219960" cy="706755"/>
          </a:xfrm>
          <a:prstGeom prst="rect">
            <a:avLst/>
          </a:prstGeom>
          <a:noFill/>
          <a:ln w="9525">
            <a:noFill/>
          </a:ln>
        </p:spPr>
        <p:txBody>
          <a:bodyPr wrap="square" anchor="t" anchorCtr="0">
            <a:spAutoFit/>
          </a:bodyPr>
          <a:p>
            <a:r>
              <a:rPr lang="zh-CN" altLang="en-US" sz="2000" b="0" i="0" dirty="0">
                <a:solidFill>
                  <a:schemeClr val="accent2"/>
                </a:solidFill>
                <a:latin typeface="宋体" panose="02010600030101010101" pitchFamily="2" charset="-122"/>
                <a:ea typeface="宋体" panose="02010600030101010101" pitchFamily="2" charset="-122"/>
              </a:rPr>
              <a:t>五笔字型码： </a:t>
            </a:r>
            <a:r>
              <a:rPr lang="en-US" altLang="zh-CN" sz="2000" b="0" i="0" err="1">
                <a:solidFill>
                  <a:schemeClr val="accent2"/>
                </a:solidFill>
                <a:latin typeface="宋体" panose="02010600030101010101" pitchFamily="2" charset="-122"/>
                <a:ea typeface="宋体" panose="02010600030101010101" pitchFamily="2" charset="-122"/>
              </a:rPr>
              <a:t>gajf</a:t>
            </a:r>
            <a:endParaRPr lang="en-US" altLang="zh-CN" sz="2000" b="0" i="0">
              <a:solidFill>
                <a:schemeClr val="accent2"/>
              </a:solidFill>
              <a:latin typeface="宋体" panose="02010600030101010101" pitchFamily="2" charset="-122"/>
              <a:ea typeface="宋体" panose="02010600030101010101" pitchFamily="2" charset="-122"/>
            </a:endParaRPr>
          </a:p>
        </p:txBody>
      </p:sp>
      <p:sp>
        <p:nvSpPr>
          <p:cNvPr id="1586184" name="文本框 1586183"/>
          <p:cNvSpPr txBox="1"/>
          <p:nvPr/>
        </p:nvSpPr>
        <p:spPr>
          <a:xfrm>
            <a:off x="3485515" y="6305550"/>
            <a:ext cx="7063740" cy="368300"/>
          </a:xfrm>
          <a:prstGeom prst="rect">
            <a:avLst/>
          </a:prstGeom>
          <a:noFill/>
          <a:ln w="9525">
            <a:noFill/>
          </a:ln>
        </p:spPr>
        <p:txBody>
          <a:bodyPr wrap="square" anchor="t" anchorCtr="0">
            <a:spAutoFit/>
          </a:bodyPr>
          <a:p>
            <a:r>
              <a:rPr lang="zh-CN" altLang="en-US" b="0" i="0" dirty="0">
                <a:latin typeface="宋体" panose="02010600030101010101" pitchFamily="2" charset="-122"/>
                <a:ea typeface="宋体" panose="02010600030101010101" pitchFamily="2" charset="-122"/>
              </a:rPr>
              <a:t>其中</a:t>
            </a:r>
            <a:r>
              <a:rPr lang="en-US" altLang="zh-CN" b="0" i="0">
                <a:latin typeface="宋体" panose="02010600030101010101" pitchFamily="2" charset="-122"/>
                <a:ea typeface="宋体" panose="02010600030101010101" pitchFamily="2" charset="-122"/>
              </a:rPr>
              <a:t>,g</a:t>
            </a:r>
            <a:r>
              <a:rPr lang="zh-CN" altLang="en-US" b="0" i="0" dirty="0">
                <a:latin typeface="宋体" panose="02010600030101010101" pitchFamily="2" charset="-122"/>
                <a:ea typeface="宋体" panose="02010600030101010101" pitchFamily="2" charset="-122"/>
              </a:rPr>
              <a:t>表字根“</a:t>
            </a:r>
            <a:r>
              <a:rPr lang="en-US" altLang="zh-CN" b="0" i="0">
                <a:latin typeface="宋体" panose="02010600030101010101" pitchFamily="2" charset="-122"/>
                <a:ea typeface="宋体" panose="02010600030101010101" pitchFamily="2" charset="-122"/>
              </a:rPr>
              <a:t>-”,a</a:t>
            </a:r>
            <a:r>
              <a:rPr lang="zh-CN" altLang="en-US" b="0" i="0" dirty="0">
                <a:latin typeface="宋体" panose="02010600030101010101" pitchFamily="2" charset="-122"/>
                <a:ea typeface="宋体" panose="02010600030101010101" pitchFamily="2" charset="-122"/>
              </a:rPr>
              <a:t>表开下的草字头</a:t>
            </a:r>
            <a:r>
              <a:rPr lang="en-US" altLang="zh-CN" b="0" i="0">
                <a:latin typeface="宋体" panose="02010600030101010101" pitchFamily="2" charset="-122"/>
                <a:ea typeface="宋体" panose="02010600030101010101" pitchFamily="2" charset="-122"/>
              </a:rPr>
              <a:t>,j</a:t>
            </a:r>
            <a:r>
              <a:rPr lang="zh-CN" altLang="en-US" b="0" i="0" dirty="0">
                <a:latin typeface="宋体" panose="02010600030101010101" pitchFamily="2" charset="-122"/>
                <a:ea typeface="宋体" panose="02010600030101010101" pitchFamily="2" charset="-122"/>
              </a:rPr>
              <a:t>表右侧立刀</a:t>
            </a:r>
            <a:r>
              <a:rPr lang="en-US" altLang="zh-CN" b="0" i="0">
                <a:latin typeface="宋体" panose="02010600030101010101" pitchFamily="2" charset="-122"/>
                <a:ea typeface="宋体" panose="02010600030101010101" pitchFamily="2" charset="-122"/>
              </a:rPr>
              <a:t>,f</a:t>
            </a:r>
            <a:r>
              <a:rPr lang="zh-CN" altLang="en-US" b="0" i="0" dirty="0">
                <a:latin typeface="宋体" panose="02010600030101010101" pitchFamily="2" charset="-122"/>
                <a:ea typeface="宋体" panose="02010600030101010101" pitchFamily="2" charset="-122"/>
              </a:rPr>
              <a:t>表下面土字</a:t>
            </a:r>
            <a:endParaRPr lang="zh-CN" altLang="en-US" b="0" i="0" dirty="0">
              <a:latin typeface="宋体" panose="02010600030101010101" pitchFamily="2" charset="-122"/>
              <a:ea typeface="宋体" panose="02010600030101010101" pitchFamily="2" charset="-122"/>
            </a:endParaRPr>
          </a:p>
        </p:txBody>
      </p:sp>
      <p:grpSp>
        <p:nvGrpSpPr>
          <p:cNvPr id="1586185" name="组合 1586184"/>
          <p:cNvGrpSpPr/>
          <p:nvPr/>
        </p:nvGrpSpPr>
        <p:grpSpPr>
          <a:xfrm>
            <a:off x="1844675" y="3235325"/>
            <a:ext cx="8083550" cy="1695450"/>
            <a:chOff x="222" y="1433"/>
            <a:chExt cx="5120" cy="1553"/>
          </a:xfrm>
        </p:grpSpPr>
        <p:sp>
          <p:nvSpPr>
            <p:cNvPr id="1586186" name="任意多边形 1586185"/>
            <p:cNvSpPr/>
            <p:nvPr/>
          </p:nvSpPr>
          <p:spPr>
            <a:xfrm>
              <a:off x="222" y="2203"/>
              <a:ext cx="5120" cy="783"/>
            </a:xfrm>
            <a:custGeom>
              <a:avLst/>
              <a:gdLst/>
              <a:ahLst/>
              <a:cxnLst/>
              <a:pathLst>
                <a:path w="5160" h="1092">
                  <a:moveTo>
                    <a:pt x="0" y="984"/>
                  </a:moveTo>
                  <a:lnTo>
                    <a:pt x="264" y="0"/>
                  </a:lnTo>
                  <a:lnTo>
                    <a:pt x="984" y="0"/>
                  </a:lnTo>
                  <a:lnTo>
                    <a:pt x="5160" y="1092"/>
                  </a:lnTo>
                </a:path>
              </a:pathLst>
            </a:custGeom>
            <a:noFill/>
            <a:ln w="9525" cap="flat" cmpd="sng">
              <a:solidFill>
                <a:srgbClr val="CC0066"/>
              </a:solidFill>
              <a:prstDash val="solid"/>
              <a:headEnd type="none" w="med" len="med"/>
              <a:tailEnd type="none" w="med" len="med"/>
            </a:ln>
          </p:spPr>
          <p:txBody>
            <a:bodyPr/>
            <a:p>
              <a:endParaRPr lang="zh-CN" altLang="en-US"/>
            </a:p>
          </p:txBody>
        </p:sp>
        <p:grpSp>
          <p:nvGrpSpPr>
            <p:cNvPr id="1586187" name="组合 1586186"/>
            <p:cNvGrpSpPr/>
            <p:nvPr/>
          </p:nvGrpSpPr>
          <p:grpSpPr>
            <a:xfrm>
              <a:off x="364" y="1433"/>
              <a:ext cx="4978" cy="1002"/>
              <a:chOff x="284" y="1273"/>
              <a:chExt cx="4978" cy="1002"/>
            </a:xfrm>
          </p:grpSpPr>
          <p:sp>
            <p:nvSpPr>
              <p:cNvPr id="1586188" name="直接连接符 1586187"/>
              <p:cNvSpPr/>
              <p:nvPr/>
            </p:nvSpPr>
            <p:spPr>
              <a:xfrm>
                <a:off x="1349" y="1938"/>
                <a:ext cx="932" cy="0"/>
              </a:xfrm>
              <a:prstGeom prst="line">
                <a:avLst/>
              </a:prstGeom>
              <a:ln w="76200" cap="flat" cmpd="tri">
                <a:solidFill>
                  <a:schemeClr val="tx1"/>
                </a:solidFill>
                <a:prstDash val="solid"/>
                <a:headEnd type="none" w="med" len="med"/>
                <a:tailEnd type="none" w="med" len="med"/>
              </a:ln>
            </p:spPr>
          </p:sp>
          <p:sp>
            <p:nvSpPr>
              <p:cNvPr id="1586189" name="直接连接符 1586188"/>
              <p:cNvSpPr/>
              <p:nvPr/>
            </p:nvSpPr>
            <p:spPr>
              <a:xfrm>
                <a:off x="3001" y="1938"/>
                <a:ext cx="1332" cy="0"/>
              </a:xfrm>
              <a:prstGeom prst="line">
                <a:avLst/>
              </a:prstGeom>
              <a:ln w="76200" cap="flat" cmpd="tri">
                <a:solidFill>
                  <a:schemeClr val="tx1"/>
                </a:solidFill>
                <a:prstDash val="solid"/>
                <a:headEnd type="none" w="med" len="med"/>
                <a:tailEnd type="none" w="med" len="med"/>
              </a:ln>
            </p:spPr>
          </p:sp>
          <p:grpSp>
            <p:nvGrpSpPr>
              <p:cNvPr id="1586190" name="组合 1586189"/>
              <p:cNvGrpSpPr/>
              <p:nvPr/>
            </p:nvGrpSpPr>
            <p:grpSpPr>
              <a:xfrm>
                <a:off x="2236" y="1571"/>
                <a:ext cx="1235" cy="704"/>
                <a:chOff x="2256" y="955"/>
                <a:chExt cx="1336" cy="1205"/>
              </a:xfrm>
            </p:grpSpPr>
            <p:graphicFrame>
              <p:nvGraphicFramePr>
                <p:cNvPr id="1586191" name="对象 1586190"/>
                <p:cNvGraphicFramePr/>
                <p:nvPr/>
              </p:nvGraphicFramePr>
              <p:xfrm>
                <a:off x="3120" y="1632"/>
                <a:ext cx="472" cy="487"/>
              </p:xfrm>
              <a:graphic>
                <a:graphicData uri="http://schemas.openxmlformats.org/presentationml/2006/ole">
                  <mc:AlternateContent xmlns:mc="http://schemas.openxmlformats.org/markup-compatibility/2006">
                    <mc:Choice xmlns:v="urn:schemas-microsoft-com:vml" Requires="v">
                      <p:oleObj spid="_x0000_s3081" name="" r:id="rId1" imgW="765175" imgH="791210" progId="MS_ClipArt_Gallery.2">
                        <p:embed/>
                      </p:oleObj>
                    </mc:Choice>
                    <mc:Fallback>
                      <p:oleObj name="" r:id="rId1" imgW="765175" imgH="791210" progId="MS_ClipArt_Gallery.2">
                        <p:embed/>
                        <p:pic>
                          <p:nvPicPr>
                            <p:cNvPr id="0" name="图片 3080"/>
                            <p:cNvPicPr/>
                            <p:nvPr/>
                          </p:nvPicPr>
                          <p:blipFill>
                            <a:blip r:embed="rId2"/>
                            <a:stretch>
                              <a:fillRect/>
                            </a:stretch>
                          </p:blipFill>
                          <p:spPr>
                            <a:xfrm>
                              <a:off x="3120" y="1632"/>
                              <a:ext cx="472" cy="487"/>
                            </a:xfrm>
                            <a:prstGeom prst="rect">
                              <a:avLst/>
                            </a:prstGeom>
                            <a:noFill/>
                            <a:ln w="38100">
                              <a:noFill/>
                              <a:miter/>
                            </a:ln>
                          </p:spPr>
                        </p:pic>
                      </p:oleObj>
                    </mc:Fallback>
                  </mc:AlternateContent>
                </a:graphicData>
              </a:graphic>
            </p:graphicFrame>
            <p:graphicFrame>
              <p:nvGraphicFramePr>
                <p:cNvPr id="1586192" name="对象 1586191"/>
                <p:cNvGraphicFramePr/>
                <p:nvPr/>
              </p:nvGraphicFramePr>
              <p:xfrm>
                <a:off x="2256" y="955"/>
                <a:ext cx="861" cy="1205"/>
              </p:xfrm>
              <a:graphic>
                <a:graphicData uri="http://schemas.openxmlformats.org/presentationml/2006/ole">
                  <mc:AlternateContent xmlns:mc="http://schemas.openxmlformats.org/markup-compatibility/2006">
                    <mc:Choice xmlns:v="urn:schemas-microsoft-com:vml" Requires="v">
                      <p:oleObj spid="_x0000_s3079" name="" r:id="rId3" imgW="2735580" imgH="3825875" progId="MS_ClipArt_Gallery.2">
                        <p:embed/>
                      </p:oleObj>
                    </mc:Choice>
                    <mc:Fallback>
                      <p:oleObj name="" r:id="rId3" imgW="2735580" imgH="3825875" progId="MS_ClipArt_Gallery.2">
                        <p:embed/>
                        <p:pic>
                          <p:nvPicPr>
                            <p:cNvPr id="0" name="图片 3078"/>
                            <p:cNvPicPr/>
                            <p:nvPr/>
                          </p:nvPicPr>
                          <p:blipFill>
                            <a:blip r:embed="rId4"/>
                            <a:stretch>
                              <a:fillRect/>
                            </a:stretch>
                          </p:blipFill>
                          <p:spPr>
                            <a:xfrm>
                              <a:off x="2256" y="955"/>
                              <a:ext cx="861" cy="1205"/>
                            </a:xfrm>
                            <a:prstGeom prst="rect">
                              <a:avLst/>
                            </a:prstGeom>
                            <a:noFill/>
                            <a:ln w="38100">
                              <a:noFill/>
                              <a:miter/>
                            </a:ln>
                          </p:spPr>
                        </p:pic>
                      </p:oleObj>
                    </mc:Fallback>
                  </mc:AlternateContent>
                </a:graphicData>
              </a:graphic>
            </p:graphicFrame>
          </p:grpSp>
          <p:graphicFrame>
            <p:nvGraphicFramePr>
              <p:cNvPr id="1586193" name="对象 1586192"/>
              <p:cNvGraphicFramePr/>
              <p:nvPr/>
            </p:nvGraphicFramePr>
            <p:xfrm>
              <a:off x="4322" y="1689"/>
              <a:ext cx="729" cy="468"/>
            </p:xfrm>
            <a:graphic>
              <a:graphicData uri="http://schemas.openxmlformats.org/presentationml/2006/ole">
                <mc:AlternateContent xmlns:mc="http://schemas.openxmlformats.org/markup-compatibility/2006">
                  <mc:Choice xmlns:v="urn:schemas-microsoft-com:vml" Requires="v">
                    <p:oleObj spid="_x0000_s3080" name="" r:id="rId5" imgW="4755515" imgH="4827905" progId="MS_ClipArt_Gallery.2">
                      <p:embed/>
                    </p:oleObj>
                  </mc:Choice>
                  <mc:Fallback>
                    <p:oleObj name="" r:id="rId5" imgW="4755515" imgH="4827905" progId="MS_ClipArt_Gallery.2">
                      <p:embed/>
                      <p:pic>
                        <p:nvPicPr>
                          <p:cNvPr id="0" name="图片 3079"/>
                          <p:cNvPicPr/>
                          <p:nvPr/>
                        </p:nvPicPr>
                        <p:blipFill>
                          <a:blip r:embed="rId6"/>
                          <a:stretch>
                            <a:fillRect/>
                          </a:stretch>
                        </p:blipFill>
                        <p:spPr>
                          <a:xfrm>
                            <a:off x="4322" y="1689"/>
                            <a:ext cx="729" cy="468"/>
                          </a:xfrm>
                          <a:prstGeom prst="rect">
                            <a:avLst/>
                          </a:prstGeom>
                          <a:noFill/>
                          <a:ln w="38100">
                            <a:noFill/>
                            <a:miter/>
                          </a:ln>
                        </p:spPr>
                      </p:pic>
                    </p:oleObj>
                  </mc:Fallback>
                </mc:AlternateContent>
              </a:graphicData>
            </a:graphic>
          </p:graphicFrame>
          <p:grpSp>
            <p:nvGrpSpPr>
              <p:cNvPr id="1586194" name="组合 1586193"/>
              <p:cNvGrpSpPr/>
              <p:nvPr/>
            </p:nvGrpSpPr>
            <p:grpSpPr>
              <a:xfrm>
                <a:off x="284" y="1796"/>
                <a:ext cx="1183" cy="255"/>
                <a:chOff x="384" y="2208"/>
                <a:chExt cx="1280" cy="436"/>
              </a:xfrm>
            </p:grpSpPr>
            <p:sp>
              <p:nvSpPr>
                <p:cNvPr id="1586195" name="任意多边形 1586194"/>
                <p:cNvSpPr/>
                <p:nvPr/>
              </p:nvSpPr>
              <p:spPr>
                <a:xfrm>
                  <a:off x="384" y="2208"/>
                  <a:ext cx="1280" cy="436"/>
                </a:xfrm>
                <a:custGeom>
                  <a:avLst/>
                  <a:gdLst/>
                  <a:ahLst/>
                  <a:cxnLst/>
                  <a:pathLst>
                    <a:path w="2560" h="983">
                      <a:moveTo>
                        <a:pt x="2560" y="812"/>
                      </a:moveTo>
                      <a:lnTo>
                        <a:pt x="2437" y="279"/>
                      </a:lnTo>
                      <a:lnTo>
                        <a:pt x="2125" y="279"/>
                      </a:lnTo>
                      <a:lnTo>
                        <a:pt x="2125" y="143"/>
                      </a:lnTo>
                      <a:lnTo>
                        <a:pt x="1646" y="143"/>
                      </a:lnTo>
                      <a:lnTo>
                        <a:pt x="1646" y="37"/>
                      </a:lnTo>
                      <a:lnTo>
                        <a:pt x="1531" y="37"/>
                      </a:lnTo>
                      <a:lnTo>
                        <a:pt x="1531" y="0"/>
                      </a:lnTo>
                      <a:lnTo>
                        <a:pt x="968" y="0"/>
                      </a:lnTo>
                      <a:lnTo>
                        <a:pt x="968" y="37"/>
                      </a:lnTo>
                      <a:lnTo>
                        <a:pt x="853" y="37"/>
                      </a:lnTo>
                      <a:lnTo>
                        <a:pt x="853" y="143"/>
                      </a:lnTo>
                      <a:lnTo>
                        <a:pt x="375" y="143"/>
                      </a:lnTo>
                      <a:lnTo>
                        <a:pt x="375" y="279"/>
                      </a:lnTo>
                      <a:lnTo>
                        <a:pt x="124" y="279"/>
                      </a:lnTo>
                      <a:lnTo>
                        <a:pt x="0" y="812"/>
                      </a:lnTo>
                      <a:lnTo>
                        <a:pt x="74" y="983"/>
                      </a:lnTo>
                      <a:lnTo>
                        <a:pt x="2489" y="983"/>
                      </a:lnTo>
                      <a:lnTo>
                        <a:pt x="2560" y="812"/>
                      </a:lnTo>
                      <a:close/>
                    </a:path>
                  </a:pathLst>
                </a:custGeom>
                <a:solidFill>
                  <a:srgbClr val="000000"/>
                </a:solidFill>
                <a:ln w="9525">
                  <a:noFill/>
                </a:ln>
              </p:spPr>
              <p:txBody>
                <a:bodyPr/>
                <a:p>
                  <a:endParaRPr lang="zh-CN" altLang="en-US"/>
                </a:p>
              </p:txBody>
            </p:sp>
            <p:sp>
              <p:nvSpPr>
                <p:cNvPr id="1586196" name="任意多边形 1586195"/>
                <p:cNvSpPr/>
                <p:nvPr/>
              </p:nvSpPr>
              <p:spPr>
                <a:xfrm>
                  <a:off x="408" y="2309"/>
                  <a:ext cx="1233" cy="282"/>
                </a:xfrm>
                <a:custGeom>
                  <a:avLst/>
                  <a:gdLst/>
                  <a:ahLst/>
                  <a:cxnLst/>
                  <a:pathLst>
                    <a:path w="2466" h="565">
                      <a:moveTo>
                        <a:pt x="2466" y="500"/>
                      </a:moveTo>
                      <a:lnTo>
                        <a:pt x="2352" y="0"/>
                      </a:lnTo>
                      <a:lnTo>
                        <a:pt x="115" y="0"/>
                      </a:lnTo>
                      <a:lnTo>
                        <a:pt x="0" y="500"/>
                      </a:lnTo>
                      <a:lnTo>
                        <a:pt x="30" y="565"/>
                      </a:lnTo>
                      <a:lnTo>
                        <a:pt x="2436" y="565"/>
                      </a:lnTo>
                      <a:lnTo>
                        <a:pt x="2466" y="500"/>
                      </a:lnTo>
                      <a:close/>
                    </a:path>
                  </a:pathLst>
                </a:custGeom>
                <a:solidFill>
                  <a:srgbClr val="E8E0D3"/>
                </a:solidFill>
                <a:ln w="9525">
                  <a:noFill/>
                </a:ln>
              </p:spPr>
              <p:txBody>
                <a:bodyPr/>
                <a:p>
                  <a:endParaRPr lang="zh-CN" altLang="en-US"/>
                </a:p>
              </p:txBody>
            </p:sp>
            <p:sp>
              <p:nvSpPr>
                <p:cNvPr id="1586197" name="任意多边形 1586196"/>
                <p:cNvSpPr/>
                <p:nvPr/>
              </p:nvSpPr>
              <p:spPr>
                <a:xfrm>
                  <a:off x="1398" y="2397"/>
                  <a:ext cx="51" cy="157"/>
                </a:xfrm>
                <a:custGeom>
                  <a:avLst/>
                  <a:gdLst/>
                  <a:ahLst/>
                  <a:cxnLst/>
                  <a:pathLst>
                    <a:path w="102" h="314">
                      <a:moveTo>
                        <a:pt x="102" y="314"/>
                      </a:moveTo>
                      <a:lnTo>
                        <a:pt x="29" y="0"/>
                      </a:lnTo>
                      <a:lnTo>
                        <a:pt x="0" y="26"/>
                      </a:lnTo>
                      <a:lnTo>
                        <a:pt x="67" y="314"/>
                      </a:lnTo>
                      <a:lnTo>
                        <a:pt x="102" y="314"/>
                      </a:lnTo>
                      <a:close/>
                    </a:path>
                  </a:pathLst>
                </a:custGeom>
                <a:solidFill>
                  <a:srgbClr val="004CB2"/>
                </a:solidFill>
                <a:ln w="9525">
                  <a:noFill/>
                </a:ln>
              </p:spPr>
              <p:txBody>
                <a:bodyPr/>
                <a:p>
                  <a:endParaRPr lang="zh-CN" altLang="en-US"/>
                </a:p>
              </p:txBody>
            </p:sp>
            <p:sp>
              <p:nvSpPr>
                <p:cNvPr id="1586198" name="任意多边形 1586197"/>
                <p:cNvSpPr/>
                <p:nvPr/>
              </p:nvSpPr>
              <p:spPr>
                <a:xfrm>
                  <a:off x="1455" y="2397"/>
                  <a:ext cx="51" cy="157"/>
                </a:xfrm>
                <a:custGeom>
                  <a:avLst/>
                  <a:gdLst/>
                  <a:ahLst/>
                  <a:cxnLst/>
                  <a:pathLst>
                    <a:path w="102" h="314">
                      <a:moveTo>
                        <a:pt x="102" y="314"/>
                      </a:moveTo>
                      <a:lnTo>
                        <a:pt x="30" y="0"/>
                      </a:lnTo>
                      <a:lnTo>
                        <a:pt x="0" y="26"/>
                      </a:lnTo>
                      <a:lnTo>
                        <a:pt x="65" y="314"/>
                      </a:lnTo>
                      <a:lnTo>
                        <a:pt x="102" y="314"/>
                      </a:lnTo>
                      <a:close/>
                    </a:path>
                  </a:pathLst>
                </a:custGeom>
                <a:solidFill>
                  <a:srgbClr val="004CB2"/>
                </a:solidFill>
                <a:ln w="9525">
                  <a:noFill/>
                </a:ln>
              </p:spPr>
              <p:txBody>
                <a:bodyPr/>
                <a:p>
                  <a:endParaRPr lang="zh-CN" altLang="en-US"/>
                </a:p>
              </p:txBody>
            </p:sp>
            <p:sp>
              <p:nvSpPr>
                <p:cNvPr id="1586199" name="任意多边形 1586198"/>
                <p:cNvSpPr/>
                <p:nvPr/>
              </p:nvSpPr>
              <p:spPr>
                <a:xfrm>
                  <a:off x="1511" y="2397"/>
                  <a:ext cx="51" cy="157"/>
                </a:xfrm>
                <a:custGeom>
                  <a:avLst/>
                  <a:gdLst/>
                  <a:ahLst/>
                  <a:cxnLst/>
                  <a:pathLst>
                    <a:path w="103" h="314">
                      <a:moveTo>
                        <a:pt x="103" y="314"/>
                      </a:moveTo>
                      <a:lnTo>
                        <a:pt x="30" y="0"/>
                      </a:lnTo>
                      <a:lnTo>
                        <a:pt x="0" y="26"/>
                      </a:lnTo>
                      <a:lnTo>
                        <a:pt x="67" y="314"/>
                      </a:lnTo>
                      <a:lnTo>
                        <a:pt x="103" y="314"/>
                      </a:lnTo>
                      <a:close/>
                    </a:path>
                  </a:pathLst>
                </a:custGeom>
                <a:solidFill>
                  <a:srgbClr val="004CB2"/>
                </a:solidFill>
                <a:ln w="9525">
                  <a:noFill/>
                </a:ln>
              </p:spPr>
              <p:txBody>
                <a:bodyPr/>
                <a:p>
                  <a:endParaRPr lang="zh-CN" altLang="en-US"/>
                </a:p>
              </p:txBody>
            </p:sp>
            <p:sp>
              <p:nvSpPr>
                <p:cNvPr id="1586200" name="任意多边形 1586199"/>
                <p:cNvSpPr/>
                <p:nvPr/>
              </p:nvSpPr>
              <p:spPr>
                <a:xfrm>
                  <a:off x="509" y="2425"/>
                  <a:ext cx="848" cy="15"/>
                </a:xfrm>
                <a:custGeom>
                  <a:avLst/>
                  <a:gdLst/>
                  <a:ahLst/>
                  <a:cxnLst/>
                  <a:pathLst>
                    <a:path w="1696" h="32">
                      <a:moveTo>
                        <a:pt x="1689" y="0"/>
                      </a:moveTo>
                      <a:lnTo>
                        <a:pt x="7" y="0"/>
                      </a:lnTo>
                      <a:lnTo>
                        <a:pt x="0" y="32"/>
                      </a:lnTo>
                      <a:lnTo>
                        <a:pt x="1696" y="32"/>
                      </a:lnTo>
                      <a:lnTo>
                        <a:pt x="1689" y="0"/>
                      </a:lnTo>
                      <a:close/>
                    </a:path>
                  </a:pathLst>
                </a:custGeom>
                <a:solidFill>
                  <a:srgbClr val="004CB2"/>
                </a:solidFill>
                <a:ln w="9525">
                  <a:noFill/>
                </a:ln>
              </p:spPr>
              <p:txBody>
                <a:bodyPr/>
                <a:p>
                  <a:endParaRPr lang="zh-CN" altLang="en-US"/>
                </a:p>
              </p:txBody>
            </p:sp>
            <p:sp>
              <p:nvSpPr>
                <p:cNvPr id="1586201" name="任意多边形 1586200"/>
                <p:cNvSpPr/>
                <p:nvPr/>
              </p:nvSpPr>
              <p:spPr>
                <a:xfrm>
                  <a:off x="1402" y="2425"/>
                  <a:ext cx="172" cy="15"/>
                </a:xfrm>
                <a:custGeom>
                  <a:avLst/>
                  <a:gdLst/>
                  <a:ahLst/>
                  <a:cxnLst/>
                  <a:pathLst>
                    <a:path w="344" h="32">
                      <a:moveTo>
                        <a:pt x="338" y="0"/>
                      </a:moveTo>
                      <a:lnTo>
                        <a:pt x="0" y="0"/>
                      </a:lnTo>
                      <a:lnTo>
                        <a:pt x="8" y="32"/>
                      </a:lnTo>
                      <a:lnTo>
                        <a:pt x="344" y="32"/>
                      </a:lnTo>
                      <a:lnTo>
                        <a:pt x="338" y="0"/>
                      </a:lnTo>
                      <a:close/>
                    </a:path>
                  </a:pathLst>
                </a:custGeom>
                <a:solidFill>
                  <a:srgbClr val="004CB2"/>
                </a:solidFill>
                <a:ln w="9525">
                  <a:noFill/>
                </a:ln>
              </p:spPr>
              <p:txBody>
                <a:bodyPr/>
                <a:p>
                  <a:endParaRPr lang="zh-CN" altLang="en-US"/>
                </a:p>
              </p:txBody>
            </p:sp>
            <p:sp>
              <p:nvSpPr>
                <p:cNvPr id="1586202" name="任意多边形 1586201"/>
                <p:cNvSpPr/>
                <p:nvPr/>
              </p:nvSpPr>
              <p:spPr>
                <a:xfrm>
                  <a:off x="1413" y="2474"/>
                  <a:ext cx="172" cy="16"/>
                </a:xfrm>
                <a:custGeom>
                  <a:avLst/>
                  <a:gdLst/>
                  <a:ahLst/>
                  <a:cxnLst/>
                  <a:pathLst>
                    <a:path w="344" h="31">
                      <a:moveTo>
                        <a:pt x="344" y="31"/>
                      </a:moveTo>
                      <a:lnTo>
                        <a:pt x="8" y="31"/>
                      </a:lnTo>
                      <a:lnTo>
                        <a:pt x="0" y="0"/>
                      </a:lnTo>
                      <a:lnTo>
                        <a:pt x="337" y="0"/>
                      </a:lnTo>
                      <a:lnTo>
                        <a:pt x="344" y="31"/>
                      </a:lnTo>
                      <a:close/>
                    </a:path>
                  </a:pathLst>
                </a:custGeom>
                <a:solidFill>
                  <a:srgbClr val="004CB2"/>
                </a:solidFill>
                <a:ln w="9525">
                  <a:noFill/>
                </a:ln>
              </p:spPr>
              <p:txBody>
                <a:bodyPr/>
                <a:p>
                  <a:endParaRPr lang="zh-CN" altLang="en-US"/>
                </a:p>
              </p:txBody>
            </p:sp>
            <p:sp>
              <p:nvSpPr>
                <p:cNvPr id="1586203" name="任意多边形 1586202"/>
                <p:cNvSpPr/>
                <p:nvPr/>
              </p:nvSpPr>
              <p:spPr>
                <a:xfrm>
                  <a:off x="497" y="2474"/>
                  <a:ext cx="872" cy="16"/>
                </a:xfrm>
                <a:custGeom>
                  <a:avLst/>
                  <a:gdLst/>
                  <a:ahLst/>
                  <a:cxnLst/>
                  <a:pathLst>
                    <a:path w="1742" h="31">
                      <a:moveTo>
                        <a:pt x="1737" y="0"/>
                      </a:moveTo>
                      <a:lnTo>
                        <a:pt x="9" y="0"/>
                      </a:lnTo>
                      <a:lnTo>
                        <a:pt x="0" y="31"/>
                      </a:lnTo>
                      <a:lnTo>
                        <a:pt x="1742" y="31"/>
                      </a:lnTo>
                      <a:lnTo>
                        <a:pt x="1737" y="0"/>
                      </a:lnTo>
                      <a:close/>
                    </a:path>
                  </a:pathLst>
                </a:custGeom>
                <a:solidFill>
                  <a:srgbClr val="004CB2"/>
                </a:solidFill>
                <a:ln w="9525">
                  <a:noFill/>
                </a:ln>
              </p:spPr>
              <p:txBody>
                <a:bodyPr/>
                <a:p>
                  <a:endParaRPr lang="zh-CN" altLang="en-US"/>
                </a:p>
              </p:txBody>
            </p:sp>
            <p:sp>
              <p:nvSpPr>
                <p:cNvPr id="1586204" name="任意多边形 1586203"/>
                <p:cNvSpPr/>
                <p:nvPr/>
              </p:nvSpPr>
              <p:spPr>
                <a:xfrm>
                  <a:off x="483" y="2538"/>
                  <a:ext cx="900" cy="16"/>
                </a:xfrm>
                <a:custGeom>
                  <a:avLst/>
                  <a:gdLst/>
                  <a:ahLst/>
                  <a:cxnLst/>
                  <a:pathLst>
                    <a:path w="1800" h="32">
                      <a:moveTo>
                        <a:pt x="1800" y="32"/>
                      </a:moveTo>
                      <a:lnTo>
                        <a:pt x="0" y="32"/>
                      </a:lnTo>
                      <a:lnTo>
                        <a:pt x="7" y="0"/>
                      </a:lnTo>
                      <a:lnTo>
                        <a:pt x="1793" y="0"/>
                      </a:lnTo>
                      <a:lnTo>
                        <a:pt x="1800" y="32"/>
                      </a:lnTo>
                      <a:close/>
                    </a:path>
                  </a:pathLst>
                </a:custGeom>
                <a:solidFill>
                  <a:srgbClr val="004CB2"/>
                </a:solidFill>
                <a:ln w="9525">
                  <a:noFill/>
                </a:ln>
              </p:spPr>
              <p:txBody>
                <a:bodyPr/>
                <a:p>
                  <a:endParaRPr lang="zh-CN" altLang="en-US"/>
                </a:p>
              </p:txBody>
            </p:sp>
            <p:sp>
              <p:nvSpPr>
                <p:cNvPr id="1586205" name="任意多边形 1586204"/>
                <p:cNvSpPr/>
                <p:nvPr/>
              </p:nvSpPr>
              <p:spPr>
                <a:xfrm>
                  <a:off x="1428" y="2538"/>
                  <a:ext cx="172" cy="16"/>
                </a:xfrm>
                <a:custGeom>
                  <a:avLst/>
                  <a:gdLst/>
                  <a:ahLst/>
                  <a:cxnLst/>
                  <a:pathLst>
                    <a:path w="344" h="32">
                      <a:moveTo>
                        <a:pt x="8" y="32"/>
                      </a:moveTo>
                      <a:lnTo>
                        <a:pt x="344" y="32"/>
                      </a:lnTo>
                      <a:lnTo>
                        <a:pt x="336" y="0"/>
                      </a:lnTo>
                      <a:lnTo>
                        <a:pt x="0" y="0"/>
                      </a:lnTo>
                      <a:lnTo>
                        <a:pt x="8" y="32"/>
                      </a:lnTo>
                      <a:close/>
                    </a:path>
                  </a:pathLst>
                </a:custGeom>
                <a:solidFill>
                  <a:srgbClr val="004CB2"/>
                </a:solidFill>
                <a:ln w="9525">
                  <a:noFill/>
                </a:ln>
              </p:spPr>
              <p:txBody>
                <a:bodyPr/>
                <a:p>
                  <a:endParaRPr lang="zh-CN" altLang="en-US"/>
                </a:p>
              </p:txBody>
            </p:sp>
            <p:sp>
              <p:nvSpPr>
                <p:cNvPr id="1586206" name="任意多边形 1586205"/>
                <p:cNvSpPr/>
                <p:nvPr/>
              </p:nvSpPr>
              <p:spPr>
                <a:xfrm>
                  <a:off x="521" y="2375"/>
                  <a:ext cx="825" cy="15"/>
                </a:xfrm>
                <a:custGeom>
                  <a:avLst/>
                  <a:gdLst/>
                  <a:ahLst/>
                  <a:cxnLst/>
                  <a:pathLst>
                    <a:path w="1652" h="32">
                      <a:moveTo>
                        <a:pt x="1644" y="0"/>
                      </a:moveTo>
                      <a:lnTo>
                        <a:pt x="8" y="0"/>
                      </a:lnTo>
                      <a:lnTo>
                        <a:pt x="0" y="32"/>
                      </a:lnTo>
                      <a:lnTo>
                        <a:pt x="1652" y="32"/>
                      </a:lnTo>
                      <a:lnTo>
                        <a:pt x="1644" y="0"/>
                      </a:lnTo>
                      <a:close/>
                    </a:path>
                  </a:pathLst>
                </a:custGeom>
                <a:solidFill>
                  <a:srgbClr val="004CB2"/>
                </a:solidFill>
                <a:ln w="9525">
                  <a:noFill/>
                </a:ln>
              </p:spPr>
              <p:txBody>
                <a:bodyPr/>
                <a:p>
                  <a:endParaRPr lang="zh-CN" altLang="en-US"/>
                </a:p>
              </p:txBody>
            </p:sp>
            <p:sp>
              <p:nvSpPr>
                <p:cNvPr id="1586207" name="任意多边形 1586206"/>
                <p:cNvSpPr/>
                <p:nvPr/>
              </p:nvSpPr>
              <p:spPr>
                <a:xfrm>
                  <a:off x="1317" y="2340"/>
                  <a:ext cx="66" cy="214"/>
                </a:xfrm>
                <a:custGeom>
                  <a:avLst/>
                  <a:gdLst/>
                  <a:ahLst/>
                  <a:cxnLst/>
                  <a:pathLst>
                    <a:path w="134" h="428">
                      <a:moveTo>
                        <a:pt x="37" y="0"/>
                      </a:moveTo>
                      <a:lnTo>
                        <a:pt x="134" y="428"/>
                      </a:lnTo>
                      <a:lnTo>
                        <a:pt x="99" y="428"/>
                      </a:lnTo>
                      <a:lnTo>
                        <a:pt x="0" y="0"/>
                      </a:lnTo>
                      <a:lnTo>
                        <a:pt x="37" y="0"/>
                      </a:lnTo>
                      <a:close/>
                    </a:path>
                  </a:pathLst>
                </a:custGeom>
                <a:solidFill>
                  <a:srgbClr val="004CB2"/>
                </a:solidFill>
                <a:ln w="9525">
                  <a:noFill/>
                </a:ln>
              </p:spPr>
              <p:txBody>
                <a:bodyPr/>
                <a:p>
                  <a:endParaRPr lang="zh-CN" altLang="en-US"/>
                </a:p>
              </p:txBody>
            </p:sp>
            <p:sp>
              <p:nvSpPr>
                <p:cNvPr id="1586208" name="任意多边形 1586207"/>
                <p:cNvSpPr/>
                <p:nvPr/>
              </p:nvSpPr>
              <p:spPr>
                <a:xfrm>
                  <a:off x="1265" y="2340"/>
                  <a:ext cx="24" cy="35"/>
                </a:xfrm>
                <a:custGeom>
                  <a:avLst/>
                  <a:gdLst/>
                  <a:ahLst/>
                  <a:cxnLst/>
                  <a:pathLst>
                    <a:path w="48" h="69">
                      <a:moveTo>
                        <a:pt x="35" y="0"/>
                      </a:moveTo>
                      <a:lnTo>
                        <a:pt x="48" y="69"/>
                      </a:lnTo>
                      <a:lnTo>
                        <a:pt x="13" y="69"/>
                      </a:lnTo>
                      <a:lnTo>
                        <a:pt x="0" y="0"/>
                      </a:lnTo>
                      <a:lnTo>
                        <a:pt x="35" y="0"/>
                      </a:lnTo>
                      <a:close/>
                    </a:path>
                  </a:pathLst>
                </a:custGeom>
                <a:solidFill>
                  <a:srgbClr val="004CB2"/>
                </a:solidFill>
                <a:ln w="9525">
                  <a:noFill/>
                </a:ln>
              </p:spPr>
              <p:txBody>
                <a:bodyPr/>
                <a:p>
                  <a:endParaRPr lang="zh-CN" altLang="en-US"/>
                </a:p>
              </p:txBody>
            </p:sp>
            <p:sp>
              <p:nvSpPr>
                <p:cNvPr id="1586209" name="任意多边形 1586208"/>
                <p:cNvSpPr/>
                <p:nvPr/>
              </p:nvSpPr>
              <p:spPr>
                <a:xfrm>
                  <a:off x="1213" y="2340"/>
                  <a:ext cx="23" cy="35"/>
                </a:xfrm>
                <a:custGeom>
                  <a:avLst/>
                  <a:gdLst/>
                  <a:ahLst/>
                  <a:cxnLst/>
                  <a:pathLst>
                    <a:path w="47" h="69">
                      <a:moveTo>
                        <a:pt x="35" y="0"/>
                      </a:moveTo>
                      <a:lnTo>
                        <a:pt x="47" y="69"/>
                      </a:lnTo>
                      <a:lnTo>
                        <a:pt x="11" y="69"/>
                      </a:lnTo>
                      <a:lnTo>
                        <a:pt x="0" y="0"/>
                      </a:lnTo>
                      <a:lnTo>
                        <a:pt x="35" y="0"/>
                      </a:lnTo>
                      <a:close/>
                    </a:path>
                  </a:pathLst>
                </a:custGeom>
                <a:solidFill>
                  <a:srgbClr val="004CB2"/>
                </a:solidFill>
                <a:ln w="9525">
                  <a:noFill/>
                </a:ln>
              </p:spPr>
              <p:txBody>
                <a:bodyPr/>
                <a:p>
                  <a:endParaRPr lang="zh-CN" altLang="en-US"/>
                </a:p>
              </p:txBody>
            </p:sp>
            <p:sp>
              <p:nvSpPr>
                <p:cNvPr id="1586210" name="任意多边形 1586209"/>
                <p:cNvSpPr/>
                <p:nvPr/>
              </p:nvSpPr>
              <p:spPr>
                <a:xfrm>
                  <a:off x="1160" y="2340"/>
                  <a:ext cx="23" cy="35"/>
                </a:xfrm>
                <a:custGeom>
                  <a:avLst/>
                  <a:gdLst/>
                  <a:ahLst/>
                  <a:cxnLst/>
                  <a:pathLst>
                    <a:path w="47" h="69">
                      <a:moveTo>
                        <a:pt x="36" y="0"/>
                      </a:moveTo>
                      <a:lnTo>
                        <a:pt x="47" y="69"/>
                      </a:lnTo>
                      <a:lnTo>
                        <a:pt x="11" y="69"/>
                      </a:lnTo>
                      <a:lnTo>
                        <a:pt x="0" y="0"/>
                      </a:lnTo>
                      <a:lnTo>
                        <a:pt x="36" y="0"/>
                      </a:lnTo>
                      <a:close/>
                    </a:path>
                  </a:pathLst>
                </a:custGeom>
                <a:solidFill>
                  <a:srgbClr val="004CB2"/>
                </a:solidFill>
                <a:ln w="9525">
                  <a:noFill/>
                </a:ln>
              </p:spPr>
              <p:txBody>
                <a:bodyPr/>
                <a:p>
                  <a:endParaRPr lang="zh-CN" altLang="en-US"/>
                </a:p>
              </p:txBody>
            </p:sp>
            <p:sp>
              <p:nvSpPr>
                <p:cNvPr id="1586211" name="任意多边形 1586210"/>
                <p:cNvSpPr/>
                <p:nvPr/>
              </p:nvSpPr>
              <p:spPr>
                <a:xfrm>
                  <a:off x="1108" y="2340"/>
                  <a:ext cx="21" cy="35"/>
                </a:xfrm>
                <a:custGeom>
                  <a:avLst/>
                  <a:gdLst/>
                  <a:ahLst/>
                  <a:cxnLst/>
                  <a:pathLst>
                    <a:path w="43" h="69">
                      <a:moveTo>
                        <a:pt x="34" y="0"/>
                      </a:moveTo>
                      <a:lnTo>
                        <a:pt x="43" y="69"/>
                      </a:lnTo>
                      <a:lnTo>
                        <a:pt x="8" y="69"/>
                      </a:lnTo>
                      <a:lnTo>
                        <a:pt x="0" y="0"/>
                      </a:lnTo>
                      <a:lnTo>
                        <a:pt x="34" y="0"/>
                      </a:lnTo>
                      <a:close/>
                    </a:path>
                  </a:pathLst>
                </a:custGeom>
                <a:solidFill>
                  <a:srgbClr val="004CB2"/>
                </a:solidFill>
                <a:ln w="9525">
                  <a:noFill/>
                </a:ln>
              </p:spPr>
              <p:txBody>
                <a:bodyPr/>
                <a:p>
                  <a:endParaRPr lang="zh-CN" altLang="en-US"/>
                </a:p>
              </p:txBody>
            </p:sp>
            <p:sp>
              <p:nvSpPr>
                <p:cNvPr id="1586212" name="任意多边形 1586211"/>
                <p:cNvSpPr/>
                <p:nvPr/>
              </p:nvSpPr>
              <p:spPr>
                <a:xfrm>
                  <a:off x="1056" y="2340"/>
                  <a:ext cx="19" cy="35"/>
                </a:xfrm>
                <a:custGeom>
                  <a:avLst/>
                  <a:gdLst/>
                  <a:ahLst/>
                  <a:cxnLst/>
                  <a:pathLst>
                    <a:path w="39" h="69">
                      <a:moveTo>
                        <a:pt x="34" y="0"/>
                      </a:moveTo>
                      <a:lnTo>
                        <a:pt x="39" y="69"/>
                      </a:lnTo>
                      <a:lnTo>
                        <a:pt x="4" y="69"/>
                      </a:lnTo>
                      <a:lnTo>
                        <a:pt x="0" y="0"/>
                      </a:lnTo>
                      <a:lnTo>
                        <a:pt x="34" y="0"/>
                      </a:lnTo>
                      <a:close/>
                    </a:path>
                  </a:pathLst>
                </a:custGeom>
                <a:solidFill>
                  <a:srgbClr val="004CB2"/>
                </a:solidFill>
                <a:ln w="9525">
                  <a:noFill/>
                </a:ln>
              </p:spPr>
              <p:txBody>
                <a:bodyPr/>
                <a:p>
                  <a:endParaRPr lang="zh-CN" altLang="en-US"/>
                </a:p>
              </p:txBody>
            </p:sp>
            <p:sp>
              <p:nvSpPr>
                <p:cNvPr id="1586213" name="任意多边形 1586212"/>
                <p:cNvSpPr/>
                <p:nvPr/>
              </p:nvSpPr>
              <p:spPr>
                <a:xfrm>
                  <a:off x="1004" y="2340"/>
                  <a:ext cx="18" cy="35"/>
                </a:xfrm>
                <a:custGeom>
                  <a:avLst/>
                  <a:gdLst/>
                  <a:ahLst/>
                  <a:cxnLst/>
                  <a:pathLst>
                    <a:path w="37" h="69">
                      <a:moveTo>
                        <a:pt x="35" y="0"/>
                      </a:moveTo>
                      <a:lnTo>
                        <a:pt x="37" y="69"/>
                      </a:lnTo>
                      <a:lnTo>
                        <a:pt x="2" y="69"/>
                      </a:lnTo>
                      <a:lnTo>
                        <a:pt x="0" y="0"/>
                      </a:lnTo>
                      <a:lnTo>
                        <a:pt x="35" y="0"/>
                      </a:lnTo>
                      <a:close/>
                    </a:path>
                  </a:pathLst>
                </a:custGeom>
                <a:solidFill>
                  <a:srgbClr val="004CB2"/>
                </a:solidFill>
                <a:ln w="9525">
                  <a:noFill/>
                </a:ln>
              </p:spPr>
              <p:txBody>
                <a:bodyPr/>
                <a:p>
                  <a:endParaRPr lang="zh-CN" altLang="en-US"/>
                </a:p>
              </p:txBody>
            </p:sp>
            <p:sp>
              <p:nvSpPr>
                <p:cNvPr id="1586214" name="任意多边形 1586213"/>
                <p:cNvSpPr/>
                <p:nvPr/>
              </p:nvSpPr>
              <p:spPr>
                <a:xfrm>
                  <a:off x="952" y="2340"/>
                  <a:ext cx="17" cy="35"/>
                </a:xfrm>
                <a:custGeom>
                  <a:avLst/>
                  <a:gdLst/>
                  <a:ahLst/>
                  <a:cxnLst/>
                  <a:pathLst>
                    <a:path w="35" h="69">
                      <a:moveTo>
                        <a:pt x="35" y="0"/>
                      </a:moveTo>
                      <a:lnTo>
                        <a:pt x="34" y="69"/>
                      </a:lnTo>
                      <a:lnTo>
                        <a:pt x="0" y="69"/>
                      </a:lnTo>
                      <a:lnTo>
                        <a:pt x="0" y="0"/>
                      </a:lnTo>
                      <a:lnTo>
                        <a:pt x="35" y="0"/>
                      </a:lnTo>
                      <a:close/>
                    </a:path>
                  </a:pathLst>
                </a:custGeom>
                <a:solidFill>
                  <a:srgbClr val="004CB2"/>
                </a:solidFill>
                <a:ln w="9525">
                  <a:noFill/>
                </a:ln>
              </p:spPr>
              <p:txBody>
                <a:bodyPr/>
                <a:p>
                  <a:endParaRPr lang="zh-CN" altLang="en-US"/>
                </a:p>
              </p:txBody>
            </p:sp>
            <p:sp>
              <p:nvSpPr>
                <p:cNvPr id="1586215" name="矩形 1586214"/>
                <p:cNvSpPr/>
                <p:nvPr/>
              </p:nvSpPr>
              <p:spPr>
                <a:xfrm>
                  <a:off x="900" y="2340"/>
                  <a:ext cx="16" cy="35"/>
                </a:xfrm>
                <a:prstGeom prst="rect">
                  <a:avLst/>
                </a:prstGeom>
                <a:solidFill>
                  <a:srgbClr val="004CB2"/>
                </a:solidFill>
                <a:ln w="9525">
                  <a:noFill/>
                </a:ln>
              </p:spPr>
              <p:txBody>
                <a:bodyPr/>
                <a:p>
                  <a:endParaRPr lang="zh-CN" altLang="en-US"/>
                </a:p>
              </p:txBody>
            </p:sp>
            <p:sp>
              <p:nvSpPr>
                <p:cNvPr id="1586216" name="任意多边形 1586215"/>
                <p:cNvSpPr/>
                <p:nvPr/>
              </p:nvSpPr>
              <p:spPr>
                <a:xfrm>
                  <a:off x="845" y="2340"/>
                  <a:ext cx="18" cy="35"/>
                </a:xfrm>
                <a:custGeom>
                  <a:avLst/>
                  <a:gdLst/>
                  <a:ahLst/>
                  <a:cxnLst/>
                  <a:pathLst>
                    <a:path w="38" h="69">
                      <a:moveTo>
                        <a:pt x="38" y="0"/>
                      </a:moveTo>
                      <a:lnTo>
                        <a:pt x="34" y="69"/>
                      </a:lnTo>
                      <a:lnTo>
                        <a:pt x="0" y="69"/>
                      </a:lnTo>
                      <a:lnTo>
                        <a:pt x="4" y="0"/>
                      </a:lnTo>
                      <a:lnTo>
                        <a:pt x="38" y="0"/>
                      </a:lnTo>
                      <a:close/>
                    </a:path>
                  </a:pathLst>
                </a:custGeom>
                <a:solidFill>
                  <a:srgbClr val="004CB2"/>
                </a:solidFill>
                <a:ln w="9525">
                  <a:noFill/>
                </a:ln>
              </p:spPr>
              <p:txBody>
                <a:bodyPr/>
                <a:p>
                  <a:endParaRPr lang="zh-CN" altLang="en-US"/>
                </a:p>
              </p:txBody>
            </p:sp>
            <p:sp>
              <p:nvSpPr>
                <p:cNvPr id="1586217" name="任意多边形 1586216"/>
                <p:cNvSpPr/>
                <p:nvPr/>
              </p:nvSpPr>
              <p:spPr>
                <a:xfrm>
                  <a:off x="792" y="2340"/>
                  <a:ext cx="19" cy="35"/>
                </a:xfrm>
                <a:custGeom>
                  <a:avLst/>
                  <a:gdLst/>
                  <a:ahLst/>
                  <a:cxnLst/>
                  <a:pathLst>
                    <a:path w="39" h="69">
                      <a:moveTo>
                        <a:pt x="39" y="0"/>
                      </a:moveTo>
                      <a:lnTo>
                        <a:pt x="33" y="69"/>
                      </a:lnTo>
                      <a:lnTo>
                        <a:pt x="0" y="69"/>
                      </a:lnTo>
                      <a:lnTo>
                        <a:pt x="5" y="0"/>
                      </a:lnTo>
                      <a:lnTo>
                        <a:pt x="39" y="0"/>
                      </a:lnTo>
                      <a:close/>
                    </a:path>
                  </a:pathLst>
                </a:custGeom>
                <a:solidFill>
                  <a:srgbClr val="004CB2"/>
                </a:solidFill>
                <a:ln w="9525">
                  <a:noFill/>
                </a:ln>
              </p:spPr>
              <p:txBody>
                <a:bodyPr/>
                <a:p>
                  <a:endParaRPr lang="zh-CN" altLang="en-US"/>
                </a:p>
              </p:txBody>
            </p:sp>
            <p:sp>
              <p:nvSpPr>
                <p:cNvPr id="1586218" name="任意多边形 1586217"/>
                <p:cNvSpPr/>
                <p:nvPr/>
              </p:nvSpPr>
              <p:spPr>
                <a:xfrm>
                  <a:off x="738" y="2340"/>
                  <a:ext cx="20" cy="35"/>
                </a:xfrm>
                <a:custGeom>
                  <a:avLst/>
                  <a:gdLst/>
                  <a:ahLst/>
                  <a:cxnLst/>
                  <a:pathLst>
                    <a:path w="41" h="69">
                      <a:moveTo>
                        <a:pt x="41" y="0"/>
                      </a:moveTo>
                      <a:lnTo>
                        <a:pt x="33" y="69"/>
                      </a:lnTo>
                      <a:lnTo>
                        <a:pt x="0" y="69"/>
                      </a:lnTo>
                      <a:lnTo>
                        <a:pt x="7" y="0"/>
                      </a:lnTo>
                      <a:lnTo>
                        <a:pt x="41" y="0"/>
                      </a:lnTo>
                      <a:close/>
                    </a:path>
                  </a:pathLst>
                </a:custGeom>
                <a:solidFill>
                  <a:srgbClr val="004CB2"/>
                </a:solidFill>
                <a:ln w="9525">
                  <a:noFill/>
                </a:ln>
              </p:spPr>
              <p:txBody>
                <a:bodyPr/>
                <a:p>
                  <a:endParaRPr lang="zh-CN" altLang="en-US"/>
                </a:p>
              </p:txBody>
            </p:sp>
            <p:sp>
              <p:nvSpPr>
                <p:cNvPr id="1586219" name="任意多边形 1586218"/>
                <p:cNvSpPr/>
                <p:nvPr/>
              </p:nvSpPr>
              <p:spPr>
                <a:xfrm>
                  <a:off x="684" y="2340"/>
                  <a:ext cx="21" cy="35"/>
                </a:xfrm>
                <a:custGeom>
                  <a:avLst/>
                  <a:gdLst/>
                  <a:ahLst/>
                  <a:cxnLst/>
                  <a:pathLst>
                    <a:path w="43" h="69">
                      <a:moveTo>
                        <a:pt x="43" y="0"/>
                      </a:moveTo>
                      <a:lnTo>
                        <a:pt x="33" y="69"/>
                      </a:lnTo>
                      <a:lnTo>
                        <a:pt x="0" y="69"/>
                      </a:lnTo>
                      <a:lnTo>
                        <a:pt x="11" y="0"/>
                      </a:lnTo>
                      <a:lnTo>
                        <a:pt x="43" y="0"/>
                      </a:lnTo>
                      <a:close/>
                    </a:path>
                  </a:pathLst>
                </a:custGeom>
                <a:solidFill>
                  <a:srgbClr val="004CB2"/>
                </a:solidFill>
                <a:ln w="9525">
                  <a:noFill/>
                </a:ln>
              </p:spPr>
              <p:txBody>
                <a:bodyPr/>
                <a:p>
                  <a:endParaRPr lang="zh-CN" altLang="en-US"/>
                </a:p>
              </p:txBody>
            </p:sp>
            <p:sp>
              <p:nvSpPr>
                <p:cNvPr id="1586220" name="任意多边形 1586219"/>
                <p:cNvSpPr/>
                <p:nvPr/>
              </p:nvSpPr>
              <p:spPr>
                <a:xfrm>
                  <a:off x="631" y="2340"/>
                  <a:ext cx="22" cy="35"/>
                </a:xfrm>
                <a:custGeom>
                  <a:avLst/>
                  <a:gdLst/>
                  <a:ahLst/>
                  <a:cxnLst/>
                  <a:pathLst>
                    <a:path w="45" h="69">
                      <a:moveTo>
                        <a:pt x="45" y="0"/>
                      </a:moveTo>
                      <a:lnTo>
                        <a:pt x="32" y="69"/>
                      </a:lnTo>
                      <a:lnTo>
                        <a:pt x="0" y="69"/>
                      </a:lnTo>
                      <a:lnTo>
                        <a:pt x="11" y="0"/>
                      </a:lnTo>
                      <a:lnTo>
                        <a:pt x="45" y="0"/>
                      </a:lnTo>
                      <a:close/>
                    </a:path>
                  </a:pathLst>
                </a:custGeom>
                <a:solidFill>
                  <a:srgbClr val="004CB2"/>
                </a:solidFill>
                <a:ln w="9525">
                  <a:noFill/>
                </a:ln>
              </p:spPr>
              <p:txBody>
                <a:bodyPr/>
                <a:p>
                  <a:endParaRPr lang="zh-CN" altLang="en-US"/>
                </a:p>
              </p:txBody>
            </p:sp>
            <p:sp>
              <p:nvSpPr>
                <p:cNvPr id="1586221" name="任意多边形 1586220"/>
                <p:cNvSpPr/>
                <p:nvPr/>
              </p:nvSpPr>
              <p:spPr>
                <a:xfrm>
                  <a:off x="577" y="2340"/>
                  <a:ext cx="23" cy="35"/>
                </a:xfrm>
                <a:custGeom>
                  <a:avLst/>
                  <a:gdLst/>
                  <a:ahLst/>
                  <a:cxnLst/>
                  <a:pathLst>
                    <a:path w="47" h="69">
                      <a:moveTo>
                        <a:pt x="47" y="0"/>
                      </a:moveTo>
                      <a:lnTo>
                        <a:pt x="32" y="69"/>
                      </a:lnTo>
                      <a:lnTo>
                        <a:pt x="0" y="69"/>
                      </a:lnTo>
                      <a:lnTo>
                        <a:pt x="15" y="0"/>
                      </a:lnTo>
                      <a:lnTo>
                        <a:pt x="47" y="0"/>
                      </a:lnTo>
                      <a:close/>
                    </a:path>
                  </a:pathLst>
                </a:custGeom>
                <a:solidFill>
                  <a:srgbClr val="004CB2"/>
                </a:solidFill>
                <a:ln w="9525">
                  <a:noFill/>
                </a:ln>
              </p:spPr>
              <p:txBody>
                <a:bodyPr/>
                <a:p>
                  <a:endParaRPr lang="zh-CN" altLang="en-US"/>
                </a:p>
              </p:txBody>
            </p:sp>
            <p:sp>
              <p:nvSpPr>
                <p:cNvPr id="1586222" name="任意多边形 1586221"/>
                <p:cNvSpPr/>
                <p:nvPr/>
              </p:nvSpPr>
              <p:spPr>
                <a:xfrm>
                  <a:off x="483" y="2340"/>
                  <a:ext cx="65" cy="214"/>
                </a:xfrm>
                <a:custGeom>
                  <a:avLst/>
                  <a:gdLst/>
                  <a:ahLst/>
                  <a:cxnLst/>
                  <a:pathLst>
                    <a:path w="130" h="428">
                      <a:moveTo>
                        <a:pt x="0" y="428"/>
                      </a:moveTo>
                      <a:lnTo>
                        <a:pt x="96" y="0"/>
                      </a:lnTo>
                      <a:lnTo>
                        <a:pt x="130" y="0"/>
                      </a:lnTo>
                      <a:lnTo>
                        <a:pt x="31" y="428"/>
                      </a:lnTo>
                      <a:lnTo>
                        <a:pt x="0" y="428"/>
                      </a:lnTo>
                      <a:close/>
                    </a:path>
                  </a:pathLst>
                </a:custGeom>
                <a:solidFill>
                  <a:srgbClr val="004CB2"/>
                </a:solidFill>
                <a:ln w="9525">
                  <a:noFill/>
                </a:ln>
              </p:spPr>
              <p:txBody>
                <a:bodyPr/>
                <a:p>
                  <a:endParaRPr lang="zh-CN" altLang="en-US"/>
                </a:p>
              </p:txBody>
            </p:sp>
            <p:sp>
              <p:nvSpPr>
                <p:cNvPr id="1586223" name="任意多边形 1586222"/>
                <p:cNvSpPr/>
                <p:nvPr/>
              </p:nvSpPr>
              <p:spPr>
                <a:xfrm>
                  <a:off x="1282" y="2390"/>
                  <a:ext cx="24" cy="35"/>
                </a:xfrm>
                <a:custGeom>
                  <a:avLst/>
                  <a:gdLst/>
                  <a:ahLst/>
                  <a:cxnLst/>
                  <a:pathLst>
                    <a:path w="49" h="68">
                      <a:moveTo>
                        <a:pt x="38" y="0"/>
                      </a:moveTo>
                      <a:lnTo>
                        <a:pt x="49" y="68"/>
                      </a:lnTo>
                      <a:lnTo>
                        <a:pt x="13" y="68"/>
                      </a:lnTo>
                      <a:lnTo>
                        <a:pt x="0" y="0"/>
                      </a:lnTo>
                      <a:lnTo>
                        <a:pt x="38" y="0"/>
                      </a:lnTo>
                      <a:close/>
                    </a:path>
                  </a:pathLst>
                </a:custGeom>
                <a:solidFill>
                  <a:srgbClr val="004CB2"/>
                </a:solidFill>
                <a:ln w="9525">
                  <a:noFill/>
                </a:ln>
              </p:spPr>
              <p:txBody>
                <a:bodyPr/>
                <a:p>
                  <a:endParaRPr lang="zh-CN" altLang="en-US"/>
                </a:p>
              </p:txBody>
            </p:sp>
            <p:sp>
              <p:nvSpPr>
                <p:cNvPr id="1586224" name="任意多边形 1586223"/>
                <p:cNvSpPr/>
                <p:nvPr/>
              </p:nvSpPr>
              <p:spPr>
                <a:xfrm>
                  <a:off x="1230" y="2390"/>
                  <a:ext cx="24" cy="35"/>
                </a:xfrm>
                <a:custGeom>
                  <a:avLst/>
                  <a:gdLst/>
                  <a:ahLst/>
                  <a:cxnLst/>
                  <a:pathLst>
                    <a:path w="49" h="68">
                      <a:moveTo>
                        <a:pt x="36" y="0"/>
                      </a:moveTo>
                      <a:lnTo>
                        <a:pt x="49" y="68"/>
                      </a:lnTo>
                      <a:lnTo>
                        <a:pt x="13" y="68"/>
                      </a:lnTo>
                      <a:lnTo>
                        <a:pt x="0" y="0"/>
                      </a:lnTo>
                      <a:lnTo>
                        <a:pt x="36" y="0"/>
                      </a:lnTo>
                      <a:close/>
                    </a:path>
                  </a:pathLst>
                </a:custGeom>
                <a:solidFill>
                  <a:srgbClr val="004CB2"/>
                </a:solidFill>
                <a:ln w="9525">
                  <a:noFill/>
                </a:ln>
              </p:spPr>
              <p:txBody>
                <a:bodyPr/>
                <a:p>
                  <a:endParaRPr lang="zh-CN" altLang="en-US"/>
                </a:p>
              </p:txBody>
            </p:sp>
            <p:sp>
              <p:nvSpPr>
                <p:cNvPr id="1586225" name="任意多边形 1586224"/>
                <p:cNvSpPr/>
                <p:nvPr/>
              </p:nvSpPr>
              <p:spPr>
                <a:xfrm>
                  <a:off x="1177" y="2390"/>
                  <a:ext cx="23" cy="35"/>
                </a:xfrm>
                <a:custGeom>
                  <a:avLst/>
                  <a:gdLst/>
                  <a:ahLst/>
                  <a:cxnLst/>
                  <a:pathLst>
                    <a:path w="46" h="68">
                      <a:moveTo>
                        <a:pt x="35" y="0"/>
                      </a:moveTo>
                      <a:lnTo>
                        <a:pt x="46" y="68"/>
                      </a:lnTo>
                      <a:lnTo>
                        <a:pt x="11" y="68"/>
                      </a:lnTo>
                      <a:lnTo>
                        <a:pt x="0" y="0"/>
                      </a:lnTo>
                      <a:lnTo>
                        <a:pt x="35" y="0"/>
                      </a:lnTo>
                      <a:close/>
                    </a:path>
                  </a:pathLst>
                </a:custGeom>
                <a:solidFill>
                  <a:srgbClr val="004CB2"/>
                </a:solidFill>
                <a:ln w="9525">
                  <a:noFill/>
                </a:ln>
              </p:spPr>
              <p:txBody>
                <a:bodyPr/>
                <a:p>
                  <a:endParaRPr lang="zh-CN" altLang="en-US"/>
                </a:p>
              </p:txBody>
            </p:sp>
            <p:sp>
              <p:nvSpPr>
                <p:cNvPr id="1586226" name="任意多边形 1586225"/>
                <p:cNvSpPr/>
                <p:nvPr/>
              </p:nvSpPr>
              <p:spPr>
                <a:xfrm>
                  <a:off x="1125" y="2390"/>
                  <a:ext cx="22" cy="35"/>
                </a:xfrm>
                <a:custGeom>
                  <a:avLst/>
                  <a:gdLst/>
                  <a:ahLst/>
                  <a:cxnLst/>
                  <a:pathLst>
                    <a:path w="43" h="68">
                      <a:moveTo>
                        <a:pt x="36" y="0"/>
                      </a:moveTo>
                      <a:lnTo>
                        <a:pt x="43" y="68"/>
                      </a:lnTo>
                      <a:lnTo>
                        <a:pt x="8" y="68"/>
                      </a:lnTo>
                      <a:lnTo>
                        <a:pt x="0" y="0"/>
                      </a:lnTo>
                      <a:lnTo>
                        <a:pt x="36" y="0"/>
                      </a:lnTo>
                      <a:close/>
                    </a:path>
                  </a:pathLst>
                </a:custGeom>
                <a:solidFill>
                  <a:srgbClr val="004CB2"/>
                </a:solidFill>
                <a:ln w="9525">
                  <a:noFill/>
                </a:ln>
              </p:spPr>
              <p:txBody>
                <a:bodyPr/>
                <a:p>
                  <a:endParaRPr lang="zh-CN" altLang="en-US"/>
                </a:p>
              </p:txBody>
            </p:sp>
            <p:sp>
              <p:nvSpPr>
                <p:cNvPr id="1586227" name="任意多边形 1586226"/>
                <p:cNvSpPr/>
                <p:nvPr/>
              </p:nvSpPr>
              <p:spPr>
                <a:xfrm>
                  <a:off x="1072" y="2390"/>
                  <a:ext cx="21" cy="35"/>
                </a:xfrm>
                <a:custGeom>
                  <a:avLst/>
                  <a:gdLst/>
                  <a:ahLst/>
                  <a:cxnLst/>
                  <a:pathLst>
                    <a:path w="40" h="68">
                      <a:moveTo>
                        <a:pt x="35" y="0"/>
                      </a:moveTo>
                      <a:lnTo>
                        <a:pt x="40" y="68"/>
                      </a:lnTo>
                      <a:lnTo>
                        <a:pt x="7" y="68"/>
                      </a:lnTo>
                      <a:lnTo>
                        <a:pt x="0" y="0"/>
                      </a:lnTo>
                      <a:lnTo>
                        <a:pt x="35" y="0"/>
                      </a:lnTo>
                      <a:close/>
                    </a:path>
                  </a:pathLst>
                </a:custGeom>
                <a:solidFill>
                  <a:srgbClr val="004CB2"/>
                </a:solidFill>
                <a:ln w="9525">
                  <a:noFill/>
                </a:ln>
              </p:spPr>
              <p:txBody>
                <a:bodyPr/>
                <a:p>
                  <a:endParaRPr lang="zh-CN" altLang="en-US"/>
                </a:p>
              </p:txBody>
            </p:sp>
            <p:sp>
              <p:nvSpPr>
                <p:cNvPr id="1586228" name="任意多边形 1586227"/>
                <p:cNvSpPr/>
                <p:nvPr/>
              </p:nvSpPr>
              <p:spPr>
                <a:xfrm>
                  <a:off x="1022" y="2390"/>
                  <a:ext cx="18" cy="35"/>
                </a:xfrm>
                <a:custGeom>
                  <a:avLst/>
                  <a:gdLst/>
                  <a:ahLst/>
                  <a:cxnLst/>
                  <a:pathLst>
                    <a:path w="36" h="68">
                      <a:moveTo>
                        <a:pt x="34" y="0"/>
                      </a:moveTo>
                      <a:lnTo>
                        <a:pt x="36" y="68"/>
                      </a:lnTo>
                      <a:lnTo>
                        <a:pt x="2" y="68"/>
                      </a:lnTo>
                      <a:lnTo>
                        <a:pt x="0" y="0"/>
                      </a:lnTo>
                      <a:lnTo>
                        <a:pt x="34" y="0"/>
                      </a:lnTo>
                      <a:close/>
                    </a:path>
                  </a:pathLst>
                </a:custGeom>
                <a:solidFill>
                  <a:srgbClr val="004CB2"/>
                </a:solidFill>
                <a:ln w="9525">
                  <a:noFill/>
                </a:ln>
              </p:spPr>
              <p:txBody>
                <a:bodyPr/>
                <a:p>
                  <a:endParaRPr lang="zh-CN" altLang="en-US"/>
                </a:p>
              </p:txBody>
            </p:sp>
            <p:sp>
              <p:nvSpPr>
                <p:cNvPr id="1586229" name="任意多边形 1586228"/>
                <p:cNvSpPr/>
                <p:nvPr/>
              </p:nvSpPr>
              <p:spPr>
                <a:xfrm>
                  <a:off x="969" y="2390"/>
                  <a:ext cx="18" cy="35"/>
                </a:xfrm>
                <a:custGeom>
                  <a:avLst/>
                  <a:gdLst/>
                  <a:ahLst/>
                  <a:cxnLst/>
                  <a:pathLst>
                    <a:path w="36" h="68">
                      <a:moveTo>
                        <a:pt x="36" y="0"/>
                      </a:moveTo>
                      <a:lnTo>
                        <a:pt x="34" y="68"/>
                      </a:lnTo>
                      <a:lnTo>
                        <a:pt x="0" y="68"/>
                      </a:lnTo>
                      <a:lnTo>
                        <a:pt x="2" y="0"/>
                      </a:lnTo>
                      <a:lnTo>
                        <a:pt x="36" y="0"/>
                      </a:lnTo>
                      <a:close/>
                    </a:path>
                  </a:pathLst>
                </a:custGeom>
                <a:solidFill>
                  <a:srgbClr val="004CB2"/>
                </a:solidFill>
                <a:ln w="9525">
                  <a:noFill/>
                </a:ln>
              </p:spPr>
              <p:txBody>
                <a:bodyPr/>
                <a:p>
                  <a:endParaRPr lang="zh-CN" altLang="en-US"/>
                </a:p>
              </p:txBody>
            </p:sp>
            <p:sp>
              <p:nvSpPr>
                <p:cNvPr id="1586230" name="任意多边形 1586229"/>
                <p:cNvSpPr/>
                <p:nvPr/>
              </p:nvSpPr>
              <p:spPr>
                <a:xfrm>
                  <a:off x="917" y="2390"/>
                  <a:ext cx="18" cy="35"/>
                </a:xfrm>
                <a:custGeom>
                  <a:avLst/>
                  <a:gdLst/>
                  <a:ahLst/>
                  <a:cxnLst/>
                  <a:pathLst>
                    <a:path w="36" h="68">
                      <a:moveTo>
                        <a:pt x="34" y="0"/>
                      </a:moveTo>
                      <a:lnTo>
                        <a:pt x="36" y="68"/>
                      </a:lnTo>
                      <a:lnTo>
                        <a:pt x="2" y="68"/>
                      </a:lnTo>
                      <a:lnTo>
                        <a:pt x="0" y="0"/>
                      </a:lnTo>
                      <a:lnTo>
                        <a:pt x="34" y="0"/>
                      </a:lnTo>
                      <a:close/>
                    </a:path>
                  </a:pathLst>
                </a:custGeom>
                <a:solidFill>
                  <a:srgbClr val="004CB2"/>
                </a:solidFill>
                <a:ln w="9525">
                  <a:noFill/>
                </a:ln>
              </p:spPr>
              <p:txBody>
                <a:bodyPr/>
                <a:p>
                  <a:endParaRPr lang="zh-CN" altLang="en-US"/>
                </a:p>
              </p:txBody>
            </p:sp>
            <p:sp>
              <p:nvSpPr>
                <p:cNvPr id="1586231" name="任意多边形 1586230"/>
                <p:cNvSpPr/>
                <p:nvPr/>
              </p:nvSpPr>
              <p:spPr>
                <a:xfrm>
                  <a:off x="863" y="2390"/>
                  <a:ext cx="19" cy="35"/>
                </a:xfrm>
                <a:custGeom>
                  <a:avLst/>
                  <a:gdLst/>
                  <a:ahLst/>
                  <a:cxnLst/>
                  <a:pathLst>
                    <a:path w="37" h="68">
                      <a:moveTo>
                        <a:pt x="37" y="0"/>
                      </a:moveTo>
                      <a:lnTo>
                        <a:pt x="33" y="68"/>
                      </a:lnTo>
                      <a:lnTo>
                        <a:pt x="0" y="68"/>
                      </a:lnTo>
                      <a:lnTo>
                        <a:pt x="3" y="0"/>
                      </a:lnTo>
                      <a:lnTo>
                        <a:pt x="37" y="0"/>
                      </a:lnTo>
                      <a:close/>
                    </a:path>
                  </a:pathLst>
                </a:custGeom>
                <a:solidFill>
                  <a:srgbClr val="004CB2"/>
                </a:solidFill>
                <a:ln w="9525">
                  <a:noFill/>
                </a:ln>
              </p:spPr>
              <p:txBody>
                <a:bodyPr/>
                <a:p>
                  <a:endParaRPr lang="zh-CN" altLang="en-US"/>
                </a:p>
              </p:txBody>
            </p:sp>
            <p:sp>
              <p:nvSpPr>
                <p:cNvPr id="1586232" name="任意多边形 1586231"/>
                <p:cNvSpPr/>
                <p:nvPr/>
              </p:nvSpPr>
              <p:spPr>
                <a:xfrm>
                  <a:off x="809" y="2390"/>
                  <a:ext cx="20" cy="35"/>
                </a:xfrm>
                <a:custGeom>
                  <a:avLst/>
                  <a:gdLst/>
                  <a:ahLst/>
                  <a:cxnLst/>
                  <a:pathLst>
                    <a:path w="39" h="68">
                      <a:moveTo>
                        <a:pt x="39" y="0"/>
                      </a:moveTo>
                      <a:lnTo>
                        <a:pt x="33" y="68"/>
                      </a:lnTo>
                      <a:lnTo>
                        <a:pt x="0" y="68"/>
                      </a:lnTo>
                      <a:lnTo>
                        <a:pt x="5" y="0"/>
                      </a:lnTo>
                      <a:lnTo>
                        <a:pt x="39" y="0"/>
                      </a:lnTo>
                      <a:close/>
                    </a:path>
                  </a:pathLst>
                </a:custGeom>
                <a:solidFill>
                  <a:srgbClr val="004CB2"/>
                </a:solidFill>
                <a:ln w="9525">
                  <a:noFill/>
                </a:ln>
              </p:spPr>
              <p:txBody>
                <a:bodyPr/>
                <a:p>
                  <a:endParaRPr lang="zh-CN" altLang="en-US"/>
                </a:p>
              </p:txBody>
            </p:sp>
            <p:sp>
              <p:nvSpPr>
                <p:cNvPr id="1586233" name="任意多边形 1586232"/>
                <p:cNvSpPr/>
                <p:nvPr/>
              </p:nvSpPr>
              <p:spPr>
                <a:xfrm>
                  <a:off x="756" y="2390"/>
                  <a:ext cx="20" cy="35"/>
                </a:xfrm>
                <a:custGeom>
                  <a:avLst/>
                  <a:gdLst/>
                  <a:ahLst/>
                  <a:cxnLst/>
                  <a:pathLst>
                    <a:path w="41" h="68">
                      <a:moveTo>
                        <a:pt x="41" y="0"/>
                      </a:moveTo>
                      <a:lnTo>
                        <a:pt x="34" y="68"/>
                      </a:lnTo>
                      <a:lnTo>
                        <a:pt x="0" y="68"/>
                      </a:lnTo>
                      <a:lnTo>
                        <a:pt x="9" y="0"/>
                      </a:lnTo>
                      <a:lnTo>
                        <a:pt x="41" y="0"/>
                      </a:lnTo>
                      <a:close/>
                    </a:path>
                  </a:pathLst>
                </a:custGeom>
                <a:solidFill>
                  <a:srgbClr val="004CB2"/>
                </a:solidFill>
                <a:ln w="9525">
                  <a:noFill/>
                </a:ln>
              </p:spPr>
              <p:txBody>
                <a:bodyPr/>
                <a:p>
                  <a:endParaRPr lang="zh-CN" altLang="en-US"/>
                </a:p>
              </p:txBody>
            </p:sp>
            <p:sp>
              <p:nvSpPr>
                <p:cNvPr id="1586234" name="任意多边形 1586233"/>
                <p:cNvSpPr/>
                <p:nvPr/>
              </p:nvSpPr>
              <p:spPr>
                <a:xfrm>
                  <a:off x="703" y="2390"/>
                  <a:ext cx="21" cy="35"/>
                </a:xfrm>
                <a:custGeom>
                  <a:avLst/>
                  <a:gdLst/>
                  <a:ahLst/>
                  <a:cxnLst/>
                  <a:pathLst>
                    <a:path w="43" h="68">
                      <a:moveTo>
                        <a:pt x="43" y="0"/>
                      </a:moveTo>
                      <a:lnTo>
                        <a:pt x="32" y="68"/>
                      </a:lnTo>
                      <a:lnTo>
                        <a:pt x="0" y="68"/>
                      </a:lnTo>
                      <a:lnTo>
                        <a:pt x="10" y="0"/>
                      </a:lnTo>
                      <a:lnTo>
                        <a:pt x="43" y="0"/>
                      </a:lnTo>
                      <a:close/>
                    </a:path>
                  </a:pathLst>
                </a:custGeom>
                <a:solidFill>
                  <a:srgbClr val="004CB2"/>
                </a:solidFill>
                <a:ln w="9525">
                  <a:noFill/>
                </a:ln>
              </p:spPr>
              <p:txBody>
                <a:bodyPr/>
                <a:p>
                  <a:endParaRPr lang="zh-CN" altLang="en-US"/>
                </a:p>
              </p:txBody>
            </p:sp>
            <p:sp>
              <p:nvSpPr>
                <p:cNvPr id="1586235" name="任意多边形 1586234"/>
                <p:cNvSpPr/>
                <p:nvPr/>
              </p:nvSpPr>
              <p:spPr>
                <a:xfrm>
                  <a:off x="649" y="2390"/>
                  <a:ext cx="22" cy="35"/>
                </a:xfrm>
                <a:custGeom>
                  <a:avLst/>
                  <a:gdLst/>
                  <a:ahLst/>
                  <a:cxnLst/>
                  <a:pathLst>
                    <a:path w="45" h="68">
                      <a:moveTo>
                        <a:pt x="45" y="0"/>
                      </a:moveTo>
                      <a:lnTo>
                        <a:pt x="32" y="68"/>
                      </a:lnTo>
                      <a:lnTo>
                        <a:pt x="0" y="68"/>
                      </a:lnTo>
                      <a:lnTo>
                        <a:pt x="13" y="0"/>
                      </a:lnTo>
                      <a:lnTo>
                        <a:pt x="45" y="0"/>
                      </a:lnTo>
                      <a:close/>
                    </a:path>
                  </a:pathLst>
                </a:custGeom>
                <a:solidFill>
                  <a:srgbClr val="004CB2"/>
                </a:solidFill>
                <a:ln w="9525">
                  <a:noFill/>
                </a:ln>
              </p:spPr>
              <p:txBody>
                <a:bodyPr/>
                <a:p>
                  <a:endParaRPr lang="zh-CN" altLang="en-US"/>
                </a:p>
              </p:txBody>
            </p:sp>
            <p:sp>
              <p:nvSpPr>
                <p:cNvPr id="1586236" name="任意多边形 1586235"/>
                <p:cNvSpPr/>
                <p:nvPr/>
              </p:nvSpPr>
              <p:spPr>
                <a:xfrm>
                  <a:off x="595" y="2390"/>
                  <a:ext cx="24" cy="35"/>
                </a:xfrm>
                <a:custGeom>
                  <a:avLst/>
                  <a:gdLst/>
                  <a:ahLst/>
                  <a:cxnLst/>
                  <a:pathLst>
                    <a:path w="48" h="68">
                      <a:moveTo>
                        <a:pt x="48" y="0"/>
                      </a:moveTo>
                      <a:lnTo>
                        <a:pt x="33" y="68"/>
                      </a:lnTo>
                      <a:lnTo>
                        <a:pt x="0" y="68"/>
                      </a:lnTo>
                      <a:lnTo>
                        <a:pt x="15" y="0"/>
                      </a:lnTo>
                      <a:lnTo>
                        <a:pt x="48" y="0"/>
                      </a:lnTo>
                      <a:close/>
                    </a:path>
                  </a:pathLst>
                </a:custGeom>
                <a:solidFill>
                  <a:srgbClr val="004CB2"/>
                </a:solidFill>
                <a:ln w="9525">
                  <a:noFill/>
                </a:ln>
              </p:spPr>
              <p:txBody>
                <a:bodyPr/>
                <a:p>
                  <a:endParaRPr lang="zh-CN" altLang="en-US"/>
                </a:p>
              </p:txBody>
            </p:sp>
            <p:sp>
              <p:nvSpPr>
                <p:cNvPr id="1586237" name="任意多边形 1586236"/>
                <p:cNvSpPr/>
                <p:nvPr/>
              </p:nvSpPr>
              <p:spPr>
                <a:xfrm>
                  <a:off x="1289" y="2491"/>
                  <a:ext cx="28" cy="47"/>
                </a:xfrm>
                <a:custGeom>
                  <a:avLst/>
                  <a:gdLst/>
                  <a:ahLst/>
                  <a:cxnLst/>
                  <a:pathLst>
                    <a:path w="56" h="95">
                      <a:moveTo>
                        <a:pt x="38" y="0"/>
                      </a:moveTo>
                      <a:lnTo>
                        <a:pt x="56" y="95"/>
                      </a:lnTo>
                      <a:lnTo>
                        <a:pt x="21" y="95"/>
                      </a:lnTo>
                      <a:lnTo>
                        <a:pt x="0" y="0"/>
                      </a:lnTo>
                      <a:lnTo>
                        <a:pt x="38" y="0"/>
                      </a:lnTo>
                      <a:close/>
                    </a:path>
                  </a:pathLst>
                </a:custGeom>
                <a:solidFill>
                  <a:srgbClr val="004CB2"/>
                </a:solidFill>
                <a:ln w="9525">
                  <a:noFill/>
                </a:ln>
              </p:spPr>
              <p:txBody>
                <a:bodyPr/>
                <a:p>
                  <a:endParaRPr lang="zh-CN" altLang="en-US"/>
                </a:p>
              </p:txBody>
            </p:sp>
            <p:sp>
              <p:nvSpPr>
                <p:cNvPr id="1586238" name="任意多边形 1586237"/>
                <p:cNvSpPr/>
                <p:nvPr/>
              </p:nvSpPr>
              <p:spPr>
                <a:xfrm>
                  <a:off x="1184" y="2491"/>
                  <a:ext cx="33" cy="47"/>
                </a:xfrm>
                <a:custGeom>
                  <a:avLst/>
                  <a:gdLst/>
                  <a:ahLst/>
                  <a:cxnLst/>
                  <a:pathLst>
                    <a:path w="66" h="95">
                      <a:moveTo>
                        <a:pt x="50" y="0"/>
                      </a:moveTo>
                      <a:lnTo>
                        <a:pt x="66" y="95"/>
                      </a:lnTo>
                      <a:lnTo>
                        <a:pt x="16" y="95"/>
                      </a:lnTo>
                      <a:lnTo>
                        <a:pt x="0" y="0"/>
                      </a:lnTo>
                      <a:lnTo>
                        <a:pt x="50" y="0"/>
                      </a:lnTo>
                      <a:close/>
                    </a:path>
                  </a:pathLst>
                </a:custGeom>
                <a:solidFill>
                  <a:srgbClr val="004CB2"/>
                </a:solidFill>
                <a:ln w="9525">
                  <a:noFill/>
                </a:ln>
              </p:spPr>
              <p:txBody>
                <a:bodyPr/>
                <a:p>
                  <a:endParaRPr lang="zh-CN" altLang="en-US"/>
                </a:p>
              </p:txBody>
            </p:sp>
            <p:sp>
              <p:nvSpPr>
                <p:cNvPr id="1586239" name="任意多边形 1586238"/>
                <p:cNvSpPr/>
                <p:nvPr/>
              </p:nvSpPr>
              <p:spPr>
                <a:xfrm>
                  <a:off x="1096" y="2491"/>
                  <a:ext cx="25" cy="47"/>
                </a:xfrm>
                <a:custGeom>
                  <a:avLst/>
                  <a:gdLst/>
                  <a:ahLst/>
                  <a:cxnLst/>
                  <a:pathLst>
                    <a:path w="48" h="95">
                      <a:moveTo>
                        <a:pt x="35" y="0"/>
                      </a:moveTo>
                      <a:lnTo>
                        <a:pt x="48" y="95"/>
                      </a:lnTo>
                      <a:lnTo>
                        <a:pt x="13" y="95"/>
                      </a:lnTo>
                      <a:lnTo>
                        <a:pt x="0" y="0"/>
                      </a:lnTo>
                      <a:lnTo>
                        <a:pt x="35" y="0"/>
                      </a:lnTo>
                      <a:close/>
                    </a:path>
                  </a:pathLst>
                </a:custGeom>
                <a:solidFill>
                  <a:srgbClr val="004CB2"/>
                </a:solidFill>
                <a:ln w="9525">
                  <a:noFill/>
                </a:ln>
              </p:spPr>
              <p:txBody>
                <a:bodyPr/>
                <a:p>
                  <a:endParaRPr lang="zh-CN" altLang="en-US"/>
                </a:p>
              </p:txBody>
            </p:sp>
            <p:sp>
              <p:nvSpPr>
                <p:cNvPr id="1586240" name="任意多边形 1586239"/>
                <p:cNvSpPr/>
                <p:nvPr/>
              </p:nvSpPr>
              <p:spPr>
                <a:xfrm>
                  <a:off x="677" y="2491"/>
                  <a:ext cx="23" cy="47"/>
                </a:xfrm>
                <a:custGeom>
                  <a:avLst/>
                  <a:gdLst/>
                  <a:ahLst/>
                  <a:cxnLst/>
                  <a:pathLst>
                    <a:path w="47" h="95">
                      <a:moveTo>
                        <a:pt x="47" y="0"/>
                      </a:moveTo>
                      <a:lnTo>
                        <a:pt x="32" y="95"/>
                      </a:lnTo>
                      <a:lnTo>
                        <a:pt x="0" y="95"/>
                      </a:lnTo>
                      <a:lnTo>
                        <a:pt x="13" y="0"/>
                      </a:lnTo>
                      <a:lnTo>
                        <a:pt x="47" y="0"/>
                      </a:lnTo>
                      <a:close/>
                    </a:path>
                  </a:pathLst>
                </a:custGeom>
                <a:solidFill>
                  <a:srgbClr val="004CB2"/>
                </a:solidFill>
                <a:ln w="9525">
                  <a:noFill/>
                </a:ln>
              </p:spPr>
              <p:txBody>
                <a:bodyPr/>
                <a:p>
                  <a:endParaRPr lang="zh-CN" altLang="en-US"/>
                </a:p>
              </p:txBody>
            </p:sp>
            <p:sp>
              <p:nvSpPr>
                <p:cNvPr id="1586241" name="任意多边形 1586240"/>
                <p:cNvSpPr/>
                <p:nvPr/>
              </p:nvSpPr>
              <p:spPr>
                <a:xfrm>
                  <a:off x="569" y="2491"/>
                  <a:ext cx="27" cy="47"/>
                </a:xfrm>
                <a:custGeom>
                  <a:avLst/>
                  <a:gdLst/>
                  <a:ahLst/>
                  <a:cxnLst/>
                  <a:pathLst>
                    <a:path w="54" h="95">
                      <a:moveTo>
                        <a:pt x="54" y="0"/>
                      </a:moveTo>
                      <a:lnTo>
                        <a:pt x="31" y="95"/>
                      </a:lnTo>
                      <a:lnTo>
                        <a:pt x="0" y="95"/>
                      </a:lnTo>
                      <a:lnTo>
                        <a:pt x="22" y="0"/>
                      </a:lnTo>
                      <a:lnTo>
                        <a:pt x="54" y="0"/>
                      </a:lnTo>
                      <a:close/>
                    </a:path>
                  </a:pathLst>
                </a:custGeom>
                <a:solidFill>
                  <a:srgbClr val="004CB2"/>
                </a:solidFill>
                <a:ln w="9525">
                  <a:noFill/>
                </a:ln>
              </p:spPr>
              <p:txBody>
                <a:bodyPr/>
                <a:p>
                  <a:endParaRPr lang="zh-CN" altLang="en-US"/>
                </a:p>
              </p:txBody>
            </p:sp>
            <p:sp>
              <p:nvSpPr>
                <p:cNvPr id="1586242" name="任意多边形 1586241"/>
                <p:cNvSpPr/>
                <p:nvPr/>
              </p:nvSpPr>
              <p:spPr>
                <a:xfrm>
                  <a:off x="1294" y="2440"/>
                  <a:ext cx="25" cy="35"/>
                </a:xfrm>
                <a:custGeom>
                  <a:avLst/>
                  <a:gdLst/>
                  <a:ahLst/>
                  <a:cxnLst/>
                  <a:pathLst>
                    <a:path w="50" h="69">
                      <a:moveTo>
                        <a:pt x="37" y="0"/>
                      </a:moveTo>
                      <a:lnTo>
                        <a:pt x="50" y="69"/>
                      </a:lnTo>
                      <a:lnTo>
                        <a:pt x="13" y="69"/>
                      </a:lnTo>
                      <a:lnTo>
                        <a:pt x="0" y="0"/>
                      </a:lnTo>
                      <a:lnTo>
                        <a:pt x="37" y="0"/>
                      </a:lnTo>
                      <a:close/>
                    </a:path>
                  </a:pathLst>
                </a:custGeom>
                <a:solidFill>
                  <a:srgbClr val="004CB2"/>
                </a:solidFill>
                <a:ln w="9525">
                  <a:noFill/>
                </a:ln>
              </p:spPr>
              <p:txBody>
                <a:bodyPr/>
                <a:p>
                  <a:endParaRPr lang="zh-CN" altLang="en-US"/>
                </a:p>
              </p:txBody>
            </p:sp>
            <p:sp>
              <p:nvSpPr>
                <p:cNvPr id="1586243" name="任意多边形 1586242"/>
                <p:cNvSpPr/>
                <p:nvPr/>
              </p:nvSpPr>
              <p:spPr>
                <a:xfrm>
                  <a:off x="1242" y="2440"/>
                  <a:ext cx="24" cy="35"/>
                </a:xfrm>
                <a:custGeom>
                  <a:avLst/>
                  <a:gdLst/>
                  <a:ahLst/>
                  <a:cxnLst/>
                  <a:pathLst>
                    <a:path w="48" h="69">
                      <a:moveTo>
                        <a:pt x="35" y="0"/>
                      </a:moveTo>
                      <a:lnTo>
                        <a:pt x="48" y="69"/>
                      </a:lnTo>
                      <a:lnTo>
                        <a:pt x="13" y="69"/>
                      </a:lnTo>
                      <a:lnTo>
                        <a:pt x="0" y="0"/>
                      </a:lnTo>
                      <a:lnTo>
                        <a:pt x="35" y="0"/>
                      </a:lnTo>
                      <a:close/>
                    </a:path>
                  </a:pathLst>
                </a:custGeom>
                <a:solidFill>
                  <a:srgbClr val="004CB2"/>
                </a:solidFill>
                <a:ln w="9525">
                  <a:noFill/>
                </a:ln>
              </p:spPr>
              <p:txBody>
                <a:bodyPr/>
                <a:p>
                  <a:endParaRPr lang="zh-CN" altLang="en-US"/>
                </a:p>
              </p:txBody>
            </p:sp>
            <p:sp>
              <p:nvSpPr>
                <p:cNvPr id="1586244" name="任意多边形 1586243"/>
                <p:cNvSpPr/>
                <p:nvPr/>
              </p:nvSpPr>
              <p:spPr>
                <a:xfrm>
                  <a:off x="1190" y="2440"/>
                  <a:ext cx="23" cy="35"/>
                </a:xfrm>
                <a:custGeom>
                  <a:avLst/>
                  <a:gdLst/>
                  <a:ahLst/>
                  <a:cxnLst/>
                  <a:pathLst>
                    <a:path w="44" h="69">
                      <a:moveTo>
                        <a:pt x="33" y="0"/>
                      </a:moveTo>
                      <a:lnTo>
                        <a:pt x="44" y="69"/>
                      </a:lnTo>
                      <a:lnTo>
                        <a:pt x="9" y="69"/>
                      </a:lnTo>
                      <a:lnTo>
                        <a:pt x="0" y="0"/>
                      </a:lnTo>
                      <a:lnTo>
                        <a:pt x="33" y="0"/>
                      </a:lnTo>
                      <a:close/>
                    </a:path>
                  </a:pathLst>
                </a:custGeom>
                <a:solidFill>
                  <a:srgbClr val="004CB2"/>
                </a:solidFill>
                <a:ln w="9525">
                  <a:noFill/>
                </a:ln>
              </p:spPr>
              <p:txBody>
                <a:bodyPr/>
                <a:p>
                  <a:endParaRPr lang="zh-CN" altLang="en-US"/>
                </a:p>
              </p:txBody>
            </p:sp>
            <p:sp>
              <p:nvSpPr>
                <p:cNvPr id="1586245" name="任意多边形 1586244"/>
                <p:cNvSpPr/>
                <p:nvPr/>
              </p:nvSpPr>
              <p:spPr>
                <a:xfrm>
                  <a:off x="1137" y="2440"/>
                  <a:ext cx="22" cy="35"/>
                </a:xfrm>
                <a:custGeom>
                  <a:avLst/>
                  <a:gdLst/>
                  <a:ahLst/>
                  <a:cxnLst/>
                  <a:pathLst>
                    <a:path w="42" h="69">
                      <a:moveTo>
                        <a:pt x="35" y="0"/>
                      </a:moveTo>
                      <a:lnTo>
                        <a:pt x="42" y="69"/>
                      </a:lnTo>
                      <a:lnTo>
                        <a:pt x="7" y="69"/>
                      </a:lnTo>
                      <a:lnTo>
                        <a:pt x="0" y="0"/>
                      </a:lnTo>
                      <a:lnTo>
                        <a:pt x="35" y="0"/>
                      </a:lnTo>
                      <a:close/>
                    </a:path>
                  </a:pathLst>
                </a:custGeom>
                <a:solidFill>
                  <a:srgbClr val="004CB2"/>
                </a:solidFill>
                <a:ln w="9525">
                  <a:noFill/>
                </a:ln>
              </p:spPr>
              <p:txBody>
                <a:bodyPr/>
                <a:p>
                  <a:endParaRPr lang="zh-CN" altLang="en-US"/>
                </a:p>
              </p:txBody>
            </p:sp>
            <p:sp>
              <p:nvSpPr>
                <p:cNvPr id="1586246" name="任意多边形 1586245"/>
                <p:cNvSpPr/>
                <p:nvPr/>
              </p:nvSpPr>
              <p:spPr>
                <a:xfrm>
                  <a:off x="1085" y="2440"/>
                  <a:ext cx="20" cy="35"/>
                </a:xfrm>
                <a:custGeom>
                  <a:avLst/>
                  <a:gdLst/>
                  <a:ahLst/>
                  <a:cxnLst/>
                  <a:pathLst>
                    <a:path w="39" h="69">
                      <a:moveTo>
                        <a:pt x="33" y="0"/>
                      </a:moveTo>
                      <a:lnTo>
                        <a:pt x="39" y="69"/>
                      </a:lnTo>
                      <a:lnTo>
                        <a:pt x="5" y="69"/>
                      </a:lnTo>
                      <a:lnTo>
                        <a:pt x="0" y="0"/>
                      </a:lnTo>
                      <a:lnTo>
                        <a:pt x="33" y="0"/>
                      </a:lnTo>
                      <a:close/>
                    </a:path>
                  </a:pathLst>
                </a:custGeom>
                <a:solidFill>
                  <a:srgbClr val="004CB2"/>
                </a:solidFill>
                <a:ln w="9525">
                  <a:noFill/>
                </a:ln>
              </p:spPr>
              <p:txBody>
                <a:bodyPr/>
                <a:p>
                  <a:endParaRPr lang="zh-CN" altLang="en-US"/>
                </a:p>
              </p:txBody>
            </p:sp>
            <p:sp>
              <p:nvSpPr>
                <p:cNvPr id="1586247" name="任意多边形 1586246"/>
                <p:cNvSpPr/>
                <p:nvPr/>
              </p:nvSpPr>
              <p:spPr>
                <a:xfrm>
                  <a:off x="1034" y="2440"/>
                  <a:ext cx="18" cy="35"/>
                </a:xfrm>
                <a:custGeom>
                  <a:avLst/>
                  <a:gdLst/>
                  <a:ahLst/>
                  <a:cxnLst/>
                  <a:pathLst>
                    <a:path w="36" h="69">
                      <a:moveTo>
                        <a:pt x="34" y="0"/>
                      </a:moveTo>
                      <a:lnTo>
                        <a:pt x="36" y="69"/>
                      </a:lnTo>
                      <a:lnTo>
                        <a:pt x="2" y="69"/>
                      </a:lnTo>
                      <a:lnTo>
                        <a:pt x="0" y="0"/>
                      </a:lnTo>
                      <a:lnTo>
                        <a:pt x="34" y="0"/>
                      </a:lnTo>
                      <a:close/>
                    </a:path>
                  </a:pathLst>
                </a:custGeom>
                <a:solidFill>
                  <a:srgbClr val="004CB2"/>
                </a:solidFill>
                <a:ln w="9525">
                  <a:noFill/>
                </a:ln>
              </p:spPr>
              <p:txBody>
                <a:bodyPr/>
                <a:p>
                  <a:endParaRPr lang="zh-CN" altLang="en-US"/>
                </a:p>
              </p:txBody>
            </p:sp>
            <p:sp>
              <p:nvSpPr>
                <p:cNvPr id="1586248" name="任意多边形 1586247"/>
                <p:cNvSpPr/>
                <p:nvPr/>
              </p:nvSpPr>
              <p:spPr>
                <a:xfrm>
                  <a:off x="981" y="2440"/>
                  <a:ext cx="18" cy="35"/>
                </a:xfrm>
                <a:custGeom>
                  <a:avLst/>
                  <a:gdLst/>
                  <a:ahLst/>
                  <a:cxnLst/>
                  <a:pathLst>
                    <a:path w="35" h="69">
                      <a:moveTo>
                        <a:pt x="35" y="0"/>
                      </a:moveTo>
                      <a:lnTo>
                        <a:pt x="35" y="69"/>
                      </a:lnTo>
                      <a:lnTo>
                        <a:pt x="0" y="69"/>
                      </a:lnTo>
                      <a:lnTo>
                        <a:pt x="1" y="0"/>
                      </a:lnTo>
                      <a:lnTo>
                        <a:pt x="35" y="0"/>
                      </a:lnTo>
                      <a:close/>
                    </a:path>
                  </a:pathLst>
                </a:custGeom>
                <a:solidFill>
                  <a:srgbClr val="004CB2"/>
                </a:solidFill>
                <a:ln w="9525">
                  <a:noFill/>
                </a:ln>
              </p:spPr>
              <p:txBody>
                <a:bodyPr/>
                <a:p>
                  <a:endParaRPr lang="zh-CN" altLang="en-US"/>
                </a:p>
              </p:txBody>
            </p:sp>
            <p:sp>
              <p:nvSpPr>
                <p:cNvPr id="1586249" name="任意多边形 1586248"/>
                <p:cNvSpPr/>
                <p:nvPr/>
              </p:nvSpPr>
              <p:spPr>
                <a:xfrm>
                  <a:off x="929" y="2440"/>
                  <a:ext cx="18" cy="35"/>
                </a:xfrm>
                <a:custGeom>
                  <a:avLst/>
                  <a:gdLst/>
                  <a:ahLst/>
                  <a:cxnLst/>
                  <a:pathLst>
                    <a:path w="35" h="69">
                      <a:moveTo>
                        <a:pt x="33" y="0"/>
                      </a:moveTo>
                      <a:lnTo>
                        <a:pt x="35" y="69"/>
                      </a:lnTo>
                      <a:lnTo>
                        <a:pt x="1" y="69"/>
                      </a:lnTo>
                      <a:lnTo>
                        <a:pt x="0" y="0"/>
                      </a:lnTo>
                      <a:lnTo>
                        <a:pt x="33" y="0"/>
                      </a:lnTo>
                      <a:close/>
                    </a:path>
                  </a:pathLst>
                </a:custGeom>
                <a:solidFill>
                  <a:srgbClr val="004CB2"/>
                </a:solidFill>
                <a:ln w="9525">
                  <a:noFill/>
                </a:ln>
              </p:spPr>
              <p:txBody>
                <a:bodyPr/>
                <a:p>
                  <a:endParaRPr lang="zh-CN" altLang="en-US"/>
                </a:p>
              </p:txBody>
            </p:sp>
            <p:sp>
              <p:nvSpPr>
                <p:cNvPr id="1586250" name="任意多边形 1586249"/>
                <p:cNvSpPr/>
                <p:nvPr/>
              </p:nvSpPr>
              <p:spPr>
                <a:xfrm>
                  <a:off x="875" y="2440"/>
                  <a:ext cx="19" cy="35"/>
                </a:xfrm>
                <a:custGeom>
                  <a:avLst/>
                  <a:gdLst/>
                  <a:ahLst/>
                  <a:cxnLst/>
                  <a:pathLst>
                    <a:path w="37" h="69">
                      <a:moveTo>
                        <a:pt x="37" y="0"/>
                      </a:moveTo>
                      <a:lnTo>
                        <a:pt x="33" y="69"/>
                      </a:lnTo>
                      <a:lnTo>
                        <a:pt x="0" y="69"/>
                      </a:lnTo>
                      <a:lnTo>
                        <a:pt x="3" y="0"/>
                      </a:lnTo>
                      <a:lnTo>
                        <a:pt x="37" y="0"/>
                      </a:lnTo>
                      <a:close/>
                    </a:path>
                  </a:pathLst>
                </a:custGeom>
                <a:solidFill>
                  <a:srgbClr val="004CB2"/>
                </a:solidFill>
                <a:ln w="9525">
                  <a:noFill/>
                </a:ln>
              </p:spPr>
              <p:txBody>
                <a:bodyPr/>
                <a:p>
                  <a:endParaRPr lang="zh-CN" altLang="en-US"/>
                </a:p>
              </p:txBody>
            </p:sp>
            <p:sp>
              <p:nvSpPr>
                <p:cNvPr id="1586251" name="任意多边形 1586250"/>
                <p:cNvSpPr/>
                <p:nvPr/>
              </p:nvSpPr>
              <p:spPr>
                <a:xfrm>
                  <a:off x="822" y="2440"/>
                  <a:ext cx="19" cy="35"/>
                </a:xfrm>
                <a:custGeom>
                  <a:avLst/>
                  <a:gdLst/>
                  <a:ahLst/>
                  <a:cxnLst/>
                  <a:pathLst>
                    <a:path w="39" h="69">
                      <a:moveTo>
                        <a:pt x="39" y="0"/>
                      </a:moveTo>
                      <a:lnTo>
                        <a:pt x="33" y="69"/>
                      </a:lnTo>
                      <a:lnTo>
                        <a:pt x="0" y="69"/>
                      </a:lnTo>
                      <a:lnTo>
                        <a:pt x="6" y="0"/>
                      </a:lnTo>
                      <a:lnTo>
                        <a:pt x="39" y="0"/>
                      </a:lnTo>
                      <a:close/>
                    </a:path>
                  </a:pathLst>
                </a:custGeom>
                <a:solidFill>
                  <a:srgbClr val="004CB2"/>
                </a:solidFill>
                <a:ln w="9525">
                  <a:noFill/>
                </a:ln>
              </p:spPr>
              <p:txBody>
                <a:bodyPr/>
                <a:p>
                  <a:endParaRPr lang="zh-CN" altLang="en-US"/>
                </a:p>
              </p:txBody>
            </p:sp>
            <p:sp>
              <p:nvSpPr>
                <p:cNvPr id="1586252" name="任意多边形 1586251"/>
                <p:cNvSpPr/>
                <p:nvPr/>
              </p:nvSpPr>
              <p:spPr>
                <a:xfrm>
                  <a:off x="769" y="2440"/>
                  <a:ext cx="20" cy="35"/>
                </a:xfrm>
                <a:custGeom>
                  <a:avLst/>
                  <a:gdLst/>
                  <a:ahLst/>
                  <a:cxnLst/>
                  <a:pathLst>
                    <a:path w="41" h="69">
                      <a:moveTo>
                        <a:pt x="41" y="0"/>
                      </a:moveTo>
                      <a:lnTo>
                        <a:pt x="32" y="69"/>
                      </a:lnTo>
                      <a:lnTo>
                        <a:pt x="0" y="69"/>
                      </a:lnTo>
                      <a:lnTo>
                        <a:pt x="8" y="0"/>
                      </a:lnTo>
                      <a:lnTo>
                        <a:pt x="41" y="0"/>
                      </a:lnTo>
                      <a:close/>
                    </a:path>
                  </a:pathLst>
                </a:custGeom>
                <a:solidFill>
                  <a:srgbClr val="004CB2"/>
                </a:solidFill>
                <a:ln w="9525">
                  <a:noFill/>
                </a:ln>
              </p:spPr>
              <p:txBody>
                <a:bodyPr/>
                <a:p>
                  <a:endParaRPr lang="zh-CN" altLang="en-US"/>
                </a:p>
              </p:txBody>
            </p:sp>
            <p:sp>
              <p:nvSpPr>
                <p:cNvPr id="1586253" name="任意多边形 1586252"/>
                <p:cNvSpPr/>
                <p:nvPr/>
              </p:nvSpPr>
              <p:spPr>
                <a:xfrm>
                  <a:off x="715" y="2440"/>
                  <a:ext cx="21" cy="35"/>
                </a:xfrm>
                <a:custGeom>
                  <a:avLst/>
                  <a:gdLst/>
                  <a:ahLst/>
                  <a:cxnLst/>
                  <a:pathLst>
                    <a:path w="43" h="69">
                      <a:moveTo>
                        <a:pt x="43" y="0"/>
                      </a:moveTo>
                      <a:lnTo>
                        <a:pt x="32" y="69"/>
                      </a:lnTo>
                      <a:lnTo>
                        <a:pt x="0" y="69"/>
                      </a:lnTo>
                      <a:lnTo>
                        <a:pt x="10" y="0"/>
                      </a:lnTo>
                      <a:lnTo>
                        <a:pt x="43" y="0"/>
                      </a:lnTo>
                      <a:close/>
                    </a:path>
                  </a:pathLst>
                </a:custGeom>
                <a:solidFill>
                  <a:srgbClr val="004CB2"/>
                </a:solidFill>
                <a:ln w="9525">
                  <a:noFill/>
                </a:ln>
              </p:spPr>
              <p:txBody>
                <a:bodyPr/>
                <a:p>
                  <a:endParaRPr lang="zh-CN" altLang="en-US"/>
                </a:p>
              </p:txBody>
            </p:sp>
            <p:sp>
              <p:nvSpPr>
                <p:cNvPr id="1586254" name="任意多边形 1586253"/>
                <p:cNvSpPr/>
                <p:nvPr/>
              </p:nvSpPr>
              <p:spPr>
                <a:xfrm>
                  <a:off x="661" y="2440"/>
                  <a:ext cx="22" cy="35"/>
                </a:xfrm>
                <a:custGeom>
                  <a:avLst/>
                  <a:gdLst/>
                  <a:ahLst/>
                  <a:cxnLst/>
                  <a:pathLst>
                    <a:path w="44" h="69">
                      <a:moveTo>
                        <a:pt x="44" y="0"/>
                      </a:moveTo>
                      <a:lnTo>
                        <a:pt x="33" y="69"/>
                      </a:lnTo>
                      <a:lnTo>
                        <a:pt x="0" y="69"/>
                      </a:lnTo>
                      <a:lnTo>
                        <a:pt x="13" y="0"/>
                      </a:lnTo>
                      <a:lnTo>
                        <a:pt x="44" y="0"/>
                      </a:lnTo>
                      <a:close/>
                    </a:path>
                  </a:pathLst>
                </a:custGeom>
                <a:solidFill>
                  <a:srgbClr val="004CB2"/>
                </a:solidFill>
                <a:ln w="9525">
                  <a:noFill/>
                </a:ln>
              </p:spPr>
              <p:txBody>
                <a:bodyPr/>
                <a:p>
                  <a:endParaRPr lang="zh-CN" altLang="en-US"/>
                </a:p>
              </p:txBody>
            </p:sp>
            <p:sp>
              <p:nvSpPr>
                <p:cNvPr id="1586255" name="任意多边形 1586254"/>
                <p:cNvSpPr/>
                <p:nvPr/>
              </p:nvSpPr>
              <p:spPr>
                <a:xfrm>
                  <a:off x="607" y="2440"/>
                  <a:ext cx="24" cy="35"/>
                </a:xfrm>
                <a:custGeom>
                  <a:avLst/>
                  <a:gdLst/>
                  <a:ahLst/>
                  <a:cxnLst/>
                  <a:pathLst>
                    <a:path w="48" h="69">
                      <a:moveTo>
                        <a:pt x="48" y="0"/>
                      </a:moveTo>
                      <a:lnTo>
                        <a:pt x="33" y="69"/>
                      </a:lnTo>
                      <a:lnTo>
                        <a:pt x="0" y="69"/>
                      </a:lnTo>
                      <a:lnTo>
                        <a:pt x="15" y="0"/>
                      </a:lnTo>
                      <a:lnTo>
                        <a:pt x="48" y="0"/>
                      </a:lnTo>
                      <a:close/>
                    </a:path>
                  </a:pathLst>
                </a:custGeom>
                <a:solidFill>
                  <a:srgbClr val="004CB2"/>
                </a:solidFill>
                <a:ln w="9525">
                  <a:noFill/>
                </a:ln>
              </p:spPr>
              <p:txBody>
                <a:bodyPr/>
                <a:p>
                  <a:endParaRPr lang="zh-CN" altLang="en-US"/>
                </a:p>
              </p:txBody>
            </p:sp>
          </p:grpSp>
          <p:sp>
            <p:nvSpPr>
              <p:cNvPr id="1586256" name="文本框 1586255"/>
              <p:cNvSpPr txBox="1"/>
              <p:nvPr/>
            </p:nvSpPr>
            <p:spPr>
              <a:xfrm>
                <a:off x="2232" y="1273"/>
                <a:ext cx="1030" cy="365"/>
              </a:xfrm>
              <a:prstGeom prst="rect">
                <a:avLst/>
              </a:prstGeom>
              <a:noFill/>
              <a:ln w="9525">
                <a:noFill/>
              </a:ln>
            </p:spPr>
            <p:txBody>
              <a:bodyPr wrap="square" anchor="t" anchorCtr="0">
                <a:spAutoFit/>
              </a:bodyPr>
              <a:p>
                <a:r>
                  <a:rPr lang="zh-CN" altLang="en-US" sz="2000" b="0" i="0" dirty="0">
                    <a:solidFill>
                      <a:schemeClr val="accent2"/>
                    </a:solidFill>
                    <a:latin typeface="Times New Roman" panose="02020603050405020304" pitchFamily="18" charset="0"/>
                    <a:ea typeface="宋体" panose="02010600030101010101" pitchFamily="2" charset="-122"/>
                  </a:rPr>
                  <a:t>计算机内部</a:t>
                </a:r>
                <a:endParaRPr lang="zh-CN" altLang="en-US" sz="2000" b="0" i="0" dirty="0">
                  <a:solidFill>
                    <a:schemeClr val="accent2"/>
                  </a:solidFill>
                  <a:latin typeface="Times New Roman" panose="02020603050405020304" pitchFamily="18" charset="0"/>
                  <a:ea typeface="宋体" panose="02010600030101010101" pitchFamily="2" charset="-122"/>
                </a:endParaRPr>
              </a:p>
            </p:txBody>
          </p:sp>
          <p:sp>
            <p:nvSpPr>
              <p:cNvPr id="1586257" name="文本框 1586256"/>
              <p:cNvSpPr txBox="1"/>
              <p:nvPr/>
            </p:nvSpPr>
            <p:spPr>
              <a:xfrm>
                <a:off x="518" y="1427"/>
                <a:ext cx="948" cy="365"/>
              </a:xfrm>
              <a:prstGeom prst="rect">
                <a:avLst/>
              </a:prstGeom>
              <a:noFill/>
              <a:ln w="9525">
                <a:noFill/>
              </a:ln>
            </p:spPr>
            <p:txBody>
              <a:bodyPr wrap="square" anchor="t" anchorCtr="0">
                <a:spAutoFit/>
              </a:bodyPr>
              <a:p>
                <a:r>
                  <a:rPr lang="zh-CN" altLang="en-US" sz="2000" b="0" i="0" dirty="0">
                    <a:solidFill>
                      <a:schemeClr val="accent2"/>
                    </a:solidFill>
                    <a:latin typeface="Times New Roman" panose="02020603050405020304" pitchFamily="18" charset="0"/>
                    <a:ea typeface="宋体" panose="02010600030101010101" pitchFamily="2" charset="-122"/>
                  </a:rPr>
                  <a:t>由外到内</a:t>
                </a:r>
                <a:endParaRPr lang="zh-CN" altLang="en-US" sz="2000" b="0" i="0" dirty="0">
                  <a:solidFill>
                    <a:schemeClr val="accent2"/>
                  </a:solidFill>
                  <a:latin typeface="Times New Roman" panose="02020603050405020304" pitchFamily="18" charset="0"/>
                  <a:ea typeface="宋体" panose="02010600030101010101" pitchFamily="2" charset="-122"/>
                </a:endParaRPr>
              </a:p>
            </p:txBody>
          </p:sp>
          <p:sp>
            <p:nvSpPr>
              <p:cNvPr id="1586258" name="文本框 1586257"/>
              <p:cNvSpPr txBox="1"/>
              <p:nvPr/>
            </p:nvSpPr>
            <p:spPr>
              <a:xfrm>
                <a:off x="4307" y="1297"/>
                <a:ext cx="955" cy="365"/>
              </a:xfrm>
              <a:prstGeom prst="rect">
                <a:avLst/>
              </a:prstGeom>
              <a:noFill/>
              <a:ln w="9525">
                <a:noFill/>
              </a:ln>
            </p:spPr>
            <p:txBody>
              <a:bodyPr wrap="square" anchor="t" anchorCtr="0">
                <a:spAutoFit/>
              </a:bodyPr>
              <a:p>
                <a:r>
                  <a:rPr lang="zh-CN" altLang="en-US" sz="2000" b="0" i="0" dirty="0">
                    <a:solidFill>
                      <a:schemeClr val="accent2"/>
                    </a:solidFill>
                    <a:latin typeface="Times New Roman" panose="02020603050405020304" pitchFamily="18" charset="0"/>
                    <a:ea typeface="宋体" panose="02010600030101010101" pitchFamily="2" charset="-122"/>
                  </a:rPr>
                  <a:t>由内到外</a:t>
                </a:r>
                <a:endParaRPr lang="zh-CN" altLang="en-US" sz="2000" b="0" i="0" dirty="0">
                  <a:solidFill>
                    <a:schemeClr val="accent2"/>
                  </a:solidFill>
                  <a:latin typeface="Times New Roman" panose="02020603050405020304" pitchFamily="18" charset="0"/>
                  <a:ea typeface="宋体" panose="02010600030101010101" pitchFamily="2" charset="-122"/>
                </a:endParaRPr>
              </a:p>
            </p:txBody>
          </p:sp>
        </p:grpSp>
      </p:grpSp>
      <p:pic>
        <p:nvPicPr>
          <p:cNvPr id="7" name="图片 6" descr="校徽"/>
          <p:cNvPicPr>
            <a:picLocks noChangeAspect="1"/>
          </p:cNvPicPr>
          <p:nvPr/>
        </p:nvPicPr>
        <p:blipFill>
          <a:blip r:embed="rId7">
            <a:alphaModFix amt="67000"/>
          </a:blip>
          <a:stretch>
            <a:fillRect/>
          </a:stretch>
        </p:blipFill>
        <p:spPr>
          <a:xfrm>
            <a:off x="10788015" y="123825"/>
            <a:ext cx="1297940" cy="124269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586179"/>
                                        </p:tgtEl>
                                        <p:attrNameLst>
                                          <p:attrName>style.visibility</p:attrName>
                                        </p:attrNameLst>
                                      </p:cBhvr>
                                      <p:to>
                                        <p:strVal val="visible"/>
                                      </p:to>
                                    </p:set>
                                    <p:anim calcmode="lin" valueType="num">
                                      <p:cBhvr additive="base">
                                        <p:cTn id="7" dur="500" fill="hold"/>
                                        <p:tgtEl>
                                          <p:spTgt spid="1586179"/>
                                        </p:tgtEl>
                                        <p:attrNameLst>
                                          <p:attrName>ppt_x</p:attrName>
                                        </p:attrNameLst>
                                      </p:cBhvr>
                                      <p:tavLst>
                                        <p:tav tm="0">
                                          <p:val>
                                            <p:strVal val="1+#ppt_w/2"/>
                                          </p:val>
                                        </p:tav>
                                        <p:tav tm="100000">
                                          <p:val>
                                            <p:strVal val="#ppt_x"/>
                                          </p:val>
                                        </p:tav>
                                      </p:tavLst>
                                    </p:anim>
                                    <p:anim calcmode="lin" valueType="num">
                                      <p:cBhvr additive="base">
                                        <p:cTn id="8" dur="500" fill="hold"/>
                                        <p:tgtEl>
                                          <p:spTgt spid="158617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1586178"/>
                                        </p:tgtEl>
                                        <p:attrNameLst>
                                          <p:attrName>style.visibility</p:attrName>
                                        </p:attrNameLst>
                                      </p:cBhvr>
                                      <p:to>
                                        <p:strVal val="visible"/>
                                      </p:to>
                                    </p:set>
                                    <p:anim calcmode="lin" valueType="num">
                                      <p:cBhvr additive="base">
                                        <p:cTn id="13" dur="500" fill="hold"/>
                                        <p:tgtEl>
                                          <p:spTgt spid="1586178"/>
                                        </p:tgtEl>
                                        <p:attrNameLst>
                                          <p:attrName>ppt_x</p:attrName>
                                        </p:attrNameLst>
                                      </p:cBhvr>
                                      <p:tavLst>
                                        <p:tav tm="0">
                                          <p:val>
                                            <p:strVal val="1+#ppt_w/2"/>
                                          </p:val>
                                        </p:tav>
                                        <p:tav tm="100000">
                                          <p:val>
                                            <p:strVal val="#ppt_x"/>
                                          </p:val>
                                        </p:tav>
                                      </p:tavLst>
                                    </p:anim>
                                    <p:anim calcmode="lin" valueType="num">
                                      <p:cBhvr additive="base">
                                        <p:cTn id="14" dur="500" fill="hold"/>
                                        <p:tgtEl>
                                          <p:spTgt spid="1586178"/>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586180"/>
                                        </p:tgtEl>
                                        <p:attrNameLst>
                                          <p:attrName>style.visibility</p:attrName>
                                        </p:attrNameLst>
                                      </p:cBhvr>
                                      <p:to>
                                        <p:strVal val="visible"/>
                                      </p:to>
                                    </p:set>
                                    <p:anim calcmode="lin" valueType="num">
                                      <p:cBhvr additive="base">
                                        <p:cTn id="19" dur="500" fill="hold"/>
                                        <p:tgtEl>
                                          <p:spTgt spid="1586180"/>
                                        </p:tgtEl>
                                        <p:attrNameLst>
                                          <p:attrName>ppt_x</p:attrName>
                                        </p:attrNameLst>
                                      </p:cBhvr>
                                      <p:tavLst>
                                        <p:tav tm="0">
                                          <p:val>
                                            <p:strVal val="0-#ppt_w/2"/>
                                          </p:val>
                                        </p:tav>
                                        <p:tav tm="100000">
                                          <p:val>
                                            <p:strVal val="#ppt_x"/>
                                          </p:val>
                                        </p:tav>
                                      </p:tavLst>
                                    </p:anim>
                                    <p:anim calcmode="lin" valueType="num">
                                      <p:cBhvr additive="base">
                                        <p:cTn id="20" dur="500" fill="hold"/>
                                        <p:tgtEl>
                                          <p:spTgt spid="1586180"/>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586181"/>
                                        </p:tgtEl>
                                        <p:attrNameLst>
                                          <p:attrName>style.visibility</p:attrName>
                                        </p:attrNameLst>
                                      </p:cBhvr>
                                      <p:to>
                                        <p:strVal val="visible"/>
                                      </p:to>
                                    </p:set>
                                    <p:anim calcmode="lin" valueType="num">
                                      <p:cBhvr additive="base">
                                        <p:cTn id="25" dur="500" fill="hold"/>
                                        <p:tgtEl>
                                          <p:spTgt spid="1586181"/>
                                        </p:tgtEl>
                                        <p:attrNameLst>
                                          <p:attrName>ppt_x</p:attrName>
                                        </p:attrNameLst>
                                      </p:cBhvr>
                                      <p:tavLst>
                                        <p:tav tm="0">
                                          <p:val>
                                            <p:strVal val="0-#ppt_w/2"/>
                                          </p:val>
                                        </p:tav>
                                        <p:tav tm="100000">
                                          <p:val>
                                            <p:strVal val="#ppt_x"/>
                                          </p:val>
                                        </p:tav>
                                      </p:tavLst>
                                    </p:anim>
                                    <p:anim calcmode="lin" valueType="num">
                                      <p:cBhvr additive="base">
                                        <p:cTn id="26" dur="500" fill="hold"/>
                                        <p:tgtEl>
                                          <p:spTgt spid="1586181"/>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586182"/>
                                        </p:tgtEl>
                                        <p:attrNameLst>
                                          <p:attrName>style.visibility</p:attrName>
                                        </p:attrNameLst>
                                      </p:cBhvr>
                                      <p:to>
                                        <p:strVal val="visible"/>
                                      </p:to>
                                    </p:set>
                                    <p:anim calcmode="lin" valueType="num">
                                      <p:cBhvr additive="base">
                                        <p:cTn id="31" dur="500" fill="hold"/>
                                        <p:tgtEl>
                                          <p:spTgt spid="1586182"/>
                                        </p:tgtEl>
                                        <p:attrNameLst>
                                          <p:attrName>ppt_x</p:attrName>
                                        </p:attrNameLst>
                                      </p:cBhvr>
                                      <p:tavLst>
                                        <p:tav tm="0">
                                          <p:val>
                                            <p:strVal val="0-#ppt_w/2"/>
                                          </p:val>
                                        </p:tav>
                                        <p:tav tm="100000">
                                          <p:val>
                                            <p:strVal val="#ppt_x"/>
                                          </p:val>
                                        </p:tav>
                                      </p:tavLst>
                                    </p:anim>
                                    <p:anim calcmode="lin" valueType="num">
                                      <p:cBhvr additive="base">
                                        <p:cTn id="32" dur="500" fill="hold"/>
                                        <p:tgtEl>
                                          <p:spTgt spid="1586182"/>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586183"/>
                                        </p:tgtEl>
                                        <p:attrNameLst>
                                          <p:attrName>style.visibility</p:attrName>
                                        </p:attrNameLst>
                                      </p:cBhvr>
                                      <p:to>
                                        <p:strVal val="visible"/>
                                      </p:to>
                                    </p:set>
                                    <p:anim calcmode="lin" valueType="num">
                                      <p:cBhvr additive="base">
                                        <p:cTn id="37" dur="500" fill="hold"/>
                                        <p:tgtEl>
                                          <p:spTgt spid="1586183"/>
                                        </p:tgtEl>
                                        <p:attrNameLst>
                                          <p:attrName>ppt_x</p:attrName>
                                        </p:attrNameLst>
                                      </p:cBhvr>
                                      <p:tavLst>
                                        <p:tav tm="0">
                                          <p:val>
                                            <p:strVal val="0-#ppt_w/2"/>
                                          </p:val>
                                        </p:tav>
                                        <p:tav tm="100000">
                                          <p:val>
                                            <p:strVal val="#ppt_x"/>
                                          </p:val>
                                        </p:tav>
                                      </p:tavLst>
                                    </p:anim>
                                    <p:anim calcmode="lin" valueType="num">
                                      <p:cBhvr additive="base">
                                        <p:cTn id="38" dur="500" fill="hold"/>
                                        <p:tgtEl>
                                          <p:spTgt spid="1586183"/>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1586184"/>
                                        </p:tgtEl>
                                        <p:attrNameLst>
                                          <p:attrName>style.visibility</p:attrName>
                                        </p:attrNameLst>
                                      </p:cBhvr>
                                      <p:to>
                                        <p:strVal val="visible"/>
                                      </p:to>
                                    </p:set>
                                    <p:anim calcmode="lin" valueType="num">
                                      <p:cBhvr additive="base">
                                        <p:cTn id="43" dur="500" fill="hold"/>
                                        <p:tgtEl>
                                          <p:spTgt spid="1586184"/>
                                        </p:tgtEl>
                                        <p:attrNameLst>
                                          <p:attrName>ppt_x</p:attrName>
                                        </p:attrNameLst>
                                      </p:cBhvr>
                                      <p:tavLst>
                                        <p:tav tm="0">
                                          <p:val>
                                            <p:strVal val="0-#ppt_w/2"/>
                                          </p:val>
                                        </p:tav>
                                        <p:tav tm="100000">
                                          <p:val>
                                            <p:strVal val="#ppt_x"/>
                                          </p:val>
                                        </p:tav>
                                      </p:tavLst>
                                    </p:anim>
                                    <p:anim calcmode="lin" valueType="num">
                                      <p:cBhvr additive="base">
                                        <p:cTn id="44" dur="500" fill="hold"/>
                                        <p:tgtEl>
                                          <p:spTgt spid="158618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86178" grpId="0"/>
      <p:bldP spid="1586179" grpId="0"/>
      <p:bldP spid="1586180" grpId="0"/>
      <p:bldP spid="1586181" grpId="0"/>
      <p:bldP spid="1586182" grpId="0"/>
      <p:bldP spid="1586183" grpId="0"/>
      <p:bldP spid="1586184"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70" name="文本框 7169"/>
          <p:cNvSpPr txBox="1"/>
          <p:nvPr/>
        </p:nvSpPr>
        <p:spPr>
          <a:xfrm>
            <a:off x="3733800" y="228600"/>
            <a:ext cx="6629400" cy="368300"/>
          </a:xfrm>
          <a:prstGeom prst="rect">
            <a:avLst/>
          </a:prstGeom>
          <a:noFill/>
          <a:ln w="9525">
            <a:noFill/>
          </a:ln>
        </p:spPr>
        <p:txBody>
          <a:bodyPr>
            <a:spAutoFit/>
          </a:bodyPr>
          <a:p>
            <a:pPr>
              <a:spcBef>
                <a:spcPct val="50000"/>
              </a:spcBef>
            </a:pPr>
            <a:endParaRPr dirty="0">
              <a:latin typeface="Tahoma" panose="020B0604030504040204" pitchFamily="34" charset="0"/>
              <a:ea typeface="宋体" panose="02010600030101010101" pitchFamily="2" charset="-122"/>
            </a:endParaRPr>
          </a:p>
        </p:txBody>
      </p:sp>
      <p:sp>
        <p:nvSpPr>
          <p:cNvPr id="7173" name="文本框 7172"/>
          <p:cNvSpPr txBox="1"/>
          <p:nvPr/>
        </p:nvSpPr>
        <p:spPr>
          <a:xfrm>
            <a:off x="3657600" y="1066800"/>
            <a:ext cx="5486400" cy="368300"/>
          </a:xfrm>
          <a:prstGeom prst="rect">
            <a:avLst/>
          </a:prstGeom>
          <a:noFill/>
          <a:ln w="9525">
            <a:noFill/>
          </a:ln>
        </p:spPr>
        <p:txBody>
          <a:bodyPr>
            <a:spAutoFit/>
          </a:bodyPr>
          <a:p>
            <a:pPr>
              <a:spcBef>
                <a:spcPct val="50000"/>
              </a:spcBef>
            </a:pPr>
            <a:endParaRPr dirty="0">
              <a:latin typeface="Tahoma" panose="020B0604030504040204" pitchFamily="34" charset="0"/>
              <a:ea typeface="宋体" panose="02010600030101010101" pitchFamily="2" charset="-122"/>
            </a:endParaRPr>
          </a:p>
        </p:txBody>
      </p:sp>
      <p:sp>
        <p:nvSpPr>
          <p:cNvPr id="7178" name="文本框 7177"/>
          <p:cNvSpPr txBox="1"/>
          <p:nvPr/>
        </p:nvSpPr>
        <p:spPr>
          <a:xfrm>
            <a:off x="961390" y="853440"/>
            <a:ext cx="10269855" cy="1938020"/>
          </a:xfrm>
          <a:prstGeom prst="rect">
            <a:avLst/>
          </a:prstGeom>
          <a:noFill/>
          <a:ln w="9525">
            <a:noFill/>
          </a:ln>
        </p:spPr>
        <p:txBody>
          <a:bodyPr wrap="square">
            <a:spAutoFit/>
          </a:bodyPr>
          <a:p>
            <a:pPr>
              <a:lnSpc>
                <a:spcPct val="125000"/>
              </a:lnSpc>
              <a:spcBef>
                <a:spcPts val="0"/>
              </a:spcBef>
            </a:pPr>
            <a:r>
              <a:rPr lang="en-US" sz="2400" dirty="0">
                <a:latin typeface="Tahoma" panose="020B0604030504040204" pitchFamily="34" charset="0"/>
                <a:ea typeface="宋体" panose="02010600030101010101" pitchFamily="2" charset="-122"/>
              </a:rPr>
              <a:t>      </a:t>
            </a:r>
            <a:r>
              <a:rPr sz="2400" dirty="0">
                <a:latin typeface="Times New Roman" panose="02020603050405020304" pitchFamily="18" charset="0"/>
                <a:ea typeface="楷体" panose="02010609060101010101" charset="-122"/>
                <a:cs typeface="Times New Roman" panose="02020603050405020304" pitchFamily="18" charset="0"/>
              </a:rPr>
              <a:t>（2）汉字机内码</a:t>
            </a:r>
            <a:endParaRPr sz="2400" dirty="0">
              <a:latin typeface="Times New Roman" panose="02020603050405020304" pitchFamily="18" charset="0"/>
              <a:ea typeface="楷体" panose="02010609060101010101" charset="-122"/>
              <a:cs typeface="Times New Roman" panose="02020603050405020304" pitchFamily="18" charset="0"/>
            </a:endParaRPr>
          </a:p>
          <a:p>
            <a:pPr>
              <a:lnSpc>
                <a:spcPct val="125000"/>
              </a:lnSpc>
              <a:spcBef>
                <a:spcPts val="0"/>
              </a:spcBef>
            </a:pPr>
            <a:r>
              <a:rPr sz="2400" dirty="0">
                <a:latin typeface="Times New Roman" panose="02020603050405020304" pitchFamily="18" charset="0"/>
                <a:ea typeface="楷体" panose="02010609060101010101" charset="-122"/>
                <a:cs typeface="Times New Roman" panose="02020603050405020304" pitchFamily="18" charset="0"/>
              </a:rPr>
              <a:t>     把汉字输入计算机系统后，要将其交换成计算机内部表示汉字的机内码，按照程序的要求，控制计算机对机内码进行加工处理。</a:t>
            </a:r>
            <a:r>
              <a:rPr sz="2400" dirty="0">
                <a:latin typeface="Times New Roman" panose="02020603050405020304" pitchFamily="18" charset="0"/>
                <a:ea typeface="楷体" panose="02010609060101010101" charset="-122"/>
                <a:cs typeface="Times New Roman" panose="02020603050405020304" pitchFamily="18" charset="0"/>
                <a:sym typeface="+mn-ea"/>
              </a:rPr>
              <a:t>汉字机内码</a:t>
            </a:r>
            <a:r>
              <a:rPr lang="zh-CN" sz="2400" dirty="0">
                <a:latin typeface="Times New Roman" panose="02020603050405020304" pitchFamily="18" charset="0"/>
                <a:ea typeface="楷体" panose="02010609060101010101" charset="-122"/>
                <a:cs typeface="Times New Roman" panose="02020603050405020304" pitchFamily="18" charset="0"/>
                <a:sym typeface="+mn-ea"/>
              </a:rPr>
              <a:t>由两个字节表示。</a:t>
            </a:r>
            <a:endParaRPr lang="zh-CN" sz="2400" dirty="0">
              <a:latin typeface="Times New Roman" panose="02020603050405020304" pitchFamily="18" charset="0"/>
              <a:ea typeface="楷体" panose="02010609060101010101" charset="-122"/>
              <a:cs typeface="Times New Roman" panose="02020603050405020304" pitchFamily="18" charset="0"/>
              <a:sym typeface="+mn-ea"/>
            </a:endParaRPr>
          </a:p>
        </p:txBody>
      </p:sp>
      <p:grpSp>
        <p:nvGrpSpPr>
          <p:cNvPr id="1585154" name="组合 1585153"/>
          <p:cNvGrpSpPr/>
          <p:nvPr/>
        </p:nvGrpSpPr>
        <p:grpSpPr>
          <a:xfrm>
            <a:off x="2108200" y="3525838"/>
            <a:ext cx="8001000" cy="1143000"/>
            <a:chOff x="288" y="2061"/>
            <a:chExt cx="5040" cy="720"/>
          </a:xfrm>
        </p:grpSpPr>
        <p:sp>
          <p:nvSpPr>
            <p:cNvPr id="1585155" name="任意多边形 1585154"/>
            <p:cNvSpPr/>
            <p:nvPr/>
          </p:nvSpPr>
          <p:spPr>
            <a:xfrm>
              <a:off x="288" y="2061"/>
              <a:ext cx="5040" cy="720"/>
            </a:xfrm>
            <a:custGeom>
              <a:avLst/>
              <a:gdLst/>
              <a:ahLst/>
              <a:cxnLst/>
              <a:pathLst>
                <a:path w="5040" h="720">
                  <a:moveTo>
                    <a:pt x="0" y="720"/>
                  </a:moveTo>
                  <a:lnTo>
                    <a:pt x="2064" y="0"/>
                  </a:lnTo>
                  <a:lnTo>
                    <a:pt x="2880" y="0"/>
                  </a:lnTo>
                  <a:lnTo>
                    <a:pt x="5040" y="672"/>
                  </a:lnTo>
                </a:path>
              </a:pathLst>
            </a:custGeom>
            <a:noFill/>
            <a:ln w="9525" cap="flat" cmpd="sng">
              <a:solidFill>
                <a:srgbClr val="CC0066"/>
              </a:solidFill>
              <a:prstDash val="solid"/>
              <a:headEnd type="none" w="med" len="med"/>
              <a:tailEnd type="none" w="med" len="med"/>
            </a:ln>
          </p:spPr>
          <p:txBody>
            <a:bodyPr/>
            <a:p>
              <a:endParaRPr lang="zh-CN" altLang="en-US"/>
            </a:p>
          </p:txBody>
        </p:sp>
        <p:sp>
          <p:nvSpPr>
            <p:cNvPr id="1585156" name="文本框 1585155"/>
            <p:cNvSpPr txBox="1"/>
            <p:nvPr/>
          </p:nvSpPr>
          <p:spPr>
            <a:xfrm>
              <a:off x="2160" y="2214"/>
              <a:ext cx="1267" cy="523"/>
            </a:xfrm>
            <a:prstGeom prst="rect">
              <a:avLst/>
            </a:prstGeom>
            <a:noFill/>
            <a:ln w="9525">
              <a:noFill/>
            </a:ln>
          </p:spPr>
          <p:txBody>
            <a:bodyPr wrap="none" anchor="t" anchorCtr="0">
              <a:spAutoFit/>
            </a:bodyPr>
            <a:p>
              <a:r>
                <a:rPr lang="zh-CN" altLang="zh-CN" sz="4800" b="0" i="0" dirty="0">
                  <a:latin typeface="Times New Roman" panose="02020603050405020304" pitchFamily="18" charset="0"/>
                  <a:ea typeface="隶书" panose="02010509060101010101" pitchFamily="49" charset="-122"/>
                </a:rPr>
                <a:t>“大</a:t>
              </a:r>
              <a:r>
                <a:rPr lang="zh-CN" altLang="en-US" sz="4800" b="0" i="0" dirty="0">
                  <a:latin typeface="Times New Roman" panose="02020603050405020304" pitchFamily="18" charset="0"/>
                  <a:ea typeface="隶书" panose="02010509060101010101" pitchFamily="49" charset="-122"/>
                </a:rPr>
                <a:t>”</a:t>
              </a:r>
              <a:endParaRPr lang="zh-CN" altLang="en-US" sz="4800" b="0" i="0" dirty="0">
                <a:latin typeface="隶书" panose="02010509060101010101" pitchFamily="49" charset="-122"/>
                <a:ea typeface="隶书" panose="02010509060101010101" pitchFamily="49" charset="-122"/>
              </a:endParaRPr>
            </a:p>
          </p:txBody>
        </p:sp>
      </p:grpSp>
      <p:grpSp>
        <p:nvGrpSpPr>
          <p:cNvPr id="1585158" name="组合 1585157"/>
          <p:cNvGrpSpPr/>
          <p:nvPr/>
        </p:nvGrpSpPr>
        <p:grpSpPr>
          <a:xfrm>
            <a:off x="2101850" y="2386013"/>
            <a:ext cx="7585075" cy="1479550"/>
            <a:chOff x="284" y="1343"/>
            <a:chExt cx="4778" cy="932"/>
          </a:xfrm>
        </p:grpSpPr>
        <p:sp>
          <p:nvSpPr>
            <p:cNvPr id="1585159" name="直接连接符 1585158"/>
            <p:cNvSpPr/>
            <p:nvPr/>
          </p:nvSpPr>
          <p:spPr>
            <a:xfrm>
              <a:off x="1349" y="1938"/>
              <a:ext cx="932" cy="0"/>
            </a:xfrm>
            <a:prstGeom prst="line">
              <a:avLst/>
            </a:prstGeom>
            <a:ln w="76200" cap="flat" cmpd="tri">
              <a:solidFill>
                <a:schemeClr val="tx1"/>
              </a:solidFill>
              <a:prstDash val="solid"/>
              <a:headEnd type="none" w="med" len="med"/>
              <a:tailEnd type="none" w="med" len="med"/>
            </a:ln>
          </p:spPr>
        </p:sp>
        <p:sp>
          <p:nvSpPr>
            <p:cNvPr id="1585160" name="直接连接符 1585159"/>
            <p:cNvSpPr/>
            <p:nvPr/>
          </p:nvSpPr>
          <p:spPr>
            <a:xfrm>
              <a:off x="3001" y="1938"/>
              <a:ext cx="1332" cy="0"/>
            </a:xfrm>
            <a:prstGeom prst="line">
              <a:avLst/>
            </a:prstGeom>
            <a:ln w="76200" cap="flat" cmpd="tri">
              <a:solidFill>
                <a:schemeClr val="tx1"/>
              </a:solidFill>
              <a:prstDash val="solid"/>
              <a:headEnd type="none" w="med" len="med"/>
              <a:tailEnd type="none" w="med" len="med"/>
            </a:ln>
          </p:spPr>
        </p:sp>
        <p:grpSp>
          <p:nvGrpSpPr>
            <p:cNvPr id="1585161" name="组合 1585160"/>
            <p:cNvGrpSpPr/>
            <p:nvPr/>
          </p:nvGrpSpPr>
          <p:grpSpPr>
            <a:xfrm>
              <a:off x="2236" y="1571"/>
              <a:ext cx="1235" cy="704"/>
              <a:chOff x="2256" y="955"/>
              <a:chExt cx="1336" cy="1205"/>
            </a:xfrm>
          </p:grpSpPr>
          <p:graphicFrame>
            <p:nvGraphicFramePr>
              <p:cNvPr id="1585162" name="对象 1585161"/>
              <p:cNvGraphicFramePr/>
              <p:nvPr/>
            </p:nvGraphicFramePr>
            <p:xfrm>
              <a:off x="3120" y="1632"/>
              <a:ext cx="472" cy="487"/>
            </p:xfrm>
            <a:graphic>
              <a:graphicData uri="http://schemas.openxmlformats.org/presentationml/2006/ole">
                <mc:AlternateContent xmlns:mc="http://schemas.openxmlformats.org/markup-compatibility/2006">
                  <mc:Choice xmlns:v="urn:schemas-microsoft-com:vml" Requires="v">
                    <p:oleObj spid="_x0000_s3078" name="" r:id="rId1" imgW="765175" imgH="791210" progId="MS_ClipArt_Gallery.2">
                      <p:embed/>
                    </p:oleObj>
                  </mc:Choice>
                  <mc:Fallback>
                    <p:oleObj name="" r:id="rId1" imgW="765175" imgH="791210" progId="MS_ClipArt_Gallery.2">
                      <p:embed/>
                      <p:pic>
                        <p:nvPicPr>
                          <p:cNvPr id="0" name="图片 3077"/>
                          <p:cNvPicPr/>
                          <p:nvPr/>
                        </p:nvPicPr>
                        <p:blipFill>
                          <a:blip r:embed="rId2"/>
                          <a:stretch>
                            <a:fillRect/>
                          </a:stretch>
                        </p:blipFill>
                        <p:spPr>
                          <a:xfrm>
                            <a:off x="3120" y="1632"/>
                            <a:ext cx="472" cy="487"/>
                          </a:xfrm>
                          <a:prstGeom prst="rect">
                            <a:avLst/>
                          </a:prstGeom>
                          <a:noFill/>
                          <a:ln w="38100">
                            <a:noFill/>
                            <a:miter/>
                          </a:ln>
                        </p:spPr>
                      </p:pic>
                    </p:oleObj>
                  </mc:Fallback>
                </mc:AlternateContent>
              </a:graphicData>
            </a:graphic>
          </p:graphicFrame>
          <p:graphicFrame>
            <p:nvGraphicFramePr>
              <p:cNvPr id="1585163" name="对象 1585162"/>
              <p:cNvGraphicFramePr/>
              <p:nvPr/>
            </p:nvGraphicFramePr>
            <p:xfrm>
              <a:off x="2256" y="955"/>
              <a:ext cx="861" cy="1205"/>
            </p:xfrm>
            <a:graphic>
              <a:graphicData uri="http://schemas.openxmlformats.org/presentationml/2006/ole">
                <mc:AlternateContent xmlns:mc="http://schemas.openxmlformats.org/markup-compatibility/2006">
                  <mc:Choice xmlns:v="urn:schemas-microsoft-com:vml" Requires="v">
                    <p:oleObj spid="_x0000_s3076" name="" r:id="rId3" imgW="2735580" imgH="3825875" progId="MS_ClipArt_Gallery.2">
                      <p:embed/>
                    </p:oleObj>
                  </mc:Choice>
                  <mc:Fallback>
                    <p:oleObj name="" r:id="rId3" imgW="2735580" imgH="3825875" progId="MS_ClipArt_Gallery.2">
                      <p:embed/>
                      <p:pic>
                        <p:nvPicPr>
                          <p:cNvPr id="0" name="图片 3075"/>
                          <p:cNvPicPr/>
                          <p:nvPr/>
                        </p:nvPicPr>
                        <p:blipFill>
                          <a:blip r:embed="rId4"/>
                          <a:stretch>
                            <a:fillRect/>
                          </a:stretch>
                        </p:blipFill>
                        <p:spPr>
                          <a:xfrm>
                            <a:off x="2256" y="955"/>
                            <a:ext cx="861" cy="1205"/>
                          </a:xfrm>
                          <a:prstGeom prst="rect">
                            <a:avLst/>
                          </a:prstGeom>
                          <a:noFill/>
                          <a:ln w="38100">
                            <a:noFill/>
                            <a:miter/>
                          </a:ln>
                        </p:spPr>
                      </p:pic>
                    </p:oleObj>
                  </mc:Fallback>
                </mc:AlternateContent>
              </a:graphicData>
            </a:graphic>
          </p:graphicFrame>
        </p:grpSp>
        <p:graphicFrame>
          <p:nvGraphicFramePr>
            <p:cNvPr id="1585164" name="对象 1585163"/>
            <p:cNvGraphicFramePr/>
            <p:nvPr/>
          </p:nvGraphicFramePr>
          <p:xfrm>
            <a:off x="4322" y="1689"/>
            <a:ext cx="729" cy="468"/>
          </p:xfrm>
          <a:graphic>
            <a:graphicData uri="http://schemas.openxmlformats.org/presentationml/2006/ole">
              <mc:AlternateContent xmlns:mc="http://schemas.openxmlformats.org/markup-compatibility/2006">
                <mc:Choice xmlns:v="urn:schemas-microsoft-com:vml" Requires="v">
                  <p:oleObj spid="_x0000_s3077" name="" r:id="rId5" imgW="4755515" imgH="4827905" progId="MS_ClipArt_Gallery.2">
                    <p:embed/>
                  </p:oleObj>
                </mc:Choice>
                <mc:Fallback>
                  <p:oleObj name="" r:id="rId5" imgW="4755515" imgH="4827905" progId="MS_ClipArt_Gallery.2">
                    <p:embed/>
                    <p:pic>
                      <p:nvPicPr>
                        <p:cNvPr id="0" name="图片 3076"/>
                        <p:cNvPicPr/>
                        <p:nvPr/>
                      </p:nvPicPr>
                      <p:blipFill>
                        <a:blip r:embed="rId6"/>
                        <a:stretch>
                          <a:fillRect/>
                        </a:stretch>
                      </p:blipFill>
                      <p:spPr>
                        <a:xfrm>
                          <a:off x="4322" y="1689"/>
                          <a:ext cx="729" cy="468"/>
                        </a:xfrm>
                        <a:prstGeom prst="rect">
                          <a:avLst/>
                        </a:prstGeom>
                        <a:noFill/>
                        <a:ln w="38100">
                          <a:noFill/>
                          <a:miter/>
                        </a:ln>
                      </p:spPr>
                    </p:pic>
                  </p:oleObj>
                </mc:Fallback>
              </mc:AlternateContent>
            </a:graphicData>
          </a:graphic>
        </p:graphicFrame>
        <p:grpSp>
          <p:nvGrpSpPr>
            <p:cNvPr id="1585165" name="组合 1585164"/>
            <p:cNvGrpSpPr/>
            <p:nvPr/>
          </p:nvGrpSpPr>
          <p:grpSpPr>
            <a:xfrm>
              <a:off x="284" y="1796"/>
              <a:ext cx="1183" cy="255"/>
              <a:chOff x="384" y="2208"/>
              <a:chExt cx="1280" cy="436"/>
            </a:xfrm>
          </p:grpSpPr>
          <p:sp>
            <p:nvSpPr>
              <p:cNvPr id="1585166" name="任意多边形 1585165"/>
              <p:cNvSpPr/>
              <p:nvPr/>
            </p:nvSpPr>
            <p:spPr>
              <a:xfrm>
                <a:off x="384" y="2208"/>
                <a:ext cx="1280" cy="436"/>
              </a:xfrm>
              <a:custGeom>
                <a:avLst/>
                <a:gdLst/>
                <a:ahLst/>
                <a:cxnLst/>
                <a:pathLst>
                  <a:path w="2560" h="983">
                    <a:moveTo>
                      <a:pt x="2560" y="812"/>
                    </a:moveTo>
                    <a:lnTo>
                      <a:pt x="2437" y="279"/>
                    </a:lnTo>
                    <a:lnTo>
                      <a:pt x="2125" y="279"/>
                    </a:lnTo>
                    <a:lnTo>
                      <a:pt x="2125" y="143"/>
                    </a:lnTo>
                    <a:lnTo>
                      <a:pt x="1646" y="143"/>
                    </a:lnTo>
                    <a:lnTo>
                      <a:pt x="1646" y="37"/>
                    </a:lnTo>
                    <a:lnTo>
                      <a:pt x="1531" y="37"/>
                    </a:lnTo>
                    <a:lnTo>
                      <a:pt x="1531" y="0"/>
                    </a:lnTo>
                    <a:lnTo>
                      <a:pt x="968" y="0"/>
                    </a:lnTo>
                    <a:lnTo>
                      <a:pt x="968" y="37"/>
                    </a:lnTo>
                    <a:lnTo>
                      <a:pt x="853" y="37"/>
                    </a:lnTo>
                    <a:lnTo>
                      <a:pt x="853" y="143"/>
                    </a:lnTo>
                    <a:lnTo>
                      <a:pt x="375" y="143"/>
                    </a:lnTo>
                    <a:lnTo>
                      <a:pt x="375" y="279"/>
                    </a:lnTo>
                    <a:lnTo>
                      <a:pt x="124" y="279"/>
                    </a:lnTo>
                    <a:lnTo>
                      <a:pt x="0" y="812"/>
                    </a:lnTo>
                    <a:lnTo>
                      <a:pt x="74" y="983"/>
                    </a:lnTo>
                    <a:lnTo>
                      <a:pt x="2489" y="983"/>
                    </a:lnTo>
                    <a:lnTo>
                      <a:pt x="2560" y="812"/>
                    </a:lnTo>
                    <a:close/>
                  </a:path>
                </a:pathLst>
              </a:custGeom>
              <a:solidFill>
                <a:srgbClr val="000000"/>
              </a:solidFill>
              <a:ln w="9525">
                <a:noFill/>
              </a:ln>
            </p:spPr>
            <p:txBody>
              <a:bodyPr/>
              <a:p>
                <a:endParaRPr lang="zh-CN" altLang="en-US"/>
              </a:p>
            </p:txBody>
          </p:sp>
          <p:sp>
            <p:nvSpPr>
              <p:cNvPr id="1585167" name="任意多边形 1585166"/>
              <p:cNvSpPr/>
              <p:nvPr/>
            </p:nvSpPr>
            <p:spPr>
              <a:xfrm>
                <a:off x="408" y="2309"/>
                <a:ext cx="1233" cy="282"/>
              </a:xfrm>
              <a:custGeom>
                <a:avLst/>
                <a:gdLst/>
                <a:ahLst/>
                <a:cxnLst/>
                <a:pathLst>
                  <a:path w="2466" h="565">
                    <a:moveTo>
                      <a:pt x="2466" y="500"/>
                    </a:moveTo>
                    <a:lnTo>
                      <a:pt x="2352" y="0"/>
                    </a:lnTo>
                    <a:lnTo>
                      <a:pt x="115" y="0"/>
                    </a:lnTo>
                    <a:lnTo>
                      <a:pt x="0" y="500"/>
                    </a:lnTo>
                    <a:lnTo>
                      <a:pt x="30" y="565"/>
                    </a:lnTo>
                    <a:lnTo>
                      <a:pt x="2436" y="565"/>
                    </a:lnTo>
                    <a:lnTo>
                      <a:pt x="2466" y="500"/>
                    </a:lnTo>
                    <a:close/>
                  </a:path>
                </a:pathLst>
              </a:custGeom>
              <a:solidFill>
                <a:srgbClr val="E8E0D3"/>
              </a:solidFill>
              <a:ln w="9525">
                <a:noFill/>
              </a:ln>
            </p:spPr>
            <p:txBody>
              <a:bodyPr/>
              <a:p>
                <a:endParaRPr lang="zh-CN" altLang="en-US"/>
              </a:p>
            </p:txBody>
          </p:sp>
          <p:sp>
            <p:nvSpPr>
              <p:cNvPr id="1585168" name="任意多边形 1585167"/>
              <p:cNvSpPr/>
              <p:nvPr/>
            </p:nvSpPr>
            <p:spPr>
              <a:xfrm>
                <a:off x="1398" y="2397"/>
                <a:ext cx="51" cy="157"/>
              </a:xfrm>
              <a:custGeom>
                <a:avLst/>
                <a:gdLst/>
                <a:ahLst/>
                <a:cxnLst/>
                <a:pathLst>
                  <a:path w="102" h="314">
                    <a:moveTo>
                      <a:pt x="102" y="314"/>
                    </a:moveTo>
                    <a:lnTo>
                      <a:pt x="29" y="0"/>
                    </a:lnTo>
                    <a:lnTo>
                      <a:pt x="0" y="26"/>
                    </a:lnTo>
                    <a:lnTo>
                      <a:pt x="67" y="314"/>
                    </a:lnTo>
                    <a:lnTo>
                      <a:pt x="102" y="314"/>
                    </a:lnTo>
                    <a:close/>
                  </a:path>
                </a:pathLst>
              </a:custGeom>
              <a:solidFill>
                <a:srgbClr val="004CB2"/>
              </a:solidFill>
              <a:ln w="9525">
                <a:noFill/>
              </a:ln>
            </p:spPr>
            <p:txBody>
              <a:bodyPr/>
              <a:p>
                <a:endParaRPr lang="zh-CN" altLang="en-US"/>
              </a:p>
            </p:txBody>
          </p:sp>
          <p:sp>
            <p:nvSpPr>
              <p:cNvPr id="1585169" name="任意多边形 1585168"/>
              <p:cNvSpPr/>
              <p:nvPr/>
            </p:nvSpPr>
            <p:spPr>
              <a:xfrm>
                <a:off x="1455" y="2397"/>
                <a:ext cx="51" cy="157"/>
              </a:xfrm>
              <a:custGeom>
                <a:avLst/>
                <a:gdLst/>
                <a:ahLst/>
                <a:cxnLst/>
                <a:pathLst>
                  <a:path w="102" h="314">
                    <a:moveTo>
                      <a:pt x="102" y="314"/>
                    </a:moveTo>
                    <a:lnTo>
                      <a:pt x="30" y="0"/>
                    </a:lnTo>
                    <a:lnTo>
                      <a:pt x="0" y="26"/>
                    </a:lnTo>
                    <a:lnTo>
                      <a:pt x="65" y="314"/>
                    </a:lnTo>
                    <a:lnTo>
                      <a:pt x="102" y="314"/>
                    </a:lnTo>
                    <a:close/>
                  </a:path>
                </a:pathLst>
              </a:custGeom>
              <a:solidFill>
                <a:srgbClr val="004CB2"/>
              </a:solidFill>
              <a:ln w="9525">
                <a:noFill/>
              </a:ln>
            </p:spPr>
            <p:txBody>
              <a:bodyPr/>
              <a:p>
                <a:endParaRPr lang="zh-CN" altLang="en-US"/>
              </a:p>
            </p:txBody>
          </p:sp>
          <p:sp>
            <p:nvSpPr>
              <p:cNvPr id="1585170" name="任意多边形 1585169"/>
              <p:cNvSpPr/>
              <p:nvPr/>
            </p:nvSpPr>
            <p:spPr>
              <a:xfrm>
                <a:off x="1511" y="2397"/>
                <a:ext cx="51" cy="157"/>
              </a:xfrm>
              <a:custGeom>
                <a:avLst/>
                <a:gdLst/>
                <a:ahLst/>
                <a:cxnLst/>
                <a:pathLst>
                  <a:path w="103" h="314">
                    <a:moveTo>
                      <a:pt x="103" y="314"/>
                    </a:moveTo>
                    <a:lnTo>
                      <a:pt x="30" y="0"/>
                    </a:lnTo>
                    <a:lnTo>
                      <a:pt x="0" y="26"/>
                    </a:lnTo>
                    <a:lnTo>
                      <a:pt x="67" y="314"/>
                    </a:lnTo>
                    <a:lnTo>
                      <a:pt x="103" y="314"/>
                    </a:lnTo>
                    <a:close/>
                  </a:path>
                </a:pathLst>
              </a:custGeom>
              <a:solidFill>
                <a:srgbClr val="004CB2"/>
              </a:solidFill>
              <a:ln w="9525">
                <a:noFill/>
              </a:ln>
            </p:spPr>
            <p:txBody>
              <a:bodyPr/>
              <a:p>
                <a:endParaRPr lang="zh-CN" altLang="en-US"/>
              </a:p>
            </p:txBody>
          </p:sp>
          <p:sp>
            <p:nvSpPr>
              <p:cNvPr id="1585171" name="任意多边形 1585170"/>
              <p:cNvSpPr/>
              <p:nvPr/>
            </p:nvSpPr>
            <p:spPr>
              <a:xfrm>
                <a:off x="509" y="2425"/>
                <a:ext cx="848" cy="15"/>
              </a:xfrm>
              <a:custGeom>
                <a:avLst/>
                <a:gdLst/>
                <a:ahLst/>
                <a:cxnLst/>
                <a:pathLst>
                  <a:path w="1696" h="32">
                    <a:moveTo>
                      <a:pt x="1689" y="0"/>
                    </a:moveTo>
                    <a:lnTo>
                      <a:pt x="7" y="0"/>
                    </a:lnTo>
                    <a:lnTo>
                      <a:pt x="0" y="32"/>
                    </a:lnTo>
                    <a:lnTo>
                      <a:pt x="1696" y="32"/>
                    </a:lnTo>
                    <a:lnTo>
                      <a:pt x="1689" y="0"/>
                    </a:lnTo>
                    <a:close/>
                  </a:path>
                </a:pathLst>
              </a:custGeom>
              <a:solidFill>
                <a:srgbClr val="004CB2"/>
              </a:solidFill>
              <a:ln w="9525">
                <a:noFill/>
              </a:ln>
            </p:spPr>
            <p:txBody>
              <a:bodyPr/>
              <a:p>
                <a:endParaRPr lang="zh-CN" altLang="en-US"/>
              </a:p>
            </p:txBody>
          </p:sp>
          <p:sp>
            <p:nvSpPr>
              <p:cNvPr id="1585172" name="任意多边形 1585171"/>
              <p:cNvSpPr/>
              <p:nvPr/>
            </p:nvSpPr>
            <p:spPr>
              <a:xfrm>
                <a:off x="1402" y="2425"/>
                <a:ext cx="172" cy="15"/>
              </a:xfrm>
              <a:custGeom>
                <a:avLst/>
                <a:gdLst/>
                <a:ahLst/>
                <a:cxnLst/>
                <a:pathLst>
                  <a:path w="344" h="32">
                    <a:moveTo>
                      <a:pt x="338" y="0"/>
                    </a:moveTo>
                    <a:lnTo>
                      <a:pt x="0" y="0"/>
                    </a:lnTo>
                    <a:lnTo>
                      <a:pt x="8" y="32"/>
                    </a:lnTo>
                    <a:lnTo>
                      <a:pt x="344" y="32"/>
                    </a:lnTo>
                    <a:lnTo>
                      <a:pt x="338" y="0"/>
                    </a:lnTo>
                    <a:close/>
                  </a:path>
                </a:pathLst>
              </a:custGeom>
              <a:solidFill>
                <a:srgbClr val="004CB2"/>
              </a:solidFill>
              <a:ln w="9525">
                <a:noFill/>
              </a:ln>
            </p:spPr>
            <p:txBody>
              <a:bodyPr/>
              <a:p>
                <a:endParaRPr lang="zh-CN" altLang="en-US"/>
              </a:p>
            </p:txBody>
          </p:sp>
          <p:sp>
            <p:nvSpPr>
              <p:cNvPr id="1585173" name="任意多边形 1585172"/>
              <p:cNvSpPr/>
              <p:nvPr/>
            </p:nvSpPr>
            <p:spPr>
              <a:xfrm>
                <a:off x="1413" y="2474"/>
                <a:ext cx="172" cy="16"/>
              </a:xfrm>
              <a:custGeom>
                <a:avLst/>
                <a:gdLst/>
                <a:ahLst/>
                <a:cxnLst/>
                <a:pathLst>
                  <a:path w="344" h="31">
                    <a:moveTo>
                      <a:pt x="344" y="31"/>
                    </a:moveTo>
                    <a:lnTo>
                      <a:pt x="8" y="31"/>
                    </a:lnTo>
                    <a:lnTo>
                      <a:pt x="0" y="0"/>
                    </a:lnTo>
                    <a:lnTo>
                      <a:pt x="337" y="0"/>
                    </a:lnTo>
                    <a:lnTo>
                      <a:pt x="344" y="31"/>
                    </a:lnTo>
                    <a:close/>
                  </a:path>
                </a:pathLst>
              </a:custGeom>
              <a:solidFill>
                <a:srgbClr val="004CB2"/>
              </a:solidFill>
              <a:ln w="9525">
                <a:noFill/>
              </a:ln>
            </p:spPr>
            <p:txBody>
              <a:bodyPr/>
              <a:p>
                <a:endParaRPr lang="zh-CN" altLang="en-US"/>
              </a:p>
            </p:txBody>
          </p:sp>
          <p:sp>
            <p:nvSpPr>
              <p:cNvPr id="1585174" name="任意多边形 1585173"/>
              <p:cNvSpPr/>
              <p:nvPr/>
            </p:nvSpPr>
            <p:spPr>
              <a:xfrm>
                <a:off x="497" y="2474"/>
                <a:ext cx="872" cy="16"/>
              </a:xfrm>
              <a:custGeom>
                <a:avLst/>
                <a:gdLst/>
                <a:ahLst/>
                <a:cxnLst/>
                <a:pathLst>
                  <a:path w="1742" h="31">
                    <a:moveTo>
                      <a:pt x="1737" y="0"/>
                    </a:moveTo>
                    <a:lnTo>
                      <a:pt x="9" y="0"/>
                    </a:lnTo>
                    <a:lnTo>
                      <a:pt x="0" y="31"/>
                    </a:lnTo>
                    <a:lnTo>
                      <a:pt x="1742" y="31"/>
                    </a:lnTo>
                    <a:lnTo>
                      <a:pt x="1737" y="0"/>
                    </a:lnTo>
                    <a:close/>
                  </a:path>
                </a:pathLst>
              </a:custGeom>
              <a:solidFill>
                <a:srgbClr val="004CB2"/>
              </a:solidFill>
              <a:ln w="9525">
                <a:noFill/>
              </a:ln>
            </p:spPr>
            <p:txBody>
              <a:bodyPr/>
              <a:p>
                <a:endParaRPr lang="zh-CN" altLang="en-US"/>
              </a:p>
            </p:txBody>
          </p:sp>
          <p:sp>
            <p:nvSpPr>
              <p:cNvPr id="1585175" name="任意多边形 1585174"/>
              <p:cNvSpPr/>
              <p:nvPr/>
            </p:nvSpPr>
            <p:spPr>
              <a:xfrm>
                <a:off x="483" y="2538"/>
                <a:ext cx="900" cy="16"/>
              </a:xfrm>
              <a:custGeom>
                <a:avLst/>
                <a:gdLst/>
                <a:ahLst/>
                <a:cxnLst/>
                <a:pathLst>
                  <a:path w="1800" h="32">
                    <a:moveTo>
                      <a:pt x="1800" y="32"/>
                    </a:moveTo>
                    <a:lnTo>
                      <a:pt x="0" y="32"/>
                    </a:lnTo>
                    <a:lnTo>
                      <a:pt x="7" y="0"/>
                    </a:lnTo>
                    <a:lnTo>
                      <a:pt x="1793" y="0"/>
                    </a:lnTo>
                    <a:lnTo>
                      <a:pt x="1800" y="32"/>
                    </a:lnTo>
                    <a:close/>
                  </a:path>
                </a:pathLst>
              </a:custGeom>
              <a:solidFill>
                <a:srgbClr val="004CB2"/>
              </a:solidFill>
              <a:ln w="9525">
                <a:noFill/>
              </a:ln>
            </p:spPr>
            <p:txBody>
              <a:bodyPr/>
              <a:p>
                <a:endParaRPr lang="zh-CN" altLang="en-US"/>
              </a:p>
            </p:txBody>
          </p:sp>
          <p:sp>
            <p:nvSpPr>
              <p:cNvPr id="1585176" name="任意多边形 1585175"/>
              <p:cNvSpPr/>
              <p:nvPr/>
            </p:nvSpPr>
            <p:spPr>
              <a:xfrm>
                <a:off x="1428" y="2538"/>
                <a:ext cx="172" cy="16"/>
              </a:xfrm>
              <a:custGeom>
                <a:avLst/>
                <a:gdLst/>
                <a:ahLst/>
                <a:cxnLst/>
                <a:pathLst>
                  <a:path w="344" h="32">
                    <a:moveTo>
                      <a:pt x="8" y="32"/>
                    </a:moveTo>
                    <a:lnTo>
                      <a:pt x="344" y="32"/>
                    </a:lnTo>
                    <a:lnTo>
                      <a:pt x="336" y="0"/>
                    </a:lnTo>
                    <a:lnTo>
                      <a:pt x="0" y="0"/>
                    </a:lnTo>
                    <a:lnTo>
                      <a:pt x="8" y="32"/>
                    </a:lnTo>
                    <a:close/>
                  </a:path>
                </a:pathLst>
              </a:custGeom>
              <a:solidFill>
                <a:srgbClr val="004CB2"/>
              </a:solidFill>
              <a:ln w="9525">
                <a:noFill/>
              </a:ln>
            </p:spPr>
            <p:txBody>
              <a:bodyPr/>
              <a:p>
                <a:endParaRPr lang="zh-CN" altLang="en-US"/>
              </a:p>
            </p:txBody>
          </p:sp>
          <p:sp>
            <p:nvSpPr>
              <p:cNvPr id="1585177" name="任意多边形 1585176"/>
              <p:cNvSpPr/>
              <p:nvPr/>
            </p:nvSpPr>
            <p:spPr>
              <a:xfrm>
                <a:off x="521" y="2375"/>
                <a:ext cx="825" cy="15"/>
              </a:xfrm>
              <a:custGeom>
                <a:avLst/>
                <a:gdLst/>
                <a:ahLst/>
                <a:cxnLst/>
                <a:pathLst>
                  <a:path w="1652" h="32">
                    <a:moveTo>
                      <a:pt x="1644" y="0"/>
                    </a:moveTo>
                    <a:lnTo>
                      <a:pt x="8" y="0"/>
                    </a:lnTo>
                    <a:lnTo>
                      <a:pt x="0" y="32"/>
                    </a:lnTo>
                    <a:lnTo>
                      <a:pt x="1652" y="32"/>
                    </a:lnTo>
                    <a:lnTo>
                      <a:pt x="1644" y="0"/>
                    </a:lnTo>
                    <a:close/>
                  </a:path>
                </a:pathLst>
              </a:custGeom>
              <a:solidFill>
                <a:srgbClr val="004CB2"/>
              </a:solidFill>
              <a:ln w="9525">
                <a:noFill/>
              </a:ln>
            </p:spPr>
            <p:txBody>
              <a:bodyPr/>
              <a:p>
                <a:endParaRPr lang="zh-CN" altLang="en-US"/>
              </a:p>
            </p:txBody>
          </p:sp>
          <p:sp>
            <p:nvSpPr>
              <p:cNvPr id="1585178" name="任意多边形 1585177"/>
              <p:cNvSpPr/>
              <p:nvPr/>
            </p:nvSpPr>
            <p:spPr>
              <a:xfrm>
                <a:off x="1317" y="2340"/>
                <a:ext cx="66" cy="214"/>
              </a:xfrm>
              <a:custGeom>
                <a:avLst/>
                <a:gdLst/>
                <a:ahLst/>
                <a:cxnLst/>
                <a:pathLst>
                  <a:path w="134" h="428">
                    <a:moveTo>
                      <a:pt x="37" y="0"/>
                    </a:moveTo>
                    <a:lnTo>
                      <a:pt x="134" y="428"/>
                    </a:lnTo>
                    <a:lnTo>
                      <a:pt x="99" y="428"/>
                    </a:lnTo>
                    <a:lnTo>
                      <a:pt x="0" y="0"/>
                    </a:lnTo>
                    <a:lnTo>
                      <a:pt x="37" y="0"/>
                    </a:lnTo>
                    <a:close/>
                  </a:path>
                </a:pathLst>
              </a:custGeom>
              <a:solidFill>
                <a:srgbClr val="004CB2"/>
              </a:solidFill>
              <a:ln w="9525">
                <a:noFill/>
              </a:ln>
            </p:spPr>
            <p:txBody>
              <a:bodyPr/>
              <a:p>
                <a:endParaRPr lang="zh-CN" altLang="en-US"/>
              </a:p>
            </p:txBody>
          </p:sp>
          <p:sp>
            <p:nvSpPr>
              <p:cNvPr id="1585179" name="任意多边形 1585178"/>
              <p:cNvSpPr/>
              <p:nvPr/>
            </p:nvSpPr>
            <p:spPr>
              <a:xfrm>
                <a:off x="1265" y="2340"/>
                <a:ext cx="24" cy="35"/>
              </a:xfrm>
              <a:custGeom>
                <a:avLst/>
                <a:gdLst/>
                <a:ahLst/>
                <a:cxnLst/>
                <a:pathLst>
                  <a:path w="48" h="69">
                    <a:moveTo>
                      <a:pt x="35" y="0"/>
                    </a:moveTo>
                    <a:lnTo>
                      <a:pt x="48" y="69"/>
                    </a:lnTo>
                    <a:lnTo>
                      <a:pt x="13" y="69"/>
                    </a:lnTo>
                    <a:lnTo>
                      <a:pt x="0" y="0"/>
                    </a:lnTo>
                    <a:lnTo>
                      <a:pt x="35" y="0"/>
                    </a:lnTo>
                    <a:close/>
                  </a:path>
                </a:pathLst>
              </a:custGeom>
              <a:solidFill>
                <a:srgbClr val="004CB2"/>
              </a:solidFill>
              <a:ln w="9525">
                <a:noFill/>
              </a:ln>
            </p:spPr>
            <p:txBody>
              <a:bodyPr/>
              <a:p>
                <a:endParaRPr lang="zh-CN" altLang="en-US"/>
              </a:p>
            </p:txBody>
          </p:sp>
          <p:sp>
            <p:nvSpPr>
              <p:cNvPr id="1585180" name="任意多边形 1585179"/>
              <p:cNvSpPr/>
              <p:nvPr/>
            </p:nvSpPr>
            <p:spPr>
              <a:xfrm>
                <a:off x="1213" y="2340"/>
                <a:ext cx="23" cy="35"/>
              </a:xfrm>
              <a:custGeom>
                <a:avLst/>
                <a:gdLst/>
                <a:ahLst/>
                <a:cxnLst/>
                <a:pathLst>
                  <a:path w="47" h="69">
                    <a:moveTo>
                      <a:pt x="35" y="0"/>
                    </a:moveTo>
                    <a:lnTo>
                      <a:pt x="47" y="69"/>
                    </a:lnTo>
                    <a:lnTo>
                      <a:pt x="11" y="69"/>
                    </a:lnTo>
                    <a:lnTo>
                      <a:pt x="0" y="0"/>
                    </a:lnTo>
                    <a:lnTo>
                      <a:pt x="35" y="0"/>
                    </a:lnTo>
                    <a:close/>
                  </a:path>
                </a:pathLst>
              </a:custGeom>
              <a:solidFill>
                <a:srgbClr val="004CB2"/>
              </a:solidFill>
              <a:ln w="9525">
                <a:noFill/>
              </a:ln>
            </p:spPr>
            <p:txBody>
              <a:bodyPr/>
              <a:p>
                <a:endParaRPr lang="zh-CN" altLang="en-US"/>
              </a:p>
            </p:txBody>
          </p:sp>
          <p:sp>
            <p:nvSpPr>
              <p:cNvPr id="1585181" name="任意多边形 1585180"/>
              <p:cNvSpPr/>
              <p:nvPr/>
            </p:nvSpPr>
            <p:spPr>
              <a:xfrm>
                <a:off x="1160" y="2340"/>
                <a:ext cx="23" cy="35"/>
              </a:xfrm>
              <a:custGeom>
                <a:avLst/>
                <a:gdLst/>
                <a:ahLst/>
                <a:cxnLst/>
                <a:pathLst>
                  <a:path w="47" h="69">
                    <a:moveTo>
                      <a:pt x="36" y="0"/>
                    </a:moveTo>
                    <a:lnTo>
                      <a:pt x="47" y="69"/>
                    </a:lnTo>
                    <a:lnTo>
                      <a:pt x="11" y="69"/>
                    </a:lnTo>
                    <a:lnTo>
                      <a:pt x="0" y="0"/>
                    </a:lnTo>
                    <a:lnTo>
                      <a:pt x="36" y="0"/>
                    </a:lnTo>
                    <a:close/>
                  </a:path>
                </a:pathLst>
              </a:custGeom>
              <a:solidFill>
                <a:srgbClr val="004CB2"/>
              </a:solidFill>
              <a:ln w="9525">
                <a:noFill/>
              </a:ln>
            </p:spPr>
            <p:txBody>
              <a:bodyPr/>
              <a:p>
                <a:endParaRPr lang="zh-CN" altLang="en-US"/>
              </a:p>
            </p:txBody>
          </p:sp>
          <p:sp>
            <p:nvSpPr>
              <p:cNvPr id="1585182" name="任意多边形 1585181"/>
              <p:cNvSpPr/>
              <p:nvPr/>
            </p:nvSpPr>
            <p:spPr>
              <a:xfrm>
                <a:off x="1108" y="2340"/>
                <a:ext cx="21" cy="35"/>
              </a:xfrm>
              <a:custGeom>
                <a:avLst/>
                <a:gdLst/>
                <a:ahLst/>
                <a:cxnLst/>
                <a:pathLst>
                  <a:path w="43" h="69">
                    <a:moveTo>
                      <a:pt x="34" y="0"/>
                    </a:moveTo>
                    <a:lnTo>
                      <a:pt x="43" y="69"/>
                    </a:lnTo>
                    <a:lnTo>
                      <a:pt x="8" y="69"/>
                    </a:lnTo>
                    <a:lnTo>
                      <a:pt x="0" y="0"/>
                    </a:lnTo>
                    <a:lnTo>
                      <a:pt x="34" y="0"/>
                    </a:lnTo>
                    <a:close/>
                  </a:path>
                </a:pathLst>
              </a:custGeom>
              <a:solidFill>
                <a:srgbClr val="004CB2"/>
              </a:solidFill>
              <a:ln w="9525">
                <a:noFill/>
              </a:ln>
            </p:spPr>
            <p:txBody>
              <a:bodyPr/>
              <a:p>
                <a:endParaRPr lang="zh-CN" altLang="en-US"/>
              </a:p>
            </p:txBody>
          </p:sp>
          <p:sp>
            <p:nvSpPr>
              <p:cNvPr id="1585183" name="任意多边形 1585182"/>
              <p:cNvSpPr/>
              <p:nvPr/>
            </p:nvSpPr>
            <p:spPr>
              <a:xfrm>
                <a:off x="1056" y="2340"/>
                <a:ext cx="19" cy="35"/>
              </a:xfrm>
              <a:custGeom>
                <a:avLst/>
                <a:gdLst/>
                <a:ahLst/>
                <a:cxnLst/>
                <a:pathLst>
                  <a:path w="39" h="69">
                    <a:moveTo>
                      <a:pt x="34" y="0"/>
                    </a:moveTo>
                    <a:lnTo>
                      <a:pt x="39" y="69"/>
                    </a:lnTo>
                    <a:lnTo>
                      <a:pt x="4" y="69"/>
                    </a:lnTo>
                    <a:lnTo>
                      <a:pt x="0" y="0"/>
                    </a:lnTo>
                    <a:lnTo>
                      <a:pt x="34" y="0"/>
                    </a:lnTo>
                    <a:close/>
                  </a:path>
                </a:pathLst>
              </a:custGeom>
              <a:solidFill>
                <a:srgbClr val="004CB2"/>
              </a:solidFill>
              <a:ln w="9525">
                <a:noFill/>
              </a:ln>
            </p:spPr>
            <p:txBody>
              <a:bodyPr/>
              <a:p>
                <a:endParaRPr lang="zh-CN" altLang="en-US"/>
              </a:p>
            </p:txBody>
          </p:sp>
          <p:sp>
            <p:nvSpPr>
              <p:cNvPr id="1585184" name="任意多边形 1585183"/>
              <p:cNvSpPr/>
              <p:nvPr/>
            </p:nvSpPr>
            <p:spPr>
              <a:xfrm>
                <a:off x="1004" y="2340"/>
                <a:ext cx="18" cy="35"/>
              </a:xfrm>
              <a:custGeom>
                <a:avLst/>
                <a:gdLst/>
                <a:ahLst/>
                <a:cxnLst/>
                <a:pathLst>
                  <a:path w="37" h="69">
                    <a:moveTo>
                      <a:pt x="35" y="0"/>
                    </a:moveTo>
                    <a:lnTo>
                      <a:pt x="37" y="69"/>
                    </a:lnTo>
                    <a:lnTo>
                      <a:pt x="2" y="69"/>
                    </a:lnTo>
                    <a:lnTo>
                      <a:pt x="0" y="0"/>
                    </a:lnTo>
                    <a:lnTo>
                      <a:pt x="35" y="0"/>
                    </a:lnTo>
                    <a:close/>
                  </a:path>
                </a:pathLst>
              </a:custGeom>
              <a:solidFill>
                <a:srgbClr val="004CB2"/>
              </a:solidFill>
              <a:ln w="9525">
                <a:noFill/>
              </a:ln>
            </p:spPr>
            <p:txBody>
              <a:bodyPr/>
              <a:p>
                <a:endParaRPr lang="zh-CN" altLang="en-US"/>
              </a:p>
            </p:txBody>
          </p:sp>
          <p:sp>
            <p:nvSpPr>
              <p:cNvPr id="1585185" name="任意多边形 1585184"/>
              <p:cNvSpPr/>
              <p:nvPr/>
            </p:nvSpPr>
            <p:spPr>
              <a:xfrm>
                <a:off x="952" y="2340"/>
                <a:ext cx="17" cy="35"/>
              </a:xfrm>
              <a:custGeom>
                <a:avLst/>
                <a:gdLst/>
                <a:ahLst/>
                <a:cxnLst/>
                <a:pathLst>
                  <a:path w="35" h="69">
                    <a:moveTo>
                      <a:pt x="35" y="0"/>
                    </a:moveTo>
                    <a:lnTo>
                      <a:pt x="34" y="69"/>
                    </a:lnTo>
                    <a:lnTo>
                      <a:pt x="0" y="69"/>
                    </a:lnTo>
                    <a:lnTo>
                      <a:pt x="0" y="0"/>
                    </a:lnTo>
                    <a:lnTo>
                      <a:pt x="35" y="0"/>
                    </a:lnTo>
                    <a:close/>
                  </a:path>
                </a:pathLst>
              </a:custGeom>
              <a:solidFill>
                <a:srgbClr val="004CB2"/>
              </a:solidFill>
              <a:ln w="9525">
                <a:noFill/>
              </a:ln>
            </p:spPr>
            <p:txBody>
              <a:bodyPr/>
              <a:p>
                <a:endParaRPr lang="zh-CN" altLang="en-US"/>
              </a:p>
            </p:txBody>
          </p:sp>
          <p:sp>
            <p:nvSpPr>
              <p:cNvPr id="1585186" name="矩形 1585185"/>
              <p:cNvSpPr/>
              <p:nvPr/>
            </p:nvSpPr>
            <p:spPr>
              <a:xfrm>
                <a:off x="900" y="2340"/>
                <a:ext cx="16" cy="35"/>
              </a:xfrm>
              <a:prstGeom prst="rect">
                <a:avLst/>
              </a:prstGeom>
              <a:solidFill>
                <a:srgbClr val="004CB2"/>
              </a:solidFill>
              <a:ln w="9525">
                <a:noFill/>
              </a:ln>
            </p:spPr>
            <p:txBody>
              <a:bodyPr/>
              <a:p>
                <a:endParaRPr lang="zh-CN" altLang="en-US"/>
              </a:p>
            </p:txBody>
          </p:sp>
          <p:sp>
            <p:nvSpPr>
              <p:cNvPr id="1585187" name="任意多边形 1585186"/>
              <p:cNvSpPr/>
              <p:nvPr/>
            </p:nvSpPr>
            <p:spPr>
              <a:xfrm>
                <a:off x="845" y="2340"/>
                <a:ext cx="18" cy="35"/>
              </a:xfrm>
              <a:custGeom>
                <a:avLst/>
                <a:gdLst/>
                <a:ahLst/>
                <a:cxnLst/>
                <a:pathLst>
                  <a:path w="38" h="69">
                    <a:moveTo>
                      <a:pt x="38" y="0"/>
                    </a:moveTo>
                    <a:lnTo>
                      <a:pt x="34" y="69"/>
                    </a:lnTo>
                    <a:lnTo>
                      <a:pt x="0" y="69"/>
                    </a:lnTo>
                    <a:lnTo>
                      <a:pt x="4" y="0"/>
                    </a:lnTo>
                    <a:lnTo>
                      <a:pt x="38" y="0"/>
                    </a:lnTo>
                    <a:close/>
                  </a:path>
                </a:pathLst>
              </a:custGeom>
              <a:solidFill>
                <a:srgbClr val="004CB2"/>
              </a:solidFill>
              <a:ln w="9525">
                <a:noFill/>
              </a:ln>
            </p:spPr>
            <p:txBody>
              <a:bodyPr/>
              <a:p>
                <a:endParaRPr lang="zh-CN" altLang="en-US"/>
              </a:p>
            </p:txBody>
          </p:sp>
          <p:sp>
            <p:nvSpPr>
              <p:cNvPr id="1585188" name="任意多边形 1585187"/>
              <p:cNvSpPr/>
              <p:nvPr/>
            </p:nvSpPr>
            <p:spPr>
              <a:xfrm>
                <a:off x="792" y="2340"/>
                <a:ext cx="19" cy="35"/>
              </a:xfrm>
              <a:custGeom>
                <a:avLst/>
                <a:gdLst/>
                <a:ahLst/>
                <a:cxnLst/>
                <a:pathLst>
                  <a:path w="39" h="69">
                    <a:moveTo>
                      <a:pt x="39" y="0"/>
                    </a:moveTo>
                    <a:lnTo>
                      <a:pt x="33" y="69"/>
                    </a:lnTo>
                    <a:lnTo>
                      <a:pt x="0" y="69"/>
                    </a:lnTo>
                    <a:lnTo>
                      <a:pt x="5" y="0"/>
                    </a:lnTo>
                    <a:lnTo>
                      <a:pt x="39" y="0"/>
                    </a:lnTo>
                    <a:close/>
                  </a:path>
                </a:pathLst>
              </a:custGeom>
              <a:solidFill>
                <a:srgbClr val="004CB2"/>
              </a:solidFill>
              <a:ln w="9525">
                <a:noFill/>
              </a:ln>
            </p:spPr>
            <p:txBody>
              <a:bodyPr/>
              <a:p>
                <a:endParaRPr lang="zh-CN" altLang="en-US"/>
              </a:p>
            </p:txBody>
          </p:sp>
          <p:sp>
            <p:nvSpPr>
              <p:cNvPr id="1585189" name="任意多边形 1585188"/>
              <p:cNvSpPr/>
              <p:nvPr/>
            </p:nvSpPr>
            <p:spPr>
              <a:xfrm>
                <a:off x="738" y="2340"/>
                <a:ext cx="20" cy="35"/>
              </a:xfrm>
              <a:custGeom>
                <a:avLst/>
                <a:gdLst/>
                <a:ahLst/>
                <a:cxnLst/>
                <a:pathLst>
                  <a:path w="41" h="69">
                    <a:moveTo>
                      <a:pt x="41" y="0"/>
                    </a:moveTo>
                    <a:lnTo>
                      <a:pt x="33" y="69"/>
                    </a:lnTo>
                    <a:lnTo>
                      <a:pt x="0" y="69"/>
                    </a:lnTo>
                    <a:lnTo>
                      <a:pt x="7" y="0"/>
                    </a:lnTo>
                    <a:lnTo>
                      <a:pt x="41" y="0"/>
                    </a:lnTo>
                    <a:close/>
                  </a:path>
                </a:pathLst>
              </a:custGeom>
              <a:solidFill>
                <a:srgbClr val="004CB2"/>
              </a:solidFill>
              <a:ln w="9525">
                <a:noFill/>
              </a:ln>
            </p:spPr>
            <p:txBody>
              <a:bodyPr/>
              <a:p>
                <a:endParaRPr lang="zh-CN" altLang="en-US"/>
              </a:p>
            </p:txBody>
          </p:sp>
          <p:sp>
            <p:nvSpPr>
              <p:cNvPr id="1585190" name="任意多边形 1585189"/>
              <p:cNvSpPr/>
              <p:nvPr/>
            </p:nvSpPr>
            <p:spPr>
              <a:xfrm>
                <a:off x="684" y="2340"/>
                <a:ext cx="21" cy="35"/>
              </a:xfrm>
              <a:custGeom>
                <a:avLst/>
                <a:gdLst/>
                <a:ahLst/>
                <a:cxnLst/>
                <a:pathLst>
                  <a:path w="43" h="69">
                    <a:moveTo>
                      <a:pt x="43" y="0"/>
                    </a:moveTo>
                    <a:lnTo>
                      <a:pt x="33" y="69"/>
                    </a:lnTo>
                    <a:lnTo>
                      <a:pt x="0" y="69"/>
                    </a:lnTo>
                    <a:lnTo>
                      <a:pt x="11" y="0"/>
                    </a:lnTo>
                    <a:lnTo>
                      <a:pt x="43" y="0"/>
                    </a:lnTo>
                    <a:close/>
                  </a:path>
                </a:pathLst>
              </a:custGeom>
              <a:solidFill>
                <a:srgbClr val="004CB2"/>
              </a:solidFill>
              <a:ln w="9525">
                <a:noFill/>
              </a:ln>
            </p:spPr>
            <p:txBody>
              <a:bodyPr/>
              <a:p>
                <a:endParaRPr lang="zh-CN" altLang="en-US"/>
              </a:p>
            </p:txBody>
          </p:sp>
          <p:sp>
            <p:nvSpPr>
              <p:cNvPr id="1585191" name="任意多边形 1585190"/>
              <p:cNvSpPr/>
              <p:nvPr/>
            </p:nvSpPr>
            <p:spPr>
              <a:xfrm>
                <a:off x="631" y="2340"/>
                <a:ext cx="22" cy="35"/>
              </a:xfrm>
              <a:custGeom>
                <a:avLst/>
                <a:gdLst/>
                <a:ahLst/>
                <a:cxnLst/>
                <a:pathLst>
                  <a:path w="45" h="69">
                    <a:moveTo>
                      <a:pt x="45" y="0"/>
                    </a:moveTo>
                    <a:lnTo>
                      <a:pt x="32" y="69"/>
                    </a:lnTo>
                    <a:lnTo>
                      <a:pt x="0" y="69"/>
                    </a:lnTo>
                    <a:lnTo>
                      <a:pt x="11" y="0"/>
                    </a:lnTo>
                    <a:lnTo>
                      <a:pt x="45" y="0"/>
                    </a:lnTo>
                    <a:close/>
                  </a:path>
                </a:pathLst>
              </a:custGeom>
              <a:solidFill>
                <a:srgbClr val="004CB2"/>
              </a:solidFill>
              <a:ln w="9525">
                <a:noFill/>
              </a:ln>
            </p:spPr>
            <p:txBody>
              <a:bodyPr/>
              <a:p>
                <a:endParaRPr lang="zh-CN" altLang="en-US"/>
              </a:p>
            </p:txBody>
          </p:sp>
          <p:sp>
            <p:nvSpPr>
              <p:cNvPr id="1585192" name="任意多边形 1585191"/>
              <p:cNvSpPr/>
              <p:nvPr/>
            </p:nvSpPr>
            <p:spPr>
              <a:xfrm>
                <a:off x="577" y="2340"/>
                <a:ext cx="23" cy="35"/>
              </a:xfrm>
              <a:custGeom>
                <a:avLst/>
                <a:gdLst/>
                <a:ahLst/>
                <a:cxnLst/>
                <a:pathLst>
                  <a:path w="47" h="69">
                    <a:moveTo>
                      <a:pt x="47" y="0"/>
                    </a:moveTo>
                    <a:lnTo>
                      <a:pt x="32" y="69"/>
                    </a:lnTo>
                    <a:lnTo>
                      <a:pt x="0" y="69"/>
                    </a:lnTo>
                    <a:lnTo>
                      <a:pt x="15" y="0"/>
                    </a:lnTo>
                    <a:lnTo>
                      <a:pt x="47" y="0"/>
                    </a:lnTo>
                    <a:close/>
                  </a:path>
                </a:pathLst>
              </a:custGeom>
              <a:solidFill>
                <a:srgbClr val="004CB2"/>
              </a:solidFill>
              <a:ln w="9525">
                <a:noFill/>
              </a:ln>
            </p:spPr>
            <p:txBody>
              <a:bodyPr/>
              <a:p>
                <a:endParaRPr lang="zh-CN" altLang="en-US"/>
              </a:p>
            </p:txBody>
          </p:sp>
          <p:sp>
            <p:nvSpPr>
              <p:cNvPr id="1585193" name="任意多边形 1585192"/>
              <p:cNvSpPr/>
              <p:nvPr/>
            </p:nvSpPr>
            <p:spPr>
              <a:xfrm>
                <a:off x="483" y="2340"/>
                <a:ext cx="65" cy="214"/>
              </a:xfrm>
              <a:custGeom>
                <a:avLst/>
                <a:gdLst/>
                <a:ahLst/>
                <a:cxnLst/>
                <a:pathLst>
                  <a:path w="130" h="428">
                    <a:moveTo>
                      <a:pt x="0" y="428"/>
                    </a:moveTo>
                    <a:lnTo>
                      <a:pt x="96" y="0"/>
                    </a:lnTo>
                    <a:lnTo>
                      <a:pt x="130" y="0"/>
                    </a:lnTo>
                    <a:lnTo>
                      <a:pt x="31" y="428"/>
                    </a:lnTo>
                    <a:lnTo>
                      <a:pt x="0" y="428"/>
                    </a:lnTo>
                    <a:close/>
                  </a:path>
                </a:pathLst>
              </a:custGeom>
              <a:solidFill>
                <a:srgbClr val="004CB2"/>
              </a:solidFill>
              <a:ln w="9525">
                <a:noFill/>
              </a:ln>
            </p:spPr>
            <p:txBody>
              <a:bodyPr/>
              <a:p>
                <a:endParaRPr lang="zh-CN" altLang="en-US"/>
              </a:p>
            </p:txBody>
          </p:sp>
          <p:sp>
            <p:nvSpPr>
              <p:cNvPr id="1585194" name="任意多边形 1585193"/>
              <p:cNvSpPr/>
              <p:nvPr/>
            </p:nvSpPr>
            <p:spPr>
              <a:xfrm>
                <a:off x="1282" y="2390"/>
                <a:ext cx="24" cy="35"/>
              </a:xfrm>
              <a:custGeom>
                <a:avLst/>
                <a:gdLst/>
                <a:ahLst/>
                <a:cxnLst/>
                <a:pathLst>
                  <a:path w="49" h="68">
                    <a:moveTo>
                      <a:pt x="38" y="0"/>
                    </a:moveTo>
                    <a:lnTo>
                      <a:pt x="49" y="68"/>
                    </a:lnTo>
                    <a:lnTo>
                      <a:pt x="13" y="68"/>
                    </a:lnTo>
                    <a:lnTo>
                      <a:pt x="0" y="0"/>
                    </a:lnTo>
                    <a:lnTo>
                      <a:pt x="38" y="0"/>
                    </a:lnTo>
                    <a:close/>
                  </a:path>
                </a:pathLst>
              </a:custGeom>
              <a:solidFill>
                <a:srgbClr val="004CB2"/>
              </a:solidFill>
              <a:ln w="9525">
                <a:noFill/>
              </a:ln>
            </p:spPr>
            <p:txBody>
              <a:bodyPr/>
              <a:p>
                <a:endParaRPr lang="zh-CN" altLang="en-US"/>
              </a:p>
            </p:txBody>
          </p:sp>
          <p:sp>
            <p:nvSpPr>
              <p:cNvPr id="1585195" name="任意多边形 1585194"/>
              <p:cNvSpPr/>
              <p:nvPr/>
            </p:nvSpPr>
            <p:spPr>
              <a:xfrm>
                <a:off x="1230" y="2390"/>
                <a:ext cx="24" cy="35"/>
              </a:xfrm>
              <a:custGeom>
                <a:avLst/>
                <a:gdLst/>
                <a:ahLst/>
                <a:cxnLst/>
                <a:pathLst>
                  <a:path w="49" h="68">
                    <a:moveTo>
                      <a:pt x="36" y="0"/>
                    </a:moveTo>
                    <a:lnTo>
                      <a:pt x="49" y="68"/>
                    </a:lnTo>
                    <a:lnTo>
                      <a:pt x="13" y="68"/>
                    </a:lnTo>
                    <a:lnTo>
                      <a:pt x="0" y="0"/>
                    </a:lnTo>
                    <a:lnTo>
                      <a:pt x="36" y="0"/>
                    </a:lnTo>
                    <a:close/>
                  </a:path>
                </a:pathLst>
              </a:custGeom>
              <a:solidFill>
                <a:srgbClr val="004CB2"/>
              </a:solidFill>
              <a:ln w="9525">
                <a:noFill/>
              </a:ln>
            </p:spPr>
            <p:txBody>
              <a:bodyPr/>
              <a:p>
                <a:endParaRPr lang="zh-CN" altLang="en-US"/>
              </a:p>
            </p:txBody>
          </p:sp>
          <p:sp>
            <p:nvSpPr>
              <p:cNvPr id="1585196" name="任意多边形 1585195"/>
              <p:cNvSpPr/>
              <p:nvPr/>
            </p:nvSpPr>
            <p:spPr>
              <a:xfrm>
                <a:off x="1177" y="2390"/>
                <a:ext cx="23" cy="35"/>
              </a:xfrm>
              <a:custGeom>
                <a:avLst/>
                <a:gdLst/>
                <a:ahLst/>
                <a:cxnLst/>
                <a:pathLst>
                  <a:path w="46" h="68">
                    <a:moveTo>
                      <a:pt x="35" y="0"/>
                    </a:moveTo>
                    <a:lnTo>
                      <a:pt x="46" y="68"/>
                    </a:lnTo>
                    <a:lnTo>
                      <a:pt x="11" y="68"/>
                    </a:lnTo>
                    <a:lnTo>
                      <a:pt x="0" y="0"/>
                    </a:lnTo>
                    <a:lnTo>
                      <a:pt x="35" y="0"/>
                    </a:lnTo>
                    <a:close/>
                  </a:path>
                </a:pathLst>
              </a:custGeom>
              <a:solidFill>
                <a:srgbClr val="004CB2"/>
              </a:solidFill>
              <a:ln w="9525">
                <a:noFill/>
              </a:ln>
            </p:spPr>
            <p:txBody>
              <a:bodyPr/>
              <a:p>
                <a:endParaRPr lang="zh-CN" altLang="en-US"/>
              </a:p>
            </p:txBody>
          </p:sp>
          <p:sp>
            <p:nvSpPr>
              <p:cNvPr id="1585197" name="任意多边形 1585196"/>
              <p:cNvSpPr/>
              <p:nvPr/>
            </p:nvSpPr>
            <p:spPr>
              <a:xfrm>
                <a:off x="1125" y="2390"/>
                <a:ext cx="22" cy="35"/>
              </a:xfrm>
              <a:custGeom>
                <a:avLst/>
                <a:gdLst/>
                <a:ahLst/>
                <a:cxnLst/>
                <a:pathLst>
                  <a:path w="43" h="68">
                    <a:moveTo>
                      <a:pt x="36" y="0"/>
                    </a:moveTo>
                    <a:lnTo>
                      <a:pt x="43" y="68"/>
                    </a:lnTo>
                    <a:lnTo>
                      <a:pt x="8" y="68"/>
                    </a:lnTo>
                    <a:lnTo>
                      <a:pt x="0" y="0"/>
                    </a:lnTo>
                    <a:lnTo>
                      <a:pt x="36" y="0"/>
                    </a:lnTo>
                    <a:close/>
                  </a:path>
                </a:pathLst>
              </a:custGeom>
              <a:solidFill>
                <a:srgbClr val="004CB2"/>
              </a:solidFill>
              <a:ln w="9525">
                <a:noFill/>
              </a:ln>
            </p:spPr>
            <p:txBody>
              <a:bodyPr/>
              <a:p>
                <a:endParaRPr lang="zh-CN" altLang="en-US"/>
              </a:p>
            </p:txBody>
          </p:sp>
          <p:sp>
            <p:nvSpPr>
              <p:cNvPr id="1585198" name="任意多边形 1585197"/>
              <p:cNvSpPr/>
              <p:nvPr/>
            </p:nvSpPr>
            <p:spPr>
              <a:xfrm>
                <a:off x="1072" y="2390"/>
                <a:ext cx="21" cy="35"/>
              </a:xfrm>
              <a:custGeom>
                <a:avLst/>
                <a:gdLst/>
                <a:ahLst/>
                <a:cxnLst/>
                <a:pathLst>
                  <a:path w="40" h="68">
                    <a:moveTo>
                      <a:pt x="35" y="0"/>
                    </a:moveTo>
                    <a:lnTo>
                      <a:pt x="40" y="68"/>
                    </a:lnTo>
                    <a:lnTo>
                      <a:pt x="7" y="68"/>
                    </a:lnTo>
                    <a:lnTo>
                      <a:pt x="0" y="0"/>
                    </a:lnTo>
                    <a:lnTo>
                      <a:pt x="35" y="0"/>
                    </a:lnTo>
                    <a:close/>
                  </a:path>
                </a:pathLst>
              </a:custGeom>
              <a:solidFill>
                <a:srgbClr val="004CB2"/>
              </a:solidFill>
              <a:ln w="9525">
                <a:noFill/>
              </a:ln>
            </p:spPr>
            <p:txBody>
              <a:bodyPr/>
              <a:p>
                <a:endParaRPr lang="zh-CN" altLang="en-US"/>
              </a:p>
            </p:txBody>
          </p:sp>
          <p:sp>
            <p:nvSpPr>
              <p:cNvPr id="1585199" name="任意多边形 1585198"/>
              <p:cNvSpPr/>
              <p:nvPr/>
            </p:nvSpPr>
            <p:spPr>
              <a:xfrm>
                <a:off x="1022" y="2390"/>
                <a:ext cx="18" cy="35"/>
              </a:xfrm>
              <a:custGeom>
                <a:avLst/>
                <a:gdLst/>
                <a:ahLst/>
                <a:cxnLst/>
                <a:pathLst>
                  <a:path w="36" h="68">
                    <a:moveTo>
                      <a:pt x="34" y="0"/>
                    </a:moveTo>
                    <a:lnTo>
                      <a:pt x="36" y="68"/>
                    </a:lnTo>
                    <a:lnTo>
                      <a:pt x="2" y="68"/>
                    </a:lnTo>
                    <a:lnTo>
                      <a:pt x="0" y="0"/>
                    </a:lnTo>
                    <a:lnTo>
                      <a:pt x="34" y="0"/>
                    </a:lnTo>
                    <a:close/>
                  </a:path>
                </a:pathLst>
              </a:custGeom>
              <a:solidFill>
                <a:srgbClr val="004CB2"/>
              </a:solidFill>
              <a:ln w="9525">
                <a:noFill/>
              </a:ln>
            </p:spPr>
            <p:txBody>
              <a:bodyPr/>
              <a:p>
                <a:endParaRPr lang="zh-CN" altLang="en-US"/>
              </a:p>
            </p:txBody>
          </p:sp>
          <p:sp>
            <p:nvSpPr>
              <p:cNvPr id="1585200" name="任意多边形 1585199"/>
              <p:cNvSpPr/>
              <p:nvPr/>
            </p:nvSpPr>
            <p:spPr>
              <a:xfrm>
                <a:off x="969" y="2390"/>
                <a:ext cx="18" cy="35"/>
              </a:xfrm>
              <a:custGeom>
                <a:avLst/>
                <a:gdLst/>
                <a:ahLst/>
                <a:cxnLst/>
                <a:pathLst>
                  <a:path w="36" h="68">
                    <a:moveTo>
                      <a:pt x="36" y="0"/>
                    </a:moveTo>
                    <a:lnTo>
                      <a:pt x="34" y="68"/>
                    </a:lnTo>
                    <a:lnTo>
                      <a:pt x="0" y="68"/>
                    </a:lnTo>
                    <a:lnTo>
                      <a:pt x="2" y="0"/>
                    </a:lnTo>
                    <a:lnTo>
                      <a:pt x="36" y="0"/>
                    </a:lnTo>
                    <a:close/>
                  </a:path>
                </a:pathLst>
              </a:custGeom>
              <a:solidFill>
                <a:srgbClr val="004CB2"/>
              </a:solidFill>
              <a:ln w="9525">
                <a:noFill/>
              </a:ln>
            </p:spPr>
            <p:txBody>
              <a:bodyPr/>
              <a:p>
                <a:endParaRPr lang="zh-CN" altLang="en-US"/>
              </a:p>
            </p:txBody>
          </p:sp>
          <p:sp>
            <p:nvSpPr>
              <p:cNvPr id="1585201" name="任意多边形 1585200"/>
              <p:cNvSpPr/>
              <p:nvPr/>
            </p:nvSpPr>
            <p:spPr>
              <a:xfrm>
                <a:off x="917" y="2390"/>
                <a:ext cx="18" cy="35"/>
              </a:xfrm>
              <a:custGeom>
                <a:avLst/>
                <a:gdLst/>
                <a:ahLst/>
                <a:cxnLst/>
                <a:pathLst>
                  <a:path w="36" h="68">
                    <a:moveTo>
                      <a:pt x="34" y="0"/>
                    </a:moveTo>
                    <a:lnTo>
                      <a:pt x="36" y="68"/>
                    </a:lnTo>
                    <a:lnTo>
                      <a:pt x="2" y="68"/>
                    </a:lnTo>
                    <a:lnTo>
                      <a:pt x="0" y="0"/>
                    </a:lnTo>
                    <a:lnTo>
                      <a:pt x="34" y="0"/>
                    </a:lnTo>
                    <a:close/>
                  </a:path>
                </a:pathLst>
              </a:custGeom>
              <a:solidFill>
                <a:srgbClr val="004CB2"/>
              </a:solidFill>
              <a:ln w="9525">
                <a:noFill/>
              </a:ln>
            </p:spPr>
            <p:txBody>
              <a:bodyPr/>
              <a:p>
                <a:endParaRPr lang="zh-CN" altLang="en-US"/>
              </a:p>
            </p:txBody>
          </p:sp>
          <p:sp>
            <p:nvSpPr>
              <p:cNvPr id="1585202" name="任意多边形 1585201"/>
              <p:cNvSpPr/>
              <p:nvPr/>
            </p:nvSpPr>
            <p:spPr>
              <a:xfrm>
                <a:off x="863" y="2390"/>
                <a:ext cx="19" cy="35"/>
              </a:xfrm>
              <a:custGeom>
                <a:avLst/>
                <a:gdLst/>
                <a:ahLst/>
                <a:cxnLst/>
                <a:pathLst>
                  <a:path w="37" h="68">
                    <a:moveTo>
                      <a:pt x="37" y="0"/>
                    </a:moveTo>
                    <a:lnTo>
                      <a:pt x="33" y="68"/>
                    </a:lnTo>
                    <a:lnTo>
                      <a:pt x="0" y="68"/>
                    </a:lnTo>
                    <a:lnTo>
                      <a:pt x="3" y="0"/>
                    </a:lnTo>
                    <a:lnTo>
                      <a:pt x="37" y="0"/>
                    </a:lnTo>
                    <a:close/>
                  </a:path>
                </a:pathLst>
              </a:custGeom>
              <a:solidFill>
                <a:srgbClr val="004CB2"/>
              </a:solidFill>
              <a:ln w="9525">
                <a:noFill/>
              </a:ln>
            </p:spPr>
            <p:txBody>
              <a:bodyPr/>
              <a:p>
                <a:endParaRPr lang="zh-CN" altLang="en-US"/>
              </a:p>
            </p:txBody>
          </p:sp>
          <p:sp>
            <p:nvSpPr>
              <p:cNvPr id="1585203" name="任意多边形 1585202"/>
              <p:cNvSpPr/>
              <p:nvPr/>
            </p:nvSpPr>
            <p:spPr>
              <a:xfrm>
                <a:off x="809" y="2390"/>
                <a:ext cx="20" cy="35"/>
              </a:xfrm>
              <a:custGeom>
                <a:avLst/>
                <a:gdLst/>
                <a:ahLst/>
                <a:cxnLst/>
                <a:pathLst>
                  <a:path w="39" h="68">
                    <a:moveTo>
                      <a:pt x="39" y="0"/>
                    </a:moveTo>
                    <a:lnTo>
                      <a:pt x="33" y="68"/>
                    </a:lnTo>
                    <a:lnTo>
                      <a:pt x="0" y="68"/>
                    </a:lnTo>
                    <a:lnTo>
                      <a:pt x="5" y="0"/>
                    </a:lnTo>
                    <a:lnTo>
                      <a:pt x="39" y="0"/>
                    </a:lnTo>
                    <a:close/>
                  </a:path>
                </a:pathLst>
              </a:custGeom>
              <a:solidFill>
                <a:srgbClr val="004CB2"/>
              </a:solidFill>
              <a:ln w="9525">
                <a:noFill/>
              </a:ln>
            </p:spPr>
            <p:txBody>
              <a:bodyPr/>
              <a:p>
                <a:endParaRPr lang="zh-CN" altLang="en-US"/>
              </a:p>
            </p:txBody>
          </p:sp>
          <p:sp>
            <p:nvSpPr>
              <p:cNvPr id="1585204" name="任意多边形 1585203"/>
              <p:cNvSpPr/>
              <p:nvPr/>
            </p:nvSpPr>
            <p:spPr>
              <a:xfrm>
                <a:off x="756" y="2390"/>
                <a:ext cx="20" cy="35"/>
              </a:xfrm>
              <a:custGeom>
                <a:avLst/>
                <a:gdLst/>
                <a:ahLst/>
                <a:cxnLst/>
                <a:pathLst>
                  <a:path w="41" h="68">
                    <a:moveTo>
                      <a:pt x="41" y="0"/>
                    </a:moveTo>
                    <a:lnTo>
                      <a:pt x="34" y="68"/>
                    </a:lnTo>
                    <a:lnTo>
                      <a:pt x="0" y="68"/>
                    </a:lnTo>
                    <a:lnTo>
                      <a:pt x="9" y="0"/>
                    </a:lnTo>
                    <a:lnTo>
                      <a:pt x="41" y="0"/>
                    </a:lnTo>
                    <a:close/>
                  </a:path>
                </a:pathLst>
              </a:custGeom>
              <a:solidFill>
                <a:srgbClr val="004CB2"/>
              </a:solidFill>
              <a:ln w="9525">
                <a:noFill/>
              </a:ln>
            </p:spPr>
            <p:txBody>
              <a:bodyPr/>
              <a:p>
                <a:endParaRPr lang="zh-CN" altLang="en-US"/>
              </a:p>
            </p:txBody>
          </p:sp>
          <p:sp>
            <p:nvSpPr>
              <p:cNvPr id="1585205" name="任意多边形 1585204"/>
              <p:cNvSpPr/>
              <p:nvPr/>
            </p:nvSpPr>
            <p:spPr>
              <a:xfrm>
                <a:off x="703" y="2390"/>
                <a:ext cx="21" cy="35"/>
              </a:xfrm>
              <a:custGeom>
                <a:avLst/>
                <a:gdLst/>
                <a:ahLst/>
                <a:cxnLst/>
                <a:pathLst>
                  <a:path w="43" h="68">
                    <a:moveTo>
                      <a:pt x="43" y="0"/>
                    </a:moveTo>
                    <a:lnTo>
                      <a:pt x="32" y="68"/>
                    </a:lnTo>
                    <a:lnTo>
                      <a:pt x="0" y="68"/>
                    </a:lnTo>
                    <a:lnTo>
                      <a:pt x="10" y="0"/>
                    </a:lnTo>
                    <a:lnTo>
                      <a:pt x="43" y="0"/>
                    </a:lnTo>
                    <a:close/>
                  </a:path>
                </a:pathLst>
              </a:custGeom>
              <a:solidFill>
                <a:srgbClr val="004CB2"/>
              </a:solidFill>
              <a:ln w="9525">
                <a:noFill/>
              </a:ln>
            </p:spPr>
            <p:txBody>
              <a:bodyPr/>
              <a:p>
                <a:endParaRPr lang="zh-CN" altLang="en-US"/>
              </a:p>
            </p:txBody>
          </p:sp>
          <p:sp>
            <p:nvSpPr>
              <p:cNvPr id="1585206" name="任意多边形 1585205"/>
              <p:cNvSpPr/>
              <p:nvPr/>
            </p:nvSpPr>
            <p:spPr>
              <a:xfrm>
                <a:off x="649" y="2390"/>
                <a:ext cx="22" cy="35"/>
              </a:xfrm>
              <a:custGeom>
                <a:avLst/>
                <a:gdLst/>
                <a:ahLst/>
                <a:cxnLst/>
                <a:pathLst>
                  <a:path w="45" h="68">
                    <a:moveTo>
                      <a:pt x="45" y="0"/>
                    </a:moveTo>
                    <a:lnTo>
                      <a:pt x="32" y="68"/>
                    </a:lnTo>
                    <a:lnTo>
                      <a:pt x="0" y="68"/>
                    </a:lnTo>
                    <a:lnTo>
                      <a:pt x="13" y="0"/>
                    </a:lnTo>
                    <a:lnTo>
                      <a:pt x="45" y="0"/>
                    </a:lnTo>
                    <a:close/>
                  </a:path>
                </a:pathLst>
              </a:custGeom>
              <a:solidFill>
                <a:srgbClr val="004CB2"/>
              </a:solidFill>
              <a:ln w="9525">
                <a:noFill/>
              </a:ln>
            </p:spPr>
            <p:txBody>
              <a:bodyPr/>
              <a:p>
                <a:endParaRPr lang="zh-CN" altLang="en-US"/>
              </a:p>
            </p:txBody>
          </p:sp>
          <p:sp>
            <p:nvSpPr>
              <p:cNvPr id="1585207" name="任意多边形 1585206"/>
              <p:cNvSpPr/>
              <p:nvPr/>
            </p:nvSpPr>
            <p:spPr>
              <a:xfrm>
                <a:off x="595" y="2390"/>
                <a:ext cx="24" cy="35"/>
              </a:xfrm>
              <a:custGeom>
                <a:avLst/>
                <a:gdLst/>
                <a:ahLst/>
                <a:cxnLst/>
                <a:pathLst>
                  <a:path w="48" h="68">
                    <a:moveTo>
                      <a:pt x="48" y="0"/>
                    </a:moveTo>
                    <a:lnTo>
                      <a:pt x="33" y="68"/>
                    </a:lnTo>
                    <a:lnTo>
                      <a:pt x="0" y="68"/>
                    </a:lnTo>
                    <a:lnTo>
                      <a:pt x="15" y="0"/>
                    </a:lnTo>
                    <a:lnTo>
                      <a:pt x="48" y="0"/>
                    </a:lnTo>
                    <a:close/>
                  </a:path>
                </a:pathLst>
              </a:custGeom>
              <a:solidFill>
                <a:srgbClr val="004CB2"/>
              </a:solidFill>
              <a:ln w="9525">
                <a:noFill/>
              </a:ln>
            </p:spPr>
            <p:txBody>
              <a:bodyPr/>
              <a:p>
                <a:endParaRPr lang="zh-CN" altLang="en-US"/>
              </a:p>
            </p:txBody>
          </p:sp>
          <p:sp>
            <p:nvSpPr>
              <p:cNvPr id="1585208" name="任意多边形 1585207"/>
              <p:cNvSpPr/>
              <p:nvPr/>
            </p:nvSpPr>
            <p:spPr>
              <a:xfrm>
                <a:off x="1289" y="2491"/>
                <a:ext cx="28" cy="47"/>
              </a:xfrm>
              <a:custGeom>
                <a:avLst/>
                <a:gdLst/>
                <a:ahLst/>
                <a:cxnLst/>
                <a:pathLst>
                  <a:path w="56" h="95">
                    <a:moveTo>
                      <a:pt x="38" y="0"/>
                    </a:moveTo>
                    <a:lnTo>
                      <a:pt x="56" y="95"/>
                    </a:lnTo>
                    <a:lnTo>
                      <a:pt x="21" y="95"/>
                    </a:lnTo>
                    <a:lnTo>
                      <a:pt x="0" y="0"/>
                    </a:lnTo>
                    <a:lnTo>
                      <a:pt x="38" y="0"/>
                    </a:lnTo>
                    <a:close/>
                  </a:path>
                </a:pathLst>
              </a:custGeom>
              <a:solidFill>
                <a:srgbClr val="004CB2"/>
              </a:solidFill>
              <a:ln w="9525">
                <a:noFill/>
              </a:ln>
            </p:spPr>
            <p:txBody>
              <a:bodyPr/>
              <a:p>
                <a:endParaRPr lang="zh-CN" altLang="en-US"/>
              </a:p>
            </p:txBody>
          </p:sp>
          <p:sp>
            <p:nvSpPr>
              <p:cNvPr id="1585209" name="任意多边形 1585208"/>
              <p:cNvSpPr/>
              <p:nvPr/>
            </p:nvSpPr>
            <p:spPr>
              <a:xfrm>
                <a:off x="1184" y="2491"/>
                <a:ext cx="33" cy="47"/>
              </a:xfrm>
              <a:custGeom>
                <a:avLst/>
                <a:gdLst/>
                <a:ahLst/>
                <a:cxnLst/>
                <a:pathLst>
                  <a:path w="66" h="95">
                    <a:moveTo>
                      <a:pt x="50" y="0"/>
                    </a:moveTo>
                    <a:lnTo>
                      <a:pt x="66" y="95"/>
                    </a:lnTo>
                    <a:lnTo>
                      <a:pt x="16" y="95"/>
                    </a:lnTo>
                    <a:lnTo>
                      <a:pt x="0" y="0"/>
                    </a:lnTo>
                    <a:lnTo>
                      <a:pt x="50" y="0"/>
                    </a:lnTo>
                    <a:close/>
                  </a:path>
                </a:pathLst>
              </a:custGeom>
              <a:solidFill>
                <a:srgbClr val="004CB2"/>
              </a:solidFill>
              <a:ln w="9525">
                <a:noFill/>
              </a:ln>
            </p:spPr>
            <p:txBody>
              <a:bodyPr/>
              <a:p>
                <a:endParaRPr lang="zh-CN" altLang="en-US"/>
              </a:p>
            </p:txBody>
          </p:sp>
          <p:sp>
            <p:nvSpPr>
              <p:cNvPr id="1585210" name="任意多边形 1585209"/>
              <p:cNvSpPr/>
              <p:nvPr/>
            </p:nvSpPr>
            <p:spPr>
              <a:xfrm>
                <a:off x="1096" y="2491"/>
                <a:ext cx="25" cy="47"/>
              </a:xfrm>
              <a:custGeom>
                <a:avLst/>
                <a:gdLst/>
                <a:ahLst/>
                <a:cxnLst/>
                <a:pathLst>
                  <a:path w="48" h="95">
                    <a:moveTo>
                      <a:pt x="35" y="0"/>
                    </a:moveTo>
                    <a:lnTo>
                      <a:pt x="48" y="95"/>
                    </a:lnTo>
                    <a:lnTo>
                      <a:pt x="13" y="95"/>
                    </a:lnTo>
                    <a:lnTo>
                      <a:pt x="0" y="0"/>
                    </a:lnTo>
                    <a:lnTo>
                      <a:pt x="35" y="0"/>
                    </a:lnTo>
                    <a:close/>
                  </a:path>
                </a:pathLst>
              </a:custGeom>
              <a:solidFill>
                <a:srgbClr val="004CB2"/>
              </a:solidFill>
              <a:ln w="9525">
                <a:noFill/>
              </a:ln>
            </p:spPr>
            <p:txBody>
              <a:bodyPr/>
              <a:p>
                <a:endParaRPr lang="zh-CN" altLang="en-US"/>
              </a:p>
            </p:txBody>
          </p:sp>
          <p:sp>
            <p:nvSpPr>
              <p:cNvPr id="1585211" name="任意多边形 1585210"/>
              <p:cNvSpPr/>
              <p:nvPr/>
            </p:nvSpPr>
            <p:spPr>
              <a:xfrm>
                <a:off x="677" y="2491"/>
                <a:ext cx="23" cy="47"/>
              </a:xfrm>
              <a:custGeom>
                <a:avLst/>
                <a:gdLst/>
                <a:ahLst/>
                <a:cxnLst/>
                <a:pathLst>
                  <a:path w="47" h="95">
                    <a:moveTo>
                      <a:pt x="47" y="0"/>
                    </a:moveTo>
                    <a:lnTo>
                      <a:pt x="32" y="95"/>
                    </a:lnTo>
                    <a:lnTo>
                      <a:pt x="0" y="95"/>
                    </a:lnTo>
                    <a:lnTo>
                      <a:pt x="13" y="0"/>
                    </a:lnTo>
                    <a:lnTo>
                      <a:pt x="47" y="0"/>
                    </a:lnTo>
                    <a:close/>
                  </a:path>
                </a:pathLst>
              </a:custGeom>
              <a:solidFill>
                <a:srgbClr val="004CB2"/>
              </a:solidFill>
              <a:ln w="9525">
                <a:noFill/>
              </a:ln>
            </p:spPr>
            <p:txBody>
              <a:bodyPr/>
              <a:p>
                <a:endParaRPr lang="zh-CN" altLang="en-US"/>
              </a:p>
            </p:txBody>
          </p:sp>
          <p:sp>
            <p:nvSpPr>
              <p:cNvPr id="1585212" name="任意多边形 1585211"/>
              <p:cNvSpPr/>
              <p:nvPr/>
            </p:nvSpPr>
            <p:spPr>
              <a:xfrm>
                <a:off x="569" y="2491"/>
                <a:ext cx="27" cy="47"/>
              </a:xfrm>
              <a:custGeom>
                <a:avLst/>
                <a:gdLst/>
                <a:ahLst/>
                <a:cxnLst/>
                <a:pathLst>
                  <a:path w="54" h="95">
                    <a:moveTo>
                      <a:pt x="54" y="0"/>
                    </a:moveTo>
                    <a:lnTo>
                      <a:pt x="31" y="95"/>
                    </a:lnTo>
                    <a:lnTo>
                      <a:pt x="0" y="95"/>
                    </a:lnTo>
                    <a:lnTo>
                      <a:pt x="22" y="0"/>
                    </a:lnTo>
                    <a:lnTo>
                      <a:pt x="54" y="0"/>
                    </a:lnTo>
                    <a:close/>
                  </a:path>
                </a:pathLst>
              </a:custGeom>
              <a:solidFill>
                <a:srgbClr val="004CB2"/>
              </a:solidFill>
              <a:ln w="9525">
                <a:noFill/>
              </a:ln>
            </p:spPr>
            <p:txBody>
              <a:bodyPr/>
              <a:p>
                <a:endParaRPr lang="zh-CN" altLang="en-US"/>
              </a:p>
            </p:txBody>
          </p:sp>
          <p:sp>
            <p:nvSpPr>
              <p:cNvPr id="1585213" name="任意多边形 1585212"/>
              <p:cNvSpPr/>
              <p:nvPr/>
            </p:nvSpPr>
            <p:spPr>
              <a:xfrm>
                <a:off x="1294" y="2440"/>
                <a:ext cx="25" cy="35"/>
              </a:xfrm>
              <a:custGeom>
                <a:avLst/>
                <a:gdLst/>
                <a:ahLst/>
                <a:cxnLst/>
                <a:pathLst>
                  <a:path w="50" h="69">
                    <a:moveTo>
                      <a:pt x="37" y="0"/>
                    </a:moveTo>
                    <a:lnTo>
                      <a:pt x="50" y="69"/>
                    </a:lnTo>
                    <a:lnTo>
                      <a:pt x="13" y="69"/>
                    </a:lnTo>
                    <a:lnTo>
                      <a:pt x="0" y="0"/>
                    </a:lnTo>
                    <a:lnTo>
                      <a:pt x="37" y="0"/>
                    </a:lnTo>
                    <a:close/>
                  </a:path>
                </a:pathLst>
              </a:custGeom>
              <a:solidFill>
                <a:srgbClr val="004CB2"/>
              </a:solidFill>
              <a:ln w="9525">
                <a:noFill/>
              </a:ln>
            </p:spPr>
            <p:txBody>
              <a:bodyPr/>
              <a:p>
                <a:endParaRPr lang="zh-CN" altLang="en-US"/>
              </a:p>
            </p:txBody>
          </p:sp>
          <p:sp>
            <p:nvSpPr>
              <p:cNvPr id="1585214" name="任意多边形 1585213"/>
              <p:cNvSpPr/>
              <p:nvPr/>
            </p:nvSpPr>
            <p:spPr>
              <a:xfrm>
                <a:off x="1242" y="2440"/>
                <a:ext cx="24" cy="35"/>
              </a:xfrm>
              <a:custGeom>
                <a:avLst/>
                <a:gdLst/>
                <a:ahLst/>
                <a:cxnLst/>
                <a:pathLst>
                  <a:path w="48" h="69">
                    <a:moveTo>
                      <a:pt x="35" y="0"/>
                    </a:moveTo>
                    <a:lnTo>
                      <a:pt x="48" y="69"/>
                    </a:lnTo>
                    <a:lnTo>
                      <a:pt x="13" y="69"/>
                    </a:lnTo>
                    <a:lnTo>
                      <a:pt x="0" y="0"/>
                    </a:lnTo>
                    <a:lnTo>
                      <a:pt x="35" y="0"/>
                    </a:lnTo>
                    <a:close/>
                  </a:path>
                </a:pathLst>
              </a:custGeom>
              <a:solidFill>
                <a:srgbClr val="004CB2"/>
              </a:solidFill>
              <a:ln w="9525">
                <a:noFill/>
              </a:ln>
            </p:spPr>
            <p:txBody>
              <a:bodyPr/>
              <a:p>
                <a:endParaRPr lang="zh-CN" altLang="en-US"/>
              </a:p>
            </p:txBody>
          </p:sp>
          <p:sp>
            <p:nvSpPr>
              <p:cNvPr id="1585215" name="任意多边形 1585214"/>
              <p:cNvSpPr/>
              <p:nvPr/>
            </p:nvSpPr>
            <p:spPr>
              <a:xfrm>
                <a:off x="1190" y="2440"/>
                <a:ext cx="23" cy="35"/>
              </a:xfrm>
              <a:custGeom>
                <a:avLst/>
                <a:gdLst/>
                <a:ahLst/>
                <a:cxnLst/>
                <a:pathLst>
                  <a:path w="44" h="69">
                    <a:moveTo>
                      <a:pt x="33" y="0"/>
                    </a:moveTo>
                    <a:lnTo>
                      <a:pt x="44" y="69"/>
                    </a:lnTo>
                    <a:lnTo>
                      <a:pt x="9" y="69"/>
                    </a:lnTo>
                    <a:lnTo>
                      <a:pt x="0" y="0"/>
                    </a:lnTo>
                    <a:lnTo>
                      <a:pt x="33" y="0"/>
                    </a:lnTo>
                    <a:close/>
                  </a:path>
                </a:pathLst>
              </a:custGeom>
              <a:solidFill>
                <a:srgbClr val="004CB2"/>
              </a:solidFill>
              <a:ln w="9525">
                <a:noFill/>
              </a:ln>
            </p:spPr>
            <p:txBody>
              <a:bodyPr/>
              <a:p>
                <a:endParaRPr lang="zh-CN" altLang="en-US"/>
              </a:p>
            </p:txBody>
          </p:sp>
          <p:sp>
            <p:nvSpPr>
              <p:cNvPr id="1585216" name="任意多边形 1585215"/>
              <p:cNvSpPr/>
              <p:nvPr/>
            </p:nvSpPr>
            <p:spPr>
              <a:xfrm>
                <a:off x="1137" y="2440"/>
                <a:ext cx="22" cy="35"/>
              </a:xfrm>
              <a:custGeom>
                <a:avLst/>
                <a:gdLst/>
                <a:ahLst/>
                <a:cxnLst/>
                <a:pathLst>
                  <a:path w="42" h="69">
                    <a:moveTo>
                      <a:pt x="35" y="0"/>
                    </a:moveTo>
                    <a:lnTo>
                      <a:pt x="42" y="69"/>
                    </a:lnTo>
                    <a:lnTo>
                      <a:pt x="7" y="69"/>
                    </a:lnTo>
                    <a:lnTo>
                      <a:pt x="0" y="0"/>
                    </a:lnTo>
                    <a:lnTo>
                      <a:pt x="35" y="0"/>
                    </a:lnTo>
                    <a:close/>
                  </a:path>
                </a:pathLst>
              </a:custGeom>
              <a:solidFill>
                <a:srgbClr val="004CB2"/>
              </a:solidFill>
              <a:ln w="9525">
                <a:noFill/>
              </a:ln>
            </p:spPr>
            <p:txBody>
              <a:bodyPr/>
              <a:p>
                <a:endParaRPr lang="zh-CN" altLang="en-US"/>
              </a:p>
            </p:txBody>
          </p:sp>
          <p:sp>
            <p:nvSpPr>
              <p:cNvPr id="1585217" name="任意多边形 1585216"/>
              <p:cNvSpPr/>
              <p:nvPr/>
            </p:nvSpPr>
            <p:spPr>
              <a:xfrm>
                <a:off x="1085" y="2440"/>
                <a:ext cx="20" cy="35"/>
              </a:xfrm>
              <a:custGeom>
                <a:avLst/>
                <a:gdLst/>
                <a:ahLst/>
                <a:cxnLst/>
                <a:pathLst>
                  <a:path w="39" h="69">
                    <a:moveTo>
                      <a:pt x="33" y="0"/>
                    </a:moveTo>
                    <a:lnTo>
                      <a:pt x="39" y="69"/>
                    </a:lnTo>
                    <a:lnTo>
                      <a:pt x="5" y="69"/>
                    </a:lnTo>
                    <a:lnTo>
                      <a:pt x="0" y="0"/>
                    </a:lnTo>
                    <a:lnTo>
                      <a:pt x="33" y="0"/>
                    </a:lnTo>
                    <a:close/>
                  </a:path>
                </a:pathLst>
              </a:custGeom>
              <a:solidFill>
                <a:srgbClr val="004CB2"/>
              </a:solidFill>
              <a:ln w="9525">
                <a:noFill/>
              </a:ln>
            </p:spPr>
            <p:txBody>
              <a:bodyPr/>
              <a:p>
                <a:endParaRPr lang="zh-CN" altLang="en-US"/>
              </a:p>
            </p:txBody>
          </p:sp>
          <p:sp>
            <p:nvSpPr>
              <p:cNvPr id="1585218" name="任意多边形 1585217"/>
              <p:cNvSpPr/>
              <p:nvPr/>
            </p:nvSpPr>
            <p:spPr>
              <a:xfrm>
                <a:off x="1034" y="2440"/>
                <a:ext cx="18" cy="35"/>
              </a:xfrm>
              <a:custGeom>
                <a:avLst/>
                <a:gdLst/>
                <a:ahLst/>
                <a:cxnLst/>
                <a:pathLst>
                  <a:path w="36" h="69">
                    <a:moveTo>
                      <a:pt x="34" y="0"/>
                    </a:moveTo>
                    <a:lnTo>
                      <a:pt x="36" y="69"/>
                    </a:lnTo>
                    <a:lnTo>
                      <a:pt x="2" y="69"/>
                    </a:lnTo>
                    <a:lnTo>
                      <a:pt x="0" y="0"/>
                    </a:lnTo>
                    <a:lnTo>
                      <a:pt x="34" y="0"/>
                    </a:lnTo>
                    <a:close/>
                  </a:path>
                </a:pathLst>
              </a:custGeom>
              <a:solidFill>
                <a:srgbClr val="004CB2"/>
              </a:solidFill>
              <a:ln w="9525">
                <a:noFill/>
              </a:ln>
            </p:spPr>
            <p:txBody>
              <a:bodyPr/>
              <a:p>
                <a:endParaRPr lang="zh-CN" altLang="en-US"/>
              </a:p>
            </p:txBody>
          </p:sp>
          <p:sp>
            <p:nvSpPr>
              <p:cNvPr id="1585219" name="任意多边形 1585218"/>
              <p:cNvSpPr/>
              <p:nvPr/>
            </p:nvSpPr>
            <p:spPr>
              <a:xfrm>
                <a:off x="981" y="2440"/>
                <a:ext cx="18" cy="35"/>
              </a:xfrm>
              <a:custGeom>
                <a:avLst/>
                <a:gdLst/>
                <a:ahLst/>
                <a:cxnLst/>
                <a:pathLst>
                  <a:path w="35" h="69">
                    <a:moveTo>
                      <a:pt x="35" y="0"/>
                    </a:moveTo>
                    <a:lnTo>
                      <a:pt x="35" y="69"/>
                    </a:lnTo>
                    <a:lnTo>
                      <a:pt x="0" y="69"/>
                    </a:lnTo>
                    <a:lnTo>
                      <a:pt x="1" y="0"/>
                    </a:lnTo>
                    <a:lnTo>
                      <a:pt x="35" y="0"/>
                    </a:lnTo>
                    <a:close/>
                  </a:path>
                </a:pathLst>
              </a:custGeom>
              <a:solidFill>
                <a:srgbClr val="004CB2"/>
              </a:solidFill>
              <a:ln w="9525">
                <a:noFill/>
              </a:ln>
            </p:spPr>
            <p:txBody>
              <a:bodyPr/>
              <a:p>
                <a:endParaRPr lang="zh-CN" altLang="en-US"/>
              </a:p>
            </p:txBody>
          </p:sp>
          <p:sp>
            <p:nvSpPr>
              <p:cNvPr id="1585220" name="任意多边形 1585219"/>
              <p:cNvSpPr/>
              <p:nvPr/>
            </p:nvSpPr>
            <p:spPr>
              <a:xfrm>
                <a:off x="929" y="2440"/>
                <a:ext cx="18" cy="35"/>
              </a:xfrm>
              <a:custGeom>
                <a:avLst/>
                <a:gdLst/>
                <a:ahLst/>
                <a:cxnLst/>
                <a:pathLst>
                  <a:path w="35" h="69">
                    <a:moveTo>
                      <a:pt x="33" y="0"/>
                    </a:moveTo>
                    <a:lnTo>
                      <a:pt x="35" y="69"/>
                    </a:lnTo>
                    <a:lnTo>
                      <a:pt x="1" y="69"/>
                    </a:lnTo>
                    <a:lnTo>
                      <a:pt x="0" y="0"/>
                    </a:lnTo>
                    <a:lnTo>
                      <a:pt x="33" y="0"/>
                    </a:lnTo>
                    <a:close/>
                  </a:path>
                </a:pathLst>
              </a:custGeom>
              <a:solidFill>
                <a:srgbClr val="004CB2"/>
              </a:solidFill>
              <a:ln w="9525">
                <a:noFill/>
              </a:ln>
            </p:spPr>
            <p:txBody>
              <a:bodyPr/>
              <a:p>
                <a:endParaRPr lang="zh-CN" altLang="en-US"/>
              </a:p>
            </p:txBody>
          </p:sp>
          <p:sp>
            <p:nvSpPr>
              <p:cNvPr id="1585221" name="任意多边形 1585220"/>
              <p:cNvSpPr/>
              <p:nvPr/>
            </p:nvSpPr>
            <p:spPr>
              <a:xfrm>
                <a:off x="875" y="2440"/>
                <a:ext cx="19" cy="35"/>
              </a:xfrm>
              <a:custGeom>
                <a:avLst/>
                <a:gdLst/>
                <a:ahLst/>
                <a:cxnLst/>
                <a:pathLst>
                  <a:path w="37" h="69">
                    <a:moveTo>
                      <a:pt x="37" y="0"/>
                    </a:moveTo>
                    <a:lnTo>
                      <a:pt x="33" y="69"/>
                    </a:lnTo>
                    <a:lnTo>
                      <a:pt x="0" y="69"/>
                    </a:lnTo>
                    <a:lnTo>
                      <a:pt x="3" y="0"/>
                    </a:lnTo>
                    <a:lnTo>
                      <a:pt x="37" y="0"/>
                    </a:lnTo>
                    <a:close/>
                  </a:path>
                </a:pathLst>
              </a:custGeom>
              <a:solidFill>
                <a:srgbClr val="004CB2"/>
              </a:solidFill>
              <a:ln w="9525">
                <a:noFill/>
              </a:ln>
            </p:spPr>
            <p:txBody>
              <a:bodyPr/>
              <a:p>
                <a:endParaRPr lang="zh-CN" altLang="en-US"/>
              </a:p>
            </p:txBody>
          </p:sp>
          <p:sp>
            <p:nvSpPr>
              <p:cNvPr id="1585222" name="任意多边形 1585221"/>
              <p:cNvSpPr/>
              <p:nvPr/>
            </p:nvSpPr>
            <p:spPr>
              <a:xfrm>
                <a:off x="822" y="2440"/>
                <a:ext cx="19" cy="35"/>
              </a:xfrm>
              <a:custGeom>
                <a:avLst/>
                <a:gdLst/>
                <a:ahLst/>
                <a:cxnLst/>
                <a:pathLst>
                  <a:path w="39" h="69">
                    <a:moveTo>
                      <a:pt x="39" y="0"/>
                    </a:moveTo>
                    <a:lnTo>
                      <a:pt x="33" y="69"/>
                    </a:lnTo>
                    <a:lnTo>
                      <a:pt x="0" y="69"/>
                    </a:lnTo>
                    <a:lnTo>
                      <a:pt x="6" y="0"/>
                    </a:lnTo>
                    <a:lnTo>
                      <a:pt x="39" y="0"/>
                    </a:lnTo>
                    <a:close/>
                  </a:path>
                </a:pathLst>
              </a:custGeom>
              <a:solidFill>
                <a:srgbClr val="004CB2"/>
              </a:solidFill>
              <a:ln w="9525">
                <a:noFill/>
              </a:ln>
            </p:spPr>
            <p:txBody>
              <a:bodyPr/>
              <a:p>
                <a:endParaRPr lang="zh-CN" altLang="en-US"/>
              </a:p>
            </p:txBody>
          </p:sp>
          <p:sp>
            <p:nvSpPr>
              <p:cNvPr id="1585223" name="任意多边形 1585222"/>
              <p:cNvSpPr/>
              <p:nvPr/>
            </p:nvSpPr>
            <p:spPr>
              <a:xfrm>
                <a:off x="769" y="2440"/>
                <a:ext cx="20" cy="35"/>
              </a:xfrm>
              <a:custGeom>
                <a:avLst/>
                <a:gdLst/>
                <a:ahLst/>
                <a:cxnLst/>
                <a:pathLst>
                  <a:path w="41" h="69">
                    <a:moveTo>
                      <a:pt x="41" y="0"/>
                    </a:moveTo>
                    <a:lnTo>
                      <a:pt x="32" y="69"/>
                    </a:lnTo>
                    <a:lnTo>
                      <a:pt x="0" y="69"/>
                    </a:lnTo>
                    <a:lnTo>
                      <a:pt x="8" y="0"/>
                    </a:lnTo>
                    <a:lnTo>
                      <a:pt x="41" y="0"/>
                    </a:lnTo>
                    <a:close/>
                  </a:path>
                </a:pathLst>
              </a:custGeom>
              <a:solidFill>
                <a:srgbClr val="004CB2"/>
              </a:solidFill>
              <a:ln w="9525">
                <a:noFill/>
              </a:ln>
            </p:spPr>
            <p:txBody>
              <a:bodyPr/>
              <a:p>
                <a:endParaRPr lang="zh-CN" altLang="en-US"/>
              </a:p>
            </p:txBody>
          </p:sp>
          <p:sp>
            <p:nvSpPr>
              <p:cNvPr id="1585224" name="任意多边形 1585223"/>
              <p:cNvSpPr/>
              <p:nvPr/>
            </p:nvSpPr>
            <p:spPr>
              <a:xfrm>
                <a:off x="715" y="2440"/>
                <a:ext cx="21" cy="35"/>
              </a:xfrm>
              <a:custGeom>
                <a:avLst/>
                <a:gdLst/>
                <a:ahLst/>
                <a:cxnLst/>
                <a:pathLst>
                  <a:path w="43" h="69">
                    <a:moveTo>
                      <a:pt x="43" y="0"/>
                    </a:moveTo>
                    <a:lnTo>
                      <a:pt x="32" y="69"/>
                    </a:lnTo>
                    <a:lnTo>
                      <a:pt x="0" y="69"/>
                    </a:lnTo>
                    <a:lnTo>
                      <a:pt x="10" y="0"/>
                    </a:lnTo>
                    <a:lnTo>
                      <a:pt x="43" y="0"/>
                    </a:lnTo>
                    <a:close/>
                  </a:path>
                </a:pathLst>
              </a:custGeom>
              <a:solidFill>
                <a:srgbClr val="004CB2"/>
              </a:solidFill>
              <a:ln w="9525">
                <a:noFill/>
              </a:ln>
            </p:spPr>
            <p:txBody>
              <a:bodyPr/>
              <a:p>
                <a:endParaRPr lang="zh-CN" altLang="en-US"/>
              </a:p>
            </p:txBody>
          </p:sp>
          <p:sp>
            <p:nvSpPr>
              <p:cNvPr id="1585225" name="任意多边形 1585224"/>
              <p:cNvSpPr/>
              <p:nvPr/>
            </p:nvSpPr>
            <p:spPr>
              <a:xfrm>
                <a:off x="661" y="2440"/>
                <a:ext cx="22" cy="35"/>
              </a:xfrm>
              <a:custGeom>
                <a:avLst/>
                <a:gdLst/>
                <a:ahLst/>
                <a:cxnLst/>
                <a:pathLst>
                  <a:path w="44" h="69">
                    <a:moveTo>
                      <a:pt x="44" y="0"/>
                    </a:moveTo>
                    <a:lnTo>
                      <a:pt x="33" y="69"/>
                    </a:lnTo>
                    <a:lnTo>
                      <a:pt x="0" y="69"/>
                    </a:lnTo>
                    <a:lnTo>
                      <a:pt x="13" y="0"/>
                    </a:lnTo>
                    <a:lnTo>
                      <a:pt x="44" y="0"/>
                    </a:lnTo>
                    <a:close/>
                  </a:path>
                </a:pathLst>
              </a:custGeom>
              <a:solidFill>
                <a:srgbClr val="004CB2"/>
              </a:solidFill>
              <a:ln w="9525">
                <a:noFill/>
              </a:ln>
            </p:spPr>
            <p:txBody>
              <a:bodyPr/>
              <a:p>
                <a:endParaRPr lang="zh-CN" altLang="en-US"/>
              </a:p>
            </p:txBody>
          </p:sp>
          <p:sp>
            <p:nvSpPr>
              <p:cNvPr id="1585226" name="任意多边形 1585225"/>
              <p:cNvSpPr/>
              <p:nvPr/>
            </p:nvSpPr>
            <p:spPr>
              <a:xfrm>
                <a:off x="607" y="2440"/>
                <a:ext cx="24" cy="35"/>
              </a:xfrm>
              <a:custGeom>
                <a:avLst/>
                <a:gdLst/>
                <a:ahLst/>
                <a:cxnLst/>
                <a:pathLst>
                  <a:path w="48" h="69">
                    <a:moveTo>
                      <a:pt x="48" y="0"/>
                    </a:moveTo>
                    <a:lnTo>
                      <a:pt x="33" y="69"/>
                    </a:lnTo>
                    <a:lnTo>
                      <a:pt x="0" y="69"/>
                    </a:lnTo>
                    <a:lnTo>
                      <a:pt x="15" y="0"/>
                    </a:lnTo>
                    <a:lnTo>
                      <a:pt x="48" y="0"/>
                    </a:lnTo>
                    <a:close/>
                  </a:path>
                </a:pathLst>
              </a:custGeom>
              <a:solidFill>
                <a:srgbClr val="004CB2"/>
              </a:solidFill>
              <a:ln w="9525">
                <a:noFill/>
              </a:ln>
            </p:spPr>
            <p:txBody>
              <a:bodyPr/>
              <a:p>
                <a:endParaRPr lang="zh-CN" altLang="en-US"/>
              </a:p>
            </p:txBody>
          </p:sp>
        </p:grpSp>
        <p:sp>
          <p:nvSpPr>
            <p:cNvPr id="1585227" name="文本框 1585226"/>
            <p:cNvSpPr txBox="1"/>
            <p:nvPr/>
          </p:nvSpPr>
          <p:spPr>
            <a:xfrm>
              <a:off x="2232" y="1343"/>
              <a:ext cx="915" cy="251"/>
            </a:xfrm>
            <a:prstGeom prst="rect">
              <a:avLst/>
            </a:prstGeom>
            <a:noFill/>
            <a:ln w="9525">
              <a:noFill/>
            </a:ln>
          </p:spPr>
          <p:txBody>
            <a:bodyPr wrap="none" anchor="t" anchorCtr="0">
              <a:spAutoFit/>
            </a:bodyPr>
            <a:p>
              <a:r>
                <a:rPr lang="zh-CN" altLang="en-US" sz="2000" b="0" i="0" dirty="0">
                  <a:solidFill>
                    <a:schemeClr val="accent2"/>
                  </a:solidFill>
                  <a:latin typeface="Times New Roman" panose="02020603050405020304" pitchFamily="18" charset="0"/>
                  <a:ea typeface="宋体" panose="02010600030101010101" pitchFamily="2" charset="-122"/>
                </a:rPr>
                <a:t>计算机内部</a:t>
              </a:r>
              <a:endParaRPr lang="zh-CN" altLang="en-US" sz="2000" b="0" i="0" dirty="0">
                <a:solidFill>
                  <a:schemeClr val="accent2"/>
                </a:solidFill>
                <a:latin typeface="Times New Roman" panose="02020603050405020304" pitchFamily="18" charset="0"/>
                <a:ea typeface="宋体" panose="02010600030101010101" pitchFamily="2" charset="-122"/>
              </a:endParaRPr>
            </a:p>
          </p:txBody>
        </p:sp>
        <p:sp>
          <p:nvSpPr>
            <p:cNvPr id="1585228" name="文本框 1585227"/>
            <p:cNvSpPr txBox="1"/>
            <p:nvPr/>
          </p:nvSpPr>
          <p:spPr>
            <a:xfrm>
              <a:off x="567" y="1547"/>
              <a:ext cx="755" cy="251"/>
            </a:xfrm>
            <a:prstGeom prst="rect">
              <a:avLst/>
            </a:prstGeom>
            <a:noFill/>
            <a:ln w="9525">
              <a:noFill/>
            </a:ln>
          </p:spPr>
          <p:txBody>
            <a:bodyPr wrap="none" anchor="t" anchorCtr="0">
              <a:spAutoFit/>
            </a:bodyPr>
            <a:p>
              <a:r>
                <a:rPr lang="zh-CN" altLang="en-US" sz="2000" b="0" i="0" dirty="0">
                  <a:solidFill>
                    <a:schemeClr val="accent2"/>
                  </a:solidFill>
                  <a:latin typeface="Times New Roman" panose="02020603050405020304" pitchFamily="18" charset="0"/>
                  <a:ea typeface="宋体" panose="02010600030101010101" pitchFamily="2" charset="-122"/>
                </a:rPr>
                <a:t>由外到内</a:t>
              </a:r>
              <a:endParaRPr lang="zh-CN" altLang="en-US" sz="2000" b="0" i="0" dirty="0">
                <a:solidFill>
                  <a:schemeClr val="accent2"/>
                </a:solidFill>
                <a:latin typeface="Times New Roman" panose="02020603050405020304" pitchFamily="18" charset="0"/>
                <a:ea typeface="宋体" panose="02010600030101010101" pitchFamily="2" charset="-122"/>
              </a:endParaRPr>
            </a:p>
          </p:txBody>
        </p:sp>
        <p:sp>
          <p:nvSpPr>
            <p:cNvPr id="1585229" name="文本框 1585228"/>
            <p:cNvSpPr txBox="1"/>
            <p:nvPr/>
          </p:nvSpPr>
          <p:spPr>
            <a:xfrm>
              <a:off x="4307" y="1427"/>
              <a:ext cx="755" cy="251"/>
            </a:xfrm>
            <a:prstGeom prst="rect">
              <a:avLst/>
            </a:prstGeom>
            <a:noFill/>
            <a:ln w="9525">
              <a:noFill/>
            </a:ln>
          </p:spPr>
          <p:txBody>
            <a:bodyPr wrap="none" anchor="t" anchorCtr="0">
              <a:spAutoFit/>
            </a:bodyPr>
            <a:p>
              <a:r>
                <a:rPr lang="zh-CN" altLang="en-US" sz="2000" b="0" i="0" dirty="0">
                  <a:solidFill>
                    <a:schemeClr val="accent2"/>
                  </a:solidFill>
                  <a:latin typeface="Times New Roman" panose="02020603050405020304" pitchFamily="18" charset="0"/>
                  <a:ea typeface="宋体" panose="02010600030101010101" pitchFamily="2" charset="-122"/>
                </a:rPr>
                <a:t>由内到外</a:t>
              </a:r>
              <a:endParaRPr lang="zh-CN" altLang="en-US" sz="2000" b="0" i="0" dirty="0">
                <a:solidFill>
                  <a:schemeClr val="accent2"/>
                </a:solidFill>
                <a:latin typeface="Times New Roman" panose="02020603050405020304" pitchFamily="18" charset="0"/>
                <a:ea typeface="宋体" panose="02010600030101010101" pitchFamily="2" charset="-122"/>
              </a:endParaRPr>
            </a:p>
          </p:txBody>
        </p:sp>
      </p:grpSp>
      <p:grpSp>
        <p:nvGrpSpPr>
          <p:cNvPr id="1585230" name="组合 1585229"/>
          <p:cNvGrpSpPr/>
          <p:nvPr/>
        </p:nvGrpSpPr>
        <p:grpSpPr>
          <a:xfrm>
            <a:off x="4325938" y="4908550"/>
            <a:ext cx="5343525" cy="368300"/>
            <a:chOff x="1485" y="3132"/>
            <a:chExt cx="3366" cy="232"/>
          </a:xfrm>
        </p:grpSpPr>
        <p:sp>
          <p:nvSpPr>
            <p:cNvPr id="1585231" name="矩形 1585230"/>
            <p:cNvSpPr/>
            <p:nvPr/>
          </p:nvSpPr>
          <p:spPr>
            <a:xfrm>
              <a:off x="1485" y="3132"/>
              <a:ext cx="1445" cy="232"/>
            </a:xfrm>
            <a:prstGeom prst="rect">
              <a:avLst/>
            </a:prstGeom>
            <a:noFill/>
            <a:ln w="9525">
              <a:noFill/>
            </a:ln>
          </p:spPr>
          <p:txBody>
            <a:bodyPr wrap="none" anchor="t" anchorCtr="0">
              <a:spAutoFit/>
            </a:bodyPr>
            <a:p>
              <a:r>
                <a:rPr lang="en-US" altLang="zh-CN" i="0">
                  <a:solidFill>
                    <a:srgbClr val="FF00FF"/>
                  </a:solidFill>
                  <a:latin typeface="Arial" panose="020B0604020202020204" pitchFamily="34" charset="0"/>
                  <a:ea typeface="宋体" panose="02010600030101010101" pitchFamily="2" charset="-122"/>
                </a:rPr>
                <a:t>b</a:t>
              </a:r>
              <a:r>
                <a:rPr lang="en-US" altLang="zh-CN" i="0" baseline="-25000">
                  <a:solidFill>
                    <a:srgbClr val="FF00FF"/>
                  </a:solidFill>
                  <a:latin typeface="Arial" panose="020B0604020202020204" pitchFamily="34" charset="0"/>
                  <a:ea typeface="宋体" panose="02010600030101010101" pitchFamily="2" charset="-122"/>
                </a:rPr>
                <a:t>7</a:t>
              </a:r>
              <a:r>
                <a:rPr lang="en-US" altLang="zh-CN" b="0" i="0" baseline="-25000">
                  <a:latin typeface="Arial" panose="020B0604020202020204" pitchFamily="34" charset="0"/>
                  <a:ea typeface="宋体" panose="02010600030101010101" pitchFamily="2" charset="-122"/>
                </a:rPr>
                <a:t> </a:t>
              </a:r>
              <a:r>
                <a:rPr lang="en-US" altLang="zh-CN" b="0" i="0">
                  <a:latin typeface="Arial" panose="020B0604020202020204" pitchFamily="34" charset="0"/>
                  <a:ea typeface="宋体" panose="02010600030101010101" pitchFamily="2" charset="-122"/>
                </a:rPr>
                <a:t>b</a:t>
              </a:r>
              <a:r>
                <a:rPr lang="en-US" altLang="zh-CN" b="0" i="0" baseline="-25000">
                  <a:latin typeface="Arial" panose="020B0604020202020204" pitchFamily="34" charset="0"/>
                  <a:ea typeface="宋体" panose="02010600030101010101" pitchFamily="2" charset="-122"/>
                </a:rPr>
                <a:t>6 </a:t>
              </a:r>
              <a:r>
                <a:rPr lang="en-US" altLang="zh-CN" b="0" i="0">
                  <a:latin typeface="Arial" panose="020B0604020202020204" pitchFamily="34" charset="0"/>
                  <a:ea typeface="宋体" panose="02010600030101010101" pitchFamily="2" charset="-122"/>
                </a:rPr>
                <a:t>b</a:t>
              </a:r>
              <a:r>
                <a:rPr lang="en-US" altLang="zh-CN" b="0" i="0" baseline="-25000">
                  <a:latin typeface="Arial" panose="020B0604020202020204" pitchFamily="34" charset="0"/>
                  <a:ea typeface="宋体" panose="02010600030101010101" pitchFamily="2" charset="-122"/>
                </a:rPr>
                <a:t>5 </a:t>
              </a:r>
              <a:r>
                <a:rPr lang="en-US" altLang="zh-CN" b="0" i="0">
                  <a:latin typeface="Arial" panose="020B0604020202020204" pitchFamily="34" charset="0"/>
                  <a:ea typeface="宋体" panose="02010600030101010101" pitchFamily="2" charset="-122"/>
                </a:rPr>
                <a:t>b</a:t>
              </a:r>
              <a:r>
                <a:rPr lang="en-US" altLang="zh-CN" b="0" i="0" baseline="-25000">
                  <a:latin typeface="Arial" panose="020B0604020202020204" pitchFamily="34" charset="0"/>
                  <a:ea typeface="宋体" panose="02010600030101010101" pitchFamily="2" charset="-122"/>
                </a:rPr>
                <a:t>4 </a:t>
              </a:r>
              <a:r>
                <a:rPr lang="en-US" altLang="zh-CN" b="0" i="0">
                  <a:latin typeface="Arial" panose="020B0604020202020204" pitchFamily="34" charset="0"/>
                  <a:ea typeface="宋体" panose="02010600030101010101" pitchFamily="2" charset="-122"/>
                </a:rPr>
                <a:t>b</a:t>
              </a:r>
              <a:r>
                <a:rPr lang="en-US" altLang="zh-CN" b="0" i="0" baseline="-25000">
                  <a:latin typeface="Arial" panose="020B0604020202020204" pitchFamily="34" charset="0"/>
                  <a:ea typeface="宋体" panose="02010600030101010101" pitchFamily="2" charset="-122"/>
                </a:rPr>
                <a:t>3 </a:t>
              </a:r>
              <a:r>
                <a:rPr lang="en-US" altLang="zh-CN" b="0" i="0">
                  <a:latin typeface="Arial" panose="020B0604020202020204" pitchFamily="34" charset="0"/>
                  <a:ea typeface="宋体" panose="02010600030101010101" pitchFamily="2" charset="-122"/>
                </a:rPr>
                <a:t>b</a:t>
              </a:r>
              <a:r>
                <a:rPr lang="en-US" altLang="zh-CN" b="0" i="0" baseline="-25000">
                  <a:latin typeface="Arial" panose="020B0604020202020204" pitchFamily="34" charset="0"/>
                  <a:ea typeface="宋体" panose="02010600030101010101" pitchFamily="2" charset="-122"/>
                </a:rPr>
                <a:t>2  </a:t>
              </a:r>
              <a:r>
                <a:rPr lang="en-US" altLang="zh-CN" b="0" i="0">
                  <a:latin typeface="Arial" panose="020B0604020202020204" pitchFamily="34" charset="0"/>
                  <a:ea typeface="宋体" panose="02010600030101010101" pitchFamily="2" charset="-122"/>
                </a:rPr>
                <a:t>b</a:t>
              </a:r>
              <a:r>
                <a:rPr lang="en-US" altLang="zh-CN" b="0" i="0" baseline="-25000">
                  <a:latin typeface="Arial" panose="020B0604020202020204" pitchFamily="34" charset="0"/>
                  <a:ea typeface="宋体" panose="02010600030101010101" pitchFamily="2" charset="-122"/>
                </a:rPr>
                <a:t>1  </a:t>
              </a:r>
              <a:r>
                <a:rPr lang="en-US" altLang="zh-CN" b="0" i="0">
                  <a:latin typeface="Arial" panose="020B0604020202020204" pitchFamily="34" charset="0"/>
                  <a:ea typeface="宋体" panose="02010600030101010101" pitchFamily="2" charset="-122"/>
                </a:rPr>
                <a:t>b</a:t>
              </a:r>
              <a:r>
                <a:rPr lang="en-US" altLang="zh-CN" b="0" i="0" baseline="-25000">
                  <a:latin typeface="Arial" panose="020B0604020202020204" pitchFamily="34" charset="0"/>
                  <a:ea typeface="宋体" panose="02010600030101010101" pitchFamily="2" charset="-122"/>
                </a:rPr>
                <a:t>0</a:t>
              </a:r>
              <a:r>
                <a:rPr lang="en-US" altLang="zh-CN" b="0" i="0">
                  <a:latin typeface="Arial" panose="020B0604020202020204" pitchFamily="34" charset="0"/>
                  <a:ea typeface="宋体" panose="02010600030101010101" pitchFamily="2" charset="-122"/>
                </a:rPr>
                <a:t> </a:t>
              </a:r>
              <a:endParaRPr lang="en-US" altLang="zh-CN" b="0" i="0">
                <a:latin typeface="Arial" panose="020B0604020202020204" pitchFamily="34" charset="0"/>
                <a:ea typeface="宋体" panose="02010600030101010101" pitchFamily="2" charset="-122"/>
              </a:endParaRPr>
            </a:p>
          </p:txBody>
        </p:sp>
        <p:sp>
          <p:nvSpPr>
            <p:cNvPr id="1585232" name="矩形 1585231"/>
            <p:cNvSpPr/>
            <p:nvPr/>
          </p:nvSpPr>
          <p:spPr>
            <a:xfrm>
              <a:off x="2930" y="3132"/>
              <a:ext cx="1921" cy="232"/>
            </a:xfrm>
            <a:prstGeom prst="rect">
              <a:avLst/>
            </a:prstGeom>
            <a:noFill/>
            <a:ln w="9525">
              <a:noFill/>
            </a:ln>
          </p:spPr>
          <p:txBody>
            <a:bodyPr wrap="square" anchor="t" anchorCtr="0">
              <a:spAutoFit/>
            </a:bodyPr>
            <a:p>
              <a:r>
                <a:rPr lang="en-US" altLang="zh-CN" i="0">
                  <a:solidFill>
                    <a:srgbClr val="FF00FF"/>
                  </a:solidFill>
                  <a:latin typeface="Arial" panose="020B0604020202020204" pitchFamily="34" charset="0"/>
                  <a:ea typeface="宋体" panose="02010600030101010101" pitchFamily="2" charset="-122"/>
                </a:rPr>
                <a:t>b‘</a:t>
              </a:r>
              <a:r>
                <a:rPr lang="en-US" altLang="zh-CN" i="0" baseline="-25000">
                  <a:solidFill>
                    <a:srgbClr val="FF00FF"/>
                  </a:solidFill>
                  <a:latin typeface="Arial" panose="020B0604020202020204" pitchFamily="34" charset="0"/>
                  <a:ea typeface="宋体" panose="02010600030101010101" pitchFamily="2" charset="-122"/>
                </a:rPr>
                <a:t>7</a:t>
              </a:r>
              <a:r>
                <a:rPr lang="en-US" altLang="zh-CN" b="0" i="0" baseline="-25000">
                  <a:latin typeface="Arial" panose="020B0604020202020204" pitchFamily="34" charset="0"/>
                  <a:ea typeface="宋体" panose="02010600030101010101" pitchFamily="2" charset="-122"/>
                </a:rPr>
                <a:t> </a:t>
              </a:r>
              <a:r>
                <a:rPr lang="en-US" altLang="zh-CN" b="0" i="0">
                  <a:latin typeface="Arial" panose="020B0604020202020204" pitchFamily="34" charset="0"/>
                  <a:ea typeface="宋体" panose="02010600030101010101" pitchFamily="2" charset="-122"/>
                </a:rPr>
                <a:t>b</a:t>
              </a:r>
              <a:r>
                <a:rPr lang="en-US" altLang="zh-CN">
                  <a:solidFill>
                    <a:srgbClr val="FF00FF"/>
                  </a:solidFill>
                  <a:latin typeface="Arial" panose="020B0604020202020204" pitchFamily="34" charset="0"/>
                  <a:ea typeface="宋体" panose="02010600030101010101" pitchFamily="2" charset="-122"/>
                  <a:sym typeface="+mn-ea"/>
                </a:rPr>
                <a:t>‘</a:t>
              </a:r>
              <a:r>
                <a:rPr lang="en-US" altLang="zh-CN" b="0" i="0" baseline="-25000">
                  <a:latin typeface="Arial" panose="020B0604020202020204" pitchFamily="34" charset="0"/>
                  <a:ea typeface="宋体" panose="02010600030101010101" pitchFamily="2" charset="-122"/>
                </a:rPr>
                <a:t>6 </a:t>
              </a:r>
              <a:r>
                <a:rPr lang="en-US" altLang="zh-CN" b="0" i="0">
                  <a:latin typeface="Arial" panose="020B0604020202020204" pitchFamily="34" charset="0"/>
                  <a:ea typeface="宋体" panose="02010600030101010101" pitchFamily="2" charset="-122"/>
                </a:rPr>
                <a:t>b</a:t>
              </a:r>
              <a:r>
                <a:rPr lang="en-US" altLang="zh-CN">
                  <a:solidFill>
                    <a:srgbClr val="FF00FF"/>
                  </a:solidFill>
                  <a:latin typeface="Arial" panose="020B0604020202020204" pitchFamily="34" charset="0"/>
                  <a:ea typeface="宋体" panose="02010600030101010101" pitchFamily="2" charset="-122"/>
                  <a:sym typeface="+mn-ea"/>
                </a:rPr>
                <a:t>‘</a:t>
              </a:r>
              <a:r>
                <a:rPr lang="en-US" altLang="zh-CN" b="0" i="0" baseline="-25000">
                  <a:latin typeface="Arial" panose="020B0604020202020204" pitchFamily="34" charset="0"/>
                  <a:ea typeface="宋体" panose="02010600030101010101" pitchFamily="2" charset="-122"/>
                </a:rPr>
                <a:t>5 </a:t>
              </a:r>
              <a:r>
                <a:rPr lang="en-US" altLang="zh-CN" b="0" i="0">
                  <a:latin typeface="Arial" panose="020B0604020202020204" pitchFamily="34" charset="0"/>
                  <a:ea typeface="宋体" panose="02010600030101010101" pitchFamily="2" charset="-122"/>
                </a:rPr>
                <a:t>b</a:t>
              </a:r>
              <a:r>
                <a:rPr lang="en-US" altLang="zh-CN">
                  <a:solidFill>
                    <a:srgbClr val="FF00FF"/>
                  </a:solidFill>
                  <a:latin typeface="Arial" panose="020B0604020202020204" pitchFamily="34" charset="0"/>
                  <a:ea typeface="宋体" panose="02010600030101010101" pitchFamily="2" charset="-122"/>
                  <a:sym typeface="+mn-ea"/>
                </a:rPr>
                <a:t>‘</a:t>
              </a:r>
              <a:r>
                <a:rPr lang="en-US" altLang="zh-CN" b="0" i="0" baseline="-25000">
                  <a:latin typeface="Arial" panose="020B0604020202020204" pitchFamily="34" charset="0"/>
                  <a:ea typeface="宋体" panose="02010600030101010101" pitchFamily="2" charset="-122"/>
                </a:rPr>
                <a:t>4 </a:t>
              </a:r>
              <a:r>
                <a:rPr lang="en-US" altLang="zh-CN" b="0" i="0">
                  <a:latin typeface="Arial" panose="020B0604020202020204" pitchFamily="34" charset="0"/>
                  <a:ea typeface="宋体" panose="02010600030101010101" pitchFamily="2" charset="-122"/>
                </a:rPr>
                <a:t>b</a:t>
              </a:r>
              <a:r>
                <a:rPr lang="en-US" altLang="zh-CN">
                  <a:solidFill>
                    <a:srgbClr val="FF00FF"/>
                  </a:solidFill>
                  <a:latin typeface="Arial" panose="020B0604020202020204" pitchFamily="34" charset="0"/>
                  <a:ea typeface="宋体" panose="02010600030101010101" pitchFamily="2" charset="-122"/>
                  <a:sym typeface="+mn-ea"/>
                </a:rPr>
                <a:t>‘</a:t>
              </a:r>
              <a:r>
                <a:rPr lang="en-US" altLang="zh-CN" b="0" i="0" baseline="-25000">
                  <a:latin typeface="Arial" panose="020B0604020202020204" pitchFamily="34" charset="0"/>
                  <a:ea typeface="宋体" panose="02010600030101010101" pitchFamily="2" charset="-122"/>
                </a:rPr>
                <a:t>3 </a:t>
              </a:r>
              <a:r>
                <a:rPr lang="en-US" altLang="zh-CN" b="0" i="0">
                  <a:latin typeface="Arial" panose="020B0604020202020204" pitchFamily="34" charset="0"/>
                  <a:ea typeface="宋体" panose="02010600030101010101" pitchFamily="2" charset="-122"/>
                </a:rPr>
                <a:t>b</a:t>
              </a:r>
              <a:r>
                <a:rPr lang="en-US" altLang="zh-CN">
                  <a:solidFill>
                    <a:srgbClr val="FF00FF"/>
                  </a:solidFill>
                  <a:latin typeface="Arial" panose="020B0604020202020204" pitchFamily="34" charset="0"/>
                  <a:ea typeface="宋体" panose="02010600030101010101" pitchFamily="2" charset="-122"/>
                  <a:sym typeface="+mn-ea"/>
                </a:rPr>
                <a:t>‘</a:t>
              </a:r>
              <a:r>
                <a:rPr lang="en-US" altLang="zh-CN" b="0" i="0" baseline="-25000">
                  <a:latin typeface="Arial" panose="020B0604020202020204" pitchFamily="34" charset="0"/>
                  <a:ea typeface="宋体" panose="02010600030101010101" pitchFamily="2" charset="-122"/>
                </a:rPr>
                <a:t>2  </a:t>
              </a:r>
              <a:r>
                <a:rPr lang="en-US" altLang="zh-CN" b="0" i="0">
                  <a:latin typeface="Arial" panose="020B0604020202020204" pitchFamily="34" charset="0"/>
                  <a:ea typeface="宋体" panose="02010600030101010101" pitchFamily="2" charset="-122"/>
                </a:rPr>
                <a:t>b</a:t>
              </a:r>
              <a:r>
                <a:rPr lang="en-US" altLang="zh-CN">
                  <a:solidFill>
                    <a:srgbClr val="FF00FF"/>
                  </a:solidFill>
                  <a:latin typeface="Arial" panose="020B0604020202020204" pitchFamily="34" charset="0"/>
                  <a:ea typeface="宋体" panose="02010600030101010101" pitchFamily="2" charset="-122"/>
                  <a:sym typeface="+mn-ea"/>
                </a:rPr>
                <a:t>‘</a:t>
              </a:r>
              <a:r>
                <a:rPr lang="en-US" altLang="zh-CN" b="0" i="0" baseline="-25000">
                  <a:latin typeface="Arial" panose="020B0604020202020204" pitchFamily="34" charset="0"/>
                  <a:ea typeface="宋体" panose="02010600030101010101" pitchFamily="2" charset="-122"/>
                </a:rPr>
                <a:t>1  </a:t>
              </a:r>
              <a:r>
                <a:rPr lang="en-US" altLang="zh-CN" b="0" i="0">
                  <a:latin typeface="Arial" panose="020B0604020202020204" pitchFamily="34" charset="0"/>
                  <a:ea typeface="宋体" panose="02010600030101010101" pitchFamily="2" charset="-122"/>
                </a:rPr>
                <a:t>b</a:t>
              </a:r>
              <a:r>
                <a:rPr lang="en-US" altLang="zh-CN">
                  <a:solidFill>
                    <a:srgbClr val="FF00FF"/>
                  </a:solidFill>
                  <a:latin typeface="Arial" panose="020B0604020202020204" pitchFamily="34" charset="0"/>
                  <a:ea typeface="宋体" panose="02010600030101010101" pitchFamily="2" charset="-122"/>
                  <a:sym typeface="+mn-ea"/>
                </a:rPr>
                <a:t>‘</a:t>
              </a:r>
              <a:r>
                <a:rPr lang="en-US" altLang="zh-CN" b="0" i="0" baseline="-25000">
                  <a:latin typeface="Arial" panose="020B0604020202020204" pitchFamily="34" charset="0"/>
                  <a:ea typeface="宋体" panose="02010600030101010101" pitchFamily="2" charset="-122"/>
                </a:rPr>
                <a:t>0</a:t>
              </a:r>
              <a:r>
                <a:rPr lang="en-US" altLang="zh-CN" b="0" i="0">
                  <a:latin typeface="Arial" panose="020B0604020202020204" pitchFamily="34" charset="0"/>
                  <a:ea typeface="宋体" panose="02010600030101010101" pitchFamily="2" charset="-122"/>
                </a:rPr>
                <a:t> </a:t>
              </a:r>
              <a:endParaRPr lang="en-US" altLang="zh-CN" b="0" i="0">
                <a:latin typeface="Arial" panose="020B0604020202020204" pitchFamily="34" charset="0"/>
                <a:ea typeface="宋体" panose="02010600030101010101" pitchFamily="2" charset="-122"/>
              </a:endParaRPr>
            </a:p>
          </p:txBody>
        </p:sp>
      </p:grpSp>
      <p:sp>
        <p:nvSpPr>
          <p:cNvPr id="1585233" name="文本框 1585232"/>
          <p:cNvSpPr txBox="1"/>
          <p:nvPr/>
        </p:nvSpPr>
        <p:spPr>
          <a:xfrm>
            <a:off x="3708400" y="4584700"/>
            <a:ext cx="5783580" cy="368300"/>
          </a:xfrm>
          <a:prstGeom prst="rect">
            <a:avLst/>
          </a:prstGeom>
          <a:noFill/>
          <a:ln w="9525">
            <a:noFill/>
          </a:ln>
        </p:spPr>
        <p:txBody>
          <a:bodyPr wrap="none" anchor="t" anchorCtr="0">
            <a:spAutoFit/>
          </a:bodyPr>
          <a:p>
            <a:r>
              <a:rPr lang="zh-CN" altLang="en-US" b="0" i="0" dirty="0">
                <a:latin typeface="宋体" panose="02010600030101010101" pitchFamily="2" charset="-122"/>
                <a:ea typeface="宋体" panose="02010600030101010101" pitchFamily="2" charset="-122"/>
              </a:rPr>
              <a:t>用</a:t>
            </a:r>
            <a:r>
              <a:rPr lang="en-US" altLang="zh-CN" b="0" i="0">
                <a:latin typeface="宋体" panose="02010600030101010101" pitchFamily="2" charset="-122"/>
                <a:ea typeface="宋体" panose="02010600030101010101" pitchFamily="2" charset="-122"/>
              </a:rPr>
              <a:t>0</a:t>
            </a:r>
            <a:r>
              <a:rPr lang="zh-CN" altLang="en-US" b="0" i="0" dirty="0">
                <a:latin typeface="宋体" panose="02010600030101010101" pitchFamily="2" charset="-122"/>
                <a:ea typeface="宋体" panose="02010600030101010101" pitchFamily="2" charset="-122"/>
              </a:rPr>
              <a:t>和</a:t>
            </a:r>
            <a:r>
              <a:rPr lang="en-US" altLang="zh-CN" b="0" i="0">
                <a:latin typeface="宋体" panose="02010600030101010101" pitchFamily="2" charset="-122"/>
                <a:ea typeface="宋体" panose="02010600030101010101" pitchFamily="2" charset="-122"/>
              </a:rPr>
              <a:t>1</a:t>
            </a:r>
            <a:r>
              <a:rPr lang="zh-CN" altLang="en-US" b="0" i="0" dirty="0">
                <a:latin typeface="宋体" panose="02010600030101010101" pitchFamily="2" charset="-122"/>
                <a:ea typeface="宋体" panose="02010600030101010101" pitchFamily="2" charset="-122"/>
              </a:rPr>
              <a:t>编码汉字</a:t>
            </a:r>
            <a:r>
              <a:rPr lang="en-US" altLang="zh-CN" b="0" i="0">
                <a:latin typeface="宋体" panose="02010600030101010101" pitchFamily="2" charset="-122"/>
                <a:ea typeface="宋体" panose="02010600030101010101" pitchFamily="2" charset="-122"/>
              </a:rPr>
              <a:t>,</a:t>
            </a:r>
            <a:r>
              <a:rPr lang="zh-CN" altLang="en-US" b="0" i="0" dirty="0">
                <a:latin typeface="宋体" panose="02010600030101010101" pitchFamily="2" charset="-122"/>
                <a:ea typeface="宋体" panose="02010600030101010101" pitchFamily="2" charset="-122"/>
              </a:rPr>
              <a:t>每个汉字在计算机内部由 </a:t>
            </a:r>
            <a:r>
              <a:rPr lang="en-US" altLang="zh-CN" b="0" i="0">
                <a:latin typeface="宋体" panose="02010600030101010101" pitchFamily="2" charset="-122"/>
                <a:ea typeface="宋体" panose="02010600030101010101" pitchFamily="2" charset="-122"/>
              </a:rPr>
              <a:t>2</a:t>
            </a:r>
            <a:r>
              <a:rPr lang="zh-CN" altLang="en-US" b="0" i="0" dirty="0">
                <a:latin typeface="宋体" panose="02010600030101010101" pitchFamily="2" charset="-122"/>
                <a:ea typeface="宋体" panose="02010600030101010101" pitchFamily="2" charset="-122"/>
              </a:rPr>
              <a:t>个字节表示</a:t>
            </a:r>
            <a:endParaRPr lang="zh-CN" altLang="en-US" b="0" i="0" dirty="0">
              <a:latin typeface="宋体" panose="02010600030101010101" pitchFamily="2" charset="-122"/>
              <a:ea typeface="宋体" panose="02010600030101010101" pitchFamily="2" charset="-122"/>
            </a:endParaRPr>
          </a:p>
        </p:txBody>
      </p:sp>
      <p:grpSp>
        <p:nvGrpSpPr>
          <p:cNvPr id="1585234" name="组合 1585233"/>
          <p:cNvGrpSpPr/>
          <p:nvPr/>
        </p:nvGrpSpPr>
        <p:grpSpPr>
          <a:xfrm>
            <a:off x="3543300" y="5386705"/>
            <a:ext cx="5791835" cy="463550"/>
            <a:chOff x="992" y="3433"/>
            <a:chExt cx="3063" cy="292"/>
          </a:xfrm>
        </p:grpSpPr>
        <p:sp>
          <p:nvSpPr>
            <p:cNvPr id="1585235" name="文本框 1585234"/>
            <p:cNvSpPr txBox="1"/>
            <p:nvPr/>
          </p:nvSpPr>
          <p:spPr>
            <a:xfrm>
              <a:off x="1470" y="3433"/>
              <a:ext cx="1217" cy="288"/>
            </a:xfrm>
            <a:prstGeom prst="rect">
              <a:avLst/>
            </a:prstGeom>
            <a:noFill/>
            <a:ln w="9525">
              <a:noFill/>
            </a:ln>
          </p:spPr>
          <p:txBody>
            <a:bodyPr/>
            <a:p>
              <a:r>
                <a:rPr lang="en-US" altLang="zh-CN" sz="2000" i="0" u="sng">
                  <a:solidFill>
                    <a:srgbClr val="FF00FF"/>
                  </a:solidFill>
                  <a:latin typeface="Arial" panose="020B0604020202020204" pitchFamily="34" charset="0"/>
                  <a:ea typeface="宋体" panose="02010600030101010101" pitchFamily="2" charset="-122"/>
                </a:rPr>
                <a:t>0 </a:t>
              </a:r>
              <a:r>
                <a:rPr lang="en-US" altLang="zh-CN" sz="2000" i="0" u="sng">
                  <a:latin typeface="Arial" panose="020B0604020202020204" pitchFamily="34" charset="0"/>
                  <a:ea typeface="宋体" panose="02010600030101010101" pitchFamily="2" charset="-122"/>
                </a:rPr>
                <a:t> 0 1 1 0 1 0 0      </a:t>
              </a:r>
              <a:endParaRPr lang="en-US" altLang="zh-CN" sz="2000" i="0" u="sng">
                <a:latin typeface="Arial" panose="020B0604020202020204" pitchFamily="34" charset="0"/>
                <a:ea typeface="宋体" panose="02010600030101010101" pitchFamily="2" charset="-122"/>
              </a:endParaRPr>
            </a:p>
          </p:txBody>
        </p:sp>
        <p:sp>
          <p:nvSpPr>
            <p:cNvPr id="1585236" name="文本框 1585235"/>
            <p:cNvSpPr txBox="1"/>
            <p:nvPr/>
          </p:nvSpPr>
          <p:spPr>
            <a:xfrm>
              <a:off x="2633" y="3433"/>
              <a:ext cx="1422" cy="288"/>
            </a:xfrm>
            <a:prstGeom prst="rect">
              <a:avLst/>
            </a:prstGeom>
            <a:noFill/>
            <a:ln w="9525">
              <a:noFill/>
            </a:ln>
          </p:spPr>
          <p:txBody>
            <a:bodyPr/>
            <a:p>
              <a:r>
                <a:rPr lang="en-US" altLang="zh-CN" sz="2000" i="0" u="sng">
                  <a:solidFill>
                    <a:srgbClr val="FF00FF"/>
                  </a:solidFill>
                  <a:latin typeface="Arial" panose="020B0604020202020204" pitchFamily="34" charset="0"/>
                  <a:ea typeface="宋体" panose="02010600030101010101" pitchFamily="2" charset="-122"/>
                </a:rPr>
                <a:t>0</a:t>
              </a:r>
              <a:r>
                <a:rPr lang="en-US" altLang="zh-CN" sz="2000" i="0" u="sng">
                  <a:latin typeface="Arial" panose="020B0604020202020204" pitchFamily="34" charset="0"/>
                  <a:ea typeface="宋体" panose="02010600030101010101" pitchFamily="2" charset="-122"/>
                </a:rPr>
                <a:t>  1 1 1 0 1 1 1      </a:t>
              </a:r>
              <a:endParaRPr lang="en-US" altLang="zh-CN" sz="2000" i="0" u="sng">
                <a:latin typeface="Arial" panose="020B0604020202020204" pitchFamily="34" charset="0"/>
                <a:ea typeface="宋体" panose="02010600030101010101" pitchFamily="2" charset="-122"/>
              </a:endParaRPr>
            </a:p>
          </p:txBody>
        </p:sp>
        <p:sp>
          <p:nvSpPr>
            <p:cNvPr id="1585237" name="文本框 1585236"/>
            <p:cNvSpPr txBox="1"/>
            <p:nvPr/>
          </p:nvSpPr>
          <p:spPr>
            <a:xfrm>
              <a:off x="992" y="3493"/>
              <a:ext cx="547" cy="232"/>
            </a:xfrm>
            <a:prstGeom prst="rect">
              <a:avLst/>
            </a:prstGeom>
            <a:noFill/>
            <a:ln w="9525">
              <a:noFill/>
            </a:ln>
          </p:spPr>
          <p:txBody>
            <a:bodyPr wrap="square" anchor="t" anchorCtr="0">
              <a:spAutoFit/>
            </a:bodyPr>
            <a:p>
              <a:r>
                <a:rPr lang="zh-CN" altLang="en-US" b="0" i="0" dirty="0">
                  <a:latin typeface="Times New Roman" panose="02020603050405020304" pitchFamily="18" charset="0"/>
                  <a:ea typeface="宋体" panose="02010600030101010101" pitchFamily="2" charset="-122"/>
                </a:rPr>
                <a:t>国标码</a:t>
              </a:r>
              <a:endParaRPr lang="zh-CN" altLang="en-US" b="0" i="0" dirty="0">
                <a:latin typeface="隶书" panose="02010509060101010101" pitchFamily="49" charset="-122"/>
                <a:ea typeface="宋体" panose="02010600030101010101" pitchFamily="2" charset="-122"/>
              </a:endParaRPr>
            </a:p>
          </p:txBody>
        </p:sp>
      </p:grpSp>
      <p:grpSp>
        <p:nvGrpSpPr>
          <p:cNvPr id="1585238" name="组合 1585237"/>
          <p:cNvGrpSpPr/>
          <p:nvPr/>
        </p:nvGrpSpPr>
        <p:grpSpPr>
          <a:xfrm>
            <a:off x="3425825" y="5780088"/>
            <a:ext cx="5383213" cy="696912"/>
            <a:chOff x="918" y="3681"/>
            <a:chExt cx="3391" cy="439"/>
          </a:xfrm>
        </p:grpSpPr>
        <p:sp>
          <p:nvSpPr>
            <p:cNvPr id="1585239" name="文本框 1585238"/>
            <p:cNvSpPr txBox="1"/>
            <p:nvPr/>
          </p:nvSpPr>
          <p:spPr>
            <a:xfrm>
              <a:off x="1535" y="3819"/>
              <a:ext cx="1260" cy="301"/>
            </a:xfrm>
            <a:prstGeom prst="rect">
              <a:avLst/>
            </a:prstGeom>
            <a:noFill/>
            <a:ln w="9525">
              <a:noFill/>
            </a:ln>
          </p:spPr>
          <p:txBody>
            <a:bodyPr/>
            <a:p>
              <a:r>
                <a:rPr lang="en-US" altLang="zh-CN" sz="2000" i="0" u="sng">
                  <a:solidFill>
                    <a:srgbClr val="FF00FF"/>
                  </a:solidFill>
                  <a:latin typeface="Arial" panose="020B0604020202020204" pitchFamily="34" charset="0"/>
                  <a:ea typeface="宋体" panose="02010600030101010101" pitchFamily="2" charset="-122"/>
                </a:rPr>
                <a:t>1</a:t>
              </a:r>
              <a:r>
                <a:rPr lang="en-US" altLang="zh-CN" sz="2000" i="0" u="sng">
                  <a:latin typeface="Arial" panose="020B0604020202020204" pitchFamily="34" charset="0"/>
                  <a:ea typeface="宋体" panose="02010600030101010101" pitchFamily="2" charset="-122"/>
                </a:rPr>
                <a:t>  0 1 1 0 1 0 0      </a:t>
              </a:r>
              <a:endParaRPr lang="en-US" altLang="zh-CN" sz="2000" i="0" u="sng">
                <a:latin typeface="Arial" panose="020B0604020202020204" pitchFamily="34" charset="0"/>
                <a:ea typeface="宋体" panose="02010600030101010101" pitchFamily="2" charset="-122"/>
              </a:endParaRPr>
            </a:p>
          </p:txBody>
        </p:sp>
        <p:sp>
          <p:nvSpPr>
            <p:cNvPr id="1585240" name="文本框 1585239"/>
            <p:cNvSpPr txBox="1"/>
            <p:nvPr/>
          </p:nvSpPr>
          <p:spPr>
            <a:xfrm>
              <a:off x="2968" y="3819"/>
              <a:ext cx="1341" cy="301"/>
            </a:xfrm>
            <a:prstGeom prst="rect">
              <a:avLst/>
            </a:prstGeom>
            <a:noFill/>
            <a:ln w="9525">
              <a:noFill/>
            </a:ln>
          </p:spPr>
          <p:txBody>
            <a:bodyPr/>
            <a:p>
              <a:r>
                <a:rPr lang="en-US" altLang="zh-CN" sz="2000" i="0" u="sng">
                  <a:solidFill>
                    <a:srgbClr val="FF00FF"/>
                  </a:solidFill>
                  <a:latin typeface="Arial" panose="020B0604020202020204" pitchFamily="34" charset="0"/>
                  <a:ea typeface="宋体" panose="02010600030101010101" pitchFamily="2" charset="-122"/>
                </a:rPr>
                <a:t>1</a:t>
              </a:r>
              <a:r>
                <a:rPr lang="en-US" altLang="zh-CN" sz="2000" i="0" u="sng">
                  <a:latin typeface="Arial" panose="020B0604020202020204" pitchFamily="34" charset="0"/>
                  <a:ea typeface="宋体" panose="02010600030101010101" pitchFamily="2" charset="-122"/>
                </a:rPr>
                <a:t>  1 1 1 0 1 1 1      </a:t>
              </a:r>
              <a:endParaRPr lang="en-US" altLang="zh-CN" sz="2000" i="0" u="sng">
                <a:latin typeface="Arial" panose="020B0604020202020204" pitchFamily="34" charset="0"/>
                <a:ea typeface="宋体" panose="02010600030101010101" pitchFamily="2" charset="-122"/>
              </a:endParaRPr>
            </a:p>
          </p:txBody>
        </p:sp>
        <p:sp>
          <p:nvSpPr>
            <p:cNvPr id="1585241" name="文本框 1585240"/>
            <p:cNvSpPr txBox="1"/>
            <p:nvPr/>
          </p:nvSpPr>
          <p:spPr>
            <a:xfrm>
              <a:off x="918" y="3855"/>
              <a:ext cx="643" cy="232"/>
            </a:xfrm>
            <a:prstGeom prst="rect">
              <a:avLst/>
            </a:prstGeom>
            <a:noFill/>
            <a:ln w="9525">
              <a:noFill/>
            </a:ln>
          </p:spPr>
          <p:txBody>
            <a:bodyPr wrap="none" anchor="t" anchorCtr="0">
              <a:spAutoFit/>
            </a:bodyPr>
            <a:p>
              <a:r>
                <a:rPr lang="en-US" altLang="zh-CN" b="0" i="0">
                  <a:latin typeface="Arial" panose="020B0604020202020204" pitchFamily="34" charset="0"/>
                  <a:ea typeface="宋体" panose="02010600030101010101" pitchFamily="2" charset="-122"/>
                </a:rPr>
                <a:t>(</a:t>
              </a:r>
              <a:r>
                <a:rPr lang="zh-CN" altLang="en-US" b="0" i="0" dirty="0">
                  <a:latin typeface="Arial" panose="020B0604020202020204" pitchFamily="34" charset="0"/>
                  <a:ea typeface="宋体" panose="02010600030101010101" pitchFamily="2" charset="-122"/>
                </a:rPr>
                <a:t>机</a:t>
              </a:r>
              <a:r>
                <a:rPr lang="en-US" altLang="zh-CN" b="0" i="0">
                  <a:latin typeface="Arial" panose="020B0604020202020204" pitchFamily="34" charset="0"/>
                  <a:ea typeface="宋体" panose="02010600030101010101" pitchFamily="2" charset="-122"/>
                </a:rPr>
                <a:t>)</a:t>
              </a:r>
              <a:r>
                <a:rPr lang="zh-CN" altLang="en-US" b="0" i="0" dirty="0">
                  <a:latin typeface="Arial" panose="020B0604020202020204" pitchFamily="34" charset="0"/>
                  <a:ea typeface="宋体" panose="02010600030101010101" pitchFamily="2" charset="-122"/>
                </a:rPr>
                <a:t>内码</a:t>
              </a:r>
              <a:endParaRPr lang="zh-CN" altLang="en-US" b="0" i="0" dirty="0">
                <a:latin typeface="Arial" panose="020B0604020202020204" pitchFamily="34" charset="0"/>
                <a:ea typeface="宋体" panose="02010600030101010101" pitchFamily="2" charset="-122"/>
              </a:endParaRPr>
            </a:p>
          </p:txBody>
        </p:sp>
        <p:sp>
          <p:nvSpPr>
            <p:cNvPr id="1585242" name="直接连接符 1585241"/>
            <p:cNvSpPr/>
            <p:nvPr/>
          </p:nvSpPr>
          <p:spPr>
            <a:xfrm>
              <a:off x="3044" y="3681"/>
              <a:ext cx="0" cy="166"/>
            </a:xfrm>
            <a:prstGeom prst="line">
              <a:avLst/>
            </a:prstGeom>
            <a:ln w="38100" cap="flat" cmpd="sng">
              <a:solidFill>
                <a:schemeClr val="tx1"/>
              </a:solidFill>
              <a:prstDash val="solid"/>
              <a:headEnd type="none" w="med" len="med"/>
              <a:tailEnd type="triangle" w="med" len="med"/>
            </a:ln>
          </p:spPr>
        </p:sp>
        <p:sp>
          <p:nvSpPr>
            <p:cNvPr id="1585243" name="直接连接符 1585242"/>
            <p:cNvSpPr/>
            <p:nvPr/>
          </p:nvSpPr>
          <p:spPr>
            <a:xfrm>
              <a:off x="1646" y="3681"/>
              <a:ext cx="0" cy="166"/>
            </a:xfrm>
            <a:prstGeom prst="line">
              <a:avLst/>
            </a:prstGeom>
            <a:ln w="38100" cap="flat" cmpd="sng">
              <a:solidFill>
                <a:schemeClr val="tx1"/>
              </a:solidFill>
              <a:prstDash val="solid"/>
              <a:headEnd type="none" w="med" len="med"/>
              <a:tailEnd type="triangle" w="med" len="med"/>
            </a:ln>
          </p:spPr>
        </p:sp>
      </p:grpSp>
      <p:pic>
        <p:nvPicPr>
          <p:cNvPr id="7" name="图片 6" descr="校徽"/>
          <p:cNvPicPr>
            <a:picLocks noChangeAspect="1"/>
          </p:cNvPicPr>
          <p:nvPr/>
        </p:nvPicPr>
        <p:blipFill>
          <a:blip r:embed="rId7">
            <a:alphaModFix amt="67000"/>
          </a:blip>
          <a:stretch>
            <a:fillRect/>
          </a:stretch>
        </p:blipFill>
        <p:spPr>
          <a:xfrm>
            <a:off x="10788015" y="123825"/>
            <a:ext cx="1297940" cy="124269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85233"/>
                                        </p:tgtEl>
                                        <p:attrNameLst>
                                          <p:attrName>style.visibility</p:attrName>
                                        </p:attrNameLst>
                                      </p:cBhvr>
                                      <p:to>
                                        <p:strVal val="visible"/>
                                      </p:to>
                                    </p:set>
                                    <p:anim calcmode="lin" valueType="num">
                                      <p:cBhvr additive="base">
                                        <p:cTn id="7" dur="500" fill="hold"/>
                                        <p:tgtEl>
                                          <p:spTgt spid="1585233"/>
                                        </p:tgtEl>
                                        <p:attrNameLst>
                                          <p:attrName>ppt_x</p:attrName>
                                        </p:attrNameLst>
                                      </p:cBhvr>
                                      <p:tavLst>
                                        <p:tav tm="0">
                                          <p:val>
                                            <p:strVal val="#ppt_x"/>
                                          </p:val>
                                        </p:tav>
                                        <p:tav tm="100000">
                                          <p:val>
                                            <p:strVal val="#ppt_x"/>
                                          </p:val>
                                        </p:tav>
                                      </p:tavLst>
                                    </p:anim>
                                    <p:anim calcmode="lin" valueType="num">
                                      <p:cBhvr additive="base">
                                        <p:cTn id="8" dur="500" fill="hold"/>
                                        <p:tgtEl>
                                          <p:spTgt spid="158523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585230"/>
                                        </p:tgtEl>
                                        <p:attrNameLst>
                                          <p:attrName>style.visibility</p:attrName>
                                        </p:attrNameLst>
                                      </p:cBhvr>
                                      <p:to>
                                        <p:strVal val="visible"/>
                                      </p:to>
                                    </p:set>
                                    <p:anim calcmode="lin" valueType="num">
                                      <p:cBhvr additive="base">
                                        <p:cTn id="13" dur="500" fill="hold"/>
                                        <p:tgtEl>
                                          <p:spTgt spid="1585230"/>
                                        </p:tgtEl>
                                        <p:attrNameLst>
                                          <p:attrName>ppt_x</p:attrName>
                                        </p:attrNameLst>
                                      </p:cBhvr>
                                      <p:tavLst>
                                        <p:tav tm="0">
                                          <p:val>
                                            <p:strVal val="#ppt_x"/>
                                          </p:val>
                                        </p:tav>
                                        <p:tav tm="100000">
                                          <p:val>
                                            <p:strVal val="#ppt_x"/>
                                          </p:val>
                                        </p:tav>
                                      </p:tavLst>
                                    </p:anim>
                                    <p:anim calcmode="lin" valueType="num">
                                      <p:cBhvr additive="base">
                                        <p:cTn id="14" dur="500" fill="hold"/>
                                        <p:tgtEl>
                                          <p:spTgt spid="158523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585234"/>
                                        </p:tgtEl>
                                        <p:attrNameLst>
                                          <p:attrName>style.visibility</p:attrName>
                                        </p:attrNameLst>
                                      </p:cBhvr>
                                      <p:to>
                                        <p:strVal val="visible"/>
                                      </p:to>
                                    </p:set>
                                    <p:anim calcmode="lin" valueType="num">
                                      <p:cBhvr additive="base">
                                        <p:cTn id="19" dur="500" fill="hold"/>
                                        <p:tgtEl>
                                          <p:spTgt spid="1585234"/>
                                        </p:tgtEl>
                                        <p:attrNameLst>
                                          <p:attrName>ppt_x</p:attrName>
                                        </p:attrNameLst>
                                      </p:cBhvr>
                                      <p:tavLst>
                                        <p:tav tm="0">
                                          <p:val>
                                            <p:strVal val="#ppt_x"/>
                                          </p:val>
                                        </p:tav>
                                        <p:tav tm="100000">
                                          <p:val>
                                            <p:strVal val="#ppt_x"/>
                                          </p:val>
                                        </p:tav>
                                      </p:tavLst>
                                    </p:anim>
                                    <p:anim calcmode="lin" valueType="num">
                                      <p:cBhvr additive="base">
                                        <p:cTn id="20" dur="500" fill="hold"/>
                                        <p:tgtEl>
                                          <p:spTgt spid="158523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585238"/>
                                        </p:tgtEl>
                                        <p:attrNameLst>
                                          <p:attrName>style.visibility</p:attrName>
                                        </p:attrNameLst>
                                      </p:cBhvr>
                                      <p:to>
                                        <p:strVal val="visible"/>
                                      </p:to>
                                    </p:set>
                                    <p:anim calcmode="lin" valueType="num">
                                      <p:cBhvr additive="base">
                                        <p:cTn id="25" dur="500" fill="hold"/>
                                        <p:tgtEl>
                                          <p:spTgt spid="1585238"/>
                                        </p:tgtEl>
                                        <p:attrNameLst>
                                          <p:attrName>ppt_x</p:attrName>
                                        </p:attrNameLst>
                                      </p:cBhvr>
                                      <p:tavLst>
                                        <p:tav tm="0">
                                          <p:val>
                                            <p:strVal val="#ppt_x"/>
                                          </p:val>
                                        </p:tav>
                                        <p:tav tm="100000">
                                          <p:val>
                                            <p:strVal val="#ppt_x"/>
                                          </p:val>
                                        </p:tav>
                                      </p:tavLst>
                                    </p:anim>
                                    <p:anim calcmode="lin" valueType="num">
                                      <p:cBhvr additive="base">
                                        <p:cTn id="26" dur="500" fill="hold"/>
                                        <p:tgtEl>
                                          <p:spTgt spid="158523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85233"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73" name="文本框 7172"/>
          <p:cNvSpPr txBox="1"/>
          <p:nvPr/>
        </p:nvSpPr>
        <p:spPr>
          <a:xfrm>
            <a:off x="3657600" y="1066800"/>
            <a:ext cx="5486400" cy="368300"/>
          </a:xfrm>
          <a:prstGeom prst="rect">
            <a:avLst/>
          </a:prstGeom>
          <a:noFill/>
          <a:ln w="9525">
            <a:noFill/>
          </a:ln>
        </p:spPr>
        <p:txBody>
          <a:bodyPr>
            <a:spAutoFit/>
          </a:bodyPr>
          <a:p>
            <a:pPr>
              <a:spcBef>
                <a:spcPct val="50000"/>
              </a:spcBef>
            </a:pPr>
            <a:endParaRPr dirty="0">
              <a:latin typeface="Tahoma" panose="020B0604030504040204" pitchFamily="34" charset="0"/>
              <a:ea typeface="宋体" panose="02010600030101010101" pitchFamily="2" charset="-122"/>
            </a:endParaRPr>
          </a:p>
        </p:txBody>
      </p:sp>
      <p:sp>
        <p:nvSpPr>
          <p:cNvPr id="7178" name="文本框 7177"/>
          <p:cNvSpPr txBox="1"/>
          <p:nvPr/>
        </p:nvSpPr>
        <p:spPr>
          <a:xfrm>
            <a:off x="797560" y="178435"/>
            <a:ext cx="10332085" cy="3122930"/>
          </a:xfrm>
          <a:prstGeom prst="rect">
            <a:avLst/>
          </a:prstGeom>
          <a:noFill/>
          <a:ln w="9525">
            <a:noFill/>
          </a:ln>
        </p:spPr>
        <p:txBody>
          <a:bodyPr wrap="square">
            <a:spAutoFit/>
          </a:bodyPr>
          <a:p>
            <a:pPr fontAlgn="auto">
              <a:lnSpc>
                <a:spcPct val="130000"/>
              </a:lnSpc>
              <a:spcBef>
                <a:spcPts val="0"/>
              </a:spcBef>
            </a:pPr>
            <a:r>
              <a:rPr lang="en-US" sz="2400" dirty="0">
                <a:latin typeface="Tahoma" panose="020B0604030504040204" pitchFamily="34" charset="0"/>
                <a:ea typeface="宋体" panose="02010600030101010101" pitchFamily="2" charset="-122"/>
              </a:rPr>
              <a:t>     </a:t>
            </a:r>
            <a:r>
              <a:rPr sz="2400" dirty="0">
                <a:latin typeface="Times New Roman" panose="02020603050405020304" pitchFamily="18" charset="0"/>
                <a:ea typeface="楷体" panose="02010609060101010101" charset="-122"/>
                <a:cs typeface="Times New Roman" panose="02020603050405020304" pitchFamily="18" charset="0"/>
              </a:rPr>
              <a:t>（3）汉字交换码</a:t>
            </a:r>
            <a:r>
              <a:rPr lang="zh-CN" sz="2400" dirty="0">
                <a:latin typeface="Times New Roman" panose="02020603050405020304" pitchFamily="18" charset="0"/>
                <a:ea typeface="楷体" panose="02010609060101010101" charset="-122"/>
                <a:cs typeface="Times New Roman" panose="02020603050405020304" pitchFamily="18" charset="0"/>
              </a:rPr>
              <a:t>和</a:t>
            </a:r>
            <a:r>
              <a:rPr lang="en-US" altLang="zh-CN" sz="2400" dirty="0">
                <a:latin typeface="Times New Roman" panose="02020603050405020304" pitchFamily="18" charset="0"/>
                <a:ea typeface="楷体" panose="02010609060101010101" charset="-122"/>
                <a:cs typeface="Times New Roman" panose="02020603050405020304" pitchFamily="18" charset="0"/>
                <a:sym typeface="+mn-ea"/>
              </a:rPr>
              <a:t>汉字输出码</a:t>
            </a:r>
            <a:endParaRPr sz="2400" dirty="0">
              <a:latin typeface="Times New Roman" panose="02020603050405020304" pitchFamily="18" charset="0"/>
              <a:ea typeface="楷体" panose="02010609060101010101" charset="-122"/>
              <a:cs typeface="Times New Roman" panose="02020603050405020304" pitchFamily="18" charset="0"/>
            </a:endParaRPr>
          </a:p>
          <a:p>
            <a:pPr fontAlgn="auto">
              <a:lnSpc>
                <a:spcPct val="130000"/>
              </a:lnSpc>
              <a:spcBef>
                <a:spcPts val="0"/>
              </a:spcBef>
              <a:spcAft>
                <a:spcPts val="1200"/>
              </a:spcAft>
            </a:pPr>
            <a:r>
              <a:rPr sz="2400" dirty="0">
                <a:latin typeface="Times New Roman" panose="02020603050405020304" pitchFamily="18" charset="0"/>
                <a:ea typeface="楷体" panose="02010609060101010101" charset="-122"/>
                <a:cs typeface="Times New Roman" panose="02020603050405020304" pitchFamily="18" charset="0"/>
              </a:rPr>
              <a:t>       汉字交换码是用于不同的汉字系统间交换汉字信息的</a:t>
            </a:r>
            <a:r>
              <a:rPr lang="zh-CN" sz="2400" dirty="0">
                <a:latin typeface="Times New Roman" panose="02020603050405020304" pitchFamily="18" charset="0"/>
                <a:ea typeface="楷体" panose="02010609060101010101" charset="-122"/>
                <a:cs typeface="Times New Roman" panose="02020603050405020304" pitchFamily="18" charset="0"/>
              </a:rPr>
              <a:t>编码</a:t>
            </a:r>
            <a:r>
              <a:rPr sz="2400" dirty="0">
                <a:latin typeface="Times New Roman" panose="02020603050405020304" pitchFamily="18" charset="0"/>
                <a:ea typeface="楷体" panose="02010609060101010101" charset="-122"/>
                <a:cs typeface="Times New Roman" panose="02020603050405020304" pitchFamily="18" charset="0"/>
              </a:rPr>
              <a:t>。</a:t>
            </a:r>
            <a:endParaRPr sz="2400" dirty="0">
              <a:latin typeface="Times New Roman" panose="02020603050405020304" pitchFamily="18" charset="0"/>
              <a:ea typeface="楷体" panose="02010609060101010101" charset="-122"/>
              <a:cs typeface="Times New Roman" panose="02020603050405020304" pitchFamily="18" charset="0"/>
            </a:endParaRPr>
          </a:p>
          <a:p>
            <a:pPr fontAlgn="auto">
              <a:lnSpc>
                <a:spcPct val="130000"/>
              </a:lnSpc>
              <a:spcBef>
                <a:spcPts val="0"/>
              </a:spcBef>
              <a:spcAft>
                <a:spcPts val="1200"/>
              </a:spcAft>
            </a:pPr>
            <a:r>
              <a:rPr sz="2400" dirty="0">
                <a:latin typeface="Times New Roman" panose="02020603050405020304" pitchFamily="18" charset="0"/>
                <a:ea typeface="楷体" panose="02010609060101010101" charset="-122"/>
                <a:cs typeface="Times New Roman" panose="02020603050405020304" pitchFamily="18" charset="0"/>
              </a:rPr>
              <a:t> </a:t>
            </a:r>
            <a:r>
              <a:rPr lang="en-US" sz="2400" dirty="0">
                <a:latin typeface="Times New Roman" panose="02020603050405020304" pitchFamily="18" charset="0"/>
                <a:ea typeface="楷体" panose="02010609060101010101" charset="-122"/>
                <a:cs typeface="Times New Roman" panose="02020603050405020304" pitchFamily="18" charset="0"/>
              </a:rPr>
              <a:t>     </a:t>
            </a:r>
            <a:r>
              <a:rPr lang="en-US" altLang="zh-CN" sz="2400" dirty="0">
                <a:latin typeface="Times New Roman" panose="02020603050405020304" pitchFamily="18" charset="0"/>
                <a:ea typeface="楷体" panose="02010609060101010101" charset="-122"/>
                <a:cs typeface="Times New Roman" panose="02020603050405020304" pitchFamily="18" charset="0"/>
              </a:rPr>
              <a:t>当汉字信息加工处理后的结果如以汉字形式输出，则又应将汉字机内码再转移成标准汉字交换码或直接转换成汉字地址码，按这些地址从汉字库中取出汉字字形存储码，根据输出设备的要求再转换成字形输出码，供输出或打印。</a:t>
            </a:r>
            <a:r>
              <a:rPr sz="2400" dirty="0">
                <a:latin typeface="Times New Roman" panose="02020603050405020304" pitchFamily="18" charset="0"/>
                <a:ea typeface="楷体" panose="02010609060101010101" charset="-122"/>
                <a:cs typeface="Times New Roman" panose="02020603050405020304" pitchFamily="18" charset="0"/>
              </a:rPr>
              <a:t>  </a:t>
            </a:r>
            <a:r>
              <a:rPr sz="2400" dirty="0">
                <a:latin typeface="Tahoma" panose="020B0604030504040204" pitchFamily="34" charset="0"/>
                <a:ea typeface="宋体" panose="02010600030101010101" pitchFamily="2" charset="-122"/>
              </a:rPr>
              <a:t>  </a:t>
            </a:r>
            <a:endParaRPr lang="zh-CN" sz="2400" dirty="0">
              <a:latin typeface="Tahoma" panose="020B0604030504040204" pitchFamily="34" charset="0"/>
              <a:ea typeface="宋体" panose="02010600030101010101" pitchFamily="2" charset="-122"/>
              <a:sym typeface="+mn-ea"/>
            </a:endParaRPr>
          </a:p>
        </p:txBody>
      </p:sp>
      <p:sp>
        <p:nvSpPr>
          <p:cNvPr id="1587202" name="文本框 1587201"/>
          <p:cNvSpPr txBox="1"/>
          <p:nvPr/>
        </p:nvSpPr>
        <p:spPr>
          <a:xfrm>
            <a:off x="6159500" y="5488623"/>
            <a:ext cx="2011680" cy="829945"/>
          </a:xfrm>
          <a:prstGeom prst="rect">
            <a:avLst/>
          </a:prstGeom>
          <a:noFill/>
          <a:ln w="9525">
            <a:noFill/>
          </a:ln>
        </p:spPr>
        <p:txBody>
          <a:bodyPr wrap="none" anchor="t" anchorCtr="0">
            <a:spAutoFit/>
          </a:bodyPr>
          <a:p>
            <a:r>
              <a:rPr lang="zh-CN" altLang="zh-CN" sz="4800" b="0" i="0" dirty="0">
                <a:latin typeface="Times New Roman" panose="02020603050405020304" pitchFamily="18" charset="0"/>
                <a:ea typeface="隶书" panose="02010509060101010101" pitchFamily="49" charset="-122"/>
              </a:rPr>
              <a:t>“大</a:t>
            </a:r>
            <a:r>
              <a:rPr lang="zh-CN" altLang="en-US" sz="4800" b="0" i="0" dirty="0">
                <a:latin typeface="Times New Roman" panose="02020603050405020304" pitchFamily="18" charset="0"/>
                <a:ea typeface="隶书" panose="02010509060101010101" pitchFamily="49" charset="-122"/>
              </a:rPr>
              <a:t>”</a:t>
            </a:r>
            <a:endParaRPr lang="zh-CN" altLang="en-US" sz="4800" b="0" i="0" dirty="0">
              <a:latin typeface="隶书" panose="02010509060101010101" pitchFamily="49" charset="-122"/>
              <a:ea typeface="隶书" panose="02010509060101010101" pitchFamily="49" charset="-122"/>
            </a:endParaRPr>
          </a:p>
        </p:txBody>
      </p:sp>
      <p:sp>
        <p:nvSpPr>
          <p:cNvPr id="1587203" name="文本框 1587202"/>
          <p:cNvSpPr txBox="1"/>
          <p:nvPr/>
        </p:nvSpPr>
        <p:spPr>
          <a:xfrm>
            <a:off x="2719388" y="4720273"/>
            <a:ext cx="4021137" cy="645160"/>
          </a:xfrm>
          <a:prstGeom prst="rect">
            <a:avLst/>
          </a:prstGeom>
          <a:noFill/>
          <a:ln w="9525">
            <a:noFill/>
          </a:ln>
        </p:spPr>
        <p:txBody>
          <a:bodyPr>
            <a:spAutoFit/>
          </a:bodyPr>
          <a:p>
            <a:r>
              <a:rPr lang="zh-CN" altLang="en-US" b="0" i="0" dirty="0">
                <a:latin typeface="宋体" panose="02010600030101010101" pitchFamily="2" charset="-122"/>
                <a:ea typeface="宋体" panose="02010600030101010101" pitchFamily="2" charset="-122"/>
              </a:rPr>
              <a:t>用</a:t>
            </a:r>
            <a:r>
              <a:rPr lang="en-US" altLang="zh-CN" b="0" i="0">
                <a:latin typeface="宋体" panose="02010600030101010101" pitchFamily="2" charset="-122"/>
                <a:ea typeface="宋体" panose="02010600030101010101" pitchFamily="2" charset="-122"/>
              </a:rPr>
              <a:t>0</a:t>
            </a:r>
            <a:r>
              <a:rPr lang="zh-CN" altLang="en-US" b="0" i="0" dirty="0">
                <a:latin typeface="宋体" panose="02010600030101010101" pitchFamily="2" charset="-122"/>
                <a:ea typeface="宋体" panose="02010600030101010101" pitchFamily="2" charset="-122"/>
              </a:rPr>
              <a:t>和</a:t>
            </a:r>
            <a:r>
              <a:rPr lang="en-US" altLang="zh-CN" b="0" i="0">
                <a:latin typeface="宋体" panose="02010600030101010101" pitchFamily="2" charset="-122"/>
                <a:ea typeface="宋体" panose="02010600030101010101" pitchFamily="2" charset="-122"/>
              </a:rPr>
              <a:t>1</a:t>
            </a:r>
            <a:r>
              <a:rPr lang="zh-CN" altLang="en-US" b="0" i="0" dirty="0">
                <a:latin typeface="宋体" panose="02010600030101010101" pitchFamily="2" charset="-122"/>
                <a:ea typeface="宋体" panose="02010600030101010101" pitchFamily="2" charset="-122"/>
              </a:rPr>
              <a:t>编码无亮点和有亮点形成字形信息</a:t>
            </a:r>
            <a:r>
              <a:rPr lang="en-US" altLang="zh-CN" b="0" i="0">
                <a:latin typeface="宋体" panose="02010600030101010101" pitchFamily="2" charset="-122"/>
                <a:ea typeface="宋体" panose="02010600030101010101" pitchFamily="2" charset="-122"/>
              </a:rPr>
              <a:t>, </a:t>
            </a:r>
            <a:r>
              <a:rPr lang="zh-CN" altLang="en-US" b="0" i="0" dirty="0">
                <a:latin typeface="宋体" panose="02010600030101010101" pitchFamily="2" charset="-122"/>
                <a:ea typeface="宋体" panose="02010600030101010101" pitchFamily="2" charset="-122"/>
              </a:rPr>
              <a:t>便于显示</a:t>
            </a:r>
            <a:r>
              <a:rPr lang="en-US" altLang="zh-CN" b="0" i="0">
                <a:latin typeface="宋体" panose="02010600030101010101" pitchFamily="2" charset="-122"/>
                <a:ea typeface="宋体" panose="02010600030101010101" pitchFamily="2" charset="-122"/>
              </a:rPr>
              <a:t>… … </a:t>
            </a:r>
            <a:endParaRPr lang="en-US" altLang="zh-CN" b="0" i="0">
              <a:latin typeface="宋体" panose="02010600030101010101" pitchFamily="2" charset="-122"/>
              <a:ea typeface="宋体" panose="02010600030101010101" pitchFamily="2" charset="-122"/>
            </a:endParaRPr>
          </a:p>
        </p:txBody>
      </p:sp>
      <p:sp>
        <p:nvSpPr>
          <p:cNvPr id="1587204" name="文本框 1587203"/>
          <p:cNvSpPr txBox="1"/>
          <p:nvPr/>
        </p:nvSpPr>
        <p:spPr>
          <a:xfrm>
            <a:off x="2705100" y="5388610"/>
            <a:ext cx="3729038" cy="922020"/>
          </a:xfrm>
          <a:prstGeom prst="rect">
            <a:avLst/>
          </a:prstGeom>
          <a:noFill/>
          <a:ln w="9525">
            <a:noFill/>
          </a:ln>
        </p:spPr>
        <p:txBody>
          <a:bodyPr>
            <a:spAutoFit/>
          </a:bodyPr>
          <a:p>
            <a:r>
              <a:rPr lang="zh-CN" altLang="en-US" b="0" i="0" dirty="0">
                <a:latin typeface="Times New Roman" panose="02020603050405020304" pitchFamily="18" charset="0"/>
                <a:ea typeface="宋体" panose="02010600030101010101" pitchFamily="2" charset="-122"/>
              </a:rPr>
              <a:t>汉字字形码是一种字模点阵码。也有不同的处理汉字点阵信息的编码，如向量编码等</a:t>
            </a:r>
            <a:endParaRPr lang="en-US" altLang="zh-CN" b="0" i="0">
              <a:latin typeface="隶书" panose="02010509060101010101" pitchFamily="49" charset="-122"/>
              <a:ea typeface="宋体" panose="02010600030101010101" pitchFamily="2" charset="-122"/>
            </a:endParaRPr>
          </a:p>
        </p:txBody>
      </p:sp>
      <p:sp>
        <p:nvSpPr>
          <p:cNvPr id="1587205" name="文本框 1587204"/>
          <p:cNvSpPr txBox="1"/>
          <p:nvPr/>
        </p:nvSpPr>
        <p:spPr>
          <a:xfrm>
            <a:off x="8002588" y="4478973"/>
            <a:ext cx="1840230" cy="2296795"/>
          </a:xfrm>
          <a:prstGeom prst="rect">
            <a:avLst/>
          </a:prstGeom>
          <a:noFill/>
          <a:ln w="9525">
            <a:noFill/>
          </a:ln>
        </p:spPr>
        <p:txBody>
          <a:bodyPr wrap="none" anchor="t" anchorCtr="0">
            <a:spAutoFit/>
          </a:bodyPr>
          <a:p>
            <a:pPr>
              <a:lnSpc>
                <a:spcPct val="64000"/>
              </a:lnSpc>
            </a:pPr>
            <a:r>
              <a:rPr lang="en-US" altLang="zh-CN" sz="1400" b="0" i="0">
                <a:latin typeface="Arial" panose="020B0604020202020204" pitchFamily="34" charset="0"/>
                <a:ea typeface="宋体" panose="02010600030101010101" pitchFamily="2" charset="-122"/>
              </a:rPr>
              <a:t>oooooo</a:t>
            </a:r>
            <a:r>
              <a:rPr lang="en-US" altLang="zh-CN" sz="1400" i="0">
                <a:solidFill>
                  <a:srgbClr val="CC0066"/>
                </a:solidFill>
                <a:latin typeface="Arial" panose="020B0604020202020204" pitchFamily="34" charset="0"/>
                <a:ea typeface="宋体" panose="02010600030101010101" pitchFamily="2" charset="-122"/>
              </a:rPr>
              <a:t>11</a:t>
            </a:r>
            <a:r>
              <a:rPr lang="en-US" altLang="zh-CN" sz="1400" b="0" i="0">
                <a:latin typeface="Arial" panose="020B0604020202020204" pitchFamily="34" charset="0"/>
                <a:ea typeface="宋体" panose="02010600030101010101" pitchFamily="2" charset="-122"/>
              </a:rPr>
              <a:t>oooooooo</a:t>
            </a:r>
            <a:endParaRPr lang="en-US" altLang="zh-CN" sz="1400" b="0" i="0">
              <a:solidFill>
                <a:schemeClr val="bg1"/>
              </a:solidFill>
              <a:latin typeface="Arial" panose="020B0604020202020204" pitchFamily="34" charset="0"/>
              <a:ea typeface="宋体" panose="02010600030101010101" pitchFamily="2" charset="-122"/>
            </a:endParaRPr>
          </a:p>
          <a:p>
            <a:pPr>
              <a:lnSpc>
                <a:spcPct val="64000"/>
              </a:lnSpc>
            </a:pPr>
            <a:r>
              <a:rPr lang="en-US" altLang="zh-CN" sz="1400" b="0" i="0">
                <a:latin typeface="Arial" panose="020B0604020202020204" pitchFamily="34" charset="0"/>
                <a:ea typeface="宋体" panose="02010600030101010101" pitchFamily="2" charset="-122"/>
              </a:rPr>
              <a:t>oooooo</a:t>
            </a:r>
            <a:r>
              <a:rPr lang="en-US" altLang="zh-CN" sz="1400" i="0">
                <a:solidFill>
                  <a:srgbClr val="CC0066"/>
                </a:solidFill>
                <a:latin typeface="Arial" panose="020B0604020202020204" pitchFamily="34" charset="0"/>
                <a:ea typeface="宋体" panose="02010600030101010101" pitchFamily="2" charset="-122"/>
              </a:rPr>
              <a:t>11</a:t>
            </a:r>
            <a:r>
              <a:rPr lang="en-US" altLang="zh-CN" sz="1400" b="0" i="0">
                <a:latin typeface="Arial" panose="020B0604020202020204" pitchFamily="34" charset="0"/>
                <a:ea typeface="宋体" panose="02010600030101010101" pitchFamily="2" charset="-122"/>
              </a:rPr>
              <a:t>oooooooo</a:t>
            </a:r>
            <a:endParaRPr lang="en-US" altLang="zh-CN" sz="1400" b="0" i="0">
              <a:solidFill>
                <a:schemeClr val="bg1"/>
              </a:solidFill>
              <a:latin typeface="Arial" panose="020B0604020202020204" pitchFamily="34" charset="0"/>
              <a:ea typeface="宋体" panose="02010600030101010101" pitchFamily="2" charset="-122"/>
            </a:endParaRPr>
          </a:p>
          <a:p>
            <a:pPr>
              <a:lnSpc>
                <a:spcPct val="64000"/>
              </a:lnSpc>
            </a:pPr>
            <a:r>
              <a:rPr lang="en-US" altLang="zh-CN" sz="1400" b="0" i="0">
                <a:latin typeface="Arial" panose="020B0604020202020204" pitchFamily="34" charset="0"/>
                <a:ea typeface="宋体" panose="02010600030101010101" pitchFamily="2" charset="-122"/>
              </a:rPr>
              <a:t>oooooo</a:t>
            </a:r>
            <a:r>
              <a:rPr lang="en-US" altLang="zh-CN" sz="1400" i="0">
                <a:solidFill>
                  <a:srgbClr val="CC0066"/>
                </a:solidFill>
                <a:latin typeface="Arial" panose="020B0604020202020204" pitchFamily="34" charset="0"/>
                <a:ea typeface="宋体" panose="02010600030101010101" pitchFamily="2" charset="-122"/>
              </a:rPr>
              <a:t>11</a:t>
            </a:r>
            <a:r>
              <a:rPr lang="en-US" altLang="zh-CN" sz="1400" b="0" i="0">
                <a:latin typeface="Arial" panose="020B0604020202020204" pitchFamily="34" charset="0"/>
                <a:ea typeface="宋体" panose="02010600030101010101" pitchFamily="2" charset="-122"/>
              </a:rPr>
              <a:t>oooooooo</a:t>
            </a:r>
            <a:endParaRPr lang="en-US" altLang="zh-CN" sz="1400" b="0" i="0">
              <a:solidFill>
                <a:schemeClr val="bg1"/>
              </a:solidFill>
              <a:latin typeface="Arial" panose="020B0604020202020204" pitchFamily="34" charset="0"/>
              <a:ea typeface="宋体" panose="02010600030101010101" pitchFamily="2" charset="-122"/>
            </a:endParaRPr>
          </a:p>
          <a:p>
            <a:pPr>
              <a:lnSpc>
                <a:spcPct val="64000"/>
              </a:lnSpc>
            </a:pPr>
            <a:r>
              <a:rPr lang="en-US" altLang="zh-CN" sz="1400" b="0" i="0">
                <a:latin typeface="Arial" panose="020B0604020202020204" pitchFamily="34" charset="0"/>
                <a:ea typeface="宋体" panose="02010600030101010101" pitchFamily="2" charset="-122"/>
              </a:rPr>
              <a:t>oooooo</a:t>
            </a:r>
            <a:r>
              <a:rPr lang="en-US" altLang="zh-CN" sz="1400" i="0">
                <a:solidFill>
                  <a:srgbClr val="CC0066"/>
                </a:solidFill>
                <a:latin typeface="Arial" panose="020B0604020202020204" pitchFamily="34" charset="0"/>
                <a:ea typeface="宋体" panose="02010600030101010101" pitchFamily="2" charset="-122"/>
              </a:rPr>
              <a:t>11</a:t>
            </a:r>
            <a:r>
              <a:rPr lang="en-US" altLang="zh-CN" sz="1400" b="0" i="0">
                <a:latin typeface="Arial" panose="020B0604020202020204" pitchFamily="34" charset="0"/>
                <a:ea typeface="宋体" panose="02010600030101010101" pitchFamily="2" charset="-122"/>
              </a:rPr>
              <a:t>ooooo</a:t>
            </a:r>
            <a:r>
              <a:rPr lang="en-US" altLang="zh-CN" sz="1400" i="0">
                <a:solidFill>
                  <a:srgbClr val="CC0066"/>
                </a:solidFill>
                <a:latin typeface="Arial" panose="020B0604020202020204" pitchFamily="34" charset="0"/>
                <a:ea typeface="宋体" panose="02010600030101010101" pitchFamily="2" charset="-122"/>
              </a:rPr>
              <a:t>1</a:t>
            </a:r>
            <a:r>
              <a:rPr lang="en-US" altLang="zh-CN" sz="1400" b="0" i="0">
                <a:latin typeface="Arial" panose="020B0604020202020204" pitchFamily="34" charset="0"/>
                <a:ea typeface="宋体" panose="02010600030101010101" pitchFamily="2" charset="-122"/>
              </a:rPr>
              <a:t>oo</a:t>
            </a:r>
            <a:endParaRPr lang="en-US" altLang="zh-CN" sz="1400" b="0" i="0">
              <a:solidFill>
                <a:schemeClr val="bg1"/>
              </a:solidFill>
              <a:latin typeface="Arial" panose="020B0604020202020204" pitchFamily="34" charset="0"/>
              <a:ea typeface="宋体" panose="02010600030101010101" pitchFamily="2" charset="-122"/>
            </a:endParaRPr>
          </a:p>
          <a:p>
            <a:pPr>
              <a:lnSpc>
                <a:spcPct val="64000"/>
              </a:lnSpc>
            </a:pPr>
            <a:r>
              <a:rPr lang="en-US" altLang="zh-CN" sz="1400" i="0">
                <a:solidFill>
                  <a:srgbClr val="CC0066"/>
                </a:solidFill>
                <a:latin typeface="Arial" panose="020B0604020202020204" pitchFamily="34" charset="0"/>
                <a:ea typeface="宋体" panose="02010600030101010101" pitchFamily="2" charset="-122"/>
              </a:rPr>
              <a:t>1111111111111111</a:t>
            </a:r>
            <a:endParaRPr lang="en-US" altLang="zh-CN" sz="1400" b="0" i="0">
              <a:solidFill>
                <a:schemeClr val="bg1"/>
              </a:solidFill>
              <a:latin typeface="Arial" panose="020B0604020202020204" pitchFamily="34" charset="0"/>
              <a:ea typeface="宋体" panose="02010600030101010101" pitchFamily="2" charset="-122"/>
            </a:endParaRPr>
          </a:p>
          <a:p>
            <a:pPr>
              <a:lnSpc>
                <a:spcPct val="64000"/>
              </a:lnSpc>
            </a:pPr>
            <a:r>
              <a:rPr lang="en-US" altLang="zh-CN" sz="1400" b="0" i="0">
                <a:latin typeface="Arial" panose="020B0604020202020204" pitchFamily="34" charset="0"/>
                <a:ea typeface="宋体" panose="02010600030101010101" pitchFamily="2" charset="-122"/>
              </a:rPr>
              <a:t>oooooo</a:t>
            </a:r>
            <a:r>
              <a:rPr lang="en-US" altLang="zh-CN" sz="1400" i="0">
                <a:solidFill>
                  <a:srgbClr val="CC0066"/>
                </a:solidFill>
                <a:latin typeface="Arial" panose="020B0604020202020204" pitchFamily="34" charset="0"/>
                <a:ea typeface="宋体" panose="02010600030101010101" pitchFamily="2" charset="-122"/>
              </a:rPr>
              <a:t>11</a:t>
            </a:r>
            <a:r>
              <a:rPr lang="en-US" altLang="zh-CN" sz="1400" b="0" i="0">
                <a:latin typeface="Arial" panose="020B0604020202020204" pitchFamily="34" charset="0"/>
                <a:ea typeface="宋体" panose="02010600030101010101" pitchFamily="2" charset="-122"/>
              </a:rPr>
              <a:t>oooooooo</a:t>
            </a:r>
            <a:endParaRPr lang="en-US" altLang="zh-CN" sz="1400" b="0" i="0">
              <a:solidFill>
                <a:schemeClr val="bg1"/>
              </a:solidFill>
              <a:latin typeface="Arial" panose="020B0604020202020204" pitchFamily="34" charset="0"/>
              <a:ea typeface="宋体" panose="02010600030101010101" pitchFamily="2" charset="-122"/>
            </a:endParaRPr>
          </a:p>
          <a:p>
            <a:pPr>
              <a:lnSpc>
                <a:spcPct val="64000"/>
              </a:lnSpc>
            </a:pPr>
            <a:r>
              <a:rPr lang="en-US" altLang="zh-CN" sz="1400" b="0" i="0">
                <a:latin typeface="Arial" panose="020B0604020202020204" pitchFamily="34" charset="0"/>
                <a:ea typeface="宋体" panose="02010600030101010101" pitchFamily="2" charset="-122"/>
              </a:rPr>
              <a:t>oooooo</a:t>
            </a:r>
            <a:r>
              <a:rPr lang="en-US" altLang="zh-CN" sz="1400" i="0">
                <a:solidFill>
                  <a:srgbClr val="CC0066"/>
                </a:solidFill>
                <a:latin typeface="Arial" panose="020B0604020202020204" pitchFamily="34" charset="0"/>
                <a:ea typeface="宋体" panose="02010600030101010101" pitchFamily="2" charset="-122"/>
              </a:rPr>
              <a:t>11</a:t>
            </a:r>
            <a:r>
              <a:rPr lang="en-US" altLang="zh-CN" sz="1400" b="0" i="0">
                <a:latin typeface="Arial" panose="020B0604020202020204" pitchFamily="34" charset="0"/>
                <a:ea typeface="宋体" panose="02010600030101010101" pitchFamily="2" charset="-122"/>
              </a:rPr>
              <a:t>oooooooo</a:t>
            </a:r>
            <a:endParaRPr lang="en-US" altLang="zh-CN" sz="1400" b="0" i="0">
              <a:solidFill>
                <a:schemeClr val="bg1"/>
              </a:solidFill>
              <a:latin typeface="Arial" panose="020B0604020202020204" pitchFamily="34" charset="0"/>
              <a:ea typeface="宋体" panose="02010600030101010101" pitchFamily="2" charset="-122"/>
            </a:endParaRPr>
          </a:p>
          <a:p>
            <a:pPr>
              <a:lnSpc>
                <a:spcPct val="64000"/>
              </a:lnSpc>
            </a:pPr>
            <a:r>
              <a:rPr lang="en-US" altLang="zh-CN" sz="1400" b="0" i="0">
                <a:latin typeface="Arial" panose="020B0604020202020204" pitchFamily="34" charset="0"/>
                <a:ea typeface="宋体" panose="02010600030101010101" pitchFamily="2" charset="-122"/>
              </a:rPr>
              <a:t>oooooo</a:t>
            </a:r>
            <a:r>
              <a:rPr lang="en-US" altLang="zh-CN" sz="1400" i="0">
                <a:solidFill>
                  <a:srgbClr val="CC0066"/>
                </a:solidFill>
                <a:latin typeface="Arial" panose="020B0604020202020204" pitchFamily="34" charset="0"/>
                <a:ea typeface="宋体" panose="02010600030101010101" pitchFamily="2" charset="-122"/>
              </a:rPr>
              <a:t>11</a:t>
            </a:r>
            <a:r>
              <a:rPr lang="en-US" altLang="zh-CN" sz="1400" b="0" i="0">
                <a:latin typeface="Arial" panose="020B0604020202020204" pitchFamily="34" charset="0"/>
                <a:ea typeface="宋体" panose="02010600030101010101" pitchFamily="2" charset="-122"/>
              </a:rPr>
              <a:t>oooooooo</a:t>
            </a:r>
            <a:endParaRPr lang="en-US" altLang="zh-CN" sz="1400" b="0" i="0">
              <a:latin typeface="Arial" panose="020B0604020202020204" pitchFamily="34" charset="0"/>
              <a:ea typeface="宋体" panose="02010600030101010101" pitchFamily="2" charset="-122"/>
            </a:endParaRPr>
          </a:p>
          <a:p>
            <a:pPr>
              <a:lnSpc>
                <a:spcPct val="64000"/>
              </a:lnSpc>
            </a:pPr>
            <a:r>
              <a:rPr lang="en-US" altLang="zh-CN" sz="1400" b="0" i="0">
                <a:latin typeface="Arial" panose="020B0604020202020204" pitchFamily="34" charset="0"/>
                <a:ea typeface="宋体" panose="02010600030101010101" pitchFamily="2" charset="-122"/>
              </a:rPr>
              <a:t>oooooo</a:t>
            </a:r>
            <a:r>
              <a:rPr lang="en-US" altLang="zh-CN" sz="1400" i="0">
                <a:solidFill>
                  <a:srgbClr val="CC0066"/>
                </a:solidFill>
                <a:latin typeface="Arial" panose="020B0604020202020204" pitchFamily="34" charset="0"/>
                <a:ea typeface="宋体" panose="02010600030101010101" pitchFamily="2" charset="-122"/>
              </a:rPr>
              <a:t>11</a:t>
            </a:r>
            <a:r>
              <a:rPr lang="en-US" altLang="zh-CN" sz="1400" b="0" i="0">
                <a:latin typeface="Arial" panose="020B0604020202020204" pitchFamily="34" charset="0"/>
                <a:ea typeface="宋体" panose="02010600030101010101" pitchFamily="2" charset="-122"/>
              </a:rPr>
              <a:t>oooooooo</a:t>
            </a:r>
            <a:endParaRPr lang="en-US" altLang="zh-CN" sz="1400" b="0" i="0">
              <a:solidFill>
                <a:schemeClr val="bg1"/>
              </a:solidFill>
              <a:latin typeface="Arial" panose="020B0604020202020204" pitchFamily="34" charset="0"/>
              <a:ea typeface="宋体" panose="02010600030101010101" pitchFamily="2" charset="-122"/>
            </a:endParaRPr>
          </a:p>
          <a:p>
            <a:pPr>
              <a:lnSpc>
                <a:spcPct val="64000"/>
              </a:lnSpc>
            </a:pPr>
            <a:r>
              <a:rPr lang="en-US" altLang="zh-CN" sz="1400" b="0" i="0">
                <a:latin typeface="Arial" panose="020B0604020202020204" pitchFamily="34" charset="0"/>
                <a:ea typeface="宋体" panose="02010600030101010101" pitchFamily="2" charset="-122"/>
              </a:rPr>
              <a:t>oooooo</a:t>
            </a:r>
            <a:r>
              <a:rPr lang="en-US" altLang="zh-CN" sz="1400" i="0">
                <a:solidFill>
                  <a:srgbClr val="CC0066"/>
                </a:solidFill>
                <a:latin typeface="Arial" panose="020B0604020202020204" pitchFamily="34" charset="0"/>
                <a:ea typeface="宋体" panose="02010600030101010101" pitchFamily="2" charset="-122"/>
              </a:rPr>
              <a:t>111</a:t>
            </a:r>
            <a:r>
              <a:rPr lang="en-US" altLang="zh-CN" sz="1400" b="0" i="0">
                <a:latin typeface="Arial" panose="020B0604020202020204" pitchFamily="34" charset="0"/>
                <a:ea typeface="宋体" panose="02010600030101010101" pitchFamily="2" charset="-122"/>
              </a:rPr>
              <a:t>ooooooo</a:t>
            </a:r>
            <a:endParaRPr lang="en-US" altLang="zh-CN" sz="1400" b="0" i="0">
              <a:solidFill>
                <a:schemeClr val="bg1"/>
              </a:solidFill>
              <a:latin typeface="Arial" panose="020B0604020202020204" pitchFamily="34" charset="0"/>
              <a:ea typeface="宋体" panose="02010600030101010101" pitchFamily="2" charset="-122"/>
            </a:endParaRPr>
          </a:p>
          <a:p>
            <a:pPr>
              <a:lnSpc>
                <a:spcPct val="64000"/>
              </a:lnSpc>
            </a:pPr>
            <a:r>
              <a:rPr lang="en-US" altLang="zh-CN" sz="1400" b="0" i="0">
                <a:latin typeface="Arial" panose="020B0604020202020204" pitchFamily="34" charset="0"/>
                <a:ea typeface="宋体" panose="02010600030101010101" pitchFamily="2" charset="-122"/>
              </a:rPr>
              <a:t>ooooo</a:t>
            </a:r>
            <a:r>
              <a:rPr lang="en-US" altLang="zh-CN" sz="1400" i="0">
                <a:solidFill>
                  <a:srgbClr val="CC0066"/>
                </a:solidFill>
                <a:latin typeface="Arial" panose="020B0604020202020204" pitchFamily="34" charset="0"/>
                <a:ea typeface="宋体" panose="02010600030101010101" pitchFamily="2" charset="-122"/>
              </a:rPr>
              <a:t>11</a:t>
            </a:r>
            <a:r>
              <a:rPr lang="en-US" altLang="zh-CN" sz="1400" b="0" i="0">
                <a:latin typeface="Arial" panose="020B0604020202020204" pitchFamily="34" charset="0"/>
                <a:ea typeface="宋体" panose="02010600030101010101" pitchFamily="2" charset="-122"/>
              </a:rPr>
              <a:t>oo</a:t>
            </a:r>
            <a:r>
              <a:rPr lang="en-US" altLang="zh-CN" sz="1400" i="0">
                <a:solidFill>
                  <a:srgbClr val="CC0066"/>
                </a:solidFill>
                <a:latin typeface="Arial" panose="020B0604020202020204" pitchFamily="34" charset="0"/>
                <a:ea typeface="宋体" panose="02010600030101010101" pitchFamily="2" charset="-122"/>
              </a:rPr>
              <a:t>1</a:t>
            </a:r>
            <a:r>
              <a:rPr lang="en-US" altLang="zh-CN" sz="1400" b="0" i="0">
                <a:latin typeface="Arial" panose="020B0604020202020204" pitchFamily="34" charset="0"/>
                <a:ea typeface="宋体" panose="02010600030101010101" pitchFamily="2" charset="-122"/>
              </a:rPr>
              <a:t>oooooo</a:t>
            </a:r>
            <a:endParaRPr lang="en-US" altLang="zh-CN" sz="1400" b="0" i="0">
              <a:solidFill>
                <a:schemeClr val="bg1"/>
              </a:solidFill>
              <a:latin typeface="Arial" panose="020B0604020202020204" pitchFamily="34" charset="0"/>
              <a:ea typeface="宋体" panose="02010600030101010101" pitchFamily="2" charset="-122"/>
            </a:endParaRPr>
          </a:p>
          <a:p>
            <a:pPr>
              <a:lnSpc>
                <a:spcPct val="64000"/>
              </a:lnSpc>
            </a:pPr>
            <a:r>
              <a:rPr lang="en-US" altLang="zh-CN" sz="1400" b="0" i="0">
                <a:latin typeface="Arial" panose="020B0604020202020204" pitchFamily="34" charset="0"/>
                <a:ea typeface="宋体" panose="02010600030101010101" pitchFamily="2" charset="-122"/>
              </a:rPr>
              <a:t>oooo</a:t>
            </a:r>
            <a:r>
              <a:rPr lang="en-US" altLang="zh-CN" sz="1400" i="0">
                <a:solidFill>
                  <a:srgbClr val="CC0066"/>
                </a:solidFill>
                <a:latin typeface="Arial" panose="020B0604020202020204" pitchFamily="34" charset="0"/>
                <a:ea typeface="宋体" panose="02010600030101010101" pitchFamily="2" charset="-122"/>
              </a:rPr>
              <a:t>11</a:t>
            </a:r>
            <a:r>
              <a:rPr lang="en-US" altLang="zh-CN" sz="1400" b="0" i="0">
                <a:latin typeface="Arial" panose="020B0604020202020204" pitchFamily="34" charset="0"/>
                <a:ea typeface="宋体" panose="02010600030101010101" pitchFamily="2" charset="-122"/>
              </a:rPr>
              <a:t>oooo</a:t>
            </a:r>
            <a:r>
              <a:rPr lang="en-US" altLang="zh-CN" sz="1400" i="0">
                <a:solidFill>
                  <a:srgbClr val="CC0066"/>
                </a:solidFill>
                <a:latin typeface="Arial" panose="020B0604020202020204" pitchFamily="34" charset="0"/>
                <a:ea typeface="宋体" panose="02010600030101010101" pitchFamily="2" charset="-122"/>
              </a:rPr>
              <a:t>1</a:t>
            </a:r>
            <a:r>
              <a:rPr lang="en-US" altLang="zh-CN" sz="1400" b="0" i="0">
                <a:latin typeface="Arial" panose="020B0604020202020204" pitchFamily="34" charset="0"/>
                <a:ea typeface="宋体" panose="02010600030101010101" pitchFamily="2" charset="-122"/>
              </a:rPr>
              <a:t>ooooo</a:t>
            </a:r>
            <a:endParaRPr lang="en-US" altLang="zh-CN" sz="1400" b="0" i="0">
              <a:solidFill>
                <a:schemeClr val="bg1"/>
              </a:solidFill>
              <a:latin typeface="Arial" panose="020B0604020202020204" pitchFamily="34" charset="0"/>
              <a:ea typeface="宋体" panose="02010600030101010101" pitchFamily="2" charset="-122"/>
            </a:endParaRPr>
          </a:p>
          <a:p>
            <a:pPr>
              <a:lnSpc>
                <a:spcPct val="64000"/>
              </a:lnSpc>
            </a:pPr>
            <a:r>
              <a:rPr lang="en-US" altLang="zh-CN" sz="1400" b="0" i="0">
                <a:latin typeface="Arial" panose="020B0604020202020204" pitchFamily="34" charset="0"/>
                <a:ea typeface="宋体" panose="02010600030101010101" pitchFamily="2" charset="-122"/>
              </a:rPr>
              <a:t>ooo</a:t>
            </a:r>
            <a:r>
              <a:rPr lang="en-US" altLang="zh-CN" sz="1400" i="0">
                <a:solidFill>
                  <a:srgbClr val="CC0066"/>
                </a:solidFill>
                <a:latin typeface="Arial" panose="020B0604020202020204" pitchFamily="34" charset="0"/>
                <a:ea typeface="宋体" panose="02010600030101010101" pitchFamily="2" charset="-122"/>
              </a:rPr>
              <a:t>11</a:t>
            </a:r>
            <a:r>
              <a:rPr lang="en-US" altLang="zh-CN" sz="1400" b="0" i="0">
                <a:latin typeface="Arial" panose="020B0604020202020204" pitchFamily="34" charset="0"/>
                <a:ea typeface="宋体" panose="02010600030101010101" pitchFamily="2" charset="-122"/>
              </a:rPr>
              <a:t>ooooo</a:t>
            </a:r>
            <a:r>
              <a:rPr lang="en-US" altLang="zh-CN" sz="1400" i="0">
                <a:solidFill>
                  <a:srgbClr val="CC0066"/>
                </a:solidFill>
                <a:latin typeface="Arial" panose="020B0604020202020204" pitchFamily="34" charset="0"/>
                <a:ea typeface="宋体" panose="02010600030101010101" pitchFamily="2" charset="-122"/>
              </a:rPr>
              <a:t>11</a:t>
            </a:r>
            <a:r>
              <a:rPr lang="en-US" altLang="zh-CN" sz="1400" b="0" i="0">
                <a:latin typeface="Arial" panose="020B0604020202020204" pitchFamily="34" charset="0"/>
                <a:ea typeface="宋体" panose="02010600030101010101" pitchFamily="2" charset="-122"/>
              </a:rPr>
              <a:t>oooo</a:t>
            </a:r>
            <a:endParaRPr lang="en-US" altLang="zh-CN" sz="1400" b="0" i="0">
              <a:solidFill>
                <a:schemeClr val="bg1"/>
              </a:solidFill>
              <a:latin typeface="Arial" panose="020B0604020202020204" pitchFamily="34" charset="0"/>
              <a:ea typeface="宋体" panose="02010600030101010101" pitchFamily="2" charset="-122"/>
            </a:endParaRPr>
          </a:p>
          <a:p>
            <a:pPr>
              <a:lnSpc>
                <a:spcPct val="64000"/>
              </a:lnSpc>
            </a:pPr>
            <a:r>
              <a:rPr lang="en-US" altLang="zh-CN" sz="1400" b="0" i="0">
                <a:latin typeface="Arial" panose="020B0604020202020204" pitchFamily="34" charset="0"/>
                <a:ea typeface="宋体" panose="02010600030101010101" pitchFamily="2" charset="-122"/>
              </a:rPr>
              <a:t>ooo</a:t>
            </a:r>
            <a:r>
              <a:rPr lang="en-US" altLang="zh-CN" sz="1400" i="0">
                <a:solidFill>
                  <a:srgbClr val="CC0066"/>
                </a:solidFill>
                <a:latin typeface="Arial" panose="020B0604020202020204" pitchFamily="34" charset="0"/>
                <a:ea typeface="宋体" panose="02010600030101010101" pitchFamily="2" charset="-122"/>
              </a:rPr>
              <a:t>1</a:t>
            </a:r>
            <a:r>
              <a:rPr lang="en-US" altLang="zh-CN" sz="1400" b="0" i="0">
                <a:latin typeface="Arial" panose="020B0604020202020204" pitchFamily="34" charset="0"/>
                <a:ea typeface="宋体" panose="02010600030101010101" pitchFamily="2" charset="-122"/>
              </a:rPr>
              <a:t>ooooooo</a:t>
            </a:r>
            <a:r>
              <a:rPr lang="en-US" altLang="zh-CN" sz="1400" i="0">
                <a:solidFill>
                  <a:srgbClr val="CC0066"/>
                </a:solidFill>
                <a:latin typeface="Arial" panose="020B0604020202020204" pitchFamily="34" charset="0"/>
                <a:ea typeface="宋体" panose="02010600030101010101" pitchFamily="2" charset="-122"/>
              </a:rPr>
              <a:t>11</a:t>
            </a:r>
            <a:r>
              <a:rPr lang="en-US" altLang="zh-CN" sz="1400" b="0" i="0">
                <a:latin typeface="Arial" panose="020B0604020202020204" pitchFamily="34" charset="0"/>
                <a:ea typeface="宋体" panose="02010600030101010101" pitchFamily="2" charset="-122"/>
              </a:rPr>
              <a:t>ooo</a:t>
            </a:r>
            <a:endParaRPr lang="en-US" altLang="zh-CN" sz="1400" b="0" i="0">
              <a:solidFill>
                <a:schemeClr val="bg1"/>
              </a:solidFill>
              <a:latin typeface="Arial" panose="020B0604020202020204" pitchFamily="34" charset="0"/>
              <a:ea typeface="宋体" panose="02010600030101010101" pitchFamily="2" charset="-122"/>
            </a:endParaRPr>
          </a:p>
          <a:p>
            <a:pPr>
              <a:lnSpc>
                <a:spcPct val="64000"/>
              </a:lnSpc>
            </a:pPr>
            <a:r>
              <a:rPr lang="en-US" altLang="zh-CN" sz="1400" b="0" i="0">
                <a:latin typeface="Arial" panose="020B0604020202020204" pitchFamily="34" charset="0"/>
                <a:ea typeface="宋体" panose="02010600030101010101" pitchFamily="2" charset="-122"/>
              </a:rPr>
              <a:t>oo</a:t>
            </a:r>
            <a:r>
              <a:rPr lang="en-US" altLang="zh-CN" sz="1400" i="0">
                <a:solidFill>
                  <a:srgbClr val="CC0066"/>
                </a:solidFill>
                <a:latin typeface="Arial" panose="020B0604020202020204" pitchFamily="34" charset="0"/>
                <a:ea typeface="宋体" panose="02010600030101010101" pitchFamily="2" charset="-122"/>
              </a:rPr>
              <a:t>1</a:t>
            </a:r>
            <a:r>
              <a:rPr lang="en-US" altLang="zh-CN" sz="1400" b="0" i="0">
                <a:latin typeface="Arial" panose="020B0604020202020204" pitchFamily="34" charset="0"/>
                <a:ea typeface="宋体" panose="02010600030101010101" pitchFamily="2" charset="-122"/>
              </a:rPr>
              <a:t>ooooooooo</a:t>
            </a:r>
            <a:r>
              <a:rPr lang="en-US" altLang="zh-CN" sz="1400" i="0">
                <a:solidFill>
                  <a:srgbClr val="CC0066"/>
                </a:solidFill>
                <a:latin typeface="Arial" panose="020B0604020202020204" pitchFamily="34" charset="0"/>
                <a:ea typeface="宋体" panose="02010600030101010101" pitchFamily="2" charset="-122"/>
              </a:rPr>
              <a:t>111</a:t>
            </a:r>
            <a:r>
              <a:rPr lang="en-US" altLang="zh-CN" sz="1400" b="0" i="0">
                <a:latin typeface="Arial" panose="020B0604020202020204" pitchFamily="34" charset="0"/>
                <a:ea typeface="宋体" panose="02010600030101010101" pitchFamily="2" charset="-122"/>
              </a:rPr>
              <a:t>o </a:t>
            </a:r>
            <a:r>
              <a:rPr lang="en-US" altLang="zh-CN" sz="1400" b="0" i="0">
                <a:solidFill>
                  <a:schemeClr val="bg1"/>
                </a:solidFill>
                <a:latin typeface="Arial" panose="020B0604020202020204" pitchFamily="34" charset="0"/>
                <a:ea typeface="宋体" panose="02010600030101010101" pitchFamily="2" charset="-122"/>
              </a:rPr>
              <a:t> </a:t>
            </a:r>
            <a:endParaRPr lang="en-US" altLang="zh-CN" sz="1400" b="0" i="0">
              <a:solidFill>
                <a:schemeClr val="bg1"/>
              </a:solidFill>
              <a:latin typeface="Arial" panose="020B0604020202020204" pitchFamily="34" charset="0"/>
              <a:ea typeface="宋体" panose="02010600030101010101" pitchFamily="2" charset="-122"/>
            </a:endParaRPr>
          </a:p>
          <a:p>
            <a:pPr>
              <a:lnSpc>
                <a:spcPct val="64000"/>
              </a:lnSpc>
            </a:pPr>
            <a:r>
              <a:rPr lang="en-US" altLang="zh-CN" sz="1400" i="0">
                <a:solidFill>
                  <a:srgbClr val="CC0066"/>
                </a:solidFill>
                <a:latin typeface="Arial" panose="020B0604020202020204" pitchFamily="34" charset="0"/>
                <a:ea typeface="宋体" panose="02010600030101010101" pitchFamily="2" charset="-122"/>
              </a:rPr>
              <a:t>11</a:t>
            </a:r>
            <a:r>
              <a:rPr lang="en-US" altLang="zh-CN" sz="1400" b="0" i="0">
                <a:latin typeface="Arial" panose="020B0604020202020204" pitchFamily="34" charset="0"/>
                <a:ea typeface="宋体" panose="02010600030101010101" pitchFamily="2" charset="-122"/>
              </a:rPr>
              <a:t>ooooooooooo</a:t>
            </a:r>
            <a:r>
              <a:rPr lang="en-US" altLang="zh-CN" sz="1400" i="0">
                <a:solidFill>
                  <a:srgbClr val="CC0066"/>
                </a:solidFill>
                <a:latin typeface="Arial" panose="020B0604020202020204" pitchFamily="34" charset="0"/>
                <a:ea typeface="宋体" panose="02010600030101010101" pitchFamily="2" charset="-122"/>
              </a:rPr>
              <a:t>1</a:t>
            </a:r>
            <a:r>
              <a:rPr lang="en-US" altLang="zh-CN" sz="1400" b="0" i="0">
                <a:latin typeface="Arial" panose="020B0604020202020204" pitchFamily="34" charset="0"/>
                <a:ea typeface="宋体" panose="02010600030101010101" pitchFamily="2" charset="-122"/>
              </a:rPr>
              <a:t>oo</a:t>
            </a:r>
            <a:endParaRPr lang="en-US" altLang="zh-CN" sz="1400" b="0" i="0">
              <a:solidFill>
                <a:schemeClr val="bg1"/>
              </a:solidFill>
              <a:latin typeface="Arial" panose="020B0604020202020204" pitchFamily="34" charset="0"/>
              <a:ea typeface="宋体" panose="02010600030101010101" pitchFamily="2" charset="-122"/>
            </a:endParaRPr>
          </a:p>
        </p:txBody>
      </p:sp>
      <p:grpSp>
        <p:nvGrpSpPr>
          <p:cNvPr id="1587206" name="组合 1587205"/>
          <p:cNvGrpSpPr/>
          <p:nvPr/>
        </p:nvGrpSpPr>
        <p:grpSpPr>
          <a:xfrm>
            <a:off x="1676400" y="2974023"/>
            <a:ext cx="8204200" cy="2312987"/>
            <a:chOff x="96" y="1503"/>
            <a:chExt cx="5168" cy="1457"/>
          </a:xfrm>
        </p:grpSpPr>
        <p:sp>
          <p:nvSpPr>
            <p:cNvPr id="1587207" name="任意多边形 1587206"/>
            <p:cNvSpPr/>
            <p:nvPr/>
          </p:nvSpPr>
          <p:spPr>
            <a:xfrm>
              <a:off x="96" y="2192"/>
              <a:ext cx="5168" cy="768"/>
            </a:xfrm>
            <a:custGeom>
              <a:avLst/>
              <a:gdLst/>
              <a:ahLst/>
              <a:cxnLst/>
              <a:pathLst>
                <a:path w="5168" h="768">
                  <a:moveTo>
                    <a:pt x="0" y="552"/>
                  </a:moveTo>
                  <a:lnTo>
                    <a:pt x="1668" y="204"/>
                  </a:lnTo>
                  <a:lnTo>
                    <a:pt x="4416" y="0"/>
                  </a:lnTo>
                  <a:lnTo>
                    <a:pt x="5028" y="24"/>
                  </a:lnTo>
                  <a:lnTo>
                    <a:pt x="5168" y="768"/>
                  </a:lnTo>
                </a:path>
              </a:pathLst>
            </a:custGeom>
            <a:noFill/>
            <a:ln w="9525" cap="flat" cmpd="sng">
              <a:solidFill>
                <a:srgbClr val="CC0066"/>
              </a:solidFill>
              <a:prstDash val="solid"/>
              <a:headEnd type="none" w="med" len="med"/>
              <a:tailEnd type="none" w="med" len="med"/>
            </a:ln>
          </p:spPr>
          <p:txBody>
            <a:bodyPr/>
            <a:p>
              <a:endParaRPr lang="zh-CN" altLang="en-US"/>
            </a:p>
          </p:txBody>
        </p:sp>
        <p:grpSp>
          <p:nvGrpSpPr>
            <p:cNvPr id="1587208" name="组合 1587207"/>
            <p:cNvGrpSpPr/>
            <p:nvPr/>
          </p:nvGrpSpPr>
          <p:grpSpPr>
            <a:xfrm>
              <a:off x="364" y="1503"/>
              <a:ext cx="4778" cy="932"/>
              <a:chOff x="284" y="1343"/>
              <a:chExt cx="4778" cy="932"/>
            </a:xfrm>
          </p:grpSpPr>
          <p:sp>
            <p:nvSpPr>
              <p:cNvPr id="1587209" name="直接连接符 1587208"/>
              <p:cNvSpPr/>
              <p:nvPr/>
            </p:nvSpPr>
            <p:spPr>
              <a:xfrm>
                <a:off x="1349" y="1938"/>
                <a:ext cx="932" cy="0"/>
              </a:xfrm>
              <a:prstGeom prst="line">
                <a:avLst/>
              </a:prstGeom>
              <a:ln w="76200" cap="flat" cmpd="tri">
                <a:solidFill>
                  <a:schemeClr val="tx1"/>
                </a:solidFill>
                <a:prstDash val="solid"/>
                <a:headEnd type="none" w="med" len="med"/>
                <a:tailEnd type="none" w="med" len="med"/>
              </a:ln>
            </p:spPr>
          </p:sp>
          <p:sp>
            <p:nvSpPr>
              <p:cNvPr id="1587210" name="直接连接符 1587209"/>
              <p:cNvSpPr/>
              <p:nvPr/>
            </p:nvSpPr>
            <p:spPr>
              <a:xfrm>
                <a:off x="3001" y="1938"/>
                <a:ext cx="1332" cy="0"/>
              </a:xfrm>
              <a:prstGeom prst="line">
                <a:avLst/>
              </a:prstGeom>
              <a:ln w="76200" cap="flat" cmpd="tri">
                <a:solidFill>
                  <a:schemeClr val="tx1"/>
                </a:solidFill>
                <a:prstDash val="solid"/>
                <a:headEnd type="none" w="med" len="med"/>
                <a:tailEnd type="none" w="med" len="med"/>
              </a:ln>
            </p:spPr>
          </p:sp>
          <p:grpSp>
            <p:nvGrpSpPr>
              <p:cNvPr id="1587211" name="组合 1587210"/>
              <p:cNvGrpSpPr/>
              <p:nvPr/>
            </p:nvGrpSpPr>
            <p:grpSpPr>
              <a:xfrm>
                <a:off x="2236" y="1571"/>
                <a:ext cx="1235" cy="704"/>
                <a:chOff x="2256" y="955"/>
                <a:chExt cx="1336" cy="1205"/>
              </a:xfrm>
            </p:grpSpPr>
            <p:graphicFrame>
              <p:nvGraphicFramePr>
                <p:cNvPr id="1587212" name="对象 1587211"/>
                <p:cNvGraphicFramePr/>
                <p:nvPr/>
              </p:nvGraphicFramePr>
              <p:xfrm>
                <a:off x="3120" y="1632"/>
                <a:ext cx="472" cy="487"/>
              </p:xfrm>
              <a:graphic>
                <a:graphicData uri="http://schemas.openxmlformats.org/presentationml/2006/ole">
                  <mc:AlternateContent xmlns:mc="http://schemas.openxmlformats.org/markup-compatibility/2006">
                    <mc:Choice xmlns:v="urn:schemas-microsoft-com:vml" Requires="v">
                      <p:oleObj spid="_x0000_s3084" name="" r:id="rId1" imgW="765175" imgH="791210" progId="MS_ClipArt_Gallery.2">
                        <p:embed/>
                      </p:oleObj>
                    </mc:Choice>
                    <mc:Fallback>
                      <p:oleObj name="" r:id="rId1" imgW="765175" imgH="791210" progId="MS_ClipArt_Gallery.2">
                        <p:embed/>
                        <p:pic>
                          <p:nvPicPr>
                            <p:cNvPr id="0" name="图片 3083"/>
                            <p:cNvPicPr/>
                            <p:nvPr/>
                          </p:nvPicPr>
                          <p:blipFill>
                            <a:blip r:embed="rId2"/>
                            <a:stretch>
                              <a:fillRect/>
                            </a:stretch>
                          </p:blipFill>
                          <p:spPr>
                            <a:xfrm>
                              <a:off x="3120" y="1632"/>
                              <a:ext cx="472" cy="487"/>
                            </a:xfrm>
                            <a:prstGeom prst="rect">
                              <a:avLst/>
                            </a:prstGeom>
                            <a:noFill/>
                            <a:ln w="38100">
                              <a:noFill/>
                              <a:miter/>
                            </a:ln>
                          </p:spPr>
                        </p:pic>
                      </p:oleObj>
                    </mc:Fallback>
                  </mc:AlternateContent>
                </a:graphicData>
              </a:graphic>
            </p:graphicFrame>
            <p:graphicFrame>
              <p:nvGraphicFramePr>
                <p:cNvPr id="1587213" name="对象 1587212"/>
                <p:cNvGraphicFramePr/>
                <p:nvPr/>
              </p:nvGraphicFramePr>
              <p:xfrm>
                <a:off x="2256" y="955"/>
                <a:ext cx="861" cy="1205"/>
              </p:xfrm>
              <a:graphic>
                <a:graphicData uri="http://schemas.openxmlformats.org/presentationml/2006/ole">
                  <mc:AlternateContent xmlns:mc="http://schemas.openxmlformats.org/markup-compatibility/2006">
                    <mc:Choice xmlns:v="urn:schemas-microsoft-com:vml" Requires="v">
                      <p:oleObj spid="_x0000_s3082" name="" r:id="rId3" imgW="2735580" imgH="3825875" progId="MS_ClipArt_Gallery.2">
                        <p:embed/>
                      </p:oleObj>
                    </mc:Choice>
                    <mc:Fallback>
                      <p:oleObj name="" r:id="rId3" imgW="2735580" imgH="3825875" progId="MS_ClipArt_Gallery.2">
                        <p:embed/>
                        <p:pic>
                          <p:nvPicPr>
                            <p:cNvPr id="0" name="图片 3081"/>
                            <p:cNvPicPr/>
                            <p:nvPr/>
                          </p:nvPicPr>
                          <p:blipFill>
                            <a:blip r:embed="rId4"/>
                            <a:stretch>
                              <a:fillRect/>
                            </a:stretch>
                          </p:blipFill>
                          <p:spPr>
                            <a:xfrm>
                              <a:off x="2256" y="955"/>
                              <a:ext cx="861" cy="1205"/>
                            </a:xfrm>
                            <a:prstGeom prst="rect">
                              <a:avLst/>
                            </a:prstGeom>
                            <a:noFill/>
                            <a:ln w="38100">
                              <a:noFill/>
                              <a:miter/>
                            </a:ln>
                          </p:spPr>
                        </p:pic>
                      </p:oleObj>
                    </mc:Fallback>
                  </mc:AlternateContent>
                </a:graphicData>
              </a:graphic>
            </p:graphicFrame>
          </p:grpSp>
          <p:graphicFrame>
            <p:nvGraphicFramePr>
              <p:cNvPr id="1587214" name="对象 1587213"/>
              <p:cNvGraphicFramePr/>
              <p:nvPr/>
            </p:nvGraphicFramePr>
            <p:xfrm>
              <a:off x="4322" y="1689"/>
              <a:ext cx="729" cy="468"/>
            </p:xfrm>
            <a:graphic>
              <a:graphicData uri="http://schemas.openxmlformats.org/presentationml/2006/ole">
                <mc:AlternateContent xmlns:mc="http://schemas.openxmlformats.org/markup-compatibility/2006">
                  <mc:Choice xmlns:v="urn:schemas-microsoft-com:vml" Requires="v">
                    <p:oleObj spid="_x0000_s3083" name="" r:id="rId5" imgW="4755515" imgH="4827905" progId="MS_ClipArt_Gallery.2">
                      <p:embed/>
                    </p:oleObj>
                  </mc:Choice>
                  <mc:Fallback>
                    <p:oleObj name="" r:id="rId5" imgW="4755515" imgH="4827905" progId="MS_ClipArt_Gallery.2">
                      <p:embed/>
                      <p:pic>
                        <p:nvPicPr>
                          <p:cNvPr id="0" name="图片 3082"/>
                          <p:cNvPicPr/>
                          <p:nvPr/>
                        </p:nvPicPr>
                        <p:blipFill>
                          <a:blip r:embed="rId6"/>
                          <a:stretch>
                            <a:fillRect/>
                          </a:stretch>
                        </p:blipFill>
                        <p:spPr>
                          <a:xfrm>
                            <a:off x="4322" y="1689"/>
                            <a:ext cx="729" cy="468"/>
                          </a:xfrm>
                          <a:prstGeom prst="rect">
                            <a:avLst/>
                          </a:prstGeom>
                          <a:noFill/>
                          <a:ln w="38100">
                            <a:noFill/>
                            <a:miter/>
                          </a:ln>
                        </p:spPr>
                      </p:pic>
                    </p:oleObj>
                  </mc:Fallback>
                </mc:AlternateContent>
              </a:graphicData>
            </a:graphic>
          </p:graphicFrame>
          <p:grpSp>
            <p:nvGrpSpPr>
              <p:cNvPr id="1587215" name="组合 1587214"/>
              <p:cNvGrpSpPr/>
              <p:nvPr/>
            </p:nvGrpSpPr>
            <p:grpSpPr>
              <a:xfrm>
                <a:off x="284" y="1796"/>
                <a:ext cx="1183" cy="255"/>
                <a:chOff x="384" y="2208"/>
                <a:chExt cx="1280" cy="436"/>
              </a:xfrm>
            </p:grpSpPr>
            <p:sp>
              <p:nvSpPr>
                <p:cNvPr id="1587216" name="任意多边形 1587215"/>
                <p:cNvSpPr/>
                <p:nvPr/>
              </p:nvSpPr>
              <p:spPr>
                <a:xfrm>
                  <a:off x="384" y="2208"/>
                  <a:ext cx="1280" cy="436"/>
                </a:xfrm>
                <a:custGeom>
                  <a:avLst/>
                  <a:gdLst/>
                  <a:ahLst/>
                  <a:cxnLst/>
                  <a:pathLst>
                    <a:path w="2560" h="983">
                      <a:moveTo>
                        <a:pt x="2560" y="812"/>
                      </a:moveTo>
                      <a:lnTo>
                        <a:pt x="2437" y="279"/>
                      </a:lnTo>
                      <a:lnTo>
                        <a:pt x="2125" y="279"/>
                      </a:lnTo>
                      <a:lnTo>
                        <a:pt x="2125" y="143"/>
                      </a:lnTo>
                      <a:lnTo>
                        <a:pt x="1646" y="143"/>
                      </a:lnTo>
                      <a:lnTo>
                        <a:pt x="1646" y="37"/>
                      </a:lnTo>
                      <a:lnTo>
                        <a:pt x="1531" y="37"/>
                      </a:lnTo>
                      <a:lnTo>
                        <a:pt x="1531" y="0"/>
                      </a:lnTo>
                      <a:lnTo>
                        <a:pt x="968" y="0"/>
                      </a:lnTo>
                      <a:lnTo>
                        <a:pt x="968" y="37"/>
                      </a:lnTo>
                      <a:lnTo>
                        <a:pt x="853" y="37"/>
                      </a:lnTo>
                      <a:lnTo>
                        <a:pt x="853" y="143"/>
                      </a:lnTo>
                      <a:lnTo>
                        <a:pt x="375" y="143"/>
                      </a:lnTo>
                      <a:lnTo>
                        <a:pt x="375" y="279"/>
                      </a:lnTo>
                      <a:lnTo>
                        <a:pt x="124" y="279"/>
                      </a:lnTo>
                      <a:lnTo>
                        <a:pt x="0" y="812"/>
                      </a:lnTo>
                      <a:lnTo>
                        <a:pt x="74" y="983"/>
                      </a:lnTo>
                      <a:lnTo>
                        <a:pt x="2489" y="983"/>
                      </a:lnTo>
                      <a:lnTo>
                        <a:pt x="2560" y="812"/>
                      </a:lnTo>
                      <a:close/>
                    </a:path>
                  </a:pathLst>
                </a:custGeom>
                <a:solidFill>
                  <a:srgbClr val="000000"/>
                </a:solidFill>
                <a:ln w="9525">
                  <a:noFill/>
                </a:ln>
              </p:spPr>
              <p:txBody>
                <a:bodyPr/>
                <a:p>
                  <a:endParaRPr lang="zh-CN" altLang="en-US"/>
                </a:p>
              </p:txBody>
            </p:sp>
            <p:sp>
              <p:nvSpPr>
                <p:cNvPr id="1587217" name="任意多边形 1587216"/>
                <p:cNvSpPr/>
                <p:nvPr/>
              </p:nvSpPr>
              <p:spPr>
                <a:xfrm>
                  <a:off x="408" y="2309"/>
                  <a:ext cx="1233" cy="282"/>
                </a:xfrm>
                <a:custGeom>
                  <a:avLst/>
                  <a:gdLst/>
                  <a:ahLst/>
                  <a:cxnLst/>
                  <a:pathLst>
                    <a:path w="2466" h="565">
                      <a:moveTo>
                        <a:pt x="2466" y="500"/>
                      </a:moveTo>
                      <a:lnTo>
                        <a:pt x="2352" y="0"/>
                      </a:lnTo>
                      <a:lnTo>
                        <a:pt x="115" y="0"/>
                      </a:lnTo>
                      <a:lnTo>
                        <a:pt x="0" y="500"/>
                      </a:lnTo>
                      <a:lnTo>
                        <a:pt x="30" y="565"/>
                      </a:lnTo>
                      <a:lnTo>
                        <a:pt x="2436" y="565"/>
                      </a:lnTo>
                      <a:lnTo>
                        <a:pt x="2466" y="500"/>
                      </a:lnTo>
                      <a:close/>
                    </a:path>
                  </a:pathLst>
                </a:custGeom>
                <a:solidFill>
                  <a:srgbClr val="E8E0D3"/>
                </a:solidFill>
                <a:ln w="9525">
                  <a:noFill/>
                </a:ln>
              </p:spPr>
              <p:txBody>
                <a:bodyPr/>
                <a:p>
                  <a:endParaRPr lang="zh-CN" altLang="en-US"/>
                </a:p>
              </p:txBody>
            </p:sp>
            <p:sp>
              <p:nvSpPr>
                <p:cNvPr id="1587218" name="任意多边形 1587217"/>
                <p:cNvSpPr/>
                <p:nvPr/>
              </p:nvSpPr>
              <p:spPr>
                <a:xfrm>
                  <a:off x="1398" y="2397"/>
                  <a:ext cx="51" cy="157"/>
                </a:xfrm>
                <a:custGeom>
                  <a:avLst/>
                  <a:gdLst/>
                  <a:ahLst/>
                  <a:cxnLst/>
                  <a:pathLst>
                    <a:path w="102" h="314">
                      <a:moveTo>
                        <a:pt x="102" y="314"/>
                      </a:moveTo>
                      <a:lnTo>
                        <a:pt x="29" y="0"/>
                      </a:lnTo>
                      <a:lnTo>
                        <a:pt x="0" y="26"/>
                      </a:lnTo>
                      <a:lnTo>
                        <a:pt x="67" y="314"/>
                      </a:lnTo>
                      <a:lnTo>
                        <a:pt x="102" y="314"/>
                      </a:lnTo>
                      <a:close/>
                    </a:path>
                  </a:pathLst>
                </a:custGeom>
                <a:solidFill>
                  <a:srgbClr val="004CB2"/>
                </a:solidFill>
                <a:ln w="9525">
                  <a:noFill/>
                </a:ln>
              </p:spPr>
              <p:txBody>
                <a:bodyPr/>
                <a:p>
                  <a:endParaRPr lang="zh-CN" altLang="en-US"/>
                </a:p>
              </p:txBody>
            </p:sp>
            <p:sp>
              <p:nvSpPr>
                <p:cNvPr id="1587219" name="任意多边形 1587218"/>
                <p:cNvSpPr/>
                <p:nvPr/>
              </p:nvSpPr>
              <p:spPr>
                <a:xfrm>
                  <a:off x="1455" y="2397"/>
                  <a:ext cx="51" cy="157"/>
                </a:xfrm>
                <a:custGeom>
                  <a:avLst/>
                  <a:gdLst/>
                  <a:ahLst/>
                  <a:cxnLst/>
                  <a:pathLst>
                    <a:path w="102" h="314">
                      <a:moveTo>
                        <a:pt x="102" y="314"/>
                      </a:moveTo>
                      <a:lnTo>
                        <a:pt x="30" y="0"/>
                      </a:lnTo>
                      <a:lnTo>
                        <a:pt x="0" y="26"/>
                      </a:lnTo>
                      <a:lnTo>
                        <a:pt x="65" y="314"/>
                      </a:lnTo>
                      <a:lnTo>
                        <a:pt x="102" y="314"/>
                      </a:lnTo>
                      <a:close/>
                    </a:path>
                  </a:pathLst>
                </a:custGeom>
                <a:solidFill>
                  <a:srgbClr val="004CB2"/>
                </a:solidFill>
                <a:ln w="9525">
                  <a:noFill/>
                </a:ln>
              </p:spPr>
              <p:txBody>
                <a:bodyPr/>
                <a:p>
                  <a:endParaRPr lang="zh-CN" altLang="en-US"/>
                </a:p>
              </p:txBody>
            </p:sp>
            <p:sp>
              <p:nvSpPr>
                <p:cNvPr id="1587220" name="任意多边形 1587219"/>
                <p:cNvSpPr/>
                <p:nvPr/>
              </p:nvSpPr>
              <p:spPr>
                <a:xfrm>
                  <a:off x="1511" y="2397"/>
                  <a:ext cx="51" cy="157"/>
                </a:xfrm>
                <a:custGeom>
                  <a:avLst/>
                  <a:gdLst/>
                  <a:ahLst/>
                  <a:cxnLst/>
                  <a:pathLst>
                    <a:path w="103" h="314">
                      <a:moveTo>
                        <a:pt x="103" y="314"/>
                      </a:moveTo>
                      <a:lnTo>
                        <a:pt x="30" y="0"/>
                      </a:lnTo>
                      <a:lnTo>
                        <a:pt x="0" y="26"/>
                      </a:lnTo>
                      <a:lnTo>
                        <a:pt x="67" y="314"/>
                      </a:lnTo>
                      <a:lnTo>
                        <a:pt x="103" y="314"/>
                      </a:lnTo>
                      <a:close/>
                    </a:path>
                  </a:pathLst>
                </a:custGeom>
                <a:solidFill>
                  <a:srgbClr val="004CB2"/>
                </a:solidFill>
                <a:ln w="9525">
                  <a:noFill/>
                </a:ln>
              </p:spPr>
              <p:txBody>
                <a:bodyPr/>
                <a:p>
                  <a:endParaRPr lang="zh-CN" altLang="en-US"/>
                </a:p>
              </p:txBody>
            </p:sp>
            <p:sp>
              <p:nvSpPr>
                <p:cNvPr id="1587221" name="任意多边形 1587220"/>
                <p:cNvSpPr/>
                <p:nvPr/>
              </p:nvSpPr>
              <p:spPr>
                <a:xfrm>
                  <a:off x="509" y="2425"/>
                  <a:ext cx="848" cy="15"/>
                </a:xfrm>
                <a:custGeom>
                  <a:avLst/>
                  <a:gdLst/>
                  <a:ahLst/>
                  <a:cxnLst/>
                  <a:pathLst>
                    <a:path w="1696" h="32">
                      <a:moveTo>
                        <a:pt x="1689" y="0"/>
                      </a:moveTo>
                      <a:lnTo>
                        <a:pt x="7" y="0"/>
                      </a:lnTo>
                      <a:lnTo>
                        <a:pt x="0" y="32"/>
                      </a:lnTo>
                      <a:lnTo>
                        <a:pt x="1696" y="32"/>
                      </a:lnTo>
                      <a:lnTo>
                        <a:pt x="1689" y="0"/>
                      </a:lnTo>
                      <a:close/>
                    </a:path>
                  </a:pathLst>
                </a:custGeom>
                <a:solidFill>
                  <a:srgbClr val="004CB2"/>
                </a:solidFill>
                <a:ln w="9525">
                  <a:noFill/>
                </a:ln>
              </p:spPr>
              <p:txBody>
                <a:bodyPr/>
                <a:p>
                  <a:endParaRPr lang="zh-CN" altLang="en-US"/>
                </a:p>
              </p:txBody>
            </p:sp>
            <p:sp>
              <p:nvSpPr>
                <p:cNvPr id="1587222" name="任意多边形 1587221"/>
                <p:cNvSpPr/>
                <p:nvPr/>
              </p:nvSpPr>
              <p:spPr>
                <a:xfrm>
                  <a:off x="1402" y="2425"/>
                  <a:ext cx="172" cy="15"/>
                </a:xfrm>
                <a:custGeom>
                  <a:avLst/>
                  <a:gdLst/>
                  <a:ahLst/>
                  <a:cxnLst/>
                  <a:pathLst>
                    <a:path w="344" h="32">
                      <a:moveTo>
                        <a:pt x="338" y="0"/>
                      </a:moveTo>
                      <a:lnTo>
                        <a:pt x="0" y="0"/>
                      </a:lnTo>
                      <a:lnTo>
                        <a:pt x="8" y="32"/>
                      </a:lnTo>
                      <a:lnTo>
                        <a:pt x="344" y="32"/>
                      </a:lnTo>
                      <a:lnTo>
                        <a:pt x="338" y="0"/>
                      </a:lnTo>
                      <a:close/>
                    </a:path>
                  </a:pathLst>
                </a:custGeom>
                <a:solidFill>
                  <a:srgbClr val="004CB2"/>
                </a:solidFill>
                <a:ln w="9525">
                  <a:noFill/>
                </a:ln>
              </p:spPr>
              <p:txBody>
                <a:bodyPr/>
                <a:p>
                  <a:endParaRPr lang="zh-CN" altLang="en-US"/>
                </a:p>
              </p:txBody>
            </p:sp>
            <p:sp>
              <p:nvSpPr>
                <p:cNvPr id="1587223" name="任意多边形 1587222"/>
                <p:cNvSpPr/>
                <p:nvPr/>
              </p:nvSpPr>
              <p:spPr>
                <a:xfrm>
                  <a:off x="1413" y="2474"/>
                  <a:ext cx="172" cy="16"/>
                </a:xfrm>
                <a:custGeom>
                  <a:avLst/>
                  <a:gdLst/>
                  <a:ahLst/>
                  <a:cxnLst/>
                  <a:pathLst>
                    <a:path w="344" h="31">
                      <a:moveTo>
                        <a:pt x="344" y="31"/>
                      </a:moveTo>
                      <a:lnTo>
                        <a:pt x="8" y="31"/>
                      </a:lnTo>
                      <a:lnTo>
                        <a:pt x="0" y="0"/>
                      </a:lnTo>
                      <a:lnTo>
                        <a:pt x="337" y="0"/>
                      </a:lnTo>
                      <a:lnTo>
                        <a:pt x="344" y="31"/>
                      </a:lnTo>
                      <a:close/>
                    </a:path>
                  </a:pathLst>
                </a:custGeom>
                <a:solidFill>
                  <a:srgbClr val="004CB2"/>
                </a:solidFill>
                <a:ln w="9525">
                  <a:noFill/>
                </a:ln>
              </p:spPr>
              <p:txBody>
                <a:bodyPr/>
                <a:p>
                  <a:endParaRPr lang="zh-CN" altLang="en-US"/>
                </a:p>
              </p:txBody>
            </p:sp>
            <p:sp>
              <p:nvSpPr>
                <p:cNvPr id="1587224" name="任意多边形 1587223"/>
                <p:cNvSpPr/>
                <p:nvPr/>
              </p:nvSpPr>
              <p:spPr>
                <a:xfrm>
                  <a:off x="497" y="2474"/>
                  <a:ext cx="872" cy="16"/>
                </a:xfrm>
                <a:custGeom>
                  <a:avLst/>
                  <a:gdLst/>
                  <a:ahLst/>
                  <a:cxnLst/>
                  <a:pathLst>
                    <a:path w="1742" h="31">
                      <a:moveTo>
                        <a:pt x="1737" y="0"/>
                      </a:moveTo>
                      <a:lnTo>
                        <a:pt x="9" y="0"/>
                      </a:lnTo>
                      <a:lnTo>
                        <a:pt x="0" y="31"/>
                      </a:lnTo>
                      <a:lnTo>
                        <a:pt x="1742" y="31"/>
                      </a:lnTo>
                      <a:lnTo>
                        <a:pt x="1737" y="0"/>
                      </a:lnTo>
                      <a:close/>
                    </a:path>
                  </a:pathLst>
                </a:custGeom>
                <a:solidFill>
                  <a:srgbClr val="004CB2"/>
                </a:solidFill>
                <a:ln w="9525">
                  <a:noFill/>
                </a:ln>
              </p:spPr>
              <p:txBody>
                <a:bodyPr/>
                <a:p>
                  <a:endParaRPr lang="zh-CN" altLang="en-US"/>
                </a:p>
              </p:txBody>
            </p:sp>
            <p:sp>
              <p:nvSpPr>
                <p:cNvPr id="1587225" name="任意多边形 1587224"/>
                <p:cNvSpPr/>
                <p:nvPr/>
              </p:nvSpPr>
              <p:spPr>
                <a:xfrm>
                  <a:off x="483" y="2538"/>
                  <a:ext cx="900" cy="16"/>
                </a:xfrm>
                <a:custGeom>
                  <a:avLst/>
                  <a:gdLst/>
                  <a:ahLst/>
                  <a:cxnLst/>
                  <a:pathLst>
                    <a:path w="1800" h="32">
                      <a:moveTo>
                        <a:pt x="1800" y="32"/>
                      </a:moveTo>
                      <a:lnTo>
                        <a:pt x="0" y="32"/>
                      </a:lnTo>
                      <a:lnTo>
                        <a:pt x="7" y="0"/>
                      </a:lnTo>
                      <a:lnTo>
                        <a:pt x="1793" y="0"/>
                      </a:lnTo>
                      <a:lnTo>
                        <a:pt x="1800" y="32"/>
                      </a:lnTo>
                      <a:close/>
                    </a:path>
                  </a:pathLst>
                </a:custGeom>
                <a:solidFill>
                  <a:srgbClr val="004CB2"/>
                </a:solidFill>
                <a:ln w="9525">
                  <a:noFill/>
                </a:ln>
              </p:spPr>
              <p:txBody>
                <a:bodyPr/>
                <a:p>
                  <a:endParaRPr lang="zh-CN" altLang="en-US"/>
                </a:p>
              </p:txBody>
            </p:sp>
            <p:sp>
              <p:nvSpPr>
                <p:cNvPr id="1587226" name="任意多边形 1587225"/>
                <p:cNvSpPr/>
                <p:nvPr/>
              </p:nvSpPr>
              <p:spPr>
                <a:xfrm>
                  <a:off x="1428" y="2538"/>
                  <a:ext cx="172" cy="16"/>
                </a:xfrm>
                <a:custGeom>
                  <a:avLst/>
                  <a:gdLst/>
                  <a:ahLst/>
                  <a:cxnLst/>
                  <a:pathLst>
                    <a:path w="344" h="32">
                      <a:moveTo>
                        <a:pt x="8" y="32"/>
                      </a:moveTo>
                      <a:lnTo>
                        <a:pt x="344" y="32"/>
                      </a:lnTo>
                      <a:lnTo>
                        <a:pt x="336" y="0"/>
                      </a:lnTo>
                      <a:lnTo>
                        <a:pt x="0" y="0"/>
                      </a:lnTo>
                      <a:lnTo>
                        <a:pt x="8" y="32"/>
                      </a:lnTo>
                      <a:close/>
                    </a:path>
                  </a:pathLst>
                </a:custGeom>
                <a:solidFill>
                  <a:srgbClr val="004CB2"/>
                </a:solidFill>
                <a:ln w="9525">
                  <a:noFill/>
                </a:ln>
              </p:spPr>
              <p:txBody>
                <a:bodyPr/>
                <a:p>
                  <a:endParaRPr lang="zh-CN" altLang="en-US"/>
                </a:p>
              </p:txBody>
            </p:sp>
            <p:sp>
              <p:nvSpPr>
                <p:cNvPr id="1587227" name="任意多边形 1587226"/>
                <p:cNvSpPr/>
                <p:nvPr/>
              </p:nvSpPr>
              <p:spPr>
                <a:xfrm>
                  <a:off x="521" y="2375"/>
                  <a:ext cx="825" cy="15"/>
                </a:xfrm>
                <a:custGeom>
                  <a:avLst/>
                  <a:gdLst/>
                  <a:ahLst/>
                  <a:cxnLst/>
                  <a:pathLst>
                    <a:path w="1652" h="32">
                      <a:moveTo>
                        <a:pt x="1644" y="0"/>
                      </a:moveTo>
                      <a:lnTo>
                        <a:pt x="8" y="0"/>
                      </a:lnTo>
                      <a:lnTo>
                        <a:pt x="0" y="32"/>
                      </a:lnTo>
                      <a:lnTo>
                        <a:pt x="1652" y="32"/>
                      </a:lnTo>
                      <a:lnTo>
                        <a:pt x="1644" y="0"/>
                      </a:lnTo>
                      <a:close/>
                    </a:path>
                  </a:pathLst>
                </a:custGeom>
                <a:solidFill>
                  <a:srgbClr val="004CB2"/>
                </a:solidFill>
                <a:ln w="9525">
                  <a:noFill/>
                </a:ln>
              </p:spPr>
              <p:txBody>
                <a:bodyPr/>
                <a:p>
                  <a:endParaRPr lang="zh-CN" altLang="en-US"/>
                </a:p>
              </p:txBody>
            </p:sp>
            <p:sp>
              <p:nvSpPr>
                <p:cNvPr id="1587228" name="任意多边形 1587227"/>
                <p:cNvSpPr/>
                <p:nvPr/>
              </p:nvSpPr>
              <p:spPr>
                <a:xfrm>
                  <a:off x="1317" y="2340"/>
                  <a:ext cx="66" cy="214"/>
                </a:xfrm>
                <a:custGeom>
                  <a:avLst/>
                  <a:gdLst/>
                  <a:ahLst/>
                  <a:cxnLst/>
                  <a:pathLst>
                    <a:path w="134" h="428">
                      <a:moveTo>
                        <a:pt x="37" y="0"/>
                      </a:moveTo>
                      <a:lnTo>
                        <a:pt x="134" y="428"/>
                      </a:lnTo>
                      <a:lnTo>
                        <a:pt x="99" y="428"/>
                      </a:lnTo>
                      <a:lnTo>
                        <a:pt x="0" y="0"/>
                      </a:lnTo>
                      <a:lnTo>
                        <a:pt x="37" y="0"/>
                      </a:lnTo>
                      <a:close/>
                    </a:path>
                  </a:pathLst>
                </a:custGeom>
                <a:solidFill>
                  <a:srgbClr val="004CB2"/>
                </a:solidFill>
                <a:ln w="9525">
                  <a:noFill/>
                </a:ln>
              </p:spPr>
              <p:txBody>
                <a:bodyPr/>
                <a:p>
                  <a:endParaRPr lang="zh-CN" altLang="en-US"/>
                </a:p>
              </p:txBody>
            </p:sp>
            <p:sp>
              <p:nvSpPr>
                <p:cNvPr id="1587229" name="任意多边形 1587228"/>
                <p:cNvSpPr/>
                <p:nvPr/>
              </p:nvSpPr>
              <p:spPr>
                <a:xfrm>
                  <a:off x="1265" y="2340"/>
                  <a:ext cx="24" cy="35"/>
                </a:xfrm>
                <a:custGeom>
                  <a:avLst/>
                  <a:gdLst/>
                  <a:ahLst/>
                  <a:cxnLst/>
                  <a:pathLst>
                    <a:path w="48" h="69">
                      <a:moveTo>
                        <a:pt x="35" y="0"/>
                      </a:moveTo>
                      <a:lnTo>
                        <a:pt x="48" y="69"/>
                      </a:lnTo>
                      <a:lnTo>
                        <a:pt x="13" y="69"/>
                      </a:lnTo>
                      <a:lnTo>
                        <a:pt x="0" y="0"/>
                      </a:lnTo>
                      <a:lnTo>
                        <a:pt x="35" y="0"/>
                      </a:lnTo>
                      <a:close/>
                    </a:path>
                  </a:pathLst>
                </a:custGeom>
                <a:solidFill>
                  <a:srgbClr val="004CB2"/>
                </a:solidFill>
                <a:ln w="9525">
                  <a:noFill/>
                </a:ln>
              </p:spPr>
              <p:txBody>
                <a:bodyPr/>
                <a:p>
                  <a:endParaRPr lang="zh-CN" altLang="en-US"/>
                </a:p>
              </p:txBody>
            </p:sp>
            <p:sp>
              <p:nvSpPr>
                <p:cNvPr id="1587230" name="任意多边形 1587229"/>
                <p:cNvSpPr/>
                <p:nvPr/>
              </p:nvSpPr>
              <p:spPr>
                <a:xfrm>
                  <a:off x="1213" y="2340"/>
                  <a:ext cx="23" cy="35"/>
                </a:xfrm>
                <a:custGeom>
                  <a:avLst/>
                  <a:gdLst/>
                  <a:ahLst/>
                  <a:cxnLst/>
                  <a:pathLst>
                    <a:path w="47" h="69">
                      <a:moveTo>
                        <a:pt x="35" y="0"/>
                      </a:moveTo>
                      <a:lnTo>
                        <a:pt x="47" y="69"/>
                      </a:lnTo>
                      <a:lnTo>
                        <a:pt x="11" y="69"/>
                      </a:lnTo>
                      <a:lnTo>
                        <a:pt x="0" y="0"/>
                      </a:lnTo>
                      <a:lnTo>
                        <a:pt x="35" y="0"/>
                      </a:lnTo>
                      <a:close/>
                    </a:path>
                  </a:pathLst>
                </a:custGeom>
                <a:solidFill>
                  <a:srgbClr val="004CB2"/>
                </a:solidFill>
                <a:ln w="9525">
                  <a:noFill/>
                </a:ln>
              </p:spPr>
              <p:txBody>
                <a:bodyPr/>
                <a:p>
                  <a:endParaRPr lang="zh-CN" altLang="en-US"/>
                </a:p>
              </p:txBody>
            </p:sp>
            <p:sp>
              <p:nvSpPr>
                <p:cNvPr id="1587231" name="任意多边形 1587230"/>
                <p:cNvSpPr/>
                <p:nvPr/>
              </p:nvSpPr>
              <p:spPr>
                <a:xfrm>
                  <a:off x="1160" y="2340"/>
                  <a:ext cx="23" cy="35"/>
                </a:xfrm>
                <a:custGeom>
                  <a:avLst/>
                  <a:gdLst/>
                  <a:ahLst/>
                  <a:cxnLst/>
                  <a:pathLst>
                    <a:path w="47" h="69">
                      <a:moveTo>
                        <a:pt x="36" y="0"/>
                      </a:moveTo>
                      <a:lnTo>
                        <a:pt x="47" y="69"/>
                      </a:lnTo>
                      <a:lnTo>
                        <a:pt x="11" y="69"/>
                      </a:lnTo>
                      <a:lnTo>
                        <a:pt x="0" y="0"/>
                      </a:lnTo>
                      <a:lnTo>
                        <a:pt x="36" y="0"/>
                      </a:lnTo>
                      <a:close/>
                    </a:path>
                  </a:pathLst>
                </a:custGeom>
                <a:solidFill>
                  <a:srgbClr val="004CB2"/>
                </a:solidFill>
                <a:ln w="9525">
                  <a:noFill/>
                </a:ln>
              </p:spPr>
              <p:txBody>
                <a:bodyPr/>
                <a:p>
                  <a:endParaRPr lang="zh-CN" altLang="en-US"/>
                </a:p>
              </p:txBody>
            </p:sp>
            <p:sp>
              <p:nvSpPr>
                <p:cNvPr id="1587232" name="任意多边形 1587231"/>
                <p:cNvSpPr/>
                <p:nvPr/>
              </p:nvSpPr>
              <p:spPr>
                <a:xfrm>
                  <a:off x="1108" y="2340"/>
                  <a:ext cx="21" cy="35"/>
                </a:xfrm>
                <a:custGeom>
                  <a:avLst/>
                  <a:gdLst/>
                  <a:ahLst/>
                  <a:cxnLst/>
                  <a:pathLst>
                    <a:path w="43" h="69">
                      <a:moveTo>
                        <a:pt x="34" y="0"/>
                      </a:moveTo>
                      <a:lnTo>
                        <a:pt x="43" y="69"/>
                      </a:lnTo>
                      <a:lnTo>
                        <a:pt x="8" y="69"/>
                      </a:lnTo>
                      <a:lnTo>
                        <a:pt x="0" y="0"/>
                      </a:lnTo>
                      <a:lnTo>
                        <a:pt x="34" y="0"/>
                      </a:lnTo>
                      <a:close/>
                    </a:path>
                  </a:pathLst>
                </a:custGeom>
                <a:solidFill>
                  <a:srgbClr val="004CB2"/>
                </a:solidFill>
                <a:ln w="9525">
                  <a:noFill/>
                </a:ln>
              </p:spPr>
              <p:txBody>
                <a:bodyPr/>
                <a:p>
                  <a:endParaRPr lang="zh-CN" altLang="en-US"/>
                </a:p>
              </p:txBody>
            </p:sp>
            <p:sp>
              <p:nvSpPr>
                <p:cNvPr id="1587233" name="任意多边形 1587232"/>
                <p:cNvSpPr/>
                <p:nvPr/>
              </p:nvSpPr>
              <p:spPr>
                <a:xfrm>
                  <a:off x="1056" y="2340"/>
                  <a:ext cx="19" cy="35"/>
                </a:xfrm>
                <a:custGeom>
                  <a:avLst/>
                  <a:gdLst/>
                  <a:ahLst/>
                  <a:cxnLst/>
                  <a:pathLst>
                    <a:path w="39" h="69">
                      <a:moveTo>
                        <a:pt x="34" y="0"/>
                      </a:moveTo>
                      <a:lnTo>
                        <a:pt x="39" y="69"/>
                      </a:lnTo>
                      <a:lnTo>
                        <a:pt x="4" y="69"/>
                      </a:lnTo>
                      <a:lnTo>
                        <a:pt x="0" y="0"/>
                      </a:lnTo>
                      <a:lnTo>
                        <a:pt x="34" y="0"/>
                      </a:lnTo>
                      <a:close/>
                    </a:path>
                  </a:pathLst>
                </a:custGeom>
                <a:solidFill>
                  <a:srgbClr val="004CB2"/>
                </a:solidFill>
                <a:ln w="9525">
                  <a:noFill/>
                </a:ln>
              </p:spPr>
              <p:txBody>
                <a:bodyPr/>
                <a:p>
                  <a:endParaRPr lang="zh-CN" altLang="en-US"/>
                </a:p>
              </p:txBody>
            </p:sp>
            <p:sp>
              <p:nvSpPr>
                <p:cNvPr id="1587234" name="任意多边形 1587233"/>
                <p:cNvSpPr/>
                <p:nvPr/>
              </p:nvSpPr>
              <p:spPr>
                <a:xfrm>
                  <a:off x="1004" y="2340"/>
                  <a:ext cx="18" cy="35"/>
                </a:xfrm>
                <a:custGeom>
                  <a:avLst/>
                  <a:gdLst/>
                  <a:ahLst/>
                  <a:cxnLst/>
                  <a:pathLst>
                    <a:path w="37" h="69">
                      <a:moveTo>
                        <a:pt x="35" y="0"/>
                      </a:moveTo>
                      <a:lnTo>
                        <a:pt x="37" y="69"/>
                      </a:lnTo>
                      <a:lnTo>
                        <a:pt x="2" y="69"/>
                      </a:lnTo>
                      <a:lnTo>
                        <a:pt x="0" y="0"/>
                      </a:lnTo>
                      <a:lnTo>
                        <a:pt x="35" y="0"/>
                      </a:lnTo>
                      <a:close/>
                    </a:path>
                  </a:pathLst>
                </a:custGeom>
                <a:solidFill>
                  <a:srgbClr val="004CB2"/>
                </a:solidFill>
                <a:ln w="9525">
                  <a:noFill/>
                </a:ln>
              </p:spPr>
              <p:txBody>
                <a:bodyPr/>
                <a:p>
                  <a:endParaRPr lang="zh-CN" altLang="en-US"/>
                </a:p>
              </p:txBody>
            </p:sp>
            <p:sp>
              <p:nvSpPr>
                <p:cNvPr id="1587235" name="任意多边形 1587234"/>
                <p:cNvSpPr/>
                <p:nvPr/>
              </p:nvSpPr>
              <p:spPr>
                <a:xfrm>
                  <a:off x="952" y="2340"/>
                  <a:ext cx="17" cy="35"/>
                </a:xfrm>
                <a:custGeom>
                  <a:avLst/>
                  <a:gdLst/>
                  <a:ahLst/>
                  <a:cxnLst/>
                  <a:pathLst>
                    <a:path w="35" h="69">
                      <a:moveTo>
                        <a:pt x="35" y="0"/>
                      </a:moveTo>
                      <a:lnTo>
                        <a:pt x="34" y="69"/>
                      </a:lnTo>
                      <a:lnTo>
                        <a:pt x="0" y="69"/>
                      </a:lnTo>
                      <a:lnTo>
                        <a:pt x="0" y="0"/>
                      </a:lnTo>
                      <a:lnTo>
                        <a:pt x="35" y="0"/>
                      </a:lnTo>
                      <a:close/>
                    </a:path>
                  </a:pathLst>
                </a:custGeom>
                <a:solidFill>
                  <a:srgbClr val="004CB2"/>
                </a:solidFill>
                <a:ln w="9525">
                  <a:noFill/>
                </a:ln>
              </p:spPr>
              <p:txBody>
                <a:bodyPr/>
                <a:p>
                  <a:endParaRPr lang="zh-CN" altLang="en-US"/>
                </a:p>
              </p:txBody>
            </p:sp>
            <p:sp>
              <p:nvSpPr>
                <p:cNvPr id="1587236" name="矩形 1587235"/>
                <p:cNvSpPr/>
                <p:nvPr/>
              </p:nvSpPr>
              <p:spPr>
                <a:xfrm>
                  <a:off x="900" y="2340"/>
                  <a:ext cx="16" cy="35"/>
                </a:xfrm>
                <a:prstGeom prst="rect">
                  <a:avLst/>
                </a:prstGeom>
                <a:solidFill>
                  <a:srgbClr val="004CB2"/>
                </a:solidFill>
                <a:ln w="9525">
                  <a:noFill/>
                </a:ln>
              </p:spPr>
              <p:txBody>
                <a:bodyPr/>
                <a:p>
                  <a:endParaRPr lang="zh-CN" altLang="en-US"/>
                </a:p>
              </p:txBody>
            </p:sp>
            <p:sp>
              <p:nvSpPr>
                <p:cNvPr id="1587237" name="任意多边形 1587236"/>
                <p:cNvSpPr/>
                <p:nvPr/>
              </p:nvSpPr>
              <p:spPr>
                <a:xfrm>
                  <a:off x="845" y="2340"/>
                  <a:ext cx="18" cy="35"/>
                </a:xfrm>
                <a:custGeom>
                  <a:avLst/>
                  <a:gdLst/>
                  <a:ahLst/>
                  <a:cxnLst/>
                  <a:pathLst>
                    <a:path w="38" h="69">
                      <a:moveTo>
                        <a:pt x="38" y="0"/>
                      </a:moveTo>
                      <a:lnTo>
                        <a:pt x="34" y="69"/>
                      </a:lnTo>
                      <a:lnTo>
                        <a:pt x="0" y="69"/>
                      </a:lnTo>
                      <a:lnTo>
                        <a:pt x="4" y="0"/>
                      </a:lnTo>
                      <a:lnTo>
                        <a:pt x="38" y="0"/>
                      </a:lnTo>
                      <a:close/>
                    </a:path>
                  </a:pathLst>
                </a:custGeom>
                <a:solidFill>
                  <a:srgbClr val="004CB2"/>
                </a:solidFill>
                <a:ln w="9525">
                  <a:noFill/>
                </a:ln>
              </p:spPr>
              <p:txBody>
                <a:bodyPr/>
                <a:p>
                  <a:endParaRPr lang="zh-CN" altLang="en-US"/>
                </a:p>
              </p:txBody>
            </p:sp>
            <p:sp>
              <p:nvSpPr>
                <p:cNvPr id="1587238" name="任意多边形 1587237"/>
                <p:cNvSpPr/>
                <p:nvPr/>
              </p:nvSpPr>
              <p:spPr>
                <a:xfrm>
                  <a:off x="792" y="2340"/>
                  <a:ext cx="19" cy="35"/>
                </a:xfrm>
                <a:custGeom>
                  <a:avLst/>
                  <a:gdLst/>
                  <a:ahLst/>
                  <a:cxnLst/>
                  <a:pathLst>
                    <a:path w="39" h="69">
                      <a:moveTo>
                        <a:pt x="39" y="0"/>
                      </a:moveTo>
                      <a:lnTo>
                        <a:pt x="33" y="69"/>
                      </a:lnTo>
                      <a:lnTo>
                        <a:pt x="0" y="69"/>
                      </a:lnTo>
                      <a:lnTo>
                        <a:pt x="5" y="0"/>
                      </a:lnTo>
                      <a:lnTo>
                        <a:pt x="39" y="0"/>
                      </a:lnTo>
                      <a:close/>
                    </a:path>
                  </a:pathLst>
                </a:custGeom>
                <a:solidFill>
                  <a:srgbClr val="004CB2"/>
                </a:solidFill>
                <a:ln w="9525">
                  <a:noFill/>
                </a:ln>
              </p:spPr>
              <p:txBody>
                <a:bodyPr/>
                <a:p>
                  <a:endParaRPr lang="zh-CN" altLang="en-US"/>
                </a:p>
              </p:txBody>
            </p:sp>
            <p:sp>
              <p:nvSpPr>
                <p:cNvPr id="1587239" name="任意多边形 1587238"/>
                <p:cNvSpPr/>
                <p:nvPr/>
              </p:nvSpPr>
              <p:spPr>
                <a:xfrm>
                  <a:off x="738" y="2340"/>
                  <a:ext cx="20" cy="35"/>
                </a:xfrm>
                <a:custGeom>
                  <a:avLst/>
                  <a:gdLst/>
                  <a:ahLst/>
                  <a:cxnLst/>
                  <a:pathLst>
                    <a:path w="41" h="69">
                      <a:moveTo>
                        <a:pt x="41" y="0"/>
                      </a:moveTo>
                      <a:lnTo>
                        <a:pt x="33" y="69"/>
                      </a:lnTo>
                      <a:lnTo>
                        <a:pt x="0" y="69"/>
                      </a:lnTo>
                      <a:lnTo>
                        <a:pt x="7" y="0"/>
                      </a:lnTo>
                      <a:lnTo>
                        <a:pt x="41" y="0"/>
                      </a:lnTo>
                      <a:close/>
                    </a:path>
                  </a:pathLst>
                </a:custGeom>
                <a:solidFill>
                  <a:srgbClr val="004CB2"/>
                </a:solidFill>
                <a:ln w="9525">
                  <a:noFill/>
                </a:ln>
              </p:spPr>
              <p:txBody>
                <a:bodyPr/>
                <a:p>
                  <a:endParaRPr lang="zh-CN" altLang="en-US"/>
                </a:p>
              </p:txBody>
            </p:sp>
            <p:sp>
              <p:nvSpPr>
                <p:cNvPr id="1587240" name="任意多边形 1587239"/>
                <p:cNvSpPr/>
                <p:nvPr/>
              </p:nvSpPr>
              <p:spPr>
                <a:xfrm>
                  <a:off x="684" y="2340"/>
                  <a:ext cx="21" cy="35"/>
                </a:xfrm>
                <a:custGeom>
                  <a:avLst/>
                  <a:gdLst/>
                  <a:ahLst/>
                  <a:cxnLst/>
                  <a:pathLst>
                    <a:path w="43" h="69">
                      <a:moveTo>
                        <a:pt x="43" y="0"/>
                      </a:moveTo>
                      <a:lnTo>
                        <a:pt x="33" y="69"/>
                      </a:lnTo>
                      <a:lnTo>
                        <a:pt x="0" y="69"/>
                      </a:lnTo>
                      <a:lnTo>
                        <a:pt x="11" y="0"/>
                      </a:lnTo>
                      <a:lnTo>
                        <a:pt x="43" y="0"/>
                      </a:lnTo>
                      <a:close/>
                    </a:path>
                  </a:pathLst>
                </a:custGeom>
                <a:solidFill>
                  <a:srgbClr val="004CB2"/>
                </a:solidFill>
                <a:ln w="9525">
                  <a:noFill/>
                </a:ln>
              </p:spPr>
              <p:txBody>
                <a:bodyPr/>
                <a:p>
                  <a:endParaRPr lang="zh-CN" altLang="en-US"/>
                </a:p>
              </p:txBody>
            </p:sp>
            <p:sp>
              <p:nvSpPr>
                <p:cNvPr id="1587241" name="任意多边形 1587240"/>
                <p:cNvSpPr/>
                <p:nvPr/>
              </p:nvSpPr>
              <p:spPr>
                <a:xfrm>
                  <a:off x="631" y="2340"/>
                  <a:ext cx="22" cy="35"/>
                </a:xfrm>
                <a:custGeom>
                  <a:avLst/>
                  <a:gdLst/>
                  <a:ahLst/>
                  <a:cxnLst/>
                  <a:pathLst>
                    <a:path w="45" h="69">
                      <a:moveTo>
                        <a:pt x="45" y="0"/>
                      </a:moveTo>
                      <a:lnTo>
                        <a:pt x="32" y="69"/>
                      </a:lnTo>
                      <a:lnTo>
                        <a:pt x="0" y="69"/>
                      </a:lnTo>
                      <a:lnTo>
                        <a:pt x="11" y="0"/>
                      </a:lnTo>
                      <a:lnTo>
                        <a:pt x="45" y="0"/>
                      </a:lnTo>
                      <a:close/>
                    </a:path>
                  </a:pathLst>
                </a:custGeom>
                <a:solidFill>
                  <a:srgbClr val="004CB2"/>
                </a:solidFill>
                <a:ln w="9525">
                  <a:noFill/>
                </a:ln>
              </p:spPr>
              <p:txBody>
                <a:bodyPr/>
                <a:p>
                  <a:endParaRPr lang="zh-CN" altLang="en-US"/>
                </a:p>
              </p:txBody>
            </p:sp>
            <p:sp>
              <p:nvSpPr>
                <p:cNvPr id="1587242" name="任意多边形 1587241"/>
                <p:cNvSpPr/>
                <p:nvPr/>
              </p:nvSpPr>
              <p:spPr>
                <a:xfrm>
                  <a:off x="577" y="2340"/>
                  <a:ext cx="23" cy="35"/>
                </a:xfrm>
                <a:custGeom>
                  <a:avLst/>
                  <a:gdLst/>
                  <a:ahLst/>
                  <a:cxnLst/>
                  <a:pathLst>
                    <a:path w="47" h="69">
                      <a:moveTo>
                        <a:pt x="47" y="0"/>
                      </a:moveTo>
                      <a:lnTo>
                        <a:pt x="32" y="69"/>
                      </a:lnTo>
                      <a:lnTo>
                        <a:pt x="0" y="69"/>
                      </a:lnTo>
                      <a:lnTo>
                        <a:pt x="15" y="0"/>
                      </a:lnTo>
                      <a:lnTo>
                        <a:pt x="47" y="0"/>
                      </a:lnTo>
                      <a:close/>
                    </a:path>
                  </a:pathLst>
                </a:custGeom>
                <a:solidFill>
                  <a:srgbClr val="004CB2"/>
                </a:solidFill>
                <a:ln w="9525">
                  <a:noFill/>
                </a:ln>
              </p:spPr>
              <p:txBody>
                <a:bodyPr/>
                <a:p>
                  <a:endParaRPr lang="zh-CN" altLang="en-US"/>
                </a:p>
              </p:txBody>
            </p:sp>
            <p:sp>
              <p:nvSpPr>
                <p:cNvPr id="1587243" name="任意多边形 1587242"/>
                <p:cNvSpPr/>
                <p:nvPr/>
              </p:nvSpPr>
              <p:spPr>
                <a:xfrm>
                  <a:off x="483" y="2340"/>
                  <a:ext cx="65" cy="214"/>
                </a:xfrm>
                <a:custGeom>
                  <a:avLst/>
                  <a:gdLst/>
                  <a:ahLst/>
                  <a:cxnLst/>
                  <a:pathLst>
                    <a:path w="130" h="428">
                      <a:moveTo>
                        <a:pt x="0" y="428"/>
                      </a:moveTo>
                      <a:lnTo>
                        <a:pt x="96" y="0"/>
                      </a:lnTo>
                      <a:lnTo>
                        <a:pt x="130" y="0"/>
                      </a:lnTo>
                      <a:lnTo>
                        <a:pt x="31" y="428"/>
                      </a:lnTo>
                      <a:lnTo>
                        <a:pt x="0" y="428"/>
                      </a:lnTo>
                      <a:close/>
                    </a:path>
                  </a:pathLst>
                </a:custGeom>
                <a:solidFill>
                  <a:srgbClr val="004CB2"/>
                </a:solidFill>
                <a:ln w="9525">
                  <a:noFill/>
                </a:ln>
              </p:spPr>
              <p:txBody>
                <a:bodyPr/>
                <a:p>
                  <a:endParaRPr lang="zh-CN" altLang="en-US"/>
                </a:p>
              </p:txBody>
            </p:sp>
            <p:sp>
              <p:nvSpPr>
                <p:cNvPr id="1587244" name="任意多边形 1587243"/>
                <p:cNvSpPr/>
                <p:nvPr/>
              </p:nvSpPr>
              <p:spPr>
                <a:xfrm>
                  <a:off x="1282" y="2390"/>
                  <a:ext cx="24" cy="35"/>
                </a:xfrm>
                <a:custGeom>
                  <a:avLst/>
                  <a:gdLst/>
                  <a:ahLst/>
                  <a:cxnLst/>
                  <a:pathLst>
                    <a:path w="49" h="68">
                      <a:moveTo>
                        <a:pt x="38" y="0"/>
                      </a:moveTo>
                      <a:lnTo>
                        <a:pt x="49" y="68"/>
                      </a:lnTo>
                      <a:lnTo>
                        <a:pt x="13" y="68"/>
                      </a:lnTo>
                      <a:lnTo>
                        <a:pt x="0" y="0"/>
                      </a:lnTo>
                      <a:lnTo>
                        <a:pt x="38" y="0"/>
                      </a:lnTo>
                      <a:close/>
                    </a:path>
                  </a:pathLst>
                </a:custGeom>
                <a:solidFill>
                  <a:srgbClr val="004CB2"/>
                </a:solidFill>
                <a:ln w="9525">
                  <a:noFill/>
                </a:ln>
              </p:spPr>
              <p:txBody>
                <a:bodyPr/>
                <a:p>
                  <a:endParaRPr lang="zh-CN" altLang="en-US"/>
                </a:p>
              </p:txBody>
            </p:sp>
            <p:sp>
              <p:nvSpPr>
                <p:cNvPr id="1587245" name="任意多边形 1587244"/>
                <p:cNvSpPr/>
                <p:nvPr/>
              </p:nvSpPr>
              <p:spPr>
                <a:xfrm>
                  <a:off x="1230" y="2390"/>
                  <a:ext cx="24" cy="35"/>
                </a:xfrm>
                <a:custGeom>
                  <a:avLst/>
                  <a:gdLst/>
                  <a:ahLst/>
                  <a:cxnLst/>
                  <a:pathLst>
                    <a:path w="49" h="68">
                      <a:moveTo>
                        <a:pt x="36" y="0"/>
                      </a:moveTo>
                      <a:lnTo>
                        <a:pt x="49" y="68"/>
                      </a:lnTo>
                      <a:lnTo>
                        <a:pt x="13" y="68"/>
                      </a:lnTo>
                      <a:lnTo>
                        <a:pt x="0" y="0"/>
                      </a:lnTo>
                      <a:lnTo>
                        <a:pt x="36" y="0"/>
                      </a:lnTo>
                      <a:close/>
                    </a:path>
                  </a:pathLst>
                </a:custGeom>
                <a:solidFill>
                  <a:srgbClr val="004CB2"/>
                </a:solidFill>
                <a:ln w="9525">
                  <a:noFill/>
                </a:ln>
              </p:spPr>
              <p:txBody>
                <a:bodyPr/>
                <a:p>
                  <a:endParaRPr lang="zh-CN" altLang="en-US"/>
                </a:p>
              </p:txBody>
            </p:sp>
            <p:sp>
              <p:nvSpPr>
                <p:cNvPr id="1587246" name="任意多边形 1587245"/>
                <p:cNvSpPr/>
                <p:nvPr/>
              </p:nvSpPr>
              <p:spPr>
                <a:xfrm>
                  <a:off x="1177" y="2390"/>
                  <a:ext cx="23" cy="35"/>
                </a:xfrm>
                <a:custGeom>
                  <a:avLst/>
                  <a:gdLst/>
                  <a:ahLst/>
                  <a:cxnLst/>
                  <a:pathLst>
                    <a:path w="46" h="68">
                      <a:moveTo>
                        <a:pt x="35" y="0"/>
                      </a:moveTo>
                      <a:lnTo>
                        <a:pt x="46" y="68"/>
                      </a:lnTo>
                      <a:lnTo>
                        <a:pt x="11" y="68"/>
                      </a:lnTo>
                      <a:lnTo>
                        <a:pt x="0" y="0"/>
                      </a:lnTo>
                      <a:lnTo>
                        <a:pt x="35" y="0"/>
                      </a:lnTo>
                      <a:close/>
                    </a:path>
                  </a:pathLst>
                </a:custGeom>
                <a:solidFill>
                  <a:srgbClr val="004CB2"/>
                </a:solidFill>
                <a:ln w="9525">
                  <a:noFill/>
                </a:ln>
              </p:spPr>
              <p:txBody>
                <a:bodyPr/>
                <a:p>
                  <a:endParaRPr lang="zh-CN" altLang="en-US"/>
                </a:p>
              </p:txBody>
            </p:sp>
            <p:sp>
              <p:nvSpPr>
                <p:cNvPr id="1587247" name="任意多边形 1587246"/>
                <p:cNvSpPr/>
                <p:nvPr/>
              </p:nvSpPr>
              <p:spPr>
                <a:xfrm>
                  <a:off x="1125" y="2390"/>
                  <a:ext cx="22" cy="35"/>
                </a:xfrm>
                <a:custGeom>
                  <a:avLst/>
                  <a:gdLst/>
                  <a:ahLst/>
                  <a:cxnLst/>
                  <a:pathLst>
                    <a:path w="43" h="68">
                      <a:moveTo>
                        <a:pt x="36" y="0"/>
                      </a:moveTo>
                      <a:lnTo>
                        <a:pt x="43" y="68"/>
                      </a:lnTo>
                      <a:lnTo>
                        <a:pt x="8" y="68"/>
                      </a:lnTo>
                      <a:lnTo>
                        <a:pt x="0" y="0"/>
                      </a:lnTo>
                      <a:lnTo>
                        <a:pt x="36" y="0"/>
                      </a:lnTo>
                      <a:close/>
                    </a:path>
                  </a:pathLst>
                </a:custGeom>
                <a:solidFill>
                  <a:srgbClr val="004CB2"/>
                </a:solidFill>
                <a:ln w="9525">
                  <a:noFill/>
                </a:ln>
              </p:spPr>
              <p:txBody>
                <a:bodyPr/>
                <a:p>
                  <a:endParaRPr lang="zh-CN" altLang="en-US"/>
                </a:p>
              </p:txBody>
            </p:sp>
            <p:sp>
              <p:nvSpPr>
                <p:cNvPr id="1587248" name="任意多边形 1587247"/>
                <p:cNvSpPr/>
                <p:nvPr/>
              </p:nvSpPr>
              <p:spPr>
                <a:xfrm>
                  <a:off x="1072" y="2390"/>
                  <a:ext cx="21" cy="35"/>
                </a:xfrm>
                <a:custGeom>
                  <a:avLst/>
                  <a:gdLst/>
                  <a:ahLst/>
                  <a:cxnLst/>
                  <a:pathLst>
                    <a:path w="40" h="68">
                      <a:moveTo>
                        <a:pt x="35" y="0"/>
                      </a:moveTo>
                      <a:lnTo>
                        <a:pt x="40" y="68"/>
                      </a:lnTo>
                      <a:lnTo>
                        <a:pt x="7" y="68"/>
                      </a:lnTo>
                      <a:lnTo>
                        <a:pt x="0" y="0"/>
                      </a:lnTo>
                      <a:lnTo>
                        <a:pt x="35" y="0"/>
                      </a:lnTo>
                      <a:close/>
                    </a:path>
                  </a:pathLst>
                </a:custGeom>
                <a:solidFill>
                  <a:srgbClr val="004CB2"/>
                </a:solidFill>
                <a:ln w="9525">
                  <a:noFill/>
                </a:ln>
              </p:spPr>
              <p:txBody>
                <a:bodyPr/>
                <a:p>
                  <a:endParaRPr lang="zh-CN" altLang="en-US"/>
                </a:p>
              </p:txBody>
            </p:sp>
            <p:sp>
              <p:nvSpPr>
                <p:cNvPr id="1587249" name="任意多边形 1587248"/>
                <p:cNvSpPr/>
                <p:nvPr/>
              </p:nvSpPr>
              <p:spPr>
                <a:xfrm>
                  <a:off x="1022" y="2390"/>
                  <a:ext cx="18" cy="35"/>
                </a:xfrm>
                <a:custGeom>
                  <a:avLst/>
                  <a:gdLst/>
                  <a:ahLst/>
                  <a:cxnLst/>
                  <a:pathLst>
                    <a:path w="36" h="68">
                      <a:moveTo>
                        <a:pt x="34" y="0"/>
                      </a:moveTo>
                      <a:lnTo>
                        <a:pt x="36" y="68"/>
                      </a:lnTo>
                      <a:lnTo>
                        <a:pt x="2" y="68"/>
                      </a:lnTo>
                      <a:lnTo>
                        <a:pt x="0" y="0"/>
                      </a:lnTo>
                      <a:lnTo>
                        <a:pt x="34" y="0"/>
                      </a:lnTo>
                      <a:close/>
                    </a:path>
                  </a:pathLst>
                </a:custGeom>
                <a:solidFill>
                  <a:srgbClr val="004CB2"/>
                </a:solidFill>
                <a:ln w="9525">
                  <a:noFill/>
                </a:ln>
              </p:spPr>
              <p:txBody>
                <a:bodyPr/>
                <a:p>
                  <a:endParaRPr lang="zh-CN" altLang="en-US"/>
                </a:p>
              </p:txBody>
            </p:sp>
            <p:sp>
              <p:nvSpPr>
                <p:cNvPr id="1587250" name="任意多边形 1587249"/>
                <p:cNvSpPr/>
                <p:nvPr/>
              </p:nvSpPr>
              <p:spPr>
                <a:xfrm>
                  <a:off x="969" y="2390"/>
                  <a:ext cx="18" cy="35"/>
                </a:xfrm>
                <a:custGeom>
                  <a:avLst/>
                  <a:gdLst/>
                  <a:ahLst/>
                  <a:cxnLst/>
                  <a:pathLst>
                    <a:path w="36" h="68">
                      <a:moveTo>
                        <a:pt x="36" y="0"/>
                      </a:moveTo>
                      <a:lnTo>
                        <a:pt x="34" y="68"/>
                      </a:lnTo>
                      <a:lnTo>
                        <a:pt x="0" y="68"/>
                      </a:lnTo>
                      <a:lnTo>
                        <a:pt x="2" y="0"/>
                      </a:lnTo>
                      <a:lnTo>
                        <a:pt x="36" y="0"/>
                      </a:lnTo>
                      <a:close/>
                    </a:path>
                  </a:pathLst>
                </a:custGeom>
                <a:solidFill>
                  <a:srgbClr val="004CB2"/>
                </a:solidFill>
                <a:ln w="9525">
                  <a:noFill/>
                </a:ln>
              </p:spPr>
              <p:txBody>
                <a:bodyPr/>
                <a:p>
                  <a:endParaRPr lang="zh-CN" altLang="en-US"/>
                </a:p>
              </p:txBody>
            </p:sp>
            <p:sp>
              <p:nvSpPr>
                <p:cNvPr id="1587251" name="任意多边形 1587250"/>
                <p:cNvSpPr/>
                <p:nvPr/>
              </p:nvSpPr>
              <p:spPr>
                <a:xfrm>
                  <a:off x="917" y="2390"/>
                  <a:ext cx="18" cy="35"/>
                </a:xfrm>
                <a:custGeom>
                  <a:avLst/>
                  <a:gdLst/>
                  <a:ahLst/>
                  <a:cxnLst/>
                  <a:pathLst>
                    <a:path w="36" h="68">
                      <a:moveTo>
                        <a:pt x="34" y="0"/>
                      </a:moveTo>
                      <a:lnTo>
                        <a:pt x="36" y="68"/>
                      </a:lnTo>
                      <a:lnTo>
                        <a:pt x="2" y="68"/>
                      </a:lnTo>
                      <a:lnTo>
                        <a:pt x="0" y="0"/>
                      </a:lnTo>
                      <a:lnTo>
                        <a:pt x="34" y="0"/>
                      </a:lnTo>
                      <a:close/>
                    </a:path>
                  </a:pathLst>
                </a:custGeom>
                <a:solidFill>
                  <a:srgbClr val="004CB2"/>
                </a:solidFill>
                <a:ln w="9525">
                  <a:noFill/>
                </a:ln>
              </p:spPr>
              <p:txBody>
                <a:bodyPr/>
                <a:p>
                  <a:endParaRPr lang="zh-CN" altLang="en-US"/>
                </a:p>
              </p:txBody>
            </p:sp>
            <p:sp>
              <p:nvSpPr>
                <p:cNvPr id="1587252" name="任意多边形 1587251"/>
                <p:cNvSpPr/>
                <p:nvPr/>
              </p:nvSpPr>
              <p:spPr>
                <a:xfrm>
                  <a:off x="863" y="2390"/>
                  <a:ext cx="19" cy="35"/>
                </a:xfrm>
                <a:custGeom>
                  <a:avLst/>
                  <a:gdLst/>
                  <a:ahLst/>
                  <a:cxnLst/>
                  <a:pathLst>
                    <a:path w="37" h="68">
                      <a:moveTo>
                        <a:pt x="37" y="0"/>
                      </a:moveTo>
                      <a:lnTo>
                        <a:pt x="33" y="68"/>
                      </a:lnTo>
                      <a:lnTo>
                        <a:pt x="0" y="68"/>
                      </a:lnTo>
                      <a:lnTo>
                        <a:pt x="3" y="0"/>
                      </a:lnTo>
                      <a:lnTo>
                        <a:pt x="37" y="0"/>
                      </a:lnTo>
                      <a:close/>
                    </a:path>
                  </a:pathLst>
                </a:custGeom>
                <a:solidFill>
                  <a:srgbClr val="004CB2"/>
                </a:solidFill>
                <a:ln w="9525">
                  <a:noFill/>
                </a:ln>
              </p:spPr>
              <p:txBody>
                <a:bodyPr/>
                <a:p>
                  <a:endParaRPr lang="zh-CN" altLang="en-US"/>
                </a:p>
              </p:txBody>
            </p:sp>
            <p:sp>
              <p:nvSpPr>
                <p:cNvPr id="1587253" name="任意多边形 1587252"/>
                <p:cNvSpPr/>
                <p:nvPr/>
              </p:nvSpPr>
              <p:spPr>
                <a:xfrm>
                  <a:off x="809" y="2390"/>
                  <a:ext cx="20" cy="35"/>
                </a:xfrm>
                <a:custGeom>
                  <a:avLst/>
                  <a:gdLst/>
                  <a:ahLst/>
                  <a:cxnLst/>
                  <a:pathLst>
                    <a:path w="39" h="68">
                      <a:moveTo>
                        <a:pt x="39" y="0"/>
                      </a:moveTo>
                      <a:lnTo>
                        <a:pt x="33" y="68"/>
                      </a:lnTo>
                      <a:lnTo>
                        <a:pt x="0" y="68"/>
                      </a:lnTo>
                      <a:lnTo>
                        <a:pt x="5" y="0"/>
                      </a:lnTo>
                      <a:lnTo>
                        <a:pt x="39" y="0"/>
                      </a:lnTo>
                      <a:close/>
                    </a:path>
                  </a:pathLst>
                </a:custGeom>
                <a:solidFill>
                  <a:srgbClr val="004CB2"/>
                </a:solidFill>
                <a:ln w="9525">
                  <a:noFill/>
                </a:ln>
              </p:spPr>
              <p:txBody>
                <a:bodyPr/>
                <a:p>
                  <a:endParaRPr lang="zh-CN" altLang="en-US"/>
                </a:p>
              </p:txBody>
            </p:sp>
            <p:sp>
              <p:nvSpPr>
                <p:cNvPr id="1587254" name="任意多边形 1587253"/>
                <p:cNvSpPr/>
                <p:nvPr/>
              </p:nvSpPr>
              <p:spPr>
                <a:xfrm>
                  <a:off x="756" y="2390"/>
                  <a:ext cx="20" cy="35"/>
                </a:xfrm>
                <a:custGeom>
                  <a:avLst/>
                  <a:gdLst/>
                  <a:ahLst/>
                  <a:cxnLst/>
                  <a:pathLst>
                    <a:path w="41" h="68">
                      <a:moveTo>
                        <a:pt x="41" y="0"/>
                      </a:moveTo>
                      <a:lnTo>
                        <a:pt x="34" y="68"/>
                      </a:lnTo>
                      <a:lnTo>
                        <a:pt x="0" y="68"/>
                      </a:lnTo>
                      <a:lnTo>
                        <a:pt x="9" y="0"/>
                      </a:lnTo>
                      <a:lnTo>
                        <a:pt x="41" y="0"/>
                      </a:lnTo>
                      <a:close/>
                    </a:path>
                  </a:pathLst>
                </a:custGeom>
                <a:solidFill>
                  <a:srgbClr val="004CB2"/>
                </a:solidFill>
                <a:ln w="9525">
                  <a:noFill/>
                </a:ln>
              </p:spPr>
              <p:txBody>
                <a:bodyPr/>
                <a:p>
                  <a:endParaRPr lang="zh-CN" altLang="en-US"/>
                </a:p>
              </p:txBody>
            </p:sp>
            <p:sp>
              <p:nvSpPr>
                <p:cNvPr id="1587255" name="任意多边形 1587254"/>
                <p:cNvSpPr/>
                <p:nvPr/>
              </p:nvSpPr>
              <p:spPr>
                <a:xfrm>
                  <a:off x="703" y="2390"/>
                  <a:ext cx="21" cy="35"/>
                </a:xfrm>
                <a:custGeom>
                  <a:avLst/>
                  <a:gdLst/>
                  <a:ahLst/>
                  <a:cxnLst/>
                  <a:pathLst>
                    <a:path w="43" h="68">
                      <a:moveTo>
                        <a:pt x="43" y="0"/>
                      </a:moveTo>
                      <a:lnTo>
                        <a:pt x="32" y="68"/>
                      </a:lnTo>
                      <a:lnTo>
                        <a:pt x="0" y="68"/>
                      </a:lnTo>
                      <a:lnTo>
                        <a:pt x="10" y="0"/>
                      </a:lnTo>
                      <a:lnTo>
                        <a:pt x="43" y="0"/>
                      </a:lnTo>
                      <a:close/>
                    </a:path>
                  </a:pathLst>
                </a:custGeom>
                <a:solidFill>
                  <a:srgbClr val="004CB2"/>
                </a:solidFill>
                <a:ln w="9525">
                  <a:noFill/>
                </a:ln>
              </p:spPr>
              <p:txBody>
                <a:bodyPr/>
                <a:p>
                  <a:endParaRPr lang="zh-CN" altLang="en-US"/>
                </a:p>
              </p:txBody>
            </p:sp>
            <p:sp>
              <p:nvSpPr>
                <p:cNvPr id="1587256" name="任意多边形 1587255"/>
                <p:cNvSpPr/>
                <p:nvPr/>
              </p:nvSpPr>
              <p:spPr>
                <a:xfrm>
                  <a:off x="649" y="2390"/>
                  <a:ext cx="22" cy="35"/>
                </a:xfrm>
                <a:custGeom>
                  <a:avLst/>
                  <a:gdLst/>
                  <a:ahLst/>
                  <a:cxnLst/>
                  <a:pathLst>
                    <a:path w="45" h="68">
                      <a:moveTo>
                        <a:pt x="45" y="0"/>
                      </a:moveTo>
                      <a:lnTo>
                        <a:pt x="32" y="68"/>
                      </a:lnTo>
                      <a:lnTo>
                        <a:pt x="0" y="68"/>
                      </a:lnTo>
                      <a:lnTo>
                        <a:pt x="13" y="0"/>
                      </a:lnTo>
                      <a:lnTo>
                        <a:pt x="45" y="0"/>
                      </a:lnTo>
                      <a:close/>
                    </a:path>
                  </a:pathLst>
                </a:custGeom>
                <a:solidFill>
                  <a:srgbClr val="004CB2"/>
                </a:solidFill>
                <a:ln w="9525">
                  <a:noFill/>
                </a:ln>
              </p:spPr>
              <p:txBody>
                <a:bodyPr/>
                <a:p>
                  <a:endParaRPr lang="zh-CN" altLang="en-US"/>
                </a:p>
              </p:txBody>
            </p:sp>
            <p:sp>
              <p:nvSpPr>
                <p:cNvPr id="1587257" name="任意多边形 1587256"/>
                <p:cNvSpPr/>
                <p:nvPr/>
              </p:nvSpPr>
              <p:spPr>
                <a:xfrm>
                  <a:off x="595" y="2390"/>
                  <a:ext cx="24" cy="35"/>
                </a:xfrm>
                <a:custGeom>
                  <a:avLst/>
                  <a:gdLst/>
                  <a:ahLst/>
                  <a:cxnLst/>
                  <a:pathLst>
                    <a:path w="48" h="68">
                      <a:moveTo>
                        <a:pt x="48" y="0"/>
                      </a:moveTo>
                      <a:lnTo>
                        <a:pt x="33" y="68"/>
                      </a:lnTo>
                      <a:lnTo>
                        <a:pt x="0" y="68"/>
                      </a:lnTo>
                      <a:lnTo>
                        <a:pt x="15" y="0"/>
                      </a:lnTo>
                      <a:lnTo>
                        <a:pt x="48" y="0"/>
                      </a:lnTo>
                      <a:close/>
                    </a:path>
                  </a:pathLst>
                </a:custGeom>
                <a:solidFill>
                  <a:srgbClr val="004CB2"/>
                </a:solidFill>
                <a:ln w="9525">
                  <a:noFill/>
                </a:ln>
              </p:spPr>
              <p:txBody>
                <a:bodyPr/>
                <a:p>
                  <a:endParaRPr lang="zh-CN" altLang="en-US"/>
                </a:p>
              </p:txBody>
            </p:sp>
            <p:sp>
              <p:nvSpPr>
                <p:cNvPr id="1587258" name="任意多边形 1587257"/>
                <p:cNvSpPr/>
                <p:nvPr/>
              </p:nvSpPr>
              <p:spPr>
                <a:xfrm>
                  <a:off x="1289" y="2491"/>
                  <a:ext cx="28" cy="47"/>
                </a:xfrm>
                <a:custGeom>
                  <a:avLst/>
                  <a:gdLst/>
                  <a:ahLst/>
                  <a:cxnLst/>
                  <a:pathLst>
                    <a:path w="56" h="95">
                      <a:moveTo>
                        <a:pt x="38" y="0"/>
                      </a:moveTo>
                      <a:lnTo>
                        <a:pt x="56" y="95"/>
                      </a:lnTo>
                      <a:lnTo>
                        <a:pt x="21" y="95"/>
                      </a:lnTo>
                      <a:lnTo>
                        <a:pt x="0" y="0"/>
                      </a:lnTo>
                      <a:lnTo>
                        <a:pt x="38" y="0"/>
                      </a:lnTo>
                      <a:close/>
                    </a:path>
                  </a:pathLst>
                </a:custGeom>
                <a:solidFill>
                  <a:srgbClr val="004CB2"/>
                </a:solidFill>
                <a:ln w="9525">
                  <a:noFill/>
                </a:ln>
              </p:spPr>
              <p:txBody>
                <a:bodyPr/>
                <a:p>
                  <a:endParaRPr lang="zh-CN" altLang="en-US"/>
                </a:p>
              </p:txBody>
            </p:sp>
            <p:sp>
              <p:nvSpPr>
                <p:cNvPr id="1587259" name="任意多边形 1587258"/>
                <p:cNvSpPr/>
                <p:nvPr/>
              </p:nvSpPr>
              <p:spPr>
                <a:xfrm>
                  <a:off x="1184" y="2491"/>
                  <a:ext cx="33" cy="47"/>
                </a:xfrm>
                <a:custGeom>
                  <a:avLst/>
                  <a:gdLst/>
                  <a:ahLst/>
                  <a:cxnLst/>
                  <a:pathLst>
                    <a:path w="66" h="95">
                      <a:moveTo>
                        <a:pt x="50" y="0"/>
                      </a:moveTo>
                      <a:lnTo>
                        <a:pt x="66" y="95"/>
                      </a:lnTo>
                      <a:lnTo>
                        <a:pt x="16" y="95"/>
                      </a:lnTo>
                      <a:lnTo>
                        <a:pt x="0" y="0"/>
                      </a:lnTo>
                      <a:lnTo>
                        <a:pt x="50" y="0"/>
                      </a:lnTo>
                      <a:close/>
                    </a:path>
                  </a:pathLst>
                </a:custGeom>
                <a:solidFill>
                  <a:srgbClr val="004CB2"/>
                </a:solidFill>
                <a:ln w="9525">
                  <a:noFill/>
                </a:ln>
              </p:spPr>
              <p:txBody>
                <a:bodyPr/>
                <a:p>
                  <a:endParaRPr lang="zh-CN" altLang="en-US"/>
                </a:p>
              </p:txBody>
            </p:sp>
            <p:sp>
              <p:nvSpPr>
                <p:cNvPr id="1587260" name="任意多边形 1587259"/>
                <p:cNvSpPr/>
                <p:nvPr/>
              </p:nvSpPr>
              <p:spPr>
                <a:xfrm>
                  <a:off x="1096" y="2491"/>
                  <a:ext cx="25" cy="47"/>
                </a:xfrm>
                <a:custGeom>
                  <a:avLst/>
                  <a:gdLst/>
                  <a:ahLst/>
                  <a:cxnLst/>
                  <a:pathLst>
                    <a:path w="48" h="95">
                      <a:moveTo>
                        <a:pt x="35" y="0"/>
                      </a:moveTo>
                      <a:lnTo>
                        <a:pt x="48" y="95"/>
                      </a:lnTo>
                      <a:lnTo>
                        <a:pt x="13" y="95"/>
                      </a:lnTo>
                      <a:lnTo>
                        <a:pt x="0" y="0"/>
                      </a:lnTo>
                      <a:lnTo>
                        <a:pt x="35" y="0"/>
                      </a:lnTo>
                      <a:close/>
                    </a:path>
                  </a:pathLst>
                </a:custGeom>
                <a:solidFill>
                  <a:srgbClr val="004CB2"/>
                </a:solidFill>
                <a:ln w="9525">
                  <a:noFill/>
                </a:ln>
              </p:spPr>
              <p:txBody>
                <a:bodyPr/>
                <a:p>
                  <a:endParaRPr lang="zh-CN" altLang="en-US"/>
                </a:p>
              </p:txBody>
            </p:sp>
            <p:sp>
              <p:nvSpPr>
                <p:cNvPr id="1587261" name="任意多边形 1587260"/>
                <p:cNvSpPr/>
                <p:nvPr/>
              </p:nvSpPr>
              <p:spPr>
                <a:xfrm>
                  <a:off x="677" y="2491"/>
                  <a:ext cx="23" cy="47"/>
                </a:xfrm>
                <a:custGeom>
                  <a:avLst/>
                  <a:gdLst/>
                  <a:ahLst/>
                  <a:cxnLst/>
                  <a:pathLst>
                    <a:path w="47" h="95">
                      <a:moveTo>
                        <a:pt x="47" y="0"/>
                      </a:moveTo>
                      <a:lnTo>
                        <a:pt x="32" y="95"/>
                      </a:lnTo>
                      <a:lnTo>
                        <a:pt x="0" y="95"/>
                      </a:lnTo>
                      <a:lnTo>
                        <a:pt x="13" y="0"/>
                      </a:lnTo>
                      <a:lnTo>
                        <a:pt x="47" y="0"/>
                      </a:lnTo>
                      <a:close/>
                    </a:path>
                  </a:pathLst>
                </a:custGeom>
                <a:solidFill>
                  <a:srgbClr val="004CB2"/>
                </a:solidFill>
                <a:ln w="9525">
                  <a:noFill/>
                </a:ln>
              </p:spPr>
              <p:txBody>
                <a:bodyPr/>
                <a:p>
                  <a:endParaRPr lang="zh-CN" altLang="en-US"/>
                </a:p>
              </p:txBody>
            </p:sp>
            <p:sp>
              <p:nvSpPr>
                <p:cNvPr id="1587262" name="任意多边形 1587261"/>
                <p:cNvSpPr/>
                <p:nvPr/>
              </p:nvSpPr>
              <p:spPr>
                <a:xfrm>
                  <a:off x="569" y="2491"/>
                  <a:ext cx="27" cy="47"/>
                </a:xfrm>
                <a:custGeom>
                  <a:avLst/>
                  <a:gdLst/>
                  <a:ahLst/>
                  <a:cxnLst/>
                  <a:pathLst>
                    <a:path w="54" h="95">
                      <a:moveTo>
                        <a:pt x="54" y="0"/>
                      </a:moveTo>
                      <a:lnTo>
                        <a:pt x="31" y="95"/>
                      </a:lnTo>
                      <a:lnTo>
                        <a:pt x="0" y="95"/>
                      </a:lnTo>
                      <a:lnTo>
                        <a:pt x="22" y="0"/>
                      </a:lnTo>
                      <a:lnTo>
                        <a:pt x="54" y="0"/>
                      </a:lnTo>
                      <a:close/>
                    </a:path>
                  </a:pathLst>
                </a:custGeom>
                <a:solidFill>
                  <a:srgbClr val="004CB2"/>
                </a:solidFill>
                <a:ln w="9525">
                  <a:noFill/>
                </a:ln>
              </p:spPr>
              <p:txBody>
                <a:bodyPr/>
                <a:p>
                  <a:endParaRPr lang="zh-CN" altLang="en-US"/>
                </a:p>
              </p:txBody>
            </p:sp>
            <p:sp>
              <p:nvSpPr>
                <p:cNvPr id="1587263" name="任意多边形 1587262"/>
                <p:cNvSpPr/>
                <p:nvPr/>
              </p:nvSpPr>
              <p:spPr>
                <a:xfrm>
                  <a:off x="1294" y="2440"/>
                  <a:ext cx="25" cy="35"/>
                </a:xfrm>
                <a:custGeom>
                  <a:avLst/>
                  <a:gdLst/>
                  <a:ahLst/>
                  <a:cxnLst/>
                  <a:pathLst>
                    <a:path w="50" h="69">
                      <a:moveTo>
                        <a:pt x="37" y="0"/>
                      </a:moveTo>
                      <a:lnTo>
                        <a:pt x="50" y="69"/>
                      </a:lnTo>
                      <a:lnTo>
                        <a:pt x="13" y="69"/>
                      </a:lnTo>
                      <a:lnTo>
                        <a:pt x="0" y="0"/>
                      </a:lnTo>
                      <a:lnTo>
                        <a:pt x="37" y="0"/>
                      </a:lnTo>
                      <a:close/>
                    </a:path>
                  </a:pathLst>
                </a:custGeom>
                <a:solidFill>
                  <a:srgbClr val="004CB2"/>
                </a:solidFill>
                <a:ln w="9525">
                  <a:noFill/>
                </a:ln>
              </p:spPr>
              <p:txBody>
                <a:bodyPr/>
                <a:p>
                  <a:endParaRPr lang="zh-CN" altLang="en-US"/>
                </a:p>
              </p:txBody>
            </p:sp>
            <p:sp>
              <p:nvSpPr>
                <p:cNvPr id="1587264" name="任意多边形 1587263"/>
                <p:cNvSpPr/>
                <p:nvPr/>
              </p:nvSpPr>
              <p:spPr>
                <a:xfrm>
                  <a:off x="1242" y="2440"/>
                  <a:ext cx="24" cy="35"/>
                </a:xfrm>
                <a:custGeom>
                  <a:avLst/>
                  <a:gdLst/>
                  <a:ahLst/>
                  <a:cxnLst/>
                  <a:pathLst>
                    <a:path w="48" h="69">
                      <a:moveTo>
                        <a:pt x="35" y="0"/>
                      </a:moveTo>
                      <a:lnTo>
                        <a:pt x="48" y="69"/>
                      </a:lnTo>
                      <a:lnTo>
                        <a:pt x="13" y="69"/>
                      </a:lnTo>
                      <a:lnTo>
                        <a:pt x="0" y="0"/>
                      </a:lnTo>
                      <a:lnTo>
                        <a:pt x="35" y="0"/>
                      </a:lnTo>
                      <a:close/>
                    </a:path>
                  </a:pathLst>
                </a:custGeom>
                <a:solidFill>
                  <a:srgbClr val="004CB2"/>
                </a:solidFill>
                <a:ln w="9525">
                  <a:noFill/>
                </a:ln>
              </p:spPr>
              <p:txBody>
                <a:bodyPr/>
                <a:p>
                  <a:endParaRPr lang="zh-CN" altLang="en-US"/>
                </a:p>
              </p:txBody>
            </p:sp>
            <p:sp>
              <p:nvSpPr>
                <p:cNvPr id="1587265" name="任意多边形 1587264"/>
                <p:cNvSpPr/>
                <p:nvPr/>
              </p:nvSpPr>
              <p:spPr>
                <a:xfrm>
                  <a:off x="1190" y="2440"/>
                  <a:ext cx="23" cy="35"/>
                </a:xfrm>
                <a:custGeom>
                  <a:avLst/>
                  <a:gdLst/>
                  <a:ahLst/>
                  <a:cxnLst/>
                  <a:pathLst>
                    <a:path w="44" h="69">
                      <a:moveTo>
                        <a:pt x="33" y="0"/>
                      </a:moveTo>
                      <a:lnTo>
                        <a:pt x="44" y="69"/>
                      </a:lnTo>
                      <a:lnTo>
                        <a:pt x="9" y="69"/>
                      </a:lnTo>
                      <a:lnTo>
                        <a:pt x="0" y="0"/>
                      </a:lnTo>
                      <a:lnTo>
                        <a:pt x="33" y="0"/>
                      </a:lnTo>
                      <a:close/>
                    </a:path>
                  </a:pathLst>
                </a:custGeom>
                <a:solidFill>
                  <a:srgbClr val="004CB2"/>
                </a:solidFill>
                <a:ln w="9525">
                  <a:noFill/>
                </a:ln>
              </p:spPr>
              <p:txBody>
                <a:bodyPr/>
                <a:p>
                  <a:endParaRPr lang="zh-CN" altLang="en-US"/>
                </a:p>
              </p:txBody>
            </p:sp>
            <p:sp>
              <p:nvSpPr>
                <p:cNvPr id="1587266" name="任意多边形 1587265"/>
                <p:cNvSpPr/>
                <p:nvPr/>
              </p:nvSpPr>
              <p:spPr>
                <a:xfrm>
                  <a:off x="1137" y="2440"/>
                  <a:ext cx="22" cy="35"/>
                </a:xfrm>
                <a:custGeom>
                  <a:avLst/>
                  <a:gdLst/>
                  <a:ahLst/>
                  <a:cxnLst/>
                  <a:pathLst>
                    <a:path w="42" h="69">
                      <a:moveTo>
                        <a:pt x="35" y="0"/>
                      </a:moveTo>
                      <a:lnTo>
                        <a:pt x="42" y="69"/>
                      </a:lnTo>
                      <a:lnTo>
                        <a:pt x="7" y="69"/>
                      </a:lnTo>
                      <a:lnTo>
                        <a:pt x="0" y="0"/>
                      </a:lnTo>
                      <a:lnTo>
                        <a:pt x="35" y="0"/>
                      </a:lnTo>
                      <a:close/>
                    </a:path>
                  </a:pathLst>
                </a:custGeom>
                <a:solidFill>
                  <a:srgbClr val="004CB2"/>
                </a:solidFill>
                <a:ln w="9525">
                  <a:noFill/>
                </a:ln>
              </p:spPr>
              <p:txBody>
                <a:bodyPr/>
                <a:p>
                  <a:endParaRPr lang="zh-CN" altLang="en-US"/>
                </a:p>
              </p:txBody>
            </p:sp>
            <p:sp>
              <p:nvSpPr>
                <p:cNvPr id="1587267" name="任意多边形 1587266"/>
                <p:cNvSpPr/>
                <p:nvPr/>
              </p:nvSpPr>
              <p:spPr>
                <a:xfrm>
                  <a:off x="1085" y="2440"/>
                  <a:ext cx="20" cy="35"/>
                </a:xfrm>
                <a:custGeom>
                  <a:avLst/>
                  <a:gdLst/>
                  <a:ahLst/>
                  <a:cxnLst/>
                  <a:pathLst>
                    <a:path w="39" h="69">
                      <a:moveTo>
                        <a:pt x="33" y="0"/>
                      </a:moveTo>
                      <a:lnTo>
                        <a:pt x="39" y="69"/>
                      </a:lnTo>
                      <a:lnTo>
                        <a:pt x="5" y="69"/>
                      </a:lnTo>
                      <a:lnTo>
                        <a:pt x="0" y="0"/>
                      </a:lnTo>
                      <a:lnTo>
                        <a:pt x="33" y="0"/>
                      </a:lnTo>
                      <a:close/>
                    </a:path>
                  </a:pathLst>
                </a:custGeom>
                <a:solidFill>
                  <a:srgbClr val="004CB2"/>
                </a:solidFill>
                <a:ln w="9525">
                  <a:noFill/>
                </a:ln>
              </p:spPr>
              <p:txBody>
                <a:bodyPr/>
                <a:p>
                  <a:endParaRPr lang="zh-CN" altLang="en-US"/>
                </a:p>
              </p:txBody>
            </p:sp>
            <p:sp>
              <p:nvSpPr>
                <p:cNvPr id="1587268" name="任意多边形 1587267"/>
                <p:cNvSpPr/>
                <p:nvPr/>
              </p:nvSpPr>
              <p:spPr>
                <a:xfrm>
                  <a:off x="1034" y="2440"/>
                  <a:ext cx="18" cy="35"/>
                </a:xfrm>
                <a:custGeom>
                  <a:avLst/>
                  <a:gdLst/>
                  <a:ahLst/>
                  <a:cxnLst/>
                  <a:pathLst>
                    <a:path w="36" h="69">
                      <a:moveTo>
                        <a:pt x="34" y="0"/>
                      </a:moveTo>
                      <a:lnTo>
                        <a:pt x="36" y="69"/>
                      </a:lnTo>
                      <a:lnTo>
                        <a:pt x="2" y="69"/>
                      </a:lnTo>
                      <a:lnTo>
                        <a:pt x="0" y="0"/>
                      </a:lnTo>
                      <a:lnTo>
                        <a:pt x="34" y="0"/>
                      </a:lnTo>
                      <a:close/>
                    </a:path>
                  </a:pathLst>
                </a:custGeom>
                <a:solidFill>
                  <a:srgbClr val="004CB2"/>
                </a:solidFill>
                <a:ln w="9525">
                  <a:noFill/>
                </a:ln>
              </p:spPr>
              <p:txBody>
                <a:bodyPr/>
                <a:p>
                  <a:endParaRPr lang="zh-CN" altLang="en-US"/>
                </a:p>
              </p:txBody>
            </p:sp>
            <p:sp>
              <p:nvSpPr>
                <p:cNvPr id="1587269" name="任意多边形 1587268"/>
                <p:cNvSpPr/>
                <p:nvPr/>
              </p:nvSpPr>
              <p:spPr>
                <a:xfrm>
                  <a:off x="981" y="2440"/>
                  <a:ext cx="18" cy="35"/>
                </a:xfrm>
                <a:custGeom>
                  <a:avLst/>
                  <a:gdLst/>
                  <a:ahLst/>
                  <a:cxnLst/>
                  <a:pathLst>
                    <a:path w="35" h="69">
                      <a:moveTo>
                        <a:pt x="35" y="0"/>
                      </a:moveTo>
                      <a:lnTo>
                        <a:pt x="35" y="69"/>
                      </a:lnTo>
                      <a:lnTo>
                        <a:pt x="0" y="69"/>
                      </a:lnTo>
                      <a:lnTo>
                        <a:pt x="1" y="0"/>
                      </a:lnTo>
                      <a:lnTo>
                        <a:pt x="35" y="0"/>
                      </a:lnTo>
                      <a:close/>
                    </a:path>
                  </a:pathLst>
                </a:custGeom>
                <a:solidFill>
                  <a:srgbClr val="004CB2"/>
                </a:solidFill>
                <a:ln w="9525">
                  <a:noFill/>
                </a:ln>
              </p:spPr>
              <p:txBody>
                <a:bodyPr/>
                <a:p>
                  <a:endParaRPr lang="zh-CN" altLang="en-US"/>
                </a:p>
              </p:txBody>
            </p:sp>
            <p:sp>
              <p:nvSpPr>
                <p:cNvPr id="1587270" name="任意多边形 1587269"/>
                <p:cNvSpPr/>
                <p:nvPr/>
              </p:nvSpPr>
              <p:spPr>
                <a:xfrm>
                  <a:off x="929" y="2440"/>
                  <a:ext cx="18" cy="35"/>
                </a:xfrm>
                <a:custGeom>
                  <a:avLst/>
                  <a:gdLst/>
                  <a:ahLst/>
                  <a:cxnLst/>
                  <a:pathLst>
                    <a:path w="35" h="69">
                      <a:moveTo>
                        <a:pt x="33" y="0"/>
                      </a:moveTo>
                      <a:lnTo>
                        <a:pt x="35" y="69"/>
                      </a:lnTo>
                      <a:lnTo>
                        <a:pt x="1" y="69"/>
                      </a:lnTo>
                      <a:lnTo>
                        <a:pt x="0" y="0"/>
                      </a:lnTo>
                      <a:lnTo>
                        <a:pt x="33" y="0"/>
                      </a:lnTo>
                      <a:close/>
                    </a:path>
                  </a:pathLst>
                </a:custGeom>
                <a:solidFill>
                  <a:srgbClr val="004CB2"/>
                </a:solidFill>
                <a:ln w="9525">
                  <a:noFill/>
                </a:ln>
              </p:spPr>
              <p:txBody>
                <a:bodyPr/>
                <a:p>
                  <a:endParaRPr lang="zh-CN" altLang="en-US"/>
                </a:p>
              </p:txBody>
            </p:sp>
            <p:sp>
              <p:nvSpPr>
                <p:cNvPr id="1587271" name="任意多边形 1587270"/>
                <p:cNvSpPr/>
                <p:nvPr/>
              </p:nvSpPr>
              <p:spPr>
                <a:xfrm>
                  <a:off x="875" y="2440"/>
                  <a:ext cx="19" cy="35"/>
                </a:xfrm>
                <a:custGeom>
                  <a:avLst/>
                  <a:gdLst/>
                  <a:ahLst/>
                  <a:cxnLst/>
                  <a:pathLst>
                    <a:path w="37" h="69">
                      <a:moveTo>
                        <a:pt x="37" y="0"/>
                      </a:moveTo>
                      <a:lnTo>
                        <a:pt x="33" y="69"/>
                      </a:lnTo>
                      <a:lnTo>
                        <a:pt x="0" y="69"/>
                      </a:lnTo>
                      <a:lnTo>
                        <a:pt x="3" y="0"/>
                      </a:lnTo>
                      <a:lnTo>
                        <a:pt x="37" y="0"/>
                      </a:lnTo>
                      <a:close/>
                    </a:path>
                  </a:pathLst>
                </a:custGeom>
                <a:solidFill>
                  <a:srgbClr val="004CB2"/>
                </a:solidFill>
                <a:ln w="9525">
                  <a:noFill/>
                </a:ln>
              </p:spPr>
              <p:txBody>
                <a:bodyPr/>
                <a:p>
                  <a:endParaRPr lang="zh-CN" altLang="en-US"/>
                </a:p>
              </p:txBody>
            </p:sp>
            <p:sp>
              <p:nvSpPr>
                <p:cNvPr id="1587272" name="任意多边形 1587271"/>
                <p:cNvSpPr/>
                <p:nvPr/>
              </p:nvSpPr>
              <p:spPr>
                <a:xfrm>
                  <a:off x="822" y="2440"/>
                  <a:ext cx="19" cy="35"/>
                </a:xfrm>
                <a:custGeom>
                  <a:avLst/>
                  <a:gdLst/>
                  <a:ahLst/>
                  <a:cxnLst/>
                  <a:pathLst>
                    <a:path w="39" h="69">
                      <a:moveTo>
                        <a:pt x="39" y="0"/>
                      </a:moveTo>
                      <a:lnTo>
                        <a:pt x="33" y="69"/>
                      </a:lnTo>
                      <a:lnTo>
                        <a:pt x="0" y="69"/>
                      </a:lnTo>
                      <a:lnTo>
                        <a:pt x="6" y="0"/>
                      </a:lnTo>
                      <a:lnTo>
                        <a:pt x="39" y="0"/>
                      </a:lnTo>
                      <a:close/>
                    </a:path>
                  </a:pathLst>
                </a:custGeom>
                <a:solidFill>
                  <a:srgbClr val="004CB2"/>
                </a:solidFill>
                <a:ln w="9525">
                  <a:noFill/>
                </a:ln>
              </p:spPr>
              <p:txBody>
                <a:bodyPr/>
                <a:p>
                  <a:endParaRPr lang="zh-CN" altLang="en-US"/>
                </a:p>
              </p:txBody>
            </p:sp>
            <p:sp>
              <p:nvSpPr>
                <p:cNvPr id="1587273" name="任意多边形 1587272"/>
                <p:cNvSpPr/>
                <p:nvPr/>
              </p:nvSpPr>
              <p:spPr>
                <a:xfrm>
                  <a:off x="769" y="2440"/>
                  <a:ext cx="20" cy="35"/>
                </a:xfrm>
                <a:custGeom>
                  <a:avLst/>
                  <a:gdLst/>
                  <a:ahLst/>
                  <a:cxnLst/>
                  <a:pathLst>
                    <a:path w="41" h="69">
                      <a:moveTo>
                        <a:pt x="41" y="0"/>
                      </a:moveTo>
                      <a:lnTo>
                        <a:pt x="32" y="69"/>
                      </a:lnTo>
                      <a:lnTo>
                        <a:pt x="0" y="69"/>
                      </a:lnTo>
                      <a:lnTo>
                        <a:pt x="8" y="0"/>
                      </a:lnTo>
                      <a:lnTo>
                        <a:pt x="41" y="0"/>
                      </a:lnTo>
                      <a:close/>
                    </a:path>
                  </a:pathLst>
                </a:custGeom>
                <a:solidFill>
                  <a:srgbClr val="004CB2"/>
                </a:solidFill>
                <a:ln w="9525">
                  <a:noFill/>
                </a:ln>
              </p:spPr>
              <p:txBody>
                <a:bodyPr/>
                <a:p>
                  <a:endParaRPr lang="zh-CN" altLang="en-US"/>
                </a:p>
              </p:txBody>
            </p:sp>
            <p:sp>
              <p:nvSpPr>
                <p:cNvPr id="1587274" name="任意多边形 1587273"/>
                <p:cNvSpPr/>
                <p:nvPr/>
              </p:nvSpPr>
              <p:spPr>
                <a:xfrm>
                  <a:off x="715" y="2440"/>
                  <a:ext cx="21" cy="35"/>
                </a:xfrm>
                <a:custGeom>
                  <a:avLst/>
                  <a:gdLst/>
                  <a:ahLst/>
                  <a:cxnLst/>
                  <a:pathLst>
                    <a:path w="43" h="69">
                      <a:moveTo>
                        <a:pt x="43" y="0"/>
                      </a:moveTo>
                      <a:lnTo>
                        <a:pt x="32" y="69"/>
                      </a:lnTo>
                      <a:lnTo>
                        <a:pt x="0" y="69"/>
                      </a:lnTo>
                      <a:lnTo>
                        <a:pt x="10" y="0"/>
                      </a:lnTo>
                      <a:lnTo>
                        <a:pt x="43" y="0"/>
                      </a:lnTo>
                      <a:close/>
                    </a:path>
                  </a:pathLst>
                </a:custGeom>
                <a:solidFill>
                  <a:srgbClr val="004CB2"/>
                </a:solidFill>
                <a:ln w="9525">
                  <a:noFill/>
                </a:ln>
              </p:spPr>
              <p:txBody>
                <a:bodyPr/>
                <a:p>
                  <a:endParaRPr lang="zh-CN" altLang="en-US"/>
                </a:p>
              </p:txBody>
            </p:sp>
            <p:sp>
              <p:nvSpPr>
                <p:cNvPr id="1587275" name="任意多边形 1587274"/>
                <p:cNvSpPr/>
                <p:nvPr/>
              </p:nvSpPr>
              <p:spPr>
                <a:xfrm>
                  <a:off x="661" y="2440"/>
                  <a:ext cx="22" cy="35"/>
                </a:xfrm>
                <a:custGeom>
                  <a:avLst/>
                  <a:gdLst/>
                  <a:ahLst/>
                  <a:cxnLst/>
                  <a:pathLst>
                    <a:path w="44" h="69">
                      <a:moveTo>
                        <a:pt x="44" y="0"/>
                      </a:moveTo>
                      <a:lnTo>
                        <a:pt x="33" y="69"/>
                      </a:lnTo>
                      <a:lnTo>
                        <a:pt x="0" y="69"/>
                      </a:lnTo>
                      <a:lnTo>
                        <a:pt x="13" y="0"/>
                      </a:lnTo>
                      <a:lnTo>
                        <a:pt x="44" y="0"/>
                      </a:lnTo>
                      <a:close/>
                    </a:path>
                  </a:pathLst>
                </a:custGeom>
                <a:solidFill>
                  <a:srgbClr val="004CB2"/>
                </a:solidFill>
                <a:ln w="9525">
                  <a:noFill/>
                </a:ln>
              </p:spPr>
              <p:txBody>
                <a:bodyPr/>
                <a:p>
                  <a:endParaRPr lang="zh-CN" altLang="en-US"/>
                </a:p>
              </p:txBody>
            </p:sp>
            <p:sp>
              <p:nvSpPr>
                <p:cNvPr id="1587276" name="任意多边形 1587275"/>
                <p:cNvSpPr/>
                <p:nvPr/>
              </p:nvSpPr>
              <p:spPr>
                <a:xfrm>
                  <a:off x="607" y="2440"/>
                  <a:ext cx="24" cy="35"/>
                </a:xfrm>
                <a:custGeom>
                  <a:avLst/>
                  <a:gdLst/>
                  <a:ahLst/>
                  <a:cxnLst/>
                  <a:pathLst>
                    <a:path w="48" h="69">
                      <a:moveTo>
                        <a:pt x="48" y="0"/>
                      </a:moveTo>
                      <a:lnTo>
                        <a:pt x="33" y="69"/>
                      </a:lnTo>
                      <a:lnTo>
                        <a:pt x="0" y="69"/>
                      </a:lnTo>
                      <a:lnTo>
                        <a:pt x="15" y="0"/>
                      </a:lnTo>
                      <a:lnTo>
                        <a:pt x="48" y="0"/>
                      </a:lnTo>
                      <a:close/>
                    </a:path>
                  </a:pathLst>
                </a:custGeom>
                <a:solidFill>
                  <a:srgbClr val="004CB2"/>
                </a:solidFill>
                <a:ln w="9525">
                  <a:noFill/>
                </a:ln>
              </p:spPr>
              <p:txBody>
                <a:bodyPr/>
                <a:p>
                  <a:endParaRPr lang="zh-CN" altLang="en-US"/>
                </a:p>
              </p:txBody>
            </p:sp>
          </p:grpSp>
          <p:sp>
            <p:nvSpPr>
              <p:cNvPr id="1587277" name="文本框 1587276"/>
              <p:cNvSpPr txBox="1"/>
              <p:nvPr/>
            </p:nvSpPr>
            <p:spPr>
              <a:xfrm>
                <a:off x="2232" y="1343"/>
                <a:ext cx="915" cy="251"/>
              </a:xfrm>
              <a:prstGeom prst="rect">
                <a:avLst/>
              </a:prstGeom>
              <a:noFill/>
              <a:ln w="9525">
                <a:noFill/>
              </a:ln>
            </p:spPr>
            <p:txBody>
              <a:bodyPr wrap="none" anchor="t" anchorCtr="0">
                <a:spAutoFit/>
              </a:bodyPr>
              <a:p>
                <a:r>
                  <a:rPr lang="zh-CN" altLang="en-US" sz="2000" b="0" i="0" dirty="0">
                    <a:solidFill>
                      <a:schemeClr val="accent2"/>
                    </a:solidFill>
                    <a:latin typeface="Times New Roman" panose="02020603050405020304" pitchFamily="18" charset="0"/>
                    <a:ea typeface="宋体" panose="02010600030101010101" pitchFamily="2" charset="-122"/>
                  </a:rPr>
                  <a:t>计算机内部</a:t>
                </a:r>
                <a:endParaRPr lang="zh-CN" altLang="en-US" sz="2000" b="0" i="0" dirty="0">
                  <a:solidFill>
                    <a:schemeClr val="accent2"/>
                  </a:solidFill>
                  <a:latin typeface="Times New Roman" panose="02020603050405020304" pitchFamily="18" charset="0"/>
                  <a:ea typeface="宋体" panose="02010600030101010101" pitchFamily="2" charset="-122"/>
                </a:endParaRPr>
              </a:p>
            </p:txBody>
          </p:sp>
          <p:sp>
            <p:nvSpPr>
              <p:cNvPr id="1587278" name="文本框 1587277"/>
              <p:cNvSpPr txBox="1"/>
              <p:nvPr/>
            </p:nvSpPr>
            <p:spPr>
              <a:xfrm>
                <a:off x="567" y="1547"/>
                <a:ext cx="755" cy="251"/>
              </a:xfrm>
              <a:prstGeom prst="rect">
                <a:avLst/>
              </a:prstGeom>
              <a:noFill/>
              <a:ln w="9525">
                <a:noFill/>
              </a:ln>
            </p:spPr>
            <p:txBody>
              <a:bodyPr wrap="none" anchor="t" anchorCtr="0">
                <a:spAutoFit/>
              </a:bodyPr>
              <a:p>
                <a:r>
                  <a:rPr lang="zh-CN" altLang="en-US" sz="2000" b="0" i="0" dirty="0">
                    <a:solidFill>
                      <a:schemeClr val="accent2"/>
                    </a:solidFill>
                    <a:latin typeface="Times New Roman" panose="02020603050405020304" pitchFamily="18" charset="0"/>
                    <a:ea typeface="宋体" panose="02010600030101010101" pitchFamily="2" charset="-122"/>
                  </a:rPr>
                  <a:t>由外到内</a:t>
                </a:r>
                <a:endParaRPr lang="zh-CN" altLang="en-US" sz="2000" b="0" i="0" dirty="0">
                  <a:solidFill>
                    <a:schemeClr val="accent2"/>
                  </a:solidFill>
                  <a:latin typeface="Times New Roman" panose="02020603050405020304" pitchFamily="18" charset="0"/>
                  <a:ea typeface="宋体" panose="02010600030101010101" pitchFamily="2" charset="-122"/>
                </a:endParaRPr>
              </a:p>
            </p:txBody>
          </p:sp>
          <p:sp>
            <p:nvSpPr>
              <p:cNvPr id="1587279" name="文本框 1587278"/>
              <p:cNvSpPr txBox="1"/>
              <p:nvPr/>
            </p:nvSpPr>
            <p:spPr>
              <a:xfrm>
                <a:off x="4307" y="1427"/>
                <a:ext cx="755" cy="251"/>
              </a:xfrm>
              <a:prstGeom prst="rect">
                <a:avLst/>
              </a:prstGeom>
              <a:noFill/>
              <a:ln w="9525">
                <a:noFill/>
              </a:ln>
            </p:spPr>
            <p:txBody>
              <a:bodyPr wrap="none" anchor="t" anchorCtr="0">
                <a:spAutoFit/>
              </a:bodyPr>
              <a:p>
                <a:r>
                  <a:rPr lang="zh-CN" altLang="en-US" sz="2000" b="0" i="0" dirty="0">
                    <a:solidFill>
                      <a:schemeClr val="accent2"/>
                    </a:solidFill>
                    <a:latin typeface="Times New Roman" panose="02020603050405020304" pitchFamily="18" charset="0"/>
                    <a:ea typeface="宋体" panose="02010600030101010101" pitchFamily="2" charset="-122"/>
                  </a:rPr>
                  <a:t>由内到外</a:t>
                </a:r>
                <a:endParaRPr lang="zh-CN" altLang="en-US" sz="2000" b="0" i="0" dirty="0">
                  <a:solidFill>
                    <a:schemeClr val="accent2"/>
                  </a:solidFill>
                  <a:latin typeface="Times New Roman" panose="02020603050405020304" pitchFamily="18" charset="0"/>
                  <a:ea typeface="宋体" panose="02010600030101010101" pitchFamily="2" charset="-122"/>
                </a:endParaRPr>
              </a:p>
            </p:txBody>
          </p:sp>
        </p:grpSp>
        <p:sp>
          <p:nvSpPr>
            <p:cNvPr id="1587280" name="文本框 1587279"/>
            <p:cNvSpPr txBox="1"/>
            <p:nvPr/>
          </p:nvSpPr>
          <p:spPr>
            <a:xfrm>
              <a:off x="4728" y="1895"/>
              <a:ext cx="227" cy="193"/>
            </a:xfrm>
            <a:prstGeom prst="rect">
              <a:avLst/>
            </a:prstGeom>
            <a:noFill/>
            <a:ln w="9525">
              <a:noFill/>
            </a:ln>
          </p:spPr>
          <p:txBody>
            <a:bodyPr wrap="none" anchor="t" anchorCtr="0">
              <a:spAutoFit/>
            </a:bodyPr>
            <a:p>
              <a:r>
                <a:rPr lang="zh-CN" altLang="en-US" sz="1400" i="0" dirty="0">
                  <a:solidFill>
                    <a:srgbClr val="FFFF00"/>
                  </a:solidFill>
                  <a:latin typeface="Arial" panose="020B0604020202020204" pitchFamily="34" charset="0"/>
                  <a:ea typeface="宋体" panose="02010600030101010101" pitchFamily="2" charset="-122"/>
                </a:rPr>
                <a:t>大</a:t>
              </a:r>
              <a:endParaRPr lang="zh-CN" altLang="en-US" sz="1400" i="0" dirty="0">
                <a:solidFill>
                  <a:srgbClr val="FFFF00"/>
                </a:solidFill>
                <a:latin typeface="Arial" panose="020B0604020202020204" pitchFamily="34" charset="0"/>
                <a:ea typeface="宋体" panose="02010600030101010101" pitchFamily="2" charset="-122"/>
              </a:endParaRPr>
            </a:p>
          </p:txBody>
        </p:sp>
      </p:grpSp>
      <p:pic>
        <p:nvPicPr>
          <p:cNvPr id="7" name="图片 6" descr="校徽"/>
          <p:cNvPicPr>
            <a:picLocks noChangeAspect="1"/>
          </p:cNvPicPr>
          <p:nvPr/>
        </p:nvPicPr>
        <p:blipFill>
          <a:blip r:embed="rId7">
            <a:alphaModFix amt="67000"/>
          </a:blip>
          <a:stretch>
            <a:fillRect/>
          </a:stretch>
        </p:blipFill>
        <p:spPr>
          <a:xfrm>
            <a:off x="10788015" y="123825"/>
            <a:ext cx="1297940" cy="124269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587203"/>
                                        </p:tgtEl>
                                        <p:attrNameLst>
                                          <p:attrName>style.visibility</p:attrName>
                                        </p:attrNameLst>
                                      </p:cBhvr>
                                      <p:to>
                                        <p:strVal val="visible"/>
                                      </p:to>
                                    </p:set>
                                    <p:anim calcmode="lin" valueType="num">
                                      <p:cBhvr additive="base">
                                        <p:cTn id="7" dur="500" fill="hold"/>
                                        <p:tgtEl>
                                          <p:spTgt spid="1587203"/>
                                        </p:tgtEl>
                                        <p:attrNameLst>
                                          <p:attrName>ppt_x</p:attrName>
                                        </p:attrNameLst>
                                      </p:cBhvr>
                                      <p:tavLst>
                                        <p:tav tm="0">
                                          <p:val>
                                            <p:strVal val="1+#ppt_w/2"/>
                                          </p:val>
                                        </p:tav>
                                        <p:tav tm="100000">
                                          <p:val>
                                            <p:strVal val="#ppt_x"/>
                                          </p:val>
                                        </p:tav>
                                      </p:tavLst>
                                    </p:anim>
                                    <p:anim calcmode="lin" valueType="num">
                                      <p:cBhvr additive="base">
                                        <p:cTn id="8" dur="500" fill="hold"/>
                                        <p:tgtEl>
                                          <p:spTgt spid="158720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1587204"/>
                                        </p:tgtEl>
                                        <p:attrNameLst>
                                          <p:attrName>style.visibility</p:attrName>
                                        </p:attrNameLst>
                                      </p:cBhvr>
                                      <p:to>
                                        <p:strVal val="visible"/>
                                      </p:to>
                                    </p:set>
                                    <p:anim calcmode="lin" valueType="num">
                                      <p:cBhvr additive="base">
                                        <p:cTn id="13" dur="500" fill="hold"/>
                                        <p:tgtEl>
                                          <p:spTgt spid="1587204"/>
                                        </p:tgtEl>
                                        <p:attrNameLst>
                                          <p:attrName>ppt_x</p:attrName>
                                        </p:attrNameLst>
                                      </p:cBhvr>
                                      <p:tavLst>
                                        <p:tav tm="0">
                                          <p:val>
                                            <p:strVal val="1+#ppt_w/2"/>
                                          </p:val>
                                        </p:tav>
                                        <p:tav tm="100000">
                                          <p:val>
                                            <p:strVal val="#ppt_x"/>
                                          </p:val>
                                        </p:tav>
                                      </p:tavLst>
                                    </p:anim>
                                    <p:anim calcmode="lin" valueType="num">
                                      <p:cBhvr additive="base">
                                        <p:cTn id="14" dur="500" fill="hold"/>
                                        <p:tgtEl>
                                          <p:spTgt spid="1587204"/>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1587202"/>
                                        </p:tgtEl>
                                        <p:attrNameLst>
                                          <p:attrName>style.visibility</p:attrName>
                                        </p:attrNameLst>
                                      </p:cBhvr>
                                      <p:to>
                                        <p:strVal val="visible"/>
                                      </p:to>
                                    </p:set>
                                    <p:anim calcmode="lin" valueType="num">
                                      <p:cBhvr additive="base">
                                        <p:cTn id="19" dur="500" fill="hold"/>
                                        <p:tgtEl>
                                          <p:spTgt spid="1587202"/>
                                        </p:tgtEl>
                                        <p:attrNameLst>
                                          <p:attrName>ppt_x</p:attrName>
                                        </p:attrNameLst>
                                      </p:cBhvr>
                                      <p:tavLst>
                                        <p:tav tm="0">
                                          <p:val>
                                            <p:strVal val="1+#ppt_w/2"/>
                                          </p:val>
                                        </p:tav>
                                        <p:tav tm="100000">
                                          <p:val>
                                            <p:strVal val="#ppt_x"/>
                                          </p:val>
                                        </p:tav>
                                      </p:tavLst>
                                    </p:anim>
                                    <p:anim calcmode="lin" valueType="num">
                                      <p:cBhvr additive="base">
                                        <p:cTn id="20" dur="500" fill="hold"/>
                                        <p:tgtEl>
                                          <p:spTgt spid="1587202"/>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1587205"/>
                                        </p:tgtEl>
                                        <p:attrNameLst>
                                          <p:attrName>style.visibility</p:attrName>
                                        </p:attrNameLst>
                                      </p:cBhvr>
                                      <p:to>
                                        <p:strVal val="visible"/>
                                      </p:to>
                                    </p:set>
                                    <p:anim calcmode="lin" valueType="num">
                                      <p:cBhvr additive="base">
                                        <p:cTn id="25" dur="500" fill="hold"/>
                                        <p:tgtEl>
                                          <p:spTgt spid="1587205"/>
                                        </p:tgtEl>
                                        <p:attrNameLst>
                                          <p:attrName>ppt_x</p:attrName>
                                        </p:attrNameLst>
                                      </p:cBhvr>
                                      <p:tavLst>
                                        <p:tav tm="0">
                                          <p:val>
                                            <p:strVal val="1+#ppt_w/2"/>
                                          </p:val>
                                        </p:tav>
                                        <p:tav tm="100000">
                                          <p:val>
                                            <p:strVal val="#ppt_x"/>
                                          </p:val>
                                        </p:tav>
                                      </p:tavLst>
                                    </p:anim>
                                    <p:anim calcmode="lin" valueType="num">
                                      <p:cBhvr additive="base">
                                        <p:cTn id="26" dur="500" fill="hold"/>
                                        <p:tgtEl>
                                          <p:spTgt spid="158720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87202" grpId="0"/>
      <p:bldP spid="1587203" grpId="0"/>
      <p:bldP spid="1587204" grpId="0"/>
      <p:bldP spid="1587205"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88226" name="文本框 1588225"/>
          <p:cNvSpPr txBox="1"/>
          <p:nvPr/>
        </p:nvSpPr>
        <p:spPr>
          <a:xfrm>
            <a:off x="5311775" y="3951288"/>
            <a:ext cx="2011680" cy="829945"/>
          </a:xfrm>
          <a:prstGeom prst="rect">
            <a:avLst/>
          </a:prstGeom>
          <a:noFill/>
          <a:ln w="9525">
            <a:noFill/>
          </a:ln>
        </p:spPr>
        <p:txBody>
          <a:bodyPr wrap="none" anchor="t" anchorCtr="0">
            <a:spAutoFit/>
          </a:bodyPr>
          <a:p>
            <a:r>
              <a:rPr lang="zh-CN" altLang="zh-CN" sz="4800" b="0" i="0" dirty="0">
                <a:latin typeface="Times New Roman" panose="02020603050405020304" pitchFamily="18" charset="0"/>
                <a:ea typeface="隶书" panose="02010509060101010101" pitchFamily="49" charset="-122"/>
              </a:rPr>
              <a:t>“大</a:t>
            </a:r>
            <a:r>
              <a:rPr lang="zh-CN" altLang="en-US" sz="4800" b="0" i="0" dirty="0">
                <a:latin typeface="Times New Roman" panose="02020603050405020304" pitchFamily="18" charset="0"/>
                <a:ea typeface="隶书" panose="02010509060101010101" pitchFamily="49" charset="-122"/>
              </a:rPr>
              <a:t>”</a:t>
            </a:r>
            <a:endParaRPr lang="zh-CN" altLang="en-US" sz="4800" b="0" i="0" dirty="0">
              <a:latin typeface="隶书" panose="02010509060101010101" pitchFamily="49" charset="-122"/>
              <a:ea typeface="隶书" panose="02010509060101010101" pitchFamily="49" charset="-122"/>
            </a:endParaRPr>
          </a:p>
        </p:txBody>
      </p:sp>
      <p:grpSp>
        <p:nvGrpSpPr>
          <p:cNvPr id="1588227" name="组合 1588226"/>
          <p:cNvGrpSpPr/>
          <p:nvPr/>
        </p:nvGrpSpPr>
        <p:grpSpPr>
          <a:xfrm>
            <a:off x="3921125" y="4052888"/>
            <a:ext cx="1550988" cy="644525"/>
            <a:chOff x="1510" y="2769"/>
            <a:chExt cx="977" cy="406"/>
          </a:xfrm>
        </p:grpSpPr>
        <p:sp>
          <p:nvSpPr>
            <p:cNvPr id="1588228" name="文本框 1588227"/>
            <p:cNvSpPr txBox="1"/>
            <p:nvPr/>
          </p:nvSpPr>
          <p:spPr>
            <a:xfrm>
              <a:off x="1510" y="2769"/>
              <a:ext cx="435" cy="406"/>
            </a:xfrm>
            <a:prstGeom prst="rect">
              <a:avLst/>
            </a:prstGeom>
            <a:noFill/>
            <a:ln w="9525">
              <a:noFill/>
            </a:ln>
          </p:spPr>
          <p:txBody>
            <a:bodyPr wrap="none" anchor="t" anchorCtr="0">
              <a:spAutoFit/>
            </a:bodyPr>
            <a:p>
              <a:r>
                <a:rPr lang="en-US" altLang="zh-CN" sz="3600" b="0" i="0" err="1">
                  <a:latin typeface="Arial" panose="020B0604020202020204" pitchFamily="34" charset="0"/>
                  <a:ea typeface="宋体" panose="02010600030101010101" pitchFamily="2" charset="-122"/>
                </a:rPr>
                <a:t>da</a:t>
              </a:r>
              <a:endParaRPr lang="en-US" altLang="zh-CN" sz="3600" b="0" i="0">
                <a:latin typeface="Arial" panose="020B0604020202020204" pitchFamily="34" charset="0"/>
                <a:ea typeface="宋体" panose="02010600030101010101" pitchFamily="2" charset="-122"/>
              </a:endParaRPr>
            </a:p>
          </p:txBody>
        </p:sp>
        <p:sp>
          <p:nvSpPr>
            <p:cNvPr id="1588229" name="左箭头 1588228"/>
            <p:cNvSpPr/>
            <p:nvPr/>
          </p:nvSpPr>
          <p:spPr>
            <a:xfrm>
              <a:off x="1911" y="2929"/>
              <a:ext cx="576" cy="152"/>
            </a:xfrm>
            <a:prstGeom prst="leftArrow">
              <a:avLst>
                <a:gd name="adj1" fmla="val 50000"/>
                <a:gd name="adj2" fmla="val 94736"/>
              </a:avLst>
            </a:prstGeom>
            <a:solidFill>
              <a:srgbClr val="FF9966"/>
            </a:solidFill>
            <a:ln w="9525" cap="flat" cmpd="sng">
              <a:solidFill>
                <a:srgbClr val="FF9933"/>
              </a:solidFill>
              <a:prstDash val="solid"/>
              <a:miter/>
              <a:headEnd type="none" w="med" len="med"/>
              <a:tailEnd type="none" w="med" len="med"/>
            </a:ln>
          </p:spPr>
          <p:txBody>
            <a:bodyPr/>
            <a:p>
              <a:endParaRPr lang="zh-CN" altLang="en-US"/>
            </a:p>
          </p:txBody>
        </p:sp>
      </p:grpSp>
      <p:grpSp>
        <p:nvGrpSpPr>
          <p:cNvPr id="1588230" name="组合 1588229"/>
          <p:cNvGrpSpPr/>
          <p:nvPr/>
        </p:nvGrpSpPr>
        <p:grpSpPr>
          <a:xfrm>
            <a:off x="3275013" y="4697413"/>
            <a:ext cx="3676650" cy="1230312"/>
            <a:chOff x="48" y="2400"/>
            <a:chExt cx="3408" cy="1392"/>
          </a:xfrm>
        </p:grpSpPr>
        <p:sp>
          <p:nvSpPr>
            <p:cNvPr id="1588231" name="椭圆 1588230"/>
            <p:cNvSpPr/>
            <p:nvPr/>
          </p:nvSpPr>
          <p:spPr>
            <a:xfrm>
              <a:off x="48" y="2928"/>
              <a:ext cx="3408" cy="864"/>
            </a:xfrm>
            <a:prstGeom prst="ellipse">
              <a:avLst/>
            </a:prstGeom>
            <a:solidFill>
              <a:srgbClr val="333399"/>
            </a:solidFill>
            <a:ln w="9525" cap="flat" cmpd="sng">
              <a:solidFill>
                <a:schemeClr val="tx1"/>
              </a:solidFill>
              <a:prstDash val="solid"/>
              <a:headEnd type="none" w="med" len="med"/>
              <a:tailEnd type="none" w="med" len="med"/>
            </a:ln>
          </p:spPr>
          <p:txBody>
            <a:bodyPr/>
            <a:p>
              <a:endParaRPr lang="zh-CN" altLang="en-US"/>
            </a:p>
          </p:txBody>
        </p:sp>
        <p:grpSp>
          <p:nvGrpSpPr>
            <p:cNvPr id="1588232" name="组合 1588231"/>
            <p:cNvGrpSpPr/>
            <p:nvPr/>
          </p:nvGrpSpPr>
          <p:grpSpPr>
            <a:xfrm>
              <a:off x="288" y="3233"/>
              <a:ext cx="2898" cy="319"/>
              <a:chOff x="816" y="3216"/>
              <a:chExt cx="2898" cy="319"/>
            </a:xfrm>
          </p:grpSpPr>
          <p:sp>
            <p:nvSpPr>
              <p:cNvPr id="1588233" name="文本框 1588232"/>
              <p:cNvSpPr txBox="1"/>
              <p:nvPr/>
            </p:nvSpPr>
            <p:spPr>
              <a:xfrm>
                <a:off x="816" y="3216"/>
                <a:ext cx="1464" cy="307"/>
              </a:xfrm>
              <a:prstGeom prst="rect">
                <a:avLst/>
              </a:prstGeom>
              <a:noFill/>
              <a:ln w="9525">
                <a:noFill/>
              </a:ln>
            </p:spPr>
            <p:txBody>
              <a:bodyPr/>
              <a:p>
                <a:pPr algn="r"/>
                <a:r>
                  <a:rPr lang="en-US" altLang="zh-CN" b="0" i="0">
                    <a:solidFill>
                      <a:srgbClr val="FFFF66"/>
                    </a:solidFill>
                    <a:latin typeface="Times New Roman" panose="02020603050405020304" pitchFamily="18" charset="0"/>
                    <a:ea typeface="宋体" panose="02010600030101010101" pitchFamily="2" charset="-122"/>
                  </a:rPr>
                  <a:t>1</a:t>
                </a:r>
                <a:r>
                  <a:rPr lang="en-US" altLang="zh-CN" b="0" i="0">
                    <a:solidFill>
                      <a:schemeClr val="bg1"/>
                    </a:solidFill>
                    <a:latin typeface="Times New Roman" panose="02020603050405020304" pitchFamily="18" charset="0"/>
                    <a:ea typeface="宋体" panose="02010600030101010101" pitchFamily="2" charset="-122"/>
                  </a:rPr>
                  <a:t>  0 1 1 0 1 0 0      </a:t>
                </a:r>
                <a:endParaRPr lang="en-US" altLang="zh-CN" b="0" i="0">
                  <a:solidFill>
                    <a:schemeClr val="bg1"/>
                  </a:solidFill>
                  <a:latin typeface="Times New Roman" panose="02020603050405020304" pitchFamily="18" charset="0"/>
                  <a:ea typeface="宋体" panose="02010600030101010101" pitchFamily="2" charset="-122"/>
                </a:endParaRPr>
              </a:p>
            </p:txBody>
          </p:sp>
          <p:sp>
            <p:nvSpPr>
              <p:cNvPr id="1588234" name="文本框 1588233"/>
              <p:cNvSpPr txBox="1"/>
              <p:nvPr/>
            </p:nvSpPr>
            <p:spPr>
              <a:xfrm>
                <a:off x="2244" y="3228"/>
                <a:ext cx="1470" cy="307"/>
              </a:xfrm>
              <a:prstGeom prst="rect">
                <a:avLst/>
              </a:prstGeom>
              <a:noFill/>
              <a:ln w="9525">
                <a:noFill/>
              </a:ln>
            </p:spPr>
            <p:txBody>
              <a:bodyPr/>
              <a:p>
                <a:pPr algn="r"/>
                <a:r>
                  <a:rPr lang="en-US" altLang="zh-CN" b="0" i="0">
                    <a:solidFill>
                      <a:srgbClr val="FFFF66"/>
                    </a:solidFill>
                    <a:latin typeface="Times New Roman" panose="02020603050405020304" pitchFamily="18" charset="0"/>
                    <a:ea typeface="宋体" panose="02010600030101010101" pitchFamily="2" charset="-122"/>
                  </a:rPr>
                  <a:t>1</a:t>
                </a:r>
                <a:r>
                  <a:rPr lang="en-US" altLang="zh-CN" b="0" i="0">
                    <a:solidFill>
                      <a:schemeClr val="bg1"/>
                    </a:solidFill>
                    <a:latin typeface="Times New Roman" panose="02020603050405020304" pitchFamily="18" charset="0"/>
                    <a:ea typeface="宋体" panose="02010600030101010101" pitchFamily="2" charset="-122"/>
                  </a:rPr>
                  <a:t>  1 1 1 0 1 1 1      </a:t>
                </a:r>
                <a:endParaRPr lang="en-US" altLang="zh-CN" b="0" i="0">
                  <a:solidFill>
                    <a:schemeClr val="bg1"/>
                  </a:solidFill>
                  <a:latin typeface="Times New Roman" panose="02020603050405020304" pitchFamily="18" charset="0"/>
                  <a:ea typeface="宋体" panose="02010600030101010101" pitchFamily="2" charset="-122"/>
                </a:endParaRPr>
              </a:p>
            </p:txBody>
          </p:sp>
        </p:grpSp>
        <p:sp>
          <p:nvSpPr>
            <p:cNvPr id="1588235" name="下箭头 1588234"/>
            <p:cNvSpPr/>
            <p:nvPr/>
          </p:nvSpPr>
          <p:spPr>
            <a:xfrm>
              <a:off x="912" y="2400"/>
              <a:ext cx="192" cy="816"/>
            </a:xfrm>
            <a:prstGeom prst="downArrow">
              <a:avLst>
                <a:gd name="adj1" fmla="val 50000"/>
                <a:gd name="adj2" fmla="val 106250"/>
              </a:avLst>
            </a:prstGeom>
            <a:solidFill>
              <a:srgbClr val="FF9966"/>
            </a:solidFill>
            <a:ln w="9525" cap="flat" cmpd="sng">
              <a:solidFill>
                <a:srgbClr val="FF9933"/>
              </a:solidFill>
              <a:prstDash val="solid"/>
              <a:miter/>
              <a:headEnd type="none" w="med" len="med"/>
              <a:tailEnd type="none" w="med" len="med"/>
            </a:ln>
          </p:spPr>
          <p:txBody>
            <a:bodyPr/>
            <a:p>
              <a:endParaRPr lang="zh-CN" altLang="en-US"/>
            </a:p>
          </p:txBody>
        </p:sp>
      </p:grpSp>
      <p:grpSp>
        <p:nvGrpSpPr>
          <p:cNvPr id="1588236" name="组合 1588235"/>
          <p:cNvGrpSpPr/>
          <p:nvPr/>
        </p:nvGrpSpPr>
        <p:grpSpPr>
          <a:xfrm>
            <a:off x="6259513" y="3836988"/>
            <a:ext cx="3162300" cy="2297113"/>
            <a:chOff x="2983" y="2633"/>
            <a:chExt cx="1992" cy="1447"/>
          </a:xfrm>
        </p:grpSpPr>
        <p:sp>
          <p:nvSpPr>
            <p:cNvPr id="1588237" name="文本框 1588236"/>
            <p:cNvSpPr txBox="1"/>
            <p:nvPr/>
          </p:nvSpPr>
          <p:spPr>
            <a:xfrm>
              <a:off x="3816" y="2633"/>
              <a:ext cx="1159" cy="1447"/>
            </a:xfrm>
            <a:prstGeom prst="rect">
              <a:avLst/>
            </a:prstGeom>
            <a:noFill/>
            <a:ln w="9525">
              <a:noFill/>
            </a:ln>
          </p:spPr>
          <p:txBody>
            <a:bodyPr wrap="none" anchor="t" anchorCtr="0">
              <a:spAutoFit/>
            </a:bodyPr>
            <a:p>
              <a:pPr>
                <a:lnSpc>
                  <a:spcPct val="64000"/>
                </a:lnSpc>
              </a:pPr>
              <a:r>
                <a:rPr lang="en-US" altLang="zh-CN" sz="1400" b="0" i="0">
                  <a:latin typeface="Arial" panose="020B0604020202020204" pitchFamily="34" charset="0"/>
                  <a:ea typeface="宋体" panose="02010600030101010101" pitchFamily="2" charset="-122"/>
                </a:rPr>
                <a:t>oooooo</a:t>
              </a:r>
              <a:r>
                <a:rPr lang="en-US" altLang="zh-CN" sz="1400" i="0">
                  <a:latin typeface="Arial" panose="020B0604020202020204" pitchFamily="34" charset="0"/>
                  <a:ea typeface="宋体" panose="02010600030101010101" pitchFamily="2" charset="-122"/>
                </a:rPr>
                <a:t>11</a:t>
              </a:r>
              <a:r>
                <a:rPr lang="en-US" altLang="zh-CN" sz="1400" b="0" i="0">
                  <a:latin typeface="Arial" panose="020B0604020202020204" pitchFamily="34" charset="0"/>
                  <a:ea typeface="宋体" panose="02010600030101010101" pitchFamily="2" charset="-122"/>
                </a:rPr>
                <a:t>oooooooo</a:t>
              </a:r>
              <a:endParaRPr lang="en-US" altLang="zh-CN" sz="1400" b="0" i="0">
                <a:latin typeface="Arial" panose="020B0604020202020204" pitchFamily="34" charset="0"/>
                <a:ea typeface="宋体" panose="02010600030101010101" pitchFamily="2" charset="-122"/>
              </a:endParaRPr>
            </a:p>
            <a:p>
              <a:pPr>
                <a:lnSpc>
                  <a:spcPct val="64000"/>
                </a:lnSpc>
              </a:pPr>
              <a:r>
                <a:rPr lang="en-US" altLang="zh-CN" sz="1400" b="0" i="0">
                  <a:latin typeface="Arial" panose="020B0604020202020204" pitchFamily="34" charset="0"/>
                  <a:ea typeface="宋体" panose="02010600030101010101" pitchFamily="2" charset="-122"/>
                </a:rPr>
                <a:t>oooooo</a:t>
              </a:r>
              <a:r>
                <a:rPr lang="en-US" altLang="zh-CN" sz="1400" i="0">
                  <a:latin typeface="Arial" panose="020B0604020202020204" pitchFamily="34" charset="0"/>
                  <a:ea typeface="宋体" panose="02010600030101010101" pitchFamily="2" charset="-122"/>
                </a:rPr>
                <a:t>11</a:t>
              </a:r>
              <a:r>
                <a:rPr lang="en-US" altLang="zh-CN" sz="1400" b="0" i="0">
                  <a:latin typeface="Arial" panose="020B0604020202020204" pitchFamily="34" charset="0"/>
                  <a:ea typeface="宋体" panose="02010600030101010101" pitchFamily="2" charset="-122"/>
                </a:rPr>
                <a:t>oooooooo</a:t>
              </a:r>
              <a:endParaRPr lang="en-US" altLang="zh-CN" sz="1400" b="0" i="0">
                <a:latin typeface="Arial" panose="020B0604020202020204" pitchFamily="34" charset="0"/>
                <a:ea typeface="宋体" panose="02010600030101010101" pitchFamily="2" charset="-122"/>
              </a:endParaRPr>
            </a:p>
            <a:p>
              <a:pPr>
                <a:lnSpc>
                  <a:spcPct val="64000"/>
                </a:lnSpc>
              </a:pPr>
              <a:r>
                <a:rPr lang="en-US" altLang="zh-CN" sz="1400" b="0" i="0">
                  <a:latin typeface="Arial" panose="020B0604020202020204" pitchFamily="34" charset="0"/>
                  <a:ea typeface="宋体" panose="02010600030101010101" pitchFamily="2" charset="-122"/>
                </a:rPr>
                <a:t>oooooo</a:t>
              </a:r>
              <a:r>
                <a:rPr lang="en-US" altLang="zh-CN" sz="1400" i="0">
                  <a:latin typeface="Arial" panose="020B0604020202020204" pitchFamily="34" charset="0"/>
                  <a:ea typeface="宋体" panose="02010600030101010101" pitchFamily="2" charset="-122"/>
                </a:rPr>
                <a:t>11</a:t>
              </a:r>
              <a:r>
                <a:rPr lang="en-US" altLang="zh-CN" sz="1400" b="0" i="0">
                  <a:latin typeface="Arial" panose="020B0604020202020204" pitchFamily="34" charset="0"/>
                  <a:ea typeface="宋体" panose="02010600030101010101" pitchFamily="2" charset="-122"/>
                </a:rPr>
                <a:t>oooooooo</a:t>
              </a:r>
              <a:endParaRPr lang="en-US" altLang="zh-CN" sz="1400" b="0" i="0">
                <a:latin typeface="Arial" panose="020B0604020202020204" pitchFamily="34" charset="0"/>
                <a:ea typeface="宋体" panose="02010600030101010101" pitchFamily="2" charset="-122"/>
              </a:endParaRPr>
            </a:p>
            <a:p>
              <a:pPr>
                <a:lnSpc>
                  <a:spcPct val="64000"/>
                </a:lnSpc>
              </a:pPr>
              <a:r>
                <a:rPr lang="en-US" altLang="zh-CN" sz="1400" b="0" i="0">
                  <a:latin typeface="Arial" panose="020B0604020202020204" pitchFamily="34" charset="0"/>
                  <a:ea typeface="宋体" panose="02010600030101010101" pitchFamily="2" charset="-122"/>
                </a:rPr>
                <a:t>oooooo</a:t>
              </a:r>
              <a:r>
                <a:rPr lang="en-US" altLang="zh-CN" sz="1400" i="0">
                  <a:latin typeface="Arial" panose="020B0604020202020204" pitchFamily="34" charset="0"/>
                  <a:ea typeface="宋体" panose="02010600030101010101" pitchFamily="2" charset="-122"/>
                </a:rPr>
                <a:t>11</a:t>
              </a:r>
              <a:r>
                <a:rPr lang="en-US" altLang="zh-CN" sz="1400" b="0" i="0">
                  <a:latin typeface="Arial" panose="020B0604020202020204" pitchFamily="34" charset="0"/>
                  <a:ea typeface="宋体" panose="02010600030101010101" pitchFamily="2" charset="-122"/>
                </a:rPr>
                <a:t>ooooo</a:t>
              </a:r>
              <a:r>
                <a:rPr lang="en-US" altLang="zh-CN" sz="1400" i="0">
                  <a:latin typeface="Arial" panose="020B0604020202020204" pitchFamily="34" charset="0"/>
                  <a:ea typeface="宋体" panose="02010600030101010101" pitchFamily="2" charset="-122"/>
                </a:rPr>
                <a:t>1</a:t>
              </a:r>
              <a:r>
                <a:rPr lang="en-US" altLang="zh-CN" sz="1400" b="0" i="0">
                  <a:latin typeface="Arial" panose="020B0604020202020204" pitchFamily="34" charset="0"/>
                  <a:ea typeface="宋体" panose="02010600030101010101" pitchFamily="2" charset="-122"/>
                </a:rPr>
                <a:t>oo</a:t>
              </a:r>
              <a:endParaRPr lang="en-US" altLang="zh-CN" sz="1400" b="0" i="0">
                <a:latin typeface="Arial" panose="020B0604020202020204" pitchFamily="34" charset="0"/>
                <a:ea typeface="宋体" panose="02010600030101010101" pitchFamily="2" charset="-122"/>
              </a:endParaRPr>
            </a:p>
            <a:p>
              <a:pPr>
                <a:lnSpc>
                  <a:spcPct val="64000"/>
                </a:lnSpc>
              </a:pPr>
              <a:r>
                <a:rPr lang="en-US" altLang="zh-CN" sz="1400" i="0">
                  <a:latin typeface="Arial" panose="020B0604020202020204" pitchFamily="34" charset="0"/>
                  <a:ea typeface="宋体" panose="02010600030101010101" pitchFamily="2" charset="-122"/>
                </a:rPr>
                <a:t>1111111111111111</a:t>
              </a:r>
              <a:endParaRPr lang="en-US" altLang="zh-CN" sz="1400" b="0" i="0">
                <a:latin typeface="Arial" panose="020B0604020202020204" pitchFamily="34" charset="0"/>
                <a:ea typeface="宋体" panose="02010600030101010101" pitchFamily="2" charset="-122"/>
              </a:endParaRPr>
            </a:p>
            <a:p>
              <a:pPr>
                <a:lnSpc>
                  <a:spcPct val="64000"/>
                </a:lnSpc>
              </a:pPr>
              <a:r>
                <a:rPr lang="en-US" altLang="zh-CN" sz="1400" b="0" i="0">
                  <a:latin typeface="Arial" panose="020B0604020202020204" pitchFamily="34" charset="0"/>
                  <a:ea typeface="宋体" panose="02010600030101010101" pitchFamily="2" charset="-122"/>
                </a:rPr>
                <a:t>oooooo</a:t>
              </a:r>
              <a:r>
                <a:rPr lang="en-US" altLang="zh-CN" sz="1400" i="0">
                  <a:latin typeface="Arial" panose="020B0604020202020204" pitchFamily="34" charset="0"/>
                  <a:ea typeface="宋体" panose="02010600030101010101" pitchFamily="2" charset="-122"/>
                </a:rPr>
                <a:t>11</a:t>
              </a:r>
              <a:r>
                <a:rPr lang="en-US" altLang="zh-CN" sz="1400" b="0" i="0">
                  <a:latin typeface="Arial" panose="020B0604020202020204" pitchFamily="34" charset="0"/>
                  <a:ea typeface="宋体" panose="02010600030101010101" pitchFamily="2" charset="-122"/>
                </a:rPr>
                <a:t>oooooooo</a:t>
              </a:r>
              <a:endParaRPr lang="en-US" altLang="zh-CN" sz="1400" b="0" i="0">
                <a:latin typeface="Arial" panose="020B0604020202020204" pitchFamily="34" charset="0"/>
                <a:ea typeface="宋体" panose="02010600030101010101" pitchFamily="2" charset="-122"/>
              </a:endParaRPr>
            </a:p>
            <a:p>
              <a:pPr>
                <a:lnSpc>
                  <a:spcPct val="64000"/>
                </a:lnSpc>
              </a:pPr>
              <a:r>
                <a:rPr lang="en-US" altLang="zh-CN" sz="1400" b="0" i="0">
                  <a:latin typeface="Arial" panose="020B0604020202020204" pitchFamily="34" charset="0"/>
                  <a:ea typeface="宋体" panose="02010600030101010101" pitchFamily="2" charset="-122"/>
                </a:rPr>
                <a:t>oooooo</a:t>
              </a:r>
              <a:r>
                <a:rPr lang="en-US" altLang="zh-CN" sz="1400" i="0">
                  <a:latin typeface="Arial" panose="020B0604020202020204" pitchFamily="34" charset="0"/>
                  <a:ea typeface="宋体" panose="02010600030101010101" pitchFamily="2" charset="-122"/>
                </a:rPr>
                <a:t>11</a:t>
              </a:r>
              <a:r>
                <a:rPr lang="en-US" altLang="zh-CN" sz="1400" b="0" i="0">
                  <a:latin typeface="Arial" panose="020B0604020202020204" pitchFamily="34" charset="0"/>
                  <a:ea typeface="宋体" panose="02010600030101010101" pitchFamily="2" charset="-122"/>
                </a:rPr>
                <a:t>oooooooo</a:t>
              </a:r>
              <a:endParaRPr lang="en-US" altLang="zh-CN" sz="1400" b="0" i="0">
                <a:latin typeface="Arial" panose="020B0604020202020204" pitchFamily="34" charset="0"/>
                <a:ea typeface="宋体" panose="02010600030101010101" pitchFamily="2" charset="-122"/>
              </a:endParaRPr>
            </a:p>
            <a:p>
              <a:pPr>
                <a:lnSpc>
                  <a:spcPct val="64000"/>
                </a:lnSpc>
              </a:pPr>
              <a:r>
                <a:rPr lang="en-US" altLang="zh-CN" sz="1400" b="0" i="0">
                  <a:latin typeface="Arial" panose="020B0604020202020204" pitchFamily="34" charset="0"/>
                  <a:ea typeface="宋体" panose="02010600030101010101" pitchFamily="2" charset="-122"/>
                </a:rPr>
                <a:t>ooooo</a:t>
              </a:r>
              <a:r>
                <a:rPr lang="en-US" altLang="zh-CN" sz="1400" i="0">
                  <a:latin typeface="Arial" panose="020B0604020202020204" pitchFamily="34" charset="0"/>
                  <a:ea typeface="宋体" panose="02010600030101010101" pitchFamily="2" charset="-122"/>
                </a:rPr>
                <a:t>o11</a:t>
              </a:r>
              <a:r>
                <a:rPr lang="en-US" altLang="zh-CN" sz="1400" b="0" i="0">
                  <a:latin typeface="Arial" panose="020B0604020202020204" pitchFamily="34" charset="0"/>
                  <a:ea typeface="宋体" panose="02010600030101010101" pitchFamily="2" charset="-122"/>
                </a:rPr>
                <a:t>oooooooo</a:t>
              </a:r>
              <a:endParaRPr lang="en-US" altLang="zh-CN" sz="1400" b="0" i="0">
                <a:latin typeface="Arial" panose="020B0604020202020204" pitchFamily="34" charset="0"/>
                <a:ea typeface="宋体" panose="02010600030101010101" pitchFamily="2" charset="-122"/>
              </a:endParaRPr>
            </a:p>
            <a:p>
              <a:pPr>
                <a:lnSpc>
                  <a:spcPct val="64000"/>
                </a:lnSpc>
              </a:pPr>
              <a:r>
                <a:rPr lang="en-US" altLang="zh-CN" sz="1400" b="0" i="0">
                  <a:latin typeface="Arial" panose="020B0604020202020204" pitchFamily="34" charset="0"/>
                  <a:ea typeface="宋体" panose="02010600030101010101" pitchFamily="2" charset="-122"/>
                </a:rPr>
                <a:t>oooooo</a:t>
              </a:r>
              <a:r>
                <a:rPr lang="en-US" altLang="zh-CN" sz="1400" i="0">
                  <a:latin typeface="Arial" panose="020B0604020202020204" pitchFamily="34" charset="0"/>
                  <a:ea typeface="宋体" panose="02010600030101010101" pitchFamily="2" charset="-122"/>
                </a:rPr>
                <a:t>11</a:t>
              </a:r>
              <a:r>
                <a:rPr lang="en-US" altLang="zh-CN" sz="1400" b="0" i="0">
                  <a:latin typeface="Arial" panose="020B0604020202020204" pitchFamily="34" charset="0"/>
                  <a:ea typeface="宋体" panose="02010600030101010101" pitchFamily="2" charset="-122"/>
                </a:rPr>
                <a:t>oooooooo</a:t>
              </a:r>
              <a:endParaRPr lang="en-US" altLang="zh-CN" sz="1400" b="0" i="0">
                <a:latin typeface="Arial" panose="020B0604020202020204" pitchFamily="34" charset="0"/>
                <a:ea typeface="宋体" panose="02010600030101010101" pitchFamily="2" charset="-122"/>
              </a:endParaRPr>
            </a:p>
            <a:p>
              <a:pPr>
                <a:lnSpc>
                  <a:spcPct val="64000"/>
                </a:lnSpc>
              </a:pPr>
              <a:r>
                <a:rPr lang="en-US" altLang="zh-CN" sz="1400" b="0" i="0">
                  <a:latin typeface="Arial" panose="020B0604020202020204" pitchFamily="34" charset="0"/>
                  <a:ea typeface="宋体" panose="02010600030101010101" pitchFamily="2" charset="-122"/>
                </a:rPr>
                <a:t>oooooo</a:t>
              </a:r>
              <a:r>
                <a:rPr lang="en-US" altLang="zh-CN" sz="1400" i="0">
                  <a:latin typeface="Arial" panose="020B0604020202020204" pitchFamily="34" charset="0"/>
                  <a:ea typeface="宋体" panose="02010600030101010101" pitchFamily="2" charset="-122"/>
                </a:rPr>
                <a:t>111</a:t>
              </a:r>
              <a:r>
                <a:rPr lang="en-US" altLang="zh-CN" sz="1400" b="0" i="0">
                  <a:latin typeface="Arial" panose="020B0604020202020204" pitchFamily="34" charset="0"/>
                  <a:ea typeface="宋体" panose="02010600030101010101" pitchFamily="2" charset="-122"/>
                </a:rPr>
                <a:t>ooooooo</a:t>
              </a:r>
              <a:endParaRPr lang="en-US" altLang="zh-CN" sz="1400" b="0" i="0">
                <a:latin typeface="Arial" panose="020B0604020202020204" pitchFamily="34" charset="0"/>
                <a:ea typeface="宋体" panose="02010600030101010101" pitchFamily="2" charset="-122"/>
              </a:endParaRPr>
            </a:p>
            <a:p>
              <a:pPr>
                <a:lnSpc>
                  <a:spcPct val="64000"/>
                </a:lnSpc>
              </a:pPr>
              <a:r>
                <a:rPr lang="en-US" altLang="zh-CN" sz="1400" b="0" i="0">
                  <a:latin typeface="Arial" panose="020B0604020202020204" pitchFamily="34" charset="0"/>
                  <a:ea typeface="宋体" panose="02010600030101010101" pitchFamily="2" charset="-122"/>
                </a:rPr>
                <a:t>ooooo</a:t>
              </a:r>
              <a:r>
                <a:rPr lang="en-US" altLang="zh-CN" sz="1400" i="0">
                  <a:latin typeface="Arial" panose="020B0604020202020204" pitchFamily="34" charset="0"/>
                  <a:ea typeface="宋体" panose="02010600030101010101" pitchFamily="2" charset="-122"/>
                </a:rPr>
                <a:t>11</a:t>
              </a:r>
              <a:r>
                <a:rPr lang="en-US" altLang="zh-CN" sz="1400" b="0" i="0">
                  <a:latin typeface="Arial" panose="020B0604020202020204" pitchFamily="34" charset="0"/>
                  <a:ea typeface="宋体" panose="02010600030101010101" pitchFamily="2" charset="-122"/>
                </a:rPr>
                <a:t>oo</a:t>
              </a:r>
              <a:r>
                <a:rPr lang="en-US" altLang="zh-CN" sz="1400" i="0">
                  <a:latin typeface="Arial" panose="020B0604020202020204" pitchFamily="34" charset="0"/>
                  <a:ea typeface="宋体" panose="02010600030101010101" pitchFamily="2" charset="-122"/>
                </a:rPr>
                <a:t>1</a:t>
              </a:r>
              <a:r>
                <a:rPr lang="en-US" altLang="zh-CN" sz="1400" b="0" i="0">
                  <a:latin typeface="Arial" panose="020B0604020202020204" pitchFamily="34" charset="0"/>
                  <a:ea typeface="宋体" panose="02010600030101010101" pitchFamily="2" charset="-122"/>
                </a:rPr>
                <a:t>oooooo</a:t>
              </a:r>
              <a:endParaRPr lang="en-US" altLang="zh-CN" sz="1400" b="0" i="0">
                <a:latin typeface="Arial" panose="020B0604020202020204" pitchFamily="34" charset="0"/>
                <a:ea typeface="宋体" panose="02010600030101010101" pitchFamily="2" charset="-122"/>
              </a:endParaRPr>
            </a:p>
            <a:p>
              <a:pPr>
                <a:lnSpc>
                  <a:spcPct val="64000"/>
                </a:lnSpc>
              </a:pPr>
              <a:r>
                <a:rPr lang="en-US" altLang="zh-CN" sz="1400" b="0" i="0">
                  <a:latin typeface="Arial" panose="020B0604020202020204" pitchFamily="34" charset="0"/>
                  <a:ea typeface="宋体" panose="02010600030101010101" pitchFamily="2" charset="-122"/>
                </a:rPr>
                <a:t>oooo</a:t>
              </a:r>
              <a:r>
                <a:rPr lang="en-US" altLang="zh-CN" sz="1400" i="0">
                  <a:latin typeface="Arial" panose="020B0604020202020204" pitchFamily="34" charset="0"/>
                  <a:ea typeface="宋体" panose="02010600030101010101" pitchFamily="2" charset="-122"/>
                </a:rPr>
                <a:t>11</a:t>
              </a:r>
              <a:r>
                <a:rPr lang="en-US" altLang="zh-CN" sz="1400" b="0" i="0">
                  <a:latin typeface="Arial" panose="020B0604020202020204" pitchFamily="34" charset="0"/>
                  <a:ea typeface="宋体" panose="02010600030101010101" pitchFamily="2" charset="-122"/>
                </a:rPr>
                <a:t>oooo</a:t>
              </a:r>
              <a:r>
                <a:rPr lang="en-US" altLang="zh-CN" sz="1400" i="0">
                  <a:latin typeface="Arial" panose="020B0604020202020204" pitchFamily="34" charset="0"/>
                  <a:ea typeface="宋体" panose="02010600030101010101" pitchFamily="2" charset="-122"/>
                </a:rPr>
                <a:t>1</a:t>
              </a:r>
              <a:r>
                <a:rPr lang="en-US" altLang="zh-CN" sz="1400" b="0" i="0">
                  <a:latin typeface="Arial" panose="020B0604020202020204" pitchFamily="34" charset="0"/>
                  <a:ea typeface="宋体" panose="02010600030101010101" pitchFamily="2" charset="-122"/>
                </a:rPr>
                <a:t>ooooo</a:t>
              </a:r>
              <a:endParaRPr lang="en-US" altLang="zh-CN" sz="1400" b="0" i="0">
                <a:latin typeface="Arial" panose="020B0604020202020204" pitchFamily="34" charset="0"/>
                <a:ea typeface="宋体" panose="02010600030101010101" pitchFamily="2" charset="-122"/>
              </a:endParaRPr>
            </a:p>
            <a:p>
              <a:pPr>
                <a:lnSpc>
                  <a:spcPct val="64000"/>
                </a:lnSpc>
              </a:pPr>
              <a:r>
                <a:rPr lang="en-US" altLang="zh-CN" sz="1400" b="0" i="0">
                  <a:latin typeface="Arial" panose="020B0604020202020204" pitchFamily="34" charset="0"/>
                  <a:ea typeface="宋体" panose="02010600030101010101" pitchFamily="2" charset="-122"/>
                </a:rPr>
                <a:t>ooo</a:t>
              </a:r>
              <a:r>
                <a:rPr lang="en-US" altLang="zh-CN" sz="1400" i="0">
                  <a:latin typeface="Arial" panose="020B0604020202020204" pitchFamily="34" charset="0"/>
                  <a:ea typeface="宋体" panose="02010600030101010101" pitchFamily="2" charset="-122"/>
                </a:rPr>
                <a:t>11</a:t>
              </a:r>
              <a:r>
                <a:rPr lang="en-US" altLang="zh-CN" sz="1400" b="0" i="0">
                  <a:latin typeface="Arial" panose="020B0604020202020204" pitchFamily="34" charset="0"/>
                  <a:ea typeface="宋体" panose="02010600030101010101" pitchFamily="2" charset="-122"/>
                </a:rPr>
                <a:t>ooooo</a:t>
              </a:r>
              <a:r>
                <a:rPr lang="en-US" altLang="zh-CN" sz="1400" i="0">
                  <a:latin typeface="Arial" panose="020B0604020202020204" pitchFamily="34" charset="0"/>
                  <a:ea typeface="宋体" panose="02010600030101010101" pitchFamily="2" charset="-122"/>
                </a:rPr>
                <a:t>11</a:t>
              </a:r>
              <a:r>
                <a:rPr lang="en-US" altLang="zh-CN" sz="1400" b="0" i="0">
                  <a:latin typeface="Arial" panose="020B0604020202020204" pitchFamily="34" charset="0"/>
                  <a:ea typeface="宋体" panose="02010600030101010101" pitchFamily="2" charset="-122"/>
                </a:rPr>
                <a:t>oooo</a:t>
              </a:r>
              <a:endParaRPr lang="en-US" altLang="zh-CN" sz="1400" b="0" i="0">
                <a:latin typeface="Arial" panose="020B0604020202020204" pitchFamily="34" charset="0"/>
                <a:ea typeface="宋体" panose="02010600030101010101" pitchFamily="2" charset="-122"/>
              </a:endParaRPr>
            </a:p>
            <a:p>
              <a:pPr>
                <a:lnSpc>
                  <a:spcPct val="64000"/>
                </a:lnSpc>
              </a:pPr>
              <a:r>
                <a:rPr lang="en-US" altLang="zh-CN" sz="1400" b="0" i="0">
                  <a:latin typeface="Arial" panose="020B0604020202020204" pitchFamily="34" charset="0"/>
                  <a:ea typeface="宋体" panose="02010600030101010101" pitchFamily="2" charset="-122"/>
                </a:rPr>
                <a:t>ooo</a:t>
              </a:r>
              <a:r>
                <a:rPr lang="en-US" altLang="zh-CN" sz="1400" i="0">
                  <a:latin typeface="Arial" panose="020B0604020202020204" pitchFamily="34" charset="0"/>
                  <a:ea typeface="宋体" panose="02010600030101010101" pitchFamily="2" charset="-122"/>
                </a:rPr>
                <a:t>1</a:t>
              </a:r>
              <a:r>
                <a:rPr lang="en-US" altLang="zh-CN" sz="1400" b="0" i="0">
                  <a:latin typeface="Arial" panose="020B0604020202020204" pitchFamily="34" charset="0"/>
                  <a:ea typeface="宋体" panose="02010600030101010101" pitchFamily="2" charset="-122"/>
                </a:rPr>
                <a:t>ooooooo</a:t>
              </a:r>
              <a:r>
                <a:rPr lang="en-US" altLang="zh-CN" sz="1400" i="0">
                  <a:latin typeface="Arial" panose="020B0604020202020204" pitchFamily="34" charset="0"/>
                  <a:ea typeface="宋体" panose="02010600030101010101" pitchFamily="2" charset="-122"/>
                </a:rPr>
                <a:t>11</a:t>
              </a:r>
              <a:r>
                <a:rPr lang="en-US" altLang="zh-CN" sz="1400" b="0" i="0">
                  <a:latin typeface="Arial" panose="020B0604020202020204" pitchFamily="34" charset="0"/>
                  <a:ea typeface="宋体" panose="02010600030101010101" pitchFamily="2" charset="-122"/>
                </a:rPr>
                <a:t>ooo</a:t>
              </a:r>
              <a:endParaRPr lang="en-US" altLang="zh-CN" sz="1400" b="0" i="0">
                <a:latin typeface="Arial" panose="020B0604020202020204" pitchFamily="34" charset="0"/>
                <a:ea typeface="宋体" panose="02010600030101010101" pitchFamily="2" charset="-122"/>
              </a:endParaRPr>
            </a:p>
            <a:p>
              <a:pPr>
                <a:lnSpc>
                  <a:spcPct val="64000"/>
                </a:lnSpc>
              </a:pPr>
              <a:r>
                <a:rPr lang="en-US" altLang="zh-CN" sz="1400" b="0" i="0">
                  <a:latin typeface="Arial" panose="020B0604020202020204" pitchFamily="34" charset="0"/>
                  <a:ea typeface="宋体" panose="02010600030101010101" pitchFamily="2" charset="-122"/>
                </a:rPr>
                <a:t>oo</a:t>
              </a:r>
              <a:r>
                <a:rPr lang="en-US" altLang="zh-CN" sz="1400" i="0">
                  <a:latin typeface="Arial" panose="020B0604020202020204" pitchFamily="34" charset="0"/>
                  <a:ea typeface="宋体" panose="02010600030101010101" pitchFamily="2" charset="-122"/>
                </a:rPr>
                <a:t>1</a:t>
              </a:r>
              <a:r>
                <a:rPr lang="en-US" altLang="zh-CN" sz="1400" b="0" i="0">
                  <a:latin typeface="Arial" panose="020B0604020202020204" pitchFamily="34" charset="0"/>
                  <a:ea typeface="宋体" panose="02010600030101010101" pitchFamily="2" charset="-122"/>
                </a:rPr>
                <a:t>ooooooooo</a:t>
              </a:r>
              <a:r>
                <a:rPr lang="en-US" altLang="zh-CN" sz="1400" i="0">
                  <a:latin typeface="Arial" panose="020B0604020202020204" pitchFamily="34" charset="0"/>
                  <a:ea typeface="宋体" panose="02010600030101010101" pitchFamily="2" charset="-122"/>
                </a:rPr>
                <a:t>111</a:t>
              </a:r>
              <a:r>
                <a:rPr lang="en-US" altLang="zh-CN" sz="1400" b="0" i="0">
                  <a:latin typeface="Arial" panose="020B0604020202020204" pitchFamily="34" charset="0"/>
                  <a:ea typeface="宋体" panose="02010600030101010101" pitchFamily="2" charset="-122"/>
                </a:rPr>
                <a:t>o  </a:t>
              </a:r>
              <a:endParaRPr lang="en-US" altLang="zh-CN" sz="1400" b="0" i="0">
                <a:latin typeface="Arial" panose="020B0604020202020204" pitchFamily="34" charset="0"/>
                <a:ea typeface="宋体" panose="02010600030101010101" pitchFamily="2" charset="-122"/>
              </a:endParaRPr>
            </a:p>
            <a:p>
              <a:pPr>
                <a:lnSpc>
                  <a:spcPct val="64000"/>
                </a:lnSpc>
              </a:pPr>
              <a:r>
                <a:rPr lang="en-US" altLang="zh-CN" sz="1400" i="0">
                  <a:latin typeface="Arial" panose="020B0604020202020204" pitchFamily="34" charset="0"/>
                  <a:ea typeface="宋体" panose="02010600030101010101" pitchFamily="2" charset="-122"/>
                </a:rPr>
                <a:t>11</a:t>
              </a:r>
              <a:r>
                <a:rPr lang="en-US" altLang="zh-CN" sz="1400" b="0" i="0">
                  <a:latin typeface="Arial" panose="020B0604020202020204" pitchFamily="34" charset="0"/>
                  <a:ea typeface="宋体" panose="02010600030101010101" pitchFamily="2" charset="-122"/>
                </a:rPr>
                <a:t>ooooooooooo</a:t>
              </a:r>
              <a:r>
                <a:rPr lang="en-US" altLang="zh-CN" sz="1400" i="0">
                  <a:latin typeface="Arial" panose="020B0604020202020204" pitchFamily="34" charset="0"/>
                  <a:ea typeface="宋体" panose="02010600030101010101" pitchFamily="2" charset="-122"/>
                </a:rPr>
                <a:t>1</a:t>
              </a:r>
              <a:r>
                <a:rPr lang="en-US" altLang="zh-CN" sz="1400" b="0" i="0">
                  <a:latin typeface="Arial" panose="020B0604020202020204" pitchFamily="34" charset="0"/>
                  <a:ea typeface="宋体" panose="02010600030101010101" pitchFamily="2" charset="-122"/>
                </a:rPr>
                <a:t>oo</a:t>
              </a:r>
              <a:endParaRPr lang="en-US" altLang="zh-CN" sz="1400" b="0" i="0">
                <a:latin typeface="Arial" panose="020B0604020202020204" pitchFamily="34" charset="0"/>
                <a:ea typeface="宋体" panose="02010600030101010101" pitchFamily="2" charset="-122"/>
              </a:endParaRPr>
            </a:p>
          </p:txBody>
        </p:sp>
        <p:sp>
          <p:nvSpPr>
            <p:cNvPr id="1588238" name="任意多边形 1588237"/>
            <p:cNvSpPr/>
            <p:nvPr/>
          </p:nvSpPr>
          <p:spPr>
            <a:xfrm>
              <a:off x="2983" y="3259"/>
              <a:ext cx="832" cy="336"/>
            </a:xfrm>
            <a:custGeom>
              <a:avLst/>
              <a:gdLst>
                <a:gd name="txL" fmla="*/ 12427 w 21600"/>
                <a:gd name="txT" fmla="*/ 3471 h 21600"/>
                <a:gd name="txR" fmla="*/ 19116 w 21600"/>
                <a:gd name="txB" fmla="*/ 8687 h 21600"/>
              </a:gdLst>
              <a:ahLst/>
              <a:cxnLst>
                <a:cxn ang="270">
                  <a:pos x="15811" y="0"/>
                </a:cxn>
                <a:cxn ang="90">
                  <a:pos x="15811" y="12158"/>
                </a:cxn>
                <a:cxn ang="90">
                  <a:pos x="2665" y="21600"/>
                </a:cxn>
                <a:cxn ang="0">
                  <a:pos x="21600" y="6079"/>
                </a:cxn>
              </a:cxnLst>
              <a:rect l="txL" t="txT" r="txR" b="txB"/>
              <a:pathLst>
                <a:path w="21600" h="21600">
                  <a:moveTo>
                    <a:pt x="21600" y="6079"/>
                  </a:moveTo>
                  <a:lnTo>
                    <a:pt x="15811" y="0"/>
                  </a:lnTo>
                  <a:lnTo>
                    <a:pt x="15811" y="3471"/>
                  </a:lnTo>
                  <a:lnTo>
                    <a:pt x="12427" y="3471"/>
                  </a:lnTo>
                  <a:arcTo wR="12427" hR="8687" stAng="-5400000" swAng="-5400000"/>
                  <a:lnTo>
                    <a:pt x="0" y="21600"/>
                  </a:lnTo>
                  <a:lnTo>
                    <a:pt x="5331" y="21600"/>
                  </a:lnTo>
                  <a:lnTo>
                    <a:pt x="5331" y="12158"/>
                  </a:lnTo>
                  <a:arcTo wR="7096" hR="3471" stAng="10800000" swAng="5400000"/>
                  <a:lnTo>
                    <a:pt x="15811" y="8687"/>
                  </a:lnTo>
                  <a:lnTo>
                    <a:pt x="15811" y="12158"/>
                  </a:lnTo>
                  <a:close/>
                </a:path>
              </a:pathLst>
            </a:custGeom>
            <a:solidFill>
              <a:srgbClr val="FF9966"/>
            </a:solidFill>
            <a:ln w="9525" cap="flat" cmpd="sng">
              <a:solidFill>
                <a:srgbClr val="FF9933"/>
              </a:solidFill>
              <a:prstDash val="solid"/>
              <a:miter/>
              <a:headEnd type="none" w="med" len="med"/>
              <a:tailEnd type="none" w="med" len="med"/>
            </a:ln>
          </p:spPr>
          <p:txBody>
            <a:bodyPr/>
            <a:p>
              <a:endParaRPr lang="zh-CN" altLang="en-US"/>
            </a:p>
          </p:txBody>
        </p:sp>
      </p:grpSp>
      <p:grpSp>
        <p:nvGrpSpPr>
          <p:cNvPr id="1588239" name="组合 1588238"/>
          <p:cNvGrpSpPr/>
          <p:nvPr/>
        </p:nvGrpSpPr>
        <p:grpSpPr>
          <a:xfrm>
            <a:off x="2133600" y="2436813"/>
            <a:ext cx="7585075" cy="1479550"/>
            <a:chOff x="284" y="1343"/>
            <a:chExt cx="4778" cy="932"/>
          </a:xfrm>
        </p:grpSpPr>
        <p:sp>
          <p:nvSpPr>
            <p:cNvPr id="1588240" name="直接连接符 1588239"/>
            <p:cNvSpPr/>
            <p:nvPr/>
          </p:nvSpPr>
          <p:spPr>
            <a:xfrm>
              <a:off x="1349" y="1938"/>
              <a:ext cx="932" cy="0"/>
            </a:xfrm>
            <a:prstGeom prst="line">
              <a:avLst/>
            </a:prstGeom>
            <a:ln w="76200" cap="flat" cmpd="tri">
              <a:solidFill>
                <a:schemeClr val="tx1"/>
              </a:solidFill>
              <a:prstDash val="solid"/>
              <a:headEnd type="none" w="med" len="med"/>
              <a:tailEnd type="none" w="med" len="med"/>
            </a:ln>
          </p:spPr>
        </p:sp>
        <p:sp>
          <p:nvSpPr>
            <p:cNvPr id="1588241" name="直接连接符 1588240"/>
            <p:cNvSpPr/>
            <p:nvPr/>
          </p:nvSpPr>
          <p:spPr>
            <a:xfrm>
              <a:off x="3001" y="1938"/>
              <a:ext cx="1332" cy="0"/>
            </a:xfrm>
            <a:prstGeom prst="line">
              <a:avLst/>
            </a:prstGeom>
            <a:ln w="76200" cap="flat" cmpd="tri">
              <a:solidFill>
                <a:schemeClr val="tx1"/>
              </a:solidFill>
              <a:prstDash val="solid"/>
              <a:headEnd type="none" w="med" len="med"/>
              <a:tailEnd type="none" w="med" len="med"/>
            </a:ln>
          </p:spPr>
        </p:sp>
        <p:grpSp>
          <p:nvGrpSpPr>
            <p:cNvPr id="1588242" name="组合 1588241"/>
            <p:cNvGrpSpPr/>
            <p:nvPr/>
          </p:nvGrpSpPr>
          <p:grpSpPr>
            <a:xfrm>
              <a:off x="2236" y="1571"/>
              <a:ext cx="1235" cy="704"/>
              <a:chOff x="2256" y="955"/>
              <a:chExt cx="1336" cy="1205"/>
            </a:xfrm>
          </p:grpSpPr>
          <p:graphicFrame>
            <p:nvGraphicFramePr>
              <p:cNvPr id="1588243" name="对象 1588242"/>
              <p:cNvGraphicFramePr/>
              <p:nvPr/>
            </p:nvGraphicFramePr>
            <p:xfrm>
              <a:off x="3120" y="1632"/>
              <a:ext cx="472" cy="487"/>
            </p:xfrm>
            <a:graphic>
              <a:graphicData uri="http://schemas.openxmlformats.org/presentationml/2006/ole">
                <mc:AlternateContent xmlns:mc="http://schemas.openxmlformats.org/markup-compatibility/2006">
                  <mc:Choice xmlns:v="urn:schemas-microsoft-com:vml" Requires="v">
                    <p:oleObj spid="_x0000_s3085" name="" r:id="rId1" imgW="765175" imgH="791210" progId="MS_ClipArt_Gallery.2">
                      <p:embed/>
                    </p:oleObj>
                  </mc:Choice>
                  <mc:Fallback>
                    <p:oleObj name="" r:id="rId1" imgW="765175" imgH="791210" progId="MS_ClipArt_Gallery.2">
                      <p:embed/>
                      <p:pic>
                        <p:nvPicPr>
                          <p:cNvPr id="0" name="图片 3084"/>
                          <p:cNvPicPr/>
                          <p:nvPr/>
                        </p:nvPicPr>
                        <p:blipFill>
                          <a:blip r:embed="rId2"/>
                          <a:stretch>
                            <a:fillRect/>
                          </a:stretch>
                        </p:blipFill>
                        <p:spPr>
                          <a:xfrm>
                            <a:off x="3120" y="1632"/>
                            <a:ext cx="472" cy="487"/>
                          </a:xfrm>
                          <a:prstGeom prst="rect">
                            <a:avLst/>
                          </a:prstGeom>
                          <a:noFill/>
                          <a:ln w="38100">
                            <a:noFill/>
                            <a:miter/>
                          </a:ln>
                        </p:spPr>
                      </p:pic>
                    </p:oleObj>
                  </mc:Fallback>
                </mc:AlternateContent>
              </a:graphicData>
            </a:graphic>
          </p:graphicFrame>
          <p:graphicFrame>
            <p:nvGraphicFramePr>
              <p:cNvPr id="1588244" name="对象 1588243"/>
              <p:cNvGraphicFramePr/>
              <p:nvPr/>
            </p:nvGraphicFramePr>
            <p:xfrm>
              <a:off x="2256" y="955"/>
              <a:ext cx="861" cy="1205"/>
            </p:xfrm>
            <a:graphic>
              <a:graphicData uri="http://schemas.openxmlformats.org/presentationml/2006/ole">
                <mc:AlternateContent xmlns:mc="http://schemas.openxmlformats.org/markup-compatibility/2006">
                  <mc:Choice xmlns:v="urn:schemas-microsoft-com:vml" Requires="v">
                    <p:oleObj spid="_x0000_s3087" name="" r:id="rId3" imgW="2735580" imgH="3825875" progId="MS_ClipArt_Gallery.2">
                      <p:embed/>
                    </p:oleObj>
                  </mc:Choice>
                  <mc:Fallback>
                    <p:oleObj name="" r:id="rId3" imgW="2735580" imgH="3825875" progId="MS_ClipArt_Gallery.2">
                      <p:embed/>
                      <p:pic>
                        <p:nvPicPr>
                          <p:cNvPr id="0" name="图片 3086"/>
                          <p:cNvPicPr/>
                          <p:nvPr/>
                        </p:nvPicPr>
                        <p:blipFill>
                          <a:blip r:embed="rId4"/>
                          <a:stretch>
                            <a:fillRect/>
                          </a:stretch>
                        </p:blipFill>
                        <p:spPr>
                          <a:xfrm>
                            <a:off x="2256" y="955"/>
                            <a:ext cx="861" cy="1205"/>
                          </a:xfrm>
                          <a:prstGeom prst="rect">
                            <a:avLst/>
                          </a:prstGeom>
                          <a:noFill/>
                          <a:ln w="38100">
                            <a:noFill/>
                            <a:miter/>
                          </a:ln>
                        </p:spPr>
                      </p:pic>
                    </p:oleObj>
                  </mc:Fallback>
                </mc:AlternateContent>
              </a:graphicData>
            </a:graphic>
          </p:graphicFrame>
        </p:grpSp>
        <p:graphicFrame>
          <p:nvGraphicFramePr>
            <p:cNvPr id="1588245" name="对象 1588244"/>
            <p:cNvGraphicFramePr/>
            <p:nvPr/>
          </p:nvGraphicFramePr>
          <p:xfrm>
            <a:off x="4322" y="1689"/>
            <a:ext cx="729" cy="468"/>
          </p:xfrm>
          <a:graphic>
            <a:graphicData uri="http://schemas.openxmlformats.org/presentationml/2006/ole">
              <mc:AlternateContent xmlns:mc="http://schemas.openxmlformats.org/markup-compatibility/2006">
                <mc:Choice xmlns:v="urn:schemas-microsoft-com:vml" Requires="v">
                  <p:oleObj spid="_x0000_s3086" name="" r:id="rId5" imgW="4755515" imgH="4827905" progId="MS_ClipArt_Gallery.2">
                    <p:embed/>
                  </p:oleObj>
                </mc:Choice>
                <mc:Fallback>
                  <p:oleObj name="" r:id="rId5" imgW="4755515" imgH="4827905" progId="MS_ClipArt_Gallery.2">
                    <p:embed/>
                    <p:pic>
                      <p:nvPicPr>
                        <p:cNvPr id="0" name="图片 3085"/>
                        <p:cNvPicPr/>
                        <p:nvPr/>
                      </p:nvPicPr>
                      <p:blipFill>
                        <a:blip r:embed="rId6"/>
                        <a:stretch>
                          <a:fillRect/>
                        </a:stretch>
                      </p:blipFill>
                      <p:spPr>
                        <a:xfrm>
                          <a:off x="4322" y="1689"/>
                          <a:ext cx="729" cy="468"/>
                        </a:xfrm>
                        <a:prstGeom prst="rect">
                          <a:avLst/>
                        </a:prstGeom>
                        <a:noFill/>
                        <a:ln w="38100">
                          <a:noFill/>
                          <a:miter/>
                        </a:ln>
                      </p:spPr>
                    </p:pic>
                  </p:oleObj>
                </mc:Fallback>
              </mc:AlternateContent>
            </a:graphicData>
          </a:graphic>
        </p:graphicFrame>
        <p:grpSp>
          <p:nvGrpSpPr>
            <p:cNvPr id="1588246" name="组合 1588245"/>
            <p:cNvGrpSpPr/>
            <p:nvPr/>
          </p:nvGrpSpPr>
          <p:grpSpPr>
            <a:xfrm>
              <a:off x="284" y="1796"/>
              <a:ext cx="1183" cy="255"/>
              <a:chOff x="384" y="2208"/>
              <a:chExt cx="1280" cy="436"/>
            </a:xfrm>
          </p:grpSpPr>
          <p:sp>
            <p:nvSpPr>
              <p:cNvPr id="1588247" name="任意多边形 1588246"/>
              <p:cNvSpPr/>
              <p:nvPr/>
            </p:nvSpPr>
            <p:spPr>
              <a:xfrm>
                <a:off x="384" y="2208"/>
                <a:ext cx="1280" cy="436"/>
              </a:xfrm>
              <a:custGeom>
                <a:avLst/>
                <a:gdLst/>
                <a:ahLst/>
                <a:cxnLst/>
                <a:pathLst>
                  <a:path w="2560" h="983">
                    <a:moveTo>
                      <a:pt x="2560" y="812"/>
                    </a:moveTo>
                    <a:lnTo>
                      <a:pt x="2437" y="279"/>
                    </a:lnTo>
                    <a:lnTo>
                      <a:pt x="2125" y="279"/>
                    </a:lnTo>
                    <a:lnTo>
                      <a:pt x="2125" y="143"/>
                    </a:lnTo>
                    <a:lnTo>
                      <a:pt x="1646" y="143"/>
                    </a:lnTo>
                    <a:lnTo>
                      <a:pt x="1646" y="37"/>
                    </a:lnTo>
                    <a:lnTo>
                      <a:pt x="1531" y="37"/>
                    </a:lnTo>
                    <a:lnTo>
                      <a:pt x="1531" y="0"/>
                    </a:lnTo>
                    <a:lnTo>
                      <a:pt x="968" y="0"/>
                    </a:lnTo>
                    <a:lnTo>
                      <a:pt x="968" y="37"/>
                    </a:lnTo>
                    <a:lnTo>
                      <a:pt x="853" y="37"/>
                    </a:lnTo>
                    <a:lnTo>
                      <a:pt x="853" y="143"/>
                    </a:lnTo>
                    <a:lnTo>
                      <a:pt x="375" y="143"/>
                    </a:lnTo>
                    <a:lnTo>
                      <a:pt x="375" y="279"/>
                    </a:lnTo>
                    <a:lnTo>
                      <a:pt x="124" y="279"/>
                    </a:lnTo>
                    <a:lnTo>
                      <a:pt x="0" y="812"/>
                    </a:lnTo>
                    <a:lnTo>
                      <a:pt x="74" y="983"/>
                    </a:lnTo>
                    <a:lnTo>
                      <a:pt x="2489" y="983"/>
                    </a:lnTo>
                    <a:lnTo>
                      <a:pt x="2560" y="812"/>
                    </a:lnTo>
                    <a:close/>
                  </a:path>
                </a:pathLst>
              </a:custGeom>
              <a:solidFill>
                <a:srgbClr val="000000"/>
              </a:solidFill>
              <a:ln w="9525">
                <a:noFill/>
              </a:ln>
            </p:spPr>
            <p:txBody>
              <a:bodyPr/>
              <a:p>
                <a:endParaRPr lang="zh-CN" altLang="en-US"/>
              </a:p>
            </p:txBody>
          </p:sp>
          <p:sp>
            <p:nvSpPr>
              <p:cNvPr id="1588248" name="任意多边形 1588247"/>
              <p:cNvSpPr/>
              <p:nvPr/>
            </p:nvSpPr>
            <p:spPr>
              <a:xfrm>
                <a:off x="408" y="2309"/>
                <a:ext cx="1233" cy="282"/>
              </a:xfrm>
              <a:custGeom>
                <a:avLst/>
                <a:gdLst/>
                <a:ahLst/>
                <a:cxnLst/>
                <a:pathLst>
                  <a:path w="2466" h="565">
                    <a:moveTo>
                      <a:pt x="2466" y="500"/>
                    </a:moveTo>
                    <a:lnTo>
                      <a:pt x="2352" y="0"/>
                    </a:lnTo>
                    <a:lnTo>
                      <a:pt x="115" y="0"/>
                    </a:lnTo>
                    <a:lnTo>
                      <a:pt x="0" y="500"/>
                    </a:lnTo>
                    <a:lnTo>
                      <a:pt x="30" y="565"/>
                    </a:lnTo>
                    <a:lnTo>
                      <a:pt x="2436" y="565"/>
                    </a:lnTo>
                    <a:lnTo>
                      <a:pt x="2466" y="500"/>
                    </a:lnTo>
                    <a:close/>
                  </a:path>
                </a:pathLst>
              </a:custGeom>
              <a:solidFill>
                <a:srgbClr val="E8E0D3"/>
              </a:solidFill>
              <a:ln w="9525">
                <a:noFill/>
              </a:ln>
            </p:spPr>
            <p:txBody>
              <a:bodyPr/>
              <a:p>
                <a:endParaRPr lang="zh-CN" altLang="en-US"/>
              </a:p>
            </p:txBody>
          </p:sp>
          <p:sp>
            <p:nvSpPr>
              <p:cNvPr id="1588249" name="任意多边形 1588248"/>
              <p:cNvSpPr/>
              <p:nvPr/>
            </p:nvSpPr>
            <p:spPr>
              <a:xfrm>
                <a:off x="1398" y="2397"/>
                <a:ext cx="51" cy="157"/>
              </a:xfrm>
              <a:custGeom>
                <a:avLst/>
                <a:gdLst/>
                <a:ahLst/>
                <a:cxnLst/>
                <a:pathLst>
                  <a:path w="102" h="314">
                    <a:moveTo>
                      <a:pt x="102" y="314"/>
                    </a:moveTo>
                    <a:lnTo>
                      <a:pt x="29" y="0"/>
                    </a:lnTo>
                    <a:lnTo>
                      <a:pt x="0" y="26"/>
                    </a:lnTo>
                    <a:lnTo>
                      <a:pt x="67" y="314"/>
                    </a:lnTo>
                    <a:lnTo>
                      <a:pt x="102" y="314"/>
                    </a:lnTo>
                    <a:close/>
                  </a:path>
                </a:pathLst>
              </a:custGeom>
              <a:solidFill>
                <a:srgbClr val="004CB2"/>
              </a:solidFill>
              <a:ln w="9525">
                <a:noFill/>
              </a:ln>
            </p:spPr>
            <p:txBody>
              <a:bodyPr/>
              <a:p>
                <a:endParaRPr lang="zh-CN" altLang="en-US"/>
              </a:p>
            </p:txBody>
          </p:sp>
          <p:sp>
            <p:nvSpPr>
              <p:cNvPr id="1588250" name="任意多边形 1588249"/>
              <p:cNvSpPr/>
              <p:nvPr/>
            </p:nvSpPr>
            <p:spPr>
              <a:xfrm>
                <a:off x="1455" y="2397"/>
                <a:ext cx="51" cy="157"/>
              </a:xfrm>
              <a:custGeom>
                <a:avLst/>
                <a:gdLst/>
                <a:ahLst/>
                <a:cxnLst/>
                <a:pathLst>
                  <a:path w="102" h="314">
                    <a:moveTo>
                      <a:pt x="102" y="314"/>
                    </a:moveTo>
                    <a:lnTo>
                      <a:pt x="30" y="0"/>
                    </a:lnTo>
                    <a:lnTo>
                      <a:pt x="0" y="26"/>
                    </a:lnTo>
                    <a:lnTo>
                      <a:pt x="65" y="314"/>
                    </a:lnTo>
                    <a:lnTo>
                      <a:pt x="102" y="314"/>
                    </a:lnTo>
                    <a:close/>
                  </a:path>
                </a:pathLst>
              </a:custGeom>
              <a:solidFill>
                <a:srgbClr val="004CB2"/>
              </a:solidFill>
              <a:ln w="9525">
                <a:noFill/>
              </a:ln>
            </p:spPr>
            <p:txBody>
              <a:bodyPr/>
              <a:p>
                <a:endParaRPr lang="zh-CN" altLang="en-US"/>
              </a:p>
            </p:txBody>
          </p:sp>
          <p:sp>
            <p:nvSpPr>
              <p:cNvPr id="1588251" name="任意多边形 1588250"/>
              <p:cNvSpPr/>
              <p:nvPr/>
            </p:nvSpPr>
            <p:spPr>
              <a:xfrm>
                <a:off x="1511" y="2397"/>
                <a:ext cx="51" cy="157"/>
              </a:xfrm>
              <a:custGeom>
                <a:avLst/>
                <a:gdLst/>
                <a:ahLst/>
                <a:cxnLst/>
                <a:pathLst>
                  <a:path w="103" h="314">
                    <a:moveTo>
                      <a:pt x="103" y="314"/>
                    </a:moveTo>
                    <a:lnTo>
                      <a:pt x="30" y="0"/>
                    </a:lnTo>
                    <a:lnTo>
                      <a:pt x="0" y="26"/>
                    </a:lnTo>
                    <a:lnTo>
                      <a:pt x="67" y="314"/>
                    </a:lnTo>
                    <a:lnTo>
                      <a:pt x="103" y="314"/>
                    </a:lnTo>
                    <a:close/>
                  </a:path>
                </a:pathLst>
              </a:custGeom>
              <a:solidFill>
                <a:srgbClr val="004CB2"/>
              </a:solidFill>
              <a:ln w="9525">
                <a:noFill/>
              </a:ln>
            </p:spPr>
            <p:txBody>
              <a:bodyPr/>
              <a:p>
                <a:endParaRPr lang="zh-CN" altLang="en-US"/>
              </a:p>
            </p:txBody>
          </p:sp>
          <p:sp>
            <p:nvSpPr>
              <p:cNvPr id="1588252" name="任意多边形 1588251"/>
              <p:cNvSpPr/>
              <p:nvPr/>
            </p:nvSpPr>
            <p:spPr>
              <a:xfrm>
                <a:off x="509" y="2425"/>
                <a:ext cx="848" cy="15"/>
              </a:xfrm>
              <a:custGeom>
                <a:avLst/>
                <a:gdLst/>
                <a:ahLst/>
                <a:cxnLst/>
                <a:pathLst>
                  <a:path w="1696" h="32">
                    <a:moveTo>
                      <a:pt x="1689" y="0"/>
                    </a:moveTo>
                    <a:lnTo>
                      <a:pt x="7" y="0"/>
                    </a:lnTo>
                    <a:lnTo>
                      <a:pt x="0" y="32"/>
                    </a:lnTo>
                    <a:lnTo>
                      <a:pt x="1696" y="32"/>
                    </a:lnTo>
                    <a:lnTo>
                      <a:pt x="1689" y="0"/>
                    </a:lnTo>
                    <a:close/>
                  </a:path>
                </a:pathLst>
              </a:custGeom>
              <a:solidFill>
                <a:srgbClr val="004CB2"/>
              </a:solidFill>
              <a:ln w="9525">
                <a:noFill/>
              </a:ln>
            </p:spPr>
            <p:txBody>
              <a:bodyPr/>
              <a:p>
                <a:endParaRPr lang="zh-CN" altLang="en-US"/>
              </a:p>
            </p:txBody>
          </p:sp>
          <p:sp>
            <p:nvSpPr>
              <p:cNvPr id="1588253" name="任意多边形 1588252"/>
              <p:cNvSpPr/>
              <p:nvPr/>
            </p:nvSpPr>
            <p:spPr>
              <a:xfrm>
                <a:off x="1402" y="2425"/>
                <a:ext cx="172" cy="15"/>
              </a:xfrm>
              <a:custGeom>
                <a:avLst/>
                <a:gdLst/>
                <a:ahLst/>
                <a:cxnLst/>
                <a:pathLst>
                  <a:path w="344" h="32">
                    <a:moveTo>
                      <a:pt x="338" y="0"/>
                    </a:moveTo>
                    <a:lnTo>
                      <a:pt x="0" y="0"/>
                    </a:lnTo>
                    <a:lnTo>
                      <a:pt x="8" y="32"/>
                    </a:lnTo>
                    <a:lnTo>
                      <a:pt x="344" y="32"/>
                    </a:lnTo>
                    <a:lnTo>
                      <a:pt x="338" y="0"/>
                    </a:lnTo>
                    <a:close/>
                  </a:path>
                </a:pathLst>
              </a:custGeom>
              <a:solidFill>
                <a:srgbClr val="004CB2"/>
              </a:solidFill>
              <a:ln w="9525">
                <a:noFill/>
              </a:ln>
            </p:spPr>
            <p:txBody>
              <a:bodyPr/>
              <a:p>
                <a:endParaRPr lang="zh-CN" altLang="en-US"/>
              </a:p>
            </p:txBody>
          </p:sp>
          <p:sp>
            <p:nvSpPr>
              <p:cNvPr id="1588254" name="任意多边形 1588253"/>
              <p:cNvSpPr/>
              <p:nvPr/>
            </p:nvSpPr>
            <p:spPr>
              <a:xfrm>
                <a:off x="1413" y="2474"/>
                <a:ext cx="172" cy="16"/>
              </a:xfrm>
              <a:custGeom>
                <a:avLst/>
                <a:gdLst/>
                <a:ahLst/>
                <a:cxnLst/>
                <a:pathLst>
                  <a:path w="344" h="31">
                    <a:moveTo>
                      <a:pt x="344" y="31"/>
                    </a:moveTo>
                    <a:lnTo>
                      <a:pt x="8" y="31"/>
                    </a:lnTo>
                    <a:lnTo>
                      <a:pt x="0" y="0"/>
                    </a:lnTo>
                    <a:lnTo>
                      <a:pt x="337" y="0"/>
                    </a:lnTo>
                    <a:lnTo>
                      <a:pt x="344" y="31"/>
                    </a:lnTo>
                    <a:close/>
                  </a:path>
                </a:pathLst>
              </a:custGeom>
              <a:solidFill>
                <a:srgbClr val="004CB2"/>
              </a:solidFill>
              <a:ln w="9525">
                <a:noFill/>
              </a:ln>
            </p:spPr>
            <p:txBody>
              <a:bodyPr/>
              <a:p>
                <a:endParaRPr lang="zh-CN" altLang="en-US"/>
              </a:p>
            </p:txBody>
          </p:sp>
          <p:sp>
            <p:nvSpPr>
              <p:cNvPr id="1588255" name="任意多边形 1588254"/>
              <p:cNvSpPr/>
              <p:nvPr/>
            </p:nvSpPr>
            <p:spPr>
              <a:xfrm>
                <a:off x="497" y="2474"/>
                <a:ext cx="872" cy="16"/>
              </a:xfrm>
              <a:custGeom>
                <a:avLst/>
                <a:gdLst/>
                <a:ahLst/>
                <a:cxnLst/>
                <a:pathLst>
                  <a:path w="1742" h="31">
                    <a:moveTo>
                      <a:pt x="1737" y="0"/>
                    </a:moveTo>
                    <a:lnTo>
                      <a:pt x="9" y="0"/>
                    </a:lnTo>
                    <a:lnTo>
                      <a:pt x="0" y="31"/>
                    </a:lnTo>
                    <a:lnTo>
                      <a:pt x="1742" y="31"/>
                    </a:lnTo>
                    <a:lnTo>
                      <a:pt x="1737" y="0"/>
                    </a:lnTo>
                    <a:close/>
                  </a:path>
                </a:pathLst>
              </a:custGeom>
              <a:solidFill>
                <a:srgbClr val="004CB2"/>
              </a:solidFill>
              <a:ln w="9525">
                <a:noFill/>
              </a:ln>
            </p:spPr>
            <p:txBody>
              <a:bodyPr/>
              <a:p>
                <a:endParaRPr lang="zh-CN" altLang="en-US"/>
              </a:p>
            </p:txBody>
          </p:sp>
          <p:sp>
            <p:nvSpPr>
              <p:cNvPr id="1588256" name="任意多边形 1588255"/>
              <p:cNvSpPr/>
              <p:nvPr/>
            </p:nvSpPr>
            <p:spPr>
              <a:xfrm>
                <a:off x="483" y="2538"/>
                <a:ext cx="900" cy="16"/>
              </a:xfrm>
              <a:custGeom>
                <a:avLst/>
                <a:gdLst/>
                <a:ahLst/>
                <a:cxnLst/>
                <a:pathLst>
                  <a:path w="1800" h="32">
                    <a:moveTo>
                      <a:pt x="1800" y="32"/>
                    </a:moveTo>
                    <a:lnTo>
                      <a:pt x="0" y="32"/>
                    </a:lnTo>
                    <a:lnTo>
                      <a:pt x="7" y="0"/>
                    </a:lnTo>
                    <a:lnTo>
                      <a:pt x="1793" y="0"/>
                    </a:lnTo>
                    <a:lnTo>
                      <a:pt x="1800" y="32"/>
                    </a:lnTo>
                    <a:close/>
                  </a:path>
                </a:pathLst>
              </a:custGeom>
              <a:solidFill>
                <a:srgbClr val="004CB2"/>
              </a:solidFill>
              <a:ln w="9525">
                <a:noFill/>
              </a:ln>
            </p:spPr>
            <p:txBody>
              <a:bodyPr/>
              <a:p>
                <a:endParaRPr lang="zh-CN" altLang="en-US"/>
              </a:p>
            </p:txBody>
          </p:sp>
          <p:sp>
            <p:nvSpPr>
              <p:cNvPr id="1588257" name="任意多边形 1588256"/>
              <p:cNvSpPr/>
              <p:nvPr/>
            </p:nvSpPr>
            <p:spPr>
              <a:xfrm>
                <a:off x="1428" y="2538"/>
                <a:ext cx="172" cy="16"/>
              </a:xfrm>
              <a:custGeom>
                <a:avLst/>
                <a:gdLst/>
                <a:ahLst/>
                <a:cxnLst/>
                <a:pathLst>
                  <a:path w="344" h="32">
                    <a:moveTo>
                      <a:pt x="8" y="32"/>
                    </a:moveTo>
                    <a:lnTo>
                      <a:pt x="344" y="32"/>
                    </a:lnTo>
                    <a:lnTo>
                      <a:pt x="336" y="0"/>
                    </a:lnTo>
                    <a:lnTo>
                      <a:pt x="0" y="0"/>
                    </a:lnTo>
                    <a:lnTo>
                      <a:pt x="8" y="32"/>
                    </a:lnTo>
                    <a:close/>
                  </a:path>
                </a:pathLst>
              </a:custGeom>
              <a:solidFill>
                <a:srgbClr val="004CB2"/>
              </a:solidFill>
              <a:ln w="9525">
                <a:noFill/>
              </a:ln>
            </p:spPr>
            <p:txBody>
              <a:bodyPr/>
              <a:p>
                <a:endParaRPr lang="zh-CN" altLang="en-US"/>
              </a:p>
            </p:txBody>
          </p:sp>
          <p:sp>
            <p:nvSpPr>
              <p:cNvPr id="1588258" name="任意多边形 1588257"/>
              <p:cNvSpPr/>
              <p:nvPr/>
            </p:nvSpPr>
            <p:spPr>
              <a:xfrm>
                <a:off x="521" y="2375"/>
                <a:ext cx="825" cy="15"/>
              </a:xfrm>
              <a:custGeom>
                <a:avLst/>
                <a:gdLst/>
                <a:ahLst/>
                <a:cxnLst/>
                <a:pathLst>
                  <a:path w="1652" h="32">
                    <a:moveTo>
                      <a:pt x="1644" y="0"/>
                    </a:moveTo>
                    <a:lnTo>
                      <a:pt x="8" y="0"/>
                    </a:lnTo>
                    <a:lnTo>
                      <a:pt x="0" y="32"/>
                    </a:lnTo>
                    <a:lnTo>
                      <a:pt x="1652" y="32"/>
                    </a:lnTo>
                    <a:lnTo>
                      <a:pt x="1644" y="0"/>
                    </a:lnTo>
                    <a:close/>
                  </a:path>
                </a:pathLst>
              </a:custGeom>
              <a:solidFill>
                <a:srgbClr val="004CB2"/>
              </a:solidFill>
              <a:ln w="9525">
                <a:noFill/>
              </a:ln>
            </p:spPr>
            <p:txBody>
              <a:bodyPr/>
              <a:p>
                <a:endParaRPr lang="zh-CN" altLang="en-US"/>
              </a:p>
            </p:txBody>
          </p:sp>
          <p:sp>
            <p:nvSpPr>
              <p:cNvPr id="1588259" name="任意多边形 1588258"/>
              <p:cNvSpPr/>
              <p:nvPr/>
            </p:nvSpPr>
            <p:spPr>
              <a:xfrm>
                <a:off x="1317" y="2340"/>
                <a:ext cx="66" cy="214"/>
              </a:xfrm>
              <a:custGeom>
                <a:avLst/>
                <a:gdLst/>
                <a:ahLst/>
                <a:cxnLst/>
                <a:pathLst>
                  <a:path w="134" h="428">
                    <a:moveTo>
                      <a:pt x="37" y="0"/>
                    </a:moveTo>
                    <a:lnTo>
                      <a:pt x="134" y="428"/>
                    </a:lnTo>
                    <a:lnTo>
                      <a:pt x="99" y="428"/>
                    </a:lnTo>
                    <a:lnTo>
                      <a:pt x="0" y="0"/>
                    </a:lnTo>
                    <a:lnTo>
                      <a:pt x="37" y="0"/>
                    </a:lnTo>
                    <a:close/>
                  </a:path>
                </a:pathLst>
              </a:custGeom>
              <a:solidFill>
                <a:srgbClr val="004CB2"/>
              </a:solidFill>
              <a:ln w="9525">
                <a:noFill/>
              </a:ln>
            </p:spPr>
            <p:txBody>
              <a:bodyPr/>
              <a:p>
                <a:endParaRPr lang="zh-CN" altLang="en-US"/>
              </a:p>
            </p:txBody>
          </p:sp>
          <p:sp>
            <p:nvSpPr>
              <p:cNvPr id="1588260" name="任意多边形 1588259"/>
              <p:cNvSpPr/>
              <p:nvPr/>
            </p:nvSpPr>
            <p:spPr>
              <a:xfrm>
                <a:off x="1265" y="2340"/>
                <a:ext cx="24" cy="35"/>
              </a:xfrm>
              <a:custGeom>
                <a:avLst/>
                <a:gdLst/>
                <a:ahLst/>
                <a:cxnLst/>
                <a:pathLst>
                  <a:path w="48" h="69">
                    <a:moveTo>
                      <a:pt x="35" y="0"/>
                    </a:moveTo>
                    <a:lnTo>
                      <a:pt x="48" y="69"/>
                    </a:lnTo>
                    <a:lnTo>
                      <a:pt x="13" y="69"/>
                    </a:lnTo>
                    <a:lnTo>
                      <a:pt x="0" y="0"/>
                    </a:lnTo>
                    <a:lnTo>
                      <a:pt x="35" y="0"/>
                    </a:lnTo>
                    <a:close/>
                  </a:path>
                </a:pathLst>
              </a:custGeom>
              <a:solidFill>
                <a:srgbClr val="004CB2"/>
              </a:solidFill>
              <a:ln w="9525">
                <a:noFill/>
              </a:ln>
            </p:spPr>
            <p:txBody>
              <a:bodyPr/>
              <a:p>
                <a:endParaRPr lang="zh-CN" altLang="en-US"/>
              </a:p>
            </p:txBody>
          </p:sp>
          <p:sp>
            <p:nvSpPr>
              <p:cNvPr id="1588261" name="任意多边形 1588260"/>
              <p:cNvSpPr/>
              <p:nvPr/>
            </p:nvSpPr>
            <p:spPr>
              <a:xfrm>
                <a:off x="1213" y="2340"/>
                <a:ext cx="23" cy="35"/>
              </a:xfrm>
              <a:custGeom>
                <a:avLst/>
                <a:gdLst/>
                <a:ahLst/>
                <a:cxnLst/>
                <a:pathLst>
                  <a:path w="47" h="69">
                    <a:moveTo>
                      <a:pt x="35" y="0"/>
                    </a:moveTo>
                    <a:lnTo>
                      <a:pt x="47" y="69"/>
                    </a:lnTo>
                    <a:lnTo>
                      <a:pt x="11" y="69"/>
                    </a:lnTo>
                    <a:lnTo>
                      <a:pt x="0" y="0"/>
                    </a:lnTo>
                    <a:lnTo>
                      <a:pt x="35" y="0"/>
                    </a:lnTo>
                    <a:close/>
                  </a:path>
                </a:pathLst>
              </a:custGeom>
              <a:solidFill>
                <a:srgbClr val="004CB2"/>
              </a:solidFill>
              <a:ln w="9525">
                <a:noFill/>
              </a:ln>
            </p:spPr>
            <p:txBody>
              <a:bodyPr/>
              <a:p>
                <a:endParaRPr lang="zh-CN" altLang="en-US"/>
              </a:p>
            </p:txBody>
          </p:sp>
          <p:sp>
            <p:nvSpPr>
              <p:cNvPr id="1588262" name="任意多边形 1588261"/>
              <p:cNvSpPr/>
              <p:nvPr/>
            </p:nvSpPr>
            <p:spPr>
              <a:xfrm>
                <a:off x="1160" y="2340"/>
                <a:ext cx="23" cy="35"/>
              </a:xfrm>
              <a:custGeom>
                <a:avLst/>
                <a:gdLst/>
                <a:ahLst/>
                <a:cxnLst/>
                <a:pathLst>
                  <a:path w="47" h="69">
                    <a:moveTo>
                      <a:pt x="36" y="0"/>
                    </a:moveTo>
                    <a:lnTo>
                      <a:pt x="47" y="69"/>
                    </a:lnTo>
                    <a:lnTo>
                      <a:pt x="11" y="69"/>
                    </a:lnTo>
                    <a:lnTo>
                      <a:pt x="0" y="0"/>
                    </a:lnTo>
                    <a:lnTo>
                      <a:pt x="36" y="0"/>
                    </a:lnTo>
                    <a:close/>
                  </a:path>
                </a:pathLst>
              </a:custGeom>
              <a:solidFill>
                <a:srgbClr val="004CB2"/>
              </a:solidFill>
              <a:ln w="9525">
                <a:noFill/>
              </a:ln>
            </p:spPr>
            <p:txBody>
              <a:bodyPr/>
              <a:p>
                <a:endParaRPr lang="zh-CN" altLang="en-US"/>
              </a:p>
            </p:txBody>
          </p:sp>
          <p:sp>
            <p:nvSpPr>
              <p:cNvPr id="1588263" name="任意多边形 1588262"/>
              <p:cNvSpPr/>
              <p:nvPr/>
            </p:nvSpPr>
            <p:spPr>
              <a:xfrm>
                <a:off x="1108" y="2340"/>
                <a:ext cx="21" cy="35"/>
              </a:xfrm>
              <a:custGeom>
                <a:avLst/>
                <a:gdLst/>
                <a:ahLst/>
                <a:cxnLst/>
                <a:pathLst>
                  <a:path w="43" h="69">
                    <a:moveTo>
                      <a:pt x="34" y="0"/>
                    </a:moveTo>
                    <a:lnTo>
                      <a:pt x="43" y="69"/>
                    </a:lnTo>
                    <a:lnTo>
                      <a:pt x="8" y="69"/>
                    </a:lnTo>
                    <a:lnTo>
                      <a:pt x="0" y="0"/>
                    </a:lnTo>
                    <a:lnTo>
                      <a:pt x="34" y="0"/>
                    </a:lnTo>
                    <a:close/>
                  </a:path>
                </a:pathLst>
              </a:custGeom>
              <a:solidFill>
                <a:srgbClr val="004CB2"/>
              </a:solidFill>
              <a:ln w="9525">
                <a:noFill/>
              </a:ln>
            </p:spPr>
            <p:txBody>
              <a:bodyPr/>
              <a:p>
                <a:endParaRPr lang="zh-CN" altLang="en-US"/>
              </a:p>
            </p:txBody>
          </p:sp>
          <p:sp>
            <p:nvSpPr>
              <p:cNvPr id="1588264" name="任意多边形 1588263"/>
              <p:cNvSpPr/>
              <p:nvPr/>
            </p:nvSpPr>
            <p:spPr>
              <a:xfrm>
                <a:off x="1056" y="2340"/>
                <a:ext cx="19" cy="35"/>
              </a:xfrm>
              <a:custGeom>
                <a:avLst/>
                <a:gdLst/>
                <a:ahLst/>
                <a:cxnLst/>
                <a:pathLst>
                  <a:path w="39" h="69">
                    <a:moveTo>
                      <a:pt x="34" y="0"/>
                    </a:moveTo>
                    <a:lnTo>
                      <a:pt x="39" y="69"/>
                    </a:lnTo>
                    <a:lnTo>
                      <a:pt x="4" y="69"/>
                    </a:lnTo>
                    <a:lnTo>
                      <a:pt x="0" y="0"/>
                    </a:lnTo>
                    <a:lnTo>
                      <a:pt x="34" y="0"/>
                    </a:lnTo>
                    <a:close/>
                  </a:path>
                </a:pathLst>
              </a:custGeom>
              <a:solidFill>
                <a:srgbClr val="004CB2"/>
              </a:solidFill>
              <a:ln w="9525">
                <a:noFill/>
              </a:ln>
            </p:spPr>
            <p:txBody>
              <a:bodyPr/>
              <a:p>
                <a:endParaRPr lang="zh-CN" altLang="en-US"/>
              </a:p>
            </p:txBody>
          </p:sp>
          <p:sp>
            <p:nvSpPr>
              <p:cNvPr id="1588265" name="任意多边形 1588264"/>
              <p:cNvSpPr/>
              <p:nvPr/>
            </p:nvSpPr>
            <p:spPr>
              <a:xfrm>
                <a:off x="1004" y="2340"/>
                <a:ext cx="18" cy="35"/>
              </a:xfrm>
              <a:custGeom>
                <a:avLst/>
                <a:gdLst/>
                <a:ahLst/>
                <a:cxnLst/>
                <a:pathLst>
                  <a:path w="37" h="69">
                    <a:moveTo>
                      <a:pt x="35" y="0"/>
                    </a:moveTo>
                    <a:lnTo>
                      <a:pt x="37" y="69"/>
                    </a:lnTo>
                    <a:lnTo>
                      <a:pt x="2" y="69"/>
                    </a:lnTo>
                    <a:lnTo>
                      <a:pt x="0" y="0"/>
                    </a:lnTo>
                    <a:lnTo>
                      <a:pt x="35" y="0"/>
                    </a:lnTo>
                    <a:close/>
                  </a:path>
                </a:pathLst>
              </a:custGeom>
              <a:solidFill>
                <a:srgbClr val="004CB2"/>
              </a:solidFill>
              <a:ln w="9525">
                <a:noFill/>
              </a:ln>
            </p:spPr>
            <p:txBody>
              <a:bodyPr/>
              <a:p>
                <a:endParaRPr lang="zh-CN" altLang="en-US"/>
              </a:p>
            </p:txBody>
          </p:sp>
          <p:sp>
            <p:nvSpPr>
              <p:cNvPr id="1588266" name="任意多边形 1588265"/>
              <p:cNvSpPr/>
              <p:nvPr/>
            </p:nvSpPr>
            <p:spPr>
              <a:xfrm>
                <a:off x="952" y="2340"/>
                <a:ext cx="17" cy="35"/>
              </a:xfrm>
              <a:custGeom>
                <a:avLst/>
                <a:gdLst/>
                <a:ahLst/>
                <a:cxnLst/>
                <a:pathLst>
                  <a:path w="35" h="69">
                    <a:moveTo>
                      <a:pt x="35" y="0"/>
                    </a:moveTo>
                    <a:lnTo>
                      <a:pt x="34" y="69"/>
                    </a:lnTo>
                    <a:lnTo>
                      <a:pt x="0" y="69"/>
                    </a:lnTo>
                    <a:lnTo>
                      <a:pt x="0" y="0"/>
                    </a:lnTo>
                    <a:lnTo>
                      <a:pt x="35" y="0"/>
                    </a:lnTo>
                    <a:close/>
                  </a:path>
                </a:pathLst>
              </a:custGeom>
              <a:solidFill>
                <a:srgbClr val="004CB2"/>
              </a:solidFill>
              <a:ln w="9525">
                <a:noFill/>
              </a:ln>
            </p:spPr>
            <p:txBody>
              <a:bodyPr/>
              <a:p>
                <a:endParaRPr lang="zh-CN" altLang="en-US"/>
              </a:p>
            </p:txBody>
          </p:sp>
          <p:sp>
            <p:nvSpPr>
              <p:cNvPr id="1588267" name="矩形 1588266"/>
              <p:cNvSpPr/>
              <p:nvPr/>
            </p:nvSpPr>
            <p:spPr>
              <a:xfrm>
                <a:off x="900" y="2340"/>
                <a:ext cx="16" cy="35"/>
              </a:xfrm>
              <a:prstGeom prst="rect">
                <a:avLst/>
              </a:prstGeom>
              <a:solidFill>
                <a:srgbClr val="004CB2"/>
              </a:solidFill>
              <a:ln w="9525">
                <a:noFill/>
              </a:ln>
            </p:spPr>
            <p:txBody>
              <a:bodyPr/>
              <a:p>
                <a:endParaRPr lang="zh-CN" altLang="en-US"/>
              </a:p>
            </p:txBody>
          </p:sp>
          <p:sp>
            <p:nvSpPr>
              <p:cNvPr id="1588268" name="任意多边形 1588267"/>
              <p:cNvSpPr/>
              <p:nvPr/>
            </p:nvSpPr>
            <p:spPr>
              <a:xfrm>
                <a:off x="845" y="2340"/>
                <a:ext cx="18" cy="35"/>
              </a:xfrm>
              <a:custGeom>
                <a:avLst/>
                <a:gdLst/>
                <a:ahLst/>
                <a:cxnLst/>
                <a:pathLst>
                  <a:path w="38" h="69">
                    <a:moveTo>
                      <a:pt x="38" y="0"/>
                    </a:moveTo>
                    <a:lnTo>
                      <a:pt x="34" y="69"/>
                    </a:lnTo>
                    <a:lnTo>
                      <a:pt x="0" y="69"/>
                    </a:lnTo>
                    <a:lnTo>
                      <a:pt x="4" y="0"/>
                    </a:lnTo>
                    <a:lnTo>
                      <a:pt x="38" y="0"/>
                    </a:lnTo>
                    <a:close/>
                  </a:path>
                </a:pathLst>
              </a:custGeom>
              <a:solidFill>
                <a:srgbClr val="004CB2"/>
              </a:solidFill>
              <a:ln w="9525">
                <a:noFill/>
              </a:ln>
            </p:spPr>
            <p:txBody>
              <a:bodyPr/>
              <a:p>
                <a:endParaRPr lang="zh-CN" altLang="en-US"/>
              </a:p>
            </p:txBody>
          </p:sp>
          <p:sp>
            <p:nvSpPr>
              <p:cNvPr id="1588269" name="任意多边形 1588268"/>
              <p:cNvSpPr/>
              <p:nvPr/>
            </p:nvSpPr>
            <p:spPr>
              <a:xfrm>
                <a:off x="792" y="2340"/>
                <a:ext cx="19" cy="35"/>
              </a:xfrm>
              <a:custGeom>
                <a:avLst/>
                <a:gdLst/>
                <a:ahLst/>
                <a:cxnLst/>
                <a:pathLst>
                  <a:path w="39" h="69">
                    <a:moveTo>
                      <a:pt x="39" y="0"/>
                    </a:moveTo>
                    <a:lnTo>
                      <a:pt x="33" y="69"/>
                    </a:lnTo>
                    <a:lnTo>
                      <a:pt x="0" y="69"/>
                    </a:lnTo>
                    <a:lnTo>
                      <a:pt x="5" y="0"/>
                    </a:lnTo>
                    <a:lnTo>
                      <a:pt x="39" y="0"/>
                    </a:lnTo>
                    <a:close/>
                  </a:path>
                </a:pathLst>
              </a:custGeom>
              <a:solidFill>
                <a:srgbClr val="004CB2"/>
              </a:solidFill>
              <a:ln w="9525">
                <a:noFill/>
              </a:ln>
            </p:spPr>
            <p:txBody>
              <a:bodyPr/>
              <a:p>
                <a:endParaRPr lang="zh-CN" altLang="en-US"/>
              </a:p>
            </p:txBody>
          </p:sp>
          <p:sp>
            <p:nvSpPr>
              <p:cNvPr id="1588270" name="任意多边形 1588269"/>
              <p:cNvSpPr/>
              <p:nvPr/>
            </p:nvSpPr>
            <p:spPr>
              <a:xfrm>
                <a:off x="738" y="2340"/>
                <a:ext cx="20" cy="35"/>
              </a:xfrm>
              <a:custGeom>
                <a:avLst/>
                <a:gdLst/>
                <a:ahLst/>
                <a:cxnLst/>
                <a:pathLst>
                  <a:path w="41" h="69">
                    <a:moveTo>
                      <a:pt x="41" y="0"/>
                    </a:moveTo>
                    <a:lnTo>
                      <a:pt x="33" y="69"/>
                    </a:lnTo>
                    <a:lnTo>
                      <a:pt x="0" y="69"/>
                    </a:lnTo>
                    <a:lnTo>
                      <a:pt x="7" y="0"/>
                    </a:lnTo>
                    <a:lnTo>
                      <a:pt x="41" y="0"/>
                    </a:lnTo>
                    <a:close/>
                  </a:path>
                </a:pathLst>
              </a:custGeom>
              <a:solidFill>
                <a:srgbClr val="004CB2"/>
              </a:solidFill>
              <a:ln w="9525">
                <a:noFill/>
              </a:ln>
            </p:spPr>
            <p:txBody>
              <a:bodyPr/>
              <a:p>
                <a:endParaRPr lang="zh-CN" altLang="en-US"/>
              </a:p>
            </p:txBody>
          </p:sp>
          <p:sp>
            <p:nvSpPr>
              <p:cNvPr id="1588271" name="任意多边形 1588270"/>
              <p:cNvSpPr/>
              <p:nvPr/>
            </p:nvSpPr>
            <p:spPr>
              <a:xfrm>
                <a:off x="684" y="2340"/>
                <a:ext cx="21" cy="35"/>
              </a:xfrm>
              <a:custGeom>
                <a:avLst/>
                <a:gdLst/>
                <a:ahLst/>
                <a:cxnLst/>
                <a:pathLst>
                  <a:path w="43" h="69">
                    <a:moveTo>
                      <a:pt x="43" y="0"/>
                    </a:moveTo>
                    <a:lnTo>
                      <a:pt x="33" y="69"/>
                    </a:lnTo>
                    <a:lnTo>
                      <a:pt x="0" y="69"/>
                    </a:lnTo>
                    <a:lnTo>
                      <a:pt x="11" y="0"/>
                    </a:lnTo>
                    <a:lnTo>
                      <a:pt x="43" y="0"/>
                    </a:lnTo>
                    <a:close/>
                  </a:path>
                </a:pathLst>
              </a:custGeom>
              <a:solidFill>
                <a:srgbClr val="004CB2"/>
              </a:solidFill>
              <a:ln w="9525">
                <a:noFill/>
              </a:ln>
            </p:spPr>
            <p:txBody>
              <a:bodyPr/>
              <a:p>
                <a:endParaRPr lang="zh-CN" altLang="en-US"/>
              </a:p>
            </p:txBody>
          </p:sp>
          <p:sp>
            <p:nvSpPr>
              <p:cNvPr id="1588272" name="任意多边形 1588271"/>
              <p:cNvSpPr/>
              <p:nvPr/>
            </p:nvSpPr>
            <p:spPr>
              <a:xfrm>
                <a:off x="631" y="2340"/>
                <a:ext cx="22" cy="35"/>
              </a:xfrm>
              <a:custGeom>
                <a:avLst/>
                <a:gdLst/>
                <a:ahLst/>
                <a:cxnLst/>
                <a:pathLst>
                  <a:path w="45" h="69">
                    <a:moveTo>
                      <a:pt x="45" y="0"/>
                    </a:moveTo>
                    <a:lnTo>
                      <a:pt x="32" y="69"/>
                    </a:lnTo>
                    <a:lnTo>
                      <a:pt x="0" y="69"/>
                    </a:lnTo>
                    <a:lnTo>
                      <a:pt x="11" y="0"/>
                    </a:lnTo>
                    <a:lnTo>
                      <a:pt x="45" y="0"/>
                    </a:lnTo>
                    <a:close/>
                  </a:path>
                </a:pathLst>
              </a:custGeom>
              <a:solidFill>
                <a:srgbClr val="004CB2"/>
              </a:solidFill>
              <a:ln w="9525">
                <a:noFill/>
              </a:ln>
            </p:spPr>
            <p:txBody>
              <a:bodyPr/>
              <a:p>
                <a:endParaRPr lang="zh-CN" altLang="en-US"/>
              </a:p>
            </p:txBody>
          </p:sp>
          <p:sp>
            <p:nvSpPr>
              <p:cNvPr id="1588273" name="任意多边形 1588272"/>
              <p:cNvSpPr/>
              <p:nvPr/>
            </p:nvSpPr>
            <p:spPr>
              <a:xfrm>
                <a:off x="577" y="2340"/>
                <a:ext cx="23" cy="35"/>
              </a:xfrm>
              <a:custGeom>
                <a:avLst/>
                <a:gdLst/>
                <a:ahLst/>
                <a:cxnLst/>
                <a:pathLst>
                  <a:path w="47" h="69">
                    <a:moveTo>
                      <a:pt x="47" y="0"/>
                    </a:moveTo>
                    <a:lnTo>
                      <a:pt x="32" y="69"/>
                    </a:lnTo>
                    <a:lnTo>
                      <a:pt x="0" y="69"/>
                    </a:lnTo>
                    <a:lnTo>
                      <a:pt x="15" y="0"/>
                    </a:lnTo>
                    <a:lnTo>
                      <a:pt x="47" y="0"/>
                    </a:lnTo>
                    <a:close/>
                  </a:path>
                </a:pathLst>
              </a:custGeom>
              <a:solidFill>
                <a:srgbClr val="004CB2"/>
              </a:solidFill>
              <a:ln w="9525">
                <a:noFill/>
              </a:ln>
            </p:spPr>
            <p:txBody>
              <a:bodyPr/>
              <a:p>
                <a:endParaRPr lang="zh-CN" altLang="en-US"/>
              </a:p>
            </p:txBody>
          </p:sp>
          <p:sp>
            <p:nvSpPr>
              <p:cNvPr id="1588274" name="任意多边形 1588273"/>
              <p:cNvSpPr/>
              <p:nvPr/>
            </p:nvSpPr>
            <p:spPr>
              <a:xfrm>
                <a:off x="483" y="2340"/>
                <a:ext cx="65" cy="214"/>
              </a:xfrm>
              <a:custGeom>
                <a:avLst/>
                <a:gdLst/>
                <a:ahLst/>
                <a:cxnLst/>
                <a:pathLst>
                  <a:path w="130" h="428">
                    <a:moveTo>
                      <a:pt x="0" y="428"/>
                    </a:moveTo>
                    <a:lnTo>
                      <a:pt x="96" y="0"/>
                    </a:lnTo>
                    <a:lnTo>
                      <a:pt x="130" y="0"/>
                    </a:lnTo>
                    <a:lnTo>
                      <a:pt x="31" y="428"/>
                    </a:lnTo>
                    <a:lnTo>
                      <a:pt x="0" y="428"/>
                    </a:lnTo>
                    <a:close/>
                  </a:path>
                </a:pathLst>
              </a:custGeom>
              <a:solidFill>
                <a:srgbClr val="004CB2"/>
              </a:solidFill>
              <a:ln w="9525">
                <a:noFill/>
              </a:ln>
            </p:spPr>
            <p:txBody>
              <a:bodyPr/>
              <a:p>
                <a:endParaRPr lang="zh-CN" altLang="en-US"/>
              </a:p>
            </p:txBody>
          </p:sp>
          <p:sp>
            <p:nvSpPr>
              <p:cNvPr id="1588275" name="任意多边形 1588274"/>
              <p:cNvSpPr/>
              <p:nvPr/>
            </p:nvSpPr>
            <p:spPr>
              <a:xfrm>
                <a:off x="1282" y="2390"/>
                <a:ext cx="24" cy="35"/>
              </a:xfrm>
              <a:custGeom>
                <a:avLst/>
                <a:gdLst/>
                <a:ahLst/>
                <a:cxnLst/>
                <a:pathLst>
                  <a:path w="49" h="68">
                    <a:moveTo>
                      <a:pt x="38" y="0"/>
                    </a:moveTo>
                    <a:lnTo>
                      <a:pt x="49" y="68"/>
                    </a:lnTo>
                    <a:lnTo>
                      <a:pt x="13" y="68"/>
                    </a:lnTo>
                    <a:lnTo>
                      <a:pt x="0" y="0"/>
                    </a:lnTo>
                    <a:lnTo>
                      <a:pt x="38" y="0"/>
                    </a:lnTo>
                    <a:close/>
                  </a:path>
                </a:pathLst>
              </a:custGeom>
              <a:solidFill>
                <a:srgbClr val="004CB2"/>
              </a:solidFill>
              <a:ln w="9525">
                <a:noFill/>
              </a:ln>
            </p:spPr>
            <p:txBody>
              <a:bodyPr/>
              <a:p>
                <a:endParaRPr lang="zh-CN" altLang="en-US"/>
              </a:p>
            </p:txBody>
          </p:sp>
          <p:sp>
            <p:nvSpPr>
              <p:cNvPr id="1588276" name="任意多边形 1588275"/>
              <p:cNvSpPr/>
              <p:nvPr/>
            </p:nvSpPr>
            <p:spPr>
              <a:xfrm>
                <a:off x="1230" y="2390"/>
                <a:ext cx="24" cy="35"/>
              </a:xfrm>
              <a:custGeom>
                <a:avLst/>
                <a:gdLst/>
                <a:ahLst/>
                <a:cxnLst/>
                <a:pathLst>
                  <a:path w="49" h="68">
                    <a:moveTo>
                      <a:pt x="36" y="0"/>
                    </a:moveTo>
                    <a:lnTo>
                      <a:pt x="49" y="68"/>
                    </a:lnTo>
                    <a:lnTo>
                      <a:pt x="13" y="68"/>
                    </a:lnTo>
                    <a:lnTo>
                      <a:pt x="0" y="0"/>
                    </a:lnTo>
                    <a:lnTo>
                      <a:pt x="36" y="0"/>
                    </a:lnTo>
                    <a:close/>
                  </a:path>
                </a:pathLst>
              </a:custGeom>
              <a:solidFill>
                <a:srgbClr val="004CB2"/>
              </a:solidFill>
              <a:ln w="9525">
                <a:noFill/>
              </a:ln>
            </p:spPr>
            <p:txBody>
              <a:bodyPr/>
              <a:p>
                <a:endParaRPr lang="zh-CN" altLang="en-US"/>
              </a:p>
            </p:txBody>
          </p:sp>
          <p:sp>
            <p:nvSpPr>
              <p:cNvPr id="1588277" name="任意多边形 1588276"/>
              <p:cNvSpPr/>
              <p:nvPr/>
            </p:nvSpPr>
            <p:spPr>
              <a:xfrm>
                <a:off x="1177" y="2390"/>
                <a:ext cx="23" cy="35"/>
              </a:xfrm>
              <a:custGeom>
                <a:avLst/>
                <a:gdLst/>
                <a:ahLst/>
                <a:cxnLst/>
                <a:pathLst>
                  <a:path w="46" h="68">
                    <a:moveTo>
                      <a:pt x="35" y="0"/>
                    </a:moveTo>
                    <a:lnTo>
                      <a:pt x="46" y="68"/>
                    </a:lnTo>
                    <a:lnTo>
                      <a:pt x="11" y="68"/>
                    </a:lnTo>
                    <a:lnTo>
                      <a:pt x="0" y="0"/>
                    </a:lnTo>
                    <a:lnTo>
                      <a:pt x="35" y="0"/>
                    </a:lnTo>
                    <a:close/>
                  </a:path>
                </a:pathLst>
              </a:custGeom>
              <a:solidFill>
                <a:srgbClr val="004CB2"/>
              </a:solidFill>
              <a:ln w="9525">
                <a:noFill/>
              </a:ln>
            </p:spPr>
            <p:txBody>
              <a:bodyPr/>
              <a:p>
                <a:endParaRPr lang="zh-CN" altLang="en-US"/>
              </a:p>
            </p:txBody>
          </p:sp>
          <p:sp>
            <p:nvSpPr>
              <p:cNvPr id="1588278" name="任意多边形 1588277"/>
              <p:cNvSpPr/>
              <p:nvPr/>
            </p:nvSpPr>
            <p:spPr>
              <a:xfrm>
                <a:off x="1125" y="2390"/>
                <a:ext cx="22" cy="35"/>
              </a:xfrm>
              <a:custGeom>
                <a:avLst/>
                <a:gdLst/>
                <a:ahLst/>
                <a:cxnLst/>
                <a:pathLst>
                  <a:path w="43" h="68">
                    <a:moveTo>
                      <a:pt x="36" y="0"/>
                    </a:moveTo>
                    <a:lnTo>
                      <a:pt x="43" y="68"/>
                    </a:lnTo>
                    <a:lnTo>
                      <a:pt x="8" y="68"/>
                    </a:lnTo>
                    <a:lnTo>
                      <a:pt x="0" y="0"/>
                    </a:lnTo>
                    <a:lnTo>
                      <a:pt x="36" y="0"/>
                    </a:lnTo>
                    <a:close/>
                  </a:path>
                </a:pathLst>
              </a:custGeom>
              <a:solidFill>
                <a:srgbClr val="004CB2"/>
              </a:solidFill>
              <a:ln w="9525">
                <a:noFill/>
              </a:ln>
            </p:spPr>
            <p:txBody>
              <a:bodyPr/>
              <a:p>
                <a:endParaRPr lang="zh-CN" altLang="en-US"/>
              </a:p>
            </p:txBody>
          </p:sp>
          <p:sp>
            <p:nvSpPr>
              <p:cNvPr id="1588279" name="任意多边形 1588278"/>
              <p:cNvSpPr/>
              <p:nvPr/>
            </p:nvSpPr>
            <p:spPr>
              <a:xfrm>
                <a:off x="1072" y="2390"/>
                <a:ext cx="21" cy="35"/>
              </a:xfrm>
              <a:custGeom>
                <a:avLst/>
                <a:gdLst/>
                <a:ahLst/>
                <a:cxnLst/>
                <a:pathLst>
                  <a:path w="40" h="68">
                    <a:moveTo>
                      <a:pt x="35" y="0"/>
                    </a:moveTo>
                    <a:lnTo>
                      <a:pt x="40" y="68"/>
                    </a:lnTo>
                    <a:lnTo>
                      <a:pt x="7" y="68"/>
                    </a:lnTo>
                    <a:lnTo>
                      <a:pt x="0" y="0"/>
                    </a:lnTo>
                    <a:lnTo>
                      <a:pt x="35" y="0"/>
                    </a:lnTo>
                    <a:close/>
                  </a:path>
                </a:pathLst>
              </a:custGeom>
              <a:solidFill>
                <a:srgbClr val="004CB2"/>
              </a:solidFill>
              <a:ln w="9525">
                <a:noFill/>
              </a:ln>
            </p:spPr>
            <p:txBody>
              <a:bodyPr/>
              <a:p>
                <a:endParaRPr lang="zh-CN" altLang="en-US"/>
              </a:p>
            </p:txBody>
          </p:sp>
          <p:sp>
            <p:nvSpPr>
              <p:cNvPr id="1588280" name="任意多边形 1588279"/>
              <p:cNvSpPr/>
              <p:nvPr/>
            </p:nvSpPr>
            <p:spPr>
              <a:xfrm>
                <a:off x="1022" y="2390"/>
                <a:ext cx="18" cy="35"/>
              </a:xfrm>
              <a:custGeom>
                <a:avLst/>
                <a:gdLst/>
                <a:ahLst/>
                <a:cxnLst/>
                <a:pathLst>
                  <a:path w="36" h="68">
                    <a:moveTo>
                      <a:pt x="34" y="0"/>
                    </a:moveTo>
                    <a:lnTo>
                      <a:pt x="36" y="68"/>
                    </a:lnTo>
                    <a:lnTo>
                      <a:pt x="2" y="68"/>
                    </a:lnTo>
                    <a:lnTo>
                      <a:pt x="0" y="0"/>
                    </a:lnTo>
                    <a:lnTo>
                      <a:pt x="34" y="0"/>
                    </a:lnTo>
                    <a:close/>
                  </a:path>
                </a:pathLst>
              </a:custGeom>
              <a:solidFill>
                <a:srgbClr val="004CB2"/>
              </a:solidFill>
              <a:ln w="9525">
                <a:noFill/>
              </a:ln>
            </p:spPr>
            <p:txBody>
              <a:bodyPr/>
              <a:p>
                <a:endParaRPr lang="zh-CN" altLang="en-US"/>
              </a:p>
            </p:txBody>
          </p:sp>
          <p:sp>
            <p:nvSpPr>
              <p:cNvPr id="1588281" name="任意多边形 1588280"/>
              <p:cNvSpPr/>
              <p:nvPr/>
            </p:nvSpPr>
            <p:spPr>
              <a:xfrm>
                <a:off x="969" y="2390"/>
                <a:ext cx="18" cy="35"/>
              </a:xfrm>
              <a:custGeom>
                <a:avLst/>
                <a:gdLst/>
                <a:ahLst/>
                <a:cxnLst/>
                <a:pathLst>
                  <a:path w="36" h="68">
                    <a:moveTo>
                      <a:pt x="36" y="0"/>
                    </a:moveTo>
                    <a:lnTo>
                      <a:pt x="34" y="68"/>
                    </a:lnTo>
                    <a:lnTo>
                      <a:pt x="0" y="68"/>
                    </a:lnTo>
                    <a:lnTo>
                      <a:pt x="2" y="0"/>
                    </a:lnTo>
                    <a:lnTo>
                      <a:pt x="36" y="0"/>
                    </a:lnTo>
                    <a:close/>
                  </a:path>
                </a:pathLst>
              </a:custGeom>
              <a:solidFill>
                <a:srgbClr val="004CB2"/>
              </a:solidFill>
              <a:ln w="9525">
                <a:noFill/>
              </a:ln>
            </p:spPr>
            <p:txBody>
              <a:bodyPr/>
              <a:p>
                <a:endParaRPr lang="zh-CN" altLang="en-US"/>
              </a:p>
            </p:txBody>
          </p:sp>
          <p:sp>
            <p:nvSpPr>
              <p:cNvPr id="1588282" name="任意多边形 1588281"/>
              <p:cNvSpPr/>
              <p:nvPr/>
            </p:nvSpPr>
            <p:spPr>
              <a:xfrm>
                <a:off x="917" y="2390"/>
                <a:ext cx="18" cy="35"/>
              </a:xfrm>
              <a:custGeom>
                <a:avLst/>
                <a:gdLst/>
                <a:ahLst/>
                <a:cxnLst/>
                <a:pathLst>
                  <a:path w="36" h="68">
                    <a:moveTo>
                      <a:pt x="34" y="0"/>
                    </a:moveTo>
                    <a:lnTo>
                      <a:pt x="36" y="68"/>
                    </a:lnTo>
                    <a:lnTo>
                      <a:pt x="2" y="68"/>
                    </a:lnTo>
                    <a:lnTo>
                      <a:pt x="0" y="0"/>
                    </a:lnTo>
                    <a:lnTo>
                      <a:pt x="34" y="0"/>
                    </a:lnTo>
                    <a:close/>
                  </a:path>
                </a:pathLst>
              </a:custGeom>
              <a:solidFill>
                <a:srgbClr val="004CB2"/>
              </a:solidFill>
              <a:ln w="9525">
                <a:noFill/>
              </a:ln>
            </p:spPr>
            <p:txBody>
              <a:bodyPr/>
              <a:p>
                <a:endParaRPr lang="zh-CN" altLang="en-US"/>
              </a:p>
            </p:txBody>
          </p:sp>
          <p:sp>
            <p:nvSpPr>
              <p:cNvPr id="1588283" name="任意多边形 1588282"/>
              <p:cNvSpPr/>
              <p:nvPr/>
            </p:nvSpPr>
            <p:spPr>
              <a:xfrm>
                <a:off x="863" y="2390"/>
                <a:ext cx="19" cy="35"/>
              </a:xfrm>
              <a:custGeom>
                <a:avLst/>
                <a:gdLst/>
                <a:ahLst/>
                <a:cxnLst/>
                <a:pathLst>
                  <a:path w="37" h="68">
                    <a:moveTo>
                      <a:pt x="37" y="0"/>
                    </a:moveTo>
                    <a:lnTo>
                      <a:pt x="33" y="68"/>
                    </a:lnTo>
                    <a:lnTo>
                      <a:pt x="0" y="68"/>
                    </a:lnTo>
                    <a:lnTo>
                      <a:pt x="3" y="0"/>
                    </a:lnTo>
                    <a:lnTo>
                      <a:pt x="37" y="0"/>
                    </a:lnTo>
                    <a:close/>
                  </a:path>
                </a:pathLst>
              </a:custGeom>
              <a:solidFill>
                <a:srgbClr val="004CB2"/>
              </a:solidFill>
              <a:ln w="9525">
                <a:noFill/>
              </a:ln>
            </p:spPr>
            <p:txBody>
              <a:bodyPr/>
              <a:p>
                <a:endParaRPr lang="zh-CN" altLang="en-US"/>
              </a:p>
            </p:txBody>
          </p:sp>
          <p:sp>
            <p:nvSpPr>
              <p:cNvPr id="1588284" name="任意多边形 1588283"/>
              <p:cNvSpPr/>
              <p:nvPr/>
            </p:nvSpPr>
            <p:spPr>
              <a:xfrm>
                <a:off x="809" y="2390"/>
                <a:ext cx="20" cy="35"/>
              </a:xfrm>
              <a:custGeom>
                <a:avLst/>
                <a:gdLst/>
                <a:ahLst/>
                <a:cxnLst/>
                <a:pathLst>
                  <a:path w="39" h="68">
                    <a:moveTo>
                      <a:pt x="39" y="0"/>
                    </a:moveTo>
                    <a:lnTo>
                      <a:pt x="33" y="68"/>
                    </a:lnTo>
                    <a:lnTo>
                      <a:pt x="0" y="68"/>
                    </a:lnTo>
                    <a:lnTo>
                      <a:pt x="5" y="0"/>
                    </a:lnTo>
                    <a:lnTo>
                      <a:pt x="39" y="0"/>
                    </a:lnTo>
                    <a:close/>
                  </a:path>
                </a:pathLst>
              </a:custGeom>
              <a:solidFill>
                <a:srgbClr val="004CB2"/>
              </a:solidFill>
              <a:ln w="9525">
                <a:noFill/>
              </a:ln>
            </p:spPr>
            <p:txBody>
              <a:bodyPr/>
              <a:p>
                <a:endParaRPr lang="zh-CN" altLang="en-US"/>
              </a:p>
            </p:txBody>
          </p:sp>
          <p:sp>
            <p:nvSpPr>
              <p:cNvPr id="1588285" name="任意多边形 1588284"/>
              <p:cNvSpPr/>
              <p:nvPr/>
            </p:nvSpPr>
            <p:spPr>
              <a:xfrm>
                <a:off x="756" y="2390"/>
                <a:ext cx="20" cy="35"/>
              </a:xfrm>
              <a:custGeom>
                <a:avLst/>
                <a:gdLst/>
                <a:ahLst/>
                <a:cxnLst/>
                <a:pathLst>
                  <a:path w="41" h="68">
                    <a:moveTo>
                      <a:pt x="41" y="0"/>
                    </a:moveTo>
                    <a:lnTo>
                      <a:pt x="34" y="68"/>
                    </a:lnTo>
                    <a:lnTo>
                      <a:pt x="0" y="68"/>
                    </a:lnTo>
                    <a:lnTo>
                      <a:pt x="9" y="0"/>
                    </a:lnTo>
                    <a:lnTo>
                      <a:pt x="41" y="0"/>
                    </a:lnTo>
                    <a:close/>
                  </a:path>
                </a:pathLst>
              </a:custGeom>
              <a:solidFill>
                <a:srgbClr val="004CB2"/>
              </a:solidFill>
              <a:ln w="9525">
                <a:noFill/>
              </a:ln>
            </p:spPr>
            <p:txBody>
              <a:bodyPr/>
              <a:p>
                <a:endParaRPr lang="zh-CN" altLang="en-US"/>
              </a:p>
            </p:txBody>
          </p:sp>
          <p:sp>
            <p:nvSpPr>
              <p:cNvPr id="1588286" name="任意多边形 1588285"/>
              <p:cNvSpPr/>
              <p:nvPr/>
            </p:nvSpPr>
            <p:spPr>
              <a:xfrm>
                <a:off x="703" y="2390"/>
                <a:ext cx="21" cy="35"/>
              </a:xfrm>
              <a:custGeom>
                <a:avLst/>
                <a:gdLst/>
                <a:ahLst/>
                <a:cxnLst/>
                <a:pathLst>
                  <a:path w="43" h="68">
                    <a:moveTo>
                      <a:pt x="43" y="0"/>
                    </a:moveTo>
                    <a:lnTo>
                      <a:pt x="32" y="68"/>
                    </a:lnTo>
                    <a:lnTo>
                      <a:pt x="0" y="68"/>
                    </a:lnTo>
                    <a:lnTo>
                      <a:pt x="10" y="0"/>
                    </a:lnTo>
                    <a:lnTo>
                      <a:pt x="43" y="0"/>
                    </a:lnTo>
                    <a:close/>
                  </a:path>
                </a:pathLst>
              </a:custGeom>
              <a:solidFill>
                <a:srgbClr val="004CB2"/>
              </a:solidFill>
              <a:ln w="9525">
                <a:noFill/>
              </a:ln>
            </p:spPr>
            <p:txBody>
              <a:bodyPr/>
              <a:p>
                <a:endParaRPr lang="zh-CN" altLang="en-US"/>
              </a:p>
            </p:txBody>
          </p:sp>
          <p:sp>
            <p:nvSpPr>
              <p:cNvPr id="1588287" name="任意多边形 1588286"/>
              <p:cNvSpPr/>
              <p:nvPr/>
            </p:nvSpPr>
            <p:spPr>
              <a:xfrm>
                <a:off x="649" y="2390"/>
                <a:ext cx="22" cy="35"/>
              </a:xfrm>
              <a:custGeom>
                <a:avLst/>
                <a:gdLst/>
                <a:ahLst/>
                <a:cxnLst/>
                <a:pathLst>
                  <a:path w="45" h="68">
                    <a:moveTo>
                      <a:pt x="45" y="0"/>
                    </a:moveTo>
                    <a:lnTo>
                      <a:pt x="32" y="68"/>
                    </a:lnTo>
                    <a:lnTo>
                      <a:pt x="0" y="68"/>
                    </a:lnTo>
                    <a:lnTo>
                      <a:pt x="13" y="0"/>
                    </a:lnTo>
                    <a:lnTo>
                      <a:pt x="45" y="0"/>
                    </a:lnTo>
                    <a:close/>
                  </a:path>
                </a:pathLst>
              </a:custGeom>
              <a:solidFill>
                <a:srgbClr val="004CB2"/>
              </a:solidFill>
              <a:ln w="9525">
                <a:noFill/>
              </a:ln>
            </p:spPr>
            <p:txBody>
              <a:bodyPr/>
              <a:p>
                <a:endParaRPr lang="zh-CN" altLang="en-US"/>
              </a:p>
            </p:txBody>
          </p:sp>
          <p:sp>
            <p:nvSpPr>
              <p:cNvPr id="1588288" name="任意多边形 1588287"/>
              <p:cNvSpPr/>
              <p:nvPr/>
            </p:nvSpPr>
            <p:spPr>
              <a:xfrm>
                <a:off x="595" y="2390"/>
                <a:ext cx="24" cy="35"/>
              </a:xfrm>
              <a:custGeom>
                <a:avLst/>
                <a:gdLst/>
                <a:ahLst/>
                <a:cxnLst/>
                <a:pathLst>
                  <a:path w="48" h="68">
                    <a:moveTo>
                      <a:pt x="48" y="0"/>
                    </a:moveTo>
                    <a:lnTo>
                      <a:pt x="33" y="68"/>
                    </a:lnTo>
                    <a:lnTo>
                      <a:pt x="0" y="68"/>
                    </a:lnTo>
                    <a:lnTo>
                      <a:pt x="15" y="0"/>
                    </a:lnTo>
                    <a:lnTo>
                      <a:pt x="48" y="0"/>
                    </a:lnTo>
                    <a:close/>
                  </a:path>
                </a:pathLst>
              </a:custGeom>
              <a:solidFill>
                <a:srgbClr val="004CB2"/>
              </a:solidFill>
              <a:ln w="9525">
                <a:noFill/>
              </a:ln>
            </p:spPr>
            <p:txBody>
              <a:bodyPr/>
              <a:p>
                <a:endParaRPr lang="zh-CN" altLang="en-US"/>
              </a:p>
            </p:txBody>
          </p:sp>
          <p:sp>
            <p:nvSpPr>
              <p:cNvPr id="1588289" name="任意多边形 1588288"/>
              <p:cNvSpPr/>
              <p:nvPr/>
            </p:nvSpPr>
            <p:spPr>
              <a:xfrm>
                <a:off x="1289" y="2491"/>
                <a:ext cx="28" cy="47"/>
              </a:xfrm>
              <a:custGeom>
                <a:avLst/>
                <a:gdLst/>
                <a:ahLst/>
                <a:cxnLst/>
                <a:pathLst>
                  <a:path w="56" h="95">
                    <a:moveTo>
                      <a:pt x="38" y="0"/>
                    </a:moveTo>
                    <a:lnTo>
                      <a:pt x="56" y="95"/>
                    </a:lnTo>
                    <a:lnTo>
                      <a:pt x="21" y="95"/>
                    </a:lnTo>
                    <a:lnTo>
                      <a:pt x="0" y="0"/>
                    </a:lnTo>
                    <a:lnTo>
                      <a:pt x="38" y="0"/>
                    </a:lnTo>
                    <a:close/>
                  </a:path>
                </a:pathLst>
              </a:custGeom>
              <a:solidFill>
                <a:srgbClr val="004CB2"/>
              </a:solidFill>
              <a:ln w="9525">
                <a:noFill/>
              </a:ln>
            </p:spPr>
            <p:txBody>
              <a:bodyPr/>
              <a:p>
                <a:endParaRPr lang="zh-CN" altLang="en-US"/>
              </a:p>
            </p:txBody>
          </p:sp>
          <p:sp>
            <p:nvSpPr>
              <p:cNvPr id="1588290" name="任意多边形 1588289"/>
              <p:cNvSpPr/>
              <p:nvPr/>
            </p:nvSpPr>
            <p:spPr>
              <a:xfrm>
                <a:off x="1184" y="2491"/>
                <a:ext cx="33" cy="47"/>
              </a:xfrm>
              <a:custGeom>
                <a:avLst/>
                <a:gdLst/>
                <a:ahLst/>
                <a:cxnLst/>
                <a:pathLst>
                  <a:path w="66" h="95">
                    <a:moveTo>
                      <a:pt x="50" y="0"/>
                    </a:moveTo>
                    <a:lnTo>
                      <a:pt x="66" y="95"/>
                    </a:lnTo>
                    <a:lnTo>
                      <a:pt x="16" y="95"/>
                    </a:lnTo>
                    <a:lnTo>
                      <a:pt x="0" y="0"/>
                    </a:lnTo>
                    <a:lnTo>
                      <a:pt x="50" y="0"/>
                    </a:lnTo>
                    <a:close/>
                  </a:path>
                </a:pathLst>
              </a:custGeom>
              <a:solidFill>
                <a:srgbClr val="004CB2"/>
              </a:solidFill>
              <a:ln w="9525">
                <a:noFill/>
              </a:ln>
            </p:spPr>
            <p:txBody>
              <a:bodyPr/>
              <a:p>
                <a:endParaRPr lang="zh-CN" altLang="en-US"/>
              </a:p>
            </p:txBody>
          </p:sp>
          <p:sp>
            <p:nvSpPr>
              <p:cNvPr id="1588291" name="任意多边形 1588290"/>
              <p:cNvSpPr/>
              <p:nvPr/>
            </p:nvSpPr>
            <p:spPr>
              <a:xfrm>
                <a:off x="1096" y="2491"/>
                <a:ext cx="25" cy="47"/>
              </a:xfrm>
              <a:custGeom>
                <a:avLst/>
                <a:gdLst/>
                <a:ahLst/>
                <a:cxnLst/>
                <a:pathLst>
                  <a:path w="48" h="95">
                    <a:moveTo>
                      <a:pt x="35" y="0"/>
                    </a:moveTo>
                    <a:lnTo>
                      <a:pt x="48" y="95"/>
                    </a:lnTo>
                    <a:lnTo>
                      <a:pt x="13" y="95"/>
                    </a:lnTo>
                    <a:lnTo>
                      <a:pt x="0" y="0"/>
                    </a:lnTo>
                    <a:lnTo>
                      <a:pt x="35" y="0"/>
                    </a:lnTo>
                    <a:close/>
                  </a:path>
                </a:pathLst>
              </a:custGeom>
              <a:solidFill>
                <a:srgbClr val="004CB2"/>
              </a:solidFill>
              <a:ln w="9525">
                <a:noFill/>
              </a:ln>
            </p:spPr>
            <p:txBody>
              <a:bodyPr/>
              <a:p>
                <a:endParaRPr lang="zh-CN" altLang="en-US"/>
              </a:p>
            </p:txBody>
          </p:sp>
          <p:sp>
            <p:nvSpPr>
              <p:cNvPr id="1588292" name="任意多边形 1588291"/>
              <p:cNvSpPr/>
              <p:nvPr/>
            </p:nvSpPr>
            <p:spPr>
              <a:xfrm>
                <a:off x="677" y="2491"/>
                <a:ext cx="23" cy="47"/>
              </a:xfrm>
              <a:custGeom>
                <a:avLst/>
                <a:gdLst/>
                <a:ahLst/>
                <a:cxnLst/>
                <a:pathLst>
                  <a:path w="47" h="95">
                    <a:moveTo>
                      <a:pt x="47" y="0"/>
                    </a:moveTo>
                    <a:lnTo>
                      <a:pt x="32" y="95"/>
                    </a:lnTo>
                    <a:lnTo>
                      <a:pt x="0" y="95"/>
                    </a:lnTo>
                    <a:lnTo>
                      <a:pt x="13" y="0"/>
                    </a:lnTo>
                    <a:lnTo>
                      <a:pt x="47" y="0"/>
                    </a:lnTo>
                    <a:close/>
                  </a:path>
                </a:pathLst>
              </a:custGeom>
              <a:solidFill>
                <a:srgbClr val="004CB2"/>
              </a:solidFill>
              <a:ln w="9525">
                <a:noFill/>
              </a:ln>
            </p:spPr>
            <p:txBody>
              <a:bodyPr/>
              <a:p>
                <a:endParaRPr lang="zh-CN" altLang="en-US"/>
              </a:p>
            </p:txBody>
          </p:sp>
          <p:sp>
            <p:nvSpPr>
              <p:cNvPr id="1588293" name="任意多边形 1588292"/>
              <p:cNvSpPr/>
              <p:nvPr/>
            </p:nvSpPr>
            <p:spPr>
              <a:xfrm>
                <a:off x="569" y="2491"/>
                <a:ext cx="27" cy="47"/>
              </a:xfrm>
              <a:custGeom>
                <a:avLst/>
                <a:gdLst/>
                <a:ahLst/>
                <a:cxnLst/>
                <a:pathLst>
                  <a:path w="54" h="95">
                    <a:moveTo>
                      <a:pt x="54" y="0"/>
                    </a:moveTo>
                    <a:lnTo>
                      <a:pt x="31" y="95"/>
                    </a:lnTo>
                    <a:lnTo>
                      <a:pt x="0" y="95"/>
                    </a:lnTo>
                    <a:lnTo>
                      <a:pt x="22" y="0"/>
                    </a:lnTo>
                    <a:lnTo>
                      <a:pt x="54" y="0"/>
                    </a:lnTo>
                    <a:close/>
                  </a:path>
                </a:pathLst>
              </a:custGeom>
              <a:solidFill>
                <a:srgbClr val="004CB2"/>
              </a:solidFill>
              <a:ln w="9525">
                <a:noFill/>
              </a:ln>
            </p:spPr>
            <p:txBody>
              <a:bodyPr/>
              <a:p>
                <a:endParaRPr lang="zh-CN" altLang="en-US"/>
              </a:p>
            </p:txBody>
          </p:sp>
          <p:sp>
            <p:nvSpPr>
              <p:cNvPr id="1588294" name="任意多边形 1588293"/>
              <p:cNvSpPr/>
              <p:nvPr/>
            </p:nvSpPr>
            <p:spPr>
              <a:xfrm>
                <a:off x="1294" y="2440"/>
                <a:ext cx="25" cy="35"/>
              </a:xfrm>
              <a:custGeom>
                <a:avLst/>
                <a:gdLst/>
                <a:ahLst/>
                <a:cxnLst/>
                <a:pathLst>
                  <a:path w="50" h="69">
                    <a:moveTo>
                      <a:pt x="37" y="0"/>
                    </a:moveTo>
                    <a:lnTo>
                      <a:pt x="50" y="69"/>
                    </a:lnTo>
                    <a:lnTo>
                      <a:pt x="13" y="69"/>
                    </a:lnTo>
                    <a:lnTo>
                      <a:pt x="0" y="0"/>
                    </a:lnTo>
                    <a:lnTo>
                      <a:pt x="37" y="0"/>
                    </a:lnTo>
                    <a:close/>
                  </a:path>
                </a:pathLst>
              </a:custGeom>
              <a:solidFill>
                <a:srgbClr val="004CB2"/>
              </a:solidFill>
              <a:ln w="9525">
                <a:noFill/>
              </a:ln>
            </p:spPr>
            <p:txBody>
              <a:bodyPr/>
              <a:p>
                <a:endParaRPr lang="zh-CN" altLang="en-US"/>
              </a:p>
            </p:txBody>
          </p:sp>
          <p:sp>
            <p:nvSpPr>
              <p:cNvPr id="1588295" name="任意多边形 1588294"/>
              <p:cNvSpPr/>
              <p:nvPr/>
            </p:nvSpPr>
            <p:spPr>
              <a:xfrm>
                <a:off x="1242" y="2440"/>
                <a:ext cx="24" cy="35"/>
              </a:xfrm>
              <a:custGeom>
                <a:avLst/>
                <a:gdLst/>
                <a:ahLst/>
                <a:cxnLst/>
                <a:pathLst>
                  <a:path w="48" h="69">
                    <a:moveTo>
                      <a:pt x="35" y="0"/>
                    </a:moveTo>
                    <a:lnTo>
                      <a:pt x="48" y="69"/>
                    </a:lnTo>
                    <a:lnTo>
                      <a:pt x="13" y="69"/>
                    </a:lnTo>
                    <a:lnTo>
                      <a:pt x="0" y="0"/>
                    </a:lnTo>
                    <a:lnTo>
                      <a:pt x="35" y="0"/>
                    </a:lnTo>
                    <a:close/>
                  </a:path>
                </a:pathLst>
              </a:custGeom>
              <a:solidFill>
                <a:srgbClr val="004CB2"/>
              </a:solidFill>
              <a:ln w="9525">
                <a:noFill/>
              </a:ln>
            </p:spPr>
            <p:txBody>
              <a:bodyPr/>
              <a:p>
                <a:endParaRPr lang="zh-CN" altLang="en-US"/>
              </a:p>
            </p:txBody>
          </p:sp>
          <p:sp>
            <p:nvSpPr>
              <p:cNvPr id="1588296" name="任意多边形 1588295"/>
              <p:cNvSpPr/>
              <p:nvPr/>
            </p:nvSpPr>
            <p:spPr>
              <a:xfrm>
                <a:off x="1190" y="2440"/>
                <a:ext cx="23" cy="35"/>
              </a:xfrm>
              <a:custGeom>
                <a:avLst/>
                <a:gdLst/>
                <a:ahLst/>
                <a:cxnLst/>
                <a:pathLst>
                  <a:path w="44" h="69">
                    <a:moveTo>
                      <a:pt x="33" y="0"/>
                    </a:moveTo>
                    <a:lnTo>
                      <a:pt x="44" y="69"/>
                    </a:lnTo>
                    <a:lnTo>
                      <a:pt x="9" y="69"/>
                    </a:lnTo>
                    <a:lnTo>
                      <a:pt x="0" y="0"/>
                    </a:lnTo>
                    <a:lnTo>
                      <a:pt x="33" y="0"/>
                    </a:lnTo>
                    <a:close/>
                  </a:path>
                </a:pathLst>
              </a:custGeom>
              <a:solidFill>
                <a:srgbClr val="004CB2"/>
              </a:solidFill>
              <a:ln w="9525">
                <a:noFill/>
              </a:ln>
            </p:spPr>
            <p:txBody>
              <a:bodyPr/>
              <a:p>
                <a:endParaRPr lang="zh-CN" altLang="en-US"/>
              </a:p>
            </p:txBody>
          </p:sp>
          <p:sp>
            <p:nvSpPr>
              <p:cNvPr id="1588297" name="任意多边形 1588296"/>
              <p:cNvSpPr/>
              <p:nvPr/>
            </p:nvSpPr>
            <p:spPr>
              <a:xfrm>
                <a:off x="1137" y="2440"/>
                <a:ext cx="22" cy="35"/>
              </a:xfrm>
              <a:custGeom>
                <a:avLst/>
                <a:gdLst/>
                <a:ahLst/>
                <a:cxnLst/>
                <a:pathLst>
                  <a:path w="42" h="69">
                    <a:moveTo>
                      <a:pt x="35" y="0"/>
                    </a:moveTo>
                    <a:lnTo>
                      <a:pt x="42" y="69"/>
                    </a:lnTo>
                    <a:lnTo>
                      <a:pt x="7" y="69"/>
                    </a:lnTo>
                    <a:lnTo>
                      <a:pt x="0" y="0"/>
                    </a:lnTo>
                    <a:lnTo>
                      <a:pt x="35" y="0"/>
                    </a:lnTo>
                    <a:close/>
                  </a:path>
                </a:pathLst>
              </a:custGeom>
              <a:solidFill>
                <a:srgbClr val="004CB2"/>
              </a:solidFill>
              <a:ln w="9525">
                <a:noFill/>
              </a:ln>
            </p:spPr>
            <p:txBody>
              <a:bodyPr/>
              <a:p>
                <a:endParaRPr lang="zh-CN" altLang="en-US"/>
              </a:p>
            </p:txBody>
          </p:sp>
          <p:sp>
            <p:nvSpPr>
              <p:cNvPr id="1588298" name="任意多边形 1588297"/>
              <p:cNvSpPr/>
              <p:nvPr/>
            </p:nvSpPr>
            <p:spPr>
              <a:xfrm>
                <a:off x="1085" y="2440"/>
                <a:ext cx="20" cy="35"/>
              </a:xfrm>
              <a:custGeom>
                <a:avLst/>
                <a:gdLst/>
                <a:ahLst/>
                <a:cxnLst/>
                <a:pathLst>
                  <a:path w="39" h="69">
                    <a:moveTo>
                      <a:pt x="33" y="0"/>
                    </a:moveTo>
                    <a:lnTo>
                      <a:pt x="39" y="69"/>
                    </a:lnTo>
                    <a:lnTo>
                      <a:pt x="5" y="69"/>
                    </a:lnTo>
                    <a:lnTo>
                      <a:pt x="0" y="0"/>
                    </a:lnTo>
                    <a:lnTo>
                      <a:pt x="33" y="0"/>
                    </a:lnTo>
                    <a:close/>
                  </a:path>
                </a:pathLst>
              </a:custGeom>
              <a:solidFill>
                <a:srgbClr val="004CB2"/>
              </a:solidFill>
              <a:ln w="9525">
                <a:noFill/>
              </a:ln>
            </p:spPr>
            <p:txBody>
              <a:bodyPr/>
              <a:p>
                <a:endParaRPr lang="zh-CN" altLang="en-US"/>
              </a:p>
            </p:txBody>
          </p:sp>
          <p:sp>
            <p:nvSpPr>
              <p:cNvPr id="1588299" name="任意多边形 1588298"/>
              <p:cNvSpPr/>
              <p:nvPr/>
            </p:nvSpPr>
            <p:spPr>
              <a:xfrm>
                <a:off x="1034" y="2440"/>
                <a:ext cx="18" cy="35"/>
              </a:xfrm>
              <a:custGeom>
                <a:avLst/>
                <a:gdLst/>
                <a:ahLst/>
                <a:cxnLst/>
                <a:pathLst>
                  <a:path w="36" h="69">
                    <a:moveTo>
                      <a:pt x="34" y="0"/>
                    </a:moveTo>
                    <a:lnTo>
                      <a:pt x="36" y="69"/>
                    </a:lnTo>
                    <a:lnTo>
                      <a:pt x="2" y="69"/>
                    </a:lnTo>
                    <a:lnTo>
                      <a:pt x="0" y="0"/>
                    </a:lnTo>
                    <a:lnTo>
                      <a:pt x="34" y="0"/>
                    </a:lnTo>
                    <a:close/>
                  </a:path>
                </a:pathLst>
              </a:custGeom>
              <a:solidFill>
                <a:srgbClr val="004CB2"/>
              </a:solidFill>
              <a:ln w="9525">
                <a:noFill/>
              </a:ln>
            </p:spPr>
            <p:txBody>
              <a:bodyPr/>
              <a:p>
                <a:endParaRPr lang="zh-CN" altLang="en-US"/>
              </a:p>
            </p:txBody>
          </p:sp>
          <p:sp>
            <p:nvSpPr>
              <p:cNvPr id="1588300" name="任意多边形 1588299"/>
              <p:cNvSpPr/>
              <p:nvPr/>
            </p:nvSpPr>
            <p:spPr>
              <a:xfrm>
                <a:off x="981" y="2440"/>
                <a:ext cx="18" cy="35"/>
              </a:xfrm>
              <a:custGeom>
                <a:avLst/>
                <a:gdLst/>
                <a:ahLst/>
                <a:cxnLst/>
                <a:pathLst>
                  <a:path w="35" h="69">
                    <a:moveTo>
                      <a:pt x="35" y="0"/>
                    </a:moveTo>
                    <a:lnTo>
                      <a:pt x="35" y="69"/>
                    </a:lnTo>
                    <a:lnTo>
                      <a:pt x="0" y="69"/>
                    </a:lnTo>
                    <a:lnTo>
                      <a:pt x="1" y="0"/>
                    </a:lnTo>
                    <a:lnTo>
                      <a:pt x="35" y="0"/>
                    </a:lnTo>
                    <a:close/>
                  </a:path>
                </a:pathLst>
              </a:custGeom>
              <a:solidFill>
                <a:srgbClr val="004CB2"/>
              </a:solidFill>
              <a:ln w="9525">
                <a:noFill/>
              </a:ln>
            </p:spPr>
            <p:txBody>
              <a:bodyPr/>
              <a:p>
                <a:endParaRPr lang="zh-CN" altLang="en-US"/>
              </a:p>
            </p:txBody>
          </p:sp>
          <p:sp>
            <p:nvSpPr>
              <p:cNvPr id="1588301" name="任意多边形 1588300"/>
              <p:cNvSpPr/>
              <p:nvPr/>
            </p:nvSpPr>
            <p:spPr>
              <a:xfrm>
                <a:off x="929" y="2440"/>
                <a:ext cx="18" cy="35"/>
              </a:xfrm>
              <a:custGeom>
                <a:avLst/>
                <a:gdLst/>
                <a:ahLst/>
                <a:cxnLst/>
                <a:pathLst>
                  <a:path w="35" h="69">
                    <a:moveTo>
                      <a:pt x="33" y="0"/>
                    </a:moveTo>
                    <a:lnTo>
                      <a:pt x="35" y="69"/>
                    </a:lnTo>
                    <a:lnTo>
                      <a:pt x="1" y="69"/>
                    </a:lnTo>
                    <a:lnTo>
                      <a:pt x="0" y="0"/>
                    </a:lnTo>
                    <a:lnTo>
                      <a:pt x="33" y="0"/>
                    </a:lnTo>
                    <a:close/>
                  </a:path>
                </a:pathLst>
              </a:custGeom>
              <a:solidFill>
                <a:srgbClr val="004CB2"/>
              </a:solidFill>
              <a:ln w="9525">
                <a:noFill/>
              </a:ln>
            </p:spPr>
            <p:txBody>
              <a:bodyPr/>
              <a:p>
                <a:endParaRPr lang="zh-CN" altLang="en-US"/>
              </a:p>
            </p:txBody>
          </p:sp>
          <p:sp>
            <p:nvSpPr>
              <p:cNvPr id="1588302" name="任意多边形 1588301"/>
              <p:cNvSpPr/>
              <p:nvPr/>
            </p:nvSpPr>
            <p:spPr>
              <a:xfrm>
                <a:off x="875" y="2440"/>
                <a:ext cx="19" cy="35"/>
              </a:xfrm>
              <a:custGeom>
                <a:avLst/>
                <a:gdLst/>
                <a:ahLst/>
                <a:cxnLst/>
                <a:pathLst>
                  <a:path w="37" h="69">
                    <a:moveTo>
                      <a:pt x="37" y="0"/>
                    </a:moveTo>
                    <a:lnTo>
                      <a:pt x="33" y="69"/>
                    </a:lnTo>
                    <a:lnTo>
                      <a:pt x="0" y="69"/>
                    </a:lnTo>
                    <a:lnTo>
                      <a:pt x="3" y="0"/>
                    </a:lnTo>
                    <a:lnTo>
                      <a:pt x="37" y="0"/>
                    </a:lnTo>
                    <a:close/>
                  </a:path>
                </a:pathLst>
              </a:custGeom>
              <a:solidFill>
                <a:srgbClr val="004CB2"/>
              </a:solidFill>
              <a:ln w="9525">
                <a:noFill/>
              </a:ln>
            </p:spPr>
            <p:txBody>
              <a:bodyPr/>
              <a:p>
                <a:endParaRPr lang="zh-CN" altLang="en-US"/>
              </a:p>
            </p:txBody>
          </p:sp>
          <p:sp>
            <p:nvSpPr>
              <p:cNvPr id="1588303" name="任意多边形 1588302"/>
              <p:cNvSpPr/>
              <p:nvPr/>
            </p:nvSpPr>
            <p:spPr>
              <a:xfrm>
                <a:off x="822" y="2440"/>
                <a:ext cx="19" cy="35"/>
              </a:xfrm>
              <a:custGeom>
                <a:avLst/>
                <a:gdLst/>
                <a:ahLst/>
                <a:cxnLst/>
                <a:pathLst>
                  <a:path w="39" h="69">
                    <a:moveTo>
                      <a:pt x="39" y="0"/>
                    </a:moveTo>
                    <a:lnTo>
                      <a:pt x="33" y="69"/>
                    </a:lnTo>
                    <a:lnTo>
                      <a:pt x="0" y="69"/>
                    </a:lnTo>
                    <a:lnTo>
                      <a:pt x="6" y="0"/>
                    </a:lnTo>
                    <a:lnTo>
                      <a:pt x="39" y="0"/>
                    </a:lnTo>
                    <a:close/>
                  </a:path>
                </a:pathLst>
              </a:custGeom>
              <a:solidFill>
                <a:srgbClr val="004CB2"/>
              </a:solidFill>
              <a:ln w="9525">
                <a:noFill/>
              </a:ln>
            </p:spPr>
            <p:txBody>
              <a:bodyPr/>
              <a:p>
                <a:endParaRPr lang="zh-CN" altLang="en-US"/>
              </a:p>
            </p:txBody>
          </p:sp>
          <p:sp>
            <p:nvSpPr>
              <p:cNvPr id="1588304" name="任意多边形 1588303"/>
              <p:cNvSpPr/>
              <p:nvPr/>
            </p:nvSpPr>
            <p:spPr>
              <a:xfrm>
                <a:off x="769" y="2440"/>
                <a:ext cx="20" cy="35"/>
              </a:xfrm>
              <a:custGeom>
                <a:avLst/>
                <a:gdLst/>
                <a:ahLst/>
                <a:cxnLst/>
                <a:pathLst>
                  <a:path w="41" h="69">
                    <a:moveTo>
                      <a:pt x="41" y="0"/>
                    </a:moveTo>
                    <a:lnTo>
                      <a:pt x="32" y="69"/>
                    </a:lnTo>
                    <a:lnTo>
                      <a:pt x="0" y="69"/>
                    </a:lnTo>
                    <a:lnTo>
                      <a:pt x="8" y="0"/>
                    </a:lnTo>
                    <a:lnTo>
                      <a:pt x="41" y="0"/>
                    </a:lnTo>
                    <a:close/>
                  </a:path>
                </a:pathLst>
              </a:custGeom>
              <a:solidFill>
                <a:srgbClr val="004CB2"/>
              </a:solidFill>
              <a:ln w="9525">
                <a:noFill/>
              </a:ln>
            </p:spPr>
            <p:txBody>
              <a:bodyPr/>
              <a:p>
                <a:endParaRPr lang="zh-CN" altLang="en-US"/>
              </a:p>
            </p:txBody>
          </p:sp>
          <p:sp>
            <p:nvSpPr>
              <p:cNvPr id="1588305" name="任意多边形 1588304"/>
              <p:cNvSpPr/>
              <p:nvPr/>
            </p:nvSpPr>
            <p:spPr>
              <a:xfrm>
                <a:off x="715" y="2440"/>
                <a:ext cx="21" cy="35"/>
              </a:xfrm>
              <a:custGeom>
                <a:avLst/>
                <a:gdLst/>
                <a:ahLst/>
                <a:cxnLst/>
                <a:pathLst>
                  <a:path w="43" h="69">
                    <a:moveTo>
                      <a:pt x="43" y="0"/>
                    </a:moveTo>
                    <a:lnTo>
                      <a:pt x="32" y="69"/>
                    </a:lnTo>
                    <a:lnTo>
                      <a:pt x="0" y="69"/>
                    </a:lnTo>
                    <a:lnTo>
                      <a:pt x="10" y="0"/>
                    </a:lnTo>
                    <a:lnTo>
                      <a:pt x="43" y="0"/>
                    </a:lnTo>
                    <a:close/>
                  </a:path>
                </a:pathLst>
              </a:custGeom>
              <a:solidFill>
                <a:srgbClr val="004CB2"/>
              </a:solidFill>
              <a:ln w="9525">
                <a:noFill/>
              </a:ln>
            </p:spPr>
            <p:txBody>
              <a:bodyPr/>
              <a:p>
                <a:endParaRPr lang="zh-CN" altLang="en-US"/>
              </a:p>
            </p:txBody>
          </p:sp>
          <p:sp>
            <p:nvSpPr>
              <p:cNvPr id="1588306" name="任意多边形 1588305"/>
              <p:cNvSpPr/>
              <p:nvPr/>
            </p:nvSpPr>
            <p:spPr>
              <a:xfrm>
                <a:off x="661" y="2440"/>
                <a:ext cx="22" cy="35"/>
              </a:xfrm>
              <a:custGeom>
                <a:avLst/>
                <a:gdLst/>
                <a:ahLst/>
                <a:cxnLst/>
                <a:pathLst>
                  <a:path w="44" h="69">
                    <a:moveTo>
                      <a:pt x="44" y="0"/>
                    </a:moveTo>
                    <a:lnTo>
                      <a:pt x="33" y="69"/>
                    </a:lnTo>
                    <a:lnTo>
                      <a:pt x="0" y="69"/>
                    </a:lnTo>
                    <a:lnTo>
                      <a:pt x="13" y="0"/>
                    </a:lnTo>
                    <a:lnTo>
                      <a:pt x="44" y="0"/>
                    </a:lnTo>
                    <a:close/>
                  </a:path>
                </a:pathLst>
              </a:custGeom>
              <a:solidFill>
                <a:srgbClr val="004CB2"/>
              </a:solidFill>
              <a:ln w="9525">
                <a:noFill/>
              </a:ln>
            </p:spPr>
            <p:txBody>
              <a:bodyPr/>
              <a:p>
                <a:endParaRPr lang="zh-CN" altLang="en-US"/>
              </a:p>
            </p:txBody>
          </p:sp>
          <p:sp>
            <p:nvSpPr>
              <p:cNvPr id="1588307" name="任意多边形 1588306"/>
              <p:cNvSpPr/>
              <p:nvPr/>
            </p:nvSpPr>
            <p:spPr>
              <a:xfrm>
                <a:off x="607" y="2440"/>
                <a:ext cx="24" cy="35"/>
              </a:xfrm>
              <a:custGeom>
                <a:avLst/>
                <a:gdLst/>
                <a:ahLst/>
                <a:cxnLst/>
                <a:pathLst>
                  <a:path w="48" h="69">
                    <a:moveTo>
                      <a:pt x="48" y="0"/>
                    </a:moveTo>
                    <a:lnTo>
                      <a:pt x="33" y="69"/>
                    </a:lnTo>
                    <a:lnTo>
                      <a:pt x="0" y="69"/>
                    </a:lnTo>
                    <a:lnTo>
                      <a:pt x="15" y="0"/>
                    </a:lnTo>
                    <a:lnTo>
                      <a:pt x="48" y="0"/>
                    </a:lnTo>
                    <a:close/>
                  </a:path>
                </a:pathLst>
              </a:custGeom>
              <a:solidFill>
                <a:srgbClr val="004CB2"/>
              </a:solidFill>
              <a:ln w="9525">
                <a:noFill/>
              </a:ln>
            </p:spPr>
            <p:txBody>
              <a:bodyPr/>
              <a:p>
                <a:endParaRPr lang="zh-CN" altLang="en-US"/>
              </a:p>
            </p:txBody>
          </p:sp>
        </p:grpSp>
        <p:sp>
          <p:nvSpPr>
            <p:cNvPr id="1588308" name="文本框 1588307"/>
            <p:cNvSpPr txBox="1"/>
            <p:nvPr/>
          </p:nvSpPr>
          <p:spPr>
            <a:xfrm>
              <a:off x="2232" y="1343"/>
              <a:ext cx="915" cy="251"/>
            </a:xfrm>
            <a:prstGeom prst="rect">
              <a:avLst/>
            </a:prstGeom>
            <a:noFill/>
            <a:ln w="9525">
              <a:noFill/>
            </a:ln>
          </p:spPr>
          <p:txBody>
            <a:bodyPr wrap="none" anchor="t" anchorCtr="0">
              <a:spAutoFit/>
            </a:bodyPr>
            <a:p>
              <a:r>
                <a:rPr lang="zh-CN" altLang="en-US" sz="2000" b="0" i="0" dirty="0">
                  <a:solidFill>
                    <a:schemeClr val="accent2"/>
                  </a:solidFill>
                  <a:latin typeface="Times New Roman" panose="02020603050405020304" pitchFamily="18" charset="0"/>
                  <a:ea typeface="宋体" panose="02010600030101010101" pitchFamily="2" charset="-122"/>
                </a:rPr>
                <a:t>计算机内部</a:t>
              </a:r>
              <a:endParaRPr lang="zh-CN" altLang="en-US" sz="2000" b="0" i="0" dirty="0">
                <a:solidFill>
                  <a:schemeClr val="accent2"/>
                </a:solidFill>
                <a:latin typeface="Times New Roman" panose="02020603050405020304" pitchFamily="18" charset="0"/>
                <a:ea typeface="宋体" panose="02010600030101010101" pitchFamily="2" charset="-122"/>
              </a:endParaRPr>
            </a:p>
          </p:txBody>
        </p:sp>
        <p:sp>
          <p:nvSpPr>
            <p:cNvPr id="1588309" name="文本框 1588308"/>
            <p:cNvSpPr txBox="1"/>
            <p:nvPr/>
          </p:nvSpPr>
          <p:spPr>
            <a:xfrm>
              <a:off x="567" y="1547"/>
              <a:ext cx="755" cy="251"/>
            </a:xfrm>
            <a:prstGeom prst="rect">
              <a:avLst/>
            </a:prstGeom>
            <a:noFill/>
            <a:ln w="9525">
              <a:noFill/>
            </a:ln>
          </p:spPr>
          <p:txBody>
            <a:bodyPr wrap="none" anchor="t" anchorCtr="0">
              <a:spAutoFit/>
            </a:bodyPr>
            <a:p>
              <a:r>
                <a:rPr lang="zh-CN" altLang="en-US" sz="2000" b="0" i="0" dirty="0">
                  <a:solidFill>
                    <a:schemeClr val="accent2"/>
                  </a:solidFill>
                  <a:latin typeface="Times New Roman" panose="02020603050405020304" pitchFamily="18" charset="0"/>
                  <a:ea typeface="宋体" panose="02010600030101010101" pitchFamily="2" charset="-122"/>
                </a:rPr>
                <a:t>由外到内</a:t>
              </a:r>
              <a:endParaRPr lang="zh-CN" altLang="en-US" sz="2000" b="0" i="0" dirty="0">
                <a:solidFill>
                  <a:schemeClr val="accent2"/>
                </a:solidFill>
                <a:latin typeface="Times New Roman" panose="02020603050405020304" pitchFamily="18" charset="0"/>
                <a:ea typeface="宋体" panose="02010600030101010101" pitchFamily="2" charset="-122"/>
              </a:endParaRPr>
            </a:p>
          </p:txBody>
        </p:sp>
        <p:sp>
          <p:nvSpPr>
            <p:cNvPr id="1588310" name="文本框 1588309"/>
            <p:cNvSpPr txBox="1"/>
            <p:nvPr/>
          </p:nvSpPr>
          <p:spPr>
            <a:xfrm>
              <a:off x="4307" y="1427"/>
              <a:ext cx="755" cy="251"/>
            </a:xfrm>
            <a:prstGeom prst="rect">
              <a:avLst/>
            </a:prstGeom>
            <a:noFill/>
            <a:ln w="9525">
              <a:noFill/>
            </a:ln>
          </p:spPr>
          <p:txBody>
            <a:bodyPr wrap="none" anchor="t" anchorCtr="0">
              <a:spAutoFit/>
            </a:bodyPr>
            <a:p>
              <a:r>
                <a:rPr lang="zh-CN" altLang="en-US" sz="2000" b="0" i="0" dirty="0">
                  <a:solidFill>
                    <a:schemeClr val="accent2"/>
                  </a:solidFill>
                  <a:latin typeface="Times New Roman" panose="02020603050405020304" pitchFamily="18" charset="0"/>
                  <a:ea typeface="宋体" panose="02010600030101010101" pitchFamily="2" charset="-122"/>
                </a:rPr>
                <a:t>由内到外</a:t>
              </a:r>
              <a:endParaRPr lang="zh-CN" altLang="en-US" sz="2000" b="0" i="0" dirty="0">
                <a:solidFill>
                  <a:schemeClr val="accent2"/>
                </a:solidFill>
                <a:latin typeface="Times New Roman" panose="02020603050405020304" pitchFamily="18" charset="0"/>
                <a:ea typeface="宋体" panose="02010600030101010101" pitchFamily="2" charset="-122"/>
              </a:endParaRPr>
            </a:p>
          </p:txBody>
        </p:sp>
      </p:grpSp>
      <p:sp>
        <p:nvSpPr>
          <p:cNvPr id="1588311" name="矩形 1588310"/>
          <p:cNvSpPr/>
          <p:nvPr/>
        </p:nvSpPr>
        <p:spPr>
          <a:xfrm>
            <a:off x="1728788" y="1360488"/>
            <a:ext cx="8528050" cy="491490"/>
          </a:xfrm>
          <a:prstGeom prst="rect">
            <a:avLst/>
          </a:prstGeom>
          <a:noFill/>
          <a:ln w="9525">
            <a:noFill/>
          </a:ln>
        </p:spPr>
        <p:txBody>
          <a:bodyPr>
            <a:spAutoFit/>
          </a:bodyPr>
          <a:p>
            <a:pPr>
              <a:lnSpc>
                <a:spcPct val="130000"/>
              </a:lnSpc>
              <a:buFont typeface="Wingdings" panose="05000000000000000000" pitchFamily="2" charset="2"/>
              <a:buChar char="u"/>
            </a:pPr>
            <a:r>
              <a:rPr lang="zh-CN" altLang="en-US" sz="2000" i="0" dirty="0">
                <a:solidFill>
                  <a:schemeClr val="accent2"/>
                </a:solidFill>
                <a:latin typeface="宋体" panose="02010600030101010101" pitchFamily="2" charset="-122"/>
                <a:ea typeface="宋体" panose="02010600030101010101" pitchFamily="2" charset="-122"/>
              </a:rPr>
              <a:t>汉字处理过程</a:t>
            </a:r>
            <a:r>
              <a:rPr lang="en-US" altLang="zh-CN" sz="2000" b="0" i="0">
                <a:latin typeface="宋体" panose="02010600030101010101" pitchFamily="2" charset="-122"/>
                <a:ea typeface="宋体" panose="02010600030101010101" pitchFamily="2" charset="-122"/>
              </a:rPr>
              <a:t>: </a:t>
            </a:r>
            <a:r>
              <a:rPr lang="zh-CN" altLang="en-US" sz="2000" b="0" i="0" dirty="0">
                <a:latin typeface="宋体" panose="02010600030101010101" pitchFamily="2" charset="-122"/>
                <a:ea typeface="宋体" panose="02010600030101010101" pitchFamily="2" charset="-122"/>
              </a:rPr>
              <a:t>通过汉字外码输入</a:t>
            </a:r>
            <a:r>
              <a:rPr lang="en-US" altLang="zh-CN" sz="2000" b="0" i="0">
                <a:latin typeface="宋体" panose="02010600030101010101" pitchFamily="2" charset="-122"/>
                <a:ea typeface="宋体" panose="02010600030101010101" pitchFamily="2" charset="-122"/>
              </a:rPr>
              <a:t>,</a:t>
            </a:r>
            <a:r>
              <a:rPr lang="zh-CN" altLang="en-US" sz="2000" b="0" i="0" dirty="0">
                <a:latin typeface="宋体" panose="02010600030101010101" pitchFamily="2" charset="-122"/>
                <a:ea typeface="宋体" panose="02010600030101010101" pitchFamily="2" charset="-122"/>
              </a:rPr>
              <a:t>以汉字内码存储</a:t>
            </a:r>
            <a:r>
              <a:rPr lang="en-US" altLang="zh-CN" sz="2000" b="0" i="0">
                <a:latin typeface="宋体" panose="02010600030101010101" pitchFamily="2" charset="-122"/>
                <a:ea typeface="宋体" panose="02010600030101010101" pitchFamily="2" charset="-122"/>
              </a:rPr>
              <a:t>,</a:t>
            </a:r>
            <a:r>
              <a:rPr lang="zh-CN" altLang="en-US" sz="2000" b="0" i="0" dirty="0">
                <a:latin typeface="宋体" panose="02010600030101010101" pitchFamily="2" charset="-122"/>
                <a:ea typeface="宋体" panose="02010600030101010101" pitchFamily="2" charset="-122"/>
              </a:rPr>
              <a:t>以汉字字形码输出</a:t>
            </a:r>
            <a:endParaRPr lang="en-US" altLang="zh-CN" sz="2000" b="0" i="0">
              <a:latin typeface="宋体" panose="02010600030101010101" pitchFamily="2" charset="-122"/>
              <a:ea typeface="宋体" panose="02010600030101010101" pitchFamily="2" charset="-122"/>
            </a:endParaRPr>
          </a:p>
        </p:txBody>
      </p:sp>
      <p:sp>
        <p:nvSpPr>
          <p:cNvPr id="1588313" name="Text Box 16"/>
          <p:cNvSpPr txBox="1"/>
          <p:nvPr/>
        </p:nvSpPr>
        <p:spPr>
          <a:xfrm>
            <a:off x="1687513" y="0"/>
            <a:ext cx="6249670" cy="829945"/>
          </a:xfrm>
          <a:prstGeom prst="rect">
            <a:avLst/>
          </a:prstGeom>
          <a:noFill/>
          <a:ln w="9525">
            <a:noFill/>
          </a:ln>
        </p:spPr>
        <p:txBody>
          <a:bodyPr wrap="none">
            <a:spAutoFit/>
          </a:bodyPr>
          <a:p>
            <a:pPr>
              <a:lnSpc>
                <a:spcPct val="120000"/>
              </a:lnSpc>
            </a:pPr>
            <a:r>
              <a:rPr lang="en-US" altLang="zh-CN" sz="2000" i="0">
                <a:solidFill>
                  <a:schemeClr val="bg1"/>
                </a:solidFill>
                <a:latin typeface="Arial" panose="020B0604020202020204" pitchFamily="34" charset="0"/>
                <a:ea typeface="华文中宋" panose="02010600040101010101" pitchFamily="2" charset="-122"/>
              </a:rPr>
              <a:t>0</a:t>
            </a:r>
            <a:r>
              <a:rPr lang="zh-CN" altLang="en-US" sz="2000" i="0" dirty="0">
                <a:solidFill>
                  <a:schemeClr val="bg1"/>
                </a:solidFill>
                <a:latin typeface="Arial" panose="020B0604020202020204" pitchFamily="34" charset="0"/>
                <a:ea typeface="华文中宋" panose="02010600040101010101" pitchFamily="2" charset="-122"/>
              </a:rPr>
              <a:t>和</a:t>
            </a:r>
            <a:r>
              <a:rPr lang="en-US" altLang="zh-CN" sz="2000" i="0">
                <a:solidFill>
                  <a:schemeClr val="bg1"/>
                </a:solidFill>
                <a:latin typeface="Arial" panose="020B0604020202020204" pitchFamily="34" charset="0"/>
                <a:ea typeface="华文中宋" panose="02010600040101010101" pitchFamily="2" charset="-122"/>
              </a:rPr>
              <a:t>1</a:t>
            </a:r>
            <a:r>
              <a:rPr lang="zh-CN" altLang="en-US" sz="2000" i="0" dirty="0">
                <a:solidFill>
                  <a:schemeClr val="bg1"/>
                </a:solidFill>
                <a:latin typeface="Arial" panose="020B0604020202020204" pitchFamily="34" charset="0"/>
                <a:ea typeface="华文中宋" panose="02010600040101010101" pitchFamily="2" charset="-122"/>
              </a:rPr>
              <a:t>与字母符号</a:t>
            </a:r>
            <a:r>
              <a:rPr lang="en-US" altLang="zh-CN" sz="2000" i="0">
                <a:solidFill>
                  <a:schemeClr val="bg1"/>
                </a:solidFill>
                <a:latin typeface="Arial" panose="020B0604020202020204" pitchFamily="34" charset="0"/>
                <a:ea typeface="华文中宋" panose="02010600040101010101" pitchFamily="2" charset="-122"/>
              </a:rPr>
              <a:t>---</a:t>
            </a:r>
            <a:r>
              <a:rPr lang="zh-CN" altLang="en-US" sz="2000" i="0" dirty="0">
                <a:solidFill>
                  <a:schemeClr val="bg1"/>
                </a:solidFill>
                <a:latin typeface="Arial" panose="020B0604020202020204" pitchFamily="34" charset="0"/>
                <a:ea typeface="华文中宋" panose="02010600040101010101" pitchFamily="2" charset="-122"/>
              </a:rPr>
              <a:t>编码</a:t>
            </a:r>
            <a:endParaRPr lang="zh-CN" altLang="en-US" sz="2000" i="0" dirty="0">
              <a:solidFill>
                <a:schemeClr val="bg1"/>
              </a:solidFill>
              <a:latin typeface="Arial" panose="020B0604020202020204" pitchFamily="34" charset="0"/>
              <a:ea typeface="华文中宋" panose="02010600040101010101" pitchFamily="2" charset="-122"/>
            </a:endParaRPr>
          </a:p>
          <a:p>
            <a:pPr>
              <a:lnSpc>
                <a:spcPct val="120000"/>
              </a:lnSpc>
            </a:pPr>
            <a:r>
              <a:rPr lang="en-US" altLang="zh-CN" sz="2000" i="0">
                <a:solidFill>
                  <a:schemeClr val="bg1"/>
                </a:solidFill>
                <a:latin typeface="Arial" panose="020B0604020202020204" pitchFamily="34" charset="0"/>
                <a:ea typeface="华文中宋" panose="02010600040101010101" pitchFamily="2" charset="-122"/>
              </a:rPr>
              <a:t>(6) </a:t>
            </a:r>
            <a:r>
              <a:rPr lang="zh-CN" altLang="en-US" sz="2000" i="0" dirty="0">
                <a:solidFill>
                  <a:schemeClr val="bg1"/>
                </a:solidFill>
                <a:latin typeface="Arial" panose="020B0604020202020204" pitchFamily="34" charset="0"/>
                <a:ea typeface="华文中宋" panose="02010600040101010101" pitchFamily="2" charset="-122"/>
              </a:rPr>
              <a:t>汉字如何进行处理</a:t>
            </a:r>
            <a:r>
              <a:rPr lang="en-US" altLang="zh-CN" sz="2000" i="0">
                <a:solidFill>
                  <a:schemeClr val="bg1"/>
                </a:solidFill>
                <a:latin typeface="Arial" panose="020B0604020202020204" pitchFamily="34" charset="0"/>
                <a:ea typeface="华文中宋" panose="02010600040101010101" pitchFamily="2" charset="-122"/>
              </a:rPr>
              <a:t>? </a:t>
            </a:r>
            <a:r>
              <a:rPr lang="zh-CN" altLang="en-US" sz="2000" i="0" dirty="0">
                <a:solidFill>
                  <a:schemeClr val="bg1"/>
                </a:solidFill>
                <a:latin typeface="Arial" panose="020B0604020202020204" pitchFamily="34" charset="0"/>
                <a:ea typeface="华文中宋" panose="02010600040101010101" pitchFamily="2" charset="-122"/>
              </a:rPr>
              <a:t>为什么会有那么多种汉字编码</a:t>
            </a:r>
            <a:r>
              <a:rPr lang="en-US" altLang="zh-CN" sz="2000" i="0">
                <a:solidFill>
                  <a:schemeClr val="bg1"/>
                </a:solidFill>
                <a:latin typeface="Arial" panose="020B0604020202020204" pitchFamily="34" charset="0"/>
                <a:ea typeface="华文中宋" panose="02010600040101010101" pitchFamily="2" charset="-122"/>
              </a:rPr>
              <a:t>?</a:t>
            </a:r>
            <a:endParaRPr lang="en-US" altLang="zh-CN" sz="2000" i="0">
              <a:solidFill>
                <a:schemeClr val="bg1"/>
              </a:solidFill>
              <a:latin typeface="Arial" panose="020B0604020202020204" pitchFamily="34" charset="0"/>
              <a:ea typeface="华文中宋" panose="02010600040101010101" pitchFamily="2" charset="-122"/>
            </a:endParaRPr>
          </a:p>
        </p:txBody>
      </p:sp>
      <p:pic>
        <p:nvPicPr>
          <p:cNvPr id="7" name="图片 6" descr="校徽"/>
          <p:cNvPicPr>
            <a:picLocks noChangeAspect="1"/>
          </p:cNvPicPr>
          <p:nvPr/>
        </p:nvPicPr>
        <p:blipFill>
          <a:blip r:embed="rId7">
            <a:alphaModFix amt="67000"/>
          </a:blip>
          <a:stretch>
            <a:fillRect/>
          </a:stretch>
        </p:blipFill>
        <p:spPr>
          <a:xfrm>
            <a:off x="10788015" y="123825"/>
            <a:ext cx="1297940" cy="1242695"/>
          </a:xfrm>
          <a:prstGeom prst="rect">
            <a:avLst/>
          </a:prstGeom>
        </p:spPr>
      </p:pic>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588226"/>
                                        </p:tgtEl>
                                        <p:attrNameLst>
                                          <p:attrName>style.visibility</p:attrName>
                                        </p:attrNameLst>
                                      </p:cBhvr>
                                      <p:to>
                                        <p:strVal val="visible"/>
                                      </p:to>
                                    </p:set>
                                    <p:anim calcmode="lin" valueType="num">
                                      <p:cBhvr additive="base">
                                        <p:cTn id="7" dur="500" fill="hold"/>
                                        <p:tgtEl>
                                          <p:spTgt spid="1588226"/>
                                        </p:tgtEl>
                                        <p:attrNameLst>
                                          <p:attrName>ppt_x</p:attrName>
                                        </p:attrNameLst>
                                      </p:cBhvr>
                                      <p:tavLst>
                                        <p:tav tm="0">
                                          <p:val>
                                            <p:strVal val="1+#ppt_w/2"/>
                                          </p:val>
                                        </p:tav>
                                        <p:tav tm="100000">
                                          <p:val>
                                            <p:strVal val="#ppt_x"/>
                                          </p:val>
                                        </p:tav>
                                      </p:tavLst>
                                    </p:anim>
                                    <p:anim calcmode="lin" valueType="num">
                                      <p:cBhvr additive="base">
                                        <p:cTn id="8" dur="500" fill="hold"/>
                                        <p:tgtEl>
                                          <p:spTgt spid="158822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588227"/>
                                        </p:tgtEl>
                                        <p:attrNameLst>
                                          <p:attrName>style.visibility</p:attrName>
                                        </p:attrNameLst>
                                      </p:cBhvr>
                                      <p:to>
                                        <p:strVal val="visible"/>
                                      </p:to>
                                    </p:set>
                                    <p:anim calcmode="lin" valueType="num">
                                      <p:cBhvr additive="base">
                                        <p:cTn id="13" dur="500" fill="hold"/>
                                        <p:tgtEl>
                                          <p:spTgt spid="1588227"/>
                                        </p:tgtEl>
                                        <p:attrNameLst>
                                          <p:attrName>ppt_x</p:attrName>
                                        </p:attrNameLst>
                                      </p:cBhvr>
                                      <p:tavLst>
                                        <p:tav tm="0">
                                          <p:val>
                                            <p:strVal val="#ppt_x"/>
                                          </p:val>
                                        </p:tav>
                                        <p:tav tm="100000">
                                          <p:val>
                                            <p:strVal val="#ppt_x"/>
                                          </p:val>
                                        </p:tav>
                                      </p:tavLst>
                                    </p:anim>
                                    <p:anim calcmode="lin" valueType="num">
                                      <p:cBhvr additive="base">
                                        <p:cTn id="14" dur="500" fill="hold"/>
                                        <p:tgtEl>
                                          <p:spTgt spid="158822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1588230"/>
                                        </p:tgtEl>
                                        <p:attrNameLst>
                                          <p:attrName>style.visibility</p:attrName>
                                        </p:attrNameLst>
                                      </p:cBhvr>
                                      <p:to>
                                        <p:strVal val="visible"/>
                                      </p:to>
                                    </p:set>
                                    <p:anim calcmode="lin" valueType="num">
                                      <p:cBhvr additive="base">
                                        <p:cTn id="19" dur="500" fill="hold"/>
                                        <p:tgtEl>
                                          <p:spTgt spid="1588230"/>
                                        </p:tgtEl>
                                        <p:attrNameLst>
                                          <p:attrName>ppt_x</p:attrName>
                                        </p:attrNameLst>
                                      </p:cBhvr>
                                      <p:tavLst>
                                        <p:tav tm="0">
                                          <p:val>
                                            <p:strVal val="1+#ppt_w/2"/>
                                          </p:val>
                                        </p:tav>
                                        <p:tav tm="100000">
                                          <p:val>
                                            <p:strVal val="#ppt_x"/>
                                          </p:val>
                                        </p:tav>
                                      </p:tavLst>
                                    </p:anim>
                                    <p:anim calcmode="lin" valueType="num">
                                      <p:cBhvr additive="base">
                                        <p:cTn id="20" dur="500" fill="hold"/>
                                        <p:tgtEl>
                                          <p:spTgt spid="1588230"/>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588236"/>
                                        </p:tgtEl>
                                        <p:attrNameLst>
                                          <p:attrName>style.visibility</p:attrName>
                                        </p:attrNameLst>
                                      </p:cBhvr>
                                      <p:to>
                                        <p:strVal val="visible"/>
                                      </p:to>
                                    </p:set>
                                    <p:anim calcmode="lin" valueType="num">
                                      <p:cBhvr additive="base">
                                        <p:cTn id="25" dur="500" fill="hold"/>
                                        <p:tgtEl>
                                          <p:spTgt spid="1588236"/>
                                        </p:tgtEl>
                                        <p:attrNameLst>
                                          <p:attrName>ppt_x</p:attrName>
                                        </p:attrNameLst>
                                      </p:cBhvr>
                                      <p:tavLst>
                                        <p:tav tm="0">
                                          <p:val>
                                            <p:strVal val="#ppt_x"/>
                                          </p:val>
                                        </p:tav>
                                        <p:tav tm="100000">
                                          <p:val>
                                            <p:strVal val="#ppt_x"/>
                                          </p:val>
                                        </p:tav>
                                      </p:tavLst>
                                    </p:anim>
                                    <p:anim calcmode="lin" valueType="num">
                                      <p:cBhvr additive="base">
                                        <p:cTn id="26" dur="500" fill="hold"/>
                                        <p:tgtEl>
                                          <p:spTgt spid="158823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8822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文本框 18433"/>
          <p:cNvSpPr txBox="1"/>
          <p:nvPr/>
        </p:nvSpPr>
        <p:spPr>
          <a:xfrm>
            <a:off x="3733800" y="228600"/>
            <a:ext cx="6629400" cy="368300"/>
          </a:xfrm>
          <a:prstGeom prst="rect">
            <a:avLst/>
          </a:prstGeom>
          <a:noFill/>
          <a:ln w="9525">
            <a:noFill/>
          </a:ln>
        </p:spPr>
        <p:txBody>
          <a:bodyPr>
            <a:spAutoFit/>
          </a:bodyPr>
          <a:lstStyle/>
          <a:p>
            <a:pPr>
              <a:spcBef>
                <a:spcPct val="50000"/>
              </a:spcBef>
            </a:pPr>
            <a:endParaRPr dirty="0">
              <a:latin typeface="Tahoma" panose="020B0604030504040204" pitchFamily="34" charset="0"/>
              <a:ea typeface="宋体" panose="02010600030101010101" pitchFamily="2" charset="-122"/>
            </a:endParaRPr>
          </a:p>
        </p:txBody>
      </p:sp>
      <p:sp>
        <p:nvSpPr>
          <p:cNvPr id="18437" name="文本框 18436"/>
          <p:cNvSpPr txBox="1"/>
          <p:nvPr/>
        </p:nvSpPr>
        <p:spPr>
          <a:xfrm>
            <a:off x="3657600" y="1066800"/>
            <a:ext cx="5486400" cy="368300"/>
          </a:xfrm>
          <a:prstGeom prst="rect">
            <a:avLst/>
          </a:prstGeom>
          <a:noFill/>
          <a:ln w="9525">
            <a:noFill/>
          </a:ln>
        </p:spPr>
        <p:txBody>
          <a:bodyPr>
            <a:spAutoFit/>
          </a:bodyPr>
          <a:lstStyle/>
          <a:p>
            <a:pPr>
              <a:spcBef>
                <a:spcPct val="50000"/>
              </a:spcBef>
            </a:pPr>
            <a:endParaRPr dirty="0">
              <a:latin typeface="Tahoma" panose="020B0604030504040204" pitchFamily="34" charset="0"/>
              <a:ea typeface="宋体" panose="02010600030101010101" pitchFamily="2" charset="-122"/>
            </a:endParaRPr>
          </a:p>
        </p:txBody>
      </p:sp>
      <p:sp>
        <p:nvSpPr>
          <p:cNvPr id="100" name="文本框 99"/>
          <p:cNvSpPr txBox="1"/>
          <p:nvPr/>
        </p:nvSpPr>
        <p:spPr>
          <a:xfrm>
            <a:off x="2431415" y="934085"/>
            <a:ext cx="5080000" cy="460375"/>
          </a:xfrm>
          <a:prstGeom prst="rect">
            <a:avLst/>
          </a:prstGeom>
          <a:noFill/>
          <a:ln w="9525">
            <a:noFill/>
          </a:ln>
        </p:spPr>
        <p:txBody>
          <a:bodyPr>
            <a:spAutoFit/>
          </a:bodyPr>
          <a:lstStyle/>
          <a:p>
            <a:r>
              <a:rPr lang="zh-CN" sz="2400">
                <a:ea typeface="宋体" panose="02010600030101010101" pitchFamily="2" charset="-122"/>
              </a:rPr>
              <a:t>浮点数</a:t>
            </a:r>
            <a:r>
              <a:rPr lang="en-US" altLang="zh-CN" sz="2400" i="1" dirty="0">
                <a:latin typeface="Times New Roman" panose="02020603050405020304" pitchFamily="18" charset="0"/>
                <a:ea typeface="楷体" panose="02010609060101010101" charset="-122"/>
                <a:cs typeface="Times New Roman" panose="02020603050405020304" pitchFamily="18" charset="0"/>
                <a:sym typeface="+mn-ea"/>
              </a:rPr>
              <a:t>N</a:t>
            </a:r>
            <a:r>
              <a:rPr lang="zh-CN" sz="2400">
                <a:ea typeface="宋体" panose="02010600030101010101" pitchFamily="2" charset="-122"/>
              </a:rPr>
              <a:t>在计算机中的</a:t>
            </a:r>
            <a:r>
              <a:rPr lang="zh-CN" sz="2400">
                <a:ea typeface="宋体" panose="02010600030101010101" pitchFamily="2" charset="-122"/>
              </a:rPr>
              <a:t>两种表示形式：</a:t>
            </a:r>
            <a:endParaRPr lang="zh-CN" altLang="en-US" sz="2400"/>
          </a:p>
        </p:txBody>
      </p:sp>
      <p:graphicFrame>
        <p:nvGraphicFramePr>
          <p:cNvPr id="2" name="表格 1"/>
          <p:cNvGraphicFramePr/>
          <p:nvPr>
            <p:custDataLst>
              <p:tags r:id="rId1"/>
            </p:custDataLst>
          </p:nvPr>
        </p:nvGraphicFramePr>
        <p:xfrm>
          <a:off x="2772410" y="1769110"/>
          <a:ext cx="7002145" cy="420370"/>
        </p:xfrm>
        <a:graphic>
          <a:graphicData uri="http://schemas.openxmlformats.org/drawingml/2006/table">
            <a:tbl>
              <a:tblPr firstRow="1" bandRow="1">
                <a:tableStyleId>{5940675A-B579-460E-94D1-54222C63F5DA}</a:tableStyleId>
              </a:tblPr>
              <a:tblGrid>
                <a:gridCol w="618490"/>
                <a:gridCol w="617855"/>
                <a:gridCol w="615315"/>
                <a:gridCol w="1235075"/>
                <a:gridCol w="619125"/>
                <a:gridCol w="617220"/>
                <a:gridCol w="615315"/>
                <a:gridCol w="618490"/>
                <a:gridCol w="833755"/>
                <a:gridCol w="611505"/>
              </a:tblGrid>
              <a:tr h="420370">
                <a:tc>
                  <a:txBody>
                    <a:bodyPr/>
                    <a:lstStyle/>
                    <a:p>
                      <a:pPr indent="0">
                        <a:buNone/>
                      </a:pPr>
                      <a:r>
                        <a:rPr lang="en-US" sz="2000" b="0" i="1">
                          <a:latin typeface="Times New Roman" panose="02020603050405020304" pitchFamily="18" charset="0"/>
                          <a:ea typeface="楷体" panose="02010609060101010101" charset="-122"/>
                          <a:cs typeface="Times New Roman" panose="02020603050405020304" pitchFamily="18" charset="0"/>
                        </a:rPr>
                        <a:t>Es</a:t>
                      </a:r>
                      <a:endParaRPr lang="en-US" altLang="en-US" sz="2000" b="0" i="1">
                        <a:latin typeface="Times New Roman" panose="02020603050405020304" pitchFamily="18" charset="0"/>
                        <a:ea typeface="楷体" panose="02010609060101010101" charset="-122"/>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2000" b="0" i="1">
                          <a:latin typeface="Times New Roman" panose="02020603050405020304" pitchFamily="18" charset="0"/>
                          <a:ea typeface="楷体" panose="02010609060101010101" charset="-122"/>
                          <a:cs typeface="Times New Roman" panose="02020603050405020304" pitchFamily="18" charset="0"/>
                        </a:rPr>
                        <a:t>E</a:t>
                      </a:r>
                      <a:r>
                        <a:rPr lang="en-US" sz="2000" b="0" baseline="-25000">
                          <a:latin typeface="Times New Roman" panose="02020603050405020304" pitchFamily="18" charset="0"/>
                          <a:ea typeface="楷体" panose="02010609060101010101" charset="-122"/>
                          <a:cs typeface="Times New Roman" panose="02020603050405020304" pitchFamily="18" charset="0"/>
                        </a:rPr>
                        <a:t>1</a:t>
                      </a:r>
                      <a:endParaRPr lang="en-US" altLang="en-US" sz="2000" b="0">
                        <a:latin typeface="Times New Roman" panose="02020603050405020304" pitchFamily="18" charset="0"/>
                        <a:ea typeface="楷体" panose="02010609060101010101" charset="-122"/>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2000" b="0" i="1">
                          <a:latin typeface="Times New Roman" panose="02020603050405020304" pitchFamily="18" charset="0"/>
                          <a:ea typeface="楷体" panose="02010609060101010101" charset="-122"/>
                          <a:cs typeface="Times New Roman" panose="02020603050405020304" pitchFamily="18" charset="0"/>
                        </a:rPr>
                        <a:t>E</a:t>
                      </a:r>
                      <a:r>
                        <a:rPr lang="en-US" sz="2000" b="0" baseline="-25000">
                          <a:latin typeface="Times New Roman" panose="02020603050405020304" pitchFamily="18" charset="0"/>
                          <a:ea typeface="楷体" panose="02010609060101010101" charset="-122"/>
                          <a:cs typeface="Times New Roman" panose="02020603050405020304" pitchFamily="18" charset="0"/>
                        </a:rPr>
                        <a:t>2</a:t>
                      </a:r>
                      <a:endParaRPr lang="en-US" altLang="en-US" sz="2000" b="0">
                        <a:latin typeface="Times New Roman" panose="02020603050405020304" pitchFamily="18" charset="0"/>
                        <a:ea typeface="楷体" panose="02010609060101010101" charset="-122"/>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2000" b="0">
                          <a:latin typeface="Times New Roman" panose="02020603050405020304" pitchFamily="18" charset="0"/>
                          <a:ea typeface="楷体" panose="02010609060101010101" charset="-122"/>
                          <a:cs typeface="Times New Roman" panose="02020603050405020304" pitchFamily="18" charset="0"/>
                        </a:rPr>
                        <a:t>……</a:t>
                      </a:r>
                      <a:endParaRPr lang="en-US" altLang="en-US" sz="2000" b="0">
                        <a:latin typeface="Times New Roman" panose="02020603050405020304" pitchFamily="18" charset="0"/>
                        <a:ea typeface="楷体" panose="02010609060101010101" charset="-122"/>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2000" b="0" i="1">
                          <a:latin typeface="Times New Roman" panose="02020603050405020304" pitchFamily="18" charset="0"/>
                          <a:ea typeface="楷体" panose="02010609060101010101" charset="-122"/>
                          <a:cs typeface="Times New Roman" panose="02020603050405020304" pitchFamily="18" charset="0"/>
                        </a:rPr>
                        <a:t>E</a:t>
                      </a:r>
                      <a:r>
                        <a:rPr lang="en-US" sz="2000" b="0" baseline="-25000">
                          <a:latin typeface="Times New Roman" panose="02020603050405020304" pitchFamily="18" charset="0"/>
                          <a:ea typeface="楷体" panose="02010609060101010101" charset="-122"/>
                          <a:cs typeface="Times New Roman" panose="02020603050405020304" pitchFamily="18" charset="0"/>
                        </a:rPr>
                        <a:t>n</a:t>
                      </a:r>
                      <a:endParaRPr lang="en-US" altLang="en-US" sz="2000" b="0">
                        <a:latin typeface="Times New Roman" panose="02020603050405020304" pitchFamily="18" charset="0"/>
                        <a:ea typeface="楷体" panose="02010609060101010101" charset="-122"/>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2000" b="0" i="1" baseline="-25000">
                          <a:latin typeface="Times New Roman" panose="02020603050405020304" pitchFamily="18" charset="0"/>
                          <a:ea typeface="楷体" panose="02010609060101010101" charset="-122"/>
                          <a:cs typeface="Times New Roman" panose="02020603050405020304" pitchFamily="18" charset="0"/>
                        </a:rPr>
                        <a:t>  </a:t>
                      </a:r>
                      <a:r>
                        <a:rPr lang="en-US" sz="2000" b="0" i="1">
                          <a:latin typeface="Times New Roman" panose="02020603050405020304" pitchFamily="18" charset="0"/>
                          <a:ea typeface="楷体" panose="02010609060101010101" charset="-122"/>
                          <a:cs typeface="Times New Roman" panose="02020603050405020304" pitchFamily="18" charset="0"/>
                        </a:rPr>
                        <a:t>N</a:t>
                      </a:r>
                      <a:r>
                        <a:rPr lang="en-US" sz="2000" b="0" i="1" baseline="-25000">
                          <a:latin typeface="Times New Roman" panose="02020603050405020304" pitchFamily="18" charset="0"/>
                          <a:ea typeface="楷体" panose="02010609060101010101" charset="-122"/>
                          <a:cs typeface="Times New Roman" panose="02020603050405020304" pitchFamily="18" charset="0"/>
                        </a:rPr>
                        <a:t>s</a:t>
                      </a:r>
                      <a:endParaRPr lang="en-US" altLang="en-US" sz="2000" b="0" i="1" baseline="-25000">
                        <a:latin typeface="Times New Roman" panose="02020603050405020304" pitchFamily="18" charset="0"/>
                        <a:ea typeface="楷体" panose="02010609060101010101" charset="-122"/>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2000" b="0" i="1">
                          <a:latin typeface="Times New Roman" panose="02020603050405020304" pitchFamily="18" charset="0"/>
                          <a:ea typeface="楷体" panose="02010609060101010101" charset="-122"/>
                          <a:cs typeface="Times New Roman" panose="02020603050405020304" pitchFamily="18" charset="0"/>
                        </a:rPr>
                        <a:t>N</a:t>
                      </a:r>
                      <a:r>
                        <a:rPr lang="en-US" sz="2000" b="0" baseline="-25000">
                          <a:latin typeface="Times New Roman" panose="02020603050405020304" pitchFamily="18" charset="0"/>
                          <a:ea typeface="楷体" panose="02010609060101010101" charset="-122"/>
                          <a:cs typeface="Times New Roman" panose="02020603050405020304" pitchFamily="18" charset="0"/>
                        </a:rPr>
                        <a:t>-1</a:t>
                      </a:r>
                      <a:endParaRPr lang="en-US" altLang="en-US" sz="2000" b="0">
                        <a:latin typeface="Times New Roman" panose="02020603050405020304" pitchFamily="18" charset="0"/>
                        <a:ea typeface="楷体" panose="02010609060101010101" charset="-122"/>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2000" b="0" i="1">
                          <a:latin typeface="Times New Roman" panose="02020603050405020304" pitchFamily="18" charset="0"/>
                          <a:ea typeface="楷体" panose="02010609060101010101" charset="-122"/>
                          <a:cs typeface="Times New Roman" panose="02020603050405020304" pitchFamily="18" charset="0"/>
                        </a:rPr>
                        <a:t>N</a:t>
                      </a:r>
                      <a:r>
                        <a:rPr lang="en-US" sz="2000" b="0" baseline="-25000">
                          <a:latin typeface="Times New Roman" panose="02020603050405020304" pitchFamily="18" charset="0"/>
                          <a:ea typeface="楷体" panose="02010609060101010101" charset="-122"/>
                          <a:cs typeface="Times New Roman" panose="02020603050405020304" pitchFamily="18" charset="0"/>
                        </a:rPr>
                        <a:t>-2</a:t>
                      </a:r>
                      <a:endParaRPr lang="en-US" altLang="en-US" sz="2000" b="0">
                        <a:latin typeface="Times New Roman" panose="02020603050405020304" pitchFamily="18" charset="0"/>
                        <a:ea typeface="楷体" panose="02010609060101010101" charset="-122"/>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2000" b="0">
                          <a:latin typeface="Times New Roman" panose="02020603050405020304" pitchFamily="18" charset="0"/>
                          <a:ea typeface="楷体" panose="02010609060101010101" charset="-122"/>
                          <a:cs typeface="Times New Roman" panose="02020603050405020304" pitchFamily="18" charset="0"/>
                        </a:rPr>
                        <a:t>……</a:t>
                      </a:r>
                      <a:endParaRPr lang="en-US" altLang="en-US" sz="2000" b="0">
                        <a:latin typeface="Times New Roman" panose="02020603050405020304" pitchFamily="18" charset="0"/>
                        <a:ea typeface="楷体" panose="02010609060101010101" charset="-122"/>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2000" b="0" i="1">
                          <a:latin typeface="Times New Roman" panose="02020603050405020304" pitchFamily="18" charset="0"/>
                          <a:ea typeface="楷体" panose="02010609060101010101" charset="-122"/>
                          <a:cs typeface="Times New Roman" panose="02020603050405020304" pitchFamily="18" charset="0"/>
                        </a:rPr>
                        <a:t>N</a:t>
                      </a:r>
                      <a:r>
                        <a:rPr lang="en-US" sz="2000" b="0" baseline="-25000">
                          <a:latin typeface="Times New Roman" panose="02020603050405020304" pitchFamily="18" charset="0"/>
                          <a:ea typeface="楷体" panose="02010609060101010101" charset="-122"/>
                          <a:cs typeface="Times New Roman" panose="02020603050405020304" pitchFamily="18" charset="0"/>
                        </a:rPr>
                        <a:t>-</a:t>
                      </a:r>
                      <a:r>
                        <a:rPr lang="en-US" sz="2000" b="0" i="1" baseline="-25000">
                          <a:latin typeface="Times New Roman" panose="02020603050405020304" pitchFamily="18" charset="0"/>
                          <a:ea typeface="楷体" panose="02010609060101010101" charset="-122"/>
                          <a:cs typeface="Times New Roman" panose="02020603050405020304" pitchFamily="18" charset="0"/>
                        </a:rPr>
                        <a:t>m</a:t>
                      </a:r>
                      <a:endParaRPr lang="en-US" altLang="en-US" sz="2000" b="0" i="1" baseline="-25000">
                        <a:latin typeface="Times New Roman" panose="02020603050405020304" pitchFamily="18" charset="0"/>
                        <a:ea typeface="楷体" panose="02010609060101010101" charset="-122"/>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
        <p:nvSpPr>
          <p:cNvPr id="1073744834" name="左大括号 1073744833"/>
          <p:cNvSpPr/>
          <p:nvPr/>
        </p:nvSpPr>
        <p:spPr>
          <a:xfrm rot="16200000">
            <a:off x="4598670" y="542925"/>
            <a:ext cx="76200" cy="3592830"/>
          </a:xfrm>
          <a:prstGeom prst="leftBrace">
            <a:avLst>
              <a:gd name="adj1" fmla="val 130000"/>
              <a:gd name="adj2" fmla="val 50000"/>
            </a:avLst>
          </a:prstGeom>
          <a:noFill/>
          <a:ln w="9525" cap="flat" cmpd="sng">
            <a:solidFill>
              <a:srgbClr val="000000"/>
            </a:solidFill>
            <a:prstDash val="solid"/>
            <a:headEnd type="none" w="med" len="med"/>
            <a:tailEnd type="none" w="med" len="med"/>
          </a:ln>
        </p:spPr>
        <p:txBody>
          <a:bodyPr/>
          <a:lstStyle/>
          <a:p>
            <a:endParaRPr lang="zh-CN" altLang="en-US"/>
          </a:p>
        </p:txBody>
      </p:sp>
      <p:sp>
        <p:nvSpPr>
          <p:cNvPr id="1073744835" name="左大括号 1073744834"/>
          <p:cNvSpPr/>
          <p:nvPr/>
        </p:nvSpPr>
        <p:spPr>
          <a:xfrm rot="16200000" flipV="1">
            <a:off x="8456295" y="1062355"/>
            <a:ext cx="76200" cy="2559050"/>
          </a:xfrm>
          <a:prstGeom prst="leftBrace">
            <a:avLst>
              <a:gd name="adj1" fmla="val 137500"/>
              <a:gd name="adj2" fmla="val 50000"/>
            </a:avLst>
          </a:prstGeom>
          <a:noFill/>
          <a:ln w="9525" cap="flat" cmpd="sng">
            <a:solidFill>
              <a:srgbClr val="000000"/>
            </a:solidFill>
            <a:prstDash val="solid"/>
            <a:headEnd type="none" w="med" len="med"/>
            <a:tailEnd type="none" w="med" len="med"/>
          </a:ln>
        </p:spPr>
        <p:txBody>
          <a:bodyPr/>
          <a:lstStyle/>
          <a:p>
            <a:endParaRPr lang="zh-CN" altLang="en-US"/>
          </a:p>
        </p:txBody>
      </p:sp>
      <p:sp>
        <p:nvSpPr>
          <p:cNvPr id="3" name="文本框 2"/>
          <p:cNvSpPr txBox="1"/>
          <p:nvPr/>
        </p:nvSpPr>
        <p:spPr>
          <a:xfrm>
            <a:off x="1489710" y="2597785"/>
            <a:ext cx="8284845" cy="1198880"/>
          </a:xfrm>
          <a:prstGeom prst="rect">
            <a:avLst/>
          </a:prstGeom>
          <a:noFill/>
          <a:ln w="9525">
            <a:noFill/>
          </a:ln>
        </p:spPr>
        <p:txBody>
          <a:bodyPr wrap="square">
            <a:spAutoFit/>
          </a:bodyPr>
          <a:lstStyle/>
          <a:p>
            <a:pPr indent="266700"/>
            <a:r>
              <a:rPr lang="en-US" sz="2400">
                <a:latin typeface="宋体" panose="02010600030101010101" pitchFamily="2" charset="-122"/>
                <a:cs typeface="Courier New" panose="02070309020205020404" charset="0"/>
              </a:rPr>
              <a:t>               </a:t>
            </a:r>
            <a:r>
              <a:rPr lang="zh-CN" sz="2400">
                <a:ea typeface="宋体" panose="02010600030101010101" pitchFamily="2" charset="-122"/>
              </a:rPr>
              <a:t>阶码</a:t>
            </a:r>
            <a:r>
              <a:rPr lang="en-US" sz="2400">
                <a:latin typeface="宋体" panose="02010600030101010101" pitchFamily="2" charset="-122"/>
                <a:cs typeface="Courier New" panose="02070309020205020404" charset="0"/>
              </a:rPr>
              <a:t>           </a:t>
            </a:r>
            <a:r>
              <a:rPr lang="zh-CN" sz="2400">
                <a:sym typeface="+mn-ea"/>
              </a:rPr>
              <a:t>数符</a:t>
            </a:r>
            <a:r>
              <a:rPr lang="en-US" sz="2400">
                <a:cs typeface="Courier New" panose="02070309020205020404" charset="0"/>
                <a:sym typeface="+mn-ea"/>
              </a:rPr>
              <a:t> </a:t>
            </a:r>
            <a:r>
              <a:rPr lang="en-US" sz="2400">
                <a:latin typeface="宋体" panose="02010600030101010101" pitchFamily="2" charset="-122"/>
                <a:cs typeface="Courier New" panose="02070309020205020404" charset="0"/>
              </a:rPr>
              <a:t>     </a:t>
            </a:r>
            <a:r>
              <a:rPr lang="zh-CN" sz="2400">
                <a:sym typeface="+mn-ea"/>
              </a:rPr>
              <a:t>尾数</a:t>
            </a:r>
            <a:r>
              <a:rPr lang="en-US" sz="2400">
                <a:latin typeface="宋体" panose="02010600030101010101" pitchFamily="2" charset="-122"/>
                <a:cs typeface="Courier New" panose="02070309020205020404" charset="0"/>
              </a:rPr>
              <a:t>     </a:t>
            </a:r>
            <a:endParaRPr lang="en-US" sz="2400">
              <a:latin typeface="宋体" panose="02010600030101010101" pitchFamily="2" charset="-122"/>
              <a:cs typeface="Courier New" panose="02070309020205020404" charset="0"/>
            </a:endParaRPr>
          </a:p>
          <a:p>
            <a:pPr indent="266700"/>
            <a:r>
              <a:rPr lang="en-US" sz="2400">
                <a:latin typeface="宋体" panose="02010600030101010101" pitchFamily="2" charset="-122"/>
                <a:cs typeface="Courier New" panose="02070309020205020404" charset="0"/>
              </a:rPr>
              <a:t>                                     </a:t>
            </a:r>
            <a:endParaRPr lang="zh-CN" sz="2400">
              <a:ea typeface="宋体" panose="02010600030101010101" pitchFamily="2" charset="-122"/>
            </a:endParaRPr>
          </a:p>
          <a:p>
            <a:pPr indent="266700"/>
            <a:r>
              <a:rPr lang="zh-CN" sz="2400">
                <a:ea typeface="宋体" panose="02010600030101010101" pitchFamily="2" charset="-122"/>
              </a:rPr>
              <a:t>或</a:t>
            </a:r>
            <a:endParaRPr lang="zh-CN" altLang="en-US" sz="2400">
              <a:latin typeface="宋体" panose="02010600030101010101" pitchFamily="2" charset="-122"/>
              <a:cs typeface="Courier New" panose="02070309020205020404" charset="0"/>
              <a:sym typeface="+mn-ea"/>
            </a:endParaRPr>
          </a:p>
        </p:txBody>
      </p:sp>
      <p:sp>
        <p:nvSpPr>
          <p:cNvPr id="4" name="文本框 3"/>
          <p:cNvSpPr txBox="1"/>
          <p:nvPr/>
        </p:nvSpPr>
        <p:spPr>
          <a:xfrm>
            <a:off x="6948170" y="2117725"/>
            <a:ext cx="374015" cy="368300"/>
          </a:xfrm>
          <a:prstGeom prst="rect">
            <a:avLst/>
          </a:prstGeom>
          <a:noFill/>
        </p:spPr>
        <p:txBody>
          <a:bodyPr wrap="square" rtlCol="0">
            <a:spAutoFit/>
          </a:bodyPr>
          <a:lstStyle/>
          <a:p>
            <a:r>
              <a:rPr lang="en-US">
                <a:cs typeface="Courier New" panose="02070309020205020404" charset="0"/>
                <a:sym typeface="+mn-ea"/>
              </a:rPr>
              <a:t>•</a:t>
            </a:r>
            <a:endParaRPr lang="zh-CN" altLang="en-US"/>
          </a:p>
        </p:txBody>
      </p:sp>
      <p:graphicFrame>
        <p:nvGraphicFramePr>
          <p:cNvPr id="6" name="表格 5"/>
          <p:cNvGraphicFramePr/>
          <p:nvPr/>
        </p:nvGraphicFramePr>
        <p:xfrm>
          <a:off x="2776855" y="4246880"/>
          <a:ext cx="6943090" cy="409575"/>
        </p:xfrm>
        <a:graphic>
          <a:graphicData uri="http://schemas.openxmlformats.org/drawingml/2006/table">
            <a:tbl>
              <a:tblPr firstRow="1" bandRow="1">
                <a:tableStyleId>{5940675A-B579-460E-94D1-54222C63F5DA}</a:tableStyleId>
              </a:tblPr>
              <a:tblGrid>
                <a:gridCol w="559435"/>
                <a:gridCol w="617855"/>
                <a:gridCol w="615315"/>
                <a:gridCol w="664210"/>
                <a:gridCol w="653415"/>
                <a:gridCol w="694055"/>
                <a:gridCol w="546735"/>
                <a:gridCol w="635635"/>
                <a:gridCol w="1344930"/>
                <a:gridCol w="611505"/>
              </a:tblGrid>
              <a:tr h="409575">
                <a:tc>
                  <a:txBody>
                    <a:bodyPr/>
                    <a:lstStyle/>
                    <a:p>
                      <a:pPr indent="0">
                        <a:buNone/>
                      </a:pPr>
                      <a:r>
                        <a:rPr lang="en-US" sz="2000" i="1">
                          <a:latin typeface="宋体" panose="02010600030101010101" pitchFamily="2" charset="-122"/>
                          <a:ea typeface="宋体" panose="02010600030101010101" pitchFamily="2" charset="-122"/>
                          <a:cs typeface="宋体" panose="02010600030101010101" pitchFamily="2" charset="-122"/>
                          <a:sym typeface="+mn-ea"/>
                        </a:rPr>
                        <a:t>N</a:t>
                      </a:r>
                      <a:r>
                        <a:rPr lang="en-US" sz="2000" i="1" baseline="-25000">
                          <a:latin typeface="宋体" panose="02010600030101010101" pitchFamily="2" charset="-122"/>
                          <a:ea typeface="宋体" panose="02010600030101010101" pitchFamily="2" charset="-122"/>
                          <a:cs typeface="宋体" panose="02010600030101010101" pitchFamily="2" charset="-122"/>
                          <a:sym typeface="+mn-ea"/>
                        </a:rPr>
                        <a:t>s</a:t>
                      </a:r>
                      <a:endParaRPr lang="en-US" altLang="en-US" sz="2000" b="0" i="1" baseline="-25000">
                        <a:latin typeface="宋体" panose="02010600030101010101" pitchFamily="2" charset="-122"/>
                        <a:ea typeface="宋体" panose="02010600030101010101" pitchFamily="2" charset="-122"/>
                        <a:cs typeface="宋体" panose="02010600030101010101" pitchFamily="2" charset="-122"/>
                        <a:sym typeface="+mn-ea"/>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2000" i="1">
                          <a:latin typeface="宋体" panose="02010600030101010101" pitchFamily="2" charset="-122"/>
                          <a:ea typeface="宋体" panose="02010600030101010101" pitchFamily="2" charset="-122"/>
                          <a:cs typeface="宋体" panose="02010600030101010101" pitchFamily="2" charset="-122"/>
                          <a:sym typeface="+mn-ea"/>
                        </a:rPr>
                        <a:t>Es</a:t>
                      </a:r>
                      <a:endParaRPr lang="en-US" altLang="en-US" sz="2000" b="0" i="1">
                        <a:latin typeface="宋体" panose="02010600030101010101" pitchFamily="2" charset="-122"/>
                        <a:ea typeface="宋体" panose="02010600030101010101" pitchFamily="2" charset="-122"/>
                        <a:cs typeface="宋体" panose="02010600030101010101" pitchFamily="2" charset="-122"/>
                        <a:sym typeface="+mn-ea"/>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2000" i="1">
                          <a:latin typeface="宋体" panose="02010600030101010101" pitchFamily="2" charset="-122"/>
                          <a:ea typeface="宋体" panose="02010600030101010101" pitchFamily="2" charset="-122"/>
                          <a:cs typeface="宋体" panose="02010600030101010101" pitchFamily="2" charset="-122"/>
                          <a:sym typeface="+mn-ea"/>
                        </a:rPr>
                        <a:t>E</a:t>
                      </a:r>
                      <a:r>
                        <a:rPr lang="en-US" sz="2000" baseline="-25000">
                          <a:latin typeface="宋体" panose="02010600030101010101" pitchFamily="2" charset="-122"/>
                          <a:ea typeface="宋体" panose="02010600030101010101" pitchFamily="2" charset="-122"/>
                          <a:cs typeface="宋体" panose="02010600030101010101" pitchFamily="2" charset="-122"/>
                          <a:sym typeface="+mn-ea"/>
                        </a:rPr>
                        <a:t>1</a:t>
                      </a:r>
                      <a:endParaRPr lang="en-US" altLang="en-US" sz="2000" b="0">
                        <a:latin typeface="宋体" panose="02010600030101010101" pitchFamily="2" charset="-122"/>
                        <a:ea typeface="宋体" panose="02010600030101010101" pitchFamily="2" charset="-122"/>
                        <a:cs typeface="宋体" panose="02010600030101010101" pitchFamily="2" charset="-122"/>
                        <a:sym typeface="+mn-ea"/>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2000" i="1">
                          <a:latin typeface="宋体" panose="02010600030101010101" pitchFamily="2" charset="-122"/>
                          <a:ea typeface="宋体" panose="02010600030101010101" pitchFamily="2" charset="-122"/>
                          <a:cs typeface="宋体" panose="02010600030101010101" pitchFamily="2" charset="-122"/>
                          <a:sym typeface="+mn-ea"/>
                        </a:rPr>
                        <a:t>E</a:t>
                      </a:r>
                      <a:r>
                        <a:rPr lang="en-US" sz="2000" baseline="-25000">
                          <a:latin typeface="宋体" panose="02010600030101010101" pitchFamily="2" charset="-122"/>
                          <a:ea typeface="宋体" panose="02010600030101010101" pitchFamily="2" charset="-122"/>
                          <a:cs typeface="宋体" panose="02010600030101010101" pitchFamily="2" charset="-122"/>
                          <a:sym typeface="+mn-ea"/>
                        </a:rPr>
                        <a:t>2</a:t>
                      </a:r>
                      <a:endParaRPr lang="en-US" altLang="en-US" sz="2000" b="0" baseline="-25000">
                        <a:latin typeface="宋体" panose="02010600030101010101" pitchFamily="2" charset="-122"/>
                        <a:ea typeface="宋体" panose="02010600030101010101" pitchFamily="2" charset="-122"/>
                        <a:cs typeface="宋体" panose="02010600030101010101" pitchFamily="2" charset="-122"/>
                        <a:sym typeface="+mn-ea"/>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2000">
                          <a:latin typeface="宋体" panose="02010600030101010101" pitchFamily="2" charset="-122"/>
                          <a:ea typeface="宋体" panose="02010600030101010101" pitchFamily="2" charset="-122"/>
                          <a:cs typeface="宋体" panose="02010600030101010101" pitchFamily="2" charset="-122"/>
                          <a:sym typeface="+mn-ea"/>
                        </a:rPr>
                        <a:t>……</a:t>
                      </a:r>
                      <a:endParaRPr lang="en-US" altLang="en-US" sz="2000" b="0" baseline="-25000">
                        <a:latin typeface="宋体" panose="02010600030101010101" pitchFamily="2" charset="-122"/>
                        <a:ea typeface="宋体" panose="02010600030101010101" pitchFamily="2" charset="-122"/>
                        <a:cs typeface="宋体" panose="02010600030101010101" pitchFamily="2" charset="-122"/>
                        <a:sym typeface="+mn-ea"/>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2000" b="0" baseline="-25000">
                          <a:latin typeface="宋体" panose="02010600030101010101" pitchFamily="2" charset="-122"/>
                          <a:ea typeface="宋体" panose="02010600030101010101" pitchFamily="2" charset="-122"/>
                          <a:cs typeface="宋体" panose="02010600030101010101" pitchFamily="2" charset="-122"/>
                        </a:rPr>
                        <a:t> </a:t>
                      </a:r>
                      <a:r>
                        <a:rPr lang="en-US" sz="2000" b="0" i="1" baseline="-25000">
                          <a:latin typeface="宋体" panose="02010600030101010101" pitchFamily="2" charset="-122"/>
                          <a:ea typeface="宋体" panose="02010600030101010101" pitchFamily="2" charset="-122"/>
                          <a:cs typeface="宋体" panose="02010600030101010101" pitchFamily="2" charset="-122"/>
                        </a:rPr>
                        <a:t> </a:t>
                      </a:r>
                      <a:r>
                        <a:rPr lang="en-US" sz="2000" i="1">
                          <a:latin typeface="宋体" panose="02010600030101010101" pitchFamily="2" charset="-122"/>
                          <a:ea typeface="宋体" panose="02010600030101010101" pitchFamily="2" charset="-122"/>
                          <a:cs typeface="宋体" panose="02010600030101010101" pitchFamily="2" charset="-122"/>
                          <a:sym typeface="+mn-ea"/>
                        </a:rPr>
                        <a:t>E</a:t>
                      </a:r>
                      <a:r>
                        <a:rPr lang="en-US" sz="2000" baseline="-25000">
                          <a:latin typeface="宋体" panose="02010600030101010101" pitchFamily="2" charset="-122"/>
                          <a:ea typeface="宋体" panose="02010600030101010101" pitchFamily="2" charset="-122"/>
                          <a:cs typeface="宋体" panose="02010600030101010101" pitchFamily="2" charset="-122"/>
                          <a:sym typeface="+mn-ea"/>
                        </a:rPr>
                        <a:t>n</a:t>
                      </a:r>
                      <a:endParaRPr lang="en-US" altLang="en-US" sz="2000" b="0" baseline="-25000">
                        <a:latin typeface="宋体" panose="02010600030101010101" pitchFamily="2" charset="-122"/>
                        <a:ea typeface="宋体" panose="02010600030101010101" pitchFamily="2" charset="-122"/>
                        <a:cs typeface="宋体" panose="02010600030101010101" pitchFamily="2" charset="-122"/>
                        <a:sym typeface="+mn-ea"/>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2000" b="0" i="1">
                          <a:latin typeface="Times New Roman" panose="02020603050405020304" pitchFamily="18" charset="0"/>
                          <a:ea typeface="楷体" panose="02010609060101010101" charset="-122"/>
                          <a:cs typeface="Times New Roman" panose="02020603050405020304" pitchFamily="18" charset="0"/>
                        </a:rPr>
                        <a:t>N</a:t>
                      </a:r>
                      <a:r>
                        <a:rPr lang="en-US" sz="2000" b="0" baseline="-25000">
                          <a:latin typeface="Times New Roman" panose="02020603050405020304" pitchFamily="18" charset="0"/>
                          <a:ea typeface="楷体" panose="02010609060101010101" charset="-122"/>
                          <a:cs typeface="Times New Roman" panose="02020603050405020304" pitchFamily="18" charset="0"/>
                        </a:rPr>
                        <a:t>-1</a:t>
                      </a:r>
                      <a:endParaRPr lang="en-US" altLang="en-US" sz="2000" b="0">
                        <a:latin typeface="Times New Roman" panose="02020603050405020304" pitchFamily="18" charset="0"/>
                        <a:ea typeface="楷体" panose="02010609060101010101" charset="-122"/>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2000" b="0" i="1">
                          <a:latin typeface="Times New Roman" panose="02020603050405020304" pitchFamily="18" charset="0"/>
                          <a:ea typeface="楷体" panose="02010609060101010101" charset="-122"/>
                          <a:cs typeface="Times New Roman" panose="02020603050405020304" pitchFamily="18" charset="0"/>
                        </a:rPr>
                        <a:t>N</a:t>
                      </a:r>
                      <a:r>
                        <a:rPr lang="en-US" sz="2000" b="0" baseline="-25000">
                          <a:latin typeface="Times New Roman" panose="02020603050405020304" pitchFamily="18" charset="0"/>
                          <a:ea typeface="楷体" panose="02010609060101010101" charset="-122"/>
                          <a:cs typeface="Times New Roman" panose="02020603050405020304" pitchFamily="18" charset="0"/>
                        </a:rPr>
                        <a:t>-2</a:t>
                      </a:r>
                      <a:endParaRPr lang="en-US" altLang="en-US" sz="2000" b="0">
                        <a:latin typeface="Times New Roman" panose="02020603050405020304" pitchFamily="18" charset="0"/>
                        <a:ea typeface="楷体" panose="02010609060101010101" charset="-122"/>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2000" b="0">
                          <a:latin typeface="Times New Roman" panose="02020603050405020304" pitchFamily="18" charset="0"/>
                          <a:ea typeface="楷体" panose="02010609060101010101" charset="-122"/>
                          <a:cs typeface="Times New Roman" panose="02020603050405020304" pitchFamily="18" charset="0"/>
                        </a:rPr>
                        <a:t>……</a:t>
                      </a:r>
                      <a:endParaRPr lang="en-US" altLang="en-US" sz="2000" b="0">
                        <a:latin typeface="Times New Roman" panose="02020603050405020304" pitchFamily="18" charset="0"/>
                        <a:ea typeface="楷体" panose="02010609060101010101" charset="-122"/>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2000" b="0" i="1">
                          <a:latin typeface="Times New Roman" panose="02020603050405020304" pitchFamily="18" charset="0"/>
                          <a:ea typeface="楷体" panose="02010609060101010101" charset="-122"/>
                          <a:cs typeface="Times New Roman" panose="02020603050405020304" pitchFamily="18" charset="0"/>
                        </a:rPr>
                        <a:t>N</a:t>
                      </a:r>
                      <a:r>
                        <a:rPr lang="en-US" sz="2000" b="0" baseline="-25000">
                          <a:latin typeface="Times New Roman" panose="02020603050405020304" pitchFamily="18" charset="0"/>
                          <a:ea typeface="楷体" panose="02010609060101010101" charset="-122"/>
                          <a:cs typeface="Times New Roman" panose="02020603050405020304" pitchFamily="18" charset="0"/>
                        </a:rPr>
                        <a:t>-</a:t>
                      </a:r>
                      <a:r>
                        <a:rPr lang="en-US" sz="2000" b="0" i="1" baseline="-25000">
                          <a:latin typeface="Times New Roman" panose="02020603050405020304" pitchFamily="18" charset="0"/>
                          <a:ea typeface="楷体" panose="02010609060101010101" charset="-122"/>
                          <a:cs typeface="Times New Roman" panose="02020603050405020304" pitchFamily="18" charset="0"/>
                        </a:rPr>
                        <a:t>m</a:t>
                      </a:r>
                      <a:endParaRPr lang="en-US" altLang="en-US" sz="2000" b="0" i="1" baseline="-25000">
                        <a:latin typeface="Times New Roman" panose="02020603050405020304" pitchFamily="18" charset="0"/>
                        <a:ea typeface="楷体" panose="02010609060101010101" charset="-122"/>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
        <p:nvSpPr>
          <p:cNvPr id="7" name="文本框 6"/>
          <p:cNvSpPr txBox="1"/>
          <p:nvPr/>
        </p:nvSpPr>
        <p:spPr>
          <a:xfrm>
            <a:off x="2294255" y="4862830"/>
            <a:ext cx="7480300" cy="1198880"/>
          </a:xfrm>
          <a:prstGeom prst="rect">
            <a:avLst/>
          </a:prstGeom>
          <a:noFill/>
          <a:ln w="9525">
            <a:noFill/>
          </a:ln>
        </p:spPr>
        <p:txBody>
          <a:bodyPr wrap="square">
            <a:spAutoFit/>
          </a:bodyPr>
          <a:lstStyle/>
          <a:p>
            <a:pPr indent="266700"/>
            <a:r>
              <a:rPr lang="zh-CN" sz="2400">
                <a:sym typeface="+mn-ea"/>
              </a:rPr>
              <a:t>数符</a:t>
            </a:r>
            <a:r>
              <a:rPr lang="en-US" sz="2400">
                <a:latin typeface="宋体" panose="02010600030101010101" pitchFamily="2" charset="-122"/>
                <a:cs typeface="Courier New" panose="02070309020205020404" charset="0"/>
              </a:rPr>
              <a:t>         </a:t>
            </a:r>
            <a:r>
              <a:rPr lang="zh-CN" sz="2400">
                <a:ea typeface="宋体" panose="02010600030101010101" pitchFamily="2" charset="-122"/>
              </a:rPr>
              <a:t>阶码</a:t>
            </a:r>
            <a:r>
              <a:rPr lang="en-US" sz="2400">
                <a:latin typeface="宋体" panose="02010600030101010101" pitchFamily="2" charset="-122"/>
                <a:cs typeface="Courier New" panose="02070309020205020404" charset="0"/>
              </a:rPr>
              <a:t>         </a:t>
            </a:r>
            <a:r>
              <a:rPr lang="en-US" sz="2400">
                <a:cs typeface="Courier New" panose="02070309020205020404" charset="0"/>
                <a:sym typeface="+mn-ea"/>
              </a:rPr>
              <a:t> </a:t>
            </a:r>
            <a:r>
              <a:rPr lang="en-US" sz="2400">
                <a:latin typeface="宋体" panose="02010600030101010101" pitchFamily="2" charset="-122"/>
                <a:cs typeface="Courier New" panose="02070309020205020404" charset="0"/>
              </a:rPr>
              <a:t>   </a:t>
            </a:r>
            <a:r>
              <a:rPr lang="en-US" sz="1400">
                <a:latin typeface="宋体" panose="02010600030101010101" pitchFamily="2" charset="-122"/>
                <a:cs typeface="Courier New" panose="02070309020205020404" charset="0"/>
              </a:rPr>
              <a:t> </a:t>
            </a:r>
            <a:r>
              <a:rPr lang="en-US" sz="2400">
                <a:latin typeface="宋体" panose="02010600030101010101" pitchFamily="2" charset="-122"/>
                <a:cs typeface="Courier New" panose="02070309020205020404" charset="0"/>
              </a:rPr>
              <a:t>    </a:t>
            </a:r>
            <a:r>
              <a:rPr lang="zh-CN" sz="2400">
                <a:sym typeface="+mn-ea"/>
              </a:rPr>
              <a:t>尾数</a:t>
            </a:r>
            <a:r>
              <a:rPr lang="en-US" sz="2400">
                <a:latin typeface="宋体" panose="02010600030101010101" pitchFamily="2" charset="-122"/>
                <a:cs typeface="Courier New" panose="02070309020205020404" charset="0"/>
              </a:rPr>
              <a:t>     </a:t>
            </a:r>
            <a:endParaRPr lang="en-US" sz="2400">
              <a:latin typeface="宋体" panose="02010600030101010101" pitchFamily="2" charset="-122"/>
              <a:cs typeface="Courier New" panose="02070309020205020404" charset="0"/>
            </a:endParaRPr>
          </a:p>
          <a:p>
            <a:pPr indent="266700"/>
            <a:r>
              <a:rPr lang="en-US" sz="2400">
                <a:latin typeface="宋体" panose="02010600030101010101" pitchFamily="2" charset="-122"/>
                <a:cs typeface="Courier New" panose="02070309020205020404" charset="0"/>
              </a:rPr>
              <a:t>                                     </a:t>
            </a:r>
            <a:endParaRPr lang="zh-CN" sz="2400">
              <a:ea typeface="宋体" panose="02010600030101010101" pitchFamily="2" charset="-122"/>
            </a:endParaRPr>
          </a:p>
          <a:p>
            <a:endParaRPr lang="zh-CN" altLang="en-US" sz="2400">
              <a:latin typeface="宋体" panose="02010600030101010101" pitchFamily="2" charset="-122"/>
              <a:cs typeface="Courier New" panose="02070309020205020404" charset="0"/>
              <a:sym typeface="+mn-ea"/>
            </a:endParaRPr>
          </a:p>
        </p:txBody>
      </p:sp>
      <p:sp>
        <p:nvSpPr>
          <p:cNvPr id="8" name="文本框 7"/>
          <p:cNvSpPr txBox="1"/>
          <p:nvPr/>
        </p:nvSpPr>
        <p:spPr>
          <a:xfrm>
            <a:off x="6433185" y="4703445"/>
            <a:ext cx="374015" cy="368300"/>
          </a:xfrm>
          <a:prstGeom prst="rect">
            <a:avLst/>
          </a:prstGeom>
          <a:noFill/>
        </p:spPr>
        <p:txBody>
          <a:bodyPr wrap="square" rtlCol="0">
            <a:spAutoFit/>
          </a:bodyPr>
          <a:lstStyle/>
          <a:p>
            <a:r>
              <a:rPr lang="en-US">
                <a:cs typeface="Courier New" panose="02070309020205020404" charset="0"/>
                <a:sym typeface="+mn-ea"/>
              </a:rPr>
              <a:t>•</a:t>
            </a:r>
            <a:endParaRPr lang="zh-CN" altLang="en-US"/>
          </a:p>
        </p:txBody>
      </p:sp>
      <p:sp>
        <p:nvSpPr>
          <p:cNvPr id="9" name="左大括号 8"/>
          <p:cNvSpPr/>
          <p:nvPr/>
        </p:nvSpPr>
        <p:spPr>
          <a:xfrm rot="16200000">
            <a:off x="4897120" y="3161665"/>
            <a:ext cx="76200" cy="3159760"/>
          </a:xfrm>
          <a:prstGeom prst="leftBrace">
            <a:avLst>
              <a:gd name="adj1" fmla="val 130000"/>
              <a:gd name="adj2" fmla="val 50000"/>
            </a:avLst>
          </a:prstGeom>
          <a:noFill/>
          <a:ln w="9525" cap="flat" cmpd="sng">
            <a:solidFill>
              <a:srgbClr val="000000"/>
            </a:solidFill>
            <a:prstDash val="solid"/>
            <a:headEnd type="none" w="med" len="med"/>
            <a:tailEnd type="none" w="med" len="med"/>
          </a:ln>
        </p:spPr>
        <p:txBody>
          <a:bodyPr/>
          <a:lstStyle/>
          <a:p>
            <a:endParaRPr lang="zh-CN" altLang="en-US"/>
          </a:p>
        </p:txBody>
      </p:sp>
      <p:sp>
        <p:nvSpPr>
          <p:cNvPr id="10" name="左大括号 9"/>
          <p:cNvSpPr/>
          <p:nvPr/>
        </p:nvSpPr>
        <p:spPr>
          <a:xfrm rot="16200000" flipV="1">
            <a:off x="8109585" y="3235960"/>
            <a:ext cx="112395" cy="3048635"/>
          </a:xfrm>
          <a:prstGeom prst="leftBrace">
            <a:avLst>
              <a:gd name="adj1" fmla="val 137500"/>
              <a:gd name="adj2" fmla="val 50000"/>
            </a:avLst>
          </a:prstGeom>
          <a:noFill/>
          <a:ln w="9525" cap="flat" cmpd="sng">
            <a:solidFill>
              <a:srgbClr val="000000"/>
            </a:solidFill>
            <a:prstDash val="solid"/>
            <a:headEnd type="none" w="med" len="med"/>
            <a:tailEnd type="none" w="med" len="med"/>
          </a:ln>
        </p:spPr>
        <p:txBody>
          <a:bodyPr/>
          <a:lstStyle/>
          <a:p>
            <a:endParaRPr lang="zh-CN" altLang="en-US"/>
          </a:p>
        </p:txBody>
      </p:sp>
      <p:pic>
        <p:nvPicPr>
          <p:cNvPr id="5" name="图片 4" descr="校徽"/>
          <p:cNvPicPr>
            <a:picLocks noChangeAspect="1"/>
          </p:cNvPicPr>
          <p:nvPr/>
        </p:nvPicPr>
        <p:blipFill>
          <a:blip r:embed="rId2">
            <a:alphaModFix amt="67000"/>
          </a:blip>
          <a:stretch>
            <a:fillRect/>
          </a:stretch>
        </p:blipFill>
        <p:spPr>
          <a:xfrm>
            <a:off x="10788015" y="123825"/>
            <a:ext cx="1297940" cy="124269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7" name="文本框 8196"/>
          <p:cNvSpPr txBox="1"/>
          <p:nvPr/>
        </p:nvSpPr>
        <p:spPr>
          <a:xfrm>
            <a:off x="3657600" y="1066800"/>
            <a:ext cx="5486400" cy="368300"/>
          </a:xfrm>
          <a:prstGeom prst="rect">
            <a:avLst/>
          </a:prstGeom>
          <a:noFill/>
          <a:ln w="9525">
            <a:noFill/>
          </a:ln>
        </p:spPr>
        <p:txBody>
          <a:bodyPr>
            <a:spAutoFit/>
          </a:bodyPr>
          <a:p>
            <a:pPr>
              <a:spcBef>
                <a:spcPct val="50000"/>
              </a:spcBef>
            </a:pPr>
            <a:endParaRPr dirty="0">
              <a:latin typeface="Tahoma" panose="020B0604030504040204" pitchFamily="34" charset="0"/>
              <a:ea typeface="宋体" panose="02010600030101010101" pitchFamily="2" charset="-122"/>
            </a:endParaRPr>
          </a:p>
        </p:txBody>
      </p:sp>
      <p:sp>
        <p:nvSpPr>
          <p:cNvPr id="8199" name="文本框 8198"/>
          <p:cNvSpPr txBox="1"/>
          <p:nvPr/>
        </p:nvSpPr>
        <p:spPr>
          <a:xfrm>
            <a:off x="1671320" y="606425"/>
            <a:ext cx="5029200" cy="460375"/>
          </a:xfrm>
          <a:prstGeom prst="rect">
            <a:avLst/>
          </a:prstGeom>
          <a:noFill/>
          <a:ln w="9525">
            <a:noFill/>
          </a:ln>
        </p:spPr>
        <p:txBody>
          <a:bodyPr>
            <a:spAutoFit/>
          </a:bodyPr>
          <a:p>
            <a:pPr>
              <a:spcBef>
                <a:spcPct val="50000"/>
              </a:spcBef>
            </a:pPr>
            <a:r>
              <a:rPr lang="en-US" sz="2400" dirty="0">
                <a:latin typeface="楷体" panose="02010609060101010101" charset="-122"/>
                <a:ea typeface="楷体" panose="02010609060101010101" charset="-122"/>
                <a:cs typeface="楷体" panose="02010609060101010101" charset="-122"/>
              </a:rPr>
              <a:t>3.</a:t>
            </a:r>
            <a:r>
              <a:rPr sz="2400" dirty="0">
                <a:latin typeface="楷体" panose="02010609060101010101" charset="-122"/>
                <a:ea typeface="楷体" panose="02010609060101010101" charset="-122"/>
                <a:cs typeface="楷体" panose="02010609060101010101" charset="-122"/>
              </a:rPr>
              <a:t> 十进制数编码</a:t>
            </a:r>
            <a:r>
              <a:rPr lang="zh-CN" altLang="en-US" dirty="0">
                <a:latin typeface="Tahoma" panose="020B0604030504040204" pitchFamily="34" charset="0"/>
                <a:ea typeface="宋体" panose="02010600030101010101" pitchFamily="2" charset="-122"/>
              </a:rPr>
              <a:t> </a:t>
            </a:r>
            <a:endParaRPr lang="zh-CN" altLang="en-US">
              <a:latin typeface="Tahoma" panose="020B0604030504040204" pitchFamily="34" charset="0"/>
              <a:ea typeface="宋体" panose="02010600030101010101" pitchFamily="2" charset="-122"/>
            </a:endParaRPr>
          </a:p>
        </p:txBody>
      </p:sp>
      <p:sp>
        <p:nvSpPr>
          <p:cNvPr id="8200" name="文本框 8199"/>
          <p:cNvSpPr txBox="1"/>
          <p:nvPr/>
        </p:nvSpPr>
        <p:spPr>
          <a:xfrm>
            <a:off x="1143635" y="1241425"/>
            <a:ext cx="9599930" cy="1938020"/>
          </a:xfrm>
          <a:prstGeom prst="rect">
            <a:avLst/>
          </a:prstGeom>
          <a:noFill/>
          <a:ln w="9525">
            <a:noFill/>
          </a:ln>
        </p:spPr>
        <p:txBody>
          <a:bodyPr wrap="square">
            <a:spAutoFit/>
          </a:bodyPr>
          <a:p>
            <a:pPr>
              <a:lnSpc>
                <a:spcPct val="125000"/>
              </a:lnSpc>
              <a:spcBef>
                <a:spcPts val="0"/>
              </a:spcBef>
            </a:pPr>
            <a:r>
              <a:rPr lang="en-US" altLang="zh-CN" dirty="0">
                <a:latin typeface="Tahoma" panose="020B0604030504040204" pitchFamily="34" charset="0"/>
                <a:ea typeface="宋体" panose="02010600030101010101" pitchFamily="2" charset="-122"/>
              </a:rPr>
              <a:t>        </a:t>
            </a:r>
            <a:r>
              <a:rPr lang="zh-CN" altLang="en-US" sz="2400" dirty="0">
                <a:latin typeface="Times New Roman" panose="02020603050405020304" pitchFamily="18" charset="0"/>
                <a:ea typeface="楷体" panose="02010609060101010101" charset="-122"/>
                <a:cs typeface="Times New Roman" panose="02020603050405020304" pitchFamily="18" charset="0"/>
              </a:rPr>
              <a:t>在具有十进制数据表示的计算机系统中，对十进制数据的加工处理亦是采用二进制编码的</a:t>
            </a:r>
            <a:r>
              <a:rPr lang="en-US" altLang="zh-CN" sz="2400" dirty="0">
                <a:latin typeface="Times New Roman" panose="02020603050405020304" pitchFamily="18" charset="0"/>
                <a:ea typeface="楷体" panose="02010609060101010101" charset="-122"/>
                <a:cs typeface="Times New Roman" panose="02020603050405020304" pitchFamily="18" charset="0"/>
              </a:rPr>
              <a:t>(</a:t>
            </a:r>
            <a:r>
              <a:rPr lang="zh-CN" altLang="en-US" sz="2400" dirty="0">
                <a:latin typeface="Times New Roman" panose="02020603050405020304" pitchFamily="18" charset="0"/>
                <a:ea typeface="楷体" panose="02010609060101010101" charset="-122"/>
                <a:cs typeface="Times New Roman" panose="02020603050405020304" pitchFamily="18" charset="0"/>
              </a:rPr>
              <a:t>即二进制编码的十进制数码</a:t>
            </a:r>
            <a:r>
              <a:rPr lang="en-US" altLang="zh-CN" sz="2400" dirty="0">
                <a:latin typeface="Times New Roman" panose="02020603050405020304" pitchFamily="18" charset="0"/>
                <a:ea typeface="楷体" panose="02010609060101010101" charset="-122"/>
                <a:cs typeface="Times New Roman" panose="02020603050405020304" pitchFamily="18" charset="0"/>
              </a:rPr>
              <a:t>)</a:t>
            </a:r>
            <a:r>
              <a:rPr lang="zh-CN" altLang="en-US" sz="2400" dirty="0">
                <a:latin typeface="Times New Roman" panose="02020603050405020304" pitchFamily="18" charset="0"/>
                <a:ea typeface="楷体" panose="02010609060101010101" charset="-122"/>
                <a:cs typeface="Times New Roman" panose="02020603050405020304" pitchFamily="18" charset="0"/>
              </a:rPr>
              <a:t>。</a:t>
            </a:r>
            <a:r>
              <a:rPr lang="zh-CN" altLang="en-US" sz="2400" dirty="0">
                <a:latin typeface="Times New Roman" panose="02020603050405020304" pitchFamily="18" charset="0"/>
                <a:ea typeface="楷体" panose="02010609060101010101" charset="-122"/>
                <a:cs typeface="Times New Roman" panose="02020603050405020304" pitchFamily="18" charset="0"/>
                <a:sym typeface="+mn-ea"/>
              </a:rPr>
              <a:t>二进制编码的十进制数码应用最为广泛是</a:t>
            </a:r>
            <a:r>
              <a:rPr lang="en-US" altLang="zh-CN" sz="2400" dirty="0">
                <a:latin typeface="Times New Roman" panose="02020603050405020304" pitchFamily="18" charset="0"/>
                <a:ea typeface="楷体" panose="02010609060101010101" charset="-122"/>
                <a:cs typeface="Times New Roman" panose="02020603050405020304" pitchFamily="18" charset="0"/>
                <a:sym typeface="+mn-ea"/>
              </a:rPr>
              <a:t>ASCII</a:t>
            </a:r>
            <a:r>
              <a:rPr lang="zh-CN" altLang="en-US" sz="2400" dirty="0">
                <a:latin typeface="Times New Roman" panose="02020603050405020304" pitchFamily="18" charset="0"/>
                <a:ea typeface="楷体" panose="02010609060101010101" charset="-122"/>
                <a:cs typeface="Times New Roman" panose="02020603050405020304" pitchFamily="18" charset="0"/>
                <a:sym typeface="+mn-ea"/>
              </a:rPr>
              <a:t>码和</a:t>
            </a:r>
            <a:r>
              <a:rPr lang="en-US" altLang="zh-CN" sz="2400" dirty="0">
                <a:latin typeface="Times New Roman" panose="02020603050405020304" pitchFamily="18" charset="0"/>
                <a:ea typeface="楷体" panose="02010609060101010101" charset="-122"/>
                <a:cs typeface="Times New Roman" panose="02020603050405020304" pitchFamily="18" charset="0"/>
                <a:sym typeface="+mn-ea"/>
              </a:rPr>
              <a:t>BCD</a:t>
            </a:r>
            <a:r>
              <a:rPr lang="zh-CN" altLang="en-US" sz="2400" dirty="0">
                <a:latin typeface="Times New Roman" panose="02020603050405020304" pitchFamily="18" charset="0"/>
                <a:ea typeface="楷体" panose="02010609060101010101" charset="-122"/>
                <a:cs typeface="Times New Roman" panose="02020603050405020304" pitchFamily="18" charset="0"/>
                <a:sym typeface="+mn-ea"/>
              </a:rPr>
              <a:t>码。</a:t>
            </a:r>
            <a:endParaRPr lang="zh-CN" altLang="en-US" sz="2400" dirty="0">
              <a:sym typeface="+mn-ea"/>
            </a:endParaRPr>
          </a:p>
          <a:p>
            <a:pPr>
              <a:lnSpc>
                <a:spcPct val="125000"/>
              </a:lnSpc>
              <a:spcBef>
                <a:spcPts val="0"/>
              </a:spcBef>
            </a:pPr>
            <a:r>
              <a:rPr lang="zh-CN" altLang="en-US" sz="2400" dirty="0">
                <a:latin typeface="Tahoma" panose="020B0604030504040204" pitchFamily="34" charset="0"/>
                <a:ea typeface="宋体" panose="02010600030101010101" pitchFamily="2" charset="-122"/>
              </a:rPr>
              <a:t>     </a:t>
            </a:r>
            <a:r>
              <a:rPr lang="en-US" altLang="zh-CN" sz="2400" dirty="0">
                <a:latin typeface="Times New Roman" panose="02020603050405020304" pitchFamily="18" charset="0"/>
                <a:ea typeface="楷体" panose="02010609060101010101" charset="-122"/>
                <a:cs typeface="Times New Roman" panose="02020603050405020304" pitchFamily="18" charset="0"/>
              </a:rPr>
              <a:t>1)</a:t>
            </a:r>
            <a:r>
              <a:rPr lang="zh-CN" altLang="en-US" sz="2400" dirty="0">
                <a:latin typeface="Times New Roman" panose="02020603050405020304" pitchFamily="18" charset="0"/>
                <a:ea typeface="楷体" panose="02010609060101010101" charset="-122"/>
                <a:cs typeface="Times New Roman" panose="02020603050405020304" pitchFamily="18" charset="0"/>
              </a:rPr>
              <a:t>ASCII码十进制数</a:t>
            </a:r>
            <a:endParaRPr lang="zh-CN" altLang="en-US" sz="2400" dirty="0">
              <a:latin typeface="Times New Roman" panose="02020603050405020304" pitchFamily="18" charset="0"/>
              <a:ea typeface="楷体" panose="02010609060101010101" charset="-122"/>
              <a:cs typeface="Times New Roman" panose="02020603050405020304" pitchFamily="18" charset="0"/>
            </a:endParaRPr>
          </a:p>
        </p:txBody>
      </p:sp>
      <p:sp>
        <p:nvSpPr>
          <p:cNvPr id="100" name="文本框 99"/>
          <p:cNvSpPr txBox="1"/>
          <p:nvPr/>
        </p:nvSpPr>
        <p:spPr>
          <a:xfrm>
            <a:off x="2305685" y="3371215"/>
            <a:ext cx="6837680" cy="398780"/>
          </a:xfrm>
          <a:prstGeom prst="rect">
            <a:avLst/>
          </a:prstGeom>
          <a:noFill/>
          <a:ln w="9525">
            <a:noFill/>
          </a:ln>
        </p:spPr>
        <p:txBody>
          <a:bodyPr wrap="square">
            <a:spAutoFit/>
          </a:bodyPr>
          <a:p>
            <a:pPr indent="0"/>
            <a:r>
              <a:rPr lang="en-US" altLang="zh-CN" sz="2000" b="0">
                <a:latin typeface="Times New Roman" panose="02020603050405020304" pitchFamily="18" charset="0"/>
                <a:ea typeface="楷体" panose="02010609060101010101" charset="-122"/>
                <a:cs typeface="Times New Roman" panose="02020603050405020304" pitchFamily="18" charset="0"/>
              </a:rPr>
              <a:t>     </a:t>
            </a:r>
            <a:r>
              <a:rPr lang="zh-CN" sz="2000" b="0">
                <a:latin typeface="Times New Roman" panose="02020603050405020304" pitchFamily="18" charset="0"/>
                <a:ea typeface="楷体" panose="02010609060101010101" charset="-122"/>
                <a:cs typeface="Times New Roman" panose="02020603050405020304" pitchFamily="18" charset="0"/>
              </a:rPr>
              <a:t>编码位</a:t>
            </a:r>
            <a:r>
              <a:rPr lang="en-US" sz="2000" b="0">
                <a:latin typeface="Times New Roman" panose="02020603050405020304" pitchFamily="18" charset="0"/>
                <a:ea typeface="楷体" panose="02010609060101010101" charset="-122"/>
                <a:cs typeface="Times New Roman" panose="02020603050405020304" pitchFamily="18" charset="0"/>
              </a:rPr>
              <a:t>          </a:t>
            </a:r>
            <a:r>
              <a:rPr lang="zh-CN" sz="2000" b="0">
                <a:latin typeface="Times New Roman" panose="02020603050405020304" pitchFamily="18" charset="0"/>
                <a:ea typeface="楷体" panose="02010609060101010101" charset="-122"/>
                <a:cs typeface="Times New Roman" panose="02020603050405020304" pitchFamily="18" charset="0"/>
              </a:rPr>
              <a:t>编码地址</a:t>
            </a:r>
            <a:r>
              <a:rPr lang="en-US" sz="2000" b="1">
                <a:latin typeface="Times New Roman" panose="02020603050405020304" pitchFamily="18" charset="0"/>
                <a:ea typeface="楷体" panose="02010609060101010101" charset="-122"/>
                <a:cs typeface="Times New Roman" panose="02020603050405020304" pitchFamily="18" charset="0"/>
              </a:rPr>
              <a:t>                        </a:t>
            </a:r>
            <a:r>
              <a:rPr lang="zh-CN" sz="2000" b="0">
                <a:latin typeface="Times New Roman" panose="02020603050405020304" pitchFamily="18" charset="0"/>
                <a:ea typeface="楷体" panose="02010609060101010101" charset="-122"/>
                <a:cs typeface="Times New Roman" panose="02020603050405020304" pitchFamily="18" charset="0"/>
              </a:rPr>
              <a:t>编码位</a:t>
            </a:r>
            <a:r>
              <a:rPr lang="en-US" sz="2000" b="0">
                <a:latin typeface="Times New Roman" panose="02020603050405020304" pitchFamily="18" charset="0"/>
                <a:ea typeface="楷体" panose="02010609060101010101" charset="-122"/>
                <a:cs typeface="Times New Roman" panose="02020603050405020304" pitchFamily="18" charset="0"/>
              </a:rPr>
              <a:t>      </a:t>
            </a:r>
            <a:r>
              <a:rPr lang="en-US" sz="2000" b="1">
                <a:latin typeface="Times New Roman" panose="02020603050405020304" pitchFamily="18" charset="0"/>
                <a:ea typeface="楷体" panose="02010609060101010101" charset="-122"/>
                <a:cs typeface="Times New Roman" panose="02020603050405020304" pitchFamily="18" charset="0"/>
              </a:rPr>
              <a:t> </a:t>
            </a:r>
            <a:r>
              <a:rPr lang="en-US" sz="2000" b="0">
                <a:latin typeface="Times New Roman" panose="02020603050405020304" pitchFamily="18" charset="0"/>
                <a:ea typeface="楷体" panose="02010609060101010101" charset="-122"/>
                <a:cs typeface="Times New Roman" panose="02020603050405020304" pitchFamily="18" charset="0"/>
              </a:rPr>
              <a:t> </a:t>
            </a:r>
            <a:r>
              <a:rPr lang="zh-CN" sz="2000" b="0">
                <a:latin typeface="Times New Roman" panose="02020603050405020304" pitchFamily="18" charset="0"/>
                <a:ea typeface="楷体" panose="02010609060101010101" charset="-122"/>
                <a:cs typeface="Times New Roman" panose="02020603050405020304" pitchFamily="18" charset="0"/>
              </a:rPr>
              <a:t>编码地址</a:t>
            </a:r>
            <a:r>
              <a:rPr lang="en-US" sz="2000" b="1">
                <a:latin typeface="Times New Roman" panose="02020603050405020304" pitchFamily="18" charset="0"/>
                <a:ea typeface="楷体" panose="02010609060101010101" charset="-122"/>
                <a:cs typeface="Times New Roman" panose="02020603050405020304" pitchFamily="18" charset="0"/>
              </a:rPr>
              <a:t> </a:t>
            </a:r>
            <a:r>
              <a:rPr lang="en-US" sz="1050" b="1">
                <a:latin typeface="Times New Roman" panose="02020603050405020304" pitchFamily="18" charset="0"/>
              </a:rPr>
              <a:t>     </a:t>
            </a:r>
            <a:endParaRPr lang="zh-CN" altLang="en-US"/>
          </a:p>
        </p:txBody>
      </p:sp>
      <p:graphicFrame>
        <p:nvGraphicFramePr>
          <p:cNvPr id="5" name="表格 4"/>
          <p:cNvGraphicFramePr/>
          <p:nvPr>
            <p:custDataLst>
              <p:tags r:id="rId1"/>
            </p:custDataLst>
          </p:nvPr>
        </p:nvGraphicFramePr>
        <p:xfrm>
          <a:off x="2413635" y="3768725"/>
          <a:ext cx="7582535" cy="1275080"/>
        </p:xfrm>
        <a:graphic>
          <a:graphicData uri="http://schemas.openxmlformats.org/drawingml/2006/table">
            <a:tbl>
              <a:tblPr firstRow="1" bandRow="1">
                <a:tableStyleId>{5940675A-B579-460E-94D1-54222C63F5DA}</a:tableStyleId>
              </a:tblPr>
              <a:tblGrid>
                <a:gridCol w="742950"/>
                <a:gridCol w="591185"/>
                <a:gridCol w="1578610"/>
                <a:gridCol w="1166495"/>
                <a:gridCol w="558165"/>
                <a:gridCol w="615950"/>
                <a:gridCol w="2329180"/>
              </a:tblGrid>
              <a:tr h="318770">
                <a:tc>
                  <a:txBody>
                    <a:bodyPr/>
                    <a:p>
                      <a:pPr indent="0">
                        <a:buNone/>
                      </a:pPr>
                      <a:r>
                        <a:rPr lang="en-US" sz="1800" b="1">
                          <a:latin typeface="宋体" panose="02010600030101010101" pitchFamily="2" charset="-122"/>
                          <a:ea typeface="宋体" panose="02010600030101010101" pitchFamily="2" charset="-122"/>
                          <a:cs typeface="宋体" panose="02010600030101010101" pitchFamily="2" charset="-122"/>
                        </a:rPr>
                        <a:t>2</a:t>
                      </a:r>
                      <a:endParaRPr lang="en-US" altLang="en-US" sz="18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1">
                          <a:latin typeface="宋体" panose="02010600030101010101" pitchFamily="2" charset="-122"/>
                          <a:ea typeface="宋体" panose="02010600030101010101" pitchFamily="2" charset="-122"/>
                          <a:cs typeface="宋体" panose="02010600030101010101" pitchFamily="2" charset="-122"/>
                        </a:rPr>
                        <a:t>B</a:t>
                      </a:r>
                      <a:endParaRPr lang="en-US" altLang="en-US" sz="18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 </a:t>
                      </a:r>
                      <a:r>
                        <a:rPr lang="en-US" sz="1800" b="0">
                          <a:latin typeface="Times New Roman" panose="02020603050405020304" pitchFamily="18" charset="0"/>
                          <a:cs typeface="Times New Roman" panose="02020603050405020304" pitchFamily="18" charset="0"/>
                        </a:rPr>
                        <a:t>A</a:t>
                      </a:r>
                      <a:r>
                        <a:rPr lang="en-US" sz="1800" b="0">
                          <a:latin typeface="宋体" panose="02010600030101010101" pitchFamily="2" charset="-122"/>
                          <a:ea typeface="宋体" panose="02010600030101010101" pitchFamily="2" charset="-122"/>
                          <a:cs typeface="宋体" panose="02010600030101010101" pitchFamily="2" charset="-122"/>
                        </a:rPr>
                        <a:t> </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a:noFill/>
                    </a:lnR>
                    <a:lnT cap="flat">
                      <a:noFill/>
                    </a:lnT>
                    <a:lnB cap="flat">
                      <a:noFill/>
                    </a:lnB>
                    <a:lnTlToBr>
                      <a:noFill/>
                    </a:lnTlToBr>
                    <a:lnBlToTr>
                      <a:noFill/>
                    </a:lnBlToTr>
                    <a:noFill/>
                  </a:tcPr>
                </a:tc>
                <a:tc>
                  <a:txBody>
                    <a:bodyPr/>
                    <a:p>
                      <a:pPr indent="0">
                        <a:buNone/>
                      </a:pPr>
                      <a:r>
                        <a:rPr lang="en-US" sz="1800" b="1">
                          <a:latin typeface="宋体" panose="02010600030101010101" pitchFamily="2" charset="-122"/>
                          <a:ea typeface="宋体" panose="02010600030101010101" pitchFamily="2" charset="-122"/>
                          <a:cs typeface="宋体" panose="02010600030101010101" pitchFamily="2" charset="-122"/>
                        </a:rPr>
                        <a:t> </a:t>
                      </a:r>
                      <a:endParaRPr lang="en-US" altLang="en-US" sz="18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a:noFill/>
                    </a:lnL>
                    <a:lnR w="12700" cap="flat" cmpd="sng">
                      <a:solidFill>
                        <a:srgbClr val="080000"/>
                      </a:solidFill>
                      <a:prstDash val="solid"/>
                      <a:headEnd type="none" w="med" len="med"/>
                      <a:tailEnd type="none" w="med" len="med"/>
                    </a:lnR>
                    <a:lnT cap="flat">
                      <a:noFill/>
                    </a:lnT>
                    <a:lnB cap="flat">
                      <a:noFill/>
                    </a:lnB>
                    <a:lnTlToBr>
                      <a:noFill/>
                    </a:lnTlToBr>
                    <a:lnBlToTr>
                      <a:noFill/>
                    </a:lnBlToTr>
                    <a:noFill/>
                  </a:tcPr>
                </a:tc>
                <a:tc>
                  <a:txBody>
                    <a:bodyPr/>
                    <a:p>
                      <a:pPr indent="0">
                        <a:buNone/>
                      </a:pPr>
                      <a:r>
                        <a:rPr lang="en-US" sz="1800" b="1">
                          <a:latin typeface="宋体" panose="02010600030101010101" pitchFamily="2" charset="-122"/>
                          <a:ea typeface="宋体" panose="02010600030101010101" pitchFamily="2" charset="-122"/>
                          <a:cs typeface="宋体" panose="02010600030101010101" pitchFamily="2" charset="-122"/>
                        </a:rPr>
                        <a:t>2</a:t>
                      </a:r>
                      <a:endParaRPr lang="en-US" altLang="en-US" sz="18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1">
                          <a:latin typeface="宋体" panose="02010600030101010101" pitchFamily="2" charset="-122"/>
                          <a:ea typeface="宋体" panose="02010600030101010101" pitchFamily="2" charset="-122"/>
                          <a:cs typeface="宋体" panose="02010600030101010101" pitchFamily="2" charset="-122"/>
                        </a:rPr>
                        <a:t>D</a:t>
                      </a:r>
                      <a:endParaRPr lang="en-US" altLang="en-US" sz="18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 </a:t>
                      </a:r>
                      <a:r>
                        <a:rPr lang="en-US" sz="1800" b="0">
                          <a:latin typeface="Times New Roman" panose="02020603050405020304" pitchFamily="18" charset="0"/>
                          <a:cs typeface="Times New Roman" panose="02020603050405020304" pitchFamily="18" charset="0"/>
                        </a:rPr>
                        <a:t>A</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cap="flat">
                      <a:noFill/>
                    </a:lnR>
                    <a:lnT cap="flat">
                      <a:noFill/>
                    </a:lnT>
                    <a:lnB cap="flat">
                      <a:noFill/>
                    </a:lnB>
                    <a:lnTlToBr>
                      <a:noFill/>
                    </a:lnTlToBr>
                    <a:lnBlToTr>
                      <a:noFill/>
                    </a:lnBlToTr>
                    <a:noFill/>
                  </a:tcPr>
                </a:tc>
              </a:tr>
              <a:tr h="318770">
                <a:tc>
                  <a:txBody>
                    <a:bodyPr/>
                    <a:p>
                      <a:pPr indent="0">
                        <a:buNone/>
                      </a:pPr>
                      <a:r>
                        <a:rPr lang="en-US" sz="1800" b="1">
                          <a:latin typeface="宋体" panose="02010600030101010101" pitchFamily="2" charset="-122"/>
                          <a:ea typeface="宋体" panose="02010600030101010101" pitchFamily="2" charset="-122"/>
                          <a:cs typeface="宋体" panose="02010600030101010101" pitchFamily="2" charset="-122"/>
                        </a:rPr>
                        <a:t>3</a:t>
                      </a:r>
                      <a:endParaRPr lang="en-US" altLang="en-US" sz="18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1">
                          <a:latin typeface="宋体" panose="02010600030101010101" pitchFamily="2" charset="-122"/>
                          <a:ea typeface="宋体" panose="02010600030101010101" pitchFamily="2" charset="-122"/>
                          <a:cs typeface="宋体" panose="02010600030101010101" pitchFamily="2" charset="-122"/>
                        </a:rPr>
                        <a:t>1</a:t>
                      </a:r>
                      <a:endParaRPr lang="en-US" altLang="en-US" sz="18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 </a:t>
                      </a:r>
                      <a:r>
                        <a:rPr lang="en-US" sz="1800" b="0">
                          <a:latin typeface="Times New Roman" panose="02020603050405020304" pitchFamily="18" charset="0"/>
                          <a:cs typeface="Times New Roman" panose="02020603050405020304" pitchFamily="18" charset="0"/>
                        </a:rPr>
                        <a:t>A</a:t>
                      </a:r>
                      <a:r>
                        <a:rPr lang="en-US" sz="1800" b="0">
                          <a:latin typeface="宋体" panose="02010600030101010101" pitchFamily="2" charset="-122"/>
                          <a:ea typeface="宋体" panose="02010600030101010101" pitchFamily="2" charset="-122"/>
                          <a:cs typeface="宋体" panose="02010600030101010101" pitchFamily="2" charset="-122"/>
                        </a:rPr>
                        <a:t>+1</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a:noFill/>
                    </a:lnR>
                    <a:lnT cap="flat">
                      <a:noFill/>
                    </a:lnT>
                    <a:lnB cap="flat">
                      <a:noFill/>
                    </a:lnB>
                    <a:lnTlToBr>
                      <a:noFill/>
                    </a:lnTlToBr>
                    <a:lnBlToTr>
                      <a:noFill/>
                    </a:lnBlToTr>
                    <a:noFill/>
                  </a:tcPr>
                </a:tc>
                <a:tc>
                  <a:txBody>
                    <a:bodyPr/>
                    <a:p>
                      <a:pPr indent="0">
                        <a:buNone/>
                      </a:pPr>
                      <a:r>
                        <a:rPr lang="en-US" sz="1800" b="1">
                          <a:latin typeface="宋体" panose="02010600030101010101" pitchFamily="2" charset="-122"/>
                          <a:ea typeface="宋体" panose="02010600030101010101" pitchFamily="2" charset="-122"/>
                          <a:cs typeface="宋体" panose="02010600030101010101" pitchFamily="2" charset="-122"/>
                        </a:rPr>
                        <a:t> </a:t>
                      </a:r>
                      <a:endParaRPr lang="en-US" altLang="en-US" sz="18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a:noFill/>
                    </a:lnL>
                    <a:lnR w="12700" cap="flat" cmpd="sng">
                      <a:solidFill>
                        <a:srgbClr val="080000"/>
                      </a:solidFill>
                      <a:prstDash val="solid"/>
                      <a:headEnd type="none" w="med" len="med"/>
                      <a:tailEnd type="none" w="med" len="med"/>
                    </a:lnR>
                    <a:lnT cap="flat">
                      <a:noFill/>
                    </a:lnT>
                    <a:lnB cap="flat">
                      <a:noFill/>
                    </a:lnB>
                    <a:lnTlToBr>
                      <a:noFill/>
                    </a:lnTlToBr>
                    <a:lnBlToTr>
                      <a:noFill/>
                    </a:lnBlToTr>
                    <a:noFill/>
                  </a:tcPr>
                </a:tc>
                <a:tc>
                  <a:txBody>
                    <a:bodyPr/>
                    <a:p>
                      <a:pPr indent="0">
                        <a:buNone/>
                      </a:pPr>
                      <a:r>
                        <a:rPr lang="en-US" sz="1800" b="1">
                          <a:latin typeface="宋体" panose="02010600030101010101" pitchFamily="2" charset="-122"/>
                          <a:ea typeface="宋体" panose="02010600030101010101" pitchFamily="2" charset="-122"/>
                          <a:cs typeface="宋体" panose="02010600030101010101" pitchFamily="2" charset="-122"/>
                        </a:rPr>
                        <a:t>3</a:t>
                      </a:r>
                      <a:endParaRPr lang="en-US" altLang="en-US" sz="18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1">
                          <a:latin typeface="宋体" panose="02010600030101010101" pitchFamily="2" charset="-122"/>
                          <a:ea typeface="宋体" panose="02010600030101010101" pitchFamily="2" charset="-122"/>
                          <a:cs typeface="宋体" panose="02010600030101010101" pitchFamily="2" charset="-122"/>
                        </a:rPr>
                        <a:t>1</a:t>
                      </a:r>
                      <a:endParaRPr lang="en-US" altLang="en-US" sz="18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 </a:t>
                      </a:r>
                      <a:r>
                        <a:rPr lang="en-US" sz="1800" b="0">
                          <a:latin typeface="Times New Roman" panose="02020603050405020304" pitchFamily="18" charset="0"/>
                          <a:cs typeface="Times New Roman" panose="02020603050405020304" pitchFamily="18" charset="0"/>
                        </a:rPr>
                        <a:t>A</a:t>
                      </a:r>
                      <a:r>
                        <a:rPr lang="en-US" sz="1800" b="0">
                          <a:latin typeface="宋体" panose="02010600030101010101" pitchFamily="2" charset="-122"/>
                          <a:ea typeface="宋体" panose="02010600030101010101" pitchFamily="2" charset="-122"/>
                          <a:cs typeface="宋体" panose="02010600030101010101" pitchFamily="2" charset="-122"/>
                        </a:rPr>
                        <a:t>+1</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cap="flat">
                      <a:noFill/>
                    </a:lnR>
                    <a:lnT cap="flat">
                      <a:noFill/>
                    </a:lnT>
                    <a:lnB cap="flat">
                      <a:noFill/>
                    </a:lnB>
                    <a:lnTlToBr>
                      <a:noFill/>
                    </a:lnTlToBr>
                    <a:lnBlToTr>
                      <a:noFill/>
                    </a:lnBlToTr>
                    <a:noFill/>
                  </a:tcPr>
                </a:tc>
              </a:tr>
              <a:tr h="318770">
                <a:tc>
                  <a:txBody>
                    <a:bodyPr/>
                    <a:p>
                      <a:pPr indent="0">
                        <a:buNone/>
                      </a:pPr>
                      <a:r>
                        <a:rPr lang="en-US" sz="1800" b="1">
                          <a:latin typeface="宋体" panose="02010600030101010101" pitchFamily="2" charset="-122"/>
                          <a:ea typeface="宋体" panose="02010600030101010101" pitchFamily="2" charset="-122"/>
                          <a:cs typeface="宋体" panose="02010600030101010101" pitchFamily="2" charset="-122"/>
                        </a:rPr>
                        <a:t>3</a:t>
                      </a:r>
                      <a:endParaRPr lang="en-US" altLang="en-US" sz="18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1">
                          <a:latin typeface="宋体" panose="02010600030101010101" pitchFamily="2" charset="-122"/>
                          <a:ea typeface="宋体" panose="02010600030101010101" pitchFamily="2" charset="-122"/>
                          <a:cs typeface="宋体" panose="02010600030101010101" pitchFamily="2" charset="-122"/>
                        </a:rPr>
                        <a:t>2</a:t>
                      </a:r>
                      <a:endParaRPr lang="en-US" altLang="en-US" sz="18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 </a:t>
                      </a:r>
                      <a:r>
                        <a:rPr lang="en-US" sz="1800" b="0">
                          <a:latin typeface="Times New Roman" panose="02020603050405020304" pitchFamily="18" charset="0"/>
                          <a:cs typeface="Times New Roman" panose="02020603050405020304" pitchFamily="18" charset="0"/>
                        </a:rPr>
                        <a:t>A</a:t>
                      </a:r>
                      <a:r>
                        <a:rPr lang="en-US" sz="1800" b="0">
                          <a:latin typeface="宋体" panose="02010600030101010101" pitchFamily="2" charset="-122"/>
                          <a:ea typeface="宋体" panose="02010600030101010101" pitchFamily="2" charset="-122"/>
                          <a:cs typeface="宋体" panose="02010600030101010101" pitchFamily="2" charset="-122"/>
                        </a:rPr>
                        <a:t>+2</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a:noFill/>
                    </a:lnR>
                    <a:lnT cap="flat">
                      <a:noFill/>
                    </a:lnT>
                    <a:lnB cap="flat">
                      <a:noFill/>
                    </a:lnB>
                    <a:lnTlToBr>
                      <a:noFill/>
                    </a:lnTlToBr>
                    <a:lnBlToTr>
                      <a:noFill/>
                    </a:lnBlToTr>
                    <a:noFill/>
                  </a:tcPr>
                </a:tc>
                <a:tc>
                  <a:txBody>
                    <a:bodyPr/>
                    <a:p>
                      <a:pPr indent="0">
                        <a:buNone/>
                      </a:pPr>
                      <a:r>
                        <a:rPr lang="en-US" sz="1800" b="1">
                          <a:latin typeface="宋体" panose="02010600030101010101" pitchFamily="2" charset="-122"/>
                          <a:ea typeface="宋体" panose="02010600030101010101" pitchFamily="2" charset="-122"/>
                          <a:cs typeface="宋体" panose="02010600030101010101" pitchFamily="2" charset="-122"/>
                        </a:rPr>
                        <a:t> </a:t>
                      </a:r>
                      <a:endParaRPr lang="en-US" altLang="en-US" sz="18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a:noFill/>
                    </a:lnL>
                    <a:lnR w="12700" cap="flat" cmpd="sng">
                      <a:solidFill>
                        <a:srgbClr val="080000"/>
                      </a:solidFill>
                      <a:prstDash val="solid"/>
                      <a:headEnd type="none" w="med" len="med"/>
                      <a:tailEnd type="none" w="med" len="med"/>
                    </a:lnR>
                    <a:lnT cap="flat">
                      <a:noFill/>
                    </a:lnT>
                    <a:lnB cap="flat">
                      <a:noFill/>
                    </a:lnB>
                    <a:lnTlToBr>
                      <a:noFill/>
                    </a:lnTlToBr>
                    <a:lnBlToTr>
                      <a:noFill/>
                    </a:lnBlToTr>
                    <a:noFill/>
                  </a:tcPr>
                </a:tc>
                <a:tc>
                  <a:txBody>
                    <a:bodyPr/>
                    <a:p>
                      <a:pPr indent="0">
                        <a:buNone/>
                      </a:pPr>
                      <a:r>
                        <a:rPr lang="en-US" sz="1800" b="1">
                          <a:latin typeface="宋体" panose="02010600030101010101" pitchFamily="2" charset="-122"/>
                          <a:ea typeface="宋体" panose="02010600030101010101" pitchFamily="2" charset="-122"/>
                          <a:cs typeface="宋体" panose="02010600030101010101" pitchFamily="2" charset="-122"/>
                        </a:rPr>
                        <a:t>3</a:t>
                      </a:r>
                      <a:endParaRPr lang="en-US" altLang="en-US" sz="18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1">
                          <a:latin typeface="宋体" panose="02010600030101010101" pitchFamily="2" charset="-122"/>
                          <a:ea typeface="宋体" panose="02010600030101010101" pitchFamily="2" charset="-122"/>
                          <a:cs typeface="宋体" panose="02010600030101010101" pitchFamily="2" charset="-122"/>
                        </a:rPr>
                        <a:t>2</a:t>
                      </a:r>
                      <a:endParaRPr lang="en-US" altLang="en-US" sz="18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 </a:t>
                      </a:r>
                      <a:r>
                        <a:rPr lang="en-US" sz="1800" b="0">
                          <a:latin typeface="Times New Roman" panose="02020603050405020304" pitchFamily="18" charset="0"/>
                          <a:cs typeface="Times New Roman" panose="02020603050405020304" pitchFamily="18" charset="0"/>
                        </a:rPr>
                        <a:t>A</a:t>
                      </a:r>
                      <a:r>
                        <a:rPr lang="en-US" sz="1800" b="0">
                          <a:latin typeface="宋体" panose="02010600030101010101" pitchFamily="2" charset="-122"/>
                          <a:ea typeface="宋体" panose="02010600030101010101" pitchFamily="2" charset="-122"/>
                          <a:cs typeface="宋体" panose="02010600030101010101" pitchFamily="2" charset="-122"/>
                        </a:rPr>
                        <a:t>+2</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cap="flat">
                      <a:noFill/>
                    </a:lnR>
                    <a:lnT cap="flat">
                      <a:noFill/>
                    </a:lnT>
                    <a:lnB cap="flat">
                      <a:noFill/>
                    </a:lnB>
                    <a:lnTlToBr>
                      <a:noFill/>
                    </a:lnTlToBr>
                    <a:lnBlToTr>
                      <a:noFill/>
                    </a:lnBlToTr>
                    <a:noFill/>
                  </a:tcPr>
                </a:tc>
              </a:tr>
              <a:tr h="318770">
                <a:tc>
                  <a:txBody>
                    <a:bodyPr/>
                    <a:p>
                      <a:pPr indent="0">
                        <a:buNone/>
                      </a:pPr>
                      <a:r>
                        <a:rPr lang="en-US" sz="1800" b="1">
                          <a:latin typeface="宋体" panose="02010600030101010101" pitchFamily="2" charset="-122"/>
                          <a:ea typeface="宋体" panose="02010600030101010101" pitchFamily="2" charset="-122"/>
                          <a:cs typeface="宋体" panose="02010600030101010101" pitchFamily="2" charset="-122"/>
                        </a:rPr>
                        <a:t>3</a:t>
                      </a:r>
                      <a:endParaRPr lang="en-US" altLang="en-US" sz="18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1">
                          <a:latin typeface="宋体" panose="02010600030101010101" pitchFamily="2" charset="-122"/>
                          <a:ea typeface="宋体" panose="02010600030101010101" pitchFamily="2" charset="-122"/>
                          <a:cs typeface="宋体" panose="02010600030101010101" pitchFamily="2" charset="-122"/>
                        </a:rPr>
                        <a:t>5</a:t>
                      </a:r>
                      <a:endParaRPr lang="en-US" altLang="en-US" sz="18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 </a:t>
                      </a:r>
                      <a:r>
                        <a:rPr lang="en-US" sz="1800" b="0">
                          <a:latin typeface="Times New Roman" panose="02020603050405020304" pitchFamily="18" charset="0"/>
                          <a:cs typeface="Times New Roman" panose="02020603050405020304" pitchFamily="18" charset="0"/>
                        </a:rPr>
                        <a:t>A</a:t>
                      </a:r>
                      <a:r>
                        <a:rPr lang="en-US" sz="1800" b="0">
                          <a:latin typeface="宋体" panose="02010600030101010101" pitchFamily="2" charset="-122"/>
                          <a:ea typeface="宋体" panose="02010600030101010101" pitchFamily="2" charset="-122"/>
                          <a:cs typeface="宋体" panose="02010600030101010101" pitchFamily="2" charset="-122"/>
                        </a:rPr>
                        <a:t>+3</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a:noFill/>
                    </a:lnR>
                    <a:lnT cap="flat">
                      <a:noFill/>
                    </a:lnT>
                    <a:lnB cap="flat">
                      <a:noFill/>
                    </a:lnB>
                    <a:lnTlToBr>
                      <a:noFill/>
                    </a:lnTlToBr>
                    <a:lnBlToTr>
                      <a:noFill/>
                    </a:lnBlToTr>
                    <a:noFill/>
                  </a:tcPr>
                </a:tc>
                <a:tc>
                  <a:txBody>
                    <a:bodyPr/>
                    <a:p>
                      <a:pPr indent="0">
                        <a:buNone/>
                      </a:pPr>
                      <a:r>
                        <a:rPr lang="en-US" sz="1800" b="1">
                          <a:latin typeface="宋体" panose="02010600030101010101" pitchFamily="2" charset="-122"/>
                          <a:ea typeface="宋体" panose="02010600030101010101" pitchFamily="2" charset="-122"/>
                          <a:cs typeface="宋体" panose="02010600030101010101" pitchFamily="2" charset="-122"/>
                        </a:rPr>
                        <a:t> </a:t>
                      </a:r>
                      <a:endParaRPr lang="en-US" altLang="en-US" sz="18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a:noFill/>
                    </a:lnL>
                    <a:lnR w="12700" cap="flat" cmpd="sng">
                      <a:solidFill>
                        <a:srgbClr val="080000"/>
                      </a:solidFill>
                      <a:prstDash val="solid"/>
                      <a:headEnd type="none" w="med" len="med"/>
                      <a:tailEnd type="none" w="med" len="med"/>
                    </a:lnR>
                    <a:lnT cap="flat">
                      <a:noFill/>
                    </a:lnT>
                    <a:lnB cap="flat">
                      <a:noFill/>
                    </a:lnB>
                    <a:lnTlToBr>
                      <a:noFill/>
                    </a:lnTlToBr>
                    <a:lnBlToTr>
                      <a:noFill/>
                    </a:lnBlToTr>
                    <a:noFill/>
                  </a:tcPr>
                </a:tc>
                <a:tc>
                  <a:txBody>
                    <a:bodyPr/>
                    <a:p>
                      <a:pPr indent="0">
                        <a:buNone/>
                      </a:pPr>
                      <a:r>
                        <a:rPr lang="en-US" sz="1800" b="1">
                          <a:latin typeface="宋体" panose="02010600030101010101" pitchFamily="2" charset="-122"/>
                          <a:ea typeface="宋体" panose="02010600030101010101" pitchFamily="2" charset="-122"/>
                          <a:cs typeface="宋体" panose="02010600030101010101" pitchFamily="2" charset="-122"/>
                        </a:rPr>
                        <a:t>3</a:t>
                      </a:r>
                      <a:endParaRPr lang="en-US" altLang="en-US" sz="18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1">
                          <a:latin typeface="宋体" panose="02010600030101010101" pitchFamily="2" charset="-122"/>
                          <a:ea typeface="宋体" panose="02010600030101010101" pitchFamily="2" charset="-122"/>
                          <a:cs typeface="宋体" panose="02010600030101010101" pitchFamily="2" charset="-122"/>
                        </a:rPr>
                        <a:t>5</a:t>
                      </a:r>
                      <a:endParaRPr lang="en-US" altLang="en-US" sz="18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en-US" sz="1800" b="0">
                          <a:latin typeface="宋体" panose="02010600030101010101" pitchFamily="2" charset="-122"/>
                          <a:ea typeface="宋体" panose="02010600030101010101" pitchFamily="2" charset="-122"/>
                          <a:cs typeface="宋体" panose="02010600030101010101" pitchFamily="2" charset="-122"/>
                        </a:rPr>
                        <a:t>: </a:t>
                      </a:r>
                      <a:r>
                        <a:rPr lang="en-US" sz="1800" b="0">
                          <a:latin typeface="Times New Roman" panose="02020603050405020304" pitchFamily="18" charset="0"/>
                          <a:cs typeface="Times New Roman" panose="02020603050405020304" pitchFamily="18" charset="0"/>
                        </a:rPr>
                        <a:t>A</a:t>
                      </a:r>
                      <a:r>
                        <a:rPr lang="en-US" sz="1800" b="0">
                          <a:latin typeface="宋体" panose="02010600030101010101" pitchFamily="2" charset="-122"/>
                          <a:ea typeface="宋体" panose="02010600030101010101" pitchFamily="2" charset="-122"/>
                          <a:cs typeface="宋体" panose="02010600030101010101" pitchFamily="2" charset="-122"/>
                        </a:rPr>
                        <a:t>+3</a:t>
                      </a:r>
                      <a:endParaRPr lang="en-US" altLang="en-US" sz="18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cap="flat">
                      <a:noFill/>
                    </a:lnR>
                    <a:lnT cap="flat">
                      <a:noFill/>
                    </a:lnT>
                    <a:lnB cap="flat">
                      <a:noFill/>
                    </a:lnB>
                    <a:lnTlToBr>
                      <a:noFill/>
                    </a:lnTlToBr>
                    <a:lnBlToTr>
                      <a:noFill/>
                    </a:lnBlToTr>
                    <a:noFill/>
                  </a:tcPr>
                </a:tc>
              </a:tr>
            </a:tbl>
          </a:graphicData>
        </a:graphic>
      </p:graphicFrame>
      <p:sp>
        <p:nvSpPr>
          <p:cNvPr id="6" name="文本框 5"/>
          <p:cNvSpPr txBox="1"/>
          <p:nvPr/>
        </p:nvSpPr>
        <p:spPr>
          <a:xfrm>
            <a:off x="1273175" y="5397500"/>
            <a:ext cx="7235190" cy="706755"/>
          </a:xfrm>
          <a:prstGeom prst="rect">
            <a:avLst/>
          </a:prstGeom>
          <a:noFill/>
          <a:ln w="9525">
            <a:noFill/>
          </a:ln>
        </p:spPr>
        <p:txBody>
          <a:bodyPr wrap="square">
            <a:spAutoFit/>
          </a:bodyPr>
          <a:p>
            <a:pPr indent="285750" algn="ctr"/>
            <a:r>
              <a:rPr lang="en-US" sz="2000" b="0">
                <a:latin typeface="宋体" panose="02010600030101010101" pitchFamily="2" charset="-122"/>
              </a:rPr>
              <a:t>“</a:t>
            </a:r>
            <a:r>
              <a:rPr lang="en-US" sz="2000" b="0">
                <a:latin typeface="Times New Roman" panose="02020603050405020304" pitchFamily="18" charset="0"/>
              </a:rPr>
              <a:t>+125</a:t>
            </a:r>
            <a:r>
              <a:rPr lang="zh-CN" sz="2000" b="0">
                <a:ea typeface="宋体" panose="02010600030101010101" pitchFamily="2" charset="-122"/>
              </a:rPr>
              <a:t>”格式                 </a:t>
            </a:r>
            <a:r>
              <a:rPr lang="en-US" altLang="zh-CN" sz="2000" b="0">
                <a:ea typeface="宋体" panose="02010600030101010101" pitchFamily="2" charset="-122"/>
              </a:rPr>
              <a:t>    </a:t>
            </a:r>
            <a:r>
              <a:rPr lang="zh-CN" sz="2000" b="0">
                <a:ea typeface="宋体" panose="02010600030101010101" pitchFamily="2" charset="-122"/>
              </a:rPr>
              <a:t>  </a:t>
            </a:r>
            <a:r>
              <a:rPr lang="en-US" altLang="zh-CN" sz="2000" b="0">
                <a:ea typeface="宋体" panose="02010600030101010101" pitchFamily="2" charset="-122"/>
              </a:rPr>
              <a:t>  </a:t>
            </a:r>
            <a:r>
              <a:rPr lang="en-US" sz="2000" b="0">
                <a:latin typeface="宋体" panose="02010600030101010101" pitchFamily="2" charset="-122"/>
              </a:rPr>
              <a:t>       “</a:t>
            </a:r>
            <a:r>
              <a:rPr lang="en-US" sz="2000" b="0">
                <a:latin typeface="Times New Roman" panose="02020603050405020304" pitchFamily="18" charset="0"/>
              </a:rPr>
              <a:t>-125</a:t>
            </a:r>
            <a:r>
              <a:rPr lang="zh-CN" sz="2000" b="0">
                <a:ea typeface="宋体" panose="02010600030101010101" pitchFamily="2" charset="-122"/>
              </a:rPr>
              <a:t>”格式图</a:t>
            </a:r>
            <a:r>
              <a:rPr lang="en-US" sz="2000" b="0">
                <a:latin typeface="Times New Roman" panose="02020603050405020304" pitchFamily="18" charset="0"/>
              </a:rPr>
              <a:t>5-6</a:t>
            </a:r>
            <a:r>
              <a:rPr lang="zh-CN" sz="2000" b="0">
                <a:ea typeface="宋体" panose="02010600030101010101" pitchFamily="2" charset="-122"/>
              </a:rPr>
              <a:t>前分离字串格式</a:t>
            </a:r>
            <a:endParaRPr lang="zh-CN" altLang="en-US" sz="2000"/>
          </a:p>
        </p:txBody>
      </p:sp>
      <p:pic>
        <p:nvPicPr>
          <p:cNvPr id="7" name="图片 6" descr="校徽"/>
          <p:cNvPicPr>
            <a:picLocks noChangeAspect="1"/>
          </p:cNvPicPr>
          <p:nvPr/>
        </p:nvPicPr>
        <p:blipFill>
          <a:blip r:embed="rId2">
            <a:alphaModFix amt="67000"/>
          </a:blip>
          <a:stretch>
            <a:fillRect/>
          </a:stretch>
        </p:blipFill>
        <p:spPr>
          <a:xfrm>
            <a:off x="10788015" y="123825"/>
            <a:ext cx="1297940" cy="124269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4" name="文本框 8193"/>
          <p:cNvSpPr txBox="1"/>
          <p:nvPr/>
        </p:nvSpPr>
        <p:spPr>
          <a:xfrm>
            <a:off x="3733800" y="228600"/>
            <a:ext cx="6629400" cy="368300"/>
          </a:xfrm>
          <a:prstGeom prst="rect">
            <a:avLst/>
          </a:prstGeom>
          <a:noFill/>
          <a:ln w="9525">
            <a:noFill/>
          </a:ln>
        </p:spPr>
        <p:txBody>
          <a:bodyPr>
            <a:spAutoFit/>
          </a:bodyPr>
          <a:p>
            <a:pPr>
              <a:spcBef>
                <a:spcPct val="50000"/>
              </a:spcBef>
            </a:pPr>
            <a:endParaRPr dirty="0">
              <a:latin typeface="Tahoma" panose="020B0604030504040204" pitchFamily="34" charset="0"/>
              <a:ea typeface="宋体" panose="02010600030101010101" pitchFamily="2" charset="-122"/>
            </a:endParaRPr>
          </a:p>
        </p:txBody>
      </p:sp>
      <p:sp>
        <p:nvSpPr>
          <p:cNvPr id="8197" name="文本框 8196"/>
          <p:cNvSpPr txBox="1"/>
          <p:nvPr/>
        </p:nvSpPr>
        <p:spPr>
          <a:xfrm>
            <a:off x="3657600" y="1066800"/>
            <a:ext cx="5486400" cy="368300"/>
          </a:xfrm>
          <a:prstGeom prst="rect">
            <a:avLst/>
          </a:prstGeom>
          <a:noFill/>
          <a:ln w="9525">
            <a:noFill/>
          </a:ln>
        </p:spPr>
        <p:txBody>
          <a:bodyPr>
            <a:spAutoFit/>
          </a:bodyPr>
          <a:p>
            <a:pPr>
              <a:spcBef>
                <a:spcPct val="50000"/>
              </a:spcBef>
            </a:pPr>
            <a:endParaRPr dirty="0">
              <a:latin typeface="Tahoma" panose="020B0604030504040204" pitchFamily="34" charset="0"/>
              <a:ea typeface="宋体" panose="02010600030101010101" pitchFamily="2" charset="-122"/>
            </a:endParaRPr>
          </a:p>
        </p:txBody>
      </p:sp>
      <p:sp>
        <p:nvSpPr>
          <p:cNvPr id="8200" name="文本框 8199"/>
          <p:cNvSpPr txBox="1"/>
          <p:nvPr/>
        </p:nvSpPr>
        <p:spPr>
          <a:xfrm>
            <a:off x="1276985" y="616585"/>
            <a:ext cx="9569450" cy="2399665"/>
          </a:xfrm>
          <a:prstGeom prst="rect">
            <a:avLst/>
          </a:prstGeom>
          <a:noFill/>
          <a:ln w="9525">
            <a:noFill/>
          </a:ln>
        </p:spPr>
        <p:txBody>
          <a:bodyPr wrap="square">
            <a:spAutoFit/>
          </a:bodyPr>
          <a:p>
            <a:pPr>
              <a:lnSpc>
                <a:spcPct val="125000"/>
              </a:lnSpc>
              <a:spcBef>
                <a:spcPts val="0"/>
              </a:spcBef>
            </a:pPr>
            <a:r>
              <a:rPr lang="en-US" altLang="zh-CN" dirty="0">
                <a:latin typeface="Tahoma" panose="020B0604030504040204" pitchFamily="34" charset="0"/>
                <a:ea typeface="宋体" panose="02010600030101010101" pitchFamily="2" charset="-122"/>
              </a:rPr>
              <a:t>      </a:t>
            </a:r>
            <a:r>
              <a:rPr lang="en-US" altLang="zh-CN" dirty="0">
                <a:latin typeface="Times New Roman" panose="02020603050405020304" pitchFamily="18" charset="0"/>
                <a:ea typeface="楷体" panose="02010609060101010101" charset="-122"/>
                <a:cs typeface="Times New Roman" panose="02020603050405020304" pitchFamily="18" charset="0"/>
              </a:rPr>
              <a:t>  </a:t>
            </a:r>
            <a:r>
              <a:rPr lang="en-US" altLang="zh-CN" sz="2400" dirty="0">
                <a:latin typeface="Times New Roman" panose="02020603050405020304" pitchFamily="18" charset="0"/>
                <a:ea typeface="楷体" panose="02010609060101010101" charset="-122"/>
                <a:cs typeface="Times New Roman" panose="02020603050405020304" pitchFamily="18" charset="0"/>
              </a:rPr>
              <a:t>2)</a:t>
            </a:r>
            <a:r>
              <a:rPr sz="2400" dirty="0">
                <a:latin typeface="Times New Roman" panose="02020603050405020304" pitchFamily="18" charset="0"/>
                <a:ea typeface="楷体" panose="02010609060101010101" charset="-122"/>
                <a:cs typeface="Times New Roman" panose="02020603050405020304" pitchFamily="18" charset="0"/>
              </a:rPr>
              <a:t>BCD码</a:t>
            </a:r>
            <a:endParaRPr sz="2400" dirty="0">
              <a:latin typeface="Times New Roman" panose="02020603050405020304" pitchFamily="18" charset="0"/>
              <a:ea typeface="楷体" panose="02010609060101010101" charset="-122"/>
              <a:cs typeface="Times New Roman" panose="02020603050405020304" pitchFamily="18" charset="0"/>
            </a:endParaRPr>
          </a:p>
          <a:p>
            <a:pPr>
              <a:lnSpc>
                <a:spcPct val="125000"/>
              </a:lnSpc>
              <a:spcBef>
                <a:spcPts val="0"/>
              </a:spcBef>
            </a:pPr>
            <a:r>
              <a:rPr sz="2400" dirty="0">
                <a:latin typeface="Times New Roman" panose="02020603050405020304" pitchFamily="18" charset="0"/>
                <a:ea typeface="楷体" panose="02010609060101010101" charset="-122"/>
                <a:cs typeface="Times New Roman" panose="02020603050405020304" pitchFamily="18" charset="0"/>
              </a:rPr>
              <a:t>    </a:t>
            </a:r>
            <a:r>
              <a:rPr lang="en-US" sz="2400" dirty="0">
                <a:latin typeface="Times New Roman" panose="02020603050405020304" pitchFamily="18" charset="0"/>
                <a:ea typeface="楷体" panose="02010609060101010101" charset="-122"/>
                <a:cs typeface="Times New Roman" panose="02020603050405020304" pitchFamily="18" charset="0"/>
              </a:rPr>
              <a:t>   </a:t>
            </a:r>
            <a:r>
              <a:rPr sz="2400" dirty="0">
                <a:latin typeface="Times New Roman" panose="02020603050405020304" pitchFamily="18" charset="0"/>
                <a:ea typeface="楷体" panose="02010609060101010101" charset="-122"/>
                <a:cs typeface="Times New Roman" panose="02020603050405020304" pitchFamily="18" charset="0"/>
              </a:rPr>
              <a:t>BCD码（Binary-Coded Decimal‎）是用二进制编码的十进制，每个十进制数字占半个字节，称压缩十进制数串，其符号表示则使用BCD码</a:t>
            </a:r>
            <a:r>
              <a:rPr lang="zh-CN" sz="2400" dirty="0">
                <a:latin typeface="Times New Roman" panose="02020603050405020304" pitchFamily="18" charset="0"/>
                <a:ea typeface="楷体" panose="02010609060101010101" charset="-122"/>
                <a:cs typeface="Times New Roman" panose="02020603050405020304" pitchFamily="18" charset="0"/>
              </a:rPr>
              <a:t>不用</a:t>
            </a:r>
            <a:r>
              <a:rPr sz="2400" dirty="0">
                <a:latin typeface="Times New Roman" panose="02020603050405020304" pitchFamily="18" charset="0"/>
                <a:ea typeface="楷体" panose="02010609060101010101" charset="-122"/>
                <a:cs typeface="Times New Roman" panose="02020603050405020304" pitchFamily="18" charset="0"/>
                <a:sym typeface="+mn-ea"/>
              </a:rPr>
              <a:t>的</a:t>
            </a:r>
            <a:r>
              <a:rPr sz="2400" dirty="0">
                <a:latin typeface="Times New Roman" panose="02020603050405020304" pitchFamily="18" charset="0"/>
                <a:ea typeface="楷体" panose="02010609060101010101" charset="-122"/>
                <a:cs typeface="Times New Roman" panose="02020603050405020304" pitchFamily="18" charset="0"/>
              </a:rPr>
              <a:t>码表示。</a:t>
            </a:r>
            <a:endParaRPr sz="2400" dirty="0">
              <a:latin typeface="Times New Roman" panose="02020603050405020304" pitchFamily="18" charset="0"/>
              <a:ea typeface="楷体" panose="02010609060101010101" charset="-122"/>
              <a:cs typeface="Times New Roman" panose="02020603050405020304" pitchFamily="18" charset="0"/>
            </a:endParaRPr>
          </a:p>
          <a:p>
            <a:pPr>
              <a:lnSpc>
                <a:spcPct val="125000"/>
              </a:lnSpc>
              <a:spcBef>
                <a:spcPts val="0"/>
              </a:spcBef>
            </a:pPr>
            <a:r>
              <a:rPr sz="2400" dirty="0">
                <a:latin typeface="Times New Roman" panose="02020603050405020304" pitchFamily="18" charset="0"/>
                <a:ea typeface="楷体" panose="02010609060101010101" charset="-122"/>
                <a:cs typeface="Times New Roman" panose="02020603050405020304" pitchFamily="18" charset="0"/>
              </a:rPr>
              <a:t>    </a:t>
            </a:r>
            <a:r>
              <a:rPr lang="zh-CN" sz="2400" dirty="0">
                <a:latin typeface="Times New Roman" panose="02020603050405020304" pitchFamily="18" charset="0"/>
                <a:ea typeface="楷体" panose="02010609060101010101" charset="-122"/>
                <a:cs typeface="Times New Roman" panose="02020603050405020304" pitchFamily="18" charset="0"/>
              </a:rPr>
              <a:t>最常用的</a:t>
            </a:r>
            <a:r>
              <a:rPr sz="2400" dirty="0">
                <a:latin typeface="Times New Roman" panose="02020603050405020304" pitchFamily="18" charset="0"/>
                <a:ea typeface="楷体" panose="02010609060101010101" charset="-122"/>
                <a:cs typeface="Times New Roman" panose="02020603050405020304" pitchFamily="18" charset="0"/>
                <a:sym typeface="+mn-ea"/>
              </a:rPr>
              <a:t>BCD码</a:t>
            </a:r>
            <a:r>
              <a:rPr lang="zh-CN" sz="2400" dirty="0">
                <a:latin typeface="Times New Roman" panose="02020603050405020304" pitchFamily="18" charset="0"/>
                <a:ea typeface="楷体" panose="02010609060101010101" charset="-122"/>
                <a:cs typeface="Times New Roman" panose="02020603050405020304" pitchFamily="18" charset="0"/>
                <a:sym typeface="+mn-ea"/>
              </a:rPr>
              <a:t>是</a:t>
            </a:r>
            <a:r>
              <a:rPr lang="en-US" altLang="zh-CN" sz="2400" dirty="0">
                <a:latin typeface="Times New Roman" panose="02020603050405020304" pitchFamily="18" charset="0"/>
                <a:ea typeface="楷体" panose="02010609060101010101" charset="-122"/>
                <a:cs typeface="Times New Roman" panose="02020603050405020304" pitchFamily="18" charset="0"/>
                <a:sym typeface="+mn-ea"/>
              </a:rPr>
              <a:t>8421</a:t>
            </a:r>
            <a:r>
              <a:rPr lang="zh-CN" altLang="en-US" sz="2400" dirty="0">
                <a:latin typeface="Times New Roman" panose="02020603050405020304" pitchFamily="18" charset="0"/>
                <a:ea typeface="楷体" panose="02010609060101010101" charset="-122"/>
                <a:cs typeface="Times New Roman" panose="02020603050405020304" pitchFamily="18" charset="0"/>
                <a:sym typeface="+mn-ea"/>
              </a:rPr>
              <a:t>码。</a:t>
            </a:r>
            <a:endParaRPr lang="zh-CN" altLang="en-US" sz="2400" dirty="0">
              <a:latin typeface="Times New Roman" panose="02020603050405020304" pitchFamily="18" charset="0"/>
              <a:ea typeface="楷体" panose="02010609060101010101" charset="-122"/>
              <a:cs typeface="Times New Roman" panose="02020603050405020304" pitchFamily="18" charset="0"/>
              <a:sym typeface="+mn-ea"/>
            </a:endParaRPr>
          </a:p>
        </p:txBody>
      </p:sp>
      <p:graphicFrame>
        <p:nvGraphicFramePr>
          <p:cNvPr id="5" name="对象 4"/>
          <p:cNvGraphicFramePr/>
          <p:nvPr/>
        </p:nvGraphicFramePr>
        <p:xfrm>
          <a:off x="2442210" y="3067050"/>
          <a:ext cx="3317240" cy="3260725"/>
        </p:xfrm>
        <a:graphic>
          <a:graphicData uri="http://schemas.openxmlformats.org/presentationml/2006/ole">
            <mc:AlternateContent xmlns:mc="http://schemas.openxmlformats.org/markup-compatibility/2006">
              <mc:Choice xmlns:v="urn:schemas-microsoft-com:vml" Requires="v">
                <p:oleObj spid="_x0000_s6" name="" r:id="rId1" imgW="3314700" imgH="4610100" progId="Paint.Picture">
                  <p:embed/>
                </p:oleObj>
              </mc:Choice>
              <mc:Fallback>
                <p:oleObj name="" r:id="rId1" imgW="3314700" imgH="4610100" progId="Paint.Picture">
                  <p:embed/>
                  <p:pic>
                    <p:nvPicPr>
                      <p:cNvPr id="0" name="图片 5"/>
                      <p:cNvPicPr/>
                      <p:nvPr/>
                    </p:nvPicPr>
                    <p:blipFill>
                      <a:blip r:embed="rId2"/>
                      <a:stretch>
                        <a:fillRect/>
                      </a:stretch>
                    </p:blipFill>
                    <p:spPr>
                      <a:xfrm>
                        <a:off x="2442210" y="3067050"/>
                        <a:ext cx="3317240" cy="3260725"/>
                      </a:xfrm>
                      <a:prstGeom prst="rect">
                        <a:avLst/>
                      </a:prstGeom>
                    </p:spPr>
                  </p:pic>
                </p:oleObj>
              </mc:Fallback>
            </mc:AlternateContent>
          </a:graphicData>
        </a:graphic>
      </p:graphicFrame>
      <p:sp>
        <p:nvSpPr>
          <p:cNvPr id="11" name="文本框 10"/>
          <p:cNvSpPr txBox="1"/>
          <p:nvPr/>
        </p:nvSpPr>
        <p:spPr>
          <a:xfrm>
            <a:off x="6269990" y="4097655"/>
            <a:ext cx="3941445" cy="1198880"/>
          </a:xfrm>
          <a:prstGeom prst="rect">
            <a:avLst/>
          </a:prstGeom>
          <a:noFill/>
        </p:spPr>
        <p:txBody>
          <a:bodyPr wrap="square" rtlCol="0">
            <a:spAutoFit/>
          </a:bodyPr>
          <a:p>
            <a:r>
              <a:rPr lang="zh-CN" altLang="en-US" sz="2400">
                <a:latin typeface="Times New Roman" panose="02020603050405020304" pitchFamily="18" charset="0"/>
                <a:ea typeface="楷体" panose="02010609060101010101" charset="-122"/>
                <a:cs typeface="Times New Roman" panose="02020603050405020304" pitchFamily="18" charset="0"/>
              </a:rPr>
              <a:t>可用10</a:t>
            </a:r>
            <a:r>
              <a:rPr lang="en-US" altLang="zh-CN" sz="2400">
                <a:latin typeface="Times New Roman" panose="02020603050405020304" pitchFamily="18" charset="0"/>
                <a:ea typeface="楷体" panose="02010609060101010101" charset="-122"/>
                <a:cs typeface="Times New Roman" panose="02020603050405020304" pitchFamily="18" charset="0"/>
              </a:rPr>
              <a:t>10</a:t>
            </a:r>
            <a:r>
              <a:rPr lang="zh-CN" altLang="en-US" sz="2400">
                <a:latin typeface="Times New Roman" panose="02020603050405020304" pitchFamily="18" charset="0"/>
                <a:ea typeface="楷体" panose="02010609060101010101" charset="-122"/>
                <a:cs typeface="Times New Roman" panose="02020603050405020304" pitchFamily="18" charset="0"/>
              </a:rPr>
              <a:t>、1</a:t>
            </a:r>
            <a:r>
              <a:rPr lang="en-US" altLang="zh-CN" sz="2400">
                <a:latin typeface="Times New Roman" panose="02020603050405020304" pitchFamily="18" charset="0"/>
                <a:ea typeface="楷体" panose="02010609060101010101" charset="-122"/>
                <a:cs typeface="Times New Roman" panose="02020603050405020304" pitchFamily="18" charset="0"/>
              </a:rPr>
              <a:t>100</a:t>
            </a:r>
            <a:r>
              <a:rPr lang="zh-CN" altLang="en-US" sz="2400">
                <a:latin typeface="Times New Roman" panose="02020603050405020304" pitchFamily="18" charset="0"/>
                <a:ea typeface="楷体" panose="02010609060101010101" charset="-122"/>
                <a:cs typeface="Times New Roman" panose="02020603050405020304" pitchFamily="18" charset="0"/>
              </a:rPr>
              <a:t>、1</a:t>
            </a:r>
            <a:r>
              <a:rPr lang="en-US" altLang="zh-CN" sz="2400">
                <a:latin typeface="Times New Roman" panose="02020603050405020304" pitchFamily="18" charset="0"/>
                <a:ea typeface="楷体" panose="02010609060101010101" charset="-122"/>
                <a:cs typeface="Times New Roman" panose="02020603050405020304" pitchFamily="18" charset="0"/>
              </a:rPr>
              <a:t>110</a:t>
            </a:r>
            <a:r>
              <a:rPr lang="zh-CN" altLang="en-US" sz="2400">
                <a:latin typeface="Times New Roman" panose="02020603050405020304" pitchFamily="18" charset="0"/>
                <a:ea typeface="楷体" panose="02010609060101010101" charset="-122"/>
                <a:cs typeface="Times New Roman" panose="02020603050405020304" pitchFamily="18" charset="0"/>
              </a:rPr>
              <a:t>或1</a:t>
            </a:r>
            <a:r>
              <a:rPr lang="en-US" altLang="zh-CN" sz="2400">
                <a:latin typeface="Times New Roman" panose="02020603050405020304" pitchFamily="18" charset="0"/>
                <a:ea typeface="楷体" panose="02010609060101010101" charset="-122"/>
                <a:cs typeface="Times New Roman" panose="02020603050405020304" pitchFamily="18" charset="0"/>
              </a:rPr>
              <a:t>111</a:t>
            </a:r>
            <a:r>
              <a:rPr lang="zh-CN" altLang="en-US" sz="2400">
                <a:latin typeface="Times New Roman" panose="02020603050405020304" pitchFamily="18" charset="0"/>
                <a:ea typeface="楷体" panose="02010609060101010101" charset="-122"/>
                <a:cs typeface="Times New Roman" panose="02020603050405020304" pitchFamily="18" charset="0"/>
              </a:rPr>
              <a:t>表示“+ ”；</a:t>
            </a:r>
            <a:endParaRPr lang="zh-CN" altLang="en-US" sz="2400">
              <a:latin typeface="Times New Roman" panose="02020603050405020304" pitchFamily="18" charset="0"/>
              <a:ea typeface="楷体" panose="02010609060101010101" charset="-122"/>
              <a:cs typeface="Times New Roman" panose="02020603050405020304" pitchFamily="18" charset="0"/>
            </a:endParaRPr>
          </a:p>
          <a:p>
            <a:r>
              <a:rPr lang="zh-CN" altLang="en-US" sz="2400">
                <a:latin typeface="Times New Roman" panose="02020603050405020304" pitchFamily="18" charset="0"/>
                <a:ea typeface="楷体" panose="02010609060101010101" charset="-122"/>
                <a:cs typeface="Times New Roman" panose="02020603050405020304" pitchFamily="18" charset="0"/>
                <a:sym typeface="+mn-ea"/>
              </a:rPr>
              <a:t>用10</a:t>
            </a:r>
            <a:r>
              <a:rPr lang="en-US" altLang="zh-CN" sz="2400">
                <a:latin typeface="Times New Roman" panose="02020603050405020304" pitchFamily="18" charset="0"/>
                <a:ea typeface="楷体" panose="02010609060101010101" charset="-122"/>
                <a:cs typeface="Times New Roman" panose="02020603050405020304" pitchFamily="18" charset="0"/>
                <a:sym typeface="+mn-ea"/>
              </a:rPr>
              <a:t>11</a:t>
            </a:r>
            <a:r>
              <a:rPr lang="zh-CN" altLang="en-US" sz="2400">
                <a:latin typeface="Times New Roman" panose="02020603050405020304" pitchFamily="18" charset="0"/>
                <a:ea typeface="楷体" panose="02010609060101010101" charset="-122"/>
                <a:cs typeface="Times New Roman" panose="02020603050405020304" pitchFamily="18" charset="0"/>
                <a:sym typeface="+mn-ea"/>
              </a:rPr>
              <a:t>或1</a:t>
            </a:r>
            <a:r>
              <a:rPr lang="en-US" altLang="zh-CN" sz="2400">
                <a:latin typeface="Times New Roman" panose="02020603050405020304" pitchFamily="18" charset="0"/>
                <a:ea typeface="楷体" panose="02010609060101010101" charset="-122"/>
                <a:cs typeface="Times New Roman" panose="02020603050405020304" pitchFamily="18" charset="0"/>
                <a:sym typeface="+mn-ea"/>
              </a:rPr>
              <a:t>101</a:t>
            </a:r>
            <a:r>
              <a:rPr lang="zh-CN" altLang="en-US" sz="2400">
                <a:latin typeface="Times New Roman" panose="02020603050405020304" pitchFamily="18" charset="0"/>
                <a:ea typeface="楷体" panose="02010609060101010101" charset="-122"/>
                <a:cs typeface="Times New Roman" panose="02020603050405020304" pitchFamily="18" charset="0"/>
              </a:rPr>
              <a:t>表示“-”。</a:t>
            </a:r>
            <a:endParaRPr lang="zh-CN" altLang="en-US" sz="2400">
              <a:latin typeface="Times New Roman" panose="02020603050405020304" pitchFamily="18" charset="0"/>
              <a:ea typeface="楷体" panose="02010609060101010101" charset="-122"/>
              <a:cs typeface="Times New Roman" panose="02020603050405020304" pitchFamily="18" charset="0"/>
            </a:endParaRPr>
          </a:p>
        </p:txBody>
      </p:sp>
      <p:pic>
        <p:nvPicPr>
          <p:cNvPr id="7" name="图片 6" descr="校徽"/>
          <p:cNvPicPr>
            <a:picLocks noChangeAspect="1"/>
          </p:cNvPicPr>
          <p:nvPr/>
        </p:nvPicPr>
        <p:blipFill>
          <a:blip r:embed="rId3">
            <a:alphaModFix amt="67000"/>
          </a:blip>
          <a:stretch>
            <a:fillRect/>
          </a:stretch>
        </p:blipFill>
        <p:spPr>
          <a:xfrm>
            <a:off x="10788015" y="123825"/>
            <a:ext cx="1297940" cy="124269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4" name="文本框 8193"/>
          <p:cNvSpPr txBox="1"/>
          <p:nvPr/>
        </p:nvSpPr>
        <p:spPr>
          <a:xfrm>
            <a:off x="3733800" y="228600"/>
            <a:ext cx="6629400" cy="368300"/>
          </a:xfrm>
          <a:prstGeom prst="rect">
            <a:avLst/>
          </a:prstGeom>
          <a:noFill/>
          <a:ln w="9525">
            <a:noFill/>
          </a:ln>
        </p:spPr>
        <p:txBody>
          <a:bodyPr>
            <a:spAutoFit/>
          </a:bodyPr>
          <a:p>
            <a:pPr>
              <a:spcBef>
                <a:spcPct val="50000"/>
              </a:spcBef>
            </a:pPr>
            <a:endParaRPr dirty="0">
              <a:latin typeface="Tahoma" panose="020B0604030504040204" pitchFamily="34" charset="0"/>
              <a:ea typeface="宋体" panose="02010600030101010101" pitchFamily="2" charset="-122"/>
            </a:endParaRPr>
          </a:p>
        </p:txBody>
      </p:sp>
      <p:sp>
        <p:nvSpPr>
          <p:cNvPr id="8197" name="文本框 8196"/>
          <p:cNvSpPr txBox="1"/>
          <p:nvPr/>
        </p:nvSpPr>
        <p:spPr>
          <a:xfrm>
            <a:off x="3657600" y="1066800"/>
            <a:ext cx="5486400" cy="368300"/>
          </a:xfrm>
          <a:prstGeom prst="rect">
            <a:avLst/>
          </a:prstGeom>
          <a:noFill/>
          <a:ln w="9525">
            <a:noFill/>
          </a:ln>
        </p:spPr>
        <p:txBody>
          <a:bodyPr>
            <a:spAutoFit/>
          </a:bodyPr>
          <a:p>
            <a:pPr>
              <a:spcBef>
                <a:spcPct val="50000"/>
              </a:spcBef>
            </a:pPr>
            <a:endParaRPr dirty="0">
              <a:latin typeface="Tahoma" panose="020B0604030504040204" pitchFamily="34" charset="0"/>
              <a:ea typeface="宋体" panose="02010600030101010101" pitchFamily="2" charset="-122"/>
            </a:endParaRPr>
          </a:p>
        </p:txBody>
      </p:sp>
      <p:sp>
        <p:nvSpPr>
          <p:cNvPr id="8199" name="文本框 8198"/>
          <p:cNvSpPr txBox="1"/>
          <p:nvPr/>
        </p:nvSpPr>
        <p:spPr>
          <a:xfrm>
            <a:off x="1583055" y="448945"/>
            <a:ext cx="5029200" cy="460375"/>
          </a:xfrm>
          <a:prstGeom prst="rect">
            <a:avLst/>
          </a:prstGeom>
          <a:noFill/>
          <a:ln w="9525">
            <a:noFill/>
          </a:ln>
        </p:spPr>
        <p:txBody>
          <a:bodyPr>
            <a:spAutoFit/>
          </a:bodyPr>
          <a:p>
            <a:pPr>
              <a:spcBef>
                <a:spcPct val="50000"/>
              </a:spcBef>
            </a:pPr>
            <a:r>
              <a:rPr lang="en-US" sz="2400" dirty="0">
                <a:latin typeface="Times New Roman" panose="02020603050405020304" pitchFamily="18" charset="0"/>
                <a:ea typeface="楷体" panose="02010609060101010101" charset="-122"/>
                <a:cs typeface="Times New Roman" panose="02020603050405020304" pitchFamily="18" charset="0"/>
              </a:rPr>
              <a:t>3)</a:t>
            </a:r>
            <a:r>
              <a:rPr sz="2400" dirty="0">
                <a:latin typeface="Times New Roman" panose="02020603050405020304" pitchFamily="18" charset="0"/>
                <a:ea typeface="楷体" panose="02010609060101010101" charset="-122"/>
                <a:cs typeface="Times New Roman" panose="02020603050405020304" pitchFamily="18" charset="0"/>
              </a:rPr>
              <a:t>BCD码加</a:t>
            </a:r>
            <a:r>
              <a:rPr lang="zh-CN" sz="2400" dirty="0">
                <a:latin typeface="Times New Roman" panose="02020603050405020304" pitchFamily="18" charset="0"/>
                <a:ea typeface="楷体" panose="02010609060101010101" charset="-122"/>
                <a:cs typeface="Times New Roman" panose="02020603050405020304" pitchFamily="18" charset="0"/>
              </a:rPr>
              <a:t>法</a:t>
            </a:r>
            <a:r>
              <a:rPr sz="2400" dirty="0">
                <a:latin typeface="Times New Roman" panose="02020603050405020304" pitchFamily="18" charset="0"/>
                <a:ea typeface="楷体" panose="02010609060101010101" charset="-122"/>
                <a:cs typeface="Times New Roman" panose="02020603050405020304" pitchFamily="18" charset="0"/>
              </a:rPr>
              <a:t>运算</a:t>
            </a:r>
            <a:r>
              <a:rPr lang="zh-CN" sz="2400" dirty="0">
                <a:latin typeface="Times New Roman" panose="02020603050405020304" pitchFamily="18" charset="0"/>
                <a:ea typeface="楷体" panose="02010609060101010101" charset="-122"/>
                <a:cs typeface="Times New Roman" panose="02020603050405020304" pitchFamily="18" charset="0"/>
              </a:rPr>
              <a:t>的修正</a:t>
            </a:r>
            <a:r>
              <a:rPr lang="zh-CN" altLang="en-US" sz="2400" dirty="0">
                <a:latin typeface="Times New Roman" panose="02020603050405020304" pitchFamily="18" charset="0"/>
                <a:ea typeface="楷体" panose="02010609060101010101" charset="-122"/>
                <a:cs typeface="Times New Roman" panose="02020603050405020304" pitchFamily="18" charset="0"/>
              </a:rPr>
              <a:t> </a:t>
            </a:r>
            <a:endParaRPr lang="zh-CN" altLang="en-US" sz="2400">
              <a:latin typeface="Times New Roman" panose="02020603050405020304" pitchFamily="18" charset="0"/>
              <a:ea typeface="楷体" panose="02010609060101010101" charset="-122"/>
              <a:cs typeface="Times New Roman" panose="02020603050405020304" pitchFamily="18" charset="0"/>
            </a:endParaRPr>
          </a:p>
        </p:txBody>
      </p:sp>
      <p:sp>
        <p:nvSpPr>
          <p:cNvPr id="8200" name="文本框 8199"/>
          <p:cNvSpPr txBox="1"/>
          <p:nvPr/>
        </p:nvSpPr>
        <p:spPr>
          <a:xfrm>
            <a:off x="920750" y="951865"/>
            <a:ext cx="10311765" cy="2399665"/>
          </a:xfrm>
          <a:prstGeom prst="rect">
            <a:avLst/>
          </a:prstGeom>
          <a:noFill/>
          <a:ln w="9525">
            <a:noFill/>
          </a:ln>
        </p:spPr>
        <p:txBody>
          <a:bodyPr wrap="square">
            <a:spAutoFit/>
          </a:bodyPr>
          <a:p>
            <a:pPr>
              <a:lnSpc>
                <a:spcPct val="125000"/>
              </a:lnSpc>
              <a:spcBef>
                <a:spcPts val="0"/>
              </a:spcBef>
            </a:pPr>
            <a:r>
              <a:rPr lang="en-US" altLang="zh-CN" dirty="0">
                <a:latin typeface="Tahoma" panose="020B0604030504040204" pitchFamily="34" charset="0"/>
                <a:ea typeface="宋体" panose="02010600030101010101" pitchFamily="2" charset="-122"/>
              </a:rPr>
              <a:t>        </a:t>
            </a:r>
            <a:r>
              <a:rPr sz="2400" dirty="0">
                <a:latin typeface="Times New Roman" panose="02020603050405020304" pitchFamily="18" charset="0"/>
                <a:ea typeface="楷体" panose="02010609060101010101" charset="-122"/>
                <a:cs typeface="Times New Roman" panose="02020603050405020304" pitchFamily="18" charset="0"/>
              </a:rPr>
              <a:t>修正方法是：当两个BCD相加结果小于9时，不修正；当两个BCD相</a:t>
            </a:r>
            <a:endParaRPr sz="2400" dirty="0">
              <a:latin typeface="Times New Roman" panose="02020603050405020304" pitchFamily="18" charset="0"/>
              <a:ea typeface="楷体" panose="02010609060101010101" charset="-122"/>
              <a:cs typeface="Times New Roman" panose="02020603050405020304" pitchFamily="18" charset="0"/>
            </a:endParaRPr>
          </a:p>
          <a:p>
            <a:pPr>
              <a:lnSpc>
                <a:spcPct val="125000"/>
              </a:lnSpc>
              <a:spcBef>
                <a:spcPts val="0"/>
              </a:spcBef>
            </a:pPr>
            <a:r>
              <a:rPr sz="2400" dirty="0">
                <a:latin typeface="Times New Roman" panose="02020603050405020304" pitchFamily="18" charset="0"/>
                <a:ea typeface="楷体" panose="02010609060101010101" charset="-122"/>
                <a:cs typeface="Times New Roman" panose="02020603050405020304" pitchFamily="18" charset="0"/>
              </a:rPr>
              <a:t>加结果大于9或产生向高位进位时则加6修正。</a:t>
            </a:r>
            <a:endParaRPr sz="2400" dirty="0">
              <a:latin typeface="Times New Roman" panose="02020603050405020304" pitchFamily="18" charset="0"/>
              <a:ea typeface="楷体" panose="02010609060101010101" charset="-122"/>
              <a:cs typeface="Times New Roman" panose="02020603050405020304" pitchFamily="18" charset="0"/>
            </a:endParaRPr>
          </a:p>
          <a:p>
            <a:pPr>
              <a:lnSpc>
                <a:spcPct val="125000"/>
              </a:lnSpc>
              <a:spcBef>
                <a:spcPts val="0"/>
              </a:spcBef>
            </a:pPr>
            <a:r>
              <a:rPr sz="2400" dirty="0">
                <a:latin typeface="Times New Roman" panose="02020603050405020304" pitchFamily="18" charset="0"/>
                <a:ea typeface="楷体" panose="02010609060101010101" charset="-122"/>
                <a:cs typeface="Times New Roman" panose="02020603050405020304" pitchFamily="18" charset="0"/>
              </a:rPr>
              <a:t>   例5-43  已知十进制数</a:t>
            </a:r>
            <a:r>
              <a:rPr lang="en-US" sz="2400" i="1" dirty="0">
                <a:latin typeface="Times New Roman" panose="02020603050405020304" pitchFamily="18" charset="0"/>
                <a:ea typeface="楷体" panose="02010609060101010101" charset="-122"/>
                <a:cs typeface="Times New Roman" panose="02020603050405020304" pitchFamily="18" charset="0"/>
              </a:rPr>
              <a:t>x</a:t>
            </a:r>
            <a:r>
              <a:rPr sz="2400" dirty="0">
                <a:latin typeface="Times New Roman" panose="02020603050405020304" pitchFamily="18" charset="0"/>
                <a:ea typeface="楷体" panose="02010609060101010101" charset="-122"/>
                <a:cs typeface="Times New Roman" panose="02020603050405020304" pitchFamily="18" charset="0"/>
              </a:rPr>
              <a:t>=358和</a:t>
            </a:r>
            <a:r>
              <a:rPr lang="en-US" sz="2400" i="1" dirty="0">
                <a:latin typeface="Times New Roman" panose="02020603050405020304" pitchFamily="18" charset="0"/>
                <a:ea typeface="楷体" panose="02010609060101010101" charset="-122"/>
                <a:cs typeface="Times New Roman" panose="02020603050405020304" pitchFamily="18" charset="0"/>
              </a:rPr>
              <a:t>y</a:t>
            </a:r>
            <a:r>
              <a:rPr sz="2400" dirty="0">
                <a:latin typeface="Times New Roman" panose="02020603050405020304" pitchFamily="18" charset="0"/>
                <a:ea typeface="楷体" panose="02010609060101010101" charset="-122"/>
                <a:cs typeface="Times New Roman" panose="02020603050405020304" pitchFamily="18" charset="0"/>
              </a:rPr>
              <a:t>=929，用BCD码进行加法运算。</a:t>
            </a:r>
            <a:endParaRPr sz="2400" dirty="0">
              <a:latin typeface="Times New Roman" panose="02020603050405020304" pitchFamily="18" charset="0"/>
              <a:ea typeface="楷体" panose="02010609060101010101" charset="-122"/>
              <a:cs typeface="Times New Roman" panose="02020603050405020304" pitchFamily="18" charset="0"/>
            </a:endParaRPr>
          </a:p>
          <a:p>
            <a:pPr>
              <a:lnSpc>
                <a:spcPct val="125000"/>
              </a:lnSpc>
              <a:spcBef>
                <a:spcPts val="0"/>
              </a:spcBef>
            </a:pPr>
            <a:r>
              <a:rPr sz="2400" dirty="0"/>
              <a:t>解： </a:t>
            </a:r>
            <a:r>
              <a:rPr sz="2400" dirty="0">
                <a:latin typeface="Times New Roman" panose="02020603050405020304" pitchFamily="18" charset="0"/>
                <a:ea typeface="楷体" panose="02010609060101010101" charset="-122"/>
                <a:cs typeface="Times New Roman" panose="02020603050405020304" pitchFamily="18" charset="0"/>
              </a:rPr>
              <a:t> </a:t>
            </a:r>
            <a:r>
              <a:rPr lang="zh-CN" sz="2400" dirty="0">
                <a:latin typeface="Times New Roman" panose="02020603050405020304" pitchFamily="18" charset="0"/>
                <a:ea typeface="楷体" panose="02010609060101010101" charset="-122"/>
                <a:cs typeface="Times New Roman" panose="02020603050405020304" pitchFamily="18" charset="0"/>
              </a:rPr>
              <a:t>用</a:t>
            </a:r>
            <a:r>
              <a:rPr sz="2400" dirty="0">
                <a:latin typeface="Times New Roman" panose="02020603050405020304" pitchFamily="18" charset="0"/>
                <a:ea typeface="楷体" panose="02010609060101010101" charset="-122"/>
                <a:cs typeface="Times New Roman" panose="02020603050405020304" pitchFamily="18" charset="0"/>
              </a:rPr>
              <a:t>8421码表示</a:t>
            </a:r>
            <a:r>
              <a:rPr lang="en-US" sz="2400" i="1" dirty="0">
                <a:latin typeface="Times New Roman" panose="02020603050405020304" pitchFamily="18" charset="0"/>
                <a:ea typeface="楷体" panose="02010609060101010101" charset="-122"/>
                <a:cs typeface="Times New Roman" panose="02020603050405020304" pitchFamily="18" charset="0"/>
                <a:sym typeface="+mn-ea"/>
              </a:rPr>
              <a:t>x</a:t>
            </a:r>
            <a:r>
              <a:rPr lang="zh-CN" sz="2400" dirty="0">
                <a:latin typeface="Times New Roman" panose="02020603050405020304" pitchFamily="18" charset="0"/>
                <a:ea typeface="楷体" panose="02010609060101010101" charset="-122"/>
                <a:cs typeface="Times New Roman" panose="02020603050405020304" pitchFamily="18" charset="0"/>
                <a:sym typeface="+mn-ea"/>
              </a:rPr>
              <a:t>和</a:t>
            </a:r>
            <a:r>
              <a:rPr lang="en-US" sz="2400" i="1" dirty="0">
                <a:latin typeface="Times New Roman" panose="02020603050405020304" pitchFamily="18" charset="0"/>
                <a:ea typeface="楷体" panose="02010609060101010101" charset="-122"/>
                <a:cs typeface="Times New Roman" panose="02020603050405020304" pitchFamily="18" charset="0"/>
                <a:sym typeface="+mn-ea"/>
              </a:rPr>
              <a:t>y</a:t>
            </a:r>
            <a:endParaRPr sz="2400" dirty="0"/>
          </a:p>
          <a:p>
            <a:pPr>
              <a:lnSpc>
                <a:spcPct val="125000"/>
              </a:lnSpc>
              <a:spcBef>
                <a:spcPts val="0"/>
              </a:spcBef>
            </a:pPr>
            <a:r>
              <a:rPr sz="2400" dirty="0"/>
              <a:t>            </a:t>
            </a:r>
            <a:r>
              <a:rPr lang="en-US" sz="2400" i="1" dirty="0">
                <a:latin typeface="Times New Roman" panose="02020603050405020304" pitchFamily="18" charset="0"/>
                <a:ea typeface="楷体" panose="02010609060101010101" charset="-122"/>
                <a:cs typeface="Times New Roman" panose="02020603050405020304" pitchFamily="18" charset="0"/>
                <a:sym typeface="+mn-ea"/>
              </a:rPr>
              <a:t>x</a:t>
            </a:r>
            <a:r>
              <a:rPr sz="2400" dirty="0"/>
              <a:t>=0011  0101  1000</a:t>
            </a:r>
            <a:r>
              <a:rPr lang="zh-CN" sz="2400" dirty="0"/>
              <a:t>，</a:t>
            </a:r>
            <a:r>
              <a:rPr sz="2400" dirty="0"/>
              <a:t>      </a:t>
            </a:r>
            <a:r>
              <a:rPr lang="en-US" sz="2400" i="1" dirty="0">
                <a:latin typeface="Times New Roman" panose="02020603050405020304" pitchFamily="18" charset="0"/>
                <a:ea typeface="楷体" panose="02010609060101010101" charset="-122"/>
                <a:cs typeface="Times New Roman" panose="02020603050405020304" pitchFamily="18" charset="0"/>
                <a:sym typeface="+mn-ea"/>
              </a:rPr>
              <a:t>y</a:t>
            </a:r>
            <a:r>
              <a:rPr sz="2400" dirty="0"/>
              <a:t>=1001  0010  1001</a:t>
            </a:r>
            <a:endParaRPr sz="2400" dirty="0"/>
          </a:p>
        </p:txBody>
      </p:sp>
      <p:sp>
        <p:nvSpPr>
          <p:cNvPr id="100" name="文本框 99"/>
          <p:cNvSpPr txBox="1"/>
          <p:nvPr/>
        </p:nvSpPr>
        <p:spPr>
          <a:xfrm>
            <a:off x="3853815" y="6158230"/>
            <a:ext cx="5080000" cy="460375"/>
          </a:xfrm>
          <a:prstGeom prst="rect">
            <a:avLst/>
          </a:prstGeom>
          <a:noFill/>
          <a:ln w="9525">
            <a:noFill/>
          </a:ln>
        </p:spPr>
        <p:txBody>
          <a:bodyPr>
            <a:spAutoFit/>
          </a:bodyPr>
          <a:p>
            <a:pPr indent="266700"/>
            <a:r>
              <a:rPr lang="en-US" sz="2400" i="1" dirty="0">
                <a:latin typeface="Times New Roman" panose="02020603050405020304" pitchFamily="18" charset="0"/>
                <a:ea typeface="楷体" panose="02010609060101010101" charset="-122"/>
                <a:cs typeface="Times New Roman" panose="02020603050405020304" pitchFamily="18" charset="0"/>
                <a:sym typeface="+mn-ea"/>
              </a:rPr>
              <a:t>x</a:t>
            </a:r>
            <a:r>
              <a:rPr lang="en-US" sz="2400">
                <a:latin typeface="Times New Roman" panose="02020603050405020304" pitchFamily="18" charset="0"/>
                <a:ea typeface="楷体" panose="02010609060101010101" charset="-122"/>
                <a:cs typeface="Times New Roman" panose="02020603050405020304" pitchFamily="18" charset="0"/>
              </a:rPr>
              <a:t>+</a:t>
            </a:r>
            <a:r>
              <a:rPr lang="en-US" sz="2400" i="1" dirty="0">
                <a:latin typeface="Times New Roman" panose="02020603050405020304" pitchFamily="18" charset="0"/>
                <a:ea typeface="楷体" panose="02010609060101010101" charset="-122"/>
                <a:cs typeface="Times New Roman" panose="02020603050405020304" pitchFamily="18" charset="0"/>
                <a:sym typeface="+mn-ea"/>
              </a:rPr>
              <a:t>y</a:t>
            </a:r>
            <a:r>
              <a:rPr lang="en-US" sz="2400">
                <a:latin typeface="Times New Roman" panose="02020603050405020304" pitchFamily="18" charset="0"/>
                <a:ea typeface="楷体" panose="02010609060101010101" charset="-122"/>
                <a:cs typeface="Times New Roman" panose="02020603050405020304" pitchFamily="18" charset="0"/>
              </a:rPr>
              <a:t>=1287</a:t>
            </a:r>
            <a:endParaRPr lang="zh-CN" altLang="en-US" sz="2400">
              <a:latin typeface="Times New Roman" panose="02020603050405020304" pitchFamily="18" charset="0"/>
              <a:ea typeface="楷体" panose="02010609060101010101" charset="-122"/>
              <a:cs typeface="Times New Roman" panose="02020603050405020304" pitchFamily="18" charset="0"/>
            </a:endParaRPr>
          </a:p>
        </p:txBody>
      </p:sp>
      <p:pic>
        <p:nvPicPr>
          <p:cNvPr id="7" name="图片 6" descr="校徽"/>
          <p:cNvPicPr>
            <a:picLocks noChangeAspect="1"/>
          </p:cNvPicPr>
          <p:nvPr/>
        </p:nvPicPr>
        <p:blipFill>
          <a:blip r:embed="rId1">
            <a:alphaModFix amt="67000"/>
          </a:blip>
          <a:stretch>
            <a:fillRect/>
          </a:stretch>
        </p:blipFill>
        <p:spPr>
          <a:xfrm>
            <a:off x="10788015" y="123825"/>
            <a:ext cx="1297940" cy="1242695"/>
          </a:xfrm>
          <a:prstGeom prst="rect">
            <a:avLst/>
          </a:prstGeom>
        </p:spPr>
      </p:pic>
      <p:graphicFrame>
        <p:nvGraphicFramePr>
          <p:cNvPr id="2" name="对象 1"/>
          <p:cNvGraphicFramePr/>
          <p:nvPr/>
        </p:nvGraphicFramePr>
        <p:xfrm>
          <a:off x="2475230" y="3426460"/>
          <a:ext cx="5090160" cy="2656205"/>
        </p:xfrm>
        <a:graphic>
          <a:graphicData uri="http://schemas.openxmlformats.org/presentationml/2006/ole">
            <mc:AlternateContent xmlns:mc="http://schemas.openxmlformats.org/markup-compatibility/2006">
              <mc:Choice xmlns:v="urn:schemas-microsoft-com:vml" Requires="v">
                <p:oleObj spid="_x0000_s5" name="" r:id="rId2" imgW="5086350" imgH="2654300" progId="Paint.Picture">
                  <p:embed/>
                </p:oleObj>
              </mc:Choice>
              <mc:Fallback>
                <p:oleObj name="" r:id="rId2" imgW="5086350" imgH="2654300" progId="Paint.Picture">
                  <p:embed/>
                  <p:pic>
                    <p:nvPicPr>
                      <p:cNvPr id="0" name="图片 4"/>
                      <p:cNvPicPr/>
                      <p:nvPr/>
                    </p:nvPicPr>
                    <p:blipFill>
                      <a:blip r:embed="rId3"/>
                      <a:stretch>
                        <a:fillRect/>
                      </a:stretch>
                    </p:blipFill>
                    <p:spPr>
                      <a:xfrm>
                        <a:off x="2475230" y="3426460"/>
                        <a:ext cx="5090160" cy="2656205"/>
                      </a:xfrm>
                      <a:prstGeom prst="rect">
                        <a:avLst/>
                      </a:prstGeom>
                    </p:spPr>
                  </p:pic>
                </p:oleObj>
              </mc:Fallback>
            </mc:AlternateContent>
          </a:graphicData>
        </a:graphic>
      </p:graphicFrame>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4" name="文本框 8193"/>
          <p:cNvSpPr txBox="1"/>
          <p:nvPr/>
        </p:nvSpPr>
        <p:spPr>
          <a:xfrm>
            <a:off x="3733800" y="228600"/>
            <a:ext cx="6629400" cy="368300"/>
          </a:xfrm>
          <a:prstGeom prst="rect">
            <a:avLst/>
          </a:prstGeom>
          <a:noFill/>
          <a:ln w="9525">
            <a:noFill/>
          </a:ln>
        </p:spPr>
        <p:txBody>
          <a:bodyPr>
            <a:spAutoFit/>
          </a:bodyPr>
          <a:p>
            <a:pPr>
              <a:spcBef>
                <a:spcPct val="50000"/>
              </a:spcBef>
            </a:pPr>
            <a:endParaRPr dirty="0">
              <a:latin typeface="Tahoma" panose="020B0604030504040204" pitchFamily="34" charset="0"/>
              <a:ea typeface="宋体" panose="02010600030101010101" pitchFamily="2" charset="-122"/>
            </a:endParaRPr>
          </a:p>
        </p:txBody>
      </p:sp>
      <p:sp>
        <p:nvSpPr>
          <p:cNvPr id="8197" name="文本框 8196"/>
          <p:cNvSpPr txBox="1"/>
          <p:nvPr/>
        </p:nvSpPr>
        <p:spPr>
          <a:xfrm>
            <a:off x="3657600" y="1066800"/>
            <a:ext cx="5486400" cy="368300"/>
          </a:xfrm>
          <a:prstGeom prst="rect">
            <a:avLst/>
          </a:prstGeom>
          <a:noFill/>
          <a:ln w="9525">
            <a:noFill/>
          </a:ln>
        </p:spPr>
        <p:txBody>
          <a:bodyPr>
            <a:spAutoFit/>
          </a:bodyPr>
          <a:p>
            <a:pPr>
              <a:spcBef>
                <a:spcPct val="50000"/>
              </a:spcBef>
            </a:pPr>
            <a:endParaRPr dirty="0">
              <a:latin typeface="Tahoma" panose="020B0604030504040204" pitchFamily="34" charset="0"/>
              <a:ea typeface="宋体" panose="02010600030101010101" pitchFamily="2" charset="-122"/>
            </a:endParaRPr>
          </a:p>
        </p:txBody>
      </p:sp>
      <p:sp>
        <p:nvSpPr>
          <p:cNvPr id="5" name="文本框 4"/>
          <p:cNvSpPr txBox="1"/>
          <p:nvPr/>
        </p:nvSpPr>
        <p:spPr>
          <a:xfrm>
            <a:off x="1528445" y="372110"/>
            <a:ext cx="7484110" cy="460375"/>
          </a:xfrm>
          <a:prstGeom prst="rect">
            <a:avLst/>
          </a:prstGeom>
          <a:noFill/>
        </p:spPr>
        <p:txBody>
          <a:bodyPr wrap="square" rtlCol="0" anchor="t">
            <a:spAutoFit/>
          </a:bodyPr>
          <a:p>
            <a:r>
              <a:rPr lang="en-US" altLang="zh-CN" sz="2400">
                <a:latin typeface="Times New Roman" panose="02020603050405020304" pitchFamily="18" charset="0"/>
                <a:ea typeface="楷体" panose="02010609060101010101" charset="-122"/>
                <a:cs typeface="Times New Roman" panose="02020603050405020304" pitchFamily="18" charset="0"/>
              </a:rPr>
              <a:t>4.</a:t>
            </a:r>
            <a:r>
              <a:rPr lang="zh-CN" altLang="en-US" sz="2400">
                <a:latin typeface="Times New Roman" panose="02020603050405020304" pitchFamily="18" charset="0"/>
                <a:ea typeface="楷体" panose="02010609060101010101" charset="-122"/>
                <a:cs typeface="Times New Roman" panose="02020603050405020304" pitchFamily="18" charset="0"/>
              </a:rPr>
              <a:t>图像编码</a:t>
            </a:r>
            <a:endParaRPr lang="zh-CN" altLang="en-US" sz="2400">
              <a:latin typeface="Times New Roman" panose="02020603050405020304" pitchFamily="18" charset="0"/>
              <a:ea typeface="楷体" panose="02010609060101010101" charset="-122"/>
              <a:cs typeface="Times New Roman" panose="02020603050405020304" pitchFamily="18" charset="0"/>
            </a:endParaRPr>
          </a:p>
        </p:txBody>
      </p:sp>
      <p:sp>
        <p:nvSpPr>
          <p:cNvPr id="7" name="文本框 6"/>
          <p:cNvSpPr txBox="1"/>
          <p:nvPr/>
        </p:nvSpPr>
        <p:spPr>
          <a:xfrm>
            <a:off x="997585" y="1052830"/>
            <a:ext cx="9885045" cy="1050290"/>
          </a:xfrm>
          <a:prstGeom prst="rect">
            <a:avLst/>
          </a:prstGeom>
          <a:noFill/>
        </p:spPr>
        <p:txBody>
          <a:bodyPr wrap="square" rtlCol="0" anchor="t">
            <a:spAutoFit/>
          </a:bodyPr>
          <a:p>
            <a:pPr>
              <a:lnSpc>
                <a:spcPct val="130000"/>
              </a:lnSpc>
            </a:pPr>
            <a:r>
              <a:rPr lang="en-US" altLang="zh-CN"/>
              <a:t>     </a:t>
            </a:r>
            <a:r>
              <a:rPr lang="en-US" altLang="zh-CN">
                <a:latin typeface="Times New Roman" panose="02020603050405020304" pitchFamily="18" charset="0"/>
                <a:ea typeface="楷体" panose="02010609060101010101" charset="-122"/>
                <a:cs typeface="Times New Roman" panose="02020603050405020304" pitchFamily="18" charset="0"/>
              </a:rPr>
              <a:t> </a:t>
            </a:r>
            <a:r>
              <a:rPr lang="zh-CN" altLang="en-US" sz="2400">
                <a:latin typeface="Times New Roman" panose="02020603050405020304" pitchFamily="18" charset="0"/>
                <a:ea typeface="楷体" panose="02010609060101010101" charset="-122"/>
                <a:cs typeface="Times New Roman" panose="02020603050405020304" pitchFamily="18" charset="0"/>
              </a:rPr>
              <a:t>多媒体是指图像、音频、视频、文本等多种媒介信息及其相互关联的一种统称。多媒体信息也可以被表示成0、1串。</a:t>
            </a:r>
            <a:endParaRPr lang="zh-CN" altLang="en-US" sz="2400">
              <a:latin typeface="Times New Roman" panose="02020603050405020304" pitchFamily="18" charset="0"/>
              <a:ea typeface="楷体" panose="02010609060101010101" charset="-122"/>
              <a:cs typeface="Times New Roman" panose="02020603050405020304" pitchFamily="18" charset="0"/>
            </a:endParaRPr>
          </a:p>
        </p:txBody>
      </p:sp>
      <p:sp>
        <p:nvSpPr>
          <p:cNvPr id="9" name="文本框 8"/>
          <p:cNvSpPr txBox="1"/>
          <p:nvPr/>
        </p:nvSpPr>
        <p:spPr>
          <a:xfrm>
            <a:off x="1528445" y="2092960"/>
            <a:ext cx="4021455" cy="460375"/>
          </a:xfrm>
          <a:prstGeom prst="rect">
            <a:avLst/>
          </a:prstGeom>
          <a:noFill/>
        </p:spPr>
        <p:txBody>
          <a:bodyPr wrap="square" rtlCol="0">
            <a:spAutoFit/>
          </a:bodyPr>
          <a:p>
            <a:r>
              <a:rPr lang="en-US" altLang="zh-CN" sz="2400">
                <a:latin typeface="Times New Roman" panose="02020603050405020304" pitchFamily="18" charset="0"/>
                <a:ea typeface="楷体" panose="02010609060101010101" charset="-122"/>
                <a:cs typeface="Times New Roman" panose="02020603050405020304" pitchFamily="18" charset="0"/>
                <a:sym typeface="+mn-ea"/>
              </a:rPr>
              <a:t> 1</a:t>
            </a:r>
            <a:r>
              <a:rPr lang="zh-CN" altLang="en-US" sz="2400">
                <a:latin typeface="Times New Roman" panose="02020603050405020304" pitchFamily="18" charset="0"/>
                <a:ea typeface="楷体" panose="02010609060101010101" charset="-122"/>
                <a:cs typeface="Times New Roman" panose="02020603050405020304" pitchFamily="18" charset="0"/>
                <a:sym typeface="+mn-ea"/>
              </a:rPr>
              <a:t>）图像的表示方法</a:t>
            </a:r>
            <a:endParaRPr lang="zh-CN" altLang="en-US" sz="2400">
              <a:latin typeface="Times New Roman" panose="02020603050405020304" pitchFamily="18" charset="0"/>
              <a:ea typeface="楷体" panose="02010609060101010101" charset="-122"/>
              <a:cs typeface="Times New Roman" panose="02020603050405020304" pitchFamily="18" charset="0"/>
            </a:endParaRPr>
          </a:p>
        </p:txBody>
      </p:sp>
      <p:pic>
        <p:nvPicPr>
          <p:cNvPr id="11" name="图片 10"/>
          <p:cNvPicPr>
            <a:picLocks noChangeAspect="1"/>
          </p:cNvPicPr>
          <p:nvPr>
            <p:custDataLst>
              <p:tags r:id="rId1"/>
            </p:custDataLst>
          </p:nvPr>
        </p:nvPicPr>
        <p:blipFill>
          <a:blip r:embed="rId2"/>
          <a:stretch>
            <a:fillRect/>
          </a:stretch>
        </p:blipFill>
        <p:spPr>
          <a:xfrm>
            <a:off x="1991360" y="2665730"/>
            <a:ext cx="7896860" cy="3923030"/>
          </a:xfrm>
          <a:prstGeom prst="rect">
            <a:avLst/>
          </a:prstGeom>
        </p:spPr>
      </p:pic>
      <p:pic>
        <p:nvPicPr>
          <p:cNvPr id="2" name="图片 1" descr="校徽"/>
          <p:cNvPicPr>
            <a:picLocks noChangeAspect="1"/>
          </p:cNvPicPr>
          <p:nvPr/>
        </p:nvPicPr>
        <p:blipFill>
          <a:blip r:embed="rId3">
            <a:alphaModFix amt="67000"/>
          </a:blip>
          <a:stretch>
            <a:fillRect/>
          </a:stretch>
        </p:blipFill>
        <p:spPr>
          <a:xfrm>
            <a:off x="10788015" y="123825"/>
            <a:ext cx="1297940" cy="124269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4" name="文本框 8193"/>
          <p:cNvSpPr txBox="1"/>
          <p:nvPr/>
        </p:nvSpPr>
        <p:spPr>
          <a:xfrm>
            <a:off x="3733800" y="228600"/>
            <a:ext cx="6629400" cy="368300"/>
          </a:xfrm>
          <a:prstGeom prst="rect">
            <a:avLst/>
          </a:prstGeom>
          <a:noFill/>
          <a:ln w="9525">
            <a:noFill/>
          </a:ln>
        </p:spPr>
        <p:txBody>
          <a:bodyPr>
            <a:spAutoFit/>
          </a:bodyPr>
          <a:p>
            <a:pPr>
              <a:spcBef>
                <a:spcPct val="50000"/>
              </a:spcBef>
            </a:pPr>
            <a:endParaRPr dirty="0">
              <a:latin typeface="Tahoma" panose="020B0604030504040204" pitchFamily="34" charset="0"/>
              <a:ea typeface="宋体" panose="02010600030101010101" pitchFamily="2" charset="-122"/>
            </a:endParaRPr>
          </a:p>
        </p:txBody>
      </p:sp>
      <p:sp>
        <p:nvSpPr>
          <p:cNvPr id="8197" name="文本框 8196"/>
          <p:cNvSpPr txBox="1"/>
          <p:nvPr/>
        </p:nvSpPr>
        <p:spPr>
          <a:xfrm>
            <a:off x="3657600" y="1066800"/>
            <a:ext cx="5486400" cy="368300"/>
          </a:xfrm>
          <a:prstGeom prst="rect">
            <a:avLst/>
          </a:prstGeom>
          <a:noFill/>
          <a:ln w="9525">
            <a:noFill/>
          </a:ln>
        </p:spPr>
        <p:txBody>
          <a:bodyPr>
            <a:spAutoFit/>
          </a:bodyPr>
          <a:p>
            <a:pPr>
              <a:spcBef>
                <a:spcPct val="50000"/>
              </a:spcBef>
            </a:pPr>
            <a:endParaRPr dirty="0">
              <a:latin typeface="Tahoma" panose="020B0604030504040204" pitchFamily="34" charset="0"/>
              <a:ea typeface="宋体" panose="02010600030101010101" pitchFamily="2" charset="-122"/>
            </a:endParaRPr>
          </a:p>
        </p:txBody>
      </p:sp>
      <p:sp>
        <p:nvSpPr>
          <p:cNvPr id="8" name="文本框 7"/>
          <p:cNvSpPr txBox="1"/>
          <p:nvPr/>
        </p:nvSpPr>
        <p:spPr>
          <a:xfrm>
            <a:off x="894080" y="1066800"/>
            <a:ext cx="10020300" cy="3969385"/>
          </a:xfrm>
          <a:prstGeom prst="rect">
            <a:avLst/>
          </a:prstGeom>
          <a:noFill/>
        </p:spPr>
        <p:txBody>
          <a:bodyPr wrap="square" rtlCol="0" anchor="t">
            <a:spAutoFit/>
          </a:bodyPr>
          <a:p>
            <a:pPr fontAlgn="auto">
              <a:lnSpc>
                <a:spcPct val="150000"/>
              </a:lnSpc>
            </a:pPr>
            <a:r>
              <a:rPr lang="en-US" altLang="zh-CN"/>
              <a:t>          </a:t>
            </a:r>
            <a:r>
              <a:rPr lang="zh-CN" altLang="en-US" sz="2400">
                <a:latin typeface="Times New Roman" panose="02020603050405020304" pitchFamily="18" charset="0"/>
                <a:ea typeface="楷体" panose="02010609060101010101" charset="-122"/>
                <a:cs typeface="Times New Roman" panose="02020603050405020304" pitchFamily="18" charset="0"/>
              </a:rPr>
              <a:t>如图2.8显示的是一幅图像，将该图像按图示均匀划分成若干个小格，每一小格被称为一个像素，每个像素呈现不同颜色(彩色)或层次(黑白图像)。</a:t>
            </a:r>
            <a:endParaRPr lang="zh-CN" altLang="en-US" sz="2400">
              <a:latin typeface="Times New Roman" panose="02020603050405020304" pitchFamily="18" charset="0"/>
              <a:ea typeface="楷体" panose="02010609060101010101" charset="-122"/>
              <a:cs typeface="Times New Roman" panose="02020603050405020304" pitchFamily="18" charset="0"/>
            </a:endParaRPr>
          </a:p>
          <a:p>
            <a:pPr fontAlgn="auto">
              <a:lnSpc>
                <a:spcPct val="150000"/>
              </a:lnSpc>
            </a:pPr>
            <a:r>
              <a:rPr lang="zh-CN" altLang="en-US" sz="2400">
                <a:latin typeface="Times New Roman" panose="02020603050405020304" pitchFamily="18" charset="0"/>
                <a:ea typeface="楷体" panose="02010609060101010101" charset="-122"/>
                <a:cs typeface="Times New Roman" panose="02020603050405020304" pitchFamily="18" charset="0"/>
              </a:rPr>
              <a:t> </a:t>
            </a:r>
            <a:r>
              <a:rPr lang="en-US" altLang="zh-CN" sz="2400">
                <a:latin typeface="Times New Roman" panose="02020603050405020304" pitchFamily="18" charset="0"/>
                <a:ea typeface="楷体" panose="02010609060101010101" charset="-122"/>
                <a:cs typeface="Times New Roman" panose="02020603050405020304" pitchFamily="18" charset="0"/>
              </a:rPr>
              <a:t>      </a:t>
            </a:r>
            <a:r>
              <a:rPr lang="zh-CN" altLang="en-US" sz="2400">
                <a:latin typeface="Times New Roman" panose="02020603050405020304" pitchFamily="18" charset="0"/>
                <a:ea typeface="楷体" panose="02010609060101010101" charset="-122"/>
                <a:cs typeface="Times New Roman" panose="02020603050405020304" pitchFamily="18" charset="0"/>
                <a:sym typeface="+mn-ea"/>
              </a:rPr>
              <a:t>如果是一个黑白图像，则每个像素点只需1位即可表示0和1;</a:t>
            </a:r>
            <a:endParaRPr lang="zh-CN" altLang="en-US" sz="2400">
              <a:latin typeface="Times New Roman" panose="02020603050405020304" pitchFamily="18" charset="0"/>
              <a:ea typeface="楷体" panose="02010609060101010101" charset="-122"/>
              <a:cs typeface="Times New Roman" panose="02020603050405020304" pitchFamily="18" charset="0"/>
              <a:sym typeface="+mn-ea"/>
            </a:endParaRPr>
          </a:p>
          <a:p>
            <a:pPr fontAlgn="auto">
              <a:lnSpc>
                <a:spcPct val="150000"/>
              </a:lnSpc>
            </a:pPr>
            <a:r>
              <a:rPr lang="zh-CN" altLang="en-US" sz="2400">
                <a:latin typeface="Times New Roman" panose="02020603050405020304" pitchFamily="18" charset="0"/>
                <a:ea typeface="楷体" panose="02010609060101010101" charset="-122"/>
                <a:cs typeface="Times New Roman" panose="02020603050405020304" pitchFamily="18" charset="0"/>
                <a:sym typeface="+mn-ea"/>
              </a:rPr>
              <a:t> </a:t>
            </a:r>
            <a:r>
              <a:rPr lang="en-US" altLang="zh-CN" sz="2400">
                <a:latin typeface="Times New Roman" panose="02020603050405020304" pitchFamily="18" charset="0"/>
                <a:ea typeface="楷体" panose="02010609060101010101" charset="-122"/>
                <a:cs typeface="Times New Roman" panose="02020603050405020304" pitchFamily="18" charset="0"/>
                <a:sym typeface="+mn-ea"/>
              </a:rPr>
              <a:t>      </a:t>
            </a:r>
            <a:r>
              <a:rPr lang="zh-CN" altLang="en-US" sz="2400">
                <a:latin typeface="Times New Roman" panose="02020603050405020304" pitchFamily="18" charset="0"/>
                <a:ea typeface="楷体" panose="02010609060101010101" charset="-122"/>
                <a:cs typeface="Times New Roman" panose="02020603050405020304" pitchFamily="18" charset="0"/>
                <a:sym typeface="+mn-ea"/>
              </a:rPr>
              <a:t>如果是一个灰度图像，则每个像素点需要8位来表示2</a:t>
            </a:r>
            <a:r>
              <a:rPr lang="en-US" altLang="zh-CN" sz="2400" baseline="30000">
                <a:latin typeface="Times New Roman" panose="02020603050405020304" pitchFamily="18" charset="0"/>
                <a:ea typeface="楷体" panose="02010609060101010101" charset="-122"/>
                <a:cs typeface="Times New Roman" panose="02020603050405020304" pitchFamily="18" charset="0"/>
                <a:sym typeface="+mn-ea"/>
              </a:rPr>
              <a:t>8</a:t>
            </a:r>
            <a:r>
              <a:rPr lang="zh-CN" altLang="en-US" sz="2400">
                <a:latin typeface="Times New Roman" panose="02020603050405020304" pitchFamily="18" charset="0"/>
                <a:ea typeface="楷体" panose="02010609060101010101" charset="-122"/>
                <a:cs typeface="Times New Roman" panose="02020603050405020304" pitchFamily="18" charset="0"/>
                <a:sym typeface="+mn-ea"/>
              </a:rPr>
              <a:t>个黑白层次;</a:t>
            </a:r>
            <a:endParaRPr lang="zh-CN" altLang="en-US" sz="2400">
              <a:latin typeface="Times New Roman" panose="02020603050405020304" pitchFamily="18" charset="0"/>
              <a:ea typeface="楷体" panose="02010609060101010101" charset="-122"/>
              <a:cs typeface="Times New Roman" panose="02020603050405020304" pitchFamily="18" charset="0"/>
              <a:sym typeface="+mn-ea"/>
            </a:endParaRPr>
          </a:p>
          <a:p>
            <a:pPr fontAlgn="auto">
              <a:lnSpc>
                <a:spcPct val="150000"/>
              </a:lnSpc>
            </a:pPr>
            <a:r>
              <a:rPr lang="zh-CN" altLang="en-US" sz="2400">
                <a:latin typeface="Times New Roman" panose="02020603050405020304" pitchFamily="18" charset="0"/>
                <a:ea typeface="楷体" panose="02010609060101010101" charset="-122"/>
                <a:cs typeface="Times New Roman" panose="02020603050405020304" pitchFamily="18" charset="0"/>
                <a:sym typeface="+mn-ea"/>
              </a:rPr>
              <a:t> </a:t>
            </a:r>
            <a:r>
              <a:rPr lang="en-US" altLang="zh-CN" sz="2400">
                <a:latin typeface="Times New Roman" panose="02020603050405020304" pitchFamily="18" charset="0"/>
                <a:ea typeface="楷体" panose="02010609060101010101" charset="-122"/>
                <a:cs typeface="Times New Roman" panose="02020603050405020304" pitchFamily="18" charset="0"/>
                <a:sym typeface="+mn-ea"/>
              </a:rPr>
              <a:t>      </a:t>
            </a:r>
            <a:r>
              <a:rPr lang="zh-CN" altLang="en-US" sz="2400">
                <a:latin typeface="Times New Roman" panose="02020603050405020304" pitchFamily="18" charset="0"/>
                <a:ea typeface="楷体" panose="02010609060101010101" charset="-122"/>
                <a:cs typeface="Times New Roman" panose="02020603050405020304" pitchFamily="18" charset="0"/>
                <a:sym typeface="+mn-ea"/>
              </a:rPr>
              <a:t>如果是一幅彩色图像，则每个像素点可采取3个8位来分别表示一个像素的三原色:红、绿、蓝，即所谓的24位真彩色图像。</a:t>
            </a:r>
            <a:endParaRPr lang="zh-CN" altLang="en-US" sz="2400">
              <a:latin typeface="Times New Roman" panose="02020603050405020304" pitchFamily="18" charset="0"/>
              <a:ea typeface="楷体" panose="02010609060101010101" charset="-122"/>
              <a:cs typeface="Times New Roman" panose="02020603050405020304" pitchFamily="18" charset="0"/>
            </a:endParaRPr>
          </a:p>
        </p:txBody>
      </p:sp>
      <p:pic>
        <p:nvPicPr>
          <p:cNvPr id="7" name="图片 6" descr="校徽"/>
          <p:cNvPicPr>
            <a:picLocks noChangeAspect="1"/>
          </p:cNvPicPr>
          <p:nvPr/>
        </p:nvPicPr>
        <p:blipFill>
          <a:blip r:embed="rId1">
            <a:alphaModFix amt="67000"/>
          </a:blip>
          <a:stretch>
            <a:fillRect/>
          </a:stretch>
        </p:blipFill>
        <p:spPr>
          <a:xfrm>
            <a:off x="10788015" y="123825"/>
            <a:ext cx="1297940" cy="1242695"/>
          </a:xfrm>
          <a:prstGeom prst="rect">
            <a:avLst/>
          </a:prstGeom>
        </p:spPr>
      </p:pic>
      <p:pic>
        <p:nvPicPr>
          <p:cNvPr id="3" name="图片 2"/>
          <p:cNvPicPr>
            <a:picLocks noChangeAspect="1"/>
          </p:cNvPicPr>
          <p:nvPr/>
        </p:nvPicPr>
        <p:blipFill>
          <a:blip r:embed="rId2"/>
          <a:stretch>
            <a:fillRect/>
          </a:stretch>
        </p:blipFill>
        <p:spPr>
          <a:xfrm>
            <a:off x="4375150" y="1175385"/>
            <a:ext cx="5346700" cy="38608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4" name="文本框 8193"/>
          <p:cNvSpPr txBox="1"/>
          <p:nvPr/>
        </p:nvSpPr>
        <p:spPr>
          <a:xfrm>
            <a:off x="3733800" y="228600"/>
            <a:ext cx="6629400" cy="368300"/>
          </a:xfrm>
          <a:prstGeom prst="rect">
            <a:avLst/>
          </a:prstGeom>
          <a:noFill/>
          <a:ln w="9525">
            <a:noFill/>
          </a:ln>
        </p:spPr>
        <p:txBody>
          <a:bodyPr>
            <a:spAutoFit/>
          </a:bodyPr>
          <a:p>
            <a:pPr>
              <a:spcBef>
                <a:spcPct val="50000"/>
              </a:spcBef>
            </a:pPr>
            <a:endParaRPr dirty="0">
              <a:latin typeface="Tahoma" panose="020B0604030504040204" pitchFamily="34" charset="0"/>
              <a:ea typeface="宋体" panose="02010600030101010101" pitchFamily="2" charset="-122"/>
            </a:endParaRPr>
          </a:p>
        </p:txBody>
      </p:sp>
      <p:sp>
        <p:nvSpPr>
          <p:cNvPr id="8197" name="文本框 8196"/>
          <p:cNvSpPr txBox="1"/>
          <p:nvPr/>
        </p:nvSpPr>
        <p:spPr>
          <a:xfrm>
            <a:off x="3657600" y="1066800"/>
            <a:ext cx="5486400" cy="368300"/>
          </a:xfrm>
          <a:prstGeom prst="rect">
            <a:avLst/>
          </a:prstGeom>
          <a:noFill/>
          <a:ln w="9525">
            <a:noFill/>
          </a:ln>
        </p:spPr>
        <p:txBody>
          <a:bodyPr>
            <a:spAutoFit/>
          </a:bodyPr>
          <a:p>
            <a:pPr>
              <a:spcBef>
                <a:spcPct val="50000"/>
              </a:spcBef>
            </a:pPr>
            <a:endParaRPr dirty="0">
              <a:latin typeface="Tahoma" panose="020B0604030504040204" pitchFamily="34" charset="0"/>
              <a:ea typeface="宋体" panose="02010600030101010101" pitchFamily="2" charset="-122"/>
            </a:endParaRPr>
          </a:p>
        </p:txBody>
      </p:sp>
      <p:sp>
        <p:nvSpPr>
          <p:cNvPr id="8" name="文本框 7"/>
          <p:cNvSpPr txBox="1"/>
          <p:nvPr/>
        </p:nvSpPr>
        <p:spPr>
          <a:xfrm>
            <a:off x="1775460" y="620395"/>
            <a:ext cx="8300085" cy="450850"/>
          </a:xfrm>
          <a:prstGeom prst="rect">
            <a:avLst/>
          </a:prstGeom>
          <a:noFill/>
        </p:spPr>
        <p:txBody>
          <a:bodyPr wrap="square" rtlCol="0" anchor="t">
            <a:spAutoFit/>
          </a:bodyPr>
          <a:p>
            <a:pPr>
              <a:lnSpc>
                <a:spcPct val="130000"/>
              </a:lnSpc>
            </a:pPr>
            <a:r>
              <a:rPr lang="en-US" altLang="zh-CN"/>
              <a:t>   </a:t>
            </a:r>
            <a:endParaRPr lang="zh-CN" altLang="en-US" sz="2400"/>
          </a:p>
        </p:txBody>
      </p:sp>
      <p:sp>
        <p:nvSpPr>
          <p:cNvPr id="4" name="文本框 3"/>
          <p:cNvSpPr txBox="1"/>
          <p:nvPr/>
        </p:nvSpPr>
        <p:spPr>
          <a:xfrm>
            <a:off x="1046480" y="975995"/>
            <a:ext cx="10108565" cy="5003165"/>
          </a:xfrm>
          <a:prstGeom prst="rect">
            <a:avLst/>
          </a:prstGeom>
          <a:noFill/>
        </p:spPr>
        <p:txBody>
          <a:bodyPr wrap="square" rtlCol="0">
            <a:spAutoFit/>
          </a:bodyPr>
          <a:p>
            <a:pPr fontAlgn="auto">
              <a:lnSpc>
                <a:spcPct val="150000"/>
              </a:lnSpc>
            </a:pPr>
            <a:r>
              <a:rPr lang="en-US" altLang="zh-CN" sz="2400">
                <a:sym typeface="+mn-ea"/>
              </a:rPr>
              <a:t>       </a:t>
            </a:r>
            <a:r>
              <a:rPr lang="zh-CN" altLang="en-US" sz="2400">
                <a:latin typeface="Times New Roman" panose="02020603050405020304" pitchFamily="18" charset="0"/>
                <a:ea typeface="楷体" panose="02010609060101010101" charset="-122"/>
                <a:cs typeface="Times New Roman" panose="02020603050405020304" pitchFamily="18" charset="0"/>
                <a:sym typeface="+mn-ea"/>
              </a:rPr>
              <a:t>一幅图像的尺寸可用像素点来衡量，即“水平像素点数</a:t>
            </a:r>
            <a:r>
              <a:rPr lang="zh-CN" altLang="en-US" sz="2400">
                <a:latin typeface="Arial" panose="020B0604020202020204" pitchFamily="34" charset="0"/>
                <a:ea typeface="楷体" panose="02010609060101010101" charset="-122"/>
                <a:cs typeface="Times New Roman" panose="02020603050405020304" pitchFamily="18" charset="0"/>
                <a:sym typeface="+mn-ea"/>
              </a:rPr>
              <a:t>×</a:t>
            </a:r>
            <a:r>
              <a:rPr lang="zh-CN" altLang="en-US" sz="2400">
                <a:latin typeface="Times New Roman" panose="02020603050405020304" pitchFamily="18" charset="0"/>
                <a:ea typeface="楷体" panose="02010609060101010101" charset="-122"/>
                <a:cs typeface="Times New Roman" panose="02020603050405020304" pitchFamily="18" charset="0"/>
                <a:sym typeface="+mn-ea"/>
              </a:rPr>
              <a:t> 垂直像素点数”来衡量。如果格子足够小，则一个像素即为图像上的一个点，格子越小图像会越清晰，通常把单位尺寸内的像素点数目称为分辨率，分辨率越高则图像越清晰。</a:t>
            </a:r>
            <a:r>
              <a:rPr lang="zh-CN" altLang="en-US" sz="2400">
                <a:latin typeface="Times New Roman" panose="02020603050405020304" pitchFamily="18" charset="0"/>
                <a:ea typeface="楷体" panose="02010609060101010101" charset="-122"/>
                <a:cs typeface="Times New Roman" panose="02020603050405020304" pitchFamily="18" charset="0"/>
                <a:sym typeface="+mn-ea"/>
              </a:rPr>
              <a:t>由上可见，</a:t>
            </a:r>
            <a:r>
              <a:rPr lang="zh-CN" altLang="en-US" sz="2400">
                <a:solidFill>
                  <a:srgbClr val="0070C0"/>
                </a:solidFill>
                <a:latin typeface="Times New Roman" panose="02020603050405020304" pitchFamily="18" charset="0"/>
                <a:ea typeface="楷体" panose="02010609060101010101" charset="-122"/>
                <a:cs typeface="Times New Roman" panose="02020603050405020304" pitchFamily="18" charset="0"/>
                <a:sym typeface="+mn-ea"/>
              </a:rPr>
              <a:t>图像即可视为这些像素的集合，对每个像素进行编码，然后按行组织起一行中所有像素的编码，再按顺序将所有行的编码连起来，就构成了整幅图像的编码。</a:t>
            </a:r>
            <a:endParaRPr lang="zh-CN" altLang="en-US" sz="2400">
              <a:solidFill>
                <a:srgbClr val="0070C0"/>
              </a:solidFill>
              <a:latin typeface="Times New Roman" panose="02020603050405020304" pitchFamily="18" charset="0"/>
              <a:ea typeface="楷体" panose="02010609060101010101" charset="-122"/>
              <a:cs typeface="Times New Roman" panose="02020603050405020304" pitchFamily="18" charset="0"/>
            </a:endParaRPr>
          </a:p>
          <a:p>
            <a:pPr fontAlgn="auto">
              <a:lnSpc>
                <a:spcPct val="150000"/>
              </a:lnSpc>
            </a:pPr>
            <a:r>
              <a:rPr lang="zh-CN" altLang="en-US" sz="2400">
                <a:solidFill>
                  <a:srgbClr val="0070C0"/>
                </a:solidFill>
                <a:latin typeface="Times New Roman" panose="02020603050405020304" pitchFamily="18" charset="0"/>
                <a:ea typeface="楷体" panose="02010609060101010101" charset="-122"/>
                <a:cs typeface="Times New Roman" panose="02020603050405020304" pitchFamily="18" charset="0"/>
                <a:sym typeface="+mn-ea"/>
              </a:rPr>
              <a:t> </a:t>
            </a:r>
            <a:r>
              <a:rPr lang="en-US" altLang="zh-CN" sz="2400">
                <a:solidFill>
                  <a:srgbClr val="0070C0"/>
                </a:solidFill>
                <a:latin typeface="Times New Roman" panose="02020603050405020304" pitchFamily="18" charset="0"/>
                <a:ea typeface="楷体" panose="02010609060101010101" charset="-122"/>
                <a:cs typeface="Times New Roman" panose="02020603050405020304" pitchFamily="18" charset="0"/>
                <a:sym typeface="+mn-ea"/>
              </a:rPr>
              <a:t>      </a:t>
            </a:r>
            <a:r>
              <a:rPr lang="zh-CN" altLang="en-US" sz="2400">
                <a:latin typeface="Times New Roman" panose="02020603050405020304" pitchFamily="18" charset="0"/>
                <a:ea typeface="楷体" panose="02010609060101010101" charset="-122"/>
                <a:cs typeface="Times New Roman" panose="02020603050405020304" pitchFamily="18" charset="0"/>
                <a:sym typeface="+mn-ea"/>
              </a:rPr>
              <a:t>一幅图像需占用的存储空间为“水平像素点数</a:t>
            </a:r>
            <a:r>
              <a:rPr lang="zh-CN" altLang="en-US" sz="2400">
                <a:latin typeface="Arial" panose="020B0604020202020204" pitchFamily="34" charset="0"/>
                <a:ea typeface="楷体" panose="02010609060101010101" charset="-122"/>
                <a:cs typeface="Times New Roman" panose="02020603050405020304" pitchFamily="18" charset="0"/>
                <a:sym typeface="+mn-ea"/>
              </a:rPr>
              <a:t>×</a:t>
            </a:r>
            <a:r>
              <a:rPr lang="zh-CN" altLang="en-US" sz="2400">
                <a:latin typeface="Times New Roman" panose="02020603050405020304" pitchFamily="18" charset="0"/>
                <a:ea typeface="楷体" panose="02010609060101010101" charset="-122"/>
                <a:cs typeface="Times New Roman" panose="02020603050405020304" pitchFamily="18" charset="0"/>
                <a:sym typeface="+mn-ea"/>
              </a:rPr>
              <a:t>垂直像素点数</a:t>
            </a:r>
            <a:r>
              <a:rPr lang="zh-CN" altLang="en-US" sz="2400">
                <a:latin typeface="Arial" panose="020B0604020202020204" pitchFamily="34" charset="0"/>
                <a:ea typeface="楷体" panose="02010609060101010101" charset="-122"/>
                <a:cs typeface="Times New Roman" panose="02020603050405020304" pitchFamily="18" charset="0"/>
                <a:sym typeface="+mn-ea"/>
              </a:rPr>
              <a:t>×</a:t>
            </a:r>
            <a:r>
              <a:rPr lang="zh-CN" altLang="en-US" sz="2400">
                <a:latin typeface="Times New Roman" panose="02020603050405020304" pitchFamily="18" charset="0"/>
                <a:ea typeface="楷体" panose="02010609060101010101" charset="-122"/>
                <a:cs typeface="Times New Roman" panose="02020603050405020304" pitchFamily="18" charset="0"/>
                <a:sym typeface="+mn-ea"/>
              </a:rPr>
              <a:t>像素点的位数”。</a:t>
            </a:r>
            <a:endParaRPr lang="zh-CN" altLang="en-US" sz="2400">
              <a:latin typeface="Times New Roman" panose="02020603050405020304" pitchFamily="18" charset="0"/>
              <a:ea typeface="楷体" panose="02010609060101010101" charset="-122"/>
              <a:cs typeface="Times New Roman" panose="02020603050405020304" pitchFamily="18" charset="0"/>
            </a:endParaRPr>
          </a:p>
          <a:p>
            <a:pPr>
              <a:lnSpc>
                <a:spcPct val="130000"/>
              </a:lnSpc>
            </a:pPr>
            <a:endParaRPr lang="zh-CN" altLang="en-US" sz="2400">
              <a:solidFill>
                <a:srgbClr val="0070C0"/>
              </a:solidFill>
              <a:latin typeface="Times New Roman" panose="02020603050405020304" pitchFamily="18" charset="0"/>
              <a:ea typeface="楷体" panose="02010609060101010101" charset="-122"/>
              <a:cs typeface="Times New Roman" panose="02020603050405020304" pitchFamily="18" charset="0"/>
            </a:endParaRPr>
          </a:p>
        </p:txBody>
      </p:sp>
      <p:sp>
        <p:nvSpPr>
          <p:cNvPr id="6" name="文本框 5"/>
          <p:cNvSpPr txBox="1"/>
          <p:nvPr/>
        </p:nvSpPr>
        <p:spPr>
          <a:xfrm>
            <a:off x="2135505" y="3284855"/>
            <a:ext cx="7426960" cy="570865"/>
          </a:xfrm>
          <a:prstGeom prst="rect">
            <a:avLst/>
          </a:prstGeom>
          <a:noFill/>
        </p:spPr>
        <p:txBody>
          <a:bodyPr wrap="square" rtlCol="0">
            <a:spAutoFit/>
          </a:bodyPr>
          <a:p>
            <a:pPr>
              <a:lnSpc>
                <a:spcPct val="130000"/>
              </a:lnSpc>
            </a:pPr>
            <a:r>
              <a:rPr lang="en-US" altLang="zh-CN" sz="2400"/>
              <a:t>    </a:t>
            </a:r>
            <a:endParaRPr lang="zh-CN" altLang="en-US" sz="2400"/>
          </a:p>
        </p:txBody>
      </p:sp>
      <p:pic>
        <p:nvPicPr>
          <p:cNvPr id="7" name="图片 6" descr="校徽"/>
          <p:cNvPicPr>
            <a:picLocks noChangeAspect="1"/>
          </p:cNvPicPr>
          <p:nvPr/>
        </p:nvPicPr>
        <p:blipFill>
          <a:blip r:embed="rId1">
            <a:alphaModFix amt="67000"/>
          </a:blip>
          <a:stretch>
            <a:fillRect/>
          </a:stretch>
        </p:blipFill>
        <p:spPr>
          <a:xfrm>
            <a:off x="10788015" y="123825"/>
            <a:ext cx="1297940" cy="124269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4" name="文本框 8193"/>
          <p:cNvSpPr txBox="1"/>
          <p:nvPr/>
        </p:nvSpPr>
        <p:spPr>
          <a:xfrm>
            <a:off x="3733800" y="228600"/>
            <a:ext cx="6629400" cy="368300"/>
          </a:xfrm>
          <a:prstGeom prst="rect">
            <a:avLst/>
          </a:prstGeom>
          <a:noFill/>
          <a:ln w="9525">
            <a:noFill/>
          </a:ln>
        </p:spPr>
        <p:txBody>
          <a:bodyPr>
            <a:spAutoFit/>
          </a:bodyPr>
          <a:p>
            <a:pPr>
              <a:spcBef>
                <a:spcPct val="50000"/>
              </a:spcBef>
            </a:pPr>
            <a:endParaRPr dirty="0">
              <a:latin typeface="Tahoma" panose="020B0604030504040204" pitchFamily="34" charset="0"/>
              <a:ea typeface="宋体" panose="02010600030101010101" pitchFamily="2" charset="-122"/>
            </a:endParaRPr>
          </a:p>
        </p:txBody>
      </p:sp>
      <p:sp>
        <p:nvSpPr>
          <p:cNvPr id="8197" name="文本框 8196"/>
          <p:cNvSpPr txBox="1"/>
          <p:nvPr/>
        </p:nvSpPr>
        <p:spPr>
          <a:xfrm>
            <a:off x="3657600" y="1066800"/>
            <a:ext cx="5486400" cy="368300"/>
          </a:xfrm>
          <a:prstGeom prst="rect">
            <a:avLst/>
          </a:prstGeom>
          <a:noFill/>
          <a:ln w="9525">
            <a:noFill/>
          </a:ln>
        </p:spPr>
        <p:txBody>
          <a:bodyPr>
            <a:spAutoFit/>
          </a:bodyPr>
          <a:p>
            <a:pPr>
              <a:spcBef>
                <a:spcPct val="50000"/>
              </a:spcBef>
            </a:pPr>
            <a:endParaRPr dirty="0">
              <a:latin typeface="Tahoma" panose="020B0604030504040204" pitchFamily="34" charset="0"/>
              <a:ea typeface="宋体" panose="02010600030101010101" pitchFamily="2" charset="-122"/>
            </a:endParaRPr>
          </a:p>
        </p:txBody>
      </p:sp>
      <p:sp>
        <p:nvSpPr>
          <p:cNvPr id="4" name="文本框 3"/>
          <p:cNvSpPr txBox="1"/>
          <p:nvPr/>
        </p:nvSpPr>
        <p:spPr>
          <a:xfrm>
            <a:off x="407670" y="563245"/>
            <a:ext cx="11612880" cy="5367020"/>
          </a:xfrm>
          <a:prstGeom prst="rect">
            <a:avLst/>
          </a:prstGeom>
          <a:noFill/>
        </p:spPr>
        <p:txBody>
          <a:bodyPr wrap="square" rtlCol="0">
            <a:spAutoFit/>
          </a:bodyPr>
          <a:p>
            <a:pPr>
              <a:lnSpc>
                <a:spcPct val="130000"/>
              </a:lnSpc>
            </a:pPr>
            <a:r>
              <a:rPr lang="en-US" altLang="zh-CN"/>
              <a:t>         </a:t>
            </a:r>
            <a:r>
              <a:rPr lang="en-US" altLang="zh-CN">
                <a:latin typeface="Times New Roman" panose="02020603050405020304" pitchFamily="18" charset="0"/>
                <a:ea typeface="楷体" panose="02010609060101010101" charset="-122"/>
                <a:cs typeface="Times New Roman" panose="02020603050405020304" pitchFamily="18" charset="0"/>
              </a:rPr>
              <a:t> </a:t>
            </a:r>
            <a:r>
              <a:rPr lang="zh-CN" altLang="en-US" sz="2400">
                <a:latin typeface="Times New Roman" panose="02020603050405020304" pitchFamily="18" charset="0"/>
                <a:ea typeface="楷体" panose="02010609060101010101" charset="-122"/>
                <a:cs typeface="Times New Roman" panose="02020603050405020304" pitchFamily="18" charset="0"/>
              </a:rPr>
              <a:t>所谓图像压缩其实就是一种图像编码的方法，图像编码既要考虑每个像</a:t>
            </a:r>
            <a:endParaRPr lang="zh-CN" altLang="en-US" sz="2400">
              <a:latin typeface="Times New Roman" panose="02020603050405020304" pitchFamily="18" charset="0"/>
              <a:ea typeface="楷体" panose="02010609060101010101" charset="-122"/>
              <a:cs typeface="Times New Roman" panose="02020603050405020304" pitchFamily="18" charset="0"/>
            </a:endParaRPr>
          </a:p>
          <a:p>
            <a:pPr>
              <a:lnSpc>
                <a:spcPct val="130000"/>
              </a:lnSpc>
            </a:pPr>
            <a:r>
              <a:rPr lang="zh-CN" altLang="en-US" sz="2400">
                <a:latin typeface="Times New Roman" panose="02020603050405020304" pitchFamily="18" charset="0"/>
                <a:ea typeface="楷体" panose="02010609060101010101" charset="-122"/>
                <a:cs typeface="Times New Roman" panose="02020603050405020304" pitchFamily="18" charset="0"/>
              </a:rPr>
              <a:t>素的编码，同时又要考虑如何组织行列像素点进行存储的方式(编码)。图像</a:t>
            </a:r>
            <a:endParaRPr lang="zh-CN" altLang="en-US" sz="2400">
              <a:latin typeface="Times New Roman" panose="02020603050405020304" pitchFamily="18" charset="0"/>
              <a:ea typeface="楷体" panose="02010609060101010101" charset="-122"/>
              <a:cs typeface="Times New Roman" panose="02020603050405020304" pitchFamily="18" charset="0"/>
            </a:endParaRPr>
          </a:p>
          <a:p>
            <a:pPr>
              <a:lnSpc>
                <a:spcPct val="130000"/>
              </a:lnSpc>
            </a:pPr>
            <a:r>
              <a:rPr lang="zh-CN" altLang="en-US" sz="2400">
                <a:latin typeface="Times New Roman" panose="02020603050405020304" pitchFamily="18" charset="0"/>
                <a:ea typeface="楷体" panose="02010609060101010101" charset="-122"/>
                <a:cs typeface="Times New Roman" panose="02020603050405020304" pitchFamily="18" charset="0"/>
              </a:rPr>
              <a:t>压缩通过分析图像行列像素点间的相关性来实现压缩，压缩掉冗余的像素点实现存储空间占用的降低。</a:t>
            </a:r>
            <a:endParaRPr lang="zh-CN" altLang="en-US" sz="2400">
              <a:latin typeface="Times New Roman" panose="02020603050405020304" pitchFamily="18" charset="0"/>
              <a:ea typeface="楷体" panose="02010609060101010101" charset="-122"/>
              <a:cs typeface="Times New Roman" panose="02020603050405020304" pitchFamily="18" charset="0"/>
            </a:endParaRPr>
          </a:p>
          <a:p>
            <a:pPr>
              <a:lnSpc>
                <a:spcPct val="130000"/>
              </a:lnSpc>
            </a:pPr>
            <a:r>
              <a:rPr lang="en-US" altLang="zh-CN" sz="2400">
                <a:latin typeface="Times New Roman" panose="02020603050405020304" pitchFamily="18" charset="0"/>
                <a:ea typeface="楷体" panose="02010609060101010101" charset="-122"/>
                <a:cs typeface="Times New Roman" panose="02020603050405020304" pitchFamily="18" charset="0"/>
              </a:rPr>
              <a:t>       </a:t>
            </a:r>
            <a:r>
              <a:rPr lang="zh-CN" altLang="en-US" sz="2400">
                <a:latin typeface="Times New Roman" panose="02020603050405020304" pitchFamily="18" charset="0"/>
                <a:ea typeface="楷体" panose="02010609060101010101" charset="-122"/>
                <a:cs typeface="Times New Roman" panose="02020603050405020304" pitchFamily="18" charset="0"/>
              </a:rPr>
              <a:t>例如:原始数据为</a:t>
            </a:r>
            <a:endParaRPr lang="zh-CN" altLang="en-US" sz="2400">
              <a:latin typeface="Times New Roman" panose="02020603050405020304" pitchFamily="18" charset="0"/>
              <a:ea typeface="楷体" panose="02010609060101010101" charset="-122"/>
              <a:cs typeface="Times New Roman" panose="02020603050405020304" pitchFamily="18" charset="0"/>
            </a:endParaRPr>
          </a:p>
          <a:p>
            <a:pPr>
              <a:lnSpc>
                <a:spcPct val="130000"/>
              </a:lnSpc>
            </a:pPr>
            <a:r>
              <a:rPr lang="en-US" altLang="zh-CN" sz="2400">
                <a:latin typeface="Times New Roman" panose="02020603050405020304" pitchFamily="18" charset="0"/>
                <a:ea typeface="楷体" panose="02010609060101010101" charset="-122"/>
                <a:cs typeface="Times New Roman" panose="02020603050405020304" pitchFamily="18" charset="0"/>
              </a:rPr>
              <a:t>       </a:t>
            </a:r>
            <a:r>
              <a:rPr lang="zh-CN" altLang="en-US" sz="2400">
                <a:latin typeface="Times New Roman" panose="02020603050405020304" pitchFamily="18" charset="0"/>
                <a:ea typeface="楷体" panose="02010609060101010101" charset="-122"/>
                <a:cs typeface="Times New Roman" panose="02020603050405020304" pitchFamily="18" charset="0"/>
              </a:rPr>
              <a:t>00000000000000100001100000000000</a:t>
            </a:r>
            <a:endParaRPr lang="zh-CN" altLang="en-US" sz="2400">
              <a:latin typeface="Times New Roman" panose="02020603050405020304" pitchFamily="18" charset="0"/>
              <a:ea typeface="楷体" panose="02010609060101010101" charset="-122"/>
              <a:cs typeface="Times New Roman" panose="02020603050405020304" pitchFamily="18" charset="0"/>
            </a:endParaRPr>
          </a:p>
          <a:p>
            <a:pPr>
              <a:lnSpc>
                <a:spcPct val="130000"/>
              </a:lnSpc>
            </a:pPr>
            <a:r>
              <a:rPr lang="zh-CN" altLang="en-US" sz="2400">
                <a:latin typeface="Times New Roman" panose="02020603050405020304" pitchFamily="18" charset="0"/>
                <a:ea typeface="楷体" panose="02010609060101010101" charset="-122"/>
                <a:cs typeface="Times New Roman" panose="02020603050405020304" pitchFamily="18" charset="0"/>
              </a:rPr>
              <a:t>压缩后的数据为</a:t>
            </a:r>
            <a:endParaRPr lang="zh-CN" altLang="en-US" sz="2400">
              <a:latin typeface="Times New Roman" panose="02020603050405020304" pitchFamily="18" charset="0"/>
              <a:ea typeface="楷体" panose="02010609060101010101" charset="-122"/>
              <a:cs typeface="Times New Roman" panose="02020603050405020304" pitchFamily="18" charset="0"/>
            </a:endParaRPr>
          </a:p>
          <a:p>
            <a:pPr>
              <a:lnSpc>
                <a:spcPct val="130000"/>
              </a:lnSpc>
            </a:pPr>
            <a:r>
              <a:rPr lang="zh-CN" altLang="en-US" sz="2400">
                <a:latin typeface="Times New Roman" panose="02020603050405020304" pitchFamily="18" charset="0"/>
                <a:ea typeface="楷体" panose="02010609060101010101" charset="-122"/>
                <a:cs typeface="Times New Roman" panose="02020603050405020304" pitchFamily="18" charset="0"/>
              </a:rPr>
              <a:t> </a:t>
            </a:r>
            <a:r>
              <a:rPr lang="en-US" altLang="zh-CN" sz="2400">
                <a:latin typeface="Times New Roman" panose="02020603050405020304" pitchFamily="18" charset="0"/>
                <a:ea typeface="楷体" panose="02010609060101010101" charset="-122"/>
                <a:cs typeface="Times New Roman" panose="02020603050405020304" pitchFamily="18" charset="0"/>
              </a:rPr>
              <a:t>  </a:t>
            </a:r>
            <a:r>
              <a:rPr lang="zh-CN" altLang="en-US" sz="2400">
                <a:latin typeface="Times New Roman" panose="02020603050405020304" pitchFamily="18" charset="0"/>
                <a:ea typeface="楷体" panose="02010609060101010101" charset="-122"/>
                <a:cs typeface="Times New Roman" panose="02020603050405020304" pitchFamily="18" charset="0"/>
              </a:rPr>
              <a:t>1110</a:t>
            </a:r>
            <a:r>
              <a:rPr lang="en-US" altLang="zh-CN" sz="2400">
                <a:latin typeface="Times New Roman" panose="02020603050405020304" pitchFamily="18" charset="0"/>
                <a:ea typeface="楷体" panose="02010609060101010101" charset="-122"/>
                <a:cs typeface="Times New Roman" panose="02020603050405020304" pitchFamily="18" charset="0"/>
              </a:rPr>
              <a:t>  </a:t>
            </a:r>
            <a:r>
              <a:rPr lang="zh-CN" altLang="en-US" sz="2400">
                <a:latin typeface="Times New Roman" panose="02020603050405020304" pitchFamily="18" charset="0"/>
                <a:ea typeface="楷体" panose="02010609060101010101" charset="-122"/>
                <a:cs typeface="Times New Roman" panose="02020603050405020304" pitchFamily="18" charset="0"/>
              </a:rPr>
              <a:t>0100</a:t>
            </a:r>
            <a:r>
              <a:rPr lang="en-US" altLang="zh-CN" sz="2400">
                <a:latin typeface="Times New Roman" panose="02020603050405020304" pitchFamily="18" charset="0"/>
                <a:ea typeface="楷体" panose="02010609060101010101" charset="-122"/>
                <a:cs typeface="Times New Roman" panose="02020603050405020304" pitchFamily="18" charset="0"/>
              </a:rPr>
              <a:t>  </a:t>
            </a:r>
            <a:r>
              <a:rPr lang="zh-CN" altLang="en-US" sz="2400">
                <a:latin typeface="Times New Roman" panose="02020603050405020304" pitchFamily="18" charset="0"/>
                <a:ea typeface="楷体" panose="02010609060101010101" charset="-122"/>
                <a:cs typeface="Times New Roman" panose="02020603050405020304" pitchFamily="18" charset="0"/>
              </a:rPr>
              <a:t>0000</a:t>
            </a:r>
            <a:r>
              <a:rPr lang="en-US" altLang="zh-CN" sz="2400">
                <a:latin typeface="Times New Roman" panose="02020603050405020304" pitchFamily="18" charset="0"/>
                <a:ea typeface="楷体" panose="02010609060101010101" charset="-122"/>
                <a:cs typeface="Times New Roman" panose="02020603050405020304" pitchFamily="18" charset="0"/>
              </a:rPr>
              <a:t>   </a:t>
            </a:r>
            <a:r>
              <a:rPr lang="zh-CN" altLang="en-US" sz="2400">
                <a:latin typeface="Times New Roman" panose="02020603050405020304" pitchFamily="18" charset="0"/>
                <a:ea typeface="楷体" panose="02010609060101010101" charset="-122"/>
                <a:cs typeface="Times New Roman" panose="02020603050405020304" pitchFamily="18" charset="0"/>
              </a:rPr>
              <a:t>1011</a:t>
            </a:r>
            <a:r>
              <a:rPr lang="zh-CN" altLang="en-US" sz="2400">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400">
                <a:latin typeface="Times New Roman" panose="02020603050405020304" pitchFamily="18" charset="0"/>
                <a:ea typeface="楷体" panose="02010609060101010101" charset="-122"/>
                <a:cs typeface="Times New Roman" panose="02020603050405020304" pitchFamily="18" charset="0"/>
                <a:sym typeface="+mn-ea"/>
              </a:rPr>
              <a:t> </a:t>
            </a:r>
            <a:r>
              <a:rPr lang="zh-CN" altLang="en-US" sz="2400">
                <a:solidFill>
                  <a:srgbClr val="0070C0"/>
                </a:solidFill>
                <a:latin typeface="Times New Roman" panose="02020603050405020304" pitchFamily="18" charset="0"/>
                <a:ea typeface="楷体" panose="02010609060101010101" charset="-122"/>
                <a:cs typeface="Times New Roman" panose="02020603050405020304" pitchFamily="18" charset="0"/>
                <a:sym typeface="+mn-ea"/>
              </a:rPr>
              <a:t>00000000000000</a:t>
            </a:r>
            <a:r>
              <a:rPr lang="en-US" altLang="zh-CN" sz="2400">
                <a:latin typeface="Times New Roman" panose="02020603050405020304" pitchFamily="18" charset="0"/>
                <a:ea typeface="楷体" panose="02010609060101010101" charset="-122"/>
                <a:cs typeface="Times New Roman" panose="02020603050405020304" pitchFamily="18" charset="0"/>
                <a:sym typeface="+mn-ea"/>
              </a:rPr>
              <a:t>   </a:t>
            </a:r>
            <a:r>
              <a:rPr lang="en-US" altLang="zh-CN" sz="2400">
                <a:solidFill>
                  <a:srgbClr val="0070C0"/>
                </a:solidFill>
                <a:latin typeface="Times New Roman" panose="02020603050405020304" pitchFamily="18" charset="0"/>
                <a:ea typeface="楷体" panose="02010609060101010101" charset="-122"/>
                <a:cs typeface="Times New Roman" panose="02020603050405020304" pitchFamily="18" charset="0"/>
                <a:sym typeface="+mn-ea"/>
              </a:rPr>
              <a:t>1</a:t>
            </a:r>
            <a:r>
              <a:rPr lang="en-US" altLang="zh-CN" sz="2400">
                <a:latin typeface="Times New Roman" panose="02020603050405020304" pitchFamily="18" charset="0"/>
                <a:ea typeface="楷体" panose="02010609060101010101" charset="-122"/>
                <a:cs typeface="Times New Roman" panose="02020603050405020304" pitchFamily="18" charset="0"/>
                <a:sym typeface="+mn-ea"/>
              </a:rPr>
              <a:t>       </a:t>
            </a:r>
            <a:r>
              <a:rPr lang="zh-CN" altLang="en-US" sz="2400">
                <a:solidFill>
                  <a:srgbClr val="0070C0"/>
                </a:solidFill>
                <a:latin typeface="Times New Roman" panose="02020603050405020304" pitchFamily="18" charset="0"/>
                <a:ea typeface="楷体" panose="02010609060101010101" charset="-122"/>
                <a:cs typeface="Times New Roman" panose="02020603050405020304" pitchFamily="18" charset="0"/>
                <a:sym typeface="+mn-ea"/>
              </a:rPr>
              <a:t>0000</a:t>
            </a:r>
            <a:r>
              <a:rPr lang="en-US" altLang="zh-CN" sz="2400">
                <a:latin typeface="Times New Roman" panose="02020603050405020304" pitchFamily="18" charset="0"/>
                <a:ea typeface="楷体" panose="02010609060101010101" charset="-122"/>
                <a:cs typeface="Times New Roman" panose="02020603050405020304" pitchFamily="18" charset="0"/>
                <a:sym typeface="+mn-ea"/>
              </a:rPr>
              <a:t>   </a:t>
            </a:r>
            <a:r>
              <a:rPr lang="en-US" altLang="zh-CN" sz="2400">
                <a:solidFill>
                  <a:srgbClr val="0070C0"/>
                </a:solidFill>
                <a:latin typeface="Times New Roman" panose="02020603050405020304" pitchFamily="18" charset="0"/>
                <a:ea typeface="楷体" panose="02010609060101010101" charset="-122"/>
                <a:cs typeface="Times New Roman" panose="02020603050405020304" pitchFamily="18" charset="0"/>
                <a:sym typeface="+mn-ea"/>
              </a:rPr>
              <a:t>1</a:t>
            </a:r>
            <a:r>
              <a:rPr lang="en-US" altLang="zh-CN" sz="2400">
                <a:latin typeface="Times New Roman" panose="02020603050405020304" pitchFamily="18" charset="0"/>
                <a:ea typeface="楷体" panose="02010609060101010101" charset="-122"/>
                <a:cs typeface="Times New Roman" panose="02020603050405020304" pitchFamily="18" charset="0"/>
                <a:sym typeface="+mn-ea"/>
              </a:rPr>
              <a:t>                    </a:t>
            </a:r>
            <a:r>
              <a:rPr lang="en-US" altLang="zh-CN" sz="2400">
                <a:solidFill>
                  <a:srgbClr val="0070C0"/>
                </a:solidFill>
                <a:latin typeface="Times New Roman" panose="02020603050405020304" pitchFamily="18" charset="0"/>
                <a:ea typeface="楷体" panose="02010609060101010101" charset="-122"/>
                <a:cs typeface="Times New Roman" panose="02020603050405020304" pitchFamily="18" charset="0"/>
                <a:sym typeface="+mn-ea"/>
              </a:rPr>
              <a:t>1</a:t>
            </a:r>
            <a:r>
              <a:rPr lang="en-US" altLang="zh-CN" sz="2400">
                <a:latin typeface="Times New Roman" panose="02020603050405020304" pitchFamily="18" charset="0"/>
                <a:ea typeface="楷体" panose="02010609060101010101" charset="-122"/>
                <a:cs typeface="Times New Roman" panose="02020603050405020304" pitchFamily="18" charset="0"/>
                <a:sym typeface="+mn-ea"/>
              </a:rPr>
              <a:t>     </a:t>
            </a:r>
            <a:r>
              <a:rPr lang="en-US" altLang="zh-CN" sz="2400">
                <a:solidFill>
                  <a:srgbClr val="0070C0"/>
                </a:solidFill>
                <a:latin typeface="Times New Roman" panose="02020603050405020304" pitchFamily="18" charset="0"/>
                <a:ea typeface="楷体" panose="02010609060101010101" charset="-122"/>
                <a:cs typeface="Times New Roman" panose="02020603050405020304" pitchFamily="18" charset="0"/>
                <a:sym typeface="+mn-ea"/>
              </a:rPr>
              <a:t> </a:t>
            </a:r>
            <a:r>
              <a:rPr lang="zh-CN" altLang="en-US" sz="2400">
                <a:solidFill>
                  <a:srgbClr val="0070C0"/>
                </a:solidFill>
                <a:latin typeface="Times New Roman" panose="02020603050405020304" pitchFamily="18" charset="0"/>
                <a:ea typeface="楷体" panose="02010609060101010101" charset="-122"/>
                <a:cs typeface="Times New Roman" panose="02020603050405020304" pitchFamily="18" charset="0"/>
                <a:sym typeface="+mn-ea"/>
              </a:rPr>
              <a:t>00000000000</a:t>
            </a:r>
            <a:r>
              <a:rPr lang="en-US" altLang="zh-CN" sz="2400">
                <a:latin typeface="Times New Roman" panose="02020603050405020304" pitchFamily="18" charset="0"/>
                <a:ea typeface="楷体" panose="02010609060101010101" charset="-122"/>
                <a:cs typeface="Times New Roman" panose="02020603050405020304" pitchFamily="18" charset="0"/>
                <a:sym typeface="+mn-ea"/>
              </a:rPr>
              <a:t> </a:t>
            </a:r>
            <a:endParaRPr lang="zh-CN" altLang="en-US" sz="2400">
              <a:latin typeface="Times New Roman" panose="02020603050405020304" pitchFamily="18" charset="0"/>
              <a:ea typeface="楷体" panose="02010609060101010101" charset="-122"/>
              <a:cs typeface="Times New Roman" panose="02020603050405020304" pitchFamily="18" charset="0"/>
            </a:endParaRPr>
          </a:p>
          <a:p>
            <a:pPr>
              <a:lnSpc>
                <a:spcPct val="130000"/>
              </a:lnSpc>
            </a:pPr>
            <a:r>
              <a:rPr lang="zh-CN" altLang="en-US" sz="2400">
                <a:latin typeface="Times New Roman" panose="02020603050405020304" pitchFamily="18" charset="0"/>
                <a:ea typeface="楷体" panose="02010609060101010101" charset="-122"/>
                <a:cs typeface="Times New Roman" panose="02020603050405020304" pitchFamily="18" charset="0"/>
              </a:rPr>
              <a:t>这里压缩的原则是用4位编码表示两个1之间0的个数。</a:t>
            </a:r>
            <a:endParaRPr lang="zh-CN" altLang="en-US" sz="2400">
              <a:latin typeface="Times New Roman" panose="02020603050405020304" pitchFamily="18" charset="0"/>
              <a:ea typeface="楷体" panose="02010609060101010101" charset="-122"/>
              <a:cs typeface="Times New Roman" panose="02020603050405020304" pitchFamily="18" charset="0"/>
            </a:endParaRPr>
          </a:p>
          <a:p>
            <a:pPr>
              <a:lnSpc>
                <a:spcPct val="130000"/>
              </a:lnSpc>
            </a:pPr>
            <a:r>
              <a:rPr lang="zh-CN" altLang="en-US" sz="2400">
                <a:latin typeface="Times New Roman" panose="02020603050405020304" pitchFamily="18" charset="0"/>
                <a:ea typeface="楷体" panose="02010609060101010101" charset="-122"/>
                <a:cs typeface="Times New Roman" panose="02020603050405020304" pitchFamily="18" charset="0"/>
              </a:rPr>
              <a:t> </a:t>
            </a:r>
            <a:r>
              <a:rPr lang="en-US" altLang="zh-CN" sz="2400">
                <a:latin typeface="Times New Roman" panose="02020603050405020304" pitchFamily="18" charset="0"/>
                <a:ea typeface="楷体" panose="02010609060101010101" charset="-122"/>
                <a:cs typeface="Times New Roman" panose="02020603050405020304" pitchFamily="18" charset="0"/>
              </a:rPr>
              <a:t>      </a:t>
            </a:r>
            <a:r>
              <a:rPr lang="zh-CN" altLang="en-US" sz="2400">
                <a:latin typeface="Times New Roman" panose="02020603050405020304" pitchFamily="18" charset="0"/>
                <a:ea typeface="楷体" panose="02010609060101010101" charset="-122"/>
                <a:cs typeface="Times New Roman" panose="02020603050405020304" pitchFamily="18" charset="0"/>
              </a:rPr>
              <a:t>常见图像编码方法，有无压缩码BMP(BitMap)和</a:t>
            </a:r>
            <a:r>
              <a:rPr lang="zh-CN" altLang="en-US" sz="2400">
                <a:latin typeface="Times New Roman" panose="02020603050405020304" pitchFamily="18" charset="0"/>
                <a:ea typeface="楷体" panose="02010609060101010101" charset="-122"/>
                <a:cs typeface="Times New Roman" panose="02020603050405020304" pitchFamily="18" charset="0"/>
                <a:sym typeface="+mn-ea"/>
              </a:rPr>
              <a:t>压缩码</a:t>
            </a:r>
            <a:r>
              <a:rPr lang="zh-CN" altLang="en-US" sz="2400">
                <a:latin typeface="Times New Roman" panose="02020603050405020304" pitchFamily="18" charset="0"/>
                <a:ea typeface="楷体" panose="02010609060101010101" charset="-122"/>
                <a:cs typeface="Times New Roman" panose="02020603050405020304" pitchFamily="18" charset="0"/>
              </a:rPr>
              <a:t>JPEG(Joint Photographic Expert Group)、 GIF (Graphic Interchange Format)、 PNG (Portable Network</a:t>
            </a:r>
            <a:r>
              <a:rPr lang="en-US" altLang="zh-CN" sz="2400">
                <a:latin typeface="Times New Roman" panose="02020603050405020304" pitchFamily="18" charset="0"/>
                <a:ea typeface="楷体" panose="02010609060101010101" charset="-122"/>
                <a:cs typeface="Times New Roman" panose="02020603050405020304" pitchFamily="18" charset="0"/>
              </a:rPr>
              <a:t> </a:t>
            </a:r>
            <a:r>
              <a:rPr lang="zh-CN" altLang="en-US" sz="2400">
                <a:latin typeface="Times New Roman" panose="02020603050405020304" pitchFamily="18" charset="0"/>
                <a:ea typeface="楷体" panose="02010609060101010101" charset="-122"/>
                <a:cs typeface="Times New Roman" panose="02020603050405020304" pitchFamily="18" charset="0"/>
              </a:rPr>
              <a:t>Graphics)等。</a:t>
            </a:r>
            <a:endParaRPr lang="zh-CN" altLang="en-US" sz="2400">
              <a:latin typeface="Times New Roman" panose="02020603050405020304" pitchFamily="18" charset="0"/>
              <a:ea typeface="楷体" panose="02010609060101010101" charset="-122"/>
              <a:cs typeface="Times New Roman" panose="02020603050405020304" pitchFamily="18" charset="0"/>
            </a:endParaRPr>
          </a:p>
        </p:txBody>
      </p:sp>
      <p:sp>
        <p:nvSpPr>
          <p:cNvPr id="11" name="左大括号 10"/>
          <p:cNvSpPr>
            <a:spLocks noChangeAspect="1"/>
          </p:cNvSpPr>
          <p:nvPr/>
        </p:nvSpPr>
        <p:spPr>
          <a:xfrm rot="5400000">
            <a:off x="4991735" y="2914015"/>
            <a:ext cx="238125" cy="2058670"/>
          </a:xfrm>
          <a:prstGeom prst="leftBrace">
            <a:avLst>
              <a:gd name="adj1" fmla="val 67454"/>
              <a:gd name="adj2" fmla="val 50000"/>
            </a:avLst>
          </a:prstGeom>
          <a:noFill/>
          <a:ln w="9525" cap="flat" cmpd="sng">
            <a:solidFill>
              <a:schemeClr val="tx1"/>
            </a:solidFill>
            <a:prstDash val="solid"/>
            <a:headEnd type="none" w="med" len="med"/>
            <a:tailEnd type="none" w="med" len="med"/>
          </a:ln>
        </p:spPr>
        <p:txBody>
          <a:bodyPr/>
          <a:p>
            <a:endParaRPr lang="zh-CN" altLang="en-US"/>
          </a:p>
        </p:txBody>
      </p:sp>
      <p:sp>
        <p:nvSpPr>
          <p:cNvPr id="3" name="文本框 2"/>
          <p:cNvSpPr txBox="1"/>
          <p:nvPr/>
        </p:nvSpPr>
        <p:spPr>
          <a:xfrm>
            <a:off x="4694555" y="3536315"/>
            <a:ext cx="959485" cy="368300"/>
          </a:xfrm>
          <a:prstGeom prst="rect">
            <a:avLst/>
          </a:prstGeom>
          <a:noFill/>
        </p:spPr>
        <p:txBody>
          <a:bodyPr wrap="square" rtlCol="0">
            <a:spAutoFit/>
          </a:bodyPr>
          <a:p>
            <a:r>
              <a:rPr lang="en-US" altLang="zh-CN"/>
              <a:t>14</a:t>
            </a:r>
            <a:r>
              <a:rPr lang="zh-CN" altLang="en-US"/>
              <a:t>个</a:t>
            </a:r>
            <a:r>
              <a:rPr lang="en-US" altLang="zh-CN"/>
              <a:t>0</a:t>
            </a:r>
            <a:endParaRPr lang="en-US" altLang="zh-CN"/>
          </a:p>
        </p:txBody>
      </p:sp>
      <p:sp>
        <p:nvSpPr>
          <p:cNvPr id="5" name="文本框 4"/>
          <p:cNvSpPr txBox="1"/>
          <p:nvPr/>
        </p:nvSpPr>
        <p:spPr>
          <a:xfrm>
            <a:off x="6028690" y="3496945"/>
            <a:ext cx="1141730" cy="368300"/>
          </a:xfrm>
          <a:prstGeom prst="rect">
            <a:avLst/>
          </a:prstGeom>
          <a:noFill/>
        </p:spPr>
        <p:txBody>
          <a:bodyPr wrap="square" rtlCol="0">
            <a:spAutoFit/>
          </a:bodyPr>
          <a:p>
            <a:r>
              <a:rPr lang="zh-CN" altLang="en-US"/>
              <a:t>自动插</a:t>
            </a:r>
            <a:r>
              <a:rPr lang="en-US" altLang="zh-CN"/>
              <a:t>1</a:t>
            </a:r>
            <a:endParaRPr lang="en-US" altLang="zh-CN"/>
          </a:p>
        </p:txBody>
      </p:sp>
      <p:sp>
        <p:nvSpPr>
          <p:cNvPr id="6" name="文本框 5"/>
          <p:cNvSpPr txBox="1"/>
          <p:nvPr/>
        </p:nvSpPr>
        <p:spPr>
          <a:xfrm>
            <a:off x="7056755" y="3510915"/>
            <a:ext cx="733425" cy="368300"/>
          </a:xfrm>
          <a:prstGeom prst="rect">
            <a:avLst/>
          </a:prstGeom>
          <a:noFill/>
        </p:spPr>
        <p:txBody>
          <a:bodyPr wrap="square" rtlCol="0">
            <a:spAutoFit/>
          </a:bodyPr>
          <a:p>
            <a:r>
              <a:rPr lang="en-US" altLang="zh-CN"/>
              <a:t>4</a:t>
            </a:r>
            <a:r>
              <a:rPr lang="zh-CN" altLang="en-US"/>
              <a:t>个</a:t>
            </a:r>
            <a:r>
              <a:rPr lang="en-US" altLang="zh-CN"/>
              <a:t>0</a:t>
            </a:r>
            <a:endParaRPr lang="en-US" altLang="zh-CN"/>
          </a:p>
        </p:txBody>
      </p:sp>
      <p:sp>
        <p:nvSpPr>
          <p:cNvPr id="7" name="文本框 6"/>
          <p:cNvSpPr txBox="1"/>
          <p:nvPr/>
        </p:nvSpPr>
        <p:spPr>
          <a:xfrm>
            <a:off x="7668895" y="3512185"/>
            <a:ext cx="1786890" cy="368300"/>
          </a:xfrm>
          <a:prstGeom prst="rect">
            <a:avLst/>
          </a:prstGeom>
          <a:noFill/>
        </p:spPr>
        <p:txBody>
          <a:bodyPr wrap="square" rtlCol="0">
            <a:spAutoFit/>
          </a:bodyPr>
          <a:p>
            <a:r>
              <a:rPr lang="zh-CN" altLang="en-US"/>
              <a:t>自动插</a:t>
            </a:r>
            <a:r>
              <a:rPr lang="en-US" altLang="zh-CN"/>
              <a:t>1  0</a:t>
            </a:r>
            <a:r>
              <a:rPr lang="zh-CN" altLang="en-US"/>
              <a:t>个</a:t>
            </a:r>
            <a:r>
              <a:rPr lang="en-US" altLang="zh-CN"/>
              <a:t>0</a:t>
            </a:r>
            <a:endParaRPr lang="en-US" altLang="zh-CN"/>
          </a:p>
        </p:txBody>
      </p:sp>
      <p:sp>
        <p:nvSpPr>
          <p:cNvPr id="8" name="文本框 7"/>
          <p:cNvSpPr txBox="1"/>
          <p:nvPr/>
        </p:nvSpPr>
        <p:spPr>
          <a:xfrm>
            <a:off x="9361170" y="3517265"/>
            <a:ext cx="1141730" cy="368300"/>
          </a:xfrm>
          <a:prstGeom prst="rect">
            <a:avLst/>
          </a:prstGeom>
          <a:noFill/>
        </p:spPr>
        <p:txBody>
          <a:bodyPr wrap="square" rtlCol="0">
            <a:spAutoFit/>
          </a:bodyPr>
          <a:p>
            <a:r>
              <a:rPr lang="zh-CN" altLang="en-US"/>
              <a:t>自动插</a:t>
            </a:r>
            <a:r>
              <a:rPr lang="en-US" altLang="zh-CN"/>
              <a:t>1</a:t>
            </a:r>
            <a:endParaRPr lang="en-US" altLang="zh-CN"/>
          </a:p>
        </p:txBody>
      </p:sp>
      <p:sp>
        <p:nvSpPr>
          <p:cNvPr id="9" name="文本框 8"/>
          <p:cNvSpPr txBox="1"/>
          <p:nvPr/>
        </p:nvSpPr>
        <p:spPr>
          <a:xfrm>
            <a:off x="10605770" y="3515995"/>
            <a:ext cx="894715" cy="368300"/>
          </a:xfrm>
          <a:prstGeom prst="rect">
            <a:avLst/>
          </a:prstGeom>
          <a:noFill/>
        </p:spPr>
        <p:txBody>
          <a:bodyPr wrap="square" rtlCol="0">
            <a:spAutoFit/>
          </a:bodyPr>
          <a:p>
            <a:r>
              <a:rPr lang="en-US" altLang="zh-CN"/>
              <a:t>11</a:t>
            </a:r>
            <a:r>
              <a:rPr lang="zh-CN" altLang="en-US"/>
              <a:t>个</a:t>
            </a:r>
            <a:r>
              <a:rPr lang="en-US" altLang="zh-CN"/>
              <a:t>0</a:t>
            </a:r>
            <a:endParaRPr lang="en-US" altLang="zh-CN"/>
          </a:p>
        </p:txBody>
      </p:sp>
      <p:sp>
        <p:nvSpPr>
          <p:cNvPr id="10" name="左大括号 9"/>
          <p:cNvSpPr>
            <a:spLocks noChangeAspect="1"/>
          </p:cNvSpPr>
          <p:nvPr/>
        </p:nvSpPr>
        <p:spPr>
          <a:xfrm rot="5400000">
            <a:off x="10916285" y="3174365"/>
            <a:ext cx="182880" cy="1595755"/>
          </a:xfrm>
          <a:prstGeom prst="leftBrace">
            <a:avLst>
              <a:gd name="adj1" fmla="val 67454"/>
              <a:gd name="adj2" fmla="val 50000"/>
            </a:avLst>
          </a:prstGeom>
          <a:noFill/>
          <a:ln w="9525" cap="flat" cmpd="sng">
            <a:solidFill>
              <a:schemeClr val="tx1"/>
            </a:solidFill>
            <a:prstDash val="solid"/>
            <a:headEnd type="none" w="med" len="med"/>
            <a:tailEnd type="none" w="med" len="med"/>
          </a:ln>
        </p:spPr>
        <p:txBody>
          <a:bodyPr/>
          <a:p>
            <a:endParaRPr lang="zh-CN" altLang="en-US"/>
          </a:p>
        </p:txBody>
      </p:sp>
      <p:sp>
        <p:nvSpPr>
          <p:cNvPr id="12" name="左大括号 11"/>
          <p:cNvSpPr>
            <a:spLocks noChangeAspect="1"/>
          </p:cNvSpPr>
          <p:nvPr/>
        </p:nvSpPr>
        <p:spPr>
          <a:xfrm rot="5400000">
            <a:off x="7353935" y="3611880"/>
            <a:ext cx="78740" cy="688340"/>
          </a:xfrm>
          <a:prstGeom prst="leftBrace">
            <a:avLst>
              <a:gd name="adj1" fmla="val 67454"/>
              <a:gd name="adj2" fmla="val 50000"/>
            </a:avLst>
          </a:prstGeom>
          <a:noFill/>
          <a:ln w="9525" cap="flat" cmpd="sng">
            <a:solidFill>
              <a:schemeClr val="tx1"/>
            </a:solidFill>
            <a:prstDash val="solid"/>
            <a:headEnd type="none" w="med" len="med"/>
            <a:tailEnd type="none" w="med" len="med"/>
          </a:ln>
        </p:spPr>
        <p:txBody>
          <a:bodyPr/>
          <a:p>
            <a:endParaRPr lang="zh-CN" altLang="en-US"/>
          </a:p>
        </p:txBody>
      </p:sp>
      <p:pic>
        <p:nvPicPr>
          <p:cNvPr id="2" name="图片 1" descr="校徽"/>
          <p:cNvPicPr>
            <a:picLocks noChangeAspect="1"/>
          </p:cNvPicPr>
          <p:nvPr/>
        </p:nvPicPr>
        <p:blipFill>
          <a:blip r:embed="rId1">
            <a:alphaModFix amt="67000"/>
          </a:blip>
          <a:stretch>
            <a:fillRect/>
          </a:stretch>
        </p:blipFill>
        <p:spPr>
          <a:xfrm>
            <a:off x="10788015" y="123825"/>
            <a:ext cx="1297940" cy="124269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4" name="文本框 8193"/>
          <p:cNvSpPr txBox="1"/>
          <p:nvPr/>
        </p:nvSpPr>
        <p:spPr>
          <a:xfrm>
            <a:off x="3733800" y="228600"/>
            <a:ext cx="6629400" cy="368300"/>
          </a:xfrm>
          <a:prstGeom prst="rect">
            <a:avLst/>
          </a:prstGeom>
          <a:noFill/>
          <a:ln w="9525">
            <a:noFill/>
          </a:ln>
        </p:spPr>
        <p:txBody>
          <a:bodyPr>
            <a:spAutoFit/>
          </a:bodyPr>
          <a:p>
            <a:pPr>
              <a:spcBef>
                <a:spcPct val="50000"/>
              </a:spcBef>
            </a:pPr>
            <a:endParaRPr dirty="0">
              <a:latin typeface="Tahoma" panose="020B0604030504040204" pitchFamily="34" charset="0"/>
              <a:ea typeface="宋体" panose="02010600030101010101" pitchFamily="2" charset="-122"/>
            </a:endParaRPr>
          </a:p>
        </p:txBody>
      </p:sp>
      <p:sp>
        <p:nvSpPr>
          <p:cNvPr id="8197" name="文本框 8196"/>
          <p:cNvSpPr txBox="1"/>
          <p:nvPr/>
        </p:nvSpPr>
        <p:spPr>
          <a:xfrm>
            <a:off x="3657600" y="1066800"/>
            <a:ext cx="5486400" cy="368300"/>
          </a:xfrm>
          <a:prstGeom prst="rect">
            <a:avLst/>
          </a:prstGeom>
          <a:noFill/>
          <a:ln w="9525">
            <a:noFill/>
          </a:ln>
        </p:spPr>
        <p:txBody>
          <a:bodyPr>
            <a:spAutoFit/>
          </a:bodyPr>
          <a:p>
            <a:pPr>
              <a:spcBef>
                <a:spcPct val="50000"/>
              </a:spcBef>
            </a:pPr>
            <a:endParaRPr dirty="0">
              <a:latin typeface="Tahoma" panose="020B0604030504040204" pitchFamily="34" charset="0"/>
              <a:ea typeface="宋体" panose="02010600030101010101" pitchFamily="2" charset="-122"/>
            </a:endParaRPr>
          </a:p>
        </p:txBody>
      </p:sp>
      <p:sp>
        <p:nvSpPr>
          <p:cNvPr id="3" name="文本框 2"/>
          <p:cNvSpPr txBox="1"/>
          <p:nvPr/>
        </p:nvSpPr>
        <p:spPr>
          <a:xfrm>
            <a:off x="1637030" y="381000"/>
            <a:ext cx="8201025" cy="460375"/>
          </a:xfrm>
          <a:prstGeom prst="rect">
            <a:avLst/>
          </a:prstGeom>
          <a:noFill/>
        </p:spPr>
        <p:txBody>
          <a:bodyPr wrap="square" rtlCol="0">
            <a:spAutoFit/>
          </a:bodyPr>
          <a:p>
            <a:r>
              <a:rPr lang="en-US" altLang="zh-CN" sz="2400">
                <a:latin typeface="Times New Roman" panose="02020603050405020304" pitchFamily="18" charset="0"/>
                <a:ea typeface="楷体" panose="02010609060101010101" charset="-122"/>
                <a:cs typeface="Times New Roman" panose="02020603050405020304" pitchFamily="18" charset="0"/>
              </a:rPr>
              <a:t>5.</a:t>
            </a:r>
            <a:r>
              <a:rPr lang="zh-CN" altLang="en-US" sz="2400">
                <a:latin typeface="Times New Roman" panose="02020603050405020304" pitchFamily="18" charset="0"/>
                <a:ea typeface="楷体" panose="02010609060101010101" charset="-122"/>
                <a:cs typeface="Times New Roman" panose="02020603050405020304" pitchFamily="18" charset="0"/>
              </a:rPr>
              <a:t>声音或音频的表示方法</a:t>
            </a:r>
            <a:endParaRPr lang="zh-CN" altLang="en-US" sz="2400">
              <a:latin typeface="Times New Roman" panose="02020603050405020304" pitchFamily="18" charset="0"/>
              <a:ea typeface="楷体" panose="02010609060101010101" charset="-122"/>
              <a:cs typeface="Times New Roman" panose="02020603050405020304" pitchFamily="18" charset="0"/>
            </a:endParaRPr>
          </a:p>
        </p:txBody>
      </p:sp>
      <p:pic>
        <p:nvPicPr>
          <p:cNvPr id="4" name="图片 3"/>
          <p:cNvPicPr>
            <a:picLocks noChangeAspect="1"/>
          </p:cNvPicPr>
          <p:nvPr/>
        </p:nvPicPr>
        <p:blipFill>
          <a:blip r:embed="rId1"/>
          <a:stretch>
            <a:fillRect/>
          </a:stretch>
        </p:blipFill>
        <p:spPr>
          <a:xfrm>
            <a:off x="2279650" y="1275080"/>
            <a:ext cx="7353300" cy="2866390"/>
          </a:xfrm>
          <a:prstGeom prst="rect">
            <a:avLst/>
          </a:prstGeom>
        </p:spPr>
      </p:pic>
      <p:sp>
        <p:nvSpPr>
          <p:cNvPr id="5" name="文本框 4"/>
          <p:cNvSpPr txBox="1"/>
          <p:nvPr/>
        </p:nvSpPr>
        <p:spPr>
          <a:xfrm>
            <a:off x="1090295" y="4606290"/>
            <a:ext cx="9666605" cy="1050290"/>
          </a:xfrm>
          <a:prstGeom prst="rect">
            <a:avLst/>
          </a:prstGeom>
          <a:noFill/>
        </p:spPr>
        <p:txBody>
          <a:bodyPr wrap="square" rtlCol="0">
            <a:spAutoFit/>
          </a:bodyPr>
          <a:p>
            <a:pPr>
              <a:lnSpc>
                <a:spcPct val="130000"/>
              </a:lnSpc>
            </a:pPr>
            <a:r>
              <a:rPr lang="en-US" altLang="zh-CN" sz="2400">
                <a:sym typeface="+mn-ea"/>
              </a:rPr>
              <a:t>   </a:t>
            </a:r>
            <a:r>
              <a:rPr lang="en-US" altLang="zh-CN" sz="2400">
                <a:latin typeface="Times New Roman" panose="02020603050405020304" pitchFamily="18" charset="0"/>
                <a:ea typeface="楷体" panose="02010609060101010101" charset="-122"/>
                <a:cs typeface="Times New Roman" panose="02020603050405020304" pitchFamily="18" charset="0"/>
                <a:sym typeface="+mn-ea"/>
              </a:rPr>
              <a:t>    </a:t>
            </a:r>
            <a:r>
              <a:rPr lang="zh-CN" altLang="en-US" sz="2400">
                <a:latin typeface="Times New Roman" panose="02020603050405020304" pitchFamily="18" charset="0"/>
                <a:ea typeface="楷体" panose="02010609060101010101" charset="-122"/>
                <a:cs typeface="Times New Roman" panose="02020603050405020304" pitchFamily="18" charset="0"/>
                <a:sym typeface="+mn-ea"/>
              </a:rPr>
              <a:t>声音就是声波，声波是连续的，通常被称为模拟信号。模拟信号，需经采样、量化和编码后形成数字音频，进行数字处理。</a:t>
            </a:r>
            <a:endParaRPr lang="zh-CN" altLang="en-US" sz="2400">
              <a:latin typeface="Times New Roman" panose="02020603050405020304" pitchFamily="18" charset="0"/>
              <a:ea typeface="楷体" panose="02010609060101010101" charset="-122"/>
              <a:cs typeface="Times New Roman" panose="02020603050405020304" pitchFamily="18" charset="0"/>
            </a:endParaRPr>
          </a:p>
        </p:txBody>
      </p:sp>
      <p:pic>
        <p:nvPicPr>
          <p:cNvPr id="7" name="图片 6" descr="校徽"/>
          <p:cNvPicPr>
            <a:picLocks noChangeAspect="1"/>
          </p:cNvPicPr>
          <p:nvPr/>
        </p:nvPicPr>
        <p:blipFill>
          <a:blip r:embed="rId2">
            <a:alphaModFix amt="67000"/>
          </a:blip>
          <a:stretch>
            <a:fillRect/>
          </a:stretch>
        </p:blipFill>
        <p:spPr>
          <a:xfrm>
            <a:off x="10788015" y="123825"/>
            <a:ext cx="1297940" cy="124269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4" name="文本框 8193"/>
          <p:cNvSpPr txBox="1"/>
          <p:nvPr/>
        </p:nvSpPr>
        <p:spPr>
          <a:xfrm>
            <a:off x="3733800" y="228600"/>
            <a:ext cx="6629400" cy="368300"/>
          </a:xfrm>
          <a:prstGeom prst="rect">
            <a:avLst/>
          </a:prstGeom>
          <a:noFill/>
          <a:ln w="9525">
            <a:noFill/>
          </a:ln>
        </p:spPr>
        <p:txBody>
          <a:bodyPr>
            <a:spAutoFit/>
          </a:bodyPr>
          <a:p>
            <a:pPr>
              <a:spcBef>
                <a:spcPct val="50000"/>
              </a:spcBef>
            </a:pPr>
            <a:endParaRPr dirty="0">
              <a:latin typeface="Tahoma" panose="020B0604030504040204" pitchFamily="34" charset="0"/>
              <a:ea typeface="宋体" panose="02010600030101010101" pitchFamily="2" charset="-122"/>
            </a:endParaRPr>
          </a:p>
        </p:txBody>
      </p:sp>
      <p:sp>
        <p:nvSpPr>
          <p:cNvPr id="8197" name="文本框 8196"/>
          <p:cNvSpPr txBox="1"/>
          <p:nvPr/>
        </p:nvSpPr>
        <p:spPr>
          <a:xfrm>
            <a:off x="3657600" y="1066800"/>
            <a:ext cx="5486400" cy="368300"/>
          </a:xfrm>
          <a:prstGeom prst="rect">
            <a:avLst/>
          </a:prstGeom>
          <a:noFill/>
          <a:ln w="9525">
            <a:noFill/>
          </a:ln>
        </p:spPr>
        <p:txBody>
          <a:bodyPr>
            <a:spAutoFit/>
          </a:bodyPr>
          <a:p>
            <a:pPr>
              <a:spcBef>
                <a:spcPct val="50000"/>
              </a:spcBef>
            </a:pPr>
            <a:endParaRPr dirty="0">
              <a:latin typeface="Tahoma" panose="020B0604030504040204" pitchFamily="34" charset="0"/>
              <a:ea typeface="宋体" panose="02010600030101010101" pitchFamily="2" charset="-122"/>
            </a:endParaRPr>
          </a:p>
        </p:txBody>
      </p:sp>
      <p:sp>
        <p:nvSpPr>
          <p:cNvPr id="3" name="文本框 2"/>
          <p:cNvSpPr txBox="1"/>
          <p:nvPr/>
        </p:nvSpPr>
        <p:spPr>
          <a:xfrm>
            <a:off x="1148715" y="1038860"/>
            <a:ext cx="9767570" cy="1050290"/>
          </a:xfrm>
          <a:prstGeom prst="rect">
            <a:avLst/>
          </a:prstGeom>
          <a:noFill/>
        </p:spPr>
        <p:txBody>
          <a:bodyPr wrap="square" rtlCol="0">
            <a:spAutoFit/>
          </a:bodyPr>
          <a:p>
            <a:pPr>
              <a:lnSpc>
                <a:spcPct val="130000"/>
              </a:lnSpc>
            </a:pPr>
            <a:r>
              <a:rPr lang="en-US" altLang="zh-CN" sz="2400"/>
              <a:t>       </a:t>
            </a:r>
            <a:r>
              <a:rPr lang="zh-CN" altLang="en-US" sz="2400">
                <a:latin typeface="Times New Roman" panose="02020603050405020304" pitchFamily="18" charset="0"/>
                <a:ea typeface="楷体" panose="02010609060101010101" charset="-122"/>
                <a:cs typeface="Times New Roman" panose="02020603050405020304" pitchFamily="18" charset="0"/>
              </a:rPr>
              <a:t>采样频率越高，及量化精度(即采样值的编码位数)越高，则采样的质量就越高，数字化表示就越接近连续的声波。</a:t>
            </a:r>
            <a:endParaRPr lang="zh-CN" altLang="en-US" sz="2400">
              <a:latin typeface="Times New Roman" panose="02020603050405020304" pitchFamily="18" charset="0"/>
              <a:ea typeface="楷体" panose="02010609060101010101" charset="-122"/>
              <a:cs typeface="Times New Roman" panose="02020603050405020304" pitchFamily="18" charset="0"/>
            </a:endParaRPr>
          </a:p>
        </p:txBody>
      </p:sp>
      <p:sp>
        <p:nvSpPr>
          <p:cNvPr id="4" name="文本框 3"/>
          <p:cNvSpPr txBox="1"/>
          <p:nvPr/>
        </p:nvSpPr>
        <p:spPr>
          <a:xfrm>
            <a:off x="1149350" y="2245360"/>
            <a:ext cx="9590405" cy="2858770"/>
          </a:xfrm>
          <a:prstGeom prst="rect">
            <a:avLst/>
          </a:prstGeom>
          <a:noFill/>
        </p:spPr>
        <p:txBody>
          <a:bodyPr wrap="square" rtlCol="0">
            <a:spAutoFit/>
          </a:bodyPr>
          <a:p>
            <a:pPr>
              <a:lnSpc>
                <a:spcPct val="130000"/>
              </a:lnSpc>
            </a:pPr>
            <a:r>
              <a:rPr lang="en-US" altLang="zh-CN" sz="2400">
                <a:sym typeface="+mn-ea"/>
              </a:rPr>
              <a:t>       </a:t>
            </a:r>
            <a:r>
              <a:rPr lang="zh-CN" altLang="en-US" sz="2400">
                <a:latin typeface="Times New Roman" panose="02020603050405020304" pitchFamily="18" charset="0"/>
                <a:ea typeface="楷体" panose="02010609060101010101" charset="-122"/>
                <a:cs typeface="Times New Roman" panose="02020603050405020304" pitchFamily="18" charset="0"/>
                <a:sym typeface="+mn-ea"/>
              </a:rPr>
              <a:t>例如音乐CD中的采样频率为每秒44100次，这样的声音已经很逼真了。</a:t>
            </a:r>
            <a:endParaRPr lang="zh-CN" altLang="en-US" sz="2400">
              <a:latin typeface="Times New Roman" panose="02020603050405020304" pitchFamily="18" charset="0"/>
              <a:ea typeface="楷体" panose="02010609060101010101" charset="-122"/>
              <a:cs typeface="Times New Roman" panose="02020603050405020304" pitchFamily="18" charset="0"/>
              <a:sym typeface="+mn-ea"/>
            </a:endParaRPr>
          </a:p>
          <a:p>
            <a:pPr>
              <a:lnSpc>
                <a:spcPct val="130000"/>
              </a:lnSpc>
            </a:pPr>
            <a:r>
              <a:rPr lang="zh-CN" altLang="en-US" sz="2400">
                <a:latin typeface="Times New Roman" panose="02020603050405020304" pitchFamily="18" charset="0"/>
                <a:ea typeface="楷体" panose="02010609060101010101" charset="-122"/>
                <a:cs typeface="Times New Roman" panose="02020603050405020304" pitchFamily="18" charset="0"/>
                <a:sym typeface="+mn-ea"/>
              </a:rPr>
              <a:t> </a:t>
            </a:r>
            <a:r>
              <a:rPr lang="en-US" altLang="zh-CN" sz="2400">
                <a:latin typeface="Times New Roman" panose="02020603050405020304" pitchFamily="18" charset="0"/>
                <a:ea typeface="楷体" panose="02010609060101010101" charset="-122"/>
                <a:cs typeface="Times New Roman" panose="02020603050405020304" pitchFamily="18" charset="0"/>
                <a:sym typeface="+mn-ea"/>
              </a:rPr>
              <a:t>       </a:t>
            </a:r>
            <a:r>
              <a:rPr lang="zh-CN" altLang="en-US" sz="2400">
                <a:latin typeface="Times New Roman" panose="02020603050405020304" pitchFamily="18" charset="0"/>
                <a:ea typeface="楷体" panose="02010609060101010101" charset="-122"/>
                <a:cs typeface="Times New Roman" panose="02020603050405020304" pitchFamily="18" charset="0"/>
                <a:sym typeface="+mn-ea"/>
              </a:rPr>
              <a:t>声音文件也如图像文件一样需要压缩存储，即声音编码或音频编码。声音文件的编码格式有WAV、AU、AIFF、VQF和MP3等，目前流行的是MP3格式。</a:t>
            </a:r>
            <a:endParaRPr lang="zh-CN" altLang="en-US" sz="2400">
              <a:latin typeface="Times New Roman" panose="02020603050405020304" pitchFamily="18" charset="0"/>
              <a:ea typeface="楷体" panose="02010609060101010101" charset="-122"/>
              <a:cs typeface="Times New Roman" panose="02020603050405020304" pitchFamily="18" charset="0"/>
            </a:endParaRPr>
          </a:p>
          <a:p>
            <a:endParaRPr lang="zh-CN" altLang="en-US" sz="2400">
              <a:latin typeface="Times New Roman" panose="02020603050405020304" pitchFamily="18" charset="0"/>
              <a:ea typeface="楷体" panose="02010609060101010101" charset="-122"/>
              <a:cs typeface="Times New Roman" panose="02020603050405020304" pitchFamily="18" charset="0"/>
            </a:endParaRPr>
          </a:p>
        </p:txBody>
      </p:sp>
      <p:pic>
        <p:nvPicPr>
          <p:cNvPr id="7" name="图片 6" descr="校徽"/>
          <p:cNvPicPr>
            <a:picLocks noChangeAspect="1"/>
          </p:cNvPicPr>
          <p:nvPr/>
        </p:nvPicPr>
        <p:blipFill>
          <a:blip r:embed="rId1">
            <a:alphaModFix amt="67000"/>
          </a:blip>
          <a:stretch>
            <a:fillRect/>
          </a:stretch>
        </p:blipFill>
        <p:spPr>
          <a:xfrm>
            <a:off x="10788015" y="123825"/>
            <a:ext cx="1297940" cy="124269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7" name="文本框 8196"/>
          <p:cNvSpPr txBox="1"/>
          <p:nvPr/>
        </p:nvSpPr>
        <p:spPr>
          <a:xfrm>
            <a:off x="3657600" y="1066800"/>
            <a:ext cx="5486400" cy="368300"/>
          </a:xfrm>
          <a:prstGeom prst="rect">
            <a:avLst/>
          </a:prstGeom>
          <a:noFill/>
          <a:ln w="9525">
            <a:noFill/>
          </a:ln>
        </p:spPr>
        <p:txBody>
          <a:bodyPr>
            <a:spAutoFit/>
          </a:bodyPr>
          <a:p>
            <a:pPr>
              <a:spcBef>
                <a:spcPct val="50000"/>
              </a:spcBef>
            </a:pPr>
            <a:endParaRPr dirty="0">
              <a:latin typeface="Tahoma" panose="020B0604030504040204" pitchFamily="34" charset="0"/>
              <a:ea typeface="宋体" panose="02010600030101010101" pitchFamily="2" charset="-122"/>
            </a:endParaRPr>
          </a:p>
        </p:txBody>
      </p:sp>
      <p:sp>
        <p:nvSpPr>
          <p:cNvPr id="3" name="文本框 2"/>
          <p:cNvSpPr txBox="1"/>
          <p:nvPr/>
        </p:nvSpPr>
        <p:spPr>
          <a:xfrm>
            <a:off x="1099185" y="1412875"/>
            <a:ext cx="10074275" cy="3969385"/>
          </a:xfrm>
          <a:prstGeom prst="rect">
            <a:avLst/>
          </a:prstGeom>
          <a:noFill/>
        </p:spPr>
        <p:txBody>
          <a:bodyPr wrap="square" rtlCol="0" anchor="t">
            <a:spAutoFit/>
          </a:bodyPr>
          <a:p>
            <a:pPr fontAlgn="auto">
              <a:lnSpc>
                <a:spcPct val="150000"/>
              </a:lnSpc>
            </a:pPr>
            <a:r>
              <a:rPr lang="en-US" altLang="zh-CN"/>
              <a:t>  </a:t>
            </a:r>
            <a:r>
              <a:rPr lang="en-US" altLang="zh-CN" sz="2400"/>
              <a:t>      </a:t>
            </a:r>
            <a:r>
              <a:rPr lang="zh-CN" altLang="en-US" sz="2400">
                <a:latin typeface="Times New Roman" panose="02020603050405020304" pitchFamily="18" charset="0"/>
                <a:ea typeface="楷体" panose="02010609060101010101" charset="-122"/>
                <a:cs typeface="Times New Roman" panose="02020603050405020304" pitchFamily="18" charset="0"/>
              </a:rPr>
              <a:t>视频本质上是时间序列的动态图像(如电影和录像带25帧/s)，也是连续的模拟信号，需要经过采样、量化和编码形成数字视频，保存和处理。同时，视频还可能是由视频、音频及文字经同步后形成的。因此视频处理相当于按照时间序列处理图像、声音和文字及其同步问题。</a:t>
            </a:r>
            <a:endParaRPr lang="zh-CN" altLang="en-US" sz="2400">
              <a:latin typeface="Times New Roman" panose="02020603050405020304" pitchFamily="18" charset="0"/>
              <a:ea typeface="楷体" panose="02010609060101010101" charset="-122"/>
              <a:cs typeface="Times New Roman" panose="02020603050405020304" pitchFamily="18" charset="0"/>
            </a:endParaRPr>
          </a:p>
          <a:p>
            <a:pPr fontAlgn="auto">
              <a:lnSpc>
                <a:spcPct val="150000"/>
              </a:lnSpc>
            </a:pPr>
            <a:r>
              <a:rPr lang="zh-CN" altLang="en-US" sz="2400">
                <a:latin typeface="Times New Roman" panose="02020603050405020304" pitchFamily="18" charset="0"/>
                <a:ea typeface="楷体" panose="02010609060101010101" charset="-122"/>
                <a:cs typeface="Times New Roman" panose="02020603050405020304" pitchFamily="18" charset="0"/>
              </a:rPr>
              <a:t> </a:t>
            </a:r>
            <a:r>
              <a:rPr lang="en-US" altLang="zh-CN" sz="2400">
                <a:latin typeface="Times New Roman" panose="02020603050405020304" pitchFamily="18" charset="0"/>
                <a:ea typeface="楷体" panose="02010609060101010101" charset="-122"/>
                <a:cs typeface="Times New Roman" panose="02020603050405020304" pitchFamily="18" charset="0"/>
              </a:rPr>
              <a:t>       </a:t>
            </a:r>
            <a:r>
              <a:rPr lang="zh-CN" altLang="en-US" sz="2400">
                <a:latin typeface="Times New Roman" panose="02020603050405020304" pitchFamily="18" charset="0"/>
                <a:ea typeface="楷体" panose="02010609060101010101" charset="-122"/>
                <a:cs typeface="Times New Roman" panose="02020603050405020304" pitchFamily="18" charset="0"/>
              </a:rPr>
              <a:t>典型的视频编码有国际电联的H.261、H.263，国际标准化组织运动图像专家组的MPEG 系列标准，此外在互联网上被广泛应用的还有Real- Networks的 RealVideo、微软公司的WMT 以及Apple 公司的 QuickTime 等。</a:t>
            </a:r>
            <a:endParaRPr lang="zh-CN" altLang="en-US" sz="2400">
              <a:latin typeface="Times New Roman" panose="02020603050405020304" pitchFamily="18" charset="0"/>
              <a:ea typeface="楷体" panose="02010609060101010101" charset="-122"/>
              <a:cs typeface="Times New Roman" panose="02020603050405020304" pitchFamily="18" charset="0"/>
            </a:endParaRPr>
          </a:p>
        </p:txBody>
      </p:sp>
      <p:sp>
        <p:nvSpPr>
          <p:cNvPr id="4" name="文本框 3"/>
          <p:cNvSpPr txBox="1"/>
          <p:nvPr/>
        </p:nvSpPr>
        <p:spPr>
          <a:xfrm>
            <a:off x="1853565" y="974725"/>
            <a:ext cx="2545080" cy="460375"/>
          </a:xfrm>
          <a:prstGeom prst="rect">
            <a:avLst/>
          </a:prstGeom>
          <a:noFill/>
        </p:spPr>
        <p:txBody>
          <a:bodyPr wrap="none" rtlCol="0">
            <a:spAutoFit/>
          </a:bodyPr>
          <a:p>
            <a:pPr algn="l"/>
            <a:r>
              <a:rPr lang="en-US" altLang="zh-CN" sz="2400">
                <a:latin typeface="Times New Roman" panose="02020603050405020304" pitchFamily="18" charset="0"/>
                <a:ea typeface="楷体" panose="02010609060101010101" charset="-122"/>
                <a:cs typeface="Times New Roman" panose="02020603050405020304" pitchFamily="18" charset="0"/>
                <a:sym typeface="+mn-ea"/>
              </a:rPr>
              <a:t>6.</a:t>
            </a:r>
            <a:r>
              <a:rPr lang="zh-CN" altLang="en-US" sz="2400">
                <a:latin typeface="Times New Roman" panose="02020603050405020304" pitchFamily="18" charset="0"/>
                <a:ea typeface="楷体" panose="02010609060101010101" charset="-122"/>
                <a:cs typeface="Times New Roman" panose="02020603050405020304" pitchFamily="18" charset="0"/>
                <a:sym typeface="+mn-ea"/>
              </a:rPr>
              <a:t>视频的表示方法</a:t>
            </a:r>
            <a:endParaRPr lang="zh-CN" altLang="en-US" sz="2400">
              <a:latin typeface="Times New Roman" panose="02020603050405020304" pitchFamily="18" charset="0"/>
              <a:ea typeface="楷体" panose="02010609060101010101" charset="-122"/>
              <a:cs typeface="Times New Roman" panose="02020603050405020304" pitchFamily="18" charset="0"/>
            </a:endParaRPr>
          </a:p>
        </p:txBody>
      </p:sp>
      <p:pic>
        <p:nvPicPr>
          <p:cNvPr id="7" name="图片 6" descr="校徽"/>
          <p:cNvPicPr>
            <a:picLocks noChangeAspect="1"/>
          </p:cNvPicPr>
          <p:nvPr/>
        </p:nvPicPr>
        <p:blipFill>
          <a:blip r:embed="rId1">
            <a:alphaModFix amt="67000"/>
          </a:blip>
          <a:stretch>
            <a:fillRect/>
          </a:stretch>
        </p:blipFill>
        <p:spPr>
          <a:xfrm>
            <a:off x="10788015" y="123825"/>
            <a:ext cx="1297940" cy="124269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文本框 14337"/>
          <p:cNvSpPr txBox="1"/>
          <p:nvPr/>
        </p:nvSpPr>
        <p:spPr>
          <a:xfrm>
            <a:off x="3733800" y="800100"/>
            <a:ext cx="6629400" cy="368300"/>
          </a:xfrm>
          <a:prstGeom prst="rect">
            <a:avLst/>
          </a:prstGeom>
          <a:noFill/>
          <a:ln w="9525">
            <a:noFill/>
          </a:ln>
        </p:spPr>
        <p:txBody>
          <a:bodyPr>
            <a:spAutoFit/>
          </a:bodyPr>
          <a:lstStyle/>
          <a:p>
            <a:pPr>
              <a:spcBef>
                <a:spcPct val="50000"/>
              </a:spcBef>
            </a:pPr>
            <a:endParaRPr dirty="0">
              <a:latin typeface="Tahoma" panose="020B0604030504040204" pitchFamily="34" charset="0"/>
              <a:ea typeface="宋体" panose="02010600030101010101" pitchFamily="2" charset="-122"/>
            </a:endParaRPr>
          </a:p>
        </p:txBody>
      </p:sp>
      <p:sp>
        <p:nvSpPr>
          <p:cNvPr id="14341" name="文本框 14340"/>
          <p:cNvSpPr txBox="1"/>
          <p:nvPr/>
        </p:nvSpPr>
        <p:spPr>
          <a:xfrm>
            <a:off x="3657600" y="1638300"/>
            <a:ext cx="5486400" cy="368300"/>
          </a:xfrm>
          <a:prstGeom prst="rect">
            <a:avLst/>
          </a:prstGeom>
          <a:noFill/>
          <a:ln w="9525">
            <a:noFill/>
          </a:ln>
        </p:spPr>
        <p:txBody>
          <a:bodyPr>
            <a:spAutoFit/>
          </a:bodyPr>
          <a:lstStyle/>
          <a:p>
            <a:pPr>
              <a:spcBef>
                <a:spcPct val="50000"/>
              </a:spcBef>
            </a:pPr>
            <a:endParaRPr dirty="0">
              <a:latin typeface="Tahoma" panose="020B0604030504040204" pitchFamily="34" charset="0"/>
              <a:ea typeface="宋体" panose="02010600030101010101" pitchFamily="2" charset="-122"/>
            </a:endParaRPr>
          </a:p>
        </p:txBody>
      </p:sp>
      <p:sp>
        <p:nvSpPr>
          <p:cNvPr id="14345" name="矩形 14344"/>
          <p:cNvSpPr/>
          <p:nvPr/>
        </p:nvSpPr>
        <p:spPr>
          <a:xfrm>
            <a:off x="1149985" y="1200785"/>
            <a:ext cx="10226040" cy="1091565"/>
          </a:xfrm>
          <a:prstGeom prst="rect">
            <a:avLst/>
          </a:prstGeom>
          <a:noFill/>
          <a:ln w="9525">
            <a:noFill/>
          </a:ln>
        </p:spPr>
        <p:txBody>
          <a:bodyPr wrap="square">
            <a:spAutoFit/>
          </a:bodyPr>
          <a:lstStyle/>
          <a:p>
            <a:pPr>
              <a:lnSpc>
                <a:spcPct val="125000"/>
              </a:lnSpc>
            </a:pPr>
            <a:r>
              <a:rPr lang="en-US" altLang="zh-CN" sz="2800" dirty="0">
                <a:latin typeface="宋体" panose="02010600030101010101" pitchFamily="2" charset="-122"/>
                <a:ea typeface="宋体" panose="02010600030101010101" pitchFamily="2" charset="-122"/>
              </a:rPr>
              <a:t>  </a:t>
            </a:r>
            <a:r>
              <a:rPr lang="zh-CN" altLang="en-US" sz="2400" dirty="0">
                <a:latin typeface="Times New Roman" panose="02020603050405020304" pitchFamily="18" charset="0"/>
                <a:ea typeface="楷体" panose="02010609060101010101" charset="-122"/>
                <a:cs typeface="Times New Roman" panose="02020603050405020304" pitchFamily="18" charset="0"/>
              </a:rPr>
              <a:t>例</a:t>
            </a:r>
            <a:r>
              <a:rPr lang="en-US" altLang="zh-CN" sz="2400" dirty="0">
                <a:latin typeface="Times New Roman" panose="02020603050405020304" pitchFamily="18" charset="0"/>
                <a:ea typeface="楷体" panose="02010609060101010101" charset="-122"/>
                <a:cs typeface="Times New Roman" panose="02020603050405020304" pitchFamily="18" charset="0"/>
              </a:rPr>
              <a:t>1</a:t>
            </a:r>
            <a:r>
              <a:rPr lang="zh-CN" altLang="en-US" sz="2400" dirty="0">
                <a:latin typeface="Times New Roman" panose="02020603050405020304" pitchFamily="18" charset="0"/>
                <a:ea typeface="楷体" panose="02010609060101010101" charset="-122"/>
                <a:cs typeface="Times New Roman" panose="02020603050405020304" pitchFamily="18" charset="0"/>
              </a:rPr>
              <a:t>：采用原码表示</a:t>
            </a:r>
            <a:r>
              <a:rPr lang="en-US" altLang="zh-CN" sz="2400" i="1">
                <a:latin typeface="Times New Roman" panose="02020603050405020304" pitchFamily="18" charset="0"/>
                <a:ea typeface="楷体" panose="02010609060101010101" charset="-122"/>
                <a:cs typeface="Times New Roman" panose="02020603050405020304" pitchFamily="18" charset="0"/>
                <a:sym typeface="+mn-ea"/>
              </a:rPr>
              <a:t>M</a:t>
            </a:r>
            <a:r>
              <a:rPr lang="zh-CN" altLang="en-US" sz="2400">
                <a:latin typeface="Times New Roman" panose="02020603050405020304" pitchFamily="18" charset="0"/>
                <a:ea typeface="楷体" panose="02010609060101010101" charset="-122"/>
                <a:cs typeface="Times New Roman" panose="02020603050405020304" pitchFamily="18" charset="0"/>
                <a:sym typeface="+mn-ea"/>
              </a:rPr>
              <a:t>（带符号</a:t>
            </a:r>
            <a:r>
              <a:rPr lang="en-US" altLang="zh-CN" sz="2400">
                <a:latin typeface="Times New Roman" panose="02020603050405020304" pitchFamily="18" charset="0"/>
                <a:ea typeface="楷体" panose="02010609060101010101" charset="-122"/>
                <a:cs typeface="Times New Roman" panose="02020603050405020304" pitchFamily="18" charset="0"/>
                <a:sym typeface="+mn-ea"/>
              </a:rPr>
              <a:t>5</a:t>
            </a:r>
            <a:r>
              <a:rPr lang="zh-CN" altLang="en-US" sz="2400">
                <a:latin typeface="Times New Roman" panose="02020603050405020304" pitchFamily="18" charset="0"/>
                <a:ea typeface="楷体" panose="02010609060101010101" charset="-122"/>
                <a:cs typeface="Times New Roman" panose="02020603050405020304" pitchFamily="18" charset="0"/>
                <a:sym typeface="+mn-ea"/>
              </a:rPr>
              <a:t>位）、</a:t>
            </a:r>
            <a:r>
              <a:rPr lang="en-US" altLang="zh-CN" sz="2400" i="1">
                <a:latin typeface="Times New Roman" panose="02020603050405020304" pitchFamily="18" charset="0"/>
                <a:ea typeface="楷体" panose="02010609060101010101" charset="-122"/>
                <a:cs typeface="Times New Roman" panose="02020603050405020304" pitchFamily="18" charset="0"/>
                <a:sym typeface="+mn-ea"/>
              </a:rPr>
              <a:t>E</a:t>
            </a:r>
            <a:r>
              <a:rPr lang="zh-CN" altLang="en-US" sz="2400">
                <a:latin typeface="Times New Roman" panose="02020603050405020304" pitchFamily="18" charset="0"/>
                <a:ea typeface="楷体" panose="02010609060101010101" charset="-122"/>
                <a:cs typeface="Times New Roman" panose="02020603050405020304" pitchFamily="18" charset="0"/>
                <a:sym typeface="+mn-ea"/>
              </a:rPr>
              <a:t>（带符号</a:t>
            </a:r>
            <a:r>
              <a:rPr lang="en-US" altLang="zh-CN" sz="2400">
                <a:latin typeface="Times New Roman" panose="02020603050405020304" pitchFamily="18" charset="0"/>
                <a:ea typeface="楷体" panose="02010609060101010101" charset="-122"/>
                <a:cs typeface="Times New Roman" panose="02020603050405020304" pitchFamily="18" charset="0"/>
                <a:sym typeface="+mn-ea"/>
              </a:rPr>
              <a:t>5</a:t>
            </a:r>
            <a:r>
              <a:rPr lang="zh-CN" altLang="en-US" sz="2400">
                <a:latin typeface="Times New Roman" panose="02020603050405020304" pitchFamily="18" charset="0"/>
                <a:ea typeface="楷体" panose="02010609060101010101" charset="-122"/>
                <a:cs typeface="Times New Roman" panose="02020603050405020304" pitchFamily="18" charset="0"/>
                <a:sym typeface="+mn-ea"/>
              </a:rPr>
              <a:t>位）的浮点数如下，</a:t>
            </a:r>
            <a:endParaRPr lang="zh-CN" altLang="en-US" sz="2400">
              <a:latin typeface="Times New Roman" panose="02020603050405020304" pitchFamily="18" charset="0"/>
              <a:ea typeface="楷体" panose="02010609060101010101" charset="-122"/>
              <a:cs typeface="Times New Roman" panose="02020603050405020304" pitchFamily="18" charset="0"/>
              <a:sym typeface="+mn-ea"/>
            </a:endParaRPr>
          </a:p>
          <a:p>
            <a:pPr>
              <a:lnSpc>
                <a:spcPct val="125000"/>
              </a:lnSpc>
            </a:pPr>
            <a:r>
              <a:rPr lang="zh-CN" altLang="en-US" sz="2400">
                <a:latin typeface="Times New Roman" panose="02020603050405020304" pitchFamily="18" charset="0"/>
                <a:ea typeface="楷体" panose="02010609060101010101" charset="-122"/>
                <a:cs typeface="Times New Roman" panose="02020603050405020304" pitchFamily="18" charset="0"/>
                <a:sym typeface="+mn-ea"/>
              </a:rPr>
              <a:t>求其真值。</a:t>
            </a:r>
            <a:r>
              <a:rPr lang="en-US" altLang="zh-CN" sz="2400">
                <a:sym typeface="+mn-ea"/>
              </a:rPr>
              <a:t>         </a:t>
            </a:r>
            <a:r>
              <a:rPr lang="zh-CN" altLang="en-US" sz="2400" dirty="0">
                <a:latin typeface="Tahoma" panose="020B0604030504040204" pitchFamily="34" charset="0"/>
                <a:ea typeface="宋体" panose="02010600030101010101" pitchFamily="2" charset="-122"/>
              </a:rPr>
              <a:t> </a:t>
            </a:r>
            <a:endParaRPr lang="zh-CN" altLang="en-US" sz="2400" dirty="0">
              <a:latin typeface="Times New Roman" panose="02020603050405020304" pitchFamily="18" charset="0"/>
              <a:ea typeface="宋体" panose="02010600030101010101" pitchFamily="2" charset="-122"/>
            </a:endParaRPr>
          </a:p>
        </p:txBody>
      </p:sp>
      <p:sp>
        <p:nvSpPr>
          <p:cNvPr id="14346" name="矩形 14345"/>
          <p:cNvSpPr/>
          <p:nvPr/>
        </p:nvSpPr>
        <p:spPr>
          <a:xfrm>
            <a:off x="1149985" y="4475480"/>
            <a:ext cx="9950450" cy="1476375"/>
          </a:xfrm>
          <a:prstGeom prst="rect">
            <a:avLst/>
          </a:prstGeom>
          <a:noFill/>
          <a:ln w="9525">
            <a:noFill/>
          </a:ln>
        </p:spPr>
        <p:txBody>
          <a:bodyPr wrap="square">
            <a:spAutoFit/>
          </a:bodyPr>
          <a:lstStyle/>
          <a:p>
            <a:pPr>
              <a:lnSpc>
                <a:spcPct val="125000"/>
              </a:lnSpc>
            </a:pPr>
            <a:r>
              <a:rPr lang="zh-CN" altLang="en-US" sz="2400" dirty="0">
                <a:latin typeface="Times New Roman" panose="02020603050405020304" pitchFamily="18" charset="0"/>
                <a:ea typeface="楷体" panose="02010609060101010101" charset="-122"/>
                <a:cs typeface="Times New Roman" panose="02020603050405020304" pitchFamily="18" charset="0"/>
              </a:rPr>
              <a:t>其中，尾数</a:t>
            </a:r>
            <a:r>
              <a:rPr lang="en-US" altLang="zh-CN" sz="2400" i="1" dirty="0">
                <a:latin typeface="Times New Roman" panose="02020603050405020304" pitchFamily="18" charset="0"/>
                <a:ea typeface="楷体" panose="02010609060101010101" charset="-122"/>
                <a:cs typeface="Times New Roman" panose="02020603050405020304" pitchFamily="18" charset="0"/>
              </a:rPr>
              <a:t>M</a:t>
            </a:r>
            <a:r>
              <a:rPr lang="en-US" altLang="zh-CN" sz="2400" dirty="0">
                <a:latin typeface="Times New Roman" panose="02020603050405020304" pitchFamily="18" charset="0"/>
                <a:ea typeface="楷体" panose="02010609060101010101" charset="-122"/>
                <a:cs typeface="Times New Roman" panose="02020603050405020304" pitchFamily="18" charset="0"/>
                <a:sym typeface="+mn-ea"/>
              </a:rPr>
              <a:t>=</a:t>
            </a:r>
            <a:r>
              <a:rPr lang="en-US" altLang="zh-CN" sz="2400" dirty="0">
                <a:latin typeface="Times New Roman" panose="02020603050405020304" pitchFamily="18" charset="0"/>
                <a:ea typeface="楷体" panose="02010609060101010101" charset="-122"/>
                <a:cs typeface="Times New Roman" panose="02020603050405020304" pitchFamily="18" charset="0"/>
                <a:sym typeface="+mn-ea"/>
              </a:rPr>
              <a:t>0.0111</a:t>
            </a:r>
            <a:r>
              <a:rPr lang="zh-CN" altLang="en-US" sz="2400" dirty="0">
                <a:latin typeface="Times New Roman" panose="02020603050405020304" pitchFamily="18" charset="0"/>
                <a:ea typeface="楷体" panose="02010609060101010101" charset="-122"/>
                <a:cs typeface="Times New Roman" panose="02020603050405020304" pitchFamily="18" charset="0"/>
                <a:sym typeface="+mn-ea"/>
              </a:rPr>
              <a:t>，</a:t>
            </a:r>
            <a:r>
              <a:rPr lang="en-US" altLang="zh-CN" sz="2400" i="1" dirty="0">
                <a:latin typeface="Times New Roman" panose="02020603050405020304" pitchFamily="18" charset="0"/>
                <a:ea typeface="楷体" panose="02010609060101010101" charset="-122"/>
                <a:cs typeface="Times New Roman" panose="02020603050405020304" pitchFamily="18" charset="0"/>
                <a:sym typeface="+mn-ea"/>
              </a:rPr>
              <a:t>E</a:t>
            </a:r>
            <a:r>
              <a:rPr lang="en-US" altLang="zh-CN" sz="2400" dirty="0">
                <a:latin typeface="Times New Roman" panose="02020603050405020304" pitchFamily="18" charset="0"/>
                <a:ea typeface="楷体" panose="02010609060101010101" charset="-122"/>
                <a:cs typeface="Times New Roman" panose="02020603050405020304" pitchFamily="18" charset="0"/>
                <a:sym typeface="+mn-ea"/>
              </a:rPr>
              <a:t>=1,0011</a:t>
            </a:r>
            <a:r>
              <a:rPr lang="zh-CN" altLang="en-US" sz="2400" dirty="0">
                <a:latin typeface="Times New Roman" panose="02020603050405020304" pitchFamily="18" charset="0"/>
                <a:ea typeface="楷体" panose="02010609060101010101" charset="-122"/>
                <a:cs typeface="Times New Roman" panose="02020603050405020304" pitchFamily="18" charset="0"/>
                <a:sym typeface="+mn-ea"/>
              </a:rPr>
              <a:t>，它们的</a:t>
            </a:r>
            <a:r>
              <a:rPr lang="zh-CN" altLang="en-US" sz="2400" dirty="0">
                <a:latin typeface="Times New Roman" panose="02020603050405020304" pitchFamily="18" charset="0"/>
                <a:ea typeface="楷体" panose="02010609060101010101" charset="-122"/>
                <a:cs typeface="Times New Roman" panose="02020603050405020304" pitchFamily="18" charset="0"/>
                <a:sym typeface="+mn-ea"/>
              </a:rPr>
              <a:t>真值</a:t>
            </a:r>
            <a:endParaRPr lang="zh-CN" altLang="en-US" sz="2400" dirty="0">
              <a:latin typeface="Times New Roman" panose="02020603050405020304" pitchFamily="18" charset="0"/>
              <a:ea typeface="楷体" panose="02010609060101010101" charset="-122"/>
              <a:cs typeface="Times New Roman" panose="02020603050405020304" pitchFamily="18" charset="0"/>
              <a:sym typeface="+mn-ea"/>
            </a:endParaRPr>
          </a:p>
          <a:p>
            <a:pPr>
              <a:lnSpc>
                <a:spcPct val="125000"/>
              </a:lnSpc>
            </a:pPr>
            <a:r>
              <a:rPr lang="en-US" altLang="zh-CN" sz="2400" dirty="0">
                <a:latin typeface="Times New Roman" panose="02020603050405020304" pitchFamily="18" charset="0"/>
                <a:ea typeface="楷体" panose="02010609060101010101" charset="-122"/>
                <a:cs typeface="Times New Roman" panose="02020603050405020304" pitchFamily="18" charset="0"/>
              </a:rPr>
              <a:t>             m=</a:t>
            </a:r>
            <a:r>
              <a:rPr lang="zh-CN" altLang="en-US" sz="2400" dirty="0">
                <a:latin typeface="Times New Roman" panose="02020603050405020304" pitchFamily="18" charset="0"/>
                <a:ea typeface="楷体" panose="02010609060101010101" charset="-122"/>
                <a:cs typeface="Times New Roman" panose="02020603050405020304" pitchFamily="18" charset="0"/>
              </a:rPr>
              <a:t>（</a:t>
            </a:r>
            <a:r>
              <a:rPr lang="en-US" altLang="zh-CN" sz="2400" dirty="0">
                <a:latin typeface="Times New Roman" panose="02020603050405020304" pitchFamily="18" charset="0"/>
                <a:ea typeface="楷体" panose="02010609060101010101" charset="-122"/>
                <a:cs typeface="Times New Roman" panose="02020603050405020304" pitchFamily="18" charset="0"/>
              </a:rPr>
              <a:t>0.0111</a:t>
            </a:r>
            <a:r>
              <a:rPr lang="zh-CN" altLang="en-US" sz="2400" dirty="0">
                <a:latin typeface="Times New Roman" panose="02020603050405020304" pitchFamily="18" charset="0"/>
                <a:ea typeface="楷体" panose="02010609060101010101" charset="-122"/>
                <a:cs typeface="Times New Roman" panose="02020603050405020304" pitchFamily="18" charset="0"/>
              </a:rPr>
              <a:t>）</a:t>
            </a:r>
            <a:r>
              <a:rPr lang="en-US" altLang="zh-CN" sz="2400" baseline="-25000" dirty="0">
                <a:latin typeface="Times New Roman" panose="02020603050405020304" pitchFamily="18" charset="0"/>
                <a:ea typeface="楷体" panose="02010609060101010101" charset="-122"/>
                <a:cs typeface="Times New Roman" panose="02020603050405020304" pitchFamily="18" charset="0"/>
              </a:rPr>
              <a:t>2</a:t>
            </a:r>
            <a:r>
              <a:rPr lang="en-US" altLang="zh-CN" sz="2400" dirty="0">
                <a:latin typeface="Times New Roman" panose="02020603050405020304" pitchFamily="18" charset="0"/>
                <a:ea typeface="楷体" panose="02010609060101010101" charset="-122"/>
                <a:cs typeface="Times New Roman" panose="02020603050405020304" pitchFamily="18" charset="0"/>
                <a:sym typeface="+mn-ea"/>
              </a:rPr>
              <a:t>=0.4375</a:t>
            </a:r>
            <a:r>
              <a:rPr lang="zh-CN" altLang="en-US" sz="2400" dirty="0">
                <a:latin typeface="Times New Roman" panose="02020603050405020304" pitchFamily="18" charset="0"/>
                <a:ea typeface="楷体" panose="02010609060101010101" charset="-122"/>
                <a:cs typeface="Times New Roman" panose="02020603050405020304" pitchFamily="18" charset="0"/>
              </a:rPr>
              <a:t>，</a:t>
            </a:r>
            <a:r>
              <a:rPr lang="en-US" altLang="zh-CN" sz="2400" i="1" dirty="0">
                <a:latin typeface="Times New Roman" panose="02020603050405020304" pitchFamily="18" charset="0"/>
                <a:ea typeface="楷体" panose="02010609060101010101" charset="-122"/>
                <a:cs typeface="Times New Roman" panose="02020603050405020304" pitchFamily="18" charset="0"/>
              </a:rPr>
              <a:t>e</a:t>
            </a:r>
            <a:r>
              <a:rPr lang="en-US" altLang="zh-CN" sz="2400" dirty="0">
                <a:latin typeface="Times New Roman" panose="02020603050405020304" pitchFamily="18" charset="0"/>
                <a:ea typeface="楷体" panose="02010609060101010101" charset="-122"/>
                <a:cs typeface="Times New Roman" panose="02020603050405020304" pitchFamily="18" charset="0"/>
              </a:rPr>
              <a:t>=</a:t>
            </a:r>
            <a:r>
              <a:rPr lang="zh-CN" altLang="en-US" sz="2400" dirty="0">
                <a:latin typeface="Times New Roman" panose="02020603050405020304" pitchFamily="18" charset="0"/>
                <a:ea typeface="楷体" panose="02010609060101010101" charset="-122"/>
                <a:cs typeface="Times New Roman" panose="02020603050405020304" pitchFamily="18" charset="0"/>
              </a:rPr>
              <a:t>（</a:t>
            </a:r>
            <a:r>
              <a:rPr lang="en-US" altLang="zh-CN" sz="2400" dirty="0">
                <a:latin typeface="Times New Roman" panose="02020603050405020304" pitchFamily="18" charset="0"/>
                <a:ea typeface="楷体" panose="02010609060101010101" charset="-122"/>
                <a:cs typeface="Times New Roman" panose="02020603050405020304" pitchFamily="18" charset="0"/>
              </a:rPr>
              <a:t>-11</a:t>
            </a:r>
            <a:r>
              <a:rPr lang="zh-CN" altLang="en-US" sz="2400" dirty="0">
                <a:latin typeface="Times New Roman" panose="02020603050405020304" pitchFamily="18" charset="0"/>
                <a:ea typeface="楷体" panose="02010609060101010101" charset="-122"/>
                <a:cs typeface="Times New Roman" panose="02020603050405020304" pitchFamily="18" charset="0"/>
              </a:rPr>
              <a:t>）</a:t>
            </a:r>
            <a:r>
              <a:rPr lang="en-US" altLang="zh-CN" sz="2400" baseline="-25000" dirty="0">
                <a:latin typeface="Times New Roman" panose="02020603050405020304" pitchFamily="18" charset="0"/>
                <a:ea typeface="楷体" panose="02010609060101010101" charset="-122"/>
                <a:cs typeface="Times New Roman" panose="02020603050405020304" pitchFamily="18" charset="0"/>
                <a:sym typeface="+mn-ea"/>
              </a:rPr>
              <a:t>2</a:t>
            </a:r>
            <a:r>
              <a:rPr lang="en-US" altLang="zh-CN" sz="2400" dirty="0">
                <a:latin typeface="Times New Roman" panose="02020603050405020304" pitchFamily="18" charset="0"/>
                <a:ea typeface="楷体" panose="02010609060101010101" charset="-122"/>
                <a:cs typeface="Times New Roman" panose="02020603050405020304" pitchFamily="18" charset="0"/>
                <a:sym typeface="+mn-ea"/>
              </a:rPr>
              <a:t>=-3</a:t>
            </a:r>
            <a:endParaRPr lang="zh-CN" altLang="en-US" sz="2400" dirty="0">
              <a:latin typeface="Times New Roman" panose="02020603050405020304" pitchFamily="18" charset="0"/>
              <a:ea typeface="楷体" panose="02010609060101010101" charset="-122"/>
              <a:cs typeface="Times New Roman" panose="02020603050405020304" pitchFamily="18" charset="0"/>
              <a:sym typeface="+mn-ea"/>
            </a:endParaRPr>
          </a:p>
          <a:p>
            <a:pPr>
              <a:lnSpc>
                <a:spcPct val="125000"/>
              </a:lnSpc>
            </a:pPr>
            <a:r>
              <a:rPr lang="zh-CN" altLang="en-US" sz="2400" dirty="0">
                <a:latin typeface="Times New Roman" panose="02020603050405020304" pitchFamily="18" charset="0"/>
                <a:ea typeface="楷体" panose="02010609060101010101" charset="-122"/>
                <a:cs typeface="Times New Roman" panose="02020603050405020304" pitchFamily="18" charset="0"/>
                <a:sym typeface="+mn-ea"/>
              </a:rPr>
              <a:t>所以</a:t>
            </a:r>
            <a:r>
              <a:rPr lang="zh-CN" altLang="en-US" sz="2400">
                <a:latin typeface="Times New Roman" panose="02020603050405020304" pitchFamily="18" charset="0"/>
                <a:ea typeface="楷体" panose="02010609060101010101" charset="-122"/>
                <a:cs typeface="Times New Roman" panose="02020603050405020304" pitchFamily="18" charset="0"/>
                <a:sym typeface="+mn-ea"/>
              </a:rPr>
              <a:t>浮点数</a:t>
            </a:r>
            <a:r>
              <a:rPr lang="en-US" altLang="zh-CN" sz="2400" i="1" dirty="0">
                <a:latin typeface="Times New Roman" panose="02020603050405020304" pitchFamily="18" charset="0"/>
                <a:ea typeface="楷体" panose="02010609060101010101" charset="-122"/>
                <a:cs typeface="Times New Roman" panose="02020603050405020304" pitchFamily="18" charset="0"/>
              </a:rPr>
              <a:t>N</a:t>
            </a:r>
            <a:r>
              <a:rPr lang="zh-CN" altLang="en-US" sz="2400" dirty="0">
                <a:latin typeface="Times New Roman" panose="02020603050405020304" pitchFamily="18" charset="0"/>
                <a:ea typeface="楷体" panose="02010609060101010101" charset="-122"/>
                <a:cs typeface="Times New Roman" panose="02020603050405020304" pitchFamily="18" charset="0"/>
              </a:rPr>
              <a:t>表示的实数为：</a:t>
            </a:r>
            <a:r>
              <a:rPr lang="zh-CN" altLang="en-US" sz="2400">
                <a:latin typeface="宋体" panose="02010600030101010101" pitchFamily="2" charset="-122"/>
                <a:ea typeface="宋体" panose="02010600030101010101" pitchFamily="2" charset="-122"/>
              </a:rPr>
              <a:t>            </a:t>
            </a:r>
            <a:r>
              <a:rPr lang="zh-CN" altLang="en-US" sz="2400" dirty="0">
                <a:latin typeface="Tahoma" panose="020B0604030504040204" pitchFamily="34" charset="0"/>
                <a:ea typeface="宋体" panose="02010600030101010101" pitchFamily="2" charset="-122"/>
              </a:rPr>
              <a:t> </a:t>
            </a:r>
            <a:endParaRPr lang="zh-CN" altLang="en-US" sz="2400" dirty="0">
              <a:latin typeface="Times New Roman" panose="02020603050405020304" pitchFamily="18" charset="0"/>
              <a:ea typeface="宋体" panose="02010600030101010101" pitchFamily="2" charset="-122"/>
            </a:endParaRPr>
          </a:p>
        </p:txBody>
      </p:sp>
      <p:graphicFrame>
        <p:nvGraphicFramePr>
          <p:cNvPr id="5" name="表格 4"/>
          <p:cNvGraphicFramePr/>
          <p:nvPr/>
        </p:nvGraphicFramePr>
        <p:xfrm>
          <a:off x="2772410" y="2787650"/>
          <a:ext cx="4762500" cy="387350"/>
        </p:xfrm>
        <a:graphic>
          <a:graphicData uri="http://schemas.openxmlformats.org/drawingml/2006/table">
            <a:tbl>
              <a:tblPr firstRow="1" bandRow="1">
                <a:tableStyleId>{5940675A-B579-460E-94D1-54222C63F5DA}</a:tableStyleId>
              </a:tblPr>
              <a:tblGrid>
                <a:gridCol w="420370"/>
                <a:gridCol w="421005"/>
                <a:gridCol w="417830"/>
                <a:gridCol w="405130"/>
                <a:gridCol w="410210"/>
                <a:gridCol w="578485"/>
                <a:gridCol w="492125"/>
                <a:gridCol w="476885"/>
                <a:gridCol w="595630"/>
                <a:gridCol w="544830"/>
              </a:tblGrid>
              <a:tr h="387350">
                <a:tc>
                  <a:txBody>
                    <a:bodyPr/>
                    <a:lstStyle/>
                    <a:p>
                      <a:pPr indent="0">
                        <a:buNone/>
                      </a:pPr>
                      <a:r>
                        <a:rPr lang="en-US" sz="2000" b="0">
                          <a:latin typeface="宋体" panose="02010600030101010101" pitchFamily="2" charset="-122"/>
                          <a:ea typeface="宋体" panose="02010600030101010101" pitchFamily="2" charset="-122"/>
                          <a:cs typeface="宋体" panose="02010600030101010101" pitchFamily="2" charset="-122"/>
                        </a:rPr>
                        <a:t>1</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2000" b="0">
                          <a:latin typeface="宋体" panose="02010600030101010101" pitchFamily="2" charset="-122"/>
                          <a:ea typeface="宋体" panose="02010600030101010101" pitchFamily="2" charset="-122"/>
                          <a:cs typeface="宋体" panose="02010600030101010101" pitchFamily="2" charset="-122"/>
                        </a:rPr>
                        <a:t>0</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2000" b="0">
                          <a:latin typeface="宋体" panose="02010600030101010101" pitchFamily="2" charset="-122"/>
                          <a:ea typeface="宋体" panose="02010600030101010101" pitchFamily="2" charset="-122"/>
                          <a:cs typeface="宋体" panose="02010600030101010101" pitchFamily="2" charset="-122"/>
                        </a:rPr>
                        <a:t>0</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2000" b="0">
                          <a:latin typeface="宋体" panose="02010600030101010101" pitchFamily="2" charset="-122"/>
                          <a:ea typeface="宋体" panose="02010600030101010101" pitchFamily="2" charset="-122"/>
                          <a:cs typeface="宋体" panose="02010600030101010101" pitchFamily="2" charset="-122"/>
                        </a:rPr>
                        <a:t>1</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2000" b="0">
                          <a:latin typeface="宋体" panose="02010600030101010101" pitchFamily="2" charset="-122"/>
                          <a:ea typeface="宋体" panose="02010600030101010101" pitchFamily="2" charset="-122"/>
                          <a:cs typeface="宋体" panose="02010600030101010101" pitchFamily="2" charset="-122"/>
                        </a:rPr>
                        <a:t>1</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2000" b="0" baseline="-25000">
                          <a:latin typeface="宋体" panose="02010600030101010101" pitchFamily="2" charset="-122"/>
                          <a:ea typeface="宋体" panose="02010600030101010101" pitchFamily="2" charset="-122"/>
                          <a:cs typeface="宋体" panose="02010600030101010101" pitchFamily="2" charset="-122"/>
                        </a:rPr>
                        <a:t>  </a:t>
                      </a:r>
                      <a:r>
                        <a:rPr lang="en-US" sz="2000" b="0">
                          <a:latin typeface="宋体" panose="02010600030101010101" pitchFamily="2" charset="-122"/>
                          <a:ea typeface="宋体" panose="02010600030101010101" pitchFamily="2" charset="-122"/>
                          <a:cs typeface="宋体" panose="02010600030101010101" pitchFamily="2" charset="-122"/>
                        </a:rPr>
                        <a:t>0</a:t>
                      </a:r>
                      <a:endParaRPr lang="en-US" altLang="en-US" sz="2000" b="0" baseline="-2500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2000" b="0">
                          <a:latin typeface="宋体" panose="02010600030101010101" pitchFamily="2" charset="-122"/>
                          <a:ea typeface="宋体" panose="02010600030101010101" pitchFamily="2" charset="-122"/>
                          <a:cs typeface="宋体" panose="02010600030101010101" pitchFamily="2" charset="-122"/>
                        </a:rPr>
                        <a:t>0</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2000" b="0">
                          <a:latin typeface="宋体" panose="02010600030101010101" pitchFamily="2" charset="-122"/>
                          <a:ea typeface="宋体" panose="02010600030101010101" pitchFamily="2" charset="-122"/>
                          <a:cs typeface="宋体" panose="02010600030101010101" pitchFamily="2" charset="-122"/>
                        </a:rPr>
                        <a:t>1</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altLang="en-US" sz="2000" b="0">
                          <a:latin typeface="宋体" panose="02010600030101010101" pitchFamily="2" charset="-122"/>
                          <a:ea typeface="宋体" panose="02010600030101010101" pitchFamily="2" charset="-122"/>
                          <a:cs typeface="宋体" panose="02010600030101010101" pitchFamily="2" charset="-122"/>
                        </a:rPr>
                        <a:t>1</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2000" b="0">
                          <a:latin typeface="宋体" panose="02010600030101010101" pitchFamily="2" charset="-122"/>
                          <a:ea typeface="宋体" panose="02010600030101010101" pitchFamily="2" charset="-122"/>
                          <a:cs typeface="宋体" panose="02010600030101010101" pitchFamily="2" charset="-122"/>
                        </a:rPr>
                        <a:t>1</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graphicFrame>
        <p:nvGraphicFramePr>
          <p:cNvPr id="3" name="对象 2">
            <a:hlinkClick r:id="" action="ppaction://ole?verb="/>
          </p:cNvPr>
          <p:cNvGraphicFramePr>
            <a:graphicFrameLocks noChangeAspect="1"/>
          </p:cNvGraphicFramePr>
          <p:nvPr/>
        </p:nvGraphicFramePr>
        <p:xfrm>
          <a:off x="3129598" y="3931285"/>
          <a:ext cx="4048760" cy="462915"/>
        </p:xfrm>
        <a:graphic>
          <a:graphicData uri="http://schemas.openxmlformats.org/presentationml/2006/ole">
            <mc:AlternateContent xmlns:mc="http://schemas.openxmlformats.org/markup-compatibility/2006">
              <mc:Choice xmlns:v="urn:schemas-microsoft-com:vml" Requires="v">
                <p:oleObj spid="_x0000_s1025" name="" r:id="rId1" imgW="1777365" imgH="203200" progId="Equation.KSEE3">
                  <p:embed/>
                </p:oleObj>
              </mc:Choice>
              <mc:Fallback>
                <p:oleObj name="" r:id="rId1" imgW="1777365" imgH="203200" progId="Equation.KSEE3">
                  <p:embed/>
                  <p:pic>
                    <p:nvPicPr>
                      <p:cNvPr id="0" name="图片 1024"/>
                      <p:cNvPicPr/>
                      <p:nvPr/>
                    </p:nvPicPr>
                    <p:blipFill>
                      <a:blip r:embed="rId2"/>
                      <a:stretch>
                        <a:fillRect/>
                      </a:stretch>
                    </p:blipFill>
                    <p:spPr>
                      <a:xfrm>
                        <a:off x="3129598" y="3931285"/>
                        <a:ext cx="4048760" cy="462915"/>
                      </a:xfrm>
                      <a:prstGeom prst="rect">
                        <a:avLst/>
                      </a:prstGeom>
                    </p:spPr>
                  </p:pic>
                </p:oleObj>
              </mc:Fallback>
            </mc:AlternateContent>
          </a:graphicData>
        </a:graphic>
      </p:graphicFrame>
      <p:sp>
        <p:nvSpPr>
          <p:cNvPr id="1073744834" name="左大括号 1073744833"/>
          <p:cNvSpPr/>
          <p:nvPr/>
        </p:nvSpPr>
        <p:spPr>
          <a:xfrm rot="16200000">
            <a:off x="3770630" y="2330450"/>
            <a:ext cx="76200" cy="1945005"/>
          </a:xfrm>
          <a:prstGeom prst="leftBrace">
            <a:avLst>
              <a:gd name="adj1" fmla="val 130000"/>
              <a:gd name="adj2" fmla="val 50000"/>
            </a:avLst>
          </a:prstGeom>
          <a:noFill/>
          <a:ln w="9525" cap="flat" cmpd="sng">
            <a:solidFill>
              <a:srgbClr val="000000"/>
            </a:solidFill>
            <a:prstDash val="solid"/>
            <a:headEnd type="none" w="med" len="med"/>
            <a:tailEnd type="none" w="med" len="med"/>
          </a:ln>
        </p:spPr>
        <p:txBody>
          <a:bodyPr/>
          <a:p>
            <a:endParaRPr lang="zh-CN" altLang="en-US"/>
          </a:p>
        </p:txBody>
      </p:sp>
      <p:sp>
        <p:nvSpPr>
          <p:cNvPr id="1073744835" name="左大括号 1073744834"/>
          <p:cNvSpPr/>
          <p:nvPr/>
        </p:nvSpPr>
        <p:spPr>
          <a:xfrm rot="16200000" flipV="1">
            <a:off x="6426200" y="2301240"/>
            <a:ext cx="106680" cy="1983740"/>
          </a:xfrm>
          <a:prstGeom prst="leftBrace">
            <a:avLst>
              <a:gd name="adj1" fmla="val 137500"/>
              <a:gd name="adj2" fmla="val 50000"/>
            </a:avLst>
          </a:prstGeom>
          <a:noFill/>
          <a:ln w="9525" cap="flat" cmpd="sng">
            <a:solidFill>
              <a:srgbClr val="000000"/>
            </a:solidFill>
            <a:prstDash val="solid"/>
            <a:headEnd type="none" w="med" len="med"/>
            <a:tailEnd type="none" w="med" len="med"/>
          </a:ln>
        </p:spPr>
        <p:txBody>
          <a:bodyPr/>
          <a:p>
            <a:endParaRPr lang="zh-CN" altLang="en-US"/>
          </a:p>
        </p:txBody>
      </p:sp>
      <p:sp>
        <p:nvSpPr>
          <p:cNvPr id="7" name="文本框 6"/>
          <p:cNvSpPr txBox="1"/>
          <p:nvPr/>
        </p:nvSpPr>
        <p:spPr>
          <a:xfrm>
            <a:off x="5271770" y="3166745"/>
            <a:ext cx="374015" cy="368300"/>
          </a:xfrm>
          <a:prstGeom prst="rect">
            <a:avLst/>
          </a:prstGeom>
          <a:noFill/>
        </p:spPr>
        <p:txBody>
          <a:bodyPr wrap="square" rtlCol="0">
            <a:spAutoFit/>
          </a:bodyPr>
          <a:p>
            <a:r>
              <a:rPr lang="en-US">
                <a:cs typeface="Courier New" panose="02070309020205020404" charset="0"/>
                <a:sym typeface="+mn-ea"/>
              </a:rPr>
              <a:t>•</a:t>
            </a:r>
            <a:endParaRPr lang="zh-CN" altLang="en-US"/>
          </a:p>
        </p:txBody>
      </p:sp>
      <p:sp>
        <p:nvSpPr>
          <p:cNvPr id="8" name="文本框 7"/>
          <p:cNvSpPr txBox="1"/>
          <p:nvPr/>
        </p:nvSpPr>
        <p:spPr>
          <a:xfrm>
            <a:off x="3430270" y="3431540"/>
            <a:ext cx="3103245" cy="368300"/>
          </a:xfrm>
          <a:prstGeom prst="rect">
            <a:avLst/>
          </a:prstGeom>
          <a:noFill/>
        </p:spPr>
        <p:txBody>
          <a:bodyPr wrap="none" rtlCol="0" anchor="t">
            <a:spAutoFit/>
          </a:bodyPr>
          <a:p>
            <a:r>
              <a:rPr lang="zh-CN">
                <a:ea typeface="宋体" panose="02010600030101010101" pitchFamily="2" charset="-122"/>
                <a:sym typeface="+mn-ea"/>
              </a:rPr>
              <a:t>阶码</a:t>
            </a:r>
            <a:r>
              <a:rPr lang="en-US">
                <a:latin typeface="宋体" panose="02010600030101010101" pitchFamily="2" charset="-122"/>
                <a:cs typeface="Courier New" panose="02070309020205020404" charset="0"/>
                <a:sym typeface="+mn-ea"/>
              </a:rPr>
              <a:t>        </a:t>
            </a:r>
            <a:r>
              <a:rPr lang="zh-CN">
                <a:sym typeface="+mn-ea"/>
              </a:rPr>
              <a:t>数符</a:t>
            </a:r>
            <a:r>
              <a:rPr lang="en-US">
                <a:cs typeface="Courier New" panose="02070309020205020404" charset="0"/>
                <a:sym typeface="+mn-ea"/>
              </a:rPr>
              <a:t> </a:t>
            </a:r>
            <a:r>
              <a:rPr lang="en-US">
                <a:latin typeface="宋体" panose="02010600030101010101" pitchFamily="2" charset="-122"/>
                <a:cs typeface="Courier New" panose="02070309020205020404" charset="0"/>
                <a:sym typeface="+mn-ea"/>
              </a:rPr>
              <a:t>     </a:t>
            </a:r>
            <a:r>
              <a:rPr lang="zh-CN">
                <a:sym typeface="+mn-ea"/>
              </a:rPr>
              <a:t>尾数</a:t>
            </a:r>
            <a:endParaRPr lang="zh-CN" altLang="en-US"/>
          </a:p>
        </p:txBody>
      </p:sp>
      <p:sp>
        <p:nvSpPr>
          <p:cNvPr id="9" name="文本框 8"/>
          <p:cNvSpPr txBox="1"/>
          <p:nvPr/>
        </p:nvSpPr>
        <p:spPr>
          <a:xfrm>
            <a:off x="2772410" y="6062980"/>
            <a:ext cx="5214620" cy="460375"/>
          </a:xfrm>
          <a:prstGeom prst="rect">
            <a:avLst/>
          </a:prstGeom>
          <a:noFill/>
        </p:spPr>
        <p:txBody>
          <a:bodyPr wrap="square" rtlCol="0">
            <a:spAutoFit/>
          </a:bodyPr>
          <a:p>
            <a:r>
              <a:rPr lang="en-US" altLang="zh-CN" sz="2400" i="1">
                <a:latin typeface="Times New Roman" panose="02020603050405020304" pitchFamily="18" charset="0"/>
                <a:ea typeface="楷体" panose="02010609060101010101" charset="-122"/>
                <a:cs typeface="Times New Roman" panose="02020603050405020304" pitchFamily="18" charset="0"/>
              </a:rPr>
              <a:t>N</a:t>
            </a:r>
            <a:r>
              <a:rPr lang="en-US" altLang="zh-CN" sz="2400"/>
              <a:t>=0.4375</a:t>
            </a:r>
            <a:r>
              <a:rPr lang="en-US" altLang="zh-CN" sz="2400">
                <a:latin typeface="宋体" panose="02010600030101010101" pitchFamily="2" charset="-122"/>
                <a:ea typeface="宋体" panose="02010600030101010101" pitchFamily="2" charset="-122"/>
              </a:rPr>
              <a:t>×2</a:t>
            </a:r>
            <a:r>
              <a:rPr lang="en-US" altLang="zh-CN" sz="2400" baseline="30000">
                <a:latin typeface="宋体" panose="02010600030101010101" pitchFamily="2" charset="-122"/>
                <a:ea typeface="宋体" panose="02010600030101010101" pitchFamily="2" charset="-122"/>
              </a:rPr>
              <a:t>-3</a:t>
            </a:r>
            <a:r>
              <a:rPr lang="en-US" altLang="zh-CN" sz="2400">
                <a:sym typeface="+mn-ea"/>
              </a:rPr>
              <a:t>=0.054687</a:t>
            </a:r>
            <a:endParaRPr lang="en-US" altLang="zh-CN" sz="2400" baseline="30000">
              <a:latin typeface="宋体" panose="02010600030101010101" pitchFamily="2" charset="-122"/>
              <a:ea typeface="宋体" panose="02010600030101010101" pitchFamily="2" charset="-122"/>
            </a:endParaRPr>
          </a:p>
        </p:txBody>
      </p:sp>
      <p:pic>
        <p:nvPicPr>
          <p:cNvPr id="4" name="图片 3" descr="校徽"/>
          <p:cNvPicPr>
            <a:picLocks noChangeAspect="1"/>
          </p:cNvPicPr>
          <p:nvPr/>
        </p:nvPicPr>
        <p:blipFill>
          <a:blip r:embed="rId3">
            <a:alphaModFix amt="67000"/>
          </a:blip>
          <a:stretch>
            <a:fillRect/>
          </a:stretch>
        </p:blipFill>
        <p:spPr>
          <a:xfrm>
            <a:off x="10788015" y="123825"/>
            <a:ext cx="1297940" cy="124269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21240" y="2512244"/>
            <a:ext cx="10954600" cy="1442302"/>
          </a:xfrm>
        </p:spPr>
        <p:txBody>
          <a:bodyPr/>
          <a:lstStyle/>
          <a:p>
            <a:pPr marL="0" indent="0" algn="ctr">
              <a:buNone/>
            </a:pPr>
            <a:r>
              <a:rPr lang="zh-CN" altLang="en-US" sz="6000" b="1" spc="1200" dirty="0" smtClean="0">
                <a:solidFill>
                  <a:srgbClr val="002060"/>
                </a:solidFill>
                <a:latin typeface="微软雅黑" panose="020B0503020204020204" pitchFamily="34" charset="-122"/>
                <a:ea typeface="微软雅黑" panose="020B0503020204020204" pitchFamily="34" charset="-122"/>
              </a:rPr>
              <a:t>本讲结束，谢谢！</a:t>
            </a:r>
            <a:endParaRPr lang="zh-CN" altLang="en-US" sz="6000" b="1" spc="1200" dirty="0">
              <a:solidFill>
                <a:srgbClr val="002060"/>
              </a:solidFill>
              <a:latin typeface="微软雅黑" panose="020B0503020204020204" pitchFamily="34" charset="-122"/>
              <a:ea typeface="微软雅黑" panose="020B0503020204020204" pitchFamily="34" charset="-122"/>
            </a:endParaRPr>
          </a:p>
          <a:p>
            <a:pPr lvl="2"/>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文本框 14337"/>
          <p:cNvSpPr txBox="1"/>
          <p:nvPr/>
        </p:nvSpPr>
        <p:spPr>
          <a:xfrm>
            <a:off x="3733800" y="228600"/>
            <a:ext cx="6629400" cy="368300"/>
          </a:xfrm>
          <a:prstGeom prst="rect">
            <a:avLst/>
          </a:prstGeom>
          <a:noFill/>
          <a:ln w="9525">
            <a:noFill/>
          </a:ln>
        </p:spPr>
        <p:txBody>
          <a:bodyPr>
            <a:spAutoFit/>
          </a:bodyPr>
          <a:lstStyle/>
          <a:p>
            <a:pPr>
              <a:spcBef>
                <a:spcPct val="50000"/>
              </a:spcBef>
            </a:pPr>
            <a:endParaRPr dirty="0">
              <a:latin typeface="Tahoma" panose="020B0604030504040204" pitchFamily="34" charset="0"/>
              <a:ea typeface="宋体" panose="02010600030101010101" pitchFamily="2" charset="-122"/>
            </a:endParaRPr>
          </a:p>
        </p:txBody>
      </p:sp>
      <p:sp>
        <p:nvSpPr>
          <p:cNvPr id="14341" name="文本框 14340"/>
          <p:cNvSpPr txBox="1"/>
          <p:nvPr/>
        </p:nvSpPr>
        <p:spPr>
          <a:xfrm>
            <a:off x="3657600" y="1666875"/>
            <a:ext cx="5486400" cy="368300"/>
          </a:xfrm>
          <a:prstGeom prst="rect">
            <a:avLst/>
          </a:prstGeom>
          <a:noFill/>
          <a:ln w="9525">
            <a:noFill/>
          </a:ln>
        </p:spPr>
        <p:txBody>
          <a:bodyPr>
            <a:spAutoFit/>
          </a:bodyPr>
          <a:lstStyle/>
          <a:p>
            <a:pPr>
              <a:spcBef>
                <a:spcPct val="50000"/>
              </a:spcBef>
            </a:pPr>
            <a:endParaRPr dirty="0">
              <a:latin typeface="Tahoma" panose="020B0604030504040204" pitchFamily="34" charset="0"/>
              <a:ea typeface="宋体" panose="02010600030101010101" pitchFamily="2" charset="-122"/>
            </a:endParaRPr>
          </a:p>
        </p:txBody>
      </p:sp>
      <p:sp>
        <p:nvSpPr>
          <p:cNvPr id="14345" name="矩形 14344"/>
          <p:cNvSpPr/>
          <p:nvPr/>
        </p:nvSpPr>
        <p:spPr>
          <a:xfrm>
            <a:off x="1744345" y="1229360"/>
            <a:ext cx="8702675" cy="1091565"/>
          </a:xfrm>
          <a:prstGeom prst="rect">
            <a:avLst/>
          </a:prstGeom>
          <a:noFill/>
          <a:ln w="9525">
            <a:noFill/>
          </a:ln>
        </p:spPr>
        <p:txBody>
          <a:bodyPr wrap="square">
            <a:spAutoFit/>
          </a:bodyPr>
          <a:lstStyle/>
          <a:p>
            <a:pPr>
              <a:lnSpc>
                <a:spcPct val="125000"/>
              </a:lnSpc>
            </a:pPr>
            <a:r>
              <a:rPr lang="en-US" altLang="zh-CN" sz="2800" dirty="0">
                <a:latin typeface="宋体" panose="02010600030101010101" pitchFamily="2" charset="-122"/>
                <a:ea typeface="宋体" panose="02010600030101010101" pitchFamily="2" charset="-122"/>
              </a:rPr>
              <a:t> </a:t>
            </a:r>
            <a:r>
              <a:rPr lang="en-US" altLang="zh-CN" sz="2400" dirty="0">
                <a:latin typeface="宋体" panose="02010600030101010101" pitchFamily="2" charset="-122"/>
                <a:ea typeface="宋体" panose="02010600030101010101" pitchFamily="2" charset="-122"/>
              </a:rPr>
              <a:t> </a:t>
            </a:r>
            <a:r>
              <a:rPr lang="zh-CN" altLang="en-US" sz="2400" dirty="0">
                <a:latin typeface="Times New Roman" panose="02020603050405020304" pitchFamily="18" charset="0"/>
                <a:ea typeface="楷体" panose="02010609060101010101" charset="-122"/>
                <a:cs typeface="Times New Roman" panose="02020603050405020304" pitchFamily="18" charset="0"/>
              </a:rPr>
              <a:t>例</a:t>
            </a:r>
            <a:r>
              <a:rPr lang="en-US" altLang="zh-CN" sz="2400" dirty="0">
                <a:latin typeface="Times New Roman" panose="02020603050405020304" pitchFamily="18" charset="0"/>
                <a:ea typeface="楷体" panose="02010609060101010101" charset="-122"/>
                <a:cs typeface="Times New Roman" panose="02020603050405020304" pitchFamily="18" charset="0"/>
              </a:rPr>
              <a:t>2</a:t>
            </a:r>
            <a:r>
              <a:rPr lang="zh-CN" altLang="en-US" sz="2400" dirty="0">
                <a:latin typeface="Times New Roman" panose="02020603050405020304" pitchFamily="18" charset="0"/>
                <a:ea typeface="楷体" panose="02010609060101010101" charset="-122"/>
                <a:cs typeface="Times New Roman" panose="02020603050405020304" pitchFamily="18" charset="0"/>
              </a:rPr>
              <a:t>：浮点数尾数</a:t>
            </a:r>
            <a:r>
              <a:rPr lang="en-US" altLang="zh-CN" sz="2400" i="1">
                <a:latin typeface="Times New Roman" panose="02020603050405020304" pitchFamily="18" charset="0"/>
                <a:ea typeface="楷体" panose="02010609060101010101" charset="-122"/>
                <a:cs typeface="Times New Roman" panose="02020603050405020304" pitchFamily="18" charset="0"/>
                <a:sym typeface="+mn-ea"/>
              </a:rPr>
              <a:t>M</a:t>
            </a:r>
            <a:r>
              <a:rPr lang="zh-CN" altLang="en-US" sz="2400">
                <a:latin typeface="Times New Roman" panose="02020603050405020304" pitchFamily="18" charset="0"/>
                <a:ea typeface="楷体" panose="02010609060101010101" charset="-122"/>
                <a:cs typeface="Times New Roman" panose="02020603050405020304" pitchFamily="18" charset="0"/>
                <a:sym typeface="+mn-ea"/>
              </a:rPr>
              <a:t>（带符号</a:t>
            </a:r>
            <a:r>
              <a:rPr lang="en-US" altLang="zh-CN" sz="2400">
                <a:latin typeface="Times New Roman" panose="02020603050405020304" pitchFamily="18" charset="0"/>
                <a:ea typeface="楷体" panose="02010609060101010101" charset="-122"/>
                <a:cs typeface="Times New Roman" panose="02020603050405020304" pitchFamily="18" charset="0"/>
                <a:sym typeface="+mn-ea"/>
              </a:rPr>
              <a:t>16</a:t>
            </a:r>
            <a:r>
              <a:rPr lang="zh-CN" altLang="en-US" sz="2400">
                <a:latin typeface="Times New Roman" panose="02020603050405020304" pitchFamily="18" charset="0"/>
                <a:ea typeface="楷体" panose="02010609060101010101" charset="-122"/>
                <a:cs typeface="Times New Roman" panose="02020603050405020304" pitchFamily="18" charset="0"/>
                <a:sym typeface="+mn-ea"/>
              </a:rPr>
              <a:t>位）和阶码</a:t>
            </a:r>
            <a:r>
              <a:rPr lang="en-US" altLang="zh-CN" sz="2400" i="1">
                <a:latin typeface="Times New Roman" panose="02020603050405020304" pitchFamily="18" charset="0"/>
                <a:ea typeface="楷体" panose="02010609060101010101" charset="-122"/>
                <a:cs typeface="Times New Roman" panose="02020603050405020304" pitchFamily="18" charset="0"/>
                <a:sym typeface="+mn-ea"/>
              </a:rPr>
              <a:t>E</a:t>
            </a:r>
            <a:r>
              <a:rPr lang="zh-CN" altLang="en-US" sz="2400">
                <a:latin typeface="Times New Roman" panose="02020603050405020304" pitchFamily="18" charset="0"/>
                <a:ea typeface="楷体" panose="02010609060101010101" charset="-122"/>
                <a:cs typeface="Times New Roman" panose="02020603050405020304" pitchFamily="18" charset="0"/>
                <a:sym typeface="+mn-ea"/>
              </a:rPr>
              <a:t>（带符号</a:t>
            </a:r>
            <a:r>
              <a:rPr lang="en-US" altLang="zh-CN" sz="2400">
                <a:latin typeface="Times New Roman" panose="02020603050405020304" pitchFamily="18" charset="0"/>
                <a:ea typeface="楷体" panose="02010609060101010101" charset="-122"/>
                <a:cs typeface="Times New Roman" panose="02020603050405020304" pitchFamily="18" charset="0"/>
                <a:sym typeface="+mn-ea"/>
              </a:rPr>
              <a:t>8</a:t>
            </a:r>
            <a:r>
              <a:rPr lang="zh-CN" altLang="en-US" sz="2400">
                <a:latin typeface="Times New Roman" panose="02020603050405020304" pitchFamily="18" charset="0"/>
                <a:ea typeface="楷体" panose="02010609060101010101" charset="-122"/>
                <a:cs typeface="Times New Roman" panose="02020603050405020304" pitchFamily="18" charset="0"/>
                <a:sym typeface="+mn-ea"/>
              </a:rPr>
              <a:t>位）</a:t>
            </a:r>
            <a:r>
              <a:rPr lang="zh-CN" altLang="en-US" sz="2400" dirty="0">
                <a:latin typeface="Times New Roman" panose="02020603050405020304" pitchFamily="18" charset="0"/>
                <a:ea typeface="楷体" panose="02010609060101010101" charset="-122"/>
                <a:cs typeface="Times New Roman" panose="02020603050405020304" pitchFamily="18" charset="0"/>
                <a:sym typeface="+mn-ea"/>
              </a:rPr>
              <a:t>采用原码</a:t>
            </a:r>
            <a:r>
              <a:rPr lang="zh-CN" altLang="en-US" sz="2400">
                <a:latin typeface="Times New Roman" panose="02020603050405020304" pitchFamily="18" charset="0"/>
                <a:ea typeface="楷体" panose="02010609060101010101" charset="-122"/>
                <a:cs typeface="Times New Roman" panose="02020603050405020304" pitchFamily="18" charset="0"/>
                <a:sym typeface="+mn-ea"/>
              </a:rPr>
              <a:t>，表示实数</a:t>
            </a:r>
            <a:r>
              <a:rPr lang="en-US" altLang="zh-CN" sz="2400">
                <a:latin typeface="Times New Roman" panose="02020603050405020304" pitchFamily="18" charset="0"/>
                <a:ea typeface="楷体" panose="02010609060101010101" charset="-122"/>
                <a:cs typeface="Times New Roman" panose="02020603050405020304" pitchFamily="18" charset="0"/>
                <a:sym typeface="+mn-ea"/>
              </a:rPr>
              <a:t>-67.23</a:t>
            </a:r>
            <a:r>
              <a:rPr lang="zh-CN" altLang="en-US" sz="2400">
                <a:latin typeface="Times New Roman" panose="02020603050405020304" pitchFamily="18" charset="0"/>
                <a:ea typeface="楷体" panose="02010609060101010101" charset="-122"/>
                <a:cs typeface="Times New Roman" panose="02020603050405020304" pitchFamily="18" charset="0"/>
                <a:sym typeface="+mn-ea"/>
              </a:rPr>
              <a:t>。</a:t>
            </a:r>
            <a:r>
              <a:rPr lang="en-US" altLang="zh-CN" sz="2400">
                <a:sym typeface="+mn-ea"/>
              </a:rPr>
              <a:t>         </a:t>
            </a:r>
            <a:r>
              <a:rPr lang="zh-CN" altLang="en-US" sz="2400" dirty="0">
                <a:latin typeface="Tahoma" panose="020B0604030504040204" pitchFamily="34" charset="0"/>
                <a:ea typeface="宋体" panose="02010600030101010101" pitchFamily="2" charset="-122"/>
              </a:rPr>
              <a:t> </a:t>
            </a:r>
            <a:endParaRPr lang="zh-CN" altLang="en-US" sz="2400" dirty="0">
              <a:latin typeface="Times New Roman" panose="02020603050405020304" pitchFamily="18" charset="0"/>
              <a:ea typeface="宋体" panose="02010600030101010101" pitchFamily="2" charset="-122"/>
            </a:endParaRPr>
          </a:p>
        </p:txBody>
      </p:sp>
      <p:sp>
        <p:nvSpPr>
          <p:cNvPr id="100" name="文本框 99"/>
          <p:cNvSpPr txBox="1"/>
          <p:nvPr/>
        </p:nvSpPr>
        <p:spPr>
          <a:xfrm>
            <a:off x="2230755" y="2320925"/>
            <a:ext cx="5080000" cy="460375"/>
          </a:xfrm>
          <a:prstGeom prst="rect">
            <a:avLst/>
          </a:prstGeom>
          <a:noFill/>
          <a:ln w="9525">
            <a:noFill/>
          </a:ln>
        </p:spPr>
        <p:txBody>
          <a:bodyPr>
            <a:spAutoFit/>
          </a:bodyPr>
          <a:lstStyle/>
          <a:p>
            <a:r>
              <a:rPr lang="zh-CN" altLang="en-US" sz="2400"/>
              <a:t>解：</a:t>
            </a:r>
            <a:endParaRPr lang="zh-CN" altLang="en-US" sz="2400"/>
          </a:p>
        </p:txBody>
      </p:sp>
      <p:graphicFrame>
        <p:nvGraphicFramePr>
          <p:cNvPr id="2" name="对象 -2147482623"/>
          <p:cNvGraphicFramePr>
            <a:graphicFrameLocks noChangeAspect="1"/>
          </p:cNvGraphicFramePr>
          <p:nvPr/>
        </p:nvGraphicFramePr>
        <p:xfrm>
          <a:off x="2819718" y="3052763"/>
          <a:ext cx="6551295" cy="2621280"/>
        </p:xfrm>
        <a:graphic>
          <a:graphicData uri="http://schemas.openxmlformats.org/presentationml/2006/ole">
            <mc:AlternateContent xmlns:mc="http://schemas.openxmlformats.org/markup-compatibility/2006">
              <mc:Choice xmlns:v="urn:schemas-microsoft-com:vml" Requires="v">
                <p:oleObj spid="_x0000_s3076" name="" r:id="rId1" imgW="2984500" imgH="1193800" progId="Equation.KSEE3">
                  <p:embed/>
                </p:oleObj>
              </mc:Choice>
              <mc:Fallback>
                <p:oleObj name="" r:id="rId1" imgW="2984500" imgH="1193800" progId="Equation.KSEE3">
                  <p:embed/>
                  <p:pic>
                    <p:nvPicPr>
                      <p:cNvPr id="0" name="图片 3075"/>
                      <p:cNvPicPr/>
                      <p:nvPr/>
                    </p:nvPicPr>
                    <p:blipFill>
                      <a:blip r:embed="rId2"/>
                      <a:stretch>
                        <a:fillRect/>
                      </a:stretch>
                    </p:blipFill>
                    <p:spPr>
                      <a:xfrm>
                        <a:off x="2819718" y="3052763"/>
                        <a:ext cx="6551295" cy="2621280"/>
                      </a:xfrm>
                      <a:prstGeom prst="rect">
                        <a:avLst/>
                      </a:prstGeom>
                      <a:noFill/>
                      <a:ln w="38100">
                        <a:noFill/>
                        <a:miter/>
                      </a:ln>
                    </p:spPr>
                  </p:pic>
                </p:oleObj>
              </mc:Fallback>
            </mc:AlternateContent>
          </a:graphicData>
        </a:graphic>
      </p:graphicFrame>
      <p:sp>
        <p:nvSpPr>
          <p:cNvPr id="3" name="文本框 2"/>
          <p:cNvSpPr txBox="1"/>
          <p:nvPr/>
        </p:nvSpPr>
        <p:spPr>
          <a:xfrm>
            <a:off x="2286635" y="3035935"/>
            <a:ext cx="396875" cy="460375"/>
          </a:xfrm>
          <a:prstGeom prst="rect">
            <a:avLst/>
          </a:prstGeom>
          <a:noFill/>
        </p:spPr>
        <p:txBody>
          <a:bodyPr wrap="none" rtlCol="0" anchor="t">
            <a:spAutoFit/>
          </a:bodyPr>
          <a:p>
            <a:r>
              <a:rPr lang="zh-CN" altLang="en-US" sz="2400">
                <a:latin typeface="微软雅黑" panose="020B0503020204020204" pitchFamily="34" charset="-122"/>
                <a:ea typeface="微软雅黑" panose="020B0503020204020204" pitchFamily="34" charset="-122"/>
              </a:rPr>
              <a:t>∵</a:t>
            </a:r>
            <a:endParaRPr lang="zh-CN" altLang="en-US" sz="2400">
              <a:latin typeface="微软雅黑" panose="020B0503020204020204" pitchFamily="34" charset="-122"/>
              <a:ea typeface="微软雅黑" panose="020B0503020204020204" pitchFamily="34" charset="-122"/>
            </a:endParaRPr>
          </a:p>
        </p:txBody>
      </p:sp>
      <p:sp>
        <p:nvSpPr>
          <p:cNvPr id="4" name="文本框 3"/>
          <p:cNvSpPr txBox="1"/>
          <p:nvPr/>
        </p:nvSpPr>
        <p:spPr>
          <a:xfrm>
            <a:off x="2316480" y="4698365"/>
            <a:ext cx="396875" cy="460375"/>
          </a:xfrm>
          <a:prstGeom prst="rect">
            <a:avLst/>
          </a:prstGeom>
          <a:noFill/>
        </p:spPr>
        <p:txBody>
          <a:bodyPr wrap="none" rtlCol="0" anchor="t">
            <a:spAutoFit/>
          </a:bodyPr>
          <a:p>
            <a:r>
              <a:rPr lang="zh-CN" altLang="en-US" sz="2400">
                <a:latin typeface="微软雅黑" panose="020B0503020204020204" pitchFamily="34" charset="-122"/>
                <a:ea typeface="微软雅黑" panose="020B0503020204020204" pitchFamily="34" charset="-122"/>
                <a:sym typeface="+mn-ea"/>
              </a:rPr>
              <a:t>∴</a:t>
            </a:r>
            <a:endParaRPr lang="zh-CN" altLang="en-US" sz="2400">
              <a:latin typeface="微软雅黑" panose="020B0503020204020204" pitchFamily="34" charset="-122"/>
              <a:ea typeface="微软雅黑" panose="020B0503020204020204" pitchFamily="34" charset="-122"/>
              <a:sym typeface="+mn-ea"/>
            </a:endParaRPr>
          </a:p>
        </p:txBody>
      </p:sp>
      <p:pic>
        <p:nvPicPr>
          <p:cNvPr id="7" name="图片 6" descr="校徽"/>
          <p:cNvPicPr>
            <a:picLocks noChangeAspect="1"/>
          </p:cNvPicPr>
          <p:nvPr/>
        </p:nvPicPr>
        <p:blipFill>
          <a:blip r:embed="rId3">
            <a:alphaModFix amt="67000"/>
          </a:blip>
          <a:stretch>
            <a:fillRect/>
          </a:stretch>
        </p:blipFill>
        <p:spPr>
          <a:xfrm>
            <a:off x="10788015" y="123825"/>
            <a:ext cx="1297940" cy="124269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文本框 14337"/>
          <p:cNvSpPr txBox="1"/>
          <p:nvPr/>
        </p:nvSpPr>
        <p:spPr>
          <a:xfrm>
            <a:off x="3733800" y="228600"/>
            <a:ext cx="6629400" cy="368300"/>
          </a:xfrm>
          <a:prstGeom prst="rect">
            <a:avLst/>
          </a:prstGeom>
          <a:noFill/>
          <a:ln w="9525">
            <a:noFill/>
          </a:ln>
        </p:spPr>
        <p:txBody>
          <a:bodyPr>
            <a:spAutoFit/>
          </a:bodyPr>
          <a:lstStyle/>
          <a:p>
            <a:pPr>
              <a:spcBef>
                <a:spcPct val="50000"/>
              </a:spcBef>
            </a:pPr>
            <a:endParaRPr dirty="0">
              <a:latin typeface="Tahoma" panose="020B0604030504040204" pitchFamily="34" charset="0"/>
              <a:ea typeface="宋体" panose="02010600030101010101" pitchFamily="2" charset="-122"/>
            </a:endParaRPr>
          </a:p>
        </p:txBody>
      </p:sp>
      <p:sp>
        <p:nvSpPr>
          <p:cNvPr id="14341" name="文本框 14340"/>
          <p:cNvSpPr txBox="1"/>
          <p:nvPr/>
        </p:nvSpPr>
        <p:spPr>
          <a:xfrm>
            <a:off x="3657600" y="1066800"/>
            <a:ext cx="5486400" cy="368300"/>
          </a:xfrm>
          <a:prstGeom prst="rect">
            <a:avLst/>
          </a:prstGeom>
          <a:noFill/>
          <a:ln w="9525">
            <a:noFill/>
          </a:ln>
        </p:spPr>
        <p:txBody>
          <a:bodyPr>
            <a:spAutoFit/>
          </a:bodyPr>
          <a:lstStyle/>
          <a:p>
            <a:pPr>
              <a:spcBef>
                <a:spcPct val="50000"/>
              </a:spcBef>
            </a:pPr>
            <a:endParaRPr dirty="0">
              <a:latin typeface="Tahoma" panose="020B0604030504040204" pitchFamily="34" charset="0"/>
              <a:ea typeface="宋体" panose="02010600030101010101" pitchFamily="2" charset="-122"/>
            </a:endParaRPr>
          </a:p>
        </p:txBody>
      </p:sp>
      <p:sp>
        <p:nvSpPr>
          <p:cNvPr id="14346" name="矩形 14345"/>
          <p:cNvSpPr/>
          <p:nvPr/>
        </p:nvSpPr>
        <p:spPr>
          <a:xfrm>
            <a:off x="1249680" y="1763395"/>
            <a:ext cx="9859010" cy="3784600"/>
          </a:xfrm>
          <a:prstGeom prst="rect">
            <a:avLst/>
          </a:prstGeom>
          <a:noFill/>
          <a:ln w="9525">
            <a:noFill/>
          </a:ln>
        </p:spPr>
        <p:txBody>
          <a:bodyPr wrap="square">
            <a:spAutoFit/>
          </a:bodyPr>
          <a:lstStyle/>
          <a:p>
            <a:pPr>
              <a:lnSpc>
                <a:spcPct val="125000"/>
              </a:lnSpc>
            </a:pPr>
            <a:r>
              <a:rPr lang="en-US" altLang="zh-CN" sz="2400" dirty="0">
                <a:latin typeface="Times New Roman" panose="02020603050405020304" pitchFamily="18" charset="0"/>
                <a:ea typeface="楷体" panose="02010609060101010101" charset="-122"/>
                <a:cs typeface="Times New Roman" panose="02020603050405020304" pitchFamily="18" charset="0"/>
              </a:rPr>
              <a:t>       </a:t>
            </a:r>
            <a:r>
              <a:rPr lang="zh-CN" altLang="en-US" sz="2400" dirty="0">
                <a:latin typeface="Times New Roman" panose="02020603050405020304" pitchFamily="18" charset="0"/>
                <a:ea typeface="楷体" panose="02010609060101010101" charset="-122"/>
                <a:cs typeface="Times New Roman" panose="02020603050405020304" pitchFamily="18" charset="0"/>
              </a:rPr>
              <a:t>一个</a:t>
            </a:r>
            <a:r>
              <a:rPr lang="zh-CN" altLang="en-US" sz="2400" dirty="0">
                <a:latin typeface="Times New Roman" panose="02020603050405020304" pitchFamily="18" charset="0"/>
                <a:ea typeface="楷体" panose="02010609060101010101" charset="-122"/>
                <a:cs typeface="Times New Roman" panose="02020603050405020304" pitchFamily="18" charset="0"/>
                <a:sym typeface="+mn-ea"/>
              </a:rPr>
              <a:t>浮点</a:t>
            </a:r>
            <a:r>
              <a:rPr lang="zh-CN" altLang="en-US" sz="2400" dirty="0">
                <a:latin typeface="Times New Roman" panose="02020603050405020304" pitchFamily="18" charset="0"/>
                <a:ea typeface="楷体" panose="02010609060101010101" charset="-122"/>
                <a:cs typeface="Times New Roman" panose="02020603050405020304" pitchFamily="18" charset="0"/>
              </a:rPr>
              <a:t>机器数</a:t>
            </a:r>
            <a:r>
              <a:rPr lang="en-US" altLang="zh-CN" sz="2400" i="1" dirty="0">
                <a:latin typeface="Times New Roman" panose="02020603050405020304" pitchFamily="18" charset="0"/>
                <a:ea typeface="楷体" panose="02010609060101010101" charset="-122"/>
                <a:cs typeface="Times New Roman" panose="02020603050405020304" pitchFamily="18" charset="0"/>
              </a:rPr>
              <a:t>N</a:t>
            </a:r>
            <a:r>
              <a:rPr lang="zh-CN" altLang="en-US" sz="2400" dirty="0">
                <a:latin typeface="Times New Roman" panose="02020603050405020304" pitchFamily="18" charset="0"/>
                <a:ea typeface="楷体" panose="02010609060101010101" charset="-122"/>
                <a:cs typeface="Times New Roman" panose="02020603050405020304" pitchFamily="18" charset="0"/>
              </a:rPr>
              <a:t>的形式可表示成：</a:t>
            </a:r>
            <a:endParaRPr lang="zh-CN" altLang="en-US" sz="2400" dirty="0">
              <a:latin typeface="Times New Roman" panose="02020603050405020304" pitchFamily="18" charset="0"/>
              <a:ea typeface="楷体" panose="02010609060101010101" charset="-122"/>
              <a:cs typeface="Times New Roman" panose="02020603050405020304" pitchFamily="18" charset="0"/>
            </a:endParaRPr>
          </a:p>
          <a:p>
            <a:pPr>
              <a:lnSpc>
                <a:spcPct val="125000"/>
              </a:lnSpc>
            </a:pPr>
            <a:r>
              <a:rPr lang="zh-CN" altLang="en-US" sz="2400">
                <a:latin typeface="Times New Roman" panose="02020603050405020304" pitchFamily="18" charset="0"/>
                <a:ea typeface="楷体" panose="02010609060101010101" charset="-122"/>
                <a:cs typeface="Times New Roman" panose="02020603050405020304" pitchFamily="18" charset="0"/>
              </a:rPr>
              <a:t>            </a:t>
            </a:r>
            <a:r>
              <a:rPr lang="en-US" altLang="zh-CN" sz="2400">
                <a:latin typeface="Times New Roman" panose="02020603050405020304" pitchFamily="18" charset="0"/>
                <a:ea typeface="楷体" panose="02010609060101010101" charset="-122"/>
                <a:cs typeface="Times New Roman" panose="02020603050405020304" pitchFamily="18" charset="0"/>
              </a:rPr>
              <a:t> </a:t>
            </a:r>
            <a:endParaRPr lang="en-US" altLang="zh-CN" sz="2400">
              <a:latin typeface="Times New Roman" panose="02020603050405020304" pitchFamily="18" charset="0"/>
              <a:ea typeface="楷体" panose="02010609060101010101" charset="-122"/>
              <a:cs typeface="Times New Roman" panose="02020603050405020304" pitchFamily="18" charset="0"/>
            </a:endParaRPr>
          </a:p>
          <a:p>
            <a:pPr>
              <a:lnSpc>
                <a:spcPct val="125000"/>
              </a:lnSpc>
            </a:pPr>
            <a:r>
              <a:rPr lang="en-US" altLang="zh-CN" sz="2400" dirty="0">
                <a:latin typeface="Times New Roman" panose="02020603050405020304" pitchFamily="18" charset="0"/>
                <a:ea typeface="楷体" panose="02010609060101010101" charset="-122"/>
                <a:cs typeface="Times New Roman" panose="02020603050405020304" pitchFamily="18" charset="0"/>
              </a:rPr>
              <a:t>           </a:t>
            </a:r>
            <a:r>
              <a:rPr lang="zh-CN" altLang="en-US" sz="2400" dirty="0">
                <a:latin typeface="Times New Roman" panose="02020603050405020304" pitchFamily="18" charset="0"/>
                <a:ea typeface="楷体" panose="02010609060101010101" charset="-122"/>
                <a:cs typeface="Times New Roman" panose="02020603050405020304" pitchFamily="18" charset="0"/>
              </a:rPr>
              <a:t>理论上说，</a:t>
            </a:r>
            <a:r>
              <a:rPr lang="zh-CN" altLang="en-US" sz="2400" dirty="0">
                <a:latin typeface="Times New Roman" panose="02020603050405020304" pitchFamily="18" charset="0"/>
                <a:ea typeface="楷体" panose="02010609060101010101" charset="-122"/>
                <a:cs typeface="Times New Roman" panose="02020603050405020304" pitchFamily="18" charset="0"/>
                <a:sym typeface="+mn-ea"/>
              </a:rPr>
              <a:t>尾数</a:t>
            </a:r>
            <a:r>
              <a:rPr lang="en-US" altLang="zh-CN" sz="2400" i="1" dirty="0">
                <a:latin typeface="Times New Roman" panose="02020603050405020304" pitchFamily="18" charset="0"/>
                <a:ea typeface="楷体" panose="02010609060101010101" charset="-122"/>
                <a:cs typeface="Times New Roman" panose="02020603050405020304" pitchFamily="18" charset="0"/>
              </a:rPr>
              <a:t>M</a:t>
            </a:r>
            <a:r>
              <a:rPr lang="zh-CN" altLang="en-US" sz="2400" dirty="0">
                <a:latin typeface="Times New Roman" panose="02020603050405020304" pitchFamily="18" charset="0"/>
                <a:ea typeface="楷体" panose="02010609060101010101" charset="-122"/>
                <a:cs typeface="Times New Roman" panose="02020603050405020304" pitchFamily="18" charset="0"/>
              </a:rPr>
              <a:t>和</a:t>
            </a:r>
            <a:r>
              <a:rPr lang="zh-CN" altLang="en-US" sz="2400" dirty="0">
                <a:latin typeface="Times New Roman" panose="02020603050405020304" pitchFamily="18" charset="0"/>
                <a:ea typeface="楷体" panose="02010609060101010101" charset="-122"/>
                <a:cs typeface="Times New Roman" panose="02020603050405020304" pitchFamily="18" charset="0"/>
                <a:sym typeface="+mn-ea"/>
              </a:rPr>
              <a:t>阶码</a:t>
            </a:r>
            <a:r>
              <a:rPr lang="en-US" altLang="zh-CN" sz="2400" i="1" dirty="0">
                <a:latin typeface="Times New Roman" panose="02020603050405020304" pitchFamily="18" charset="0"/>
                <a:ea typeface="楷体" panose="02010609060101010101" charset="-122"/>
                <a:cs typeface="Times New Roman" panose="02020603050405020304" pitchFamily="18" charset="0"/>
              </a:rPr>
              <a:t>E</a:t>
            </a:r>
            <a:r>
              <a:rPr lang="zh-CN" altLang="en-US" sz="2400" dirty="0">
                <a:latin typeface="Times New Roman" panose="02020603050405020304" pitchFamily="18" charset="0"/>
                <a:ea typeface="楷体" panose="02010609060101010101" charset="-122"/>
                <a:cs typeface="Times New Roman" panose="02020603050405020304" pitchFamily="18" charset="0"/>
              </a:rPr>
              <a:t>可以是原码、补码和反码</a:t>
            </a:r>
            <a:r>
              <a:rPr lang="zh-CN" altLang="zh-CN" sz="2400" dirty="0">
                <a:latin typeface="Times New Roman" panose="02020603050405020304" pitchFamily="18" charset="0"/>
                <a:ea typeface="楷体" panose="02010609060101010101" charset="-122"/>
                <a:cs typeface="Times New Roman" panose="02020603050405020304" pitchFamily="18" charset="0"/>
                <a:sym typeface="+mn-ea"/>
              </a:rPr>
              <a:t>。而实</a:t>
            </a:r>
            <a:r>
              <a:rPr lang="zh-CN" altLang="zh-CN" sz="2400" dirty="0">
                <a:latin typeface="Times New Roman" panose="02020603050405020304" pitchFamily="18" charset="0"/>
                <a:ea typeface="楷体" panose="02010609060101010101" charset="-122"/>
                <a:cs typeface="Times New Roman" panose="02020603050405020304" pitchFamily="18" charset="0"/>
                <a:sym typeface="+mn-ea"/>
              </a:rPr>
              <a:t>用的浮点数标准，会在设计的要求下，对理论的浮点数做一些修正，如</a:t>
            </a:r>
            <a:r>
              <a:rPr lang="zh-CN" altLang="zh-CN" sz="2400" dirty="0">
                <a:latin typeface="Times New Roman" panose="02020603050405020304" pitchFamily="18" charset="0"/>
                <a:ea typeface="楷体" panose="02010609060101010101" charset="-122"/>
                <a:cs typeface="Times New Roman" panose="02020603050405020304" pitchFamily="18" charset="0"/>
                <a:sym typeface="+mn-ea"/>
              </a:rPr>
              <a:t>浮点数</a:t>
            </a:r>
            <a:r>
              <a:rPr lang="zh-CN" altLang="zh-CN" sz="2400" dirty="0">
                <a:latin typeface="Times New Roman" panose="02020603050405020304" pitchFamily="18" charset="0"/>
                <a:ea typeface="楷体" panose="02010609060101010101" charset="-122"/>
                <a:cs typeface="Times New Roman" panose="02020603050405020304" pitchFamily="18" charset="0"/>
                <a:sym typeface="+mn-ea"/>
              </a:rPr>
              <a:t>IEEE754标准。</a:t>
            </a:r>
            <a:endParaRPr lang="zh-CN" altLang="zh-CN" sz="2400" dirty="0">
              <a:latin typeface="Times New Roman" panose="02020603050405020304" pitchFamily="18" charset="0"/>
              <a:ea typeface="楷体" panose="02010609060101010101" charset="-122"/>
              <a:cs typeface="Times New Roman" panose="02020603050405020304" pitchFamily="18" charset="0"/>
              <a:sym typeface="+mn-ea"/>
            </a:endParaRPr>
          </a:p>
          <a:p>
            <a:pPr>
              <a:lnSpc>
                <a:spcPct val="125000"/>
              </a:lnSpc>
            </a:pPr>
            <a:r>
              <a:rPr lang="zh-CN" altLang="zh-CN" sz="2400" dirty="0">
                <a:latin typeface="Times New Roman" panose="02020603050405020304" pitchFamily="18" charset="0"/>
                <a:ea typeface="楷体" panose="02010609060101010101" charset="-122"/>
                <a:cs typeface="Times New Roman" panose="02020603050405020304" pitchFamily="18" charset="0"/>
                <a:sym typeface="+mn-ea"/>
              </a:rPr>
              <a:t> </a:t>
            </a:r>
            <a:r>
              <a:rPr lang="en-US" altLang="zh-CN" sz="2400" dirty="0">
                <a:latin typeface="Times New Roman" panose="02020603050405020304" pitchFamily="18" charset="0"/>
                <a:ea typeface="楷体" panose="02010609060101010101" charset="-122"/>
                <a:cs typeface="Times New Roman" panose="02020603050405020304" pitchFamily="18" charset="0"/>
                <a:sym typeface="+mn-ea"/>
              </a:rPr>
              <a:t>      </a:t>
            </a:r>
            <a:r>
              <a:rPr lang="zh-CN" altLang="en-US" sz="2400" dirty="0">
                <a:latin typeface="Times New Roman" panose="02020603050405020304" pitchFamily="18" charset="0"/>
                <a:ea typeface="楷体" panose="02010609060101010101" charset="-122"/>
                <a:cs typeface="Times New Roman" panose="02020603050405020304" pitchFamily="18" charset="0"/>
                <a:sym typeface="+mn-ea"/>
              </a:rPr>
              <a:t>在这里，只对</a:t>
            </a:r>
            <a:r>
              <a:rPr lang="zh-CN" sz="2400">
                <a:latin typeface="Times New Roman" panose="02020603050405020304" pitchFamily="18" charset="0"/>
                <a:ea typeface="楷体" panose="02010609060101010101" charset="-122"/>
                <a:sym typeface="+mn-ea"/>
              </a:rPr>
              <a:t>浮点数的取值范围做理论上的讲解，感兴趣的读者可以查阅实际的不同品牌和型号计算机数</a:t>
            </a:r>
            <a:r>
              <a:rPr lang="zh-CN" sz="2400">
                <a:latin typeface="Times New Roman" panose="02020603050405020304" pitchFamily="18" charset="0"/>
                <a:ea typeface="楷体" panose="02010609060101010101" charset="-122"/>
                <a:sym typeface="+mn-ea"/>
              </a:rPr>
              <a:t>值表示的资料。</a:t>
            </a:r>
            <a:endParaRPr lang="zh-CN" altLang="zh-CN" sz="2400" dirty="0">
              <a:latin typeface="Times New Roman" panose="02020603050405020304" pitchFamily="18" charset="0"/>
              <a:ea typeface="楷体" panose="02010609060101010101" charset="-122"/>
              <a:cs typeface="Times New Roman" panose="02020603050405020304" pitchFamily="18" charset="0"/>
              <a:sym typeface="+mn-ea"/>
            </a:endParaRPr>
          </a:p>
          <a:p>
            <a:pPr>
              <a:lnSpc>
                <a:spcPct val="125000"/>
              </a:lnSpc>
            </a:pPr>
            <a:r>
              <a:rPr lang="zh-CN" altLang="en-US" sz="2400" dirty="0">
                <a:latin typeface="Tahoma" panose="020B0604030504040204" pitchFamily="34" charset="0"/>
                <a:ea typeface="宋体" panose="02010600030101010101" pitchFamily="2" charset="-122"/>
              </a:rPr>
              <a:t> </a:t>
            </a:r>
            <a:endParaRPr lang="zh-CN" altLang="en-US" sz="2400" dirty="0">
              <a:latin typeface="Times New Roman" panose="02020603050405020304" pitchFamily="18" charset="0"/>
              <a:ea typeface="宋体" panose="02010600030101010101" pitchFamily="2" charset="-122"/>
            </a:endParaRPr>
          </a:p>
        </p:txBody>
      </p:sp>
      <p:sp>
        <p:nvSpPr>
          <p:cNvPr id="100" name="文本框 99"/>
          <p:cNvSpPr txBox="1"/>
          <p:nvPr/>
        </p:nvSpPr>
        <p:spPr>
          <a:xfrm>
            <a:off x="1903095" y="875030"/>
            <a:ext cx="5080000" cy="460375"/>
          </a:xfrm>
          <a:prstGeom prst="rect">
            <a:avLst/>
          </a:prstGeom>
          <a:noFill/>
          <a:ln w="9525">
            <a:noFill/>
          </a:ln>
        </p:spPr>
        <p:txBody>
          <a:bodyPr>
            <a:spAutoFit/>
          </a:bodyPr>
          <a:lstStyle/>
          <a:p>
            <a:r>
              <a:rPr lang="zh-CN" sz="2400">
                <a:latin typeface="Times New Roman" panose="02020603050405020304" pitchFamily="18" charset="0"/>
                <a:ea typeface="楷体" panose="02010609060101010101" charset="-122"/>
                <a:cs typeface="Times New Roman" panose="02020603050405020304" pitchFamily="18" charset="0"/>
              </a:rPr>
              <a:t>2．浮点数的取值范围</a:t>
            </a:r>
            <a:endParaRPr lang="zh-CN" sz="2400">
              <a:latin typeface="Times New Roman" panose="02020603050405020304" pitchFamily="18" charset="0"/>
              <a:ea typeface="楷体" panose="02010609060101010101" charset="-122"/>
              <a:cs typeface="Times New Roman" panose="02020603050405020304" pitchFamily="18" charset="0"/>
            </a:endParaRPr>
          </a:p>
        </p:txBody>
      </p:sp>
      <mc:AlternateContent xmlns:mc="http://schemas.openxmlformats.org/markup-compatibility/2006">
        <mc:Choice xmlns:a14="http://schemas.microsoft.com/office/drawing/2010/main" Requires="a14">
          <p:sp>
            <p:nvSpPr>
              <p:cNvPr id="4" name="文本框 3"/>
              <p:cNvSpPr txBox="1"/>
              <p:nvPr/>
            </p:nvSpPr>
            <p:spPr>
              <a:xfrm>
                <a:off x="3955415" y="2284095"/>
                <a:ext cx="2665095" cy="460375"/>
              </a:xfrm>
              <a:prstGeom prst="rect">
                <a:avLst/>
              </a:prstGeom>
              <a:noFill/>
            </p:spPr>
            <p:txBody>
              <a:bodyPr wrap="square" rtlCol="0" anchor="t">
                <a:spAutoFit/>
              </a:bodyPr>
              <a:p>
                <a:pPr algn="l"/>
                <a14:m>
                  <m:oMathPara xmlns:m="http://schemas.openxmlformats.org/officeDocument/2006/math">
                    <m:oMathParaPr>
                      <m:jc m:val="centerGroup"/>
                    </m:oMathParaPr>
                    <m:oMath xmlns:m="http://schemas.openxmlformats.org/officeDocument/2006/math">
                      <m:r>
                        <a:rPr lang="en-US" altLang="zh-CN" sz="2400" i="1">
                          <a:latin typeface="Cambria Math" panose="02040503050406030204" charset="0"/>
                          <a:cs typeface="Cambria Math" panose="02040503050406030204" charset="0"/>
                        </a:rPr>
                        <m:t>𝑁</m:t>
                      </m:r>
                      <m:r>
                        <a:rPr lang="en-US" altLang="zh-CN" sz="2400" i="1">
                          <a:latin typeface="Cambria Math" panose="02040503050406030204" charset="0"/>
                          <a:cs typeface="Cambria Math" panose="02040503050406030204" charset="0"/>
                        </a:rPr>
                        <m:t>=</m:t>
                      </m:r>
                      <m:r>
                        <a:rPr lang="en-US" altLang="zh-CN" sz="2400" i="1">
                          <a:latin typeface="Cambria Math" panose="02040503050406030204" charset="0"/>
                          <a:cs typeface="Cambria Math" panose="02040503050406030204" charset="0"/>
                        </a:rPr>
                        <m:t>𝑀</m:t>
                      </m:r>
                      <m:r>
                        <a:rPr lang="en-US" altLang="zh-CN" sz="2400" i="1">
                          <a:latin typeface="Cambria Math" panose="02040503050406030204" charset="0"/>
                          <a:cs typeface="Cambria Math" panose="02040503050406030204" charset="0"/>
                        </a:rPr>
                        <m:t>×</m:t>
                      </m:r>
                      <m:r>
                        <a:rPr lang="en-US" altLang="zh-CN" sz="2400" i="1">
                          <a:latin typeface="Cambria Math" panose="02040503050406030204" charset="0"/>
                          <a:cs typeface="Cambria Math" panose="02040503050406030204" charset="0"/>
                        </a:rPr>
                        <m:t>𝑅</m:t>
                      </m:r>
                      <m:r>
                        <a:rPr lang="en-US" altLang="zh-CN" sz="2400" i="1" baseline="30000">
                          <a:latin typeface="Cambria Math" panose="02040503050406030204" charset="0"/>
                          <a:cs typeface="Cambria Math" panose="02040503050406030204" charset="0"/>
                        </a:rPr>
                        <m:t>𝐸</m:t>
                      </m:r>
                    </m:oMath>
                  </m:oMathPara>
                </a14:m>
                <a:endParaRPr lang="zh-CN" altLang="en-US" sz="2400" baseline="30000"/>
              </a:p>
            </p:txBody>
          </p:sp>
        </mc:Choice>
        <mc:Fallback>
          <p:sp>
            <p:nvSpPr>
              <p:cNvPr id="4" name="文本框 3"/>
              <p:cNvSpPr txBox="1">
                <a:spLocks noRot="1" noChangeAspect="1" noMove="1" noResize="1" noEditPoints="1" noAdjustHandles="1" noChangeArrowheads="1" noChangeShapeType="1" noTextEdit="1"/>
              </p:cNvSpPr>
              <p:nvPr/>
            </p:nvSpPr>
            <p:spPr>
              <a:xfrm>
                <a:off x="3955415" y="2284095"/>
                <a:ext cx="2665095" cy="460375"/>
              </a:xfrm>
              <a:prstGeom prst="rect">
                <a:avLst/>
              </a:prstGeom>
              <a:blipFill rotWithShape="1">
                <a:blip r:embed="rId1"/>
                <a:stretch>
                  <a:fillRect t="-6621"/>
                </a:stretch>
              </a:blipFill>
            </p:spPr>
            <p:txBody>
              <a:bodyPr/>
              <a:lstStyle/>
              <a:p>
                <a:r>
                  <a:rPr lang="zh-CN" altLang="en-US">
                    <a:noFill/>
                  </a:rPr>
                  <a:t> </a:t>
                </a:r>
              </a:p>
            </p:txBody>
          </p:sp>
        </mc:Fallback>
      </mc:AlternateContent>
      <p:pic>
        <p:nvPicPr>
          <p:cNvPr id="7" name="图片 6" descr="校徽"/>
          <p:cNvPicPr>
            <a:picLocks noChangeAspect="1"/>
          </p:cNvPicPr>
          <p:nvPr/>
        </p:nvPicPr>
        <p:blipFill>
          <a:blip r:embed="rId2">
            <a:alphaModFix amt="67000"/>
          </a:blip>
          <a:stretch>
            <a:fillRect/>
          </a:stretch>
        </p:blipFill>
        <p:spPr>
          <a:xfrm>
            <a:off x="10788015" y="123825"/>
            <a:ext cx="1297940" cy="124269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文本框 14337"/>
          <p:cNvSpPr txBox="1"/>
          <p:nvPr/>
        </p:nvSpPr>
        <p:spPr>
          <a:xfrm>
            <a:off x="3733800" y="228600"/>
            <a:ext cx="6629400" cy="368300"/>
          </a:xfrm>
          <a:prstGeom prst="rect">
            <a:avLst/>
          </a:prstGeom>
          <a:noFill/>
          <a:ln w="9525">
            <a:noFill/>
          </a:ln>
        </p:spPr>
        <p:txBody>
          <a:bodyPr>
            <a:spAutoFit/>
          </a:bodyPr>
          <a:lstStyle/>
          <a:p>
            <a:pPr>
              <a:spcBef>
                <a:spcPct val="50000"/>
              </a:spcBef>
            </a:pPr>
            <a:endParaRPr dirty="0">
              <a:latin typeface="Tahoma" panose="020B0604030504040204" pitchFamily="34" charset="0"/>
              <a:ea typeface="宋体" panose="02010600030101010101" pitchFamily="2" charset="-122"/>
            </a:endParaRPr>
          </a:p>
        </p:txBody>
      </p:sp>
      <p:sp>
        <p:nvSpPr>
          <p:cNvPr id="14341" name="文本框 14340"/>
          <p:cNvSpPr txBox="1"/>
          <p:nvPr/>
        </p:nvSpPr>
        <p:spPr>
          <a:xfrm>
            <a:off x="3657600" y="1066800"/>
            <a:ext cx="5486400" cy="368300"/>
          </a:xfrm>
          <a:prstGeom prst="rect">
            <a:avLst/>
          </a:prstGeom>
          <a:noFill/>
          <a:ln w="9525">
            <a:noFill/>
          </a:ln>
        </p:spPr>
        <p:txBody>
          <a:bodyPr>
            <a:spAutoFit/>
          </a:bodyPr>
          <a:lstStyle/>
          <a:p>
            <a:pPr>
              <a:spcBef>
                <a:spcPct val="50000"/>
              </a:spcBef>
            </a:pPr>
            <a:endParaRPr dirty="0">
              <a:latin typeface="Tahoma" panose="020B0604030504040204" pitchFamily="34" charset="0"/>
              <a:ea typeface="宋体" panose="02010600030101010101" pitchFamily="2" charset="-122"/>
            </a:endParaRPr>
          </a:p>
        </p:txBody>
      </p:sp>
      <p:sp>
        <p:nvSpPr>
          <p:cNvPr id="14346" name="矩形 14345"/>
          <p:cNvSpPr/>
          <p:nvPr/>
        </p:nvSpPr>
        <p:spPr>
          <a:xfrm>
            <a:off x="1281430" y="1739265"/>
            <a:ext cx="9409430" cy="4892675"/>
          </a:xfrm>
          <a:prstGeom prst="rect">
            <a:avLst/>
          </a:prstGeom>
          <a:noFill/>
          <a:ln w="9525">
            <a:noFill/>
          </a:ln>
        </p:spPr>
        <p:txBody>
          <a:bodyPr wrap="square">
            <a:spAutoFit/>
          </a:bodyPr>
          <a:lstStyle/>
          <a:p>
            <a:pPr fontAlgn="auto">
              <a:lnSpc>
                <a:spcPct val="150000"/>
              </a:lnSpc>
            </a:pPr>
            <a:r>
              <a:rPr lang="en-US" altLang="zh-CN" sz="2400" dirty="0">
                <a:latin typeface="Times New Roman" panose="02020603050405020304" pitchFamily="18" charset="0"/>
                <a:ea typeface="楷体" panose="02010609060101010101" charset="-122"/>
                <a:cs typeface="Times New Roman" panose="02020603050405020304" pitchFamily="18" charset="0"/>
              </a:rPr>
              <a:t>       </a:t>
            </a:r>
            <a:r>
              <a:rPr sz="2400" dirty="0">
                <a:latin typeface="Times New Roman" panose="02020603050405020304" pitchFamily="18" charset="0"/>
                <a:ea typeface="楷体" panose="02010609060101010101" charset="-122"/>
                <a:cs typeface="Times New Roman" panose="02020603050405020304" pitchFamily="18" charset="0"/>
              </a:rPr>
              <a:t>浮点数的</a:t>
            </a:r>
            <a:r>
              <a:rPr sz="2400" dirty="0">
                <a:solidFill>
                  <a:srgbClr val="0070C0"/>
                </a:solidFill>
                <a:latin typeface="Times New Roman" panose="02020603050405020304" pitchFamily="18" charset="0"/>
                <a:ea typeface="楷体" panose="02010609060101010101" charset="-122"/>
                <a:cs typeface="Times New Roman" panose="02020603050405020304" pitchFamily="18" charset="0"/>
              </a:rPr>
              <a:t>数据范围取决于不同机器数表示尾数</a:t>
            </a:r>
            <a:r>
              <a:rPr sz="2400" i="1" dirty="0">
                <a:solidFill>
                  <a:srgbClr val="0070C0"/>
                </a:solidFill>
                <a:latin typeface="Times New Roman" panose="02020603050405020304" pitchFamily="18" charset="0"/>
                <a:ea typeface="楷体" panose="02010609060101010101" charset="-122"/>
                <a:cs typeface="Times New Roman" panose="02020603050405020304" pitchFamily="18" charset="0"/>
              </a:rPr>
              <a:t>M</a:t>
            </a:r>
            <a:r>
              <a:rPr sz="2400" dirty="0">
                <a:solidFill>
                  <a:srgbClr val="0070C0"/>
                </a:solidFill>
                <a:latin typeface="Times New Roman" panose="02020603050405020304" pitchFamily="18" charset="0"/>
                <a:ea typeface="楷体" panose="02010609060101010101" charset="-122"/>
                <a:cs typeface="Times New Roman" panose="02020603050405020304" pitchFamily="18" charset="0"/>
              </a:rPr>
              <a:t>和阶码</a:t>
            </a:r>
            <a:r>
              <a:rPr sz="2400" i="1" dirty="0">
                <a:solidFill>
                  <a:srgbClr val="0070C0"/>
                </a:solidFill>
                <a:latin typeface="Times New Roman" panose="02020603050405020304" pitchFamily="18" charset="0"/>
                <a:ea typeface="楷体" panose="02010609060101010101" charset="-122"/>
                <a:cs typeface="Times New Roman" panose="02020603050405020304" pitchFamily="18" charset="0"/>
              </a:rPr>
              <a:t>E</a:t>
            </a:r>
            <a:r>
              <a:rPr sz="2400" dirty="0">
                <a:solidFill>
                  <a:srgbClr val="0070C0"/>
                </a:solidFill>
                <a:latin typeface="Times New Roman" panose="02020603050405020304" pitchFamily="18" charset="0"/>
                <a:ea typeface="楷体" panose="02010609060101010101" charset="-122"/>
                <a:cs typeface="Times New Roman" panose="02020603050405020304" pitchFamily="18" charset="0"/>
              </a:rPr>
              <a:t>的数值范围。</a:t>
            </a:r>
            <a:r>
              <a:rPr sz="2400" dirty="0">
                <a:latin typeface="Times New Roman" panose="02020603050405020304" pitchFamily="18" charset="0"/>
                <a:ea typeface="楷体" panose="02010609060101010101" charset="-122"/>
                <a:cs typeface="Times New Roman" panose="02020603050405020304" pitchFamily="18" charset="0"/>
              </a:rPr>
              <a:t>虽然浮点数比定点数表示的数据范围扩大了，但浮点机在运算过程中，也可能出现超过所能表示的数据范围，发生“溢出”现象</a:t>
            </a:r>
            <a:r>
              <a:rPr lang="zh-CN" sz="2400" dirty="0">
                <a:latin typeface="Times New Roman" panose="02020603050405020304" pitchFamily="18" charset="0"/>
                <a:ea typeface="楷体" panose="02010609060101010101" charset="-122"/>
                <a:cs typeface="Times New Roman" panose="02020603050405020304" pitchFamily="18" charset="0"/>
              </a:rPr>
              <a:t>，</a:t>
            </a:r>
            <a:r>
              <a:rPr sz="2400" dirty="0">
                <a:latin typeface="Times New Roman" panose="02020603050405020304" pitchFamily="18" charset="0"/>
                <a:ea typeface="楷体" panose="02010609060101010101" charset="-122"/>
                <a:cs typeface="Times New Roman" panose="02020603050405020304" pitchFamily="18" charset="0"/>
              </a:rPr>
              <a:t>分析浮点</a:t>
            </a:r>
            <a:r>
              <a:rPr lang="zh-CN" sz="2400" dirty="0">
                <a:latin typeface="Times New Roman" panose="02020603050405020304" pitchFamily="18" charset="0"/>
                <a:ea typeface="楷体" panose="02010609060101010101" charset="-122"/>
                <a:cs typeface="Times New Roman" panose="02020603050405020304" pitchFamily="18" charset="0"/>
              </a:rPr>
              <a:t>数</a:t>
            </a:r>
            <a:r>
              <a:rPr sz="2400" dirty="0">
                <a:latin typeface="Times New Roman" panose="02020603050405020304" pitchFamily="18" charset="0"/>
                <a:ea typeface="楷体" panose="02010609060101010101" charset="-122"/>
                <a:cs typeface="Times New Roman" panose="02020603050405020304" pitchFamily="18" charset="0"/>
              </a:rPr>
              <a:t>表示的数据范围</a:t>
            </a:r>
            <a:r>
              <a:rPr lang="zh-CN" sz="2400" dirty="0">
                <a:latin typeface="Times New Roman" panose="02020603050405020304" pitchFamily="18" charset="0"/>
                <a:ea typeface="楷体" panose="02010609060101010101" charset="-122"/>
                <a:cs typeface="Times New Roman" panose="02020603050405020304" pitchFamily="18" charset="0"/>
              </a:rPr>
              <a:t>十分必要</a:t>
            </a:r>
            <a:r>
              <a:rPr sz="2400" dirty="0">
                <a:latin typeface="Times New Roman" panose="02020603050405020304" pitchFamily="18" charset="0"/>
                <a:ea typeface="楷体" panose="02010609060101010101" charset="-122"/>
                <a:cs typeface="Times New Roman" panose="02020603050405020304" pitchFamily="18" charset="0"/>
              </a:rPr>
              <a:t>。</a:t>
            </a:r>
            <a:endParaRPr sz="2400" dirty="0">
              <a:latin typeface="Times New Roman" panose="02020603050405020304" pitchFamily="18" charset="0"/>
              <a:ea typeface="楷体" panose="02010609060101010101" charset="-122"/>
              <a:cs typeface="Times New Roman" panose="02020603050405020304" pitchFamily="18" charset="0"/>
            </a:endParaRPr>
          </a:p>
          <a:p>
            <a:pPr fontAlgn="auto">
              <a:lnSpc>
                <a:spcPct val="150000"/>
              </a:lnSpc>
            </a:pPr>
            <a:r>
              <a:rPr sz="2400" dirty="0">
                <a:latin typeface="Times New Roman" panose="02020603050405020304" pitchFamily="18" charset="0"/>
                <a:ea typeface="楷体" panose="02010609060101010101" charset="-122"/>
                <a:cs typeface="Times New Roman" panose="02020603050405020304" pitchFamily="18" charset="0"/>
              </a:rPr>
              <a:t> </a:t>
            </a:r>
            <a:r>
              <a:rPr lang="en-US" sz="2400" dirty="0">
                <a:latin typeface="Times New Roman" panose="02020603050405020304" pitchFamily="18" charset="0"/>
                <a:ea typeface="楷体" panose="02010609060101010101" charset="-122"/>
                <a:cs typeface="Times New Roman" panose="02020603050405020304" pitchFamily="18" charset="0"/>
              </a:rPr>
              <a:t>      </a:t>
            </a:r>
            <a:r>
              <a:rPr sz="2400" dirty="0">
                <a:latin typeface="Times New Roman" panose="02020603050405020304" pitchFamily="18" charset="0"/>
                <a:ea typeface="楷体" panose="02010609060101010101" charset="-122"/>
                <a:cs typeface="Times New Roman" panose="02020603050405020304" pitchFamily="18" charset="0"/>
              </a:rPr>
              <a:t>浮点数的精度由</a:t>
            </a:r>
            <a:r>
              <a:rPr sz="2400" i="1" dirty="0">
                <a:latin typeface="Times New Roman" panose="02020603050405020304" pitchFamily="18" charset="0"/>
                <a:ea typeface="楷体" panose="02010609060101010101" charset="-122"/>
                <a:cs typeface="Times New Roman" panose="02020603050405020304" pitchFamily="18" charset="0"/>
                <a:sym typeface="+mn-ea"/>
              </a:rPr>
              <a:t>M</a:t>
            </a:r>
            <a:r>
              <a:rPr sz="2400" dirty="0">
                <a:latin typeface="Times New Roman" panose="02020603050405020304" pitchFamily="18" charset="0"/>
                <a:ea typeface="楷体" panose="02010609060101010101" charset="-122"/>
                <a:cs typeface="Times New Roman" panose="02020603050405020304" pitchFamily="18" charset="0"/>
              </a:rPr>
              <a:t>的位数决定，数的范围</a:t>
            </a:r>
            <a:r>
              <a:rPr lang="zh-CN" sz="2400" dirty="0">
                <a:latin typeface="Times New Roman" panose="02020603050405020304" pitchFamily="18" charset="0"/>
                <a:ea typeface="楷体" panose="02010609060101010101" charset="-122"/>
                <a:cs typeface="Times New Roman" panose="02020603050405020304" pitchFamily="18" charset="0"/>
              </a:rPr>
              <a:t>很大程度上</a:t>
            </a:r>
            <a:r>
              <a:rPr sz="2400" dirty="0">
                <a:latin typeface="Times New Roman" panose="02020603050405020304" pitchFamily="18" charset="0"/>
                <a:ea typeface="楷体" panose="02010609060101010101" charset="-122"/>
                <a:cs typeface="Times New Roman" panose="02020603050405020304" pitchFamily="18" charset="0"/>
              </a:rPr>
              <a:t>由</a:t>
            </a:r>
            <a:r>
              <a:rPr sz="2400" i="1" dirty="0">
                <a:latin typeface="Times New Roman" panose="02020603050405020304" pitchFamily="18" charset="0"/>
                <a:ea typeface="楷体" panose="02010609060101010101" charset="-122"/>
                <a:cs typeface="Times New Roman" panose="02020603050405020304" pitchFamily="18" charset="0"/>
              </a:rPr>
              <a:t>R</a:t>
            </a:r>
            <a:r>
              <a:rPr sz="2400" dirty="0">
                <a:latin typeface="Times New Roman" panose="02020603050405020304" pitchFamily="18" charset="0"/>
                <a:ea typeface="楷体" panose="02010609060101010101" charset="-122"/>
                <a:cs typeface="Times New Roman" panose="02020603050405020304" pitchFamily="18" charset="0"/>
              </a:rPr>
              <a:t>和</a:t>
            </a:r>
            <a:r>
              <a:rPr sz="2400" i="1" dirty="0">
                <a:latin typeface="Times New Roman" panose="02020603050405020304" pitchFamily="18" charset="0"/>
                <a:ea typeface="楷体" panose="02010609060101010101" charset="-122"/>
                <a:cs typeface="Times New Roman" panose="02020603050405020304" pitchFamily="18" charset="0"/>
              </a:rPr>
              <a:t>E</a:t>
            </a:r>
            <a:r>
              <a:rPr sz="2400" dirty="0">
                <a:latin typeface="Times New Roman" panose="02020603050405020304" pitchFamily="18" charset="0"/>
                <a:ea typeface="楷体" panose="02010609060101010101" charset="-122"/>
                <a:cs typeface="Times New Roman" panose="02020603050405020304" pitchFamily="18" charset="0"/>
              </a:rPr>
              <a:t>决定。浮点数的尾数</a:t>
            </a:r>
            <a:r>
              <a:rPr sz="2400" i="1" dirty="0">
                <a:latin typeface="Times New Roman" panose="02020603050405020304" pitchFamily="18" charset="0"/>
                <a:ea typeface="楷体" panose="02010609060101010101" charset="-122"/>
                <a:cs typeface="Times New Roman" panose="02020603050405020304" pitchFamily="18" charset="0"/>
              </a:rPr>
              <a:t>M</a:t>
            </a:r>
            <a:r>
              <a:rPr sz="2400" dirty="0">
                <a:latin typeface="Times New Roman" panose="02020603050405020304" pitchFamily="18" charset="0"/>
                <a:ea typeface="楷体" panose="02010609060101010101" charset="-122"/>
                <a:cs typeface="Times New Roman" panose="02020603050405020304" pitchFamily="18" charset="0"/>
              </a:rPr>
              <a:t>为纯小数可以用原码、补码和反码表示，</a:t>
            </a:r>
            <a:r>
              <a:rPr sz="2400" dirty="0">
                <a:latin typeface="Times New Roman" panose="02020603050405020304" pitchFamily="18" charset="0"/>
                <a:ea typeface="楷体" panose="02010609060101010101" charset="-122"/>
                <a:cs typeface="Times New Roman" panose="02020603050405020304" pitchFamily="18" charset="0"/>
                <a:sym typeface="+mn-ea"/>
              </a:rPr>
              <a:t>表示小数点左右</a:t>
            </a:r>
            <a:r>
              <a:rPr lang="zh-CN" sz="2400" dirty="0">
                <a:latin typeface="Times New Roman" panose="02020603050405020304" pitchFamily="18" charset="0"/>
                <a:ea typeface="楷体" panose="02010609060101010101" charset="-122"/>
                <a:cs typeface="Times New Roman" panose="02020603050405020304" pitchFamily="18" charset="0"/>
                <a:sym typeface="+mn-ea"/>
              </a:rPr>
              <a:t>移动</a:t>
            </a:r>
            <a:r>
              <a:rPr sz="2400" dirty="0">
                <a:latin typeface="Times New Roman" panose="02020603050405020304" pitchFamily="18" charset="0"/>
                <a:ea typeface="楷体" panose="02010609060101010101" charset="-122"/>
                <a:cs typeface="Times New Roman" panose="02020603050405020304" pitchFamily="18" charset="0"/>
                <a:sym typeface="+mn-ea"/>
              </a:rPr>
              <a:t>的</a:t>
            </a:r>
            <a:r>
              <a:rPr sz="2400" dirty="0">
                <a:latin typeface="Times New Roman" panose="02020603050405020304" pitchFamily="18" charset="0"/>
                <a:ea typeface="楷体" panose="02010609060101010101" charset="-122"/>
                <a:cs typeface="Times New Roman" panose="02020603050405020304" pitchFamily="18" charset="0"/>
              </a:rPr>
              <a:t>阶码</a:t>
            </a:r>
            <a:r>
              <a:rPr sz="2400" i="1" dirty="0">
                <a:latin typeface="Times New Roman" panose="02020603050405020304" pitchFamily="18" charset="0"/>
                <a:ea typeface="楷体" panose="02010609060101010101" charset="-122"/>
                <a:cs typeface="Times New Roman" panose="02020603050405020304" pitchFamily="18" charset="0"/>
              </a:rPr>
              <a:t>E</a:t>
            </a:r>
            <a:r>
              <a:rPr sz="2400" dirty="0">
                <a:latin typeface="Times New Roman" panose="02020603050405020304" pitchFamily="18" charset="0"/>
                <a:ea typeface="楷体" panose="02010609060101010101" charset="-122"/>
                <a:cs typeface="Times New Roman" panose="02020603050405020304" pitchFamily="18" charset="0"/>
              </a:rPr>
              <a:t>为整数，它可以用原码、补码、反码和移码表示。</a:t>
            </a:r>
            <a:endParaRPr sz="2400" dirty="0">
              <a:latin typeface="Times New Roman" panose="02020603050405020304" pitchFamily="18" charset="0"/>
              <a:ea typeface="楷体" panose="02010609060101010101" charset="-122"/>
              <a:cs typeface="Times New Roman" panose="02020603050405020304" pitchFamily="18" charset="0"/>
            </a:endParaRPr>
          </a:p>
          <a:p>
            <a:pPr>
              <a:lnSpc>
                <a:spcPct val="125000"/>
              </a:lnSpc>
            </a:pPr>
            <a:endParaRPr sz="2400" dirty="0">
              <a:latin typeface="Times New Roman" panose="02020603050405020304" pitchFamily="18" charset="0"/>
              <a:ea typeface="楷体" panose="02010609060101010101" charset="-122"/>
              <a:cs typeface="Times New Roman" panose="02020603050405020304" pitchFamily="18" charset="0"/>
            </a:endParaRPr>
          </a:p>
          <a:p>
            <a:pPr>
              <a:lnSpc>
                <a:spcPct val="125000"/>
              </a:lnSpc>
            </a:pPr>
            <a:r>
              <a:rPr lang="zh-CN" altLang="en-US" sz="2400" dirty="0">
                <a:latin typeface="Tahoma" panose="020B0604030504040204" pitchFamily="34" charset="0"/>
                <a:ea typeface="宋体" panose="02010600030101010101" pitchFamily="2" charset="-122"/>
              </a:rPr>
              <a:t> </a:t>
            </a:r>
            <a:endParaRPr lang="zh-CN" altLang="en-US" sz="2400" dirty="0">
              <a:latin typeface="Times New Roman" panose="02020603050405020304" pitchFamily="18" charset="0"/>
              <a:ea typeface="宋体" panose="02010600030101010101" pitchFamily="2" charset="-122"/>
            </a:endParaRPr>
          </a:p>
        </p:txBody>
      </p:sp>
      <p:pic>
        <p:nvPicPr>
          <p:cNvPr id="7" name="图片 6" descr="校徽"/>
          <p:cNvPicPr>
            <a:picLocks noChangeAspect="1"/>
          </p:cNvPicPr>
          <p:nvPr/>
        </p:nvPicPr>
        <p:blipFill>
          <a:blip r:embed="rId1">
            <a:alphaModFix amt="67000"/>
          </a:blip>
          <a:stretch>
            <a:fillRect/>
          </a:stretch>
        </p:blipFill>
        <p:spPr>
          <a:xfrm>
            <a:off x="10788015" y="123825"/>
            <a:ext cx="1297940" cy="124269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文本框 14337"/>
          <p:cNvSpPr txBox="1"/>
          <p:nvPr/>
        </p:nvSpPr>
        <p:spPr>
          <a:xfrm>
            <a:off x="3733800" y="228600"/>
            <a:ext cx="6629400" cy="368300"/>
          </a:xfrm>
          <a:prstGeom prst="rect">
            <a:avLst/>
          </a:prstGeom>
          <a:noFill/>
          <a:ln w="9525">
            <a:noFill/>
          </a:ln>
        </p:spPr>
        <p:txBody>
          <a:bodyPr>
            <a:spAutoFit/>
          </a:bodyPr>
          <a:lstStyle/>
          <a:p>
            <a:pPr>
              <a:spcBef>
                <a:spcPct val="50000"/>
              </a:spcBef>
            </a:pPr>
            <a:endParaRPr dirty="0">
              <a:latin typeface="Tahoma" panose="020B0604030504040204" pitchFamily="34" charset="0"/>
              <a:ea typeface="宋体" panose="02010600030101010101" pitchFamily="2" charset="-122"/>
            </a:endParaRPr>
          </a:p>
        </p:txBody>
      </p:sp>
      <p:sp>
        <p:nvSpPr>
          <p:cNvPr id="14341" name="文本框 14340"/>
          <p:cNvSpPr txBox="1"/>
          <p:nvPr/>
        </p:nvSpPr>
        <p:spPr>
          <a:xfrm>
            <a:off x="3657600" y="1066800"/>
            <a:ext cx="5486400" cy="368300"/>
          </a:xfrm>
          <a:prstGeom prst="rect">
            <a:avLst/>
          </a:prstGeom>
          <a:noFill/>
          <a:ln w="9525">
            <a:noFill/>
          </a:ln>
        </p:spPr>
        <p:txBody>
          <a:bodyPr>
            <a:spAutoFit/>
          </a:bodyPr>
          <a:lstStyle/>
          <a:p>
            <a:pPr>
              <a:spcBef>
                <a:spcPct val="50000"/>
              </a:spcBef>
            </a:pPr>
            <a:endParaRPr dirty="0">
              <a:latin typeface="Tahoma" panose="020B0604030504040204" pitchFamily="34" charset="0"/>
              <a:ea typeface="宋体" panose="02010600030101010101" pitchFamily="2" charset="-122"/>
            </a:endParaRPr>
          </a:p>
        </p:txBody>
      </p:sp>
      <p:sp>
        <p:nvSpPr>
          <p:cNvPr id="4" name="文本框 3"/>
          <p:cNvSpPr txBox="1"/>
          <p:nvPr/>
        </p:nvSpPr>
        <p:spPr>
          <a:xfrm>
            <a:off x="612775" y="370840"/>
            <a:ext cx="10966450" cy="5631180"/>
          </a:xfrm>
          <a:prstGeom prst="rect">
            <a:avLst/>
          </a:prstGeom>
          <a:noFill/>
          <a:ln w="9525">
            <a:noFill/>
          </a:ln>
        </p:spPr>
        <p:txBody>
          <a:bodyPr wrap="square">
            <a:spAutoFit/>
          </a:bodyPr>
          <a:lstStyle/>
          <a:p>
            <a:pPr>
              <a:lnSpc>
                <a:spcPct val="125000"/>
              </a:lnSpc>
            </a:pPr>
            <a:r>
              <a:rPr lang="en-US" altLang="zh-CN" sz="2400">
                <a:ea typeface="宋体" panose="02010600030101010101" pitchFamily="2" charset="-122"/>
              </a:rPr>
              <a:t>     </a:t>
            </a:r>
            <a:r>
              <a:rPr lang="zh-CN" sz="2400">
                <a:latin typeface="Times New Roman" panose="02020603050405020304" pitchFamily="18" charset="0"/>
                <a:ea typeface="楷体" panose="02010609060101010101" charset="-122"/>
                <a:cs typeface="Times New Roman" panose="02020603050405020304" pitchFamily="18" charset="0"/>
              </a:rPr>
              <a:t>（1）用原码表示阶码</a:t>
            </a:r>
            <a:r>
              <a:rPr lang="zh-CN" sz="2400" i="1">
                <a:latin typeface="Times New Roman" panose="02020603050405020304" pitchFamily="18" charset="0"/>
                <a:ea typeface="楷体" panose="02010609060101010101" charset="-122"/>
                <a:cs typeface="Times New Roman" panose="02020603050405020304" pitchFamily="18" charset="0"/>
              </a:rPr>
              <a:t>E</a:t>
            </a:r>
            <a:r>
              <a:rPr lang="zh-CN" sz="2400">
                <a:latin typeface="Times New Roman" panose="02020603050405020304" pitchFamily="18" charset="0"/>
                <a:ea typeface="楷体" panose="02010609060101010101" charset="-122"/>
                <a:cs typeface="Times New Roman" panose="02020603050405020304" pitchFamily="18" charset="0"/>
                <a:sym typeface="+mn-ea"/>
              </a:rPr>
              <a:t>（一个字节）</a:t>
            </a:r>
            <a:r>
              <a:rPr lang="zh-CN" sz="2400">
                <a:latin typeface="Times New Roman" panose="02020603050405020304" pitchFamily="18" charset="0"/>
                <a:ea typeface="楷体" panose="02010609060101010101" charset="-122"/>
                <a:cs typeface="Times New Roman" panose="02020603050405020304" pitchFamily="18" charset="0"/>
              </a:rPr>
              <a:t>和尾数</a:t>
            </a:r>
            <a:r>
              <a:rPr lang="zh-CN" sz="2400" i="1">
                <a:latin typeface="Times New Roman" panose="02020603050405020304" pitchFamily="18" charset="0"/>
                <a:ea typeface="楷体" panose="02010609060101010101" charset="-122"/>
                <a:cs typeface="Times New Roman" panose="02020603050405020304" pitchFamily="18" charset="0"/>
              </a:rPr>
              <a:t>M</a:t>
            </a:r>
            <a:r>
              <a:rPr lang="zh-CN" sz="2400">
                <a:latin typeface="Times New Roman" panose="02020603050405020304" pitchFamily="18" charset="0"/>
                <a:ea typeface="楷体" panose="02010609060101010101" charset="-122"/>
                <a:cs typeface="Times New Roman" panose="02020603050405020304" pitchFamily="18" charset="0"/>
                <a:sym typeface="+mn-ea"/>
              </a:rPr>
              <a:t>（两个字节）</a:t>
            </a:r>
            <a:r>
              <a:rPr lang="zh-CN" sz="2400">
                <a:latin typeface="Times New Roman" panose="02020603050405020304" pitchFamily="18" charset="0"/>
                <a:ea typeface="楷体" panose="02010609060101010101" charset="-122"/>
                <a:cs typeface="Times New Roman" panose="02020603050405020304" pitchFamily="18" charset="0"/>
              </a:rPr>
              <a:t>，</a:t>
            </a:r>
            <a:r>
              <a:rPr lang="zh-CN" sz="2400">
                <a:latin typeface="Times New Roman" panose="02020603050405020304" pitchFamily="18" charset="0"/>
                <a:ea typeface="楷体" panose="02010609060101010101" charset="-122"/>
                <a:cs typeface="Times New Roman" panose="02020603050405020304" pitchFamily="18" charset="0"/>
                <a:sym typeface="+mn-ea"/>
              </a:rPr>
              <a:t>浮点数</a:t>
            </a:r>
            <a:endParaRPr lang="zh-CN" sz="2400">
              <a:latin typeface="Times New Roman" panose="02020603050405020304" pitchFamily="18" charset="0"/>
              <a:ea typeface="楷体" panose="02010609060101010101" charset="-122"/>
              <a:cs typeface="Times New Roman" panose="02020603050405020304" pitchFamily="18" charset="0"/>
              <a:sym typeface="+mn-ea"/>
            </a:endParaRPr>
          </a:p>
          <a:p>
            <a:pPr>
              <a:lnSpc>
                <a:spcPct val="125000"/>
              </a:lnSpc>
            </a:pPr>
            <a:r>
              <a:rPr lang="zh-CN" sz="2400">
                <a:latin typeface="Times New Roman" panose="02020603050405020304" pitchFamily="18" charset="0"/>
                <a:ea typeface="楷体" panose="02010609060101010101" charset="-122"/>
                <a:cs typeface="Times New Roman" panose="02020603050405020304" pitchFamily="18" charset="0"/>
              </a:rPr>
              <a:t>的取值范围</a:t>
            </a:r>
            <a:endParaRPr lang="zh-CN" sz="2400">
              <a:latin typeface="Times New Roman" panose="02020603050405020304" pitchFamily="18" charset="0"/>
              <a:ea typeface="楷体" panose="02010609060101010101" charset="-122"/>
              <a:cs typeface="Times New Roman" panose="02020603050405020304" pitchFamily="18" charset="0"/>
            </a:endParaRPr>
          </a:p>
          <a:p>
            <a:pPr>
              <a:lnSpc>
                <a:spcPct val="125000"/>
              </a:lnSpc>
            </a:pPr>
            <a:r>
              <a:rPr lang="en-US" altLang="zh-CN" sz="2400">
                <a:latin typeface="Times New Roman" panose="02020603050405020304" pitchFamily="18" charset="0"/>
                <a:ea typeface="楷体" panose="02010609060101010101" charset="-122"/>
                <a:cs typeface="Times New Roman" panose="02020603050405020304" pitchFamily="18" charset="0"/>
              </a:rPr>
              <a:t>       </a:t>
            </a:r>
            <a:r>
              <a:rPr lang="zh-CN" sz="2400">
                <a:latin typeface="Times New Roman" panose="02020603050405020304" pitchFamily="18" charset="0"/>
                <a:ea typeface="楷体" panose="02010609060101010101" charset="-122"/>
                <a:cs typeface="Times New Roman" panose="02020603050405020304" pitchFamily="18" charset="0"/>
                <a:sym typeface="+mn-ea"/>
              </a:rPr>
              <a:t>1）</a:t>
            </a:r>
            <a:r>
              <a:rPr lang="zh-CN" sz="2400">
                <a:latin typeface="Times New Roman" panose="02020603050405020304" pitchFamily="18" charset="0"/>
                <a:ea typeface="楷体" panose="02010609060101010101" charset="-122"/>
                <a:cs typeface="Times New Roman" panose="02020603050405020304" pitchFamily="18" charset="0"/>
              </a:rPr>
              <a:t>最大正数的求取</a:t>
            </a:r>
            <a:endParaRPr lang="zh-CN" sz="2400">
              <a:latin typeface="Times New Roman" panose="02020603050405020304" pitchFamily="18" charset="0"/>
              <a:ea typeface="楷体" panose="02010609060101010101" charset="-122"/>
              <a:cs typeface="Times New Roman" panose="02020603050405020304" pitchFamily="18" charset="0"/>
            </a:endParaRPr>
          </a:p>
          <a:p>
            <a:pPr>
              <a:lnSpc>
                <a:spcPct val="125000"/>
              </a:lnSpc>
            </a:pPr>
            <a:r>
              <a:rPr lang="zh-CN" sz="2400">
                <a:latin typeface="Times New Roman" panose="02020603050405020304" pitchFamily="18" charset="0"/>
                <a:ea typeface="楷体" panose="02010609060101010101" charset="-122"/>
                <a:cs typeface="Times New Roman" panose="02020603050405020304" pitchFamily="18" charset="0"/>
              </a:rPr>
              <a:t>     </a:t>
            </a:r>
            <a:r>
              <a:rPr lang="en-US" altLang="zh-CN" sz="2400">
                <a:latin typeface="Times New Roman" panose="02020603050405020304" pitchFamily="18" charset="0"/>
                <a:ea typeface="楷体" panose="02010609060101010101" charset="-122"/>
                <a:cs typeface="Times New Roman" panose="02020603050405020304" pitchFamily="18" charset="0"/>
              </a:rPr>
              <a:t>  </a:t>
            </a:r>
            <a:r>
              <a:rPr lang="zh-CN" sz="2400">
                <a:latin typeface="Times New Roman" panose="02020603050405020304" pitchFamily="18" charset="0"/>
                <a:ea typeface="楷体" panose="02010609060101010101" charset="-122"/>
                <a:cs typeface="Times New Roman" panose="02020603050405020304" pitchFamily="18" charset="0"/>
              </a:rPr>
              <a:t>因为用原码表示的阶码E占用一个字节，则</a:t>
            </a:r>
            <a:endParaRPr lang="zh-CN" sz="2400">
              <a:latin typeface="Times New Roman" panose="02020603050405020304" pitchFamily="18" charset="0"/>
              <a:ea typeface="楷体" panose="02010609060101010101" charset="-122"/>
              <a:cs typeface="Times New Roman" panose="02020603050405020304" pitchFamily="18" charset="0"/>
            </a:endParaRPr>
          </a:p>
          <a:p>
            <a:pPr>
              <a:lnSpc>
                <a:spcPct val="125000"/>
              </a:lnSpc>
            </a:pPr>
            <a:r>
              <a:rPr lang="zh-CN" sz="2400">
                <a:latin typeface="Times New Roman" panose="02020603050405020304" pitchFamily="18" charset="0"/>
                <a:ea typeface="楷体" panose="02010609060101010101" charset="-122"/>
                <a:cs typeface="Times New Roman" panose="02020603050405020304" pitchFamily="18" charset="0"/>
              </a:rPr>
              <a:t>           </a:t>
            </a:r>
            <a:r>
              <a:rPr lang="en-US" altLang="zh-CN" sz="2400">
                <a:latin typeface="Times New Roman" panose="02020603050405020304" pitchFamily="18" charset="0"/>
                <a:ea typeface="楷体" panose="02010609060101010101" charset="-122"/>
                <a:cs typeface="Times New Roman" panose="02020603050405020304" pitchFamily="18" charset="0"/>
              </a:rPr>
              <a:t>          </a:t>
            </a:r>
            <a:r>
              <a:rPr lang="zh-CN" sz="2400">
                <a:latin typeface="Times New Roman" panose="02020603050405020304" pitchFamily="18" charset="0"/>
                <a:ea typeface="楷体" panose="02010609060101010101" charset="-122"/>
                <a:cs typeface="Times New Roman" panose="02020603050405020304" pitchFamily="18" charset="0"/>
              </a:rPr>
              <a:t> </a:t>
            </a:r>
            <a:r>
              <a:rPr lang="en-US" altLang="zh-CN" sz="2400">
                <a:latin typeface="Times New Roman" panose="02020603050405020304" pitchFamily="18" charset="0"/>
                <a:ea typeface="楷体" panose="02010609060101010101" charset="-122"/>
                <a:cs typeface="Times New Roman" panose="02020603050405020304" pitchFamily="18" charset="0"/>
              </a:rPr>
              <a:t>    </a:t>
            </a:r>
            <a:r>
              <a:rPr lang="zh-CN" sz="2400" i="1">
                <a:latin typeface="Times New Roman" panose="02020603050405020304" pitchFamily="18" charset="0"/>
                <a:ea typeface="楷体" panose="02010609060101010101" charset="-122"/>
                <a:cs typeface="Times New Roman" panose="02020603050405020304" pitchFamily="18" charset="0"/>
              </a:rPr>
              <a:t>E</a:t>
            </a:r>
            <a:r>
              <a:rPr lang="zh-CN" sz="2400">
                <a:latin typeface="Times New Roman" panose="02020603050405020304" pitchFamily="18" charset="0"/>
                <a:ea typeface="楷体" panose="02010609060101010101" charset="-122"/>
                <a:cs typeface="Times New Roman" panose="02020603050405020304" pitchFamily="18" charset="0"/>
              </a:rPr>
              <a:t>=</a:t>
            </a:r>
            <a:r>
              <a:rPr lang="zh-CN" sz="2400" i="1">
                <a:latin typeface="Times New Roman" panose="02020603050405020304" pitchFamily="18" charset="0"/>
                <a:ea typeface="楷体" panose="02010609060101010101" charset="-122"/>
                <a:cs typeface="Times New Roman" panose="02020603050405020304" pitchFamily="18" charset="0"/>
              </a:rPr>
              <a:t>E</a:t>
            </a:r>
            <a:r>
              <a:rPr lang="zh-CN" sz="2400" i="1" baseline="-25000">
                <a:latin typeface="Times New Roman" panose="02020603050405020304" pitchFamily="18" charset="0"/>
                <a:ea typeface="楷体" panose="02010609060101010101" charset="-122"/>
                <a:cs typeface="Times New Roman" panose="02020603050405020304" pitchFamily="18" charset="0"/>
              </a:rPr>
              <a:t>s</a:t>
            </a:r>
            <a:r>
              <a:rPr lang="zh-CN" sz="2400" i="1">
                <a:latin typeface="Times New Roman" panose="02020603050405020304" pitchFamily="18" charset="0"/>
                <a:ea typeface="楷体" panose="02010609060101010101" charset="-122"/>
                <a:cs typeface="Times New Roman" panose="02020603050405020304" pitchFamily="18" charset="0"/>
              </a:rPr>
              <a:t> E</a:t>
            </a:r>
            <a:r>
              <a:rPr lang="zh-CN" sz="2400" baseline="-25000">
                <a:latin typeface="Times New Roman" panose="02020603050405020304" pitchFamily="18" charset="0"/>
                <a:ea typeface="楷体" panose="02010609060101010101" charset="-122"/>
                <a:cs typeface="Times New Roman" panose="02020603050405020304" pitchFamily="18" charset="0"/>
              </a:rPr>
              <a:t>1</a:t>
            </a:r>
            <a:r>
              <a:rPr lang="zh-CN" sz="2400">
                <a:latin typeface="Times New Roman" panose="02020603050405020304" pitchFamily="18" charset="0"/>
                <a:ea typeface="楷体" panose="02010609060101010101" charset="-122"/>
                <a:cs typeface="Times New Roman" panose="02020603050405020304" pitchFamily="18" charset="0"/>
              </a:rPr>
              <a:t> </a:t>
            </a:r>
            <a:r>
              <a:rPr lang="zh-CN" sz="2400" i="1">
                <a:latin typeface="Times New Roman" panose="02020603050405020304" pitchFamily="18" charset="0"/>
                <a:ea typeface="楷体" panose="02010609060101010101" charset="-122"/>
                <a:cs typeface="Times New Roman" panose="02020603050405020304" pitchFamily="18" charset="0"/>
              </a:rPr>
              <a:t>E</a:t>
            </a:r>
            <a:r>
              <a:rPr lang="zh-CN" sz="2400" baseline="-25000">
                <a:latin typeface="Times New Roman" panose="02020603050405020304" pitchFamily="18" charset="0"/>
                <a:ea typeface="楷体" panose="02010609060101010101" charset="-122"/>
                <a:cs typeface="Times New Roman" panose="02020603050405020304" pitchFamily="18" charset="0"/>
              </a:rPr>
              <a:t>2</a:t>
            </a:r>
            <a:r>
              <a:rPr lang="zh-CN" sz="2400">
                <a:latin typeface="Times New Roman" panose="02020603050405020304" pitchFamily="18" charset="0"/>
                <a:ea typeface="楷体" panose="02010609060101010101" charset="-122"/>
                <a:cs typeface="Times New Roman" panose="02020603050405020304" pitchFamily="18" charset="0"/>
              </a:rPr>
              <a:t> </a:t>
            </a:r>
            <a:r>
              <a:rPr lang="zh-CN" sz="2400" i="1">
                <a:latin typeface="Times New Roman" panose="02020603050405020304" pitchFamily="18" charset="0"/>
                <a:ea typeface="楷体" panose="02010609060101010101" charset="-122"/>
                <a:cs typeface="Times New Roman" panose="02020603050405020304" pitchFamily="18" charset="0"/>
              </a:rPr>
              <a:t>E</a:t>
            </a:r>
            <a:r>
              <a:rPr lang="zh-CN" sz="2400" baseline="-25000">
                <a:latin typeface="Times New Roman" panose="02020603050405020304" pitchFamily="18" charset="0"/>
                <a:ea typeface="楷体" panose="02010609060101010101" charset="-122"/>
                <a:cs typeface="Times New Roman" panose="02020603050405020304" pitchFamily="18" charset="0"/>
              </a:rPr>
              <a:t>3</a:t>
            </a:r>
            <a:r>
              <a:rPr lang="zh-CN" sz="2400">
                <a:latin typeface="Times New Roman" panose="02020603050405020304" pitchFamily="18" charset="0"/>
                <a:ea typeface="楷体" panose="02010609060101010101" charset="-122"/>
                <a:cs typeface="Times New Roman" panose="02020603050405020304" pitchFamily="18" charset="0"/>
              </a:rPr>
              <a:t> </a:t>
            </a:r>
            <a:r>
              <a:rPr lang="zh-CN" sz="2400" i="1">
                <a:latin typeface="Times New Roman" panose="02020603050405020304" pitchFamily="18" charset="0"/>
                <a:ea typeface="楷体" panose="02010609060101010101" charset="-122"/>
                <a:cs typeface="Times New Roman" panose="02020603050405020304" pitchFamily="18" charset="0"/>
              </a:rPr>
              <a:t>E</a:t>
            </a:r>
            <a:r>
              <a:rPr lang="zh-CN" sz="2400" baseline="-25000">
                <a:latin typeface="Times New Roman" panose="02020603050405020304" pitchFamily="18" charset="0"/>
                <a:ea typeface="楷体" panose="02010609060101010101" charset="-122"/>
                <a:cs typeface="Times New Roman" panose="02020603050405020304" pitchFamily="18" charset="0"/>
              </a:rPr>
              <a:t>4</a:t>
            </a:r>
            <a:r>
              <a:rPr lang="zh-CN" sz="2400">
                <a:latin typeface="Times New Roman" panose="02020603050405020304" pitchFamily="18" charset="0"/>
                <a:ea typeface="楷体" panose="02010609060101010101" charset="-122"/>
                <a:cs typeface="Times New Roman" panose="02020603050405020304" pitchFamily="18" charset="0"/>
              </a:rPr>
              <a:t> </a:t>
            </a:r>
            <a:r>
              <a:rPr lang="zh-CN" sz="2400" i="1">
                <a:latin typeface="Times New Roman" panose="02020603050405020304" pitchFamily="18" charset="0"/>
                <a:ea typeface="楷体" panose="02010609060101010101" charset="-122"/>
                <a:cs typeface="Times New Roman" panose="02020603050405020304" pitchFamily="18" charset="0"/>
              </a:rPr>
              <a:t>E</a:t>
            </a:r>
            <a:r>
              <a:rPr lang="zh-CN" sz="2400" baseline="-25000">
                <a:latin typeface="Times New Roman" panose="02020603050405020304" pitchFamily="18" charset="0"/>
                <a:ea typeface="楷体" panose="02010609060101010101" charset="-122"/>
                <a:cs typeface="Times New Roman" panose="02020603050405020304" pitchFamily="18" charset="0"/>
              </a:rPr>
              <a:t>5</a:t>
            </a:r>
            <a:r>
              <a:rPr lang="zh-CN" sz="2400">
                <a:latin typeface="Times New Roman" panose="02020603050405020304" pitchFamily="18" charset="0"/>
                <a:ea typeface="楷体" panose="02010609060101010101" charset="-122"/>
                <a:cs typeface="Times New Roman" panose="02020603050405020304" pitchFamily="18" charset="0"/>
              </a:rPr>
              <a:t> </a:t>
            </a:r>
            <a:r>
              <a:rPr lang="zh-CN" sz="2400" i="1">
                <a:latin typeface="Times New Roman" panose="02020603050405020304" pitchFamily="18" charset="0"/>
                <a:ea typeface="楷体" panose="02010609060101010101" charset="-122"/>
                <a:cs typeface="Times New Roman" panose="02020603050405020304" pitchFamily="18" charset="0"/>
              </a:rPr>
              <a:t>E</a:t>
            </a:r>
            <a:r>
              <a:rPr lang="zh-CN" sz="2400" baseline="-25000">
                <a:latin typeface="Times New Roman" panose="02020603050405020304" pitchFamily="18" charset="0"/>
                <a:ea typeface="楷体" panose="02010609060101010101" charset="-122"/>
                <a:cs typeface="Times New Roman" panose="02020603050405020304" pitchFamily="18" charset="0"/>
              </a:rPr>
              <a:t>6</a:t>
            </a:r>
            <a:r>
              <a:rPr lang="zh-CN" sz="2400">
                <a:latin typeface="Times New Roman" panose="02020603050405020304" pitchFamily="18" charset="0"/>
                <a:ea typeface="楷体" panose="02010609060101010101" charset="-122"/>
                <a:cs typeface="Times New Roman" panose="02020603050405020304" pitchFamily="18" charset="0"/>
              </a:rPr>
              <a:t> </a:t>
            </a:r>
            <a:r>
              <a:rPr lang="zh-CN" sz="2400" i="1">
                <a:latin typeface="Times New Roman" panose="02020603050405020304" pitchFamily="18" charset="0"/>
                <a:ea typeface="楷体" panose="02010609060101010101" charset="-122"/>
                <a:cs typeface="Times New Roman" panose="02020603050405020304" pitchFamily="18" charset="0"/>
              </a:rPr>
              <a:t>E</a:t>
            </a:r>
            <a:r>
              <a:rPr lang="zh-CN" sz="2400" baseline="-25000">
                <a:latin typeface="Times New Roman" panose="02020603050405020304" pitchFamily="18" charset="0"/>
                <a:ea typeface="楷体" panose="02010609060101010101" charset="-122"/>
                <a:cs typeface="Times New Roman" panose="02020603050405020304" pitchFamily="18" charset="0"/>
              </a:rPr>
              <a:t>7</a:t>
            </a:r>
            <a:endParaRPr lang="zh-CN" sz="2400">
              <a:latin typeface="Times New Roman" panose="02020603050405020304" pitchFamily="18" charset="0"/>
              <a:ea typeface="楷体" panose="02010609060101010101" charset="-122"/>
              <a:cs typeface="Times New Roman" panose="02020603050405020304" pitchFamily="18" charset="0"/>
            </a:endParaRPr>
          </a:p>
          <a:p>
            <a:pPr>
              <a:lnSpc>
                <a:spcPct val="125000"/>
              </a:lnSpc>
            </a:pPr>
            <a:r>
              <a:rPr lang="zh-CN" sz="2400">
                <a:latin typeface="Times New Roman" panose="02020603050405020304" pitchFamily="18" charset="0"/>
                <a:ea typeface="楷体" panose="02010609060101010101" charset="-122"/>
                <a:cs typeface="Times New Roman" panose="02020603050405020304" pitchFamily="18" charset="0"/>
              </a:rPr>
              <a:t>最大正数浮点数的阶码应该是可表示的最大正整数，即</a:t>
            </a:r>
            <a:endParaRPr lang="zh-CN" sz="2400">
              <a:latin typeface="Times New Roman" panose="02020603050405020304" pitchFamily="18" charset="0"/>
              <a:ea typeface="楷体" panose="02010609060101010101" charset="-122"/>
              <a:cs typeface="Times New Roman" panose="02020603050405020304" pitchFamily="18" charset="0"/>
            </a:endParaRPr>
          </a:p>
          <a:p>
            <a:pPr>
              <a:lnSpc>
                <a:spcPct val="125000"/>
              </a:lnSpc>
            </a:pPr>
            <a:r>
              <a:rPr lang="zh-CN" sz="2400">
                <a:latin typeface="Times New Roman" panose="02020603050405020304" pitchFamily="18" charset="0"/>
                <a:ea typeface="楷体" panose="02010609060101010101" charset="-122"/>
                <a:cs typeface="Times New Roman" panose="02020603050405020304" pitchFamily="18" charset="0"/>
              </a:rPr>
              <a:t>           </a:t>
            </a:r>
            <a:r>
              <a:rPr lang="en-US" altLang="zh-CN" sz="2400">
                <a:latin typeface="Times New Roman" panose="02020603050405020304" pitchFamily="18" charset="0"/>
                <a:ea typeface="楷体" panose="02010609060101010101" charset="-122"/>
                <a:cs typeface="Times New Roman" panose="02020603050405020304" pitchFamily="18" charset="0"/>
              </a:rPr>
              <a:t>             </a:t>
            </a:r>
            <a:r>
              <a:rPr lang="zh-CN" sz="2400">
                <a:latin typeface="Times New Roman" panose="02020603050405020304" pitchFamily="18" charset="0"/>
                <a:ea typeface="楷体" panose="02010609060101010101" charset="-122"/>
                <a:cs typeface="Times New Roman" panose="02020603050405020304" pitchFamily="18" charset="0"/>
              </a:rPr>
              <a:t> </a:t>
            </a:r>
            <a:r>
              <a:rPr lang="zh-CN" sz="2400" i="1">
                <a:latin typeface="Times New Roman" panose="02020603050405020304" pitchFamily="18" charset="0"/>
                <a:ea typeface="楷体" panose="02010609060101010101" charset="-122"/>
                <a:cs typeface="Times New Roman" panose="02020603050405020304" pitchFamily="18" charset="0"/>
              </a:rPr>
              <a:t>E</a:t>
            </a:r>
            <a:r>
              <a:rPr lang="zh-CN" sz="2400">
                <a:latin typeface="Times New Roman" panose="02020603050405020304" pitchFamily="18" charset="0"/>
                <a:ea typeface="楷体" panose="02010609060101010101" charset="-122"/>
                <a:cs typeface="Times New Roman" panose="02020603050405020304" pitchFamily="18" charset="0"/>
              </a:rPr>
              <a:t>=0</a:t>
            </a:r>
            <a:r>
              <a:rPr lang="en-US" altLang="zh-CN" sz="2400">
                <a:latin typeface="Times New Roman" panose="02020603050405020304" pitchFamily="18" charset="0"/>
                <a:ea typeface="楷体" panose="02010609060101010101" charset="-122"/>
                <a:cs typeface="Times New Roman" panose="02020603050405020304" pitchFamily="18" charset="0"/>
              </a:rPr>
              <a:t>,</a:t>
            </a:r>
            <a:r>
              <a:rPr lang="zh-CN" sz="2400">
                <a:latin typeface="Times New Roman" panose="02020603050405020304" pitchFamily="18" charset="0"/>
                <a:ea typeface="楷体" panose="02010609060101010101" charset="-122"/>
                <a:cs typeface="Times New Roman" panose="02020603050405020304" pitchFamily="18" charset="0"/>
              </a:rPr>
              <a:t>1111111</a:t>
            </a:r>
            <a:endParaRPr lang="zh-CN" sz="2400">
              <a:latin typeface="Times New Roman" panose="02020603050405020304" pitchFamily="18" charset="0"/>
              <a:ea typeface="楷体" panose="02010609060101010101" charset="-122"/>
              <a:cs typeface="Times New Roman" panose="02020603050405020304" pitchFamily="18" charset="0"/>
            </a:endParaRPr>
          </a:p>
          <a:p>
            <a:pPr>
              <a:lnSpc>
                <a:spcPct val="125000"/>
              </a:lnSpc>
            </a:pPr>
            <a:r>
              <a:rPr lang="zh-CN" sz="2400">
                <a:latin typeface="Times New Roman" panose="02020603050405020304" pitchFamily="18" charset="0"/>
                <a:ea typeface="楷体" panose="02010609060101010101" charset="-122"/>
                <a:cs typeface="Times New Roman" panose="02020603050405020304" pitchFamily="18" charset="0"/>
              </a:rPr>
              <a:t>     </a:t>
            </a:r>
            <a:r>
              <a:rPr lang="en-US" altLang="zh-CN" sz="2400">
                <a:latin typeface="Times New Roman" panose="02020603050405020304" pitchFamily="18" charset="0"/>
                <a:ea typeface="楷体" panose="02010609060101010101" charset="-122"/>
                <a:cs typeface="Times New Roman" panose="02020603050405020304" pitchFamily="18" charset="0"/>
              </a:rPr>
              <a:t>  </a:t>
            </a:r>
            <a:r>
              <a:rPr lang="zh-CN" sz="2400">
                <a:latin typeface="Times New Roman" panose="02020603050405020304" pitchFamily="18" charset="0"/>
                <a:ea typeface="楷体" panose="02010609060101010101" charset="-122"/>
                <a:cs typeface="Times New Roman" panose="02020603050405020304" pitchFamily="18" charset="0"/>
              </a:rPr>
              <a:t>因为用原码表示的尾数M占用两个字节，则</a:t>
            </a:r>
            <a:endParaRPr lang="zh-CN" sz="2400">
              <a:latin typeface="Times New Roman" panose="02020603050405020304" pitchFamily="18" charset="0"/>
              <a:ea typeface="楷体" panose="02010609060101010101" charset="-122"/>
              <a:cs typeface="Times New Roman" panose="02020603050405020304" pitchFamily="18" charset="0"/>
            </a:endParaRPr>
          </a:p>
          <a:p>
            <a:pPr>
              <a:lnSpc>
                <a:spcPct val="125000"/>
              </a:lnSpc>
            </a:pPr>
            <a:r>
              <a:rPr lang="zh-CN" sz="2400">
                <a:latin typeface="Times New Roman" panose="02020603050405020304" pitchFamily="18" charset="0"/>
                <a:ea typeface="楷体" panose="02010609060101010101" charset="-122"/>
                <a:cs typeface="Times New Roman" panose="02020603050405020304" pitchFamily="18" charset="0"/>
              </a:rPr>
              <a:t>  </a:t>
            </a:r>
            <a:r>
              <a:rPr lang="en-US" altLang="zh-CN" sz="2400">
                <a:latin typeface="Times New Roman" panose="02020603050405020304" pitchFamily="18" charset="0"/>
                <a:ea typeface="楷体" panose="02010609060101010101" charset="-122"/>
                <a:cs typeface="Times New Roman" panose="02020603050405020304" pitchFamily="18" charset="0"/>
              </a:rPr>
              <a:t>    </a:t>
            </a:r>
            <a:r>
              <a:rPr lang="zh-CN" sz="2400">
                <a:latin typeface="Times New Roman" panose="02020603050405020304" pitchFamily="18" charset="0"/>
                <a:ea typeface="楷体" panose="02010609060101010101" charset="-122"/>
                <a:cs typeface="Times New Roman" panose="02020603050405020304" pitchFamily="18" charset="0"/>
              </a:rPr>
              <a:t> </a:t>
            </a:r>
            <a:r>
              <a:rPr lang="zh-CN" sz="2400" i="1">
                <a:latin typeface="Times New Roman" panose="02020603050405020304" pitchFamily="18" charset="0"/>
                <a:ea typeface="楷体" panose="02010609060101010101" charset="-122"/>
                <a:cs typeface="Times New Roman" panose="02020603050405020304" pitchFamily="18" charset="0"/>
              </a:rPr>
              <a:t>M</a:t>
            </a:r>
            <a:r>
              <a:rPr lang="zh-CN" sz="2400">
                <a:latin typeface="Times New Roman" panose="02020603050405020304" pitchFamily="18" charset="0"/>
                <a:ea typeface="楷体" panose="02010609060101010101" charset="-122"/>
                <a:cs typeface="Times New Roman" panose="02020603050405020304" pitchFamily="18" charset="0"/>
              </a:rPr>
              <a:t>=</a:t>
            </a:r>
            <a:r>
              <a:rPr lang="zh-CN" sz="2400" i="1">
                <a:latin typeface="Times New Roman" panose="02020603050405020304" pitchFamily="18" charset="0"/>
                <a:ea typeface="楷体" panose="02010609060101010101" charset="-122"/>
                <a:cs typeface="Times New Roman" panose="02020603050405020304" pitchFamily="18" charset="0"/>
              </a:rPr>
              <a:t>Ms</a:t>
            </a:r>
            <a:r>
              <a:rPr lang="zh-CN" sz="2400">
                <a:latin typeface="Times New Roman" panose="02020603050405020304" pitchFamily="18" charset="0"/>
                <a:ea typeface="楷体" panose="02010609060101010101" charset="-122"/>
                <a:cs typeface="Times New Roman" panose="02020603050405020304" pitchFamily="18" charset="0"/>
              </a:rPr>
              <a:t> .</a:t>
            </a:r>
            <a:r>
              <a:rPr lang="zh-CN" sz="2400" i="1">
                <a:latin typeface="Times New Roman" panose="02020603050405020304" pitchFamily="18" charset="0"/>
                <a:ea typeface="楷体" panose="02010609060101010101" charset="-122"/>
                <a:cs typeface="Times New Roman" panose="02020603050405020304" pitchFamily="18" charset="0"/>
              </a:rPr>
              <a:t>M</a:t>
            </a:r>
            <a:r>
              <a:rPr lang="zh-CN" sz="2400" baseline="-25000">
                <a:latin typeface="Times New Roman" panose="02020603050405020304" pitchFamily="18" charset="0"/>
                <a:ea typeface="楷体" panose="02010609060101010101" charset="-122"/>
                <a:cs typeface="Times New Roman" panose="02020603050405020304" pitchFamily="18" charset="0"/>
              </a:rPr>
              <a:t>-1</a:t>
            </a:r>
            <a:r>
              <a:rPr lang="zh-CN" sz="2400" i="1">
                <a:latin typeface="Times New Roman" panose="02020603050405020304" pitchFamily="18" charset="0"/>
                <a:ea typeface="楷体" panose="02010609060101010101" charset="-122"/>
                <a:cs typeface="Times New Roman" panose="02020603050405020304" pitchFamily="18" charset="0"/>
              </a:rPr>
              <a:t>M</a:t>
            </a:r>
            <a:r>
              <a:rPr lang="zh-CN" sz="2400" baseline="-25000">
                <a:latin typeface="Times New Roman" panose="02020603050405020304" pitchFamily="18" charset="0"/>
                <a:ea typeface="楷体" panose="02010609060101010101" charset="-122"/>
                <a:cs typeface="Times New Roman" panose="02020603050405020304" pitchFamily="18" charset="0"/>
              </a:rPr>
              <a:t>-2</a:t>
            </a:r>
            <a:r>
              <a:rPr lang="zh-CN" sz="2400" i="1">
                <a:latin typeface="Times New Roman" panose="02020603050405020304" pitchFamily="18" charset="0"/>
                <a:ea typeface="楷体" panose="02010609060101010101" charset="-122"/>
                <a:cs typeface="Times New Roman" panose="02020603050405020304" pitchFamily="18" charset="0"/>
              </a:rPr>
              <a:t>M</a:t>
            </a:r>
            <a:r>
              <a:rPr lang="zh-CN" sz="2400" baseline="-25000">
                <a:latin typeface="Times New Roman" panose="02020603050405020304" pitchFamily="18" charset="0"/>
                <a:ea typeface="楷体" panose="02010609060101010101" charset="-122"/>
                <a:cs typeface="Times New Roman" panose="02020603050405020304" pitchFamily="18" charset="0"/>
              </a:rPr>
              <a:t>-3</a:t>
            </a:r>
            <a:r>
              <a:rPr lang="zh-CN" sz="2400" i="1">
                <a:latin typeface="Times New Roman" panose="02020603050405020304" pitchFamily="18" charset="0"/>
                <a:ea typeface="楷体" panose="02010609060101010101" charset="-122"/>
                <a:cs typeface="Times New Roman" panose="02020603050405020304" pitchFamily="18" charset="0"/>
              </a:rPr>
              <a:t>M</a:t>
            </a:r>
            <a:r>
              <a:rPr lang="zh-CN" sz="2400" baseline="-25000">
                <a:latin typeface="Times New Roman" panose="02020603050405020304" pitchFamily="18" charset="0"/>
                <a:ea typeface="楷体" panose="02010609060101010101" charset="-122"/>
                <a:cs typeface="Times New Roman" panose="02020603050405020304" pitchFamily="18" charset="0"/>
              </a:rPr>
              <a:t>-4</a:t>
            </a:r>
            <a:r>
              <a:rPr lang="zh-CN" sz="2400" i="1">
                <a:latin typeface="Times New Roman" panose="02020603050405020304" pitchFamily="18" charset="0"/>
                <a:ea typeface="楷体" panose="02010609060101010101" charset="-122"/>
                <a:cs typeface="Times New Roman" panose="02020603050405020304" pitchFamily="18" charset="0"/>
              </a:rPr>
              <a:t>M</a:t>
            </a:r>
            <a:r>
              <a:rPr lang="zh-CN" sz="2400" baseline="-25000">
                <a:latin typeface="Times New Roman" panose="02020603050405020304" pitchFamily="18" charset="0"/>
                <a:ea typeface="楷体" panose="02010609060101010101" charset="-122"/>
                <a:cs typeface="Times New Roman" panose="02020603050405020304" pitchFamily="18" charset="0"/>
              </a:rPr>
              <a:t>-5</a:t>
            </a:r>
            <a:r>
              <a:rPr lang="zh-CN" sz="2400" i="1">
                <a:latin typeface="Times New Roman" panose="02020603050405020304" pitchFamily="18" charset="0"/>
                <a:ea typeface="楷体" panose="02010609060101010101" charset="-122"/>
                <a:cs typeface="Times New Roman" panose="02020603050405020304" pitchFamily="18" charset="0"/>
              </a:rPr>
              <a:t>M</a:t>
            </a:r>
            <a:r>
              <a:rPr lang="zh-CN" sz="2400" baseline="-25000">
                <a:latin typeface="Times New Roman" panose="02020603050405020304" pitchFamily="18" charset="0"/>
                <a:ea typeface="楷体" panose="02010609060101010101" charset="-122"/>
                <a:cs typeface="Times New Roman" panose="02020603050405020304" pitchFamily="18" charset="0"/>
              </a:rPr>
              <a:t>-6</a:t>
            </a:r>
            <a:r>
              <a:rPr lang="zh-CN" sz="2400" i="1">
                <a:latin typeface="Times New Roman" panose="02020603050405020304" pitchFamily="18" charset="0"/>
                <a:ea typeface="楷体" panose="02010609060101010101" charset="-122"/>
                <a:cs typeface="Times New Roman" panose="02020603050405020304" pitchFamily="18" charset="0"/>
              </a:rPr>
              <a:t>M</a:t>
            </a:r>
            <a:r>
              <a:rPr lang="zh-CN" sz="2400" baseline="-25000">
                <a:latin typeface="Times New Roman" panose="02020603050405020304" pitchFamily="18" charset="0"/>
                <a:ea typeface="楷体" panose="02010609060101010101" charset="-122"/>
                <a:cs typeface="Times New Roman" panose="02020603050405020304" pitchFamily="18" charset="0"/>
              </a:rPr>
              <a:t>-7</a:t>
            </a:r>
            <a:r>
              <a:rPr lang="zh-CN" sz="2400" i="1">
                <a:latin typeface="Times New Roman" panose="02020603050405020304" pitchFamily="18" charset="0"/>
                <a:ea typeface="楷体" panose="02010609060101010101" charset="-122"/>
                <a:cs typeface="Times New Roman" panose="02020603050405020304" pitchFamily="18" charset="0"/>
              </a:rPr>
              <a:t>M</a:t>
            </a:r>
            <a:r>
              <a:rPr lang="zh-CN" sz="2400" baseline="-25000">
                <a:latin typeface="Times New Roman" panose="02020603050405020304" pitchFamily="18" charset="0"/>
                <a:ea typeface="楷体" panose="02010609060101010101" charset="-122"/>
                <a:cs typeface="Times New Roman" panose="02020603050405020304" pitchFamily="18" charset="0"/>
              </a:rPr>
              <a:t>-8</a:t>
            </a:r>
            <a:r>
              <a:rPr lang="zh-CN" sz="2400" i="1">
                <a:latin typeface="Times New Roman" panose="02020603050405020304" pitchFamily="18" charset="0"/>
                <a:ea typeface="楷体" panose="02010609060101010101" charset="-122"/>
                <a:cs typeface="Times New Roman" panose="02020603050405020304" pitchFamily="18" charset="0"/>
              </a:rPr>
              <a:t>M</a:t>
            </a:r>
            <a:r>
              <a:rPr lang="zh-CN" sz="2400" baseline="-25000">
                <a:latin typeface="Times New Roman" panose="02020603050405020304" pitchFamily="18" charset="0"/>
                <a:ea typeface="楷体" panose="02010609060101010101" charset="-122"/>
                <a:cs typeface="Times New Roman" panose="02020603050405020304" pitchFamily="18" charset="0"/>
              </a:rPr>
              <a:t>-9</a:t>
            </a:r>
            <a:r>
              <a:rPr lang="zh-CN" sz="2400" i="1">
                <a:latin typeface="Times New Roman" panose="02020603050405020304" pitchFamily="18" charset="0"/>
                <a:ea typeface="楷体" panose="02010609060101010101" charset="-122"/>
                <a:cs typeface="Times New Roman" panose="02020603050405020304" pitchFamily="18" charset="0"/>
              </a:rPr>
              <a:t>M</a:t>
            </a:r>
            <a:r>
              <a:rPr lang="zh-CN" sz="2400" baseline="-25000">
                <a:latin typeface="Times New Roman" panose="02020603050405020304" pitchFamily="18" charset="0"/>
                <a:ea typeface="楷体" panose="02010609060101010101" charset="-122"/>
                <a:cs typeface="Times New Roman" panose="02020603050405020304" pitchFamily="18" charset="0"/>
              </a:rPr>
              <a:t>-10</a:t>
            </a:r>
            <a:r>
              <a:rPr lang="zh-CN" sz="2400" i="1">
                <a:latin typeface="Times New Roman" panose="02020603050405020304" pitchFamily="18" charset="0"/>
                <a:ea typeface="楷体" panose="02010609060101010101" charset="-122"/>
                <a:cs typeface="Times New Roman" panose="02020603050405020304" pitchFamily="18" charset="0"/>
              </a:rPr>
              <a:t>M</a:t>
            </a:r>
            <a:r>
              <a:rPr lang="zh-CN" sz="2400" baseline="-25000">
                <a:latin typeface="Times New Roman" panose="02020603050405020304" pitchFamily="18" charset="0"/>
                <a:ea typeface="楷体" panose="02010609060101010101" charset="-122"/>
                <a:cs typeface="Times New Roman" panose="02020603050405020304" pitchFamily="18" charset="0"/>
              </a:rPr>
              <a:t>-11</a:t>
            </a:r>
            <a:r>
              <a:rPr lang="zh-CN" sz="2400" i="1">
                <a:latin typeface="Times New Roman" panose="02020603050405020304" pitchFamily="18" charset="0"/>
                <a:ea typeface="楷体" panose="02010609060101010101" charset="-122"/>
                <a:cs typeface="Times New Roman" panose="02020603050405020304" pitchFamily="18" charset="0"/>
              </a:rPr>
              <a:t>M</a:t>
            </a:r>
            <a:r>
              <a:rPr lang="zh-CN" sz="2400" baseline="-25000">
                <a:latin typeface="Times New Roman" panose="02020603050405020304" pitchFamily="18" charset="0"/>
                <a:ea typeface="楷体" panose="02010609060101010101" charset="-122"/>
                <a:cs typeface="Times New Roman" panose="02020603050405020304" pitchFamily="18" charset="0"/>
              </a:rPr>
              <a:t>-12</a:t>
            </a:r>
            <a:r>
              <a:rPr lang="zh-CN" sz="2400" i="1">
                <a:latin typeface="Times New Roman" panose="02020603050405020304" pitchFamily="18" charset="0"/>
                <a:ea typeface="楷体" panose="02010609060101010101" charset="-122"/>
                <a:cs typeface="Times New Roman" panose="02020603050405020304" pitchFamily="18" charset="0"/>
              </a:rPr>
              <a:t>M</a:t>
            </a:r>
            <a:r>
              <a:rPr lang="zh-CN" sz="2400" baseline="-25000">
                <a:latin typeface="Times New Roman" panose="02020603050405020304" pitchFamily="18" charset="0"/>
                <a:ea typeface="楷体" panose="02010609060101010101" charset="-122"/>
                <a:cs typeface="Times New Roman" panose="02020603050405020304" pitchFamily="18" charset="0"/>
              </a:rPr>
              <a:t>-13</a:t>
            </a:r>
            <a:r>
              <a:rPr lang="zh-CN" sz="2400" i="1">
                <a:latin typeface="Times New Roman" panose="02020603050405020304" pitchFamily="18" charset="0"/>
                <a:ea typeface="楷体" panose="02010609060101010101" charset="-122"/>
                <a:cs typeface="Times New Roman" panose="02020603050405020304" pitchFamily="18" charset="0"/>
              </a:rPr>
              <a:t>M</a:t>
            </a:r>
            <a:r>
              <a:rPr lang="zh-CN" sz="2400" baseline="-25000">
                <a:latin typeface="Times New Roman" panose="02020603050405020304" pitchFamily="18" charset="0"/>
                <a:ea typeface="楷体" panose="02010609060101010101" charset="-122"/>
                <a:cs typeface="Times New Roman" panose="02020603050405020304" pitchFamily="18" charset="0"/>
              </a:rPr>
              <a:t>-14</a:t>
            </a:r>
            <a:r>
              <a:rPr lang="zh-CN" sz="2400" i="1">
                <a:latin typeface="Times New Roman" panose="02020603050405020304" pitchFamily="18" charset="0"/>
                <a:ea typeface="楷体" panose="02010609060101010101" charset="-122"/>
                <a:cs typeface="Times New Roman" panose="02020603050405020304" pitchFamily="18" charset="0"/>
              </a:rPr>
              <a:t>M</a:t>
            </a:r>
            <a:r>
              <a:rPr lang="zh-CN" sz="2400" baseline="-25000">
                <a:latin typeface="Times New Roman" panose="02020603050405020304" pitchFamily="18" charset="0"/>
                <a:ea typeface="楷体" panose="02010609060101010101" charset="-122"/>
                <a:cs typeface="Times New Roman" panose="02020603050405020304" pitchFamily="18" charset="0"/>
              </a:rPr>
              <a:t>-15</a:t>
            </a:r>
            <a:endParaRPr lang="zh-CN" sz="2400">
              <a:latin typeface="Times New Roman" panose="02020603050405020304" pitchFamily="18" charset="0"/>
              <a:ea typeface="楷体" panose="02010609060101010101" charset="-122"/>
              <a:cs typeface="Times New Roman" panose="02020603050405020304" pitchFamily="18" charset="0"/>
            </a:endParaRPr>
          </a:p>
          <a:p>
            <a:pPr>
              <a:lnSpc>
                <a:spcPct val="125000"/>
              </a:lnSpc>
            </a:pPr>
            <a:r>
              <a:rPr lang="zh-CN" sz="2400">
                <a:latin typeface="Times New Roman" panose="02020603050405020304" pitchFamily="18" charset="0"/>
                <a:ea typeface="楷体" panose="02010609060101010101" charset="-122"/>
                <a:cs typeface="Times New Roman" panose="02020603050405020304" pitchFamily="18" charset="0"/>
              </a:rPr>
              <a:t>最大正数浮点数的尾数应该是可表示的最大正的纯小数，即</a:t>
            </a:r>
            <a:endParaRPr lang="zh-CN" sz="2400">
              <a:latin typeface="Times New Roman" panose="02020603050405020304" pitchFamily="18" charset="0"/>
              <a:ea typeface="楷体" panose="02010609060101010101" charset="-122"/>
              <a:cs typeface="Times New Roman" panose="02020603050405020304" pitchFamily="18" charset="0"/>
            </a:endParaRPr>
          </a:p>
          <a:p>
            <a:pPr>
              <a:lnSpc>
                <a:spcPct val="125000"/>
              </a:lnSpc>
            </a:pPr>
            <a:r>
              <a:rPr lang="zh-CN" sz="2400">
                <a:latin typeface="Times New Roman" panose="02020603050405020304" pitchFamily="18" charset="0"/>
                <a:ea typeface="楷体" panose="02010609060101010101" charset="-122"/>
                <a:cs typeface="Times New Roman" panose="02020603050405020304" pitchFamily="18" charset="0"/>
              </a:rPr>
              <a:t>              </a:t>
            </a:r>
            <a:r>
              <a:rPr lang="en-US" altLang="zh-CN" sz="2400">
                <a:latin typeface="Times New Roman" panose="02020603050405020304" pitchFamily="18" charset="0"/>
                <a:ea typeface="楷体" panose="02010609060101010101" charset="-122"/>
                <a:cs typeface="Times New Roman" panose="02020603050405020304" pitchFamily="18" charset="0"/>
              </a:rPr>
              <a:t>         </a:t>
            </a:r>
            <a:r>
              <a:rPr lang="zh-CN" sz="2400">
                <a:latin typeface="Times New Roman" panose="02020603050405020304" pitchFamily="18" charset="0"/>
                <a:ea typeface="楷体" panose="02010609060101010101" charset="-122"/>
                <a:cs typeface="Times New Roman" panose="02020603050405020304" pitchFamily="18" charset="0"/>
              </a:rPr>
              <a:t> </a:t>
            </a:r>
            <a:r>
              <a:rPr lang="zh-CN" sz="2400" i="1">
                <a:latin typeface="Times New Roman" panose="02020603050405020304" pitchFamily="18" charset="0"/>
                <a:ea typeface="楷体" panose="02010609060101010101" charset="-122"/>
                <a:cs typeface="Times New Roman" panose="02020603050405020304" pitchFamily="18" charset="0"/>
              </a:rPr>
              <a:t>M</a:t>
            </a:r>
            <a:r>
              <a:rPr lang="zh-CN" sz="2400">
                <a:latin typeface="Times New Roman" panose="02020603050405020304" pitchFamily="18" charset="0"/>
                <a:ea typeface="楷体" panose="02010609060101010101" charset="-122"/>
                <a:cs typeface="Times New Roman" panose="02020603050405020304" pitchFamily="18" charset="0"/>
              </a:rPr>
              <a:t>=0.111111111111111</a:t>
            </a:r>
            <a:endParaRPr lang="zh-CN" sz="2400">
              <a:latin typeface="Times New Roman" panose="02020603050405020304" pitchFamily="18" charset="0"/>
              <a:ea typeface="楷体" panose="02010609060101010101" charset="-122"/>
              <a:cs typeface="Times New Roman" panose="02020603050405020304" pitchFamily="18" charset="0"/>
            </a:endParaRPr>
          </a:p>
          <a:p>
            <a:pPr>
              <a:lnSpc>
                <a:spcPct val="125000"/>
              </a:lnSpc>
            </a:pPr>
            <a:r>
              <a:rPr lang="en-US" altLang="zh-CN" sz="2400">
                <a:latin typeface="Times New Roman" panose="02020603050405020304" pitchFamily="18" charset="0"/>
                <a:ea typeface="楷体" panose="02010609060101010101" charset="-122"/>
                <a:cs typeface="Times New Roman" panose="02020603050405020304" pitchFamily="18" charset="0"/>
              </a:rPr>
              <a:t>       </a:t>
            </a:r>
            <a:r>
              <a:rPr lang="zh-CN" sz="2400">
                <a:latin typeface="Times New Roman" panose="02020603050405020304" pitchFamily="18" charset="0"/>
                <a:ea typeface="楷体" panose="02010609060101010101" charset="-122"/>
                <a:cs typeface="Times New Roman" panose="02020603050405020304" pitchFamily="18" charset="0"/>
              </a:rPr>
              <a:t>对应的浮点数的真值</a:t>
            </a:r>
            <a:endParaRPr lang="zh-CN" sz="2400">
              <a:latin typeface="Times New Roman" panose="02020603050405020304" pitchFamily="18" charset="0"/>
              <a:ea typeface="楷体" panose="02010609060101010101" charset="-122"/>
              <a:cs typeface="Times New Roman" panose="02020603050405020304" pitchFamily="18" charset="0"/>
            </a:endParaRPr>
          </a:p>
        </p:txBody>
      </p:sp>
      <p:graphicFrame>
        <p:nvGraphicFramePr>
          <p:cNvPr id="5" name="对象 4">
            <a:hlinkClick r:id="" action="ppaction://ole?verb=0"/>
          </p:cNvPr>
          <p:cNvGraphicFramePr>
            <a:graphicFrameLocks noChangeAspect="1"/>
          </p:cNvGraphicFramePr>
          <p:nvPr/>
        </p:nvGraphicFramePr>
        <p:xfrm>
          <a:off x="3659505" y="5830888"/>
          <a:ext cx="4198620" cy="975360"/>
        </p:xfrm>
        <a:graphic>
          <a:graphicData uri="http://schemas.openxmlformats.org/presentationml/2006/ole">
            <mc:AlternateContent xmlns:mc="http://schemas.openxmlformats.org/markup-compatibility/2006">
              <mc:Choice xmlns:v="urn:schemas-microsoft-com:vml" Requires="v">
                <p:oleObj spid="_x0000_s4100" name="" r:id="rId1" imgW="1968500" imgH="457200" progId="Equation.KSEE3">
                  <p:embed/>
                </p:oleObj>
              </mc:Choice>
              <mc:Fallback>
                <p:oleObj name="" r:id="rId1" imgW="1968500" imgH="457200" progId="Equation.KSEE3">
                  <p:embed/>
                  <p:pic>
                    <p:nvPicPr>
                      <p:cNvPr id="0" name="图片 3072"/>
                      <p:cNvPicPr/>
                      <p:nvPr/>
                    </p:nvPicPr>
                    <p:blipFill>
                      <a:blip r:embed="rId2"/>
                      <a:stretch>
                        <a:fillRect/>
                      </a:stretch>
                    </p:blipFill>
                    <p:spPr>
                      <a:xfrm>
                        <a:off x="3659505" y="5830888"/>
                        <a:ext cx="4198620" cy="975360"/>
                      </a:xfrm>
                      <a:prstGeom prst="rect">
                        <a:avLst/>
                      </a:prstGeom>
                    </p:spPr>
                  </p:pic>
                </p:oleObj>
              </mc:Fallback>
            </mc:AlternateContent>
          </a:graphicData>
        </a:graphic>
      </p:graphicFrame>
      <p:pic>
        <p:nvPicPr>
          <p:cNvPr id="7" name="图片 6" descr="校徽"/>
          <p:cNvPicPr>
            <a:picLocks noChangeAspect="1"/>
          </p:cNvPicPr>
          <p:nvPr/>
        </p:nvPicPr>
        <p:blipFill>
          <a:blip r:embed="rId3">
            <a:alphaModFix amt="67000"/>
          </a:blip>
          <a:stretch>
            <a:fillRect/>
          </a:stretch>
        </p:blipFill>
        <p:spPr>
          <a:xfrm>
            <a:off x="10788015" y="123825"/>
            <a:ext cx="1297940" cy="124269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tags/tag1.xml><?xml version="1.0" encoding="utf-8"?>
<p:tagLst xmlns:p="http://schemas.openxmlformats.org/presentationml/2006/main">
  <p:tag name="TABLE_ENDDRAG_ORIGIN_RECT" val="546*32"/>
  <p:tag name="TABLE_ENDDRAG_RECT" val="218*334*546*32"/>
</p:tagLst>
</file>

<file path=ppt/tags/tag10.xml><?xml version="1.0" encoding="utf-8"?>
<p:tagLst xmlns:p="http://schemas.openxmlformats.org/presentationml/2006/main">
  <p:tag name="KSO_WM_UNIT_TABLE_BEAUTIFY" val="smartTable{460f7b52-0978-4e93-a5e2-784ada475452}"/>
  <p:tag name="TABLE_ENDDRAG_ORIGIN_RECT" val="578*55"/>
  <p:tag name="TABLE_ENDDRAG_RECT" val="196*151*578*55"/>
</p:tagLst>
</file>

<file path=ppt/tags/tag11.xml><?xml version="1.0" encoding="utf-8"?>
<p:tagLst xmlns:p="http://schemas.openxmlformats.org/presentationml/2006/main">
  <p:tag name="KSO_WM_UNIT_TABLE_BEAUTIFY" val="smartTable{460f7b52-0978-4e93-a5e2-784ada475452}"/>
  <p:tag name="TABLE_ENDDRAG_ORIGIN_RECT" val="578*55"/>
  <p:tag name="TABLE_ENDDRAG_RECT" val="196*151*578*55"/>
</p:tagLst>
</file>

<file path=ppt/tags/tag12.xml><?xml version="1.0" encoding="utf-8"?>
<p:tagLst xmlns:p="http://schemas.openxmlformats.org/presentationml/2006/main">
  <p:tag name="KSO_WM_UNIT_TABLE_BEAUTIFY" val="smartTable{ed8c1bd8-61fe-4b99-b04e-247fc75af7aa}"/>
</p:tagLst>
</file>

<file path=ppt/tags/tag13.xml><?xml version="1.0" encoding="utf-8"?>
<p:tagLst xmlns:p="http://schemas.openxmlformats.org/presentationml/2006/main">
  <p:tag name="KSO_WM_UNIT_TABLE_BEAUTIFY" val="smartTable{9485612f-20af-4118-8064-56034ddca03b}"/>
</p:tagLst>
</file>

<file path=ppt/tags/tag14.xml><?xml version="1.0" encoding="utf-8"?>
<p:tagLst xmlns:p="http://schemas.openxmlformats.org/presentationml/2006/main">
  <p:tag name="KSO_WM_UNIT_TABLE_BEAUTIFY" val="smartTable{48bc2547-f25b-4189-8c8e-1f1e36877b25}"/>
  <p:tag name="TABLE_ENDDRAG_ORIGIN_RECT" val="738*60"/>
  <p:tag name="TABLE_ENDDRAG_RECT" val="149*18*738*60"/>
</p:tagLst>
</file>

<file path=ppt/tags/tag15.xml><?xml version="1.0" encoding="utf-8"?>
<p:tagLst xmlns:p="http://schemas.openxmlformats.org/presentationml/2006/main">
  <p:tag name="KSO_WM_UNIT_TABLE_BEAUTIFY" val="smartTable{0bc1e5c9-9ccb-45ff-a011-23f0d9c40aba}"/>
  <p:tag name="TABLE_ENDDRAG_ORIGIN_RECT" val="459*57"/>
  <p:tag name="TABLE_ENDDRAG_RECT" val="105*241*459*57"/>
</p:tagLst>
</file>

<file path=ppt/tags/tag16.xml><?xml version="1.0" encoding="utf-8"?>
<p:tagLst xmlns:p="http://schemas.openxmlformats.org/presentationml/2006/main">
  <p:tag name="KSO_WM_UNIT_TABLE_BEAUTIFY" val="smartTable{6a33a1ec-e60c-465a-8390-95593999946f}"/>
  <p:tag name="TABLE_ENDDRAG_ORIGIN_RECT" val="597*100"/>
  <p:tag name="TABLE_ENDDRAG_RECT" val="190*296*597*100"/>
</p:tagLst>
</file>

<file path=ppt/tags/tag17.xml><?xml version="1.0" encoding="utf-8"?>
<p:tagLst xmlns:p="http://schemas.openxmlformats.org/presentationml/2006/main">
  <p:tag name="KSO_WM_UNIT_PLACING_PICTURE_USER_VIEWPORT" val="{&quot;height&quot;:3670,&quot;width&quot;:7440}"/>
</p:tagLst>
</file>

<file path=ppt/tags/tag18.xml><?xml version="1.0" encoding="utf-8"?>
<p:tagLst xmlns:p="http://schemas.openxmlformats.org/presentationml/2006/main">
  <p:tag name="KSO_WPP_MARK_KEY" val="64dbdcb9-b843-438c-8267-dcc4d21d3cbf"/>
  <p:tag name="COMMONDATA" val="eyJoZGlkIjoiMTE1MmU4M2MzZDk5MDI3M2M1YWYyZDhhMzM1OWJiZDcifQ=="/>
</p:tagLst>
</file>

<file path=ppt/tags/tag2.xml><?xml version="1.0" encoding="utf-8"?>
<p:tagLst xmlns:p="http://schemas.openxmlformats.org/presentationml/2006/main">
  <p:tag name="KSO_WM_UNIT_TABLE_BEAUTIFY" val="smartTable{3caf8043-ce9d-470c-a531-276e9e3a09de}"/>
</p:tagLst>
</file>

<file path=ppt/tags/tag3.xml><?xml version="1.0" encoding="utf-8"?>
<p:tagLst xmlns:p="http://schemas.openxmlformats.org/presentationml/2006/main">
  <p:tag name="KSO_WM_UNIT_TABLE_BEAUTIFY" val="smartTable{d1d1c28d-4b2d-4164-a4f6-6ba0f217acfb}"/>
</p:tagLst>
</file>

<file path=ppt/tags/tag4.xml><?xml version="1.0" encoding="utf-8"?>
<p:tagLst xmlns:p="http://schemas.openxmlformats.org/presentationml/2006/main">
  <p:tag name="KSO_WM_UNIT_TABLE_BEAUTIFY" val="smartTable{58c5221f-29b0-4852-a9ba-fe10fc3e1620}"/>
</p:tagLst>
</file>

<file path=ppt/tags/tag5.xml><?xml version="1.0" encoding="utf-8"?>
<p:tagLst xmlns:p="http://schemas.openxmlformats.org/presentationml/2006/main">
  <p:tag name="KSO_WM_UNIT_TABLE_BEAUTIFY" val="smartTable{58c5221f-29b0-4852-a9ba-fe10fc3e1620}"/>
</p:tagLst>
</file>

<file path=ppt/tags/tag6.xml><?xml version="1.0" encoding="utf-8"?>
<p:tagLst xmlns:p="http://schemas.openxmlformats.org/presentationml/2006/main">
  <p:tag name="KSO_WM_UNIT_TABLE_BEAUTIFY" val="smartTable{460f7b52-0978-4e93-a5e2-784ada475452}"/>
  <p:tag name="TABLE_ENDDRAG_ORIGIN_RECT" val="578*55"/>
  <p:tag name="TABLE_ENDDRAG_RECT" val="196*151*578*55"/>
</p:tagLst>
</file>

<file path=ppt/tags/tag7.xml><?xml version="1.0" encoding="utf-8"?>
<p:tagLst xmlns:p="http://schemas.openxmlformats.org/presentationml/2006/main">
  <p:tag name="KSO_WM_UNIT_TABLE_BEAUTIFY" val="smartTable{460f7b52-0978-4e93-a5e2-784ada475452}"/>
  <p:tag name="TABLE_ENDDRAG_ORIGIN_RECT" val="578*55"/>
  <p:tag name="TABLE_ENDDRAG_RECT" val="196*151*578*55"/>
</p:tagLst>
</file>

<file path=ppt/tags/tag8.xml><?xml version="1.0" encoding="utf-8"?>
<p:tagLst xmlns:p="http://schemas.openxmlformats.org/presentationml/2006/main">
  <p:tag name="KSO_WM_UNIT_TABLE_BEAUTIFY" val="smartTable{460f7b52-0978-4e93-a5e2-784ada475452}"/>
  <p:tag name="TABLE_ENDDRAG_ORIGIN_RECT" val="578*55"/>
  <p:tag name="TABLE_ENDDRAG_RECT" val="196*151*578*55"/>
</p:tagLst>
</file>

<file path=ppt/tags/tag9.xml><?xml version="1.0" encoding="utf-8"?>
<p:tagLst xmlns:p="http://schemas.openxmlformats.org/presentationml/2006/main">
  <p:tag name="KSO_WM_UNIT_TABLE_BEAUTIFY" val="smartTable{460f7b52-0978-4e93-a5e2-784ada475452}"/>
  <p:tag name="TABLE_ENDDRAG_ORIGIN_RECT" val="578*55"/>
  <p:tag name="TABLE_ENDDRAG_RECT" val="196*151*578*55"/>
</p:tagLst>
</file>

<file path=ppt/theme/theme1.xml><?xml version="1.0" encoding="utf-8"?>
<a:theme xmlns:a="http://schemas.openxmlformats.org/drawingml/2006/main" name="5_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6_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8_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15291</Words>
  <Application>WPS 演示</Application>
  <PresentationFormat>自定义</PresentationFormat>
  <Paragraphs>1374</Paragraphs>
  <Slides>50</Slides>
  <Notes>0</Notes>
  <HiddenSlides>0</HiddenSlides>
  <MMClips>0</MMClips>
  <ScaleCrop>false</ScaleCrop>
  <HeadingPairs>
    <vt:vector size="8" baseType="variant">
      <vt:variant>
        <vt:lpstr>已用的字体</vt:lpstr>
      </vt:variant>
      <vt:variant>
        <vt:i4>17</vt:i4>
      </vt:variant>
      <vt:variant>
        <vt:lpstr>主题</vt:lpstr>
      </vt:variant>
      <vt:variant>
        <vt:i4>3</vt:i4>
      </vt:variant>
      <vt:variant>
        <vt:lpstr>嵌入 OLE 服务器</vt:lpstr>
      </vt:variant>
      <vt:variant>
        <vt:i4>28</vt:i4>
      </vt:variant>
      <vt:variant>
        <vt:lpstr>幻灯片标题</vt:lpstr>
      </vt:variant>
      <vt:variant>
        <vt:i4>50</vt:i4>
      </vt:variant>
    </vt:vector>
  </HeadingPairs>
  <TitlesOfParts>
    <vt:vector size="98" baseType="lpstr">
      <vt:lpstr>Arial</vt:lpstr>
      <vt:lpstr>宋体</vt:lpstr>
      <vt:lpstr>Wingdings</vt:lpstr>
      <vt:lpstr>微软雅黑</vt:lpstr>
      <vt:lpstr>Courier New</vt:lpstr>
      <vt:lpstr>Yu Gothic Light</vt:lpstr>
      <vt:lpstr>Helvetica Light</vt:lpstr>
      <vt:lpstr>Tahoma</vt:lpstr>
      <vt:lpstr>Times New Roman</vt:lpstr>
      <vt:lpstr>楷体</vt:lpstr>
      <vt:lpstr>Courier New</vt:lpstr>
      <vt:lpstr>Cambria Math</vt:lpstr>
      <vt:lpstr>Arial Unicode MS</vt:lpstr>
      <vt:lpstr>等线 Light</vt:lpstr>
      <vt:lpstr>等线</vt:lpstr>
      <vt:lpstr>华文中宋</vt:lpstr>
      <vt:lpstr>隶书</vt:lpstr>
      <vt:lpstr>5_Office 主题​​</vt:lpstr>
      <vt:lpstr>6_Office 主题​​</vt:lpstr>
      <vt:lpstr>18_Office 主题​​</vt:lpstr>
      <vt:lpstr>Equation.KSEE3</vt:lpstr>
      <vt:lpstr>Equation.KSEE3</vt:lpstr>
      <vt:lpstr>Equation.KSEE3</vt:lpstr>
      <vt:lpstr>Equation.KSEE3</vt:lpstr>
      <vt:lpstr>Equation.KSEE3</vt:lpstr>
      <vt:lpstr>Equation.KSEE3</vt:lpstr>
      <vt:lpstr>MS_ClipArt_Gallery.2</vt:lpstr>
      <vt:lpstr>MS_ClipArt_Gallery.2</vt:lpstr>
      <vt:lpstr>MS_ClipArt_Gallery.2</vt:lpstr>
      <vt:lpstr>MS_ClipArt_Gallery.2</vt:lpstr>
      <vt:lpstr>MS_ClipArt_Gallery.2</vt:lpstr>
      <vt:lpstr>Equation.KSEE3</vt:lpstr>
      <vt:lpstr>MS_ClipArt_Gallery.2</vt:lpstr>
      <vt:lpstr>MS_ClipArt_Gallery.2</vt:lpstr>
      <vt:lpstr>MS_ClipArt_Gallery.2</vt:lpstr>
      <vt:lpstr>MS_ClipArt_Gallery.2</vt:lpstr>
      <vt:lpstr>MS_ClipArt_Gallery.2</vt:lpstr>
      <vt:lpstr>MS_ClipArt_Gallery.2</vt:lpstr>
      <vt:lpstr>MS_ClipArt_Gallery.2</vt:lpstr>
      <vt:lpstr>Paint.Picture</vt:lpstr>
      <vt:lpstr>Paint.Picture</vt:lpstr>
      <vt:lpstr>Equation.KSEE3</vt:lpstr>
      <vt:lpstr>Equation.KSEE3</vt:lpstr>
      <vt:lpstr>Equation.KSEE3</vt:lpstr>
      <vt:lpstr>Equation.KSEE3</vt:lpstr>
      <vt:lpstr>Equation.KSEE3</vt:lpstr>
      <vt:lpstr>Equation.KSEE3</vt:lpstr>
      <vt:lpstr>Equation.KSEE3</vt:lpstr>
      <vt:lpstr>PowerPoint 演示文稿</vt:lpstr>
      <vt:lpstr>目录CONTENTS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肖胜刚</dc:creator>
  <cp:lastModifiedBy>guping</cp:lastModifiedBy>
  <cp:revision>328</cp:revision>
  <dcterms:created xsi:type="dcterms:W3CDTF">2018-11-13T07:40:00Z</dcterms:created>
  <dcterms:modified xsi:type="dcterms:W3CDTF">2023-09-29T04:20:43Z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2052-11.1.0.10700</vt:lpwstr>
  </property>
  <property fmtid="{D5CDD505-2E9C-101B-9397-08002B2CF9AE}" pid="3" name="ICV">
    <vt:lpwstr>1158CFD79D244642B72674E117D9FEDD</vt:lpwstr>
  </property>
</Properties>
</file>