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4" r:id="rId4"/>
    <p:sldMasterId id="2147483686" r:id="rId5"/>
  </p:sldMasterIdLst>
  <p:notesMasterIdLst>
    <p:notesMasterId r:id="rId14"/>
  </p:notesMasterIdLst>
  <p:sldIdLst>
    <p:sldId id="504" r:id="rId6"/>
    <p:sldId id="501" r:id="rId7"/>
    <p:sldId id="793" r:id="rId8"/>
    <p:sldId id="792" r:id="rId9"/>
    <p:sldId id="359" r:id="rId10"/>
    <p:sldId id="795" r:id="rId11"/>
    <p:sldId id="797" r:id="rId12"/>
    <p:sldId id="803" r:id="rId13"/>
    <p:sldId id="799" r:id="rId15"/>
    <p:sldId id="804" r:id="rId16"/>
    <p:sldId id="800" r:id="rId17"/>
    <p:sldId id="805" r:id="rId18"/>
    <p:sldId id="806" r:id="rId19"/>
    <p:sldId id="801" r:id="rId20"/>
    <p:sldId id="808" r:id="rId21"/>
    <p:sldId id="802" r:id="rId22"/>
    <p:sldId id="809" r:id="rId23"/>
    <p:sldId id="819" r:id="rId24"/>
    <p:sldId id="818" r:id="rId25"/>
    <p:sldId id="811" r:id="rId26"/>
    <p:sldId id="820" r:id="rId27"/>
    <p:sldId id="813" r:id="rId28"/>
    <p:sldId id="815" r:id="rId29"/>
    <p:sldId id="828" r:id="rId30"/>
    <p:sldId id="821" r:id="rId31"/>
    <p:sldId id="825" r:id="rId32"/>
    <p:sldId id="822" r:id="rId33"/>
    <p:sldId id="826" r:id="rId34"/>
    <p:sldId id="831" r:id="rId35"/>
    <p:sldId id="829" r:id="rId36"/>
    <p:sldId id="830" r:id="rId37"/>
    <p:sldId id="837" r:id="rId38"/>
    <p:sldId id="838" r:id="rId39"/>
    <p:sldId id="839" r:id="rId40"/>
    <p:sldId id="840" r:id="rId41"/>
    <p:sldId id="841" r:id="rId42"/>
    <p:sldId id="842" r:id="rId43"/>
    <p:sldId id="843" r:id="rId44"/>
    <p:sldId id="844" r:id="rId45"/>
    <p:sldId id="845" r:id="rId46"/>
    <p:sldId id="846" r:id="rId47"/>
    <p:sldId id="847" r:id="rId48"/>
    <p:sldId id="853" r:id="rId49"/>
    <p:sldId id="854" r:id="rId50"/>
    <p:sldId id="855" r:id="rId51"/>
    <p:sldId id="858" r:id="rId52"/>
    <p:sldId id="1107" r:id="rId53"/>
    <p:sldId id="1108" r:id="rId54"/>
    <p:sldId id="1109" r:id="rId55"/>
    <p:sldId id="1110" r:id="rId56"/>
    <p:sldId id="1111" r:id="rId57"/>
    <p:sldId id="859" r:id="rId58"/>
    <p:sldId id="860" r:id="rId59"/>
    <p:sldId id="585" r:id="rId60"/>
    <p:sldId id="1045" r:id="rId61"/>
    <p:sldId id="1046" r:id="rId62"/>
    <p:sldId id="1047" r:id="rId63"/>
    <p:sldId id="1048" r:id="rId64"/>
    <p:sldId id="1044" r:id="rId65"/>
    <p:sldId id="882" r:id="rId66"/>
    <p:sldId id="883" r:id="rId67"/>
    <p:sldId id="886" r:id="rId68"/>
    <p:sldId id="885" r:id="rId69"/>
    <p:sldId id="887" r:id="rId70"/>
    <p:sldId id="888" r:id="rId71"/>
    <p:sldId id="889" r:id="rId72"/>
    <p:sldId id="873" r:id="rId73"/>
    <p:sldId id="875" r:id="rId74"/>
    <p:sldId id="890" r:id="rId75"/>
    <p:sldId id="876" r:id="rId76"/>
    <p:sldId id="878" r:id="rId77"/>
    <p:sldId id="892" r:id="rId78"/>
    <p:sldId id="879" r:id="rId79"/>
    <p:sldId id="881" r:id="rId80"/>
    <p:sldId id="893" r:id="rId81"/>
    <p:sldId id="932" r:id="rId82"/>
    <p:sldId id="991" r:id="rId83"/>
    <p:sldId id="941" r:id="rId84"/>
    <p:sldId id="942" r:id="rId85"/>
    <p:sldId id="933" r:id="rId86"/>
    <p:sldId id="943" r:id="rId87"/>
    <p:sldId id="945" r:id="rId88"/>
    <p:sldId id="944" r:id="rId89"/>
    <p:sldId id="946" r:id="rId90"/>
    <p:sldId id="989" r:id="rId91"/>
    <p:sldId id="990" r:id="rId92"/>
    <p:sldId id="992" r:id="rId93"/>
    <p:sldId id="997" r:id="rId94"/>
    <p:sldId id="998" r:id="rId95"/>
    <p:sldId id="999" r:id="rId96"/>
    <p:sldId id="1000" r:id="rId97"/>
    <p:sldId id="1001" r:id="rId98"/>
    <p:sldId id="995" r:id="rId99"/>
    <p:sldId id="996" r:id="rId100"/>
    <p:sldId id="1009" r:id="rId101"/>
    <p:sldId id="1010" r:id="rId102"/>
    <p:sldId id="1016" r:id="rId103"/>
    <p:sldId id="1019" r:id="rId104"/>
    <p:sldId id="1020" r:id="rId105"/>
    <p:sldId id="1021" r:id="rId106"/>
    <p:sldId id="1022" r:id="rId107"/>
    <p:sldId id="1023" r:id="rId108"/>
    <p:sldId id="1185" r:id="rId109"/>
    <p:sldId id="1024" r:id="rId110"/>
    <p:sldId id="1027" r:id="rId111"/>
    <p:sldId id="1028" r:id="rId112"/>
    <p:sldId id="1029" r:id="rId113"/>
    <p:sldId id="1031" r:id="rId114"/>
    <p:sldId id="1032" r:id="rId115"/>
    <p:sldId id="1033" r:id="rId116"/>
    <p:sldId id="1034" r:id="rId117"/>
    <p:sldId id="1036" r:id="rId118"/>
    <p:sldId id="1037" r:id="rId119"/>
    <p:sldId id="1039" r:id="rId120"/>
    <p:sldId id="1114" r:id="rId121"/>
    <p:sldId id="862" r:id="rId122"/>
  </p:sldIdLst>
  <p:sldSz cx="12192000" cy="6858000"/>
  <p:notesSz cx="6858000" cy="9144000"/>
  <p:custDataLst>
    <p:tags r:id="rId1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D25252"/>
    <a:srgbClr val="FFFFFF"/>
    <a:srgbClr val="FFFF00"/>
    <a:srgbClr val="FF3300"/>
    <a:srgbClr val="999100"/>
    <a:srgbClr val="99C1DA"/>
    <a:srgbClr val="7492AF"/>
    <a:srgbClr val="D1DBE4"/>
    <a:srgbClr val="778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5" autoAdjust="0"/>
  </p:normalViewPr>
  <p:slideViewPr>
    <p:cSldViewPr snapToGrid="0">
      <p:cViewPr varScale="1">
        <p:scale>
          <a:sx n="81" d="100"/>
          <a:sy n="81" d="100"/>
        </p:scale>
        <p:origin x="-62" y="-192"/>
      </p:cViewPr>
      <p:guideLst>
        <p:guide orient="horz" pos="2201"/>
        <p:guide pos="386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4.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3.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slide" Target="slides/slide2.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notesMaster" Target="notesMasters/notesMaster1.xml"/><Relationship Id="rId13" Type="http://schemas.openxmlformats.org/officeDocument/2006/relationships/slide" Target="slides/slide8.xml"/><Relationship Id="rId127" Type="http://schemas.openxmlformats.org/officeDocument/2006/relationships/tags" Target="tags/tag31.xml"/><Relationship Id="rId126" Type="http://schemas.openxmlformats.org/officeDocument/2006/relationships/commentAuthors" Target="commentAuthors.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slide" Target="slides/slide116.xml"/><Relationship Id="rId121" Type="http://schemas.openxmlformats.org/officeDocument/2006/relationships/slide" Target="slides/slide115.xml"/><Relationship Id="rId120" Type="http://schemas.openxmlformats.org/officeDocument/2006/relationships/slide" Target="slides/slide114.xml"/><Relationship Id="rId12" Type="http://schemas.openxmlformats.org/officeDocument/2006/relationships/slide" Target="slides/slide7.xml"/><Relationship Id="rId119" Type="http://schemas.openxmlformats.org/officeDocument/2006/relationships/slide" Target="slides/slide113.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110" Type="http://schemas.openxmlformats.org/officeDocument/2006/relationships/slide" Target="slides/slide104.xml"/><Relationship Id="rId11" Type="http://schemas.openxmlformats.org/officeDocument/2006/relationships/slide" Target="slides/slide6.xml"/><Relationship Id="rId109" Type="http://schemas.openxmlformats.org/officeDocument/2006/relationships/slide" Target="slides/slide103.xml"/><Relationship Id="rId108" Type="http://schemas.openxmlformats.org/officeDocument/2006/relationships/slide" Target="slides/slide102.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D4AB4-4058-45D2-9991-3F95F9D64E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26A60-A884-47AE-B54F-A1D5431B02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12192000"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37584" y="1524000"/>
            <a:ext cx="5822949"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58709" y="1524000"/>
            <a:ext cx="5825067"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3"/>
          <p:cNvSpPr>
            <a:spLocks noGrp="1"/>
          </p:cNvSpPr>
          <p:nvPr>
            <p:ph type="dt" sz="half" idx="10"/>
          </p:nvPr>
        </p:nvSpPr>
        <p:spPr>
          <a:xfrm>
            <a:off x="8782051" y="612775"/>
            <a:ext cx="1276349" cy="457200"/>
          </a:xfrm>
          <a:prstGeom prst="rect">
            <a:avLst/>
          </a:prstGeom>
        </p:spPr>
        <p:txBody>
          <a:bodyPr/>
          <a:lstStyle>
            <a:lvl1pPr>
              <a:defRPr/>
            </a:lvl1pPr>
          </a:lstStyle>
          <a:p>
            <a:pPr>
              <a:defRPr/>
            </a:pPr>
            <a:endParaRPr lang="en-US" altLang="zh-CN"/>
          </a:p>
        </p:txBody>
      </p:sp>
      <p:sp>
        <p:nvSpPr>
          <p:cNvPr id="6" name="页脚占位符 2"/>
          <p:cNvSpPr>
            <a:spLocks noGrp="1"/>
          </p:cNvSpPr>
          <p:nvPr>
            <p:ph type="ftr" sz="quarter" idx="11"/>
          </p:nvPr>
        </p:nvSpPr>
        <p:spPr>
          <a:xfrm>
            <a:off x="7010401" y="612775"/>
            <a:ext cx="1767417" cy="457200"/>
          </a:xfrm>
          <a:prstGeom prst="rect">
            <a:avLst/>
          </a:prstGeom>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a:xfrm>
            <a:off x="10898717" y="1588"/>
            <a:ext cx="1016000" cy="366712"/>
          </a:xfrm>
          <a:prstGeom prst="rect">
            <a:avLst/>
          </a:prstGeom>
        </p:spPr>
        <p:txBody>
          <a:bodyPr/>
          <a:lstStyle>
            <a:lvl1pPr>
              <a:defRPr/>
            </a:lvl1pPr>
          </a:lstStyle>
          <a:p>
            <a:pPr>
              <a:defRPr/>
            </a:pPr>
            <a:fld id="{33368538-CA6D-4E0B-AA8D-ABCEC6A770D3}" type="slidenum">
              <a:rPr lang="zh-CN" altLang="en-US"/>
            </a:fld>
            <a:endParaRPr lang="en-US" altLang="zh-CN"/>
          </a:p>
        </p:txBody>
      </p:sp>
      <p:sp>
        <p:nvSpPr>
          <p:cNvPr id="8" name="TextBox 7"/>
          <p:cNvSpPr txBox="1"/>
          <p:nvPr userDrawn="1"/>
        </p:nvSpPr>
        <p:spPr>
          <a:xfrm>
            <a:off x="10279940" y="6304057"/>
            <a:ext cx="133882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t>计算机导论</a:t>
            </a:r>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3" y="72168"/>
            <a:ext cx="10515600" cy="828460"/>
          </a:xfrm>
        </p:spPr>
        <p:txBody>
          <a:body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7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1" y="458949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3"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5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5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3"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4" y="487807"/>
            <a:ext cx="10954599" cy="828460"/>
          </a:xfrm>
        </p:spPr>
        <p:txBody>
          <a:bodyPr/>
          <a:lstStyle>
            <a:lvl1pPr>
              <a:defRPr spc="300" baseline="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575153" y="1487980"/>
            <a:ext cx="10954600" cy="4688985"/>
          </a:xfrm>
        </p:spPr>
        <p:txBody>
          <a:bodyPr/>
          <a:lstStyle>
            <a:lvl1pPr marL="431800" indent="-431800" algn="just">
              <a:lnSpc>
                <a:spcPct val="120000"/>
              </a:lnSpc>
              <a:spcBef>
                <a:spcPts val="600"/>
              </a:spcBef>
              <a:buClr>
                <a:srgbClr val="0070C0"/>
              </a:buClr>
              <a:buFont typeface="Wingdings" panose="05000000000000000000" pitchFamily="2" charset="2"/>
              <a:buChar char="Ø"/>
              <a:defRPr sz="3200" b="1" i="0" spc="100" baseline="0">
                <a:solidFill>
                  <a:srgbClr val="002060"/>
                </a:solidFill>
                <a:latin typeface="微软雅黑" panose="020B0503020204020204" pitchFamily="34" charset="-122"/>
                <a:ea typeface="微软雅黑" panose="020B0503020204020204" pitchFamily="34" charset="-122"/>
              </a:defRPr>
            </a:lvl1pPr>
            <a:lvl2pPr marL="864235" indent="-431800" algn="just">
              <a:lnSpc>
                <a:spcPct val="110000"/>
              </a:lnSpc>
              <a:buClr>
                <a:srgbClr val="C00000"/>
              </a:buClr>
              <a:buFont typeface="Wingdings" panose="05000000000000000000" pitchFamily="2" charset="2"/>
              <a:buChar char="Ø"/>
              <a:defRPr sz="3000" b="1" spc="100" baseline="0">
                <a:solidFill>
                  <a:srgbClr val="002060"/>
                </a:solidFill>
                <a:latin typeface="微软雅黑" panose="020B0503020204020204" pitchFamily="34" charset="-122"/>
                <a:ea typeface="微软雅黑" panose="020B0503020204020204" pitchFamily="34" charset="-122"/>
              </a:defRPr>
            </a:lvl2pPr>
            <a:lvl3pPr marL="1143000" indent="-228600" algn="just">
              <a:buFont typeface="Wingdings" panose="05000000000000000000" pitchFamily="2" charset="2"/>
              <a:buChar char="Ø"/>
              <a:defRPr/>
            </a:lvl3pPr>
            <a:lvl4pPr marL="1600200" indent="-228600" algn="just">
              <a:buFont typeface="Wingdings" panose="05000000000000000000" pitchFamily="2" charset="2"/>
              <a:buChar char="Ø"/>
              <a:defRPr/>
            </a:lvl4pPr>
            <a:lvl5pPr marL="2057400" indent="-228600" algn="just">
              <a:buFont typeface="Wingdings" panose="05000000000000000000" pitchFamily="2" charset="2"/>
              <a:buChar char="Ø"/>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12192000"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37584" y="1524000"/>
            <a:ext cx="5822949"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63733" y="1524000"/>
            <a:ext cx="5825067"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3"/>
          <p:cNvSpPr>
            <a:spLocks noGrp="1"/>
          </p:cNvSpPr>
          <p:nvPr>
            <p:ph type="dt" sz="half" idx="10"/>
          </p:nvPr>
        </p:nvSpPr>
        <p:spPr>
          <a:xfrm>
            <a:off x="8782051" y="612775"/>
            <a:ext cx="1276349" cy="457200"/>
          </a:xfrm>
          <a:prstGeom prst="rect">
            <a:avLst/>
          </a:prstGeom>
        </p:spPr>
        <p:txBody>
          <a:bodyPr/>
          <a:lstStyle>
            <a:lvl1pPr>
              <a:defRPr/>
            </a:lvl1pPr>
          </a:lstStyle>
          <a:p>
            <a:pPr>
              <a:defRPr/>
            </a:pPr>
            <a:endParaRPr lang="en-US" altLang="zh-CN"/>
          </a:p>
        </p:txBody>
      </p:sp>
      <p:sp>
        <p:nvSpPr>
          <p:cNvPr id="6" name="页脚占位符 2"/>
          <p:cNvSpPr>
            <a:spLocks noGrp="1"/>
          </p:cNvSpPr>
          <p:nvPr>
            <p:ph type="ftr" sz="quarter" idx="11"/>
          </p:nvPr>
        </p:nvSpPr>
        <p:spPr>
          <a:xfrm>
            <a:off x="7010401" y="612775"/>
            <a:ext cx="1767417" cy="457200"/>
          </a:xfrm>
          <a:prstGeom prst="rect">
            <a:avLst/>
          </a:prstGeom>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a:xfrm>
            <a:off x="10898717" y="1588"/>
            <a:ext cx="1016000" cy="366712"/>
          </a:xfrm>
          <a:prstGeom prst="rect">
            <a:avLst/>
          </a:prstGeom>
        </p:spPr>
        <p:txBody>
          <a:bodyPr/>
          <a:lstStyle>
            <a:lvl1pPr>
              <a:defRPr/>
            </a:lvl1pPr>
          </a:lstStyle>
          <a:p>
            <a:pPr>
              <a:defRPr/>
            </a:pPr>
            <a:fld id="{33368538-CA6D-4E0B-AA8D-ABCEC6A770D3}" type="slidenum">
              <a:rPr lang="zh-CN" altLang="en-US"/>
            </a:fld>
            <a:endParaRPr lang="en-US" altLang="zh-CN"/>
          </a:p>
        </p:txBody>
      </p:sp>
      <p:sp>
        <p:nvSpPr>
          <p:cNvPr id="8" name="TextBox 7"/>
          <p:cNvSpPr txBox="1"/>
          <p:nvPr userDrawn="1"/>
        </p:nvSpPr>
        <p:spPr>
          <a:xfrm>
            <a:off x="10264392" y="6355583"/>
            <a:ext cx="1338828" cy="369332"/>
          </a:xfrm>
          <a:prstGeom prst="rect">
            <a:avLst/>
          </a:prstGeom>
          <a:noFill/>
        </p:spPr>
        <p:txBody>
          <a:bodyPr wrap="none" rtlCol="0">
            <a:spAutoFit/>
          </a:bodyPr>
          <a:lstStyle/>
          <a:p>
            <a:r>
              <a:rPr lang="zh-CN" altLang="en-US" dirty="0"/>
              <a:t>计算机导论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48C227-E1A4-4016-88D7-6959F8482E43}"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image" Target="../media/image2.pn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4" Type="http://schemas.openxmlformats.org/officeDocument/2006/relationships/theme" Target="../theme/theme4.xml"/><Relationship Id="rId13" Type="http://schemas.openxmlformats.org/officeDocument/2006/relationships/image" Target="../media/image1.jpeg"/><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6"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fld>
            <a:endParaRPr lang="zh-CN" altLang="en-US"/>
          </a:p>
        </p:txBody>
      </p:sp>
      <p:cxnSp>
        <p:nvCxnSpPr>
          <p:cNvPr id="8" name="直接连接符 7"/>
          <p:cNvCxnSpPr/>
          <p:nvPr userDrawn="1"/>
        </p:nvCxnSpPr>
        <p:spPr>
          <a:xfrm>
            <a:off x="667028" y="1299639"/>
            <a:ext cx="7850671" cy="0"/>
          </a:xfrm>
          <a:prstGeom prst="line">
            <a:avLst/>
          </a:prstGeom>
          <a:ln>
            <a:solidFill>
              <a:srgbClr val="7492AF"/>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1384" y="332659"/>
            <a:ext cx="11158016"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559308" y="1787527"/>
            <a:ext cx="11137392" cy="4308475"/>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pic>
        <p:nvPicPr>
          <p:cNvPr id="1026"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255589" y="372745"/>
            <a:ext cx="12922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7"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18.wmf"/><Relationship Id="rId7" Type="http://schemas.openxmlformats.org/officeDocument/2006/relationships/oleObject" Target="../embeddings/oleObject12.bin"/><Relationship Id="rId6" Type="http://schemas.openxmlformats.org/officeDocument/2006/relationships/image" Target="../media/image4.png"/><Relationship Id="rId5" Type="http://schemas.openxmlformats.org/officeDocument/2006/relationships/image" Target="../media/image21.wmf"/><Relationship Id="rId4" Type="http://schemas.openxmlformats.org/officeDocument/2006/relationships/oleObject" Target="../embeddings/oleObject11.bin"/><Relationship Id="rId3" Type="http://schemas.openxmlformats.org/officeDocument/2006/relationships/image" Target="../media/image20.png"/><Relationship Id="rId2" Type="http://schemas.openxmlformats.org/officeDocument/2006/relationships/image" Target="../media/image19.wmf"/><Relationship Id="rId18" Type="http://schemas.openxmlformats.org/officeDocument/2006/relationships/notesSlide" Target="../notesSlides/notesSlide2.xml"/><Relationship Id="rId17" Type="http://schemas.openxmlformats.org/officeDocument/2006/relationships/vmlDrawing" Target="../drawings/vmlDrawing4.vml"/><Relationship Id="rId16" Type="http://schemas.openxmlformats.org/officeDocument/2006/relationships/slideLayout" Target="../slideLayouts/slideLayout12.xml"/><Relationship Id="rId15" Type="http://schemas.openxmlformats.org/officeDocument/2006/relationships/tags" Target="../tags/tag5.xml"/><Relationship Id="rId14" Type="http://schemas.openxmlformats.org/officeDocument/2006/relationships/image" Target="../media/image25.png"/><Relationship Id="rId13" Type="http://schemas.openxmlformats.org/officeDocument/2006/relationships/image" Target="../media/image24.wmf"/><Relationship Id="rId12" Type="http://schemas.openxmlformats.org/officeDocument/2006/relationships/oleObject" Target="../embeddings/oleObject14.bin"/><Relationship Id="rId11" Type="http://schemas.openxmlformats.org/officeDocument/2006/relationships/image" Target="../media/image23.wmf"/><Relationship Id="rId10" Type="http://schemas.openxmlformats.org/officeDocument/2006/relationships/oleObject" Target="../embeddings/oleObject13.bin"/><Relationship Id="rId1" Type="http://schemas.openxmlformats.org/officeDocument/2006/relationships/oleObject" Target="../embeddings/oleObject10.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3.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42.xml"/><Relationship Id="rId3" Type="http://schemas.openxmlformats.org/officeDocument/2006/relationships/image" Target="../media/image4.png"/><Relationship Id="rId2" Type="http://schemas.openxmlformats.org/officeDocument/2006/relationships/image" Target="../media/image61.wmf"/><Relationship Id="rId1" Type="http://schemas.openxmlformats.org/officeDocument/2006/relationships/oleObject" Target="../embeddings/oleObject18.bin"/></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2.xml"/><Relationship Id="rId5" Type="http://schemas.openxmlformats.org/officeDocument/2006/relationships/tags" Target="../tags/tag6.xml"/><Relationship Id="rId4" Type="http://schemas.openxmlformats.org/officeDocument/2006/relationships/image" Target="../media/image4.png"/><Relationship Id="rId3"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image" Target="../media/image6.pn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9.xml"/><Relationship Id="rId2" Type="http://schemas.openxmlformats.org/officeDocument/2006/relationships/image" Target="../media/image4.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1.xml"/><Relationship Id="rId2" Type="http://schemas.openxmlformats.org/officeDocument/2006/relationships/image" Target="../media/image4.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3.xml"/><Relationship Id="rId2" Type="http://schemas.openxmlformats.org/officeDocument/2006/relationships/image" Target="../media/image4.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4.xml"/><Relationship Id="rId2" Type="http://schemas.openxmlformats.org/officeDocument/2006/relationships/image" Target="../media/image4.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tags" Target="../tags/tag15.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tags" Target="../tags/tag16.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tags" Target="../tags/tag17.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0.xml"/><Relationship Id="rId5" Type="http://schemas.openxmlformats.org/officeDocument/2006/relationships/tags" Target="../tags/tag18.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tags" Target="../tags/tag19.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tags" Target="../tags/tag20.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tags" Target="../tags/tag21.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tags" Target="../tags/tag22.xml"/><Relationship Id="rId4" Type="http://schemas.openxmlformats.org/officeDocument/2006/relationships/image" Target="../media/image43.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image" Target="../media/image4.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4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4.png"/><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4.png"/><Relationship Id="rId1" Type="http://schemas.openxmlformats.org/officeDocument/2006/relationships/image" Target="../media/image45.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image" Target="../media/image4.png"/><Relationship Id="rId1" Type="http://schemas.openxmlformats.org/officeDocument/2006/relationships/image" Target="../media/image4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2.xml"/><Relationship Id="rId6"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8.wmf"/><Relationship Id="rId3" Type="http://schemas.openxmlformats.org/officeDocument/2006/relationships/oleObject" Target="../embeddings/oleObject1.bin"/><Relationship Id="rId2" Type="http://schemas.openxmlformats.org/officeDocument/2006/relationships/image" Target="../media/image7.png"/><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tags" Target="../tags/tag23.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5.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4.png"/><Relationship Id="rId1" Type="http://schemas.openxmlformats.org/officeDocument/2006/relationships/image" Target="../media/image47.png"/></Relationships>
</file>

<file path=ppt/slides/_rels/slide7.xml.rels><?xml version="1.0" encoding="UTF-8" standalone="yes"?>
<Relationships xmlns="http://schemas.openxmlformats.org/package/2006/relationships"><Relationship Id="rId9" Type="http://schemas.openxmlformats.org/officeDocument/2006/relationships/tags" Target="../tags/tag3.xml"/><Relationship Id="rId8" Type="http://schemas.openxmlformats.org/officeDocument/2006/relationships/image" Target="../media/image4.png"/><Relationship Id="rId7" Type="http://schemas.openxmlformats.org/officeDocument/2006/relationships/image" Target="../media/image12.wmf"/><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 Id="rId3" Type="http://schemas.openxmlformats.org/officeDocument/2006/relationships/image" Target="../media/image10.png"/><Relationship Id="rId2" Type="http://schemas.openxmlformats.org/officeDocument/2006/relationships/image" Target="../media/image9.png"/><Relationship Id="rId11" Type="http://schemas.openxmlformats.org/officeDocument/2006/relationships/vmlDrawing" Target="../drawings/vmlDrawing2.vml"/><Relationship Id="rId10" Type="http://schemas.openxmlformats.org/officeDocument/2006/relationships/slideLayout" Target="../slideLayouts/slideLayout12.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4.png"/><Relationship Id="rId1" Type="http://schemas.openxmlformats.org/officeDocument/2006/relationships/image" Target="../media/image48.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4.png"/><Relationship Id="rId1" Type="http://schemas.openxmlformats.org/officeDocument/2006/relationships/image" Target="../media/image49.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image" Target="../media/image4.png"/><Relationship Id="rId1" Type="http://schemas.openxmlformats.org/officeDocument/2006/relationships/image" Target="../media/image5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4.png"/></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image" Target="../media/image4.png"/><Relationship Id="rId2" Type="http://schemas.openxmlformats.org/officeDocument/2006/relationships/image" Target="../media/image52.png"/><Relationship Id="rId1" Type="http://schemas.openxmlformats.org/officeDocument/2006/relationships/image" Target="../media/image5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42.xml"/><Relationship Id="rId4" Type="http://schemas.openxmlformats.org/officeDocument/2006/relationships/image" Target="../media/image4.png"/><Relationship Id="rId3" Type="http://schemas.openxmlformats.org/officeDocument/2006/relationships/tags" Target="../tags/tag25.xml"/><Relationship Id="rId2" Type="http://schemas.openxmlformats.org/officeDocument/2006/relationships/image" Target="../media/image54.png"/><Relationship Id="rId1" Type="http://schemas.openxmlformats.org/officeDocument/2006/relationships/image" Target="../media/image53.jpe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5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8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42.xml"/><Relationship Id="rId3" Type="http://schemas.openxmlformats.org/officeDocument/2006/relationships/image" Target="../media/image4.png"/><Relationship Id="rId2" Type="http://schemas.openxmlformats.org/officeDocument/2006/relationships/image" Target="../media/image56.emf"/><Relationship Id="rId1" Type="http://schemas.openxmlformats.org/officeDocument/2006/relationships/oleObject" Target="../embeddings/oleObject16.bin"/></Relationships>
</file>

<file path=ppt/slides/_rels/slide82.xml.rels><?xml version="1.0" encoding="UTF-8" standalone="yes"?>
<Relationships xmlns="http://schemas.openxmlformats.org/package/2006/relationships"><Relationship Id="rId4" Type="http://schemas.openxmlformats.org/officeDocument/2006/relationships/slideLayout" Target="../slideLayouts/slideLayout42.xml"/><Relationship Id="rId3" Type="http://schemas.openxmlformats.org/officeDocument/2006/relationships/image" Target="../media/image4.png"/><Relationship Id="rId2" Type="http://schemas.openxmlformats.org/officeDocument/2006/relationships/image" Target="../media/image58.png"/><Relationship Id="rId1" Type="http://schemas.openxmlformats.org/officeDocument/2006/relationships/image" Target="../media/image57.png"/></Relationships>
</file>

<file path=ppt/slides/_rels/slide8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42.xml"/><Relationship Id="rId3" Type="http://schemas.openxmlformats.org/officeDocument/2006/relationships/image" Target="../media/image4.png"/><Relationship Id="rId2" Type="http://schemas.openxmlformats.org/officeDocument/2006/relationships/image" Target="../media/image59.wmf"/><Relationship Id="rId1" Type="http://schemas.openxmlformats.org/officeDocument/2006/relationships/oleObject" Target="../embeddings/oleObject17.bin"/></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47.xml"/><Relationship Id="rId3" Type="http://schemas.openxmlformats.org/officeDocument/2006/relationships/tags" Target="../tags/tag26.xml"/><Relationship Id="rId2" Type="http://schemas.openxmlformats.org/officeDocument/2006/relationships/image" Target="../media/image4.png"/><Relationship Id="rId1" Type="http://schemas.openxmlformats.org/officeDocument/2006/relationships/image" Target="../media/image60.png"/></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47.xml"/><Relationship Id="rId3" Type="http://schemas.openxmlformats.org/officeDocument/2006/relationships/tags" Target="../tags/tag27.xml"/><Relationship Id="rId2" Type="http://schemas.openxmlformats.org/officeDocument/2006/relationships/image" Target="../media/image4.png"/><Relationship Id="rId1" Type="http://schemas.openxmlformats.org/officeDocument/2006/relationships/image" Target="../media/image60.png"/></Relationships>
</file>

<file path=ppt/slides/_rels/slide9.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7.bin"/><Relationship Id="rId7" Type="http://schemas.openxmlformats.org/officeDocument/2006/relationships/image" Target="../media/image15.wmf"/><Relationship Id="rId6" Type="http://schemas.openxmlformats.org/officeDocument/2006/relationships/oleObject" Target="../embeddings/oleObject6.bin"/><Relationship Id="rId5" Type="http://schemas.openxmlformats.org/officeDocument/2006/relationships/image" Target="../media/image14.wmf"/><Relationship Id="rId4" Type="http://schemas.openxmlformats.org/officeDocument/2006/relationships/oleObject" Target="../embeddings/oleObject5.bin"/><Relationship Id="rId3" Type="http://schemas.openxmlformats.org/officeDocument/2006/relationships/image" Target="../media/image13.wmf"/><Relationship Id="rId2" Type="http://schemas.openxmlformats.org/officeDocument/2006/relationships/oleObject" Target="../embeddings/oleObject4.bin"/><Relationship Id="rId17" Type="http://schemas.openxmlformats.org/officeDocument/2006/relationships/vmlDrawing" Target="../drawings/vmlDrawing3.vml"/><Relationship Id="rId16" Type="http://schemas.openxmlformats.org/officeDocument/2006/relationships/slideLayout" Target="../slideLayouts/slideLayout12.xml"/><Relationship Id="rId15" Type="http://schemas.openxmlformats.org/officeDocument/2006/relationships/tags" Target="../tags/tag4.xml"/><Relationship Id="rId14" Type="http://schemas.openxmlformats.org/officeDocument/2006/relationships/image" Target="../media/image4.png"/><Relationship Id="rId13" Type="http://schemas.openxmlformats.org/officeDocument/2006/relationships/image" Target="../media/image18.wmf"/><Relationship Id="rId12" Type="http://schemas.openxmlformats.org/officeDocument/2006/relationships/oleObject" Target="../embeddings/oleObject9.bin"/><Relationship Id="rId11" Type="http://schemas.openxmlformats.org/officeDocument/2006/relationships/image" Target="../media/image17.wmf"/><Relationship Id="rId10" Type="http://schemas.openxmlformats.org/officeDocument/2006/relationships/oleObject" Target="../embeddings/oleObject8.bin"/><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4" Type="http://schemas.openxmlformats.org/officeDocument/2006/relationships/slideLayout" Target="../slideLayouts/slideLayout47.xml"/><Relationship Id="rId3" Type="http://schemas.openxmlformats.org/officeDocument/2006/relationships/tags" Target="../tags/tag28.xml"/><Relationship Id="rId2" Type="http://schemas.openxmlformats.org/officeDocument/2006/relationships/image" Target="../media/image4.png"/><Relationship Id="rId1" Type="http://schemas.openxmlformats.org/officeDocument/2006/relationships/image" Target="../media/image60.png"/></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47.xml"/><Relationship Id="rId3" Type="http://schemas.openxmlformats.org/officeDocument/2006/relationships/tags" Target="../tags/tag29.xml"/><Relationship Id="rId2" Type="http://schemas.openxmlformats.org/officeDocument/2006/relationships/image" Target="../media/image4.png"/><Relationship Id="rId1" Type="http://schemas.openxmlformats.org/officeDocument/2006/relationships/image" Target="../media/image60.png"/></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47.xml"/><Relationship Id="rId3" Type="http://schemas.openxmlformats.org/officeDocument/2006/relationships/tags" Target="../tags/tag30.xml"/><Relationship Id="rId2" Type="http://schemas.openxmlformats.org/officeDocument/2006/relationships/image" Target="../media/image4.png"/><Relationship Id="rId1" Type="http://schemas.openxmlformats.org/officeDocument/2006/relationships/image" Target="../media/image60.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4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1339850" y="3319145"/>
            <a:ext cx="9834880" cy="2630170"/>
          </a:xfrm>
          <a:prstGeom prst="rect">
            <a:avLst/>
          </a:prstGeom>
          <a:noFill/>
        </p:spPr>
        <p:txBody>
          <a:bodyPr wrap="square" rtlCol="0">
            <a:spAutoFit/>
          </a:bodyPr>
          <a:lstStyle/>
          <a:p>
            <a:pPr algn="r">
              <a:lnSpc>
                <a:spcPct val="125000"/>
              </a:lnSpc>
            </a:pPr>
            <a:r>
              <a:rPr lang="zh-CN" altLang="en-US" sz="4800" b="1" kern="0" spc="1200" dirty="0" smtClean="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rPr>
              <a:t>计算机思维与计算机基础</a:t>
            </a: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endParaRPr>
          </a:p>
          <a:p>
            <a:pPr algn="r">
              <a:lnSpc>
                <a:spcPct val="125000"/>
              </a:lnSpc>
            </a:pP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Helvetica Light"/>
            </a:endParaRPr>
          </a:p>
          <a:p>
            <a:pPr algn="r">
              <a:lnSpc>
                <a:spcPct val="125000"/>
              </a:lnSpc>
            </a:pPr>
            <a:r>
              <a:rPr lang="zh-CN" altLang="en-US"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第</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5</a:t>
            </a:r>
            <a:r>
              <a:rPr lang="zh-CN" altLang="en-US"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讲</a:t>
            </a:r>
            <a:r>
              <a:rPr lang="en-US" altLang="zh-CN"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:计算机硬件的基本思维</a:t>
            </a:r>
            <a:endParaRPr lang="en-US" altLang="zh-CN"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endParaRPr>
          </a:p>
        </p:txBody>
      </p:sp>
      <p:cxnSp>
        <p:nvCxnSpPr>
          <p:cNvPr id="12" name="直接连接符 11"/>
          <p:cNvCxnSpPr/>
          <p:nvPr/>
        </p:nvCxnSpPr>
        <p:spPr>
          <a:xfrm>
            <a:off x="6582929" y="3264140"/>
            <a:ext cx="459157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2929" y="5267462"/>
            <a:ext cx="459157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6"/>
          <p:cNvSpPr txBox="1"/>
          <p:nvPr/>
        </p:nvSpPr>
        <p:spPr>
          <a:xfrm>
            <a:off x="164577" y="1887480"/>
            <a:ext cx="4731975" cy="523220"/>
          </a:xfrm>
          <a:prstGeom prst="rect">
            <a:avLst/>
          </a:prstGeom>
          <a:noFill/>
        </p:spPr>
        <p:txBody>
          <a:bodyPr wrap="square" rtlCol="0">
            <a:spAutoFit/>
          </a:bodyPr>
          <a:lstStyle/>
          <a:p>
            <a:pPr algn="dist"/>
            <a:endParaRPr lang="zh-CN" altLang="en-US" sz="2800" b="1" spc="400" dirty="0">
              <a:solidFill>
                <a:srgbClr val="FFC000">
                  <a:lumMod val="40000"/>
                  <a:lumOff val="60000"/>
                </a:srgb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81695" y="6328410"/>
            <a:ext cx="3209290" cy="368300"/>
          </a:xfrm>
          <a:prstGeom prst="rect">
            <a:avLst/>
          </a:prstGeom>
          <a:noFill/>
        </p:spPr>
        <p:txBody>
          <a:bodyPr wrap="square" rtlCol="0" anchor="t">
            <a:spAutoFit/>
          </a:bodyPr>
          <a:p>
            <a:r>
              <a:rPr lang="zh-CN" altLang="en-US" b="1" dirty="0">
                <a:solidFill>
                  <a:schemeClr val="bg1"/>
                </a:solidFill>
                <a:uFillTx/>
                <a:ea typeface="楷体_GB2312"/>
              </a:rPr>
              <a:t>时间：</a:t>
            </a:r>
            <a:fld id="{BB962C8B-B14F-4D97-AF65-F5344CB8AC3E}" type="datetime2">
              <a:rPr lang="zh-CN" altLang="en-US" b="1" dirty="0">
                <a:solidFill>
                  <a:schemeClr val="bg1"/>
                </a:solidFill>
                <a:uFillTx/>
                <a:ea typeface="楷体_GB2312"/>
              </a:rPr>
            </a:fld>
            <a:endParaRPr lang="zh-CN" altLang="en-US" b="1"/>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 name="标题 2"/>
          <p:cNvSpPr>
            <a:spLocks noGrp="1"/>
          </p:cNvSpPr>
          <p:nvPr/>
        </p:nvSpPr>
        <p:spPr>
          <a:xfrm>
            <a:off x="574675" y="304800"/>
            <a:ext cx="97790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en-US" altLang="zh-CN" sz="3200" b="1" dirty="0">
                <a:latin typeface="黑体" panose="02010609060101010101" pitchFamily="2" charset="-122"/>
                <a:ea typeface="黑体" panose="02010609060101010101" pitchFamily="2" charset="-122"/>
                <a:sym typeface="+mn-ea"/>
              </a:rPr>
              <a:t>2.</a:t>
            </a:r>
            <a:r>
              <a:rPr lang="zh-CN" altLang="en-US" sz="3200" b="1" dirty="0">
                <a:latin typeface="黑体" panose="02010609060101010101" pitchFamily="2" charset="-122"/>
                <a:ea typeface="黑体" panose="02010609060101010101" pitchFamily="2" charset="-122"/>
                <a:sym typeface="+mn-ea"/>
              </a:rPr>
              <a:t>二进制</a:t>
            </a:r>
            <a:r>
              <a:rPr lang="zh-CN" altLang="en-US" sz="3200" b="1" dirty="0">
                <a:latin typeface="黑体" panose="02010609060101010101" pitchFamily="2" charset="-122"/>
                <a:ea typeface="黑体" panose="02010609060101010101" pitchFamily="2" charset="-122"/>
                <a:sym typeface="+mn-ea"/>
              </a:rPr>
              <a:t>数任何计算都可以转换为逻辑运算来实现念 </a:t>
            </a:r>
            <a:endParaRPr sz="3200" b="1" dirty="0">
              <a:latin typeface="黑体" panose="02010609060101010101" pitchFamily="2" charset="-122"/>
              <a:ea typeface="黑体" panose="02010609060101010101" pitchFamily="2" charset="-122"/>
              <a:sym typeface="+mn-ea"/>
            </a:endParaRPr>
          </a:p>
        </p:txBody>
      </p:sp>
      <p:sp>
        <p:nvSpPr>
          <p:cNvPr id="7" name="文本框 6"/>
          <p:cNvSpPr txBox="1"/>
          <p:nvPr/>
        </p:nvSpPr>
        <p:spPr>
          <a:xfrm>
            <a:off x="682625" y="3196590"/>
            <a:ext cx="6802120" cy="460375"/>
          </a:xfrm>
          <a:prstGeom prst="rect">
            <a:avLst/>
          </a:prstGeom>
          <a:noFill/>
        </p:spPr>
        <p:txBody>
          <a:bodyPr wrap="square" rtlCol="0">
            <a:spAutoFit/>
          </a:bodyPr>
          <a:p>
            <a:pPr algn="l"/>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4</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一位二进制</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全加器</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函数</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对应的</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逻辑电路</a:t>
            </a:r>
            <a:endPar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8" name="文本框 7"/>
          <p:cNvSpPr txBox="1"/>
          <p:nvPr/>
        </p:nvSpPr>
        <p:spPr>
          <a:xfrm>
            <a:off x="678815" y="1442720"/>
            <a:ext cx="5227320" cy="460375"/>
          </a:xfrm>
          <a:prstGeom prst="rect">
            <a:avLst/>
          </a:prstGeom>
          <a:noFill/>
        </p:spPr>
        <p:txBody>
          <a:bodyPr wrap="square" rtlCol="0">
            <a:spAutoFit/>
          </a:bodyPr>
          <a:p>
            <a:pPr algn="l"/>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）一位二进制</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全加器</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函数</a:t>
            </a:r>
            <a:endPar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22533" name="对象 4">
            <a:hlinkClick r:id="" action="ppaction://ole?verb=0"/>
          </p:cNvPr>
          <p:cNvGraphicFramePr>
            <a:graphicFrameLocks noChangeAspect="1"/>
          </p:cNvGraphicFramePr>
          <p:nvPr/>
        </p:nvGraphicFramePr>
        <p:xfrm>
          <a:off x="2508250" y="1987550"/>
          <a:ext cx="5451475" cy="987425"/>
        </p:xfrm>
        <a:graphic>
          <a:graphicData uri="http://schemas.openxmlformats.org/presentationml/2006/ole">
            <mc:AlternateContent xmlns:mc="http://schemas.openxmlformats.org/markup-compatibility/2006">
              <mc:Choice xmlns:v="urn:schemas-microsoft-com:vml" Requires="v">
                <p:oleObj spid="_x0000_s10252" name="" r:id="rId1" imgW="2667000" imgH="482600" progId="Equation.KSEE3">
                  <p:embed/>
                </p:oleObj>
              </mc:Choice>
              <mc:Fallback>
                <p:oleObj name="" r:id="rId1" imgW="2667000" imgH="482600" progId="Equation.KSEE3">
                  <p:embed/>
                  <p:pic>
                    <p:nvPicPr>
                      <p:cNvPr id="0" name="图片 3087"/>
                      <p:cNvPicPr/>
                      <p:nvPr/>
                    </p:nvPicPr>
                    <p:blipFill>
                      <a:blip r:embed="rId2"/>
                      <a:stretch>
                        <a:fillRect/>
                      </a:stretch>
                    </p:blipFill>
                    <p:spPr>
                      <a:xfrm>
                        <a:off x="2508250" y="1987550"/>
                        <a:ext cx="5451475" cy="987425"/>
                      </a:xfrm>
                      <a:prstGeom prst="rect">
                        <a:avLst/>
                      </a:prstGeom>
                      <a:noFill/>
                      <a:ln w="38100">
                        <a:noFill/>
                        <a:miter/>
                      </a:ln>
                    </p:spPr>
                  </p:pic>
                </p:oleObj>
              </mc:Fallback>
            </mc:AlternateContent>
          </a:graphicData>
        </a:graphic>
      </p:graphicFrame>
      <p:sp>
        <p:nvSpPr>
          <p:cNvPr id="91" name="文本框 90"/>
          <p:cNvSpPr txBox="1"/>
          <p:nvPr/>
        </p:nvSpPr>
        <p:spPr>
          <a:xfrm>
            <a:off x="2973705" y="4780280"/>
            <a:ext cx="1851660" cy="368300"/>
          </a:xfrm>
          <a:prstGeom prst="rect">
            <a:avLst/>
          </a:prstGeom>
          <a:noFill/>
        </p:spPr>
        <p:txBody>
          <a:bodyPr wrap="square" rtlCol="0">
            <a:spAutoFit/>
          </a:bodyPr>
          <a:p>
            <a:endParaRPr lang="zh-CN" altLang="en-US"/>
          </a:p>
        </p:txBody>
      </p:sp>
      <p:pic>
        <p:nvPicPr>
          <p:cNvPr id="94" name="图片 93"/>
          <p:cNvPicPr>
            <a:picLocks noChangeAspect="1"/>
          </p:cNvPicPr>
          <p:nvPr/>
        </p:nvPicPr>
        <p:blipFill>
          <a:blip r:embed="rId3"/>
          <a:stretch>
            <a:fillRect/>
          </a:stretch>
        </p:blipFill>
        <p:spPr>
          <a:xfrm>
            <a:off x="443865" y="3630295"/>
            <a:ext cx="4312920" cy="3000375"/>
          </a:xfrm>
          <a:prstGeom prst="rect">
            <a:avLst/>
          </a:prstGeom>
        </p:spPr>
      </p:pic>
      <p:graphicFrame>
        <p:nvGraphicFramePr>
          <p:cNvPr id="122" name="对象 121"/>
          <p:cNvGraphicFramePr/>
          <p:nvPr/>
        </p:nvGraphicFramePr>
        <p:xfrm>
          <a:off x="4956810" y="3761105"/>
          <a:ext cx="4013835" cy="2936875"/>
        </p:xfrm>
        <a:graphic>
          <a:graphicData uri="http://schemas.openxmlformats.org/presentationml/2006/ole">
            <mc:AlternateContent xmlns:mc="http://schemas.openxmlformats.org/markup-compatibility/2006">
              <mc:Choice xmlns:v="urn:schemas-microsoft-com:vml" Requires="v">
                <p:oleObj spid="_x0000_s123" name="" r:id="rId4" imgW="2628900" imgH="1955800" progId="Paint.Picture">
                  <p:embed/>
                </p:oleObj>
              </mc:Choice>
              <mc:Fallback>
                <p:oleObj name="" r:id="rId4" imgW="2628900" imgH="1955800" progId="Paint.Picture">
                  <p:embed/>
                  <p:pic>
                    <p:nvPicPr>
                      <p:cNvPr id="0" name="图片 122"/>
                      <p:cNvPicPr/>
                      <p:nvPr/>
                    </p:nvPicPr>
                    <p:blipFill>
                      <a:blip r:embed="rId5"/>
                      <a:stretch>
                        <a:fillRect/>
                      </a:stretch>
                    </p:blipFill>
                    <p:spPr>
                      <a:xfrm>
                        <a:off x="4956810" y="3761105"/>
                        <a:ext cx="4013835" cy="2936875"/>
                      </a:xfrm>
                      <a:prstGeom prst="rect">
                        <a:avLst/>
                      </a:prstGeom>
                    </p:spPr>
                  </p:pic>
                </p:oleObj>
              </mc:Fallback>
            </mc:AlternateContent>
          </a:graphicData>
        </a:graphic>
      </p:graphicFrame>
      <p:pic>
        <p:nvPicPr>
          <p:cNvPr id="2" name="图片 1" descr="校徽"/>
          <p:cNvPicPr>
            <a:picLocks noChangeAspect="1"/>
          </p:cNvPicPr>
          <p:nvPr/>
        </p:nvPicPr>
        <p:blipFill>
          <a:blip r:embed="rId6">
            <a:alphaModFix amt="67000"/>
          </a:blip>
          <a:stretch>
            <a:fillRect/>
          </a:stretch>
        </p:blipFill>
        <p:spPr>
          <a:xfrm>
            <a:off x="10788015" y="133350"/>
            <a:ext cx="1297940" cy="1242695"/>
          </a:xfrm>
          <a:prstGeom prst="rect">
            <a:avLst/>
          </a:prstGeom>
        </p:spPr>
      </p:pic>
      <p:graphicFrame>
        <p:nvGraphicFramePr>
          <p:cNvPr id="10" name="对象 9"/>
          <p:cNvGraphicFramePr/>
          <p:nvPr/>
        </p:nvGraphicFramePr>
        <p:xfrm>
          <a:off x="8119745" y="598805"/>
          <a:ext cx="2606040" cy="3149600"/>
        </p:xfrm>
        <a:graphic>
          <a:graphicData uri="http://schemas.openxmlformats.org/presentationml/2006/ole">
            <mc:AlternateContent xmlns:mc="http://schemas.openxmlformats.org/markup-compatibility/2006">
              <mc:Choice xmlns:v="urn:schemas-microsoft-com:vml" Requires="v">
                <p:oleObj spid="_x0000_s11" name="" r:id="rId7" imgW="2667000" imgH="1911350" progId="Paint.Picture">
                  <p:embed/>
                </p:oleObj>
              </mc:Choice>
              <mc:Fallback>
                <p:oleObj name="" r:id="rId7" imgW="2667000" imgH="1911350" progId="Paint.Picture">
                  <p:embed/>
                  <p:pic>
                    <p:nvPicPr>
                      <p:cNvPr id="0" name="图片 10"/>
                      <p:cNvPicPr/>
                      <p:nvPr/>
                    </p:nvPicPr>
                    <p:blipFill>
                      <a:blip r:embed="rId8"/>
                      <a:stretch>
                        <a:fillRect/>
                      </a:stretch>
                    </p:blipFill>
                    <p:spPr>
                      <a:xfrm>
                        <a:off x="8119745" y="598805"/>
                        <a:ext cx="2606040" cy="3149600"/>
                      </a:xfrm>
                      <a:prstGeom prst="rect">
                        <a:avLst/>
                      </a:prstGeom>
                    </p:spPr>
                  </p:pic>
                </p:oleObj>
              </mc:Fallback>
            </mc:AlternateContent>
          </a:graphicData>
        </a:graphic>
      </p:graphicFrame>
      <p:pic>
        <p:nvPicPr>
          <p:cNvPr id="3" name="图片 2"/>
          <p:cNvPicPr>
            <a:picLocks noChangeAspect="1"/>
          </p:cNvPicPr>
          <p:nvPr/>
        </p:nvPicPr>
        <p:blipFill>
          <a:blip r:embed="rId9"/>
          <a:stretch>
            <a:fillRect/>
          </a:stretch>
        </p:blipFill>
        <p:spPr>
          <a:xfrm>
            <a:off x="10217150" y="6230620"/>
            <a:ext cx="1416685" cy="400050"/>
          </a:xfrm>
          <a:prstGeom prst="rect">
            <a:avLst/>
          </a:prstGeom>
        </p:spPr>
      </p:pic>
      <p:graphicFrame>
        <p:nvGraphicFramePr>
          <p:cNvPr id="9" name="对象 8"/>
          <p:cNvGraphicFramePr/>
          <p:nvPr/>
        </p:nvGraphicFramePr>
        <p:xfrm>
          <a:off x="10036175" y="4629150"/>
          <a:ext cx="1779270" cy="1601470"/>
        </p:xfrm>
        <a:graphic>
          <a:graphicData uri="http://schemas.openxmlformats.org/presentationml/2006/ole">
            <mc:AlternateContent xmlns:mc="http://schemas.openxmlformats.org/markup-compatibility/2006">
              <mc:Choice xmlns:v="urn:schemas-microsoft-com:vml" Requires="v">
                <p:oleObj spid="_x0000_s12" name="" r:id="rId10" imgW="1778000" imgH="1600200" progId="Paint.Picture">
                  <p:embed/>
                </p:oleObj>
              </mc:Choice>
              <mc:Fallback>
                <p:oleObj name="" r:id="rId10" imgW="1778000" imgH="1600200" progId="Paint.Picture">
                  <p:embed/>
                  <p:pic>
                    <p:nvPicPr>
                      <p:cNvPr id="0" name="图片 11"/>
                      <p:cNvPicPr/>
                      <p:nvPr/>
                    </p:nvPicPr>
                    <p:blipFill>
                      <a:blip r:embed="rId11"/>
                      <a:stretch>
                        <a:fillRect/>
                      </a:stretch>
                    </p:blipFill>
                    <p:spPr>
                      <a:xfrm>
                        <a:off x="10036175" y="4629150"/>
                        <a:ext cx="1779270" cy="1601470"/>
                      </a:xfrm>
                      <a:prstGeom prst="rect">
                        <a:avLst/>
                      </a:prstGeom>
                    </p:spPr>
                  </p:pic>
                </p:oleObj>
              </mc:Fallback>
            </mc:AlternateContent>
          </a:graphicData>
        </a:graphic>
      </p:graphicFrame>
      <p:sp>
        <p:nvSpPr>
          <p:cNvPr id="13" name="右箭头 12"/>
          <p:cNvSpPr/>
          <p:nvPr/>
        </p:nvSpPr>
        <p:spPr>
          <a:xfrm>
            <a:off x="9086850" y="5379720"/>
            <a:ext cx="668020" cy="290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对象 4"/>
          <p:cNvGraphicFramePr/>
          <p:nvPr/>
        </p:nvGraphicFramePr>
        <p:xfrm>
          <a:off x="678815" y="4247515"/>
          <a:ext cx="966470" cy="381635"/>
        </p:xfrm>
        <a:graphic>
          <a:graphicData uri="http://schemas.openxmlformats.org/presentationml/2006/ole">
            <mc:AlternateContent xmlns:mc="http://schemas.openxmlformats.org/markup-compatibility/2006">
              <mc:Choice xmlns:v="urn:schemas-microsoft-com:vml" Requires="v">
                <p:oleObj spid="_x0000_s6" name="" r:id="rId12" imgW="1073150" imgH="508000" progId="Paint.Picture">
                  <p:embed/>
                </p:oleObj>
              </mc:Choice>
              <mc:Fallback>
                <p:oleObj name="" r:id="rId12" imgW="1073150" imgH="508000" progId="Paint.Picture">
                  <p:embed/>
                  <p:pic>
                    <p:nvPicPr>
                      <p:cNvPr id="0" name="图片 5"/>
                      <p:cNvPicPr/>
                      <p:nvPr/>
                    </p:nvPicPr>
                    <p:blipFill>
                      <a:blip r:embed="rId13"/>
                      <a:stretch>
                        <a:fillRect/>
                      </a:stretch>
                    </p:blipFill>
                    <p:spPr>
                      <a:xfrm>
                        <a:off x="678815" y="4247515"/>
                        <a:ext cx="966470" cy="381635"/>
                      </a:xfrm>
                      <a:prstGeom prst="rect">
                        <a:avLst/>
                      </a:prstGeom>
                    </p:spPr>
                  </p:pic>
                </p:oleObj>
              </mc:Fallback>
            </mc:AlternateContent>
          </a:graphicData>
        </a:graphic>
      </p:graphicFrame>
      <p:pic>
        <p:nvPicPr>
          <p:cNvPr id="14" name="图片 13"/>
          <p:cNvPicPr>
            <a:picLocks noChangeAspect="1"/>
          </p:cNvPicPr>
          <p:nvPr/>
        </p:nvPicPr>
        <p:blipFill>
          <a:blip r:embed="rId14"/>
          <a:stretch>
            <a:fillRect/>
          </a:stretch>
        </p:blipFill>
        <p:spPr>
          <a:xfrm>
            <a:off x="9800590" y="4933315"/>
            <a:ext cx="416560" cy="385445"/>
          </a:xfrm>
          <a:prstGeom prst="rect">
            <a:avLst/>
          </a:prstGeom>
        </p:spPr>
      </p:pic>
    </p:spTree>
    <p:custDataLst>
      <p:tags r:id="rId1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blinds(horizontal)">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blinds(horizontal)">
                                      <p:cBhvr>
                                        <p:cTn id="27" dur="500"/>
                                        <p:tgtEl>
                                          <p:spTgt spid="12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par>
                                <p:cTn id="38" presetID="3" presetClass="entr" presetSubtype="1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9460" name="文本框 1299459"/>
          <p:cNvSpPr txBox="1"/>
          <p:nvPr/>
        </p:nvSpPr>
        <p:spPr>
          <a:xfrm>
            <a:off x="1634490" y="838200"/>
            <a:ext cx="8938260" cy="4371340"/>
          </a:xfrm>
          <a:prstGeom prst="rect">
            <a:avLst/>
          </a:prstGeom>
          <a:noFill/>
          <a:ln w="9525">
            <a:noFill/>
          </a:ln>
        </p:spPr>
        <p:txBody>
          <a:bodyPr wrap="square">
            <a:spAutoFit/>
          </a:bodyPr>
          <a:p>
            <a:pPr algn="just">
              <a:lnSpc>
                <a:spcPct val="120000"/>
              </a:lnSpc>
              <a:spcBef>
                <a:spcPct val="50000"/>
              </a:spcBef>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③</a:t>
            </a:r>
            <a:r>
              <a:rPr lang="zh-CN" altLang="en-US" sz="2400" b="1" dirty="0">
                <a:latin typeface="Times New Roman" panose="02020603050405020304" pitchFamily="18" charset="0"/>
                <a:ea typeface="楷体" panose="02010609060101010101" charset="-122"/>
                <a:cs typeface="Times New Roman" panose="02020603050405020304" pitchFamily="18" charset="0"/>
              </a:rPr>
              <a:t>进程通信</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在多道程序环境下，为了加速应用程序的运行，应在系统中建立多个进程，并且再为一个进程建立若干个线程，由这些进程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相互合作去完成一个共同的任务。而在这些进程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之间，又往往需要交换信息。例如，有三个相互合作的进程，它们是输入进程、计算进程和打印进程。输入进程负责将所输入的数据传送给计算进程；计算进程利用输入数据进行计算，并把计算结果传送给打印进程；最后，由打印进程把计算结果打印出来。进程通信的任务就是用来实现在相互合作的进程之间的信息交换。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8436" name="文本框 1298435"/>
          <p:cNvSpPr txBox="1"/>
          <p:nvPr/>
        </p:nvSpPr>
        <p:spPr>
          <a:xfrm>
            <a:off x="1269365" y="1053465"/>
            <a:ext cx="9351645" cy="4523105"/>
          </a:xfrm>
          <a:prstGeom prst="rect">
            <a:avLst/>
          </a:prstGeom>
          <a:noFill/>
          <a:ln w="9525">
            <a:noFill/>
          </a:ln>
        </p:spPr>
        <p:txBody>
          <a:bodyPr wrap="square">
            <a:spAutoFit/>
          </a:bodyPr>
          <a:p>
            <a:pPr algn="just"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④</a:t>
            </a:r>
            <a:r>
              <a:rPr lang="zh-CN" altLang="en-US" sz="2400" b="1" dirty="0">
                <a:latin typeface="Times New Roman" panose="02020603050405020304" pitchFamily="18" charset="0"/>
                <a:ea typeface="楷体" panose="02010609060101010101" charset="-122"/>
                <a:cs typeface="Times New Roman" panose="02020603050405020304" pitchFamily="18" charset="0"/>
              </a:rPr>
              <a:t>调度</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在后备队列上等待的每个作业都需经过调度才能执行。在传统的操作系统中，包括作业调度和进程调度两步。</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(1) </a:t>
            </a:r>
            <a:r>
              <a:rPr lang="zh-CN" altLang="en-US" sz="2400" dirty="0">
                <a:latin typeface="Times New Roman" panose="02020603050405020304" pitchFamily="18" charset="0"/>
                <a:ea typeface="楷体" panose="02010609060101010101" charset="-122"/>
                <a:cs typeface="Times New Roman" panose="02020603050405020304" pitchFamily="18" charset="0"/>
              </a:rPr>
              <a:t>作业调度。作业调度的基本任务是从后备队列中按照一定的算法，选择出若干个作业，为它们分配运行所需的资源</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首先是分配内存</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。在将它们调入内存后，便分别为它们建立进程，使它们都成为可能获得处理机的就绪进程，并按照一定的算法将它们插入就绪队列。</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1508" name="文本框 1301507"/>
          <p:cNvSpPr txBox="1"/>
          <p:nvPr/>
        </p:nvSpPr>
        <p:spPr>
          <a:xfrm>
            <a:off x="1793240" y="914400"/>
            <a:ext cx="8662670" cy="4297680"/>
          </a:xfrm>
          <a:prstGeom prst="rect">
            <a:avLst/>
          </a:prstGeom>
          <a:noFill/>
          <a:ln w="9525">
            <a:noFill/>
          </a:ln>
        </p:spPr>
        <p:txBody>
          <a:bodyPr wrap="square">
            <a:spAutoFit/>
          </a:bodyPr>
          <a:p>
            <a:pPr>
              <a:lnSpc>
                <a:spcPct val="13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(2) </a:t>
            </a:r>
            <a:r>
              <a:rPr lang="zh-CN" altLang="en-US" sz="2400" dirty="0">
                <a:latin typeface="Times New Roman" panose="02020603050405020304" pitchFamily="18" charset="0"/>
                <a:ea typeface="楷体" panose="02010609060101010101" charset="-122"/>
                <a:cs typeface="Times New Roman" panose="02020603050405020304" pitchFamily="18" charset="0"/>
              </a:rPr>
              <a:t>进程调度。</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进程调度的任务是从进程的就绪队列中，按照一定的算法选出一个进程，把处理机分配给它，并为它设置运行现场，使进程投入执行。</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值得提出的是，在多线程</a:t>
            </a:r>
            <a:r>
              <a:rPr lang="en-US" altLang="zh-CN" sz="2400">
                <a:latin typeface="Times New Roman" panose="02020603050405020304" pitchFamily="18" charset="0"/>
                <a:ea typeface="楷体" panose="02010609060101010101" charset="-122"/>
                <a:cs typeface="Times New Roman" panose="02020603050405020304" pitchFamily="18" charset="0"/>
              </a:rPr>
              <a:t>OS</a:t>
            </a:r>
            <a:r>
              <a:rPr lang="zh-CN" altLang="en-US" sz="2400" dirty="0">
                <a:latin typeface="Times New Roman" panose="02020603050405020304" pitchFamily="18" charset="0"/>
                <a:ea typeface="楷体" panose="02010609060101010101" charset="-122"/>
                <a:cs typeface="Times New Roman" panose="02020603050405020304" pitchFamily="18" charset="0"/>
              </a:rPr>
              <a:t>中，通常是把线程作为独立运行和分配处理机的基本单位，为此，须把就绪线程排成一个队列，每次调度时，是从就绪线程队列中选出一个线程，把处理机分配给它。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84" name="文本框 1300483"/>
          <p:cNvSpPr txBox="1"/>
          <p:nvPr/>
        </p:nvSpPr>
        <p:spPr>
          <a:xfrm>
            <a:off x="506095" y="97155"/>
            <a:ext cx="10498455" cy="3969385"/>
          </a:xfrm>
          <a:prstGeom prst="rect">
            <a:avLst/>
          </a:prstGeom>
          <a:noFill/>
          <a:ln w="9525">
            <a:noFill/>
          </a:ln>
        </p:spPr>
        <p:txBody>
          <a:bodyPr wrap="square">
            <a:spAutoFit/>
          </a:bodyPr>
          <a:p>
            <a:pPr algn="just" fontAlgn="auto">
              <a:lnSpc>
                <a:spcPct val="150000"/>
              </a:lnSpc>
              <a:spcBef>
                <a:spcPts val="0"/>
              </a:spcBef>
            </a:pPr>
            <a:r>
              <a:rPr lang="en-US" altLang="zh-CN" sz="2400" b="1" dirty="0">
                <a:latin typeface="Times New Roman" panose="02020603050405020304" pitchFamily="18" charset="0"/>
                <a:ea typeface="楷体" panose="02010609060101010101" charset="-122"/>
                <a:cs typeface="Times New Roman" panose="02020603050405020304" pitchFamily="18" charset="0"/>
              </a:rPr>
              <a:t>         2)</a:t>
            </a:r>
            <a:r>
              <a:rPr lang="zh-CN" altLang="en-US" sz="2400" b="1" dirty="0">
                <a:latin typeface="Times New Roman" panose="02020603050405020304" pitchFamily="18" charset="0"/>
                <a:ea typeface="楷体" panose="02010609060101010101" charset="-122"/>
                <a:cs typeface="Times New Roman" panose="02020603050405020304" pitchFamily="18" charset="0"/>
              </a:rPr>
              <a:t>存储器管理功能</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b="1" dirty="0">
                <a:latin typeface="Times New Roman" panose="02020603050405020304" pitchFamily="18" charset="0"/>
                <a:ea typeface="楷体" panose="02010609060101010101" charset="-122"/>
                <a:cs typeface="Times New Roman" panose="02020603050405020304" pitchFamily="18" charset="0"/>
              </a:rPr>
              <a:t>　　存储体系：</a:t>
            </a:r>
            <a:r>
              <a:rPr lang="zh-CN" altLang="en-US" sz="2400">
                <a:latin typeface="Times New Roman" panose="02020603050405020304" pitchFamily="18" charset="0"/>
                <a:ea typeface="楷体" panose="02010609060101010101" charset="-122"/>
                <a:cs typeface="Times New Roman" panose="02020603050405020304" pitchFamily="18" charset="0"/>
              </a:rPr>
              <a:t>现代计算机的存储体系形成了“</a:t>
            </a: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rPr>
              <a:t>寄存器</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片内Cache</a:t>
            </a:r>
            <a:r>
              <a:rPr lang="zh-CN" altLang="en-US" sz="2400">
                <a:latin typeface="Times New Roman" panose="02020603050405020304" pitchFamily="18" charset="0"/>
                <a:ea typeface="楷体" panose="02010609060101010101" charset="-122"/>
                <a:cs typeface="Times New Roman" panose="02020603050405020304" pitchFamily="18" charset="0"/>
              </a:rPr>
              <a:t>(注:Cache被称为高速缓冲存储器)-</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主板Cache</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rPr>
              <a:t>内存</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rPr>
              <a:t>外存</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辅存</a:t>
            </a:r>
            <a:r>
              <a:rPr lang="zh-CN" altLang="en-US" sz="2400">
                <a:latin typeface="Times New Roman" panose="02020603050405020304" pitchFamily="18" charset="0"/>
                <a:ea typeface="楷体" panose="02010609060101010101" charset="-122"/>
                <a:cs typeface="Times New Roman" panose="02020603050405020304" pitchFamily="18" charset="0"/>
              </a:rPr>
              <a:t>”复杂的存储体系。</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解决不同性能资源匹配与协同的思路:①</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缓冲技术</a:t>
            </a:r>
            <a:r>
              <a:rPr lang="zh-CN" altLang="en-US" sz="2400">
                <a:latin typeface="Times New Roman" panose="02020603050405020304" pitchFamily="18" charset="0"/>
                <a:ea typeface="楷体" panose="02010609060101010101" charset="-122"/>
                <a:cs typeface="Times New Roman" panose="02020603050405020304" pitchFamily="18" charset="0"/>
              </a:rPr>
              <a:t>一当高效率资源和低效率资源工作不匹配时，通过设置缓冲池，以匹配不同效率资源的处理速度;②</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并行技术</a:t>
            </a:r>
            <a:r>
              <a:rPr lang="zh-CN" altLang="en-US" sz="2400">
                <a:latin typeface="Times New Roman" panose="02020603050405020304" pitchFamily="18" charset="0"/>
                <a:ea typeface="楷体" panose="02010609060101010101" charset="-122"/>
                <a:cs typeface="Times New Roman" panose="02020603050405020304" pitchFamily="18" charset="0"/>
              </a:rPr>
              <a:t>一将多个低效率资源组织起来同步并行工作，以满足高效率资源处理的效率。</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2" name="对象 1"/>
          <p:cNvGraphicFramePr/>
          <p:nvPr/>
        </p:nvGraphicFramePr>
        <p:xfrm>
          <a:off x="719455" y="4066540"/>
          <a:ext cx="7483475" cy="2625725"/>
        </p:xfrm>
        <a:graphic>
          <a:graphicData uri="http://schemas.openxmlformats.org/presentationml/2006/ole">
            <mc:AlternateContent xmlns:mc="http://schemas.openxmlformats.org/markup-compatibility/2006">
              <mc:Choice xmlns:v="urn:schemas-microsoft-com:vml" Requires="v">
                <p:oleObj spid="_x0000_s3" name="" r:id="rId1" imgW="5454650" imgH="2076450" progId="Paint.Picture">
                  <p:embed/>
                </p:oleObj>
              </mc:Choice>
              <mc:Fallback>
                <p:oleObj name="" r:id="rId1" imgW="5454650" imgH="2076450" progId="Paint.Picture">
                  <p:embed/>
                  <p:pic>
                    <p:nvPicPr>
                      <p:cNvPr id="0" name="图片 2"/>
                      <p:cNvPicPr/>
                      <p:nvPr/>
                    </p:nvPicPr>
                    <p:blipFill>
                      <a:blip r:embed="rId2"/>
                      <a:stretch>
                        <a:fillRect/>
                      </a:stretch>
                    </p:blipFill>
                    <p:spPr>
                      <a:xfrm>
                        <a:off x="719455" y="4066540"/>
                        <a:ext cx="7483475" cy="2625725"/>
                      </a:xfrm>
                      <a:prstGeom prst="rect">
                        <a:avLst/>
                      </a:prstGeom>
                    </p:spPr>
                  </p:pic>
                </p:oleObj>
              </mc:Fallback>
            </mc:AlternateContent>
          </a:graphicData>
        </a:graphic>
      </p:graphicFrame>
      <p:sp>
        <p:nvSpPr>
          <p:cNvPr id="4" name="文本框 3"/>
          <p:cNvSpPr txBox="1"/>
          <p:nvPr/>
        </p:nvSpPr>
        <p:spPr>
          <a:xfrm>
            <a:off x="8399145" y="3726815"/>
            <a:ext cx="2818130" cy="2861310"/>
          </a:xfrm>
          <a:prstGeom prst="rect">
            <a:avLst/>
          </a:prstGeom>
          <a:noFill/>
        </p:spPr>
        <p:txBody>
          <a:bodyPr wrap="square" rtlCol="0">
            <a:spAutoFit/>
          </a:bodyPr>
          <a:p>
            <a:r>
              <a:rPr lang="en-US" altLang="zh-CN"/>
              <a:t>    </a:t>
            </a:r>
            <a:r>
              <a:rPr lang="zh-CN" altLang="en-US">
                <a:latin typeface="楷体" panose="02010609060101010101" charset="-122"/>
                <a:ea typeface="楷体" panose="02010609060101010101" charset="-122"/>
                <a:cs typeface="楷体" panose="02010609060101010101" charset="-122"/>
              </a:rPr>
              <a:t>采用“缓冲区”技术之所以可以提高</a:t>
            </a:r>
            <a:r>
              <a:rPr lang="zh-CN" altLang="en-US">
                <a:latin typeface="楷体" panose="02010609060101010101" charset="-122"/>
                <a:ea typeface="楷体" panose="02010609060101010101" charset="-122"/>
                <a:cs typeface="楷体" panose="02010609060101010101" charset="-122"/>
                <a:sym typeface="+mn-ea"/>
              </a:rPr>
              <a:t>信息读取效率是局部访问原理在起作用：</a:t>
            </a:r>
            <a:r>
              <a:rPr lang="en-US" altLang="zh-CN">
                <a:latin typeface="楷体" panose="02010609060101010101" charset="-122"/>
                <a:ea typeface="楷体" panose="02010609060101010101" charset="-122"/>
                <a:cs typeface="楷体" panose="02010609060101010101" charset="-122"/>
                <a:sym typeface="+mn-ea"/>
              </a:rPr>
              <a:t>    </a:t>
            </a:r>
            <a:endParaRPr lang="en-US" altLang="zh-CN">
              <a:latin typeface="楷体" panose="02010609060101010101" charset="-122"/>
              <a:ea typeface="楷体" panose="02010609060101010101" charset="-122"/>
              <a:cs typeface="楷体" panose="02010609060101010101" charset="-122"/>
              <a:sym typeface="+mn-ea"/>
            </a:endParaRPr>
          </a:p>
          <a:p>
            <a:r>
              <a:rPr lang="en-US" altLang="zh-CN">
                <a:latin typeface="楷体" panose="02010609060101010101" charset="-122"/>
                <a:ea typeface="楷体" panose="02010609060101010101" charset="-122"/>
                <a:cs typeface="楷体" panose="02010609060101010101" charset="-122"/>
                <a:sym typeface="+mn-ea"/>
              </a:rPr>
              <a:t>   ①</a:t>
            </a:r>
            <a:r>
              <a:rPr lang="zh-CN" altLang="en-US">
                <a:latin typeface="楷体" panose="02010609060101010101" charset="-122"/>
                <a:ea typeface="楷体" panose="02010609060101010101" charset="-122"/>
                <a:cs typeface="楷体" panose="02010609060101010101" charset="-122"/>
                <a:sym typeface="+mn-ea"/>
              </a:rPr>
              <a:t>访问某数据结构的一个元素，则</a:t>
            </a:r>
            <a:r>
              <a:rPr lang="zh-CN" altLang="en-US">
                <a:latin typeface="楷体" panose="02010609060101010101" charset="-122"/>
                <a:ea typeface="楷体" panose="02010609060101010101" charset="-122"/>
                <a:cs typeface="楷体" panose="02010609060101010101" charset="-122"/>
                <a:sym typeface="+mn-ea"/>
              </a:rPr>
              <a:t>该数据结构的</a:t>
            </a:r>
            <a:r>
              <a:rPr lang="zh-CN" altLang="en-US">
                <a:latin typeface="楷体" panose="02010609060101010101" charset="-122"/>
                <a:ea typeface="楷体" panose="02010609060101010101" charset="-122"/>
                <a:cs typeface="楷体" panose="02010609060101010101" charset="-122"/>
                <a:sym typeface="+mn-ea"/>
              </a:rPr>
              <a:t>其它元素大概率被访问；</a:t>
            </a:r>
            <a:r>
              <a:rPr lang="en-US" altLang="zh-CN">
                <a:latin typeface="楷体" panose="02010609060101010101" charset="-122"/>
                <a:ea typeface="楷体" panose="02010609060101010101" charset="-122"/>
                <a:cs typeface="楷体" panose="02010609060101010101" charset="-122"/>
                <a:sym typeface="+mn-ea"/>
              </a:rPr>
              <a:t>      </a:t>
            </a:r>
            <a:endParaRPr lang="en-US" altLang="zh-CN">
              <a:latin typeface="楷体" panose="02010609060101010101" charset="-122"/>
              <a:ea typeface="楷体" panose="02010609060101010101" charset="-122"/>
              <a:cs typeface="楷体" panose="02010609060101010101" charset="-122"/>
              <a:sym typeface="+mn-ea"/>
            </a:endParaRPr>
          </a:p>
          <a:p>
            <a:r>
              <a:rPr lang="en-US" altLang="zh-CN">
                <a:latin typeface="楷体" panose="02010609060101010101" charset="-122"/>
                <a:ea typeface="楷体" panose="02010609060101010101" charset="-122"/>
                <a:cs typeface="楷体" panose="02010609060101010101" charset="-122"/>
                <a:sym typeface="+mn-ea"/>
              </a:rPr>
              <a:t>  ②</a:t>
            </a:r>
            <a:r>
              <a:rPr lang="zh-CN" altLang="en-US">
                <a:latin typeface="楷体" panose="02010609060101010101" charset="-122"/>
                <a:ea typeface="楷体" panose="02010609060101010101" charset="-122"/>
                <a:cs typeface="楷体" panose="02010609060101010101" charset="-122"/>
                <a:sym typeface="+mn-ea"/>
              </a:rPr>
              <a:t>执行某程序</a:t>
            </a:r>
            <a:r>
              <a:rPr lang="zh-CN" altLang="en-US">
                <a:latin typeface="楷体" panose="02010609060101010101" charset="-122"/>
                <a:ea typeface="楷体" panose="02010609060101010101" charset="-122"/>
                <a:cs typeface="楷体" panose="02010609060101010101" charset="-122"/>
                <a:sym typeface="+mn-ea"/>
              </a:rPr>
              <a:t>段的语句，则其附近的语句大概率被访问。</a:t>
            </a:r>
            <a:endParaRPr lang="zh-CN" altLang="en-US">
              <a:latin typeface="楷体" panose="02010609060101010101" charset="-122"/>
              <a:ea typeface="楷体" panose="02010609060101010101" charset="-122"/>
              <a:cs typeface="楷体" panose="02010609060101010101" charset="-122"/>
              <a:sym typeface="+mn-ea"/>
            </a:endParaRPr>
          </a:p>
        </p:txBody>
      </p:sp>
      <p:pic>
        <p:nvPicPr>
          <p:cNvPr id="14" name="图片 13" descr="校徽"/>
          <p:cNvPicPr>
            <a:picLocks noChangeAspect="1"/>
          </p:cNvPicPr>
          <p:nvPr/>
        </p:nvPicPr>
        <p:blipFill>
          <a:blip r:embed="rId3">
            <a:alphaModFix amt="67000"/>
          </a:blip>
          <a:stretch>
            <a:fillRect/>
          </a:stretch>
        </p:blipFill>
        <p:spPr>
          <a:xfrm>
            <a:off x="10894060" y="0"/>
            <a:ext cx="1297940" cy="1242695"/>
          </a:xfrm>
          <a:prstGeom prst="rect">
            <a:avLst/>
          </a:prstGeom>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84" name="文本框 1300483"/>
          <p:cNvSpPr txBox="1"/>
          <p:nvPr/>
        </p:nvSpPr>
        <p:spPr>
          <a:xfrm>
            <a:off x="925195" y="360680"/>
            <a:ext cx="10313670" cy="5739130"/>
          </a:xfrm>
          <a:prstGeom prst="rect">
            <a:avLst/>
          </a:prstGeom>
          <a:noFill/>
          <a:ln w="9525">
            <a:noFill/>
          </a:ln>
        </p:spPr>
        <p:txBody>
          <a:bodyPr wrap="square">
            <a:spAutoFit/>
          </a:bodyPr>
          <a:p>
            <a:pPr algn="just" fontAlgn="auto">
              <a:lnSpc>
                <a:spcPct val="150000"/>
              </a:lnSpc>
              <a:spcBef>
                <a:spcPts val="0"/>
              </a:spcBef>
            </a:pPr>
            <a:r>
              <a:rPr lang="en-US" altLang="zh-CN" sz="2400" b="1" dirty="0">
                <a:latin typeface="Times New Roman" panose="02020603050405020304" pitchFamily="18" charset="0"/>
                <a:ea typeface="楷体" panose="02010609060101010101" charset="-122"/>
                <a:cs typeface="Times New Roman" panose="02020603050405020304" pitchFamily="18" charset="0"/>
              </a:rPr>
              <a:t>         2)</a:t>
            </a:r>
            <a:r>
              <a:rPr lang="zh-CN" altLang="en-US" sz="2400" b="1" dirty="0">
                <a:latin typeface="Times New Roman" panose="02020603050405020304" pitchFamily="18" charset="0"/>
                <a:ea typeface="楷体" panose="02010609060101010101" charset="-122"/>
                <a:cs typeface="Times New Roman" panose="02020603050405020304" pitchFamily="18" charset="0"/>
              </a:rPr>
              <a:t>存储器管理功能</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b="1" dirty="0">
                <a:latin typeface="Times New Roman" panose="02020603050405020304" pitchFamily="18" charset="0"/>
                <a:ea typeface="楷体" panose="02010609060101010101" charset="-122"/>
                <a:cs typeface="Times New Roman" panose="02020603050405020304" pitchFamily="18" charset="0"/>
              </a:rPr>
              <a:t>　　①内存分配</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内存分配的主要任务是为每道程序分配内存空间，使它们“各得其所”；提高存储器的利用率，以减少不可用的内存空间；允许正在运行的程序申请附加的内存空间，以适应程序和数据动态增长的需要。 </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spcBef>
                <a:spcPts val="0"/>
              </a:spcBef>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OS</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在实现内存分配时，可采取</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静态和动态</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两种方式。在</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静态分配方式</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中，每个作业的内存空间是在</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作业装入时确定的</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；在作业装入后的整个运行期间，不允许该作业再申请新的内存空间，也不允许作业在内存中“移动”。在</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动态分配方式</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中，每个作业所要求的基本内存空间也是在装入时确定的，但</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允许作业在运行过程中继续申请新的附加内存空间</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，以适应程序和数据的动态增长，也允许作业在内存中“移动”。</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5604" name="文本框 1305603"/>
          <p:cNvSpPr txBox="1"/>
          <p:nvPr/>
        </p:nvSpPr>
        <p:spPr>
          <a:xfrm>
            <a:off x="1106805" y="565785"/>
            <a:ext cx="10053320" cy="5664835"/>
          </a:xfrm>
          <a:prstGeom prst="rect">
            <a:avLst/>
          </a:prstGeom>
          <a:noFill/>
          <a:ln w="9525">
            <a:noFill/>
          </a:ln>
        </p:spPr>
        <p:txBody>
          <a:bodyPr wrap="square">
            <a:spAutoFit/>
          </a:bodyPr>
          <a:p>
            <a:pPr algn="just" fontAlgn="auto">
              <a:lnSpc>
                <a:spcPct val="150000"/>
              </a:lnSpc>
              <a:spcBef>
                <a:spcPts val="0"/>
              </a:spcBef>
            </a:pP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②</a:t>
            </a:r>
            <a:r>
              <a:rPr lang="zh-CN" altLang="en-US" sz="2400" b="1" dirty="0">
                <a:latin typeface="Times New Roman" panose="02020603050405020304" pitchFamily="18" charset="0"/>
                <a:ea typeface="楷体" panose="02010609060101010101" charset="-122"/>
                <a:cs typeface="Times New Roman" panose="02020603050405020304" pitchFamily="18" charset="0"/>
              </a:rPr>
              <a:t>内存保护</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内存保护的主要任务是确保每道</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用户程序都只在自己的内存空间内运行</a:t>
            </a:r>
            <a:r>
              <a:rPr lang="zh-CN" altLang="en-US" sz="2400" dirty="0">
                <a:latin typeface="Times New Roman" panose="02020603050405020304" pitchFamily="18" charset="0"/>
                <a:ea typeface="楷体" panose="02010609060101010101" charset="-122"/>
                <a:cs typeface="Times New Roman" panose="02020603050405020304" pitchFamily="18" charset="0"/>
              </a:rPr>
              <a:t>，彼此互不干扰；</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绝不允许用户程序访问操作系统的程序和数据</a:t>
            </a:r>
            <a:r>
              <a:rPr lang="zh-CN" altLang="en-US" sz="2400" dirty="0">
                <a:latin typeface="Times New Roman" panose="02020603050405020304" pitchFamily="18" charset="0"/>
                <a:ea typeface="楷体" panose="02010609060101010101" charset="-122"/>
                <a:cs typeface="Times New Roman" panose="02020603050405020304" pitchFamily="18" charset="0"/>
              </a:rPr>
              <a:t>；也不</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允许用户程序转移到非共享的其它用户程序中去执行</a:t>
            </a:r>
            <a:r>
              <a:rPr lang="zh-CN" altLang="en-US" sz="2400" dirty="0">
                <a:latin typeface="Times New Roman" panose="02020603050405020304" pitchFamily="18" charset="0"/>
                <a:ea typeface="楷体" panose="02010609060101010101" charset="-122"/>
                <a:cs typeface="Times New Roman" panose="02020603050405020304" pitchFamily="18" charset="0"/>
              </a:rPr>
              <a:t>。</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为了确保每道程序都只在自己的内存区中运行，必须设置内存保护机制。</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一种比较简单的内存保护机制是设置两个界限寄存器，分别用于存放正在执行程序的上界和下界。</a:t>
            </a:r>
            <a:r>
              <a:rPr lang="zh-CN" altLang="en-US" sz="2400" dirty="0">
                <a:latin typeface="Times New Roman" panose="02020603050405020304" pitchFamily="18" charset="0"/>
                <a:ea typeface="楷体" panose="02010609060101010101" charset="-122"/>
                <a:cs typeface="Times New Roman" panose="02020603050405020304" pitchFamily="18" charset="0"/>
              </a:rPr>
              <a:t>系统须对每条指令所要访问的地址进行检查，如果发生越界，便发出越界中断请求，以停止该程序的执行。如果这种检查完全用软件实现，则每执行一条指令，便须增加若干条指令去进行越界检查，这将显著降低程序的运行速度。因此，</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越界检查都由硬件实现</a:t>
            </a:r>
            <a:r>
              <a:rPr lang="zh-CN" altLang="en-US" sz="2400" dirty="0">
                <a:latin typeface="Times New Roman" panose="02020603050405020304" pitchFamily="18" charset="0"/>
                <a:ea typeface="楷体" panose="02010609060101010101" charset="-122"/>
                <a:cs typeface="Times New Roman" panose="02020603050405020304" pitchFamily="18" charset="0"/>
              </a:rPr>
              <a:t>。当然，对发生越界后的处理，还须与软件配合来完成。</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4580" name="文本框 1304579"/>
          <p:cNvSpPr txBox="1"/>
          <p:nvPr/>
        </p:nvSpPr>
        <p:spPr>
          <a:xfrm>
            <a:off x="873760" y="501650"/>
            <a:ext cx="9820910" cy="5772785"/>
          </a:xfrm>
          <a:prstGeom prst="rect">
            <a:avLst/>
          </a:prstGeom>
          <a:noFill/>
          <a:ln w="9525">
            <a:noFill/>
          </a:ln>
        </p:spPr>
        <p:txBody>
          <a:bodyPr wrap="square">
            <a:spAutoFit/>
          </a:bodyPr>
          <a:p>
            <a:pPr algn="just">
              <a:lnSpc>
                <a:spcPct val="110000"/>
              </a:lnSpc>
              <a:spcBef>
                <a:spcPct val="50000"/>
              </a:spcBef>
            </a:pPr>
            <a:r>
              <a:rPr lang="zh-CN" altLang="en-US"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③</a:t>
            </a:r>
            <a:r>
              <a:rPr lang="zh-CN" altLang="en-US" sz="2400" b="1" dirty="0">
                <a:latin typeface="Times New Roman" panose="02020603050405020304" pitchFamily="18" charset="0"/>
                <a:ea typeface="楷体" panose="02010609060101010101" charset="-122"/>
                <a:cs typeface="Times New Roman" panose="02020603050405020304" pitchFamily="18" charset="0"/>
              </a:rPr>
              <a:t>地址映射</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一个应用程序</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源程序</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经编译后，通常会形成若干个目标程序；这些目标程序再经过链接便形成了可装入程序。这些</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程序的地址都是从“</a:t>
            </a:r>
            <a:r>
              <a:rPr lang="en-US" altLang="zh-CN" sz="2400" dirty="0">
                <a:solidFill>
                  <a:srgbClr val="0070C0"/>
                </a:solidFill>
                <a:latin typeface="Times New Roman" panose="02020603050405020304" pitchFamily="18" charset="0"/>
                <a:ea typeface="楷体" panose="02010609060101010101" charset="-122"/>
                <a:cs typeface="Times New Roman" panose="02020603050405020304" pitchFamily="18" charset="0"/>
              </a:rPr>
              <a:t>0”</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开始的，程序中的其它地址都是相对于起始地址计算的</a:t>
            </a:r>
            <a:r>
              <a:rPr lang="zh-CN" altLang="en-US" sz="2400" dirty="0">
                <a:latin typeface="Times New Roman" panose="02020603050405020304" pitchFamily="18" charset="0"/>
                <a:ea typeface="楷体" panose="02010609060101010101" charset="-122"/>
                <a:cs typeface="Times New Roman" panose="02020603050405020304" pitchFamily="18" charset="0"/>
              </a:rPr>
              <a:t>。由这些地址所形成的地址范围称为“地址空间”，其中的地址称为“</a:t>
            </a:r>
            <a:r>
              <a:rPr lang="zh-CN" altLang="en-US" sz="2400" dirty="0">
                <a:solidFill>
                  <a:srgbClr val="FF0000"/>
                </a:solidFill>
                <a:latin typeface="Times New Roman" panose="02020603050405020304" pitchFamily="18" charset="0"/>
                <a:ea typeface="楷体" panose="02010609060101010101" charset="-122"/>
                <a:cs typeface="Times New Roman" panose="02020603050405020304" pitchFamily="18" charset="0"/>
              </a:rPr>
              <a:t>逻辑地址</a:t>
            </a:r>
            <a:r>
              <a:rPr lang="zh-CN" altLang="en-US" sz="2400" dirty="0">
                <a:latin typeface="Times New Roman" panose="02020603050405020304" pitchFamily="18" charset="0"/>
                <a:ea typeface="楷体" panose="02010609060101010101" charset="-122"/>
                <a:cs typeface="Times New Roman" panose="02020603050405020304" pitchFamily="18" charset="0"/>
              </a:rPr>
              <a:t>”或“相对地址”。此外，由</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内存中的一系列单元所限定的地址范围称为“内存空间”，其中的地址称为“</a:t>
            </a:r>
            <a:r>
              <a:rPr lang="zh-CN" altLang="en-US" sz="2400" dirty="0">
                <a:solidFill>
                  <a:srgbClr val="FF0000"/>
                </a:solidFill>
                <a:latin typeface="Times New Roman" panose="02020603050405020304" pitchFamily="18" charset="0"/>
                <a:ea typeface="楷体" panose="02010609060101010101" charset="-122"/>
                <a:cs typeface="Times New Roman" panose="02020603050405020304" pitchFamily="18" charset="0"/>
              </a:rPr>
              <a:t>物理地址</a:t>
            </a:r>
            <a:r>
              <a:rPr lang="zh-CN" altLang="en-US" sz="2400" dirty="0">
                <a:latin typeface="Times New Roman" panose="02020603050405020304" pitchFamily="18" charset="0"/>
                <a:ea typeface="楷体" panose="02010609060101010101" charset="-122"/>
                <a:cs typeface="Times New Roman" panose="02020603050405020304" pitchFamily="18" charset="0"/>
              </a:rPr>
              <a:t>”。</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在多道程序环境下，每道程序不可能都从“</a:t>
            </a:r>
            <a:r>
              <a:rPr lang="en-US" altLang="zh-CN" sz="2400" dirty="0">
                <a:latin typeface="Times New Roman" panose="02020603050405020304" pitchFamily="18" charset="0"/>
                <a:ea typeface="楷体" panose="02010609060101010101" charset="-122"/>
                <a:cs typeface="Times New Roman" panose="02020603050405020304" pitchFamily="18" charset="0"/>
              </a:rPr>
              <a:t>0”</a:t>
            </a:r>
            <a:r>
              <a:rPr lang="zh-CN" altLang="en-US" sz="2400" dirty="0">
                <a:latin typeface="Times New Roman" panose="02020603050405020304" pitchFamily="18" charset="0"/>
                <a:ea typeface="楷体" panose="02010609060101010101" charset="-122"/>
                <a:cs typeface="Times New Roman" panose="02020603050405020304" pitchFamily="18" charset="0"/>
              </a:rPr>
              <a:t>地址开始装入</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内存</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，这就致使地址空间内的逻辑地址和内存空间中的物理地址不相一致。为使程序能正确运行，存储器管理必须提供地址映射功能，以</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将地址空间中的逻辑地址转换为内存空间中与之对应的物理地址</a:t>
            </a:r>
            <a:r>
              <a:rPr lang="zh-CN" altLang="en-US" sz="2400" dirty="0">
                <a:latin typeface="Times New Roman" panose="02020603050405020304" pitchFamily="18" charset="0"/>
                <a:ea typeface="楷体" panose="02010609060101010101" charset="-122"/>
                <a:cs typeface="Times New Roman" panose="02020603050405020304" pitchFamily="18" charset="0"/>
              </a:rPr>
              <a:t>。该功能应在硬件的支持下完成。</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6628" name="文本框 1306627"/>
          <p:cNvSpPr txBox="1"/>
          <p:nvPr/>
        </p:nvSpPr>
        <p:spPr>
          <a:xfrm>
            <a:off x="912495" y="325755"/>
            <a:ext cx="10522585" cy="6289675"/>
          </a:xfrm>
          <a:prstGeom prst="rect">
            <a:avLst/>
          </a:prstGeom>
          <a:noFill/>
          <a:ln w="9525">
            <a:noFill/>
          </a:ln>
        </p:spPr>
        <p:txBody>
          <a:bodyPr wrap="square">
            <a:spAutoFit/>
          </a:bodyPr>
          <a:p>
            <a:pPr algn="just">
              <a:lnSpc>
                <a:spcPct val="120000"/>
              </a:lnSpc>
              <a:spcBef>
                <a:spcPct val="50000"/>
              </a:spcBef>
            </a:pP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④</a:t>
            </a:r>
            <a:r>
              <a:rPr lang="zh-CN" altLang="en-US" sz="2400" b="1" dirty="0">
                <a:latin typeface="Times New Roman" panose="02020603050405020304" pitchFamily="18" charset="0"/>
                <a:ea typeface="楷体" panose="02010609060101010101" charset="-122"/>
                <a:cs typeface="Times New Roman" panose="02020603050405020304" pitchFamily="18" charset="0"/>
              </a:rPr>
              <a:t>内存扩充</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存储器管理中的内存扩充任务并非是去扩大物理内存的容量，而是借助于</a:t>
            </a:r>
            <a:r>
              <a:rPr lang="zh-CN" altLang="en-US" sz="2400" b="1" dirty="0">
                <a:solidFill>
                  <a:srgbClr val="FF0000"/>
                </a:solidFill>
                <a:latin typeface="Times New Roman" panose="02020603050405020304" pitchFamily="18" charset="0"/>
                <a:ea typeface="楷体" panose="02010609060101010101" charset="-122"/>
                <a:cs typeface="Times New Roman" panose="02020603050405020304" pitchFamily="18" charset="0"/>
              </a:rPr>
              <a:t>虚拟存储技术</a:t>
            </a:r>
            <a:r>
              <a:rPr lang="zh-CN" altLang="en-US" sz="2400" dirty="0">
                <a:latin typeface="Times New Roman" panose="02020603050405020304" pitchFamily="18" charset="0"/>
                <a:ea typeface="楷体" panose="02010609060101010101" charset="-122"/>
                <a:cs typeface="Times New Roman" panose="02020603050405020304" pitchFamily="18" charset="0"/>
              </a:rPr>
              <a:t>，从逻辑上去扩充内存容量，使用户所感觉到的内存容量比实际内存容量大得多，以便让更多的用户程序并发运行。这样，既满足了用户的需要，又改善了系统的性能。为此，只需增加少量的硬件。为了能在逻辑上扩充内存，系统必须具有内存扩充机制，用于实现下述各功能：</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marL="342900" indent="0" fontAlgn="auto">
              <a:lnSpc>
                <a:spcPct val="130000"/>
              </a:lnSpc>
              <a:spcBef>
                <a:spcPts val="0"/>
              </a:spcBef>
              <a:buFont typeface="Wingdings" panose="05000000000000000000" charset="0"/>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请求调入功能</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b="1" dirty="0">
                <a:solidFill>
                  <a:srgbClr val="0070C0"/>
                </a:solidFill>
                <a:latin typeface="Times New Roman" panose="02020603050405020304" pitchFamily="18" charset="0"/>
                <a:ea typeface="楷体" panose="02010609060101010101" charset="-122"/>
                <a:cs typeface="Times New Roman" panose="02020603050405020304" pitchFamily="18" charset="0"/>
              </a:rPr>
              <a:t>允许在装入一部分用户程序和数据的情况下，便能启动该程序运行。</a:t>
            </a:r>
            <a:r>
              <a:rPr lang="zh-CN" altLang="en-US" sz="2400" dirty="0">
                <a:latin typeface="Times New Roman" panose="02020603050405020304" pitchFamily="18" charset="0"/>
                <a:ea typeface="楷体" panose="02010609060101010101" charset="-122"/>
                <a:cs typeface="Times New Roman" panose="02020603050405020304" pitchFamily="18" charset="0"/>
              </a:rPr>
              <a:t>在程序运行过程中，若发现要继续运行时</a:t>
            </a:r>
            <a:r>
              <a:rPr lang="zh-CN" altLang="en-US" sz="2400" b="1" dirty="0">
                <a:solidFill>
                  <a:srgbClr val="0070C0"/>
                </a:solidFill>
                <a:latin typeface="Times New Roman" panose="02020603050405020304" pitchFamily="18" charset="0"/>
                <a:ea typeface="楷体" panose="02010609060101010101" charset="-122"/>
                <a:cs typeface="Times New Roman" panose="02020603050405020304" pitchFamily="18" charset="0"/>
              </a:rPr>
              <a:t>所需的程序和数据尚未装入内存，可向</a:t>
            </a:r>
            <a:r>
              <a:rPr lang="en-US" altLang="zh-CN" sz="2400" b="1">
                <a:solidFill>
                  <a:srgbClr val="0070C0"/>
                </a:solidFill>
                <a:latin typeface="Times New Roman" panose="02020603050405020304" pitchFamily="18" charset="0"/>
                <a:ea typeface="楷体" panose="02010609060101010101" charset="-122"/>
                <a:cs typeface="Times New Roman" panose="02020603050405020304" pitchFamily="18" charset="0"/>
              </a:rPr>
              <a:t>OS</a:t>
            </a:r>
            <a:r>
              <a:rPr lang="zh-CN" altLang="en-US" sz="2400" b="1" dirty="0">
                <a:solidFill>
                  <a:srgbClr val="0070C0"/>
                </a:solidFill>
                <a:latin typeface="Times New Roman" panose="02020603050405020304" pitchFamily="18" charset="0"/>
                <a:ea typeface="楷体" panose="02010609060101010101" charset="-122"/>
                <a:cs typeface="Times New Roman" panose="02020603050405020304" pitchFamily="18" charset="0"/>
              </a:rPr>
              <a:t>发出请求</a:t>
            </a:r>
            <a:r>
              <a:rPr lang="zh-CN" altLang="en-US" sz="2400" dirty="0">
                <a:latin typeface="Times New Roman" panose="02020603050405020304" pitchFamily="18" charset="0"/>
                <a:ea typeface="楷体" panose="02010609060101010101" charset="-122"/>
                <a:cs typeface="Times New Roman" panose="02020603050405020304" pitchFamily="18" charset="0"/>
              </a:rPr>
              <a:t>，由</a:t>
            </a:r>
            <a:r>
              <a:rPr lang="en-US" altLang="zh-CN" sz="2400">
                <a:latin typeface="Times New Roman" panose="02020603050405020304" pitchFamily="18" charset="0"/>
                <a:ea typeface="楷体" panose="02010609060101010101" charset="-122"/>
                <a:cs typeface="Times New Roman" panose="02020603050405020304" pitchFamily="18" charset="0"/>
              </a:rPr>
              <a:t>OS</a:t>
            </a:r>
            <a:r>
              <a:rPr lang="zh-CN" altLang="en-US" sz="2400" dirty="0">
                <a:latin typeface="Times New Roman" panose="02020603050405020304" pitchFamily="18" charset="0"/>
                <a:ea typeface="楷体" panose="02010609060101010101" charset="-122"/>
                <a:cs typeface="Times New Roman" panose="02020603050405020304" pitchFamily="18" charset="0"/>
              </a:rPr>
              <a:t>从磁盘中将所需部分调入内存，以便继续运行。</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marL="285750" indent="0" fontAlgn="auto">
              <a:lnSpc>
                <a:spcPct val="130000"/>
              </a:lnSpc>
              <a:spcBef>
                <a:spcPts val="0"/>
              </a:spcBef>
              <a:buFont typeface="Wingdings" panose="05000000000000000000" charset="0"/>
              <a:buChar char="Ø"/>
            </a:pPr>
            <a:r>
              <a:rPr lang="zh-CN" altLang="en-US" sz="2400" dirty="0">
                <a:latin typeface="Times New Roman" panose="02020603050405020304" pitchFamily="18" charset="0"/>
                <a:ea typeface="宋体" panose="02010600030101010101" pitchFamily="2" charset="-122"/>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置换功能</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b="1"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若发现在内存中已无足够的空间来装入需要调入的程序和数据时</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mn-ea"/>
              </a:rPr>
              <a:t>，</a:t>
            </a:r>
            <a:r>
              <a:rPr lang="zh-CN" altLang="en-US" sz="2400" b="1" dirty="0">
                <a:solidFill>
                  <a:srgbClr val="0070C0"/>
                </a:solidFill>
                <a:latin typeface="楷体" panose="02010609060101010101" charset="-122"/>
                <a:ea typeface="楷体" panose="02010609060101010101" charset="-122"/>
                <a:cs typeface="Times New Roman" panose="02020603050405020304" pitchFamily="18" charset="0"/>
                <a:sym typeface="+mn-ea"/>
              </a:rPr>
              <a:t>系统应能将内存中的一部分暂时不用的程序和数据调出内存</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，以腾出内存空间，然后再将所需调入的部分装入内存。</a:t>
            </a:r>
            <a:endParaRPr lang="zh-CN" altLang="en-US" sz="2400">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56210" y="64770"/>
            <a:ext cx="1297940" cy="1242695"/>
          </a:xfrm>
          <a:prstGeom prst="rect">
            <a:avLst/>
          </a:prstGeom>
        </p:spPr>
      </p:pic>
    </p:spTree>
  </p:cSld>
  <p:clrMapOvr>
    <a:masterClrMapping/>
  </p:clrMapOvr>
  <p:transition>
    <p:zoom dir="in"/>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7652" name="文本框 1307651"/>
          <p:cNvSpPr txBox="1"/>
          <p:nvPr/>
        </p:nvSpPr>
        <p:spPr>
          <a:xfrm>
            <a:off x="925195" y="762000"/>
            <a:ext cx="10386695" cy="4374515"/>
          </a:xfrm>
          <a:prstGeom prst="rect">
            <a:avLst/>
          </a:prstGeom>
          <a:noFill/>
          <a:ln w="9525">
            <a:noFill/>
          </a:ln>
        </p:spPr>
        <p:txBody>
          <a:bodyPr wrap="square">
            <a:spAutoFit/>
          </a:bodyPr>
          <a:p>
            <a:pPr algn="just" fontAlgn="auto">
              <a:lnSpc>
                <a:spcPct val="130000"/>
              </a:lnSpc>
              <a:spcBef>
                <a:spcPts val="0"/>
              </a:spcBef>
            </a:pPr>
            <a:r>
              <a:rPr lang="en-US" altLang="zh-CN" sz="2400" b="1" dirty="0">
                <a:latin typeface="Times New Roman" panose="02020603050405020304" pitchFamily="18" charset="0"/>
                <a:ea typeface="楷体" panose="02010609060101010101" charset="-122"/>
                <a:cs typeface="Times New Roman" panose="02020603050405020304" pitchFamily="18" charset="0"/>
              </a:rPr>
              <a:t>         3)</a:t>
            </a:r>
            <a:r>
              <a:rPr lang="zh-CN" altLang="en-US" sz="2400" b="1" dirty="0">
                <a:latin typeface="Times New Roman" panose="02020603050405020304" pitchFamily="18" charset="0"/>
                <a:ea typeface="楷体" panose="02010609060101010101" charset="-122"/>
                <a:cs typeface="Times New Roman" panose="02020603050405020304" pitchFamily="18" charset="0"/>
              </a:rPr>
              <a:t>设备管理功能</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b="1" dirty="0">
                <a:latin typeface="Times New Roman" panose="02020603050405020304" pitchFamily="18" charset="0"/>
                <a:ea typeface="楷体" panose="02010609060101010101" charset="-122"/>
                <a:cs typeface="Times New Roman" panose="02020603050405020304" pitchFamily="18" charset="0"/>
              </a:rPr>
              <a:t>　　①缓冲管理</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运行的高速性和</a:t>
            </a:r>
            <a:r>
              <a:rPr lang="en-US" altLang="zh-CN" sz="2400">
                <a:latin typeface="Times New Roman" panose="02020603050405020304" pitchFamily="18" charset="0"/>
                <a:ea typeface="楷体" panose="02010609060101010101" charset="-122"/>
                <a:cs typeface="Times New Roman" panose="02020603050405020304" pitchFamily="18" charset="0"/>
              </a:rPr>
              <a:t>I/O</a:t>
            </a:r>
            <a:r>
              <a:rPr lang="zh-CN" altLang="en-US" sz="2400" dirty="0">
                <a:latin typeface="Times New Roman" panose="02020603050405020304" pitchFamily="18" charset="0"/>
                <a:ea typeface="楷体" panose="02010609060101010101" charset="-122"/>
                <a:cs typeface="Times New Roman" panose="02020603050405020304" pitchFamily="18" charset="0"/>
              </a:rPr>
              <a:t>低速性间的矛盾自计算机诞生时起便已存在了。而随着</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速度迅速提高，使得此矛盾更为突出，严重降低了</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的利用率。如果在</a:t>
            </a:r>
            <a:r>
              <a:rPr lang="en-US" altLang="zh-CN" sz="2400">
                <a:latin typeface="Times New Roman" panose="02020603050405020304" pitchFamily="18" charset="0"/>
                <a:ea typeface="楷体" panose="02010609060101010101" charset="-122"/>
                <a:cs typeface="Times New Roman" panose="02020603050405020304" pitchFamily="18" charset="0"/>
              </a:rPr>
              <a:t>I/O</a:t>
            </a:r>
            <a:r>
              <a:rPr lang="zh-CN" altLang="en-US" sz="2400" dirty="0">
                <a:latin typeface="Times New Roman" panose="02020603050405020304" pitchFamily="18" charset="0"/>
                <a:ea typeface="楷体" panose="02010609060101010101" charset="-122"/>
                <a:cs typeface="Times New Roman" panose="02020603050405020304" pitchFamily="18" charset="0"/>
              </a:rPr>
              <a:t>设备和</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之间引入缓冲，则可有效地缓和</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a:latin typeface="Times New Roman" panose="02020603050405020304" pitchFamily="18" charset="0"/>
                <a:ea typeface="楷体" panose="02010609060101010101" charset="-122"/>
                <a:cs typeface="Times New Roman" panose="02020603050405020304" pitchFamily="18" charset="0"/>
              </a:rPr>
              <a:t>与</a:t>
            </a:r>
            <a:r>
              <a:rPr lang="en-US" altLang="zh-CN" sz="2400">
                <a:latin typeface="Times New Roman" panose="02020603050405020304" pitchFamily="18" charset="0"/>
                <a:ea typeface="楷体" panose="02010609060101010101" charset="-122"/>
                <a:cs typeface="Times New Roman" panose="02020603050405020304" pitchFamily="18" charset="0"/>
              </a:rPr>
              <a:t>I/O</a:t>
            </a:r>
            <a:r>
              <a:rPr lang="zh-CN" altLang="en-US" sz="2400" dirty="0">
                <a:latin typeface="Times New Roman" panose="02020603050405020304" pitchFamily="18" charset="0"/>
                <a:ea typeface="楷体" panose="02010609060101010101" charset="-122"/>
                <a:cs typeface="Times New Roman" panose="02020603050405020304" pitchFamily="18" charset="0"/>
              </a:rPr>
              <a:t>设备速度不匹配的矛盾，提高</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的利用率，进而提高系统吞吐量。因此，在现代计算机系统中，都无一例外地在内存中设置了缓冲区，而且还可通过增加缓冲区容量的方法来改善系统的性能。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9028" name="文本框 1409027"/>
          <p:cNvSpPr txBox="1"/>
          <p:nvPr/>
        </p:nvSpPr>
        <p:spPr>
          <a:xfrm>
            <a:off x="771525" y="609600"/>
            <a:ext cx="10490200" cy="4448810"/>
          </a:xfrm>
          <a:prstGeom prst="rect">
            <a:avLst/>
          </a:prstGeom>
          <a:noFill/>
          <a:ln w="9525">
            <a:noFill/>
          </a:ln>
        </p:spPr>
        <p:txBody>
          <a:bodyPr wrap="square">
            <a:spAutoFit/>
          </a:bodyPr>
          <a:p>
            <a:pPr algn="just" fontAlgn="auto">
              <a:lnSpc>
                <a:spcPct val="130000"/>
              </a:lnSpc>
              <a:spcBef>
                <a:spcPts val="0"/>
              </a:spcBef>
            </a:pPr>
            <a:r>
              <a:rPr lang="zh-CN" altLang="en-US"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②</a:t>
            </a:r>
            <a:r>
              <a:rPr lang="zh-CN" altLang="en-US" sz="2400" b="1" dirty="0">
                <a:latin typeface="Times New Roman" panose="02020603050405020304" pitchFamily="18" charset="0"/>
                <a:ea typeface="楷体" panose="02010609060101010101" charset="-122"/>
                <a:cs typeface="Times New Roman" panose="02020603050405020304" pitchFamily="18" charset="0"/>
              </a:rPr>
              <a:t>设备分配</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设备分配的基本任务是根据用户进程的</a:t>
            </a:r>
            <a:r>
              <a:rPr lang="en-US" altLang="zh-CN" sz="2400">
                <a:latin typeface="Times New Roman" panose="02020603050405020304" pitchFamily="18" charset="0"/>
                <a:ea typeface="楷体" panose="02010609060101010101" charset="-122"/>
                <a:cs typeface="Times New Roman" panose="02020603050405020304" pitchFamily="18" charset="0"/>
              </a:rPr>
              <a:t>I/O</a:t>
            </a:r>
            <a:r>
              <a:rPr lang="zh-CN" altLang="en-US" sz="2400" dirty="0">
                <a:latin typeface="Times New Roman" panose="02020603050405020304" pitchFamily="18" charset="0"/>
                <a:ea typeface="楷体" panose="02010609060101010101" charset="-122"/>
                <a:cs typeface="Times New Roman" panose="02020603050405020304" pitchFamily="18" charset="0"/>
              </a:rPr>
              <a:t>请求、系统的现有资源情况以及按照某种设备的分配策略，为之分配其所需的设备。</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为了实现设备分配，系统中应设置设备控制表、控制器控制表等数据结构，用于记录设备及控制器的标识符和状态。在进行设备分配时，应针对不同的设备类型而采用不同的设备分配方式，还应考虑到该设备被分配出去后系统是否安全。</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在设备使用完后，应立即由系统回收。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4" name="标题 2"/>
          <p:cNvSpPr>
            <a:spLocks noGrp="1"/>
          </p:cNvSpPr>
          <p:nvPr/>
        </p:nvSpPr>
        <p:spPr>
          <a:xfrm>
            <a:off x="574675" y="304800"/>
            <a:ext cx="97790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en-US" altLang="zh-CN" sz="3200" b="1" dirty="0">
                <a:latin typeface="黑体" panose="02010609060101010101" pitchFamily="2" charset="-122"/>
                <a:ea typeface="黑体" panose="02010609060101010101" pitchFamily="2" charset="-122"/>
                <a:sym typeface="+mn-ea"/>
              </a:rPr>
              <a:t>3.</a:t>
            </a:r>
            <a:r>
              <a:rPr lang="zh-CN" altLang="en-US" sz="3200" b="1" dirty="0">
                <a:latin typeface="黑体" panose="02010609060101010101" pitchFamily="2" charset="-122"/>
                <a:ea typeface="黑体" panose="02010609060101010101" pitchFamily="2" charset="-122"/>
                <a:sym typeface="+mn-ea"/>
              </a:rPr>
              <a:t>由简单系统构造复杂系统</a:t>
            </a:r>
            <a:r>
              <a:rPr lang="zh-CN" altLang="en-US" sz="3200" b="1" dirty="0">
                <a:latin typeface="黑体" panose="02010609060101010101" pitchFamily="2" charset="-122"/>
                <a:ea typeface="黑体" panose="02010609060101010101" pitchFamily="2" charset="-122"/>
                <a:sym typeface="+mn-ea"/>
              </a:rPr>
              <a:t> </a:t>
            </a:r>
            <a:endParaRPr sz="3200" b="1" dirty="0">
              <a:latin typeface="黑体" panose="02010609060101010101" pitchFamily="2" charset="-122"/>
              <a:ea typeface="黑体" panose="02010609060101010101" pitchFamily="2" charset="-122"/>
              <a:sym typeface="+mn-ea"/>
            </a:endParaRPr>
          </a:p>
        </p:txBody>
      </p:sp>
      <p:sp>
        <p:nvSpPr>
          <p:cNvPr id="3" name="文本框 2"/>
          <p:cNvSpPr txBox="1"/>
          <p:nvPr/>
        </p:nvSpPr>
        <p:spPr>
          <a:xfrm>
            <a:off x="714375" y="1508125"/>
            <a:ext cx="10762615" cy="2306955"/>
          </a:xfrm>
          <a:prstGeom prst="rect">
            <a:avLst/>
          </a:prstGeom>
          <a:noFill/>
        </p:spPr>
        <p:txBody>
          <a:bodyPr wrap="square" rtlCol="0">
            <a:spAutoFit/>
          </a:bodyPr>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例：二进制并行加法器</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二进制并行加法器是一种能够并行产生2个二进制数算术和的逻辑部件,它由若干个全加器组成,较低位全加器的进位输出端被连接到较高位全加器的进位输入端。由4个全加器组成的4位二进制并行加法器的逻辑电路</a:t>
            </a:r>
            <a:r>
              <a:rPr lang="zh-CN" altLang="en-US" sz="2400">
                <a:latin typeface="Times New Roman" panose="02020603050405020304" pitchFamily="18" charset="0"/>
                <a:ea typeface="楷体" panose="02010609060101010101" charset="-122"/>
                <a:cs typeface="Times New Roman" panose="02020603050405020304" pitchFamily="18" charset="0"/>
              </a:rPr>
              <a:t>和逻辑符号。</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对象 4"/>
          <p:cNvGraphicFramePr/>
          <p:nvPr/>
        </p:nvGraphicFramePr>
        <p:xfrm>
          <a:off x="1657350" y="4202430"/>
          <a:ext cx="8631555" cy="1618615"/>
        </p:xfrm>
        <a:graphic>
          <a:graphicData uri="http://schemas.openxmlformats.org/presentationml/2006/ole">
            <mc:AlternateContent xmlns:mc="http://schemas.openxmlformats.org/markup-compatibility/2006">
              <mc:Choice xmlns:v="urn:schemas-microsoft-com:vml" Requires="v">
                <p:oleObj spid="_x0000_s6" name="" r:id="rId2" imgW="6457950" imgH="1098550" progId="Paint.Picture">
                  <p:embed/>
                </p:oleObj>
              </mc:Choice>
              <mc:Fallback>
                <p:oleObj name="" r:id="rId2" imgW="6457950" imgH="1098550" progId="Paint.Picture">
                  <p:embed/>
                  <p:pic>
                    <p:nvPicPr>
                      <p:cNvPr id="0" name="图片 5"/>
                      <p:cNvPicPr/>
                      <p:nvPr/>
                    </p:nvPicPr>
                    <p:blipFill>
                      <a:blip r:embed="rId3"/>
                      <a:stretch>
                        <a:fillRect/>
                      </a:stretch>
                    </p:blipFill>
                    <p:spPr>
                      <a:xfrm>
                        <a:off x="1657350" y="4202430"/>
                        <a:ext cx="8631555" cy="1618615"/>
                      </a:xfrm>
                      <a:prstGeom prst="rect">
                        <a:avLst/>
                      </a:prstGeom>
                    </p:spPr>
                  </p:pic>
                </p:oleObj>
              </mc:Fallback>
            </mc:AlternateContent>
          </a:graphicData>
        </a:graphic>
      </p:graphicFrame>
      <p:pic>
        <p:nvPicPr>
          <p:cNvPr id="7" name="图片 6" descr="校徽"/>
          <p:cNvPicPr>
            <a:picLocks noChangeAspect="1"/>
          </p:cNvPicPr>
          <p:nvPr/>
        </p:nvPicPr>
        <p:blipFill>
          <a:blip r:embed="rId4">
            <a:alphaModFix amt="67000"/>
          </a:blip>
          <a:stretch>
            <a:fillRect/>
          </a:stretch>
        </p:blipFill>
        <p:spPr>
          <a:xfrm>
            <a:off x="10788015" y="123825"/>
            <a:ext cx="1297940" cy="124269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0052" name="文本框 1410051"/>
          <p:cNvSpPr txBox="1"/>
          <p:nvPr/>
        </p:nvSpPr>
        <p:spPr>
          <a:xfrm>
            <a:off x="1155065" y="1148715"/>
            <a:ext cx="9360535" cy="2415540"/>
          </a:xfrm>
          <a:prstGeom prst="rect">
            <a:avLst/>
          </a:prstGeom>
          <a:noFill/>
          <a:ln w="9525">
            <a:noFill/>
          </a:ln>
        </p:spPr>
        <p:txBody>
          <a:bodyPr wrap="square">
            <a:spAutoFit/>
          </a:bodyPr>
          <a:p>
            <a:pPr algn="just">
              <a:lnSpc>
                <a:spcPct val="110000"/>
              </a:lnSpc>
              <a:spcBef>
                <a:spcPct val="50000"/>
              </a:spcBef>
            </a:pPr>
            <a:r>
              <a:rPr lang="zh-CN" altLang="en-US"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③</a:t>
            </a:r>
            <a:r>
              <a:rPr lang="zh-CN" altLang="en-US" sz="2400" b="1" dirty="0">
                <a:latin typeface="Times New Roman" panose="02020603050405020304" pitchFamily="18" charset="0"/>
                <a:ea typeface="楷体" panose="02010609060101010101" charset="-122"/>
                <a:cs typeface="Times New Roman" panose="02020603050405020304" pitchFamily="18" charset="0"/>
              </a:rPr>
              <a:t>设备处理</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设备处理程序又称为设备驱动程序。其基本任务是用于实现</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和设备控制器之间的通信，即由</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向设备控制器发出</a:t>
            </a:r>
            <a:r>
              <a:rPr lang="en-US" altLang="zh-CN" sz="2400">
                <a:latin typeface="Times New Roman" panose="02020603050405020304" pitchFamily="18" charset="0"/>
                <a:ea typeface="楷体" panose="02010609060101010101" charset="-122"/>
                <a:cs typeface="Times New Roman" panose="02020603050405020304" pitchFamily="18" charset="0"/>
              </a:rPr>
              <a:t>I/O</a:t>
            </a:r>
            <a:r>
              <a:rPr lang="zh-CN" altLang="en-US" sz="2400" dirty="0">
                <a:latin typeface="Times New Roman" panose="02020603050405020304" pitchFamily="18" charset="0"/>
                <a:ea typeface="楷体" panose="02010609060101010101" charset="-122"/>
                <a:cs typeface="Times New Roman" panose="02020603050405020304" pitchFamily="18" charset="0"/>
              </a:rPr>
              <a:t>命令，要求它完成指定的</a:t>
            </a:r>
            <a:r>
              <a:rPr lang="en-US" altLang="zh-CN" sz="2400">
                <a:latin typeface="Times New Roman" panose="02020603050405020304" pitchFamily="18" charset="0"/>
                <a:ea typeface="楷体" panose="02010609060101010101" charset="-122"/>
                <a:cs typeface="Times New Roman" panose="02020603050405020304" pitchFamily="18" charset="0"/>
              </a:rPr>
              <a:t>I/O</a:t>
            </a:r>
            <a:r>
              <a:rPr lang="zh-CN" altLang="en-US" sz="2400" dirty="0">
                <a:latin typeface="Times New Roman" panose="02020603050405020304" pitchFamily="18" charset="0"/>
                <a:ea typeface="楷体" panose="02010609060101010101" charset="-122"/>
                <a:cs typeface="Times New Roman" panose="02020603050405020304" pitchFamily="18" charset="0"/>
              </a:rPr>
              <a:t>操作；反之，由</a:t>
            </a:r>
            <a:r>
              <a:rPr lang="en-US" altLang="zh-CN" sz="2400">
                <a:latin typeface="Times New Roman" panose="02020603050405020304" pitchFamily="18" charset="0"/>
                <a:ea typeface="楷体" panose="02010609060101010101" charset="-122"/>
                <a:cs typeface="Times New Roman" panose="02020603050405020304" pitchFamily="18" charset="0"/>
              </a:rPr>
              <a:t>CPU</a:t>
            </a:r>
            <a:r>
              <a:rPr lang="zh-CN" altLang="en-US" sz="2400" dirty="0">
                <a:latin typeface="Times New Roman" panose="02020603050405020304" pitchFamily="18" charset="0"/>
                <a:ea typeface="楷体" panose="02010609060101010101" charset="-122"/>
                <a:cs typeface="Times New Roman" panose="02020603050405020304" pitchFamily="18" charset="0"/>
              </a:rPr>
              <a:t>接收从控制器发来的中断请求，并给予迅速的响应和相应的处理。　　</a:t>
            </a:r>
            <a:endParaRPr lang="zh-CN" altLang="en-US">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5172" name="文本框 1415171"/>
          <p:cNvSpPr txBox="1"/>
          <p:nvPr/>
        </p:nvSpPr>
        <p:spPr>
          <a:xfrm>
            <a:off x="856615" y="762000"/>
            <a:ext cx="10495280" cy="5256530"/>
          </a:xfrm>
          <a:prstGeom prst="rect">
            <a:avLst/>
          </a:prstGeom>
          <a:noFill/>
          <a:ln w="9525">
            <a:noFill/>
          </a:ln>
        </p:spPr>
        <p:txBody>
          <a:bodyPr wrap="square">
            <a:spAutoFit/>
          </a:bodyPr>
          <a:p>
            <a:pPr algn="just">
              <a:lnSpc>
                <a:spcPct val="130000"/>
              </a:lnSpc>
              <a:spcBef>
                <a:spcPct val="50000"/>
              </a:spcBef>
            </a:pPr>
            <a:r>
              <a:rPr lang="en-US" altLang="zh-CN" b="1" dirty="0">
                <a:latin typeface="宋体" panose="02010600030101010101" pitchFamily="2" charset="-122"/>
                <a:ea typeface="宋体" panose="02010600030101010101" pitchFamily="2" charset="-122"/>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      4)</a:t>
            </a:r>
            <a:r>
              <a:rPr lang="zh-CN" altLang="en-US" sz="2400" b="1" dirty="0">
                <a:latin typeface="Times New Roman" panose="02020603050405020304" pitchFamily="18" charset="0"/>
                <a:ea typeface="楷体" panose="02010609060101010101" charset="-122"/>
                <a:cs typeface="Times New Roman" panose="02020603050405020304" pitchFamily="18" charset="0"/>
              </a:rPr>
              <a:t>文件管理功能</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①</a:t>
            </a:r>
            <a:r>
              <a:rPr lang="zh-CN" altLang="en-US" sz="2400" b="1" dirty="0">
                <a:latin typeface="Times New Roman" panose="02020603050405020304" pitchFamily="18" charset="0"/>
                <a:ea typeface="楷体" panose="02010609060101010101" charset="-122"/>
                <a:cs typeface="Times New Roman" panose="02020603050405020304" pitchFamily="18" charset="0"/>
              </a:rPr>
              <a:t>文件存储空间的管理</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为了方便用户的使用，对于一些当前需要使用的系统文件和用户文件，都必须放在可随机存取的磁盘上。在多用户环境下，若由用户自己对文件的存储进行管理，不仅非常困难，而且也必然是十分低效的。因而，需要由文件系统对诸多文件及文件的存储空间实施统一的管理。其主要任务是为每个文件分配必要的外存空间，提高外存的利用率，并能有助于提高文件系统的存、取速度。</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为了提高存储空间的利用率，对存储空间的分配，通常是采用离散分配方式，以减少外存零头，并以盘块为基本分配单位。盘块的大小通常为</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8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KB</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宋体" panose="02010600030101010101" pitchFamily="2" charset="-122"/>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24" name="文本框 1413123"/>
          <p:cNvSpPr txBox="1"/>
          <p:nvPr/>
        </p:nvSpPr>
        <p:spPr>
          <a:xfrm>
            <a:off x="1541145" y="990600"/>
            <a:ext cx="9061450" cy="4592320"/>
          </a:xfrm>
          <a:prstGeom prst="rect">
            <a:avLst/>
          </a:prstGeom>
          <a:noFill/>
          <a:ln w="9525">
            <a:noFill/>
          </a:ln>
        </p:spPr>
        <p:txBody>
          <a:bodyPr wrap="square">
            <a:spAutoFit/>
          </a:bodyPr>
          <a:p>
            <a:pPr algn="just">
              <a:lnSpc>
                <a:spcPct val="130000"/>
              </a:lnSpc>
              <a:spcBef>
                <a:spcPct val="50000"/>
              </a:spcBef>
            </a:pPr>
            <a:r>
              <a:rPr lang="zh-CN" altLang="en-US" sz="2400" dirty="0">
                <a:latin typeface="楷体" panose="02010609060101010101" charset="-122"/>
                <a:ea typeface="楷体" panose="02010609060101010101" charset="-122"/>
                <a:cs typeface="楷体" panose="02010609060101010101" charset="-122"/>
              </a:rPr>
              <a:t>　</a:t>
            </a:r>
            <a:r>
              <a:rPr lang="zh-CN" altLang="en-US" sz="2400" b="1" dirty="0">
                <a:latin typeface="楷体" panose="02010609060101010101" charset="-122"/>
                <a:ea typeface="楷体" panose="02010609060101010101" charset="-122"/>
                <a:cs typeface="楷体" panose="02010609060101010101" charset="-122"/>
              </a:rPr>
              <a:t>　</a:t>
            </a:r>
            <a:r>
              <a:rPr lang="en-US" altLang="zh-CN" sz="2400" b="1" dirty="0">
                <a:latin typeface="楷体" panose="02010609060101010101" charset="-122"/>
                <a:ea typeface="楷体" panose="02010609060101010101" charset="-122"/>
                <a:cs typeface="楷体" panose="02010609060101010101" charset="-122"/>
              </a:rPr>
              <a:t> ②</a:t>
            </a:r>
            <a:r>
              <a:rPr lang="zh-CN" altLang="en-US" sz="2400" b="1" dirty="0">
                <a:latin typeface="楷体" panose="02010609060101010101" charset="-122"/>
                <a:ea typeface="楷体" panose="02010609060101010101" charset="-122"/>
                <a:cs typeface="楷体" panose="02010609060101010101" charset="-122"/>
              </a:rPr>
              <a:t>目录</a:t>
            </a:r>
            <a:r>
              <a:rPr lang="en-US" altLang="zh-CN" sz="2400" b="1" dirty="0">
                <a:latin typeface="楷体" panose="02010609060101010101" charset="-122"/>
                <a:ea typeface="楷体" panose="02010609060101010101" charset="-122"/>
                <a:cs typeface="楷体" panose="02010609060101010101" charset="-122"/>
              </a:rPr>
              <a:t>(</a:t>
            </a:r>
            <a:r>
              <a:rPr lang="zh-CN" altLang="en-US" sz="2400" b="1" dirty="0">
                <a:latin typeface="楷体" panose="02010609060101010101" charset="-122"/>
                <a:ea typeface="楷体" panose="02010609060101010101" charset="-122"/>
                <a:cs typeface="楷体" panose="02010609060101010101" charset="-122"/>
              </a:rPr>
              <a:t>文件夹</a:t>
            </a:r>
            <a:r>
              <a:rPr lang="en-US" altLang="zh-CN" sz="2400" b="1" dirty="0">
                <a:latin typeface="楷体" panose="02010609060101010101" charset="-122"/>
                <a:ea typeface="楷体" panose="02010609060101010101" charset="-122"/>
                <a:cs typeface="楷体" panose="02010609060101010101" charset="-122"/>
              </a:rPr>
              <a:t>)</a:t>
            </a:r>
            <a:r>
              <a:rPr lang="zh-CN" altLang="en-US" sz="2400" b="1" dirty="0">
                <a:latin typeface="楷体" panose="02010609060101010101" charset="-122"/>
                <a:ea typeface="楷体" panose="02010609060101010101" charset="-122"/>
                <a:cs typeface="楷体" panose="02010609060101010101" charset="-122"/>
              </a:rPr>
              <a:t>管理</a:t>
            </a:r>
            <a:endParaRPr lang="zh-CN" altLang="en-US" sz="2400" b="1" dirty="0">
              <a:latin typeface="楷体" panose="02010609060101010101" charset="-122"/>
              <a:ea typeface="楷体" panose="02010609060101010101" charset="-122"/>
              <a:cs typeface="楷体" panose="02010609060101010101" charset="-122"/>
            </a:endParaRPr>
          </a:p>
          <a:p>
            <a:pPr>
              <a:lnSpc>
                <a:spcPct val="130000"/>
              </a:lnSpc>
              <a:spcBef>
                <a:spcPct val="50000"/>
              </a:spcBef>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r>
              <a:rPr lang="zh-CN" altLang="en-US" sz="2400" dirty="0">
                <a:latin typeface="Times New Roman" panose="02020603050405020304" pitchFamily="18" charset="0"/>
                <a:ea typeface="楷体" panose="02010609060101010101" charset="-122"/>
              </a:rPr>
              <a:t>为了使用户能方便地在外存上找到自己所需的文件，通常由系统为每个文件建立一个目录项。目录项包括文件名、文件属性、文件在磁盘上的物理位置等。由若干个目录项又可构成一个目录文件。目录管理的主要任务是为每个文件建立其目录项，并对众多的目录项加以有效的组织，以实现方便的按名存取，即用户只须提供文件名便可对该文件进行存取。其次，目录管理还应能实现文件共享，这样，只须在外存上保留一份该共享文件的副本。此外，还应能提供快速的目录查询手段，以提高对文件的检索速度。</a:t>
            </a:r>
            <a:endParaRPr lang="zh-CN" altLang="en-US" sz="2400">
              <a:latin typeface="Times New Roman" panose="02020603050405020304" pitchFamily="18" charset="0"/>
              <a:ea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2100" name="文本框 1412099"/>
          <p:cNvSpPr txBox="1"/>
          <p:nvPr/>
        </p:nvSpPr>
        <p:spPr>
          <a:xfrm>
            <a:off x="1347470" y="728980"/>
            <a:ext cx="9449435" cy="5408295"/>
          </a:xfrm>
          <a:prstGeom prst="rect">
            <a:avLst/>
          </a:prstGeom>
          <a:noFill/>
          <a:ln w="9525">
            <a:noFill/>
          </a:ln>
        </p:spPr>
        <p:txBody>
          <a:bodyPr wrap="square">
            <a:spAutoFit/>
          </a:bodyPr>
          <a:p>
            <a:pPr indent="0" algn="just" fontAlgn="auto">
              <a:lnSpc>
                <a:spcPct val="120000"/>
              </a:lnSpc>
              <a:spcBef>
                <a:spcPts val="0"/>
              </a:spcBef>
            </a:pPr>
            <a:r>
              <a:rPr lang="zh-CN" altLang="en-US"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③</a:t>
            </a:r>
            <a:r>
              <a:rPr lang="zh-CN" altLang="en-US" sz="2400" b="1" dirty="0">
                <a:latin typeface="Times New Roman" panose="02020603050405020304" pitchFamily="18" charset="0"/>
                <a:ea typeface="楷体" panose="02010609060101010101" charset="-122"/>
                <a:cs typeface="Times New Roman" panose="02020603050405020304" pitchFamily="18" charset="0"/>
              </a:rPr>
              <a:t>文件的读</a:t>
            </a:r>
            <a:r>
              <a:rPr lang="en-US" altLang="zh-CN" sz="2400" b="1" dirty="0">
                <a:latin typeface="Times New Roman" panose="02020603050405020304" pitchFamily="18" charset="0"/>
                <a:ea typeface="楷体" panose="02010609060101010101" charset="-122"/>
                <a:cs typeface="Times New Roman" panose="02020603050405020304" pitchFamily="18" charset="0"/>
              </a:rPr>
              <a:t>/</a:t>
            </a:r>
            <a:r>
              <a:rPr lang="zh-CN" altLang="en-US" sz="2400" b="1" dirty="0">
                <a:latin typeface="Times New Roman" panose="02020603050405020304" pitchFamily="18" charset="0"/>
                <a:ea typeface="楷体" panose="02010609060101010101" charset="-122"/>
                <a:cs typeface="Times New Roman" panose="02020603050405020304" pitchFamily="18" charset="0"/>
              </a:rPr>
              <a:t>写管理和保护</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marL="285750" indent="0" algn="just" fontAlgn="auto">
              <a:lnSpc>
                <a:spcPct val="120000"/>
              </a:lnSpc>
              <a:spcBef>
                <a:spcPts val="0"/>
              </a:spcBef>
              <a:buFont typeface="Wingdings" panose="05000000000000000000" charset="0"/>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rPr>
              <a:t>文件的读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写管理。该功能是根据用户的请求，从外存中读取数据，或将数据写入外存。在进行文件读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时，系统先根据用户给出的文件名去检索文件目录，从中获得文件在外存中的位置。然后，利用文件读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指针，对文件进行读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。一旦读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完成，便修改读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指针，为下一次读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做好准备。由于读和写操作不会同时进行，故可合用一个读</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写指针。 </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marL="285750" indent="0" algn="just" fontAlgn="auto">
              <a:lnSpc>
                <a:spcPct val="120000"/>
              </a:lnSpc>
              <a:spcBef>
                <a:spcPts val="0"/>
              </a:spcBef>
              <a:buFont typeface="Wingdings" panose="05000000000000000000" charset="0"/>
              <a:buChar char="Ø"/>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文件保护。为了防止系统中的文件被非法窃取和破坏，在文件系统中必须提供有效的存取控制功能，以实现下述目标：</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marL="285750" indent="0" algn="just" fontAlgn="auto">
              <a:lnSpc>
                <a:spcPct val="120000"/>
              </a:lnSpc>
              <a:spcBef>
                <a:spcPts val="0"/>
              </a:spcBef>
              <a:buFont typeface="Arial" panose="020B0604020202020204" pitchFamily="34" charset="0"/>
              <a:buChar char="•"/>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防止未经核准的用户存取文件；</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marL="285750" indent="0" algn="just" fontAlgn="auto">
              <a:lnSpc>
                <a:spcPct val="120000"/>
              </a:lnSpc>
              <a:spcBef>
                <a:spcPts val="0"/>
              </a:spcBef>
              <a:buFont typeface="Arial" panose="020B0604020202020204" pitchFamily="34" charset="0"/>
              <a:buChar char="•"/>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防止冒名顶替存取文件；</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marL="285750" indent="0" fontAlgn="auto">
              <a:lnSpc>
                <a:spcPct val="120000"/>
              </a:lnSpc>
              <a:spcBef>
                <a:spcPts val="0"/>
              </a:spcBef>
              <a:buFont typeface="Arial" panose="020B0604020202020204" pitchFamily="34" charset="0"/>
              <a:buChar char="•"/>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防止以不正确的方式使用文件。</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0292" name="文本框 1420291"/>
          <p:cNvSpPr txBox="1"/>
          <p:nvPr/>
        </p:nvSpPr>
        <p:spPr>
          <a:xfrm>
            <a:off x="1706880" y="838200"/>
            <a:ext cx="8782685" cy="3448685"/>
          </a:xfrm>
          <a:prstGeom prst="rect">
            <a:avLst/>
          </a:prstGeom>
          <a:noFill/>
          <a:ln w="9525">
            <a:noFill/>
          </a:ln>
        </p:spPr>
        <p:txBody>
          <a:bodyPr wrap="square">
            <a:spAutoFit/>
          </a:bodyPr>
          <a:p>
            <a:pPr algn="just" fontAlgn="auto">
              <a:lnSpc>
                <a:spcPct val="130000"/>
              </a:lnSpc>
              <a:spcBef>
                <a:spcPts val="0"/>
              </a:spcBef>
            </a:pPr>
            <a:r>
              <a:rPr lang="en-US" altLang="zh-CN" b="1" dirty="0">
                <a:latin typeface="宋体" panose="02010600030101010101" pitchFamily="2" charset="-122"/>
                <a:ea typeface="宋体" panose="02010600030101010101" pitchFamily="2" charset="-122"/>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  5</a:t>
            </a:r>
            <a:r>
              <a:rPr lang="zh-CN" altLang="en-US" sz="2400" b="1" dirty="0">
                <a:latin typeface="Times New Roman" panose="02020603050405020304" pitchFamily="18" charset="0"/>
                <a:ea typeface="楷体" panose="02010609060101010101" charset="-122"/>
                <a:cs typeface="Times New Roman" panose="02020603050405020304" pitchFamily="18" charset="0"/>
              </a:rPr>
              <a:t>）操作系统与用户之间的接口</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为了方便用户使用操作系统，</a:t>
            </a:r>
            <a:r>
              <a:rPr lang="en-US" altLang="zh-CN" sz="2400">
                <a:latin typeface="Times New Roman" panose="02020603050405020304" pitchFamily="18" charset="0"/>
                <a:ea typeface="楷体" panose="02010609060101010101" charset="-122"/>
                <a:cs typeface="Times New Roman" panose="02020603050405020304" pitchFamily="18" charset="0"/>
              </a:rPr>
              <a:t>OS</a:t>
            </a:r>
            <a:r>
              <a:rPr lang="zh-CN" altLang="en-US" sz="2400" dirty="0">
                <a:latin typeface="Times New Roman" panose="02020603050405020304" pitchFamily="18" charset="0"/>
                <a:ea typeface="楷体" panose="02010609060101010101" charset="-122"/>
                <a:cs typeface="Times New Roman" panose="02020603050405020304" pitchFamily="18" charset="0"/>
              </a:rPr>
              <a:t>又向用户提供了“用户与操作系统的接口”。该接口通常可分为两大类：</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①</a:t>
            </a:r>
            <a:r>
              <a:rPr lang="zh-CN" altLang="en-US" sz="2400" dirty="0">
                <a:latin typeface="Times New Roman" panose="02020603050405020304" pitchFamily="18" charset="0"/>
                <a:ea typeface="楷体" panose="02010609060101010101" charset="-122"/>
                <a:cs typeface="Times New Roman" panose="02020603050405020304" pitchFamily="18" charset="0"/>
              </a:rPr>
              <a:t>用户接口。它是提供给用户使用的接口，用户可通过该接口取得操作系统的服务；</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②</a:t>
            </a:r>
            <a:r>
              <a:rPr lang="zh-CN" altLang="en-US" sz="2400" dirty="0">
                <a:latin typeface="Times New Roman" panose="02020603050405020304" pitchFamily="18" charset="0"/>
                <a:ea typeface="楷体" panose="02010609060101010101" charset="-122"/>
                <a:cs typeface="Times New Roman" panose="02020603050405020304" pitchFamily="18" charset="0"/>
              </a:rPr>
              <a:t>程序接口。它是提供给程序员在编程时使用的接口，是用户程序取得操作系统服务的惟一途径。</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0292" name="文本框 1420291"/>
          <p:cNvSpPr txBox="1"/>
          <p:nvPr/>
        </p:nvSpPr>
        <p:spPr>
          <a:xfrm>
            <a:off x="902970" y="838200"/>
            <a:ext cx="10337800" cy="5367020"/>
          </a:xfrm>
          <a:prstGeom prst="rect">
            <a:avLst/>
          </a:prstGeom>
          <a:noFill/>
          <a:ln w="9525">
            <a:noFill/>
          </a:ln>
        </p:spPr>
        <p:txBody>
          <a:bodyPr wrap="square">
            <a:spAutoFit/>
          </a:bodyPr>
          <a:p>
            <a:pPr algn="just" fontAlgn="auto">
              <a:lnSpc>
                <a:spcPct val="130000"/>
              </a:lnSpc>
              <a:spcBef>
                <a:spcPts val="0"/>
              </a:spcBef>
            </a:pPr>
            <a:r>
              <a:rPr lang="en-US" altLang="zh-CN" b="1" dirty="0">
                <a:latin typeface="宋体" panose="02010600030101010101" pitchFamily="2" charset="-122"/>
                <a:ea typeface="宋体" panose="02010600030101010101" pitchFamily="2" charset="-122"/>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  6.</a:t>
            </a:r>
            <a:r>
              <a:rPr lang="zh-CN" altLang="en-US" sz="2400" b="1" dirty="0">
                <a:latin typeface="Times New Roman" panose="02020603050405020304" pitchFamily="18" charset="0"/>
                <a:ea typeface="楷体" panose="02010609060101010101" charset="-122"/>
                <a:cs typeface="Times New Roman" panose="02020603050405020304" pitchFamily="18" charset="0"/>
              </a:rPr>
              <a:t>现代操作系统的新功能</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）系统安全</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       如何确保在计算机系统中存储和传输数据的保密性、完整性和系统可用性，便成为信息系统亟待解决的重要问题</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在现代OS中采取</a:t>
            </a:r>
            <a:r>
              <a:rPr lang="zh-CN" altLang="en-US" sz="2400" dirty="0">
                <a:latin typeface="Times New Roman" panose="02020603050405020304" pitchFamily="18" charset="0"/>
                <a:ea typeface="楷体" panose="02010609060101010101" charset="-122"/>
                <a:cs typeface="Times New Roman" panose="02020603050405020304" pitchFamily="18" charset="0"/>
              </a:rPr>
              <a:t>的</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系统安全</a:t>
            </a:r>
            <a:r>
              <a:rPr lang="zh-CN" altLang="en-US" sz="2400" dirty="0">
                <a:latin typeface="Times New Roman" panose="02020603050405020304" pitchFamily="18" charset="0"/>
                <a:ea typeface="楷体" panose="02010609060101010101" charset="-122"/>
                <a:cs typeface="Times New Roman" panose="02020603050405020304" pitchFamily="18" charset="0"/>
              </a:rPr>
              <a:t>保障措</a:t>
            </a:r>
            <a:r>
              <a:rPr lang="en-US" altLang="zh-CN" sz="2400" dirty="0">
                <a:latin typeface="Times New Roman" panose="02020603050405020304" pitchFamily="18" charset="0"/>
                <a:ea typeface="楷体" panose="02010609060101010101" charset="-122"/>
                <a:cs typeface="Times New Roman" panose="02020603050405020304" pitchFamily="18" charset="0"/>
              </a:rPr>
              <a:t>施: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①</a:t>
            </a:r>
            <a:r>
              <a:rPr lang="en-US" altLang="zh-CN" sz="2400" dirty="0">
                <a:latin typeface="Times New Roman" panose="02020603050405020304" pitchFamily="18" charset="0"/>
                <a:ea typeface="楷体" panose="02010609060101010101" charset="-122"/>
                <a:cs typeface="Times New Roman" panose="02020603050405020304" pitchFamily="18" charset="0"/>
              </a:rPr>
              <a:t>认证</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②</a:t>
            </a:r>
            <a:r>
              <a:rPr lang="en-US" altLang="zh-CN" sz="2400" dirty="0">
                <a:latin typeface="Times New Roman" panose="02020603050405020304" pitchFamily="18" charset="0"/>
                <a:ea typeface="楷体" panose="02010609060101010101" charset="-122"/>
                <a:cs typeface="Times New Roman" panose="02020603050405020304" pitchFamily="18" charset="0"/>
              </a:rPr>
              <a:t>密码</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③</a:t>
            </a:r>
            <a:r>
              <a:rPr lang="en-US" altLang="zh-CN" sz="2400" dirty="0">
                <a:latin typeface="Times New Roman" panose="02020603050405020304" pitchFamily="18" charset="0"/>
                <a:ea typeface="楷体" panose="02010609060101010101" charset="-122"/>
                <a:cs typeface="Times New Roman" panose="02020603050405020304" pitchFamily="18" charset="0"/>
              </a:rPr>
              <a:t>访问控制</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④</a:t>
            </a:r>
            <a:r>
              <a:rPr lang="zh-CN" altLang="en-US" sz="2400" dirty="0">
                <a:latin typeface="Times New Roman" panose="02020603050405020304" pitchFamily="18" charset="0"/>
                <a:ea typeface="楷体" panose="02010609060101010101" charset="-122"/>
                <a:cs typeface="Times New Roman" panose="02020603050405020304" pitchFamily="18" charset="0"/>
              </a:rPr>
              <a:t>反病毒。</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2</a:t>
            </a:r>
            <a:r>
              <a:rPr lang="zh-CN" altLang="en-US" sz="2400" dirty="0">
                <a:latin typeface="Times New Roman" panose="02020603050405020304" pitchFamily="18" charset="0"/>
                <a:ea typeface="楷体" panose="02010609060101010101" charset="-122"/>
                <a:cs typeface="Times New Roman" panose="02020603050405020304" pitchFamily="18" charset="0"/>
              </a:rPr>
              <a:t>）网络的功能和服务</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l"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在现代OS中，为支持用户联网取得各类网络所提供的服务，网络操作系统应当具备的功能:  </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①</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网络通信；</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sym typeface="+mn-ea"/>
              </a:rPr>
              <a:t>②</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对网络中的共享资源(硬件和软件)实施有效</a:t>
            </a:r>
            <a:r>
              <a:rPr lang="zh-CN" altLang="en-US" sz="2400" dirty="0">
                <a:latin typeface="楷体" panose="02010609060101010101" charset="-122"/>
                <a:ea typeface="楷体" panose="02010609060101010101" charset="-122"/>
                <a:cs typeface="Times New Roman" panose="02020603050405020304" pitchFamily="18" charset="0"/>
                <a:sym typeface="+mn-ea"/>
              </a:rPr>
              <a:t>的管理；</a:t>
            </a:r>
            <a:r>
              <a:rPr lang="en-US" altLang="zh-CN" sz="2400" dirty="0">
                <a:latin typeface="楷体" panose="02010609060101010101" charset="-122"/>
                <a:ea typeface="楷体" panose="02010609060101010101" charset="-122"/>
                <a:cs typeface="Times New Roman" panose="02020603050405020304" pitchFamily="18" charset="0"/>
                <a:sym typeface="+mn-ea"/>
              </a:rPr>
              <a:t>③</a:t>
            </a:r>
            <a:r>
              <a:rPr sz="2400" dirty="0">
                <a:latin typeface="楷体" panose="02010609060101010101" charset="-122"/>
                <a:ea typeface="楷体" panose="02010609060101010101" charset="-122"/>
                <a:cs typeface="Times New Roman" panose="02020603050405020304" pitchFamily="18" charset="0"/>
                <a:sym typeface="+mn-ea"/>
              </a:rPr>
              <a:t>提供互操作功能，以实现</a:t>
            </a:r>
            <a:r>
              <a:rPr sz="2400" dirty="0">
                <a:latin typeface="楷体" panose="02010609060101010101" charset="-122"/>
                <a:ea typeface="楷体" panose="02010609060101010101" charset="-122"/>
                <a:cs typeface="Times New Roman" panose="02020603050405020304" pitchFamily="18" charset="0"/>
                <a:sym typeface="+mn-ea"/>
              </a:rPr>
              <a:t>互连网络中</a:t>
            </a:r>
            <a:r>
              <a:rPr sz="2400" dirty="0">
                <a:latin typeface="楷体" panose="02010609060101010101" charset="-122"/>
                <a:ea typeface="楷体" panose="02010609060101010101" charset="-122"/>
                <a:cs typeface="Times New Roman" panose="02020603050405020304" pitchFamily="18" charset="0"/>
                <a:sym typeface="+mn-ea"/>
              </a:rPr>
              <a:t>信息的互通性和互用性。</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3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3</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rPr>
              <a:t> </a:t>
            </a:r>
            <a:r>
              <a:rPr lang="zh-CN" altLang="en-US" sz="2400" dirty="0">
                <a:latin typeface="楷体" panose="02010609060101010101" charset="-122"/>
                <a:ea typeface="楷体" panose="02010609060101010101" charset="-122"/>
              </a:rPr>
              <a:t>支持多媒体</a:t>
            </a:r>
            <a:endParaRPr lang="zh-CN" altLang="en-US" sz="2400" dirty="0">
              <a:latin typeface="楷体" panose="02010609060101010101" charset="-122"/>
              <a:ea typeface="楷体" panose="02010609060101010101" charset="-122"/>
            </a:endParaRPr>
          </a:p>
          <a:p>
            <a:pPr algn="just" fontAlgn="auto">
              <a:lnSpc>
                <a:spcPct val="130000"/>
              </a:lnSpc>
              <a:spcBef>
                <a:spcPts val="0"/>
              </a:spcBef>
            </a:pPr>
            <a:r>
              <a:rPr lang="en-US" altLang="zh-CN" sz="2400" dirty="0">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支持多媒体的操作系统必须能处理音频和视频信息等多媒体信息。</a:t>
            </a:r>
            <a:endParaRPr lang="zh-CN" altLang="en-US" sz="2400" dirty="0">
              <a:latin typeface="楷体" panose="02010609060101010101" charset="-122"/>
              <a:ea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6000" b="1" spc="1200" dirty="0" smtClean="0">
                <a:solidFill>
                  <a:srgbClr val="002060"/>
                </a:solidFill>
                <a:latin typeface="微软雅黑" panose="020B0503020204020204" pitchFamily="34" charset="-122"/>
                <a:ea typeface="微软雅黑" panose="020B0503020204020204" pitchFamily="34" charset="-122"/>
              </a:rPr>
              <a:t>本讲结束，谢谢！</a:t>
            </a:r>
            <a:endParaRPr lang="zh-CN" altLang="en-US" sz="6000" b="1" spc="1200" dirty="0">
              <a:solidFill>
                <a:srgbClr val="002060"/>
              </a:solidFill>
              <a:latin typeface="微软雅黑" panose="020B0503020204020204" pitchFamily="34" charset="-122"/>
              <a:ea typeface="微软雅黑" panose="020B0503020204020204" pitchFamily="34" charset="-122"/>
            </a:endParaRPr>
          </a:p>
          <a:p>
            <a:pPr lvl="2"/>
            <a:endParaRPr lang="zh-CN" alt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2"/>
          <p:cNvSpPr>
            <a:spLocks noGrp="1"/>
          </p:cNvSpPr>
          <p:nvPr/>
        </p:nvSpPr>
        <p:spPr>
          <a:xfrm>
            <a:off x="574675" y="304800"/>
            <a:ext cx="97790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en-US" altLang="zh-CN" sz="3200" b="1" dirty="0">
                <a:latin typeface="黑体" panose="02010609060101010101" pitchFamily="2" charset="-122"/>
                <a:ea typeface="黑体" panose="02010609060101010101" pitchFamily="2" charset="-122"/>
                <a:sym typeface="+mn-ea"/>
              </a:rPr>
              <a:t>4.</a:t>
            </a:r>
            <a:r>
              <a:rPr lang="zh-CN" altLang="en-US" sz="3200">
                <a:latin typeface="Times New Roman" panose="02020603050405020304" pitchFamily="18" charset="0"/>
                <a:ea typeface="楷体" panose="02010609060101010101" charset="-122"/>
                <a:cs typeface="Times New Roman" panose="02020603050405020304" pitchFamily="18" charset="0"/>
                <a:sym typeface="+mn-ea"/>
              </a:rPr>
              <a:t>逻辑电路还可以处理</a:t>
            </a:r>
            <a:r>
              <a:rPr lang="zh-CN" altLang="en-US" sz="3200">
                <a:latin typeface="Times New Roman" panose="02020603050405020304" pitchFamily="18" charset="0"/>
                <a:ea typeface="楷体" panose="02010609060101010101" charset="-122"/>
                <a:cs typeface="Times New Roman" panose="02020603050405020304" pitchFamily="18" charset="0"/>
                <a:sym typeface="+mn-ea"/>
              </a:rPr>
              <a:t>带时序的复杂任务</a:t>
            </a:r>
            <a:r>
              <a:rPr lang="zh-CN" altLang="en-US" sz="3200" b="1" dirty="0">
                <a:latin typeface="黑体" panose="02010609060101010101" pitchFamily="2" charset="-122"/>
                <a:ea typeface="黑体" panose="02010609060101010101" pitchFamily="2" charset="-122"/>
                <a:sym typeface="+mn-ea"/>
              </a:rPr>
              <a:t> </a:t>
            </a:r>
            <a:endParaRPr sz="3200" b="1" dirty="0">
              <a:latin typeface="黑体" panose="02010609060101010101" pitchFamily="2" charset="-122"/>
              <a:ea typeface="黑体" panose="02010609060101010101" pitchFamily="2" charset="-122"/>
              <a:sym typeface="+mn-ea"/>
            </a:endParaRPr>
          </a:p>
        </p:txBody>
      </p:sp>
      <p:sp>
        <p:nvSpPr>
          <p:cNvPr id="2" name="文本框 1"/>
          <p:cNvSpPr txBox="1"/>
          <p:nvPr/>
        </p:nvSpPr>
        <p:spPr>
          <a:xfrm>
            <a:off x="681990" y="1772285"/>
            <a:ext cx="10699115" cy="3138170"/>
          </a:xfrm>
          <a:prstGeom prst="rect">
            <a:avLst/>
          </a:prstGeom>
          <a:noFill/>
        </p:spPr>
        <p:txBody>
          <a:bodyPr wrap="square" rtlCol="0">
            <a:spAutoFit/>
          </a:bodyPr>
          <a:p>
            <a:endParaRPr lang="zh-CN" altLang="en-US"/>
          </a:p>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逻辑电路有组合逻辑电路和时序逻辑电路两种类型。前者如全加器，在任一时刻的输出,仅仅取决于当前的输入,而与过去的输入无关。</a:t>
            </a:r>
            <a:r>
              <a:rPr lang="zh-CN" altLang="en-US" sz="2400">
                <a:latin typeface="Times New Roman" panose="02020603050405020304" pitchFamily="18" charset="0"/>
                <a:ea typeface="楷体" panose="02010609060101010101" charset="-122"/>
                <a:cs typeface="Times New Roman" panose="02020603050405020304" pitchFamily="18" charset="0"/>
              </a:rPr>
              <a:t>时序逻辑电路则不同，这类逻辑电路在任意时刻的稳定输出不仅与该时刻逻辑电路输入有关,而且还与该时刻以前逻辑电路输入有关。</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时序逻辑电路的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预定操作按时间顺序逐个</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进行。</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nvSpPr>
        <p:spPr>
          <a:xfrm>
            <a:off x="1270000" y="3183255"/>
            <a:ext cx="9511030" cy="67691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zh-CN" altLang="en-US" sz="4800" b="1" spc="800" dirty="0">
                <a:solidFill>
                  <a:schemeClr val="tx1"/>
                </a:solidFill>
                <a:latin typeface="微软雅黑" panose="020B0503020204020204" pitchFamily="34" charset="-122"/>
                <a:ea typeface="微软雅黑" panose="020B0503020204020204" pitchFamily="34" charset="-122"/>
                <a:sym typeface="+mn-ea"/>
              </a:rPr>
              <a:t>通用计算机器的鼻祖—</a:t>
            </a:r>
            <a:r>
              <a:rPr lang="zh-CN" altLang="en-US" sz="4800" b="1" spc="800" dirty="0">
                <a:solidFill>
                  <a:schemeClr val="tx1"/>
                </a:solidFill>
                <a:latin typeface="微软雅黑" panose="020B0503020204020204" pitchFamily="34" charset="-122"/>
                <a:ea typeface="微软雅黑" panose="020B0503020204020204" pitchFamily="34" charset="-122"/>
                <a:sym typeface="+mn-ea"/>
              </a:rPr>
              <a:t>图灵机</a:t>
            </a:r>
            <a:endParaRPr lang="zh-CN" altLang="en-US" sz="4800" b="1" spc="800" dirty="0">
              <a:solidFill>
                <a:schemeClr val="tx1"/>
              </a:solidFill>
              <a:latin typeface="微软雅黑" panose="020B0503020204020204" pitchFamily="34" charset="-122"/>
              <a:ea typeface="微软雅黑" panose="020B0503020204020204" pitchFamily="34" charset="-122"/>
              <a:sym typeface="+mn-ea"/>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 name="文本框 2"/>
          <p:cNvSpPr txBox="1"/>
          <p:nvPr/>
        </p:nvSpPr>
        <p:spPr>
          <a:xfrm>
            <a:off x="538480" y="1896745"/>
            <a:ext cx="11407775" cy="2861310"/>
          </a:xfrm>
          <a:prstGeom prst="rect">
            <a:avLst/>
          </a:prstGeom>
          <a:noFill/>
        </p:spPr>
        <p:txBody>
          <a:bodyPr wrap="square" rtlCol="0">
            <a:spAutoFit/>
          </a:bodyPr>
          <a:p>
            <a:pPr fontAlgn="auto">
              <a:lnSpc>
                <a:spcPct val="150000"/>
              </a:lnSpc>
            </a:pPr>
            <a:r>
              <a:rPr lang="en-US" altLang="zh-CN"/>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通用计算机器暨自动计算系统如何工作呢?20世纪30年代，图灵(Alan Turing，1912一1954)提出了一种图灵机模型，</a:t>
            </a:r>
            <a:r>
              <a:rPr sz="2400">
                <a:solidFill>
                  <a:srgbClr val="0070C0"/>
                </a:solidFill>
                <a:latin typeface="Times New Roman" panose="02020603050405020304" pitchFamily="18" charset="0"/>
                <a:ea typeface="楷体" panose="02010609060101010101" charset="-122"/>
                <a:cs typeface="Times New Roman" panose="02020603050405020304" pitchFamily="18" charset="0"/>
              </a:rPr>
              <a:t>直观且形象地说明了通用计算机器暨自动计算系统的工作机理</a:t>
            </a:r>
            <a:r>
              <a:rPr sz="2400">
                <a:latin typeface="Times New Roman" panose="02020603050405020304" pitchFamily="18" charset="0"/>
                <a:ea typeface="楷体" panose="02010609060101010101" charset="-122"/>
                <a:cs typeface="Times New Roman" panose="02020603050405020304" pitchFamily="18" charset="0"/>
              </a:rPr>
              <a:t>，</a:t>
            </a:r>
            <a:r>
              <a:rPr sz="2400">
                <a:solidFill>
                  <a:srgbClr val="0070C0"/>
                </a:solidFill>
                <a:latin typeface="Times New Roman" panose="02020603050405020304" pitchFamily="18" charset="0"/>
                <a:ea typeface="楷体" panose="02010609060101010101" charset="-122"/>
                <a:cs typeface="Times New Roman" panose="02020603050405020304" pitchFamily="18" charset="0"/>
              </a:rPr>
              <a:t>建立了指令、程序及通用机器执行程序的理论模型</a:t>
            </a:r>
            <a:r>
              <a:rPr sz="2400">
                <a:latin typeface="Times New Roman" panose="02020603050405020304" pitchFamily="18" charset="0"/>
                <a:ea typeface="楷体" panose="02010609060101010101" charset="-122"/>
                <a:cs typeface="Times New Roman" panose="02020603050405020304" pitchFamily="18" charset="0"/>
              </a:rPr>
              <a:t>，奠定了计算理论的基础，这是图灵一生中最大的贡献。正是因为有了图灵机理论模型，才得以发明人类有史以来最伟大的科学工具:计算机。因此图灵被称为计算机科学之父。</a:t>
            </a:r>
            <a:endParaRPr sz="2400">
              <a:latin typeface="Times New Roman" panose="02020603050405020304" pitchFamily="18" charset="0"/>
              <a:ea typeface="楷体" panose="02010609060101010101" charset="-122"/>
              <a:cs typeface="Times New Roman" panose="02020603050405020304" pitchFamily="18" charset="0"/>
            </a:endParaRPr>
          </a:p>
        </p:txBody>
      </p:sp>
      <p:sp>
        <p:nvSpPr>
          <p:cNvPr id="5" name="文本框 4"/>
          <p:cNvSpPr txBox="1"/>
          <p:nvPr/>
        </p:nvSpPr>
        <p:spPr>
          <a:xfrm>
            <a:off x="1020445" y="831850"/>
            <a:ext cx="3078480" cy="460375"/>
          </a:xfrm>
          <a:prstGeom prst="rect">
            <a:avLst/>
          </a:prstGeom>
          <a:noFill/>
        </p:spPr>
        <p:txBody>
          <a:bodyPr wrap="none" rtlCol="0" anchor="t">
            <a:spAutoFit/>
          </a:bodyPr>
          <a:p>
            <a:r>
              <a:rPr sz="2400">
                <a:latin typeface="楷体" panose="02010609060101010101" charset="-122"/>
                <a:ea typeface="楷体" panose="02010609060101010101" charset="-122"/>
                <a:cs typeface="楷体" panose="02010609060101010101" charset="-122"/>
                <a:sym typeface="+mn-ea"/>
              </a:rPr>
              <a:t>什么是通用计算机器?</a:t>
            </a:r>
            <a:endParaRPr lang="zh-CN" altLang="en-US" sz="2400">
              <a:latin typeface="楷体" panose="02010609060101010101" charset="-122"/>
              <a:ea typeface="楷体" panose="02010609060101010101" charset="-122"/>
              <a:cs typeface="楷体" panose="02010609060101010101" charset="-122"/>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 name="文本框 2"/>
          <p:cNvSpPr txBox="1"/>
          <p:nvPr/>
        </p:nvSpPr>
        <p:spPr>
          <a:xfrm>
            <a:off x="538480" y="1744980"/>
            <a:ext cx="11407775" cy="1753235"/>
          </a:xfrm>
          <a:prstGeom prst="rect">
            <a:avLst/>
          </a:prstGeom>
          <a:noFill/>
        </p:spPr>
        <p:txBody>
          <a:bodyPr wrap="square" rtlCol="0">
            <a:spAutoFit/>
          </a:bodyPr>
          <a:p>
            <a:pPr fontAlgn="auto">
              <a:lnSpc>
                <a:spcPct val="150000"/>
              </a:lnSpc>
            </a:pPr>
            <a:r>
              <a:rPr lang="en-US" altLang="zh-CN"/>
              <a:t>          </a:t>
            </a:r>
            <a:r>
              <a:rPr lang="zh-CN" altLang="en-US" sz="2400">
                <a:latin typeface="Times New Roman" panose="02020603050405020304" pitchFamily="18" charset="0"/>
                <a:ea typeface="楷体" panose="02010609060101010101" charset="-122"/>
                <a:cs typeface="Times New Roman" panose="02020603050405020304" pitchFamily="18" charset="0"/>
              </a:rPr>
              <a:t>图灵认为，计算是计算者(人或机器)对一条两端可无限延长的纸带上的一串0或1执行指令，一步一步地改变纸带上的0或1，经过有限步骤最后得到一个满足预先规定的符号串的变换过程。如图4.1示意。</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4" name="文本框 3"/>
          <p:cNvSpPr txBox="1"/>
          <p:nvPr/>
        </p:nvSpPr>
        <p:spPr>
          <a:xfrm>
            <a:off x="977265" y="836295"/>
            <a:ext cx="2849880" cy="460375"/>
          </a:xfrm>
          <a:prstGeom prst="rect">
            <a:avLst/>
          </a:prstGeom>
          <a:noFill/>
        </p:spPr>
        <p:txBody>
          <a:bodyPr wrap="none" rtlCol="0">
            <a:spAutoFit/>
          </a:bodyPr>
          <a:p>
            <a:pPr algn="l"/>
            <a:r>
              <a:rPr lang="zh-CN" altLang="en-US" sz="2400">
                <a:latin typeface="Times New Roman" panose="02020603050405020304" pitchFamily="18" charset="0"/>
                <a:ea typeface="楷体" panose="02010609060101010101" charset="-122"/>
                <a:cs typeface="Times New Roman" panose="02020603050405020304" pitchFamily="18" charset="0"/>
                <a:sym typeface="+mn-ea"/>
              </a:rPr>
              <a:t>1.图灵机的基本思想</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5" name="图片 4"/>
          <p:cNvPicPr>
            <a:picLocks noChangeAspect="1"/>
          </p:cNvPicPr>
          <p:nvPr/>
        </p:nvPicPr>
        <p:blipFill>
          <a:blip r:embed="rId2"/>
          <a:stretch>
            <a:fillRect/>
          </a:stretch>
        </p:blipFill>
        <p:spPr>
          <a:xfrm>
            <a:off x="2830195" y="3751580"/>
            <a:ext cx="6235700" cy="2616200"/>
          </a:xfrm>
          <a:prstGeom prst="rect">
            <a:avLst/>
          </a:prstGeom>
        </p:spPr>
      </p:pic>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 name="文本框 2"/>
          <p:cNvSpPr txBox="1"/>
          <p:nvPr/>
        </p:nvSpPr>
        <p:spPr>
          <a:xfrm>
            <a:off x="977265" y="1519555"/>
            <a:ext cx="10205085" cy="5815965"/>
          </a:xfrm>
          <a:prstGeom prst="rect">
            <a:avLst/>
          </a:prstGeom>
          <a:noFill/>
        </p:spPr>
        <p:txBody>
          <a:bodyPr wrap="square" rtlCol="0" anchor="t">
            <a:spAutoFit/>
          </a:bodyPr>
          <a:p>
            <a:pPr marL="342900" indent="-342900" algn="l" fontAlgn="auto">
              <a:lnSpc>
                <a:spcPct val="150000"/>
              </a:lnSpc>
              <a:buFont typeface="Arial" panose="020B0604020202020204" pitchFamily="34" charset="0"/>
              <a:buChar char="•"/>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数据被制成一串0和1的纸带，送入机器中，作为输入。</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algn="l" fontAlgn="auto">
              <a:lnSpc>
                <a:spcPct val="150000"/>
              </a:lnSpc>
              <a:buFont typeface="Arial" panose="020B0604020202020204" pitchFamily="34" charset="0"/>
              <a:buChar char="•"/>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机器可对输入纸带执行一些基本动作，如“翻转0为1”、“翻转1为0”、“前移一位”、“停止”。</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algn="l" fontAlgn="auto">
              <a:lnSpc>
                <a:spcPct val="150000"/>
              </a:lnSpc>
              <a:buFont typeface="Arial" panose="020B0604020202020204" pitchFamily="34" charset="0"/>
              <a:buChar char="•"/>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机器对基本动作的执行是由指令来控制的，机器是按照指令的控制选择执行哪一个动作，指令也可以用0和1来表示。如:01表示“翻转0为1”(当输入为1时不变)，10表示“翻转1为0”(当输入为0时不变)，11表示“前移一位”，00表示“停止”。</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algn="l" fontAlgn="auto">
              <a:lnSpc>
                <a:spcPct val="150000"/>
              </a:lnSpc>
              <a:buFont typeface="Arial" panose="020B0604020202020204" pitchFamily="34" charset="0"/>
              <a:buChar char="•"/>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一段程序</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执行结果：无论纸带输入是什么，输出都是</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algn="l">
              <a:buFont typeface="Arial" panose="020B0604020202020204" pitchFamily="34" charset="0"/>
              <a:buChar char="•"/>
            </a:pP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algn="l">
              <a:buFont typeface="Arial" panose="020B0604020202020204" pitchFamily="34" charset="0"/>
              <a:buChar char="•"/>
            </a:pP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5" name="文本框 4"/>
          <p:cNvSpPr txBox="1"/>
          <p:nvPr/>
        </p:nvSpPr>
        <p:spPr>
          <a:xfrm>
            <a:off x="977265" y="836295"/>
            <a:ext cx="2621280" cy="460375"/>
          </a:xfrm>
          <a:prstGeom prst="rect">
            <a:avLst/>
          </a:prstGeom>
          <a:noFill/>
        </p:spPr>
        <p:txBody>
          <a:bodyPr wrap="none" rtlCol="0">
            <a:spAutoFit/>
          </a:bodyPr>
          <a:p>
            <a:pPr algn="l"/>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图灵机的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操作过程</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 name="文本框 2"/>
          <p:cNvSpPr txBox="1"/>
          <p:nvPr/>
        </p:nvSpPr>
        <p:spPr>
          <a:xfrm>
            <a:off x="1215390" y="1816100"/>
            <a:ext cx="10205085" cy="5077460"/>
          </a:xfrm>
          <a:prstGeom prst="rect">
            <a:avLst/>
          </a:prstGeom>
          <a:noFill/>
        </p:spPr>
        <p:txBody>
          <a:bodyPr wrap="square" rtlCol="0" anchor="t">
            <a:spAutoFit/>
          </a:bodyPr>
          <a:p>
            <a:pPr indent="0" algn="l" fontAlgn="auto">
              <a:lnSpc>
                <a:spcPct val="150000"/>
              </a:lnSpc>
              <a:buFont typeface="Arial" panose="020B0604020202020204" pitchFamily="34" charset="0"/>
              <a:buNone/>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M</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Q</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Σ</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Γ</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i="1">
                <a:latin typeface="Times New Roman" panose="02020603050405020304" pitchFamily="18" charset="0"/>
                <a:ea typeface="楷体" panose="02010609060101010101" charset="-122"/>
                <a:cs typeface="Times New Roman" panose="02020603050405020304" pitchFamily="18" charset="0"/>
                <a:sym typeface="+mn-ea"/>
              </a:rPr>
              <a:t>δ</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 q</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B</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F</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其中:</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Q</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:状态的有穷集合</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en-US" altLang="zh-CN" sz="1600" i="1">
                <a:latin typeface="Times New Roman" panose="02020603050405020304" pitchFamily="18" charset="0"/>
                <a:ea typeface="楷体" panose="02010609060101010101" charset="-122"/>
                <a:cs typeface="Times New Roman" panose="02020603050405020304" pitchFamily="18" charset="0"/>
                <a:sym typeface="+mn-ea"/>
              </a:rPr>
              <a:t> q</a:t>
            </a:r>
            <a:r>
              <a:rPr lang="en-US" altLang="zh-CN" sz="1600" baseline="-25000">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:开始状态</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F</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:终止状态集合</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 </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Γ</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：带符号表</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B</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:空白符号</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Σ</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:输入字母表</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δ</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:状态转移函数</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δ</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(q,</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)=(p,</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R</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)表示</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在状态</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q</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读入符号</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,将状态改为</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p</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,并在这个</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所在的带方格中印刷符号</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,然后将</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a:latin typeface="Times New Roman" panose="02020603050405020304" pitchFamily="18" charset="0"/>
                <a:ea typeface="楷体" panose="02010609060101010101" charset="-122"/>
                <a:cs typeface="Times New Roman" panose="02020603050405020304" pitchFamily="18" charset="0"/>
                <a:sym typeface="+mn-ea"/>
              </a:rPr>
              <a:t>读头向右移动一格</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δ</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(q,X)=(</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p</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L</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)表示</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在状态</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q</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读入符号</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,将状态改为</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p</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,并在这个</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所在的带方格中印刷符号</a:t>
            </a:r>
            <a:r>
              <a:rPr lang="zh-CN" altLang="en-US" sz="16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1600">
                <a:latin typeface="Times New Roman" panose="02020603050405020304" pitchFamily="18" charset="0"/>
                <a:ea typeface="楷体" panose="02010609060101010101" charset="-122"/>
                <a:cs typeface="Times New Roman" panose="02020603050405020304" pitchFamily="18" charset="0"/>
                <a:sym typeface="+mn-ea"/>
              </a:rPr>
              <a:t>,然后将</a:t>
            </a:r>
            <a:endParaRPr lang="zh-CN" altLang="en-US" sz="16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1600">
                <a:latin typeface="Times New Roman" panose="02020603050405020304" pitchFamily="18" charset="0"/>
                <a:ea typeface="楷体" panose="02010609060101010101" charset="-122"/>
                <a:cs typeface="Times New Roman" panose="02020603050405020304" pitchFamily="18" charset="0"/>
                <a:sym typeface="+mn-ea"/>
              </a:rPr>
              <a:t>读头向左移动一格</a:t>
            </a:r>
            <a:endParaRPr lang="zh-CN" altLang="en-US" sz="1600">
              <a:latin typeface="Times New Roman" panose="02020603050405020304" pitchFamily="18" charset="0"/>
              <a:ea typeface="楷体" panose="02010609060101010101" charset="-122"/>
              <a:cs typeface="Times New Roman" panose="02020603050405020304" pitchFamily="18" charset="0"/>
            </a:endParaRPr>
          </a:p>
        </p:txBody>
      </p:sp>
      <p:sp>
        <p:nvSpPr>
          <p:cNvPr id="5" name="文本框 4"/>
          <p:cNvSpPr txBox="1"/>
          <p:nvPr/>
        </p:nvSpPr>
        <p:spPr>
          <a:xfrm>
            <a:off x="977265" y="836295"/>
            <a:ext cx="7165340" cy="460375"/>
          </a:xfrm>
          <a:prstGeom prst="rect">
            <a:avLst/>
          </a:prstGeom>
          <a:noFill/>
        </p:spPr>
        <p:txBody>
          <a:bodyPr wrap="none" rtlCol="0">
            <a:spAutoFit/>
          </a:bodyPr>
          <a:p>
            <a:pPr algn="l"/>
            <a:r>
              <a:rPr lang="en-US" altLang="zh-CN" sz="240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基本图灵机模型</a:t>
            </a:r>
            <a:r>
              <a:rPr lang="zh-CN" altLang="en-US" sz="240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400">
                <a:latin typeface="楷体" panose="02010609060101010101" charset="-122"/>
                <a:ea typeface="楷体" panose="02010609060101010101" charset="-122"/>
                <a:cs typeface="Times New Roman" panose="02020603050405020304" pitchFamily="18" charset="0"/>
                <a:sym typeface="+mn-ea"/>
              </a:rPr>
              <a:t>以状态变换表达程序及其执行</a:t>
            </a:r>
            <a:endParaRPr lang="zh-CN" altLang="en-US" sz="2400">
              <a:latin typeface="楷体" panose="02010609060101010101" charset="-122"/>
              <a:ea typeface="楷体" panose="02010609060101010101" charset="-122"/>
              <a:cs typeface="Times New Roman" panose="02020603050405020304" pitchFamily="18" charset="0"/>
              <a:sym typeface="+mn-ea"/>
            </a:endParaRPr>
          </a:p>
        </p:txBody>
      </p:sp>
      <p:sp>
        <p:nvSpPr>
          <p:cNvPr id="4" name="文本框 3"/>
          <p:cNvSpPr txBox="1"/>
          <p:nvPr/>
        </p:nvSpPr>
        <p:spPr>
          <a:xfrm>
            <a:off x="1475105" y="1448435"/>
            <a:ext cx="2846705" cy="460375"/>
          </a:xfrm>
          <a:prstGeom prst="rect">
            <a:avLst/>
          </a:prstGeom>
          <a:noFill/>
        </p:spPr>
        <p:txBody>
          <a:bodyPr wrap="square" rtlCol="0">
            <a:spAutoFit/>
          </a:bodyPr>
          <a:p>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图灵机模型：</a:t>
            </a:r>
            <a:endParaRPr lang="zh-CN" altLang="en-US" sz="2400"/>
          </a:p>
        </p:txBody>
      </p:sp>
      <p:pic>
        <p:nvPicPr>
          <p:cNvPr id="6" name="图片 5"/>
          <p:cNvPicPr>
            <a:picLocks noChangeAspect="1"/>
          </p:cNvPicPr>
          <p:nvPr/>
        </p:nvPicPr>
        <p:blipFill>
          <a:blip r:embed="rId2">
            <a:alphaModFix amt="49000"/>
          </a:blip>
          <a:stretch>
            <a:fillRect/>
          </a:stretch>
        </p:blipFill>
        <p:spPr>
          <a:xfrm>
            <a:off x="5732780" y="2540000"/>
            <a:ext cx="4244975" cy="2748915"/>
          </a:xfrm>
          <a:prstGeom prst="rect">
            <a:avLst/>
          </a:prstGeom>
        </p:spPr>
      </p:pic>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653" name="矩形 1685652"/>
          <p:cNvSpPr/>
          <p:nvPr/>
        </p:nvSpPr>
        <p:spPr>
          <a:xfrm>
            <a:off x="8314055" y="292100"/>
            <a:ext cx="3462655" cy="6129020"/>
          </a:xfrm>
          <a:prstGeom prst="rect">
            <a:avLst/>
          </a:prstGeom>
          <a:solidFill>
            <a:schemeClr val="bg1"/>
          </a:solidFill>
          <a:ln w="9525" cap="flat" cmpd="sng">
            <a:solidFill>
              <a:srgbClr val="FF0000"/>
            </a:solidFill>
            <a:prstDash val="solid"/>
            <a:miter/>
            <a:headEnd type="none" w="med" len="med"/>
            <a:tailEnd type="none" w="med" len="med"/>
          </a:ln>
        </p:spPr>
        <p:txBody>
          <a:bodyPr/>
          <a:p>
            <a:endParaRPr lang="zh-CN" altLang="en-US"/>
          </a:p>
        </p:txBody>
      </p:sp>
      <p:sp>
        <p:nvSpPr>
          <p:cNvPr id="1685506" name="文本框 1685505"/>
          <p:cNvSpPr txBox="1"/>
          <p:nvPr/>
        </p:nvSpPr>
        <p:spPr>
          <a:xfrm>
            <a:off x="1695450" y="548958"/>
            <a:ext cx="5741988" cy="1038860"/>
          </a:xfrm>
          <a:prstGeom prst="rect">
            <a:avLst/>
          </a:prstGeom>
          <a:noFill/>
          <a:ln w="9525">
            <a:noFill/>
          </a:ln>
        </p:spPr>
        <p:txBody>
          <a:bodyPr>
            <a:spAutoFit/>
          </a:bodyPr>
          <a:p>
            <a:pPr>
              <a:lnSpc>
                <a:spcPct val="140000"/>
              </a:lnSpc>
              <a:buClr>
                <a:srgbClr val="0066FF"/>
              </a:buClr>
              <a:buFont typeface="Wingdings" panose="05000000000000000000" pitchFamily="2" charset="2"/>
            </a:pPr>
            <a:r>
              <a:rPr lang="zh-CN" altLang="en-US" sz="2400" dirty="0">
                <a:latin typeface="Arial" panose="020B0604020202020204" pitchFamily="34" charset="0"/>
                <a:ea typeface="华文宋体" pitchFamily="2" charset="-122"/>
              </a:rPr>
              <a:t>图灵机模型示例</a:t>
            </a:r>
            <a:r>
              <a:rPr lang="zh-CN" altLang="en-US" sz="1800" b="0" dirty="0">
                <a:latin typeface="Arial" panose="020B0604020202020204" pitchFamily="34" charset="0"/>
                <a:ea typeface="华文宋体" pitchFamily="2" charset="-122"/>
              </a:rPr>
              <a:t>。 </a:t>
            </a:r>
            <a:r>
              <a:rPr lang="en-US" altLang="zh-CN" sz="2000" b="0">
                <a:latin typeface="Arial" panose="020B0604020202020204" pitchFamily="34" charset="0"/>
                <a:ea typeface="华文宋体" pitchFamily="2" charset="-122"/>
              </a:rPr>
              <a:t>(</a:t>
            </a:r>
            <a:r>
              <a:rPr lang="zh-CN" altLang="en-US" sz="2000" b="0">
                <a:latin typeface="Arial" panose="020B0604020202020204" pitchFamily="34" charset="0"/>
                <a:ea typeface="华文宋体" pitchFamily="2" charset="-122"/>
              </a:rPr>
              <a:t>下面</a:t>
            </a:r>
            <a:r>
              <a:rPr lang="zh-CN" altLang="en-US" sz="2000">
                <a:latin typeface="Times New Roman" panose="02020603050405020304" pitchFamily="18" charset="0"/>
                <a:ea typeface="楷体" panose="02010609060101010101" charset="-122"/>
                <a:cs typeface="Times New Roman" panose="02020603050405020304" pitchFamily="18" charset="0"/>
                <a:sym typeface="+mn-ea"/>
              </a:rPr>
              <a:t>给出了图灵机的4个状态、五元组描述的程序及其对应的状态转换图。</a:t>
            </a:r>
            <a:r>
              <a:rPr lang="en-US" altLang="zh-CN" sz="2000" b="0">
                <a:latin typeface="Arial" panose="020B0604020202020204" pitchFamily="34" charset="0"/>
                <a:ea typeface="华文宋体" pitchFamily="2" charset="-122"/>
              </a:rPr>
              <a:t>)</a:t>
            </a:r>
            <a:endParaRPr lang="en-US" altLang="zh-CN" sz="2000" b="0">
              <a:latin typeface="Arial" panose="020B0604020202020204" pitchFamily="34" charset="0"/>
              <a:ea typeface="华文宋体" pitchFamily="2" charset="-122"/>
            </a:endParaRPr>
          </a:p>
        </p:txBody>
      </p:sp>
      <p:sp>
        <p:nvSpPr>
          <p:cNvPr id="1685507" name="直接连接符 1685506"/>
          <p:cNvSpPr/>
          <p:nvPr/>
        </p:nvSpPr>
        <p:spPr>
          <a:xfrm>
            <a:off x="11135360" y="1449070"/>
            <a:ext cx="0" cy="3741738"/>
          </a:xfrm>
          <a:prstGeom prst="line">
            <a:avLst/>
          </a:prstGeom>
          <a:ln w="9525" cap="flat" cmpd="sng">
            <a:solidFill>
              <a:schemeClr val="tx1"/>
            </a:solidFill>
            <a:prstDash val="solid"/>
            <a:headEnd type="none" w="med" len="med"/>
            <a:tailEnd type="triangle" w="med" len="med"/>
          </a:ln>
        </p:spPr>
      </p:sp>
      <p:sp>
        <p:nvSpPr>
          <p:cNvPr id="1685508" name="文本框 1685507"/>
          <p:cNvSpPr txBox="1"/>
          <p:nvPr/>
        </p:nvSpPr>
        <p:spPr>
          <a:xfrm>
            <a:off x="11095673" y="2661920"/>
            <a:ext cx="428625" cy="904240"/>
          </a:xfrm>
          <a:prstGeom prst="rect">
            <a:avLst/>
          </a:prstGeom>
          <a:noFill/>
          <a:ln w="9525">
            <a:noFill/>
          </a:ln>
        </p:spPr>
        <p:txBody>
          <a:bodyPr vert="eaVert" wrap="none" anchor="t" anchorCtr="0">
            <a:spAutoFit/>
          </a:bodyPr>
          <a:p>
            <a:r>
              <a:rPr lang="zh-CN" altLang="en-US" sz="1600" b="0" dirty="0">
                <a:latin typeface="Arial" panose="020B0604020202020204" pitchFamily="34" charset="0"/>
                <a:ea typeface="宋体" panose="02010600030101010101" pitchFamily="2" charset="-122"/>
              </a:rPr>
              <a:t>执行过程</a:t>
            </a:r>
            <a:endParaRPr lang="zh-CN" altLang="en-US" sz="1600" b="0" dirty="0">
              <a:latin typeface="Arial" panose="020B0604020202020204" pitchFamily="34" charset="0"/>
              <a:ea typeface="宋体" panose="02010600030101010101" pitchFamily="2" charset="-122"/>
            </a:endParaRPr>
          </a:p>
        </p:txBody>
      </p:sp>
      <p:sp>
        <p:nvSpPr>
          <p:cNvPr id="1685511" name="矩形 1685510"/>
          <p:cNvSpPr/>
          <p:nvPr/>
        </p:nvSpPr>
        <p:spPr>
          <a:xfrm>
            <a:off x="4777423" y="6044883"/>
            <a:ext cx="3190875" cy="306705"/>
          </a:xfrm>
          <a:prstGeom prst="rect">
            <a:avLst/>
          </a:prstGeom>
          <a:solidFill>
            <a:schemeClr val="tx2"/>
          </a:solidFill>
          <a:ln w="9525">
            <a:noFill/>
          </a:ln>
        </p:spPr>
        <p:txBody>
          <a:bodyPr>
            <a:spAutoFit/>
          </a:bodyPr>
          <a:p>
            <a:r>
              <a:rPr lang="zh-CN" altLang="en-US" sz="1400" dirty="0">
                <a:solidFill>
                  <a:schemeClr val="bg1"/>
                </a:solidFill>
                <a:latin typeface="Arial" panose="020B0604020202020204" pitchFamily="34" charset="0"/>
                <a:ea typeface="华文宋体" pitchFamily="2" charset="-122"/>
              </a:rPr>
              <a:t>功能：将一串连续</a:t>
            </a:r>
            <a:r>
              <a:rPr lang="en-US" altLang="zh-CN" sz="1400">
                <a:solidFill>
                  <a:schemeClr val="bg1"/>
                </a:solidFill>
                <a:latin typeface="Arial" panose="020B0604020202020204" pitchFamily="34" charset="0"/>
                <a:ea typeface="华文宋体" pitchFamily="2" charset="-122"/>
              </a:rPr>
              <a:t>1</a:t>
            </a:r>
            <a:r>
              <a:rPr lang="zh-CN" altLang="en-US" sz="1400" dirty="0">
                <a:solidFill>
                  <a:schemeClr val="bg1"/>
                </a:solidFill>
                <a:latin typeface="Arial" panose="020B0604020202020204" pitchFamily="34" charset="0"/>
                <a:ea typeface="华文宋体" pitchFamily="2" charset="-122"/>
              </a:rPr>
              <a:t>的后面再加一位</a:t>
            </a:r>
            <a:r>
              <a:rPr lang="en-US" altLang="zh-CN" sz="1400">
                <a:solidFill>
                  <a:schemeClr val="bg1"/>
                </a:solidFill>
                <a:latin typeface="Arial" panose="020B0604020202020204" pitchFamily="34" charset="0"/>
                <a:ea typeface="华文宋体" pitchFamily="2" charset="-122"/>
              </a:rPr>
              <a:t>1</a:t>
            </a:r>
            <a:endParaRPr lang="en-US" altLang="zh-CN" sz="1400">
              <a:solidFill>
                <a:schemeClr val="bg1"/>
              </a:solidFill>
              <a:latin typeface="Arial" panose="020B0604020202020204" pitchFamily="34" charset="0"/>
              <a:ea typeface="华文宋体" pitchFamily="2" charset="-122"/>
            </a:endParaRPr>
          </a:p>
        </p:txBody>
      </p:sp>
      <p:grpSp>
        <p:nvGrpSpPr>
          <p:cNvPr id="1685514" name="组合 1685513"/>
          <p:cNvGrpSpPr/>
          <p:nvPr/>
        </p:nvGrpSpPr>
        <p:grpSpPr>
          <a:xfrm>
            <a:off x="1732280" y="5990590"/>
            <a:ext cx="2354263" cy="369888"/>
            <a:chOff x="755" y="1298"/>
            <a:chExt cx="1483" cy="234"/>
          </a:xfrm>
        </p:grpSpPr>
        <p:sp>
          <p:nvSpPr>
            <p:cNvPr id="1685515" name="文本框 1685514"/>
            <p:cNvSpPr txBox="1"/>
            <p:nvPr/>
          </p:nvSpPr>
          <p:spPr>
            <a:xfrm>
              <a:off x="832" y="1319"/>
              <a:ext cx="1325" cy="213"/>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0  0  1  1  1  1  0  0  0</a:t>
              </a:r>
              <a:endParaRPr lang="en-US" altLang="zh-CN" sz="1600">
                <a:latin typeface="Arial" panose="020B0604020202020204" pitchFamily="34" charset="0"/>
                <a:ea typeface="宋体" panose="02010600030101010101" pitchFamily="2" charset="-122"/>
              </a:endParaRPr>
            </a:p>
          </p:txBody>
        </p:sp>
        <p:grpSp>
          <p:nvGrpSpPr>
            <p:cNvPr id="1685516" name="组合 1685515"/>
            <p:cNvGrpSpPr/>
            <p:nvPr/>
          </p:nvGrpSpPr>
          <p:grpSpPr>
            <a:xfrm>
              <a:off x="755" y="1298"/>
              <a:ext cx="1483" cy="223"/>
              <a:chOff x="787" y="1306"/>
              <a:chExt cx="1330" cy="223"/>
            </a:xfrm>
          </p:grpSpPr>
          <p:sp>
            <p:nvSpPr>
              <p:cNvPr id="1685517" name="直接连接符 1685516"/>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518" name="直接连接符 1685517"/>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519" name="直接连接符 1685518"/>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520" name="直接连接符 1685519"/>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521" name="直接连接符 1685520"/>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522" name="直接连接符 1685521"/>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523" name="直接连接符 1685522"/>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524" name="直接连接符 1685523"/>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525" name="直接连接符 1685524"/>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526" name="直接连接符 1685525"/>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527" name="直接连接符 1685526"/>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528" name="直接连接符 1685527"/>
            <p:cNvSpPr/>
            <p:nvPr/>
          </p:nvSpPr>
          <p:spPr>
            <a:xfrm>
              <a:off x="2140" y="1301"/>
              <a:ext cx="0" cy="215"/>
            </a:xfrm>
            <a:prstGeom prst="line">
              <a:avLst/>
            </a:prstGeom>
            <a:ln w="9525" cap="flat" cmpd="sng">
              <a:solidFill>
                <a:schemeClr val="tx1"/>
              </a:solidFill>
              <a:prstDash val="solid"/>
              <a:headEnd type="none" w="med" len="med"/>
              <a:tailEnd type="none" w="med" len="med"/>
            </a:ln>
          </p:spPr>
        </p:sp>
      </p:grpSp>
      <p:sp>
        <p:nvSpPr>
          <p:cNvPr id="1685529" name="直接连接符 1685528"/>
          <p:cNvSpPr/>
          <p:nvPr/>
        </p:nvSpPr>
        <p:spPr>
          <a:xfrm>
            <a:off x="2206943" y="5735003"/>
            <a:ext cx="0" cy="255587"/>
          </a:xfrm>
          <a:prstGeom prst="line">
            <a:avLst/>
          </a:prstGeom>
          <a:ln w="28575" cap="flat" cmpd="sng">
            <a:solidFill>
              <a:schemeClr val="tx1"/>
            </a:solidFill>
            <a:prstDash val="solid"/>
            <a:headEnd type="none" w="med" len="med"/>
            <a:tailEnd type="triangle" w="med" len="med"/>
          </a:ln>
        </p:spPr>
      </p:sp>
      <p:sp>
        <p:nvSpPr>
          <p:cNvPr id="1685530" name="文本框 1685529"/>
          <p:cNvSpPr txBox="1"/>
          <p:nvPr/>
        </p:nvSpPr>
        <p:spPr>
          <a:xfrm>
            <a:off x="1800543" y="5376228"/>
            <a:ext cx="791210" cy="335915"/>
          </a:xfrm>
          <a:prstGeom prst="rect">
            <a:avLst/>
          </a:prstGeom>
          <a:noFill/>
          <a:ln w="9525" cap="flat" cmpd="sng">
            <a:solidFill>
              <a:srgbClr val="0000FF"/>
            </a:solidFill>
            <a:prstDash val="solid"/>
            <a:miter/>
            <a:headEnd type="none" w="med" len="med"/>
            <a:tailEnd type="none" w="med" len="med"/>
          </a:ln>
        </p:spPr>
        <p:txBody>
          <a:bodyPr wrap="none" lIns="91429" tIns="45716" rIns="91429" bIns="45716" anchor="t" anchorCtr="0">
            <a:spAutoFit/>
          </a:bodyPr>
          <a:p>
            <a:r>
              <a:rPr lang="zh-CN" altLang="en-US" sz="1600" dirty="0">
                <a:latin typeface="Arial" panose="020B0604020202020204" pitchFamily="34" charset="0"/>
                <a:ea typeface="宋体" panose="02010600030101010101" pitchFamily="2" charset="-122"/>
              </a:rPr>
              <a:t>控制器</a:t>
            </a:r>
            <a:endParaRPr lang="zh-CN" altLang="en-US" sz="1600">
              <a:latin typeface="Arial" panose="020B0604020202020204" pitchFamily="34" charset="0"/>
              <a:ea typeface="宋体" panose="02010600030101010101" pitchFamily="2" charset="-122"/>
            </a:endParaRPr>
          </a:p>
        </p:txBody>
      </p:sp>
      <p:grpSp>
        <p:nvGrpSpPr>
          <p:cNvPr id="1685550" name="组合 1685549"/>
          <p:cNvGrpSpPr/>
          <p:nvPr/>
        </p:nvGrpSpPr>
        <p:grpSpPr>
          <a:xfrm>
            <a:off x="2019300" y="3228658"/>
            <a:ext cx="1390650" cy="1758950"/>
            <a:chOff x="846" y="1321"/>
            <a:chExt cx="876" cy="1108"/>
          </a:xfrm>
        </p:grpSpPr>
        <p:sp>
          <p:nvSpPr>
            <p:cNvPr id="1685531" name="折角形 1685530"/>
            <p:cNvSpPr/>
            <p:nvPr/>
          </p:nvSpPr>
          <p:spPr>
            <a:xfrm>
              <a:off x="846" y="1321"/>
              <a:ext cx="876" cy="1108"/>
            </a:xfrm>
            <a:prstGeom prst="foldedCorner">
              <a:avLst>
                <a:gd name="adj" fmla="val 12500"/>
              </a:avLst>
            </a:prstGeom>
            <a:noFill/>
            <a:ln w="6350" cap="flat" cmpd="sng">
              <a:solidFill>
                <a:schemeClr val="tx1"/>
              </a:solidFill>
              <a:prstDash val="solid"/>
              <a:headEnd type="none" w="med" len="med"/>
              <a:tailEnd type="none" w="med" len="med"/>
            </a:ln>
          </p:spPr>
          <p:txBody>
            <a:bodyPr/>
            <a:p>
              <a:endParaRPr lang="zh-CN" altLang="en-US"/>
            </a:p>
          </p:txBody>
        </p:sp>
        <p:sp>
          <p:nvSpPr>
            <p:cNvPr id="1685532" name="文本框 1685531"/>
            <p:cNvSpPr txBox="1"/>
            <p:nvPr/>
          </p:nvSpPr>
          <p:spPr>
            <a:xfrm>
              <a:off x="851" y="1346"/>
              <a:ext cx="840" cy="987"/>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1</a:t>
              </a:r>
              <a:r>
                <a:rPr lang="en-US" altLang="zh-CN" sz="1600">
                  <a:latin typeface="Arial" panose="020B0604020202020204" pitchFamily="34" charset="0"/>
                  <a:ea typeface="宋体" panose="02010600030101010101" pitchFamily="2" charset="-122"/>
                </a:rPr>
                <a:t>,0,0,R,S</a:t>
              </a:r>
              <a:r>
                <a:rPr lang="en-US" altLang="zh-CN" sz="1600" baseline="-25000">
                  <a:latin typeface="Arial" panose="020B0604020202020204" pitchFamily="34" charset="0"/>
                  <a:ea typeface="宋体" panose="02010600030101010101" pitchFamily="2" charset="-122"/>
                </a:rPr>
                <a:t>1</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1</a:t>
              </a:r>
              <a:r>
                <a:rPr lang="en-US" altLang="zh-CN" sz="1600">
                  <a:latin typeface="Arial" panose="020B0604020202020204" pitchFamily="34" charset="0"/>
                  <a:ea typeface="宋体" panose="02010600030101010101" pitchFamily="2" charset="-122"/>
                </a:rPr>
                <a:t>,1,1,R,S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,1,1,R,S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,0,1,L,S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,1,1,L,S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,0,0,N,S</a:t>
              </a:r>
              <a:r>
                <a:rPr lang="en-US" altLang="zh-CN" sz="1600" baseline="-25000">
                  <a:latin typeface="Arial" panose="020B0604020202020204" pitchFamily="34" charset="0"/>
                  <a:ea typeface="宋体" panose="02010600030101010101" pitchFamily="2" charset="-122"/>
                </a:rPr>
                <a:t>4</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grpSp>
      <p:sp>
        <p:nvSpPr>
          <p:cNvPr id="1685533" name="椭圆 1685532"/>
          <p:cNvSpPr/>
          <p:nvPr/>
        </p:nvSpPr>
        <p:spPr>
          <a:xfrm>
            <a:off x="4551363" y="2509520"/>
            <a:ext cx="535129" cy="467035"/>
          </a:xfrm>
          <a:prstGeom prst="ellipse">
            <a:avLst/>
          </a:prstGeom>
          <a:noFill/>
          <a:ln w="9525" cap="flat" cmpd="sng">
            <a:solidFill>
              <a:srgbClr val="0000FF"/>
            </a:solidFill>
            <a:prstDash val="solid"/>
            <a:headEnd type="none" w="med" len="med"/>
            <a:tailEnd type="none" w="med" len="med"/>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1</a:t>
            </a:r>
            <a:endParaRPr lang="en-US" altLang="zh-CN" sz="1600" baseline="-25000">
              <a:latin typeface="Arial" panose="020B0604020202020204" pitchFamily="34" charset="0"/>
              <a:ea typeface="宋体" panose="02010600030101010101" pitchFamily="2" charset="-122"/>
            </a:endParaRPr>
          </a:p>
        </p:txBody>
      </p:sp>
      <p:sp>
        <p:nvSpPr>
          <p:cNvPr id="1685534" name="椭圆 1685533"/>
          <p:cNvSpPr/>
          <p:nvPr/>
        </p:nvSpPr>
        <p:spPr>
          <a:xfrm>
            <a:off x="5918200" y="2487295"/>
            <a:ext cx="535129" cy="467035"/>
          </a:xfrm>
          <a:prstGeom prst="ellipse">
            <a:avLst/>
          </a:prstGeom>
          <a:noFill/>
          <a:ln w="9525" cap="flat" cmpd="sng">
            <a:solidFill>
              <a:srgbClr val="0000FF"/>
            </a:solidFill>
            <a:prstDash val="solid"/>
            <a:headEnd type="none" w="med" len="med"/>
            <a:tailEnd type="none" w="med" len="med"/>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2</a:t>
            </a:r>
            <a:endParaRPr lang="en-US" altLang="zh-CN" sz="1600" baseline="-25000">
              <a:latin typeface="Arial" panose="020B0604020202020204" pitchFamily="34" charset="0"/>
              <a:ea typeface="宋体" panose="02010600030101010101" pitchFamily="2" charset="-122"/>
            </a:endParaRPr>
          </a:p>
        </p:txBody>
      </p:sp>
      <p:sp>
        <p:nvSpPr>
          <p:cNvPr id="1685535" name="椭圆 1685534"/>
          <p:cNvSpPr/>
          <p:nvPr/>
        </p:nvSpPr>
        <p:spPr>
          <a:xfrm>
            <a:off x="5918200" y="3765233"/>
            <a:ext cx="535129" cy="467035"/>
          </a:xfrm>
          <a:prstGeom prst="ellipse">
            <a:avLst/>
          </a:prstGeom>
          <a:noFill/>
          <a:ln w="9525" cap="flat" cmpd="sng">
            <a:solidFill>
              <a:srgbClr val="0000FF"/>
            </a:solidFill>
            <a:prstDash val="solid"/>
            <a:headEnd type="none" w="med" len="med"/>
            <a:tailEnd type="none" w="med" len="med"/>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3</a:t>
            </a:r>
            <a:endParaRPr lang="en-US" altLang="zh-CN" sz="1600" baseline="-25000">
              <a:latin typeface="Arial" panose="020B0604020202020204" pitchFamily="34" charset="0"/>
              <a:ea typeface="宋体" panose="02010600030101010101" pitchFamily="2" charset="-122"/>
            </a:endParaRPr>
          </a:p>
        </p:txBody>
      </p:sp>
      <p:sp>
        <p:nvSpPr>
          <p:cNvPr id="1685536" name="椭圆 1685535"/>
          <p:cNvSpPr/>
          <p:nvPr/>
        </p:nvSpPr>
        <p:spPr>
          <a:xfrm>
            <a:off x="4552950" y="3765233"/>
            <a:ext cx="535129" cy="467035"/>
          </a:xfrm>
          <a:prstGeom prst="ellipse">
            <a:avLst/>
          </a:prstGeom>
          <a:noFill/>
          <a:ln w="9525" cap="flat" cmpd="sng">
            <a:solidFill>
              <a:srgbClr val="0000FF"/>
            </a:solidFill>
            <a:prstDash val="solid"/>
            <a:headEnd type="none" w="med" len="med"/>
            <a:tailEnd type="none" w="med" len="med"/>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4</a:t>
            </a:r>
            <a:endParaRPr lang="en-US" altLang="zh-CN" sz="1600" baseline="-25000">
              <a:latin typeface="Arial" panose="020B0604020202020204" pitchFamily="34" charset="0"/>
              <a:ea typeface="宋体" panose="02010600030101010101" pitchFamily="2" charset="-122"/>
            </a:endParaRPr>
          </a:p>
        </p:txBody>
      </p:sp>
      <p:sp>
        <p:nvSpPr>
          <p:cNvPr id="1685537" name="直接连接符 1685536"/>
          <p:cNvSpPr/>
          <p:nvPr/>
        </p:nvSpPr>
        <p:spPr>
          <a:xfrm>
            <a:off x="5045075" y="2730183"/>
            <a:ext cx="877888" cy="0"/>
          </a:xfrm>
          <a:prstGeom prst="line">
            <a:avLst/>
          </a:prstGeom>
          <a:ln w="9525" cap="flat" cmpd="sng">
            <a:solidFill>
              <a:schemeClr val="tx1"/>
            </a:solidFill>
            <a:prstDash val="solid"/>
            <a:headEnd type="none" w="med" len="med"/>
            <a:tailEnd type="triangle" w="med" len="med"/>
          </a:ln>
        </p:spPr>
      </p:sp>
      <p:sp>
        <p:nvSpPr>
          <p:cNvPr id="1685538" name="文本框 1685537"/>
          <p:cNvSpPr txBox="1"/>
          <p:nvPr/>
        </p:nvSpPr>
        <p:spPr>
          <a:xfrm>
            <a:off x="5122863" y="2406333"/>
            <a:ext cx="66738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1,1,R</a:t>
            </a:r>
            <a:endParaRPr lang="en-US" altLang="zh-CN" sz="1600">
              <a:latin typeface="Arial" panose="020B0604020202020204" pitchFamily="34" charset="0"/>
              <a:ea typeface="宋体" panose="02010600030101010101" pitchFamily="2" charset="-122"/>
            </a:endParaRPr>
          </a:p>
        </p:txBody>
      </p:sp>
      <p:sp>
        <p:nvSpPr>
          <p:cNvPr id="1685539" name="任意多边形 1685538"/>
          <p:cNvSpPr/>
          <p:nvPr/>
        </p:nvSpPr>
        <p:spPr>
          <a:xfrm>
            <a:off x="6337300" y="2398395"/>
            <a:ext cx="512763" cy="581025"/>
          </a:xfrm>
          <a:custGeom>
            <a:avLst/>
            <a:gdLst/>
            <a:ahLst/>
            <a:cxnLst/>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685540" name="文本框 1685539"/>
          <p:cNvSpPr txBox="1"/>
          <p:nvPr/>
        </p:nvSpPr>
        <p:spPr>
          <a:xfrm>
            <a:off x="6310313" y="2153920"/>
            <a:ext cx="66738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1,1,R</a:t>
            </a:r>
            <a:endParaRPr lang="en-US" altLang="zh-CN" sz="1600">
              <a:latin typeface="Arial" panose="020B0604020202020204" pitchFamily="34" charset="0"/>
              <a:ea typeface="宋体" panose="02010600030101010101" pitchFamily="2" charset="-122"/>
            </a:endParaRPr>
          </a:p>
        </p:txBody>
      </p:sp>
      <p:sp>
        <p:nvSpPr>
          <p:cNvPr id="1685541" name="直接连接符 1685540"/>
          <p:cNvSpPr/>
          <p:nvPr/>
        </p:nvSpPr>
        <p:spPr>
          <a:xfrm>
            <a:off x="6154738" y="2938145"/>
            <a:ext cx="0" cy="828675"/>
          </a:xfrm>
          <a:prstGeom prst="line">
            <a:avLst/>
          </a:prstGeom>
          <a:ln w="9525" cap="flat" cmpd="sng">
            <a:solidFill>
              <a:schemeClr val="tx1"/>
            </a:solidFill>
            <a:prstDash val="solid"/>
            <a:headEnd type="none" w="med" len="med"/>
            <a:tailEnd type="triangle" w="med" len="med"/>
          </a:ln>
        </p:spPr>
      </p:sp>
      <p:sp>
        <p:nvSpPr>
          <p:cNvPr id="1685542" name="文本框 1685541"/>
          <p:cNvSpPr txBox="1"/>
          <p:nvPr/>
        </p:nvSpPr>
        <p:spPr>
          <a:xfrm>
            <a:off x="6107113" y="3069908"/>
            <a:ext cx="633730"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0,1,L</a:t>
            </a:r>
            <a:endParaRPr lang="en-US" altLang="zh-CN" sz="1600">
              <a:latin typeface="Arial" panose="020B0604020202020204" pitchFamily="34" charset="0"/>
              <a:ea typeface="宋体" panose="02010600030101010101" pitchFamily="2" charset="-122"/>
            </a:endParaRPr>
          </a:p>
        </p:txBody>
      </p:sp>
      <p:sp>
        <p:nvSpPr>
          <p:cNvPr id="1685543" name="任意多边形 1685542"/>
          <p:cNvSpPr/>
          <p:nvPr/>
        </p:nvSpPr>
        <p:spPr>
          <a:xfrm>
            <a:off x="6351588" y="3698558"/>
            <a:ext cx="514350" cy="579437"/>
          </a:xfrm>
          <a:custGeom>
            <a:avLst/>
            <a:gdLst/>
            <a:ahLst/>
            <a:cxnLst/>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685544" name="文本框 1685543"/>
          <p:cNvSpPr txBox="1"/>
          <p:nvPr/>
        </p:nvSpPr>
        <p:spPr>
          <a:xfrm>
            <a:off x="6326188" y="3452495"/>
            <a:ext cx="633730"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1,1,L</a:t>
            </a:r>
            <a:endParaRPr lang="en-US" altLang="zh-CN" sz="1600">
              <a:latin typeface="Arial" panose="020B0604020202020204" pitchFamily="34" charset="0"/>
              <a:ea typeface="宋体" panose="02010600030101010101" pitchFamily="2" charset="-122"/>
            </a:endParaRPr>
          </a:p>
        </p:txBody>
      </p:sp>
      <p:sp>
        <p:nvSpPr>
          <p:cNvPr id="1685545" name="直接连接符 1685544"/>
          <p:cNvSpPr/>
          <p:nvPr/>
        </p:nvSpPr>
        <p:spPr>
          <a:xfrm>
            <a:off x="5032375" y="4001770"/>
            <a:ext cx="877888" cy="0"/>
          </a:xfrm>
          <a:prstGeom prst="line">
            <a:avLst/>
          </a:prstGeom>
          <a:ln w="9525" cap="flat" cmpd="sng">
            <a:solidFill>
              <a:schemeClr val="tx1"/>
            </a:solidFill>
            <a:prstDash val="solid"/>
            <a:headEnd type="triangle" w="med" len="med"/>
            <a:tailEnd type="none" w="med" len="med"/>
          </a:ln>
        </p:spPr>
      </p:sp>
      <p:sp>
        <p:nvSpPr>
          <p:cNvPr id="1685546" name="文本框 1685545"/>
          <p:cNvSpPr txBox="1"/>
          <p:nvPr/>
        </p:nvSpPr>
        <p:spPr>
          <a:xfrm>
            <a:off x="5108575" y="3676333"/>
            <a:ext cx="66738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0,0,N</a:t>
            </a:r>
            <a:endParaRPr lang="en-US" altLang="zh-CN" sz="1600">
              <a:latin typeface="Arial" panose="020B0604020202020204" pitchFamily="34" charset="0"/>
              <a:ea typeface="宋体" panose="02010600030101010101" pitchFamily="2" charset="-122"/>
            </a:endParaRPr>
          </a:p>
        </p:txBody>
      </p:sp>
      <p:sp>
        <p:nvSpPr>
          <p:cNvPr id="1685547" name="文本框 1685546"/>
          <p:cNvSpPr txBox="1"/>
          <p:nvPr/>
        </p:nvSpPr>
        <p:spPr>
          <a:xfrm>
            <a:off x="1958975" y="2006283"/>
            <a:ext cx="1406525" cy="107505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1</a:t>
            </a:r>
            <a:r>
              <a:rPr lang="zh-CN" altLang="en-US" sz="1600" dirty="0">
                <a:latin typeface="Arial" panose="020B0604020202020204" pitchFamily="34" charset="0"/>
                <a:ea typeface="宋体" panose="02010600030101010101" pitchFamily="2" charset="-122"/>
              </a:rPr>
              <a:t>：开始状态</a:t>
            </a:r>
            <a:endParaRPr lang="zh-CN" altLang="en-US" sz="1600" dirty="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2</a:t>
            </a:r>
            <a:r>
              <a:rPr lang="zh-CN" altLang="en-US" sz="1600" dirty="0">
                <a:latin typeface="Arial" panose="020B0604020202020204" pitchFamily="34" charset="0"/>
                <a:ea typeface="宋体" panose="02010600030101010101" pitchFamily="2" charset="-122"/>
              </a:rPr>
              <a:t>：右移状态</a:t>
            </a:r>
            <a:endParaRPr lang="zh-CN" altLang="en-US" sz="1600" dirty="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3</a:t>
            </a:r>
            <a:r>
              <a:rPr lang="zh-CN" altLang="en-US" sz="1600" dirty="0">
                <a:latin typeface="Arial" panose="020B0604020202020204" pitchFamily="34" charset="0"/>
                <a:ea typeface="宋体" panose="02010600030101010101" pitchFamily="2" charset="-122"/>
              </a:rPr>
              <a:t>：左移状态</a:t>
            </a:r>
            <a:endParaRPr lang="zh-CN" altLang="en-US" sz="1600" dirty="0">
              <a:latin typeface="Arial" panose="020B0604020202020204" pitchFamily="34" charset="0"/>
              <a:ea typeface="宋体" panose="02010600030101010101" pitchFamily="2" charset="-122"/>
            </a:endParaRPr>
          </a:p>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4</a:t>
            </a:r>
            <a:r>
              <a:rPr lang="zh-CN" altLang="en-US" sz="1600" dirty="0">
                <a:latin typeface="Arial" panose="020B0604020202020204" pitchFamily="34" charset="0"/>
                <a:ea typeface="宋体" panose="02010600030101010101" pitchFamily="2" charset="-122"/>
              </a:rPr>
              <a:t>：停机状态</a:t>
            </a:r>
            <a:endParaRPr lang="zh-CN" altLang="en-US" sz="1600">
              <a:latin typeface="Arial" panose="020B0604020202020204" pitchFamily="34" charset="0"/>
              <a:ea typeface="宋体" panose="02010600030101010101" pitchFamily="2" charset="-122"/>
            </a:endParaRPr>
          </a:p>
        </p:txBody>
      </p:sp>
      <p:sp>
        <p:nvSpPr>
          <p:cNvPr id="1685548" name="任意多边形 1685547"/>
          <p:cNvSpPr/>
          <p:nvPr/>
        </p:nvSpPr>
        <p:spPr>
          <a:xfrm flipH="1">
            <a:off x="4129088" y="2442845"/>
            <a:ext cx="512762" cy="581025"/>
          </a:xfrm>
          <a:custGeom>
            <a:avLst/>
            <a:gdLst/>
            <a:ahLst/>
            <a:cxnLst/>
            <a:pathLst>
              <a:path w="323" h="366">
                <a:moveTo>
                  <a:pt x="0" y="86"/>
                </a:moveTo>
                <a:cubicBezTo>
                  <a:pt x="46" y="78"/>
                  <a:pt x="231" y="0"/>
                  <a:pt x="277" y="40"/>
                </a:cubicBezTo>
                <a:cubicBezTo>
                  <a:pt x="323" y="80"/>
                  <a:pt x="322" y="282"/>
                  <a:pt x="277" y="324"/>
                </a:cubicBezTo>
                <a:cubicBezTo>
                  <a:pt x="232" y="366"/>
                  <a:pt x="116" y="330"/>
                  <a:pt x="8" y="294"/>
                </a:cubicBez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685549" name="文本框 1685548"/>
          <p:cNvSpPr txBox="1"/>
          <p:nvPr/>
        </p:nvSpPr>
        <p:spPr>
          <a:xfrm>
            <a:off x="3990975" y="2187258"/>
            <a:ext cx="66738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0,0,R</a:t>
            </a:r>
            <a:endParaRPr lang="en-US" altLang="zh-CN" sz="1600">
              <a:latin typeface="Arial" panose="020B0604020202020204" pitchFamily="34" charset="0"/>
              <a:ea typeface="宋体" panose="02010600030101010101" pitchFamily="2" charset="-122"/>
            </a:endParaRPr>
          </a:p>
        </p:txBody>
      </p:sp>
      <p:grpSp>
        <p:nvGrpSpPr>
          <p:cNvPr id="1685551" name="组合 1685550"/>
          <p:cNvGrpSpPr/>
          <p:nvPr/>
        </p:nvGrpSpPr>
        <p:grpSpPr>
          <a:xfrm>
            <a:off x="8464868" y="841058"/>
            <a:ext cx="2355850" cy="369887"/>
            <a:chOff x="755" y="1298"/>
            <a:chExt cx="1483" cy="233"/>
          </a:xfrm>
        </p:grpSpPr>
        <p:sp>
          <p:nvSpPr>
            <p:cNvPr id="1685552" name="文本框 1685551"/>
            <p:cNvSpPr txBox="1"/>
            <p:nvPr/>
          </p:nvSpPr>
          <p:spPr>
            <a:xfrm>
              <a:off x="832" y="1319"/>
              <a:ext cx="1324" cy="212"/>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0  0  1  1  1  1  0  0  0</a:t>
              </a:r>
              <a:endParaRPr lang="en-US" altLang="zh-CN" sz="1600">
                <a:latin typeface="Arial" panose="020B0604020202020204" pitchFamily="34" charset="0"/>
                <a:ea typeface="宋体" panose="02010600030101010101" pitchFamily="2" charset="-122"/>
              </a:endParaRPr>
            </a:p>
          </p:txBody>
        </p:sp>
        <p:grpSp>
          <p:nvGrpSpPr>
            <p:cNvPr id="1685553" name="组合 1685552"/>
            <p:cNvGrpSpPr/>
            <p:nvPr/>
          </p:nvGrpSpPr>
          <p:grpSpPr>
            <a:xfrm>
              <a:off x="755" y="1298"/>
              <a:ext cx="1483" cy="223"/>
              <a:chOff x="787" y="1306"/>
              <a:chExt cx="1330" cy="223"/>
            </a:xfrm>
          </p:grpSpPr>
          <p:sp>
            <p:nvSpPr>
              <p:cNvPr id="1685554" name="直接连接符 1685553"/>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555" name="直接连接符 1685554"/>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556" name="直接连接符 1685555"/>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557" name="直接连接符 1685556"/>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558" name="直接连接符 1685557"/>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559" name="直接连接符 1685558"/>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560" name="直接连接符 1685559"/>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561" name="直接连接符 1685560"/>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562" name="直接连接符 1685561"/>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563" name="直接连接符 1685562"/>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564" name="直接连接符 1685563"/>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565" name="直接连接符 1685564"/>
            <p:cNvSpPr/>
            <p:nvPr/>
          </p:nvSpPr>
          <p:spPr>
            <a:xfrm>
              <a:off x="2140" y="1301"/>
              <a:ext cx="0" cy="215"/>
            </a:xfrm>
            <a:prstGeom prst="line">
              <a:avLst/>
            </a:prstGeom>
            <a:ln w="9525" cap="flat" cmpd="sng">
              <a:solidFill>
                <a:schemeClr val="tx1"/>
              </a:solidFill>
              <a:prstDash val="solid"/>
              <a:headEnd type="none" w="med" len="med"/>
              <a:tailEnd type="none" w="med" len="med"/>
            </a:ln>
          </p:spPr>
        </p:sp>
      </p:grpSp>
      <p:grpSp>
        <p:nvGrpSpPr>
          <p:cNvPr id="1685566" name="组合 1685565"/>
          <p:cNvGrpSpPr/>
          <p:nvPr/>
        </p:nvGrpSpPr>
        <p:grpSpPr>
          <a:xfrm>
            <a:off x="8464868" y="1845945"/>
            <a:ext cx="2355850" cy="369888"/>
            <a:chOff x="755" y="1298"/>
            <a:chExt cx="1483" cy="233"/>
          </a:xfrm>
        </p:grpSpPr>
        <p:sp>
          <p:nvSpPr>
            <p:cNvPr id="1685567" name="文本框 1685566"/>
            <p:cNvSpPr txBox="1"/>
            <p:nvPr/>
          </p:nvSpPr>
          <p:spPr>
            <a:xfrm>
              <a:off x="832" y="1319"/>
              <a:ext cx="1324" cy="212"/>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0  0  1  1  1  1  0  0  0</a:t>
              </a:r>
              <a:endParaRPr lang="en-US" altLang="zh-CN" sz="1600">
                <a:latin typeface="Arial" panose="020B0604020202020204" pitchFamily="34" charset="0"/>
                <a:ea typeface="宋体" panose="02010600030101010101" pitchFamily="2" charset="-122"/>
              </a:endParaRPr>
            </a:p>
          </p:txBody>
        </p:sp>
        <p:grpSp>
          <p:nvGrpSpPr>
            <p:cNvPr id="1685568" name="组合 1685567"/>
            <p:cNvGrpSpPr/>
            <p:nvPr/>
          </p:nvGrpSpPr>
          <p:grpSpPr>
            <a:xfrm>
              <a:off x="755" y="1298"/>
              <a:ext cx="1483" cy="223"/>
              <a:chOff x="787" y="1306"/>
              <a:chExt cx="1330" cy="223"/>
            </a:xfrm>
          </p:grpSpPr>
          <p:sp>
            <p:nvSpPr>
              <p:cNvPr id="1685569" name="直接连接符 1685568"/>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570" name="直接连接符 1685569"/>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571" name="直接连接符 1685570"/>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572" name="直接连接符 1685571"/>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573" name="直接连接符 1685572"/>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574" name="直接连接符 1685573"/>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575" name="直接连接符 1685574"/>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576" name="直接连接符 1685575"/>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577" name="直接连接符 1685576"/>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578" name="直接连接符 1685577"/>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579" name="直接连接符 1685578"/>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580" name="直接连接符 1685579"/>
            <p:cNvSpPr/>
            <p:nvPr/>
          </p:nvSpPr>
          <p:spPr>
            <a:xfrm>
              <a:off x="2140" y="1301"/>
              <a:ext cx="0" cy="215"/>
            </a:xfrm>
            <a:prstGeom prst="line">
              <a:avLst/>
            </a:prstGeom>
            <a:ln w="9525" cap="flat" cmpd="sng">
              <a:solidFill>
                <a:schemeClr val="tx1"/>
              </a:solidFill>
              <a:prstDash val="solid"/>
              <a:headEnd type="none" w="med" len="med"/>
              <a:tailEnd type="none" w="med" len="med"/>
            </a:ln>
          </p:spPr>
        </p:sp>
      </p:grpSp>
      <p:sp>
        <p:nvSpPr>
          <p:cNvPr id="1685581" name="直接连接符 1685580"/>
          <p:cNvSpPr/>
          <p:nvPr/>
        </p:nvSpPr>
        <p:spPr>
          <a:xfrm>
            <a:off x="8939530" y="585470"/>
            <a:ext cx="0" cy="255588"/>
          </a:xfrm>
          <a:prstGeom prst="line">
            <a:avLst/>
          </a:prstGeom>
          <a:ln w="28575" cap="flat" cmpd="sng">
            <a:solidFill>
              <a:schemeClr val="tx1"/>
            </a:solidFill>
            <a:prstDash val="solid"/>
            <a:headEnd type="none" w="med" len="med"/>
            <a:tailEnd type="triangle" w="med" len="med"/>
          </a:ln>
        </p:spPr>
      </p:sp>
      <p:sp>
        <p:nvSpPr>
          <p:cNvPr id="1685582" name="文本框 1685581"/>
          <p:cNvSpPr txBox="1"/>
          <p:nvPr/>
        </p:nvSpPr>
        <p:spPr>
          <a:xfrm>
            <a:off x="8444230" y="328295"/>
            <a:ext cx="133413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1</a:t>
            </a:r>
            <a:r>
              <a:rPr lang="en-US" altLang="zh-CN" sz="1600">
                <a:latin typeface="Arial" panose="020B0604020202020204" pitchFamily="34" charset="0"/>
                <a:ea typeface="宋体" panose="02010600030101010101" pitchFamily="2" charset="-122"/>
              </a:rPr>
              <a:t>,0,0,R,S</a:t>
            </a:r>
            <a:r>
              <a:rPr lang="en-US" altLang="zh-CN" sz="1600" baseline="-25000">
                <a:latin typeface="Arial" panose="020B0604020202020204" pitchFamily="34" charset="0"/>
                <a:ea typeface="宋体" panose="02010600030101010101" pitchFamily="2" charset="-122"/>
              </a:rPr>
              <a:t>1</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sp>
        <p:nvSpPr>
          <p:cNvPr id="1685583" name="直接连接符 1685582"/>
          <p:cNvSpPr/>
          <p:nvPr/>
        </p:nvSpPr>
        <p:spPr>
          <a:xfrm>
            <a:off x="9179243" y="1591945"/>
            <a:ext cx="0" cy="255588"/>
          </a:xfrm>
          <a:prstGeom prst="line">
            <a:avLst/>
          </a:prstGeom>
          <a:ln w="28575" cap="flat" cmpd="sng">
            <a:solidFill>
              <a:schemeClr val="tx1"/>
            </a:solidFill>
            <a:prstDash val="solid"/>
            <a:headEnd type="none" w="med" len="med"/>
            <a:tailEnd type="triangle" w="med" len="med"/>
          </a:ln>
        </p:spPr>
      </p:sp>
      <p:sp>
        <p:nvSpPr>
          <p:cNvPr id="1685584" name="文本框 1685583"/>
          <p:cNvSpPr txBox="1"/>
          <p:nvPr/>
        </p:nvSpPr>
        <p:spPr>
          <a:xfrm>
            <a:off x="8683943" y="1334770"/>
            <a:ext cx="133413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1</a:t>
            </a:r>
            <a:r>
              <a:rPr lang="en-US" altLang="zh-CN" sz="1600">
                <a:latin typeface="Arial" panose="020B0604020202020204" pitchFamily="34" charset="0"/>
                <a:ea typeface="宋体" panose="02010600030101010101" pitchFamily="2" charset="-122"/>
              </a:rPr>
              <a:t>,1,1,R,S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grpSp>
        <p:nvGrpSpPr>
          <p:cNvPr id="1685585" name="组合 1685584"/>
          <p:cNvGrpSpPr/>
          <p:nvPr/>
        </p:nvGrpSpPr>
        <p:grpSpPr>
          <a:xfrm>
            <a:off x="8464868" y="2877820"/>
            <a:ext cx="2355850" cy="369888"/>
            <a:chOff x="755" y="1298"/>
            <a:chExt cx="1483" cy="233"/>
          </a:xfrm>
        </p:grpSpPr>
        <p:sp>
          <p:nvSpPr>
            <p:cNvPr id="1685586" name="文本框 1685585"/>
            <p:cNvSpPr txBox="1"/>
            <p:nvPr/>
          </p:nvSpPr>
          <p:spPr>
            <a:xfrm>
              <a:off x="832" y="1319"/>
              <a:ext cx="1324" cy="212"/>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0  0  1  1  1  1  0  0  0</a:t>
              </a:r>
              <a:endParaRPr lang="en-US" altLang="zh-CN" sz="1600">
                <a:latin typeface="Arial" panose="020B0604020202020204" pitchFamily="34" charset="0"/>
                <a:ea typeface="宋体" panose="02010600030101010101" pitchFamily="2" charset="-122"/>
              </a:endParaRPr>
            </a:p>
          </p:txBody>
        </p:sp>
        <p:grpSp>
          <p:nvGrpSpPr>
            <p:cNvPr id="1685587" name="组合 1685586"/>
            <p:cNvGrpSpPr/>
            <p:nvPr/>
          </p:nvGrpSpPr>
          <p:grpSpPr>
            <a:xfrm>
              <a:off x="755" y="1298"/>
              <a:ext cx="1483" cy="223"/>
              <a:chOff x="787" y="1306"/>
              <a:chExt cx="1330" cy="223"/>
            </a:xfrm>
          </p:grpSpPr>
          <p:sp>
            <p:nvSpPr>
              <p:cNvPr id="1685588" name="直接连接符 1685587"/>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589" name="直接连接符 1685588"/>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590" name="直接连接符 1685589"/>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591" name="直接连接符 1685590"/>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592" name="直接连接符 1685591"/>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593" name="直接连接符 1685592"/>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594" name="直接连接符 1685593"/>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595" name="直接连接符 1685594"/>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596" name="直接连接符 1685595"/>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597" name="直接连接符 1685596"/>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598" name="直接连接符 1685597"/>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599" name="直接连接符 1685598"/>
            <p:cNvSpPr/>
            <p:nvPr/>
          </p:nvSpPr>
          <p:spPr>
            <a:xfrm>
              <a:off x="2140" y="1301"/>
              <a:ext cx="0" cy="215"/>
            </a:xfrm>
            <a:prstGeom prst="line">
              <a:avLst/>
            </a:prstGeom>
            <a:ln w="9525" cap="flat" cmpd="sng">
              <a:solidFill>
                <a:schemeClr val="tx1"/>
              </a:solidFill>
              <a:prstDash val="solid"/>
              <a:headEnd type="none" w="med" len="med"/>
              <a:tailEnd type="none" w="med" len="med"/>
            </a:ln>
          </p:spPr>
        </p:sp>
      </p:grpSp>
      <p:sp>
        <p:nvSpPr>
          <p:cNvPr id="1685600" name="直接连接符 1685599"/>
          <p:cNvSpPr/>
          <p:nvPr/>
        </p:nvSpPr>
        <p:spPr>
          <a:xfrm>
            <a:off x="9418955" y="2607945"/>
            <a:ext cx="0" cy="255588"/>
          </a:xfrm>
          <a:prstGeom prst="line">
            <a:avLst/>
          </a:prstGeom>
          <a:ln w="28575" cap="flat" cmpd="sng">
            <a:solidFill>
              <a:schemeClr val="tx1"/>
            </a:solidFill>
            <a:prstDash val="solid"/>
            <a:headEnd type="none" w="med" len="med"/>
            <a:tailEnd type="triangle" w="med" len="med"/>
          </a:ln>
        </p:spPr>
      </p:sp>
      <p:sp>
        <p:nvSpPr>
          <p:cNvPr id="1685601" name="文本框 1685600"/>
          <p:cNvSpPr txBox="1"/>
          <p:nvPr/>
        </p:nvSpPr>
        <p:spPr>
          <a:xfrm>
            <a:off x="8923655" y="2349183"/>
            <a:ext cx="133413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,1,1,R,S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grpSp>
        <p:nvGrpSpPr>
          <p:cNvPr id="1685602" name="组合 1685601"/>
          <p:cNvGrpSpPr/>
          <p:nvPr/>
        </p:nvGrpSpPr>
        <p:grpSpPr>
          <a:xfrm>
            <a:off x="8464868" y="3920808"/>
            <a:ext cx="2355850" cy="369887"/>
            <a:chOff x="755" y="1298"/>
            <a:chExt cx="1483" cy="234"/>
          </a:xfrm>
        </p:grpSpPr>
        <p:sp>
          <p:nvSpPr>
            <p:cNvPr id="1685603" name="文本框 1685602"/>
            <p:cNvSpPr txBox="1"/>
            <p:nvPr/>
          </p:nvSpPr>
          <p:spPr>
            <a:xfrm>
              <a:off x="832" y="1319"/>
              <a:ext cx="1324" cy="213"/>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0  0  1  1  1  1  0  0  0</a:t>
              </a:r>
              <a:endParaRPr lang="en-US" altLang="zh-CN" sz="1600">
                <a:latin typeface="Arial" panose="020B0604020202020204" pitchFamily="34" charset="0"/>
                <a:ea typeface="宋体" panose="02010600030101010101" pitchFamily="2" charset="-122"/>
              </a:endParaRPr>
            </a:p>
          </p:txBody>
        </p:sp>
        <p:grpSp>
          <p:nvGrpSpPr>
            <p:cNvPr id="1685604" name="组合 1685603"/>
            <p:cNvGrpSpPr/>
            <p:nvPr/>
          </p:nvGrpSpPr>
          <p:grpSpPr>
            <a:xfrm>
              <a:off x="755" y="1298"/>
              <a:ext cx="1483" cy="223"/>
              <a:chOff x="787" y="1306"/>
              <a:chExt cx="1330" cy="223"/>
            </a:xfrm>
          </p:grpSpPr>
          <p:sp>
            <p:nvSpPr>
              <p:cNvPr id="1685605" name="直接连接符 1685604"/>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606" name="直接连接符 1685605"/>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607" name="直接连接符 1685606"/>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608" name="直接连接符 1685607"/>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609" name="直接连接符 1685608"/>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610" name="直接连接符 1685609"/>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611" name="直接连接符 1685610"/>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612" name="直接连接符 1685611"/>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613" name="直接连接符 1685612"/>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614" name="直接连接符 1685613"/>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615" name="直接连接符 1685614"/>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616" name="直接连接符 1685615"/>
            <p:cNvSpPr/>
            <p:nvPr/>
          </p:nvSpPr>
          <p:spPr>
            <a:xfrm>
              <a:off x="2140" y="1301"/>
              <a:ext cx="0" cy="215"/>
            </a:xfrm>
            <a:prstGeom prst="line">
              <a:avLst/>
            </a:prstGeom>
            <a:ln w="9525" cap="flat" cmpd="sng">
              <a:solidFill>
                <a:schemeClr val="tx1"/>
              </a:solidFill>
              <a:prstDash val="solid"/>
              <a:headEnd type="none" w="med" len="med"/>
              <a:tailEnd type="none" w="med" len="med"/>
            </a:ln>
          </p:spPr>
        </p:sp>
      </p:grpSp>
      <p:sp>
        <p:nvSpPr>
          <p:cNvPr id="1685617" name="直接连接符 1685616"/>
          <p:cNvSpPr/>
          <p:nvPr/>
        </p:nvSpPr>
        <p:spPr>
          <a:xfrm>
            <a:off x="10092055" y="3658870"/>
            <a:ext cx="0" cy="255588"/>
          </a:xfrm>
          <a:prstGeom prst="line">
            <a:avLst/>
          </a:prstGeom>
          <a:ln w="28575" cap="flat" cmpd="sng">
            <a:solidFill>
              <a:schemeClr val="tx1"/>
            </a:solidFill>
            <a:prstDash val="solid"/>
            <a:headEnd type="none" w="med" len="med"/>
            <a:tailEnd type="triangle" w="med" len="med"/>
          </a:ln>
        </p:spPr>
      </p:sp>
      <p:sp>
        <p:nvSpPr>
          <p:cNvPr id="1685618" name="文本框 1685617"/>
          <p:cNvSpPr txBox="1"/>
          <p:nvPr/>
        </p:nvSpPr>
        <p:spPr>
          <a:xfrm>
            <a:off x="9596755" y="3400108"/>
            <a:ext cx="1300480"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2</a:t>
            </a:r>
            <a:r>
              <a:rPr lang="en-US" altLang="zh-CN" sz="1600">
                <a:latin typeface="Arial" panose="020B0604020202020204" pitchFamily="34" charset="0"/>
                <a:ea typeface="宋体" panose="02010600030101010101" pitchFamily="2" charset="-122"/>
              </a:rPr>
              <a:t>,0,1,L,S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grpSp>
        <p:nvGrpSpPr>
          <p:cNvPr id="1685619" name="组合 1685618"/>
          <p:cNvGrpSpPr/>
          <p:nvPr/>
        </p:nvGrpSpPr>
        <p:grpSpPr>
          <a:xfrm>
            <a:off x="8466455" y="4976495"/>
            <a:ext cx="2354263" cy="369888"/>
            <a:chOff x="755" y="1298"/>
            <a:chExt cx="1483" cy="233"/>
          </a:xfrm>
        </p:grpSpPr>
        <p:sp>
          <p:nvSpPr>
            <p:cNvPr id="1685620" name="文本框 1685619"/>
            <p:cNvSpPr txBox="1"/>
            <p:nvPr/>
          </p:nvSpPr>
          <p:spPr>
            <a:xfrm>
              <a:off x="832" y="1319"/>
              <a:ext cx="1325" cy="212"/>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0  0  1  1  1  1  1  0  0</a:t>
              </a:r>
              <a:endParaRPr lang="en-US" altLang="zh-CN" sz="1600">
                <a:latin typeface="Arial" panose="020B0604020202020204" pitchFamily="34" charset="0"/>
                <a:ea typeface="宋体" panose="02010600030101010101" pitchFamily="2" charset="-122"/>
              </a:endParaRPr>
            </a:p>
          </p:txBody>
        </p:sp>
        <p:grpSp>
          <p:nvGrpSpPr>
            <p:cNvPr id="1685621" name="组合 1685620"/>
            <p:cNvGrpSpPr/>
            <p:nvPr/>
          </p:nvGrpSpPr>
          <p:grpSpPr>
            <a:xfrm>
              <a:off x="755" y="1298"/>
              <a:ext cx="1483" cy="223"/>
              <a:chOff x="787" y="1306"/>
              <a:chExt cx="1330" cy="223"/>
            </a:xfrm>
          </p:grpSpPr>
          <p:sp>
            <p:nvSpPr>
              <p:cNvPr id="1685622" name="直接连接符 1685621"/>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623" name="直接连接符 1685622"/>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624" name="直接连接符 1685623"/>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625" name="直接连接符 1685624"/>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626" name="直接连接符 1685625"/>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627" name="直接连接符 1685626"/>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628" name="直接连接符 1685627"/>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629" name="直接连接符 1685628"/>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630" name="直接连接符 1685629"/>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631" name="直接连接符 1685630"/>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632" name="直接连接符 1685631"/>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633" name="直接连接符 1685632"/>
            <p:cNvSpPr/>
            <p:nvPr/>
          </p:nvSpPr>
          <p:spPr>
            <a:xfrm>
              <a:off x="2140" y="1301"/>
              <a:ext cx="0" cy="215"/>
            </a:xfrm>
            <a:prstGeom prst="line">
              <a:avLst/>
            </a:prstGeom>
            <a:ln w="9525" cap="flat" cmpd="sng">
              <a:solidFill>
                <a:schemeClr val="tx1"/>
              </a:solidFill>
              <a:prstDash val="solid"/>
              <a:headEnd type="none" w="med" len="med"/>
              <a:tailEnd type="none" w="med" len="med"/>
            </a:ln>
          </p:spPr>
        </p:sp>
      </p:grpSp>
      <p:sp>
        <p:nvSpPr>
          <p:cNvPr id="1685634" name="直接连接符 1685633"/>
          <p:cNvSpPr/>
          <p:nvPr/>
        </p:nvSpPr>
        <p:spPr>
          <a:xfrm>
            <a:off x="9868218" y="4703445"/>
            <a:ext cx="0" cy="257175"/>
          </a:xfrm>
          <a:prstGeom prst="line">
            <a:avLst/>
          </a:prstGeom>
          <a:ln w="28575" cap="flat" cmpd="sng">
            <a:solidFill>
              <a:schemeClr val="tx1"/>
            </a:solidFill>
            <a:prstDash val="solid"/>
            <a:headEnd type="none" w="med" len="med"/>
            <a:tailEnd type="triangle" w="med" len="med"/>
          </a:ln>
        </p:spPr>
      </p:sp>
      <p:sp>
        <p:nvSpPr>
          <p:cNvPr id="1685635" name="文本框 1685634"/>
          <p:cNvSpPr txBox="1"/>
          <p:nvPr/>
        </p:nvSpPr>
        <p:spPr>
          <a:xfrm>
            <a:off x="9372918" y="4446270"/>
            <a:ext cx="1300480"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,1,1,L,S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grpSp>
        <p:nvGrpSpPr>
          <p:cNvPr id="1685636" name="组合 1685635"/>
          <p:cNvGrpSpPr/>
          <p:nvPr/>
        </p:nvGrpSpPr>
        <p:grpSpPr>
          <a:xfrm>
            <a:off x="8466455" y="6032183"/>
            <a:ext cx="2354263" cy="369887"/>
            <a:chOff x="755" y="1298"/>
            <a:chExt cx="1483" cy="233"/>
          </a:xfrm>
        </p:grpSpPr>
        <p:sp>
          <p:nvSpPr>
            <p:cNvPr id="1685637" name="文本框 1685636"/>
            <p:cNvSpPr txBox="1"/>
            <p:nvPr/>
          </p:nvSpPr>
          <p:spPr>
            <a:xfrm>
              <a:off x="832" y="1319"/>
              <a:ext cx="1325" cy="212"/>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0  0  1  1  1  1  1  0  0</a:t>
              </a:r>
              <a:endParaRPr lang="en-US" altLang="zh-CN" sz="1600">
                <a:latin typeface="Arial" panose="020B0604020202020204" pitchFamily="34" charset="0"/>
                <a:ea typeface="宋体" panose="02010600030101010101" pitchFamily="2" charset="-122"/>
              </a:endParaRPr>
            </a:p>
          </p:txBody>
        </p:sp>
        <p:grpSp>
          <p:nvGrpSpPr>
            <p:cNvPr id="1685638" name="组合 1685637"/>
            <p:cNvGrpSpPr/>
            <p:nvPr/>
          </p:nvGrpSpPr>
          <p:grpSpPr>
            <a:xfrm>
              <a:off x="755" y="1298"/>
              <a:ext cx="1483" cy="223"/>
              <a:chOff x="787" y="1306"/>
              <a:chExt cx="1330" cy="223"/>
            </a:xfrm>
          </p:grpSpPr>
          <p:sp>
            <p:nvSpPr>
              <p:cNvPr id="1685639" name="直接连接符 1685638"/>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640" name="直接连接符 1685639"/>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641" name="直接连接符 1685640"/>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642" name="直接连接符 1685641"/>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643" name="直接连接符 1685642"/>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644" name="直接连接符 1685643"/>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645" name="直接连接符 1685644"/>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646" name="直接连接符 1685645"/>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647" name="直接连接符 1685646"/>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648" name="直接连接符 1685647"/>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649" name="直接连接符 1685648"/>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650" name="直接连接符 1685649"/>
            <p:cNvSpPr/>
            <p:nvPr/>
          </p:nvSpPr>
          <p:spPr>
            <a:xfrm>
              <a:off x="2140" y="1301"/>
              <a:ext cx="0" cy="215"/>
            </a:xfrm>
            <a:prstGeom prst="line">
              <a:avLst/>
            </a:prstGeom>
            <a:ln w="9525" cap="flat" cmpd="sng">
              <a:solidFill>
                <a:schemeClr val="tx1"/>
              </a:solidFill>
              <a:prstDash val="solid"/>
              <a:headEnd type="none" w="med" len="med"/>
              <a:tailEnd type="none" w="med" len="med"/>
            </a:ln>
          </p:spPr>
        </p:sp>
      </p:grpSp>
      <p:sp>
        <p:nvSpPr>
          <p:cNvPr id="1685651" name="直接连接符 1685650"/>
          <p:cNvSpPr/>
          <p:nvPr/>
        </p:nvSpPr>
        <p:spPr>
          <a:xfrm>
            <a:off x="8969693" y="5794058"/>
            <a:ext cx="0" cy="255587"/>
          </a:xfrm>
          <a:prstGeom prst="line">
            <a:avLst/>
          </a:prstGeom>
          <a:ln w="28575" cap="flat" cmpd="sng">
            <a:solidFill>
              <a:schemeClr val="tx1"/>
            </a:solidFill>
            <a:prstDash val="solid"/>
            <a:headEnd type="none" w="med" len="med"/>
            <a:tailEnd type="triangle" w="med" len="med"/>
          </a:ln>
        </p:spPr>
      </p:sp>
      <p:sp>
        <p:nvSpPr>
          <p:cNvPr id="1685652" name="文本框 1685651"/>
          <p:cNvSpPr txBox="1"/>
          <p:nvPr/>
        </p:nvSpPr>
        <p:spPr>
          <a:xfrm>
            <a:off x="8537893" y="5536883"/>
            <a:ext cx="1334135" cy="335915"/>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(S</a:t>
            </a:r>
            <a:r>
              <a:rPr lang="en-US" altLang="zh-CN" sz="1600" baseline="-25000">
                <a:latin typeface="Arial" panose="020B0604020202020204" pitchFamily="34" charset="0"/>
                <a:ea typeface="宋体" panose="02010600030101010101" pitchFamily="2" charset="-122"/>
              </a:rPr>
              <a:t>3</a:t>
            </a:r>
            <a:r>
              <a:rPr lang="en-US" altLang="zh-CN" sz="1600">
                <a:latin typeface="Arial" panose="020B0604020202020204" pitchFamily="34" charset="0"/>
                <a:ea typeface="宋体" panose="02010600030101010101" pitchFamily="2" charset="-122"/>
              </a:rPr>
              <a:t>,0,0,N,S</a:t>
            </a:r>
            <a:r>
              <a:rPr lang="en-US" altLang="zh-CN" sz="1600" baseline="-25000">
                <a:latin typeface="Arial" panose="020B0604020202020204" pitchFamily="34" charset="0"/>
                <a:ea typeface="宋体" panose="02010600030101010101" pitchFamily="2" charset="-122"/>
              </a:rPr>
              <a:t>4</a:t>
            </a:r>
            <a:r>
              <a:rPr lang="en-US" altLang="zh-CN" sz="1600">
                <a:latin typeface="Arial" panose="020B0604020202020204" pitchFamily="34" charset="0"/>
                <a:ea typeface="宋体" panose="02010600030101010101" pitchFamily="2" charset="-122"/>
              </a:rPr>
              <a:t>)</a:t>
            </a:r>
            <a:endParaRPr lang="en-US" altLang="zh-CN" sz="1600">
              <a:latin typeface="Arial" panose="020B0604020202020204" pitchFamily="34" charset="0"/>
              <a:ea typeface="宋体" panose="02010600030101010101" pitchFamily="2" charset="-122"/>
            </a:endParaRPr>
          </a:p>
        </p:txBody>
      </p:sp>
      <p:pic>
        <p:nvPicPr>
          <p:cNvPr id="7" name="图片 6" descr="校徽"/>
          <p:cNvPicPr>
            <a:picLocks noChangeAspect="1"/>
          </p:cNvPicPr>
          <p:nvPr/>
        </p:nvPicPr>
        <p:blipFill>
          <a:blip r:embed="rId1">
            <a:alphaModFix amt="67000"/>
          </a:blip>
          <a:stretch>
            <a:fillRect/>
          </a:stretch>
        </p:blipFill>
        <p:spPr>
          <a:xfrm>
            <a:off x="222885" y="9207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85550"/>
                                        </p:tgtEl>
                                        <p:attrNameLst>
                                          <p:attrName>style.visibility</p:attrName>
                                        </p:attrNameLst>
                                      </p:cBhvr>
                                      <p:to>
                                        <p:strVal val="visible"/>
                                      </p:to>
                                    </p:set>
                                    <p:anim calcmode="lin" valueType="num">
                                      <p:cBhvr additive="base">
                                        <p:cTn id="7" dur="500" fill="hold"/>
                                        <p:tgtEl>
                                          <p:spTgt spid="1685550"/>
                                        </p:tgtEl>
                                        <p:attrNameLst>
                                          <p:attrName>ppt_x</p:attrName>
                                        </p:attrNameLst>
                                      </p:cBhvr>
                                      <p:tavLst>
                                        <p:tav tm="0">
                                          <p:val>
                                            <p:strVal val="#ppt_x"/>
                                          </p:val>
                                        </p:tav>
                                        <p:tav tm="100000">
                                          <p:val>
                                            <p:strVal val="#ppt_x"/>
                                          </p:val>
                                        </p:tav>
                                      </p:tavLst>
                                    </p:anim>
                                    <p:anim calcmode="lin" valueType="num">
                                      <p:cBhvr additive="base">
                                        <p:cTn id="8" dur="500" fill="hold"/>
                                        <p:tgtEl>
                                          <p:spTgt spid="16855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85547"/>
                                        </p:tgtEl>
                                        <p:attrNameLst>
                                          <p:attrName>style.visibility</p:attrName>
                                        </p:attrNameLst>
                                      </p:cBhvr>
                                      <p:to>
                                        <p:strVal val="visible"/>
                                      </p:to>
                                    </p:set>
                                    <p:anim calcmode="lin" valueType="num">
                                      <p:cBhvr additive="base">
                                        <p:cTn id="11" dur="500" fill="hold"/>
                                        <p:tgtEl>
                                          <p:spTgt spid="1685547"/>
                                        </p:tgtEl>
                                        <p:attrNameLst>
                                          <p:attrName>ppt_x</p:attrName>
                                        </p:attrNameLst>
                                      </p:cBhvr>
                                      <p:tavLst>
                                        <p:tav tm="0">
                                          <p:val>
                                            <p:strVal val="#ppt_x"/>
                                          </p:val>
                                        </p:tav>
                                        <p:tav tm="100000">
                                          <p:val>
                                            <p:strVal val="#ppt_x"/>
                                          </p:val>
                                        </p:tav>
                                      </p:tavLst>
                                    </p:anim>
                                    <p:anim calcmode="lin" valueType="num">
                                      <p:cBhvr additive="base">
                                        <p:cTn id="12" dur="500" fill="hold"/>
                                        <p:tgtEl>
                                          <p:spTgt spid="168554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85533"/>
                                        </p:tgtEl>
                                        <p:attrNameLst>
                                          <p:attrName>style.visibility</p:attrName>
                                        </p:attrNameLst>
                                      </p:cBhvr>
                                      <p:to>
                                        <p:strVal val="visible"/>
                                      </p:to>
                                    </p:set>
                                    <p:anim calcmode="lin" valueType="num">
                                      <p:cBhvr additive="base">
                                        <p:cTn id="17" dur="500" fill="hold"/>
                                        <p:tgtEl>
                                          <p:spTgt spid="1685533"/>
                                        </p:tgtEl>
                                        <p:attrNameLst>
                                          <p:attrName>ppt_x</p:attrName>
                                        </p:attrNameLst>
                                      </p:cBhvr>
                                      <p:tavLst>
                                        <p:tav tm="0">
                                          <p:val>
                                            <p:strVal val="#ppt_x"/>
                                          </p:val>
                                        </p:tav>
                                        <p:tav tm="100000">
                                          <p:val>
                                            <p:strVal val="#ppt_x"/>
                                          </p:val>
                                        </p:tav>
                                      </p:tavLst>
                                    </p:anim>
                                    <p:anim calcmode="lin" valueType="num">
                                      <p:cBhvr additive="base">
                                        <p:cTn id="18" dur="500" fill="hold"/>
                                        <p:tgtEl>
                                          <p:spTgt spid="168553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685534"/>
                                        </p:tgtEl>
                                        <p:attrNameLst>
                                          <p:attrName>style.visibility</p:attrName>
                                        </p:attrNameLst>
                                      </p:cBhvr>
                                      <p:to>
                                        <p:strVal val="visible"/>
                                      </p:to>
                                    </p:set>
                                    <p:anim calcmode="lin" valueType="num">
                                      <p:cBhvr additive="base">
                                        <p:cTn id="21" dur="500" fill="hold"/>
                                        <p:tgtEl>
                                          <p:spTgt spid="1685534"/>
                                        </p:tgtEl>
                                        <p:attrNameLst>
                                          <p:attrName>ppt_x</p:attrName>
                                        </p:attrNameLst>
                                      </p:cBhvr>
                                      <p:tavLst>
                                        <p:tav tm="0">
                                          <p:val>
                                            <p:strVal val="#ppt_x"/>
                                          </p:val>
                                        </p:tav>
                                        <p:tav tm="100000">
                                          <p:val>
                                            <p:strVal val="#ppt_x"/>
                                          </p:val>
                                        </p:tav>
                                      </p:tavLst>
                                    </p:anim>
                                    <p:anim calcmode="lin" valueType="num">
                                      <p:cBhvr additive="base">
                                        <p:cTn id="22" dur="500" fill="hold"/>
                                        <p:tgtEl>
                                          <p:spTgt spid="168553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685535"/>
                                        </p:tgtEl>
                                        <p:attrNameLst>
                                          <p:attrName>style.visibility</p:attrName>
                                        </p:attrNameLst>
                                      </p:cBhvr>
                                      <p:to>
                                        <p:strVal val="visible"/>
                                      </p:to>
                                    </p:set>
                                    <p:anim calcmode="lin" valueType="num">
                                      <p:cBhvr additive="base">
                                        <p:cTn id="25" dur="500" fill="hold"/>
                                        <p:tgtEl>
                                          <p:spTgt spid="1685535"/>
                                        </p:tgtEl>
                                        <p:attrNameLst>
                                          <p:attrName>ppt_x</p:attrName>
                                        </p:attrNameLst>
                                      </p:cBhvr>
                                      <p:tavLst>
                                        <p:tav tm="0">
                                          <p:val>
                                            <p:strVal val="#ppt_x"/>
                                          </p:val>
                                        </p:tav>
                                        <p:tav tm="100000">
                                          <p:val>
                                            <p:strVal val="#ppt_x"/>
                                          </p:val>
                                        </p:tav>
                                      </p:tavLst>
                                    </p:anim>
                                    <p:anim calcmode="lin" valueType="num">
                                      <p:cBhvr additive="base">
                                        <p:cTn id="26" dur="500" fill="hold"/>
                                        <p:tgtEl>
                                          <p:spTgt spid="168553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85536"/>
                                        </p:tgtEl>
                                        <p:attrNameLst>
                                          <p:attrName>style.visibility</p:attrName>
                                        </p:attrNameLst>
                                      </p:cBhvr>
                                      <p:to>
                                        <p:strVal val="visible"/>
                                      </p:to>
                                    </p:set>
                                    <p:anim calcmode="lin" valueType="num">
                                      <p:cBhvr additive="base">
                                        <p:cTn id="29" dur="500" fill="hold"/>
                                        <p:tgtEl>
                                          <p:spTgt spid="1685536"/>
                                        </p:tgtEl>
                                        <p:attrNameLst>
                                          <p:attrName>ppt_x</p:attrName>
                                        </p:attrNameLst>
                                      </p:cBhvr>
                                      <p:tavLst>
                                        <p:tav tm="0">
                                          <p:val>
                                            <p:strVal val="#ppt_x"/>
                                          </p:val>
                                        </p:tav>
                                        <p:tav tm="100000">
                                          <p:val>
                                            <p:strVal val="#ppt_x"/>
                                          </p:val>
                                        </p:tav>
                                      </p:tavLst>
                                    </p:anim>
                                    <p:anim calcmode="lin" valueType="num">
                                      <p:cBhvr additive="base">
                                        <p:cTn id="30" dur="500" fill="hold"/>
                                        <p:tgtEl>
                                          <p:spTgt spid="1685536"/>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85537"/>
                                        </p:tgtEl>
                                        <p:attrNameLst>
                                          <p:attrName>style.visibility</p:attrName>
                                        </p:attrNameLst>
                                      </p:cBhvr>
                                      <p:to>
                                        <p:strVal val="visible"/>
                                      </p:to>
                                    </p:set>
                                    <p:anim calcmode="lin" valueType="num">
                                      <p:cBhvr additive="base">
                                        <p:cTn id="33" dur="500" fill="hold"/>
                                        <p:tgtEl>
                                          <p:spTgt spid="1685537"/>
                                        </p:tgtEl>
                                        <p:attrNameLst>
                                          <p:attrName>ppt_x</p:attrName>
                                        </p:attrNameLst>
                                      </p:cBhvr>
                                      <p:tavLst>
                                        <p:tav tm="0">
                                          <p:val>
                                            <p:strVal val="#ppt_x"/>
                                          </p:val>
                                        </p:tav>
                                        <p:tav tm="100000">
                                          <p:val>
                                            <p:strVal val="#ppt_x"/>
                                          </p:val>
                                        </p:tav>
                                      </p:tavLst>
                                    </p:anim>
                                    <p:anim calcmode="lin" valueType="num">
                                      <p:cBhvr additive="base">
                                        <p:cTn id="34" dur="500" fill="hold"/>
                                        <p:tgtEl>
                                          <p:spTgt spid="16855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85538"/>
                                        </p:tgtEl>
                                        <p:attrNameLst>
                                          <p:attrName>style.visibility</p:attrName>
                                        </p:attrNameLst>
                                      </p:cBhvr>
                                      <p:to>
                                        <p:strVal val="visible"/>
                                      </p:to>
                                    </p:set>
                                    <p:anim calcmode="lin" valueType="num">
                                      <p:cBhvr additive="base">
                                        <p:cTn id="37" dur="500" fill="hold"/>
                                        <p:tgtEl>
                                          <p:spTgt spid="1685538"/>
                                        </p:tgtEl>
                                        <p:attrNameLst>
                                          <p:attrName>ppt_x</p:attrName>
                                        </p:attrNameLst>
                                      </p:cBhvr>
                                      <p:tavLst>
                                        <p:tav tm="0">
                                          <p:val>
                                            <p:strVal val="#ppt_x"/>
                                          </p:val>
                                        </p:tav>
                                        <p:tav tm="100000">
                                          <p:val>
                                            <p:strVal val="#ppt_x"/>
                                          </p:val>
                                        </p:tav>
                                      </p:tavLst>
                                    </p:anim>
                                    <p:anim calcmode="lin" valueType="num">
                                      <p:cBhvr additive="base">
                                        <p:cTn id="38" dur="500" fill="hold"/>
                                        <p:tgtEl>
                                          <p:spTgt spid="168553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85539"/>
                                        </p:tgtEl>
                                        <p:attrNameLst>
                                          <p:attrName>style.visibility</p:attrName>
                                        </p:attrNameLst>
                                      </p:cBhvr>
                                      <p:to>
                                        <p:strVal val="visible"/>
                                      </p:to>
                                    </p:set>
                                    <p:anim calcmode="lin" valueType="num">
                                      <p:cBhvr additive="base">
                                        <p:cTn id="41" dur="500" fill="hold"/>
                                        <p:tgtEl>
                                          <p:spTgt spid="1685539"/>
                                        </p:tgtEl>
                                        <p:attrNameLst>
                                          <p:attrName>ppt_x</p:attrName>
                                        </p:attrNameLst>
                                      </p:cBhvr>
                                      <p:tavLst>
                                        <p:tav tm="0">
                                          <p:val>
                                            <p:strVal val="#ppt_x"/>
                                          </p:val>
                                        </p:tav>
                                        <p:tav tm="100000">
                                          <p:val>
                                            <p:strVal val="#ppt_x"/>
                                          </p:val>
                                        </p:tav>
                                      </p:tavLst>
                                    </p:anim>
                                    <p:anim calcmode="lin" valueType="num">
                                      <p:cBhvr additive="base">
                                        <p:cTn id="42" dur="500" fill="hold"/>
                                        <p:tgtEl>
                                          <p:spTgt spid="168553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85540"/>
                                        </p:tgtEl>
                                        <p:attrNameLst>
                                          <p:attrName>style.visibility</p:attrName>
                                        </p:attrNameLst>
                                      </p:cBhvr>
                                      <p:to>
                                        <p:strVal val="visible"/>
                                      </p:to>
                                    </p:set>
                                    <p:anim calcmode="lin" valueType="num">
                                      <p:cBhvr additive="base">
                                        <p:cTn id="45" dur="500" fill="hold"/>
                                        <p:tgtEl>
                                          <p:spTgt spid="1685540"/>
                                        </p:tgtEl>
                                        <p:attrNameLst>
                                          <p:attrName>ppt_x</p:attrName>
                                        </p:attrNameLst>
                                      </p:cBhvr>
                                      <p:tavLst>
                                        <p:tav tm="0">
                                          <p:val>
                                            <p:strVal val="#ppt_x"/>
                                          </p:val>
                                        </p:tav>
                                        <p:tav tm="100000">
                                          <p:val>
                                            <p:strVal val="#ppt_x"/>
                                          </p:val>
                                        </p:tav>
                                      </p:tavLst>
                                    </p:anim>
                                    <p:anim calcmode="lin" valueType="num">
                                      <p:cBhvr additive="base">
                                        <p:cTn id="46" dur="500" fill="hold"/>
                                        <p:tgtEl>
                                          <p:spTgt spid="168554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85541"/>
                                        </p:tgtEl>
                                        <p:attrNameLst>
                                          <p:attrName>style.visibility</p:attrName>
                                        </p:attrNameLst>
                                      </p:cBhvr>
                                      <p:to>
                                        <p:strVal val="visible"/>
                                      </p:to>
                                    </p:set>
                                    <p:anim calcmode="lin" valueType="num">
                                      <p:cBhvr additive="base">
                                        <p:cTn id="49" dur="500" fill="hold"/>
                                        <p:tgtEl>
                                          <p:spTgt spid="1685541"/>
                                        </p:tgtEl>
                                        <p:attrNameLst>
                                          <p:attrName>ppt_x</p:attrName>
                                        </p:attrNameLst>
                                      </p:cBhvr>
                                      <p:tavLst>
                                        <p:tav tm="0">
                                          <p:val>
                                            <p:strVal val="#ppt_x"/>
                                          </p:val>
                                        </p:tav>
                                        <p:tav tm="100000">
                                          <p:val>
                                            <p:strVal val="#ppt_x"/>
                                          </p:val>
                                        </p:tav>
                                      </p:tavLst>
                                    </p:anim>
                                    <p:anim calcmode="lin" valueType="num">
                                      <p:cBhvr additive="base">
                                        <p:cTn id="50" dur="500" fill="hold"/>
                                        <p:tgtEl>
                                          <p:spTgt spid="168554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85542"/>
                                        </p:tgtEl>
                                        <p:attrNameLst>
                                          <p:attrName>style.visibility</p:attrName>
                                        </p:attrNameLst>
                                      </p:cBhvr>
                                      <p:to>
                                        <p:strVal val="visible"/>
                                      </p:to>
                                    </p:set>
                                    <p:anim calcmode="lin" valueType="num">
                                      <p:cBhvr additive="base">
                                        <p:cTn id="53" dur="500" fill="hold"/>
                                        <p:tgtEl>
                                          <p:spTgt spid="1685542"/>
                                        </p:tgtEl>
                                        <p:attrNameLst>
                                          <p:attrName>ppt_x</p:attrName>
                                        </p:attrNameLst>
                                      </p:cBhvr>
                                      <p:tavLst>
                                        <p:tav tm="0">
                                          <p:val>
                                            <p:strVal val="#ppt_x"/>
                                          </p:val>
                                        </p:tav>
                                        <p:tav tm="100000">
                                          <p:val>
                                            <p:strVal val="#ppt_x"/>
                                          </p:val>
                                        </p:tav>
                                      </p:tavLst>
                                    </p:anim>
                                    <p:anim calcmode="lin" valueType="num">
                                      <p:cBhvr additive="base">
                                        <p:cTn id="54" dur="500" fill="hold"/>
                                        <p:tgtEl>
                                          <p:spTgt spid="168554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685543"/>
                                        </p:tgtEl>
                                        <p:attrNameLst>
                                          <p:attrName>style.visibility</p:attrName>
                                        </p:attrNameLst>
                                      </p:cBhvr>
                                      <p:to>
                                        <p:strVal val="visible"/>
                                      </p:to>
                                    </p:set>
                                    <p:anim calcmode="lin" valueType="num">
                                      <p:cBhvr additive="base">
                                        <p:cTn id="57" dur="500" fill="hold"/>
                                        <p:tgtEl>
                                          <p:spTgt spid="1685543"/>
                                        </p:tgtEl>
                                        <p:attrNameLst>
                                          <p:attrName>ppt_x</p:attrName>
                                        </p:attrNameLst>
                                      </p:cBhvr>
                                      <p:tavLst>
                                        <p:tav tm="0">
                                          <p:val>
                                            <p:strVal val="#ppt_x"/>
                                          </p:val>
                                        </p:tav>
                                        <p:tav tm="100000">
                                          <p:val>
                                            <p:strVal val="#ppt_x"/>
                                          </p:val>
                                        </p:tav>
                                      </p:tavLst>
                                    </p:anim>
                                    <p:anim calcmode="lin" valueType="num">
                                      <p:cBhvr additive="base">
                                        <p:cTn id="58" dur="500" fill="hold"/>
                                        <p:tgtEl>
                                          <p:spTgt spid="168554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85544"/>
                                        </p:tgtEl>
                                        <p:attrNameLst>
                                          <p:attrName>style.visibility</p:attrName>
                                        </p:attrNameLst>
                                      </p:cBhvr>
                                      <p:to>
                                        <p:strVal val="visible"/>
                                      </p:to>
                                    </p:set>
                                    <p:anim calcmode="lin" valueType="num">
                                      <p:cBhvr additive="base">
                                        <p:cTn id="61" dur="500" fill="hold"/>
                                        <p:tgtEl>
                                          <p:spTgt spid="1685544"/>
                                        </p:tgtEl>
                                        <p:attrNameLst>
                                          <p:attrName>ppt_x</p:attrName>
                                        </p:attrNameLst>
                                      </p:cBhvr>
                                      <p:tavLst>
                                        <p:tav tm="0">
                                          <p:val>
                                            <p:strVal val="#ppt_x"/>
                                          </p:val>
                                        </p:tav>
                                        <p:tav tm="100000">
                                          <p:val>
                                            <p:strVal val="#ppt_x"/>
                                          </p:val>
                                        </p:tav>
                                      </p:tavLst>
                                    </p:anim>
                                    <p:anim calcmode="lin" valueType="num">
                                      <p:cBhvr additive="base">
                                        <p:cTn id="62" dur="500" fill="hold"/>
                                        <p:tgtEl>
                                          <p:spTgt spid="168554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685545"/>
                                        </p:tgtEl>
                                        <p:attrNameLst>
                                          <p:attrName>style.visibility</p:attrName>
                                        </p:attrNameLst>
                                      </p:cBhvr>
                                      <p:to>
                                        <p:strVal val="visible"/>
                                      </p:to>
                                    </p:set>
                                    <p:anim calcmode="lin" valueType="num">
                                      <p:cBhvr additive="base">
                                        <p:cTn id="65" dur="500" fill="hold"/>
                                        <p:tgtEl>
                                          <p:spTgt spid="1685545"/>
                                        </p:tgtEl>
                                        <p:attrNameLst>
                                          <p:attrName>ppt_x</p:attrName>
                                        </p:attrNameLst>
                                      </p:cBhvr>
                                      <p:tavLst>
                                        <p:tav tm="0">
                                          <p:val>
                                            <p:strVal val="#ppt_x"/>
                                          </p:val>
                                        </p:tav>
                                        <p:tav tm="100000">
                                          <p:val>
                                            <p:strVal val="#ppt_x"/>
                                          </p:val>
                                        </p:tav>
                                      </p:tavLst>
                                    </p:anim>
                                    <p:anim calcmode="lin" valueType="num">
                                      <p:cBhvr additive="base">
                                        <p:cTn id="66" dur="500" fill="hold"/>
                                        <p:tgtEl>
                                          <p:spTgt spid="168554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685546"/>
                                        </p:tgtEl>
                                        <p:attrNameLst>
                                          <p:attrName>style.visibility</p:attrName>
                                        </p:attrNameLst>
                                      </p:cBhvr>
                                      <p:to>
                                        <p:strVal val="visible"/>
                                      </p:to>
                                    </p:set>
                                    <p:anim calcmode="lin" valueType="num">
                                      <p:cBhvr additive="base">
                                        <p:cTn id="69" dur="500" fill="hold"/>
                                        <p:tgtEl>
                                          <p:spTgt spid="1685546"/>
                                        </p:tgtEl>
                                        <p:attrNameLst>
                                          <p:attrName>ppt_x</p:attrName>
                                        </p:attrNameLst>
                                      </p:cBhvr>
                                      <p:tavLst>
                                        <p:tav tm="0">
                                          <p:val>
                                            <p:strVal val="#ppt_x"/>
                                          </p:val>
                                        </p:tav>
                                        <p:tav tm="100000">
                                          <p:val>
                                            <p:strVal val="#ppt_x"/>
                                          </p:val>
                                        </p:tav>
                                      </p:tavLst>
                                    </p:anim>
                                    <p:anim calcmode="lin" valueType="num">
                                      <p:cBhvr additive="base">
                                        <p:cTn id="70" dur="500" fill="hold"/>
                                        <p:tgtEl>
                                          <p:spTgt spid="1685546"/>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685548"/>
                                        </p:tgtEl>
                                        <p:attrNameLst>
                                          <p:attrName>style.visibility</p:attrName>
                                        </p:attrNameLst>
                                      </p:cBhvr>
                                      <p:to>
                                        <p:strVal val="visible"/>
                                      </p:to>
                                    </p:set>
                                    <p:anim calcmode="lin" valueType="num">
                                      <p:cBhvr additive="base">
                                        <p:cTn id="73" dur="500" fill="hold"/>
                                        <p:tgtEl>
                                          <p:spTgt spid="1685548"/>
                                        </p:tgtEl>
                                        <p:attrNameLst>
                                          <p:attrName>ppt_x</p:attrName>
                                        </p:attrNameLst>
                                      </p:cBhvr>
                                      <p:tavLst>
                                        <p:tav tm="0">
                                          <p:val>
                                            <p:strVal val="#ppt_x"/>
                                          </p:val>
                                        </p:tav>
                                        <p:tav tm="100000">
                                          <p:val>
                                            <p:strVal val="#ppt_x"/>
                                          </p:val>
                                        </p:tav>
                                      </p:tavLst>
                                    </p:anim>
                                    <p:anim calcmode="lin" valueType="num">
                                      <p:cBhvr additive="base">
                                        <p:cTn id="74" dur="500" fill="hold"/>
                                        <p:tgtEl>
                                          <p:spTgt spid="168554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685549"/>
                                        </p:tgtEl>
                                        <p:attrNameLst>
                                          <p:attrName>style.visibility</p:attrName>
                                        </p:attrNameLst>
                                      </p:cBhvr>
                                      <p:to>
                                        <p:strVal val="visible"/>
                                      </p:to>
                                    </p:set>
                                    <p:anim calcmode="lin" valueType="num">
                                      <p:cBhvr additive="base">
                                        <p:cTn id="77" dur="500" fill="hold"/>
                                        <p:tgtEl>
                                          <p:spTgt spid="1685549"/>
                                        </p:tgtEl>
                                        <p:attrNameLst>
                                          <p:attrName>ppt_x</p:attrName>
                                        </p:attrNameLst>
                                      </p:cBhvr>
                                      <p:tavLst>
                                        <p:tav tm="0">
                                          <p:val>
                                            <p:strVal val="#ppt_x"/>
                                          </p:val>
                                        </p:tav>
                                        <p:tav tm="100000">
                                          <p:val>
                                            <p:strVal val="#ppt_x"/>
                                          </p:val>
                                        </p:tav>
                                      </p:tavLst>
                                    </p:anim>
                                    <p:anim calcmode="lin" valueType="num">
                                      <p:cBhvr additive="base">
                                        <p:cTn id="78" dur="500" fill="hold"/>
                                        <p:tgtEl>
                                          <p:spTgt spid="168554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685514"/>
                                        </p:tgtEl>
                                        <p:attrNameLst>
                                          <p:attrName>style.visibility</p:attrName>
                                        </p:attrNameLst>
                                      </p:cBhvr>
                                      <p:to>
                                        <p:strVal val="visible"/>
                                      </p:to>
                                    </p:set>
                                    <p:anim calcmode="lin" valueType="num">
                                      <p:cBhvr additive="base">
                                        <p:cTn id="83" dur="500" fill="hold"/>
                                        <p:tgtEl>
                                          <p:spTgt spid="1685514"/>
                                        </p:tgtEl>
                                        <p:attrNameLst>
                                          <p:attrName>ppt_x</p:attrName>
                                        </p:attrNameLst>
                                      </p:cBhvr>
                                      <p:tavLst>
                                        <p:tav tm="0">
                                          <p:val>
                                            <p:strVal val="#ppt_x"/>
                                          </p:val>
                                        </p:tav>
                                        <p:tav tm="100000">
                                          <p:val>
                                            <p:strVal val="#ppt_x"/>
                                          </p:val>
                                        </p:tav>
                                      </p:tavLst>
                                    </p:anim>
                                    <p:anim calcmode="lin" valueType="num">
                                      <p:cBhvr additive="base">
                                        <p:cTn id="84" dur="500" fill="hold"/>
                                        <p:tgtEl>
                                          <p:spTgt spid="168551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685529"/>
                                        </p:tgtEl>
                                        <p:attrNameLst>
                                          <p:attrName>style.visibility</p:attrName>
                                        </p:attrNameLst>
                                      </p:cBhvr>
                                      <p:to>
                                        <p:strVal val="visible"/>
                                      </p:to>
                                    </p:set>
                                    <p:anim calcmode="lin" valueType="num">
                                      <p:cBhvr additive="base">
                                        <p:cTn id="87" dur="500" fill="hold"/>
                                        <p:tgtEl>
                                          <p:spTgt spid="1685529"/>
                                        </p:tgtEl>
                                        <p:attrNameLst>
                                          <p:attrName>ppt_x</p:attrName>
                                        </p:attrNameLst>
                                      </p:cBhvr>
                                      <p:tavLst>
                                        <p:tav tm="0">
                                          <p:val>
                                            <p:strVal val="#ppt_x"/>
                                          </p:val>
                                        </p:tav>
                                        <p:tav tm="100000">
                                          <p:val>
                                            <p:strVal val="#ppt_x"/>
                                          </p:val>
                                        </p:tav>
                                      </p:tavLst>
                                    </p:anim>
                                    <p:anim calcmode="lin" valueType="num">
                                      <p:cBhvr additive="base">
                                        <p:cTn id="88" dur="500" fill="hold"/>
                                        <p:tgtEl>
                                          <p:spTgt spid="168552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685530"/>
                                        </p:tgtEl>
                                        <p:attrNameLst>
                                          <p:attrName>style.visibility</p:attrName>
                                        </p:attrNameLst>
                                      </p:cBhvr>
                                      <p:to>
                                        <p:strVal val="visible"/>
                                      </p:to>
                                    </p:set>
                                    <p:anim calcmode="lin" valueType="num">
                                      <p:cBhvr additive="base">
                                        <p:cTn id="91" dur="500" fill="hold"/>
                                        <p:tgtEl>
                                          <p:spTgt spid="1685530"/>
                                        </p:tgtEl>
                                        <p:attrNameLst>
                                          <p:attrName>ppt_x</p:attrName>
                                        </p:attrNameLst>
                                      </p:cBhvr>
                                      <p:tavLst>
                                        <p:tav tm="0">
                                          <p:val>
                                            <p:strVal val="#ppt_x"/>
                                          </p:val>
                                        </p:tav>
                                        <p:tav tm="100000">
                                          <p:val>
                                            <p:strVal val="#ppt_x"/>
                                          </p:val>
                                        </p:tav>
                                      </p:tavLst>
                                    </p:anim>
                                    <p:anim calcmode="lin" valueType="num">
                                      <p:cBhvr additive="base">
                                        <p:cTn id="92" dur="500" fill="hold"/>
                                        <p:tgtEl>
                                          <p:spTgt spid="168553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685551"/>
                                        </p:tgtEl>
                                        <p:attrNameLst>
                                          <p:attrName>style.visibility</p:attrName>
                                        </p:attrNameLst>
                                      </p:cBhvr>
                                      <p:to>
                                        <p:strVal val="visible"/>
                                      </p:to>
                                    </p:set>
                                    <p:anim calcmode="lin" valueType="num">
                                      <p:cBhvr additive="base">
                                        <p:cTn id="97" dur="500" fill="hold"/>
                                        <p:tgtEl>
                                          <p:spTgt spid="1685551"/>
                                        </p:tgtEl>
                                        <p:attrNameLst>
                                          <p:attrName>ppt_x</p:attrName>
                                        </p:attrNameLst>
                                      </p:cBhvr>
                                      <p:tavLst>
                                        <p:tav tm="0">
                                          <p:val>
                                            <p:strVal val="#ppt_x"/>
                                          </p:val>
                                        </p:tav>
                                        <p:tav tm="100000">
                                          <p:val>
                                            <p:strVal val="#ppt_x"/>
                                          </p:val>
                                        </p:tav>
                                      </p:tavLst>
                                    </p:anim>
                                    <p:anim calcmode="lin" valueType="num">
                                      <p:cBhvr additive="base">
                                        <p:cTn id="98" dur="500" fill="hold"/>
                                        <p:tgtEl>
                                          <p:spTgt spid="1685551"/>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685581"/>
                                        </p:tgtEl>
                                        <p:attrNameLst>
                                          <p:attrName>style.visibility</p:attrName>
                                        </p:attrNameLst>
                                      </p:cBhvr>
                                      <p:to>
                                        <p:strVal val="visible"/>
                                      </p:to>
                                    </p:set>
                                    <p:anim calcmode="lin" valueType="num">
                                      <p:cBhvr additive="base">
                                        <p:cTn id="101" dur="500" fill="hold"/>
                                        <p:tgtEl>
                                          <p:spTgt spid="1685581"/>
                                        </p:tgtEl>
                                        <p:attrNameLst>
                                          <p:attrName>ppt_x</p:attrName>
                                        </p:attrNameLst>
                                      </p:cBhvr>
                                      <p:tavLst>
                                        <p:tav tm="0">
                                          <p:val>
                                            <p:strVal val="#ppt_x"/>
                                          </p:val>
                                        </p:tav>
                                        <p:tav tm="100000">
                                          <p:val>
                                            <p:strVal val="#ppt_x"/>
                                          </p:val>
                                        </p:tav>
                                      </p:tavLst>
                                    </p:anim>
                                    <p:anim calcmode="lin" valueType="num">
                                      <p:cBhvr additive="base">
                                        <p:cTn id="102" dur="500" fill="hold"/>
                                        <p:tgtEl>
                                          <p:spTgt spid="168558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685582"/>
                                        </p:tgtEl>
                                        <p:attrNameLst>
                                          <p:attrName>style.visibility</p:attrName>
                                        </p:attrNameLst>
                                      </p:cBhvr>
                                      <p:to>
                                        <p:strVal val="visible"/>
                                      </p:to>
                                    </p:set>
                                    <p:anim calcmode="lin" valueType="num">
                                      <p:cBhvr additive="base">
                                        <p:cTn id="105" dur="500" fill="hold"/>
                                        <p:tgtEl>
                                          <p:spTgt spid="1685582"/>
                                        </p:tgtEl>
                                        <p:attrNameLst>
                                          <p:attrName>ppt_x</p:attrName>
                                        </p:attrNameLst>
                                      </p:cBhvr>
                                      <p:tavLst>
                                        <p:tav tm="0">
                                          <p:val>
                                            <p:strVal val="#ppt_x"/>
                                          </p:val>
                                        </p:tav>
                                        <p:tav tm="100000">
                                          <p:val>
                                            <p:strVal val="#ppt_x"/>
                                          </p:val>
                                        </p:tav>
                                      </p:tavLst>
                                    </p:anim>
                                    <p:anim calcmode="lin" valueType="num">
                                      <p:cBhvr additive="base">
                                        <p:cTn id="106" dur="500" fill="hold"/>
                                        <p:tgtEl>
                                          <p:spTgt spid="168558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685507"/>
                                        </p:tgtEl>
                                        <p:attrNameLst>
                                          <p:attrName>style.visibility</p:attrName>
                                        </p:attrNameLst>
                                      </p:cBhvr>
                                      <p:to>
                                        <p:strVal val="visible"/>
                                      </p:to>
                                    </p:set>
                                    <p:anim calcmode="lin" valueType="num">
                                      <p:cBhvr additive="base">
                                        <p:cTn id="109" dur="500" fill="hold"/>
                                        <p:tgtEl>
                                          <p:spTgt spid="1685507"/>
                                        </p:tgtEl>
                                        <p:attrNameLst>
                                          <p:attrName>ppt_x</p:attrName>
                                        </p:attrNameLst>
                                      </p:cBhvr>
                                      <p:tavLst>
                                        <p:tav tm="0">
                                          <p:val>
                                            <p:strVal val="#ppt_x"/>
                                          </p:val>
                                        </p:tav>
                                        <p:tav tm="100000">
                                          <p:val>
                                            <p:strVal val="#ppt_x"/>
                                          </p:val>
                                        </p:tav>
                                      </p:tavLst>
                                    </p:anim>
                                    <p:anim calcmode="lin" valueType="num">
                                      <p:cBhvr additive="base">
                                        <p:cTn id="110" dur="500" fill="hold"/>
                                        <p:tgtEl>
                                          <p:spTgt spid="168550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685508"/>
                                        </p:tgtEl>
                                        <p:attrNameLst>
                                          <p:attrName>style.visibility</p:attrName>
                                        </p:attrNameLst>
                                      </p:cBhvr>
                                      <p:to>
                                        <p:strVal val="visible"/>
                                      </p:to>
                                    </p:set>
                                    <p:anim calcmode="lin" valueType="num">
                                      <p:cBhvr additive="base">
                                        <p:cTn id="113" dur="500" fill="hold"/>
                                        <p:tgtEl>
                                          <p:spTgt spid="1685508"/>
                                        </p:tgtEl>
                                        <p:attrNameLst>
                                          <p:attrName>ppt_x</p:attrName>
                                        </p:attrNameLst>
                                      </p:cBhvr>
                                      <p:tavLst>
                                        <p:tav tm="0">
                                          <p:val>
                                            <p:strVal val="#ppt_x"/>
                                          </p:val>
                                        </p:tav>
                                        <p:tav tm="100000">
                                          <p:val>
                                            <p:strVal val="#ppt_x"/>
                                          </p:val>
                                        </p:tav>
                                      </p:tavLst>
                                    </p:anim>
                                    <p:anim calcmode="lin" valueType="num">
                                      <p:cBhvr additive="base">
                                        <p:cTn id="114" dur="500" fill="hold"/>
                                        <p:tgtEl>
                                          <p:spTgt spid="168550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1685566"/>
                                        </p:tgtEl>
                                        <p:attrNameLst>
                                          <p:attrName>style.visibility</p:attrName>
                                        </p:attrNameLst>
                                      </p:cBhvr>
                                      <p:to>
                                        <p:strVal val="visible"/>
                                      </p:to>
                                    </p:set>
                                    <p:anim calcmode="lin" valueType="num">
                                      <p:cBhvr additive="base">
                                        <p:cTn id="119" dur="500" fill="hold"/>
                                        <p:tgtEl>
                                          <p:spTgt spid="1685566"/>
                                        </p:tgtEl>
                                        <p:attrNameLst>
                                          <p:attrName>ppt_x</p:attrName>
                                        </p:attrNameLst>
                                      </p:cBhvr>
                                      <p:tavLst>
                                        <p:tav tm="0">
                                          <p:val>
                                            <p:strVal val="#ppt_x"/>
                                          </p:val>
                                        </p:tav>
                                        <p:tav tm="100000">
                                          <p:val>
                                            <p:strVal val="#ppt_x"/>
                                          </p:val>
                                        </p:tav>
                                      </p:tavLst>
                                    </p:anim>
                                    <p:anim calcmode="lin" valueType="num">
                                      <p:cBhvr additive="base">
                                        <p:cTn id="120" dur="500" fill="hold"/>
                                        <p:tgtEl>
                                          <p:spTgt spid="1685566"/>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1685583"/>
                                        </p:tgtEl>
                                        <p:attrNameLst>
                                          <p:attrName>style.visibility</p:attrName>
                                        </p:attrNameLst>
                                      </p:cBhvr>
                                      <p:to>
                                        <p:strVal val="visible"/>
                                      </p:to>
                                    </p:set>
                                    <p:anim calcmode="lin" valueType="num">
                                      <p:cBhvr additive="base">
                                        <p:cTn id="123" dur="500" fill="hold"/>
                                        <p:tgtEl>
                                          <p:spTgt spid="1685583"/>
                                        </p:tgtEl>
                                        <p:attrNameLst>
                                          <p:attrName>ppt_x</p:attrName>
                                        </p:attrNameLst>
                                      </p:cBhvr>
                                      <p:tavLst>
                                        <p:tav tm="0">
                                          <p:val>
                                            <p:strVal val="#ppt_x"/>
                                          </p:val>
                                        </p:tav>
                                        <p:tav tm="100000">
                                          <p:val>
                                            <p:strVal val="#ppt_x"/>
                                          </p:val>
                                        </p:tav>
                                      </p:tavLst>
                                    </p:anim>
                                    <p:anim calcmode="lin" valueType="num">
                                      <p:cBhvr additive="base">
                                        <p:cTn id="124" dur="500" fill="hold"/>
                                        <p:tgtEl>
                                          <p:spTgt spid="168558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1685584"/>
                                        </p:tgtEl>
                                        <p:attrNameLst>
                                          <p:attrName>style.visibility</p:attrName>
                                        </p:attrNameLst>
                                      </p:cBhvr>
                                      <p:to>
                                        <p:strVal val="visible"/>
                                      </p:to>
                                    </p:set>
                                    <p:anim calcmode="lin" valueType="num">
                                      <p:cBhvr additive="base">
                                        <p:cTn id="127" dur="500" fill="hold"/>
                                        <p:tgtEl>
                                          <p:spTgt spid="1685584"/>
                                        </p:tgtEl>
                                        <p:attrNameLst>
                                          <p:attrName>ppt_x</p:attrName>
                                        </p:attrNameLst>
                                      </p:cBhvr>
                                      <p:tavLst>
                                        <p:tav tm="0">
                                          <p:val>
                                            <p:strVal val="#ppt_x"/>
                                          </p:val>
                                        </p:tav>
                                        <p:tav tm="100000">
                                          <p:val>
                                            <p:strVal val="#ppt_x"/>
                                          </p:val>
                                        </p:tav>
                                      </p:tavLst>
                                    </p:anim>
                                    <p:anim calcmode="lin" valueType="num">
                                      <p:cBhvr additive="base">
                                        <p:cTn id="128" dur="500" fill="hold"/>
                                        <p:tgtEl>
                                          <p:spTgt spid="1685584"/>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685585"/>
                                        </p:tgtEl>
                                        <p:attrNameLst>
                                          <p:attrName>style.visibility</p:attrName>
                                        </p:attrNameLst>
                                      </p:cBhvr>
                                      <p:to>
                                        <p:strVal val="visible"/>
                                      </p:to>
                                    </p:set>
                                    <p:anim calcmode="lin" valueType="num">
                                      <p:cBhvr additive="base">
                                        <p:cTn id="133" dur="500" fill="hold"/>
                                        <p:tgtEl>
                                          <p:spTgt spid="1685585"/>
                                        </p:tgtEl>
                                        <p:attrNameLst>
                                          <p:attrName>ppt_x</p:attrName>
                                        </p:attrNameLst>
                                      </p:cBhvr>
                                      <p:tavLst>
                                        <p:tav tm="0">
                                          <p:val>
                                            <p:strVal val="#ppt_x"/>
                                          </p:val>
                                        </p:tav>
                                        <p:tav tm="100000">
                                          <p:val>
                                            <p:strVal val="#ppt_x"/>
                                          </p:val>
                                        </p:tav>
                                      </p:tavLst>
                                    </p:anim>
                                    <p:anim calcmode="lin" valueType="num">
                                      <p:cBhvr additive="base">
                                        <p:cTn id="134" dur="500" fill="hold"/>
                                        <p:tgtEl>
                                          <p:spTgt spid="1685585"/>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685600"/>
                                        </p:tgtEl>
                                        <p:attrNameLst>
                                          <p:attrName>style.visibility</p:attrName>
                                        </p:attrNameLst>
                                      </p:cBhvr>
                                      <p:to>
                                        <p:strVal val="visible"/>
                                      </p:to>
                                    </p:set>
                                    <p:anim calcmode="lin" valueType="num">
                                      <p:cBhvr additive="base">
                                        <p:cTn id="137" dur="500" fill="hold"/>
                                        <p:tgtEl>
                                          <p:spTgt spid="1685600"/>
                                        </p:tgtEl>
                                        <p:attrNameLst>
                                          <p:attrName>ppt_x</p:attrName>
                                        </p:attrNameLst>
                                      </p:cBhvr>
                                      <p:tavLst>
                                        <p:tav tm="0">
                                          <p:val>
                                            <p:strVal val="#ppt_x"/>
                                          </p:val>
                                        </p:tav>
                                        <p:tav tm="100000">
                                          <p:val>
                                            <p:strVal val="#ppt_x"/>
                                          </p:val>
                                        </p:tav>
                                      </p:tavLst>
                                    </p:anim>
                                    <p:anim calcmode="lin" valueType="num">
                                      <p:cBhvr additive="base">
                                        <p:cTn id="138" dur="500" fill="hold"/>
                                        <p:tgtEl>
                                          <p:spTgt spid="1685600"/>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685601"/>
                                        </p:tgtEl>
                                        <p:attrNameLst>
                                          <p:attrName>style.visibility</p:attrName>
                                        </p:attrNameLst>
                                      </p:cBhvr>
                                      <p:to>
                                        <p:strVal val="visible"/>
                                      </p:to>
                                    </p:set>
                                    <p:anim calcmode="lin" valueType="num">
                                      <p:cBhvr additive="base">
                                        <p:cTn id="141" dur="500" fill="hold"/>
                                        <p:tgtEl>
                                          <p:spTgt spid="1685601"/>
                                        </p:tgtEl>
                                        <p:attrNameLst>
                                          <p:attrName>ppt_x</p:attrName>
                                        </p:attrNameLst>
                                      </p:cBhvr>
                                      <p:tavLst>
                                        <p:tav tm="0">
                                          <p:val>
                                            <p:strVal val="#ppt_x"/>
                                          </p:val>
                                        </p:tav>
                                        <p:tav tm="100000">
                                          <p:val>
                                            <p:strVal val="#ppt_x"/>
                                          </p:val>
                                        </p:tav>
                                      </p:tavLst>
                                    </p:anim>
                                    <p:anim calcmode="lin" valueType="num">
                                      <p:cBhvr additive="base">
                                        <p:cTn id="142" dur="500" fill="hold"/>
                                        <p:tgtEl>
                                          <p:spTgt spid="1685601"/>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1685602"/>
                                        </p:tgtEl>
                                        <p:attrNameLst>
                                          <p:attrName>style.visibility</p:attrName>
                                        </p:attrNameLst>
                                      </p:cBhvr>
                                      <p:to>
                                        <p:strVal val="visible"/>
                                      </p:to>
                                    </p:set>
                                    <p:anim calcmode="lin" valueType="num">
                                      <p:cBhvr additive="base">
                                        <p:cTn id="147" dur="500" fill="hold"/>
                                        <p:tgtEl>
                                          <p:spTgt spid="1685602"/>
                                        </p:tgtEl>
                                        <p:attrNameLst>
                                          <p:attrName>ppt_x</p:attrName>
                                        </p:attrNameLst>
                                      </p:cBhvr>
                                      <p:tavLst>
                                        <p:tav tm="0">
                                          <p:val>
                                            <p:strVal val="#ppt_x"/>
                                          </p:val>
                                        </p:tav>
                                        <p:tav tm="100000">
                                          <p:val>
                                            <p:strVal val="#ppt_x"/>
                                          </p:val>
                                        </p:tav>
                                      </p:tavLst>
                                    </p:anim>
                                    <p:anim calcmode="lin" valueType="num">
                                      <p:cBhvr additive="base">
                                        <p:cTn id="148" dur="500" fill="hold"/>
                                        <p:tgtEl>
                                          <p:spTgt spid="168560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1685617"/>
                                        </p:tgtEl>
                                        <p:attrNameLst>
                                          <p:attrName>style.visibility</p:attrName>
                                        </p:attrNameLst>
                                      </p:cBhvr>
                                      <p:to>
                                        <p:strVal val="visible"/>
                                      </p:to>
                                    </p:set>
                                    <p:anim calcmode="lin" valueType="num">
                                      <p:cBhvr additive="base">
                                        <p:cTn id="151" dur="500" fill="hold"/>
                                        <p:tgtEl>
                                          <p:spTgt spid="1685617"/>
                                        </p:tgtEl>
                                        <p:attrNameLst>
                                          <p:attrName>ppt_x</p:attrName>
                                        </p:attrNameLst>
                                      </p:cBhvr>
                                      <p:tavLst>
                                        <p:tav tm="0">
                                          <p:val>
                                            <p:strVal val="#ppt_x"/>
                                          </p:val>
                                        </p:tav>
                                        <p:tav tm="100000">
                                          <p:val>
                                            <p:strVal val="#ppt_x"/>
                                          </p:val>
                                        </p:tav>
                                      </p:tavLst>
                                    </p:anim>
                                    <p:anim calcmode="lin" valueType="num">
                                      <p:cBhvr additive="base">
                                        <p:cTn id="152" dur="500" fill="hold"/>
                                        <p:tgtEl>
                                          <p:spTgt spid="1685617"/>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1685618"/>
                                        </p:tgtEl>
                                        <p:attrNameLst>
                                          <p:attrName>style.visibility</p:attrName>
                                        </p:attrNameLst>
                                      </p:cBhvr>
                                      <p:to>
                                        <p:strVal val="visible"/>
                                      </p:to>
                                    </p:set>
                                    <p:anim calcmode="lin" valueType="num">
                                      <p:cBhvr additive="base">
                                        <p:cTn id="155" dur="500" fill="hold"/>
                                        <p:tgtEl>
                                          <p:spTgt spid="1685618"/>
                                        </p:tgtEl>
                                        <p:attrNameLst>
                                          <p:attrName>ppt_x</p:attrName>
                                        </p:attrNameLst>
                                      </p:cBhvr>
                                      <p:tavLst>
                                        <p:tav tm="0">
                                          <p:val>
                                            <p:strVal val="#ppt_x"/>
                                          </p:val>
                                        </p:tav>
                                        <p:tav tm="100000">
                                          <p:val>
                                            <p:strVal val="#ppt_x"/>
                                          </p:val>
                                        </p:tav>
                                      </p:tavLst>
                                    </p:anim>
                                    <p:anim calcmode="lin" valueType="num">
                                      <p:cBhvr additive="base">
                                        <p:cTn id="156" dur="500" fill="hold"/>
                                        <p:tgtEl>
                                          <p:spTgt spid="1685618"/>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685619"/>
                                        </p:tgtEl>
                                        <p:attrNameLst>
                                          <p:attrName>style.visibility</p:attrName>
                                        </p:attrNameLst>
                                      </p:cBhvr>
                                      <p:to>
                                        <p:strVal val="visible"/>
                                      </p:to>
                                    </p:set>
                                    <p:anim calcmode="lin" valueType="num">
                                      <p:cBhvr additive="base">
                                        <p:cTn id="161" dur="500" fill="hold"/>
                                        <p:tgtEl>
                                          <p:spTgt spid="1685619"/>
                                        </p:tgtEl>
                                        <p:attrNameLst>
                                          <p:attrName>ppt_x</p:attrName>
                                        </p:attrNameLst>
                                      </p:cBhvr>
                                      <p:tavLst>
                                        <p:tav tm="0">
                                          <p:val>
                                            <p:strVal val="#ppt_x"/>
                                          </p:val>
                                        </p:tav>
                                        <p:tav tm="100000">
                                          <p:val>
                                            <p:strVal val="#ppt_x"/>
                                          </p:val>
                                        </p:tav>
                                      </p:tavLst>
                                    </p:anim>
                                    <p:anim calcmode="lin" valueType="num">
                                      <p:cBhvr additive="base">
                                        <p:cTn id="162" dur="500" fill="hold"/>
                                        <p:tgtEl>
                                          <p:spTgt spid="1685619"/>
                                        </p:tgtEl>
                                        <p:attrNameLst>
                                          <p:attrName>ppt_y</p:attrName>
                                        </p:attrNameLst>
                                      </p:cBhvr>
                                      <p:tavLst>
                                        <p:tav tm="0">
                                          <p:val>
                                            <p:strVal val="1+#ppt_h/2"/>
                                          </p:val>
                                        </p:tav>
                                        <p:tav tm="100000">
                                          <p:val>
                                            <p:strVal val="#ppt_y"/>
                                          </p:val>
                                        </p:tav>
                                      </p:tavLst>
                                    </p:anim>
                                  </p:childTnLst>
                                </p:cTn>
                              </p:par>
                              <p:par>
                                <p:cTn id="163" presetID="2" presetClass="entr" presetSubtype="4" fill="hold" nodeType="withEffect">
                                  <p:stCondLst>
                                    <p:cond delay="0"/>
                                  </p:stCondLst>
                                  <p:childTnLst>
                                    <p:set>
                                      <p:cBhvr>
                                        <p:cTn id="164" dur="1" fill="hold">
                                          <p:stCondLst>
                                            <p:cond delay="0"/>
                                          </p:stCondLst>
                                        </p:cTn>
                                        <p:tgtEl>
                                          <p:spTgt spid="1685634"/>
                                        </p:tgtEl>
                                        <p:attrNameLst>
                                          <p:attrName>style.visibility</p:attrName>
                                        </p:attrNameLst>
                                      </p:cBhvr>
                                      <p:to>
                                        <p:strVal val="visible"/>
                                      </p:to>
                                    </p:set>
                                    <p:anim calcmode="lin" valueType="num">
                                      <p:cBhvr additive="base">
                                        <p:cTn id="165" dur="500" fill="hold"/>
                                        <p:tgtEl>
                                          <p:spTgt spid="1685634"/>
                                        </p:tgtEl>
                                        <p:attrNameLst>
                                          <p:attrName>ppt_x</p:attrName>
                                        </p:attrNameLst>
                                      </p:cBhvr>
                                      <p:tavLst>
                                        <p:tav tm="0">
                                          <p:val>
                                            <p:strVal val="#ppt_x"/>
                                          </p:val>
                                        </p:tav>
                                        <p:tav tm="100000">
                                          <p:val>
                                            <p:strVal val="#ppt_x"/>
                                          </p:val>
                                        </p:tav>
                                      </p:tavLst>
                                    </p:anim>
                                    <p:anim calcmode="lin" valueType="num">
                                      <p:cBhvr additive="base">
                                        <p:cTn id="166" dur="500" fill="hold"/>
                                        <p:tgtEl>
                                          <p:spTgt spid="1685634"/>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685635"/>
                                        </p:tgtEl>
                                        <p:attrNameLst>
                                          <p:attrName>style.visibility</p:attrName>
                                        </p:attrNameLst>
                                      </p:cBhvr>
                                      <p:to>
                                        <p:strVal val="visible"/>
                                      </p:to>
                                    </p:set>
                                    <p:anim calcmode="lin" valueType="num">
                                      <p:cBhvr additive="base">
                                        <p:cTn id="169" dur="500" fill="hold"/>
                                        <p:tgtEl>
                                          <p:spTgt spid="1685635"/>
                                        </p:tgtEl>
                                        <p:attrNameLst>
                                          <p:attrName>ppt_x</p:attrName>
                                        </p:attrNameLst>
                                      </p:cBhvr>
                                      <p:tavLst>
                                        <p:tav tm="0">
                                          <p:val>
                                            <p:strVal val="#ppt_x"/>
                                          </p:val>
                                        </p:tav>
                                        <p:tav tm="100000">
                                          <p:val>
                                            <p:strVal val="#ppt_x"/>
                                          </p:val>
                                        </p:tav>
                                      </p:tavLst>
                                    </p:anim>
                                    <p:anim calcmode="lin" valueType="num">
                                      <p:cBhvr additive="base">
                                        <p:cTn id="170" dur="500" fill="hold"/>
                                        <p:tgtEl>
                                          <p:spTgt spid="1685635"/>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1685636"/>
                                        </p:tgtEl>
                                        <p:attrNameLst>
                                          <p:attrName>style.visibility</p:attrName>
                                        </p:attrNameLst>
                                      </p:cBhvr>
                                      <p:to>
                                        <p:strVal val="visible"/>
                                      </p:to>
                                    </p:set>
                                    <p:anim calcmode="lin" valueType="num">
                                      <p:cBhvr additive="base">
                                        <p:cTn id="175" dur="500" fill="hold"/>
                                        <p:tgtEl>
                                          <p:spTgt spid="1685636"/>
                                        </p:tgtEl>
                                        <p:attrNameLst>
                                          <p:attrName>ppt_x</p:attrName>
                                        </p:attrNameLst>
                                      </p:cBhvr>
                                      <p:tavLst>
                                        <p:tav tm="0">
                                          <p:val>
                                            <p:strVal val="#ppt_x"/>
                                          </p:val>
                                        </p:tav>
                                        <p:tav tm="100000">
                                          <p:val>
                                            <p:strVal val="#ppt_x"/>
                                          </p:val>
                                        </p:tav>
                                      </p:tavLst>
                                    </p:anim>
                                    <p:anim calcmode="lin" valueType="num">
                                      <p:cBhvr additive="base">
                                        <p:cTn id="176" dur="500" fill="hold"/>
                                        <p:tgtEl>
                                          <p:spTgt spid="1685636"/>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1685651"/>
                                        </p:tgtEl>
                                        <p:attrNameLst>
                                          <p:attrName>style.visibility</p:attrName>
                                        </p:attrNameLst>
                                      </p:cBhvr>
                                      <p:to>
                                        <p:strVal val="visible"/>
                                      </p:to>
                                    </p:set>
                                    <p:anim calcmode="lin" valueType="num">
                                      <p:cBhvr additive="base">
                                        <p:cTn id="179" dur="500" fill="hold"/>
                                        <p:tgtEl>
                                          <p:spTgt spid="1685651"/>
                                        </p:tgtEl>
                                        <p:attrNameLst>
                                          <p:attrName>ppt_x</p:attrName>
                                        </p:attrNameLst>
                                      </p:cBhvr>
                                      <p:tavLst>
                                        <p:tav tm="0">
                                          <p:val>
                                            <p:strVal val="#ppt_x"/>
                                          </p:val>
                                        </p:tav>
                                        <p:tav tm="100000">
                                          <p:val>
                                            <p:strVal val="#ppt_x"/>
                                          </p:val>
                                        </p:tav>
                                      </p:tavLst>
                                    </p:anim>
                                    <p:anim calcmode="lin" valueType="num">
                                      <p:cBhvr additive="base">
                                        <p:cTn id="180" dur="500" fill="hold"/>
                                        <p:tgtEl>
                                          <p:spTgt spid="1685651"/>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685652"/>
                                        </p:tgtEl>
                                        <p:attrNameLst>
                                          <p:attrName>style.visibility</p:attrName>
                                        </p:attrNameLst>
                                      </p:cBhvr>
                                      <p:to>
                                        <p:strVal val="visible"/>
                                      </p:to>
                                    </p:set>
                                    <p:anim calcmode="lin" valueType="num">
                                      <p:cBhvr additive="base">
                                        <p:cTn id="183" dur="500" fill="hold"/>
                                        <p:tgtEl>
                                          <p:spTgt spid="1685652"/>
                                        </p:tgtEl>
                                        <p:attrNameLst>
                                          <p:attrName>ppt_x</p:attrName>
                                        </p:attrNameLst>
                                      </p:cBhvr>
                                      <p:tavLst>
                                        <p:tav tm="0">
                                          <p:val>
                                            <p:strVal val="#ppt_x"/>
                                          </p:val>
                                        </p:tav>
                                        <p:tav tm="100000">
                                          <p:val>
                                            <p:strVal val="#ppt_x"/>
                                          </p:val>
                                        </p:tav>
                                      </p:tavLst>
                                    </p:anim>
                                    <p:anim calcmode="lin" valueType="num">
                                      <p:cBhvr additive="base">
                                        <p:cTn id="184" dur="500" fill="hold"/>
                                        <p:tgtEl>
                                          <p:spTgt spid="1685652"/>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1685511"/>
                                        </p:tgtEl>
                                        <p:attrNameLst>
                                          <p:attrName>style.visibility</p:attrName>
                                        </p:attrNameLst>
                                      </p:cBhvr>
                                      <p:to>
                                        <p:strVal val="visible"/>
                                      </p:to>
                                    </p:set>
                                    <p:anim calcmode="lin" valueType="num">
                                      <p:cBhvr additive="base">
                                        <p:cTn id="189" dur="500" fill="hold"/>
                                        <p:tgtEl>
                                          <p:spTgt spid="1685511"/>
                                        </p:tgtEl>
                                        <p:attrNameLst>
                                          <p:attrName>ppt_x</p:attrName>
                                        </p:attrNameLst>
                                      </p:cBhvr>
                                      <p:tavLst>
                                        <p:tav tm="0">
                                          <p:val>
                                            <p:strVal val="#ppt_x"/>
                                          </p:val>
                                        </p:tav>
                                        <p:tav tm="100000">
                                          <p:val>
                                            <p:strVal val="#ppt_x"/>
                                          </p:val>
                                        </p:tav>
                                      </p:tavLst>
                                    </p:anim>
                                    <p:anim calcmode="lin" valueType="num">
                                      <p:cBhvr additive="base">
                                        <p:cTn id="190" dur="500" fill="hold"/>
                                        <p:tgtEl>
                                          <p:spTgt spid="16855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508" grpId="0"/>
      <p:bldP spid="1685511" grpId="0" bldLvl="0" animBg="1"/>
      <p:bldP spid="1685530" grpId="0" bldLvl="0" animBg="1"/>
      <p:bldP spid="1685533" grpId="0" bldLvl="0" animBg="1"/>
      <p:bldP spid="1685534" grpId="0" bldLvl="0" animBg="1"/>
      <p:bldP spid="1685535" grpId="0" bldLvl="0" animBg="1"/>
      <p:bldP spid="1685536" grpId="0" bldLvl="0" animBg="1"/>
      <p:bldP spid="1685538" grpId="0"/>
      <p:bldP spid="1685540" grpId="0"/>
      <p:bldP spid="1685542" grpId="0"/>
      <p:bldP spid="1685544" grpId="0"/>
      <p:bldP spid="1685546" grpId="0"/>
      <p:bldP spid="1685547" grpId="0"/>
      <p:bldP spid="1685549" grpId="0"/>
      <p:bldP spid="1685582" grpId="0"/>
      <p:bldP spid="1685584" grpId="0"/>
      <p:bldP spid="1685601" grpId="0"/>
      <p:bldP spid="1685618" grpId="0"/>
      <p:bldP spid="1685635" grpId="0"/>
      <p:bldP spid="16856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5512" name="Text Box 16"/>
          <p:cNvSpPr txBox="1"/>
          <p:nvPr/>
        </p:nvSpPr>
        <p:spPr>
          <a:xfrm>
            <a:off x="1476058" y="3195955"/>
            <a:ext cx="26974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图灵机的思想与模型简介</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图灵机是什么</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grpSp>
        <p:nvGrpSpPr>
          <p:cNvPr id="1685654" name="组合 1685653"/>
          <p:cNvGrpSpPr/>
          <p:nvPr/>
        </p:nvGrpSpPr>
        <p:grpSpPr>
          <a:xfrm>
            <a:off x="4533900" y="2729230"/>
            <a:ext cx="2354263" cy="369888"/>
            <a:chOff x="755" y="1298"/>
            <a:chExt cx="1483" cy="234"/>
          </a:xfrm>
        </p:grpSpPr>
        <p:sp>
          <p:nvSpPr>
            <p:cNvPr id="1685655" name="文本框 1685654"/>
            <p:cNvSpPr txBox="1"/>
            <p:nvPr/>
          </p:nvSpPr>
          <p:spPr>
            <a:xfrm>
              <a:off x="832" y="1319"/>
              <a:ext cx="1325" cy="213"/>
            </a:xfrm>
            <a:prstGeom prst="rect">
              <a:avLst/>
            </a:prstGeom>
            <a:noFill/>
            <a:ln w="9525">
              <a:noFill/>
            </a:ln>
          </p:spPr>
          <p:txBody>
            <a:bodyPr wrap="none" lIns="91429" tIns="45716" rIns="91429" bIns="45716" anchor="t" anchorCtr="0">
              <a:spAutoFit/>
            </a:bodyPr>
            <a:p>
              <a:r>
                <a:rPr lang="en-US" altLang="zh-CN" sz="1600">
                  <a:latin typeface="Arial" panose="020B0604020202020204" pitchFamily="34" charset="0"/>
                  <a:ea typeface="宋体" panose="02010600030101010101" pitchFamily="2" charset="-122"/>
                </a:rPr>
                <a:t>0  0  1  1  0  0  0  1  1</a:t>
              </a:r>
              <a:endParaRPr lang="en-US" altLang="zh-CN" sz="1600">
                <a:latin typeface="Arial" panose="020B0604020202020204" pitchFamily="34" charset="0"/>
                <a:ea typeface="宋体" panose="02010600030101010101" pitchFamily="2" charset="-122"/>
              </a:endParaRPr>
            </a:p>
          </p:txBody>
        </p:sp>
        <p:grpSp>
          <p:nvGrpSpPr>
            <p:cNvPr id="1685656" name="组合 1685655"/>
            <p:cNvGrpSpPr/>
            <p:nvPr/>
          </p:nvGrpSpPr>
          <p:grpSpPr>
            <a:xfrm>
              <a:off x="755" y="1298"/>
              <a:ext cx="1483" cy="223"/>
              <a:chOff x="787" y="1306"/>
              <a:chExt cx="1330" cy="223"/>
            </a:xfrm>
          </p:grpSpPr>
          <p:sp>
            <p:nvSpPr>
              <p:cNvPr id="1685657" name="直接连接符 1685656"/>
              <p:cNvSpPr/>
              <p:nvPr/>
            </p:nvSpPr>
            <p:spPr>
              <a:xfrm>
                <a:off x="795" y="1306"/>
                <a:ext cx="1322" cy="0"/>
              </a:xfrm>
              <a:prstGeom prst="line">
                <a:avLst/>
              </a:prstGeom>
              <a:ln w="9525" cap="flat" cmpd="sng">
                <a:solidFill>
                  <a:schemeClr val="tx1"/>
                </a:solidFill>
                <a:prstDash val="solid"/>
                <a:headEnd type="none" w="med" len="med"/>
                <a:tailEnd type="none" w="med" len="med"/>
              </a:ln>
            </p:spPr>
          </p:sp>
          <p:sp>
            <p:nvSpPr>
              <p:cNvPr id="1685658" name="直接连接符 1685657"/>
              <p:cNvSpPr/>
              <p:nvPr/>
            </p:nvSpPr>
            <p:spPr>
              <a:xfrm>
                <a:off x="787" y="1529"/>
                <a:ext cx="1321" cy="0"/>
              </a:xfrm>
              <a:prstGeom prst="line">
                <a:avLst/>
              </a:prstGeom>
              <a:ln w="9525" cap="flat" cmpd="sng">
                <a:solidFill>
                  <a:schemeClr val="tx1"/>
                </a:solidFill>
                <a:prstDash val="solid"/>
                <a:headEnd type="none" w="med" len="med"/>
                <a:tailEnd type="none" w="med" len="med"/>
              </a:ln>
            </p:spPr>
          </p:sp>
        </p:grpSp>
        <p:sp>
          <p:nvSpPr>
            <p:cNvPr id="1685659" name="直接连接符 1685658"/>
            <p:cNvSpPr/>
            <p:nvPr/>
          </p:nvSpPr>
          <p:spPr>
            <a:xfrm>
              <a:off x="860" y="1301"/>
              <a:ext cx="0" cy="215"/>
            </a:xfrm>
            <a:prstGeom prst="line">
              <a:avLst/>
            </a:prstGeom>
            <a:ln w="9525" cap="flat" cmpd="sng">
              <a:solidFill>
                <a:schemeClr val="tx1"/>
              </a:solidFill>
              <a:prstDash val="solid"/>
              <a:headEnd type="none" w="med" len="med"/>
              <a:tailEnd type="none" w="med" len="med"/>
            </a:ln>
          </p:spPr>
        </p:sp>
        <p:sp>
          <p:nvSpPr>
            <p:cNvPr id="1685660" name="直接连接符 1685659"/>
            <p:cNvSpPr/>
            <p:nvPr/>
          </p:nvSpPr>
          <p:spPr>
            <a:xfrm>
              <a:off x="1003" y="1301"/>
              <a:ext cx="0" cy="215"/>
            </a:xfrm>
            <a:prstGeom prst="line">
              <a:avLst/>
            </a:prstGeom>
            <a:ln w="9525" cap="flat" cmpd="sng">
              <a:solidFill>
                <a:schemeClr val="tx1"/>
              </a:solidFill>
              <a:prstDash val="solid"/>
              <a:headEnd type="none" w="med" len="med"/>
              <a:tailEnd type="none" w="med" len="med"/>
            </a:ln>
          </p:spPr>
        </p:sp>
        <p:sp>
          <p:nvSpPr>
            <p:cNvPr id="1685661" name="直接连接符 1685660"/>
            <p:cNvSpPr/>
            <p:nvPr/>
          </p:nvSpPr>
          <p:spPr>
            <a:xfrm>
              <a:off x="1146" y="1301"/>
              <a:ext cx="0" cy="215"/>
            </a:xfrm>
            <a:prstGeom prst="line">
              <a:avLst/>
            </a:prstGeom>
            <a:ln w="9525" cap="flat" cmpd="sng">
              <a:solidFill>
                <a:schemeClr val="tx1"/>
              </a:solidFill>
              <a:prstDash val="solid"/>
              <a:headEnd type="none" w="med" len="med"/>
              <a:tailEnd type="none" w="med" len="med"/>
            </a:ln>
          </p:spPr>
        </p:sp>
        <p:sp>
          <p:nvSpPr>
            <p:cNvPr id="1685662" name="直接连接符 1685661"/>
            <p:cNvSpPr/>
            <p:nvPr/>
          </p:nvSpPr>
          <p:spPr>
            <a:xfrm>
              <a:off x="1289" y="1301"/>
              <a:ext cx="0" cy="215"/>
            </a:xfrm>
            <a:prstGeom prst="line">
              <a:avLst/>
            </a:prstGeom>
            <a:ln w="9525" cap="flat" cmpd="sng">
              <a:solidFill>
                <a:schemeClr val="tx1"/>
              </a:solidFill>
              <a:prstDash val="solid"/>
              <a:headEnd type="none" w="med" len="med"/>
              <a:tailEnd type="none" w="med" len="med"/>
            </a:ln>
          </p:spPr>
        </p:sp>
        <p:sp>
          <p:nvSpPr>
            <p:cNvPr id="1685663" name="直接连接符 1685662"/>
            <p:cNvSpPr/>
            <p:nvPr/>
          </p:nvSpPr>
          <p:spPr>
            <a:xfrm>
              <a:off x="1432" y="1301"/>
              <a:ext cx="0" cy="215"/>
            </a:xfrm>
            <a:prstGeom prst="line">
              <a:avLst/>
            </a:prstGeom>
            <a:ln w="9525" cap="flat" cmpd="sng">
              <a:solidFill>
                <a:schemeClr val="tx1"/>
              </a:solidFill>
              <a:prstDash val="solid"/>
              <a:headEnd type="none" w="med" len="med"/>
              <a:tailEnd type="none" w="med" len="med"/>
            </a:ln>
          </p:spPr>
        </p:sp>
        <p:sp>
          <p:nvSpPr>
            <p:cNvPr id="1685664" name="直接连接符 1685663"/>
            <p:cNvSpPr/>
            <p:nvPr/>
          </p:nvSpPr>
          <p:spPr>
            <a:xfrm>
              <a:off x="1575" y="1301"/>
              <a:ext cx="0" cy="215"/>
            </a:xfrm>
            <a:prstGeom prst="line">
              <a:avLst/>
            </a:prstGeom>
            <a:ln w="9525" cap="flat" cmpd="sng">
              <a:solidFill>
                <a:schemeClr val="tx1"/>
              </a:solidFill>
              <a:prstDash val="solid"/>
              <a:headEnd type="none" w="med" len="med"/>
              <a:tailEnd type="none" w="med" len="med"/>
            </a:ln>
          </p:spPr>
        </p:sp>
        <p:sp>
          <p:nvSpPr>
            <p:cNvPr id="1685665" name="直接连接符 1685664"/>
            <p:cNvSpPr/>
            <p:nvPr/>
          </p:nvSpPr>
          <p:spPr>
            <a:xfrm>
              <a:off x="1718" y="1301"/>
              <a:ext cx="0" cy="215"/>
            </a:xfrm>
            <a:prstGeom prst="line">
              <a:avLst/>
            </a:prstGeom>
            <a:ln w="9525" cap="flat" cmpd="sng">
              <a:solidFill>
                <a:schemeClr val="tx1"/>
              </a:solidFill>
              <a:prstDash val="solid"/>
              <a:headEnd type="none" w="med" len="med"/>
              <a:tailEnd type="none" w="med" len="med"/>
            </a:ln>
          </p:spPr>
        </p:sp>
        <p:sp>
          <p:nvSpPr>
            <p:cNvPr id="1685666" name="直接连接符 1685665"/>
            <p:cNvSpPr/>
            <p:nvPr/>
          </p:nvSpPr>
          <p:spPr>
            <a:xfrm>
              <a:off x="1861" y="1301"/>
              <a:ext cx="0" cy="215"/>
            </a:xfrm>
            <a:prstGeom prst="line">
              <a:avLst/>
            </a:prstGeom>
            <a:ln w="9525" cap="flat" cmpd="sng">
              <a:solidFill>
                <a:schemeClr val="tx1"/>
              </a:solidFill>
              <a:prstDash val="solid"/>
              <a:headEnd type="none" w="med" len="med"/>
              <a:tailEnd type="none" w="med" len="med"/>
            </a:ln>
          </p:spPr>
        </p:sp>
        <p:sp>
          <p:nvSpPr>
            <p:cNvPr id="1685667" name="直接连接符 1685666"/>
            <p:cNvSpPr/>
            <p:nvPr/>
          </p:nvSpPr>
          <p:spPr>
            <a:xfrm>
              <a:off x="2004" y="1301"/>
              <a:ext cx="0" cy="215"/>
            </a:xfrm>
            <a:prstGeom prst="line">
              <a:avLst/>
            </a:prstGeom>
            <a:ln w="9525" cap="flat" cmpd="sng">
              <a:solidFill>
                <a:schemeClr val="tx1"/>
              </a:solidFill>
              <a:prstDash val="solid"/>
              <a:headEnd type="none" w="med" len="med"/>
              <a:tailEnd type="none" w="med" len="med"/>
            </a:ln>
          </p:spPr>
        </p:sp>
        <p:sp>
          <p:nvSpPr>
            <p:cNvPr id="1685668" name="直接连接符 1685667"/>
            <p:cNvSpPr/>
            <p:nvPr/>
          </p:nvSpPr>
          <p:spPr>
            <a:xfrm>
              <a:off x="2140" y="1301"/>
              <a:ext cx="0" cy="215"/>
            </a:xfrm>
            <a:prstGeom prst="line">
              <a:avLst/>
            </a:prstGeom>
            <a:ln w="9525" cap="flat" cmpd="sng">
              <a:solidFill>
                <a:schemeClr val="tx1"/>
              </a:solidFill>
              <a:prstDash val="solid"/>
              <a:headEnd type="none" w="med" len="med"/>
              <a:tailEnd type="none" w="med" len="med"/>
            </a:ln>
          </p:spPr>
        </p:sp>
      </p:grpSp>
      <p:sp>
        <p:nvSpPr>
          <p:cNvPr id="1685669" name="矩形 1685668"/>
          <p:cNvSpPr/>
          <p:nvPr/>
        </p:nvSpPr>
        <p:spPr>
          <a:xfrm>
            <a:off x="1393508" y="2407285"/>
            <a:ext cx="2262187" cy="1014730"/>
          </a:xfrm>
          <a:prstGeom prst="rect">
            <a:avLst/>
          </a:prstGeom>
          <a:solidFill>
            <a:schemeClr val="tx2"/>
          </a:solidFill>
          <a:ln w="9525">
            <a:noFill/>
          </a:ln>
        </p:spPr>
        <p:txBody>
          <a:bodyPr>
            <a:spAutoFit/>
          </a:bodyPr>
          <a:p>
            <a:r>
              <a:rPr lang="zh-CN" altLang="en-US" sz="2000" dirty="0">
                <a:solidFill>
                  <a:schemeClr val="bg1"/>
                </a:solidFill>
                <a:latin typeface="Arial" panose="020B0604020202020204" pitchFamily="34" charset="0"/>
                <a:ea typeface="华文宋体" pitchFamily="2" charset="-122"/>
              </a:rPr>
              <a:t>你能否用另一个输入模拟一下这个程序的执行呢</a:t>
            </a:r>
            <a:r>
              <a:rPr lang="en-US" altLang="zh-CN" sz="2000">
                <a:solidFill>
                  <a:schemeClr val="bg1"/>
                </a:solidFill>
                <a:latin typeface="Arial" panose="020B0604020202020204" pitchFamily="34" charset="0"/>
                <a:ea typeface="华文宋体" pitchFamily="2" charset="-122"/>
              </a:rPr>
              <a:t>?</a:t>
            </a:r>
            <a:endParaRPr lang="en-US" altLang="zh-CN" sz="2000">
              <a:solidFill>
                <a:schemeClr val="bg1"/>
              </a:solidFill>
              <a:latin typeface="Arial" panose="020B0604020202020204" pitchFamily="34" charset="0"/>
              <a:ea typeface="华文宋体" pitchFamily="2" charset="-122"/>
            </a:endParaRPr>
          </a:p>
        </p:txBody>
      </p:sp>
      <p:sp>
        <p:nvSpPr>
          <p:cNvPr id="2" name="文本框 1"/>
          <p:cNvSpPr txBox="1"/>
          <p:nvPr/>
        </p:nvSpPr>
        <p:spPr>
          <a:xfrm>
            <a:off x="1126490" y="698500"/>
            <a:ext cx="1565910" cy="521970"/>
          </a:xfrm>
          <a:prstGeom prst="rect">
            <a:avLst/>
          </a:prstGeom>
          <a:noFill/>
        </p:spPr>
        <p:txBody>
          <a:bodyPr wrap="square" rtlCol="0">
            <a:spAutoFit/>
          </a:bodyPr>
          <a:p>
            <a:r>
              <a:rPr lang="zh-CN" altLang="en-US" sz="2800">
                <a:solidFill>
                  <a:srgbClr val="0070C0"/>
                </a:solidFill>
                <a:latin typeface="黑体" panose="02010609060101010101" pitchFamily="2" charset="-122"/>
                <a:ea typeface="黑体" panose="02010609060101010101" pitchFamily="2" charset="-122"/>
              </a:rPr>
              <a:t>思考</a:t>
            </a:r>
            <a:r>
              <a:rPr lang="zh-CN" altLang="en-US"/>
              <a:t>？</a:t>
            </a:r>
            <a:endParaRPr lang="zh-CN" altLang="en-US"/>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5669"/>
                                        </p:tgtEl>
                                        <p:attrNameLst>
                                          <p:attrName>style.visibility</p:attrName>
                                        </p:attrNameLst>
                                      </p:cBhvr>
                                      <p:to>
                                        <p:strVal val="visible"/>
                                      </p:to>
                                    </p:set>
                                    <p:anim calcmode="lin" valueType="num">
                                      <p:cBhvr additive="base">
                                        <p:cTn id="7" dur="500" fill="hold"/>
                                        <p:tgtEl>
                                          <p:spTgt spid="1685669"/>
                                        </p:tgtEl>
                                        <p:attrNameLst>
                                          <p:attrName>ppt_x</p:attrName>
                                        </p:attrNameLst>
                                      </p:cBhvr>
                                      <p:tavLst>
                                        <p:tav tm="0">
                                          <p:val>
                                            <p:strVal val="#ppt_x"/>
                                          </p:val>
                                        </p:tav>
                                        <p:tav tm="100000">
                                          <p:val>
                                            <p:strVal val="#ppt_x"/>
                                          </p:val>
                                        </p:tav>
                                      </p:tavLst>
                                    </p:anim>
                                    <p:anim calcmode="lin" valueType="num">
                                      <p:cBhvr additive="base">
                                        <p:cTn id="8" dur="500" fill="hold"/>
                                        <p:tgtEl>
                                          <p:spTgt spid="16856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85654"/>
                                        </p:tgtEl>
                                        <p:attrNameLst>
                                          <p:attrName>style.visibility</p:attrName>
                                        </p:attrNameLst>
                                      </p:cBhvr>
                                      <p:to>
                                        <p:strVal val="visible"/>
                                      </p:to>
                                    </p:set>
                                    <p:anim calcmode="lin" valueType="num">
                                      <p:cBhvr additive="base">
                                        <p:cTn id="11" dur="500" fill="hold"/>
                                        <p:tgtEl>
                                          <p:spTgt spid="1685654"/>
                                        </p:tgtEl>
                                        <p:attrNameLst>
                                          <p:attrName>ppt_x</p:attrName>
                                        </p:attrNameLst>
                                      </p:cBhvr>
                                      <p:tavLst>
                                        <p:tav tm="0">
                                          <p:val>
                                            <p:strVal val="#ppt_x"/>
                                          </p:val>
                                        </p:tav>
                                        <p:tav tm="100000">
                                          <p:val>
                                            <p:strVal val="#ppt_x"/>
                                          </p:val>
                                        </p:tav>
                                      </p:tavLst>
                                    </p:anim>
                                    <p:anim calcmode="lin" valueType="num">
                                      <p:cBhvr additive="base">
                                        <p:cTn id="12" dur="500" fill="hold"/>
                                        <p:tgtEl>
                                          <p:spTgt spid="1685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566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idx="4294967295"/>
          </p:nvPr>
        </p:nvSpPr>
        <p:spPr>
          <a:xfrm>
            <a:off x="4592055" y="1193200"/>
            <a:ext cx="3030538" cy="677863"/>
          </a:xfrm>
          <a:prstGeom prst="rect">
            <a:avLst/>
          </a:prstGeom>
        </p:spPr>
        <p:txBody>
          <a:bodyPr vert="horz" wrap="square" lIns="0" tIns="12700" rIns="0" bIns="0" rtlCol="0">
            <a:spAutoFit/>
          </a:bodyPr>
          <a:lstStyle/>
          <a:p>
            <a:pPr marL="12700">
              <a:spcBef>
                <a:spcPts val="100"/>
              </a:spcBef>
            </a:pPr>
            <a:r>
              <a:rPr sz="4800" b="1" i="0" spc="-5" dirty="0">
                <a:solidFill>
                  <a:schemeClr val="tx1">
                    <a:lumMod val="75000"/>
                    <a:lumOff val="25000"/>
                  </a:schemeClr>
                </a:solidFill>
                <a:latin typeface="微软雅黑" panose="020B0503020204020204" pitchFamily="34" charset="-122"/>
                <a:ea typeface="微软雅黑" panose="020B0503020204020204" pitchFamily="34" charset="-122"/>
              </a:rPr>
              <a:t>目</a:t>
            </a:r>
            <a:r>
              <a:rPr sz="4800" b="1" i="0" spc="595" dirty="0">
                <a:solidFill>
                  <a:schemeClr val="tx1">
                    <a:lumMod val="75000"/>
                    <a:lumOff val="25000"/>
                  </a:schemeClr>
                </a:solidFill>
                <a:latin typeface="微软雅黑" panose="020B0503020204020204" pitchFamily="34" charset="-122"/>
                <a:ea typeface="微软雅黑" panose="020B0503020204020204" pitchFamily="34" charset="-122"/>
              </a:rPr>
              <a:t>录</a:t>
            </a:r>
            <a:r>
              <a:rPr sz="2400" b="1" i="0" spc="-5" dirty="0">
                <a:solidFill>
                  <a:srgbClr val="35495D"/>
                </a:solidFill>
                <a:latin typeface="微软雅黑" panose="020B0503020204020204" pitchFamily="34" charset="-122"/>
                <a:ea typeface="微软雅黑" panose="020B0503020204020204" pitchFamily="34" charset="-122"/>
              </a:rPr>
              <a:t>CONTENTS</a:t>
            </a:r>
            <a:endParaRPr sz="24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087278" y="1950941"/>
            <a:ext cx="2884664" cy="0"/>
          </a:xfrm>
          <a:prstGeom prst="line">
            <a:avLst/>
          </a:prstGeom>
          <a:ln w="57150">
            <a:solidFill>
              <a:srgbClr val="57616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971942" y="1954052"/>
            <a:ext cx="2846833" cy="0"/>
          </a:xfrm>
          <a:prstGeom prst="line">
            <a:avLst/>
          </a:prstGeom>
          <a:ln w="57150">
            <a:solidFill>
              <a:srgbClr val="D1DBE4"/>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0" y="2058184"/>
            <a:ext cx="12158931" cy="184904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prstClr val="white"/>
              </a:solidFill>
            </a:endParaRPr>
          </a:p>
        </p:txBody>
      </p:sp>
      <p:sp>
        <p:nvSpPr>
          <p:cNvPr id="13" name="object 23"/>
          <p:cNvSpPr/>
          <p:nvPr/>
        </p:nvSpPr>
        <p:spPr>
          <a:xfrm>
            <a:off x="1405149" y="3107092"/>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14" name="object 24"/>
          <p:cNvSpPr/>
          <p:nvPr/>
        </p:nvSpPr>
        <p:spPr>
          <a:xfrm>
            <a:off x="1455419" y="4057723"/>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15" name="object 25"/>
          <p:cNvSpPr/>
          <p:nvPr/>
        </p:nvSpPr>
        <p:spPr>
          <a:xfrm>
            <a:off x="1559496" y="5013176"/>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grpSp>
        <p:nvGrpSpPr>
          <p:cNvPr id="24" name="组合 23"/>
          <p:cNvGrpSpPr/>
          <p:nvPr/>
        </p:nvGrpSpPr>
        <p:grpSpPr>
          <a:xfrm>
            <a:off x="3922729" y="2480383"/>
            <a:ext cx="6472403" cy="1425575"/>
            <a:chOff x="5304" y="3136"/>
            <a:chExt cx="9133" cy="2245"/>
          </a:xfrm>
        </p:grpSpPr>
        <p:sp>
          <p:nvSpPr>
            <p:cNvPr id="17" name="文本框 16"/>
            <p:cNvSpPr txBox="1"/>
            <p:nvPr/>
          </p:nvSpPr>
          <p:spPr>
            <a:xfrm>
              <a:off x="5304" y="3314"/>
              <a:ext cx="735" cy="582"/>
            </a:xfrm>
            <a:prstGeom prst="rect">
              <a:avLst/>
            </a:prstGeom>
            <a:solidFill>
              <a:srgbClr val="D1DBE4"/>
            </a:solidFill>
            <a:ln w="12700">
              <a:solidFill>
                <a:schemeClr val="bg1"/>
              </a:solidFill>
            </a:ln>
          </p:spPr>
          <p:txBody>
            <a:bodyPr wrap="square" rtlCol="0">
              <a:spAutoFit/>
            </a:bodyPr>
            <a:lstStyle/>
            <a:p>
              <a:pPr>
                <a:defRPr/>
              </a:pPr>
              <a:r>
                <a:rPr lang="en-US" altLang="zh-CN" b="1" dirty="0">
                  <a:solidFill>
                    <a:srgbClr val="FF0000"/>
                  </a:solidFill>
                  <a:latin typeface="微软雅黑" panose="020B0503020204020204" pitchFamily="34" charset="-122"/>
                  <a:ea typeface="微软雅黑" panose="020B0503020204020204" pitchFamily="34" charset="-122"/>
                </a:rPr>
                <a:t>01</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5304" y="4631"/>
              <a:ext cx="735" cy="582"/>
            </a:xfrm>
            <a:prstGeom prst="rect">
              <a:avLst/>
            </a:prstGeom>
            <a:solidFill>
              <a:srgbClr val="D1DBE4"/>
            </a:solidFill>
            <a:ln w="12700">
              <a:solidFill>
                <a:schemeClr val="bg1"/>
              </a:solidFill>
            </a:ln>
          </p:spPr>
          <p:txBody>
            <a:bodyPr wrap="square" rtlCol="0">
              <a:spAutoFit/>
            </a:bodyPr>
            <a:lstStyle>
              <a:defPPr>
                <a:defRPr lang="zh-CN"/>
              </a:defPPr>
              <a:lvl1pPr>
                <a:defRPr b="1">
                  <a:solidFill>
                    <a:srgbClr val="778494"/>
                  </a:solidFill>
                  <a:latin typeface="微软雅黑" panose="020B0503020204020204" pitchFamily="34" charset="-122"/>
                  <a:ea typeface="微软雅黑" panose="020B0503020204020204" pitchFamily="34" charset="-122"/>
                </a:defRPr>
              </a:lvl1pPr>
            </a:lstStyle>
            <a:p>
              <a:pPr>
                <a:defRPr/>
              </a:pPr>
              <a:r>
                <a:rPr lang="en-US" altLang="zh-CN" dirty="0">
                  <a:solidFill>
                    <a:srgbClr val="FF0000"/>
                  </a:solidFill>
                </a:rPr>
                <a:t>02</a:t>
              </a:r>
              <a:endParaRPr lang="zh-CN" altLang="en-US" dirty="0">
                <a:solidFill>
                  <a:srgbClr val="FF0000"/>
                </a:solidFill>
              </a:endParaRPr>
            </a:p>
          </p:txBody>
        </p:sp>
        <p:sp>
          <p:nvSpPr>
            <p:cNvPr id="2" name="文本框 1"/>
            <p:cNvSpPr txBox="1"/>
            <p:nvPr/>
          </p:nvSpPr>
          <p:spPr>
            <a:xfrm>
              <a:off x="6610" y="3136"/>
              <a:ext cx="7827" cy="919"/>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rPr>
                <a:t>布尔代数</a:t>
              </a:r>
              <a:endParaRPr lang="zh-CN" altLang="en-US" sz="3200" b="1" spc="800" dirty="0">
                <a:solidFill>
                  <a:srgbClr val="00206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612" y="4462"/>
              <a:ext cx="7129" cy="919"/>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sym typeface="+mn-ea"/>
                </a:rPr>
                <a:t>图灵机</a:t>
              </a:r>
              <a:endParaRPr lang="zh-CN" altLang="en-US" sz="3200" b="1" dirty="0">
                <a:solidFill>
                  <a:srgbClr val="002060"/>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3922729" y="4305804"/>
            <a:ext cx="520882" cy="369570"/>
          </a:xfrm>
          <a:prstGeom prst="rect">
            <a:avLst/>
          </a:prstGeom>
          <a:solidFill>
            <a:srgbClr val="D1DBE4"/>
          </a:solidFill>
          <a:ln w="12700">
            <a:solidFill>
              <a:schemeClr val="bg1"/>
            </a:solidFill>
          </a:ln>
        </p:spPr>
        <p:txBody>
          <a:bodyPr wrap="square" rtlCol="0">
            <a:spAutoFit/>
          </a:bodyPr>
          <a:lstStyle>
            <a:defPPr>
              <a:defRPr lang="zh-CN"/>
            </a:defPPr>
            <a:lvl1pPr>
              <a:defRPr b="1">
                <a:solidFill>
                  <a:srgbClr val="778494"/>
                </a:solidFill>
                <a:latin typeface="微软雅黑" panose="020B0503020204020204" pitchFamily="34" charset="-122"/>
                <a:ea typeface="微软雅黑" panose="020B0503020204020204" pitchFamily="34" charset="-122"/>
              </a:defRPr>
            </a:lvl1pPr>
          </a:lstStyle>
          <a:p>
            <a:pPr>
              <a:defRPr/>
            </a:pPr>
            <a:r>
              <a:rPr lang="en-US" altLang="zh-CN" dirty="0">
                <a:solidFill>
                  <a:srgbClr val="FF0000"/>
                </a:solidFill>
              </a:rPr>
              <a:t>03</a:t>
            </a:r>
            <a:endParaRPr lang="zh-CN" altLang="en-US" dirty="0">
              <a:solidFill>
                <a:srgbClr val="FF0000"/>
              </a:solidFill>
            </a:endParaRPr>
          </a:p>
        </p:txBody>
      </p:sp>
      <p:sp>
        <p:nvSpPr>
          <p:cNvPr id="23" name="文本框 19"/>
          <p:cNvSpPr txBox="1"/>
          <p:nvPr/>
        </p:nvSpPr>
        <p:spPr>
          <a:xfrm>
            <a:off x="4848269" y="4198202"/>
            <a:ext cx="5052202" cy="583565"/>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sym typeface="+mn-ea"/>
              </a:rPr>
              <a:t>冯﹒诺伊曼计算机</a:t>
            </a:r>
            <a:endParaRPr lang="zh-CN" altLang="en-US" sz="3200" b="1" spc="800" dirty="0">
              <a:solidFill>
                <a:srgbClr val="002060"/>
              </a:solidFill>
              <a:latin typeface="微软雅黑" panose="020B0503020204020204" pitchFamily="34" charset="-122"/>
              <a:ea typeface="微软雅黑" panose="020B0503020204020204" pitchFamily="34" charset="-122"/>
            </a:endParaRPr>
          </a:p>
        </p:txBody>
      </p:sp>
      <p:sp>
        <p:nvSpPr>
          <p:cNvPr id="20" name="object 25"/>
          <p:cNvSpPr/>
          <p:nvPr/>
        </p:nvSpPr>
        <p:spPr>
          <a:xfrm>
            <a:off x="1559496" y="5782093"/>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22" name="文本框 18"/>
          <p:cNvSpPr txBox="1"/>
          <p:nvPr/>
        </p:nvSpPr>
        <p:spPr>
          <a:xfrm>
            <a:off x="3922729" y="5227921"/>
            <a:ext cx="520882" cy="369332"/>
          </a:xfrm>
          <a:prstGeom prst="rect">
            <a:avLst/>
          </a:prstGeom>
          <a:solidFill>
            <a:srgbClr val="D1DBE4"/>
          </a:solidFill>
          <a:ln w="12700">
            <a:solidFill>
              <a:schemeClr val="bg1"/>
            </a:solidFill>
          </a:ln>
        </p:spPr>
        <p:txBody>
          <a:bodyPr wrap="square" rtlCol="0">
            <a:spAutoFit/>
          </a:bodyPr>
          <a:lstStyle>
            <a:defPPr>
              <a:defRPr lang="zh-CN"/>
            </a:defPPr>
            <a:lvl1pPr>
              <a:defRPr b="1">
                <a:solidFill>
                  <a:srgbClr val="778494"/>
                </a:solidFill>
                <a:latin typeface="微软雅黑" panose="020B0503020204020204" pitchFamily="34" charset="-122"/>
                <a:ea typeface="微软雅黑" panose="020B0503020204020204" pitchFamily="34" charset="-122"/>
              </a:defRPr>
            </a:lvl1pPr>
          </a:lstStyle>
          <a:p>
            <a:pPr>
              <a:defRPr/>
            </a:pPr>
            <a:r>
              <a:rPr lang="en-US" altLang="zh-CN" dirty="0" smtClean="0">
                <a:solidFill>
                  <a:srgbClr val="FF0000"/>
                </a:solidFill>
              </a:rPr>
              <a:t>04</a:t>
            </a:r>
            <a:endParaRPr lang="zh-CN" altLang="en-US" dirty="0">
              <a:solidFill>
                <a:srgbClr val="FF0000"/>
              </a:solidFill>
            </a:endParaRPr>
          </a:p>
        </p:txBody>
      </p:sp>
      <p:sp>
        <p:nvSpPr>
          <p:cNvPr id="25" name="文本框 19"/>
          <p:cNvSpPr txBox="1"/>
          <p:nvPr/>
        </p:nvSpPr>
        <p:spPr>
          <a:xfrm>
            <a:off x="4820050" y="5077898"/>
            <a:ext cx="5052202" cy="583565"/>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sym typeface="+mn-ea"/>
              </a:rPr>
              <a:t>现代计算机</a:t>
            </a:r>
            <a:endParaRPr lang="zh-CN" altLang="en-US" sz="3200" b="1" spc="800" dirty="0">
              <a:solidFill>
                <a:srgbClr val="002060"/>
              </a:solidFill>
              <a:latin typeface="微软雅黑" panose="020B0503020204020204" pitchFamily="34" charset="-122"/>
              <a:ea typeface="微软雅黑" panose="020B0503020204020204" pitchFamily="34" charset="-122"/>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 name="文本框 2"/>
          <p:cNvSpPr txBox="1"/>
          <p:nvPr/>
        </p:nvSpPr>
        <p:spPr>
          <a:xfrm>
            <a:off x="977265" y="1519555"/>
            <a:ext cx="10205085" cy="3969385"/>
          </a:xfrm>
          <a:prstGeom prst="rect">
            <a:avLst/>
          </a:prstGeom>
          <a:noFill/>
        </p:spPr>
        <p:txBody>
          <a:bodyPr wrap="square" rtlCol="0" anchor="t">
            <a:spAutoFit/>
          </a:bodyPr>
          <a:p>
            <a:pPr indent="0" algn="l" fontAlgn="auto">
              <a:lnSpc>
                <a:spcPct val="150000"/>
              </a:lnSpc>
              <a:buFont typeface="Arial" panose="020B0604020202020204" pitchFamily="34" charset="0"/>
              <a:buNone/>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图灵机这个模型是很神奇的。</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如果扩大输入字符集合、内部状态集合和行动集合，</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图灵机</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所自动执行的功能便可以非常复杂，</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即其伟大之处：</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用一个简单的模型表征了多变的、复杂的自动计算世界</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这也是众多科学家追求计算形式化的动力之一!</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用0和1及其三种逻辑运算与、或、非构造的图灵机，可以构造任意</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复杂的图灵机!</a:t>
            </a:r>
            <a:r>
              <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这也就是为什么计算相关的研究人员要研究数字逻辑电路，要研究算法与程序的最根本原因了。</a:t>
            </a:r>
            <a:endParaRPr lang="zh-CN" altLang="en-US"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5" name="文本框 4"/>
          <p:cNvSpPr txBox="1"/>
          <p:nvPr/>
        </p:nvSpPr>
        <p:spPr>
          <a:xfrm>
            <a:off x="977265" y="836295"/>
            <a:ext cx="3259455" cy="460375"/>
          </a:xfrm>
          <a:prstGeom prst="rect">
            <a:avLst/>
          </a:prstGeom>
          <a:noFill/>
        </p:spPr>
        <p:txBody>
          <a:bodyPr wrap="square" rtlCol="0">
            <a:spAutoFit/>
          </a:bodyPr>
          <a:p>
            <a:pPr algn="l"/>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图灵机的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启示</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5" name="文本框 4"/>
          <p:cNvSpPr txBox="1"/>
          <p:nvPr/>
        </p:nvSpPr>
        <p:spPr>
          <a:xfrm>
            <a:off x="977265" y="836295"/>
            <a:ext cx="3259455" cy="460375"/>
          </a:xfrm>
          <a:prstGeom prst="rect">
            <a:avLst/>
          </a:prstGeom>
          <a:noFill/>
        </p:spPr>
        <p:txBody>
          <a:bodyPr wrap="square" rtlCol="0">
            <a:spAutoFit/>
          </a:bodyPr>
          <a:p>
            <a:pPr algn="l"/>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图灵机的启示</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1686530" name="文本框 1686529"/>
          <p:cNvSpPr txBox="1"/>
          <p:nvPr/>
        </p:nvSpPr>
        <p:spPr>
          <a:xfrm>
            <a:off x="675640" y="1370330"/>
            <a:ext cx="10816590" cy="5259070"/>
          </a:xfrm>
          <a:prstGeom prst="rect">
            <a:avLst/>
          </a:prstGeom>
          <a:noFill/>
          <a:ln w="9525">
            <a:noFill/>
          </a:ln>
        </p:spPr>
        <p:txBody>
          <a:bodyPr wrap="square">
            <a:spAutoFit/>
          </a:bodyPr>
          <a:p>
            <a:pPr indent="0" algn="just">
              <a:lnSpc>
                <a:spcPct val="140000"/>
              </a:lnSpc>
              <a:buClr>
                <a:srgbClr val="0066FF"/>
              </a:buClr>
              <a:buFont typeface="Wingdings" panose="05000000000000000000" pitchFamily="2" charset="2"/>
              <a:buNone/>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图灵机模型是计算机的基本理论模型，计算机使用相应的程序来完成任何设定好的任务。</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endPar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342900" indent="-342900" algn="just">
              <a:lnSpc>
                <a:spcPct val="140000"/>
              </a:lnSpc>
              <a:buClr>
                <a:srgbClr val="000000"/>
              </a:buClr>
              <a:buFont typeface="Wingdings" panose="05000000000000000000" charset="0"/>
              <a:buChar char="Ø"/>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图灵机是</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一种离散的、有穷的、构造性的问题求解思路</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，一个问题的求解可以通过构造其图灵机</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即程序</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来解决。</a:t>
            </a:r>
            <a:r>
              <a:rPr lang="en-US" altLang="zh-CN" sz="2400" b="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       </a:t>
            </a:r>
            <a:endPar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algn="just">
              <a:lnSpc>
                <a:spcPct val="140000"/>
              </a:lnSpc>
              <a:buClr>
                <a:srgbClr val="000000"/>
              </a:buClr>
              <a:buFont typeface="Wingdings" panose="05000000000000000000" charset="0"/>
              <a:buChar char="Ø"/>
            </a:pPr>
            <a:r>
              <a:rPr lang="en-US" altLang="zh-CN" sz="2400" b="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图灵可计算性问题</a:t>
            </a:r>
            <a:r>
              <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凡是能用算法方法解决的问题也一定能用图灵机解决</a:t>
            </a:r>
            <a:r>
              <a:rPr lang="en-US" altLang="zh-CN" sz="2400" b="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凡是图灵机解决不了的问题任何算法也解决不了</a:t>
            </a:r>
            <a:r>
              <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rPr>
              <a:t>。</a:t>
            </a:r>
            <a:endPar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342900" indent="-342900" algn="just">
              <a:lnSpc>
                <a:spcPct val="140000"/>
              </a:lnSpc>
              <a:buClr>
                <a:srgbClr val="000000"/>
              </a:buClr>
              <a:buFont typeface="Wingdings" panose="05000000000000000000" charset="0"/>
              <a:buChar char="Ø"/>
            </a:pPr>
            <a:r>
              <a:rPr lang="zh-CN" altLang="en-US" sz="2400">
                <a:solidFill>
                  <a:srgbClr val="0070C0"/>
                </a:solidFill>
                <a:latin typeface="楷体" panose="02010609060101010101" charset="-122"/>
                <a:ea typeface="楷体" panose="02010609060101010101" charset="-122"/>
                <a:cs typeface="楷体" panose="02010609060101010101" charset="-122"/>
                <a:sym typeface="+mn-ea"/>
              </a:rPr>
              <a:t>图灵机给出了指令、程序及通过程序控制机器执行指令完成不同功能的基本思想</a:t>
            </a:r>
            <a:r>
              <a:rPr lang="zh-CN" altLang="en-US" sz="2400">
                <a:solidFill>
                  <a:schemeClr val="tx1"/>
                </a:solidFill>
                <a:latin typeface="楷体" panose="02010609060101010101" charset="-122"/>
                <a:ea typeface="楷体" panose="02010609060101010101" charset="-122"/>
                <a:cs typeface="楷体" panose="02010609060101010101" charset="-122"/>
                <a:sym typeface="+mn-ea"/>
              </a:rPr>
              <a:t>。</a:t>
            </a:r>
            <a:endParaRPr lang="zh-CN" altLang="en-US" sz="2400">
              <a:solidFill>
                <a:schemeClr val="tx1"/>
              </a:solidFill>
              <a:latin typeface="楷体" panose="02010609060101010101" charset="-122"/>
              <a:ea typeface="楷体" panose="02010609060101010101" charset="-122"/>
              <a:cs typeface="楷体" panose="02010609060101010101" charset="-122"/>
              <a:sym typeface="+mn-ea"/>
            </a:endParaRPr>
          </a:p>
          <a:p>
            <a:pPr indent="0" algn="just">
              <a:lnSpc>
                <a:spcPct val="140000"/>
              </a:lnSpc>
              <a:buClr>
                <a:srgbClr val="000000"/>
              </a:buClr>
              <a:buFont typeface="Wingdings" panose="05000000000000000000" charset="0"/>
              <a:buNone/>
            </a:pPr>
            <a:r>
              <a:rPr lang="en-US" altLang="zh-CN" sz="2400">
                <a:latin typeface="楷体" panose="02010609060101010101" charset="-122"/>
                <a:ea typeface="楷体" panose="02010609060101010101" charset="-122"/>
                <a:cs typeface="楷体" panose="02010609060101010101" charset="-122"/>
                <a:sym typeface="+mn-ea"/>
              </a:rPr>
              <a:t>    </a:t>
            </a:r>
            <a:r>
              <a:rPr lang="zh-CN" altLang="en-US" sz="2400">
                <a:latin typeface="楷体" panose="02010609060101010101" charset="-122"/>
                <a:ea typeface="楷体" panose="02010609060101010101" charset="-122"/>
                <a:cs typeface="楷体" panose="02010609060101010101" charset="-122"/>
                <a:sym typeface="+mn-ea"/>
              </a:rPr>
              <a:t>这里只是思想性的介绍图灵机，更为细致的内容需要在“形式语言与自动机”、“计算理论”等课程中学习。</a:t>
            </a:r>
            <a:r>
              <a:rPr lang="zh-CN" altLang="en-US" sz="2400">
                <a:latin typeface="楷体" panose="02010609060101010101" charset="-122"/>
                <a:ea typeface="楷体" panose="02010609060101010101" charset="-122"/>
                <a:cs typeface="楷体" panose="02010609060101010101" charset="-122"/>
                <a:sym typeface="+mn-ea"/>
              </a:rPr>
              <a:t> </a:t>
            </a:r>
            <a:r>
              <a:rPr lang="en-US" altLang="zh-CN" sz="2400">
                <a:latin typeface="楷体" panose="02010609060101010101" charset="-122"/>
                <a:ea typeface="楷体" panose="02010609060101010101" charset="-122"/>
                <a:cs typeface="楷体" panose="02010609060101010101" charset="-122"/>
                <a:sym typeface="+mn-ea"/>
              </a:rPr>
              <a:t>   </a:t>
            </a:r>
            <a:endPar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nvSpPr>
        <p:spPr>
          <a:xfrm>
            <a:off x="847090" y="2844800"/>
            <a:ext cx="10600055" cy="13538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l">
              <a:spcBef>
                <a:spcPts val="100"/>
              </a:spcBef>
            </a:pPr>
            <a:r>
              <a:rPr lang="zh-CN" altLang="en-US" sz="4800" b="1" spc="800" dirty="0">
                <a:latin typeface="微软雅黑" panose="020B0503020204020204" pitchFamily="34" charset="-122"/>
                <a:ea typeface="微软雅黑" panose="020B0503020204020204" pitchFamily="34" charset="-122"/>
                <a:sym typeface="+mn-ea"/>
              </a:rPr>
              <a:t>冯﹒诺伊曼计算机</a:t>
            </a:r>
            <a:endParaRPr lang="zh-CN" altLang="en-US" sz="4800" b="1" spc="800" dirty="0">
              <a:latin typeface="微软雅黑" panose="020B0503020204020204" pitchFamily="34" charset="-122"/>
              <a:ea typeface="微软雅黑" panose="020B0503020204020204" pitchFamily="34" charset="-122"/>
              <a:sym typeface="+mn-ea"/>
            </a:endParaRPr>
          </a:p>
          <a:p>
            <a:pPr marL="12700" algn="ctr">
              <a:spcBef>
                <a:spcPts val="100"/>
              </a:spcBef>
            </a:pPr>
            <a:r>
              <a:rPr lang="zh-CN" altLang="en-US" sz="480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altLang="zh-CN" sz="480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4800" b="1" spc="800" dirty="0">
                <a:latin typeface="微软雅黑" panose="020B0503020204020204" pitchFamily="34" charset="-122"/>
                <a:ea typeface="微软雅黑" panose="020B0503020204020204" pitchFamily="34" charset="-122"/>
                <a:sym typeface="+mn-ea"/>
              </a:rPr>
              <a:t>存储程序与自动执行</a:t>
            </a:r>
            <a:endParaRPr lang="zh-CN" altLang="en-US" sz="4800" b="1" spc="800" dirty="0">
              <a:latin typeface="微软雅黑" panose="020B0503020204020204" pitchFamily="34" charset="-122"/>
              <a:ea typeface="微软雅黑" panose="020B0503020204020204" pitchFamily="34" charset="-122"/>
              <a:sym typeface="+mn-ea"/>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 name="文本框 2"/>
          <p:cNvSpPr txBox="1"/>
          <p:nvPr/>
        </p:nvSpPr>
        <p:spPr>
          <a:xfrm>
            <a:off x="871220" y="1631315"/>
            <a:ext cx="10638790" cy="3969385"/>
          </a:xfrm>
          <a:prstGeom prst="rect">
            <a:avLst/>
          </a:prstGeom>
          <a:noFill/>
        </p:spPr>
        <p:txBody>
          <a:bodyPr wrap="square" rtlCol="0" anchor="t">
            <a:spAutoFit/>
          </a:bodyPr>
          <a:p>
            <a:pPr indent="0" algn="l" fontAlgn="auto">
              <a:lnSpc>
                <a:spcPct val="150000"/>
              </a:lnSpc>
              <a:buFont typeface="Arial" panose="020B0604020202020204" pitchFamily="34" charset="0"/>
              <a:buNone/>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冯</a:t>
            </a:r>
            <a:r>
              <a:rPr lang="zh-CN" altLang="en-US" sz="2400" dirty="0">
                <a:latin typeface="仿宋" panose="02010609060101010101" charset="-122"/>
                <a:ea typeface="仿宋"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诺依曼计算机的基本思想是存储程序的思想，即“将指令和数据以同等地位事先存于存储器中，可按地址寻访，机器可从存储器中读取指令和数据，实现连续和自动地执行”,它将存储和执行分别进行实现，解决了计算速度(快)与输入输出速度(慢)的匹配问题。</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为实现存储程序的思想，冯</a:t>
            </a:r>
            <a:r>
              <a:rPr lang="zh-CN" altLang="en-US" sz="2400" dirty="0">
                <a:latin typeface="仿宋" panose="02010609060101010101" charset="-122"/>
                <a:ea typeface="仿宋"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诺依曼将计算机分解为5 大部件:存储器(Memory)、运算器(Arithmetic Logic Unit，ALU)、控制器(ControlUnit)、输入设备(Input)和输出设备(Output)。5个部件各司其职，并有效连接以实现整体功能。</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5" name="文本框 4"/>
          <p:cNvSpPr txBox="1"/>
          <p:nvPr/>
        </p:nvSpPr>
        <p:spPr>
          <a:xfrm>
            <a:off x="977265" y="836295"/>
            <a:ext cx="4444365" cy="460375"/>
          </a:xfrm>
          <a:prstGeom prst="rect">
            <a:avLst/>
          </a:prstGeom>
          <a:noFill/>
        </p:spPr>
        <p:txBody>
          <a:bodyPr wrap="square" rtlCol="0">
            <a:spAutoFit/>
          </a:bodyPr>
          <a:p>
            <a:pPr algn="l"/>
            <a:r>
              <a:rPr lang="zh-CN" altLang="en-US" sz="2400">
                <a:latin typeface="Times New Roman" panose="02020603050405020304" pitchFamily="18" charset="0"/>
                <a:ea typeface="楷体" panose="02010609060101010101" charset="-122"/>
                <a:cs typeface="Times New Roman" panose="02020603050405020304" pitchFamily="18" charset="0"/>
                <a:sym typeface="+mn-ea"/>
              </a:rPr>
              <a:t>冯</a:t>
            </a:r>
            <a:r>
              <a:rPr lang="zh-CN" altLang="en-US" sz="2400" dirty="0">
                <a:latin typeface="仿宋" panose="02010609060101010101" charset="-122"/>
                <a:ea typeface="仿宋"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诺依曼存储程序的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构想</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 name="文本框 2"/>
          <p:cNvSpPr txBox="1"/>
          <p:nvPr/>
        </p:nvSpPr>
        <p:spPr>
          <a:xfrm>
            <a:off x="702945" y="1631315"/>
            <a:ext cx="10807065" cy="4523105"/>
          </a:xfrm>
          <a:prstGeom prst="rect">
            <a:avLst/>
          </a:prstGeom>
          <a:noFill/>
        </p:spPr>
        <p:txBody>
          <a:bodyPr wrap="square" rtlCol="0" anchor="t">
            <a:spAutoFit/>
          </a:bodyPr>
          <a:p>
            <a:pPr indent="0" algn="l" fontAlgn="auto">
              <a:lnSpc>
                <a:spcPct val="150000"/>
              </a:lnSpc>
              <a:buFont typeface="Arial" panose="020B0604020202020204" pitchFamily="34" charset="0"/>
              <a:buNone/>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运算器是负责执行逻辑运算和算术运算的部件。</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控制器是能读取指令、分析指令并执行指令，以调度运算器进行计算、调度存储器进行读写的部件，它能够控制程序(一组有序的操作命令)对数据进行输入、计算或者变换以及输出，它依据事先编制好的程序，来控制计算机各个部件有条不紊地工作，完成所期望的功能。</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存储器是负责数据和指令存储与读写的部件。</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输入设备负责将程序和指令输入到计算机中。</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indent="0" algn="l" fontAlgn="auto">
              <a:lnSpc>
                <a:spcPct val="150000"/>
              </a:lnSpc>
              <a:buFont typeface="Arial" panose="020B0604020202020204" pitchFamily="34" charse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      输出设备负责将计算机处理的结果显示或打印出来。</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5" name="文本框 4"/>
          <p:cNvSpPr txBox="1"/>
          <p:nvPr/>
        </p:nvSpPr>
        <p:spPr>
          <a:xfrm>
            <a:off x="977265" y="836295"/>
            <a:ext cx="7502525" cy="460375"/>
          </a:xfrm>
          <a:prstGeom prst="rect">
            <a:avLst/>
          </a:prstGeom>
          <a:noFill/>
        </p:spPr>
        <p:txBody>
          <a:bodyPr wrap="square" rtlCol="0">
            <a:spAutoFit/>
          </a:bodyPr>
          <a:p>
            <a:pPr algn="l"/>
            <a:r>
              <a:rPr lang="zh-CN" altLang="en-US" sz="2400">
                <a:latin typeface="Times New Roman" panose="02020603050405020304" pitchFamily="18" charset="0"/>
                <a:ea typeface="楷体" panose="02010609060101010101" charset="-122"/>
                <a:cs typeface="Times New Roman" panose="02020603050405020304" pitchFamily="18" charset="0"/>
                <a:sym typeface="+mn-ea"/>
              </a:rPr>
              <a:t>冯</a:t>
            </a:r>
            <a:r>
              <a:rPr lang="zh-CN" altLang="en-US" sz="2400" dirty="0">
                <a:latin typeface="仿宋" panose="02010609060101010101" charset="-122"/>
                <a:ea typeface="仿宋"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诺依曼计算机</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大部件的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功能</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3874" name="图片 1743873"/>
          <p:cNvPicPr>
            <a:picLocks noChangeAspect="1"/>
          </p:cNvPicPr>
          <p:nvPr/>
        </p:nvPicPr>
        <p:blipFill>
          <a:blip r:embed="rId1"/>
          <a:stretch>
            <a:fillRect/>
          </a:stretch>
        </p:blipFill>
        <p:spPr>
          <a:xfrm>
            <a:off x="2279650" y="1976438"/>
            <a:ext cx="7554913" cy="4435475"/>
          </a:xfrm>
          <a:prstGeom prst="rect">
            <a:avLst/>
          </a:prstGeom>
          <a:noFill/>
          <a:ln w="57150" cap="flat" cmpd="sng">
            <a:solidFill>
              <a:srgbClr val="9900CC"/>
            </a:solidFill>
            <a:prstDash val="solid"/>
            <a:miter/>
            <a:headEnd type="none" w="med" len="med"/>
            <a:tailEnd type="none" w="med" len="med"/>
          </a:ln>
        </p:spPr>
      </p:pic>
      <p:sp>
        <p:nvSpPr>
          <p:cNvPr id="1743875" name="文本框 1743874"/>
          <p:cNvSpPr txBox="1"/>
          <p:nvPr/>
        </p:nvSpPr>
        <p:spPr>
          <a:xfrm>
            <a:off x="887095" y="603885"/>
            <a:ext cx="6045200" cy="570865"/>
          </a:xfrm>
          <a:prstGeom prst="rect">
            <a:avLst/>
          </a:prstGeom>
          <a:noFill/>
          <a:ln w="9525">
            <a:noFill/>
          </a:ln>
        </p:spPr>
        <p:txBody>
          <a:bodyPr>
            <a:spAutoFit/>
          </a:bodyPr>
          <a:p>
            <a:pPr>
              <a:lnSpc>
                <a:spcPct val="130000"/>
              </a:lnSpc>
              <a:buFont typeface="Wingdings" panose="05000000000000000000" pitchFamily="2" charset="2"/>
            </a:pPr>
            <a:r>
              <a:rPr lang="zh-CN" altLang="en-US" sz="2400" dirty="0">
                <a:latin typeface="Times New Roman" panose="02020603050405020304" pitchFamily="18" charset="0"/>
                <a:ea typeface="楷体" panose="02010609060101010101" charset="-122"/>
                <a:cs typeface="Times New Roman" panose="02020603050405020304" pitchFamily="18" charset="0"/>
              </a:rPr>
              <a:t>以运算器为中心的冯</a:t>
            </a:r>
            <a:r>
              <a:rPr lang="zh-CN" altLang="en-US" sz="2400" dirty="0">
                <a:latin typeface="仿宋" panose="02010609060101010101" charset="-122"/>
                <a:ea typeface="仿宋"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诺依曼计算机构成图</a:t>
            </a:r>
            <a:endParaRPr lang="zh-CN" altLang="en-US" sz="2400" b="0" dirty="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5922" name="矩形 1745921"/>
          <p:cNvSpPr/>
          <p:nvPr/>
        </p:nvSpPr>
        <p:spPr>
          <a:xfrm>
            <a:off x="4176713" y="1638300"/>
            <a:ext cx="1097280" cy="460375"/>
          </a:xfrm>
          <a:prstGeom prst="rect">
            <a:avLst/>
          </a:prstGeom>
          <a:noFill/>
          <a:ln w="9525" cap="flat" cmpd="sng">
            <a:solidFill>
              <a:schemeClr val="bg2"/>
            </a:solidFill>
            <a:prstDash val="solid"/>
            <a:miter/>
            <a:headEnd type="none" w="med" len="med"/>
            <a:tailEnd type="none" w="med" len="med"/>
          </a:ln>
        </p:spPr>
        <p:txBody>
          <a:bodyPr wrap="none" anchor="t" anchorCtr="0">
            <a:spAutoFit/>
          </a:bodyPr>
          <a:p>
            <a:r>
              <a:rPr lang="zh-CN" altLang="en-US" sz="2400" b="0" dirty="0">
                <a:latin typeface="隶书" panose="02010509060101010101" pitchFamily="49" charset="-122"/>
                <a:ea typeface="宋体" panose="02010600030101010101" pitchFamily="2" charset="-122"/>
              </a:rPr>
              <a:t>运算器</a:t>
            </a:r>
            <a:endParaRPr lang="zh-CN" altLang="en-US" sz="2400" b="0">
              <a:latin typeface="隶书" panose="02010509060101010101" pitchFamily="49" charset="-122"/>
              <a:ea typeface="宋体" panose="02010600030101010101" pitchFamily="2" charset="-122"/>
            </a:endParaRPr>
          </a:p>
        </p:txBody>
      </p:sp>
      <p:sp>
        <p:nvSpPr>
          <p:cNvPr id="1745923" name="矩形 1745922"/>
          <p:cNvSpPr/>
          <p:nvPr/>
        </p:nvSpPr>
        <p:spPr>
          <a:xfrm>
            <a:off x="7245350" y="3371850"/>
            <a:ext cx="1097280" cy="460375"/>
          </a:xfrm>
          <a:prstGeom prst="rect">
            <a:avLst/>
          </a:prstGeom>
          <a:noFill/>
          <a:ln w="9525" cap="flat" cmpd="sng">
            <a:solidFill>
              <a:schemeClr val="bg2"/>
            </a:solidFill>
            <a:prstDash val="solid"/>
            <a:miter/>
            <a:headEnd type="none" w="med" len="med"/>
            <a:tailEnd type="none" w="med" len="med"/>
          </a:ln>
        </p:spPr>
        <p:txBody>
          <a:bodyPr wrap="none" anchor="t" anchorCtr="0">
            <a:spAutoFit/>
          </a:bodyPr>
          <a:p>
            <a:r>
              <a:rPr lang="zh-CN" altLang="en-US" sz="2400" b="0" dirty="0">
                <a:latin typeface="隶书" panose="02010509060101010101" pitchFamily="49" charset="-122"/>
                <a:ea typeface="宋体" panose="02010600030101010101" pitchFamily="2" charset="-122"/>
              </a:rPr>
              <a:t>存储器</a:t>
            </a:r>
            <a:endParaRPr lang="zh-CN" altLang="en-US" sz="2400" b="0">
              <a:latin typeface="隶书" panose="02010509060101010101" pitchFamily="49" charset="-122"/>
              <a:ea typeface="宋体" panose="02010600030101010101" pitchFamily="2" charset="-122"/>
            </a:endParaRPr>
          </a:p>
        </p:txBody>
      </p:sp>
      <p:sp>
        <p:nvSpPr>
          <p:cNvPr id="1745924" name="矩形 1745923"/>
          <p:cNvSpPr/>
          <p:nvPr/>
        </p:nvSpPr>
        <p:spPr>
          <a:xfrm>
            <a:off x="1768475" y="3370263"/>
            <a:ext cx="1097280" cy="460375"/>
          </a:xfrm>
          <a:prstGeom prst="rect">
            <a:avLst/>
          </a:prstGeom>
          <a:noFill/>
          <a:ln w="9525" cap="flat" cmpd="sng">
            <a:solidFill>
              <a:schemeClr val="bg2"/>
            </a:solidFill>
            <a:prstDash val="solid"/>
            <a:miter/>
            <a:headEnd type="none" w="med" len="med"/>
            <a:tailEnd type="none" w="med" len="med"/>
          </a:ln>
        </p:spPr>
        <p:txBody>
          <a:bodyPr wrap="none" anchor="t" anchorCtr="0">
            <a:spAutoFit/>
          </a:bodyPr>
          <a:p>
            <a:r>
              <a:rPr lang="zh-CN" altLang="en-US" sz="2400" b="0" dirty="0">
                <a:latin typeface="隶书" panose="02010509060101010101" pitchFamily="49" charset="-122"/>
                <a:ea typeface="宋体" panose="02010600030101010101" pitchFamily="2" charset="-122"/>
              </a:rPr>
              <a:t>控制台</a:t>
            </a:r>
            <a:endParaRPr lang="zh-CN" altLang="en-US" sz="2400" b="0">
              <a:latin typeface="隶书" panose="02010509060101010101" pitchFamily="49" charset="-122"/>
              <a:ea typeface="宋体" panose="02010600030101010101" pitchFamily="2" charset="-122"/>
            </a:endParaRPr>
          </a:p>
        </p:txBody>
      </p:sp>
      <p:sp>
        <p:nvSpPr>
          <p:cNvPr id="1745925" name="矩形 1745924"/>
          <p:cNvSpPr/>
          <p:nvPr/>
        </p:nvSpPr>
        <p:spPr>
          <a:xfrm>
            <a:off x="4176713" y="3370263"/>
            <a:ext cx="1097280" cy="460375"/>
          </a:xfrm>
          <a:prstGeom prst="rect">
            <a:avLst/>
          </a:prstGeom>
          <a:noFill/>
          <a:ln w="9525" cap="flat" cmpd="sng">
            <a:solidFill>
              <a:schemeClr val="bg2"/>
            </a:solidFill>
            <a:prstDash val="solid"/>
            <a:miter/>
            <a:headEnd type="none" w="med" len="med"/>
            <a:tailEnd type="none" w="med" len="med"/>
          </a:ln>
        </p:spPr>
        <p:txBody>
          <a:bodyPr wrap="none" anchor="t" anchorCtr="0">
            <a:spAutoFit/>
          </a:bodyPr>
          <a:p>
            <a:r>
              <a:rPr lang="zh-CN" altLang="en-US" sz="2400" b="0" dirty="0">
                <a:latin typeface="Times New Roman" panose="02020603050405020304" pitchFamily="18" charset="0"/>
                <a:ea typeface="宋体" panose="02010600030101010101" pitchFamily="2" charset="-122"/>
              </a:rPr>
              <a:t>控制器</a:t>
            </a:r>
            <a:endParaRPr lang="zh-CN" altLang="en-US" sz="2400" b="0">
              <a:latin typeface="Times New Roman" panose="02020603050405020304" pitchFamily="18" charset="0"/>
              <a:ea typeface="宋体" panose="02010600030101010101" pitchFamily="2" charset="-122"/>
            </a:endParaRPr>
          </a:p>
        </p:txBody>
      </p:sp>
      <p:grpSp>
        <p:nvGrpSpPr>
          <p:cNvPr id="1745926" name="组合 1745925"/>
          <p:cNvGrpSpPr/>
          <p:nvPr/>
        </p:nvGrpSpPr>
        <p:grpSpPr>
          <a:xfrm>
            <a:off x="3038475" y="3090863"/>
            <a:ext cx="903288" cy="476250"/>
            <a:chOff x="1440" y="1812"/>
            <a:chExt cx="768" cy="300"/>
          </a:xfrm>
        </p:grpSpPr>
        <p:sp>
          <p:nvSpPr>
            <p:cNvPr id="1745927" name="右箭头 1745926"/>
            <p:cNvSpPr/>
            <p:nvPr/>
          </p:nvSpPr>
          <p:spPr>
            <a:xfrm>
              <a:off x="1440" y="2016"/>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745928" name="文本框 1745927"/>
            <p:cNvSpPr txBox="1"/>
            <p:nvPr/>
          </p:nvSpPr>
          <p:spPr>
            <a:xfrm>
              <a:off x="1632" y="1812"/>
              <a:ext cx="447"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(1)</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grpSp>
        <p:nvGrpSpPr>
          <p:cNvPr id="1745929" name="组合 1745928"/>
          <p:cNvGrpSpPr/>
          <p:nvPr/>
        </p:nvGrpSpPr>
        <p:grpSpPr>
          <a:xfrm>
            <a:off x="5683250" y="2889250"/>
            <a:ext cx="1219200" cy="457200"/>
            <a:chOff x="3408" y="1728"/>
            <a:chExt cx="768" cy="288"/>
          </a:xfrm>
        </p:grpSpPr>
        <p:sp>
          <p:nvSpPr>
            <p:cNvPr id="1745930" name="右箭头 1745929"/>
            <p:cNvSpPr/>
            <p:nvPr/>
          </p:nvSpPr>
          <p:spPr>
            <a:xfrm flipH="1">
              <a:off x="3408" y="1920"/>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745931" name="文本框 1745930"/>
            <p:cNvSpPr txBox="1"/>
            <p:nvPr/>
          </p:nvSpPr>
          <p:spPr>
            <a:xfrm>
              <a:off x="3540" y="1728"/>
              <a:ext cx="331"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(3)</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grpSp>
        <p:nvGrpSpPr>
          <p:cNvPr id="1745932" name="组合 1745931"/>
          <p:cNvGrpSpPr/>
          <p:nvPr/>
        </p:nvGrpSpPr>
        <p:grpSpPr>
          <a:xfrm>
            <a:off x="3814763" y="2325688"/>
            <a:ext cx="647700" cy="838200"/>
            <a:chOff x="2448" y="1200"/>
            <a:chExt cx="408" cy="768"/>
          </a:xfrm>
        </p:grpSpPr>
        <p:sp>
          <p:nvSpPr>
            <p:cNvPr id="1745933" name="右箭头 1745932"/>
            <p:cNvSpPr/>
            <p:nvPr/>
          </p:nvSpPr>
          <p:spPr>
            <a:xfrm rot="5400000" flipH="1">
              <a:off x="2424" y="1536"/>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745934" name="文本框 1745933"/>
            <p:cNvSpPr txBox="1"/>
            <p:nvPr/>
          </p:nvSpPr>
          <p:spPr>
            <a:xfrm>
              <a:off x="2448" y="1516"/>
              <a:ext cx="403" cy="337"/>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(10)</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grpSp>
        <p:nvGrpSpPr>
          <p:cNvPr id="1745935" name="组合 1745934"/>
          <p:cNvGrpSpPr/>
          <p:nvPr/>
        </p:nvGrpSpPr>
        <p:grpSpPr>
          <a:xfrm>
            <a:off x="5276850" y="2071688"/>
            <a:ext cx="2122488" cy="1298575"/>
            <a:chOff x="3264" y="1140"/>
            <a:chExt cx="1536" cy="768"/>
          </a:xfrm>
        </p:grpSpPr>
        <p:sp>
          <p:nvSpPr>
            <p:cNvPr id="1745936" name="任意多边形 1745935"/>
            <p:cNvSpPr/>
            <p:nvPr/>
          </p:nvSpPr>
          <p:spPr>
            <a:xfrm>
              <a:off x="3264" y="1140"/>
              <a:ext cx="1536" cy="768"/>
            </a:xfrm>
            <a:custGeom>
              <a:avLst/>
              <a:gdLst/>
              <a:ahLst/>
              <a:cxnLst/>
              <a:pathLst>
                <a:path w="1680" h="768">
                  <a:moveTo>
                    <a:pt x="0" y="0"/>
                  </a:moveTo>
                  <a:lnTo>
                    <a:pt x="1680" y="0"/>
                  </a:lnTo>
                  <a:lnTo>
                    <a:pt x="1680" y="768"/>
                  </a:lnTo>
                </a:path>
              </a:pathLst>
            </a:custGeom>
            <a:noFill/>
            <a:ln w="57150" cap="flat" cmpd="sng">
              <a:solidFill>
                <a:schemeClr val="accent1"/>
              </a:solidFill>
              <a:prstDash val="solid"/>
              <a:headEnd type="triangle" w="med" len="med"/>
              <a:tailEnd type="none" w="med" len="med"/>
            </a:ln>
          </p:spPr>
          <p:txBody>
            <a:bodyPr/>
            <a:p>
              <a:endParaRPr lang="zh-CN" altLang="en-US"/>
            </a:p>
          </p:txBody>
        </p:sp>
        <p:sp>
          <p:nvSpPr>
            <p:cNvPr id="1745937" name="文本框 1745936"/>
            <p:cNvSpPr txBox="1"/>
            <p:nvPr/>
          </p:nvSpPr>
          <p:spPr>
            <a:xfrm>
              <a:off x="3792" y="1171"/>
              <a:ext cx="380" cy="218"/>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(5)</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grpSp>
        <p:nvGrpSpPr>
          <p:cNvPr id="1745938" name="组合 1745937"/>
          <p:cNvGrpSpPr/>
          <p:nvPr/>
        </p:nvGrpSpPr>
        <p:grpSpPr>
          <a:xfrm>
            <a:off x="5594350" y="3876675"/>
            <a:ext cx="1314450" cy="520700"/>
            <a:chOff x="3348" y="2160"/>
            <a:chExt cx="828" cy="328"/>
          </a:xfrm>
        </p:grpSpPr>
        <p:sp>
          <p:nvSpPr>
            <p:cNvPr id="1745939" name="文本框 1745938"/>
            <p:cNvSpPr txBox="1"/>
            <p:nvPr/>
          </p:nvSpPr>
          <p:spPr>
            <a:xfrm>
              <a:off x="3348" y="2256"/>
              <a:ext cx="331"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(2)</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sp>
          <p:nvSpPr>
            <p:cNvPr id="1745940" name="右箭头 1745939"/>
            <p:cNvSpPr/>
            <p:nvPr/>
          </p:nvSpPr>
          <p:spPr>
            <a:xfrm>
              <a:off x="3408" y="2160"/>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grpSp>
      <p:grpSp>
        <p:nvGrpSpPr>
          <p:cNvPr id="1745941" name="组合 1745940"/>
          <p:cNvGrpSpPr/>
          <p:nvPr/>
        </p:nvGrpSpPr>
        <p:grpSpPr>
          <a:xfrm>
            <a:off x="5689600" y="3876675"/>
            <a:ext cx="1219200" cy="520700"/>
            <a:chOff x="3312" y="2551"/>
            <a:chExt cx="768" cy="328"/>
          </a:xfrm>
        </p:grpSpPr>
        <p:sp>
          <p:nvSpPr>
            <p:cNvPr id="1745942" name="右箭头 1745941"/>
            <p:cNvSpPr/>
            <p:nvPr/>
          </p:nvSpPr>
          <p:spPr>
            <a:xfrm>
              <a:off x="3312" y="2551"/>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745943" name="矩形 1745942"/>
            <p:cNvSpPr/>
            <p:nvPr/>
          </p:nvSpPr>
          <p:spPr>
            <a:xfrm>
              <a:off x="3468" y="2647"/>
              <a:ext cx="331"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(4)</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grpSp>
        <p:nvGrpSpPr>
          <p:cNvPr id="1745944" name="组合 1745943"/>
          <p:cNvGrpSpPr/>
          <p:nvPr/>
        </p:nvGrpSpPr>
        <p:grpSpPr>
          <a:xfrm>
            <a:off x="5703888" y="3890963"/>
            <a:ext cx="1219200" cy="520700"/>
            <a:chOff x="3696" y="2407"/>
            <a:chExt cx="768" cy="328"/>
          </a:xfrm>
        </p:grpSpPr>
        <p:sp>
          <p:nvSpPr>
            <p:cNvPr id="1745945" name="右箭头 1745944"/>
            <p:cNvSpPr/>
            <p:nvPr/>
          </p:nvSpPr>
          <p:spPr>
            <a:xfrm>
              <a:off x="3696" y="2407"/>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745946" name="矩形 1745945"/>
            <p:cNvSpPr/>
            <p:nvPr/>
          </p:nvSpPr>
          <p:spPr>
            <a:xfrm>
              <a:off x="4068" y="2503"/>
              <a:ext cx="331"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(6)</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sp>
        <p:nvSpPr>
          <p:cNvPr id="1745947" name="直接连接符 1745946"/>
          <p:cNvSpPr/>
          <p:nvPr/>
        </p:nvSpPr>
        <p:spPr>
          <a:xfrm>
            <a:off x="1841500" y="4645025"/>
            <a:ext cx="8534400" cy="0"/>
          </a:xfrm>
          <a:prstGeom prst="line">
            <a:avLst/>
          </a:prstGeom>
          <a:ln w="38100" cap="flat" cmpd="dbl">
            <a:solidFill>
              <a:srgbClr val="3333CC"/>
            </a:solidFill>
            <a:prstDash val="solid"/>
            <a:headEnd type="none" w="med" len="med"/>
            <a:tailEnd type="none" w="med" len="med"/>
          </a:ln>
        </p:spPr>
      </p:sp>
      <p:sp>
        <p:nvSpPr>
          <p:cNvPr id="1745948" name="直接连接符 1745947"/>
          <p:cNvSpPr/>
          <p:nvPr/>
        </p:nvSpPr>
        <p:spPr>
          <a:xfrm>
            <a:off x="2849563" y="3603625"/>
            <a:ext cx="1336675" cy="0"/>
          </a:xfrm>
          <a:prstGeom prst="line">
            <a:avLst/>
          </a:prstGeom>
          <a:ln w="28575" cap="flat" cmpd="sng">
            <a:solidFill>
              <a:schemeClr val="bg2"/>
            </a:solidFill>
            <a:prstDash val="solid"/>
            <a:headEnd type="none" w="med" len="med"/>
            <a:tailEnd type="triangle" w="med" len="med"/>
          </a:ln>
        </p:spPr>
      </p:sp>
      <p:sp>
        <p:nvSpPr>
          <p:cNvPr id="1745949" name="直接连接符 1745948"/>
          <p:cNvSpPr/>
          <p:nvPr/>
        </p:nvSpPr>
        <p:spPr>
          <a:xfrm flipH="1" flipV="1">
            <a:off x="5311775" y="3741738"/>
            <a:ext cx="1941513" cy="0"/>
          </a:xfrm>
          <a:prstGeom prst="line">
            <a:avLst/>
          </a:prstGeom>
          <a:ln w="28575" cap="flat" cmpd="sng">
            <a:solidFill>
              <a:schemeClr val="bg2"/>
            </a:solidFill>
            <a:prstDash val="solid"/>
            <a:headEnd type="triangle" w="med" len="med"/>
            <a:tailEnd type="none" w="med" len="med"/>
          </a:ln>
        </p:spPr>
      </p:sp>
      <p:sp>
        <p:nvSpPr>
          <p:cNvPr id="1745950" name="任意多边形 1745949"/>
          <p:cNvSpPr/>
          <p:nvPr/>
        </p:nvSpPr>
        <p:spPr>
          <a:xfrm>
            <a:off x="5297488" y="1758950"/>
            <a:ext cx="2825750" cy="1612900"/>
          </a:xfrm>
          <a:custGeom>
            <a:avLst/>
            <a:gdLst/>
            <a:ahLst/>
            <a:cxnLst/>
            <a:pathLst>
              <a:path w="1958" h="1037">
                <a:moveTo>
                  <a:pt x="0" y="0"/>
                </a:moveTo>
                <a:lnTo>
                  <a:pt x="1958" y="0"/>
                </a:lnTo>
                <a:lnTo>
                  <a:pt x="1958" y="1037"/>
                </a:lnTo>
              </a:path>
            </a:pathLst>
          </a:custGeom>
          <a:noFill/>
          <a:ln w="76200" cap="flat" cmpd="sng">
            <a:solidFill>
              <a:schemeClr val="bg2"/>
            </a:solidFill>
            <a:prstDash val="solid"/>
            <a:headEnd type="none" w="med" len="med"/>
            <a:tailEnd type="triangle" w="med" len="med"/>
          </a:ln>
        </p:spPr>
        <p:txBody>
          <a:bodyPr/>
          <a:p>
            <a:endParaRPr lang="zh-CN" altLang="en-US"/>
          </a:p>
        </p:txBody>
      </p:sp>
      <p:sp>
        <p:nvSpPr>
          <p:cNvPr id="1745951" name="直接连接符 1745950"/>
          <p:cNvSpPr/>
          <p:nvPr/>
        </p:nvSpPr>
        <p:spPr>
          <a:xfrm flipH="1" flipV="1">
            <a:off x="5265738" y="3471863"/>
            <a:ext cx="1955800" cy="0"/>
          </a:xfrm>
          <a:prstGeom prst="line">
            <a:avLst/>
          </a:prstGeom>
          <a:ln w="76200" cap="flat" cmpd="sng">
            <a:solidFill>
              <a:schemeClr val="bg2"/>
            </a:solidFill>
            <a:prstDash val="solid"/>
            <a:headEnd type="none" w="med" len="med"/>
            <a:tailEnd type="triangle" w="med" len="med"/>
          </a:ln>
        </p:spPr>
      </p:sp>
      <p:sp>
        <p:nvSpPr>
          <p:cNvPr id="1745952" name="任意多边形 1745951"/>
          <p:cNvSpPr/>
          <p:nvPr/>
        </p:nvSpPr>
        <p:spPr>
          <a:xfrm>
            <a:off x="5246688" y="1978025"/>
            <a:ext cx="2243137" cy="1376363"/>
          </a:xfrm>
          <a:custGeom>
            <a:avLst/>
            <a:gdLst/>
            <a:ahLst/>
            <a:cxnLst/>
            <a:pathLst>
              <a:path w="1958" h="1037">
                <a:moveTo>
                  <a:pt x="0" y="0"/>
                </a:moveTo>
                <a:lnTo>
                  <a:pt x="1958" y="0"/>
                </a:lnTo>
                <a:lnTo>
                  <a:pt x="1958" y="1037"/>
                </a:lnTo>
              </a:path>
            </a:pathLst>
          </a:custGeom>
          <a:noFill/>
          <a:ln w="76200" cap="flat" cmpd="sng">
            <a:solidFill>
              <a:schemeClr val="bg2"/>
            </a:solidFill>
            <a:prstDash val="solid"/>
            <a:headEnd type="triangle" w="med" len="med"/>
            <a:tailEnd type="none" w="med" len="med"/>
          </a:ln>
        </p:spPr>
        <p:txBody>
          <a:bodyPr/>
          <a:p>
            <a:endParaRPr lang="zh-CN" altLang="en-US"/>
          </a:p>
        </p:txBody>
      </p:sp>
      <p:sp>
        <p:nvSpPr>
          <p:cNvPr id="1745953" name="直接连接符 1745952"/>
          <p:cNvSpPr/>
          <p:nvPr/>
        </p:nvSpPr>
        <p:spPr>
          <a:xfrm>
            <a:off x="4508500" y="2117725"/>
            <a:ext cx="0" cy="1252538"/>
          </a:xfrm>
          <a:prstGeom prst="line">
            <a:avLst/>
          </a:prstGeom>
          <a:ln w="28575" cap="flat" cmpd="sng">
            <a:solidFill>
              <a:schemeClr val="bg2"/>
            </a:solidFill>
            <a:prstDash val="solid"/>
            <a:headEnd type="triangle" w="med" len="med"/>
            <a:tailEnd type="none" w="med" len="med"/>
          </a:ln>
        </p:spPr>
      </p:sp>
      <p:sp>
        <p:nvSpPr>
          <p:cNvPr id="1745954" name="直接连接符 1745953"/>
          <p:cNvSpPr/>
          <p:nvPr/>
        </p:nvSpPr>
        <p:spPr>
          <a:xfrm>
            <a:off x="4932363" y="2127250"/>
            <a:ext cx="0" cy="1252538"/>
          </a:xfrm>
          <a:prstGeom prst="line">
            <a:avLst/>
          </a:prstGeom>
          <a:ln w="28575" cap="flat" cmpd="sng">
            <a:solidFill>
              <a:schemeClr val="bg2"/>
            </a:solidFill>
            <a:prstDash val="dash"/>
            <a:headEnd type="none" w="med" len="med"/>
            <a:tailEnd type="triangle" w="med" len="med"/>
          </a:ln>
        </p:spPr>
      </p:sp>
      <p:sp>
        <p:nvSpPr>
          <p:cNvPr id="1745955" name="直接连接符 1745954"/>
          <p:cNvSpPr/>
          <p:nvPr/>
        </p:nvSpPr>
        <p:spPr>
          <a:xfrm flipH="1" flipV="1">
            <a:off x="5321300" y="3621088"/>
            <a:ext cx="1941513" cy="0"/>
          </a:xfrm>
          <a:prstGeom prst="line">
            <a:avLst/>
          </a:prstGeom>
          <a:ln w="28575" cap="flat" cmpd="sng">
            <a:solidFill>
              <a:schemeClr val="bg2"/>
            </a:solidFill>
            <a:prstDash val="dash"/>
            <a:headEnd type="none" w="med" len="med"/>
            <a:tailEnd type="triangle" w="med" len="med"/>
          </a:ln>
        </p:spPr>
      </p:sp>
      <p:sp>
        <p:nvSpPr>
          <p:cNvPr id="1745956" name="文本框 1745955"/>
          <p:cNvSpPr txBox="1"/>
          <p:nvPr/>
        </p:nvSpPr>
        <p:spPr>
          <a:xfrm>
            <a:off x="2151063" y="4749800"/>
            <a:ext cx="184277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(1)</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启动控制器工作</a:t>
            </a:r>
            <a:endPar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57" name="文本框 1745956"/>
          <p:cNvSpPr txBox="1"/>
          <p:nvPr/>
        </p:nvSpPr>
        <p:spPr>
          <a:xfrm>
            <a:off x="2151063" y="5119688"/>
            <a:ext cx="22148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(2)</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发送第</a:t>
            </a:r>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1</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条指令地址</a:t>
            </a:r>
            <a:endPar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58" name="文本框 1745957"/>
          <p:cNvSpPr txBox="1"/>
          <p:nvPr/>
        </p:nvSpPr>
        <p:spPr>
          <a:xfrm>
            <a:off x="2151063" y="5489575"/>
            <a:ext cx="23164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(3)</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取出指令并分析指令</a:t>
            </a:r>
            <a:endPar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59" name="文本框 1745958"/>
          <p:cNvSpPr txBox="1"/>
          <p:nvPr/>
        </p:nvSpPr>
        <p:spPr>
          <a:xfrm>
            <a:off x="2151063" y="5859463"/>
            <a:ext cx="34340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(4)</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执行指令：发送操作数</a:t>
            </a:r>
            <a:r>
              <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x</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所在地址</a:t>
            </a:r>
            <a:endPar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60" name="文本框 1745959"/>
          <p:cNvSpPr txBox="1"/>
          <p:nvPr/>
        </p:nvSpPr>
        <p:spPr>
          <a:xfrm>
            <a:off x="2151063" y="6229350"/>
            <a:ext cx="26212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(5)</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执行指令：取出操作数</a:t>
            </a:r>
            <a:r>
              <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x</a:t>
            </a:r>
            <a:endPar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61" name="文本框 1745960"/>
          <p:cNvSpPr txBox="1"/>
          <p:nvPr/>
        </p:nvSpPr>
        <p:spPr>
          <a:xfrm>
            <a:off x="6473825" y="5969000"/>
            <a:ext cx="34340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(10)</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执行指令：通知运算器计算</a:t>
            </a:r>
            <a:r>
              <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a</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乘</a:t>
            </a:r>
            <a:r>
              <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x</a:t>
            </a:r>
            <a:endPar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62" name="文本框 1745961"/>
          <p:cNvSpPr txBox="1"/>
          <p:nvPr/>
        </p:nvSpPr>
        <p:spPr>
          <a:xfrm>
            <a:off x="6473825" y="6273800"/>
            <a:ext cx="32308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(11)</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继续后续指令的取指、执行</a:t>
            </a:r>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a:t>
            </a:r>
            <a:endPar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63" name="文本框 1745962"/>
          <p:cNvSpPr txBox="1"/>
          <p:nvPr/>
        </p:nvSpPr>
        <p:spPr>
          <a:xfrm>
            <a:off x="6473825" y="4749800"/>
            <a:ext cx="23164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(6)</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发送下一条指令地址</a:t>
            </a:r>
            <a:endPar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64" name="文本框 1745963"/>
          <p:cNvSpPr txBox="1"/>
          <p:nvPr/>
        </p:nvSpPr>
        <p:spPr>
          <a:xfrm>
            <a:off x="6473825" y="5054600"/>
            <a:ext cx="23164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(7)</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取出指令并分析指令</a:t>
            </a:r>
            <a:endPar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65" name="文本框 1745964"/>
          <p:cNvSpPr txBox="1"/>
          <p:nvPr/>
        </p:nvSpPr>
        <p:spPr>
          <a:xfrm>
            <a:off x="6473825" y="5359400"/>
            <a:ext cx="34340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(8)</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执行指令：发送操作数</a:t>
            </a:r>
            <a:r>
              <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a</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所在地址</a:t>
            </a:r>
            <a:endPar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sp>
        <p:nvSpPr>
          <p:cNvPr id="1745966" name="文本框 1745965"/>
          <p:cNvSpPr txBox="1"/>
          <p:nvPr/>
        </p:nvSpPr>
        <p:spPr>
          <a:xfrm>
            <a:off x="6473825" y="5664200"/>
            <a:ext cx="2621280" cy="337185"/>
          </a:xfrm>
          <a:prstGeom prst="rect">
            <a:avLst/>
          </a:prstGeom>
          <a:noFill/>
          <a:ln w="9525">
            <a:noFill/>
          </a:ln>
        </p:spPr>
        <p:txBody>
          <a:bodyPr wrap="none" anchor="t" anchorCtr="0">
            <a:spAutoFit/>
          </a:bodyPr>
          <a:p>
            <a:r>
              <a:rPr lang="en-US" altLang="zh-CN" sz="1600" b="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(9)</a:t>
            </a:r>
            <a:r>
              <a:rPr lang="zh-CN" altLang="en-US" sz="1600" b="0" dirty="0">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执行指令：取出操作数</a:t>
            </a:r>
            <a:r>
              <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rPr>
              <a:t>a</a:t>
            </a:r>
            <a:endParaRPr lang="en-US" altLang="zh-CN" sz="1600" b="0" i="1">
              <a:latin typeface="Times New Roman" panose="02020603050405020304" pitchFamily="18" charset="0"/>
              <a:ea typeface="楷体" panose="02010609060101010101" charset="-122"/>
              <a:cs typeface="Times New Roman" panose="02020603050405020304" pitchFamily="18" charset="0"/>
              <a:sym typeface="Wingdings" panose="05000000000000000000" pitchFamily="2" charset="2"/>
            </a:endParaRPr>
          </a:p>
        </p:txBody>
      </p:sp>
      <p:grpSp>
        <p:nvGrpSpPr>
          <p:cNvPr id="1745967" name="组合 1745966"/>
          <p:cNvGrpSpPr/>
          <p:nvPr/>
        </p:nvGrpSpPr>
        <p:grpSpPr>
          <a:xfrm>
            <a:off x="5692775" y="2884488"/>
            <a:ext cx="1219200" cy="457200"/>
            <a:chOff x="3333" y="1650"/>
            <a:chExt cx="768" cy="288"/>
          </a:xfrm>
        </p:grpSpPr>
        <p:sp>
          <p:nvSpPr>
            <p:cNvPr id="1745968" name="右箭头 1745967"/>
            <p:cNvSpPr/>
            <p:nvPr/>
          </p:nvSpPr>
          <p:spPr>
            <a:xfrm flipH="1">
              <a:off x="3333" y="1842"/>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745969" name="文本框 1745968"/>
            <p:cNvSpPr txBox="1"/>
            <p:nvPr/>
          </p:nvSpPr>
          <p:spPr>
            <a:xfrm>
              <a:off x="3654" y="1650"/>
              <a:ext cx="331"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(7)</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grpSp>
        <p:nvGrpSpPr>
          <p:cNvPr id="1745970" name="组合 1745969"/>
          <p:cNvGrpSpPr/>
          <p:nvPr/>
        </p:nvGrpSpPr>
        <p:grpSpPr>
          <a:xfrm>
            <a:off x="5694363" y="3886200"/>
            <a:ext cx="1444625" cy="520700"/>
            <a:chOff x="3334" y="2281"/>
            <a:chExt cx="910" cy="328"/>
          </a:xfrm>
        </p:grpSpPr>
        <p:sp>
          <p:nvSpPr>
            <p:cNvPr id="1745971" name="右箭头 1745970"/>
            <p:cNvSpPr/>
            <p:nvPr/>
          </p:nvSpPr>
          <p:spPr>
            <a:xfrm>
              <a:off x="3334" y="2281"/>
              <a:ext cx="768" cy="96"/>
            </a:xfrm>
            <a:prstGeom prst="rightArrow">
              <a:avLst>
                <a:gd name="adj1" fmla="val 50000"/>
                <a:gd name="adj2" fmla="val 200000"/>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745972" name="矩形 1745971"/>
            <p:cNvSpPr/>
            <p:nvPr/>
          </p:nvSpPr>
          <p:spPr>
            <a:xfrm>
              <a:off x="3913" y="2377"/>
              <a:ext cx="331"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(8)</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grpSp>
        <p:nvGrpSpPr>
          <p:cNvPr id="1745973" name="组合 1745972"/>
          <p:cNvGrpSpPr/>
          <p:nvPr/>
        </p:nvGrpSpPr>
        <p:grpSpPr>
          <a:xfrm>
            <a:off x="5286375" y="2066925"/>
            <a:ext cx="2122488" cy="1298575"/>
            <a:chOff x="3077" y="1135"/>
            <a:chExt cx="1337" cy="818"/>
          </a:xfrm>
        </p:grpSpPr>
        <p:sp>
          <p:nvSpPr>
            <p:cNvPr id="1745974" name="任意多边形 1745973"/>
            <p:cNvSpPr/>
            <p:nvPr/>
          </p:nvSpPr>
          <p:spPr>
            <a:xfrm>
              <a:off x="3077" y="1135"/>
              <a:ext cx="1337" cy="818"/>
            </a:xfrm>
            <a:custGeom>
              <a:avLst/>
              <a:gdLst/>
              <a:ahLst/>
              <a:cxnLst/>
              <a:pathLst>
                <a:path w="1680" h="768">
                  <a:moveTo>
                    <a:pt x="0" y="0"/>
                  </a:moveTo>
                  <a:lnTo>
                    <a:pt x="1680" y="0"/>
                  </a:lnTo>
                  <a:lnTo>
                    <a:pt x="1680" y="768"/>
                  </a:lnTo>
                </a:path>
              </a:pathLst>
            </a:custGeom>
            <a:noFill/>
            <a:ln w="57150" cap="flat" cmpd="sng">
              <a:solidFill>
                <a:schemeClr val="accent1"/>
              </a:solidFill>
              <a:prstDash val="solid"/>
              <a:headEnd type="triangle" w="med" len="med"/>
              <a:tailEnd type="none" w="med" len="med"/>
            </a:ln>
          </p:spPr>
          <p:txBody>
            <a:bodyPr/>
            <a:p>
              <a:endParaRPr lang="zh-CN" altLang="en-US"/>
            </a:p>
          </p:txBody>
        </p:sp>
        <p:sp>
          <p:nvSpPr>
            <p:cNvPr id="1745975" name="文本框 1745974"/>
            <p:cNvSpPr txBox="1"/>
            <p:nvPr/>
          </p:nvSpPr>
          <p:spPr>
            <a:xfrm>
              <a:off x="3726" y="1168"/>
              <a:ext cx="331" cy="232"/>
            </a:xfrm>
            <a:prstGeom prst="rect">
              <a:avLst/>
            </a:prstGeom>
            <a:noFill/>
            <a:ln w="9525">
              <a:noFill/>
            </a:ln>
          </p:spPr>
          <p:txBody>
            <a:bodyPr wrap="none" anchor="t" anchorCtr="0">
              <a:spAutoFit/>
            </a:bodyPr>
            <a:p>
              <a:r>
                <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rPr>
                <a:t>(9)</a:t>
              </a:r>
              <a:endParaRPr lang="en-US" altLang="zh-CN">
                <a:solidFill>
                  <a:srgbClr val="FF5050"/>
                </a:solidFill>
                <a:latin typeface="宋体" panose="02010600030101010101" pitchFamily="2" charset="-122"/>
                <a:ea typeface="宋体" panose="02010600030101010101" pitchFamily="2" charset="-122"/>
                <a:sym typeface="Wingdings" panose="05000000000000000000" pitchFamily="2" charset="2"/>
              </a:endParaRPr>
            </a:p>
          </p:txBody>
        </p:sp>
      </p:grpSp>
      <p:pic>
        <p:nvPicPr>
          <p:cNvPr id="1745976" name="图片 1745975"/>
          <p:cNvPicPr>
            <a:picLocks noChangeAspect="1"/>
          </p:cNvPicPr>
          <p:nvPr/>
        </p:nvPicPr>
        <p:blipFill>
          <a:blip r:embed="rId1"/>
          <a:stretch>
            <a:fillRect/>
          </a:stretch>
        </p:blipFill>
        <p:spPr>
          <a:xfrm>
            <a:off x="8412163" y="2360613"/>
            <a:ext cx="2046287" cy="1970087"/>
          </a:xfrm>
          <a:prstGeom prst="rect">
            <a:avLst/>
          </a:prstGeom>
          <a:noFill/>
          <a:ln w="9525">
            <a:noFill/>
          </a:ln>
        </p:spPr>
      </p:pic>
      <p:sp>
        <p:nvSpPr>
          <p:cNvPr id="1745977" name="Text Box 16"/>
          <p:cNvSpPr txBox="1"/>
          <p:nvPr/>
        </p:nvSpPr>
        <p:spPr>
          <a:xfrm>
            <a:off x="1687513" y="0"/>
            <a:ext cx="4373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冯</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诺依曼计算机</a:t>
            </a:r>
            <a:r>
              <a:rPr lang="en-US" altLang="zh-CN">
                <a:solidFill>
                  <a:schemeClr val="bg1"/>
                </a:solidFill>
                <a:latin typeface="Arial" panose="020B0604020202020204" pitchFamily="34" charset="0"/>
                <a:ea typeface="华文中宋" panose="02010600040101010101" pitchFamily="2" charset="-122"/>
              </a:rPr>
              <a:t>: </a:t>
            </a:r>
            <a:r>
              <a:rPr lang="zh-CN" altLang="en-US" dirty="0">
                <a:solidFill>
                  <a:schemeClr val="bg1"/>
                </a:solidFill>
                <a:latin typeface="Arial" panose="020B0604020202020204" pitchFamily="34" charset="0"/>
                <a:ea typeface="华文中宋" panose="02010600040101010101" pitchFamily="2" charset="-122"/>
              </a:rPr>
              <a:t>思想与构成</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(4)</a:t>
            </a:r>
            <a:r>
              <a:rPr lang="zh-CN" altLang="en-US" dirty="0">
                <a:solidFill>
                  <a:schemeClr val="bg1"/>
                </a:solidFill>
                <a:latin typeface="Arial" panose="020B0604020202020204" pitchFamily="34" charset="0"/>
                <a:ea typeface="华文中宋" panose="02010600040101010101" pitchFamily="2" charset="-122"/>
              </a:rPr>
              <a:t>冯</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诺依曼计算机的工作原理是怎样的</a:t>
            </a:r>
            <a:r>
              <a:rPr lang="en-US" altLang="zh-CN">
                <a:solidFill>
                  <a:schemeClr val="bg1"/>
                </a:solidFill>
                <a:latin typeface="Arial" panose="020B0604020202020204" pitchFamily="34" charset="0"/>
                <a:ea typeface="华文中宋" panose="02010600040101010101" pitchFamily="2" charset="-122"/>
              </a:rPr>
              <a:t>? </a:t>
            </a:r>
            <a:endParaRPr lang="en-US" altLang="zh-CN">
              <a:solidFill>
                <a:schemeClr val="bg1"/>
              </a:solidFill>
              <a:latin typeface="Arial" panose="020B0604020202020204" pitchFamily="34" charset="0"/>
              <a:ea typeface="华文中宋" panose="02010600040101010101" pitchFamily="2" charset="-122"/>
            </a:endParaRPr>
          </a:p>
        </p:txBody>
      </p:sp>
      <p:sp>
        <p:nvSpPr>
          <p:cNvPr id="1745978" name="文本框 1745977"/>
          <p:cNvSpPr txBox="1"/>
          <p:nvPr/>
        </p:nvSpPr>
        <p:spPr>
          <a:xfrm>
            <a:off x="986155" y="606108"/>
            <a:ext cx="5476875" cy="570865"/>
          </a:xfrm>
          <a:prstGeom prst="rect">
            <a:avLst/>
          </a:prstGeom>
          <a:noFill/>
          <a:ln w="9525">
            <a:noFill/>
          </a:ln>
        </p:spPr>
        <p:txBody>
          <a:bodyPr>
            <a:spAutoFit/>
          </a:bodyPr>
          <a:p>
            <a:pPr>
              <a:lnSpc>
                <a:spcPct val="130000"/>
              </a:lnSpc>
              <a:buFont typeface="Wingdings" panose="05000000000000000000" pitchFamily="2" charset="2"/>
            </a:pPr>
            <a:r>
              <a:rPr lang="zh-CN" altLang="en-US" sz="2400" dirty="0">
                <a:solidFill>
                  <a:schemeClr val="tx1"/>
                </a:solidFill>
                <a:latin typeface="楷体" panose="02010609060101010101" charset="-122"/>
                <a:ea typeface="楷体" panose="02010609060101010101" charset="-122"/>
                <a:cs typeface="楷体" panose="02010609060101010101" charset="-122"/>
                <a:sym typeface="+mn-ea"/>
              </a:rPr>
              <a:t>冯</a:t>
            </a:r>
            <a:r>
              <a:rPr lang="zh-CN" altLang="en-US" sz="2400" dirty="0">
                <a:latin typeface="仿宋" panose="02010609060101010101" charset="-122"/>
                <a:ea typeface="仿宋" panose="02010609060101010101" charset="-122"/>
                <a:cs typeface="Times New Roman" panose="02020603050405020304" pitchFamily="18" charset="0"/>
                <a:sym typeface="+mn-ea"/>
              </a:rPr>
              <a:t>﹒</a:t>
            </a:r>
            <a:r>
              <a:rPr lang="zh-CN" altLang="en-US" sz="2400" dirty="0">
                <a:solidFill>
                  <a:schemeClr val="tx1"/>
                </a:solidFill>
                <a:latin typeface="楷体" panose="02010609060101010101" charset="-122"/>
                <a:ea typeface="楷体" panose="02010609060101010101" charset="-122"/>
                <a:cs typeface="楷体" panose="02010609060101010101" charset="-122"/>
                <a:sym typeface="+mn-ea"/>
              </a:rPr>
              <a:t>诺依曼计算机的工作原理</a:t>
            </a:r>
            <a:endParaRPr lang="zh-CN" altLang="en-US" sz="2400" dirty="0">
              <a:solidFill>
                <a:schemeClr val="tx1"/>
              </a:solidFill>
              <a:latin typeface="楷体" panose="02010609060101010101" charset="-122"/>
              <a:ea typeface="楷体" panose="02010609060101010101" charset="-122"/>
              <a:cs typeface="楷体" panose="02010609060101010101" charset="-122"/>
              <a:sym typeface="+mn-ea"/>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45926"/>
                                        </p:tgtEl>
                                        <p:attrNameLst>
                                          <p:attrName>style.visibility</p:attrName>
                                        </p:attrNameLst>
                                      </p:cBhvr>
                                      <p:to>
                                        <p:strVal val="visible"/>
                                      </p:to>
                                    </p:set>
                                  </p:childTnLst>
                                  <p:subTnLst>
                                    <p:animClr clrSpc="rgb" dir="cw">
                                      <p:cBhvr override="childStyle">
                                        <p:cTn dur="1" fill="hold" display="0" masterRel="nextClick" afterEffect="1"/>
                                        <p:tgtEl>
                                          <p:spTgt spid="1745926"/>
                                        </p:tgtEl>
                                        <p:attrNameLst>
                                          <p:attrName>ppt_c</p:attrName>
                                        </p:attrNameLst>
                                      </p:cBhvr>
                                      <p:to>
                                        <a:srgbClr val="CC0066"/>
                                      </p:to>
                                    </p:animClr>
                                  </p:sub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745956"/>
                                        </p:tgtEl>
                                        <p:attrNameLst>
                                          <p:attrName>style.visibility</p:attrName>
                                        </p:attrNameLst>
                                      </p:cBhvr>
                                      <p:to>
                                        <p:strVal val="visible"/>
                                      </p:to>
                                    </p:set>
                                    <p:anim calcmode="lin" valueType="num">
                                      <p:cBhvr additive="base">
                                        <p:cTn id="10" dur="500" fill="hold"/>
                                        <p:tgtEl>
                                          <p:spTgt spid="1745956"/>
                                        </p:tgtEl>
                                        <p:attrNameLst>
                                          <p:attrName>ppt_x</p:attrName>
                                        </p:attrNameLst>
                                      </p:cBhvr>
                                      <p:tavLst>
                                        <p:tav tm="0">
                                          <p:val>
                                            <p:strVal val="1+#ppt_w/2"/>
                                          </p:val>
                                        </p:tav>
                                        <p:tav tm="100000">
                                          <p:val>
                                            <p:strVal val="#ppt_x"/>
                                          </p:val>
                                        </p:tav>
                                      </p:tavLst>
                                    </p:anim>
                                    <p:anim calcmode="lin" valueType="num">
                                      <p:cBhvr additive="base">
                                        <p:cTn id="11" dur="500" fill="hold"/>
                                        <p:tgtEl>
                                          <p:spTgt spid="174595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6"/>
                                        </p:tgtEl>
                                        <p:attrNameLst>
                                          <p:attrName>ppt_c</p:attrName>
                                        </p:attrNameLst>
                                      </p:cBhvr>
                                      <p:to>
                                        <a:srgbClr val="CC0066"/>
                                      </p:to>
                                    </p:animClr>
                                  </p:sub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745938"/>
                                        </p:tgtEl>
                                        <p:attrNameLst>
                                          <p:attrName>style.visibility</p:attrName>
                                        </p:attrNameLst>
                                      </p:cBhvr>
                                      <p:to>
                                        <p:strVal val="visible"/>
                                      </p:to>
                                    </p:set>
                                  </p:childTnLst>
                                  <p:subTnLst>
                                    <p:animClr clrSpc="rgb" dir="cw">
                                      <p:cBhvr override="childStyle">
                                        <p:cTn dur="1" fill="hold" display="0" masterRel="nextClick" afterEffect="1"/>
                                        <p:tgtEl>
                                          <p:spTgt spid="1745938"/>
                                        </p:tgtEl>
                                        <p:attrNameLst>
                                          <p:attrName>ppt_c</p:attrName>
                                        </p:attrNameLst>
                                      </p:cBhvr>
                                      <p:to>
                                        <a:srgbClr val="CC0066"/>
                                      </p:to>
                                    </p:animClr>
                                  </p:subTnLst>
                                </p:cTn>
                              </p:par>
                            </p:childTnLst>
                          </p:cTn>
                        </p:par>
                        <p:par>
                          <p:cTn id="16" fill="hold">
                            <p:stCondLst>
                              <p:cond delay="500"/>
                            </p:stCondLst>
                            <p:childTnLst>
                              <p:par>
                                <p:cTn id="17" presetID="2" presetClass="entr" presetSubtype="2" fill="hold" grpId="0" nodeType="afterEffect">
                                  <p:stCondLst>
                                    <p:cond delay="0"/>
                                  </p:stCondLst>
                                  <p:childTnLst>
                                    <p:set>
                                      <p:cBhvr>
                                        <p:cTn id="18" dur="1" fill="hold">
                                          <p:stCondLst>
                                            <p:cond delay="0"/>
                                          </p:stCondLst>
                                        </p:cTn>
                                        <p:tgtEl>
                                          <p:spTgt spid="1745957"/>
                                        </p:tgtEl>
                                        <p:attrNameLst>
                                          <p:attrName>style.visibility</p:attrName>
                                        </p:attrNameLst>
                                      </p:cBhvr>
                                      <p:to>
                                        <p:strVal val="visible"/>
                                      </p:to>
                                    </p:set>
                                    <p:anim calcmode="lin" valueType="num">
                                      <p:cBhvr additive="base">
                                        <p:cTn id="19" dur="500" fill="hold"/>
                                        <p:tgtEl>
                                          <p:spTgt spid="1745957"/>
                                        </p:tgtEl>
                                        <p:attrNameLst>
                                          <p:attrName>ppt_x</p:attrName>
                                        </p:attrNameLst>
                                      </p:cBhvr>
                                      <p:tavLst>
                                        <p:tav tm="0">
                                          <p:val>
                                            <p:strVal val="1+#ppt_w/2"/>
                                          </p:val>
                                        </p:tav>
                                        <p:tav tm="100000">
                                          <p:val>
                                            <p:strVal val="#ppt_x"/>
                                          </p:val>
                                        </p:tav>
                                      </p:tavLst>
                                    </p:anim>
                                    <p:anim calcmode="lin" valueType="num">
                                      <p:cBhvr additive="base">
                                        <p:cTn id="20" dur="500" fill="hold"/>
                                        <p:tgtEl>
                                          <p:spTgt spid="1745957"/>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7"/>
                                        </p:tgtEl>
                                        <p:attrNameLst>
                                          <p:attrName>ppt_c</p:attrName>
                                        </p:attrNameLst>
                                      </p:cBhvr>
                                      <p:to>
                                        <a:srgbClr val="CC0066"/>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1745929"/>
                                        </p:tgtEl>
                                        <p:attrNameLst>
                                          <p:attrName>style.visibility</p:attrName>
                                        </p:attrNameLst>
                                      </p:cBhvr>
                                      <p:to>
                                        <p:strVal val="visible"/>
                                      </p:to>
                                    </p:set>
                                  </p:childTnLst>
                                  <p:subTnLst>
                                    <p:animClr clrSpc="rgb" dir="cw">
                                      <p:cBhvr override="childStyle">
                                        <p:cTn dur="1" fill="hold" display="0" masterRel="nextClick" afterEffect="1"/>
                                        <p:tgtEl>
                                          <p:spTgt spid="1745929"/>
                                        </p:tgtEl>
                                        <p:attrNameLst>
                                          <p:attrName>ppt_c</p:attrName>
                                        </p:attrNameLst>
                                      </p:cBhvr>
                                      <p:to>
                                        <a:srgbClr val="CC0066"/>
                                      </p:to>
                                    </p:animClr>
                                  </p:subTnLst>
                                </p:cTn>
                              </p:par>
                            </p:childTnLst>
                          </p:cTn>
                        </p:par>
                        <p:par>
                          <p:cTn id="25" fill="hold">
                            <p:stCondLst>
                              <p:cond delay="500"/>
                            </p:stCondLst>
                            <p:childTnLst>
                              <p:par>
                                <p:cTn id="26" presetID="2" presetClass="entr" presetSubtype="2" fill="hold" grpId="0" nodeType="afterEffect">
                                  <p:stCondLst>
                                    <p:cond delay="0"/>
                                  </p:stCondLst>
                                  <p:childTnLst>
                                    <p:set>
                                      <p:cBhvr>
                                        <p:cTn id="27" dur="1" fill="hold">
                                          <p:stCondLst>
                                            <p:cond delay="0"/>
                                          </p:stCondLst>
                                        </p:cTn>
                                        <p:tgtEl>
                                          <p:spTgt spid="1745958"/>
                                        </p:tgtEl>
                                        <p:attrNameLst>
                                          <p:attrName>style.visibility</p:attrName>
                                        </p:attrNameLst>
                                      </p:cBhvr>
                                      <p:to>
                                        <p:strVal val="visible"/>
                                      </p:to>
                                    </p:set>
                                    <p:anim calcmode="lin" valueType="num">
                                      <p:cBhvr additive="base">
                                        <p:cTn id="28" dur="500" fill="hold"/>
                                        <p:tgtEl>
                                          <p:spTgt spid="1745958"/>
                                        </p:tgtEl>
                                        <p:attrNameLst>
                                          <p:attrName>ppt_x</p:attrName>
                                        </p:attrNameLst>
                                      </p:cBhvr>
                                      <p:tavLst>
                                        <p:tav tm="0">
                                          <p:val>
                                            <p:strVal val="1+#ppt_w/2"/>
                                          </p:val>
                                        </p:tav>
                                        <p:tav tm="100000">
                                          <p:val>
                                            <p:strVal val="#ppt_x"/>
                                          </p:val>
                                        </p:tav>
                                      </p:tavLst>
                                    </p:anim>
                                    <p:anim calcmode="lin" valueType="num">
                                      <p:cBhvr additive="base">
                                        <p:cTn id="29" dur="500" fill="hold"/>
                                        <p:tgtEl>
                                          <p:spTgt spid="1745958"/>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8"/>
                                        </p:tgtEl>
                                        <p:attrNameLst>
                                          <p:attrName>ppt_c</p:attrName>
                                        </p:attrNameLst>
                                      </p:cBhvr>
                                      <p:to>
                                        <a:srgbClr val="CC0066"/>
                                      </p:to>
                                    </p:animClr>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1745941"/>
                                        </p:tgtEl>
                                        <p:attrNameLst>
                                          <p:attrName>style.visibility</p:attrName>
                                        </p:attrNameLst>
                                      </p:cBhvr>
                                      <p:to>
                                        <p:strVal val="visible"/>
                                      </p:to>
                                    </p:set>
                                  </p:childTnLst>
                                  <p:subTnLst>
                                    <p:animClr clrSpc="rgb" dir="cw">
                                      <p:cBhvr override="childStyle">
                                        <p:cTn dur="1" fill="hold" display="0" masterRel="nextClick" afterEffect="1"/>
                                        <p:tgtEl>
                                          <p:spTgt spid="1745941"/>
                                        </p:tgtEl>
                                        <p:attrNameLst>
                                          <p:attrName>ppt_c</p:attrName>
                                        </p:attrNameLst>
                                      </p:cBhvr>
                                      <p:to>
                                        <a:srgbClr val="CC0066"/>
                                      </p:to>
                                    </p:animClr>
                                  </p:sub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1745959"/>
                                        </p:tgtEl>
                                        <p:attrNameLst>
                                          <p:attrName>style.visibility</p:attrName>
                                        </p:attrNameLst>
                                      </p:cBhvr>
                                      <p:to>
                                        <p:strVal val="visible"/>
                                      </p:to>
                                    </p:set>
                                    <p:anim calcmode="lin" valueType="num">
                                      <p:cBhvr additive="base">
                                        <p:cTn id="37" dur="500" fill="hold"/>
                                        <p:tgtEl>
                                          <p:spTgt spid="1745959"/>
                                        </p:tgtEl>
                                        <p:attrNameLst>
                                          <p:attrName>ppt_x</p:attrName>
                                        </p:attrNameLst>
                                      </p:cBhvr>
                                      <p:tavLst>
                                        <p:tav tm="0">
                                          <p:val>
                                            <p:strVal val="1+#ppt_w/2"/>
                                          </p:val>
                                        </p:tav>
                                        <p:tav tm="100000">
                                          <p:val>
                                            <p:strVal val="#ppt_x"/>
                                          </p:val>
                                        </p:tav>
                                      </p:tavLst>
                                    </p:anim>
                                    <p:anim calcmode="lin" valueType="num">
                                      <p:cBhvr additive="base">
                                        <p:cTn id="38" dur="500" fill="hold"/>
                                        <p:tgtEl>
                                          <p:spTgt spid="1745959"/>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59"/>
                                        </p:tgtEl>
                                        <p:attrNameLst>
                                          <p:attrName>ppt_c</p:attrName>
                                        </p:attrNameLst>
                                      </p:cBhvr>
                                      <p:to>
                                        <a:srgbClr val="CC0066"/>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45935"/>
                                        </p:tgtEl>
                                        <p:attrNameLst>
                                          <p:attrName>style.visibility</p:attrName>
                                        </p:attrNameLst>
                                      </p:cBhvr>
                                      <p:to>
                                        <p:strVal val="visible"/>
                                      </p:to>
                                    </p:set>
                                  </p:childTnLst>
                                  <p:subTnLst>
                                    <p:animClr clrSpc="rgb" dir="cw">
                                      <p:cBhvr override="childStyle">
                                        <p:cTn dur="1" fill="hold" display="0" masterRel="nextClick" afterEffect="1"/>
                                        <p:tgtEl>
                                          <p:spTgt spid="1745935"/>
                                        </p:tgtEl>
                                        <p:attrNameLst>
                                          <p:attrName>ppt_c</p:attrName>
                                        </p:attrNameLst>
                                      </p:cBhvr>
                                      <p:to>
                                        <a:srgbClr val="CC0066"/>
                                      </p:to>
                                    </p:animClr>
                                  </p:subTnLst>
                                </p:cTn>
                              </p:par>
                            </p:childTnLst>
                          </p:cTn>
                        </p:par>
                        <p:par>
                          <p:cTn id="43" fill="hold">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1745960"/>
                                        </p:tgtEl>
                                        <p:attrNameLst>
                                          <p:attrName>style.visibility</p:attrName>
                                        </p:attrNameLst>
                                      </p:cBhvr>
                                      <p:to>
                                        <p:strVal val="visible"/>
                                      </p:to>
                                    </p:set>
                                    <p:anim calcmode="lin" valueType="num">
                                      <p:cBhvr additive="base">
                                        <p:cTn id="46" dur="500" fill="hold"/>
                                        <p:tgtEl>
                                          <p:spTgt spid="1745960"/>
                                        </p:tgtEl>
                                        <p:attrNameLst>
                                          <p:attrName>ppt_x</p:attrName>
                                        </p:attrNameLst>
                                      </p:cBhvr>
                                      <p:tavLst>
                                        <p:tav tm="0">
                                          <p:val>
                                            <p:strVal val="1+#ppt_w/2"/>
                                          </p:val>
                                        </p:tav>
                                        <p:tav tm="100000">
                                          <p:val>
                                            <p:strVal val="#ppt_x"/>
                                          </p:val>
                                        </p:tav>
                                      </p:tavLst>
                                    </p:anim>
                                    <p:anim calcmode="lin" valueType="num">
                                      <p:cBhvr additive="base">
                                        <p:cTn id="47" dur="500" fill="hold"/>
                                        <p:tgtEl>
                                          <p:spTgt spid="1745960"/>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0"/>
                                        </p:tgtEl>
                                        <p:attrNameLst>
                                          <p:attrName>ppt_c</p:attrName>
                                        </p:attrNameLst>
                                      </p:cBhvr>
                                      <p:to>
                                        <a:srgbClr val="CC0066"/>
                                      </p:to>
                                    </p:animClr>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1745944"/>
                                        </p:tgtEl>
                                        <p:attrNameLst>
                                          <p:attrName>style.visibility</p:attrName>
                                        </p:attrNameLst>
                                      </p:cBhvr>
                                      <p:to>
                                        <p:strVal val="visible"/>
                                      </p:to>
                                    </p:set>
                                  </p:childTnLst>
                                  <p:subTnLst>
                                    <p:animClr clrSpc="rgb" dir="cw">
                                      <p:cBhvr override="childStyle">
                                        <p:cTn dur="1" fill="hold" display="0" masterRel="nextClick" afterEffect="1"/>
                                        <p:tgtEl>
                                          <p:spTgt spid="1745944"/>
                                        </p:tgtEl>
                                        <p:attrNameLst>
                                          <p:attrName>ppt_c</p:attrName>
                                        </p:attrNameLst>
                                      </p:cBhvr>
                                      <p:to>
                                        <a:srgbClr val="CC0066"/>
                                      </p:to>
                                    </p:animClr>
                                  </p:sub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745963"/>
                                        </p:tgtEl>
                                        <p:attrNameLst>
                                          <p:attrName>style.visibility</p:attrName>
                                        </p:attrNameLst>
                                      </p:cBhvr>
                                      <p:to>
                                        <p:strVal val="visible"/>
                                      </p:to>
                                    </p:set>
                                    <p:anim calcmode="lin" valueType="num">
                                      <p:cBhvr additive="base">
                                        <p:cTn id="55" dur="500" fill="hold"/>
                                        <p:tgtEl>
                                          <p:spTgt spid="1745963"/>
                                        </p:tgtEl>
                                        <p:attrNameLst>
                                          <p:attrName>ppt_x</p:attrName>
                                        </p:attrNameLst>
                                      </p:cBhvr>
                                      <p:tavLst>
                                        <p:tav tm="0">
                                          <p:val>
                                            <p:strVal val="1+#ppt_w/2"/>
                                          </p:val>
                                        </p:tav>
                                        <p:tav tm="100000">
                                          <p:val>
                                            <p:strVal val="#ppt_x"/>
                                          </p:val>
                                        </p:tav>
                                      </p:tavLst>
                                    </p:anim>
                                    <p:anim calcmode="lin" valueType="num">
                                      <p:cBhvr additive="base">
                                        <p:cTn id="56" dur="500" fill="hold"/>
                                        <p:tgtEl>
                                          <p:spTgt spid="174596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3"/>
                                        </p:tgtEl>
                                        <p:attrNameLst>
                                          <p:attrName>ppt_c</p:attrName>
                                        </p:attrNameLst>
                                      </p:cBhvr>
                                      <p:to>
                                        <a:srgbClr val="CC0066"/>
                                      </p:to>
                                    </p:animClr>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745967"/>
                                        </p:tgtEl>
                                        <p:attrNameLst>
                                          <p:attrName>style.visibility</p:attrName>
                                        </p:attrNameLst>
                                      </p:cBhvr>
                                      <p:to>
                                        <p:strVal val="visible"/>
                                      </p:to>
                                    </p:set>
                                    <p:anim calcmode="lin" valueType="num">
                                      <p:cBhvr additive="base">
                                        <p:cTn id="61" dur="500" fill="hold"/>
                                        <p:tgtEl>
                                          <p:spTgt spid="1745967"/>
                                        </p:tgtEl>
                                        <p:attrNameLst>
                                          <p:attrName>ppt_x</p:attrName>
                                        </p:attrNameLst>
                                      </p:cBhvr>
                                      <p:tavLst>
                                        <p:tav tm="0">
                                          <p:val>
                                            <p:strVal val="#ppt_x"/>
                                          </p:val>
                                        </p:tav>
                                        <p:tav tm="100000">
                                          <p:val>
                                            <p:strVal val="#ppt_x"/>
                                          </p:val>
                                        </p:tav>
                                      </p:tavLst>
                                    </p:anim>
                                    <p:anim calcmode="lin" valueType="num">
                                      <p:cBhvr additive="base">
                                        <p:cTn id="62" dur="500" fill="hold"/>
                                        <p:tgtEl>
                                          <p:spTgt spid="1745967"/>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5967"/>
                                        </p:tgtEl>
                                        <p:attrNameLst>
                                          <p:attrName>ppt_c</p:attrName>
                                        </p:attrNameLst>
                                      </p:cBhvr>
                                      <p:to>
                                        <a:srgbClr val="CC3399"/>
                                      </p:to>
                                    </p:animClr>
                                  </p:sub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1745964"/>
                                        </p:tgtEl>
                                        <p:attrNameLst>
                                          <p:attrName>style.visibility</p:attrName>
                                        </p:attrNameLst>
                                      </p:cBhvr>
                                      <p:to>
                                        <p:strVal val="visible"/>
                                      </p:to>
                                    </p:set>
                                    <p:anim calcmode="lin" valueType="num">
                                      <p:cBhvr additive="base">
                                        <p:cTn id="66" dur="500" fill="hold"/>
                                        <p:tgtEl>
                                          <p:spTgt spid="1745964"/>
                                        </p:tgtEl>
                                        <p:attrNameLst>
                                          <p:attrName>ppt_x</p:attrName>
                                        </p:attrNameLst>
                                      </p:cBhvr>
                                      <p:tavLst>
                                        <p:tav tm="0">
                                          <p:val>
                                            <p:strVal val="1+#ppt_w/2"/>
                                          </p:val>
                                        </p:tav>
                                        <p:tav tm="100000">
                                          <p:val>
                                            <p:strVal val="#ppt_x"/>
                                          </p:val>
                                        </p:tav>
                                      </p:tavLst>
                                    </p:anim>
                                    <p:anim calcmode="lin" valueType="num">
                                      <p:cBhvr additive="base">
                                        <p:cTn id="67" dur="500" fill="hold"/>
                                        <p:tgtEl>
                                          <p:spTgt spid="1745964"/>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4"/>
                                        </p:tgtEl>
                                        <p:attrNameLst>
                                          <p:attrName>ppt_c</p:attrName>
                                        </p:attrNameLst>
                                      </p:cBhvr>
                                      <p:to>
                                        <a:srgbClr val="CC0066"/>
                                      </p:to>
                                    </p:animClr>
                                  </p:sub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745970"/>
                                        </p:tgtEl>
                                        <p:attrNameLst>
                                          <p:attrName>style.visibility</p:attrName>
                                        </p:attrNameLst>
                                      </p:cBhvr>
                                      <p:to>
                                        <p:strVal val="visible"/>
                                      </p:to>
                                    </p:set>
                                    <p:anim calcmode="lin" valueType="num">
                                      <p:cBhvr additive="base">
                                        <p:cTn id="72" dur="500" fill="hold"/>
                                        <p:tgtEl>
                                          <p:spTgt spid="1745970"/>
                                        </p:tgtEl>
                                        <p:attrNameLst>
                                          <p:attrName>ppt_x</p:attrName>
                                        </p:attrNameLst>
                                      </p:cBhvr>
                                      <p:tavLst>
                                        <p:tav tm="0">
                                          <p:val>
                                            <p:strVal val="#ppt_x"/>
                                          </p:val>
                                        </p:tav>
                                        <p:tav tm="100000">
                                          <p:val>
                                            <p:strVal val="#ppt_x"/>
                                          </p:val>
                                        </p:tav>
                                      </p:tavLst>
                                    </p:anim>
                                    <p:anim calcmode="lin" valueType="num">
                                      <p:cBhvr additive="base">
                                        <p:cTn id="73" dur="500" fill="hold"/>
                                        <p:tgtEl>
                                          <p:spTgt spid="1745970"/>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5970"/>
                                        </p:tgtEl>
                                        <p:attrNameLst>
                                          <p:attrName>ppt_c</p:attrName>
                                        </p:attrNameLst>
                                      </p:cBhvr>
                                      <p:to>
                                        <a:srgbClr val="CC3399"/>
                                      </p:to>
                                    </p:animClr>
                                  </p:subTnLst>
                                </p:cTn>
                              </p:par>
                            </p:childTnLst>
                          </p:cTn>
                        </p:par>
                        <p:par>
                          <p:cTn id="74" fill="hold">
                            <p:stCondLst>
                              <p:cond delay="500"/>
                            </p:stCondLst>
                            <p:childTnLst>
                              <p:par>
                                <p:cTn id="75" presetID="2" presetClass="entr" presetSubtype="2" fill="hold" grpId="0" nodeType="afterEffect">
                                  <p:stCondLst>
                                    <p:cond delay="0"/>
                                  </p:stCondLst>
                                  <p:childTnLst>
                                    <p:set>
                                      <p:cBhvr>
                                        <p:cTn id="76" dur="1" fill="hold">
                                          <p:stCondLst>
                                            <p:cond delay="0"/>
                                          </p:stCondLst>
                                        </p:cTn>
                                        <p:tgtEl>
                                          <p:spTgt spid="1745965"/>
                                        </p:tgtEl>
                                        <p:attrNameLst>
                                          <p:attrName>style.visibility</p:attrName>
                                        </p:attrNameLst>
                                      </p:cBhvr>
                                      <p:to>
                                        <p:strVal val="visible"/>
                                      </p:to>
                                    </p:set>
                                    <p:anim calcmode="lin" valueType="num">
                                      <p:cBhvr additive="base">
                                        <p:cTn id="77" dur="500" fill="hold"/>
                                        <p:tgtEl>
                                          <p:spTgt spid="1745965"/>
                                        </p:tgtEl>
                                        <p:attrNameLst>
                                          <p:attrName>ppt_x</p:attrName>
                                        </p:attrNameLst>
                                      </p:cBhvr>
                                      <p:tavLst>
                                        <p:tav tm="0">
                                          <p:val>
                                            <p:strVal val="1+#ppt_w/2"/>
                                          </p:val>
                                        </p:tav>
                                        <p:tav tm="100000">
                                          <p:val>
                                            <p:strVal val="#ppt_x"/>
                                          </p:val>
                                        </p:tav>
                                      </p:tavLst>
                                    </p:anim>
                                    <p:anim calcmode="lin" valueType="num">
                                      <p:cBhvr additive="base">
                                        <p:cTn id="78" dur="500" fill="hold"/>
                                        <p:tgtEl>
                                          <p:spTgt spid="1745965"/>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5"/>
                                        </p:tgtEl>
                                        <p:attrNameLst>
                                          <p:attrName>ppt_c</p:attrName>
                                        </p:attrNameLst>
                                      </p:cBhvr>
                                      <p:to>
                                        <a:srgbClr val="CC0066"/>
                                      </p:to>
                                    </p:animClr>
                                  </p:sub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745973"/>
                                        </p:tgtEl>
                                        <p:attrNameLst>
                                          <p:attrName>style.visibility</p:attrName>
                                        </p:attrNameLst>
                                      </p:cBhvr>
                                      <p:to>
                                        <p:strVal val="visible"/>
                                      </p:to>
                                    </p:set>
                                    <p:anim calcmode="lin" valueType="num">
                                      <p:cBhvr additive="base">
                                        <p:cTn id="83" dur="500" fill="hold"/>
                                        <p:tgtEl>
                                          <p:spTgt spid="1745973"/>
                                        </p:tgtEl>
                                        <p:attrNameLst>
                                          <p:attrName>ppt_x</p:attrName>
                                        </p:attrNameLst>
                                      </p:cBhvr>
                                      <p:tavLst>
                                        <p:tav tm="0">
                                          <p:val>
                                            <p:strVal val="#ppt_x"/>
                                          </p:val>
                                        </p:tav>
                                        <p:tav tm="100000">
                                          <p:val>
                                            <p:strVal val="#ppt_x"/>
                                          </p:val>
                                        </p:tav>
                                      </p:tavLst>
                                    </p:anim>
                                    <p:anim calcmode="lin" valueType="num">
                                      <p:cBhvr additive="base">
                                        <p:cTn id="84" dur="500" fill="hold"/>
                                        <p:tgtEl>
                                          <p:spTgt spid="1745973"/>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45973"/>
                                        </p:tgtEl>
                                        <p:attrNameLst>
                                          <p:attrName>ppt_c</p:attrName>
                                        </p:attrNameLst>
                                      </p:cBhvr>
                                      <p:to>
                                        <a:srgbClr val="CC3399"/>
                                      </p:to>
                                    </p:animClr>
                                  </p:subTnLst>
                                </p:cTn>
                              </p:par>
                            </p:childTnLst>
                          </p:cTn>
                        </p:par>
                        <p:par>
                          <p:cTn id="85" fill="hold">
                            <p:stCondLst>
                              <p:cond delay="500"/>
                            </p:stCondLst>
                            <p:childTnLst>
                              <p:par>
                                <p:cTn id="86" presetID="2" presetClass="entr" presetSubtype="2" fill="hold" grpId="0" nodeType="afterEffect">
                                  <p:stCondLst>
                                    <p:cond delay="0"/>
                                  </p:stCondLst>
                                  <p:childTnLst>
                                    <p:set>
                                      <p:cBhvr>
                                        <p:cTn id="87" dur="1" fill="hold">
                                          <p:stCondLst>
                                            <p:cond delay="0"/>
                                          </p:stCondLst>
                                        </p:cTn>
                                        <p:tgtEl>
                                          <p:spTgt spid="1745966"/>
                                        </p:tgtEl>
                                        <p:attrNameLst>
                                          <p:attrName>style.visibility</p:attrName>
                                        </p:attrNameLst>
                                      </p:cBhvr>
                                      <p:to>
                                        <p:strVal val="visible"/>
                                      </p:to>
                                    </p:set>
                                    <p:anim calcmode="lin" valueType="num">
                                      <p:cBhvr additive="base">
                                        <p:cTn id="88" dur="500" fill="hold"/>
                                        <p:tgtEl>
                                          <p:spTgt spid="1745966"/>
                                        </p:tgtEl>
                                        <p:attrNameLst>
                                          <p:attrName>ppt_x</p:attrName>
                                        </p:attrNameLst>
                                      </p:cBhvr>
                                      <p:tavLst>
                                        <p:tav tm="0">
                                          <p:val>
                                            <p:strVal val="1+#ppt_w/2"/>
                                          </p:val>
                                        </p:tav>
                                        <p:tav tm="100000">
                                          <p:val>
                                            <p:strVal val="#ppt_x"/>
                                          </p:val>
                                        </p:tav>
                                      </p:tavLst>
                                    </p:anim>
                                    <p:anim calcmode="lin" valueType="num">
                                      <p:cBhvr additive="base">
                                        <p:cTn id="89" dur="500" fill="hold"/>
                                        <p:tgtEl>
                                          <p:spTgt spid="1745966"/>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6"/>
                                        </p:tgtEl>
                                        <p:attrNameLst>
                                          <p:attrName>ppt_c</p:attrName>
                                        </p:attrNameLst>
                                      </p:cBhvr>
                                      <p:to>
                                        <a:srgbClr val="CC0066"/>
                                      </p:to>
                                    </p:animClr>
                                  </p:sub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1745932"/>
                                        </p:tgtEl>
                                        <p:attrNameLst>
                                          <p:attrName>style.visibility</p:attrName>
                                        </p:attrNameLst>
                                      </p:cBhvr>
                                      <p:to>
                                        <p:strVal val="visible"/>
                                      </p:to>
                                    </p:set>
                                  </p:childTnLst>
                                  <p:subTnLst>
                                    <p:animClr clrSpc="rgb" dir="cw">
                                      <p:cBhvr override="childStyle">
                                        <p:cTn dur="1" fill="hold" display="0" masterRel="nextClick" afterEffect="1"/>
                                        <p:tgtEl>
                                          <p:spTgt spid="1745932"/>
                                        </p:tgtEl>
                                        <p:attrNameLst>
                                          <p:attrName>ppt_c</p:attrName>
                                        </p:attrNameLst>
                                      </p:cBhvr>
                                      <p:to>
                                        <a:srgbClr val="CC0066"/>
                                      </p:to>
                                    </p:animClr>
                                  </p:subTnLst>
                                </p:cTn>
                              </p:par>
                            </p:childTnLst>
                          </p:cTn>
                        </p:par>
                        <p:par>
                          <p:cTn id="94" fill="hold">
                            <p:stCondLst>
                              <p:cond delay="500"/>
                            </p:stCondLst>
                            <p:childTnLst>
                              <p:par>
                                <p:cTn id="95" presetID="2" presetClass="entr" presetSubtype="2" fill="hold" grpId="0" nodeType="afterEffect">
                                  <p:stCondLst>
                                    <p:cond delay="0"/>
                                  </p:stCondLst>
                                  <p:childTnLst>
                                    <p:set>
                                      <p:cBhvr>
                                        <p:cTn id="96" dur="1" fill="hold">
                                          <p:stCondLst>
                                            <p:cond delay="0"/>
                                          </p:stCondLst>
                                        </p:cTn>
                                        <p:tgtEl>
                                          <p:spTgt spid="1745961"/>
                                        </p:tgtEl>
                                        <p:attrNameLst>
                                          <p:attrName>style.visibility</p:attrName>
                                        </p:attrNameLst>
                                      </p:cBhvr>
                                      <p:to>
                                        <p:strVal val="visible"/>
                                      </p:to>
                                    </p:set>
                                    <p:anim calcmode="lin" valueType="num">
                                      <p:cBhvr additive="base">
                                        <p:cTn id="97" dur="500" fill="hold"/>
                                        <p:tgtEl>
                                          <p:spTgt spid="1745961"/>
                                        </p:tgtEl>
                                        <p:attrNameLst>
                                          <p:attrName>ppt_x</p:attrName>
                                        </p:attrNameLst>
                                      </p:cBhvr>
                                      <p:tavLst>
                                        <p:tav tm="0">
                                          <p:val>
                                            <p:strVal val="1+#ppt_w/2"/>
                                          </p:val>
                                        </p:tav>
                                        <p:tav tm="100000">
                                          <p:val>
                                            <p:strVal val="#ppt_x"/>
                                          </p:val>
                                        </p:tav>
                                      </p:tavLst>
                                    </p:anim>
                                    <p:anim calcmode="lin" valueType="num">
                                      <p:cBhvr additive="base">
                                        <p:cTn id="98" dur="500" fill="hold"/>
                                        <p:tgtEl>
                                          <p:spTgt spid="174596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1"/>
                                        </p:tgtEl>
                                        <p:attrNameLst>
                                          <p:attrName>ppt_c</p:attrName>
                                        </p:attrNameLst>
                                      </p:cBhvr>
                                      <p:to>
                                        <a:srgbClr val="CC0066"/>
                                      </p:to>
                                    </p:animClr>
                                  </p:subTnLst>
                                </p:cTn>
                              </p:par>
                            </p:childTnLst>
                          </p:cTn>
                        </p:par>
                        <p:par>
                          <p:cTn id="99" fill="hold">
                            <p:stCondLst>
                              <p:cond delay="1000"/>
                            </p:stCondLst>
                            <p:childTnLst>
                              <p:par>
                                <p:cTn id="100" presetID="2" presetClass="entr" presetSubtype="2" fill="hold" grpId="0" nodeType="afterEffect">
                                  <p:stCondLst>
                                    <p:cond delay="0"/>
                                  </p:stCondLst>
                                  <p:childTnLst>
                                    <p:set>
                                      <p:cBhvr>
                                        <p:cTn id="101" dur="1" fill="hold">
                                          <p:stCondLst>
                                            <p:cond delay="0"/>
                                          </p:stCondLst>
                                        </p:cTn>
                                        <p:tgtEl>
                                          <p:spTgt spid="1745962"/>
                                        </p:tgtEl>
                                        <p:attrNameLst>
                                          <p:attrName>style.visibility</p:attrName>
                                        </p:attrNameLst>
                                      </p:cBhvr>
                                      <p:to>
                                        <p:strVal val="visible"/>
                                      </p:to>
                                    </p:set>
                                    <p:anim calcmode="lin" valueType="num">
                                      <p:cBhvr additive="base">
                                        <p:cTn id="102" dur="500" fill="hold"/>
                                        <p:tgtEl>
                                          <p:spTgt spid="1745962"/>
                                        </p:tgtEl>
                                        <p:attrNameLst>
                                          <p:attrName>ppt_x</p:attrName>
                                        </p:attrNameLst>
                                      </p:cBhvr>
                                      <p:tavLst>
                                        <p:tav tm="0">
                                          <p:val>
                                            <p:strVal val="1+#ppt_w/2"/>
                                          </p:val>
                                        </p:tav>
                                        <p:tav tm="100000">
                                          <p:val>
                                            <p:strVal val="#ppt_x"/>
                                          </p:val>
                                        </p:tav>
                                      </p:tavLst>
                                    </p:anim>
                                    <p:anim calcmode="lin" valueType="num">
                                      <p:cBhvr additive="base">
                                        <p:cTn id="103" dur="500" fill="hold"/>
                                        <p:tgtEl>
                                          <p:spTgt spid="174596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45962"/>
                                        </p:tgtEl>
                                        <p:attrNameLst>
                                          <p:attrName>ppt_c</p:attrName>
                                        </p:attrNameLst>
                                      </p:cBhvr>
                                      <p:to>
                                        <a:srgbClr val="CC006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5956" grpId="0"/>
      <p:bldP spid="1745957" grpId="0"/>
      <p:bldP spid="1745958" grpId="0"/>
      <p:bldP spid="1745959" grpId="0"/>
      <p:bldP spid="1745960" grpId="0"/>
      <p:bldP spid="1745961" grpId="0"/>
      <p:bldP spid="1745962" grpId="0"/>
      <p:bldP spid="1745963" grpId="0"/>
      <p:bldP spid="1745964" grpId="0"/>
      <p:bldP spid="1745965" grpId="0"/>
      <p:bldP spid="17459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4898" name="文本框 1744897"/>
          <p:cNvSpPr txBox="1"/>
          <p:nvPr/>
        </p:nvSpPr>
        <p:spPr>
          <a:xfrm>
            <a:off x="989965" y="669608"/>
            <a:ext cx="5476875" cy="570865"/>
          </a:xfrm>
          <a:prstGeom prst="rect">
            <a:avLst/>
          </a:prstGeom>
          <a:noFill/>
          <a:ln w="9525">
            <a:noFill/>
          </a:ln>
        </p:spPr>
        <p:txBody>
          <a:bodyPr>
            <a:spAutoFit/>
          </a:bodyPr>
          <a:p>
            <a:pPr>
              <a:lnSpc>
                <a:spcPct val="130000"/>
              </a:lnSpc>
              <a:buFont typeface="Wingdings" panose="05000000000000000000" pitchFamily="2" charset="2"/>
            </a:pPr>
            <a:r>
              <a:rPr lang="zh-CN" altLang="en-US" sz="2400" dirty="0">
                <a:latin typeface="楷体" panose="02010609060101010101" charset="-122"/>
                <a:ea typeface="楷体" panose="02010609060101010101" charset="-122"/>
              </a:rPr>
              <a:t>以存储器为中心的现代计算机构成图</a:t>
            </a:r>
            <a:endParaRPr lang="zh-CN" altLang="en-US" sz="2400" dirty="0">
              <a:latin typeface="楷体" panose="02010609060101010101" charset="-122"/>
              <a:ea typeface="楷体" panose="02010609060101010101" charset="-122"/>
            </a:endParaRPr>
          </a:p>
        </p:txBody>
      </p:sp>
      <p:pic>
        <p:nvPicPr>
          <p:cNvPr id="1744899" name="图片 1744898"/>
          <p:cNvPicPr>
            <a:picLocks noChangeAspect="1"/>
          </p:cNvPicPr>
          <p:nvPr/>
        </p:nvPicPr>
        <p:blipFill>
          <a:blip r:embed="rId1"/>
          <a:stretch>
            <a:fillRect/>
          </a:stretch>
        </p:blipFill>
        <p:spPr>
          <a:xfrm>
            <a:off x="2000250" y="1790700"/>
            <a:ext cx="8266113" cy="4062413"/>
          </a:xfrm>
          <a:prstGeom prst="rect">
            <a:avLst/>
          </a:prstGeom>
          <a:noFill/>
          <a:ln w="57150" cap="flat" cmpd="sng">
            <a:solidFill>
              <a:srgbClr val="9900CC"/>
            </a:solidFill>
            <a:prstDash val="solid"/>
            <a:miter/>
            <a:headEnd type="none" w="med" len="med"/>
            <a:tailEnd type="none" w="med" len="med"/>
          </a:ln>
        </p:spPr>
      </p:pic>
      <p:sp>
        <p:nvSpPr>
          <p:cNvPr id="1744900" name="Text Box 16"/>
          <p:cNvSpPr txBox="1"/>
          <p:nvPr/>
        </p:nvSpPr>
        <p:spPr>
          <a:xfrm>
            <a:off x="1687513" y="0"/>
            <a:ext cx="54533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冯</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诺依曼计算机</a:t>
            </a:r>
            <a:r>
              <a:rPr lang="en-US" altLang="zh-CN">
                <a:solidFill>
                  <a:schemeClr val="bg1"/>
                </a:solidFill>
                <a:latin typeface="Arial" panose="020B0604020202020204" pitchFamily="34" charset="0"/>
                <a:ea typeface="华文中宋" panose="02010600040101010101" pitchFamily="2" charset="-122"/>
              </a:rPr>
              <a:t>: </a:t>
            </a:r>
            <a:r>
              <a:rPr lang="zh-CN" altLang="en-US" dirty="0">
                <a:solidFill>
                  <a:schemeClr val="bg1"/>
                </a:solidFill>
                <a:latin typeface="Arial" panose="020B0604020202020204" pitchFamily="34" charset="0"/>
                <a:ea typeface="华文中宋" panose="02010600040101010101" pitchFamily="2" charset="-122"/>
              </a:rPr>
              <a:t>思想与构成</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存储器为中心与运算器为中心相比的优点在哪里</a:t>
            </a:r>
            <a:r>
              <a:rPr lang="en-US" altLang="zh-CN">
                <a:solidFill>
                  <a:schemeClr val="bg1"/>
                </a:solidFill>
                <a:latin typeface="Arial" panose="020B0604020202020204" pitchFamily="34" charset="0"/>
                <a:ea typeface="华文中宋" panose="02010600040101010101" pitchFamily="2" charset="-122"/>
              </a:rPr>
              <a:t>? </a:t>
            </a:r>
            <a:endParaRPr lang="en-US" altLang="zh-CN">
              <a:solidFill>
                <a:schemeClr val="bg1"/>
              </a:solidFill>
              <a:latin typeface="Arial" panose="020B0604020202020204" pitchFamily="34" charset="0"/>
              <a:ea typeface="华文中宋" panose="02010600040101010101" pitchFamily="2" charset="-122"/>
            </a:endParaRPr>
          </a:p>
        </p:txBody>
      </p:sp>
      <p:sp>
        <p:nvSpPr>
          <p:cNvPr id="1744901" name="文本框 1744900"/>
          <p:cNvSpPr txBox="1"/>
          <p:nvPr/>
        </p:nvSpPr>
        <p:spPr>
          <a:xfrm>
            <a:off x="1966913" y="6056313"/>
            <a:ext cx="8302625" cy="645160"/>
          </a:xfrm>
          <a:prstGeom prst="rect">
            <a:avLst/>
          </a:prstGeom>
          <a:solidFill>
            <a:schemeClr val="tx2"/>
          </a:solidFill>
          <a:ln w="9525">
            <a:noFill/>
          </a:ln>
        </p:spPr>
        <p:txBody>
          <a:bodyPr>
            <a:spAutoFit/>
          </a:bodyPr>
          <a:p>
            <a:r>
              <a:rPr lang="zh-CN" altLang="en-US" dirty="0">
                <a:solidFill>
                  <a:srgbClr val="FFFFEF"/>
                </a:solidFill>
                <a:latin typeface="Arial" panose="020B0604020202020204" pitchFamily="34" charset="0"/>
                <a:ea typeface="宋体" panose="02010600030101010101" pitchFamily="2" charset="-122"/>
              </a:rPr>
              <a:t>同样是五个部件，以不同的结构来连接，便体现了不同的性能</a:t>
            </a:r>
            <a:r>
              <a:rPr lang="en-US" altLang="zh-CN">
                <a:solidFill>
                  <a:srgbClr val="FFFFEF"/>
                </a:solidFill>
                <a:latin typeface="Arial" panose="020B0604020202020204" pitchFamily="34" charset="0"/>
                <a:ea typeface="宋体" panose="02010600030101010101" pitchFamily="2" charset="-122"/>
              </a:rPr>
              <a:t>----</a:t>
            </a:r>
            <a:r>
              <a:rPr lang="zh-CN" altLang="en-US" dirty="0">
                <a:solidFill>
                  <a:srgbClr val="FFFFEF"/>
                </a:solidFill>
                <a:latin typeface="Arial" panose="020B0604020202020204" pitchFamily="34" charset="0"/>
                <a:ea typeface="宋体" panose="02010600030101010101" pitchFamily="2" charset="-122"/>
              </a:rPr>
              <a:t>这就是“系统”：强调“结构”，强调部件连接后的整体性、协同性</a:t>
            </a:r>
            <a:endParaRPr lang="zh-CN" altLang="en-US" dirty="0">
              <a:solidFill>
                <a:srgbClr val="FFFFEF"/>
              </a:solidFill>
              <a:latin typeface="Arial" panose="020B0604020202020204" pitchFamily="34" charset="0"/>
              <a:ea typeface="宋体" panose="02010600030101010101" pitchFamily="2" charset="-122"/>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6946" name="图片 1746945"/>
          <p:cNvPicPr>
            <a:picLocks noChangeAspect="1"/>
          </p:cNvPicPr>
          <p:nvPr/>
        </p:nvPicPr>
        <p:blipFill>
          <a:blip r:embed="rId1"/>
          <a:stretch>
            <a:fillRect/>
          </a:stretch>
        </p:blipFill>
        <p:spPr>
          <a:xfrm>
            <a:off x="3257550" y="3418840"/>
            <a:ext cx="6442075" cy="2427288"/>
          </a:xfrm>
          <a:prstGeom prst="rect">
            <a:avLst/>
          </a:prstGeom>
          <a:noFill/>
          <a:ln w="9525">
            <a:noFill/>
          </a:ln>
        </p:spPr>
      </p:pic>
      <p:pic>
        <p:nvPicPr>
          <p:cNvPr id="1746947" name="图片 1746946"/>
          <p:cNvPicPr>
            <a:picLocks noChangeAspect="1"/>
          </p:cNvPicPr>
          <p:nvPr/>
        </p:nvPicPr>
        <p:blipFill>
          <a:blip r:embed="rId2"/>
          <a:stretch>
            <a:fillRect/>
          </a:stretch>
        </p:blipFill>
        <p:spPr>
          <a:xfrm>
            <a:off x="6913563" y="5360353"/>
            <a:ext cx="1171575" cy="827087"/>
          </a:xfrm>
          <a:prstGeom prst="rect">
            <a:avLst/>
          </a:prstGeom>
          <a:noFill/>
          <a:ln w="9525" cap="flat" cmpd="sng">
            <a:solidFill>
              <a:schemeClr val="bg2"/>
            </a:solidFill>
            <a:prstDash val="solid"/>
            <a:miter/>
            <a:headEnd type="none" w="med" len="med"/>
            <a:tailEnd type="none" w="med" len="med"/>
          </a:ln>
        </p:spPr>
      </p:pic>
      <p:pic>
        <p:nvPicPr>
          <p:cNvPr id="1746948" name="图片 1746947" descr="memory1-2"/>
          <p:cNvPicPr>
            <a:picLocks noChangeAspect="1"/>
          </p:cNvPicPr>
          <p:nvPr/>
        </p:nvPicPr>
        <p:blipFill>
          <a:blip r:embed="rId3"/>
          <a:stretch>
            <a:fillRect/>
          </a:stretch>
        </p:blipFill>
        <p:spPr>
          <a:xfrm>
            <a:off x="2022475" y="5522278"/>
            <a:ext cx="2820988" cy="660400"/>
          </a:xfrm>
          <a:prstGeom prst="rect">
            <a:avLst/>
          </a:prstGeom>
          <a:noFill/>
          <a:ln w="9525">
            <a:noFill/>
          </a:ln>
        </p:spPr>
      </p:pic>
      <p:sp>
        <p:nvSpPr>
          <p:cNvPr id="1746949" name="文本框 1746948"/>
          <p:cNvSpPr txBox="1"/>
          <p:nvPr/>
        </p:nvSpPr>
        <p:spPr>
          <a:xfrm>
            <a:off x="1203325" y="755650"/>
            <a:ext cx="9773920" cy="2232660"/>
          </a:xfrm>
          <a:prstGeom prst="rect">
            <a:avLst/>
          </a:prstGeom>
          <a:noFill/>
          <a:ln w="9525">
            <a:noFill/>
          </a:ln>
        </p:spPr>
        <p:txBody>
          <a:bodyPr wrap="square">
            <a:spAutoFit/>
          </a:bodyPr>
          <a:p>
            <a:pPr>
              <a:lnSpc>
                <a:spcPct val="130000"/>
              </a:lnSpc>
              <a:buFont typeface="Wingdings" panose="05000000000000000000" pitchFamily="2" charset="2"/>
            </a:pPr>
            <a:r>
              <a:rPr lang="zh-CN" altLang="en-US" sz="2400" dirty="0">
                <a:latin typeface="Times New Roman" panose="02020603050405020304" pitchFamily="18" charset="0"/>
                <a:ea typeface="楷体" panose="02010609060101010101" charset="-122"/>
                <a:cs typeface="Times New Roman" panose="02020603050405020304" pitchFamily="18" charset="0"/>
              </a:rPr>
              <a:t>计算机的基本部件</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buFont typeface="Wingdings" panose="05000000000000000000" pitchFamily="2" charset="2"/>
              <a:buChar char="u"/>
            </a:pPr>
            <a:r>
              <a:rPr lang="en-US" altLang="zh-CN" sz="2400">
                <a:solidFill>
                  <a:schemeClr val="accent2"/>
                </a:solidFill>
                <a:latin typeface="Times New Roman" panose="02020603050405020304" pitchFamily="18" charset="0"/>
                <a:ea typeface="楷体" panose="02010609060101010101" charset="-122"/>
                <a:cs typeface="Times New Roman" panose="02020603050405020304" pitchFamily="18" charset="0"/>
              </a:rPr>
              <a:t>CPU</a:t>
            </a:r>
            <a:r>
              <a:rPr lang="zh-CN" altLang="en-US" sz="2400" b="0" dirty="0">
                <a:latin typeface="Times New Roman" panose="02020603050405020304" pitchFamily="18" charset="0"/>
                <a:ea typeface="楷体" panose="02010609060101010101" charset="-122"/>
                <a:cs typeface="Times New Roman" panose="02020603050405020304" pitchFamily="18" charset="0"/>
              </a:rPr>
              <a:t>：中央处理单元</a:t>
            </a:r>
            <a:r>
              <a:rPr lang="en-US" altLang="zh-CN" sz="2400" b="0">
                <a:latin typeface="Times New Roman" panose="02020603050405020304" pitchFamily="18" charset="0"/>
                <a:ea typeface="楷体" panose="02010609060101010101" charset="-122"/>
                <a:cs typeface="Times New Roman" panose="02020603050405020304" pitchFamily="18" charset="0"/>
              </a:rPr>
              <a:t>(Central Process Unit)</a:t>
            </a:r>
            <a:r>
              <a:rPr lang="zh-CN" altLang="en-US" sz="2400" b="0" dirty="0">
                <a:latin typeface="Times New Roman" panose="02020603050405020304" pitchFamily="18" charset="0"/>
                <a:ea typeface="楷体" panose="02010609060101010101" charset="-122"/>
                <a:cs typeface="Times New Roman" panose="02020603050405020304" pitchFamily="18" charset="0"/>
              </a:rPr>
              <a:t>，将运算器和控制器集成在一块芯片上，形成微处理器。</a:t>
            </a:r>
            <a:endParaRPr lang="zh-CN" altLang="en-US" sz="2400" b="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buFont typeface="Wingdings" panose="05000000000000000000" pitchFamily="2" charset="2"/>
              <a:buChar char="u"/>
            </a:pPr>
            <a:r>
              <a:rPr lang="en-US" altLang="zh-CN" sz="2400">
                <a:solidFill>
                  <a:schemeClr val="accent2"/>
                </a:solidFill>
                <a:latin typeface="Times New Roman" panose="02020603050405020304" pitchFamily="18" charset="0"/>
                <a:ea typeface="楷体" panose="02010609060101010101" charset="-122"/>
                <a:cs typeface="Times New Roman" panose="02020603050405020304" pitchFamily="18" charset="0"/>
              </a:rPr>
              <a:t>CPU</a:t>
            </a:r>
            <a:r>
              <a:rPr lang="zh-CN" altLang="en-US" sz="2400" dirty="0">
                <a:solidFill>
                  <a:schemeClr val="accent2"/>
                </a:solidFill>
                <a:latin typeface="Times New Roman" panose="02020603050405020304" pitchFamily="18" charset="0"/>
                <a:ea typeface="楷体" panose="02010609060101010101" charset="-122"/>
                <a:cs typeface="Times New Roman" panose="02020603050405020304" pitchFamily="18" charset="0"/>
              </a:rPr>
              <a:t>、主存储器、</a:t>
            </a:r>
            <a:r>
              <a:rPr lang="en-US" altLang="zh-CN" sz="2400">
                <a:solidFill>
                  <a:schemeClr val="accent2"/>
                </a:solidFill>
                <a:latin typeface="Times New Roman" panose="02020603050405020304" pitchFamily="18" charset="0"/>
                <a:ea typeface="楷体" panose="02010609060101010101" charset="-122"/>
                <a:cs typeface="Times New Roman" panose="02020603050405020304" pitchFamily="18" charset="0"/>
              </a:rPr>
              <a:t>I/O</a:t>
            </a:r>
            <a:r>
              <a:rPr lang="zh-CN" altLang="en-US" sz="2400" dirty="0">
                <a:solidFill>
                  <a:schemeClr val="accent2"/>
                </a:solidFill>
                <a:latin typeface="Times New Roman" panose="02020603050405020304" pitchFamily="18" charset="0"/>
                <a:ea typeface="楷体" panose="02010609060101010101" charset="-122"/>
                <a:cs typeface="Times New Roman" panose="02020603050405020304" pitchFamily="18" charset="0"/>
              </a:rPr>
              <a:t>设备及总线成为现代计算机的四大核心部件。</a:t>
            </a:r>
            <a:endParaRPr lang="en-US" altLang="zh-CN" sz="2400">
              <a:solidFill>
                <a:schemeClr val="accent2"/>
              </a:solidFill>
              <a:latin typeface="Times New Roman" panose="02020603050405020304" pitchFamily="18" charset="0"/>
              <a:ea typeface="楷体" panose="02010609060101010101" charset="-122"/>
              <a:cs typeface="Times New Roman" panose="02020603050405020304" pitchFamily="18" charset="0"/>
            </a:endParaRPr>
          </a:p>
        </p:txBody>
      </p:sp>
      <p:sp>
        <p:nvSpPr>
          <p:cNvPr id="1746950" name="文本框 1746949"/>
          <p:cNvSpPr txBox="1"/>
          <p:nvPr/>
        </p:nvSpPr>
        <p:spPr>
          <a:xfrm>
            <a:off x="4613275" y="4622165"/>
            <a:ext cx="589280" cy="337185"/>
          </a:xfrm>
          <a:prstGeom prst="rect">
            <a:avLst/>
          </a:prstGeom>
          <a:noFill/>
          <a:ln w="9525">
            <a:noFill/>
          </a:ln>
        </p:spPr>
        <p:txBody>
          <a:bodyPr wrap="none" anchor="t" anchorCtr="0">
            <a:spAutoFit/>
          </a:bodyPr>
          <a:p>
            <a:r>
              <a:rPr lang="zh-CN" altLang="en-US" sz="1600" dirty="0">
                <a:latin typeface="Arial" panose="020B0604020202020204" pitchFamily="34" charset="0"/>
                <a:ea typeface="宋体" panose="02010600030101010101" pitchFamily="2" charset="-122"/>
              </a:rPr>
              <a:t>总线</a:t>
            </a:r>
            <a:endParaRPr lang="zh-CN" altLang="en-US" sz="1600" dirty="0">
              <a:latin typeface="Arial" panose="020B0604020202020204" pitchFamily="34" charset="0"/>
              <a:ea typeface="宋体" panose="02010600030101010101" pitchFamily="2" charset="-122"/>
            </a:endParaRPr>
          </a:p>
        </p:txBody>
      </p:sp>
      <p:sp>
        <p:nvSpPr>
          <p:cNvPr id="1746951" name="Text Box 16"/>
          <p:cNvSpPr txBox="1"/>
          <p:nvPr/>
        </p:nvSpPr>
        <p:spPr>
          <a:xfrm>
            <a:off x="1687513" y="0"/>
            <a:ext cx="49834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冯</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诺依曼计算机</a:t>
            </a:r>
            <a:r>
              <a:rPr lang="en-US" altLang="zh-CN">
                <a:solidFill>
                  <a:schemeClr val="bg1"/>
                </a:solidFill>
                <a:latin typeface="Arial" panose="020B0604020202020204" pitchFamily="34" charset="0"/>
                <a:ea typeface="华文中宋" panose="02010600040101010101" pitchFamily="2" charset="-122"/>
              </a:rPr>
              <a:t>: </a:t>
            </a:r>
            <a:r>
              <a:rPr lang="zh-CN" altLang="en-US" dirty="0">
                <a:solidFill>
                  <a:schemeClr val="bg1"/>
                </a:solidFill>
                <a:latin typeface="Arial" panose="020B0604020202020204" pitchFamily="34" charset="0"/>
                <a:ea typeface="华文中宋" panose="02010600040101010101" pitchFamily="2" charset="-122"/>
              </a:rPr>
              <a:t>思想与构成</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(5)</a:t>
            </a:r>
            <a:r>
              <a:rPr lang="zh-CN" altLang="en-US" dirty="0">
                <a:solidFill>
                  <a:schemeClr val="bg1"/>
                </a:solidFill>
                <a:latin typeface="Arial" panose="020B0604020202020204" pitchFamily="34" charset="0"/>
                <a:ea typeface="华文中宋" panose="02010600040101010101" pitchFamily="2" charset="-122"/>
              </a:rPr>
              <a:t>什么是</a:t>
            </a:r>
            <a:r>
              <a:rPr lang="en-US" altLang="zh-CN">
                <a:solidFill>
                  <a:schemeClr val="bg1"/>
                </a:solidFill>
                <a:latin typeface="Arial" panose="020B0604020202020204" pitchFamily="34" charset="0"/>
                <a:ea typeface="华文中宋" panose="02010600040101010101" pitchFamily="2" charset="-122"/>
              </a:rPr>
              <a:t>CPU? </a:t>
            </a:r>
            <a:r>
              <a:rPr lang="zh-CN" altLang="en-US" dirty="0">
                <a:solidFill>
                  <a:schemeClr val="bg1"/>
                </a:solidFill>
                <a:latin typeface="Arial" panose="020B0604020202020204" pitchFamily="34" charset="0"/>
                <a:ea typeface="华文中宋" panose="02010600040101010101" pitchFamily="2" charset="-122"/>
              </a:rPr>
              <a:t>现代计算机的几大部件是什么</a:t>
            </a:r>
            <a:r>
              <a:rPr lang="en-US" altLang="zh-CN">
                <a:solidFill>
                  <a:schemeClr val="bg1"/>
                </a:solidFill>
                <a:latin typeface="Arial" panose="020B0604020202020204" pitchFamily="34" charset="0"/>
                <a:ea typeface="华文中宋" panose="02010600040101010101" pitchFamily="2" charset="-122"/>
              </a:rPr>
              <a:t>? </a:t>
            </a:r>
            <a:endParaRPr lang="en-US" altLang="zh-CN">
              <a:solidFill>
                <a:schemeClr val="bg1"/>
              </a:solidFill>
              <a:latin typeface="Arial" panose="020B0604020202020204" pitchFamily="34" charset="0"/>
              <a:ea typeface="华文中宋" panose="02010600040101010101" pitchFamily="2" charset="-122"/>
            </a:endParaRPr>
          </a:p>
        </p:txBody>
      </p:sp>
      <p:sp>
        <p:nvSpPr>
          <p:cNvPr id="1746952" name="文本框 1746951"/>
          <p:cNvSpPr txBox="1"/>
          <p:nvPr/>
        </p:nvSpPr>
        <p:spPr>
          <a:xfrm>
            <a:off x="2324100" y="6399213"/>
            <a:ext cx="7823200" cy="368300"/>
          </a:xfrm>
          <a:prstGeom prst="rect">
            <a:avLst/>
          </a:prstGeom>
          <a:solidFill>
            <a:schemeClr val="tx2"/>
          </a:solidFill>
          <a:ln w="9525">
            <a:noFill/>
          </a:ln>
        </p:spPr>
        <p:txBody>
          <a:bodyPr>
            <a:spAutoFit/>
          </a:bodyPr>
          <a:p>
            <a:r>
              <a:rPr lang="zh-CN" altLang="en-US" dirty="0">
                <a:solidFill>
                  <a:srgbClr val="FFFFEF"/>
                </a:solidFill>
                <a:latin typeface="Arial" panose="020B0604020202020204" pitchFamily="34" charset="0"/>
                <a:ea typeface="宋体" panose="02010600030101010101" pitchFamily="2" charset="-122"/>
              </a:rPr>
              <a:t>现代计算机里面，一个微处理器</a:t>
            </a:r>
            <a:r>
              <a:rPr lang="en-US" altLang="zh-CN">
                <a:solidFill>
                  <a:srgbClr val="FFFFEF"/>
                </a:solidFill>
                <a:latin typeface="Arial" panose="020B0604020202020204" pitchFamily="34" charset="0"/>
                <a:ea typeface="宋体" panose="02010600030101010101" pitchFamily="2" charset="-122"/>
              </a:rPr>
              <a:t>(</a:t>
            </a:r>
            <a:r>
              <a:rPr lang="zh-CN" altLang="en-US" dirty="0">
                <a:solidFill>
                  <a:srgbClr val="FFFFEF"/>
                </a:solidFill>
                <a:latin typeface="Arial" panose="020B0604020202020204" pitchFamily="34" charset="0"/>
                <a:ea typeface="宋体" panose="02010600030101010101" pitchFamily="2" charset="-122"/>
              </a:rPr>
              <a:t>芯片</a:t>
            </a:r>
            <a:r>
              <a:rPr lang="en-US" altLang="zh-CN">
                <a:solidFill>
                  <a:srgbClr val="FFFFEF"/>
                </a:solidFill>
                <a:latin typeface="Arial" panose="020B0604020202020204" pitchFamily="34" charset="0"/>
                <a:ea typeface="宋体" panose="02010600030101010101" pitchFamily="2" charset="-122"/>
              </a:rPr>
              <a:t>)</a:t>
            </a:r>
            <a:r>
              <a:rPr lang="zh-CN" altLang="en-US" dirty="0">
                <a:solidFill>
                  <a:srgbClr val="FFFFEF"/>
                </a:solidFill>
                <a:latin typeface="Arial" panose="020B0604020202020204" pitchFamily="34" charset="0"/>
                <a:ea typeface="宋体" panose="02010600030101010101" pitchFamily="2" charset="-122"/>
              </a:rPr>
              <a:t>可能包含多个</a:t>
            </a:r>
            <a:r>
              <a:rPr lang="en-US" altLang="zh-CN">
                <a:solidFill>
                  <a:srgbClr val="FFFFEF"/>
                </a:solidFill>
                <a:latin typeface="Arial" panose="020B0604020202020204" pitchFamily="34" charset="0"/>
                <a:ea typeface="宋体" panose="02010600030101010101" pitchFamily="2" charset="-122"/>
              </a:rPr>
              <a:t>CPU</a:t>
            </a:r>
            <a:r>
              <a:rPr lang="zh-CN" altLang="en-US" dirty="0">
                <a:solidFill>
                  <a:srgbClr val="FFFFEF"/>
                </a:solidFill>
                <a:latin typeface="Arial" panose="020B0604020202020204" pitchFamily="34" charset="0"/>
                <a:ea typeface="宋体" panose="02010600030101010101" pitchFamily="2" charset="-122"/>
              </a:rPr>
              <a:t>，即多核</a:t>
            </a:r>
            <a:r>
              <a:rPr lang="en-US" altLang="zh-CN">
                <a:solidFill>
                  <a:srgbClr val="FFFFEF"/>
                </a:solidFill>
                <a:latin typeface="Arial" panose="020B0604020202020204" pitchFamily="34" charset="0"/>
                <a:ea typeface="宋体" panose="02010600030101010101" pitchFamily="2" charset="-122"/>
              </a:rPr>
              <a:t>.</a:t>
            </a:r>
            <a:endParaRPr lang="en-US" altLang="zh-CN">
              <a:solidFill>
                <a:srgbClr val="FFFFEF"/>
              </a:solidFill>
              <a:latin typeface="Arial" panose="020B0604020202020204" pitchFamily="34" charset="0"/>
              <a:ea typeface="宋体" panose="02010600030101010101" pitchFamily="2" charset="-122"/>
            </a:endParaRPr>
          </a:p>
        </p:txBody>
      </p:sp>
      <p:pic>
        <p:nvPicPr>
          <p:cNvPr id="7" name="图片 6" descr="校徽"/>
          <p:cNvPicPr>
            <a:picLocks noChangeAspect="1"/>
          </p:cNvPicPr>
          <p:nvPr/>
        </p:nvPicPr>
        <p:blipFill>
          <a:blip r:embed="rId4">
            <a:alphaModFix amt="67000"/>
          </a:blip>
          <a:stretch>
            <a:fillRect/>
          </a:stretch>
        </p:blipFill>
        <p:spPr>
          <a:xfrm>
            <a:off x="10788015" y="123825"/>
            <a:ext cx="1297940" cy="1242695"/>
          </a:xfrm>
          <a:prstGeom prst="rect">
            <a:avLst/>
          </a:prstGeom>
        </p:spPr>
      </p:pic>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4050" name="矩形 1794049"/>
          <p:cNvSpPr/>
          <p:nvPr/>
        </p:nvSpPr>
        <p:spPr>
          <a:xfrm>
            <a:off x="1838960" y="4521200"/>
            <a:ext cx="3768090" cy="798830"/>
          </a:xfrm>
          <a:prstGeom prst="rect">
            <a:avLst/>
          </a:prstGeom>
          <a:noFill/>
          <a:ln w="9525">
            <a:noFill/>
          </a:ln>
        </p:spPr>
        <p:txBody>
          <a:bodyPr wrap="square" anchor="t" anchorCtr="0">
            <a:spAutoFit/>
          </a:bodyPr>
          <a:p>
            <a:pPr>
              <a:spcBef>
                <a:spcPct val="30000"/>
              </a:spcBef>
            </a:pPr>
            <a:r>
              <a:rPr lang="en-US" altLang="zh-CN" sz="2000" b="0">
                <a:latin typeface="Arial" panose="020B0604020202020204" pitchFamily="34" charset="0"/>
                <a:ea typeface="宋体" panose="02010600030101010101" pitchFamily="2" charset="-122"/>
              </a:rPr>
              <a:t>000001        00 00000111</a:t>
            </a:r>
            <a:endParaRPr lang="en-US" altLang="zh-CN" sz="2000" b="0">
              <a:latin typeface="Arial" panose="020B0604020202020204" pitchFamily="34" charset="0"/>
              <a:ea typeface="宋体" panose="02010600030101010101" pitchFamily="2" charset="-122"/>
            </a:endParaRPr>
          </a:p>
          <a:p>
            <a:pPr>
              <a:spcBef>
                <a:spcPct val="30000"/>
              </a:spcBef>
            </a:pPr>
            <a:r>
              <a:rPr lang="en-US" altLang="zh-CN" sz="2000" b="0">
                <a:latin typeface="Arial" panose="020B0604020202020204" pitchFamily="34" charset="0"/>
                <a:ea typeface="宋体" panose="02010600030101010101" pitchFamily="2" charset="-122"/>
              </a:rPr>
              <a:t>000100        00 00001010</a:t>
            </a:r>
            <a:endParaRPr lang="en-US" altLang="zh-CN" sz="2000" b="0">
              <a:latin typeface="Arial" panose="020B0604020202020204" pitchFamily="34" charset="0"/>
              <a:ea typeface="宋体" panose="02010600030101010101" pitchFamily="2" charset="-122"/>
            </a:endParaRPr>
          </a:p>
        </p:txBody>
      </p:sp>
      <p:sp>
        <p:nvSpPr>
          <p:cNvPr id="1794051" name="直接连接符 1794050"/>
          <p:cNvSpPr/>
          <p:nvPr/>
        </p:nvSpPr>
        <p:spPr>
          <a:xfrm>
            <a:off x="1966595" y="4393883"/>
            <a:ext cx="2692400" cy="0"/>
          </a:xfrm>
          <a:prstGeom prst="line">
            <a:avLst/>
          </a:prstGeom>
          <a:ln w="9525" cap="flat" cmpd="sng">
            <a:solidFill>
              <a:srgbClr val="CC0066"/>
            </a:solidFill>
            <a:prstDash val="solid"/>
            <a:headEnd type="none" w="med" len="med"/>
            <a:tailEnd type="none" w="med" len="med"/>
          </a:ln>
        </p:spPr>
      </p:sp>
      <p:sp>
        <p:nvSpPr>
          <p:cNvPr id="1794052" name="文本框 1794051"/>
          <p:cNvSpPr txBox="1"/>
          <p:nvPr/>
        </p:nvSpPr>
        <p:spPr>
          <a:xfrm>
            <a:off x="1965008" y="3976688"/>
            <a:ext cx="2693670" cy="398780"/>
          </a:xfrm>
          <a:prstGeom prst="rect">
            <a:avLst/>
          </a:prstGeom>
          <a:noFill/>
          <a:ln w="9525">
            <a:noFill/>
          </a:ln>
        </p:spPr>
        <p:txBody>
          <a:bodyPr wrap="none" anchor="t" anchorCtr="0">
            <a:spAutoFit/>
          </a:bodyPr>
          <a:p>
            <a:r>
              <a:rPr lang="zh-CN" altLang="en-US" sz="2000" dirty="0">
                <a:solidFill>
                  <a:schemeClr val="accent2"/>
                </a:solidFill>
                <a:latin typeface="Arial" panose="020B0604020202020204" pitchFamily="34" charset="0"/>
                <a:ea typeface="宋体" panose="02010600030101010101" pitchFamily="2" charset="-122"/>
              </a:rPr>
              <a:t>操作码              地址码</a:t>
            </a:r>
            <a:endParaRPr lang="zh-CN" altLang="en-US" sz="2000" dirty="0">
              <a:solidFill>
                <a:schemeClr val="accent2"/>
              </a:solidFill>
              <a:latin typeface="Arial" panose="020B0604020202020204" pitchFamily="34" charset="0"/>
              <a:ea typeface="宋体" panose="02010600030101010101" pitchFamily="2" charset="-122"/>
            </a:endParaRPr>
          </a:p>
        </p:txBody>
      </p:sp>
      <p:sp>
        <p:nvSpPr>
          <p:cNvPr id="1794053" name="文本框 1794052"/>
          <p:cNvSpPr txBox="1"/>
          <p:nvPr/>
        </p:nvSpPr>
        <p:spPr>
          <a:xfrm>
            <a:off x="1446848" y="5446713"/>
            <a:ext cx="1537335" cy="706755"/>
          </a:xfrm>
          <a:prstGeom prst="rect">
            <a:avLst/>
          </a:prstGeom>
          <a:noFill/>
          <a:ln w="9525">
            <a:noFill/>
          </a:ln>
        </p:spPr>
        <p:txBody>
          <a:bodyPr wrap="none" anchor="t" anchorCtr="0">
            <a:spAutoFit/>
          </a:bodyPr>
          <a:p>
            <a:pPr algn="ctr"/>
            <a:r>
              <a:rPr lang="en-US" altLang="zh-CN" sz="2000">
                <a:solidFill>
                  <a:schemeClr val="accent2"/>
                </a:solidFill>
                <a:latin typeface="Arial" panose="020B0604020202020204" pitchFamily="34" charset="0"/>
                <a:ea typeface="宋体" panose="02010600030101010101" pitchFamily="2" charset="-122"/>
              </a:rPr>
              <a:t>(</a:t>
            </a:r>
            <a:r>
              <a:rPr lang="zh-CN" altLang="en-US" sz="2000" dirty="0">
                <a:solidFill>
                  <a:schemeClr val="accent2"/>
                </a:solidFill>
                <a:latin typeface="Arial" panose="020B0604020202020204" pitchFamily="34" charset="0"/>
                <a:ea typeface="宋体" panose="02010600030101010101" pitchFamily="2" charset="-122"/>
              </a:rPr>
              <a:t>如取数、加</a:t>
            </a:r>
            <a:endParaRPr lang="zh-CN" altLang="en-US" sz="2000" dirty="0">
              <a:solidFill>
                <a:schemeClr val="accent2"/>
              </a:solidFill>
              <a:latin typeface="Arial" panose="020B0604020202020204" pitchFamily="34" charset="0"/>
              <a:ea typeface="宋体" panose="02010600030101010101" pitchFamily="2" charset="-122"/>
            </a:endParaRPr>
          </a:p>
          <a:p>
            <a:pPr algn="ctr"/>
            <a:r>
              <a:rPr lang="zh-CN" altLang="en-US" sz="2000" dirty="0">
                <a:solidFill>
                  <a:schemeClr val="accent2"/>
                </a:solidFill>
                <a:latin typeface="Arial" panose="020B0604020202020204" pitchFamily="34" charset="0"/>
                <a:ea typeface="宋体" panose="02010600030101010101" pitchFamily="2" charset="-122"/>
              </a:rPr>
              <a:t>法等操作</a:t>
            </a:r>
            <a:r>
              <a:rPr lang="en-US" altLang="zh-CN" sz="2000">
                <a:solidFill>
                  <a:schemeClr val="accent2"/>
                </a:solidFill>
                <a:latin typeface="Arial" panose="020B0604020202020204" pitchFamily="34" charset="0"/>
                <a:ea typeface="宋体" panose="02010600030101010101" pitchFamily="2" charset="-122"/>
              </a:rPr>
              <a:t>)</a:t>
            </a:r>
            <a:endParaRPr lang="en-US" altLang="zh-CN" sz="2000">
              <a:solidFill>
                <a:schemeClr val="accent2"/>
              </a:solidFill>
              <a:latin typeface="Arial" panose="020B0604020202020204" pitchFamily="34" charset="0"/>
              <a:ea typeface="宋体" panose="02010600030101010101" pitchFamily="2" charset="-122"/>
            </a:endParaRPr>
          </a:p>
        </p:txBody>
      </p:sp>
      <p:sp>
        <p:nvSpPr>
          <p:cNvPr id="1794054" name="文本框 1794053"/>
          <p:cNvSpPr txBox="1"/>
          <p:nvPr/>
        </p:nvSpPr>
        <p:spPr>
          <a:xfrm>
            <a:off x="3437255" y="5519420"/>
            <a:ext cx="1791335" cy="706755"/>
          </a:xfrm>
          <a:prstGeom prst="rect">
            <a:avLst/>
          </a:prstGeom>
          <a:noFill/>
          <a:ln w="9525">
            <a:noFill/>
          </a:ln>
        </p:spPr>
        <p:txBody>
          <a:bodyPr wrap="none" anchor="t" anchorCtr="0">
            <a:spAutoFit/>
          </a:bodyPr>
          <a:p>
            <a:pPr algn="ctr"/>
            <a:r>
              <a:rPr lang="en-US" altLang="zh-CN" sz="2000">
                <a:solidFill>
                  <a:schemeClr val="accent2"/>
                </a:solidFill>
                <a:latin typeface="Arial" panose="020B0604020202020204" pitchFamily="34" charset="0"/>
                <a:ea typeface="宋体" panose="02010600030101010101" pitchFamily="2" charset="-122"/>
              </a:rPr>
              <a:t>(</a:t>
            </a:r>
            <a:r>
              <a:rPr lang="zh-CN" altLang="en-US" sz="2000" dirty="0">
                <a:solidFill>
                  <a:schemeClr val="accent2"/>
                </a:solidFill>
                <a:latin typeface="Arial" panose="020B0604020202020204" pitchFamily="34" charset="0"/>
                <a:ea typeface="宋体" panose="02010600030101010101" pitchFamily="2" charset="-122"/>
              </a:rPr>
              <a:t>操作中的数据</a:t>
            </a:r>
            <a:endParaRPr lang="zh-CN" altLang="en-US" sz="2000" dirty="0">
              <a:solidFill>
                <a:schemeClr val="accent2"/>
              </a:solidFill>
              <a:latin typeface="Arial" panose="020B0604020202020204" pitchFamily="34" charset="0"/>
              <a:ea typeface="宋体" panose="02010600030101010101" pitchFamily="2" charset="-122"/>
            </a:endParaRPr>
          </a:p>
          <a:p>
            <a:pPr algn="ctr"/>
            <a:r>
              <a:rPr lang="zh-CN" altLang="en-US" sz="2000" dirty="0">
                <a:solidFill>
                  <a:schemeClr val="accent2"/>
                </a:solidFill>
                <a:latin typeface="Arial" panose="020B0604020202020204" pitchFamily="34" charset="0"/>
                <a:ea typeface="宋体" panose="02010600030101010101" pitchFamily="2" charset="-122"/>
              </a:rPr>
              <a:t>的来源</a:t>
            </a:r>
            <a:r>
              <a:rPr lang="en-US" altLang="zh-CN" sz="2000">
                <a:solidFill>
                  <a:schemeClr val="accent2"/>
                </a:solidFill>
                <a:latin typeface="Arial" panose="020B0604020202020204" pitchFamily="34" charset="0"/>
                <a:ea typeface="宋体" panose="02010600030101010101" pitchFamily="2" charset="-122"/>
              </a:rPr>
              <a:t>)</a:t>
            </a:r>
            <a:endParaRPr lang="en-US" altLang="zh-CN" sz="2000">
              <a:solidFill>
                <a:schemeClr val="accent2"/>
              </a:solidFill>
              <a:latin typeface="Arial" panose="020B0604020202020204" pitchFamily="34" charset="0"/>
              <a:ea typeface="宋体" panose="02010600030101010101" pitchFamily="2" charset="-122"/>
            </a:endParaRPr>
          </a:p>
        </p:txBody>
      </p:sp>
      <p:sp>
        <p:nvSpPr>
          <p:cNvPr id="1794055" name="文本框 1794054"/>
          <p:cNvSpPr txBox="1"/>
          <p:nvPr/>
        </p:nvSpPr>
        <p:spPr>
          <a:xfrm>
            <a:off x="728345" y="770890"/>
            <a:ext cx="5366385" cy="2787015"/>
          </a:xfrm>
          <a:prstGeom prst="rect">
            <a:avLst/>
          </a:prstGeom>
          <a:noFill/>
          <a:ln w="9525">
            <a:noFill/>
          </a:ln>
        </p:spPr>
        <p:txBody>
          <a:bodyPr wrap="square">
            <a:spAutoFit/>
          </a:bodyPr>
          <a:p>
            <a:pPr marL="457200" indent="-457200">
              <a:lnSpc>
                <a:spcPct val="130000"/>
              </a:lnSpc>
              <a:buFont typeface="Wingdings" panose="05000000000000000000" pitchFamily="2" charset="2"/>
            </a:pPr>
            <a:r>
              <a:rPr lang="zh-CN" altLang="en-US" sz="2400" dirty="0">
                <a:solidFill>
                  <a:schemeClr val="tx2"/>
                </a:solidFill>
                <a:latin typeface="Times New Roman" panose="02020603050405020304" pitchFamily="18" charset="0"/>
                <a:ea typeface="楷体" panose="02010609060101010101" charset="-122"/>
                <a:cs typeface="Times New Roman" panose="02020603050405020304" pitchFamily="18" charset="0"/>
              </a:rPr>
              <a:t>机器指令 </a:t>
            </a:r>
            <a:r>
              <a:rPr lang="en-US" altLang="zh-CN" sz="2400">
                <a:solidFill>
                  <a:schemeClr val="tx2"/>
                </a:solidFill>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机器语言</a:t>
            </a:r>
            <a:endParaRPr lang="en-US" altLang="zh-CN" sz="2400">
              <a:solidFill>
                <a:schemeClr val="tx2"/>
              </a:solidFill>
              <a:latin typeface="Times New Roman" panose="02020603050405020304" pitchFamily="18" charset="0"/>
              <a:ea typeface="楷体" panose="02010609060101010101" charset="-122"/>
              <a:cs typeface="Times New Roman" panose="02020603050405020304" pitchFamily="18" charset="0"/>
            </a:endParaRPr>
          </a:p>
          <a:p>
            <a:pPr marL="457200" indent="-457200" fontAlgn="auto">
              <a:lnSpc>
                <a:spcPct val="200000"/>
              </a:lnSpc>
              <a:buFont typeface="Wingdings" panose="05000000000000000000" pitchFamily="2" charset="2"/>
              <a:buChar char="u"/>
            </a:pPr>
            <a:r>
              <a:rPr lang="zh-CN" altLang="en-US" sz="2400" b="0" dirty="0">
                <a:latin typeface="Times New Roman" panose="02020603050405020304" pitchFamily="18" charset="0"/>
                <a:ea typeface="楷体" panose="02010609060101010101" charset="-122"/>
                <a:cs typeface="Times New Roman" panose="02020603050405020304" pitchFamily="18" charset="0"/>
              </a:rPr>
              <a:t>机器指令是</a:t>
            </a:r>
            <a:r>
              <a:rPr lang="en-US" altLang="zh-CN" sz="2400" b="0">
                <a:latin typeface="Times New Roman" panose="02020603050405020304" pitchFamily="18" charset="0"/>
                <a:ea typeface="楷体" panose="02010609060101010101" charset="-122"/>
                <a:cs typeface="Times New Roman" panose="02020603050405020304" pitchFamily="18" charset="0"/>
              </a:rPr>
              <a:t>CPU</a:t>
            </a:r>
            <a:r>
              <a:rPr lang="zh-CN" altLang="en-US" sz="2400" b="0" dirty="0">
                <a:latin typeface="Times New Roman" panose="02020603050405020304" pitchFamily="18" charset="0"/>
                <a:ea typeface="楷体" panose="02010609060101010101" charset="-122"/>
                <a:cs typeface="Times New Roman" panose="02020603050405020304" pitchFamily="18" charset="0"/>
              </a:rPr>
              <a:t>可以直接分析并执行的指令，一般由</a:t>
            </a:r>
            <a:r>
              <a:rPr lang="en-US" altLang="zh-CN" sz="2400" b="0">
                <a:latin typeface="Times New Roman" panose="02020603050405020304" pitchFamily="18" charset="0"/>
                <a:ea typeface="楷体" panose="02010609060101010101" charset="-122"/>
                <a:cs typeface="Times New Roman" panose="02020603050405020304" pitchFamily="18" charset="0"/>
              </a:rPr>
              <a:t>0</a:t>
            </a:r>
            <a:r>
              <a:rPr lang="zh-CN" altLang="en-US" sz="2400" b="0" dirty="0">
                <a:latin typeface="Times New Roman" panose="02020603050405020304" pitchFamily="18" charset="0"/>
                <a:ea typeface="楷体" panose="02010609060101010101" charset="-122"/>
                <a:cs typeface="Times New Roman" panose="02020603050405020304" pitchFamily="18" charset="0"/>
              </a:rPr>
              <a:t>和</a:t>
            </a:r>
            <a:r>
              <a:rPr lang="en-US" altLang="zh-CN" sz="2400" b="0">
                <a:latin typeface="Times New Roman" panose="02020603050405020304" pitchFamily="18" charset="0"/>
                <a:ea typeface="楷体" panose="02010609060101010101" charset="-122"/>
                <a:cs typeface="Times New Roman" panose="02020603050405020304" pitchFamily="18" charset="0"/>
              </a:rPr>
              <a:t>1</a:t>
            </a:r>
            <a:r>
              <a:rPr lang="zh-CN" altLang="en-US" sz="2400" b="0" dirty="0">
                <a:latin typeface="Times New Roman" panose="02020603050405020304" pitchFamily="18" charset="0"/>
                <a:ea typeface="楷体" panose="02010609060101010101" charset="-122"/>
                <a:cs typeface="Times New Roman" panose="02020603050405020304" pitchFamily="18" charset="0"/>
              </a:rPr>
              <a:t>的编码表示。</a:t>
            </a:r>
            <a:endParaRPr lang="zh-CN" altLang="en-US" sz="2400" b="0" dirty="0">
              <a:latin typeface="Times New Roman" panose="02020603050405020304" pitchFamily="18" charset="0"/>
              <a:ea typeface="楷体" panose="02010609060101010101" charset="-122"/>
              <a:cs typeface="Times New Roman" panose="02020603050405020304" pitchFamily="18" charset="0"/>
            </a:endParaRPr>
          </a:p>
          <a:p>
            <a:pPr marL="457200" indent="-457200" fontAlgn="auto">
              <a:lnSpc>
                <a:spcPct val="200000"/>
              </a:lnSpc>
              <a:buFont typeface="Wingdings" panose="05000000000000000000" pitchFamily="2" charset="2"/>
              <a:buChar char="u"/>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指令一般格式：</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Symbol" panose="05050102010706020507" pitchFamily="18" charset="2"/>
              </a:rPr>
              <a:t>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操作码 </a:t>
            </a:r>
            <a:r>
              <a:rPr lang="en-US" altLang="zh-CN" sz="2400" b="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地址码</a:t>
            </a:r>
            <a:r>
              <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rPr>
              <a:t>。</a:t>
            </a:r>
            <a:endPar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pic>
        <p:nvPicPr>
          <p:cNvPr id="1794056" name="图片 1794055"/>
          <p:cNvPicPr>
            <a:picLocks noChangeAspect="1"/>
          </p:cNvPicPr>
          <p:nvPr/>
        </p:nvPicPr>
        <p:blipFill>
          <a:blip r:embed="rId1"/>
          <a:stretch>
            <a:fillRect/>
          </a:stretch>
        </p:blipFill>
        <p:spPr>
          <a:xfrm>
            <a:off x="6227763" y="1484313"/>
            <a:ext cx="4090987" cy="5056187"/>
          </a:xfrm>
          <a:prstGeom prst="rect">
            <a:avLst/>
          </a:prstGeom>
          <a:noFill/>
          <a:ln w="9525">
            <a:noFill/>
          </a:ln>
        </p:spPr>
      </p:pic>
      <p:sp>
        <p:nvSpPr>
          <p:cNvPr id="1794060" name="Text Box 16"/>
          <p:cNvSpPr txBox="1"/>
          <p:nvPr/>
        </p:nvSpPr>
        <p:spPr>
          <a:xfrm>
            <a:off x="1687513" y="0"/>
            <a:ext cx="24815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机器指令是怎样的</a:t>
            </a:r>
            <a:r>
              <a:rPr lang="en-US" altLang="zh-CN">
                <a:solidFill>
                  <a:schemeClr val="bg1"/>
                </a:solidFill>
                <a:latin typeface="Arial" panose="020B0604020202020204" pitchFamily="34" charset="0"/>
                <a:ea typeface="华文中宋" panose="02010600040101010101" pitchFamily="2" charset="-122"/>
              </a:rPr>
              <a:t>? </a:t>
            </a:r>
            <a:endParaRPr lang="en-US" altLang="zh-CN">
              <a:solidFill>
                <a:schemeClr val="bg1"/>
              </a:solidFill>
              <a:latin typeface="Arial" panose="020B0604020202020204" pitchFamily="34" charset="0"/>
              <a:ea typeface="华文中宋" panose="02010600040101010101" pitchFamily="2" charset="-122"/>
            </a:endParaRPr>
          </a:p>
        </p:txBody>
      </p:sp>
      <p:sp>
        <p:nvSpPr>
          <p:cNvPr id="2" name="文本框 1"/>
          <p:cNvSpPr txBox="1"/>
          <p:nvPr/>
        </p:nvSpPr>
        <p:spPr>
          <a:xfrm>
            <a:off x="1040765" y="3744595"/>
            <a:ext cx="760730" cy="460375"/>
          </a:xfrm>
          <a:prstGeom prst="rect">
            <a:avLst/>
          </a:prstGeom>
          <a:noFill/>
        </p:spPr>
        <p:txBody>
          <a:bodyPr wrap="square" rtlCol="0">
            <a:spAutoFit/>
          </a:bodyPr>
          <a:p>
            <a:r>
              <a:rPr lang="zh-CN" altLang="en-US" sz="2400"/>
              <a:t>例：</a:t>
            </a:r>
            <a:endParaRPr lang="zh-CN" altLang="en-US" sz="2400"/>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94050">
                                            <p:txEl>
                                              <p:charRg st="0" end="21"/>
                                            </p:txEl>
                                          </p:spTgt>
                                        </p:tgtEl>
                                        <p:attrNameLst>
                                          <p:attrName>style.visibility</p:attrName>
                                        </p:attrNameLst>
                                      </p:cBhvr>
                                      <p:to>
                                        <p:strVal val="visible"/>
                                      </p:to>
                                    </p:set>
                                    <p:anim calcmode="lin" valueType="num">
                                      <p:cBhvr additive="base">
                                        <p:cTn id="7" dur="500" fill="hold"/>
                                        <p:tgtEl>
                                          <p:spTgt spid="1794050">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4050">
                                            <p:txEl>
                                              <p:charRg st="0" end="2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94051"/>
                                        </p:tgtEl>
                                        <p:attrNameLst>
                                          <p:attrName>style.visibility</p:attrName>
                                        </p:attrNameLst>
                                      </p:cBhvr>
                                      <p:to>
                                        <p:strVal val="visible"/>
                                      </p:to>
                                    </p:set>
                                    <p:anim calcmode="lin" valueType="num">
                                      <p:cBhvr additive="base">
                                        <p:cTn id="11" dur="500" fill="hold"/>
                                        <p:tgtEl>
                                          <p:spTgt spid="1794051"/>
                                        </p:tgtEl>
                                        <p:attrNameLst>
                                          <p:attrName>ppt_x</p:attrName>
                                        </p:attrNameLst>
                                      </p:cBhvr>
                                      <p:tavLst>
                                        <p:tav tm="0">
                                          <p:val>
                                            <p:strVal val="#ppt_x"/>
                                          </p:val>
                                        </p:tav>
                                        <p:tav tm="100000">
                                          <p:val>
                                            <p:strVal val="#ppt_x"/>
                                          </p:val>
                                        </p:tav>
                                      </p:tavLst>
                                    </p:anim>
                                    <p:anim calcmode="lin" valueType="num">
                                      <p:cBhvr additive="base">
                                        <p:cTn id="12" dur="500" fill="hold"/>
                                        <p:tgtEl>
                                          <p:spTgt spid="17940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94052"/>
                                        </p:tgtEl>
                                        <p:attrNameLst>
                                          <p:attrName>style.visibility</p:attrName>
                                        </p:attrNameLst>
                                      </p:cBhvr>
                                      <p:to>
                                        <p:strVal val="visible"/>
                                      </p:to>
                                    </p:set>
                                    <p:anim calcmode="lin" valueType="num">
                                      <p:cBhvr additive="base">
                                        <p:cTn id="15" dur="500" fill="hold"/>
                                        <p:tgtEl>
                                          <p:spTgt spid="1794052"/>
                                        </p:tgtEl>
                                        <p:attrNameLst>
                                          <p:attrName>ppt_x</p:attrName>
                                        </p:attrNameLst>
                                      </p:cBhvr>
                                      <p:tavLst>
                                        <p:tav tm="0">
                                          <p:val>
                                            <p:strVal val="#ppt_x"/>
                                          </p:val>
                                        </p:tav>
                                        <p:tav tm="100000">
                                          <p:val>
                                            <p:strVal val="#ppt_x"/>
                                          </p:val>
                                        </p:tav>
                                      </p:tavLst>
                                    </p:anim>
                                    <p:anim calcmode="lin" valueType="num">
                                      <p:cBhvr additive="base">
                                        <p:cTn id="16" dur="500" fill="hold"/>
                                        <p:tgtEl>
                                          <p:spTgt spid="17940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94053"/>
                                        </p:tgtEl>
                                        <p:attrNameLst>
                                          <p:attrName>style.visibility</p:attrName>
                                        </p:attrNameLst>
                                      </p:cBhvr>
                                      <p:to>
                                        <p:strVal val="visible"/>
                                      </p:to>
                                    </p:set>
                                    <p:anim calcmode="lin" valueType="num">
                                      <p:cBhvr additive="base">
                                        <p:cTn id="19" dur="500" fill="hold"/>
                                        <p:tgtEl>
                                          <p:spTgt spid="1794053"/>
                                        </p:tgtEl>
                                        <p:attrNameLst>
                                          <p:attrName>ppt_x</p:attrName>
                                        </p:attrNameLst>
                                      </p:cBhvr>
                                      <p:tavLst>
                                        <p:tav tm="0">
                                          <p:val>
                                            <p:strVal val="#ppt_x"/>
                                          </p:val>
                                        </p:tav>
                                        <p:tav tm="100000">
                                          <p:val>
                                            <p:strVal val="#ppt_x"/>
                                          </p:val>
                                        </p:tav>
                                      </p:tavLst>
                                    </p:anim>
                                    <p:anim calcmode="lin" valueType="num">
                                      <p:cBhvr additive="base">
                                        <p:cTn id="20" dur="500" fill="hold"/>
                                        <p:tgtEl>
                                          <p:spTgt spid="17940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94054"/>
                                        </p:tgtEl>
                                        <p:attrNameLst>
                                          <p:attrName>style.visibility</p:attrName>
                                        </p:attrNameLst>
                                      </p:cBhvr>
                                      <p:to>
                                        <p:strVal val="visible"/>
                                      </p:to>
                                    </p:set>
                                    <p:anim calcmode="lin" valueType="num">
                                      <p:cBhvr additive="base">
                                        <p:cTn id="23" dur="500" fill="hold"/>
                                        <p:tgtEl>
                                          <p:spTgt spid="1794054"/>
                                        </p:tgtEl>
                                        <p:attrNameLst>
                                          <p:attrName>ppt_x</p:attrName>
                                        </p:attrNameLst>
                                      </p:cBhvr>
                                      <p:tavLst>
                                        <p:tav tm="0">
                                          <p:val>
                                            <p:strVal val="#ppt_x"/>
                                          </p:val>
                                        </p:tav>
                                        <p:tav tm="100000">
                                          <p:val>
                                            <p:strVal val="#ppt_x"/>
                                          </p:val>
                                        </p:tav>
                                      </p:tavLst>
                                    </p:anim>
                                    <p:anim calcmode="lin" valueType="num">
                                      <p:cBhvr additive="base">
                                        <p:cTn id="24" dur="500" fill="hold"/>
                                        <p:tgtEl>
                                          <p:spTgt spid="179405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94050">
                                            <p:txEl>
                                              <p:charRg st="21" end="42"/>
                                            </p:txEl>
                                          </p:spTgt>
                                        </p:tgtEl>
                                        <p:attrNameLst>
                                          <p:attrName>style.visibility</p:attrName>
                                        </p:attrNameLst>
                                      </p:cBhvr>
                                      <p:to>
                                        <p:strVal val="visible"/>
                                      </p:to>
                                    </p:set>
                                    <p:anim calcmode="lin" valueType="num">
                                      <p:cBhvr additive="base">
                                        <p:cTn id="29" dur="500" fill="hold"/>
                                        <p:tgtEl>
                                          <p:spTgt spid="1794050">
                                            <p:txEl>
                                              <p:charRg st="21" end="4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94050">
                                            <p:txEl>
                                              <p:charRg st="21" end="4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94056"/>
                                        </p:tgtEl>
                                        <p:attrNameLst>
                                          <p:attrName>style.visibility</p:attrName>
                                        </p:attrNameLst>
                                      </p:cBhvr>
                                      <p:to>
                                        <p:strVal val="visible"/>
                                      </p:to>
                                    </p:set>
                                    <p:anim calcmode="lin" valueType="num">
                                      <p:cBhvr additive="base">
                                        <p:cTn id="35" dur="500" fill="hold"/>
                                        <p:tgtEl>
                                          <p:spTgt spid="1794056"/>
                                        </p:tgtEl>
                                        <p:attrNameLst>
                                          <p:attrName>ppt_x</p:attrName>
                                        </p:attrNameLst>
                                      </p:cBhvr>
                                      <p:tavLst>
                                        <p:tav tm="0">
                                          <p:val>
                                            <p:strVal val="#ppt_x"/>
                                          </p:val>
                                        </p:tav>
                                        <p:tav tm="100000">
                                          <p:val>
                                            <p:strVal val="#ppt_x"/>
                                          </p:val>
                                        </p:tav>
                                      </p:tavLst>
                                    </p:anim>
                                    <p:anim calcmode="lin" valueType="num">
                                      <p:cBhvr additive="base">
                                        <p:cTn id="36" dur="500" fill="hold"/>
                                        <p:tgtEl>
                                          <p:spTgt spid="1794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2" grpId="0"/>
      <p:bldP spid="1794053" grpId="0"/>
      <p:bldP spid="17940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idx="4294967295"/>
          </p:nvPr>
        </p:nvSpPr>
        <p:spPr>
          <a:xfrm>
            <a:off x="1607820" y="3183132"/>
            <a:ext cx="8813800" cy="676910"/>
          </a:xfrm>
          <a:prstGeom prst="rect">
            <a:avLst/>
          </a:prstGeom>
        </p:spPr>
        <p:txBody>
          <a:bodyPr vert="horz" wrap="square" lIns="0" tIns="12700" rIns="0" bIns="0" rtlCol="0">
            <a:spAutoFit/>
          </a:bodyPr>
          <a:lstStyle/>
          <a:p>
            <a:pPr marL="12700" algn="ctr">
              <a:spcBef>
                <a:spcPts val="100"/>
              </a:spcBef>
            </a:pPr>
            <a:r>
              <a:rPr lang="zh-CN" altLang="en-US" sz="4800" b="1" spc="800" dirty="0">
                <a:solidFill>
                  <a:schemeClr val="tx1"/>
                </a:solidFill>
                <a:latin typeface="微软雅黑" panose="020B0503020204020204" pitchFamily="34" charset="-122"/>
                <a:ea typeface="微软雅黑" panose="020B0503020204020204" pitchFamily="34" charset="-122"/>
                <a:sym typeface="+mn-ea"/>
              </a:rPr>
              <a:t>布尔代数</a:t>
            </a:r>
            <a:endParaRPr lang="zh-CN" altLang="en-US" sz="4800" b="1" spc="800" dirty="0">
              <a:solidFill>
                <a:schemeClr val="tx1"/>
              </a:solidFill>
              <a:latin typeface="微软雅黑" panose="020B0503020204020204" pitchFamily="34" charset="-122"/>
              <a:ea typeface="微软雅黑" panose="020B0503020204020204" pitchFamily="34" charset="-122"/>
              <a:sym typeface="+mn-ea"/>
            </a:endParaRPr>
          </a:p>
        </p:txBody>
      </p:sp>
      <p:pic>
        <p:nvPicPr>
          <p:cNvPr id="7" name="图片 6" descr="校徽"/>
          <p:cNvPicPr>
            <a:picLocks noChangeAspect="1"/>
          </p:cNvPicPr>
          <p:nvPr/>
        </p:nvPicPr>
        <p:blipFill>
          <a:blip r:embed="rId1">
            <a:alphaModFix amt="67000"/>
          </a:blip>
          <a:stretch>
            <a:fillRect/>
          </a:stretch>
        </p:blipFill>
        <p:spPr>
          <a:xfrm>
            <a:off x="10788015" y="133350"/>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02" name="文本框 1792001"/>
          <p:cNvSpPr txBox="1"/>
          <p:nvPr/>
        </p:nvSpPr>
        <p:spPr>
          <a:xfrm>
            <a:off x="1054418" y="636905"/>
            <a:ext cx="8567737" cy="570865"/>
          </a:xfrm>
          <a:prstGeom prst="rect">
            <a:avLst/>
          </a:prstGeom>
          <a:noFill/>
          <a:ln w="9525">
            <a:noFill/>
          </a:ln>
        </p:spPr>
        <p:txBody>
          <a:bodyPr>
            <a:spAutoFit/>
          </a:bodyPr>
          <a:p>
            <a:pPr>
              <a:lnSpc>
                <a:spcPct val="130000"/>
              </a:lnSpc>
              <a:buFont typeface="Wingdings" panose="05000000000000000000" pitchFamily="2" charset="2"/>
            </a:pPr>
            <a:r>
              <a:rPr lang="zh-CN" altLang="en-US" sz="2400" dirty="0">
                <a:solidFill>
                  <a:schemeClr val="tx2"/>
                </a:solidFill>
                <a:latin typeface="楷体" panose="02010609060101010101" charset="-122"/>
                <a:ea typeface="楷体" panose="02010609060101010101" charset="-122"/>
                <a:cs typeface="楷体" panose="02010609060101010101" charset="-122"/>
              </a:rPr>
              <a:t>问题</a:t>
            </a:r>
            <a:r>
              <a:rPr lang="en-US" altLang="zh-CN" sz="2400">
                <a:solidFill>
                  <a:schemeClr val="tx2"/>
                </a:solidFill>
                <a:latin typeface="楷体" panose="02010609060101010101" charset="-122"/>
                <a:ea typeface="楷体" panose="02010609060101010101" charset="-122"/>
                <a:cs typeface="楷体" panose="02010609060101010101" charset="-122"/>
              </a:rPr>
              <a:t>---</a:t>
            </a:r>
            <a:r>
              <a:rPr lang="zh-CN" altLang="en-US" sz="2400" dirty="0">
                <a:solidFill>
                  <a:schemeClr val="tx2"/>
                </a:solidFill>
                <a:latin typeface="楷体" panose="02010609060101010101" charset="-122"/>
                <a:ea typeface="楷体" panose="02010609060101010101" charset="-122"/>
                <a:cs typeface="楷体" panose="02010609060101010101" charset="-122"/>
              </a:rPr>
              <a:t>计算机如何计算一个运算式</a:t>
            </a:r>
            <a:r>
              <a:rPr lang="en-US" altLang="zh-CN" sz="2400">
                <a:solidFill>
                  <a:schemeClr val="tx2"/>
                </a:solidFill>
                <a:latin typeface="楷体" panose="02010609060101010101" charset="-122"/>
                <a:ea typeface="楷体" panose="02010609060101010101" charset="-122"/>
                <a:cs typeface="楷体" panose="02010609060101010101" charset="-122"/>
              </a:rPr>
              <a:t>?</a:t>
            </a:r>
            <a:endParaRPr lang="en-US" altLang="zh-CN" sz="2400">
              <a:solidFill>
                <a:schemeClr val="tx2"/>
              </a:solidFill>
              <a:latin typeface="楷体" panose="02010609060101010101" charset="-122"/>
              <a:ea typeface="楷体" panose="02010609060101010101" charset="-122"/>
              <a:cs typeface="楷体" panose="02010609060101010101" charset="-122"/>
            </a:endParaRPr>
          </a:p>
        </p:txBody>
      </p:sp>
      <p:sp>
        <p:nvSpPr>
          <p:cNvPr id="1792003" name="Text Box 16"/>
          <p:cNvSpPr txBox="1"/>
          <p:nvPr/>
        </p:nvSpPr>
        <p:spPr>
          <a:xfrm>
            <a:off x="1687513" y="0"/>
            <a:ext cx="26466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(1)</a:t>
            </a:r>
            <a:r>
              <a:rPr lang="zh-CN" altLang="en-US" dirty="0">
                <a:solidFill>
                  <a:schemeClr val="bg1"/>
                </a:solidFill>
                <a:latin typeface="Arial" panose="020B0604020202020204" pitchFamily="34" charset="0"/>
                <a:ea typeface="华文中宋" panose="02010600040101010101" pitchFamily="2" charset="-122"/>
              </a:rPr>
              <a:t>如何计算一个运算式</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1792004" name="文本框 1792003"/>
          <p:cNvSpPr txBox="1"/>
          <p:nvPr/>
        </p:nvSpPr>
        <p:spPr>
          <a:xfrm>
            <a:off x="3976053" y="1525588"/>
            <a:ext cx="2139315" cy="460375"/>
          </a:xfrm>
          <a:prstGeom prst="rect">
            <a:avLst/>
          </a:prstGeom>
          <a:noFill/>
          <a:ln w="9525">
            <a:noFill/>
          </a:ln>
        </p:spPr>
        <p:txBody>
          <a:bodyPr wrap="none" anchor="t" anchorCtr="0">
            <a:spAutoFit/>
          </a:bodyPr>
          <a:p>
            <a:r>
              <a:rPr lang="en-US" altLang="zh-CN" sz="2400">
                <a:latin typeface="Arial" panose="020B0604020202020204" pitchFamily="34" charset="0"/>
                <a:ea typeface="宋体" panose="02010600030101010101" pitchFamily="2" charset="-122"/>
              </a:rPr>
              <a:t>8</a:t>
            </a:r>
            <a:r>
              <a:rPr lang="en-US" altLang="zh-CN" sz="2400">
                <a:latin typeface="Arial" panose="020B0604020202020204" pitchFamily="34" charset="0"/>
                <a:ea typeface="宋体" panose="02010600030101010101" pitchFamily="2" charset="-122"/>
                <a:sym typeface="Symbol" panose="05050102010706020507" pitchFamily="18" charset="2"/>
              </a:rPr>
              <a:t></a:t>
            </a:r>
            <a:r>
              <a:rPr lang="en-US" altLang="zh-CN" sz="2400">
                <a:solidFill>
                  <a:srgbClr val="FF0000"/>
                </a:solidFill>
                <a:latin typeface="Arial" panose="020B0604020202020204" pitchFamily="34" charset="0"/>
                <a:ea typeface="宋体" panose="02010600030101010101" pitchFamily="2" charset="-122"/>
                <a:sym typeface="Symbol" panose="05050102010706020507" pitchFamily="18" charset="2"/>
              </a:rPr>
              <a:t>3</a:t>
            </a:r>
            <a:r>
              <a:rPr lang="en-US" altLang="zh-CN" sz="2400" baseline="30000">
                <a:latin typeface="Arial" panose="020B0604020202020204" pitchFamily="34" charset="0"/>
                <a:ea typeface="宋体" panose="02010600030101010101" pitchFamily="2" charset="-122"/>
                <a:sym typeface="Symbol" panose="05050102010706020507" pitchFamily="18" charset="2"/>
              </a:rPr>
              <a:t>2 </a:t>
            </a:r>
            <a:r>
              <a:rPr lang="en-US" altLang="zh-CN" sz="2400">
                <a:latin typeface="Arial" panose="020B0604020202020204" pitchFamily="34" charset="0"/>
                <a:ea typeface="宋体" panose="02010600030101010101" pitchFamily="2" charset="-122"/>
                <a:sym typeface="Symbol" panose="05050102010706020507" pitchFamily="18" charset="2"/>
              </a:rPr>
              <a:t>+ 2</a:t>
            </a:r>
            <a:r>
              <a:rPr lang="en-US" altLang="zh-CN" sz="2400">
                <a:solidFill>
                  <a:srgbClr val="FF0000"/>
                </a:solidFill>
                <a:latin typeface="Arial" panose="020B0604020202020204" pitchFamily="34" charset="0"/>
                <a:ea typeface="宋体" panose="02010600030101010101" pitchFamily="2" charset="-122"/>
                <a:sym typeface="Symbol" panose="05050102010706020507" pitchFamily="18" charset="2"/>
              </a:rPr>
              <a:t>3</a:t>
            </a:r>
            <a:r>
              <a:rPr lang="en-US" altLang="zh-CN" sz="2400">
                <a:latin typeface="Arial" panose="020B0604020202020204" pitchFamily="34" charset="0"/>
                <a:ea typeface="宋体" panose="02010600030101010101" pitchFamily="2" charset="-122"/>
                <a:sym typeface="Symbol" panose="05050102010706020507" pitchFamily="18" charset="2"/>
              </a:rPr>
              <a:t> + 6</a:t>
            </a:r>
            <a:endParaRPr lang="en-US" altLang="zh-CN" sz="2400">
              <a:latin typeface="Arial" panose="020B0604020202020204" pitchFamily="34" charset="0"/>
              <a:ea typeface="宋体" panose="02010600030101010101" pitchFamily="2" charset="-122"/>
              <a:sym typeface="Symbol" panose="05050102010706020507" pitchFamily="18" charset="2"/>
            </a:endParaRPr>
          </a:p>
        </p:txBody>
      </p:sp>
      <p:grpSp>
        <p:nvGrpSpPr>
          <p:cNvPr id="1792005" name="组合 1792004"/>
          <p:cNvGrpSpPr/>
          <p:nvPr/>
        </p:nvGrpSpPr>
        <p:grpSpPr>
          <a:xfrm>
            <a:off x="960755" y="2273935"/>
            <a:ext cx="10342245" cy="4211320"/>
            <a:chOff x="117" y="2337"/>
            <a:chExt cx="5543" cy="1495"/>
          </a:xfrm>
        </p:grpSpPr>
        <p:sp>
          <p:nvSpPr>
            <p:cNvPr id="1792006" name="矩形 1792005"/>
            <p:cNvSpPr/>
            <p:nvPr/>
          </p:nvSpPr>
          <p:spPr>
            <a:xfrm>
              <a:off x="117" y="2337"/>
              <a:ext cx="5543" cy="1495"/>
            </a:xfrm>
            <a:prstGeom prst="rect">
              <a:avLst/>
            </a:prstGeom>
            <a:solidFill>
              <a:schemeClr val="bg1"/>
            </a:solidFill>
            <a:ln w="9525" cap="flat" cmpd="sng">
              <a:solidFill>
                <a:srgbClr val="DDDDDD"/>
              </a:solidFill>
              <a:prstDash val="solid"/>
              <a:miter/>
              <a:headEnd type="none" w="med" len="med"/>
              <a:tailEnd type="none" w="med" len="med"/>
            </a:ln>
          </p:spPr>
          <p:txBody>
            <a:bodyPr/>
            <a:p>
              <a:endParaRPr lang="zh-CN" altLang="en-US"/>
            </a:p>
          </p:txBody>
        </p:sp>
        <p:sp>
          <p:nvSpPr>
            <p:cNvPr id="1792007" name="矩形 1792006"/>
            <p:cNvSpPr/>
            <p:nvPr/>
          </p:nvSpPr>
          <p:spPr>
            <a:xfrm>
              <a:off x="1693" y="2392"/>
              <a:ext cx="691" cy="163"/>
            </a:xfrm>
            <a:prstGeom prst="rect">
              <a:avLst/>
            </a:prstGeom>
            <a:noFill/>
            <a:ln w="9525" cap="flat" cmpd="sng">
              <a:solidFill>
                <a:schemeClr val="bg2"/>
              </a:solidFill>
              <a:prstDash val="solid"/>
              <a:miter/>
              <a:headEnd type="none" w="med" len="med"/>
              <a:tailEnd type="none" w="med" len="med"/>
            </a:ln>
          </p:spPr>
          <p:txBody>
            <a:bodyPr wrap="square" anchor="t" anchorCtr="0">
              <a:spAutoFit/>
            </a:bodyPr>
            <a:p>
              <a:r>
                <a:rPr lang="zh-CN" altLang="en-US" sz="2400" b="0" dirty="0">
                  <a:latin typeface="隶书" panose="02010509060101010101" pitchFamily="49" charset="-122"/>
                  <a:ea typeface="宋体" panose="02010600030101010101" pitchFamily="2" charset="-122"/>
                </a:rPr>
                <a:t>运算器</a:t>
              </a:r>
              <a:endParaRPr lang="zh-CN" altLang="en-US" sz="2400" b="0">
                <a:latin typeface="隶书" panose="02010509060101010101" pitchFamily="49" charset="-122"/>
                <a:ea typeface="宋体" panose="02010600030101010101" pitchFamily="2" charset="-122"/>
              </a:endParaRPr>
            </a:p>
          </p:txBody>
        </p:sp>
        <p:sp>
          <p:nvSpPr>
            <p:cNvPr id="1792008" name="矩形 1792007"/>
            <p:cNvSpPr/>
            <p:nvPr/>
          </p:nvSpPr>
          <p:spPr>
            <a:xfrm>
              <a:off x="3626" y="3484"/>
              <a:ext cx="691" cy="163"/>
            </a:xfrm>
            <a:prstGeom prst="rect">
              <a:avLst/>
            </a:prstGeom>
            <a:noFill/>
            <a:ln w="9525" cap="flat" cmpd="sng">
              <a:solidFill>
                <a:schemeClr val="bg2"/>
              </a:solidFill>
              <a:prstDash val="solid"/>
              <a:miter/>
              <a:headEnd type="none" w="med" len="med"/>
              <a:tailEnd type="none" w="med" len="med"/>
            </a:ln>
          </p:spPr>
          <p:txBody>
            <a:bodyPr wrap="square" anchor="t" anchorCtr="0">
              <a:spAutoFit/>
            </a:bodyPr>
            <a:p>
              <a:r>
                <a:rPr lang="zh-CN" altLang="en-US" sz="2400" b="0" dirty="0">
                  <a:latin typeface="隶书" panose="02010509060101010101" pitchFamily="49" charset="-122"/>
                  <a:ea typeface="宋体" panose="02010600030101010101" pitchFamily="2" charset="-122"/>
                </a:rPr>
                <a:t>存储器</a:t>
              </a:r>
              <a:endParaRPr lang="zh-CN" altLang="en-US" sz="2400" b="0">
                <a:latin typeface="隶书" panose="02010509060101010101" pitchFamily="49" charset="-122"/>
                <a:ea typeface="宋体" panose="02010600030101010101" pitchFamily="2" charset="-122"/>
              </a:endParaRPr>
            </a:p>
          </p:txBody>
        </p:sp>
        <p:sp>
          <p:nvSpPr>
            <p:cNvPr id="1792009" name="矩形 1792008"/>
            <p:cNvSpPr/>
            <p:nvPr/>
          </p:nvSpPr>
          <p:spPr>
            <a:xfrm>
              <a:off x="176" y="3483"/>
              <a:ext cx="691" cy="163"/>
            </a:xfrm>
            <a:prstGeom prst="rect">
              <a:avLst/>
            </a:prstGeom>
            <a:noFill/>
            <a:ln w="9525" cap="flat" cmpd="sng">
              <a:solidFill>
                <a:schemeClr val="bg2"/>
              </a:solidFill>
              <a:prstDash val="solid"/>
              <a:miter/>
              <a:headEnd type="none" w="med" len="med"/>
              <a:tailEnd type="none" w="med" len="med"/>
            </a:ln>
          </p:spPr>
          <p:txBody>
            <a:bodyPr wrap="square" anchor="t" anchorCtr="0">
              <a:spAutoFit/>
            </a:bodyPr>
            <a:p>
              <a:r>
                <a:rPr lang="zh-CN" altLang="en-US" sz="2400" b="0" dirty="0">
                  <a:latin typeface="隶书" panose="02010509060101010101" pitchFamily="49" charset="-122"/>
                  <a:ea typeface="宋体" panose="02010600030101010101" pitchFamily="2" charset="-122"/>
                </a:rPr>
                <a:t>控制台</a:t>
              </a:r>
              <a:endParaRPr lang="zh-CN" altLang="en-US" sz="2400" b="0">
                <a:latin typeface="隶书" panose="02010509060101010101" pitchFamily="49" charset="-122"/>
                <a:ea typeface="宋体" panose="02010600030101010101" pitchFamily="2" charset="-122"/>
              </a:endParaRPr>
            </a:p>
          </p:txBody>
        </p:sp>
        <p:sp>
          <p:nvSpPr>
            <p:cNvPr id="1792010" name="矩形 1792009"/>
            <p:cNvSpPr/>
            <p:nvPr/>
          </p:nvSpPr>
          <p:spPr>
            <a:xfrm>
              <a:off x="1693" y="3483"/>
              <a:ext cx="691" cy="163"/>
            </a:xfrm>
            <a:prstGeom prst="rect">
              <a:avLst/>
            </a:prstGeom>
            <a:noFill/>
            <a:ln w="9525" cap="flat" cmpd="sng">
              <a:solidFill>
                <a:schemeClr val="bg2"/>
              </a:solidFill>
              <a:prstDash val="solid"/>
              <a:miter/>
              <a:headEnd type="none" w="med" len="med"/>
              <a:tailEnd type="none" w="med" len="med"/>
            </a:ln>
          </p:spPr>
          <p:txBody>
            <a:bodyPr wrap="square" anchor="t" anchorCtr="0">
              <a:spAutoFit/>
            </a:bodyPr>
            <a:p>
              <a:r>
                <a:rPr lang="zh-CN" altLang="en-US" sz="2400" b="0" dirty="0">
                  <a:latin typeface="Times New Roman" panose="02020603050405020304" pitchFamily="18" charset="0"/>
                  <a:ea typeface="宋体" panose="02010600030101010101" pitchFamily="2" charset="-122"/>
                </a:rPr>
                <a:t>控制器</a:t>
              </a:r>
              <a:endParaRPr lang="zh-CN" altLang="en-US" sz="2400" b="0">
                <a:latin typeface="Times New Roman" panose="02020603050405020304" pitchFamily="18" charset="0"/>
                <a:ea typeface="宋体" panose="02010600030101010101" pitchFamily="2" charset="-122"/>
              </a:endParaRPr>
            </a:p>
          </p:txBody>
        </p:sp>
        <p:sp>
          <p:nvSpPr>
            <p:cNvPr id="1792011" name="直接连接符 1792010"/>
            <p:cNvSpPr/>
            <p:nvPr/>
          </p:nvSpPr>
          <p:spPr>
            <a:xfrm>
              <a:off x="857" y="3630"/>
              <a:ext cx="842" cy="0"/>
            </a:xfrm>
            <a:prstGeom prst="line">
              <a:avLst/>
            </a:prstGeom>
            <a:ln w="28575" cap="flat" cmpd="sng">
              <a:solidFill>
                <a:schemeClr val="bg2"/>
              </a:solidFill>
              <a:prstDash val="solid"/>
              <a:headEnd type="none" w="med" len="med"/>
              <a:tailEnd type="triangle" w="med" len="med"/>
            </a:ln>
          </p:spPr>
        </p:sp>
        <p:sp>
          <p:nvSpPr>
            <p:cNvPr id="1792012" name="直接连接符 1792011"/>
            <p:cNvSpPr/>
            <p:nvPr/>
          </p:nvSpPr>
          <p:spPr>
            <a:xfrm flipH="1" flipV="1">
              <a:off x="2408" y="3717"/>
              <a:ext cx="1223" cy="0"/>
            </a:xfrm>
            <a:prstGeom prst="line">
              <a:avLst/>
            </a:prstGeom>
            <a:ln w="28575" cap="flat" cmpd="sng">
              <a:solidFill>
                <a:schemeClr val="bg2"/>
              </a:solidFill>
              <a:prstDash val="solid"/>
              <a:headEnd type="triangle" w="med" len="med"/>
              <a:tailEnd type="none" w="med" len="med"/>
            </a:ln>
          </p:spPr>
        </p:sp>
        <p:sp>
          <p:nvSpPr>
            <p:cNvPr id="1792013" name="任意多边形 1792012"/>
            <p:cNvSpPr/>
            <p:nvPr/>
          </p:nvSpPr>
          <p:spPr>
            <a:xfrm>
              <a:off x="2399" y="2468"/>
              <a:ext cx="1780" cy="1016"/>
            </a:xfrm>
            <a:custGeom>
              <a:avLst/>
              <a:gdLst/>
              <a:ahLst/>
              <a:cxnLst/>
              <a:pathLst>
                <a:path w="1958" h="1037">
                  <a:moveTo>
                    <a:pt x="0" y="0"/>
                  </a:moveTo>
                  <a:lnTo>
                    <a:pt x="1958" y="0"/>
                  </a:lnTo>
                  <a:lnTo>
                    <a:pt x="1958" y="1037"/>
                  </a:lnTo>
                </a:path>
              </a:pathLst>
            </a:custGeom>
            <a:noFill/>
            <a:ln w="76200" cap="flat" cmpd="sng">
              <a:solidFill>
                <a:schemeClr val="bg2"/>
              </a:solidFill>
              <a:prstDash val="solid"/>
              <a:headEnd type="none" w="med" len="med"/>
              <a:tailEnd type="triangle" w="med" len="med"/>
            </a:ln>
          </p:spPr>
          <p:txBody>
            <a:bodyPr/>
            <a:p>
              <a:endParaRPr lang="zh-CN" altLang="en-US"/>
            </a:p>
          </p:txBody>
        </p:sp>
        <p:sp>
          <p:nvSpPr>
            <p:cNvPr id="1792014" name="直接连接符 1792013"/>
            <p:cNvSpPr/>
            <p:nvPr/>
          </p:nvSpPr>
          <p:spPr>
            <a:xfrm flipH="1" flipV="1">
              <a:off x="2379" y="3547"/>
              <a:ext cx="1232" cy="0"/>
            </a:xfrm>
            <a:prstGeom prst="line">
              <a:avLst/>
            </a:prstGeom>
            <a:ln w="76200" cap="flat" cmpd="sng">
              <a:solidFill>
                <a:schemeClr val="bg2"/>
              </a:solidFill>
              <a:prstDash val="solid"/>
              <a:headEnd type="none" w="med" len="med"/>
              <a:tailEnd type="triangle" w="med" len="med"/>
            </a:ln>
          </p:spPr>
        </p:sp>
        <p:sp>
          <p:nvSpPr>
            <p:cNvPr id="1792015" name="任意多边形 1792014"/>
            <p:cNvSpPr/>
            <p:nvPr/>
          </p:nvSpPr>
          <p:spPr>
            <a:xfrm>
              <a:off x="2367" y="2606"/>
              <a:ext cx="1413" cy="867"/>
            </a:xfrm>
            <a:custGeom>
              <a:avLst/>
              <a:gdLst/>
              <a:ahLst/>
              <a:cxnLst/>
              <a:pathLst>
                <a:path w="1958" h="1037">
                  <a:moveTo>
                    <a:pt x="0" y="0"/>
                  </a:moveTo>
                  <a:lnTo>
                    <a:pt x="1958" y="0"/>
                  </a:lnTo>
                  <a:lnTo>
                    <a:pt x="1958" y="1037"/>
                  </a:lnTo>
                </a:path>
              </a:pathLst>
            </a:custGeom>
            <a:noFill/>
            <a:ln w="76200" cap="flat" cmpd="sng">
              <a:solidFill>
                <a:schemeClr val="bg2"/>
              </a:solidFill>
              <a:prstDash val="solid"/>
              <a:headEnd type="triangle" w="med" len="med"/>
              <a:tailEnd type="none" w="med" len="med"/>
            </a:ln>
          </p:spPr>
          <p:txBody>
            <a:bodyPr/>
            <a:p>
              <a:endParaRPr lang="zh-CN" altLang="en-US"/>
            </a:p>
          </p:txBody>
        </p:sp>
        <p:sp>
          <p:nvSpPr>
            <p:cNvPr id="1792016" name="直接连接符 1792015"/>
            <p:cNvSpPr/>
            <p:nvPr/>
          </p:nvSpPr>
          <p:spPr>
            <a:xfrm>
              <a:off x="1902" y="2694"/>
              <a:ext cx="0" cy="789"/>
            </a:xfrm>
            <a:prstGeom prst="line">
              <a:avLst/>
            </a:prstGeom>
            <a:ln w="28575" cap="flat" cmpd="sng">
              <a:solidFill>
                <a:schemeClr val="bg2"/>
              </a:solidFill>
              <a:prstDash val="solid"/>
              <a:headEnd type="triangle" w="med" len="med"/>
              <a:tailEnd type="none" w="med" len="med"/>
            </a:ln>
          </p:spPr>
        </p:sp>
        <p:sp>
          <p:nvSpPr>
            <p:cNvPr id="1792017" name="直接连接符 1792016"/>
            <p:cNvSpPr/>
            <p:nvPr/>
          </p:nvSpPr>
          <p:spPr>
            <a:xfrm>
              <a:off x="2169" y="2700"/>
              <a:ext cx="0" cy="789"/>
            </a:xfrm>
            <a:prstGeom prst="line">
              <a:avLst/>
            </a:prstGeom>
            <a:ln w="28575" cap="flat" cmpd="sng">
              <a:solidFill>
                <a:schemeClr val="bg2"/>
              </a:solidFill>
              <a:prstDash val="dash"/>
              <a:headEnd type="none" w="med" len="med"/>
              <a:tailEnd type="triangle" w="med" len="med"/>
            </a:ln>
          </p:spPr>
        </p:sp>
        <p:sp>
          <p:nvSpPr>
            <p:cNvPr id="1792018" name="直接连接符 1792017"/>
            <p:cNvSpPr/>
            <p:nvPr/>
          </p:nvSpPr>
          <p:spPr>
            <a:xfrm flipH="1" flipV="1">
              <a:off x="2414" y="3641"/>
              <a:ext cx="1223" cy="0"/>
            </a:xfrm>
            <a:prstGeom prst="line">
              <a:avLst/>
            </a:prstGeom>
            <a:ln w="28575" cap="flat" cmpd="sng">
              <a:solidFill>
                <a:schemeClr val="bg2"/>
              </a:solidFill>
              <a:prstDash val="dash"/>
              <a:headEnd type="none" w="med" len="med"/>
              <a:tailEnd type="triangle" w="med" len="med"/>
            </a:ln>
          </p:spPr>
        </p:sp>
        <p:pic>
          <p:nvPicPr>
            <p:cNvPr id="1792019" name="图片 1792018"/>
            <p:cNvPicPr>
              <a:picLocks noChangeAspect="1"/>
            </p:cNvPicPr>
            <p:nvPr/>
          </p:nvPicPr>
          <p:blipFill>
            <a:blip r:embed="rId1"/>
            <a:stretch>
              <a:fillRect/>
            </a:stretch>
          </p:blipFill>
          <p:spPr>
            <a:xfrm>
              <a:off x="4337" y="2543"/>
              <a:ext cx="1289" cy="1241"/>
            </a:xfrm>
            <a:prstGeom prst="rect">
              <a:avLst/>
            </a:prstGeom>
            <a:noFill/>
            <a:ln w="9525">
              <a:noFill/>
            </a:ln>
          </p:spPr>
        </p:pic>
        <p:sp>
          <p:nvSpPr>
            <p:cNvPr id="1792020" name="文本框 1792019"/>
            <p:cNvSpPr txBox="1"/>
            <p:nvPr/>
          </p:nvSpPr>
          <p:spPr>
            <a:xfrm>
              <a:off x="142" y="2370"/>
              <a:ext cx="827" cy="229"/>
            </a:xfrm>
            <a:prstGeom prst="rect">
              <a:avLst/>
            </a:prstGeom>
            <a:noFill/>
            <a:ln w="9525">
              <a:noFill/>
            </a:ln>
          </p:spPr>
          <p:txBody>
            <a:bodyPr>
              <a:spAutoFit/>
            </a:bodyPr>
            <a:p>
              <a:r>
                <a:rPr lang="zh-CN" altLang="en-US" dirty="0">
                  <a:solidFill>
                    <a:schemeClr val="accent2"/>
                  </a:solidFill>
                  <a:latin typeface="Arial" panose="020B0604020202020204" pitchFamily="34" charset="0"/>
                  <a:ea typeface="宋体" panose="02010600030101010101" pitchFamily="2" charset="-122"/>
                </a:rPr>
                <a:t>计算机的构成</a:t>
              </a:r>
              <a:r>
                <a:rPr lang="en-US" altLang="zh-CN">
                  <a:solidFill>
                    <a:schemeClr val="accent2"/>
                  </a:solidFill>
                  <a:latin typeface="Arial" panose="020B0604020202020204" pitchFamily="34" charset="0"/>
                  <a:ea typeface="宋体" panose="02010600030101010101" pitchFamily="2" charset="-122"/>
                </a:rPr>
                <a:t>(</a:t>
              </a:r>
              <a:r>
                <a:rPr lang="zh-CN" altLang="en-US" dirty="0">
                  <a:solidFill>
                    <a:schemeClr val="accent2"/>
                  </a:solidFill>
                  <a:latin typeface="Arial" panose="020B0604020202020204" pitchFamily="34" charset="0"/>
                  <a:ea typeface="宋体" panose="02010600030101010101" pitchFamily="2" charset="-122"/>
                </a:rPr>
                <a:t>概念</a:t>
              </a:r>
              <a:r>
                <a:rPr lang="en-US" altLang="zh-CN">
                  <a:solidFill>
                    <a:schemeClr val="accent2"/>
                  </a:solidFill>
                  <a:latin typeface="Arial" panose="020B0604020202020204" pitchFamily="34" charset="0"/>
                  <a:ea typeface="宋体" panose="02010600030101010101" pitchFamily="2" charset="-122"/>
                </a:rPr>
                <a:t>)</a:t>
              </a:r>
              <a:endParaRPr lang="en-US" altLang="zh-CN">
                <a:solidFill>
                  <a:schemeClr val="accent2"/>
                </a:solidFill>
                <a:latin typeface="Arial" panose="020B0604020202020204" pitchFamily="34" charset="0"/>
                <a:ea typeface="宋体" panose="02010600030101010101" pitchFamily="2" charset="-122"/>
              </a:endParaRPr>
            </a:p>
          </p:txBody>
        </p:sp>
      </p:gr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92005"/>
                                        </p:tgtEl>
                                        <p:attrNameLst>
                                          <p:attrName>style.visibility</p:attrName>
                                        </p:attrNameLst>
                                      </p:cBhvr>
                                      <p:to>
                                        <p:strVal val="visible"/>
                                      </p:to>
                                    </p:set>
                                    <p:anim calcmode="lin" valueType="num">
                                      <p:cBhvr additive="base">
                                        <p:cTn id="7" dur="500" fill="hold"/>
                                        <p:tgtEl>
                                          <p:spTgt spid="1792005"/>
                                        </p:tgtEl>
                                        <p:attrNameLst>
                                          <p:attrName>ppt_x</p:attrName>
                                        </p:attrNameLst>
                                      </p:cBhvr>
                                      <p:tavLst>
                                        <p:tav tm="0">
                                          <p:val>
                                            <p:strVal val="#ppt_x"/>
                                          </p:val>
                                        </p:tav>
                                        <p:tav tm="100000">
                                          <p:val>
                                            <p:strVal val="#ppt_x"/>
                                          </p:val>
                                        </p:tav>
                                      </p:tavLst>
                                    </p:anim>
                                    <p:anim calcmode="lin" valueType="num">
                                      <p:cBhvr additive="base">
                                        <p:cTn id="8" dur="500" fill="hold"/>
                                        <p:tgtEl>
                                          <p:spTgt spid="17920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grpSp>
        <p:nvGrpSpPr>
          <p:cNvPr id="1793026" name="组合 1793025"/>
          <p:cNvGrpSpPr/>
          <p:nvPr/>
        </p:nvGrpSpPr>
        <p:grpSpPr>
          <a:xfrm>
            <a:off x="2452688" y="2046288"/>
            <a:ext cx="7353300" cy="4191000"/>
            <a:chOff x="585" y="1289"/>
            <a:chExt cx="4632" cy="2640"/>
          </a:xfrm>
        </p:grpSpPr>
        <p:pic>
          <p:nvPicPr>
            <p:cNvPr id="1793027" name="图片 1793026"/>
            <p:cNvPicPr>
              <a:picLocks noChangeAspect="1"/>
            </p:cNvPicPr>
            <p:nvPr/>
          </p:nvPicPr>
          <p:blipFill>
            <a:blip r:embed="rId2"/>
            <a:stretch>
              <a:fillRect/>
            </a:stretch>
          </p:blipFill>
          <p:spPr>
            <a:xfrm>
              <a:off x="588" y="1289"/>
              <a:ext cx="4629" cy="2640"/>
            </a:xfrm>
            <a:prstGeom prst="rect">
              <a:avLst/>
            </a:prstGeom>
            <a:noFill/>
            <a:ln w="57150" cap="flat" cmpd="sng">
              <a:solidFill>
                <a:srgbClr val="9900CC"/>
              </a:solidFill>
              <a:prstDash val="solid"/>
              <a:miter/>
              <a:headEnd type="none" w="med" len="med"/>
              <a:tailEnd type="none" w="med" len="med"/>
            </a:ln>
          </p:spPr>
        </p:pic>
        <p:pic>
          <p:nvPicPr>
            <p:cNvPr id="1793028" name="图片 1793027"/>
            <p:cNvPicPr>
              <a:picLocks noChangeAspect="1"/>
            </p:cNvPicPr>
            <p:nvPr/>
          </p:nvPicPr>
          <p:blipFill>
            <a:blip r:embed="rId3"/>
            <a:stretch>
              <a:fillRect/>
            </a:stretch>
          </p:blipFill>
          <p:spPr>
            <a:xfrm>
              <a:off x="585" y="1293"/>
              <a:ext cx="4614" cy="2598"/>
            </a:xfrm>
            <a:prstGeom prst="rect">
              <a:avLst/>
            </a:prstGeom>
            <a:noFill/>
            <a:ln w="9525">
              <a:noFill/>
            </a:ln>
          </p:spPr>
        </p:pic>
      </p:grpSp>
      <p:sp>
        <p:nvSpPr>
          <p:cNvPr id="1793029" name="文本框 1793028"/>
          <p:cNvSpPr txBox="1"/>
          <p:nvPr/>
        </p:nvSpPr>
        <p:spPr>
          <a:xfrm>
            <a:off x="1309053" y="755650"/>
            <a:ext cx="8567737" cy="930275"/>
          </a:xfrm>
          <a:prstGeom prst="rect">
            <a:avLst/>
          </a:prstGeom>
          <a:noFill/>
          <a:ln w="9525">
            <a:noFill/>
          </a:ln>
        </p:spPr>
        <p:txBody>
          <a:bodyPr>
            <a:spAutoFit/>
          </a:bodyPr>
          <a:p>
            <a:pPr>
              <a:lnSpc>
                <a:spcPct val="130000"/>
              </a:lnSpc>
              <a:buFont typeface="Wingdings" panose="05000000000000000000" pitchFamily="2" charset="2"/>
            </a:pPr>
            <a:r>
              <a:rPr lang="zh-CN" altLang="en-US" sz="2400" dirty="0">
                <a:solidFill>
                  <a:schemeClr val="tx2"/>
                </a:solidFill>
                <a:latin typeface="Times New Roman" panose="02020603050405020304" pitchFamily="18" charset="0"/>
                <a:ea typeface="宋体" panose="02010600030101010101" pitchFamily="2" charset="-122"/>
              </a:rPr>
              <a:t>算法</a:t>
            </a:r>
            <a:r>
              <a:rPr lang="en-US" altLang="zh-CN" sz="2400">
                <a:solidFill>
                  <a:schemeClr val="tx2"/>
                </a:solidFill>
                <a:latin typeface="Times New Roman" panose="02020603050405020304" pitchFamily="18" charset="0"/>
                <a:ea typeface="宋体" panose="02010600030101010101" pitchFamily="2" charset="-122"/>
              </a:rPr>
              <a:t>---</a:t>
            </a:r>
            <a:r>
              <a:rPr lang="zh-CN" altLang="en-US" sz="2400" dirty="0">
                <a:solidFill>
                  <a:schemeClr val="tx2"/>
                </a:solidFill>
                <a:latin typeface="Times New Roman" panose="02020603050405020304" pitchFamily="18" charset="0"/>
                <a:ea typeface="宋体" panose="02010600030101010101" pitchFamily="2" charset="-122"/>
              </a:rPr>
              <a:t>从</a:t>
            </a:r>
            <a:r>
              <a:rPr lang="zh-CN" altLang="zh-CN" sz="2400" dirty="0">
                <a:solidFill>
                  <a:schemeClr val="tx2"/>
                </a:solidFill>
                <a:latin typeface="Times New Roman" panose="02020603050405020304" pitchFamily="18" charset="0"/>
                <a:ea typeface="宋体" panose="02010600030101010101" pitchFamily="2" charset="-122"/>
              </a:rPr>
              <a:t>冯.诺依曼计算机</a:t>
            </a:r>
            <a:r>
              <a:rPr lang="zh-CN" altLang="en-US" sz="2400" dirty="0">
                <a:solidFill>
                  <a:schemeClr val="tx2"/>
                </a:solidFill>
                <a:latin typeface="Times New Roman" panose="02020603050405020304" pitchFamily="18" charset="0"/>
                <a:ea typeface="宋体" panose="02010600030101010101" pitchFamily="2" charset="-122"/>
              </a:rPr>
              <a:t>的角度</a:t>
            </a:r>
            <a:endParaRPr lang="en-US" altLang="zh-CN" sz="2400">
              <a:solidFill>
                <a:schemeClr val="tx2"/>
              </a:solidFill>
              <a:latin typeface="Times New Roman" panose="02020603050405020304" pitchFamily="18" charset="0"/>
              <a:ea typeface="宋体" panose="02010600030101010101" pitchFamily="2" charset="-122"/>
            </a:endParaRPr>
          </a:p>
          <a:p>
            <a:pPr>
              <a:lnSpc>
                <a:spcPct val="130000"/>
              </a:lnSpc>
              <a:buFont typeface="Wingdings" panose="05000000000000000000" pitchFamily="2" charset="2"/>
            </a:pPr>
            <a:r>
              <a:rPr lang="zh-CN" altLang="en-US" b="0" dirty="0">
                <a:latin typeface="Times New Roman" panose="02020603050405020304" pitchFamily="18" charset="0"/>
                <a:ea typeface="宋体" panose="02010600030101010101" pitchFamily="2" charset="-122"/>
              </a:rPr>
              <a:t>可在机器上执行的求解问题的操作规则及步骤</a:t>
            </a:r>
            <a:r>
              <a:rPr lang="en-US" altLang="zh-CN" b="0">
                <a:latin typeface="Times New Roman" panose="02020603050405020304" pitchFamily="18" charset="0"/>
                <a:ea typeface="宋体" panose="02010600030101010101" pitchFamily="2" charset="-122"/>
              </a:rPr>
              <a:t>, </a:t>
            </a:r>
            <a:r>
              <a:rPr lang="zh-CN" altLang="en-US" b="0" dirty="0">
                <a:latin typeface="Times New Roman" panose="02020603050405020304" pitchFamily="18" charset="0"/>
                <a:ea typeface="宋体" panose="02010600030101010101" pitchFamily="2" charset="-122"/>
              </a:rPr>
              <a:t>被称为可执行的算法。</a:t>
            </a:r>
            <a:endParaRPr lang="zh-CN" altLang="en-US" b="0" dirty="0">
              <a:latin typeface="Times New Roman" panose="02020603050405020304" pitchFamily="18" charset="0"/>
              <a:ea typeface="宋体" panose="02010600030101010101" pitchFamily="2" charset="-122"/>
            </a:endParaRPr>
          </a:p>
        </p:txBody>
      </p:sp>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1793031" name="文本框 1793030"/>
          <p:cNvSpPr txBox="1"/>
          <p:nvPr/>
        </p:nvSpPr>
        <p:spPr>
          <a:xfrm>
            <a:off x="2008188" y="6407150"/>
            <a:ext cx="8334375" cy="368300"/>
          </a:xfrm>
          <a:prstGeom prst="rect">
            <a:avLst/>
          </a:prstGeom>
          <a:solidFill>
            <a:schemeClr val="tx2"/>
          </a:solidFill>
          <a:ln w="9525">
            <a:noFill/>
          </a:ln>
        </p:spPr>
        <p:txBody>
          <a:bodyPr>
            <a:spAutoFit/>
          </a:bodyPr>
          <a:p>
            <a:r>
              <a:rPr lang="zh-CN" altLang="en-US" dirty="0">
                <a:solidFill>
                  <a:srgbClr val="FFFFEF"/>
                </a:solidFill>
                <a:latin typeface="Arial" panose="020B0604020202020204" pitchFamily="34" charset="0"/>
                <a:ea typeface="宋体" panose="02010600030101010101" pitchFamily="2" charset="-122"/>
              </a:rPr>
              <a:t>问：怎么看待算法节省的步数</a:t>
            </a:r>
            <a:r>
              <a:rPr lang="en-US" altLang="zh-CN">
                <a:solidFill>
                  <a:srgbClr val="FFFFEF"/>
                </a:solidFill>
                <a:latin typeface="Arial" panose="020B0604020202020204" pitchFamily="34" charset="0"/>
                <a:ea typeface="宋体" panose="02010600030101010101" pitchFamily="2" charset="-122"/>
              </a:rPr>
              <a:t>? ---</a:t>
            </a:r>
            <a:r>
              <a:rPr lang="zh-CN" altLang="en-US" dirty="0">
                <a:solidFill>
                  <a:srgbClr val="FFFFEF"/>
                </a:solidFill>
                <a:latin typeface="Arial" panose="020B0604020202020204" pitchFamily="34" charset="0"/>
                <a:ea typeface="宋体" panose="02010600030101010101" pitchFamily="2" charset="-122"/>
              </a:rPr>
              <a:t>算法需要</a:t>
            </a:r>
            <a:r>
              <a:rPr lang="en-US" altLang="zh-CN">
                <a:solidFill>
                  <a:srgbClr val="FFFFEF"/>
                </a:solidFill>
                <a:latin typeface="Arial" panose="020B0604020202020204" pitchFamily="34" charset="0"/>
                <a:ea typeface="宋体" panose="02010600030101010101" pitchFamily="2" charset="-122"/>
              </a:rPr>
              <a:t>“</a:t>
            </a:r>
            <a:r>
              <a:rPr lang="zh-CN" altLang="en-US" dirty="0">
                <a:solidFill>
                  <a:srgbClr val="FFFFEF"/>
                </a:solidFill>
                <a:latin typeface="Arial" panose="020B0604020202020204" pitchFamily="34" charset="0"/>
                <a:ea typeface="宋体" panose="02010600030101010101" pitchFamily="2" charset="-122"/>
              </a:rPr>
              <a:t>优化</a:t>
            </a:r>
            <a:r>
              <a:rPr lang="en-US" altLang="zh-CN">
                <a:solidFill>
                  <a:srgbClr val="FFFFEF"/>
                </a:solidFill>
                <a:latin typeface="Arial" panose="020B0604020202020204" pitchFamily="34" charset="0"/>
                <a:ea typeface="宋体" panose="02010600030101010101" pitchFamily="2" charset="-122"/>
              </a:rPr>
              <a:t>”</a:t>
            </a:r>
            <a:endParaRPr lang="en-US" altLang="zh-CN">
              <a:solidFill>
                <a:srgbClr val="FFFFEF"/>
              </a:solidFill>
              <a:latin typeface="Arial" panose="020B0604020202020204" pitchFamily="34" charset="0"/>
              <a:ea typeface="宋体" panose="02010600030101010101" pitchFamily="2" charset="-122"/>
            </a:endParaRPr>
          </a:p>
        </p:txBody>
      </p:sp>
      <p:pic>
        <p:nvPicPr>
          <p:cNvPr id="1793032" name="图片 1793031"/>
          <p:cNvPicPr>
            <a:picLocks noChangeAspect="1"/>
          </p:cNvPicPr>
          <p:nvPr/>
        </p:nvPicPr>
        <p:blipFill>
          <a:blip r:embed="rId4"/>
          <a:stretch>
            <a:fillRect/>
          </a:stretch>
        </p:blipFill>
        <p:spPr>
          <a:xfrm>
            <a:off x="6477000" y="2714625"/>
            <a:ext cx="3257550" cy="2324100"/>
          </a:xfrm>
          <a:prstGeom prst="rect">
            <a:avLst/>
          </a:prstGeom>
          <a:noFill/>
          <a:ln w="9525">
            <a:noFill/>
          </a:ln>
        </p:spPr>
      </p:pic>
      <p:pic>
        <p:nvPicPr>
          <p:cNvPr id="1793033" name="图片 1793032"/>
          <p:cNvPicPr>
            <a:picLocks noChangeAspect="1"/>
          </p:cNvPicPr>
          <p:nvPr/>
        </p:nvPicPr>
        <p:blipFill>
          <a:blip r:embed="rId5"/>
          <a:stretch>
            <a:fillRect/>
          </a:stretch>
        </p:blipFill>
        <p:spPr>
          <a:xfrm>
            <a:off x="5986463" y="2195513"/>
            <a:ext cx="3419475" cy="390525"/>
          </a:xfrm>
          <a:prstGeom prst="rect">
            <a:avLst/>
          </a:prstGeom>
          <a:noFill/>
          <a:ln w="9525">
            <a:noFill/>
          </a:ln>
        </p:spPr>
      </p:pic>
      <p:pic>
        <p:nvPicPr>
          <p:cNvPr id="1793034" name="图片 1793033"/>
          <p:cNvPicPr>
            <a:picLocks noChangeAspect="1"/>
          </p:cNvPicPr>
          <p:nvPr/>
        </p:nvPicPr>
        <p:blipFill>
          <a:blip r:embed="rId6"/>
          <a:stretch>
            <a:fillRect/>
          </a:stretch>
        </p:blipFill>
        <p:spPr>
          <a:xfrm>
            <a:off x="2633663" y="2728913"/>
            <a:ext cx="3781425" cy="3457575"/>
          </a:xfrm>
          <a:prstGeom prst="rect">
            <a:avLst/>
          </a:prstGeom>
          <a:noFill/>
          <a:ln w="9525">
            <a:noFill/>
          </a:ln>
        </p:spPr>
      </p:pic>
      <p:pic>
        <p:nvPicPr>
          <p:cNvPr id="1793035" name="图片 1793034"/>
          <p:cNvPicPr>
            <a:picLocks noChangeAspect="1"/>
          </p:cNvPicPr>
          <p:nvPr/>
        </p:nvPicPr>
        <p:blipFill>
          <a:blip r:embed="rId7"/>
          <a:stretch>
            <a:fillRect/>
          </a:stretch>
        </p:blipFill>
        <p:spPr>
          <a:xfrm>
            <a:off x="2619375" y="2176463"/>
            <a:ext cx="3219450" cy="428625"/>
          </a:xfrm>
          <a:prstGeom prst="rect">
            <a:avLst/>
          </a:prstGeom>
          <a:noFill/>
          <a:ln w="9525">
            <a:noFill/>
          </a:ln>
        </p:spPr>
      </p:pic>
      <p:sp>
        <p:nvSpPr>
          <p:cNvPr id="1793036" name="直接连接符 1793035"/>
          <p:cNvSpPr/>
          <p:nvPr/>
        </p:nvSpPr>
        <p:spPr>
          <a:xfrm>
            <a:off x="2886075" y="2657475"/>
            <a:ext cx="6448425" cy="0"/>
          </a:xfrm>
          <a:prstGeom prst="line">
            <a:avLst/>
          </a:prstGeom>
          <a:ln w="38100" cap="flat" cmpd="sng">
            <a:solidFill>
              <a:srgbClr val="FF0000"/>
            </a:solidFill>
            <a:prstDash val="solid"/>
            <a:headEnd type="none" w="med" len="med"/>
            <a:tailEnd type="none" w="med" len="med"/>
          </a:ln>
        </p:spPr>
      </p:sp>
      <p:sp>
        <p:nvSpPr>
          <p:cNvPr id="2" name="云形标注 1"/>
          <p:cNvSpPr/>
          <p:nvPr/>
        </p:nvSpPr>
        <p:spPr>
          <a:xfrm>
            <a:off x="10027285" y="1079500"/>
            <a:ext cx="1767205" cy="1280160"/>
          </a:xfrm>
          <a:prstGeom prst="cloudCallout">
            <a:avLst>
              <a:gd name="adj1" fmla="val -252587"/>
              <a:gd name="adj2" fmla="val 442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计算</a:t>
            </a:r>
            <a:r>
              <a:rPr lang="zh-CN" altLang="en-US"/>
              <a:t>次数？</a:t>
            </a:r>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3031"/>
                                        </p:tgtEl>
                                        <p:attrNameLst>
                                          <p:attrName>style.visibility</p:attrName>
                                        </p:attrNameLst>
                                      </p:cBhvr>
                                      <p:to>
                                        <p:strVal val="visible"/>
                                      </p:to>
                                    </p:set>
                                    <p:anim calcmode="lin" valueType="num">
                                      <p:cBhvr additive="base">
                                        <p:cTn id="7" dur="500" fill="hold"/>
                                        <p:tgtEl>
                                          <p:spTgt spid="1793031"/>
                                        </p:tgtEl>
                                        <p:attrNameLst>
                                          <p:attrName>ppt_x</p:attrName>
                                        </p:attrNameLst>
                                      </p:cBhvr>
                                      <p:tavLst>
                                        <p:tav tm="0">
                                          <p:val>
                                            <p:strVal val="#ppt_x"/>
                                          </p:val>
                                        </p:tav>
                                        <p:tav tm="100000">
                                          <p:val>
                                            <p:strVal val="#ppt_x"/>
                                          </p:val>
                                        </p:tav>
                                      </p:tavLst>
                                    </p:anim>
                                    <p:anim calcmode="lin" valueType="num">
                                      <p:cBhvr additive="base">
                                        <p:cTn id="8" dur="500" fill="hold"/>
                                        <p:tgtEl>
                                          <p:spTgt spid="1793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793035"/>
                                        </p:tgtEl>
                                        <p:attrNameLst>
                                          <p:attrName>style.visibility</p:attrName>
                                        </p:attrNameLst>
                                      </p:cBhvr>
                                      <p:to>
                                        <p:strVal val="visible"/>
                                      </p:to>
                                    </p:set>
                                    <p:animEffect transition="in" filter="blinds(horizontal)">
                                      <p:cBhvr>
                                        <p:cTn id="13" dur="500"/>
                                        <p:tgtEl>
                                          <p:spTgt spid="179303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793033"/>
                                        </p:tgtEl>
                                        <p:attrNameLst>
                                          <p:attrName>style.visibility</p:attrName>
                                        </p:attrNameLst>
                                      </p:cBhvr>
                                      <p:to>
                                        <p:strVal val="visible"/>
                                      </p:to>
                                    </p:set>
                                    <p:animEffect transition="in" filter="blinds(horizontal)">
                                      <p:cBhvr>
                                        <p:cTn id="18" dur="500"/>
                                        <p:tgtEl>
                                          <p:spTgt spid="179303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793034"/>
                                        </p:tgtEl>
                                        <p:attrNameLst>
                                          <p:attrName>style.visibility</p:attrName>
                                        </p:attrNameLst>
                                      </p:cBhvr>
                                      <p:to>
                                        <p:strVal val="visible"/>
                                      </p:to>
                                    </p:set>
                                    <p:animEffect transition="in" filter="blinds(horizontal)">
                                      <p:cBhvr>
                                        <p:cTn id="28" dur="500"/>
                                        <p:tgtEl>
                                          <p:spTgt spid="179303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93032"/>
                                        </p:tgtEl>
                                        <p:attrNameLst>
                                          <p:attrName>style.visibility</p:attrName>
                                        </p:attrNameLst>
                                      </p:cBhvr>
                                      <p:to>
                                        <p:strVal val="visible"/>
                                      </p:to>
                                    </p:set>
                                    <p:animEffect transition="in" filter="blinds(horizontal)">
                                      <p:cBhvr>
                                        <p:cTn id="33" dur="500"/>
                                        <p:tgtEl>
                                          <p:spTgt spid="179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031" grpId="0" bldLvl="0" animBg="1"/>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5429885" y="3777298"/>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cxnSp>
        <p:nvCxnSpPr>
          <p:cNvPr id="9" name="直接箭头连接符 8"/>
          <p:cNvCxnSpPr/>
          <p:nvPr/>
        </p:nvCxnSpPr>
        <p:spPr>
          <a:xfrm flipV="1">
            <a:off x="4857115" y="1055370"/>
            <a:ext cx="2688590" cy="3365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0" name="表格 9"/>
          <p:cNvGraphicFramePr/>
          <p:nvPr>
            <p:custDataLst>
              <p:tags r:id="rId5"/>
            </p:custDataLst>
          </p:nvPr>
        </p:nvGraphicFramePr>
        <p:xfrm>
          <a:off x="8226425" y="439039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pic>
        <p:nvPicPr>
          <p:cNvPr id="7" name="图片 6" descr="校徽"/>
          <p:cNvPicPr>
            <a:picLocks noChangeAspect="1"/>
          </p:cNvPicPr>
          <p:nvPr/>
        </p:nvPicPr>
        <p:blipFill>
          <a:blip r:embed="rId6">
            <a:alphaModFix amt="67000"/>
          </a:blip>
          <a:stretch>
            <a:fillRect/>
          </a:stretch>
        </p:blipFill>
        <p:spPr>
          <a:xfrm>
            <a:off x="203200" y="-1905"/>
            <a:ext cx="1297940" cy="1242695"/>
          </a:xfrm>
          <a:prstGeom prst="rect">
            <a:avLst/>
          </a:prstGeom>
        </p:spPr>
      </p:pic>
      <p:sp>
        <p:nvSpPr>
          <p:cNvPr id="6" name="文本框 5"/>
          <p:cNvSpPr txBox="1"/>
          <p:nvPr/>
        </p:nvSpPr>
        <p:spPr>
          <a:xfrm>
            <a:off x="274320" y="4281170"/>
            <a:ext cx="1587500" cy="706755"/>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5480050" y="3877628"/>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cxnSp>
        <p:nvCxnSpPr>
          <p:cNvPr id="9" name="直接箭头连接符 8"/>
          <p:cNvCxnSpPr/>
          <p:nvPr/>
        </p:nvCxnSpPr>
        <p:spPr>
          <a:xfrm flipV="1">
            <a:off x="4789170" y="2917825"/>
            <a:ext cx="2713990" cy="1824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5"/>
            </p:custDataLst>
          </p:nvPr>
        </p:nvGraphicFramePr>
        <p:xfrm>
          <a:off x="8226425" y="441071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pic>
        <p:nvPicPr>
          <p:cNvPr id="7" name="图片 6" descr="校徽"/>
          <p:cNvPicPr>
            <a:picLocks noChangeAspect="1"/>
          </p:cNvPicPr>
          <p:nvPr/>
        </p:nvPicPr>
        <p:blipFill>
          <a:blip r:embed="rId6">
            <a:alphaModFix amt="67000"/>
          </a:blip>
          <a:stretch>
            <a:fillRect/>
          </a:stretch>
        </p:blipFill>
        <p:spPr>
          <a:xfrm>
            <a:off x="135255" y="0"/>
            <a:ext cx="1297940" cy="1242695"/>
          </a:xfrm>
          <a:prstGeom prst="rect">
            <a:avLst/>
          </a:prstGeom>
        </p:spPr>
      </p:pic>
      <p:sp>
        <p:nvSpPr>
          <p:cNvPr id="10" name="文本框 9"/>
          <p:cNvSpPr txBox="1"/>
          <p:nvPr/>
        </p:nvSpPr>
        <p:spPr>
          <a:xfrm>
            <a:off x="274320" y="4281170"/>
            <a:ext cx="1587500" cy="1014730"/>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r>
              <a:rPr lang="en-US" altLang="zh-CN" sz="2000"/>
              <a:t>3</a:t>
            </a:r>
            <a:r>
              <a:rPr lang="zh-CN" altLang="en-US" sz="2000"/>
              <a:t>乘</a:t>
            </a:r>
            <a:r>
              <a:rPr lang="en-US" altLang="zh-CN" sz="2000"/>
              <a:t>8</a:t>
            </a:r>
            <a:r>
              <a:rPr lang="zh-CN" altLang="en-US" sz="2000"/>
              <a:t>运算</a:t>
            </a:r>
            <a:endParaRPr lang="en-US" altLang="zh-CN"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5933440" y="3734118"/>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cxnSp>
        <p:nvCxnSpPr>
          <p:cNvPr id="9" name="直接箭头连接符 8"/>
          <p:cNvCxnSpPr/>
          <p:nvPr/>
        </p:nvCxnSpPr>
        <p:spPr>
          <a:xfrm flipV="1">
            <a:off x="5160010" y="2336165"/>
            <a:ext cx="2311400" cy="2665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5"/>
            </p:custDataLst>
          </p:nvPr>
        </p:nvGraphicFramePr>
        <p:xfrm>
          <a:off x="8226425" y="440055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pic>
        <p:nvPicPr>
          <p:cNvPr id="7" name="图片 6" descr="校徽"/>
          <p:cNvPicPr>
            <a:picLocks noChangeAspect="1"/>
          </p:cNvPicPr>
          <p:nvPr/>
        </p:nvPicPr>
        <p:blipFill>
          <a:blip r:embed="rId6">
            <a:alphaModFix amt="67000"/>
          </a:blip>
          <a:stretch>
            <a:fillRect/>
          </a:stretch>
        </p:blipFill>
        <p:spPr>
          <a:xfrm>
            <a:off x="135255" y="0"/>
            <a:ext cx="1297940" cy="1242695"/>
          </a:xfrm>
          <a:prstGeom prst="rect">
            <a:avLst/>
          </a:prstGeom>
        </p:spPr>
      </p:pic>
      <p:sp>
        <p:nvSpPr>
          <p:cNvPr id="10" name="文本框 9"/>
          <p:cNvSpPr txBox="1"/>
          <p:nvPr/>
        </p:nvSpPr>
        <p:spPr>
          <a:xfrm>
            <a:off x="274320" y="4281170"/>
            <a:ext cx="1587500" cy="1322070"/>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r>
              <a:rPr lang="en-US" altLang="zh-CN" sz="2000"/>
              <a:t>3</a:t>
            </a:r>
            <a:r>
              <a:rPr lang="zh-CN" altLang="en-US" sz="2000"/>
              <a:t>乘</a:t>
            </a:r>
            <a:r>
              <a:rPr lang="en-US" altLang="zh-CN" sz="2000"/>
              <a:t>8</a:t>
            </a:r>
            <a:r>
              <a:rPr lang="zh-CN" altLang="en-US" sz="2000"/>
              <a:t>运算</a:t>
            </a:r>
            <a:endParaRPr lang="en-US" altLang="zh-CN" sz="2000"/>
          </a:p>
          <a:p>
            <a:r>
              <a:rPr lang="en-US" altLang="zh-CN" sz="2000"/>
              <a:t>24</a:t>
            </a:r>
            <a:r>
              <a:rPr lang="zh-CN" altLang="en-US" sz="2000"/>
              <a:t>加</a:t>
            </a:r>
            <a:r>
              <a:rPr lang="en-US" altLang="zh-CN" sz="2000"/>
              <a:t>2</a:t>
            </a:r>
            <a:r>
              <a:rPr lang="zh-CN" altLang="en-US" sz="2000"/>
              <a:t>运算</a:t>
            </a:r>
            <a:endParaRPr lang="en-US" altLang="zh-CN"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5655310" y="3877628"/>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cxnSp>
        <p:nvCxnSpPr>
          <p:cNvPr id="9" name="直接箭头连接符 8"/>
          <p:cNvCxnSpPr/>
          <p:nvPr/>
        </p:nvCxnSpPr>
        <p:spPr>
          <a:xfrm flipV="1">
            <a:off x="5160645" y="2896870"/>
            <a:ext cx="2321560" cy="24536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5"/>
            </p:custDataLst>
          </p:nvPr>
        </p:nvGraphicFramePr>
        <p:xfrm>
          <a:off x="8226425" y="445135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sp>
        <p:nvSpPr>
          <p:cNvPr id="10" name="文本框 9"/>
          <p:cNvSpPr txBox="1"/>
          <p:nvPr/>
        </p:nvSpPr>
        <p:spPr>
          <a:xfrm>
            <a:off x="274320" y="4281170"/>
            <a:ext cx="1587500" cy="1630045"/>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r>
              <a:rPr lang="en-US" altLang="zh-CN" sz="2000"/>
              <a:t>3</a:t>
            </a:r>
            <a:r>
              <a:rPr lang="zh-CN" altLang="en-US" sz="2000"/>
              <a:t>乘</a:t>
            </a:r>
            <a:r>
              <a:rPr lang="en-US" altLang="zh-CN" sz="2000"/>
              <a:t>8</a:t>
            </a:r>
            <a:r>
              <a:rPr lang="zh-CN" altLang="en-US" sz="2000"/>
              <a:t>运算</a:t>
            </a:r>
            <a:endParaRPr lang="en-US" altLang="zh-CN" sz="2000"/>
          </a:p>
          <a:p>
            <a:r>
              <a:rPr lang="en-US" altLang="zh-CN" sz="2000"/>
              <a:t>24</a:t>
            </a:r>
            <a:r>
              <a:rPr lang="zh-CN" altLang="en-US" sz="2000"/>
              <a:t>加</a:t>
            </a:r>
            <a:r>
              <a:rPr lang="en-US" altLang="zh-CN" sz="2000"/>
              <a:t>2</a:t>
            </a:r>
            <a:r>
              <a:rPr lang="zh-CN" altLang="en-US" sz="2000"/>
              <a:t>运算</a:t>
            </a:r>
            <a:endParaRPr lang="en-US" altLang="zh-CN" sz="2000"/>
          </a:p>
          <a:p>
            <a:r>
              <a:rPr lang="en-US" altLang="zh-CN" sz="2000"/>
              <a:t>26</a:t>
            </a:r>
            <a:r>
              <a:rPr lang="zh-CN" altLang="en-US" sz="2000"/>
              <a:t>乘</a:t>
            </a:r>
            <a:r>
              <a:rPr lang="en-US" altLang="zh-CN" sz="2000"/>
              <a:t>3</a:t>
            </a:r>
            <a:r>
              <a:rPr lang="zh-CN" altLang="en-US" sz="2000"/>
              <a:t>运算</a:t>
            </a:r>
            <a:endParaRPr lang="en-US" altLang="zh-CN"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blinds(horizontal)">
                                      <p:cBhvr>
                                        <p:cTn id="1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4715510" y="3475038"/>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cxnSp>
        <p:nvCxnSpPr>
          <p:cNvPr id="9" name="直接箭头连接符 8"/>
          <p:cNvCxnSpPr/>
          <p:nvPr/>
        </p:nvCxnSpPr>
        <p:spPr>
          <a:xfrm flipV="1">
            <a:off x="5111115" y="2230120"/>
            <a:ext cx="2413000" cy="33864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p:nvPr>
            <p:custDataLst>
              <p:tags r:id="rId5"/>
            </p:custDataLst>
          </p:nvPr>
        </p:nvGraphicFramePr>
        <p:xfrm>
          <a:off x="8226425" y="445135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pic>
        <p:nvPicPr>
          <p:cNvPr id="7" name="图片 6" descr="校徽"/>
          <p:cNvPicPr>
            <a:picLocks noChangeAspect="1"/>
          </p:cNvPicPr>
          <p:nvPr/>
        </p:nvPicPr>
        <p:blipFill>
          <a:blip r:embed="rId6">
            <a:alphaModFix amt="67000"/>
          </a:blip>
          <a:stretch>
            <a:fillRect/>
          </a:stretch>
        </p:blipFill>
        <p:spPr>
          <a:xfrm>
            <a:off x="135255" y="0"/>
            <a:ext cx="1297940" cy="1242695"/>
          </a:xfrm>
          <a:prstGeom prst="rect">
            <a:avLst/>
          </a:prstGeom>
        </p:spPr>
      </p:pic>
      <p:sp>
        <p:nvSpPr>
          <p:cNvPr id="10" name="文本框 9"/>
          <p:cNvSpPr txBox="1"/>
          <p:nvPr/>
        </p:nvSpPr>
        <p:spPr>
          <a:xfrm>
            <a:off x="274320" y="4281170"/>
            <a:ext cx="1587500" cy="1938020"/>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r>
              <a:rPr lang="en-US" altLang="zh-CN" sz="2000"/>
              <a:t>3</a:t>
            </a:r>
            <a:r>
              <a:rPr lang="zh-CN" altLang="en-US" sz="2000"/>
              <a:t>乘</a:t>
            </a:r>
            <a:r>
              <a:rPr lang="en-US" altLang="zh-CN" sz="2000"/>
              <a:t>8</a:t>
            </a:r>
            <a:r>
              <a:rPr lang="zh-CN" altLang="en-US" sz="2000"/>
              <a:t>运算</a:t>
            </a:r>
            <a:endParaRPr lang="en-US" altLang="zh-CN" sz="2000"/>
          </a:p>
          <a:p>
            <a:r>
              <a:rPr lang="en-US" altLang="zh-CN" sz="2000"/>
              <a:t>24</a:t>
            </a:r>
            <a:r>
              <a:rPr lang="zh-CN" altLang="en-US" sz="2000"/>
              <a:t>加</a:t>
            </a:r>
            <a:r>
              <a:rPr lang="en-US" altLang="zh-CN" sz="2000"/>
              <a:t>2</a:t>
            </a:r>
            <a:r>
              <a:rPr lang="zh-CN" altLang="en-US" sz="2000"/>
              <a:t>运算</a:t>
            </a:r>
            <a:endParaRPr lang="en-US" altLang="zh-CN" sz="2000"/>
          </a:p>
          <a:p>
            <a:r>
              <a:rPr lang="en-US" altLang="zh-CN" sz="2000"/>
              <a:t>26</a:t>
            </a:r>
            <a:r>
              <a:rPr lang="zh-CN" altLang="en-US" sz="2000"/>
              <a:t>乘</a:t>
            </a:r>
            <a:r>
              <a:rPr lang="en-US" altLang="zh-CN" sz="2000"/>
              <a:t>3</a:t>
            </a:r>
            <a:r>
              <a:rPr lang="zh-CN" altLang="en-US" sz="2000"/>
              <a:t>运算</a:t>
            </a:r>
            <a:endParaRPr lang="en-US" altLang="zh-CN" sz="2000"/>
          </a:p>
          <a:p>
            <a:r>
              <a:rPr lang="en-US" altLang="zh-CN" sz="2000"/>
              <a:t>78</a:t>
            </a:r>
            <a:r>
              <a:rPr lang="zh-CN" altLang="en-US" sz="2000"/>
              <a:t>加</a:t>
            </a:r>
            <a:r>
              <a:rPr lang="en-US" altLang="zh-CN" sz="2000"/>
              <a:t>6</a:t>
            </a:r>
            <a:r>
              <a:rPr lang="zh-CN" altLang="en-US" sz="2000"/>
              <a:t>运算</a:t>
            </a:r>
            <a:endParaRPr lang="en-US" altLang="zh-CN"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blinds(horizontal)">
                                      <p:cBhvr>
                                        <p:cTn id="1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4726305" y="3424238"/>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graphicFrame>
        <p:nvGraphicFramePr>
          <p:cNvPr id="7" name="表格 6"/>
          <p:cNvGraphicFramePr/>
          <p:nvPr>
            <p:custDataLst>
              <p:tags r:id="rId5"/>
            </p:custDataLst>
          </p:nvPr>
        </p:nvGraphicFramePr>
        <p:xfrm>
          <a:off x="8226425" y="445135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cxnSp>
        <p:nvCxnSpPr>
          <p:cNvPr id="9" name="直接箭头连接符 8"/>
          <p:cNvCxnSpPr/>
          <p:nvPr/>
        </p:nvCxnSpPr>
        <p:spPr>
          <a:xfrm flipV="1">
            <a:off x="5068570" y="1542415"/>
            <a:ext cx="2445385" cy="4405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 name="图片 5" descr="校徽"/>
          <p:cNvPicPr>
            <a:picLocks noChangeAspect="1"/>
          </p:cNvPicPr>
          <p:nvPr/>
        </p:nvPicPr>
        <p:blipFill>
          <a:blip r:embed="rId6">
            <a:alphaModFix amt="67000"/>
          </a:blip>
          <a:stretch>
            <a:fillRect/>
          </a:stretch>
        </p:blipFill>
        <p:spPr>
          <a:xfrm>
            <a:off x="135255" y="0"/>
            <a:ext cx="1297940" cy="1242695"/>
          </a:xfrm>
          <a:prstGeom prst="rect">
            <a:avLst/>
          </a:prstGeom>
        </p:spPr>
      </p:pic>
      <p:sp>
        <p:nvSpPr>
          <p:cNvPr id="10" name="文本框 9"/>
          <p:cNvSpPr txBox="1"/>
          <p:nvPr/>
        </p:nvSpPr>
        <p:spPr>
          <a:xfrm>
            <a:off x="274320" y="4281170"/>
            <a:ext cx="1587500" cy="2245360"/>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r>
              <a:rPr lang="en-US" altLang="zh-CN" sz="2000"/>
              <a:t>3</a:t>
            </a:r>
            <a:r>
              <a:rPr lang="zh-CN" altLang="en-US" sz="2000"/>
              <a:t>乘</a:t>
            </a:r>
            <a:r>
              <a:rPr lang="en-US" altLang="zh-CN" sz="2000"/>
              <a:t>8</a:t>
            </a:r>
            <a:r>
              <a:rPr lang="zh-CN" altLang="en-US" sz="2000"/>
              <a:t>运算</a:t>
            </a:r>
            <a:endParaRPr lang="en-US" altLang="zh-CN" sz="2000"/>
          </a:p>
          <a:p>
            <a:r>
              <a:rPr lang="en-US" altLang="zh-CN" sz="2000"/>
              <a:t>24</a:t>
            </a:r>
            <a:r>
              <a:rPr lang="zh-CN" altLang="en-US" sz="2000"/>
              <a:t>加</a:t>
            </a:r>
            <a:r>
              <a:rPr lang="en-US" altLang="zh-CN" sz="2000"/>
              <a:t>2</a:t>
            </a:r>
            <a:r>
              <a:rPr lang="zh-CN" altLang="en-US" sz="2000"/>
              <a:t>运算</a:t>
            </a:r>
            <a:endParaRPr lang="en-US" altLang="zh-CN" sz="2000"/>
          </a:p>
          <a:p>
            <a:r>
              <a:rPr lang="en-US" altLang="zh-CN" sz="2000"/>
              <a:t>26</a:t>
            </a:r>
            <a:r>
              <a:rPr lang="zh-CN" altLang="en-US" sz="2000"/>
              <a:t>乘</a:t>
            </a:r>
            <a:r>
              <a:rPr lang="en-US" altLang="zh-CN" sz="2000"/>
              <a:t>3</a:t>
            </a:r>
            <a:r>
              <a:rPr lang="zh-CN" altLang="en-US" sz="2000"/>
              <a:t>运算</a:t>
            </a:r>
            <a:endParaRPr lang="en-US" altLang="zh-CN" sz="2000"/>
          </a:p>
          <a:p>
            <a:r>
              <a:rPr lang="en-US" altLang="zh-CN" sz="2000"/>
              <a:t>78</a:t>
            </a:r>
            <a:r>
              <a:rPr lang="zh-CN" altLang="en-US" sz="2000"/>
              <a:t>加</a:t>
            </a:r>
            <a:r>
              <a:rPr lang="en-US" altLang="zh-CN" sz="2000"/>
              <a:t>6</a:t>
            </a:r>
            <a:r>
              <a:rPr lang="zh-CN" altLang="en-US" sz="2000"/>
              <a:t>运算</a:t>
            </a:r>
            <a:endParaRPr lang="en-US" altLang="zh-CN" sz="2000"/>
          </a:p>
          <a:p>
            <a:r>
              <a:rPr lang="zh-CN" altLang="en-US" sz="2000"/>
              <a:t>存结果</a:t>
            </a:r>
            <a:endParaRPr lang="zh-CN" altLang="en-US"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blinds(horizontal)">
                                      <p:cBhvr>
                                        <p:cTn id="1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931545" y="3766503"/>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graphicFrame>
        <p:nvGraphicFramePr>
          <p:cNvPr id="7" name="表格 6"/>
          <p:cNvGraphicFramePr/>
          <p:nvPr>
            <p:custDataLst>
              <p:tags r:id="rId5"/>
            </p:custDataLst>
          </p:nvPr>
        </p:nvGraphicFramePr>
        <p:xfrm>
          <a:off x="8226425" y="445135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cxnSp>
        <p:nvCxnSpPr>
          <p:cNvPr id="9" name="直接箭头连接符 8"/>
          <p:cNvCxnSpPr/>
          <p:nvPr/>
        </p:nvCxnSpPr>
        <p:spPr>
          <a:xfrm flipV="1">
            <a:off x="5032375" y="3519170"/>
            <a:ext cx="2442210" cy="2736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 name="图片 5" descr="校徽"/>
          <p:cNvPicPr>
            <a:picLocks noChangeAspect="1"/>
          </p:cNvPicPr>
          <p:nvPr/>
        </p:nvPicPr>
        <p:blipFill>
          <a:blip r:embed="rId6">
            <a:alphaModFix amt="67000"/>
          </a:blip>
          <a:stretch>
            <a:fillRect/>
          </a:stretch>
        </p:blipFill>
        <p:spPr>
          <a:xfrm>
            <a:off x="135255" y="0"/>
            <a:ext cx="1297940" cy="1242695"/>
          </a:xfrm>
          <a:prstGeom prst="rect">
            <a:avLst/>
          </a:prstGeom>
        </p:spPr>
      </p:pic>
      <p:sp>
        <p:nvSpPr>
          <p:cNvPr id="10" name="文本框 9"/>
          <p:cNvSpPr txBox="1"/>
          <p:nvPr/>
        </p:nvSpPr>
        <p:spPr>
          <a:xfrm>
            <a:off x="274320" y="4281170"/>
            <a:ext cx="1587500" cy="2553335"/>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r>
              <a:rPr lang="en-US" altLang="zh-CN" sz="2000"/>
              <a:t>3</a:t>
            </a:r>
            <a:r>
              <a:rPr lang="zh-CN" altLang="en-US" sz="2000"/>
              <a:t>乘</a:t>
            </a:r>
            <a:r>
              <a:rPr lang="en-US" altLang="zh-CN" sz="2000"/>
              <a:t>8</a:t>
            </a:r>
            <a:r>
              <a:rPr lang="zh-CN" altLang="en-US" sz="2000"/>
              <a:t>运算</a:t>
            </a:r>
            <a:endParaRPr lang="en-US" altLang="zh-CN" sz="2000"/>
          </a:p>
          <a:p>
            <a:r>
              <a:rPr lang="en-US" altLang="zh-CN" sz="2000"/>
              <a:t>24</a:t>
            </a:r>
            <a:r>
              <a:rPr lang="zh-CN" altLang="en-US" sz="2000"/>
              <a:t>加</a:t>
            </a:r>
            <a:r>
              <a:rPr lang="en-US" altLang="zh-CN" sz="2000"/>
              <a:t>2</a:t>
            </a:r>
            <a:r>
              <a:rPr lang="zh-CN" altLang="en-US" sz="2000"/>
              <a:t>运算</a:t>
            </a:r>
            <a:endParaRPr lang="en-US" altLang="zh-CN" sz="2000"/>
          </a:p>
          <a:p>
            <a:r>
              <a:rPr lang="en-US" altLang="zh-CN" sz="2000"/>
              <a:t>26</a:t>
            </a:r>
            <a:r>
              <a:rPr lang="zh-CN" altLang="en-US" sz="2000"/>
              <a:t>乘</a:t>
            </a:r>
            <a:r>
              <a:rPr lang="en-US" altLang="zh-CN" sz="2000"/>
              <a:t>3</a:t>
            </a:r>
            <a:r>
              <a:rPr lang="zh-CN" altLang="en-US" sz="2000"/>
              <a:t>运算</a:t>
            </a:r>
            <a:endParaRPr lang="en-US" altLang="zh-CN" sz="2000"/>
          </a:p>
          <a:p>
            <a:r>
              <a:rPr lang="en-US" altLang="zh-CN" sz="2000"/>
              <a:t>78</a:t>
            </a:r>
            <a:r>
              <a:rPr lang="zh-CN" altLang="en-US" sz="2000"/>
              <a:t>加</a:t>
            </a:r>
            <a:r>
              <a:rPr lang="en-US" altLang="zh-CN" sz="2000"/>
              <a:t>6</a:t>
            </a:r>
            <a:r>
              <a:rPr lang="zh-CN" altLang="en-US" sz="2000"/>
              <a:t>运算</a:t>
            </a:r>
            <a:endParaRPr lang="en-US" altLang="zh-CN" sz="2000"/>
          </a:p>
          <a:p>
            <a:r>
              <a:rPr lang="zh-CN" altLang="en-US" sz="2000"/>
              <a:t>存结果</a:t>
            </a:r>
            <a:endParaRPr lang="zh-CN" altLang="en-US" sz="2000"/>
          </a:p>
          <a:p>
            <a:r>
              <a:rPr lang="zh-CN" altLang="en-US" sz="2000"/>
              <a:t>打印</a:t>
            </a:r>
            <a:endParaRPr lang="zh-CN" altLang="en-US" sz="2000"/>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6" end="6"/>
                                            </p:txEl>
                                          </p:spTgt>
                                        </p:tgtEl>
                                        <p:attrNameLst>
                                          <p:attrName>style.visibility</p:attrName>
                                        </p:attrNameLst>
                                      </p:cBhvr>
                                      <p:to>
                                        <p:strVal val="visible"/>
                                      </p:to>
                                    </p:set>
                                    <p:animEffect transition="in" filter="blinds(horizontal)">
                                      <p:cBhvr>
                                        <p:cTn id="1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5074" name="图片 1795073"/>
          <p:cNvPicPr>
            <a:picLocks noChangeAspect="1"/>
          </p:cNvPicPr>
          <p:nvPr/>
        </p:nvPicPr>
        <p:blipFill>
          <a:blip r:embed="rId1"/>
          <a:stretch>
            <a:fillRect/>
          </a:stretch>
        </p:blipFill>
        <p:spPr>
          <a:xfrm>
            <a:off x="7477443" y="152083"/>
            <a:ext cx="4090987" cy="4248150"/>
          </a:xfrm>
          <a:prstGeom prst="rect">
            <a:avLst/>
          </a:prstGeom>
          <a:noFill/>
          <a:ln w="9525">
            <a:noFill/>
          </a:ln>
        </p:spPr>
      </p:pic>
      <p:grpSp>
        <p:nvGrpSpPr>
          <p:cNvPr id="1795076" name="组合 1795075"/>
          <p:cNvGrpSpPr/>
          <p:nvPr/>
        </p:nvGrpSpPr>
        <p:grpSpPr>
          <a:xfrm>
            <a:off x="2013903" y="826135"/>
            <a:ext cx="3270250" cy="2738438"/>
            <a:chOff x="749" y="790"/>
            <a:chExt cx="2060" cy="1725"/>
          </a:xfrm>
        </p:grpSpPr>
        <p:pic>
          <p:nvPicPr>
            <p:cNvPr id="1795077" name="图片 1795076"/>
            <p:cNvPicPr>
              <a:picLocks noChangeAspect="1"/>
            </p:cNvPicPr>
            <p:nvPr/>
          </p:nvPicPr>
          <p:blipFill>
            <a:blip r:embed="rId2"/>
            <a:stretch>
              <a:fillRect/>
            </a:stretch>
          </p:blipFill>
          <p:spPr>
            <a:xfrm>
              <a:off x="749" y="1051"/>
              <a:ext cx="2052" cy="1464"/>
            </a:xfrm>
            <a:prstGeom prst="rect">
              <a:avLst/>
            </a:prstGeom>
            <a:noFill/>
            <a:ln w="9525">
              <a:noFill/>
            </a:ln>
          </p:spPr>
        </p:pic>
        <p:pic>
          <p:nvPicPr>
            <p:cNvPr id="1795078" name="图片 1795077"/>
            <p:cNvPicPr>
              <a:picLocks noChangeAspect="1"/>
            </p:cNvPicPr>
            <p:nvPr/>
          </p:nvPicPr>
          <p:blipFill>
            <a:blip r:embed="rId3"/>
            <a:srcRect l="18948"/>
            <a:stretch>
              <a:fillRect/>
            </a:stretch>
          </p:blipFill>
          <p:spPr>
            <a:xfrm>
              <a:off x="753" y="790"/>
              <a:ext cx="2056" cy="246"/>
            </a:xfrm>
            <a:prstGeom prst="rect">
              <a:avLst/>
            </a:prstGeom>
            <a:noFill/>
            <a:ln w="9525">
              <a:noFill/>
            </a:ln>
          </p:spPr>
        </p:pic>
      </p:grpSp>
      <p:pic>
        <p:nvPicPr>
          <p:cNvPr id="1795079" name="图片 1795078"/>
          <p:cNvPicPr>
            <a:picLocks noChangeAspect="1"/>
          </p:cNvPicPr>
          <p:nvPr/>
        </p:nvPicPr>
        <p:blipFill>
          <a:blip r:embed="rId4"/>
          <a:stretch>
            <a:fillRect/>
          </a:stretch>
        </p:blipFill>
        <p:spPr>
          <a:xfrm>
            <a:off x="2020570" y="4280853"/>
            <a:ext cx="3276600" cy="2433637"/>
          </a:xfrm>
          <a:prstGeom prst="rect">
            <a:avLst/>
          </a:prstGeom>
          <a:noFill/>
          <a:ln w="76200" cap="flat" cmpd="sng">
            <a:solidFill>
              <a:schemeClr val="accent2"/>
            </a:solidFill>
            <a:prstDash val="solid"/>
            <a:miter/>
            <a:headEnd type="none" w="med" len="med"/>
            <a:tailEnd type="none" w="med" len="med"/>
          </a:ln>
        </p:spPr>
      </p:pic>
      <p:sp>
        <p:nvSpPr>
          <p:cNvPr id="1795080" name="文本框 1795079"/>
          <p:cNvSpPr txBox="1"/>
          <p:nvPr/>
        </p:nvSpPr>
        <p:spPr>
          <a:xfrm>
            <a:off x="5455920" y="5515610"/>
            <a:ext cx="2545080" cy="1198880"/>
          </a:xfrm>
          <a:prstGeom prst="rect">
            <a:avLst/>
          </a:prstGeom>
          <a:solidFill>
            <a:schemeClr val="bg1"/>
          </a:solidFill>
          <a:ln w="76200" cap="flat" cmpd="sng">
            <a:solidFill>
              <a:schemeClr val="accent2"/>
            </a:solidFill>
            <a:prstDash val="solid"/>
            <a:miter/>
            <a:headEnd type="none" w="med" len="med"/>
            <a:tailEnd type="none" w="med" len="med"/>
          </a:ln>
        </p:spPr>
        <p:txBody>
          <a:bodyPr wrap="none" anchor="t" anchorCtr="0">
            <a:spAutoFit/>
          </a:bodyPr>
          <a:p>
            <a:r>
              <a:rPr lang="en-US" altLang="zh-CN">
                <a:latin typeface="Arial" panose="020B0604020202020204" pitchFamily="34" charset="0"/>
                <a:ea typeface="宋体" panose="02010600030101010101" pitchFamily="2" charset="-122"/>
              </a:rPr>
              <a:t>“3”</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“8”</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9</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“2”</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10</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a:p>
            <a:r>
              <a:rPr lang="en-US" altLang="zh-CN">
                <a:latin typeface="Arial" panose="020B0604020202020204" pitchFamily="34" charset="0"/>
                <a:ea typeface="宋体" panose="02010600030101010101" pitchFamily="2" charset="-122"/>
              </a:rPr>
              <a:t>“6”</a:t>
            </a:r>
            <a:r>
              <a:rPr lang="zh-CN" altLang="en-US" dirty="0">
                <a:latin typeface="Arial" panose="020B0604020202020204" pitchFamily="34" charset="0"/>
                <a:ea typeface="宋体" panose="02010600030101010101" pitchFamily="2" charset="-122"/>
              </a:rPr>
              <a:t>存储在</a:t>
            </a:r>
            <a:r>
              <a:rPr lang="en-US" altLang="zh-CN">
                <a:latin typeface="Arial" panose="020B0604020202020204" pitchFamily="34" charset="0"/>
                <a:ea typeface="宋体" panose="02010600030101010101" pitchFamily="2" charset="-122"/>
              </a:rPr>
              <a:t>11</a:t>
            </a:r>
            <a:r>
              <a:rPr lang="zh-CN" altLang="en-US" dirty="0">
                <a:latin typeface="Arial" panose="020B0604020202020204" pitchFamily="34" charset="0"/>
                <a:ea typeface="宋体" panose="02010600030101010101" pitchFamily="2" charset="-122"/>
              </a:rPr>
              <a:t>号存储单元</a:t>
            </a:r>
            <a:endParaRPr lang="zh-CN" altLang="en-US" dirty="0">
              <a:latin typeface="Arial" panose="020B0604020202020204" pitchFamily="34" charset="0"/>
              <a:ea typeface="宋体" panose="02010600030101010101" pitchFamily="2" charset="-122"/>
            </a:endParaRPr>
          </a:p>
        </p:txBody>
      </p:sp>
      <p:grpSp>
        <p:nvGrpSpPr>
          <p:cNvPr id="1795081" name="组合 1795080"/>
          <p:cNvGrpSpPr/>
          <p:nvPr/>
        </p:nvGrpSpPr>
        <p:grpSpPr>
          <a:xfrm>
            <a:off x="926465" y="1208723"/>
            <a:ext cx="1331913" cy="976312"/>
            <a:chOff x="85" y="1191"/>
            <a:chExt cx="839" cy="615"/>
          </a:xfrm>
        </p:grpSpPr>
        <p:sp>
          <p:nvSpPr>
            <p:cNvPr id="20" name="AutoShape 39"/>
            <p:cNvSpPr>
              <a:spLocks noChangeArrowheads="1"/>
            </p:cNvSpPr>
            <p:nvPr/>
          </p:nvSpPr>
          <p:spPr bwMode="gray">
            <a:xfrm>
              <a:off x="85" y="119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3" name="Oval 40"/>
            <p:cNvSpPr/>
            <p:nvPr/>
          </p:nvSpPr>
          <p:spPr>
            <a:xfrm>
              <a:off x="154" y="124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57" y="127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机器级算法</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5" name="组合 1795084"/>
          <p:cNvGrpSpPr/>
          <p:nvPr/>
        </p:nvGrpSpPr>
        <p:grpSpPr>
          <a:xfrm>
            <a:off x="10436543" y="3095308"/>
            <a:ext cx="1331912" cy="976312"/>
            <a:chOff x="4771" y="2477"/>
            <a:chExt cx="839" cy="615"/>
          </a:xfrm>
        </p:grpSpPr>
        <p:sp>
          <p:nvSpPr>
            <p:cNvPr id="2" name="AutoShape 39"/>
            <p:cNvSpPr>
              <a:spLocks noChangeArrowheads="1"/>
            </p:cNvSpPr>
            <p:nvPr/>
          </p:nvSpPr>
          <p:spPr bwMode="gray">
            <a:xfrm>
              <a:off x="4771" y="2477"/>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87" name="Oval 40"/>
            <p:cNvSpPr/>
            <p:nvPr/>
          </p:nvSpPr>
          <p:spPr>
            <a:xfrm>
              <a:off x="4840" y="2528"/>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3" name="Text Box 84"/>
            <p:cNvSpPr txBox="1">
              <a:spLocks noChangeArrowheads="1"/>
            </p:cNvSpPr>
            <p:nvPr/>
          </p:nvSpPr>
          <p:spPr bwMode="auto">
            <a:xfrm>
              <a:off x="4843" y="2564"/>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指令</a:t>
              </a:r>
              <a:endParaRPr lang="zh-CN" altLang="en-US" dirty="0">
                <a:solidFill>
                  <a:srgbClr val="FFFFFF"/>
                </a:solidFill>
                <a:latin typeface="宋体" panose="02010600030101010101" pitchFamily="2" charset="-122"/>
                <a:ea typeface="华文中宋" panose="02010600040101010101" pitchFamily="2" charset="-122"/>
              </a:endParaRPr>
            </a:p>
          </p:txBody>
        </p:sp>
      </p:grpSp>
      <p:grpSp>
        <p:nvGrpSpPr>
          <p:cNvPr id="1795089" name="组合 1795088"/>
          <p:cNvGrpSpPr/>
          <p:nvPr/>
        </p:nvGrpSpPr>
        <p:grpSpPr>
          <a:xfrm>
            <a:off x="5236845" y="3766503"/>
            <a:ext cx="1331913" cy="976312"/>
            <a:chOff x="0" y="2821"/>
            <a:chExt cx="839" cy="615"/>
          </a:xfrm>
        </p:grpSpPr>
        <p:sp>
          <p:nvSpPr>
            <p:cNvPr id="4" name="AutoShape 39"/>
            <p:cNvSpPr>
              <a:spLocks noChangeArrowheads="1"/>
            </p:cNvSpPr>
            <p:nvPr/>
          </p:nvSpPr>
          <p:spPr bwMode="gray">
            <a:xfrm>
              <a:off x="0" y="2821"/>
              <a:ext cx="839" cy="615"/>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1795091" name="Oval 40"/>
            <p:cNvSpPr/>
            <p:nvPr/>
          </p:nvSpPr>
          <p:spPr>
            <a:xfrm>
              <a:off x="69" y="2872"/>
              <a:ext cx="701" cy="513"/>
            </a:xfrm>
            <a:prstGeom prst="ellipse">
              <a:avLst/>
            </a:prstGeom>
            <a:solidFill>
              <a:srgbClr val="800080"/>
            </a:solidFill>
            <a:ln w="28575" cap="flat" cmpd="sng">
              <a:solidFill>
                <a:srgbClr val="FFFFFF"/>
              </a:solidFill>
              <a:prstDash val="solid"/>
              <a:headEnd type="none" w="med" len="med"/>
              <a:tailEnd type="none" w="med" len="med"/>
            </a:ln>
          </p:spPr>
          <p:txBody>
            <a:bodyPr wrap="none" anchor="ctr" anchorCtr="0"/>
            <a:p>
              <a:pPr algn="ctr"/>
              <a:endParaRPr lang="zh-CN" altLang="en-US" sz="2800" dirty="0">
                <a:solidFill>
                  <a:srgbClr val="000000"/>
                </a:solidFill>
                <a:latin typeface="宋体" panose="02010600030101010101" pitchFamily="2" charset="-122"/>
                <a:ea typeface="宋体" panose="02010600030101010101" pitchFamily="2" charset="-122"/>
              </a:endParaRPr>
            </a:p>
          </p:txBody>
        </p:sp>
        <p:sp>
          <p:nvSpPr>
            <p:cNvPr id="5" name="Text Box 84"/>
            <p:cNvSpPr txBox="1">
              <a:spLocks noChangeArrowheads="1"/>
            </p:cNvSpPr>
            <p:nvPr/>
          </p:nvSpPr>
          <p:spPr bwMode="auto">
            <a:xfrm>
              <a:off x="72" y="2908"/>
              <a:ext cx="694" cy="406"/>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机器  级程序</a:t>
              </a:r>
              <a:endParaRPr lang="zh-CN" altLang="en-US" dirty="0">
                <a:solidFill>
                  <a:srgbClr val="FFFFFF"/>
                </a:solidFill>
                <a:latin typeface="宋体" panose="02010600030101010101" pitchFamily="2" charset="-122"/>
                <a:ea typeface="华文中宋" panose="02010600040101010101" pitchFamily="2" charset="-122"/>
              </a:endParaRPr>
            </a:p>
          </p:txBody>
        </p:sp>
      </p:grpSp>
      <p:graphicFrame>
        <p:nvGraphicFramePr>
          <p:cNvPr id="7" name="表格 6"/>
          <p:cNvGraphicFramePr/>
          <p:nvPr>
            <p:custDataLst>
              <p:tags r:id="rId5"/>
            </p:custDataLst>
          </p:nvPr>
        </p:nvGraphicFramePr>
        <p:xfrm>
          <a:off x="8226425" y="4451350"/>
          <a:ext cx="3845560" cy="2455545"/>
        </p:xfrm>
        <a:graphic>
          <a:graphicData uri="http://schemas.openxmlformats.org/drawingml/2006/table">
            <a:tbl>
              <a:tblPr firstRow="1" bandRow="1">
                <a:tableStyleId>{5940675A-B579-460E-94D1-54222C63F5DA}</a:tableStyleId>
              </a:tblPr>
              <a:tblGrid>
                <a:gridCol w="1537970"/>
                <a:gridCol w="1216025"/>
                <a:gridCol w="1091565"/>
              </a:tblGrid>
              <a:tr h="535305">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内存数据</a:t>
                      </a:r>
                      <a:r>
                        <a:rPr lang="zh-CN" altLang="en-US" sz="1800" b="0">
                          <a:latin typeface="宋体" panose="02010600030101010101" pitchFamily="2" charset="-122"/>
                          <a:ea typeface="宋体" panose="02010600030101010101" pitchFamily="2" charset="-122"/>
                          <a:cs typeface="宋体" panose="02010600030101010101" pitchFamily="2" charset="-122"/>
                        </a:rPr>
                        <a:t>空间</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内存地址</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注解</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3685">
                <a:tc>
                  <a:txBody>
                    <a:bodyPr/>
                    <a:p>
                      <a:pPr indent="0">
                        <a:buNone/>
                      </a:pPr>
                      <a:r>
                        <a:rPr lang="en-US" sz="1800" b="0">
                          <a:latin typeface="Calibri" panose="020F0502020204030204" charset="0"/>
                          <a:cs typeface="Calibri" panose="020F0502020204030204" charset="0"/>
                        </a:rPr>
                        <a:t> 0000 0011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0000 </a:t>
                      </a:r>
                      <a:r>
                        <a:rPr lang="en-US" sz="1800">
                          <a:latin typeface="Calibri" panose="020F0502020204030204" charset="0"/>
                          <a:cs typeface="Calibri" panose="020F0502020204030204" charset="0"/>
                          <a:sym typeface="+mn-ea"/>
                        </a:rPr>
                        <a:t>1</a:t>
                      </a:r>
                      <a:r>
                        <a:rPr lang="en-US" sz="1800" b="0">
                          <a:latin typeface="Calibri" panose="020F0502020204030204" charset="0"/>
                          <a:cs typeface="Calibri" panose="020F0502020204030204" charset="0"/>
                        </a:rPr>
                        <a:t>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3</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0000 1000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001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8</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a:t>
                      </a:r>
                      <a:r>
                        <a:rPr lang="en-US" sz="1800">
                          <a:latin typeface="Calibri" panose="020F0502020204030204" charset="0"/>
                          <a:cs typeface="Calibri" panose="020F0502020204030204" charset="0"/>
                          <a:sym typeface="+mn-ea"/>
                        </a:rPr>
                        <a:t>0000 0010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a:t>
                      </a:r>
                      <a:r>
                        <a:rPr 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010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2</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Calibri" panose="020F0502020204030204" charset="0"/>
                          <a:cs typeface="Calibri" panose="020F0502020204030204" charset="0"/>
                        </a:rPr>
                        <a:t> 0000 0110</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0000 1011</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en-US" altLang="zh-CN" sz="1800">
                          <a:latin typeface="Arial" panose="020B0604020202020204" pitchFamily="34" charset="0"/>
                          <a:ea typeface="宋体" panose="02010600030101010101" pitchFamily="2" charset="-122"/>
                          <a:sym typeface="+mn-ea"/>
                        </a:rPr>
                        <a:t>6</a:t>
                      </a: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0000 1100</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zh-CN" altLang="en-US" sz="1800" dirty="0">
                          <a:latin typeface="Arial" panose="020B0604020202020204" pitchFamily="34" charset="0"/>
                          <a:ea typeface="宋体" panose="02010600030101010101" pitchFamily="2" charset="-122"/>
                          <a:sym typeface="+mn-ea"/>
                        </a:rPr>
                        <a:t>存储</a:t>
                      </a:r>
                      <a:r>
                        <a:rPr lang="zh-CN" altLang="en-US" sz="1800" dirty="0">
                          <a:latin typeface="Arial" panose="020B0604020202020204" pitchFamily="34" charset="0"/>
                          <a:ea typeface="宋体" panose="02010600030101010101" pitchFamily="2" charset="-122"/>
                          <a:sym typeface="+mn-ea"/>
                        </a:rPr>
                        <a:t>结果</a:t>
                      </a:r>
                      <a:endParaRPr lang="zh-CN" altLang="en-US" sz="1800" dirty="0">
                        <a:latin typeface="Arial" panose="020B0604020202020204" pitchFamily="34" charset="0"/>
                        <a:ea typeface="宋体" panose="02010600030101010101" pitchFamily="2" charset="-122"/>
                        <a:sym typeface="+mn-ea"/>
                      </a:endParaRPr>
                    </a:p>
                  </a:txBody>
                  <a:tcPr marL="68580" marR="68580" marT="0" marB="0" vert="horz" anchor="t" anchorCtr="0">
                    <a:lnL>
                      <a:noFill/>
                    </a:lnL>
                    <a:lnR cap="flat">
                      <a:noFill/>
                    </a:lnR>
                    <a:lnT cap="flat">
                      <a:noFill/>
                    </a:lnT>
                    <a:lnB cap="flat">
                      <a:noFill/>
                    </a:lnB>
                    <a:lnTlToBr>
                      <a:noFill/>
                    </a:lnTlToBr>
                    <a:lnBlToTr>
                      <a:noFill/>
                    </a:lnBlToTr>
                    <a:noFill/>
                  </a:tcPr>
                </a:tc>
              </a:tr>
              <a:tr h="274320">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endParaRPr lang="en-US"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cap="flat">
                      <a:noFill/>
                    </a:lnR>
                    <a:lnT cap="flat">
                      <a:noFill/>
                    </a:lnT>
                    <a:lnB cap="flat">
                      <a:noFill/>
                    </a:lnB>
                    <a:lnTlToBr>
                      <a:noFill/>
                    </a:lnTlToBr>
                    <a:lnBlToTr>
                      <a:noFill/>
                    </a:lnBlToTr>
                    <a:noFill/>
                  </a:tcPr>
                </a:tc>
              </a:tr>
            </a:tbl>
          </a:graphicData>
        </a:graphic>
      </p:graphicFrame>
      <p:cxnSp>
        <p:nvCxnSpPr>
          <p:cNvPr id="9" name="直接箭头连接符 8"/>
          <p:cNvCxnSpPr/>
          <p:nvPr/>
        </p:nvCxnSpPr>
        <p:spPr>
          <a:xfrm flipV="1">
            <a:off x="3251835" y="4185920"/>
            <a:ext cx="4222750" cy="23818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6" name="图片 5" descr="校徽"/>
          <p:cNvPicPr>
            <a:picLocks noChangeAspect="1"/>
          </p:cNvPicPr>
          <p:nvPr/>
        </p:nvPicPr>
        <p:blipFill>
          <a:blip r:embed="rId6">
            <a:alphaModFix amt="67000"/>
          </a:blip>
          <a:stretch>
            <a:fillRect/>
          </a:stretch>
        </p:blipFill>
        <p:spPr>
          <a:xfrm>
            <a:off x="135255" y="0"/>
            <a:ext cx="1297940" cy="1242695"/>
          </a:xfrm>
          <a:prstGeom prst="rect">
            <a:avLst/>
          </a:prstGeom>
        </p:spPr>
      </p:pic>
      <p:sp>
        <p:nvSpPr>
          <p:cNvPr id="10" name="文本框 9"/>
          <p:cNvSpPr txBox="1"/>
          <p:nvPr/>
        </p:nvSpPr>
        <p:spPr>
          <a:xfrm>
            <a:off x="274320" y="4281170"/>
            <a:ext cx="1587500" cy="2553335"/>
          </a:xfrm>
          <a:prstGeom prst="rect">
            <a:avLst/>
          </a:prstGeom>
          <a:noFill/>
        </p:spPr>
        <p:txBody>
          <a:bodyPr wrap="square" rtlCol="0">
            <a:spAutoFit/>
          </a:bodyPr>
          <a:p>
            <a:r>
              <a:rPr lang="zh-CN" altLang="en-US" sz="2000"/>
              <a:t>传</a:t>
            </a:r>
            <a:r>
              <a:rPr lang="en-US" altLang="zh-CN" sz="2000"/>
              <a:t>3</a:t>
            </a:r>
            <a:r>
              <a:rPr lang="zh-CN" altLang="en-US" sz="2000"/>
              <a:t>到运算器</a:t>
            </a:r>
            <a:endParaRPr lang="en-US" altLang="zh-CN" sz="2000"/>
          </a:p>
          <a:p>
            <a:r>
              <a:rPr lang="en-US" altLang="zh-CN" sz="2000"/>
              <a:t>3</a:t>
            </a:r>
            <a:r>
              <a:rPr lang="zh-CN" altLang="en-US" sz="2000"/>
              <a:t>乘</a:t>
            </a:r>
            <a:r>
              <a:rPr lang="en-US" altLang="zh-CN" sz="2000"/>
              <a:t>8</a:t>
            </a:r>
            <a:r>
              <a:rPr lang="zh-CN" altLang="en-US" sz="2000"/>
              <a:t>运算</a:t>
            </a:r>
            <a:endParaRPr lang="en-US" altLang="zh-CN" sz="2000"/>
          </a:p>
          <a:p>
            <a:r>
              <a:rPr lang="en-US" altLang="zh-CN" sz="2000"/>
              <a:t>24</a:t>
            </a:r>
            <a:r>
              <a:rPr lang="zh-CN" altLang="en-US" sz="2000"/>
              <a:t>加</a:t>
            </a:r>
            <a:r>
              <a:rPr lang="en-US" altLang="zh-CN" sz="2000"/>
              <a:t>2</a:t>
            </a:r>
            <a:r>
              <a:rPr lang="zh-CN" altLang="en-US" sz="2000"/>
              <a:t>运算</a:t>
            </a:r>
            <a:endParaRPr lang="en-US" altLang="zh-CN" sz="2000"/>
          </a:p>
          <a:p>
            <a:r>
              <a:rPr lang="en-US" altLang="zh-CN" sz="2000"/>
              <a:t>26</a:t>
            </a:r>
            <a:r>
              <a:rPr lang="zh-CN" altLang="en-US" sz="2000"/>
              <a:t>乘</a:t>
            </a:r>
            <a:r>
              <a:rPr lang="en-US" altLang="zh-CN" sz="2000"/>
              <a:t>3</a:t>
            </a:r>
            <a:r>
              <a:rPr lang="zh-CN" altLang="en-US" sz="2000"/>
              <a:t>运算</a:t>
            </a:r>
            <a:endParaRPr lang="en-US" altLang="zh-CN" sz="2000"/>
          </a:p>
          <a:p>
            <a:r>
              <a:rPr lang="en-US" altLang="zh-CN" sz="2000"/>
              <a:t>78</a:t>
            </a:r>
            <a:r>
              <a:rPr lang="zh-CN" altLang="en-US" sz="2000"/>
              <a:t>加</a:t>
            </a:r>
            <a:r>
              <a:rPr lang="en-US" altLang="zh-CN" sz="2000"/>
              <a:t>6</a:t>
            </a:r>
            <a:r>
              <a:rPr lang="zh-CN" altLang="en-US" sz="2000"/>
              <a:t>运算</a:t>
            </a:r>
            <a:endParaRPr lang="en-US" altLang="zh-CN" sz="2000"/>
          </a:p>
          <a:p>
            <a:r>
              <a:rPr lang="zh-CN" altLang="en-US" sz="2000"/>
              <a:t>存结果</a:t>
            </a:r>
            <a:endParaRPr lang="zh-CN" altLang="en-US" sz="2000"/>
          </a:p>
          <a:p>
            <a:r>
              <a:rPr lang="zh-CN" altLang="en-US" sz="2000"/>
              <a:t>打印</a:t>
            </a:r>
            <a:endParaRPr lang="zh-CN" altLang="en-US" sz="2000"/>
          </a:p>
          <a:p>
            <a:r>
              <a:rPr lang="zh-CN" altLang="en-US" sz="2000"/>
              <a:t>停机</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blinds(horizontal)">
                                      <p:cBhvr>
                                        <p:cTn id="1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8325485" y="3157220"/>
            <a:ext cx="3142615" cy="3234690"/>
          </a:xfrm>
          <a:prstGeom prst="rect">
            <a:avLst/>
          </a:prstGeom>
          <a:noFill/>
          <a:ln w="9525">
            <a:noFill/>
          </a:ln>
        </p:spPr>
      </p:pic>
      <p:sp>
        <p:nvSpPr>
          <p:cNvPr id="2" name="文本框 1"/>
          <p:cNvSpPr txBox="1"/>
          <p:nvPr/>
        </p:nvSpPr>
        <p:spPr>
          <a:xfrm>
            <a:off x="1179830" y="1528445"/>
            <a:ext cx="7717155" cy="2861310"/>
          </a:xfrm>
          <a:prstGeom prst="rect">
            <a:avLst/>
          </a:prstGeom>
          <a:noFill/>
        </p:spPr>
        <p:txBody>
          <a:bodyPr wrap="square" rtlCol="0">
            <a:spAutoFit/>
          </a:bodyPr>
          <a:p>
            <a:pPr fontAlgn="auto">
              <a:lnSpc>
                <a:spcPct val="150000"/>
              </a:lnSpc>
            </a:pPr>
            <a:r>
              <a:rPr lang="en-US" altLang="zh-CN" sz="2400"/>
              <a:t>      </a:t>
            </a:r>
            <a:r>
              <a:rPr lang="zh-CN" altLang="en-US" sz="2400"/>
              <a:t>1847 年,英国数学家乔治·布尔(George Boole)提出了一个系统的逻辑处理方法并由此而发展成一个代数体系—— 布尔代数。布尔代数是研究开关理论和逻辑设计的数学基础,已被广泛应用于数字系统设计中。数字计算机和其他数字系统大量使用各种各样的数字逻辑电路。</a:t>
            </a:r>
            <a:endParaRPr lang="zh-CN" altLang="en-US" sz="2400"/>
          </a:p>
        </p:txBody>
      </p:sp>
      <p:pic>
        <p:nvPicPr>
          <p:cNvPr id="7" name="图片 6" descr="校徽"/>
          <p:cNvPicPr>
            <a:picLocks noChangeAspect="1"/>
          </p:cNvPicPr>
          <p:nvPr/>
        </p:nvPicPr>
        <p:blipFill>
          <a:blip r:embed="rId2">
            <a:alphaModFix amt="67000"/>
          </a:blip>
          <a:stretch>
            <a:fillRect/>
          </a:stretch>
        </p:blipFill>
        <p:spPr>
          <a:xfrm>
            <a:off x="10788015" y="14287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82" name="矩形 1812481"/>
          <p:cNvSpPr/>
          <p:nvPr/>
        </p:nvSpPr>
        <p:spPr>
          <a:xfrm>
            <a:off x="2224088" y="1602740"/>
            <a:ext cx="4340225" cy="1684338"/>
          </a:xfrm>
          <a:prstGeom prst="rect">
            <a:avLst/>
          </a:prstGeom>
          <a:solidFill>
            <a:schemeClr val="bg1"/>
          </a:solidFill>
          <a:ln w="9525" cap="flat" cmpd="sng">
            <a:solidFill>
              <a:schemeClr val="bg2"/>
            </a:solidFill>
            <a:prstDash val="solid"/>
            <a:miter/>
            <a:headEnd type="none" w="med" len="med"/>
            <a:tailEnd type="none" w="med" len="med"/>
          </a:ln>
        </p:spPr>
        <p:txBody>
          <a:bodyPr/>
          <a:p>
            <a:endParaRPr lang="zh-CN" altLang="en-US"/>
          </a:p>
        </p:txBody>
      </p:sp>
      <p:sp>
        <p:nvSpPr>
          <p:cNvPr id="1812483" name="Text Box 16"/>
          <p:cNvSpPr txBox="1"/>
          <p:nvPr/>
        </p:nvSpPr>
        <p:spPr>
          <a:xfrm>
            <a:off x="1687513" y="497840"/>
            <a:ext cx="29006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机器级程序的执行机制</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(1)</a:t>
            </a:r>
            <a:r>
              <a:rPr lang="zh-CN" altLang="en-US" dirty="0">
                <a:solidFill>
                  <a:schemeClr val="bg1"/>
                </a:solidFill>
                <a:latin typeface="Arial" panose="020B0604020202020204" pitchFamily="34" charset="0"/>
                <a:ea typeface="华文中宋" panose="02010600040101010101" pitchFamily="2" charset="-122"/>
              </a:rPr>
              <a:t>装配一台计算机</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运算器</a:t>
            </a:r>
            <a:endParaRPr lang="zh-CN" altLang="en-US" dirty="0">
              <a:solidFill>
                <a:schemeClr val="bg1"/>
              </a:solidFill>
              <a:latin typeface="Arial" panose="020B0604020202020204" pitchFamily="34" charset="0"/>
              <a:ea typeface="华文中宋" panose="02010600040101010101" pitchFamily="2" charset="-122"/>
            </a:endParaRPr>
          </a:p>
        </p:txBody>
      </p:sp>
      <p:sp>
        <p:nvSpPr>
          <p:cNvPr id="1812484" name="任意多边形 1812483"/>
          <p:cNvSpPr/>
          <p:nvPr/>
        </p:nvSpPr>
        <p:spPr>
          <a:xfrm>
            <a:off x="3633788" y="2099628"/>
            <a:ext cx="914400" cy="307975"/>
          </a:xfrm>
          <a:custGeom>
            <a:avLst/>
            <a:gdLst/>
            <a:ahLst/>
            <a:cxnLst/>
            <a:pathLst>
              <a:path w="599" h="179">
                <a:moveTo>
                  <a:pt x="599" y="176"/>
                </a:moveTo>
                <a:lnTo>
                  <a:pt x="248" y="179"/>
                </a:lnTo>
                <a:lnTo>
                  <a:pt x="248" y="2"/>
                </a:lnTo>
                <a:lnTo>
                  <a:pt x="0" y="0"/>
                </a:lnTo>
                <a:lnTo>
                  <a:pt x="0" y="146"/>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2485" name="文本框 1812484"/>
          <p:cNvSpPr txBox="1"/>
          <p:nvPr/>
        </p:nvSpPr>
        <p:spPr>
          <a:xfrm>
            <a:off x="4873625" y="1599565"/>
            <a:ext cx="1331913" cy="305435"/>
          </a:xfrm>
          <a:prstGeom prst="rect">
            <a:avLst/>
          </a:prstGeom>
          <a:noFill/>
          <a:ln w="9525">
            <a:noFill/>
          </a:ln>
        </p:spPr>
        <p:txBody>
          <a:bodyPr lIns="91429" tIns="45716" rIns="91429" bIns="45716">
            <a:spAutoFit/>
          </a:bodyPr>
          <a:p>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数据</a:t>
            </a:r>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寄存器</a:t>
            </a:r>
            <a:endParaRPr lang="zh-CN" altLang="en-US" sz="1400">
              <a:solidFill>
                <a:srgbClr val="FF0000"/>
              </a:solidFill>
              <a:latin typeface="Arial" panose="020B0604020202020204" pitchFamily="34" charset="0"/>
              <a:ea typeface="宋体" panose="02010600030101010101" pitchFamily="2" charset="-122"/>
            </a:endParaRPr>
          </a:p>
        </p:txBody>
      </p:sp>
      <p:sp>
        <p:nvSpPr>
          <p:cNvPr id="1812486" name="矩形 1812485"/>
          <p:cNvSpPr/>
          <p:nvPr/>
        </p:nvSpPr>
        <p:spPr>
          <a:xfrm>
            <a:off x="4554538" y="1934528"/>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00000000 00000011</a:t>
            </a:r>
            <a:endParaRPr lang="en-US" altLang="zh-CN" sz="1600">
              <a:latin typeface="Arial" panose="020B0604020202020204" pitchFamily="34" charset="0"/>
              <a:ea typeface="宋体" panose="02010600030101010101" pitchFamily="2" charset="-122"/>
            </a:endParaRPr>
          </a:p>
        </p:txBody>
      </p:sp>
      <p:sp>
        <p:nvSpPr>
          <p:cNvPr id="1812487" name="矩形 1812486"/>
          <p:cNvSpPr/>
          <p:nvPr/>
        </p:nvSpPr>
        <p:spPr>
          <a:xfrm>
            <a:off x="4554538" y="2259965"/>
            <a:ext cx="1838325" cy="280988"/>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00000000 00001000</a:t>
            </a:r>
            <a:endParaRPr lang="en-US" altLang="zh-CN" sz="1400">
              <a:latin typeface="Arial" panose="020B0604020202020204" pitchFamily="34" charset="0"/>
              <a:ea typeface="宋体" panose="02010600030101010101" pitchFamily="2" charset="-122"/>
            </a:endParaRPr>
          </a:p>
        </p:txBody>
      </p:sp>
      <p:sp>
        <p:nvSpPr>
          <p:cNvPr id="1812488" name="矩形 1812487"/>
          <p:cNvSpPr/>
          <p:nvPr/>
        </p:nvSpPr>
        <p:spPr>
          <a:xfrm>
            <a:off x="4554538" y="2585403"/>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00000000</a:t>
            </a:r>
            <a:endParaRPr lang="en-US" altLang="zh-CN" sz="1400">
              <a:latin typeface="Arial" panose="020B0604020202020204" pitchFamily="34" charset="0"/>
              <a:ea typeface="宋体" panose="02010600030101010101" pitchFamily="2" charset="-122"/>
            </a:endParaRPr>
          </a:p>
        </p:txBody>
      </p:sp>
      <p:sp>
        <p:nvSpPr>
          <p:cNvPr id="1812489" name="矩形 1812488"/>
          <p:cNvSpPr/>
          <p:nvPr/>
        </p:nvSpPr>
        <p:spPr>
          <a:xfrm>
            <a:off x="4554538" y="2912428"/>
            <a:ext cx="183832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00000000</a:t>
            </a:r>
            <a:endParaRPr lang="en-US" altLang="zh-CN" sz="1400">
              <a:latin typeface="Arial" panose="020B0604020202020204" pitchFamily="34" charset="0"/>
              <a:ea typeface="宋体" panose="02010600030101010101" pitchFamily="2" charset="-122"/>
            </a:endParaRPr>
          </a:p>
        </p:txBody>
      </p:sp>
      <p:grpSp>
        <p:nvGrpSpPr>
          <p:cNvPr id="1812490" name="组合 1812489"/>
          <p:cNvGrpSpPr/>
          <p:nvPr/>
        </p:nvGrpSpPr>
        <p:grpSpPr>
          <a:xfrm>
            <a:off x="2289175" y="2318703"/>
            <a:ext cx="1512888" cy="695325"/>
            <a:chOff x="2534" y="361"/>
            <a:chExt cx="953" cy="438"/>
          </a:xfrm>
        </p:grpSpPr>
        <p:sp>
          <p:nvSpPr>
            <p:cNvPr id="1812491" name="任意多边形 1812490"/>
            <p:cNvSpPr/>
            <p:nvPr/>
          </p:nvSpPr>
          <p:spPr>
            <a:xfrm>
              <a:off x="2534" y="361"/>
              <a:ext cx="953" cy="438"/>
            </a:xfrm>
            <a:custGeom>
              <a:avLst/>
              <a:gdLst/>
              <a:ahLst/>
              <a:cxnLst/>
              <a:pathLst>
                <a:path w="953" h="438">
                  <a:moveTo>
                    <a:pt x="267" y="11"/>
                  </a:moveTo>
                  <a:lnTo>
                    <a:pt x="0" y="11"/>
                  </a:lnTo>
                  <a:lnTo>
                    <a:pt x="184" y="438"/>
                  </a:lnTo>
                  <a:lnTo>
                    <a:pt x="810" y="438"/>
                  </a:lnTo>
                  <a:lnTo>
                    <a:pt x="953" y="0"/>
                  </a:lnTo>
                  <a:lnTo>
                    <a:pt x="707" y="0"/>
                  </a:lnTo>
                  <a:lnTo>
                    <a:pt x="676" y="115"/>
                  </a:lnTo>
                  <a:lnTo>
                    <a:pt x="315" y="115"/>
                  </a:lnTo>
                  <a:lnTo>
                    <a:pt x="267" y="11"/>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12492" name="文本框 1812491"/>
            <p:cNvSpPr txBox="1"/>
            <p:nvPr/>
          </p:nvSpPr>
          <p:spPr>
            <a:xfrm>
              <a:off x="2718" y="493"/>
              <a:ext cx="610" cy="289"/>
            </a:xfrm>
            <a:prstGeom prst="rect">
              <a:avLst/>
            </a:prstGeom>
            <a:noFill/>
            <a:ln w="9525">
              <a:noFill/>
            </a:ln>
          </p:spPr>
          <p:txBody>
            <a:bodyPr lIns="91429" tIns="45716" rIns="91429" bIns="45716">
              <a:spAutoFit/>
            </a:bodyPr>
            <a:p>
              <a:r>
                <a:rPr lang="zh-CN" altLang="en-US" sz="1200" b="0" dirty="0">
                  <a:latin typeface="Arial" panose="020B0604020202020204" pitchFamily="34" charset="0"/>
                  <a:ea typeface="宋体" panose="02010600030101010101" pitchFamily="2" charset="-122"/>
                </a:rPr>
                <a:t>算术、逻辑及移位运算</a:t>
              </a:r>
              <a:endParaRPr lang="zh-CN" altLang="en-US" sz="1200" b="0">
                <a:latin typeface="Arial" panose="020B0604020202020204" pitchFamily="34" charset="0"/>
                <a:ea typeface="宋体" panose="02010600030101010101" pitchFamily="2" charset="-122"/>
              </a:endParaRPr>
            </a:p>
          </p:txBody>
        </p:sp>
      </p:grpSp>
      <p:sp>
        <p:nvSpPr>
          <p:cNvPr id="1812493" name="任意多边形 1812492"/>
          <p:cNvSpPr/>
          <p:nvPr/>
        </p:nvSpPr>
        <p:spPr>
          <a:xfrm>
            <a:off x="3035300" y="2479040"/>
            <a:ext cx="1500188" cy="741363"/>
          </a:xfrm>
          <a:custGeom>
            <a:avLst/>
            <a:gdLst/>
            <a:ahLst/>
            <a:cxnLst/>
            <a:pathLst>
              <a:path w="945" h="467">
                <a:moveTo>
                  <a:pt x="1" y="343"/>
                </a:moveTo>
                <a:lnTo>
                  <a:pt x="0" y="467"/>
                </a:lnTo>
                <a:lnTo>
                  <a:pt x="607" y="467"/>
                </a:lnTo>
                <a:lnTo>
                  <a:pt x="607" y="0"/>
                </a:lnTo>
                <a:lnTo>
                  <a:pt x="945" y="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2494" name="矩形 1812493"/>
          <p:cNvSpPr/>
          <p:nvPr/>
        </p:nvSpPr>
        <p:spPr>
          <a:xfrm>
            <a:off x="4162425" y="224409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0</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2495" name="矩形 1812494"/>
          <p:cNvSpPr/>
          <p:nvPr/>
        </p:nvSpPr>
        <p:spPr>
          <a:xfrm>
            <a:off x="4162425" y="186309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1</a:t>
            </a:r>
            <a:endParaRPr lang="en-US" altLang="zh-CN" sz="1800" baseline="-25000">
              <a:solidFill>
                <a:srgbClr val="FF0066"/>
              </a:solidFill>
              <a:latin typeface="Arial" panose="020B0604020202020204" pitchFamily="34" charset="0"/>
              <a:ea typeface="宋体" panose="02010600030101010101" pitchFamily="2" charset="-122"/>
            </a:endParaRPr>
          </a:p>
        </p:txBody>
      </p:sp>
      <p:grpSp>
        <p:nvGrpSpPr>
          <p:cNvPr id="1812496" name="组合 1812495"/>
          <p:cNvGrpSpPr/>
          <p:nvPr/>
        </p:nvGrpSpPr>
        <p:grpSpPr>
          <a:xfrm>
            <a:off x="2009775" y="1186815"/>
            <a:ext cx="1279525" cy="952500"/>
            <a:chOff x="1348" y="1728"/>
            <a:chExt cx="806" cy="600"/>
          </a:xfrm>
        </p:grpSpPr>
        <p:sp>
          <p:nvSpPr>
            <p:cNvPr id="20"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运算器</a:t>
              </a:r>
              <a:endParaRPr lang="en-US" altLang="zh-CN">
                <a:solidFill>
                  <a:srgbClr val="FFFFFF"/>
                </a:solidFill>
                <a:latin typeface="宋体" panose="02010600030101010101" pitchFamily="2" charset="-122"/>
                <a:ea typeface="华文中宋" panose="02010600040101010101" pitchFamily="2" charset="-122"/>
              </a:endParaRPr>
            </a:p>
          </p:txBody>
        </p:sp>
      </p:grpSp>
      <p:sp>
        <p:nvSpPr>
          <p:cNvPr id="1812500" name="任意多边形 1812499"/>
          <p:cNvSpPr/>
          <p:nvPr/>
        </p:nvSpPr>
        <p:spPr>
          <a:xfrm>
            <a:off x="2571750" y="2037715"/>
            <a:ext cx="1963738" cy="317500"/>
          </a:xfrm>
          <a:custGeom>
            <a:avLst/>
            <a:gdLst/>
            <a:ahLst/>
            <a:cxnLst/>
            <a:pathLst>
              <a:path w="1237" h="130">
                <a:moveTo>
                  <a:pt x="1237" y="0"/>
                </a:moveTo>
                <a:cubicBezTo>
                  <a:pt x="1222" y="0"/>
                  <a:pt x="1206" y="0"/>
                  <a:pt x="1191" y="0"/>
                </a:cubicBezTo>
                <a:lnTo>
                  <a:pt x="0" y="0"/>
                </a:lnTo>
                <a:lnTo>
                  <a:pt x="0" y="13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2501" name="文本框 1812500"/>
          <p:cNvSpPr txBox="1"/>
          <p:nvPr/>
        </p:nvSpPr>
        <p:spPr>
          <a:xfrm>
            <a:off x="2133600" y="3514090"/>
            <a:ext cx="2283460" cy="1050290"/>
          </a:xfrm>
          <a:prstGeom prst="rect">
            <a:avLst/>
          </a:prstGeom>
          <a:noFill/>
          <a:ln w="9525">
            <a:noFill/>
          </a:ln>
        </p:spPr>
        <p:txBody>
          <a:bodyPr wrap="none" anchor="t" anchorCtr="0">
            <a:spAutoFit/>
          </a:bodyPr>
          <a:p>
            <a:pPr>
              <a:lnSpc>
                <a:spcPct val="130000"/>
              </a:lnSpc>
              <a:buClr>
                <a:srgbClr val="FF0000"/>
              </a:buClr>
              <a:buFont typeface="Wingdings" panose="05000000000000000000" pitchFamily="2" charset="2"/>
              <a:buChar char="p"/>
            </a:pPr>
            <a:r>
              <a:rPr lang="en-US" altLang="zh-CN" sz="2400">
                <a:latin typeface="楷体" panose="02010609060101010101" charset="-122"/>
                <a:ea typeface="楷体" panose="02010609060101010101" charset="-122"/>
                <a:cs typeface="楷体" panose="02010609060101010101" charset="-122"/>
              </a:rPr>
              <a:t>(</a:t>
            </a:r>
            <a:r>
              <a:rPr lang="zh-CN" altLang="en-US" sz="2400" dirty="0">
                <a:latin typeface="楷体" panose="02010609060101010101" charset="-122"/>
                <a:ea typeface="楷体" panose="02010609060101010101" charset="-122"/>
                <a:cs typeface="楷体" panose="02010609060101010101" charset="-122"/>
              </a:rPr>
              <a:t>数据</a:t>
            </a:r>
            <a:r>
              <a:rPr lang="en-US" altLang="zh-CN" sz="2400">
                <a:latin typeface="楷体" panose="02010609060101010101" charset="-122"/>
                <a:ea typeface="楷体" panose="02010609060101010101" charset="-122"/>
                <a:cs typeface="楷体" panose="02010609060101010101" charset="-122"/>
              </a:rPr>
              <a:t>)</a:t>
            </a:r>
            <a:r>
              <a:rPr lang="zh-CN" altLang="en-US" sz="2400" dirty="0">
                <a:latin typeface="楷体" panose="02010609060101010101" charset="-122"/>
                <a:ea typeface="楷体" panose="02010609060101010101" charset="-122"/>
                <a:cs typeface="楷体" panose="02010609060101010101" charset="-122"/>
              </a:rPr>
              <a:t>寄存器</a:t>
            </a:r>
            <a:endParaRPr lang="zh-CN" altLang="en-US" sz="2400" dirty="0">
              <a:latin typeface="楷体" panose="02010609060101010101" charset="-122"/>
              <a:ea typeface="楷体" panose="02010609060101010101" charset="-122"/>
              <a:cs typeface="楷体" panose="02010609060101010101" charset="-122"/>
            </a:endParaRPr>
          </a:p>
          <a:p>
            <a:pPr>
              <a:lnSpc>
                <a:spcPct val="130000"/>
              </a:lnSpc>
              <a:buClr>
                <a:srgbClr val="FF0000"/>
              </a:buClr>
              <a:buFont typeface="Wingdings" panose="05000000000000000000" pitchFamily="2" charset="2"/>
              <a:buChar char="p"/>
            </a:pPr>
            <a:r>
              <a:rPr lang="zh-CN" altLang="en-US" sz="2400" dirty="0">
                <a:latin typeface="楷体" panose="02010609060101010101" charset="-122"/>
                <a:ea typeface="楷体" panose="02010609060101010101" charset="-122"/>
                <a:cs typeface="楷体" panose="02010609060101010101" charset="-122"/>
              </a:rPr>
              <a:t>算术逻辑部件</a:t>
            </a:r>
            <a:endParaRPr lang="zh-CN" altLang="en-US" sz="2400" dirty="0">
              <a:latin typeface="楷体" panose="02010609060101010101" charset="-122"/>
              <a:ea typeface="楷体" panose="02010609060101010101" charset="-122"/>
              <a:cs typeface="楷体" panose="02010609060101010101" charset="-122"/>
            </a:endParaRPr>
          </a:p>
        </p:txBody>
      </p:sp>
      <p:sp>
        <p:nvSpPr>
          <p:cNvPr id="1812502" name="文本框 1812501"/>
          <p:cNvSpPr txBox="1"/>
          <p:nvPr/>
        </p:nvSpPr>
        <p:spPr>
          <a:xfrm>
            <a:off x="2184400" y="4698365"/>
            <a:ext cx="6483350" cy="1308100"/>
          </a:xfrm>
          <a:prstGeom prst="rect">
            <a:avLst/>
          </a:prstGeom>
          <a:noFill/>
          <a:ln w="9525">
            <a:noFill/>
          </a:ln>
        </p:spPr>
        <p:txBody>
          <a:bodyPr lIns="91429" tIns="45716" rIns="91429" bIns="45716">
            <a:spAutoFit/>
          </a:bodyPr>
          <a:p>
            <a:pPr>
              <a:spcBef>
                <a:spcPct val="30000"/>
              </a:spcBef>
            </a:pPr>
            <a:r>
              <a:rPr lang="en-US" altLang="zh-CN" sz="2400">
                <a:solidFill>
                  <a:schemeClr val="accent2"/>
                </a:solidFill>
                <a:latin typeface="楷体" panose="02010609060101010101" charset="-122"/>
                <a:ea typeface="楷体" panose="02010609060101010101" charset="-122"/>
                <a:cs typeface="楷体" panose="02010609060101010101" charset="-122"/>
              </a:rPr>
              <a:t>R</a:t>
            </a:r>
            <a:r>
              <a:rPr lang="en-US" altLang="zh-CN" sz="2400" baseline="-25000">
                <a:solidFill>
                  <a:schemeClr val="accent2"/>
                </a:solidFill>
                <a:latin typeface="楷体" panose="02010609060101010101" charset="-122"/>
                <a:ea typeface="楷体" panose="02010609060101010101" charset="-122"/>
                <a:cs typeface="楷体" panose="02010609060101010101" charset="-122"/>
              </a:rPr>
              <a:t>0 </a:t>
            </a:r>
            <a:r>
              <a:rPr lang="en-US" altLang="zh-CN" sz="2400">
                <a:solidFill>
                  <a:schemeClr val="accent2"/>
                </a:solidFill>
                <a:latin typeface="楷体" panose="02010609060101010101" charset="-122"/>
                <a:ea typeface="楷体" panose="02010609060101010101" charset="-122"/>
                <a:cs typeface="楷体" panose="02010609060101010101" charset="-122"/>
              </a:rPr>
              <a:t>= R</a:t>
            </a:r>
            <a:r>
              <a:rPr lang="en-US" altLang="zh-CN" sz="2400" baseline="-25000">
                <a:solidFill>
                  <a:schemeClr val="accent2"/>
                </a:solidFill>
                <a:latin typeface="楷体" panose="02010609060101010101" charset="-122"/>
                <a:ea typeface="楷体" panose="02010609060101010101" charset="-122"/>
                <a:cs typeface="楷体" panose="02010609060101010101" charset="-122"/>
              </a:rPr>
              <a:t>1</a:t>
            </a:r>
            <a:r>
              <a:rPr lang="en-US" altLang="zh-CN" sz="2400">
                <a:solidFill>
                  <a:schemeClr val="accent2"/>
                </a:solidFill>
                <a:latin typeface="楷体" panose="02010609060101010101" charset="-122"/>
                <a:ea typeface="楷体" panose="02010609060101010101" charset="-122"/>
                <a:cs typeface="楷体" panose="02010609060101010101" charset="-122"/>
              </a:rPr>
              <a:t> </a:t>
            </a:r>
            <a:r>
              <a:rPr lang="en-US" altLang="zh-CN" sz="2400">
                <a:solidFill>
                  <a:schemeClr val="accent2"/>
                </a:solidFill>
                <a:latin typeface="楷体" panose="02010609060101010101" charset="-122"/>
                <a:ea typeface="楷体" panose="02010609060101010101" charset="-122"/>
                <a:cs typeface="楷体" panose="02010609060101010101" charset="-122"/>
                <a:sym typeface="Symbol" panose="05050102010706020507" pitchFamily="18" charset="2"/>
              </a:rPr>
              <a:t></a:t>
            </a:r>
            <a:r>
              <a:rPr lang="en-US" altLang="zh-CN" sz="2400">
                <a:solidFill>
                  <a:schemeClr val="accent2"/>
                </a:solidFill>
                <a:latin typeface="楷体" panose="02010609060101010101" charset="-122"/>
                <a:ea typeface="楷体" panose="02010609060101010101" charset="-122"/>
                <a:cs typeface="楷体" panose="02010609060101010101" charset="-122"/>
              </a:rPr>
              <a:t> R</a:t>
            </a:r>
            <a:r>
              <a:rPr lang="en-US" altLang="zh-CN" sz="2400" baseline="-25000">
                <a:solidFill>
                  <a:schemeClr val="accent2"/>
                </a:solidFill>
                <a:latin typeface="楷体" panose="02010609060101010101" charset="-122"/>
                <a:ea typeface="楷体" panose="02010609060101010101" charset="-122"/>
                <a:cs typeface="楷体" panose="02010609060101010101" charset="-122"/>
              </a:rPr>
              <a:t>0 </a:t>
            </a:r>
            <a:endParaRPr lang="en-US" altLang="zh-CN" sz="2400" baseline="-25000">
              <a:solidFill>
                <a:schemeClr val="accent2"/>
              </a:solidFill>
              <a:latin typeface="楷体" panose="02010609060101010101" charset="-122"/>
              <a:ea typeface="楷体" panose="02010609060101010101" charset="-122"/>
              <a:cs typeface="楷体" panose="02010609060101010101" charset="-122"/>
            </a:endParaRPr>
          </a:p>
          <a:p>
            <a:pPr>
              <a:spcBef>
                <a:spcPct val="30000"/>
              </a:spcBef>
            </a:pPr>
            <a:r>
              <a:rPr lang="en-US" altLang="zh-CN" sz="2400">
                <a:solidFill>
                  <a:schemeClr val="accent2"/>
                </a:solidFill>
                <a:latin typeface="楷体" panose="02010609060101010101" charset="-122"/>
                <a:ea typeface="楷体" panose="02010609060101010101" charset="-122"/>
                <a:cs typeface="楷体" panose="02010609060101010101" charset="-122"/>
              </a:rPr>
              <a:t>(</a:t>
            </a:r>
            <a:r>
              <a:rPr lang="zh-CN" altLang="en-US" sz="2400" dirty="0">
                <a:solidFill>
                  <a:schemeClr val="accent2"/>
                </a:solidFill>
                <a:latin typeface="楷体" panose="02010609060101010101" charset="-122"/>
                <a:ea typeface="楷体" panose="02010609060101010101" charset="-122"/>
                <a:cs typeface="楷体" panose="02010609060101010101" charset="-122"/>
              </a:rPr>
              <a:t>赋值</a:t>
            </a:r>
            <a:r>
              <a:rPr lang="en-US" altLang="zh-CN" sz="2400">
                <a:solidFill>
                  <a:schemeClr val="accent2"/>
                </a:solidFill>
                <a:latin typeface="楷体" panose="02010609060101010101" charset="-122"/>
                <a:ea typeface="楷体" panose="02010609060101010101" charset="-122"/>
                <a:cs typeface="楷体" panose="02010609060101010101" charset="-122"/>
              </a:rPr>
              <a:t>, R</a:t>
            </a:r>
            <a:r>
              <a:rPr lang="en-US" altLang="zh-CN" sz="2400" baseline="-25000">
                <a:solidFill>
                  <a:schemeClr val="accent2"/>
                </a:solidFill>
                <a:latin typeface="楷体" panose="02010609060101010101" charset="-122"/>
                <a:ea typeface="楷体" panose="02010609060101010101" charset="-122"/>
                <a:cs typeface="楷体" panose="02010609060101010101" charset="-122"/>
              </a:rPr>
              <a:t>0</a:t>
            </a:r>
            <a:r>
              <a:rPr lang="zh-CN" altLang="en-US" sz="2400" dirty="0">
                <a:solidFill>
                  <a:schemeClr val="accent2"/>
                </a:solidFill>
                <a:latin typeface="楷体" panose="02010609060101010101" charset="-122"/>
                <a:ea typeface="楷体" panose="02010609060101010101" charset="-122"/>
                <a:cs typeface="楷体" panose="02010609060101010101" charset="-122"/>
              </a:rPr>
              <a:t>既是一个操作数，又保存运算结果</a:t>
            </a:r>
            <a:r>
              <a:rPr lang="en-US" altLang="zh-CN" sz="2400">
                <a:solidFill>
                  <a:schemeClr val="accent2"/>
                </a:solidFill>
                <a:latin typeface="楷体" panose="02010609060101010101" charset="-122"/>
                <a:ea typeface="楷体" panose="02010609060101010101" charset="-122"/>
                <a:cs typeface="楷体" panose="02010609060101010101" charset="-122"/>
              </a:rPr>
              <a:t>)</a:t>
            </a:r>
            <a:r>
              <a:rPr lang="zh-CN" altLang="en-US" sz="2400" dirty="0">
                <a:solidFill>
                  <a:schemeClr val="accent2"/>
                </a:solidFill>
                <a:latin typeface="楷体" panose="02010609060101010101" charset="-122"/>
                <a:ea typeface="楷体" panose="02010609060101010101" charset="-122"/>
                <a:cs typeface="楷体" panose="02010609060101010101" charset="-122"/>
              </a:rPr>
              <a:t>。其中</a:t>
            </a:r>
            <a:r>
              <a:rPr lang="zh-CN" altLang="en-US" sz="2400">
                <a:solidFill>
                  <a:schemeClr val="accent2"/>
                </a:solidFill>
                <a:latin typeface="楷体" panose="02010609060101010101" charset="-122"/>
                <a:ea typeface="楷体" panose="02010609060101010101" charset="-122"/>
                <a:cs typeface="楷体" panose="02010609060101010101" charset="-122"/>
                <a:sym typeface="Symbol" panose="05050102010706020507" pitchFamily="18" charset="2"/>
              </a:rPr>
              <a:t></a:t>
            </a:r>
            <a:r>
              <a:rPr lang="zh-CN" altLang="en-US" sz="2400" dirty="0">
                <a:solidFill>
                  <a:schemeClr val="accent2"/>
                </a:solidFill>
                <a:latin typeface="楷体" panose="02010609060101010101" charset="-122"/>
                <a:ea typeface="楷体" panose="02010609060101010101" charset="-122"/>
                <a:cs typeface="楷体" panose="02010609060101010101" charset="-122"/>
                <a:sym typeface="Symbol" panose="05050102010706020507" pitchFamily="18" charset="2"/>
              </a:rPr>
              <a:t>为算术、逻辑及移位运算符</a:t>
            </a:r>
            <a:endParaRPr lang="zh-CN" altLang="en-US" sz="2400">
              <a:solidFill>
                <a:schemeClr val="accent2"/>
              </a:solidFill>
              <a:latin typeface="楷体" panose="02010609060101010101" charset="-122"/>
              <a:ea typeface="楷体" panose="02010609060101010101" charset="-122"/>
              <a:cs typeface="楷体" panose="02010609060101010101" charset="-122"/>
              <a:sym typeface="Symbol" panose="05050102010706020507" pitchFamily="18" charset="2"/>
            </a:endParaRPr>
          </a:p>
        </p:txBody>
      </p:sp>
      <p:sp>
        <p:nvSpPr>
          <p:cNvPr id="2" name="文本框 1"/>
          <p:cNvSpPr txBox="1"/>
          <p:nvPr/>
        </p:nvSpPr>
        <p:spPr>
          <a:xfrm>
            <a:off x="1165225" y="663575"/>
            <a:ext cx="3230880" cy="534035"/>
          </a:xfrm>
          <a:prstGeom prst="rect">
            <a:avLst/>
          </a:prstGeom>
          <a:noFill/>
        </p:spPr>
        <p:txBody>
          <a:bodyPr wrap="none" rtlCol="0" anchor="t">
            <a:spAutoFit/>
          </a:bodyPr>
          <a:p>
            <a:pPr>
              <a:lnSpc>
                <a:spcPct val="120000"/>
              </a:lnSpc>
            </a:pPr>
            <a:r>
              <a:rPr lang="zh-CN" altLang="en-US" sz="2400" dirty="0">
                <a:solidFill>
                  <a:schemeClr val="tx1"/>
                </a:solidFill>
                <a:latin typeface="楷体" panose="02010609060101010101" charset="-122"/>
                <a:ea typeface="楷体" panose="02010609060101010101" charset="-122"/>
                <a:sym typeface="+mn-ea"/>
              </a:rPr>
              <a:t>机器级程序的执行机制</a:t>
            </a:r>
            <a:endParaRPr lang="zh-CN" altLang="en-US" sz="2400" dirty="0">
              <a:solidFill>
                <a:schemeClr val="tx1"/>
              </a:solidFill>
              <a:latin typeface="楷体" panose="02010609060101010101" charset="-122"/>
              <a:ea typeface="楷体" panose="02010609060101010101" charset="-122"/>
              <a:sym typeface="+mn-ea"/>
            </a:endParaRPr>
          </a:p>
        </p:txBody>
      </p:sp>
      <p:pic>
        <p:nvPicPr>
          <p:cNvPr id="7" name="图片 6" descr="校徽"/>
          <p:cNvPicPr>
            <a:picLocks noChangeAspect="1"/>
          </p:cNvPicPr>
          <p:nvPr/>
        </p:nvPicPr>
        <p:blipFill>
          <a:blip r:embed="rId1">
            <a:alphaModFix amt="67000"/>
          </a:blip>
          <a:stretch>
            <a:fillRect/>
          </a:stretch>
        </p:blipFill>
        <p:spPr>
          <a:xfrm>
            <a:off x="10807700" y="100330"/>
            <a:ext cx="1297940" cy="1242695"/>
          </a:xfrm>
          <a:prstGeom prst="rect">
            <a:avLst/>
          </a:prstGeom>
        </p:spPr>
      </p:pic>
    </p:spTree>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3506" name="矩形 1813505"/>
          <p:cNvSpPr/>
          <p:nvPr/>
        </p:nvSpPr>
        <p:spPr>
          <a:xfrm>
            <a:off x="2224088" y="1104900"/>
            <a:ext cx="4340225" cy="1684338"/>
          </a:xfrm>
          <a:prstGeom prst="rect">
            <a:avLst/>
          </a:prstGeom>
          <a:solidFill>
            <a:schemeClr val="bg1"/>
          </a:solidFill>
          <a:ln w="9525" cap="flat" cmpd="sng">
            <a:solidFill>
              <a:schemeClr val="bg2"/>
            </a:solidFill>
            <a:prstDash val="solid"/>
            <a:miter/>
            <a:headEnd type="none" w="med" len="med"/>
            <a:tailEnd type="none" w="med" len="med"/>
          </a:ln>
        </p:spPr>
        <p:txBody>
          <a:bodyPr/>
          <a:p>
            <a:endParaRPr lang="zh-CN" altLang="en-US"/>
          </a:p>
        </p:txBody>
      </p:sp>
      <p:sp>
        <p:nvSpPr>
          <p:cNvPr id="1813507" name="矩形 1813506"/>
          <p:cNvSpPr/>
          <p:nvPr/>
        </p:nvSpPr>
        <p:spPr>
          <a:xfrm>
            <a:off x="2822575" y="3324225"/>
            <a:ext cx="3536950" cy="1452563"/>
          </a:xfrm>
          <a:prstGeom prst="rect">
            <a:avLst/>
          </a:prstGeom>
          <a:solidFill>
            <a:srgbClr val="F8F8F8"/>
          </a:solidFill>
          <a:ln w="9525" cap="flat" cmpd="sng">
            <a:solidFill>
              <a:schemeClr val="tx1"/>
            </a:solidFill>
            <a:prstDash val="solid"/>
            <a:miter/>
            <a:headEnd type="none" w="med" len="med"/>
            <a:tailEnd type="none" w="med" len="med"/>
          </a:ln>
        </p:spPr>
        <p:txBody>
          <a:bodyPr/>
          <a:p>
            <a:endParaRPr lang="zh-CN" altLang="en-US"/>
          </a:p>
        </p:txBody>
      </p:sp>
      <p:sp>
        <p:nvSpPr>
          <p:cNvPr id="1813508" name="任意多边形 1813507"/>
          <p:cNvSpPr/>
          <p:nvPr/>
        </p:nvSpPr>
        <p:spPr>
          <a:xfrm>
            <a:off x="3633788" y="1601788"/>
            <a:ext cx="914400" cy="307975"/>
          </a:xfrm>
          <a:custGeom>
            <a:avLst/>
            <a:gdLst/>
            <a:ahLst/>
            <a:cxnLst/>
            <a:pathLst>
              <a:path w="599" h="179">
                <a:moveTo>
                  <a:pt x="599" y="176"/>
                </a:moveTo>
                <a:lnTo>
                  <a:pt x="248" y="179"/>
                </a:lnTo>
                <a:lnTo>
                  <a:pt x="248" y="2"/>
                </a:lnTo>
                <a:lnTo>
                  <a:pt x="0" y="0"/>
                </a:lnTo>
                <a:lnTo>
                  <a:pt x="0" y="146"/>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3509" name="文本框 1813508"/>
          <p:cNvSpPr txBox="1"/>
          <p:nvPr/>
        </p:nvSpPr>
        <p:spPr>
          <a:xfrm>
            <a:off x="2922588" y="3446463"/>
            <a:ext cx="908050" cy="459105"/>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时钟与节拍发生器</a:t>
            </a:r>
            <a:endParaRPr lang="zh-CN" altLang="en-US" sz="1200" b="0">
              <a:latin typeface="Arial" panose="020B0604020202020204" pitchFamily="34" charset="0"/>
              <a:ea typeface="宋体" panose="02010600030101010101" pitchFamily="2" charset="-122"/>
            </a:endParaRPr>
          </a:p>
        </p:txBody>
      </p:sp>
      <p:sp>
        <p:nvSpPr>
          <p:cNvPr id="1813510" name="文本框 1813509"/>
          <p:cNvSpPr txBox="1"/>
          <p:nvPr/>
        </p:nvSpPr>
        <p:spPr>
          <a:xfrm>
            <a:off x="2922588" y="4356100"/>
            <a:ext cx="908050" cy="274320"/>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信号控制</a:t>
            </a:r>
            <a:endParaRPr lang="zh-CN" altLang="en-US" sz="1200" b="0">
              <a:latin typeface="Arial" panose="020B0604020202020204" pitchFamily="34" charset="0"/>
              <a:ea typeface="宋体" panose="02010600030101010101" pitchFamily="2" charset="-122"/>
            </a:endParaRPr>
          </a:p>
        </p:txBody>
      </p:sp>
      <p:sp>
        <p:nvSpPr>
          <p:cNvPr id="1813511" name="矩形 1813510"/>
          <p:cNvSpPr/>
          <p:nvPr/>
        </p:nvSpPr>
        <p:spPr>
          <a:xfrm>
            <a:off x="4424363" y="3689350"/>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00000000</a:t>
            </a:r>
            <a:endParaRPr lang="en-US" altLang="zh-CN" sz="1400">
              <a:latin typeface="Arial" panose="020B0604020202020204" pitchFamily="34" charset="0"/>
              <a:ea typeface="宋体" panose="02010600030101010101" pitchFamily="2" charset="-122"/>
            </a:endParaRPr>
          </a:p>
        </p:txBody>
      </p:sp>
      <p:sp>
        <p:nvSpPr>
          <p:cNvPr id="1813512" name="矩形 1813511"/>
          <p:cNvSpPr/>
          <p:nvPr/>
        </p:nvSpPr>
        <p:spPr>
          <a:xfrm>
            <a:off x="4383088" y="4381500"/>
            <a:ext cx="1830387" cy="279400"/>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000000 0000000000</a:t>
            </a:r>
            <a:endParaRPr lang="en-US" altLang="zh-CN" sz="1400">
              <a:latin typeface="Arial" panose="020B0604020202020204" pitchFamily="34" charset="0"/>
              <a:ea typeface="宋体" panose="02010600030101010101" pitchFamily="2" charset="-122"/>
            </a:endParaRPr>
          </a:p>
        </p:txBody>
      </p:sp>
      <p:sp>
        <p:nvSpPr>
          <p:cNvPr id="1813513" name="矩形 1813512"/>
          <p:cNvSpPr/>
          <p:nvPr/>
        </p:nvSpPr>
        <p:spPr>
          <a:xfrm>
            <a:off x="5237163" y="3395663"/>
            <a:ext cx="428625"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PC</a:t>
            </a:r>
            <a:endParaRPr lang="en-US" altLang="zh-CN" sz="1400">
              <a:solidFill>
                <a:srgbClr val="FF0066"/>
              </a:solidFill>
              <a:latin typeface="Arial" panose="020B0604020202020204" pitchFamily="34" charset="0"/>
              <a:ea typeface="宋体" panose="02010600030101010101" pitchFamily="2" charset="-122"/>
            </a:endParaRPr>
          </a:p>
        </p:txBody>
      </p:sp>
      <p:sp>
        <p:nvSpPr>
          <p:cNvPr id="1813514" name="矩形 1813513"/>
          <p:cNvSpPr/>
          <p:nvPr/>
        </p:nvSpPr>
        <p:spPr>
          <a:xfrm>
            <a:off x="5237163" y="4089400"/>
            <a:ext cx="359410"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IR</a:t>
            </a:r>
            <a:endParaRPr lang="en-US" altLang="zh-CN" sz="1400">
              <a:solidFill>
                <a:srgbClr val="FF0066"/>
              </a:solidFill>
              <a:latin typeface="Arial" panose="020B0604020202020204" pitchFamily="34" charset="0"/>
              <a:ea typeface="宋体" panose="02010600030101010101" pitchFamily="2" charset="-122"/>
            </a:endParaRPr>
          </a:p>
        </p:txBody>
      </p:sp>
      <p:sp>
        <p:nvSpPr>
          <p:cNvPr id="1813515" name="矩形 1813514"/>
          <p:cNvSpPr/>
          <p:nvPr/>
        </p:nvSpPr>
        <p:spPr>
          <a:xfrm>
            <a:off x="4554538" y="1436688"/>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00000000 00000000</a:t>
            </a:r>
            <a:endParaRPr lang="en-US" altLang="zh-CN" sz="1600">
              <a:latin typeface="Arial" panose="020B0604020202020204" pitchFamily="34" charset="0"/>
              <a:ea typeface="宋体" panose="02010600030101010101" pitchFamily="2" charset="-122"/>
            </a:endParaRPr>
          </a:p>
        </p:txBody>
      </p:sp>
      <p:sp>
        <p:nvSpPr>
          <p:cNvPr id="1813516" name="矩形 1813515"/>
          <p:cNvSpPr/>
          <p:nvPr/>
        </p:nvSpPr>
        <p:spPr>
          <a:xfrm>
            <a:off x="4554538" y="1762125"/>
            <a:ext cx="1838325" cy="280988"/>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00000000 00000000</a:t>
            </a:r>
            <a:endParaRPr lang="en-US" altLang="zh-CN" sz="1400">
              <a:latin typeface="Arial" panose="020B0604020202020204" pitchFamily="34" charset="0"/>
              <a:ea typeface="宋体" panose="02010600030101010101" pitchFamily="2" charset="-122"/>
            </a:endParaRPr>
          </a:p>
        </p:txBody>
      </p:sp>
      <p:sp>
        <p:nvSpPr>
          <p:cNvPr id="1813517" name="矩形 1813516"/>
          <p:cNvSpPr/>
          <p:nvPr/>
        </p:nvSpPr>
        <p:spPr>
          <a:xfrm>
            <a:off x="4554538" y="2087563"/>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00000000</a:t>
            </a:r>
            <a:endParaRPr lang="en-US" altLang="zh-CN" sz="1400">
              <a:latin typeface="Arial" panose="020B0604020202020204" pitchFamily="34" charset="0"/>
              <a:ea typeface="宋体" panose="02010600030101010101" pitchFamily="2" charset="-122"/>
            </a:endParaRPr>
          </a:p>
        </p:txBody>
      </p:sp>
      <p:sp>
        <p:nvSpPr>
          <p:cNvPr id="1813518" name="矩形 1813517"/>
          <p:cNvSpPr/>
          <p:nvPr/>
        </p:nvSpPr>
        <p:spPr>
          <a:xfrm>
            <a:off x="4554538" y="2414588"/>
            <a:ext cx="183832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00000000</a:t>
            </a:r>
            <a:endParaRPr lang="en-US" altLang="zh-CN" sz="1400">
              <a:latin typeface="Arial" panose="020B0604020202020204" pitchFamily="34" charset="0"/>
              <a:ea typeface="宋体" panose="02010600030101010101" pitchFamily="2" charset="-122"/>
            </a:endParaRPr>
          </a:p>
        </p:txBody>
      </p:sp>
      <p:sp>
        <p:nvSpPr>
          <p:cNvPr id="1813519" name="直接连接符 1813518"/>
          <p:cNvSpPr/>
          <p:nvPr/>
        </p:nvSpPr>
        <p:spPr>
          <a:xfrm flipH="1" flipV="1">
            <a:off x="3838575" y="4495800"/>
            <a:ext cx="525463" cy="0"/>
          </a:xfrm>
          <a:prstGeom prst="line">
            <a:avLst/>
          </a:prstGeom>
          <a:ln w="9525" cap="flat" cmpd="sng">
            <a:solidFill>
              <a:schemeClr val="tx1"/>
            </a:solidFill>
            <a:prstDash val="solid"/>
            <a:headEnd type="none" w="med" len="med"/>
            <a:tailEnd type="triangle" w="med" len="med"/>
          </a:ln>
        </p:spPr>
      </p:sp>
      <p:sp>
        <p:nvSpPr>
          <p:cNvPr id="1813520" name="直接连接符 1813519"/>
          <p:cNvSpPr/>
          <p:nvPr/>
        </p:nvSpPr>
        <p:spPr>
          <a:xfrm>
            <a:off x="3376613" y="3981450"/>
            <a:ext cx="0" cy="365125"/>
          </a:xfrm>
          <a:prstGeom prst="line">
            <a:avLst/>
          </a:prstGeom>
          <a:ln w="9525" cap="flat" cmpd="sng">
            <a:solidFill>
              <a:schemeClr val="tx1"/>
            </a:solidFill>
            <a:prstDash val="solid"/>
            <a:headEnd type="none" w="med" len="med"/>
            <a:tailEnd type="triangle" w="med" len="med"/>
          </a:ln>
        </p:spPr>
      </p:sp>
      <p:grpSp>
        <p:nvGrpSpPr>
          <p:cNvPr id="1813521" name="组合 1813520"/>
          <p:cNvGrpSpPr/>
          <p:nvPr/>
        </p:nvGrpSpPr>
        <p:grpSpPr>
          <a:xfrm>
            <a:off x="2289175" y="1820863"/>
            <a:ext cx="1512888" cy="695325"/>
            <a:chOff x="2534" y="361"/>
            <a:chExt cx="953" cy="438"/>
          </a:xfrm>
        </p:grpSpPr>
        <p:sp>
          <p:nvSpPr>
            <p:cNvPr id="1813522" name="任意多边形 1813521"/>
            <p:cNvSpPr/>
            <p:nvPr/>
          </p:nvSpPr>
          <p:spPr>
            <a:xfrm>
              <a:off x="2534" y="361"/>
              <a:ext cx="953" cy="438"/>
            </a:xfrm>
            <a:custGeom>
              <a:avLst/>
              <a:gdLst/>
              <a:ahLst/>
              <a:cxnLst/>
              <a:pathLst>
                <a:path w="953" h="438">
                  <a:moveTo>
                    <a:pt x="267" y="11"/>
                  </a:moveTo>
                  <a:lnTo>
                    <a:pt x="0" y="11"/>
                  </a:lnTo>
                  <a:lnTo>
                    <a:pt x="184" y="438"/>
                  </a:lnTo>
                  <a:lnTo>
                    <a:pt x="810" y="438"/>
                  </a:lnTo>
                  <a:lnTo>
                    <a:pt x="953" y="0"/>
                  </a:lnTo>
                  <a:lnTo>
                    <a:pt x="707" y="0"/>
                  </a:lnTo>
                  <a:lnTo>
                    <a:pt x="676" y="115"/>
                  </a:lnTo>
                  <a:lnTo>
                    <a:pt x="315" y="115"/>
                  </a:lnTo>
                  <a:lnTo>
                    <a:pt x="267" y="11"/>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13523" name="文本框 1813522"/>
            <p:cNvSpPr txBox="1"/>
            <p:nvPr/>
          </p:nvSpPr>
          <p:spPr>
            <a:xfrm>
              <a:off x="2718" y="493"/>
              <a:ext cx="610" cy="289"/>
            </a:xfrm>
            <a:prstGeom prst="rect">
              <a:avLst/>
            </a:prstGeom>
            <a:noFill/>
            <a:ln w="9525">
              <a:noFill/>
            </a:ln>
          </p:spPr>
          <p:txBody>
            <a:bodyPr lIns="91429" tIns="45716" rIns="91429" bIns="45716">
              <a:spAutoFit/>
            </a:bodyPr>
            <a:p>
              <a:r>
                <a:rPr lang="zh-CN" altLang="en-US" sz="1200" b="0" dirty="0">
                  <a:latin typeface="Arial" panose="020B0604020202020204" pitchFamily="34" charset="0"/>
                  <a:ea typeface="宋体" panose="02010600030101010101" pitchFamily="2" charset="-122"/>
                </a:rPr>
                <a:t>算术、逻辑及移位运算</a:t>
              </a:r>
              <a:endParaRPr lang="zh-CN" altLang="en-US" sz="1200" b="0">
                <a:latin typeface="Arial" panose="020B0604020202020204" pitchFamily="34" charset="0"/>
                <a:ea typeface="宋体" panose="02010600030101010101" pitchFamily="2" charset="-122"/>
              </a:endParaRPr>
            </a:p>
          </p:txBody>
        </p:sp>
      </p:grpSp>
      <p:sp>
        <p:nvSpPr>
          <p:cNvPr id="1813524" name="任意多边形 1813523"/>
          <p:cNvSpPr/>
          <p:nvPr/>
        </p:nvSpPr>
        <p:spPr>
          <a:xfrm>
            <a:off x="2139950" y="2274888"/>
            <a:ext cx="777875" cy="2220912"/>
          </a:xfrm>
          <a:custGeom>
            <a:avLst/>
            <a:gdLst/>
            <a:ahLst/>
            <a:cxnLst/>
            <a:pathLst>
              <a:path w="490" h="1398">
                <a:moveTo>
                  <a:pt x="490" y="1398"/>
                </a:moveTo>
                <a:lnTo>
                  <a:pt x="0" y="1398"/>
                </a:lnTo>
                <a:lnTo>
                  <a:pt x="0" y="0"/>
                </a:lnTo>
                <a:lnTo>
                  <a:pt x="23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3525" name="任意多边形 1813524"/>
          <p:cNvSpPr/>
          <p:nvPr/>
        </p:nvSpPr>
        <p:spPr>
          <a:xfrm>
            <a:off x="3625850" y="3971925"/>
            <a:ext cx="1585913" cy="377825"/>
          </a:xfrm>
          <a:custGeom>
            <a:avLst/>
            <a:gdLst/>
            <a:ahLst/>
            <a:cxnLst/>
            <a:pathLst>
              <a:path w="998" h="238">
                <a:moveTo>
                  <a:pt x="0" y="238"/>
                </a:moveTo>
                <a:lnTo>
                  <a:pt x="0" y="107"/>
                </a:lnTo>
                <a:lnTo>
                  <a:pt x="998" y="107"/>
                </a:lnTo>
                <a:lnTo>
                  <a:pt x="998"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3526" name="任意多边形 1813525"/>
          <p:cNvSpPr/>
          <p:nvPr/>
        </p:nvSpPr>
        <p:spPr>
          <a:xfrm>
            <a:off x="3035300" y="1981200"/>
            <a:ext cx="1500188" cy="741363"/>
          </a:xfrm>
          <a:custGeom>
            <a:avLst/>
            <a:gdLst/>
            <a:ahLst/>
            <a:cxnLst/>
            <a:pathLst>
              <a:path w="945" h="467">
                <a:moveTo>
                  <a:pt x="1" y="343"/>
                </a:moveTo>
                <a:lnTo>
                  <a:pt x="0" y="467"/>
                </a:lnTo>
                <a:lnTo>
                  <a:pt x="607" y="467"/>
                </a:lnTo>
                <a:lnTo>
                  <a:pt x="607" y="0"/>
                </a:lnTo>
                <a:lnTo>
                  <a:pt x="945" y="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3527" name="矩形 1813526"/>
          <p:cNvSpPr/>
          <p:nvPr/>
        </p:nvSpPr>
        <p:spPr>
          <a:xfrm>
            <a:off x="4162425" y="1746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0</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3528" name="矩形 1813527"/>
          <p:cNvSpPr/>
          <p:nvPr/>
        </p:nvSpPr>
        <p:spPr>
          <a:xfrm>
            <a:off x="4162425" y="1365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1</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3529" name="任意多边形 1813528"/>
          <p:cNvSpPr/>
          <p:nvPr/>
        </p:nvSpPr>
        <p:spPr>
          <a:xfrm>
            <a:off x="3614738" y="4676775"/>
            <a:ext cx="1600200" cy="444500"/>
          </a:xfrm>
          <a:custGeom>
            <a:avLst/>
            <a:gdLst/>
            <a:ahLst/>
            <a:cxnLst/>
            <a:pathLst>
              <a:path w="957" h="280">
                <a:moveTo>
                  <a:pt x="0" y="9"/>
                </a:moveTo>
                <a:lnTo>
                  <a:pt x="0" y="280"/>
                </a:lnTo>
                <a:lnTo>
                  <a:pt x="957" y="280"/>
                </a:lnTo>
                <a:lnTo>
                  <a:pt x="957" y="0"/>
                </a:lnTo>
              </a:path>
            </a:pathLst>
          </a:custGeom>
          <a:noFill/>
          <a:ln w="28575" cap="flat" cmpd="sng">
            <a:solidFill>
              <a:schemeClr val="accent2"/>
            </a:solidFill>
            <a:prstDash val="dash"/>
            <a:headEnd type="none" w="med" len="med"/>
            <a:tailEnd type="triangle" w="med" len="med"/>
          </a:ln>
        </p:spPr>
        <p:txBody>
          <a:bodyPr/>
          <a:p>
            <a:endParaRPr lang="zh-CN" altLang="en-US"/>
          </a:p>
        </p:txBody>
      </p:sp>
      <p:grpSp>
        <p:nvGrpSpPr>
          <p:cNvPr id="1813530" name="组合 1813529"/>
          <p:cNvGrpSpPr/>
          <p:nvPr/>
        </p:nvGrpSpPr>
        <p:grpSpPr>
          <a:xfrm>
            <a:off x="3676650" y="2832100"/>
            <a:ext cx="1279525" cy="952500"/>
            <a:chOff x="1348" y="1728"/>
            <a:chExt cx="806" cy="600"/>
          </a:xfrm>
        </p:grpSpPr>
        <p:sp>
          <p:nvSpPr>
            <p:cNvPr id="20"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控制器</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3534" name="组合 1813533"/>
          <p:cNvGrpSpPr/>
          <p:nvPr/>
        </p:nvGrpSpPr>
        <p:grpSpPr>
          <a:xfrm>
            <a:off x="2009775" y="688975"/>
            <a:ext cx="1279525" cy="952500"/>
            <a:chOff x="1348" y="1728"/>
            <a:chExt cx="806" cy="600"/>
          </a:xfrm>
        </p:grpSpPr>
        <p:sp>
          <p:nvSpPr>
            <p:cNvPr id="2"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3"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运算器</a:t>
              </a:r>
              <a:endParaRPr lang="en-US" altLang="zh-CN">
                <a:solidFill>
                  <a:srgbClr val="FFFFFF"/>
                </a:solidFill>
                <a:latin typeface="宋体" panose="02010600030101010101" pitchFamily="2" charset="-122"/>
                <a:ea typeface="华文中宋" panose="02010600040101010101" pitchFamily="2" charset="-122"/>
              </a:endParaRPr>
            </a:p>
          </p:txBody>
        </p:sp>
      </p:grpSp>
      <p:sp>
        <p:nvSpPr>
          <p:cNvPr id="1813538" name="任意多边形 1813537"/>
          <p:cNvSpPr/>
          <p:nvPr/>
        </p:nvSpPr>
        <p:spPr>
          <a:xfrm>
            <a:off x="2571750" y="1539875"/>
            <a:ext cx="1963738" cy="317500"/>
          </a:xfrm>
          <a:custGeom>
            <a:avLst/>
            <a:gdLst/>
            <a:ahLst/>
            <a:cxnLst/>
            <a:pathLst>
              <a:path w="1237" h="130">
                <a:moveTo>
                  <a:pt x="1237" y="0"/>
                </a:moveTo>
                <a:cubicBezTo>
                  <a:pt x="1222" y="0"/>
                  <a:pt x="1206" y="0"/>
                  <a:pt x="1191" y="0"/>
                </a:cubicBezTo>
                <a:lnTo>
                  <a:pt x="0" y="0"/>
                </a:lnTo>
                <a:lnTo>
                  <a:pt x="0" y="13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3539" name="文本框 1813538"/>
          <p:cNvSpPr txBox="1"/>
          <p:nvPr/>
        </p:nvSpPr>
        <p:spPr>
          <a:xfrm>
            <a:off x="4873625" y="1101725"/>
            <a:ext cx="1331913" cy="305435"/>
          </a:xfrm>
          <a:prstGeom prst="rect">
            <a:avLst/>
          </a:prstGeom>
          <a:noFill/>
          <a:ln w="9525">
            <a:noFill/>
          </a:ln>
        </p:spPr>
        <p:txBody>
          <a:bodyPr lIns="91429" tIns="45716" rIns="91429" bIns="45716">
            <a:spAutoFit/>
          </a:bodyPr>
          <a:p>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数据</a:t>
            </a:r>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寄存器</a:t>
            </a:r>
            <a:endParaRPr lang="zh-CN" altLang="en-US" sz="1400">
              <a:solidFill>
                <a:srgbClr val="FF0000"/>
              </a:solidFill>
              <a:latin typeface="Arial" panose="020B0604020202020204" pitchFamily="34" charset="0"/>
              <a:ea typeface="宋体" panose="02010600030101010101" pitchFamily="2" charset="-122"/>
            </a:endParaRPr>
          </a:p>
        </p:txBody>
      </p:sp>
      <p:sp>
        <p:nvSpPr>
          <p:cNvPr id="1813540" name="Text Box 16"/>
          <p:cNvSpPr txBox="1"/>
          <p:nvPr/>
        </p:nvSpPr>
        <p:spPr>
          <a:xfrm>
            <a:off x="1687513" y="0"/>
            <a:ext cx="2976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机器级程序的执行机制</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装配一台计算机</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控制器</a:t>
            </a:r>
            <a:endParaRPr lang="zh-CN" altLang="en-US" dirty="0">
              <a:solidFill>
                <a:schemeClr val="bg1"/>
              </a:solidFill>
              <a:latin typeface="Arial" panose="020B0604020202020204" pitchFamily="34" charset="0"/>
              <a:ea typeface="华文中宋" panose="02010600040101010101" pitchFamily="2" charset="-122"/>
            </a:endParaRPr>
          </a:p>
        </p:txBody>
      </p:sp>
      <p:sp>
        <p:nvSpPr>
          <p:cNvPr id="1813541" name="文本框 1813540"/>
          <p:cNvSpPr txBox="1"/>
          <p:nvPr/>
        </p:nvSpPr>
        <p:spPr>
          <a:xfrm>
            <a:off x="7169150" y="1357313"/>
            <a:ext cx="2893060" cy="2009775"/>
          </a:xfrm>
          <a:prstGeom prst="rect">
            <a:avLst/>
          </a:prstGeom>
          <a:noFill/>
          <a:ln w="9525">
            <a:noFill/>
          </a:ln>
        </p:spPr>
        <p:txBody>
          <a:bodyPr wrap="none" anchor="t" anchorCtr="0">
            <a:spAutoFit/>
          </a:bodyPr>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程序计数器</a:t>
            </a:r>
            <a:r>
              <a:rPr lang="en-US" altLang="zh-CN" sz="2400">
                <a:latin typeface="Arial" panose="020B0604020202020204" pitchFamily="34" charset="0"/>
                <a:ea typeface="宋体" panose="02010600030101010101" pitchFamily="2" charset="-122"/>
              </a:rPr>
              <a:t>PC</a:t>
            </a:r>
            <a:endParaRPr lang="en-US" altLang="zh-CN" sz="240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指令寄存器</a:t>
            </a:r>
            <a:endParaRPr lang="zh-CN" altLang="en-US" sz="2400" dirty="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信号控制器</a:t>
            </a:r>
            <a:endParaRPr lang="zh-CN" altLang="en-US" sz="2400" dirty="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时钟与信号发生器</a:t>
            </a:r>
            <a:endParaRPr lang="zh-CN" altLang="en-US" sz="2400" dirty="0">
              <a:latin typeface="Arial" panose="020B0604020202020204" pitchFamily="34" charset="0"/>
              <a:ea typeface="宋体" panose="02010600030101010101" pitchFamily="2" charset="-122"/>
            </a:endParaRPr>
          </a:p>
        </p:txBody>
      </p:sp>
      <p:grpSp>
        <p:nvGrpSpPr>
          <p:cNvPr id="1813542" name="组合 1813541"/>
          <p:cNvGrpSpPr/>
          <p:nvPr/>
        </p:nvGrpSpPr>
        <p:grpSpPr>
          <a:xfrm>
            <a:off x="6850063" y="3589338"/>
            <a:ext cx="3590925" cy="2719388"/>
            <a:chOff x="3355" y="2261"/>
            <a:chExt cx="2262" cy="1713"/>
          </a:xfrm>
        </p:grpSpPr>
        <p:sp>
          <p:nvSpPr>
            <p:cNvPr id="1813543" name="文本框 1813542"/>
            <p:cNvSpPr txBox="1"/>
            <p:nvPr/>
          </p:nvSpPr>
          <p:spPr>
            <a:xfrm>
              <a:off x="3355" y="2261"/>
              <a:ext cx="2262" cy="1713"/>
            </a:xfrm>
            <a:prstGeom prst="rect">
              <a:avLst/>
            </a:prstGeom>
            <a:noFill/>
            <a:ln w="9525">
              <a:noFill/>
            </a:ln>
          </p:spPr>
          <p:txBody>
            <a:bodyPr lIns="91429" tIns="45716" rIns="91429" bIns="45716">
              <a:spAutoFit/>
            </a:bodyPr>
            <a:p>
              <a:pPr>
                <a:spcBef>
                  <a:spcPct val="30000"/>
                </a:spcBef>
              </a:pPr>
              <a:r>
                <a:rPr lang="zh-CN" altLang="en-US" b="0" dirty="0">
                  <a:latin typeface="Arial" panose="020B0604020202020204" pitchFamily="34" charset="0"/>
                  <a:ea typeface="宋体" panose="02010600030101010101" pitchFamily="2" charset="-122"/>
                </a:rPr>
                <a:t>注：</a:t>
              </a:r>
              <a:endParaRPr lang="zh-CN" altLang="en-US" b="0" dirty="0">
                <a:latin typeface="Arial" panose="020B0604020202020204" pitchFamily="34" charset="0"/>
                <a:ea typeface="宋体" panose="02010600030101010101" pitchFamily="2" charset="-122"/>
              </a:endParaRPr>
            </a:p>
            <a:p>
              <a:pPr>
                <a:spcBef>
                  <a:spcPct val="30000"/>
                </a:spcBef>
              </a:pPr>
              <a:r>
                <a:rPr lang="en-US" altLang="zh-CN" b="0">
                  <a:latin typeface="Arial" panose="020B0604020202020204" pitchFamily="34" charset="0"/>
                  <a:ea typeface="宋体" panose="02010600030101010101" pitchFamily="2" charset="-122"/>
                </a:rPr>
                <a:t>PC</a:t>
              </a:r>
              <a:r>
                <a:rPr lang="zh-CN" altLang="en-US" b="0" dirty="0">
                  <a:latin typeface="Arial" panose="020B0604020202020204" pitchFamily="34" charset="0"/>
                  <a:ea typeface="宋体" panose="02010600030101010101" pitchFamily="2" charset="-122"/>
                </a:rPr>
                <a:t>：程序计数器</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存储下一要执行指令的地址</a:t>
              </a:r>
              <a:endParaRPr lang="zh-CN" altLang="en-US" b="0">
                <a:latin typeface="Arial" panose="020B0604020202020204" pitchFamily="34" charset="0"/>
                <a:ea typeface="宋体" panose="02010600030101010101" pitchFamily="2" charset="-122"/>
              </a:endParaRPr>
            </a:p>
            <a:p>
              <a:pPr>
                <a:spcBef>
                  <a:spcPct val="30000"/>
                </a:spcBef>
              </a:pPr>
              <a:r>
                <a:rPr lang="en-US" altLang="zh-CN" b="0">
                  <a:latin typeface="Arial" panose="020B0604020202020204" pitchFamily="34" charset="0"/>
                  <a:ea typeface="宋体" panose="02010600030101010101" pitchFamily="2" charset="-122"/>
                </a:rPr>
                <a:t>IR</a:t>
              </a:r>
              <a:r>
                <a:rPr lang="zh-CN" altLang="en-US" b="0" dirty="0">
                  <a:latin typeface="Arial" panose="020B0604020202020204" pitchFamily="34" charset="0"/>
                  <a:ea typeface="宋体" panose="02010600030101010101" pitchFamily="2" charset="-122"/>
                </a:rPr>
                <a:t>：指令寄存器</a:t>
              </a:r>
              <a:r>
                <a:rPr lang="en-US" altLang="zh-CN" b="0">
                  <a:latin typeface="Arial" panose="020B0604020202020204" pitchFamily="34" charset="0"/>
                  <a:ea typeface="宋体" panose="02010600030101010101" pitchFamily="2" charset="-122"/>
                </a:rPr>
                <a:t>---</a:t>
              </a:r>
              <a:r>
                <a:rPr lang="zh-CN" altLang="en-US" b="0" dirty="0">
                  <a:latin typeface="Arial" panose="020B0604020202020204" pitchFamily="34" charset="0"/>
                  <a:ea typeface="宋体" panose="02010600030101010101" pitchFamily="2" charset="-122"/>
                </a:rPr>
                <a:t>存储当前指令内容</a:t>
              </a:r>
              <a:endParaRPr lang="zh-CN" altLang="en-US" b="0" dirty="0">
                <a:latin typeface="Arial" panose="020B0604020202020204" pitchFamily="34" charset="0"/>
                <a:ea typeface="宋体" panose="02010600030101010101" pitchFamily="2" charset="-122"/>
              </a:endParaRPr>
            </a:p>
            <a:p>
              <a:pPr>
                <a:spcBef>
                  <a:spcPct val="30000"/>
                </a:spcBef>
              </a:pPr>
              <a:r>
                <a:rPr lang="zh-CN" altLang="en-US" b="0" dirty="0">
                  <a:latin typeface="Arial" panose="020B0604020202020204" pitchFamily="34" charset="0"/>
                  <a:ea typeface="宋体" panose="02010600030101010101" pitchFamily="2" charset="-122"/>
                </a:rPr>
                <a:t>              信号控制线</a:t>
              </a:r>
              <a:endParaRPr lang="zh-CN" altLang="en-US" b="0" dirty="0">
                <a:latin typeface="Arial" panose="020B0604020202020204" pitchFamily="34" charset="0"/>
                <a:ea typeface="宋体" panose="02010600030101010101" pitchFamily="2" charset="-122"/>
              </a:endParaRPr>
            </a:p>
            <a:p>
              <a:pPr>
                <a:spcBef>
                  <a:spcPct val="30000"/>
                </a:spcBef>
              </a:pPr>
              <a:r>
                <a:rPr lang="zh-CN" altLang="en-US" b="0" dirty="0">
                  <a:latin typeface="Arial" panose="020B0604020202020204" pitchFamily="34" charset="0"/>
                  <a:ea typeface="宋体" panose="02010600030101010101" pitchFamily="2" charset="-122"/>
                </a:rPr>
                <a:t>              数据线</a:t>
              </a:r>
              <a:endParaRPr lang="zh-CN" altLang="en-US" b="0" dirty="0">
                <a:latin typeface="Arial" panose="020B0604020202020204" pitchFamily="34" charset="0"/>
                <a:ea typeface="宋体" panose="02010600030101010101" pitchFamily="2" charset="-122"/>
              </a:endParaRPr>
            </a:p>
            <a:p>
              <a:pPr>
                <a:spcBef>
                  <a:spcPct val="30000"/>
                </a:spcBef>
              </a:pPr>
              <a:r>
                <a:rPr lang="zh-CN" altLang="en-US" b="0" dirty="0">
                  <a:latin typeface="Arial" panose="020B0604020202020204" pitchFamily="34" charset="0"/>
                  <a:ea typeface="宋体" panose="02010600030101010101" pitchFamily="2" charset="-122"/>
                </a:rPr>
                <a:t>              地址线</a:t>
              </a:r>
              <a:endParaRPr lang="zh-CN" altLang="en-US" b="0">
                <a:latin typeface="Arial" panose="020B0604020202020204" pitchFamily="34" charset="0"/>
                <a:ea typeface="宋体" panose="02010600030101010101" pitchFamily="2" charset="-122"/>
              </a:endParaRPr>
            </a:p>
          </p:txBody>
        </p:sp>
        <p:grpSp>
          <p:nvGrpSpPr>
            <p:cNvPr id="1813544" name="组合 1813543"/>
            <p:cNvGrpSpPr/>
            <p:nvPr/>
          </p:nvGrpSpPr>
          <p:grpSpPr>
            <a:xfrm>
              <a:off x="3463" y="3382"/>
              <a:ext cx="465" cy="441"/>
              <a:chOff x="1589" y="3608"/>
              <a:chExt cx="214" cy="226"/>
            </a:xfrm>
          </p:grpSpPr>
          <p:sp>
            <p:nvSpPr>
              <p:cNvPr id="1813545" name="直接连接符 1813544"/>
              <p:cNvSpPr/>
              <p:nvPr/>
            </p:nvSpPr>
            <p:spPr>
              <a:xfrm>
                <a:off x="1597" y="3608"/>
                <a:ext cx="206" cy="0"/>
              </a:xfrm>
              <a:prstGeom prst="line">
                <a:avLst/>
              </a:prstGeom>
              <a:ln w="57150" cap="flat" cmpd="sng">
                <a:solidFill>
                  <a:schemeClr val="accent2"/>
                </a:solidFill>
                <a:prstDash val="sysDot"/>
                <a:headEnd type="none" w="med" len="med"/>
                <a:tailEnd type="none" w="med" len="med"/>
              </a:ln>
            </p:spPr>
          </p:sp>
          <p:sp>
            <p:nvSpPr>
              <p:cNvPr id="1813546" name="直接连接符 1813545"/>
              <p:cNvSpPr/>
              <p:nvPr/>
            </p:nvSpPr>
            <p:spPr>
              <a:xfrm>
                <a:off x="1597" y="3734"/>
                <a:ext cx="206" cy="0"/>
              </a:xfrm>
              <a:prstGeom prst="line">
                <a:avLst/>
              </a:prstGeom>
              <a:ln w="57150" cap="flat" cmpd="sng">
                <a:solidFill>
                  <a:schemeClr val="bg2"/>
                </a:solidFill>
                <a:prstDash val="solid"/>
                <a:headEnd type="none" w="med" len="med"/>
                <a:tailEnd type="none" w="med" len="med"/>
              </a:ln>
            </p:spPr>
          </p:sp>
          <p:sp>
            <p:nvSpPr>
              <p:cNvPr id="1813547" name="直接连接符 1813546"/>
              <p:cNvSpPr/>
              <p:nvPr/>
            </p:nvSpPr>
            <p:spPr>
              <a:xfrm>
                <a:off x="1589" y="3834"/>
                <a:ext cx="206" cy="0"/>
              </a:xfrm>
              <a:prstGeom prst="line">
                <a:avLst/>
              </a:prstGeom>
              <a:ln w="57150" cap="flat" cmpd="sng">
                <a:solidFill>
                  <a:srgbClr val="FF0066"/>
                </a:solidFill>
                <a:prstDash val="solid"/>
                <a:headEnd type="none" w="med" len="med"/>
                <a:tailEnd type="none" w="med" len="med"/>
              </a:ln>
            </p:spPr>
          </p:sp>
        </p:grpSp>
      </p:grpSp>
      <p:pic>
        <p:nvPicPr>
          <p:cNvPr id="7" name="图片 6" descr="校徽"/>
          <p:cNvPicPr>
            <a:picLocks noChangeAspect="1"/>
          </p:cNvPicPr>
          <p:nvPr/>
        </p:nvPicPr>
        <p:blipFill>
          <a:blip r:embed="rId1">
            <a:alphaModFix amt="67000"/>
          </a:blip>
          <a:stretch>
            <a:fillRect/>
          </a:stretch>
        </p:blipFill>
        <p:spPr>
          <a:xfrm>
            <a:off x="10807700" y="100330"/>
            <a:ext cx="1297940" cy="1242695"/>
          </a:xfrm>
          <a:prstGeom prst="rect">
            <a:avLst/>
          </a:prstGeom>
        </p:spPr>
      </p:pic>
      <p:sp>
        <p:nvSpPr>
          <p:cNvPr id="5" name="文本框 4"/>
          <p:cNvSpPr txBox="1"/>
          <p:nvPr/>
        </p:nvSpPr>
        <p:spPr>
          <a:xfrm>
            <a:off x="11266170" y="1889760"/>
            <a:ext cx="633730" cy="645160"/>
          </a:xfrm>
          <a:prstGeom prst="rect">
            <a:avLst/>
          </a:prstGeom>
          <a:noFill/>
        </p:spPr>
        <p:txBody>
          <a:bodyPr wrap="square" rtlCol="0">
            <a:spAutoFit/>
          </a:bodyPr>
          <a:p>
            <a:r>
              <a:rPr lang="en-US" altLang="zh-CN"/>
              <a:t>5-6</a:t>
            </a:r>
            <a:r>
              <a:rPr lang="zh-CN" altLang="en-US"/>
              <a:t>班</a:t>
            </a:r>
            <a:endParaRPr lang="zh-CN" altLang="en-US"/>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4530" name="矩形 1814529"/>
          <p:cNvSpPr/>
          <p:nvPr/>
        </p:nvSpPr>
        <p:spPr>
          <a:xfrm>
            <a:off x="2224088" y="1104900"/>
            <a:ext cx="4340225" cy="1684338"/>
          </a:xfrm>
          <a:prstGeom prst="rect">
            <a:avLst/>
          </a:prstGeom>
          <a:solidFill>
            <a:schemeClr val="bg1"/>
          </a:solidFill>
          <a:ln w="9525" cap="flat" cmpd="sng">
            <a:solidFill>
              <a:schemeClr val="bg2"/>
            </a:solidFill>
            <a:prstDash val="solid"/>
            <a:miter/>
            <a:headEnd type="none" w="med" len="med"/>
            <a:tailEnd type="none" w="med" len="med"/>
          </a:ln>
        </p:spPr>
        <p:txBody>
          <a:bodyPr/>
          <a:p>
            <a:endParaRPr lang="zh-CN" altLang="en-US"/>
          </a:p>
        </p:txBody>
      </p:sp>
      <p:sp>
        <p:nvSpPr>
          <p:cNvPr id="1814531" name="矩形 1814530"/>
          <p:cNvSpPr/>
          <p:nvPr/>
        </p:nvSpPr>
        <p:spPr>
          <a:xfrm>
            <a:off x="6877050" y="3081338"/>
            <a:ext cx="3449638" cy="3724275"/>
          </a:xfrm>
          <a:prstGeom prst="rect">
            <a:avLst/>
          </a:prstGeom>
          <a:solidFill>
            <a:schemeClr val="bg1"/>
          </a:solidFill>
          <a:ln w="19050" cap="flat" cmpd="sng">
            <a:solidFill>
              <a:schemeClr val="bg2"/>
            </a:solidFill>
            <a:prstDash val="solid"/>
            <a:miter/>
            <a:headEnd type="none" w="med" len="med"/>
            <a:tailEnd type="none" w="med" len="med"/>
          </a:ln>
        </p:spPr>
        <p:txBody>
          <a:bodyPr/>
          <a:p>
            <a:endParaRPr lang="zh-CN" altLang="en-US"/>
          </a:p>
        </p:txBody>
      </p:sp>
      <p:sp>
        <p:nvSpPr>
          <p:cNvPr id="1814532" name="矩形 1814531"/>
          <p:cNvSpPr/>
          <p:nvPr/>
        </p:nvSpPr>
        <p:spPr>
          <a:xfrm>
            <a:off x="2822575" y="3324225"/>
            <a:ext cx="3536950" cy="1452563"/>
          </a:xfrm>
          <a:prstGeom prst="rect">
            <a:avLst/>
          </a:prstGeom>
          <a:solidFill>
            <a:srgbClr val="F8F8F8"/>
          </a:solidFill>
          <a:ln w="9525" cap="flat" cmpd="sng">
            <a:solidFill>
              <a:schemeClr val="tx1"/>
            </a:solidFill>
            <a:prstDash val="solid"/>
            <a:miter/>
            <a:headEnd type="none" w="med" len="med"/>
            <a:tailEnd type="none" w="med" len="med"/>
          </a:ln>
        </p:spPr>
        <p:txBody>
          <a:bodyPr/>
          <a:p>
            <a:endParaRPr lang="zh-CN" altLang="en-US"/>
          </a:p>
        </p:txBody>
      </p:sp>
      <p:sp>
        <p:nvSpPr>
          <p:cNvPr id="1814533" name="任意多边形 1814532"/>
          <p:cNvSpPr/>
          <p:nvPr/>
        </p:nvSpPr>
        <p:spPr>
          <a:xfrm>
            <a:off x="3633788" y="1601788"/>
            <a:ext cx="914400" cy="307975"/>
          </a:xfrm>
          <a:custGeom>
            <a:avLst/>
            <a:gdLst/>
            <a:ahLst/>
            <a:cxnLst/>
            <a:pathLst>
              <a:path w="599" h="179">
                <a:moveTo>
                  <a:pt x="599" y="176"/>
                </a:moveTo>
                <a:lnTo>
                  <a:pt x="248" y="179"/>
                </a:lnTo>
                <a:lnTo>
                  <a:pt x="248" y="2"/>
                </a:lnTo>
                <a:lnTo>
                  <a:pt x="0" y="0"/>
                </a:lnTo>
                <a:lnTo>
                  <a:pt x="0" y="146"/>
                </a:lnTo>
              </a:path>
            </a:pathLst>
          </a:custGeom>
          <a:noFill/>
          <a:ln w="19050" cap="flat" cmpd="sng">
            <a:solidFill>
              <a:schemeClr val="bg2"/>
            </a:solidFill>
            <a:prstDash val="solid"/>
            <a:headEnd type="none" w="med" len="med"/>
            <a:tailEnd type="triangle" w="med" len="med"/>
          </a:ln>
        </p:spPr>
        <p:txBody>
          <a:bodyPr/>
          <a:p>
            <a:endParaRPr lang="zh-CN" altLang="en-US"/>
          </a:p>
        </p:txBody>
      </p:sp>
      <p:pic>
        <p:nvPicPr>
          <p:cNvPr id="1814534" name="图片 1814533"/>
          <p:cNvPicPr>
            <a:picLocks noChangeAspect="1"/>
          </p:cNvPicPr>
          <p:nvPr/>
        </p:nvPicPr>
        <p:blipFill>
          <a:blip r:embed="rId1"/>
          <a:stretch>
            <a:fillRect/>
          </a:stretch>
        </p:blipFill>
        <p:spPr>
          <a:xfrm>
            <a:off x="7408863" y="3810000"/>
            <a:ext cx="2705100" cy="2943225"/>
          </a:xfrm>
          <a:prstGeom prst="rect">
            <a:avLst/>
          </a:prstGeom>
          <a:noFill/>
          <a:ln w="9525">
            <a:noFill/>
          </a:ln>
        </p:spPr>
      </p:pic>
      <p:sp>
        <p:nvSpPr>
          <p:cNvPr id="1814535" name="文本框 1814534"/>
          <p:cNvSpPr txBox="1"/>
          <p:nvPr/>
        </p:nvSpPr>
        <p:spPr>
          <a:xfrm>
            <a:off x="2922588" y="3446463"/>
            <a:ext cx="908050" cy="459105"/>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时钟与节拍发生器</a:t>
            </a:r>
            <a:endParaRPr lang="zh-CN" altLang="en-US" sz="1200" b="0">
              <a:latin typeface="Arial" panose="020B0604020202020204" pitchFamily="34" charset="0"/>
              <a:ea typeface="宋体" panose="02010600030101010101" pitchFamily="2" charset="-122"/>
            </a:endParaRPr>
          </a:p>
        </p:txBody>
      </p:sp>
      <p:sp>
        <p:nvSpPr>
          <p:cNvPr id="1814536" name="文本框 1814535"/>
          <p:cNvSpPr txBox="1"/>
          <p:nvPr/>
        </p:nvSpPr>
        <p:spPr>
          <a:xfrm>
            <a:off x="2922588" y="4356100"/>
            <a:ext cx="908050" cy="274320"/>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信号控制</a:t>
            </a:r>
            <a:endParaRPr lang="zh-CN" altLang="en-US" sz="1200" b="0">
              <a:latin typeface="Arial" panose="020B0604020202020204" pitchFamily="34" charset="0"/>
              <a:ea typeface="宋体" panose="02010600030101010101" pitchFamily="2" charset="-122"/>
            </a:endParaRPr>
          </a:p>
        </p:txBody>
      </p:sp>
      <p:sp>
        <p:nvSpPr>
          <p:cNvPr id="1814537" name="矩形 1814536"/>
          <p:cNvSpPr/>
          <p:nvPr/>
        </p:nvSpPr>
        <p:spPr>
          <a:xfrm>
            <a:off x="4424363" y="3689350"/>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00000000</a:t>
            </a:r>
            <a:endParaRPr lang="en-US" altLang="zh-CN" sz="1400">
              <a:latin typeface="Arial" panose="020B0604020202020204" pitchFamily="34" charset="0"/>
              <a:ea typeface="宋体" panose="02010600030101010101" pitchFamily="2" charset="-122"/>
            </a:endParaRPr>
          </a:p>
        </p:txBody>
      </p:sp>
      <p:sp>
        <p:nvSpPr>
          <p:cNvPr id="1814538" name="矩形 1814537"/>
          <p:cNvSpPr/>
          <p:nvPr/>
        </p:nvSpPr>
        <p:spPr>
          <a:xfrm>
            <a:off x="4383088" y="4381500"/>
            <a:ext cx="1830387" cy="279400"/>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000001 0000001000</a:t>
            </a:r>
            <a:endParaRPr lang="en-US" altLang="zh-CN" sz="1400">
              <a:latin typeface="Arial" panose="020B0604020202020204" pitchFamily="34" charset="0"/>
              <a:ea typeface="宋体" panose="02010600030101010101" pitchFamily="2" charset="-122"/>
            </a:endParaRPr>
          </a:p>
        </p:txBody>
      </p:sp>
      <p:sp>
        <p:nvSpPr>
          <p:cNvPr id="1814539" name="矩形 1814538"/>
          <p:cNvSpPr/>
          <p:nvPr/>
        </p:nvSpPr>
        <p:spPr>
          <a:xfrm>
            <a:off x="5237163" y="3395663"/>
            <a:ext cx="428625"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PC</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0" name="矩形 1814539"/>
          <p:cNvSpPr/>
          <p:nvPr/>
        </p:nvSpPr>
        <p:spPr>
          <a:xfrm>
            <a:off x="5237163" y="4089400"/>
            <a:ext cx="359410"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IR</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1" name="矩形 1814540"/>
          <p:cNvSpPr/>
          <p:nvPr/>
        </p:nvSpPr>
        <p:spPr>
          <a:xfrm>
            <a:off x="4554538" y="1436688"/>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a:t>
            </a:r>
            <a:r>
              <a:rPr lang="zh-CN" altLang="en-US" sz="1400">
                <a:latin typeface="Arial" panose="020B0604020202020204" pitchFamily="34" charset="0"/>
                <a:ea typeface="宋体" panose="02010600030101010101" pitchFamily="2" charset="-122"/>
              </a:rPr>
              <a:t>数</a:t>
            </a:r>
            <a:endParaRPr lang="zh-CN" altLang="en-US" sz="1400">
              <a:latin typeface="Arial" panose="020B0604020202020204" pitchFamily="34" charset="0"/>
              <a:ea typeface="宋体" panose="02010600030101010101" pitchFamily="2" charset="-122"/>
            </a:endParaRPr>
          </a:p>
        </p:txBody>
      </p:sp>
      <p:sp>
        <p:nvSpPr>
          <p:cNvPr id="1814542" name="矩形 1814541"/>
          <p:cNvSpPr/>
          <p:nvPr/>
        </p:nvSpPr>
        <p:spPr>
          <a:xfrm>
            <a:off x="4554538" y="1762125"/>
            <a:ext cx="1838325" cy="280988"/>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a:t>
            </a:r>
            <a:r>
              <a:rPr lang="zh-CN" altLang="en-US" sz="1400">
                <a:latin typeface="Arial" panose="020B0604020202020204" pitchFamily="34" charset="0"/>
                <a:ea typeface="宋体" panose="02010600030101010101" pitchFamily="2" charset="-122"/>
              </a:rPr>
              <a:t>数</a:t>
            </a:r>
            <a:endParaRPr lang="zh-CN" altLang="en-US" sz="1400">
              <a:latin typeface="Arial" panose="020B0604020202020204" pitchFamily="34" charset="0"/>
              <a:ea typeface="宋体" panose="02010600030101010101" pitchFamily="2" charset="-122"/>
            </a:endParaRPr>
          </a:p>
        </p:txBody>
      </p:sp>
      <p:sp>
        <p:nvSpPr>
          <p:cNvPr id="1814543" name="矩形 1814542"/>
          <p:cNvSpPr/>
          <p:nvPr/>
        </p:nvSpPr>
        <p:spPr>
          <a:xfrm>
            <a:off x="4554538" y="2087563"/>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a:t>
            </a:r>
            <a:r>
              <a:rPr lang="zh-CN" altLang="en-US" sz="1400">
                <a:latin typeface="Arial" panose="020B0604020202020204" pitchFamily="34" charset="0"/>
                <a:ea typeface="宋体" panose="02010600030101010101" pitchFamily="2" charset="-122"/>
              </a:rPr>
              <a:t>数</a:t>
            </a:r>
            <a:endParaRPr lang="zh-CN" altLang="en-US" sz="1400">
              <a:latin typeface="Arial" panose="020B0604020202020204" pitchFamily="34" charset="0"/>
              <a:ea typeface="宋体" panose="02010600030101010101" pitchFamily="2" charset="-122"/>
            </a:endParaRPr>
          </a:p>
        </p:txBody>
      </p:sp>
      <p:sp>
        <p:nvSpPr>
          <p:cNvPr id="1814544" name="矩形 1814543"/>
          <p:cNvSpPr/>
          <p:nvPr/>
        </p:nvSpPr>
        <p:spPr>
          <a:xfrm>
            <a:off x="4554538" y="2414588"/>
            <a:ext cx="183832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a:t>
            </a:r>
            <a:r>
              <a:rPr lang="zh-CN" altLang="en-US" sz="1400">
                <a:latin typeface="Arial" panose="020B0604020202020204" pitchFamily="34" charset="0"/>
                <a:ea typeface="宋体" panose="02010600030101010101" pitchFamily="2" charset="-122"/>
              </a:rPr>
              <a:t>数</a:t>
            </a:r>
            <a:endParaRPr lang="zh-CN" altLang="en-US" sz="1400">
              <a:latin typeface="Arial" panose="020B0604020202020204" pitchFamily="34" charset="0"/>
              <a:ea typeface="宋体" panose="02010600030101010101" pitchFamily="2" charset="-122"/>
            </a:endParaRPr>
          </a:p>
        </p:txBody>
      </p:sp>
      <p:sp>
        <p:nvSpPr>
          <p:cNvPr id="1814545" name="矩形 1814544"/>
          <p:cNvSpPr/>
          <p:nvPr/>
        </p:nvSpPr>
        <p:spPr>
          <a:xfrm>
            <a:off x="8626475" y="4084638"/>
            <a:ext cx="1462088" cy="220662"/>
          </a:xfrm>
          <a:prstGeom prst="rect">
            <a:avLst/>
          </a:prstGeom>
          <a:noFill/>
          <a:ln w="38100" cap="flat" cmpd="sng">
            <a:solidFill>
              <a:srgbClr val="FF0000"/>
            </a:solidFill>
            <a:prstDash val="solid"/>
            <a:miter/>
            <a:headEnd type="none" w="med" len="med"/>
            <a:tailEnd type="none" w="med" len="med"/>
          </a:ln>
        </p:spPr>
        <p:txBody>
          <a:bodyPr/>
          <a:p>
            <a:endParaRPr lang="zh-CN" altLang="en-US"/>
          </a:p>
        </p:txBody>
      </p:sp>
      <p:sp>
        <p:nvSpPr>
          <p:cNvPr id="1814546" name="直接连接符 1814545"/>
          <p:cNvSpPr/>
          <p:nvPr/>
        </p:nvSpPr>
        <p:spPr>
          <a:xfrm flipH="1" flipV="1">
            <a:off x="3838575" y="4495800"/>
            <a:ext cx="525463" cy="0"/>
          </a:xfrm>
          <a:prstGeom prst="line">
            <a:avLst/>
          </a:prstGeom>
          <a:ln w="9525" cap="flat" cmpd="sng">
            <a:solidFill>
              <a:schemeClr val="tx1"/>
            </a:solidFill>
            <a:prstDash val="solid"/>
            <a:headEnd type="none" w="med" len="med"/>
            <a:tailEnd type="triangle" w="med" len="med"/>
          </a:ln>
        </p:spPr>
      </p:sp>
      <p:sp>
        <p:nvSpPr>
          <p:cNvPr id="1814547" name="直接连接符 1814546"/>
          <p:cNvSpPr/>
          <p:nvPr/>
        </p:nvSpPr>
        <p:spPr>
          <a:xfrm>
            <a:off x="3376613" y="3981450"/>
            <a:ext cx="0" cy="365125"/>
          </a:xfrm>
          <a:prstGeom prst="line">
            <a:avLst/>
          </a:prstGeom>
          <a:ln w="9525" cap="flat" cmpd="sng">
            <a:solidFill>
              <a:schemeClr val="tx1"/>
            </a:solidFill>
            <a:prstDash val="solid"/>
            <a:headEnd type="none" w="med" len="med"/>
            <a:tailEnd type="triangle" w="med" len="med"/>
          </a:ln>
        </p:spPr>
      </p:sp>
      <p:grpSp>
        <p:nvGrpSpPr>
          <p:cNvPr id="1814548" name="组合 1814547"/>
          <p:cNvGrpSpPr/>
          <p:nvPr/>
        </p:nvGrpSpPr>
        <p:grpSpPr>
          <a:xfrm>
            <a:off x="2289175" y="1820863"/>
            <a:ext cx="1512888" cy="695325"/>
            <a:chOff x="2534" y="361"/>
            <a:chExt cx="953" cy="438"/>
          </a:xfrm>
        </p:grpSpPr>
        <p:sp>
          <p:nvSpPr>
            <p:cNvPr id="1814549" name="任意多边形 1814548"/>
            <p:cNvSpPr/>
            <p:nvPr/>
          </p:nvSpPr>
          <p:spPr>
            <a:xfrm>
              <a:off x="2534" y="361"/>
              <a:ext cx="953" cy="438"/>
            </a:xfrm>
            <a:custGeom>
              <a:avLst/>
              <a:gdLst/>
              <a:ahLst/>
              <a:cxnLst/>
              <a:pathLst>
                <a:path w="953" h="438">
                  <a:moveTo>
                    <a:pt x="267" y="11"/>
                  </a:moveTo>
                  <a:lnTo>
                    <a:pt x="0" y="11"/>
                  </a:lnTo>
                  <a:lnTo>
                    <a:pt x="184" y="438"/>
                  </a:lnTo>
                  <a:lnTo>
                    <a:pt x="810" y="438"/>
                  </a:lnTo>
                  <a:lnTo>
                    <a:pt x="953" y="0"/>
                  </a:lnTo>
                  <a:lnTo>
                    <a:pt x="707" y="0"/>
                  </a:lnTo>
                  <a:lnTo>
                    <a:pt x="676" y="115"/>
                  </a:lnTo>
                  <a:lnTo>
                    <a:pt x="315" y="115"/>
                  </a:lnTo>
                  <a:lnTo>
                    <a:pt x="267" y="11"/>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14550" name="文本框 1814549"/>
            <p:cNvSpPr txBox="1"/>
            <p:nvPr/>
          </p:nvSpPr>
          <p:spPr>
            <a:xfrm>
              <a:off x="2718" y="493"/>
              <a:ext cx="610" cy="289"/>
            </a:xfrm>
            <a:prstGeom prst="rect">
              <a:avLst/>
            </a:prstGeom>
            <a:noFill/>
            <a:ln w="9525">
              <a:noFill/>
            </a:ln>
          </p:spPr>
          <p:txBody>
            <a:bodyPr lIns="91429" tIns="45716" rIns="91429" bIns="45716">
              <a:spAutoFit/>
            </a:bodyPr>
            <a:p>
              <a:r>
                <a:rPr lang="zh-CN" altLang="en-US" sz="1200" b="0" dirty="0">
                  <a:latin typeface="Arial" panose="020B0604020202020204" pitchFamily="34" charset="0"/>
                  <a:ea typeface="宋体" panose="02010600030101010101" pitchFamily="2" charset="-122"/>
                </a:rPr>
                <a:t>算术、逻辑及移位运算</a:t>
              </a:r>
              <a:endParaRPr lang="zh-CN" altLang="en-US" sz="1200" b="0">
                <a:latin typeface="Arial" panose="020B0604020202020204" pitchFamily="34" charset="0"/>
                <a:ea typeface="宋体" panose="02010600030101010101" pitchFamily="2" charset="-122"/>
              </a:endParaRPr>
            </a:p>
          </p:txBody>
        </p:sp>
      </p:grpSp>
      <p:sp>
        <p:nvSpPr>
          <p:cNvPr id="1814551" name="任意多边形 1814550"/>
          <p:cNvSpPr/>
          <p:nvPr/>
        </p:nvSpPr>
        <p:spPr>
          <a:xfrm>
            <a:off x="2139950" y="2274888"/>
            <a:ext cx="777875" cy="2220912"/>
          </a:xfrm>
          <a:custGeom>
            <a:avLst/>
            <a:gdLst/>
            <a:ahLst/>
            <a:cxnLst/>
            <a:pathLst>
              <a:path w="490" h="1398">
                <a:moveTo>
                  <a:pt x="490" y="1398"/>
                </a:moveTo>
                <a:lnTo>
                  <a:pt x="0" y="1398"/>
                </a:lnTo>
                <a:lnTo>
                  <a:pt x="0" y="0"/>
                </a:lnTo>
                <a:lnTo>
                  <a:pt x="23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2" name="任意多边形 1814551"/>
          <p:cNvSpPr/>
          <p:nvPr/>
        </p:nvSpPr>
        <p:spPr>
          <a:xfrm>
            <a:off x="3625850" y="3971925"/>
            <a:ext cx="1585913" cy="377825"/>
          </a:xfrm>
          <a:custGeom>
            <a:avLst/>
            <a:gdLst/>
            <a:ahLst/>
            <a:cxnLst/>
            <a:pathLst>
              <a:path w="998" h="238">
                <a:moveTo>
                  <a:pt x="0" y="238"/>
                </a:moveTo>
                <a:lnTo>
                  <a:pt x="0" y="107"/>
                </a:lnTo>
                <a:lnTo>
                  <a:pt x="998" y="107"/>
                </a:lnTo>
                <a:lnTo>
                  <a:pt x="998"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3" name="直接连接符 1814552"/>
          <p:cNvSpPr/>
          <p:nvPr/>
        </p:nvSpPr>
        <p:spPr>
          <a:xfrm>
            <a:off x="7243763" y="4181475"/>
            <a:ext cx="339725" cy="0"/>
          </a:xfrm>
          <a:prstGeom prst="line">
            <a:avLst/>
          </a:prstGeom>
          <a:ln w="38100" cap="flat" cmpd="sng">
            <a:solidFill>
              <a:srgbClr val="FF0000"/>
            </a:solidFill>
            <a:prstDash val="solid"/>
            <a:headEnd type="none" w="med" len="med"/>
            <a:tailEnd type="triangle" w="med" len="med"/>
          </a:ln>
        </p:spPr>
      </p:sp>
      <p:sp>
        <p:nvSpPr>
          <p:cNvPr id="1814554" name="直接连接符 1814553"/>
          <p:cNvSpPr/>
          <p:nvPr/>
        </p:nvSpPr>
        <p:spPr>
          <a:xfrm>
            <a:off x="7804150" y="1447800"/>
            <a:ext cx="0" cy="1554163"/>
          </a:xfrm>
          <a:prstGeom prst="line">
            <a:avLst/>
          </a:prstGeom>
          <a:ln w="63500" cap="flat" cmpd="sng">
            <a:solidFill>
              <a:schemeClr val="accent2"/>
            </a:solidFill>
            <a:prstDash val="solid"/>
            <a:headEnd type="none" w="med" len="med"/>
            <a:tailEnd type="none" w="med" len="med"/>
          </a:ln>
        </p:spPr>
      </p:sp>
      <p:sp>
        <p:nvSpPr>
          <p:cNvPr id="1814555" name="直接连接符 1814554"/>
          <p:cNvSpPr/>
          <p:nvPr/>
        </p:nvSpPr>
        <p:spPr>
          <a:xfrm flipH="1">
            <a:off x="6392863" y="1579563"/>
            <a:ext cx="1400175" cy="0"/>
          </a:xfrm>
          <a:prstGeom prst="line">
            <a:avLst/>
          </a:prstGeom>
          <a:ln w="57150" cap="flat" cmpd="sng">
            <a:solidFill>
              <a:schemeClr val="bg2"/>
            </a:solidFill>
            <a:prstDash val="solid"/>
            <a:headEnd type="triangle" w="med" len="med"/>
            <a:tailEnd type="triangle" w="med" len="med"/>
          </a:ln>
        </p:spPr>
      </p:sp>
      <p:sp>
        <p:nvSpPr>
          <p:cNvPr id="1814556" name="直接连接符 1814555"/>
          <p:cNvSpPr/>
          <p:nvPr/>
        </p:nvSpPr>
        <p:spPr>
          <a:xfrm flipH="1">
            <a:off x="6392863" y="1897063"/>
            <a:ext cx="1400175" cy="0"/>
          </a:xfrm>
          <a:prstGeom prst="line">
            <a:avLst/>
          </a:prstGeom>
          <a:ln w="57150" cap="flat" cmpd="sng">
            <a:solidFill>
              <a:schemeClr val="bg2"/>
            </a:solidFill>
            <a:prstDash val="solid"/>
            <a:headEnd type="triangle" w="med" len="med"/>
            <a:tailEnd type="triangle" w="med" len="med"/>
          </a:ln>
        </p:spPr>
      </p:sp>
      <p:sp>
        <p:nvSpPr>
          <p:cNvPr id="1814557" name="直接连接符 1814556"/>
          <p:cNvSpPr/>
          <p:nvPr/>
        </p:nvSpPr>
        <p:spPr>
          <a:xfrm flipH="1">
            <a:off x="6392863" y="2227263"/>
            <a:ext cx="1400175" cy="0"/>
          </a:xfrm>
          <a:prstGeom prst="line">
            <a:avLst/>
          </a:prstGeom>
          <a:ln w="57150" cap="flat" cmpd="sng">
            <a:solidFill>
              <a:schemeClr val="bg2"/>
            </a:solidFill>
            <a:prstDash val="solid"/>
            <a:headEnd type="triangle" w="med" len="med"/>
            <a:tailEnd type="triangle" w="med" len="med"/>
          </a:ln>
        </p:spPr>
      </p:sp>
      <p:sp>
        <p:nvSpPr>
          <p:cNvPr id="1814558" name="直接连接符 1814557"/>
          <p:cNvSpPr/>
          <p:nvPr/>
        </p:nvSpPr>
        <p:spPr>
          <a:xfrm flipH="1">
            <a:off x="6392863" y="2544763"/>
            <a:ext cx="1400175" cy="0"/>
          </a:xfrm>
          <a:prstGeom prst="line">
            <a:avLst/>
          </a:prstGeom>
          <a:ln w="57150" cap="flat" cmpd="sng">
            <a:solidFill>
              <a:schemeClr val="bg2"/>
            </a:solidFill>
            <a:prstDash val="solid"/>
            <a:headEnd type="triangle" w="med" len="med"/>
            <a:tailEnd type="triangle" w="med" len="med"/>
          </a:ln>
        </p:spPr>
      </p:sp>
      <p:sp>
        <p:nvSpPr>
          <p:cNvPr id="1814559" name="任意多边形 1814558"/>
          <p:cNvSpPr/>
          <p:nvPr/>
        </p:nvSpPr>
        <p:spPr>
          <a:xfrm>
            <a:off x="7818438" y="2233613"/>
            <a:ext cx="1606550" cy="966787"/>
          </a:xfrm>
          <a:custGeom>
            <a:avLst/>
            <a:gdLst/>
            <a:ahLst/>
            <a:cxnLst/>
            <a:pathLst>
              <a:path w="1440" h="255">
                <a:moveTo>
                  <a:pt x="0" y="0"/>
                </a:moveTo>
                <a:lnTo>
                  <a:pt x="1440" y="0"/>
                </a:lnTo>
                <a:lnTo>
                  <a:pt x="1440" y="255"/>
                </a:lnTo>
              </a:path>
            </a:pathLst>
          </a:custGeom>
          <a:noFill/>
          <a:ln w="57150" cap="flat" cmpd="sng">
            <a:solidFill>
              <a:srgbClr val="FF0000"/>
            </a:solidFill>
            <a:prstDash val="solid"/>
            <a:headEnd type="triangle" w="med" len="med"/>
            <a:tailEnd type="triangle" w="med" len="med"/>
          </a:ln>
        </p:spPr>
        <p:txBody>
          <a:bodyPr/>
          <a:p>
            <a:endParaRPr lang="zh-CN" altLang="en-US"/>
          </a:p>
        </p:txBody>
      </p:sp>
      <p:sp>
        <p:nvSpPr>
          <p:cNvPr id="1814560" name="直接连接符 1814559"/>
          <p:cNvSpPr/>
          <p:nvPr/>
        </p:nvSpPr>
        <p:spPr>
          <a:xfrm flipH="1" flipV="1">
            <a:off x="9410700" y="3529013"/>
            <a:ext cx="12700" cy="603250"/>
          </a:xfrm>
          <a:prstGeom prst="line">
            <a:avLst/>
          </a:prstGeom>
          <a:ln w="57150" cap="flat" cmpd="sng">
            <a:solidFill>
              <a:schemeClr val="accent2"/>
            </a:solidFill>
            <a:prstDash val="solid"/>
            <a:headEnd type="triangle" w="med" len="med"/>
            <a:tailEnd type="triangle" w="med" len="med"/>
          </a:ln>
        </p:spPr>
      </p:sp>
      <p:sp>
        <p:nvSpPr>
          <p:cNvPr id="1814561" name="矩形 1814560"/>
          <p:cNvSpPr/>
          <p:nvPr/>
        </p:nvSpPr>
        <p:spPr>
          <a:xfrm>
            <a:off x="8505825" y="3224213"/>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00000100 00001000</a:t>
            </a:r>
            <a:endParaRPr lang="en-US" altLang="zh-CN" sz="1400">
              <a:latin typeface="Arial" panose="020B0604020202020204" pitchFamily="34" charset="0"/>
              <a:ea typeface="宋体" panose="02010600030101010101" pitchFamily="2" charset="-122"/>
            </a:endParaRPr>
          </a:p>
        </p:txBody>
      </p:sp>
      <p:sp>
        <p:nvSpPr>
          <p:cNvPr id="1814562" name="任意多边形 1814561"/>
          <p:cNvSpPr/>
          <p:nvPr/>
        </p:nvSpPr>
        <p:spPr>
          <a:xfrm>
            <a:off x="6224588" y="2859088"/>
            <a:ext cx="1579562" cy="1662112"/>
          </a:xfrm>
          <a:custGeom>
            <a:avLst/>
            <a:gdLst/>
            <a:ahLst/>
            <a:cxnLst/>
            <a:pathLst>
              <a:path w="996" h="1194">
                <a:moveTo>
                  <a:pt x="996" y="0"/>
                </a:moveTo>
                <a:lnTo>
                  <a:pt x="272" y="0"/>
                </a:lnTo>
                <a:lnTo>
                  <a:pt x="272" y="1194"/>
                </a:lnTo>
                <a:lnTo>
                  <a:pt x="0" y="1194"/>
                </a:lnTo>
              </a:path>
            </a:pathLst>
          </a:custGeom>
          <a:ln>
            <a:solidFill>
              <a:srgbClr val="FF000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txBody>
          <a:bodyPr/>
          <a:p>
            <a:endParaRPr lang="zh-CN" altLang="en-US"/>
          </a:p>
        </p:txBody>
      </p:sp>
      <p:sp>
        <p:nvSpPr>
          <p:cNvPr id="1814563" name="矩形 1814562"/>
          <p:cNvSpPr/>
          <p:nvPr/>
        </p:nvSpPr>
        <p:spPr>
          <a:xfrm>
            <a:off x="7004050" y="4084638"/>
            <a:ext cx="303213" cy="1690687"/>
          </a:xfrm>
          <a:prstGeom prst="rect">
            <a:avLst/>
          </a:prstGeom>
          <a:solidFill>
            <a:srgbClr val="EAEAEA"/>
          </a:solidFill>
          <a:ln w="9525" cap="flat" cmpd="sng">
            <a:solidFill>
              <a:schemeClr val="bg2"/>
            </a:solidFill>
            <a:prstDash val="solid"/>
            <a:miter/>
            <a:headEnd type="none" w="med" len="med"/>
            <a:tailEnd type="none" w="med" len="med"/>
          </a:ln>
        </p:spPr>
        <p:txBody>
          <a:bodyPr vert="eaVert"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00000000</a:t>
            </a:r>
            <a:endParaRPr lang="en-US" altLang="zh-CN" sz="1400">
              <a:latin typeface="Arial" panose="020B0604020202020204" pitchFamily="34" charset="0"/>
              <a:ea typeface="宋体" panose="02010600030101010101" pitchFamily="2" charset="-122"/>
            </a:endParaRPr>
          </a:p>
        </p:txBody>
      </p:sp>
      <p:sp>
        <p:nvSpPr>
          <p:cNvPr id="1814564" name="任意多边形 1814563"/>
          <p:cNvSpPr/>
          <p:nvPr/>
        </p:nvSpPr>
        <p:spPr>
          <a:xfrm>
            <a:off x="6197600" y="3813175"/>
            <a:ext cx="927100" cy="249238"/>
          </a:xfrm>
          <a:custGeom>
            <a:avLst/>
            <a:gdLst/>
            <a:ahLst/>
            <a:cxnLst/>
            <a:pathLst>
              <a:path w="584" h="156">
                <a:moveTo>
                  <a:pt x="0" y="0"/>
                </a:moveTo>
                <a:lnTo>
                  <a:pt x="584" y="0"/>
                </a:lnTo>
                <a:lnTo>
                  <a:pt x="584" y="156"/>
                </a:lnTo>
              </a:path>
            </a:pathLst>
          </a:custGeom>
          <a:noFill/>
          <a:ln w="28575" cap="flat" cmpd="sng">
            <a:solidFill>
              <a:srgbClr val="FF0066"/>
            </a:solidFill>
            <a:prstDash val="solid"/>
            <a:headEnd type="none" w="med" len="med"/>
            <a:tailEnd type="triangle" w="med" len="med"/>
          </a:ln>
        </p:spPr>
        <p:txBody>
          <a:bodyPr/>
          <a:p>
            <a:endParaRPr lang="zh-CN" altLang="en-US"/>
          </a:p>
        </p:txBody>
      </p:sp>
      <p:sp>
        <p:nvSpPr>
          <p:cNvPr id="1814565" name="文本框 1814564"/>
          <p:cNvSpPr txBox="1"/>
          <p:nvPr/>
        </p:nvSpPr>
        <p:spPr>
          <a:xfrm>
            <a:off x="6865938" y="57673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地址</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6" name="文本框 1814565"/>
          <p:cNvSpPr txBox="1"/>
          <p:nvPr/>
        </p:nvSpPr>
        <p:spPr>
          <a:xfrm>
            <a:off x="7997825" y="31892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内容</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8" name="任意多边形 1814567"/>
          <p:cNvSpPr/>
          <p:nvPr/>
        </p:nvSpPr>
        <p:spPr>
          <a:xfrm>
            <a:off x="3035300" y="1981200"/>
            <a:ext cx="1500188" cy="741363"/>
          </a:xfrm>
          <a:custGeom>
            <a:avLst/>
            <a:gdLst/>
            <a:ahLst/>
            <a:cxnLst/>
            <a:pathLst>
              <a:path w="945" h="467">
                <a:moveTo>
                  <a:pt x="1" y="343"/>
                </a:moveTo>
                <a:lnTo>
                  <a:pt x="0" y="467"/>
                </a:lnTo>
                <a:lnTo>
                  <a:pt x="607" y="467"/>
                </a:lnTo>
                <a:lnTo>
                  <a:pt x="607" y="0"/>
                </a:lnTo>
                <a:lnTo>
                  <a:pt x="945" y="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4569" name="矩形 1814568"/>
          <p:cNvSpPr/>
          <p:nvPr/>
        </p:nvSpPr>
        <p:spPr>
          <a:xfrm>
            <a:off x="4162425" y="1746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0</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0" name="矩形 1814569"/>
          <p:cNvSpPr/>
          <p:nvPr/>
        </p:nvSpPr>
        <p:spPr>
          <a:xfrm>
            <a:off x="4162425" y="1365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1</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1" name="任意多边形 1814570"/>
          <p:cNvSpPr/>
          <p:nvPr/>
        </p:nvSpPr>
        <p:spPr>
          <a:xfrm>
            <a:off x="3402013" y="4676775"/>
            <a:ext cx="3467100" cy="720725"/>
          </a:xfrm>
          <a:custGeom>
            <a:avLst/>
            <a:gdLst/>
            <a:ahLst/>
            <a:cxnLst/>
            <a:pathLst>
              <a:path w="2434" h="453">
                <a:moveTo>
                  <a:pt x="0" y="0"/>
                </a:moveTo>
                <a:lnTo>
                  <a:pt x="0" y="453"/>
                </a:lnTo>
                <a:lnTo>
                  <a:pt x="2434" y="453"/>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2" name="任意多边形 1814571"/>
          <p:cNvSpPr/>
          <p:nvPr/>
        </p:nvSpPr>
        <p:spPr>
          <a:xfrm>
            <a:off x="3614738" y="4676775"/>
            <a:ext cx="1600200" cy="444500"/>
          </a:xfrm>
          <a:custGeom>
            <a:avLst/>
            <a:gdLst/>
            <a:ahLst/>
            <a:cxnLst/>
            <a:pathLst>
              <a:path w="957" h="280">
                <a:moveTo>
                  <a:pt x="0" y="9"/>
                </a:moveTo>
                <a:lnTo>
                  <a:pt x="0" y="280"/>
                </a:lnTo>
                <a:lnTo>
                  <a:pt x="957" y="280"/>
                </a:lnTo>
                <a:lnTo>
                  <a:pt x="95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3" name="任意多边形 1814572"/>
          <p:cNvSpPr/>
          <p:nvPr/>
        </p:nvSpPr>
        <p:spPr>
          <a:xfrm>
            <a:off x="1974850" y="942975"/>
            <a:ext cx="5818188" cy="4435475"/>
          </a:xfrm>
          <a:custGeom>
            <a:avLst/>
            <a:gdLst/>
            <a:ahLst/>
            <a:cxnLst/>
            <a:pathLst>
              <a:path w="3664" h="2960">
                <a:moveTo>
                  <a:pt x="754" y="2503"/>
                </a:moveTo>
                <a:lnTo>
                  <a:pt x="745" y="2960"/>
                </a:lnTo>
                <a:lnTo>
                  <a:pt x="0" y="2960"/>
                </a:lnTo>
                <a:lnTo>
                  <a:pt x="2" y="0"/>
                </a:lnTo>
                <a:lnTo>
                  <a:pt x="3664" y="0"/>
                </a:lnTo>
                <a:lnTo>
                  <a:pt x="3664" y="437"/>
                </a:lnTo>
              </a:path>
            </a:pathLst>
          </a:custGeom>
          <a:noFill/>
          <a:ln w="28575" cap="flat" cmpd="sng">
            <a:solidFill>
              <a:schemeClr val="accent2"/>
            </a:solidFill>
            <a:prstDash val="dash"/>
            <a:headEnd type="none" w="med" len="med"/>
            <a:tailEnd type="triangle" w="med" len="med"/>
          </a:ln>
        </p:spPr>
        <p:txBody>
          <a:bodyPr/>
          <a:p>
            <a:endParaRPr lang="zh-CN" altLang="en-US"/>
          </a:p>
        </p:txBody>
      </p:sp>
      <p:grpSp>
        <p:nvGrpSpPr>
          <p:cNvPr id="1814574" name="组合 1814573"/>
          <p:cNvGrpSpPr/>
          <p:nvPr/>
        </p:nvGrpSpPr>
        <p:grpSpPr>
          <a:xfrm>
            <a:off x="5740400" y="5688013"/>
            <a:ext cx="1279525" cy="952500"/>
            <a:chOff x="3254" y="3470"/>
            <a:chExt cx="848" cy="729"/>
          </a:xfrm>
        </p:grpSpPr>
        <p:sp>
          <p:nvSpPr>
            <p:cNvPr id="20"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3324" y="3530"/>
              <a:ext cx="708" cy="609"/>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3326" y="3576"/>
              <a:ext cx="701" cy="494"/>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存储器</a:t>
              </a:r>
              <a:r>
                <a:rPr lang="en-US" altLang="zh-CN">
                  <a:solidFill>
                    <a:srgbClr val="FFFFFF"/>
                  </a:solidFill>
                  <a:latin typeface="宋体" panose="02010600030101010101" pitchFamily="2" charset="-122"/>
                  <a:ea typeface="华文中宋" panose="02010600040101010101" pitchFamily="2" charset="-122"/>
                </a:rPr>
                <a:t>(</a:t>
              </a:r>
              <a:r>
                <a:rPr lang="zh-CN" altLang="en-US" dirty="0">
                  <a:solidFill>
                    <a:srgbClr val="FFFFFF"/>
                  </a:solidFill>
                  <a:latin typeface="宋体" panose="02010600030101010101" pitchFamily="2" charset="-122"/>
                  <a:ea typeface="华文中宋" panose="02010600040101010101" pitchFamily="2" charset="-122"/>
                </a:rPr>
                <a:t>内存</a:t>
              </a:r>
              <a:r>
                <a:rPr lang="en-US" altLang="zh-CN">
                  <a:solidFill>
                    <a:srgbClr val="FFFFFF"/>
                  </a:solidFill>
                  <a:latin typeface="宋体" panose="02010600030101010101" pitchFamily="2" charset="-122"/>
                  <a:ea typeface="华文中宋" panose="02010600040101010101" pitchFamily="2" charset="-122"/>
                </a:rPr>
                <a:t>)</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78" name="组合 1814577"/>
          <p:cNvGrpSpPr/>
          <p:nvPr/>
        </p:nvGrpSpPr>
        <p:grpSpPr>
          <a:xfrm>
            <a:off x="3676650" y="2832100"/>
            <a:ext cx="1279525" cy="952500"/>
            <a:chOff x="1348" y="1728"/>
            <a:chExt cx="806" cy="600"/>
          </a:xfrm>
        </p:grpSpPr>
        <p:sp>
          <p:nvSpPr>
            <p:cNvPr id="2"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3"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控制器</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82" name="组合 1814581"/>
          <p:cNvGrpSpPr/>
          <p:nvPr/>
        </p:nvGrpSpPr>
        <p:grpSpPr>
          <a:xfrm>
            <a:off x="2009775" y="688975"/>
            <a:ext cx="1279525" cy="952500"/>
            <a:chOff x="1348" y="1728"/>
            <a:chExt cx="806" cy="600"/>
          </a:xfrm>
        </p:grpSpPr>
        <p:sp>
          <p:nvSpPr>
            <p:cNvPr id="5"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7"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运算器</a:t>
              </a:r>
              <a:endParaRPr lang="en-US" altLang="zh-CN">
                <a:solidFill>
                  <a:srgbClr val="FFFFFF"/>
                </a:solidFill>
                <a:latin typeface="宋体" panose="02010600030101010101" pitchFamily="2" charset="-122"/>
                <a:ea typeface="华文中宋" panose="02010600040101010101" pitchFamily="2" charset="-122"/>
              </a:endParaRPr>
            </a:p>
          </p:txBody>
        </p:sp>
      </p:grpSp>
      <p:sp>
        <p:nvSpPr>
          <p:cNvPr id="1814587" name="文本框 1814586"/>
          <p:cNvSpPr txBox="1"/>
          <p:nvPr/>
        </p:nvSpPr>
        <p:spPr>
          <a:xfrm>
            <a:off x="4873625" y="1101725"/>
            <a:ext cx="1331913" cy="305435"/>
          </a:xfrm>
          <a:prstGeom prst="rect">
            <a:avLst/>
          </a:prstGeom>
          <a:noFill/>
          <a:ln w="9525">
            <a:noFill/>
          </a:ln>
        </p:spPr>
        <p:txBody>
          <a:bodyPr lIns="91429" tIns="45716" rIns="91429" bIns="45716">
            <a:spAutoFit/>
          </a:bodyPr>
          <a:p>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数据</a:t>
            </a:r>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寄存器</a:t>
            </a:r>
            <a:endParaRPr lang="zh-CN" altLang="en-US" sz="1400">
              <a:solidFill>
                <a:srgbClr val="FF0000"/>
              </a:solidFill>
              <a:latin typeface="Arial" panose="020B0604020202020204" pitchFamily="34" charset="0"/>
              <a:ea typeface="宋体" panose="02010600030101010101" pitchFamily="2" charset="-122"/>
            </a:endParaRPr>
          </a:p>
        </p:txBody>
      </p:sp>
      <p:sp>
        <p:nvSpPr>
          <p:cNvPr id="1814588" name="文本框 1814587"/>
          <p:cNvSpPr txBox="1"/>
          <p:nvPr/>
        </p:nvSpPr>
        <p:spPr>
          <a:xfrm>
            <a:off x="3433763" y="5616575"/>
            <a:ext cx="2283460" cy="1050290"/>
          </a:xfrm>
          <a:prstGeom prst="rect">
            <a:avLst/>
          </a:prstGeom>
          <a:noFill/>
          <a:ln w="9525">
            <a:noFill/>
          </a:ln>
        </p:spPr>
        <p:txBody>
          <a:bodyPr wrap="none" anchor="t" anchorCtr="0">
            <a:spAutoFit/>
          </a:bodyPr>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存储单元地址</a:t>
            </a:r>
            <a:endParaRPr lang="zh-CN" altLang="en-US" sz="2400" dirty="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存储单元内容</a:t>
            </a:r>
            <a:endParaRPr lang="zh-CN" altLang="en-US" sz="2400" dirty="0">
              <a:latin typeface="Arial" panose="020B0604020202020204" pitchFamily="34" charset="0"/>
              <a:ea typeface="宋体" panose="02010600030101010101" pitchFamily="2" charset="-122"/>
            </a:endParaRPr>
          </a:p>
        </p:txBody>
      </p:sp>
      <p:sp>
        <p:nvSpPr>
          <p:cNvPr id="1814589" name="Text Box 16"/>
          <p:cNvSpPr txBox="1"/>
          <p:nvPr/>
        </p:nvSpPr>
        <p:spPr>
          <a:xfrm>
            <a:off x="1687513" y="0"/>
            <a:ext cx="2976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机器级程序的执行机制</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装配一台计算机</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存储器</a:t>
            </a:r>
            <a:endParaRPr lang="zh-CN" altLang="en-US" dirty="0">
              <a:solidFill>
                <a:schemeClr val="bg1"/>
              </a:solidFill>
              <a:latin typeface="Arial" panose="020B0604020202020204" pitchFamily="34" charset="0"/>
              <a:ea typeface="华文中宋" panose="02010600040101010101" pitchFamily="2" charset="-122"/>
            </a:endParaRPr>
          </a:p>
        </p:txBody>
      </p:sp>
      <p:grpSp>
        <p:nvGrpSpPr>
          <p:cNvPr id="1814590" name="组合 1814589"/>
          <p:cNvGrpSpPr/>
          <p:nvPr/>
        </p:nvGrpSpPr>
        <p:grpSpPr>
          <a:xfrm>
            <a:off x="8037513" y="5008563"/>
            <a:ext cx="1066800" cy="768350"/>
            <a:chOff x="3254" y="3470"/>
            <a:chExt cx="848" cy="729"/>
          </a:xfrm>
        </p:grpSpPr>
        <p:sp>
          <p:nvSpPr>
            <p:cNvPr id="8"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1814592" name="Oval 40"/>
            <p:cNvSpPr/>
            <p:nvPr/>
          </p:nvSpPr>
          <p:spPr>
            <a:xfrm>
              <a:off x="3324" y="3530"/>
              <a:ext cx="708" cy="609"/>
            </a:xfrm>
            <a:prstGeom prst="ellipse">
              <a:avLst/>
            </a:prstGeom>
            <a:solidFill>
              <a:srgbClr val="009900"/>
            </a:solidFill>
            <a:ln w="28575" cap="flat" cmpd="sng">
              <a:solidFill>
                <a:srgbClr val="FFFFFF"/>
              </a:solidFill>
              <a:prstDash val="solid"/>
              <a:headEnd type="none" w="med" len="med"/>
              <a:tailEnd type="none" w="med" len="med"/>
            </a:ln>
          </p:spPr>
          <p:txBody>
            <a:bodyPr wrap="none" anchor="ctr" anchorCtr="0"/>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9" name="Text Box 84"/>
            <p:cNvSpPr txBox="1">
              <a:spLocks noChangeArrowheads="1"/>
            </p:cNvSpPr>
            <p:nvPr/>
          </p:nvSpPr>
          <p:spPr bwMode="auto">
            <a:xfrm>
              <a:off x="3327" y="3575"/>
              <a:ext cx="701" cy="554"/>
            </a:xfrm>
            <a:prstGeom prst="rect">
              <a:avLst/>
            </a:prstGeom>
            <a:noFill/>
            <a:ln>
              <a:noFill/>
            </a:ln>
          </p:spPr>
          <p:txBody>
            <a:bodyPr>
              <a:spAutoFit/>
            </a:bodyPr>
            <a:p>
              <a:pPr algn="ctr">
                <a:spcBef>
                  <a:spcPct val="35000"/>
                </a:spcBef>
              </a:pPr>
              <a:r>
                <a:rPr lang="zh-CN" altLang="en-US" sz="1600" dirty="0">
                  <a:solidFill>
                    <a:srgbClr val="FFFFFF"/>
                  </a:solidFill>
                  <a:latin typeface="宋体" panose="02010600030101010101" pitchFamily="2" charset="-122"/>
                  <a:ea typeface="华文中宋" panose="02010600040101010101" pitchFamily="2" charset="-122"/>
                </a:rPr>
                <a:t>程序</a:t>
              </a:r>
              <a:r>
                <a:rPr lang="en-US" altLang="zh-CN" sz="1600">
                  <a:solidFill>
                    <a:srgbClr val="FFFFFF"/>
                  </a:solidFill>
                  <a:latin typeface="宋体" panose="02010600030101010101" pitchFamily="2" charset="-122"/>
                  <a:ea typeface="华文中宋" panose="02010600040101010101" pitchFamily="2" charset="-122"/>
                </a:rPr>
                <a:t>&amp;</a:t>
              </a:r>
              <a:r>
                <a:rPr lang="zh-CN" altLang="en-US" sz="1600" dirty="0">
                  <a:solidFill>
                    <a:srgbClr val="FFFFFF"/>
                  </a:solidFill>
                  <a:latin typeface="宋体" panose="02010600030101010101" pitchFamily="2" charset="-122"/>
                  <a:ea typeface="华文中宋" panose="02010600040101010101" pitchFamily="2" charset="-122"/>
                </a:rPr>
                <a:t>指令</a:t>
              </a:r>
              <a:endParaRPr lang="zh-CN" altLang="en-US" sz="1600" dirty="0">
                <a:solidFill>
                  <a:srgbClr val="FFFFFF"/>
                </a:solidFill>
                <a:latin typeface="宋体" panose="02010600030101010101" pitchFamily="2" charset="-122"/>
                <a:ea typeface="华文中宋" panose="02010600040101010101" pitchFamily="2" charset="-122"/>
              </a:endParaRPr>
            </a:p>
          </p:txBody>
        </p:sp>
      </p:grpSp>
      <p:sp>
        <p:nvSpPr>
          <p:cNvPr id="10" name="文本框 9"/>
          <p:cNvSpPr txBox="1"/>
          <p:nvPr/>
        </p:nvSpPr>
        <p:spPr>
          <a:xfrm>
            <a:off x="8211185" y="1047750"/>
            <a:ext cx="3698875" cy="645160"/>
          </a:xfrm>
          <a:prstGeom prst="rect">
            <a:avLst/>
          </a:prstGeom>
          <a:noFill/>
        </p:spPr>
        <p:txBody>
          <a:bodyPr wrap="square" rtlCol="0">
            <a:spAutoFit/>
          </a:bodyPr>
          <a:p>
            <a:r>
              <a:rPr lang="zh-CN" altLang="en-US"/>
              <a:t>取指令</a:t>
            </a:r>
            <a:r>
              <a:rPr lang="zh-CN" altLang="en-US"/>
              <a:t>周期：</a:t>
            </a:r>
            <a:r>
              <a:rPr lang="zh-CN" altLang="en-US">
                <a:latin typeface="微软雅黑" panose="020B0503020204020204" pitchFamily="34" charset="-122"/>
                <a:ea typeface="微软雅黑" panose="020B0503020204020204" pitchFamily="34" charset="-122"/>
              </a:rPr>
              <a:t>①</a:t>
            </a:r>
            <a:r>
              <a:rPr lang="zh-CN" altLang="en-US"/>
              <a:t>按</a:t>
            </a:r>
            <a:r>
              <a:rPr lang="en-US" altLang="zh-CN"/>
              <a:t>PC</a:t>
            </a:r>
            <a:r>
              <a:rPr lang="zh-CN" altLang="en-US"/>
              <a:t>地址取</a:t>
            </a:r>
            <a:r>
              <a:rPr lang="zh-CN" altLang="en-US"/>
              <a:t>指令</a:t>
            </a:r>
            <a:endParaRPr lang="zh-CN" altLang="en-US"/>
          </a:p>
          <a:p>
            <a:r>
              <a:rPr lang="en-US" altLang="zh-CN"/>
              <a:t>                      </a:t>
            </a:r>
            <a:r>
              <a:rPr lang="en-US" altLang="zh-CN">
                <a:latin typeface="微软雅黑" panose="020B0503020204020204" pitchFamily="34" charset="-122"/>
                <a:ea typeface="微软雅黑" panose="020B0503020204020204" pitchFamily="34" charset="-122"/>
              </a:rPr>
              <a:t>②</a:t>
            </a:r>
            <a:r>
              <a:rPr lang="zh-CN" altLang="en-US">
                <a:sym typeface="+mn-ea"/>
              </a:rPr>
              <a:t>指令放入</a:t>
            </a:r>
            <a:r>
              <a:rPr lang="en-US" altLang="zh-CN">
                <a:sym typeface="+mn-ea"/>
              </a:rPr>
              <a:t>IR               </a:t>
            </a:r>
            <a:endParaRPr lang="en-US" altLang="zh-CN">
              <a:sym typeface="+mn-ea"/>
            </a:endParaRPr>
          </a:p>
        </p:txBody>
      </p:sp>
      <p:sp>
        <p:nvSpPr>
          <p:cNvPr id="11" name="文本框 10"/>
          <p:cNvSpPr txBox="1"/>
          <p:nvPr/>
        </p:nvSpPr>
        <p:spPr>
          <a:xfrm>
            <a:off x="1170940" y="285750"/>
            <a:ext cx="2783205" cy="368300"/>
          </a:xfrm>
          <a:prstGeom prst="rect">
            <a:avLst/>
          </a:prstGeom>
          <a:noFill/>
        </p:spPr>
        <p:txBody>
          <a:bodyPr wrap="square" rtlCol="0">
            <a:spAutoFit/>
          </a:bodyPr>
          <a:p>
            <a:r>
              <a:rPr lang="zh-CN" altLang="en-US"/>
              <a:t>第一条指令</a:t>
            </a:r>
            <a:r>
              <a:rPr lang="zh-CN" altLang="en-US"/>
              <a:t>读取</a:t>
            </a:r>
            <a:endParaRPr lang="zh-CN" altLang="en-US"/>
          </a:p>
        </p:txBody>
      </p:sp>
      <p:sp>
        <p:nvSpPr>
          <p:cNvPr id="12" name="文本框 11"/>
          <p:cNvSpPr txBox="1"/>
          <p:nvPr/>
        </p:nvSpPr>
        <p:spPr>
          <a:xfrm>
            <a:off x="6824980" y="334645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sym typeface="+mn-ea"/>
              </a:rPr>
              <a:t>①</a:t>
            </a:r>
            <a:endParaRPr lang="zh-CN" altLang="en-US"/>
          </a:p>
        </p:txBody>
      </p:sp>
      <p:sp>
        <p:nvSpPr>
          <p:cNvPr id="13" name="文本框 12"/>
          <p:cNvSpPr txBox="1"/>
          <p:nvPr/>
        </p:nvSpPr>
        <p:spPr>
          <a:xfrm>
            <a:off x="6337300" y="451485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②</a:t>
            </a:r>
            <a:endParaRPr lang="zh-CN" altLang="en-US"/>
          </a:p>
        </p:txBody>
      </p:sp>
      <p:sp>
        <p:nvSpPr>
          <p:cNvPr id="14" name="文本框 13"/>
          <p:cNvSpPr txBox="1"/>
          <p:nvPr/>
        </p:nvSpPr>
        <p:spPr>
          <a:xfrm>
            <a:off x="9497060" y="254381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②</a:t>
            </a:r>
            <a:endParaRPr lang="zh-CN" altLang="en-US"/>
          </a:p>
        </p:txBody>
      </p:sp>
      <p:sp>
        <p:nvSpPr>
          <p:cNvPr id="15" name="文本框 14"/>
          <p:cNvSpPr txBox="1"/>
          <p:nvPr/>
        </p:nvSpPr>
        <p:spPr>
          <a:xfrm>
            <a:off x="5295900" y="485521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②</a:t>
            </a:r>
            <a:endParaRPr lang="zh-CN" altLang="en-US"/>
          </a:p>
        </p:txBody>
      </p:sp>
      <p:pic>
        <p:nvPicPr>
          <p:cNvPr id="17" name="图片 16" descr="校徽"/>
          <p:cNvPicPr>
            <a:picLocks noChangeAspect="1"/>
          </p:cNvPicPr>
          <p:nvPr/>
        </p:nvPicPr>
        <p:blipFill>
          <a:blip r:embed="rId2">
            <a:alphaModFix amt="67000"/>
          </a:blip>
          <a:stretch>
            <a:fillRect/>
          </a:stretch>
        </p:blipFill>
        <p:spPr>
          <a:xfrm>
            <a:off x="106045" y="5543550"/>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14590"/>
                                        </p:tgtEl>
                                        <p:attrNameLst>
                                          <p:attrName>style.visibility</p:attrName>
                                        </p:attrNameLst>
                                      </p:cBhvr>
                                      <p:to>
                                        <p:strVal val="visible"/>
                                      </p:to>
                                    </p:set>
                                    <p:anim calcmode="lin" valueType="num">
                                      <p:cBhvr additive="base">
                                        <p:cTn id="7" dur="500" fill="hold"/>
                                        <p:tgtEl>
                                          <p:spTgt spid="1814590"/>
                                        </p:tgtEl>
                                        <p:attrNameLst>
                                          <p:attrName>ppt_x</p:attrName>
                                        </p:attrNameLst>
                                      </p:cBhvr>
                                      <p:tavLst>
                                        <p:tav tm="0">
                                          <p:val>
                                            <p:strVal val="#ppt_x"/>
                                          </p:val>
                                        </p:tav>
                                        <p:tav tm="100000">
                                          <p:val>
                                            <p:strVal val="#ppt_x"/>
                                          </p:val>
                                        </p:tav>
                                      </p:tavLst>
                                    </p:anim>
                                    <p:anim calcmode="lin" valueType="num">
                                      <p:cBhvr additive="base">
                                        <p:cTn id="8" dur="500" fill="hold"/>
                                        <p:tgtEl>
                                          <p:spTgt spid="1814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4530" name="矩形 1814529"/>
          <p:cNvSpPr/>
          <p:nvPr/>
        </p:nvSpPr>
        <p:spPr>
          <a:xfrm>
            <a:off x="2224088" y="1104900"/>
            <a:ext cx="4340225" cy="1684338"/>
          </a:xfrm>
          <a:prstGeom prst="rect">
            <a:avLst/>
          </a:prstGeom>
          <a:solidFill>
            <a:schemeClr val="bg1"/>
          </a:solidFill>
          <a:ln w="9525" cap="flat" cmpd="sng">
            <a:solidFill>
              <a:schemeClr val="bg2"/>
            </a:solidFill>
            <a:prstDash val="solid"/>
            <a:miter/>
            <a:headEnd type="none" w="med" len="med"/>
            <a:tailEnd type="none" w="med" len="med"/>
          </a:ln>
        </p:spPr>
        <p:txBody>
          <a:bodyPr/>
          <a:p>
            <a:endParaRPr lang="zh-CN" altLang="en-US"/>
          </a:p>
        </p:txBody>
      </p:sp>
      <p:sp>
        <p:nvSpPr>
          <p:cNvPr id="1814531" name="矩形 1814530"/>
          <p:cNvSpPr/>
          <p:nvPr/>
        </p:nvSpPr>
        <p:spPr>
          <a:xfrm>
            <a:off x="6877050" y="3081338"/>
            <a:ext cx="3449638" cy="3724275"/>
          </a:xfrm>
          <a:prstGeom prst="rect">
            <a:avLst/>
          </a:prstGeom>
          <a:solidFill>
            <a:schemeClr val="bg1"/>
          </a:solidFill>
          <a:ln w="19050" cap="flat" cmpd="sng">
            <a:solidFill>
              <a:schemeClr val="bg2"/>
            </a:solidFill>
            <a:prstDash val="solid"/>
            <a:miter/>
            <a:headEnd type="none" w="med" len="med"/>
            <a:tailEnd type="none" w="med" len="med"/>
          </a:ln>
        </p:spPr>
        <p:txBody>
          <a:bodyPr/>
          <a:p>
            <a:endParaRPr lang="zh-CN" altLang="en-US"/>
          </a:p>
        </p:txBody>
      </p:sp>
      <p:sp>
        <p:nvSpPr>
          <p:cNvPr id="1814532" name="矩形 1814531"/>
          <p:cNvSpPr/>
          <p:nvPr/>
        </p:nvSpPr>
        <p:spPr>
          <a:xfrm>
            <a:off x="2822575" y="3324225"/>
            <a:ext cx="3536950" cy="1452563"/>
          </a:xfrm>
          <a:prstGeom prst="rect">
            <a:avLst/>
          </a:prstGeom>
          <a:solidFill>
            <a:srgbClr val="F8F8F8"/>
          </a:solidFill>
          <a:ln w="9525" cap="flat" cmpd="sng">
            <a:solidFill>
              <a:schemeClr val="tx1"/>
            </a:solidFill>
            <a:prstDash val="solid"/>
            <a:miter/>
            <a:headEnd type="none" w="med" len="med"/>
            <a:tailEnd type="none" w="med" len="med"/>
          </a:ln>
        </p:spPr>
        <p:txBody>
          <a:bodyPr/>
          <a:p>
            <a:endParaRPr lang="zh-CN" altLang="en-US"/>
          </a:p>
        </p:txBody>
      </p:sp>
      <p:sp>
        <p:nvSpPr>
          <p:cNvPr id="1814533" name="任意多边形 1814532"/>
          <p:cNvSpPr/>
          <p:nvPr/>
        </p:nvSpPr>
        <p:spPr>
          <a:xfrm>
            <a:off x="3633788" y="1601788"/>
            <a:ext cx="914400" cy="307975"/>
          </a:xfrm>
          <a:custGeom>
            <a:avLst/>
            <a:gdLst/>
            <a:ahLst/>
            <a:cxnLst/>
            <a:pathLst>
              <a:path w="599" h="179">
                <a:moveTo>
                  <a:pt x="599" y="176"/>
                </a:moveTo>
                <a:lnTo>
                  <a:pt x="248" y="179"/>
                </a:lnTo>
                <a:lnTo>
                  <a:pt x="248" y="2"/>
                </a:lnTo>
                <a:lnTo>
                  <a:pt x="0" y="0"/>
                </a:lnTo>
                <a:lnTo>
                  <a:pt x="0" y="146"/>
                </a:lnTo>
              </a:path>
            </a:pathLst>
          </a:custGeom>
          <a:noFill/>
          <a:ln w="19050" cap="flat" cmpd="sng">
            <a:solidFill>
              <a:schemeClr val="bg2"/>
            </a:solidFill>
            <a:prstDash val="solid"/>
            <a:headEnd type="none" w="med" len="med"/>
            <a:tailEnd type="triangle" w="med" len="med"/>
          </a:ln>
        </p:spPr>
        <p:txBody>
          <a:bodyPr/>
          <a:p>
            <a:endParaRPr lang="zh-CN" altLang="en-US"/>
          </a:p>
        </p:txBody>
      </p:sp>
      <p:pic>
        <p:nvPicPr>
          <p:cNvPr id="1814534" name="图片 1814533"/>
          <p:cNvPicPr>
            <a:picLocks noChangeAspect="1"/>
          </p:cNvPicPr>
          <p:nvPr/>
        </p:nvPicPr>
        <p:blipFill>
          <a:blip r:embed="rId1"/>
          <a:stretch>
            <a:fillRect/>
          </a:stretch>
        </p:blipFill>
        <p:spPr>
          <a:xfrm>
            <a:off x="7408863" y="3810000"/>
            <a:ext cx="2705100" cy="2943225"/>
          </a:xfrm>
          <a:prstGeom prst="rect">
            <a:avLst/>
          </a:prstGeom>
          <a:noFill/>
          <a:ln w="9525">
            <a:noFill/>
          </a:ln>
        </p:spPr>
      </p:pic>
      <p:sp>
        <p:nvSpPr>
          <p:cNvPr id="1814535" name="文本框 1814534"/>
          <p:cNvSpPr txBox="1"/>
          <p:nvPr/>
        </p:nvSpPr>
        <p:spPr>
          <a:xfrm>
            <a:off x="2922588" y="3446463"/>
            <a:ext cx="908050" cy="459105"/>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时钟与节拍发生器</a:t>
            </a:r>
            <a:endParaRPr lang="zh-CN" altLang="en-US" sz="1200" b="0">
              <a:latin typeface="Arial" panose="020B0604020202020204" pitchFamily="34" charset="0"/>
              <a:ea typeface="宋体" panose="02010600030101010101" pitchFamily="2" charset="-122"/>
            </a:endParaRPr>
          </a:p>
        </p:txBody>
      </p:sp>
      <p:sp>
        <p:nvSpPr>
          <p:cNvPr id="1814536" name="文本框 1814535"/>
          <p:cNvSpPr txBox="1"/>
          <p:nvPr/>
        </p:nvSpPr>
        <p:spPr>
          <a:xfrm>
            <a:off x="2922588" y="4356100"/>
            <a:ext cx="908050" cy="274320"/>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信号控制</a:t>
            </a:r>
            <a:endParaRPr lang="zh-CN" altLang="en-US" sz="1200" b="0">
              <a:latin typeface="Arial" panose="020B0604020202020204" pitchFamily="34" charset="0"/>
              <a:ea typeface="宋体" panose="02010600030101010101" pitchFamily="2" charset="-122"/>
            </a:endParaRPr>
          </a:p>
        </p:txBody>
      </p:sp>
      <p:sp>
        <p:nvSpPr>
          <p:cNvPr id="1814537" name="矩形 1814536"/>
          <p:cNvSpPr/>
          <p:nvPr/>
        </p:nvSpPr>
        <p:spPr>
          <a:xfrm>
            <a:off x="4424363" y="3689350"/>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00000001</a:t>
            </a:r>
            <a:endParaRPr lang="en-US" altLang="zh-CN" sz="1400">
              <a:latin typeface="Arial" panose="020B0604020202020204" pitchFamily="34" charset="0"/>
              <a:ea typeface="宋体" panose="02010600030101010101" pitchFamily="2" charset="-122"/>
            </a:endParaRPr>
          </a:p>
        </p:txBody>
      </p:sp>
      <p:sp>
        <p:nvSpPr>
          <p:cNvPr id="1814538" name="矩形 1814537"/>
          <p:cNvSpPr/>
          <p:nvPr/>
        </p:nvSpPr>
        <p:spPr>
          <a:xfrm>
            <a:off x="4383088" y="4381500"/>
            <a:ext cx="1830387" cy="279400"/>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000001 0000001000</a:t>
            </a:r>
            <a:endParaRPr lang="en-US" altLang="zh-CN" sz="1400">
              <a:latin typeface="Arial" panose="020B0604020202020204" pitchFamily="34" charset="0"/>
              <a:ea typeface="宋体" panose="02010600030101010101" pitchFamily="2" charset="-122"/>
            </a:endParaRPr>
          </a:p>
        </p:txBody>
      </p:sp>
      <p:sp>
        <p:nvSpPr>
          <p:cNvPr id="1814539" name="矩形 1814538"/>
          <p:cNvSpPr/>
          <p:nvPr/>
        </p:nvSpPr>
        <p:spPr>
          <a:xfrm>
            <a:off x="5237163" y="3395663"/>
            <a:ext cx="428625"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PC</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0" name="矩形 1814539"/>
          <p:cNvSpPr/>
          <p:nvPr/>
        </p:nvSpPr>
        <p:spPr>
          <a:xfrm>
            <a:off x="5237163" y="4089400"/>
            <a:ext cx="359410"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IR</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1" name="矩形 1814540"/>
          <p:cNvSpPr/>
          <p:nvPr/>
        </p:nvSpPr>
        <p:spPr>
          <a:xfrm>
            <a:off x="4554538" y="1436688"/>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a:t>
            </a:r>
            <a:r>
              <a:rPr lang="zh-CN" altLang="en-US" sz="1400">
                <a:latin typeface="Arial" panose="020B0604020202020204" pitchFamily="34" charset="0"/>
                <a:ea typeface="宋体" panose="02010600030101010101" pitchFamily="2" charset="-122"/>
              </a:rPr>
              <a:t>数</a:t>
            </a:r>
            <a:endParaRPr lang="zh-CN" altLang="en-US" sz="1400">
              <a:latin typeface="Arial" panose="020B0604020202020204" pitchFamily="34" charset="0"/>
              <a:ea typeface="宋体" panose="02010600030101010101" pitchFamily="2" charset="-122"/>
            </a:endParaRPr>
          </a:p>
        </p:txBody>
      </p:sp>
      <p:sp>
        <p:nvSpPr>
          <p:cNvPr id="1814542" name="矩形 1814541"/>
          <p:cNvSpPr/>
          <p:nvPr/>
        </p:nvSpPr>
        <p:spPr>
          <a:xfrm>
            <a:off x="4554538" y="1762125"/>
            <a:ext cx="1838325" cy="280988"/>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00000000 00000011</a:t>
            </a:r>
            <a:endParaRPr lang="en-US" altLang="zh-CN" sz="1400">
              <a:latin typeface="Arial" panose="020B0604020202020204" pitchFamily="34" charset="0"/>
              <a:ea typeface="宋体" panose="02010600030101010101" pitchFamily="2" charset="-122"/>
            </a:endParaRPr>
          </a:p>
        </p:txBody>
      </p:sp>
      <p:sp>
        <p:nvSpPr>
          <p:cNvPr id="1814543" name="矩形 1814542"/>
          <p:cNvSpPr/>
          <p:nvPr/>
        </p:nvSpPr>
        <p:spPr>
          <a:xfrm>
            <a:off x="4554538" y="2087563"/>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sym typeface="+mn-ea"/>
              </a:rPr>
              <a:t>随机数</a:t>
            </a:r>
            <a:endParaRPr lang="en-US" altLang="zh-CN" sz="1400">
              <a:latin typeface="Arial" panose="020B0604020202020204" pitchFamily="34" charset="0"/>
              <a:ea typeface="宋体" panose="02010600030101010101" pitchFamily="2" charset="-122"/>
            </a:endParaRPr>
          </a:p>
        </p:txBody>
      </p:sp>
      <p:sp>
        <p:nvSpPr>
          <p:cNvPr id="1814544" name="矩形 1814543"/>
          <p:cNvSpPr/>
          <p:nvPr/>
        </p:nvSpPr>
        <p:spPr>
          <a:xfrm>
            <a:off x="4554538" y="2414588"/>
            <a:ext cx="183832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sym typeface="+mn-ea"/>
              </a:rPr>
              <a:t>随机数</a:t>
            </a:r>
            <a:endParaRPr lang="en-US" altLang="zh-CN" sz="1400">
              <a:latin typeface="Arial" panose="020B0604020202020204" pitchFamily="34" charset="0"/>
              <a:ea typeface="宋体" panose="02010600030101010101" pitchFamily="2" charset="-122"/>
            </a:endParaRPr>
          </a:p>
        </p:txBody>
      </p:sp>
      <p:sp>
        <p:nvSpPr>
          <p:cNvPr id="1814545" name="矩形 1814544"/>
          <p:cNvSpPr/>
          <p:nvPr/>
        </p:nvSpPr>
        <p:spPr>
          <a:xfrm>
            <a:off x="8665210" y="5702618"/>
            <a:ext cx="1462088" cy="220662"/>
          </a:xfrm>
          <a:prstGeom prst="rect">
            <a:avLst/>
          </a:prstGeom>
          <a:noFill/>
          <a:ln w="38100" cap="flat" cmpd="sng">
            <a:solidFill>
              <a:srgbClr val="FF0000"/>
            </a:solidFill>
            <a:prstDash val="solid"/>
            <a:miter/>
            <a:headEnd type="none" w="med" len="med"/>
            <a:tailEnd type="none" w="med" len="med"/>
          </a:ln>
        </p:spPr>
        <p:txBody>
          <a:bodyPr/>
          <a:p>
            <a:endParaRPr lang="zh-CN" altLang="en-US"/>
          </a:p>
        </p:txBody>
      </p:sp>
      <p:sp>
        <p:nvSpPr>
          <p:cNvPr id="1814546" name="直接连接符 1814545"/>
          <p:cNvSpPr/>
          <p:nvPr/>
        </p:nvSpPr>
        <p:spPr>
          <a:xfrm flipH="1" flipV="1">
            <a:off x="3838575" y="4495800"/>
            <a:ext cx="525463" cy="0"/>
          </a:xfrm>
          <a:prstGeom prst="line">
            <a:avLst/>
          </a:prstGeom>
          <a:ln w="9525" cap="flat" cmpd="sng">
            <a:solidFill>
              <a:schemeClr val="tx1"/>
            </a:solidFill>
            <a:prstDash val="solid"/>
            <a:headEnd type="none" w="med" len="med"/>
            <a:tailEnd type="triangle" w="med" len="med"/>
          </a:ln>
        </p:spPr>
      </p:sp>
      <p:sp>
        <p:nvSpPr>
          <p:cNvPr id="1814547" name="直接连接符 1814546"/>
          <p:cNvSpPr/>
          <p:nvPr/>
        </p:nvSpPr>
        <p:spPr>
          <a:xfrm>
            <a:off x="3376613" y="3981450"/>
            <a:ext cx="0" cy="365125"/>
          </a:xfrm>
          <a:prstGeom prst="line">
            <a:avLst/>
          </a:prstGeom>
          <a:ln w="9525" cap="flat" cmpd="sng">
            <a:solidFill>
              <a:schemeClr val="tx1"/>
            </a:solidFill>
            <a:prstDash val="solid"/>
            <a:headEnd type="none" w="med" len="med"/>
            <a:tailEnd type="triangle" w="med" len="med"/>
          </a:ln>
        </p:spPr>
      </p:sp>
      <p:grpSp>
        <p:nvGrpSpPr>
          <p:cNvPr id="1814548" name="组合 1814547"/>
          <p:cNvGrpSpPr/>
          <p:nvPr/>
        </p:nvGrpSpPr>
        <p:grpSpPr>
          <a:xfrm>
            <a:off x="2289175" y="1820863"/>
            <a:ext cx="1512888" cy="695325"/>
            <a:chOff x="2534" y="361"/>
            <a:chExt cx="953" cy="438"/>
          </a:xfrm>
        </p:grpSpPr>
        <p:sp>
          <p:nvSpPr>
            <p:cNvPr id="1814549" name="任意多边形 1814548"/>
            <p:cNvSpPr/>
            <p:nvPr/>
          </p:nvSpPr>
          <p:spPr>
            <a:xfrm>
              <a:off x="2534" y="361"/>
              <a:ext cx="953" cy="438"/>
            </a:xfrm>
            <a:custGeom>
              <a:avLst/>
              <a:gdLst/>
              <a:ahLst/>
              <a:cxnLst/>
              <a:pathLst>
                <a:path w="953" h="438">
                  <a:moveTo>
                    <a:pt x="267" y="11"/>
                  </a:moveTo>
                  <a:lnTo>
                    <a:pt x="0" y="11"/>
                  </a:lnTo>
                  <a:lnTo>
                    <a:pt x="184" y="438"/>
                  </a:lnTo>
                  <a:lnTo>
                    <a:pt x="810" y="438"/>
                  </a:lnTo>
                  <a:lnTo>
                    <a:pt x="953" y="0"/>
                  </a:lnTo>
                  <a:lnTo>
                    <a:pt x="707" y="0"/>
                  </a:lnTo>
                  <a:lnTo>
                    <a:pt x="676" y="115"/>
                  </a:lnTo>
                  <a:lnTo>
                    <a:pt x="315" y="115"/>
                  </a:lnTo>
                  <a:lnTo>
                    <a:pt x="267" y="11"/>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14550" name="文本框 1814549"/>
            <p:cNvSpPr txBox="1"/>
            <p:nvPr/>
          </p:nvSpPr>
          <p:spPr>
            <a:xfrm>
              <a:off x="2718" y="493"/>
              <a:ext cx="610" cy="289"/>
            </a:xfrm>
            <a:prstGeom prst="rect">
              <a:avLst/>
            </a:prstGeom>
            <a:noFill/>
            <a:ln w="9525">
              <a:noFill/>
            </a:ln>
          </p:spPr>
          <p:txBody>
            <a:bodyPr lIns="91429" tIns="45716" rIns="91429" bIns="45716">
              <a:spAutoFit/>
            </a:bodyPr>
            <a:p>
              <a:r>
                <a:rPr lang="zh-CN" altLang="en-US" sz="1200" b="0" dirty="0">
                  <a:latin typeface="Arial" panose="020B0604020202020204" pitchFamily="34" charset="0"/>
                  <a:ea typeface="宋体" panose="02010600030101010101" pitchFamily="2" charset="-122"/>
                </a:rPr>
                <a:t>算术、逻辑及移位运算</a:t>
              </a:r>
              <a:endParaRPr lang="zh-CN" altLang="en-US" sz="1200" b="0">
                <a:latin typeface="Arial" panose="020B0604020202020204" pitchFamily="34" charset="0"/>
                <a:ea typeface="宋体" panose="02010600030101010101" pitchFamily="2" charset="-122"/>
              </a:endParaRPr>
            </a:p>
          </p:txBody>
        </p:sp>
      </p:grpSp>
      <p:sp>
        <p:nvSpPr>
          <p:cNvPr id="1814551" name="任意多边形 1814550"/>
          <p:cNvSpPr/>
          <p:nvPr/>
        </p:nvSpPr>
        <p:spPr>
          <a:xfrm>
            <a:off x="2139950" y="2274888"/>
            <a:ext cx="777875" cy="2220912"/>
          </a:xfrm>
          <a:custGeom>
            <a:avLst/>
            <a:gdLst/>
            <a:ahLst/>
            <a:cxnLst/>
            <a:pathLst>
              <a:path w="490" h="1398">
                <a:moveTo>
                  <a:pt x="490" y="1398"/>
                </a:moveTo>
                <a:lnTo>
                  <a:pt x="0" y="1398"/>
                </a:lnTo>
                <a:lnTo>
                  <a:pt x="0" y="0"/>
                </a:lnTo>
                <a:lnTo>
                  <a:pt x="23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2" name="任意多边形 1814551"/>
          <p:cNvSpPr/>
          <p:nvPr/>
        </p:nvSpPr>
        <p:spPr>
          <a:xfrm>
            <a:off x="3625850" y="3971925"/>
            <a:ext cx="1585913" cy="377825"/>
          </a:xfrm>
          <a:custGeom>
            <a:avLst/>
            <a:gdLst/>
            <a:ahLst/>
            <a:cxnLst/>
            <a:pathLst>
              <a:path w="998" h="238">
                <a:moveTo>
                  <a:pt x="0" y="238"/>
                </a:moveTo>
                <a:lnTo>
                  <a:pt x="0" y="107"/>
                </a:lnTo>
                <a:lnTo>
                  <a:pt x="998" y="107"/>
                </a:lnTo>
                <a:lnTo>
                  <a:pt x="998"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3" name="直接连接符 1814552"/>
          <p:cNvSpPr/>
          <p:nvPr/>
        </p:nvSpPr>
        <p:spPr>
          <a:xfrm>
            <a:off x="7243763" y="5837555"/>
            <a:ext cx="339725" cy="0"/>
          </a:xfrm>
          <a:prstGeom prst="line">
            <a:avLst/>
          </a:prstGeom>
          <a:ln w="38100" cap="flat" cmpd="sng">
            <a:solidFill>
              <a:srgbClr val="FF0000"/>
            </a:solidFill>
            <a:prstDash val="solid"/>
            <a:headEnd type="none" w="med" len="med"/>
            <a:tailEnd type="triangle" w="med" len="med"/>
          </a:ln>
        </p:spPr>
      </p:sp>
      <p:sp>
        <p:nvSpPr>
          <p:cNvPr id="1814554" name="直接连接符 1814553"/>
          <p:cNvSpPr/>
          <p:nvPr/>
        </p:nvSpPr>
        <p:spPr>
          <a:xfrm>
            <a:off x="7804150" y="1447800"/>
            <a:ext cx="0" cy="1554163"/>
          </a:xfrm>
          <a:prstGeom prst="line">
            <a:avLst/>
          </a:prstGeom>
          <a:ln w="28575" cap="flat" cmpd="sng">
            <a:solidFill>
              <a:schemeClr val="accent2"/>
            </a:solidFill>
            <a:prstDash val="solid"/>
            <a:headEnd type="none" w="med" len="med"/>
            <a:tailEnd type="none" w="med" len="med"/>
          </a:ln>
        </p:spPr>
      </p:sp>
      <p:sp>
        <p:nvSpPr>
          <p:cNvPr id="1814555" name="直接连接符 1814554"/>
          <p:cNvSpPr/>
          <p:nvPr/>
        </p:nvSpPr>
        <p:spPr>
          <a:xfrm flipH="1">
            <a:off x="6392863" y="1579563"/>
            <a:ext cx="1400175" cy="0"/>
          </a:xfrm>
          <a:prstGeom prst="line">
            <a:avLst/>
          </a:prstGeom>
          <a:ln w="57150" cap="flat" cmpd="sng">
            <a:solidFill>
              <a:schemeClr val="bg2"/>
            </a:solidFill>
            <a:prstDash val="solid"/>
            <a:headEnd type="triangle" w="med" len="med"/>
            <a:tailEnd type="triangle" w="med" len="med"/>
          </a:ln>
        </p:spPr>
      </p:sp>
      <p:sp>
        <p:nvSpPr>
          <p:cNvPr id="1814556" name="直接连接符 1814555"/>
          <p:cNvSpPr/>
          <p:nvPr/>
        </p:nvSpPr>
        <p:spPr>
          <a:xfrm flipH="1">
            <a:off x="6392863" y="1897063"/>
            <a:ext cx="1400175" cy="0"/>
          </a:xfrm>
          <a:prstGeom prst="line">
            <a:avLst/>
          </a:prstGeom>
          <a:ln w="57150" cap="flat" cmpd="sng">
            <a:solidFill>
              <a:srgbClr val="FF0000"/>
            </a:solidFill>
            <a:prstDash val="solid"/>
            <a:headEnd type="triangle" w="med" len="med"/>
            <a:tailEnd type="triangle" w="med" len="med"/>
          </a:ln>
        </p:spPr>
      </p:sp>
      <p:sp>
        <p:nvSpPr>
          <p:cNvPr id="1814557" name="直接连接符 1814556"/>
          <p:cNvSpPr/>
          <p:nvPr/>
        </p:nvSpPr>
        <p:spPr>
          <a:xfrm flipH="1">
            <a:off x="6392863" y="2227263"/>
            <a:ext cx="1400175" cy="0"/>
          </a:xfrm>
          <a:prstGeom prst="line">
            <a:avLst/>
          </a:prstGeom>
          <a:ln w="57150" cap="flat" cmpd="sng">
            <a:solidFill>
              <a:schemeClr val="bg2"/>
            </a:solidFill>
            <a:prstDash val="solid"/>
            <a:headEnd type="triangle" w="med" len="med"/>
            <a:tailEnd type="triangle" w="med" len="med"/>
          </a:ln>
        </p:spPr>
      </p:sp>
      <p:sp>
        <p:nvSpPr>
          <p:cNvPr id="1814558" name="直接连接符 1814557"/>
          <p:cNvSpPr/>
          <p:nvPr/>
        </p:nvSpPr>
        <p:spPr>
          <a:xfrm flipH="1">
            <a:off x="6392863" y="2544763"/>
            <a:ext cx="1400175" cy="0"/>
          </a:xfrm>
          <a:prstGeom prst="line">
            <a:avLst/>
          </a:prstGeom>
          <a:ln w="57150" cap="flat" cmpd="sng">
            <a:solidFill>
              <a:schemeClr val="bg2"/>
            </a:solidFill>
            <a:prstDash val="solid"/>
            <a:headEnd type="triangle" w="med" len="med"/>
            <a:tailEnd type="triangle" w="med" len="med"/>
          </a:ln>
        </p:spPr>
      </p:sp>
      <p:sp>
        <p:nvSpPr>
          <p:cNvPr id="1814559" name="任意多边形 1814558"/>
          <p:cNvSpPr/>
          <p:nvPr/>
        </p:nvSpPr>
        <p:spPr>
          <a:xfrm>
            <a:off x="7818438" y="2233613"/>
            <a:ext cx="1606550" cy="966787"/>
          </a:xfrm>
          <a:custGeom>
            <a:avLst/>
            <a:gdLst/>
            <a:ahLst/>
            <a:cxnLst/>
            <a:pathLst>
              <a:path w="1440" h="255">
                <a:moveTo>
                  <a:pt x="0" y="0"/>
                </a:moveTo>
                <a:lnTo>
                  <a:pt x="1440" y="0"/>
                </a:lnTo>
                <a:lnTo>
                  <a:pt x="1440" y="255"/>
                </a:lnTo>
              </a:path>
            </a:pathLst>
          </a:custGeom>
          <a:noFill/>
          <a:ln w="57150" cap="flat" cmpd="sng">
            <a:solidFill>
              <a:srgbClr val="FF0000"/>
            </a:solidFill>
            <a:prstDash val="solid"/>
            <a:headEnd type="triangle" w="med" len="med"/>
            <a:tailEnd type="triangle" w="med" len="med"/>
          </a:ln>
        </p:spPr>
        <p:txBody>
          <a:bodyPr/>
          <a:p>
            <a:endParaRPr lang="zh-CN" altLang="en-US"/>
          </a:p>
        </p:txBody>
      </p:sp>
      <p:sp>
        <p:nvSpPr>
          <p:cNvPr id="1814560" name="直接连接符 1814559"/>
          <p:cNvSpPr/>
          <p:nvPr/>
        </p:nvSpPr>
        <p:spPr>
          <a:xfrm flipH="1" flipV="1">
            <a:off x="9410700" y="3529330"/>
            <a:ext cx="14605" cy="2087245"/>
          </a:xfrm>
          <a:prstGeom prst="line">
            <a:avLst/>
          </a:prstGeom>
          <a:ln w="57150" cap="flat" cmpd="sng">
            <a:solidFill>
              <a:schemeClr val="accent2"/>
            </a:solidFill>
            <a:prstDash val="solid"/>
            <a:headEnd type="triangle" w="med" len="med"/>
            <a:tailEnd type="triangle" w="med" len="med"/>
          </a:ln>
        </p:spPr>
      </p:sp>
      <p:sp>
        <p:nvSpPr>
          <p:cNvPr id="1814561" name="矩形 1814560"/>
          <p:cNvSpPr/>
          <p:nvPr/>
        </p:nvSpPr>
        <p:spPr>
          <a:xfrm>
            <a:off x="8505825" y="3224213"/>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00000100 00000011</a:t>
            </a:r>
            <a:endParaRPr lang="en-US" altLang="zh-CN" sz="1400">
              <a:latin typeface="Arial" panose="020B0604020202020204" pitchFamily="34" charset="0"/>
              <a:ea typeface="宋体" panose="02010600030101010101" pitchFamily="2" charset="-122"/>
            </a:endParaRPr>
          </a:p>
        </p:txBody>
      </p:sp>
      <p:sp>
        <p:nvSpPr>
          <p:cNvPr id="1814562" name="任意多边形 1814561"/>
          <p:cNvSpPr/>
          <p:nvPr/>
        </p:nvSpPr>
        <p:spPr>
          <a:xfrm>
            <a:off x="6224588" y="2859088"/>
            <a:ext cx="1579562" cy="1662112"/>
          </a:xfrm>
          <a:custGeom>
            <a:avLst/>
            <a:gdLst/>
            <a:ahLst/>
            <a:cxnLst/>
            <a:pathLst>
              <a:path w="996" h="1194">
                <a:moveTo>
                  <a:pt x="996" y="0"/>
                </a:moveTo>
                <a:lnTo>
                  <a:pt x="272" y="0"/>
                </a:lnTo>
                <a:lnTo>
                  <a:pt x="272" y="1194"/>
                </a:lnTo>
                <a:lnTo>
                  <a:pt x="0" y="1194"/>
                </a:lnTo>
              </a:path>
            </a:pathLst>
          </a:custGeom>
          <a:noFill/>
          <a:ln w="57150" cap="flat" cmpd="sng">
            <a:solidFill>
              <a:schemeClr val="bg2"/>
            </a:solidFill>
            <a:prstDash val="solid"/>
            <a:headEnd type="triangle" w="med" len="med"/>
            <a:tailEnd type="triangle" w="med" len="med"/>
          </a:ln>
        </p:spPr>
        <p:txBody>
          <a:bodyPr/>
          <a:p>
            <a:endParaRPr lang="zh-CN" altLang="en-US"/>
          </a:p>
        </p:txBody>
      </p:sp>
      <p:sp>
        <p:nvSpPr>
          <p:cNvPr id="1814563" name="矩形 1814562"/>
          <p:cNvSpPr/>
          <p:nvPr/>
        </p:nvSpPr>
        <p:spPr>
          <a:xfrm>
            <a:off x="7004050" y="4470718"/>
            <a:ext cx="303213" cy="1690687"/>
          </a:xfrm>
          <a:prstGeom prst="rect">
            <a:avLst/>
          </a:prstGeom>
          <a:solidFill>
            <a:srgbClr val="EAEAEA"/>
          </a:solidFill>
          <a:ln w="9525" cap="flat" cmpd="sng">
            <a:solidFill>
              <a:schemeClr val="bg2"/>
            </a:solidFill>
            <a:prstDash val="solid"/>
            <a:miter/>
            <a:headEnd type="none" w="med" len="med"/>
            <a:tailEnd type="none" w="med" len="med"/>
          </a:ln>
        </p:spPr>
        <p:txBody>
          <a:bodyPr vert="eaVert"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00001000</a:t>
            </a:r>
            <a:endParaRPr lang="en-US" altLang="zh-CN" sz="1400">
              <a:latin typeface="Arial" panose="020B0604020202020204" pitchFamily="34" charset="0"/>
              <a:ea typeface="宋体" panose="02010600030101010101" pitchFamily="2" charset="-122"/>
            </a:endParaRPr>
          </a:p>
        </p:txBody>
      </p:sp>
      <p:sp>
        <p:nvSpPr>
          <p:cNvPr id="1814565" name="文本框 1814564"/>
          <p:cNvSpPr txBox="1"/>
          <p:nvPr/>
        </p:nvSpPr>
        <p:spPr>
          <a:xfrm>
            <a:off x="6865938" y="624490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地址</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6" name="文本框 1814565"/>
          <p:cNvSpPr txBox="1"/>
          <p:nvPr/>
        </p:nvSpPr>
        <p:spPr>
          <a:xfrm>
            <a:off x="7997825" y="31892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内容</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7" name="任意多边形 1814566"/>
          <p:cNvSpPr/>
          <p:nvPr/>
        </p:nvSpPr>
        <p:spPr>
          <a:xfrm>
            <a:off x="5545138" y="4662488"/>
            <a:ext cx="1474787" cy="354012"/>
          </a:xfrm>
          <a:custGeom>
            <a:avLst/>
            <a:gdLst/>
            <a:ahLst/>
            <a:cxnLst/>
            <a:pathLst>
              <a:path w="905" h="222">
                <a:moveTo>
                  <a:pt x="0" y="0"/>
                </a:moveTo>
                <a:lnTo>
                  <a:pt x="0" y="222"/>
                </a:lnTo>
                <a:lnTo>
                  <a:pt x="905" y="222"/>
                </a:lnTo>
              </a:path>
            </a:pathLst>
          </a:custGeom>
          <a:noFill/>
          <a:ln w="28575" cap="flat" cmpd="sng">
            <a:solidFill>
              <a:srgbClr val="FF0066"/>
            </a:solidFill>
            <a:prstDash val="solid"/>
            <a:headEnd type="none" w="med" len="med"/>
            <a:tailEnd type="triangle" w="med" len="med"/>
          </a:ln>
        </p:spPr>
        <p:txBody>
          <a:bodyPr/>
          <a:p>
            <a:endParaRPr lang="zh-CN" altLang="en-US"/>
          </a:p>
        </p:txBody>
      </p:sp>
      <p:sp>
        <p:nvSpPr>
          <p:cNvPr id="1814568" name="任意多边形 1814567"/>
          <p:cNvSpPr/>
          <p:nvPr/>
        </p:nvSpPr>
        <p:spPr>
          <a:xfrm>
            <a:off x="3035300" y="1981200"/>
            <a:ext cx="1500188" cy="741363"/>
          </a:xfrm>
          <a:custGeom>
            <a:avLst/>
            <a:gdLst/>
            <a:ahLst/>
            <a:cxnLst/>
            <a:pathLst>
              <a:path w="945" h="467">
                <a:moveTo>
                  <a:pt x="1" y="343"/>
                </a:moveTo>
                <a:lnTo>
                  <a:pt x="0" y="467"/>
                </a:lnTo>
                <a:lnTo>
                  <a:pt x="607" y="467"/>
                </a:lnTo>
                <a:lnTo>
                  <a:pt x="607" y="0"/>
                </a:lnTo>
                <a:lnTo>
                  <a:pt x="945" y="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4569" name="矩形 1814568"/>
          <p:cNvSpPr/>
          <p:nvPr/>
        </p:nvSpPr>
        <p:spPr>
          <a:xfrm>
            <a:off x="4162425" y="1746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0</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0" name="矩形 1814569"/>
          <p:cNvSpPr/>
          <p:nvPr/>
        </p:nvSpPr>
        <p:spPr>
          <a:xfrm>
            <a:off x="4162425" y="1365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1</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1" name="任意多边形 1814570"/>
          <p:cNvSpPr/>
          <p:nvPr/>
        </p:nvSpPr>
        <p:spPr>
          <a:xfrm>
            <a:off x="3402013" y="4676775"/>
            <a:ext cx="3467100" cy="720725"/>
          </a:xfrm>
          <a:custGeom>
            <a:avLst/>
            <a:gdLst/>
            <a:ahLst/>
            <a:cxnLst/>
            <a:pathLst>
              <a:path w="2434" h="453">
                <a:moveTo>
                  <a:pt x="0" y="0"/>
                </a:moveTo>
                <a:lnTo>
                  <a:pt x="0" y="453"/>
                </a:lnTo>
                <a:lnTo>
                  <a:pt x="2434" y="453"/>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2" name="任意多边形 1814571"/>
          <p:cNvSpPr/>
          <p:nvPr/>
        </p:nvSpPr>
        <p:spPr>
          <a:xfrm>
            <a:off x="3614738" y="4676775"/>
            <a:ext cx="1600200" cy="444500"/>
          </a:xfrm>
          <a:custGeom>
            <a:avLst/>
            <a:gdLst/>
            <a:ahLst/>
            <a:cxnLst/>
            <a:pathLst>
              <a:path w="957" h="280">
                <a:moveTo>
                  <a:pt x="0" y="9"/>
                </a:moveTo>
                <a:lnTo>
                  <a:pt x="0" y="280"/>
                </a:lnTo>
                <a:lnTo>
                  <a:pt x="957" y="280"/>
                </a:lnTo>
                <a:lnTo>
                  <a:pt x="95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3" name="任意多边形 1814572"/>
          <p:cNvSpPr/>
          <p:nvPr/>
        </p:nvSpPr>
        <p:spPr>
          <a:xfrm>
            <a:off x="1974850" y="942975"/>
            <a:ext cx="5818188" cy="4435475"/>
          </a:xfrm>
          <a:custGeom>
            <a:avLst/>
            <a:gdLst/>
            <a:ahLst/>
            <a:cxnLst/>
            <a:pathLst>
              <a:path w="3664" h="2960">
                <a:moveTo>
                  <a:pt x="754" y="2503"/>
                </a:moveTo>
                <a:lnTo>
                  <a:pt x="745" y="2960"/>
                </a:lnTo>
                <a:lnTo>
                  <a:pt x="0" y="2960"/>
                </a:lnTo>
                <a:lnTo>
                  <a:pt x="2" y="0"/>
                </a:lnTo>
                <a:lnTo>
                  <a:pt x="3664" y="0"/>
                </a:lnTo>
                <a:lnTo>
                  <a:pt x="3664" y="437"/>
                </a:lnTo>
              </a:path>
            </a:pathLst>
          </a:custGeom>
          <a:noFill/>
          <a:ln w="28575" cap="flat" cmpd="sng">
            <a:solidFill>
              <a:schemeClr val="accent2"/>
            </a:solidFill>
            <a:prstDash val="dash"/>
            <a:headEnd type="none" w="med" len="med"/>
            <a:tailEnd type="triangle" w="med" len="med"/>
          </a:ln>
        </p:spPr>
        <p:txBody>
          <a:bodyPr/>
          <a:p>
            <a:endParaRPr lang="zh-CN" altLang="en-US"/>
          </a:p>
        </p:txBody>
      </p:sp>
      <p:grpSp>
        <p:nvGrpSpPr>
          <p:cNvPr id="1814574" name="组合 1814573"/>
          <p:cNvGrpSpPr/>
          <p:nvPr/>
        </p:nvGrpSpPr>
        <p:grpSpPr>
          <a:xfrm>
            <a:off x="5740400" y="5688013"/>
            <a:ext cx="1279525" cy="952500"/>
            <a:chOff x="3254" y="3470"/>
            <a:chExt cx="848" cy="729"/>
          </a:xfrm>
        </p:grpSpPr>
        <p:sp>
          <p:nvSpPr>
            <p:cNvPr id="20"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3324" y="3530"/>
              <a:ext cx="708" cy="609"/>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3326" y="3576"/>
              <a:ext cx="701" cy="494"/>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存储器</a:t>
              </a:r>
              <a:r>
                <a:rPr lang="en-US" altLang="zh-CN">
                  <a:solidFill>
                    <a:srgbClr val="FFFFFF"/>
                  </a:solidFill>
                  <a:latin typeface="宋体" panose="02010600030101010101" pitchFamily="2" charset="-122"/>
                  <a:ea typeface="华文中宋" panose="02010600040101010101" pitchFamily="2" charset="-122"/>
                </a:rPr>
                <a:t>(</a:t>
              </a:r>
              <a:r>
                <a:rPr lang="zh-CN" altLang="en-US" dirty="0">
                  <a:solidFill>
                    <a:srgbClr val="FFFFFF"/>
                  </a:solidFill>
                  <a:latin typeface="宋体" panose="02010600030101010101" pitchFamily="2" charset="-122"/>
                  <a:ea typeface="华文中宋" panose="02010600040101010101" pitchFamily="2" charset="-122"/>
                </a:rPr>
                <a:t>内存</a:t>
              </a:r>
              <a:r>
                <a:rPr lang="en-US" altLang="zh-CN">
                  <a:solidFill>
                    <a:srgbClr val="FFFFFF"/>
                  </a:solidFill>
                  <a:latin typeface="宋体" panose="02010600030101010101" pitchFamily="2" charset="-122"/>
                  <a:ea typeface="华文中宋" panose="02010600040101010101" pitchFamily="2" charset="-122"/>
                </a:rPr>
                <a:t>)</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78" name="组合 1814577"/>
          <p:cNvGrpSpPr/>
          <p:nvPr/>
        </p:nvGrpSpPr>
        <p:grpSpPr>
          <a:xfrm>
            <a:off x="3676650" y="2832100"/>
            <a:ext cx="1279525" cy="952500"/>
            <a:chOff x="1348" y="1728"/>
            <a:chExt cx="806" cy="600"/>
          </a:xfrm>
        </p:grpSpPr>
        <p:sp>
          <p:nvSpPr>
            <p:cNvPr id="2"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3"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控制器</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82" name="组合 1814581"/>
          <p:cNvGrpSpPr/>
          <p:nvPr/>
        </p:nvGrpSpPr>
        <p:grpSpPr>
          <a:xfrm>
            <a:off x="2009775" y="688975"/>
            <a:ext cx="1279525" cy="952500"/>
            <a:chOff x="1348" y="1728"/>
            <a:chExt cx="806" cy="600"/>
          </a:xfrm>
        </p:grpSpPr>
        <p:sp>
          <p:nvSpPr>
            <p:cNvPr id="5"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7"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运算器</a:t>
              </a:r>
              <a:endParaRPr lang="en-US" altLang="zh-CN">
                <a:solidFill>
                  <a:srgbClr val="FFFFFF"/>
                </a:solidFill>
                <a:latin typeface="宋体" panose="02010600030101010101" pitchFamily="2" charset="-122"/>
                <a:ea typeface="华文中宋" panose="02010600040101010101" pitchFamily="2" charset="-122"/>
              </a:endParaRPr>
            </a:p>
          </p:txBody>
        </p:sp>
      </p:grpSp>
      <p:sp>
        <p:nvSpPr>
          <p:cNvPr id="1814586" name="任意多边形 1814585"/>
          <p:cNvSpPr/>
          <p:nvPr/>
        </p:nvSpPr>
        <p:spPr>
          <a:xfrm>
            <a:off x="2571750" y="1539875"/>
            <a:ext cx="1963738" cy="317500"/>
          </a:xfrm>
          <a:custGeom>
            <a:avLst/>
            <a:gdLst/>
            <a:ahLst/>
            <a:cxnLst/>
            <a:pathLst>
              <a:path w="1237" h="130">
                <a:moveTo>
                  <a:pt x="1237" y="0"/>
                </a:moveTo>
                <a:cubicBezTo>
                  <a:pt x="1222" y="0"/>
                  <a:pt x="1206" y="0"/>
                  <a:pt x="1191" y="0"/>
                </a:cubicBezTo>
                <a:lnTo>
                  <a:pt x="0" y="0"/>
                </a:lnTo>
                <a:lnTo>
                  <a:pt x="0" y="13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4587" name="文本框 1814586"/>
          <p:cNvSpPr txBox="1"/>
          <p:nvPr/>
        </p:nvSpPr>
        <p:spPr>
          <a:xfrm>
            <a:off x="4873625" y="1101725"/>
            <a:ext cx="1331913" cy="305435"/>
          </a:xfrm>
          <a:prstGeom prst="rect">
            <a:avLst/>
          </a:prstGeom>
          <a:noFill/>
          <a:ln w="9525">
            <a:noFill/>
          </a:ln>
        </p:spPr>
        <p:txBody>
          <a:bodyPr lIns="91429" tIns="45716" rIns="91429" bIns="45716">
            <a:spAutoFit/>
          </a:bodyPr>
          <a:p>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数据</a:t>
            </a:r>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寄存器</a:t>
            </a:r>
            <a:endParaRPr lang="zh-CN" altLang="en-US" sz="1400">
              <a:solidFill>
                <a:srgbClr val="FF0000"/>
              </a:solidFill>
              <a:latin typeface="Arial" panose="020B0604020202020204" pitchFamily="34" charset="0"/>
              <a:ea typeface="宋体" panose="02010600030101010101" pitchFamily="2" charset="-122"/>
            </a:endParaRPr>
          </a:p>
        </p:txBody>
      </p:sp>
      <p:sp>
        <p:nvSpPr>
          <p:cNvPr id="1814588" name="文本框 1814587"/>
          <p:cNvSpPr txBox="1"/>
          <p:nvPr/>
        </p:nvSpPr>
        <p:spPr>
          <a:xfrm>
            <a:off x="3433763" y="5616575"/>
            <a:ext cx="2283460" cy="1050290"/>
          </a:xfrm>
          <a:prstGeom prst="rect">
            <a:avLst/>
          </a:prstGeom>
          <a:noFill/>
          <a:ln w="9525">
            <a:noFill/>
          </a:ln>
        </p:spPr>
        <p:txBody>
          <a:bodyPr wrap="none" anchor="t" anchorCtr="0">
            <a:spAutoFit/>
          </a:bodyPr>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存储单元地址</a:t>
            </a:r>
            <a:endParaRPr lang="zh-CN" altLang="en-US" sz="2400" dirty="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存储单元内容</a:t>
            </a:r>
            <a:endParaRPr lang="zh-CN" altLang="en-US" sz="2400" dirty="0">
              <a:latin typeface="Arial" panose="020B0604020202020204" pitchFamily="34" charset="0"/>
              <a:ea typeface="宋体" panose="02010600030101010101" pitchFamily="2" charset="-122"/>
            </a:endParaRPr>
          </a:p>
        </p:txBody>
      </p:sp>
      <p:sp>
        <p:nvSpPr>
          <p:cNvPr id="1814589" name="Text Box 16"/>
          <p:cNvSpPr txBox="1"/>
          <p:nvPr/>
        </p:nvSpPr>
        <p:spPr>
          <a:xfrm>
            <a:off x="1687513" y="0"/>
            <a:ext cx="2976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机器级程序的执行机制</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装配一台计算机</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存储器</a:t>
            </a:r>
            <a:endParaRPr lang="zh-CN" altLang="en-US" dirty="0">
              <a:solidFill>
                <a:schemeClr val="bg1"/>
              </a:solidFill>
              <a:latin typeface="Arial" panose="020B0604020202020204" pitchFamily="34" charset="0"/>
              <a:ea typeface="华文中宋" panose="02010600040101010101" pitchFamily="2" charset="-122"/>
            </a:endParaRPr>
          </a:p>
        </p:txBody>
      </p:sp>
      <p:grpSp>
        <p:nvGrpSpPr>
          <p:cNvPr id="1814590" name="组合 1814589"/>
          <p:cNvGrpSpPr/>
          <p:nvPr/>
        </p:nvGrpSpPr>
        <p:grpSpPr>
          <a:xfrm>
            <a:off x="8037513" y="5008563"/>
            <a:ext cx="1066800" cy="768350"/>
            <a:chOff x="3254" y="3470"/>
            <a:chExt cx="848" cy="729"/>
          </a:xfrm>
        </p:grpSpPr>
        <p:sp>
          <p:nvSpPr>
            <p:cNvPr id="8"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1814592" name="Oval 40"/>
            <p:cNvSpPr/>
            <p:nvPr/>
          </p:nvSpPr>
          <p:spPr>
            <a:xfrm>
              <a:off x="3324" y="3530"/>
              <a:ext cx="708" cy="609"/>
            </a:xfrm>
            <a:prstGeom prst="ellipse">
              <a:avLst/>
            </a:prstGeom>
            <a:solidFill>
              <a:srgbClr val="009900"/>
            </a:solidFill>
            <a:ln w="28575" cap="flat" cmpd="sng">
              <a:solidFill>
                <a:srgbClr val="FFFFFF"/>
              </a:solidFill>
              <a:prstDash val="solid"/>
              <a:headEnd type="none" w="med" len="med"/>
              <a:tailEnd type="none" w="med" len="med"/>
            </a:ln>
          </p:spPr>
          <p:txBody>
            <a:bodyPr wrap="none" anchor="ctr" anchorCtr="0"/>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9" name="Text Box 84"/>
            <p:cNvSpPr txBox="1">
              <a:spLocks noChangeArrowheads="1"/>
            </p:cNvSpPr>
            <p:nvPr/>
          </p:nvSpPr>
          <p:spPr bwMode="auto">
            <a:xfrm>
              <a:off x="3327" y="3575"/>
              <a:ext cx="701" cy="554"/>
            </a:xfrm>
            <a:prstGeom prst="rect">
              <a:avLst/>
            </a:prstGeom>
            <a:noFill/>
            <a:ln>
              <a:noFill/>
            </a:ln>
          </p:spPr>
          <p:txBody>
            <a:bodyPr>
              <a:spAutoFit/>
            </a:bodyPr>
            <a:p>
              <a:pPr algn="ctr">
                <a:spcBef>
                  <a:spcPct val="35000"/>
                </a:spcBef>
              </a:pPr>
              <a:r>
                <a:rPr lang="zh-CN" altLang="en-US" sz="1600" dirty="0">
                  <a:solidFill>
                    <a:srgbClr val="FFFFFF"/>
                  </a:solidFill>
                  <a:latin typeface="宋体" panose="02010600030101010101" pitchFamily="2" charset="-122"/>
                  <a:ea typeface="华文中宋" panose="02010600040101010101" pitchFamily="2" charset="-122"/>
                </a:rPr>
                <a:t>程序</a:t>
              </a:r>
              <a:r>
                <a:rPr lang="en-US" altLang="zh-CN" sz="1600">
                  <a:solidFill>
                    <a:srgbClr val="FFFFFF"/>
                  </a:solidFill>
                  <a:latin typeface="宋体" panose="02010600030101010101" pitchFamily="2" charset="-122"/>
                  <a:ea typeface="华文中宋" panose="02010600040101010101" pitchFamily="2" charset="-122"/>
                </a:rPr>
                <a:t>&amp;</a:t>
              </a:r>
              <a:r>
                <a:rPr lang="zh-CN" altLang="en-US" sz="1600" dirty="0">
                  <a:solidFill>
                    <a:srgbClr val="FFFFFF"/>
                  </a:solidFill>
                  <a:latin typeface="宋体" panose="02010600030101010101" pitchFamily="2" charset="-122"/>
                  <a:ea typeface="华文中宋" panose="02010600040101010101" pitchFamily="2" charset="-122"/>
                </a:rPr>
                <a:t>指令</a:t>
              </a:r>
              <a:endParaRPr lang="zh-CN" altLang="en-US" sz="1600" dirty="0">
                <a:solidFill>
                  <a:srgbClr val="FFFFFF"/>
                </a:solidFill>
                <a:latin typeface="宋体" panose="02010600030101010101" pitchFamily="2" charset="-122"/>
                <a:ea typeface="华文中宋" panose="02010600040101010101" pitchFamily="2" charset="-122"/>
              </a:endParaRPr>
            </a:p>
          </p:txBody>
        </p:sp>
      </p:grpSp>
      <p:sp>
        <p:nvSpPr>
          <p:cNvPr id="10" name="文本框 9"/>
          <p:cNvSpPr txBox="1"/>
          <p:nvPr/>
        </p:nvSpPr>
        <p:spPr>
          <a:xfrm>
            <a:off x="7931785" y="1047750"/>
            <a:ext cx="4175760" cy="922020"/>
          </a:xfrm>
          <a:prstGeom prst="rect">
            <a:avLst/>
          </a:prstGeom>
          <a:noFill/>
        </p:spPr>
        <p:txBody>
          <a:bodyPr wrap="square" rtlCol="0">
            <a:spAutoFit/>
          </a:bodyPr>
          <a:p>
            <a:r>
              <a:rPr lang="zh-CN" altLang="en-US"/>
              <a:t>执行指令：</a:t>
            </a:r>
            <a:r>
              <a:rPr lang="en-US" altLang="zh-CN"/>
              <a:t>    </a:t>
            </a:r>
            <a:r>
              <a:rPr lang="en-US" altLang="zh-CN">
                <a:latin typeface="微软雅黑" panose="020B0503020204020204" pitchFamily="34" charset="-122"/>
                <a:ea typeface="微软雅黑" panose="020B0503020204020204" pitchFamily="34" charset="-122"/>
              </a:rPr>
              <a:t>③</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PC</a:t>
            </a:r>
            <a:r>
              <a:rPr lang="zh-CN" altLang="en-US">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+1</a:t>
            </a:r>
            <a:r>
              <a:rPr lang="en-US" altLang="zh-CN">
                <a:latin typeface="等线" panose="02010600030101010101" charset="-122"/>
                <a:ea typeface="等线" panose="02010600030101010101" charset="-122"/>
              </a:rPr>
              <a:t>→</a:t>
            </a:r>
            <a:r>
              <a:rPr lang="en-US" altLang="zh-CN">
                <a:latin typeface="微软雅黑" panose="020B0503020204020204" pitchFamily="34" charset="-122"/>
                <a:ea typeface="微软雅黑" panose="020B0503020204020204" pitchFamily="34" charset="-122"/>
                <a:sym typeface="+mn-ea"/>
              </a:rPr>
              <a:t>PC</a:t>
            </a:r>
            <a:r>
              <a:rPr lang="zh-CN" altLang="en-US">
                <a:latin typeface="微软雅黑" panose="020B0503020204020204" pitchFamily="34" charset="-122"/>
                <a:ea typeface="微软雅黑" panose="020B0503020204020204" pitchFamily="34" charset="-122"/>
                <a:sym typeface="+mn-ea"/>
              </a:rPr>
              <a:t>，译码，</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8</a:t>
            </a:r>
            <a:r>
              <a:rPr lang="zh-CN" altLang="en-US">
                <a:latin typeface="微软雅黑" panose="020B0503020204020204" pitchFamily="34" charset="-122"/>
                <a:ea typeface="微软雅黑" panose="020B0503020204020204" pitchFamily="34" charset="-122"/>
                <a:sym typeface="+mn-ea"/>
              </a:rPr>
              <a:t>号单元地址送存储器</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 </a:t>
            </a:r>
            <a:r>
              <a:rPr lang="zh-CN" altLang="en-US">
                <a:latin typeface="微软雅黑" panose="020B0503020204020204" pitchFamily="34" charset="-122"/>
                <a:ea typeface="微软雅黑" panose="020B0503020204020204" pitchFamily="34" charset="-122"/>
                <a:sym typeface="+mn-ea"/>
              </a:rPr>
              <a:t>④</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将</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号单元的</a:t>
            </a:r>
            <a:r>
              <a:rPr lang="en-US" altLang="zh-CN">
                <a:latin typeface="微软雅黑" panose="020B0503020204020204" pitchFamily="34" charset="-122"/>
                <a:ea typeface="微软雅黑" panose="020B0503020204020204" pitchFamily="34" charset="-122"/>
              </a:rPr>
              <a:t>3</a:t>
            </a:r>
            <a:r>
              <a:rPr lang="zh-CN" altLang="en-US">
                <a:latin typeface="微软雅黑" panose="020B0503020204020204" pitchFamily="34" charset="-122"/>
                <a:ea typeface="微软雅黑" panose="020B0503020204020204" pitchFamily="34" charset="-122"/>
              </a:rPr>
              <a:t>传送</a:t>
            </a:r>
            <a:r>
              <a:rPr lang="en-US" altLang="zh-CN">
                <a:latin typeface="微软雅黑" panose="020B0503020204020204" pitchFamily="34" charset="-122"/>
                <a:ea typeface="微软雅黑" panose="020B0503020204020204" pitchFamily="34" charset="-122"/>
              </a:rPr>
              <a:t>R</a:t>
            </a:r>
            <a:r>
              <a:rPr lang="en-US" altLang="zh-CN" baseline="-25000">
                <a:latin typeface="微软雅黑" panose="020B0503020204020204" pitchFamily="34" charset="-122"/>
                <a:ea typeface="微软雅黑" panose="020B0503020204020204" pitchFamily="34" charset="-122"/>
              </a:rPr>
              <a:t>0</a:t>
            </a:r>
            <a:endParaRPr lang="en-US" altLang="zh-CN" baseline="-25000">
              <a:latin typeface="微软雅黑" panose="020B0503020204020204" pitchFamily="34" charset="-122"/>
              <a:ea typeface="微软雅黑" panose="020B0503020204020204" pitchFamily="34" charset="-122"/>
            </a:endParaRPr>
          </a:p>
        </p:txBody>
      </p:sp>
      <p:sp>
        <p:nvSpPr>
          <p:cNvPr id="11" name="文本框 10"/>
          <p:cNvSpPr txBox="1"/>
          <p:nvPr/>
        </p:nvSpPr>
        <p:spPr>
          <a:xfrm>
            <a:off x="1170940" y="285750"/>
            <a:ext cx="2783205" cy="368300"/>
          </a:xfrm>
          <a:prstGeom prst="rect">
            <a:avLst/>
          </a:prstGeom>
          <a:noFill/>
        </p:spPr>
        <p:txBody>
          <a:bodyPr wrap="square" rtlCol="0">
            <a:spAutoFit/>
          </a:bodyPr>
          <a:p>
            <a:r>
              <a:rPr lang="zh-CN" altLang="en-US"/>
              <a:t>第一条指令</a:t>
            </a:r>
            <a:r>
              <a:rPr lang="zh-CN" altLang="en-US"/>
              <a:t>执行</a:t>
            </a:r>
            <a:endParaRPr lang="zh-CN" altLang="en-US"/>
          </a:p>
        </p:txBody>
      </p:sp>
      <p:sp>
        <p:nvSpPr>
          <p:cNvPr id="12" name="文本框 11"/>
          <p:cNvSpPr txBox="1"/>
          <p:nvPr/>
        </p:nvSpPr>
        <p:spPr>
          <a:xfrm>
            <a:off x="3939540" y="3732530"/>
            <a:ext cx="411480" cy="368300"/>
          </a:xfrm>
          <a:prstGeom prst="rect">
            <a:avLst/>
          </a:prstGeom>
          <a:noFill/>
        </p:spPr>
        <p:txBody>
          <a:bodyPr wrap="none" rtlCol="0" anchor="t">
            <a:spAutoFit/>
          </a:bodyPr>
          <a:p>
            <a:pPr algn="l"/>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3" name="文本框 12"/>
          <p:cNvSpPr txBox="1"/>
          <p:nvPr/>
        </p:nvSpPr>
        <p:spPr>
          <a:xfrm>
            <a:off x="6835140" y="1863090"/>
            <a:ext cx="495300"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sym typeface="+mn-ea"/>
              </a:rPr>
              <a:t>④</a:t>
            </a:r>
            <a:endParaRPr lang="zh-CN" altLang="en-US"/>
          </a:p>
        </p:txBody>
      </p:sp>
      <p:sp>
        <p:nvSpPr>
          <p:cNvPr id="15" name="文本框 14"/>
          <p:cNvSpPr txBox="1"/>
          <p:nvPr/>
        </p:nvSpPr>
        <p:spPr>
          <a:xfrm>
            <a:off x="8445500" y="2203450"/>
            <a:ext cx="495300" cy="368300"/>
          </a:xfrm>
          <a:prstGeom prst="rect">
            <a:avLst/>
          </a:prstGeom>
          <a:noFill/>
        </p:spPr>
        <p:txBody>
          <a:bodyPr wrap="square" rtlCol="0" anchor="t">
            <a:spAutoFit/>
          </a:bodyPr>
          <a:p>
            <a:r>
              <a:rPr lang="zh-CN" altLang="en-US">
                <a:latin typeface="微软雅黑" panose="020B0503020204020204" pitchFamily="34" charset="-122"/>
                <a:ea typeface="微软雅黑" panose="020B0503020204020204" pitchFamily="34" charset="-122"/>
                <a:sym typeface="+mn-ea"/>
              </a:rPr>
              <a:t>④</a:t>
            </a:r>
            <a:endParaRPr lang="zh-CN" altLang="en-US"/>
          </a:p>
        </p:txBody>
      </p:sp>
      <p:sp>
        <p:nvSpPr>
          <p:cNvPr id="17" name="文本框 16"/>
          <p:cNvSpPr txBox="1"/>
          <p:nvPr/>
        </p:nvSpPr>
        <p:spPr>
          <a:xfrm>
            <a:off x="5803900" y="5027930"/>
            <a:ext cx="411480" cy="368300"/>
          </a:xfrm>
          <a:prstGeom prst="rect">
            <a:avLst/>
          </a:prstGeom>
          <a:noFill/>
        </p:spPr>
        <p:txBody>
          <a:bodyPr wrap="none" rtlCol="0" anchor="t">
            <a:spAutoFit/>
          </a:bodyPr>
          <a:p>
            <a:pPr algn="l"/>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8" name="文本框 17"/>
          <p:cNvSpPr txBox="1"/>
          <p:nvPr/>
        </p:nvSpPr>
        <p:spPr>
          <a:xfrm>
            <a:off x="6438900" y="5398770"/>
            <a:ext cx="411480" cy="368300"/>
          </a:xfrm>
          <a:prstGeom prst="rect">
            <a:avLst/>
          </a:prstGeom>
          <a:noFill/>
        </p:spPr>
        <p:txBody>
          <a:bodyPr wrap="none" rtlCol="0" anchor="t">
            <a:spAutoFit/>
          </a:bodyPr>
          <a:p>
            <a:pPr algn="l"/>
            <a:r>
              <a:rPr lang="en-US" altLang="zh-CN">
                <a:latin typeface="微软雅黑" panose="020B0503020204020204" pitchFamily="34" charset="-122"/>
                <a:ea typeface="微软雅黑" panose="020B0503020204020204" pitchFamily="34" charset="-122"/>
                <a:sym typeface="+mn-ea"/>
              </a:rPr>
              <a:t>③</a:t>
            </a:r>
            <a:endParaRPr lang="zh-CN" altLang="en-US"/>
          </a:p>
        </p:txBody>
      </p:sp>
      <p:pic>
        <p:nvPicPr>
          <p:cNvPr id="14" name="图片 13" descr="校徽"/>
          <p:cNvPicPr>
            <a:picLocks noChangeAspect="1"/>
          </p:cNvPicPr>
          <p:nvPr/>
        </p:nvPicPr>
        <p:blipFill>
          <a:blip r:embed="rId2">
            <a:alphaModFix amt="67000"/>
          </a:blip>
          <a:stretch>
            <a:fillRect/>
          </a:stretch>
        </p:blipFill>
        <p:spPr>
          <a:xfrm>
            <a:off x="232410" y="552767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14590"/>
                                        </p:tgtEl>
                                        <p:attrNameLst>
                                          <p:attrName>style.visibility</p:attrName>
                                        </p:attrNameLst>
                                      </p:cBhvr>
                                      <p:to>
                                        <p:strVal val="visible"/>
                                      </p:to>
                                    </p:set>
                                    <p:anim calcmode="lin" valueType="num">
                                      <p:cBhvr additive="base">
                                        <p:cTn id="7" dur="500" fill="hold"/>
                                        <p:tgtEl>
                                          <p:spTgt spid="1814590"/>
                                        </p:tgtEl>
                                        <p:attrNameLst>
                                          <p:attrName>ppt_x</p:attrName>
                                        </p:attrNameLst>
                                      </p:cBhvr>
                                      <p:tavLst>
                                        <p:tav tm="0">
                                          <p:val>
                                            <p:strVal val="#ppt_x"/>
                                          </p:val>
                                        </p:tav>
                                        <p:tav tm="100000">
                                          <p:val>
                                            <p:strVal val="#ppt_x"/>
                                          </p:val>
                                        </p:tav>
                                      </p:tavLst>
                                    </p:anim>
                                    <p:anim calcmode="lin" valueType="num">
                                      <p:cBhvr additive="base">
                                        <p:cTn id="8" dur="500" fill="hold"/>
                                        <p:tgtEl>
                                          <p:spTgt spid="1814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4530" name="矩形 1814529"/>
          <p:cNvSpPr/>
          <p:nvPr/>
        </p:nvSpPr>
        <p:spPr>
          <a:xfrm>
            <a:off x="2224088" y="1104900"/>
            <a:ext cx="4340225" cy="1684338"/>
          </a:xfrm>
          <a:prstGeom prst="rect">
            <a:avLst/>
          </a:prstGeom>
          <a:solidFill>
            <a:schemeClr val="bg1"/>
          </a:solidFill>
          <a:ln w="9525" cap="flat" cmpd="sng">
            <a:solidFill>
              <a:schemeClr val="bg2"/>
            </a:solidFill>
            <a:prstDash val="solid"/>
            <a:miter/>
            <a:headEnd type="none" w="med" len="med"/>
            <a:tailEnd type="none" w="med" len="med"/>
          </a:ln>
        </p:spPr>
        <p:txBody>
          <a:bodyPr/>
          <a:p>
            <a:endParaRPr lang="zh-CN" altLang="en-US"/>
          </a:p>
        </p:txBody>
      </p:sp>
      <p:sp>
        <p:nvSpPr>
          <p:cNvPr id="1814531" name="矩形 1814530"/>
          <p:cNvSpPr/>
          <p:nvPr/>
        </p:nvSpPr>
        <p:spPr>
          <a:xfrm>
            <a:off x="6877050" y="3081338"/>
            <a:ext cx="3449638" cy="3724275"/>
          </a:xfrm>
          <a:prstGeom prst="rect">
            <a:avLst/>
          </a:prstGeom>
          <a:solidFill>
            <a:schemeClr val="bg1"/>
          </a:solidFill>
          <a:ln w="19050" cap="flat" cmpd="sng">
            <a:solidFill>
              <a:schemeClr val="bg2"/>
            </a:solidFill>
            <a:prstDash val="solid"/>
            <a:miter/>
            <a:headEnd type="none" w="med" len="med"/>
            <a:tailEnd type="none" w="med" len="med"/>
          </a:ln>
        </p:spPr>
        <p:txBody>
          <a:bodyPr/>
          <a:p>
            <a:endParaRPr lang="zh-CN" altLang="en-US"/>
          </a:p>
        </p:txBody>
      </p:sp>
      <p:sp>
        <p:nvSpPr>
          <p:cNvPr id="1814532" name="矩形 1814531"/>
          <p:cNvSpPr/>
          <p:nvPr/>
        </p:nvSpPr>
        <p:spPr>
          <a:xfrm>
            <a:off x="2822575" y="3324225"/>
            <a:ext cx="3536950" cy="1452563"/>
          </a:xfrm>
          <a:prstGeom prst="rect">
            <a:avLst/>
          </a:prstGeom>
          <a:solidFill>
            <a:srgbClr val="F8F8F8"/>
          </a:solidFill>
          <a:ln w="9525" cap="flat" cmpd="sng">
            <a:solidFill>
              <a:schemeClr val="tx1"/>
            </a:solidFill>
            <a:prstDash val="solid"/>
            <a:miter/>
            <a:headEnd type="none" w="med" len="med"/>
            <a:tailEnd type="none" w="med" len="med"/>
          </a:ln>
        </p:spPr>
        <p:txBody>
          <a:bodyPr/>
          <a:p>
            <a:endParaRPr lang="zh-CN" altLang="en-US"/>
          </a:p>
        </p:txBody>
      </p:sp>
      <p:sp>
        <p:nvSpPr>
          <p:cNvPr id="1814533" name="任意多边形 1814532"/>
          <p:cNvSpPr/>
          <p:nvPr/>
        </p:nvSpPr>
        <p:spPr>
          <a:xfrm>
            <a:off x="3633788" y="1601788"/>
            <a:ext cx="914400" cy="307975"/>
          </a:xfrm>
          <a:custGeom>
            <a:avLst/>
            <a:gdLst/>
            <a:ahLst/>
            <a:cxnLst/>
            <a:pathLst>
              <a:path w="599" h="179">
                <a:moveTo>
                  <a:pt x="599" y="176"/>
                </a:moveTo>
                <a:lnTo>
                  <a:pt x="248" y="179"/>
                </a:lnTo>
                <a:lnTo>
                  <a:pt x="248" y="2"/>
                </a:lnTo>
                <a:lnTo>
                  <a:pt x="0" y="0"/>
                </a:lnTo>
                <a:lnTo>
                  <a:pt x="0" y="146"/>
                </a:lnTo>
              </a:path>
            </a:pathLst>
          </a:custGeom>
          <a:noFill/>
          <a:ln w="19050" cap="flat" cmpd="sng">
            <a:solidFill>
              <a:schemeClr val="bg2"/>
            </a:solidFill>
            <a:prstDash val="solid"/>
            <a:headEnd type="none" w="med" len="med"/>
            <a:tailEnd type="triangle" w="med" len="med"/>
          </a:ln>
        </p:spPr>
        <p:txBody>
          <a:bodyPr/>
          <a:p>
            <a:endParaRPr lang="zh-CN" altLang="en-US"/>
          </a:p>
        </p:txBody>
      </p:sp>
      <p:pic>
        <p:nvPicPr>
          <p:cNvPr id="1814534" name="图片 1814533"/>
          <p:cNvPicPr>
            <a:picLocks noChangeAspect="1"/>
          </p:cNvPicPr>
          <p:nvPr/>
        </p:nvPicPr>
        <p:blipFill>
          <a:blip r:embed="rId1"/>
          <a:stretch>
            <a:fillRect/>
          </a:stretch>
        </p:blipFill>
        <p:spPr>
          <a:xfrm>
            <a:off x="7408863" y="3810000"/>
            <a:ext cx="2705100" cy="2943225"/>
          </a:xfrm>
          <a:prstGeom prst="rect">
            <a:avLst/>
          </a:prstGeom>
          <a:noFill/>
          <a:ln w="9525">
            <a:noFill/>
          </a:ln>
        </p:spPr>
      </p:pic>
      <p:sp>
        <p:nvSpPr>
          <p:cNvPr id="1814535" name="文本框 1814534"/>
          <p:cNvSpPr txBox="1"/>
          <p:nvPr/>
        </p:nvSpPr>
        <p:spPr>
          <a:xfrm>
            <a:off x="2922588" y="3446463"/>
            <a:ext cx="908050" cy="459105"/>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时钟与节拍发生器</a:t>
            </a:r>
            <a:endParaRPr lang="zh-CN" altLang="en-US" sz="1200" b="0">
              <a:latin typeface="Arial" panose="020B0604020202020204" pitchFamily="34" charset="0"/>
              <a:ea typeface="宋体" panose="02010600030101010101" pitchFamily="2" charset="-122"/>
            </a:endParaRPr>
          </a:p>
        </p:txBody>
      </p:sp>
      <p:sp>
        <p:nvSpPr>
          <p:cNvPr id="1814536" name="文本框 1814535"/>
          <p:cNvSpPr txBox="1"/>
          <p:nvPr/>
        </p:nvSpPr>
        <p:spPr>
          <a:xfrm>
            <a:off x="2922588" y="4356100"/>
            <a:ext cx="908050" cy="274320"/>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信号控制</a:t>
            </a:r>
            <a:endParaRPr lang="zh-CN" altLang="en-US" sz="1200" b="0">
              <a:latin typeface="Arial" panose="020B0604020202020204" pitchFamily="34" charset="0"/>
              <a:ea typeface="宋体" panose="02010600030101010101" pitchFamily="2" charset="-122"/>
            </a:endParaRPr>
          </a:p>
        </p:txBody>
      </p:sp>
      <p:sp>
        <p:nvSpPr>
          <p:cNvPr id="1814537" name="矩形 1814536"/>
          <p:cNvSpPr/>
          <p:nvPr/>
        </p:nvSpPr>
        <p:spPr>
          <a:xfrm>
            <a:off x="4424363" y="3689350"/>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00000001</a:t>
            </a:r>
            <a:endParaRPr lang="en-US" altLang="zh-CN" sz="1400">
              <a:latin typeface="Arial" panose="020B0604020202020204" pitchFamily="34" charset="0"/>
              <a:ea typeface="宋体" panose="02010600030101010101" pitchFamily="2" charset="-122"/>
            </a:endParaRPr>
          </a:p>
        </p:txBody>
      </p:sp>
      <p:sp>
        <p:nvSpPr>
          <p:cNvPr id="1814538" name="矩形 1814537"/>
          <p:cNvSpPr/>
          <p:nvPr/>
        </p:nvSpPr>
        <p:spPr>
          <a:xfrm>
            <a:off x="4383088" y="4381500"/>
            <a:ext cx="1830387" cy="279400"/>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000100 0000001001</a:t>
            </a:r>
            <a:endParaRPr lang="en-US" altLang="zh-CN" sz="1400">
              <a:latin typeface="Arial" panose="020B0604020202020204" pitchFamily="34" charset="0"/>
              <a:ea typeface="宋体" panose="02010600030101010101" pitchFamily="2" charset="-122"/>
            </a:endParaRPr>
          </a:p>
        </p:txBody>
      </p:sp>
      <p:sp>
        <p:nvSpPr>
          <p:cNvPr id="1814539" name="矩形 1814538"/>
          <p:cNvSpPr/>
          <p:nvPr/>
        </p:nvSpPr>
        <p:spPr>
          <a:xfrm>
            <a:off x="5237163" y="3395663"/>
            <a:ext cx="428625"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PC</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0" name="矩形 1814539"/>
          <p:cNvSpPr/>
          <p:nvPr/>
        </p:nvSpPr>
        <p:spPr>
          <a:xfrm>
            <a:off x="5237163" y="4089400"/>
            <a:ext cx="359410"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IR</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1" name="矩形 1814540"/>
          <p:cNvSpPr/>
          <p:nvPr/>
        </p:nvSpPr>
        <p:spPr>
          <a:xfrm>
            <a:off x="4554538" y="1436688"/>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a:t>
            </a:r>
            <a:r>
              <a:rPr lang="zh-CN" altLang="en-US" sz="1400">
                <a:latin typeface="Arial" panose="020B0604020202020204" pitchFamily="34" charset="0"/>
                <a:ea typeface="宋体" panose="02010600030101010101" pitchFamily="2" charset="-122"/>
              </a:rPr>
              <a:t>数</a:t>
            </a:r>
            <a:endParaRPr lang="zh-CN" altLang="en-US" sz="1400">
              <a:latin typeface="Arial" panose="020B0604020202020204" pitchFamily="34" charset="0"/>
              <a:ea typeface="宋体" panose="02010600030101010101" pitchFamily="2" charset="-122"/>
            </a:endParaRPr>
          </a:p>
        </p:txBody>
      </p:sp>
      <p:sp>
        <p:nvSpPr>
          <p:cNvPr id="1814542" name="矩形 1814541"/>
          <p:cNvSpPr/>
          <p:nvPr/>
        </p:nvSpPr>
        <p:spPr>
          <a:xfrm>
            <a:off x="4554538" y="1762125"/>
            <a:ext cx="1838325" cy="280988"/>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00000000 00000011</a:t>
            </a:r>
            <a:endParaRPr lang="en-US" altLang="zh-CN" sz="1400">
              <a:latin typeface="Arial" panose="020B0604020202020204" pitchFamily="34" charset="0"/>
              <a:ea typeface="宋体" panose="02010600030101010101" pitchFamily="2" charset="-122"/>
            </a:endParaRPr>
          </a:p>
        </p:txBody>
      </p:sp>
      <p:sp>
        <p:nvSpPr>
          <p:cNvPr id="1814543" name="矩形 1814542"/>
          <p:cNvSpPr/>
          <p:nvPr/>
        </p:nvSpPr>
        <p:spPr>
          <a:xfrm>
            <a:off x="4554538" y="2087563"/>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随机数</a:t>
            </a:r>
            <a:endParaRPr lang="zh-CN" altLang="en-US" sz="1400">
              <a:latin typeface="Arial" panose="020B0604020202020204" pitchFamily="34" charset="0"/>
              <a:ea typeface="宋体" panose="02010600030101010101" pitchFamily="2" charset="-122"/>
            </a:endParaRPr>
          </a:p>
        </p:txBody>
      </p:sp>
      <p:sp>
        <p:nvSpPr>
          <p:cNvPr id="1814544" name="矩形 1814543"/>
          <p:cNvSpPr/>
          <p:nvPr/>
        </p:nvSpPr>
        <p:spPr>
          <a:xfrm>
            <a:off x="4554538" y="2414588"/>
            <a:ext cx="183832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随机数</a:t>
            </a:r>
            <a:endParaRPr lang="zh-CN" altLang="en-US" sz="1400">
              <a:latin typeface="Arial" panose="020B0604020202020204" pitchFamily="34" charset="0"/>
              <a:ea typeface="宋体" panose="02010600030101010101" pitchFamily="2" charset="-122"/>
            </a:endParaRPr>
          </a:p>
        </p:txBody>
      </p:sp>
      <p:sp>
        <p:nvSpPr>
          <p:cNvPr id="1814545" name="矩形 1814544"/>
          <p:cNvSpPr/>
          <p:nvPr/>
        </p:nvSpPr>
        <p:spPr>
          <a:xfrm>
            <a:off x="8626475" y="4267518"/>
            <a:ext cx="1462088" cy="220662"/>
          </a:xfrm>
          <a:prstGeom prst="rect">
            <a:avLst/>
          </a:prstGeom>
          <a:noFill/>
          <a:ln w="38100" cap="flat" cmpd="sng">
            <a:solidFill>
              <a:srgbClr val="FF0000"/>
            </a:solidFill>
            <a:prstDash val="solid"/>
            <a:miter/>
            <a:headEnd type="none" w="med" len="med"/>
            <a:tailEnd type="none" w="med" len="med"/>
          </a:ln>
        </p:spPr>
        <p:txBody>
          <a:bodyPr/>
          <a:p>
            <a:endParaRPr lang="zh-CN" altLang="en-US"/>
          </a:p>
        </p:txBody>
      </p:sp>
      <p:sp>
        <p:nvSpPr>
          <p:cNvPr id="1814546" name="直接连接符 1814545"/>
          <p:cNvSpPr/>
          <p:nvPr/>
        </p:nvSpPr>
        <p:spPr>
          <a:xfrm flipH="1" flipV="1">
            <a:off x="3838575" y="4495800"/>
            <a:ext cx="525463" cy="0"/>
          </a:xfrm>
          <a:prstGeom prst="line">
            <a:avLst/>
          </a:prstGeom>
          <a:ln w="9525" cap="flat" cmpd="sng">
            <a:solidFill>
              <a:schemeClr val="tx1"/>
            </a:solidFill>
            <a:prstDash val="solid"/>
            <a:headEnd type="none" w="med" len="med"/>
            <a:tailEnd type="triangle" w="med" len="med"/>
          </a:ln>
        </p:spPr>
      </p:sp>
      <p:sp>
        <p:nvSpPr>
          <p:cNvPr id="1814547" name="直接连接符 1814546"/>
          <p:cNvSpPr/>
          <p:nvPr/>
        </p:nvSpPr>
        <p:spPr>
          <a:xfrm>
            <a:off x="3376613" y="3981450"/>
            <a:ext cx="0" cy="365125"/>
          </a:xfrm>
          <a:prstGeom prst="line">
            <a:avLst/>
          </a:prstGeom>
          <a:ln w="9525" cap="flat" cmpd="sng">
            <a:solidFill>
              <a:schemeClr val="tx1"/>
            </a:solidFill>
            <a:prstDash val="solid"/>
            <a:headEnd type="none" w="med" len="med"/>
            <a:tailEnd type="triangle" w="med" len="med"/>
          </a:ln>
        </p:spPr>
      </p:sp>
      <p:grpSp>
        <p:nvGrpSpPr>
          <p:cNvPr id="1814548" name="组合 1814547"/>
          <p:cNvGrpSpPr/>
          <p:nvPr/>
        </p:nvGrpSpPr>
        <p:grpSpPr>
          <a:xfrm>
            <a:off x="2289175" y="1820863"/>
            <a:ext cx="1512888" cy="695325"/>
            <a:chOff x="2534" y="361"/>
            <a:chExt cx="953" cy="438"/>
          </a:xfrm>
        </p:grpSpPr>
        <p:sp>
          <p:nvSpPr>
            <p:cNvPr id="1814549" name="任意多边形 1814548"/>
            <p:cNvSpPr/>
            <p:nvPr/>
          </p:nvSpPr>
          <p:spPr>
            <a:xfrm>
              <a:off x="2534" y="361"/>
              <a:ext cx="953" cy="438"/>
            </a:xfrm>
            <a:custGeom>
              <a:avLst/>
              <a:gdLst/>
              <a:ahLst/>
              <a:cxnLst/>
              <a:pathLst>
                <a:path w="953" h="438">
                  <a:moveTo>
                    <a:pt x="267" y="11"/>
                  </a:moveTo>
                  <a:lnTo>
                    <a:pt x="0" y="11"/>
                  </a:lnTo>
                  <a:lnTo>
                    <a:pt x="184" y="438"/>
                  </a:lnTo>
                  <a:lnTo>
                    <a:pt x="810" y="438"/>
                  </a:lnTo>
                  <a:lnTo>
                    <a:pt x="953" y="0"/>
                  </a:lnTo>
                  <a:lnTo>
                    <a:pt x="707" y="0"/>
                  </a:lnTo>
                  <a:lnTo>
                    <a:pt x="676" y="115"/>
                  </a:lnTo>
                  <a:lnTo>
                    <a:pt x="315" y="115"/>
                  </a:lnTo>
                  <a:lnTo>
                    <a:pt x="267" y="11"/>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14550" name="文本框 1814549"/>
            <p:cNvSpPr txBox="1"/>
            <p:nvPr/>
          </p:nvSpPr>
          <p:spPr>
            <a:xfrm>
              <a:off x="2718" y="493"/>
              <a:ext cx="610" cy="289"/>
            </a:xfrm>
            <a:prstGeom prst="rect">
              <a:avLst/>
            </a:prstGeom>
            <a:noFill/>
            <a:ln w="9525">
              <a:noFill/>
            </a:ln>
          </p:spPr>
          <p:txBody>
            <a:bodyPr lIns="91429" tIns="45716" rIns="91429" bIns="45716">
              <a:spAutoFit/>
            </a:bodyPr>
            <a:p>
              <a:r>
                <a:rPr lang="zh-CN" altLang="en-US" sz="1200" b="0" dirty="0">
                  <a:latin typeface="Arial" panose="020B0604020202020204" pitchFamily="34" charset="0"/>
                  <a:ea typeface="宋体" panose="02010600030101010101" pitchFamily="2" charset="-122"/>
                </a:rPr>
                <a:t>算术、逻辑及移位运算</a:t>
              </a:r>
              <a:endParaRPr lang="zh-CN" altLang="en-US" sz="1200" b="0">
                <a:latin typeface="Arial" panose="020B0604020202020204" pitchFamily="34" charset="0"/>
                <a:ea typeface="宋体" panose="02010600030101010101" pitchFamily="2" charset="-122"/>
              </a:endParaRPr>
            </a:p>
          </p:txBody>
        </p:sp>
      </p:grpSp>
      <p:sp>
        <p:nvSpPr>
          <p:cNvPr id="1814551" name="任意多边形 1814550"/>
          <p:cNvSpPr/>
          <p:nvPr/>
        </p:nvSpPr>
        <p:spPr>
          <a:xfrm>
            <a:off x="2139950" y="2274888"/>
            <a:ext cx="777875" cy="2220912"/>
          </a:xfrm>
          <a:custGeom>
            <a:avLst/>
            <a:gdLst/>
            <a:ahLst/>
            <a:cxnLst/>
            <a:pathLst>
              <a:path w="490" h="1398">
                <a:moveTo>
                  <a:pt x="490" y="1398"/>
                </a:moveTo>
                <a:lnTo>
                  <a:pt x="0" y="1398"/>
                </a:lnTo>
                <a:lnTo>
                  <a:pt x="0" y="0"/>
                </a:lnTo>
                <a:lnTo>
                  <a:pt x="23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2" name="任意多边形 1814551"/>
          <p:cNvSpPr/>
          <p:nvPr/>
        </p:nvSpPr>
        <p:spPr>
          <a:xfrm>
            <a:off x="3625850" y="3971925"/>
            <a:ext cx="1585913" cy="377825"/>
          </a:xfrm>
          <a:custGeom>
            <a:avLst/>
            <a:gdLst/>
            <a:ahLst/>
            <a:cxnLst/>
            <a:pathLst>
              <a:path w="998" h="238">
                <a:moveTo>
                  <a:pt x="0" y="238"/>
                </a:moveTo>
                <a:lnTo>
                  <a:pt x="0" y="107"/>
                </a:lnTo>
                <a:lnTo>
                  <a:pt x="998" y="107"/>
                </a:lnTo>
                <a:lnTo>
                  <a:pt x="998"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3" name="直接连接符 1814552"/>
          <p:cNvSpPr/>
          <p:nvPr/>
        </p:nvSpPr>
        <p:spPr>
          <a:xfrm>
            <a:off x="7243763" y="4384675"/>
            <a:ext cx="339725" cy="0"/>
          </a:xfrm>
          <a:prstGeom prst="line">
            <a:avLst/>
          </a:prstGeom>
          <a:ln w="38100" cap="flat" cmpd="sng">
            <a:solidFill>
              <a:srgbClr val="FF0000"/>
            </a:solidFill>
            <a:prstDash val="solid"/>
            <a:headEnd type="none" w="med" len="med"/>
            <a:tailEnd type="triangle" w="med" len="med"/>
          </a:ln>
        </p:spPr>
      </p:sp>
      <p:sp>
        <p:nvSpPr>
          <p:cNvPr id="1814554" name="直接连接符 1814553"/>
          <p:cNvSpPr/>
          <p:nvPr/>
        </p:nvSpPr>
        <p:spPr>
          <a:xfrm>
            <a:off x="7804150" y="1447800"/>
            <a:ext cx="0" cy="1554163"/>
          </a:xfrm>
          <a:prstGeom prst="line">
            <a:avLst/>
          </a:prstGeom>
          <a:ln w="60325" cap="flat" cmpd="sng">
            <a:solidFill>
              <a:schemeClr val="accent2"/>
            </a:solidFill>
            <a:prstDash val="solid"/>
            <a:headEnd type="none" w="med" len="med"/>
            <a:tailEnd type="none" w="med" len="med"/>
          </a:ln>
        </p:spPr>
      </p:sp>
      <p:sp>
        <p:nvSpPr>
          <p:cNvPr id="1814555" name="直接连接符 1814554"/>
          <p:cNvSpPr/>
          <p:nvPr/>
        </p:nvSpPr>
        <p:spPr>
          <a:xfrm flipH="1">
            <a:off x="6392863" y="1579563"/>
            <a:ext cx="1400175" cy="0"/>
          </a:xfrm>
          <a:prstGeom prst="line">
            <a:avLst/>
          </a:prstGeom>
          <a:ln w="57150" cap="flat" cmpd="sng">
            <a:solidFill>
              <a:schemeClr val="bg2"/>
            </a:solidFill>
            <a:prstDash val="solid"/>
            <a:headEnd type="triangle" w="med" len="med"/>
            <a:tailEnd type="triangle" w="med" len="med"/>
          </a:ln>
        </p:spPr>
      </p:sp>
      <p:sp>
        <p:nvSpPr>
          <p:cNvPr id="1814556" name="直接连接符 1814555"/>
          <p:cNvSpPr/>
          <p:nvPr/>
        </p:nvSpPr>
        <p:spPr>
          <a:xfrm flipH="1">
            <a:off x="6392863" y="1897063"/>
            <a:ext cx="1400175" cy="0"/>
          </a:xfrm>
          <a:prstGeom prst="line">
            <a:avLst/>
          </a:prstGeom>
          <a:ln w="57150" cap="flat" cmpd="sng">
            <a:solidFill>
              <a:schemeClr val="bg2"/>
            </a:solidFill>
            <a:prstDash val="solid"/>
            <a:headEnd type="triangle" w="med" len="med"/>
            <a:tailEnd type="triangle" w="med" len="med"/>
          </a:ln>
        </p:spPr>
      </p:sp>
      <p:sp>
        <p:nvSpPr>
          <p:cNvPr id="1814557" name="直接连接符 1814556"/>
          <p:cNvSpPr/>
          <p:nvPr/>
        </p:nvSpPr>
        <p:spPr>
          <a:xfrm flipH="1">
            <a:off x="6392863" y="2227263"/>
            <a:ext cx="1400175" cy="0"/>
          </a:xfrm>
          <a:prstGeom prst="line">
            <a:avLst/>
          </a:prstGeom>
          <a:ln w="57150" cap="flat" cmpd="sng">
            <a:solidFill>
              <a:schemeClr val="bg2"/>
            </a:solidFill>
            <a:prstDash val="solid"/>
            <a:headEnd type="triangle" w="med" len="med"/>
            <a:tailEnd type="triangle" w="med" len="med"/>
          </a:ln>
        </p:spPr>
      </p:sp>
      <p:sp>
        <p:nvSpPr>
          <p:cNvPr id="1814558" name="直接连接符 1814557"/>
          <p:cNvSpPr/>
          <p:nvPr/>
        </p:nvSpPr>
        <p:spPr>
          <a:xfrm flipH="1">
            <a:off x="6392863" y="2544763"/>
            <a:ext cx="1400175" cy="0"/>
          </a:xfrm>
          <a:prstGeom prst="line">
            <a:avLst/>
          </a:prstGeom>
          <a:ln w="57150" cap="flat" cmpd="sng">
            <a:solidFill>
              <a:schemeClr val="bg2"/>
            </a:solidFill>
            <a:prstDash val="solid"/>
            <a:headEnd type="triangle" w="med" len="med"/>
            <a:tailEnd type="triangle" w="med" len="med"/>
          </a:ln>
        </p:spPr>
      </p:sp>
      <p:sp>
        <p:nvSpPr>
          <p:cNvPr id="1814559" name="任意多边形 1814558"/>
          <p:cNvSpPr/>
          <p:nvPr/>
        </p:nvSpPr>
        <p:spPr>
          <a:xfrm>
            <a:off x="7818438" y="2233613"/>
            <a:ext cx="1606550" cy="966787"/>
          </a:xfrm>
          <a:custGeom>
            <a:avLst/>
            <a:gdLst/>
            <a:ahLst/>
            <a:cxnLst/>
            <a:pathLst>
              <a:path w="1440" h="255">
                <a:moveTo>
                  <a:pt x="0" y="0"/>
                </a:moveTo>
                <a:lnTo>
                  <a:pt x="1440" y="0"/>
                </a:lnTo>
                <a:lnTo>
                  <a:pt x="1440" y="255"/>
                </a:lnTo>
              </a:path>
            </a:pathLst>
          </a:custGeom>
          <a:noFill/>
          <a:ln w="57150" cap="flat" cmpd="sng">
            <a:solidFill>
              <a:srgbClr val="FF0000"/>
            </a:solidFill>
            <a:prstDash val="solid"/>
            <a:headEnd type="triangle" w="med" len="med"/>
            <a:tailEnd type="triangle" w="med" len="med"/>
          </a:ln>
        </p:spPr>
        <p:txBody>
          <a:bodyPr/>
          <a:p>
            <a:endParaRPr lang="zh-CN" altLang="en-US"/>
          </a:p>
        </p:txBody>
      </p:sp>
      <p:sp>
        <p:nvSpPr>
          <p:cNvPr id="1814560" name="直接连接符 1814559"/>
          <p:cNvSpPr/>
          <p:nvPr/>
        </p:nvSpPr>
        <p:spPr>
          <a:xfrm flipH="1" flipV="1">
            <a:off x="9410700" y="3529013"/>
            <a:ext cx="12700" cy="603250"/>
          </a:xfrm>
          <a:prstGeom prst="line">
            <a:avLst/>
          </a:prstGeom>
          <a:ln w="57150" cap="flat" cmpd="sng">
            <a:solidFill>
              <a:schemeClr val="accent2"/>
            </a:solidFill>
            <a:prstDash val="solid"/>
            <a:headEnd type="triangle" w="med" len="med"/>
            <a:tailEnd type="triangle" w="med" len="med"/>
          </a:ln>
        </p:spPr>
      </p:sp>
      <p:sp>
        <p:nvSpPr>
          <p:cNvPr id="1814561" name="矩形 1814560"/>
          <p:cNvSpPr/>
          <p:nvPr/>
        </p:nvSpPr>
        <p:spPr>
          <a:xfrm>
            <a:off x="8505825" y="3224213"/>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00000100 00001001</a:t>
            </a:r>
            <a:endParaRPr lang="en-US" altLang="zh-CN" sz="1400">
              <a:latin typeface="Arial" panose="020B0604020202020204" pitchFamily="34" charset="0"/>
              <a:ea typeface="宋体" panose="02010600030101010101" pitchFamily="2" charset="-122"/>
            </a:endParaRPr>
          </a:p>
        </p:txBody>
      </p:sp>
      <p:sp>
        <p:nvSpPr>
          <p:cNvPr id="1814562" name="任意多边形 1814561"/>
          <p:cNvSpPr/>
          <p:nvPr/>
        </p:nvSpPr>
        <p:spPr>
          <a:xfrm>
            <a:off x="6224588" y="2859088"/>
            <a:ext cx="1579562" cy="1662112"/>
          </a:xfrm>
          <a:custGeom>
            <a:avLst/>
            <a:gdLst/>
            <a:ahLst/>
            <a:cxnLst/>
            <a:pathLst>
              <a:path w="996" h="1194">
                <a:moveTo>
                  <a:pt x="996" y="0"/>
                </a:moveTo>
                <a:lnTo>
                  <a:pt x="272" y="0"/>
                </a:lnTo>
                <a:lnTo>
                  <a:pt x="272" y="1194"/>
                </a:lnTo>
                <a:lnTo>
                  <a:pt x="0" y="1194"/>
                </a:lnTo>
              </a:path>
            </a:pathLst>
          </a:custGeom>
          <a:noFill/>
          <a:ln w="57150" cap="flat" cmpd="sng">
            <a:solidFill>
              <a:srgbClr val="FF0000"/>
            </a:solidFill>
            <a:prstDash val="solid"/>
            <a:headEnd type="triangle" w="med" len="med"/>
            <a:tailEnd type="triangle" w="med" len="med"/>
          </a:ln>
        </p:spPr>
        <p:txBody>
          <a:bodyPr/>
          <a:p>
            <a:endParaRPr lang="zh-CN" altLang="en-US"/>
          </a:p>
        </p:txBody>
      </p:sp>
      <p:sp>
        <p:nvSpPr>
          <p:cNvPr id="1814563" name="矩形 1814562"/>
          <p:cNvSpPr/>
          <p:nvPr/>
        </p:nvSpPr>
        <p:spPr>
          <a:xfrm>
            <a:off x="7004050" y="4084638"/>
            <a:ext cx="303213" cy="1690687"/>
          </a:xfrm>
          <a:prstGeom prst="rect">
            <a:avLst/>
          </a:prstGeom>
          <a:solidFill>
            <a:srgbClr val="EAEAEA"/>
          </a:solidFill>
          <a:ln w="9525" cap="flat" cmpd="sng">
            <a:solidFill>
              <a:schemeClr val="bg2"/>
            </a:solidFill>
            <a:prstDash val="solid"/>
            <a:miter/>
            <a:headEnd type="none" w="med" len="med"/>
            <a:tailEnd type="none" w="med" len="med"/>
          </a:ln>
        </p:spPr>
        <p:txBody>
          <a:bodyPr vert="eaVert"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00000001</a:t>
            </a:r>
            <a:endParaRPr lang="en-US" altLang="zh-CN" sz="1400">
              <a:latin typeface="Arial" panose="020B0604020202020204" pitchFamily="34" charset="0"/>
              <a:ea typeface="宋体" panose="02010600030101010101" pitchFamily="2" charset="-122"/>
            </a:endParaRPr>
          </a:p>
        </p:txBody>
      </p:sp>
      <p:sp>
        <p:nvSpPr>
          <p:cNvPr id="1814564" name="任意多边形 1814563"/>
          <p:cNvSpPr/>
          <p:nvPr/>
        </p:nvSpPr>
        <p:spPr>
          <a:xfrm>
            <a:off x="6197600" y="3813175"/>
            <a:ext cx="927100" cy="249238"/>
          </a:xfrm>
          <a:custGeom>
            <a:avLst/>
            <a:gdLst/>
            <a:ahLst/>
            <a:cxnLst/>
            <a:pathLst>
              <a:path w="584" h="156">
                <a:moveTo>
                  <a:pt x="0" y="0"/>
                </a:moveTo>
                <a:lnTo>
                  <a:pt x="584" y="0"/>
                </a:lnTo>
                <a:lnTo>
                  <a:pt x="584" y="156"/>
                </a:lnTo>
              </a:path>
            </a:pathLst>
          </a:custGeom>
          <a:noFill/>
          <a:ln w="28575" cap="flat" cmpd="sng">
            <a:solidFill>
              <a:srgbClr val="FF0066"/>
            </a:solidFill>
            <a:prstDash val="solid"/>
            <a:headEnd type="none" w="med" len="med"/>
            <a:tailEnd type="triangle" w="med" len="med"/>
          </a:ln>
        </p:spPr>
        <p:txBody>
          <a:bodyPr/>
          <a:p>
            <a:endParaRPr lang="zh-CN" altLang="en-US"/>
          </a:p>
        </p:txBody>
      </p:sp>
      <p:sp>
        <p:nvSpPr>
          <p:cNvPr id="1814565" name="文本框 1814564"/>
          <p:cNvSpPr txBox="1"/>
          <p:nvPr/>
        </p:nvSpPr>
        <p:spPr>
          <a:xfrm>
            <a:off x="6865938" y="57673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地址</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6" name="文本框 1814565"/>
          <p:cNvSpPr txBox="1"/>
          <p:nvPr/>
        </p:nvSpPr>
        <p:spPr>
          <a:xfrm>
            <a:off x="7997825" y="31892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内容</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8" name="任意多边形 1814567"/>
          <p:cNvSpPr/>
          <p:nvPr/>
        </p:nvSpPr>
        <p:spPr>
          <a:xfrm>
            <a:off x="3035300" y="1981200"/>
            <a:ext cx="1500188" cy="741363"/>
          </a:xfrm>
          <a:custGeom>
            <a:avLst/>
            <a:gdLst/>
            <a:ahLst/>
            <a:cxnLst/>
            <a:pathLst>
              <a:path w="945" h="467">
                <a:moveTo>
                  <a:pt x="1" y="343"/>
                </a:moveTo>
                <a:lnTo>
                  <a:pt x="0" y="467"/>
                </a:lnTo>
                <a:lnTo>
                  <a:pt x="607" y="467"/>
                </a:lnTo>
                <a:lnTo>
                  <a:pt x="607" y="0"/>
                </a:lnTo>
                <a:lnTo>
                  <a:pt x="945" y="0"/>
                </a:lnTo>
              </a:path>
            </a:pathLst>
          </a:custGeom>
          <a:noFill/>
          <a:ln w="19050" cap="flat" cmpd="sng">
            <a:solidFill>
              <a:schemeClr val="bg2"/>
            </a:solidFill>
            <a:prstDash val="solid"/>
            <a:headEnd type="none" w="med" len="med"/>
            <a:tailEnd type="triangle" w="med" len="med"/>
          </a:ln>
        </p:spPr>
        <p:txBody>
          <a:bodyPr/>
          <a:p>
            <a:endParaRPr lang="zh-CN" altLang="en-US"/>
          </a:p>
        </p:txBody>
      </p:sp>
      <p:sp>
        <p:nvSpPr>
          <p:cNvPr id="1814569" name="矩形 1814568"/>
          <p:cNvSpPr/>
          <p:nvPr/>
        </p:nvSpPr>
        <p:spPr>
          <a:xfrm>
            <a:off x="4162425" y="1746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0</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0" name="矩形 1814569"/>
          <p:cNvSpPr/>
          <p:nvPr/>
        </p:nvSpPr>
        <p:spPr>
          <a:xfrm>
            <a:off x="4162425" y="136525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1</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1" name="任意多边形 1814570"/>
          <p:cNvSpPr/>
          <p:nvPr/>
        </p:nvSpPr>
        <p:spPr>
          <a:xfrm>
            <a:off x="3402013" y="4676775"/>
            <a:ext cx="3467100" cy="720725"/>
          </a:xfrm>
          <a:custGeom>
            <a:avLst/>
            <a:gdLst/>
            <a:ahLst/>
            <a:cxnLst/>
            <a:pathLst>
              <a:path w="2434" h="453">
                <a:moveTo>
                  <a:pt x="0" y="0"/>
                </a:moveTo>
                <a:lnTo>
                  <a:pt x="0" y="453"/>
                </a:lnTo>
                <a:lnTo>
                  <a:pt x="2434" y="453"/>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2" name="任意多边形 1814571"/>
          <p:cNvSpPr/>
          <p:nvPr/>
        </p:nvSpPr>
        <p:spPr>
          <a:xfrm>
            <a:off x="3614738" y="4676775"/>
            <a:ext cx="1600200" cy="444500"/>
          </a:xfrm>
          <a:custGeom>
            <a:avLst/>
            <a:gdLst/>
            <a:ahLst/>
            <a:cxnLst/>
            <a:pathLst>
              <a:path w="957" h="280">
                <a:moveTo>
                  <a:pt x="0" y="9"/>
                </a:moveTo>
                <a:lnTo>
                  <a:pt x="0" y="280"/>
                </a:lnTo>
                <a:lnTo>
                  <a:pt x="957" y="280"/>
                </a:lnTo>
                <a:lnTo>
                  <a:pt x="95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3" name="任意多边形 1814572"/>
          <p:cNvSpPr/>
          <p:nvPr/>
        </p:nvSpPr>
        <p:spPr>
          <a:xfrm>
            <a:off x="1974850" y="942975"/>
            <a:ext cx="5818188" cy="4435475"/>
          </a:xfrm>
          <a:custGeom>
            <a:avLst/>
            <a:gdLst/>
            <a:ahLst/>
            <a:cxnLst/>
            <a:pathLst>
              <a:path w="3664" h="2960">
                <a:moveTo>
                  <a:pt x="754" y="2503"/>
                </a:moveTo>
                <a:lnTo>
                  <a:pt x="745" y="2960"/>
                </a:lnTo>
                <a:lnTo>
                  <a:pt x="0" y="2960"/>
                </a:lnTo>
                <a:lnTo>
                  <a:pt x="2" y="0"/>
                </a:lnTo>
                <a:lnTo>
                  <a:pt x="3664" y="0"/>
                </a:lnTo>
                <a:lnTo>
                  <a:pt x="3664" y="437"/>
                </a:lnTo>
              </a:path>
            </a:pathLst>
          </a:custGeom>
          <a:noFill/>
          <a:ln w="28575" cap="flat" cmpd="sng">
            <a:solidFill>
              <a:schemeClr val="accent2"/>
            </a:solidFill>
            <a:prstDash val="dash"/>
            <a:headEnd type="none" w="med" len="med"/>
            <a:tailEnd type="triangle" w="med" len="med"/>
          </a:ln>
        </p:spPr>
        <p:txBody>
          <a:bodyPr/>
          <a:p>
            <a:endParaRPr lang="zh-CN" altLang="en-US"/>
          </a:p>
        </p:txBody>
      </p:sp>
      <p:grpSp>
        <p:nvGrpSpPr>
          <p:cNvPr id="1814574" name="组合 1814573"/>
          <p:cNvGrpSpPr/>
          <p:nvPr/>
        </p:nvGrpSpPr>
        <p:grpSpPr>
          <a:xfrm>
            <a:off x="5740400" y="5688013"/>
            <a:ext cx="1279525" cy="952500"/>
            <a:chOff x="3254" y="3470"/>
            <a:chExt cx="848" cy="729"/>
          </a:xfrm>
        </p:grpSpPr>
        <p:sp>
          <p:nvSpPr>
            <p:cNvPr id="20"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3324" y="3530"/>
              <a:ext cx="708" cy="609"/>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3326" y="3576"/>
              <a:ext cx="701" cy="494"/>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存储器</a:t>
              </a:r>
              <a:r>
                <a:rPr lang="en-US" altLang="zh-CN">
                  <a:solidFill>
                    <a:srgbClr val="FFFFFF"/>
                  </a:solidFill>
                  <a:latin typeface="宋体" panose="02010600030101010101" pitchFamily="2" charset="-122"/>
                  <a:ea typeface="华文中宋" panose="02010600040101010101" pitchFamily="2" charset="-122"/>
                </a:rPr>
                <a:t>(</a:t>
              </a:r>
              <a:r>
                <a:rPr lang="zh-CN" altLang="en-US" dirty="0">
                  <a:solidFill>
                    <a:srgbClr val="FFFFFF"/>
                  </a:solidFill>
                  <a:latin typeface="宋体" panose="02010600030101010101" pitchFamily="2" charset="-122"/>
                  <a:ea typeface="华文中宋" panose="02010600040101010101" pitchFamily="2" charset="-122"/>
                </a:rPr>
                <a:t>内存</a:t>
              </a:r>
              <a:r>
                <a:rPr lang="en-US" altLang="zh-CN">
                  <a:solidFill>
                    <a:srgbClr val="FFFFFF"/>
                  </a:solidFill>
                  <a:latin typeface="宋体" panose="02010600030101010101" pitchFamily="2" charset="-122"/>
                  <a:ea typeface="华文中宋" panose="02010600040101010101" pitchFamily="2" charset="-122"/>
                </a:rPr>
                <a:t>)</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78" name="组合 1814577"/>
          <p:cNvGrpSpPr/>
          <p:nvPr/>
        </p:nvGrpSpPr>
        <p:grpSpPr>
          <a:xfrm>
            <a:off x="3676650" y="2832100"/>
            <a:ext cx="1279525" cy="952500"/>
            <a:chOff x="1348" y="1728"/>
            <a:chExt cx="806" cy="600"/>
          </a:xfrm>
        </p:grpSpPr>
        <p:sp>
          <p:nvSpPr>
            <p:cNvPr id="2"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3"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控制器</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82" name="组合 1814581"/>
          <p:cNvGrpSpPr/>
          <p:nvPr/>
        </p:nvGrpSpPr>
        <p:grpSpPr>
          <a:xfrm>
            <a:off x="2009775" y="688975"/>
            <a:ext cx="1279525" cy="952500"/>
            <a:chOff x="1348" y="1728"/>
            <a:chExt cx="806" cy="600"/>
          </a:xfrm>
        </p:grpSpPr>
        <p:sp>
          <p:nvSpPr>
            <p:cNvPr id="5"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7"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运算器</a:t>
              </a:r>
              <a:endParaRPr lang="en-US" altLang="zh-CN">
                <a:solidFill>
                  <a:srgbClr val="FFFFFF"/>
                </a:solidFill>
                <a:latin typeface="宋体" panose="02010600030101010101" pitchFamily="2" charset="-122"/>
                <a:ea typeface="华文中宋" panose="02010600040101010101" pitchFamily="2" charset="-122"/>
              </a:endParaRPr>
            </a:p>
          </p:txBody>
        </p:sp>
      </p:grpSp>
      <p:sp>
        <p:nvSpPr>
          <p:cNvPr id="1814587" name="文本框 1814586"/>
          <p:cNvSpPr txBox="1"/>
          <p:nvPr/>
        </p:nvSpPr>
        <p:spPr>
          <a:xfrm>
            <a:off x="4873625" y="1101725"/>
            <a:ext cx="1331913" cy="305435"/>
          </a:xfrm>
          <a:prstGeom prst="rect">
            <a:avLst/>
          </a:prstGeom>
          <a:noFill/>
          <a:ln w="9525">
            <a:noFill/>
          </a:ln>
        </p:spPr>
        <p:txBody>
          <a:bodyPr lIns="91429" tIns="45716" rIns="91429" bIns="45716">
            <a:spAutoFit/>
          </a:bodyPr>
          <a:p>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数据</a:t>
            </a:r>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寄存器</a:t>
            </a:r>
            <a:endParaRPr lang="zh-CN" altLang="en-US" sz="1400">
              <a:solidFill>
                <a:srgbClr val="FF0000"/>
              </a:solidFill>
              <a:latin typeface="Arial" panose="020B0604020202020204" pitchFamily="34" charset="0"/>
              <a:ea typeface="宋体" panose="02010600030101010101" pitchFamily="2" charset="-122"/>
            </a:endParaRPr>
          </a:p>
        </p:txBody>
      </p:sp>
      <p:sp>
        <p:nvSpPr>
          <p:cNvPr id="1814588" name="文本框 1814587"/>
          <p:cNvSpPr txBox="1"/>
          <p:nvPr/>
        </p:nvSpPr>
        <p:spPr>
          <a:xfrm>
            <a:off x="3433763" y="5616575"/>
            <a:ext cx="2283460" cy="1050290"/>
          </a:xfrm>
          <a:prstGeom prst="rect">
            <a:avLst/>
          </a:prstGeom>
          <a:noFill/>
          <a:ln w="9525">
            <a:noFill/>
          </a:ln>
        </p:spPr>
        <p:txBody>
          <a:bodyPr wrap="none" anchor="t" anchorCtr="0">
            <a:spAutoFit/>
          </a:bodyPr>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存储单元地址</a:t>
            </a:r>
            <a:endParaRPr lang="zh-CN" altLang="en-US" sz="2400" dirty="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存储单元内容</a:t>
            </a:r>
            <a:endParaRPr lang="zh-CN" altLang="en-US" sz="2400" dirty="0">
              <a:latin typeface="Arial" panose="020B0604020202020204" pitchFamily="34" charset="0"/>
              <a:ea typeface="宋体" panose="02010600030101010101" pitchFamily="2" charset="-122"/>
            </a:endParaRPr>
          </a:p>
        </p:txBody>
      </p:sp>
      <p:sp>
        <p:nvSpPr>
          <p:cNvPr id="1814589" name="Text Box 16"/>
          <p:cNvSpPr txBox="1"/>
          <p:nvPr/>
        </p:nvSpPr>
        <p:spPr>
          <a:xfrm>
            <a:off x="1687513" y="0"/>
            <a:ext cx="2976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机器级程序的执行机制</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装配一台计算机</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存储器</a:t>
            </a:r>
            <a:endParaRPr lang="zh-CN" altLang="en-US" dirty="0">
              <a:solidFill>
                <a:schemeClr val="bg1"/>
              </a:solidFill>
              <a:latin typeface="Arial" panose="020B0604020202020204" pitchFamily="34" charset="0"/>
              <a:ea typeface="华文中宋" panose="02010600040101010101" pitchFamily="2" charset="-122"/>
            </a:endParaRPr>
          </a:p>
        </p:txBody>
      </p:sp>
      <p:grpSp>
        <p:nvGrpSpPr>
          <p:cNvPr id="1814590" name="组合 1814589"/>
          <p:cNvGrpSpPr/>
          <p:nvPr/>
        </p:nvGrpSpPr>
        <p:grpSpPr>
          <a:xfrm>
            <a:off x="8037513" y="5008563"/>
            <a:ext cx="1066800" cy="768350"/>
            <a:chOff x="3254" y="3470"/>
            <a:chExt cx="848" cy="729"/>
          </a:xfrm>
        </p:grpSpPr>
        <p:sp>
          <p:nvSpPr>
            <p:cNvPr id="8"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1814592" name="Oval 40"/>
            <p:cNvSpPr/>
            <p:nvPr/>
          </p:nvSpPr>
          <p:spPr>
            <a:xfrm>
              <a:off x="3324" y="3530"/>
              <a:ext cx="708" cy="609"/>
            </a:xfrm>
            <a:prstGeom prst="ellipse">
              <a:avLst/>
            </a:prstGeom>
            <a:solidFill>
              <a:srgbClr val="009900"/>
            </a:solidFill>
            <a:ln w="28575" cap="flat" cmpd="sng">
              <a:solidFill>
                <a:srgbClr val="FFFFFF"/>
              </a:solidFill>
              <a:prstDash val="solid"/>
              <a:headEnd type="none" w="med" len="med"/>
              <a:tailEnd type="none" w="med" len="med"/>
            </a:ln>
          </p:spPr>
          <p:txBody>
            <a:bodyPr wrap="none" anchor="ctr" anchorCtr="0"/>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9" name="Text Box 84"/>
            <p:cNvSpPr txBox="1">
              <a:spLocks noChangeArrowheads="1"/>
            </p:cNvSpPr>
            <p:nvPr/>
          </p:nvSpPr>
          <p:spPr bwMode="auto">
            <a:xfrm>
              <a:off x="3327" y="3575"/>
              <a:ext cx="701" cy="554"/>
            </a:xfrm>
            <a:prstGeom prst="rect">
              <a:avLst/>
            </a:prstGeom>
            <a:noFill/>
            <a:ln>
              <a:noFill/>
            </a:ln>
          </p:spPr>
          <p:txBody>
            <a:bodyPr>
              <a:spAutoFit/>
            </a:bodyPr>
            <a:p>
              <a:pPr algn="ctr">
                <a:spcBef>
                  <a:spcPct val="35000"/>
                </a:spcBef>
              </a:pPr>
              <a:r>
                <a:rPr lang="zh-CN" altLang="en-US" sz="1600" dirty="0">
                  <a:solidFill>
                    <a:srgbClr val="FFFFFF"/>
                  </a:solidFill>
                  <a:latin typeface="宋体" panose="02010600030101010101" pitchFamily="2" charset="-122"/>
                  <a:ea typeface="华文中宋" panose="02010600040101010101" pitchFamily="2" charset="-122"/>
                </a:rPr>
                <a:t>程序</a:t>
              </a:r>
              <a:r>
                <a:rPr lang="en-US" altLang="zh-CN" sz="1600">
                  <a:solidFill>
                    <a:srgbClr val="FFFFFF"/>
                  </a:solidFill>
                  <a:latin typeface="宋体" panose="02010600030101010101" pitchFamily="2" charset="-122"/>
                  <a:ea typeface="华文中宋" panose="02010600040101010101" pitchFamily="2" charset="-122"/>
                </a:rPr>
                <a:t>&amp;</a:t>
              </a:r>
              <a:r>
                <a:rPr lang="zh-CN" altLang="en-US" sz="1600" dirty="0">
                  <a:solidFill>
                    <a:srgbClr val="FFFFFF"/>
                  </a:solidFill>
                  <a:latin typeface="宋体" panose="02010600030101010101" pitchFamily="2" charset="-122"/>
                  <a:ea typeface="华文中宋" panose="02010600040101010101" pitchFamily="2" charset="-122"/>
                </a:rPr>
                <a:t>指令</a:t>
              </a:r>
              <a:endParaRPr lang="zh-CN" altLang="en-US" sz="1600" dirty="0">
                <a:solidFill>
                  <a:srgbClr val="FFFFFF"/>
                </a:solidFill>
                <a:latin typeface="宋体" panose="02010600030101010101" pitchFamily="2" charset="-122"/>
                <a:ea typeface="华文中宋" panose="02010600040101010101" pitchFamily="2" charset="-122"/>
              </a:endParaRPr>
            </a:p>
          </p:txBody>
        </p:sp>
      </p:grpSp>
      <p:sp>
        <p:nvSpPr>
          <p:cNvPr id="11" name="文本框 10"/>
          <p:cNvSpPr txBox="1"/>
          <p:nvPr/>
        </p:nvSpPr>
        <p:spPr>
          <a:xfrm>
            <a:off x="8682990" y="1047750"/>
            <a:ext cx="3227070" cy="645160"/>
          </a:xfrm>
          <a:prstGeom prst="rect">
            <a:avLst/>
          </a:prstGeom>
          <a:noFill/>
        </p:spPr>
        <p:txBody>
          <a:bodyPr wrap="square" rtlCol="0">
            <a:spAutoFit/>
          </a:bodyPr>
          <a:p>
            <a:r>
              <a:rPr lang="zh-CN" altLang="en-US"/>
              <a:t>取指令：</a:t>
            </a:r>
            <a:r>
              <a:rPr lang="zh-CN" altLang="en-US">
                <a:latin typeface="微软雅黑" panose="020B0503020204020204" pitchFamily="34" charset="-122"/>
                <a:ea typeface="微软雅黑" panose="020B0503020204020204" pitchFamily="34" charset="-122"/>
              </a:rPr>
              <a:t>①</a:t>
            </a:r>
            <a:r>
              <a:rPr lang="zh-CN" altLang="en-US"/>
              <a:t>按</a:t>
            </a:r>
            <a:r>
              <a:rPr lang="en-US" altLang="zh-CN"/>
              <a:t>PC</a:t>
            </a:r>
            <a:r>
              <a:rPr lang="zh-CN" altLang="en-US"/>
              <a:t>地址取</a:t>
            </a:r>
            <a:r>
              <a:rPr lang="zh-CN" altLang="en-US"/>
              <a:t>指令</a:t>
            </a:r>
            <a:endParaRPr lang="zh-CN" altLang="en-US"/>
          </a:p>
          <a:p>
            <a:r>
              <a:rPr lang="en-US" altLang="zh-CN"/>
              <a:t>               </a:t>
            </a:r>
            <a:r>
              <a:rPr lang="en-US" altLang="zh-CN">
                <a:latin typeface="微软雅黑" panose="020B0503020204020204" pitchFamily="34" charset="-122"/>
                <a:ea typeface="微软雅黑" panose="020B0503020204020204" pitchFamily="34" charset="-122"/>
              </a:rPr>
              <a:t>②</a:t>
            </a:r>
            <a:r>
              <a:rPr lang="zh-CN" altLang="en-US">
                <a:sym typeface="+mn-ea"/>
              </a:rPr>
              <a:t>指令放入</a:t>
            </a:r>
            <a:r>
              <a:rPr lang="en-US" altLang="zh-CN">
                <a:sym typeface="+mn-ea"/>
              </a:rPr>
              <a:t>IR               </a:t>
            </a:r>
            <a:endParaRPr lang="en-US" altLang="zh-CN">
              <a:sym typeface="+mn-ea"/>
            </a:endParaRPr>
          </a:p>
        </p:txBody>
      </p:sp>
      <p:sp>
        <p:nvSpPr>
          <p:cNvPr id="12" name="文本框 11"/>
          <p:cNvSpPr txBox="1"/>
          <p:nvPr/>
        </p:nvSpPr>
        <p:spPr>
          <a:xfrm>
            <a:off x="6804660" y="338709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sym typeface="+mn-ea"/>
              </a:rPr>
              <a:t>①</a:t>
            </a:r>
            <a:endParaRPr lang="zh-CN" altLang="en-US"/>
          </a:p>
        </p:txBody>
      </p:sp>
      <p:sp>
        <p:nvSpPr>
          <p:cNvPr id="13" name="文本框 12"/>
          <p:cNvSpPr txBox="1"/>
          <p:nvPr/>
        </p:nvSpPr>
        <p:spPr>
          <a:xfrm>
            <a:off x="6591300" y="249301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②</a:t>
            </a:r>
            <a:endParaRPr lang="zh-CN" altLang="en-US"/>
          </a:p>
        </p:txBody>
      </p:sp>
      <p:sp>
        <p:nvSpPr>
          <p:cNvPr id="14" name="文本框 13"/>
          <p:cNvSpPr txBox="1"/>
          <p:nvPr/>
        </p:nvSpPr>
        <p:spPr>
          <a:xfrm>
            <a:off x="8328660" y="231013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②</a:t>
            </a:r>
            <a:endParaRPr lang="zh-CN" altLang="en-US"/>
          </a:p>
        </p:txBody>
      </p:sp>
      <p:sp>
        <p:nvSpPr>
          <p:cNvPr id="15" name="文本框 14"/>
          <p:cNvSpPr txBox="1"/>
          <p:nvPr/>
        </p:nvSpPr>
        <p:spPr>
          <a:xfrm>
            <a:off x="7997825" y="1452880"/>
            <a:ext cx="963295" cy="368300"/>
          </a:xfrm>
          <a:prstGeom prst="rect">
            <a:avLst/>
          </a:prstGeom>
          <a:noFill/>
        </p:spPr>
        <p:txBody>
          <a:bodyPr wrap="square" rtlCol="0">
            <a:spAutoFit/>
          </a:bodyPr>
          <a:p>
            <a:r>
              <a:rPr lang="en-US" altLang="zh-CN" b="1">
                <a:solidFill>
                  <a:schemeClr val="tx1"/>
                </a:solidFill>
              </a:rPr>
              <a:t>DS</a:t>
            </a:r>
            <a:endParaRPr lang="en-US" altLang="zh-CN" b="1">
              <a:solidFill>
                <a:schemeClr val="tx1"/>
              </a:solidFill>
            </a:endParaRPr>
          </a:p>
        </p:txBody>
      </p:sp>
      <p:sp>
        <p:nvSpPr>
          <p:cNvPr id="17" name="文本框 16"/>
          <p:cNvSpPr txBox="1"/>
          <p:nvPr/>
        </p:nvSpPr>
        <p:spPr>
          <a:xfrm>
            <a:off x="1170940" y="285750"/>
            <a:ext cx="2783205" cy="368300"/>
          </a:xfrm>
          <a:prstGeom prst="rect">
            <a:avLst/>
          </a:prstGeom>
          <a:noFill/>
        </p:spPr>
        <p:txBody>
          <a:bodyPr wrap="square" rtlCol="0">
            <a:spAutoFit/>
          </a:bodyPr>
          <a:p>
            <a:r>
              <a:rPr lang="zh-CN" altLang="en-US"/>
              <a:t>第</a:t>
            </a:r>
            <a:r>
              <a:rPr lang="zh-CN" altLang="en-US"/>
              <a:t>二条指令</a:t>
            </a:r>
            <a:r>
              <a:rPr lang="zh-CN" altLang="en-US"/>
              <a:t>读取</a:t>
            </a:r>
            <a:endParaRPr lang="zh-CN" altLang="en-US"/>
          </a:p>
        </p:txBody>
      </p:sp>
      <p:sp>
        <p:nvSpPr>
          <p:cNvPr id="18" name="文本框 17"/>
          <p:cNvSpPr txBox="1"/>
          <p:nvPr/>
        </p:nvSpPr>
        <p:spPr>
          <a:xfrm>
            <a:off x="5295900" y="480441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②</a:t>
            </a:r>
            <a:endParaRPr lang="zh-CN" altLang="en-US"/>
          </a:p>
        </p:txBody>
      </p:sp>
      <p:sp>
        <p:nvSpPr>
          <p:cNvPr id="19" name="文本框 18"/>
          <p:cNvSpPr txBox="1"/>
          <p:nvPr/>
        </p:nvSpPr>
        <p:spPr>
          <a:xfrm>
            <a:off x="6504940" y="49263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sym typeface="+mn-ea"/>
              </a:rPr>
              <a:t>①</a:t>
            </a:r>
            <a:endParaRPr lang="zh-CN" altLang="en-US"/>
          </a:p>
        </p:txBody>
      </p:sp>
      <p:pic>
        <p:nvPicPr>
          <p:cNvPr id="10" name="图片 9" descr="校徽"/>
          <p:cNvPicPr>
            <a:picLocks noChangeAspect="1"/>
          </p:cNvPicPr>
          <p:nvPr/>
        </p:nvPicPr>
        <p:blipFill>
          <a:blip r:embed="rId2">
            <a:alphaModFix amt="67000"/>
          </a:blip>
          <a:stretch>
            <a:fillRect/>
          </a:stretch>
        </p:blipFill>
        <p:spPr>
          <a:xfrm>
            <a:off x="232410" y="552767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14590"/>
                                        </p:tgtEl>
                                        <p:attrNameLst>
                                          <p:attrName>style.visibility</p:attrName>
                                        </p:attrNameLst>
                                      </p:cBhvr>
                                      <p:to>
                                        <p:strVal val="visible"/>
                                      </p:to>
                                    </p:set>
                                    <p:anim calcmode="lin" valueType="num">
                                      <p:cBhvr additive="base">
                                        <p:cTn id="7" dur="500" fill="hold"/>
                                        <p:tgtEl>
                                          <p:spTgt spid="1814590"/>
                                        </p:tgtEl>
                                        <p:attrNameLst>
                                          <p:attrName>ppt_x</p:attrName>
                                        </p:attrNameLst>
                                      </p:cBhvr>
                                      <p:tavLst>
                                        <p:tav tm="0">
                                          <p:val>
                                            <p:strVal val="#ppt_x"/>
                                          </p:val>
                                        </p:tav>
                                        <p:tav tm="100000">
                                          <p:val>
                                            <p:strVal val="#ppt_x"/>
                                          </p:val>
                                        </p:tav>
                                      </p:tavLst>
                                    </p:anim>
                                    <p:anim calcmode="lin" valueType="num">
                                      <p:cBhvr additive="base">
                                        <p:cTn id="8" dur="500" fill="hold"/>
                                        <p:tgtEl>
                                          <p:spTgt spid="1814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4530" name="矩形 1814529"/>
          <p:cNvSpPr/>
          <p:nvPr/>
        </p:nvSpPr>
        <p:spPr>
          <a:xfrm>
            <a:off x="2224088" y="1104900"/>
            <a:ext cx="4340225" cy="1684338"/>
          </a:xfrm>
          <a:prstGeom prst="rect">
            <a:avLst/>
          </a:prstGeom>
          <a:solidFill>
            <a:schemeClr val="bg1"/>
          </a:solidFill>
          <a:ln w="9525" cap="flat" cmpd="sng">
            <a:solidFill>
              <a:schemeClr val="bg2"/>
            </a:solidFill>
            <a:prstDash val="solid"/>
            <a:miter/>
            <a:headEnd type="none" w="med" len="med"/>
            <a:tailEnd type="none" w="med" len="med"/>
          </a:ln>
        </p:spPr>
        <p:txBody>
          <a:bodyPr/>
          <a:p>
            <a:endParaRPr lang="zh-CN" altLang="en-US"/>
          </a:p>
        </p:txBody>
      </p:sp>
      <p:sp>
        <p:nvSpPr>
          <p:cNvPr id="1814531" name="矩形 1814530"/>
          <p:cNvSpPr/>
          <p:nvPr/>
        </p:nvSpPr>
        <p:spPr>
          <a:xfrm>
            <a:off x="6877050" y="3081338"/>
            <a:ext cx="3449638" cy="3724275"/>
          </a:xfrm>
          <a:prstGeom prst="rect">
            <a:avLst/>
          </a:prstGeom>
          <a:solidFill>
            <a:schemeClr val="bg1"/>
          </a:solidFill>
          <a:ln w="19050" cap="flat" cmpd="sng">
            <a:solidFill>
              <a:schemeClr val="bg2"/>
            </a:solidFill>
            <a:prstDash val="solid"/>
            <a:miter/>
            <a:headEnd type="none" w="med" len="med"/>
            <a:tailEnd type="none" w="med" len="med"/>
          </a:ln>
        </p:spPr>
        <p:txBody>
          <a:bodyPr/>
          <a:p>
            <a:endParaRPr lang="zh-CN" altLang="en-US"/>
          </a:p>
        </p:txBody>
      </p:sp>
      <p:sp>
        <p:nvSpPr>
          <p:cNvPr id="1814532" name="矩形 1814531"/>
          <p:cNvSpPr/>
          <p:nvPr/>
        </p:nvSpPr>
        <p:spPr>
          <a:xfrm>
            <a:off x="2822575" y="3324225"/>
            <a:ext cx="3536950" cy="1452563"/>
          </a:xfrm>
          <a:prstGeom prst="rect">
            <a:avLst/>
          </a:prstGeom>
          <a:solidFill>
            <a:srgbClr val="F8F8F8"/>
          </a:solidFill>
          <a:ln w="9525" cap="flat" cmpd="sng">
            <a:solidFill>
              <a:schemeClr val="tx1"/>
            </a:solidFill>
            <a:prstDash val="solid"/>
            <a:miter/>
            <a:headEnd type="none" w="med" len="med"/>
            <a:tailEnd type="none" w="med" len="med"/>
          </a:ln>
        </p:spPr>
        <p:txBody>
          <a:bodyPr/>
          <a:p>
            <a:endParaRPr lang="zh-CN" altLang="en-US"/>
          </a:p>
        </p:txBody>
      </p:sp>
      <p:sp>
        <p:nvSpPr>
          <p:cNvPr id="1814533" name="任意多边形 1814532"/>
          <p:cNvSpPr/>
          <p:nvPr/>
        </p:nvSpPr>
        <p:spPr>
          <a:xfrm>
            <a:off x="3633788" y="1601788"/>
            <a:ext cx="914400" cy="307975"/>
          </a:xfrm>
          <a:custGeom>
            <a:avLst/>
            <a:gdLst/>
            <a:ahLst/>
            <a:cxnLst/>
            <a:pathLst>
              <a:path w="599" h="179">
                <a:moveTo>
                  <a:pt x="599" y="176"/>
                </a:moveTo>
                <a:lnTo>
                  <a:pt x="248" y="179"/>
                </a:lnTo>
                <a:lnTo>
                  <a:pt x="248" y="2"/>
                </a:lnTo>
                <a:lnTo>
                  <a:pt x="0" y="0"/>
                </a:lnTo>
                <a:lnTo>
                  <a:pt x="0" y="146"/>
                </a:lnTo>
              </a:path>
            </a:pathLst>
          </a:custGeom>
          <a:noFill/>
          <a:ln w="19050" cap="flat" cmpd="sng">
            <a:solidFill>
              <a:srgbClr val="FF0000"/>
            </a:solidFill>
            <a:prstDash val="solid"/>
            <a:headEnd type="none" w="med" len="med"/>
            <a:tailEnd type="triangle" w="med" len="med"/>
          </a:ln>
        </p:spPr>
        <p:txBody>
          <a:bodyPr/>
          <a:p>
            <a:endParaRPr lang="zh-CN" altLang="en-US"/>
          </a:p>
        </p:txBody>
      </p:sp>
      <p:pic>
        <p:nvPicPr>
          <p:cNvPr id="1814534" name="图片 1814533"/>
          <p:cNvPicPr>
            <a:picLocks noChangeAspect="1"/>
          </p:cNvPicPr>
          <p:nvPr/>
        </p:nvPicPr>
        <p:blipFill>
          <a:blip r:embed="rId1"/>
          <a:stretch>
            <a:fillRect/>
          </a:stretch>
        </p:blipFill>
        <p:spPr>
          <a:xfrm>
            <a:off x="7408863" y="3810000"/>
            <a:ext cx="2705100" cy="2943225"/>
          </a:xfrm>
          <a:prstGeom prst="rect">
            <a:avLst/>
          </a:prstGeom>
          <a:noFill/>
          <a:ln w="9525">
            <a:noFill/>
          </a:ln>
        </p:spPr>
      </p:pic>
      <p:sp>
        <p:nvSpPr>
          <p:cNvPr id="1814535" name="文本框 1814534"/>
          <p:cNvSpPr txBox="1"/>
          <p:nvPr/>
        </p:nvSpPr>
        <p:spPr>
          <a:xfrm>
            <a:off x="2922588" y="3446463"/>
            <a:ext cx="908050" cy="459105"/>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时钟与节拍发生器</a:t>
            </a:r>
            <a:endParaRPr lang="zh-CN" altLang="en-US" sz="1200" b="0">
              <a:latin typeface="Arial" panose="020B0604020202020204" pitchFamily="34" charset="0"/>
              <a:ea typeface="宋体" panose="02010600030101010101" pitchFamily="2" charset="-122"/>
            </a:endParaRPr>
          </a:p>
        </p:txBody>
      </p:sp>
      <p:sp>
        <p:nvSpPr>
          <p:cNvPr id="1814536" name="文本框 1814535"/>
          <p:cNvSpPr txBox="1"/>
          <p:nvPr/>
        </p:nvSpPr>
        <p:spPr>
          <a:xfrm>
            <a:off x="2922588" y="4356100"/>
            <a:ext cx="908050" cy="274320"/>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信号控制</a:t>
            </a:r>
            <a:endParaRPr lang="zh-CN" altLang="en-US" sz="1200" b="0">
              <a:latin typeface="Arial" panose="020B0604020202020204" pitchFamily="34" charset="0"/>
              <a:ea typeface="宋体" panose="02010600030101010101" pitchFamily="2" charset="-122"/>
            </a:endParaRPr>
          </a:p>
        </p:txBody>
      </p:sp>
      <p:sp>
        <p:nvSpPr>
          <p:cNvPr id="1814537" name="矩形 1814536"/>
          <p:cNvSpPr/>
          <p:nvPr/>
        </p:nvSpPr>
        <p:spPr>
          <a:xfrm>
            <a:off x="4424363" y="3689350"/>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00000010</a:t>
            </a:r>
            <a:endParaRPr lang="en-US" altLang="zh-CN" sz="1400">
              <a:latin typeface="Arial" panose="020B0604020202020204" pitchFamily="34" charset="0"/>
              <a:ea typeface="宋体" panose="02010600030101010101" pitchFamily="2" charset="-122"/>
            </a:endParaRPr>
          </a:p>
        </p:txBody>
      </p:sp>
      <p:sp>
        <p:nvSpPr>
          <p:cNvPr id="1814538" name="矩形 1814537"/>
          <p:cNvSpPr/>
          <p:nvPr/>
        </p:nvSpPr>
        <p:spPr>
          <a:xfrm>
            <a:off x="4383088" y="4381500"/>
            <a:ext cx="1830387" cy="279400"/>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000100 0000001001</a:t>
            </a:r>
            <a:endParaRPr lang="en-US" altLang="zh-CN" sz="1400">
              <a:latin typeface="Arial" panose="020B0604020202020204" pitchFamily="34" charset="0"/>
              <a:ea typeface="宋体" panose="02010600030101010101" pitchFamily="2" charset="-122"/>
            </a:endParaRPr>
          </a:p>
        </p:txBody>
      </p:sp>
      <p:sp>
        <p:nvSpPr>
          <p:cNvPr id="1814539" name="矩形 1814538"/>
          <p:cNvSpPr/>
          <p:nvPr/>
        </p:nvSpPr>
        <p:spPr>
          <a:xfrm>
            <a:off x="5237163" y="3395663"/>
            <a:ext cx="428625"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PC</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0" name="矩形 1814539"/>
          <p:cNvSpPr/>
          <p:nvPr/>
        </p:nvSpPr>
        <p:spPr>
          <a:xfrm>
            <a:off x="5237163" y="4089400"/>
            <a:ext cx="359410"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IR</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1" name="矩形 1814540"/>
          <p:cNvSpPr/>
          <p:nvPr/>
        </p:nvSpPr>
        <p:spPr>
          <a:xfrm>
            <a:off x="4554538" y="1436688"/>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00000000 00001000</a:t>
            </a:r>
            <a:endParaRPr lang="en-US" altLang="zh-CN" sz="1600">
              <a:latin typeface="Arial" panose="020B0604020202020204" pitchFamily="34" charset="0"/>
              <a:ea typeface="宋体" panose="02010600030101010101" pitchFamily="2" charset="-122"/>
            </a:endParaRPr>
          </a:p>
        </p:txBody>
      </p:sp>
      <p:sp>
        <p:nvSpPr>
          <p:cNvPr id="1814542" name="矩形 1814541"/>
          <p:cNvSpPr/>
          <p:nvPr/>
        </p:nvSpPr>
        <p:spPr>
          <a:xfrm>
            <a:off x="4554538" y="1762125"/>
            <a:ext cx="1838325" cy="280988"/>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sym typeface="+mn-ea"/>
              </a:rPr>
              <a:t>00000000 00000011</a:t>
            </a:r>
            <a:endParaRPr lang="en-US" altLang="zh-CN" sz="1400">
              <a:latin typeface="Arial" panose="020B0604020202020204" pitchFamily="34" charset="0"/>
              <a:ea typeface="宋体" panose="02010600030101010101" pitchFamily="2" charset="-122"/>
            </a:endParaRPr>
          </a:p>
        </p:txBody>
      </p:sp>
      <p:sp>
        <p:nvSpPr>
          <p:cNvPr id="1814543" name="矩形 1814542"/>
          <p:cNvSpPr/>
          <p:nvPr/>
        </p:nvSpPr>
        <p:spPr>
          <a:xfrm>
            <a:off x="4554538" y="2087563"/>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随机数</a:t>
            </a:r>
            <a:endParaRPr lang="zh-CN" altLang="en-US" sz="1400">
              <a:latin typeface="Arial" panose="020B0604020202020204" pitchFamily="34" charset="0"/>
              <a:ea typeface="宋体" panose="02010600030101010101" pitchFamily="2" charset="-122"/>
            </a:endParaRPr>
          </a:p>
        </p:txBody>
      </p:sp>
      <p:sp>
        <p:nvSpPr>
          <p:cNvPr id="1814544" name="矩形 1814543"/>
          <p:cNvSpPr/>
          <p:nvPr/>
        </p:nvSpPr>
        <p:spPr>
          <a:xfrm>
            <a:off x="4554538" y="2414588"/>
            <a:ext cx="183832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随机数</a:t>
            </a:r>
            <a:endParaRPr lang="zh-CN" altLang="en-US" sz="1400">
              <a:latin typeface="Arial" panose="020B0604020202020204" pitchFamily="34" charset="0"/>
              <a:ea typeface="宋体" panose="02010600030101010101" pitchFamily="2" charset="-122"/>
            </a:endParaRPr>
          </a:p>
        </p:txBody>
      </p:sp>
      <p:sp>
        <p:nvSpPr>
          <p:cNvPr id="1814545" name="矩形 1814544"/>
          <p:cNvSpPr/>
          <p:nvPr/>
        </p:nvSpPr>
        <p:spPr>
          <a:xfrm>
            <a:off x="8626475" y="5903278"/>
            <a:ext cx="1462088" cy="220662"/>
          </a:xfrm>
          <a:prstGeom prst="rect">
            <a:avLst/>
          </a:prstGeom>
          <a:noFill/>
          <a:ln w="38100" cap="flat" cmpd="sng">
            <a:solidFill>
              <a:srgbClr val="FF0000"/>
            </a:solidFill>
            <a:prstDash val="solid"/>
            <a:miter/>
            <a:headEnd type="none" w="med" len="med"/>
            <a:tailEnd type="none" w="med" len="med"/>
          </a:ln>
        </p:spPr>
        <p:txBody>
          <a:bodyPr/>
          <a:p>
            <a:endParaRPr lang="zh-CN" altLang="en-US"/>
          </a:p>
        </p:txBody>
      </p:sp>
      <p:sp>
        <p:nvSpPr>
          <p:cNvPr id="1814546" name="直接连接符 1814545"/>
          <p:cNvSpPr/>
          <p:nvPr/>
        </p:nvSpPr>
        <p:spPr>
          <a:xfrm flipH="1" flipV="1">
            <a:off x="3838575" y="4495800"/>
            <a:ext cx="525463" cy="0"/>
          </a:xfrm>
          <a:prstGeom prst="line">
            <a:avLst/>
          </a:prstGeom>
          <a:ln w="9525" cap="flat" cmpd="sng">
            <a:solidFill>
              <a:schemeClr val="tx1"/>
            </a:solidFill>
            <a:prstDash val="solid"/>
            <a:headEnd type="none" w="med" len="med"/>
            <a:tailEnd type="triangle" w="med" len="med"/>
          </a:ln>
        </p:spPr>
      </p:sp>
      <p:sp>
        <p:nvSpPr>
          <p:cNvPr id="1814547" name="直接连接符 1814546"/>
          <p:cNvSpPr/>
          <p:nvPr/>
        </p:nvSpPr>
        <p:spPr>
          <a:xfrm>
            <a:off x="3376613" y="3981450"/>
            <a:ext cx="0" cy="365125"/>
          </a:xfrm>
          <a:prstGeom prst="line">
            <a:avLst/>
          </a:prstGeom>
          <a:ln w="9525" cap="flat" cmpd="sng">
            <a:solidFill>
              <a:schemeClr val="tx1"/>
            </a:solidFill>
            <a:prstDash val="solid"/>
            <a:headEnd type="none" w="med" len="med"/>
            <a:tailEnd type="triangle" w="med" len="med"/>
          </a:ln>
        </p:spPr>
      </p:sp>
      <p:grpSp>
        <p:nvGrpSpPr>
          <p:cNvPr id="1814548" name="组合 1814547"/>
          <p:cNvGrpSpPr/>
          <p:nvPr/>
        </p:nvGrpSpPr>
        <p:grpSpPr>
          <a:xfrm>
            <a:off x="2289175" y="1820863"/>
            <a:ext cx="1512888" cy="695325"/>
            <a:chOff x="2534" y="361"/>
            <a:chExt cx="953" cy="438"/>
          </a:xfrm>
        </p:grpSpPr>
        <p:sp>
          <p:nvSpPr>
            <p:cNvPr id="1814549" name="任意多边形 1814548"/>
            <p:cNvSpPr/>
            <p:nvPr/>
          </p:nvSpPr>
          <p:spPr>
            <a:xfrm>
              <a:off x="2534" y="361"/>
              <a:ext cx="953" cy="438"/>
            </a:xfrm>
            <a:custGeom>
              <a:avLst/>
              <a:gdLst/>
              <a:ahLst/>
              <a:cxnLst/>
              <a:pathLst>
                <a:path w="953" h="438">
                  <a:moveTo>
                    <a:pt x="267" y="11"/>
                  </a:moveTo>
                  <a:lnTo>
                    <a:pt x="0" y="11"/>
                  </a:lnTo>
                  <a:lnTo>
                    <a:pt x="184" y="438"/>
                  </a:lnTo>
                  <a:lnTo>
                    <a:pt x="810" y="438"/>
                  </a:lnTo>
                  <a:lnTo>
                    <a:pt x="953" y="0"/>
                  </a:lnTo>
                  <a:lnTo>
                    <a:pt x="707" y="0"/>
                  </a:lnTo>
                  <a:lnTo>
                    <a:pt x="676" y="115"/>
                  </a:lnTo>
                  <a:lnTo>
                    <a:pt x="315" y="115"/>
                  </a:lnTo>
                  <a:lnTo>
                    <a:pt x="267" y="11"/>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14550" name="文本框 1814549"/>
            <p:cNvSpPr txBox="1"/>
            <p:nvPr/>
          </p:nvSpPr>
          <p:spPr>
            <a:xfrm>
              <a:off x="2718" y="493"/>
              <a:ext cx="610" cy="289"/>
            </a:xfrm>
            <a:prstGeom prst="rect">
              <a:avLst/>
            </a:prstGeom>
            <a:noFill/>
            <a:ln w="9525">
              <a:noFill/>
            </a:ln>
          </p:spPr>
          <p:txBody>
            <a:bodyPr lIns="91429" tIns="45716" rIns="91429" bIns="45716">
              <a:spAutoFit/>
            </a:bodyPr>
            <a:p>
              <a:r>
                <a:rPr lang="zh-CN" altLang="en-US" sz="1200" b="0" dirty="0">
                  <a:latin typeface="Arial" panose="020B0604020202020204" pitchFamily="34" charset="0"/>
                  <a:ea typeface="宋体" panose="02010600030101010101" pitchFamily="2" charset="-122"/>
                </a:rPr>
                <a:t>算术、逻辑及移位运算</a:t>
              </a:r>
              <a:endParaRPr lang="zh-CN" altLang="en-US" sz="1200" b="0">
                <a:latin typeface="Arial" panose="020B0604020202020204" pitchFamily="34" charset="0"/>
                <a:ea typeface="宋体" panose="02010600030101010101" pitchFamily="2" charset="-122"/>
              </a:endParaRPr>
            </a:p>
          </p:txBody>
        </p:sp>
      </p:grpSp>
      <p:sp>
        <p:nvSpPr>
          <p:cNvPr id="1814551" name="任意多边形 1814550"/>
          <p:cNvSpPr/>
          <p:nvPr/>
        </p:nvSpPr>
        <p:spPr>
          <a:xfrm>
            <a:off x="2139950" y="2274888"/>
            <a:ext cx="777875" cy="2220912"/>
          </a:xfrm>
          <a:custGeom>
            <a:avLst/>
            <a:gdLst/>
            <a:ahLst/>
            <a:cxnLst/>
            <a:pathLst>
              <a:path w="490" h="1398">
                <a:moveTo>
                  <a:pt x="490" y="1398"/>
                </a:moveTo>
                <a:lnTo>
                  <a:pt x="0" y="1398"/>
                </a:lnTo>
                <a:lnTo>
                  <a:pt x="0" y="0"/>
                </a:lnTo>
                <a:lnTo>
                  <a:pt x="23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2" name="任意多边形 1814551"/>
          <p:cNvSpPr/>
          <p:nvPr/>
        </p:nvSpPr>
        <p:spPr>
          <a:xfrm>
            <a:off x="3625850" y="3971925"/>
            <a:ext cx="1585913" cy="377825"/>
          </a:xfrm>
          <a:custGeom>
            <a:avLst/>
            <a:gdLst/>
            <a:ahLst/>
            <a:cxnLst/>
            <a:pathLst>
              <a:path w="998" h="238">
                <a:moveTo>
                  <a:pt x="0" y="238"/>
                </a:moveTo>
                <a:lnTo>
                  <a:pt x="0" y="107"/>
                </a:lnTo>
                <a:lnTo>
                  <a:pt x="998" y="107"/>
                </a:lnTo>
                <a:lnTo>
                  <a:pt x="998"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3" name="直接连接符 1814552"/>
          <p:cNvSpPr/>
          <p:nvPr/>
        </p:nvSpPr>
        <p:spPr>
          <a:xfrm>
            <a:off x="7307580" y="4951730"/>
            <a:ext cx="293370" cy="1121410"/>
          </a:xfrm>
          <a:prstGeom prst="line">
            <a:avLst/>
          </a:prstGeom>
          <a:ln w="38100" cap="flat" cmpd="sng">
            <a:solidFill>
              <a:srgbClr val="FF0000"/>
            </a:solidFill>
            <a:prstDash val="solid"/>
            <a:headEnd type="none" w="med" len="med"/>
            <a:tailEnd type="triangle" w="med" len="med"/>
          </a:ln>
        </p:spPr>
      </p:sp>
      <p:sp>
        <p:nvSpPr>
          <p:cNvPr id="1814554" name="直接连接符 1814553"/>
          <p:cNvSpPr/>
          <p:nvPr/>
        </p:nvSpPr>
        <p:spPr>
          <a:xfrm>
            <a:off x="7804150" y="1447800"/>
            <a:ext cx="0" cy="1554163"/>
          </a:xfrm>
          <a:prstGeom prst="line">
            <a:avLst/>
          </a:prstGeom>
          <a:ln w="28575" cap="flat" cmpd="sng">
            <a:solidFill>
              <a:schemeClr val="accent2"/>
            </a:solidFill>
            <a:prstDash val="solid"/>
            <a:headEnd type="none" w="med" len="med"/>
            <a:tailEnd type="none" w="med" len="med"/>
          </a:ln>
        </p:spPr>
      </p:sp>
      <p:sp>
        <p:nvSpPr>
          <p:cNvPr id="1814555" name="直接连接符 1814554"/>
          <p:cNvSpPr/>
          <p:nvPr/>
        </p:nvSpPr>
        <p:spPr>
          <a:xfrm flipH="1">
            <a:off x="6392863" y="1579563"/>
            <a:ext cx="1400175" cy="0"/>
          </a:xfrm>
          <a:prstGeom prst="line">
            <a:avLst/>
          </a:prstGeom>
          <a:ln w="57150" cap="flat" cmpd="sng">
            <a:solidFill>
              <a:srgbClr val="FF0000"/>
            </a:solidFill>
            <a:prstDash val="solid"/>
            <a:headEnd type="triangle" w="med" len="med"/>
            <a:tailEnd type="triangle" w="med" len="med"/>
          </a:ln>
        </p:spPr>
      </p:sp>
      <p:sp>
        <p:nvSpPr>
          <p:cNvPr id="1814556" name="直接连接符 1814555"/>
          <p:cNvSpPr/>
          <p:nvPr/>
        </p:nvSpPr>
        <p:spPr>
          <a:xfrm flipH="1">
            <a:off x="6403658" y="1902143"/>
            <a:ext cx="1400175" cy="0"/>
          </a:xfrm>
          <a:prstGeom prst="line">
            <a:avLst/>
          </a:prstGeom>
          <a:ln w="57150" cap="flat" cmpd="sng">
            <a:solidFill>
              <a:schemeClr val="bg2"/>
            </a:solidFill>
            <a:prstDash val="solid"/>
            <a:headEnd type="triangle" w="med" len="med"/>
            <a:tailEnd type="triangle" w="med" len="med"/>
          </a:ln>
        </p:spPr>
      </p:sp>
      <p:sp>
        <p:nvSpPr>
          <p:cNvPr id="1814557" name="直接连接符 1814556"/>
          <p:cNvSpPr/>
          <p:nvPr/>
        </p:nvSpPr>
        <p:spPr>
          <a:xfrm flipH="1">
            <a:off x="6392863" y="2227263"/>
            <a:ext cx="1400175" cy="0"/>
          </a:xfrm>
          <a:prstGeom prst="line">
            <a:avLst/>
          </a:prstGeom>
          <a:ln w="57150" cap="flat" cmpd="sng">
            <a:solidFill>
              <a:schemeClr val="bg2"/>
            </a:solidFill>
            <a:prstDash val="solid"/>
            <a:headEnd type="triangle" w="med" len="med"/>
            <a:tailEnd type="triangle" w="med" len="med"/>
          </a:ln>
        </p:spPr>
      </p:sp>
      <p:sp>
        <p:nvSpPr>
          <p:cNvPr id="1814558" name="直接连接符 1814557"/>
          <p:cNvSpPr/>
          <p:nvPr/>
        </p:nvSpPr>
        <p:spPr>
          <a:xfrm flipH="1">
            <a:off x="6392863" y="2544763"/>
            <a:ext cx="1400175" cy="0"/>
          </a:xfrm>
          <a:prstGeom prst="line">
            <a:avLst/>
          </a:prstGeom>
          <a:ln w="57150" cap="flat" cmpd="sng">
            <a:solidFill>
              <a:schemeClr val="bg2"/>
            </a:solidFill>
            <a:prstDash val="solid"/>
            <a:headEnd type="triangle" w="med" len="med"/>
            <a:tailEnd type="triangle" w="med" len="med"/>
          </a:ln>
        </p:spPr>
      </p:sp>
      <p:sp>
        <p:nvSpPr>
          <p:cNvPr id="1814559" name="任意多边形 1814558"/>
          <p:cNvSpPr/>
          <p:nvPr/>
        </p:nvSpPr>
        <p:spPr>
          <a:xfrm>
            <a:off x="7818755" y="2233930"/>
            <a:ext cx="1606550" cy="966470"/>
          </a:xfrm>
          <a:custGeom>
            <a:avLst/>
            <a:gdLst/>
            <a:ahLst/>
            <a:cxnLst/>
            <a:pathLst>
              <a:path w="1440" h="255">
                <a:moveTo>
                  <a:pt x="0" y="0"/>
                </a:moveTo>
                <a:lnTo>
                  <a:pt x="1440" y="0"/>
                </a:lnTo>
                <a:lnTo>
                  <a:pt x="1440" y="255"/>
                </a:lnTo>
              </a:path>
            </a:pathLst>
          </a:custGeom>
          <a:noFill/>
          <a:ln w="57150" cap="flat" cmpd="sng">
            <a:solidFill>
              <a:srgbClr val="FF0000"/>
            </a:solidFill>
            <a:prstDash val="solid"/>
            <a:headEnd type="triangle" w="med" len="med"/>
            <a:tailEnd type="triangle" w="med" len="med"/>
          </a:ln>
        </p:spPr>
        <p:txBody>
          <a:bodyPr/>
          <a:p>
            <a:endParaRPr lang="zh-CN" altLang="en-US"/>
          </a:p>
        </p:txBody>
      </p:sp>
      <p:sp>
        <p:nvSpPr>
          <p:cNvPr id="1814560" name="直接连接符 1814559"/>
          <p:cNvSpPr/>
          <p:nvPr/>
        </p:nvSpPr>
        <p:spPr>
          <a:xfrm flipH="1" flipV="1">
            <a:off x="9410700" y="3529330"/>
            <a:ext cx="14605" cy="2297430"/>
          </a:xfrm>
          <a:prstGeom prst="line">
            <a:avLst/>
          </a:prstGeom>
          <a:ln w="57150" cap="flat" cmpd="sng">
            <a:solidFill>
              <a:schemeClr val="accent2"/>
            </a:solidFill>
            <a:prstDash val="solid"/>
            <a:headEnd type="triangle" w="med" len="med"/>
            <a:tailEnd type="triangle" w="med" len="med"/>
          </a:ln>
        </p:spPr>
      </p:sp>
      <p:sp>
        <p:nvSpPr>
          <p:cNvPr id="1814561" name="矩形 1814560"/>
          <p:cNvSpPr/>
          <p:nvPr/>
        </p:nvSpPr>
        <p:spPr>
          <a:xfrm>
            <a:off x="8505825" y="3224213"/>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00000100 00001000</a:t>
            </a:r>
            <a:endParaRPr lang="en-US" altLang="zh-CN" sz="1400">
              <a:latin typeface="Arial" panose="020B0604020202020204" pitchFamily="34" charset="0"/>
              <a:ea typeface="宋体" panose="02010600030101010101" pitchFamily="2" charset="-122"/>
            </a:endParaRPr>
          </a:p>
        </p:txBody>
      </p:sp>
      <p:sp>
        <p:nvSpPr>
          <p:cNvPr id="1814562" name="任意多边形 1814561"/>
          <p:cNvSpPr/>
          <p:nvPr/>
        </p:nvSpPr>
        <p:spPr>
          <a:xfrm>
            <a:off x="6224588" y="2859088"/>
            <a:ext cx="1579562" cy="1662112"/>
          </a:xfrm>
          <a:custGeom>
            <a:avLst/>
            <a:gdLst/>
            <a:ahLst/>
            <a:cxnLst/>
            <a:pathLst>
              <a:path w="996" h="1194">
                <a:moveTo>
                  <a:pt x="996" y="0"/>
                </a:moveTo>
                <a:lnTo>
                  <a:pt x="272" y="0"/>
                </a:lnTo>
                <a:lnTo>
                  <a:pt x="272" y="1194"/>
                </a:lnTo>
                <a:lnTo>
                  <a:pt x="0" y="1194"/>
                </a:lnTo>
              </a:path>
            </a:pathLst>
          </a:custGeom>
          <a:noFill/>
          <a:ln w="57150" cap="flat" cmpd="sng">
            <a:solidFill>
              <a:schemeClr val="bg2"/>
            </a:solidFill>
            <a:prstDash val="solid"/>
            <a:headEnd type="triangle" w="med" len="med"/>
            <a:tailEnd type="triangle" w="med" len="med"/>
          </a:ln>
        </p:spPr>
        <p:txBody>
          <a:bodyPr/>
          <a:p>
            <a:endParaRPr lang="zh-CN" altLang="en-US"/>
          </a:p>
        </p:txBody>
      </p:sp>
      <p:sp>
        <p:nvSpPr>
          <p:cNvPr id="1814563" name="矩形 1814562"/>
          <p:cNvSpPr/>
          <p:nvPr/>
        </p:nvSpPr>
        <p:spPr>
          <a:xfrm>
            <a:off x="7004050" y="4084638"/>
            <a:ext cx="303213" cy="1690687"/>
          </a:xfrm>
          <a:prstGeom prst="rect">
            <a:avLst/>
          </a:prstGeom>
          <a:solidFill>
            <a:srgbClr val="EAEAEA"/>
          </a:solidFill>
          <a:ln w="9525" cap="flat" cmpd="sng">
            <a:solidFill>
              <a:schemeClr val="bg2"/>
            </a:solidFill>
            <a:prstDash val="solid"/>
            <a:miter/>
            <a:headEnd type="none" w="med" len="med"/>
            <a:tailEnd type="none" w="med" len="med"/>
          </a:ln>
        </p:spPr>
        <p:txBody>
          <a:bodyPr vert="eaVert"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00001001</a:t>
            </a:r>
            <a:endParaRPr lang="en-US" altLang="zh-CN" sz="1400">
              <a:latin typeface="Arial" panose="020B0604020202020204" pitchFamily="34" charset="0"/>
              <a:ea typeface="宋体" panose="02010600030101010101" pitchFamily="2" charset="-122"/>
            </a:endParaRPr>
          </a:p>
        </p:txBody>
      </p:sp>
      <p:sp>
        <p:nvSpPr>
          <p:cNvPr id="1814565" name="文本框 1814564"/>
          <p:cNvSpPr txBox="1"/>
          <p:nvPr/>
        </p:nvSpPr>
        <p:spPr>
          <a:xfrm>
            <a:off x="6865938" y="57673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地址</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6" name="文本框 1814565"/>
          <p:cNvSpPr txBox="1"/>
          <p:nvPr/>
        </p:nvSpPr>
        <p:spPr>
          <a:xfrm>
            <a:off x="7997825" y="31892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内容</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7" name="任意多边形 1814566"/>
          <p:cNvSpPr/>
          <p:nvPr/>
        </p:nvSpPr>
        <p:spPr>
          <a:xfrm>
            <a:off x="5545138" y="4662488"/>
            <a:ext cx="1474787" cy="354012"/>
          </a:xfrm>
          <a:custGeom>
            <a:avLst/>
            <a:gdLst/>
            <a:ahLst/>
            <a:cxnLst/>
            <a:pathLst>
              <a:path w="905" h="222">
                <a:moveTo>
                  <a:pt x="0" y="0"/>
                </a:moveTo>
                <a:lnTo>
                  <a:pt x="0" y="222"/>
                </a:lnTo>
                <a:lnTo>
                  <a:pt x="905" y="222"/>
                </a:lnTo>
              </a:path>
            </a:pathLst>
          </a:custGeom>
          <a:noFill/>
          <a:ln w="28575" cap="flat" cmpd="sng">
            <a:solidFill>
              <a:srgbClr val="FF0066"/>
            </a:solidFill>
            <a:prstDash val="solid"/>
            <a:headEnd type="none" w="med" len="med"/>
            <a:tailEnd type="triangle" w="med" len="med"/>
          </a:ln>
        </p:spPr>
        <p:txBody>
          <a:bodyPr/>
          <a:p>
            <a:endParaRPr lang="zh-CN" altLang="en-US"/>
          </a:p>
        </p:txBody>
      </p:sp>
      <p:sp>
        <p:nvSpPr>
          <p:cNvPr id="1814568" name="任意多边形 1814567"/>
          <p:cNvSpPr/>
          <p:nvPr/>
        </p:nvSpPr>
        <p:spPr>
          <a:xfrm>
            <a:off x="3035300" y="1981200"/>
            <a:ext cx="1500188" cy="741363"/>
          </a:xfrm>
          <a:custGeom>
            <a:avLst/>
            <a:gdLst/>
            <a:ahLst/>
            <a:cxnLst/>
            <a:pathLst>
              <a:path w="945" h="467">
                <a:moveTo>
                  <a:pt x="1" y="343"/>
                </a:moveTo>
                <a:lnTo>
                  <a:pt x="0" y="467"/>
                </a:lnTo>
                <a:lnTo>
                  <a:pt x="607" y="467"/>
                </a:lnTo>
                <a:lnTo>
                  <a:pt x="607" y="0"/>
                </a:lnTo>
                <a:lnTo>
                  <a:pt x="945" y="0"/>
                </a:lnTo>
              </a:path>
            </a:pathLst>
          </a:custGeom>
          <a:noFill/>
          <a:ln w="19050" cap="flat" cmpd="sng">
            <a:solidFill>
              <a:schemeClr val="bg1">
                <a:lumMod val="95000"/>
              </a:schemeClr>
            </a:solidFill>
            <a:prstDash val="solid"/>
            <a:headEnd type="none" w="med" len="med"/>
            <a:tailEnd type="triangle" w="med" len="med"/>
          </a:ln>
        </p:spPr>
        <p:txBody>
          <a:bodyPr/>
          <a:p>
            <a:endParaRPr lang="zh-CN" altLang="en-US"/>
          </a:p>
        </p:txBody>
      </p:sp>
      <p:sp>
        <p:nvSpPr>
          <p:cNvPr id="1814569" name="矩形 1814568"/>
          <p:cNvSpPr/>
          <p:nvPr/>
        </p:nvSpPr>
        <p:spPr>
          <a:xfrm>
            <a:off x="4162425" y="155321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0</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0" name="矩形 1814569"/>
          <p:cNvSpPr/>
          <p:nvPr/>
        </p:nvSpPr>
        <p:spPr>
          <a:xfrm>
            <a:off x="4162425" y="114173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1</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1" name="任意多边形 1814570"/>
          <p:cNvSpPr/>
          <p:nvPr/>
        </p:nvSpPr>
        <p:spPr>
          <a:xfrm>
            <a:off x="3402013" y="4676775"/>
            <a:ext cx="3467100" cy="720725"/>
          </a:xfrm>
          <a:custGeom>
            <a:avLst/>
            <a:gdLst/>
            <a:ahLst/>
            <a:cxnLst/>
            <a:pathLst>
              <a:path w="2434" h="453">
                <a:moveTo>
                  <a:pt x="0" y="0"/>
                </a:moveTo>
                <a:lnTo>
                  <a:pt x="0" y="453"/>
                </a:lnTo>
                <a:lnTo>
                  <a:pt x="2434" y="453"/>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2" name="任意多边形 1814571"/>
          <p:cNvSpPr/>
          <p:nvPr/>
        </p:nvSpPr>
        <p:spPr>
          <a:xfrm>
            <a:off x="3614738" y="4676775"/>
            <a:ext cx="1600200" cy="444500"/>
          </a:xfrm>
          <a:custGeom>
            <a:avLst/>
            <a:gdLst/>
            <a:ahLst/>
            <a:cxnLst/>
            <a:pathLst>
              <a:path w="957" h="280">
                <a:moveTo>
                  <a:pt x="0" y="9"/>
                </a:moveTo>
                <a:lnTo>
                  <a:pt x="0" y="280"/>
                </a:lnTo>
                <a:lnTo>
                  <a:pt x="957" y="280"/>
                </a:lnTo>
                <a:lnTo>
                  <a:pt x="95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3" name="任意多边形 1814572"/>
          <p:cNvSpPr/>
          <p:nvPr/>
        </p:nvSpPr>
        <p:spPr>
          <a:xfrm>
            <a:off x="1974850" y="942975"/>
            <a:ext cx="5818188" cy="4435475"/>
          </a:xfrm>
          <a:custGeom>
            <a:avLst/>
            <a:gdLst/>
            <a:ahLst/>
            <a:cxnLst/>
            <a:pathLst>
              <a:path w="3664" h="2960">
                <a:moveTo>
                  <a:pt x="754" y="2503"/>
                </a:moveTo>
                <a:lnTo>
                  <a:pt x="745" y="2960"/>
                </a:lnTo>
                <a:lnTo>
                  <a:pt x="0" y="2960"/>
                </a:lnTo>
                <a:lnTo>
                  <a:pt x="2" y="0"/>
                </a:lnTo>
                <a:lnTo>
                  <a:pt x="3664" y="0"/>
                </a:lnTo>
                <a:lnTo>
                  <a:pt x="3664" y="437"/>
                </a:lnTo>
              </a:path>
            </a:pathLst>
          </a:custGeom>
          <a:noFill/>
          <a:ln w="28575" cap="flat" cmpd="sng">
            <a:solidFill>
              <a:schemeClr val="accent2"/>
            </a:solidFill>
            <a:prstDash val="dash"/>
            <a:headEnd type="none" w="med" len="med"/>
            <a:tailEnd type="triangle" w="med" len="med"/>
          </a:ln>
        </p:spPr>
        <p:txBody>
          <a:bodyPr/>
          <a:p>
            <a:endParaRPr lang="zh-CN" altLang="en-US"/>
          </a:p>
        </p:txBody>
      </p:sp>
      <p:grpSp>
        <p:nvGrpSpPr>
          <p:cNvPr id="1814574" name="组合 1814573"/>
          <p:cNvGrpSpPr/>
          <p:nvPr/>
        </p:nvGrpSpPr>
        <p:grpSpPr>
          <a:xfrm>
            <a:off x="5740400" y="5688013"/>
            <a:ext cx="1279525" cy="952500"/>
            <a:chOff x="3254" y="3470"/>
            <a:chExt cx="848" cy="729"/>
          </a:xfrm>
        </p:grpSpPr>
        <p:sp>
          <p:nvSpPr>
            <p:cNvPr id="20"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3324" y="3530"/>
              <a:ext cx="708" cy="609"/>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3326" y="3576"/>
              <a:ext cx="701" cy="494"/>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存储器</a:t>
              </a:r>
              <a:r>
                <a:rPr lang="en-US" altLang="zh-CN">
                  <a:solidFill>
                    <a:srgbClr val="FFFFFF"/>
                  </a:solidFill>
                  <a:latin typeface="宋体" panose="02010600030101010101" pitchFamily="2" charset="-122"/>
                  <a:ea typeface="华文中宋" panose="02010600040101010101" pitchFamily="2" charset="-122"/>
                </a:rPr>
                <a:t>(</a:t>
              </a:r>
              <a:r>
                <a:rPr lang="zh-CN" altLang="en-US" dirty="0">
                  <a:solidFill>
                    <a:srgbClr val="FFFFFF"/>
                  </a:solidFill>
                  <a:latin typeface="宋体" panose="02010600030101010101" pitchFamily="2" charset="-122"/>
                  <a:ea typeface="华文中宋" panose="02010600040101010101" pitchFamily="2" charset="-122"/>
                </a:rPr>
                <a:t>内存</a:t>
              </a:r>
              <a:r>
                <a:rPr lang="en-US" altLang="zh-CN">
                  <a:solidFill>
                    <a:srgbClr val="FFFFFF"/>
                  </a:solidFill>
                  <a:latin typeface="宋体" panose="02010600030101010101" pitchFamily="2" charset="-122"/>
                  <a:ea typeface="华文中宋" panose="02010600040101010101" pitchFamily="2" charset="-122"/>
                </a:rPr>
                <a:t>)</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78" name="组合 1814577"/>
          <p:cNvGrpSpPr/>
          <p:nvPr/>
        </p:nvGrpSpPr>
        <p:grpSpPr>
          <a:xfrm>
            <a:off x="3676650" y="2832100"/>
            <a:ext cx="1279525" cy="952500"/>
            <a:chOff x="1348" y="1728"/>
            <a:chExt cx="806" cy="600"/>
          </a:xfrm>
        </p:grpSpPr>
        <p:sp>
          <p:nvSpPr>
            <p:cNvPr id="2"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3"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控制器</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82" name="组合 1814581"/>
          <p:cNvGrpSpPr/>
          <p:nvPr/>
        </p:nvGrpSpPr>
        <p:grpSpPr>
          <a:xfrm>
            <a:off x="485775" y="688975"/>
            <a:ext cx="1279525" cy="952500"/>
            <a:chOff x="1348" y="1728"/>
            <a:chExt cx="806" cy="600"/>
          </a:xfrm>
        </p:grpSpPr>
        <p:sp>
          <p:nvSpPr>
            <p:cNvPr id="5"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7"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运算器</a:t>
              </a:r>
              <a:endParaRPr lang="en-US" altLang="zh-CN">
                <a:solidFill>
                  <a:srgbClr val="FFFFFF"/>
                </a:solidFill>
                <a:latin typeface="宋体" panose="02010600030101010101" pitchFamily="2" charset="-122"/>
                <a:ea typeface="华文中宋" panose="02010600040101010101" pitchFamily="2" charset="-122"/>
              </a:endParaRPr>
            </a:p>
          </p:txBody>
        </p:sp>
      </p:grpSp>
      <p:sp>
        <p:nvSpPr>
          <p:cNvPr id="1814586" name="任意多边形 1814585"/>
          <p:cNvSpPr/>
          <p:nvPr/>
        </p:nvSpPr>
        <p:spPr>
          <a:xfrm>
            <a:off x="2571750" y="1539875"/>
            <a:ext cx="1963738" cy="317500"/>
          </a:xfrm>
          <a:custGeom>
            <a:avLst/>
            <a:gdLst/>
            <a:ahLst/>
            <a:cxnLst/>
            <a:pathLst>
              <a:path w="1237" h="130">
                <a:moveTo>
                  <a:pt x="1237" y="0"/>
                </a:moveTo>
                <a:cubicBezTo>
                  <a:pt x="1222" y="0"/>
                  <a:pt x="1206" y="0"/>
                  <a:pt x="1191" y="0"/>
                </a:cubicBezTo>
                <a:lnTo>
                  <a:pt x="0" y="0"/>
                </a:lnTo>
                <a:lnTo>
                  <a:pt x="0" y="130"/>
                </a:lnTo>
              </a:path>
            </a:pathLst>
          </a:custGeom>
          <a:noFill/>
          <a:ln w="19050" cap="flat" cmpd="sng">
            <a:solidFill>
              <a:srgbClr val="FF0000"/>
            </a:solidFill>
            <a:prstDash val="solid"/>
            <a:headEnd type="none" w="med" len="med"/>
            <a:tailEnd type="triangle" w="med" len="med"/>
          </a:ln>
        </p:spPr>
        <p:txBody>
          <a:bodyPr/>
          <a:p>
            <a:endParaRPr lang="zh-CN" altLang="en-US"/>
          </a:p>
        </p:txBody>
      </p:sp>
      <p:sp>
        <p:nvSpPr>
          <p:cNvPr id="1814587" name="文本框 1814586"/>
          <p:cNvSpPr txBox="1"/>
          <p:nvPr/>
        </p:nvSpPr>
        <p:spPr>
          <a:xfrm>
            <a:off x="4873625" y="1101725"/>
            <a:ext cx="1331913" cy="305435"/>
          </a:xfrm>
          <a:prstGeom prst="rect">
            <a:avLst/>
          </a:prstGeom>
          <a:noFill/>
          <a:ln w="9525">
            <a:noFill/>
          </a:ln>
        </p:spPr>
        <p:txBody>
          <a:bodyPr lIns="91429" tIns="45716" rIns="91429" bIns="45716">
            <a:spAutoFit/>
          </a:bodyPr>
          <a:p>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数据</a:t>
            </a:r>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寄存器</a:t>
            </a:r>
            <a:endParaRPr lang="zh-CN" altLang="en-US" sz="1400">
              <a:solidFill>
                <a:srgbClr val="FF0000"/>
              </a:solidFill>
              <a:latin typeface="Arial" panose="020B0604020202020204" pitchFamily="34" charset="0"/>
              <a:ea typeface="宋体" panose="02010600030101010101" pitchFamily="2" charset="-122"/>
            </a:endParaRPr>
          </a:p>
        </p:txBody>
      </p:sp>
      <p:sp>
        <p:nvSpPr>
          <p:cNvPr id="1814588" name="文本框 1814587"/>
          <p:cNvSpPr txBox="1"/>
          <p:nvPr/>
        </p:nvSpPr>
        <p:spPr>
          <a:xfrm>
            <a:off x="3433763" y="5616575"/>
            <a:ext cx="2283460" cy="1050290"/>
          </a:xfrm>
          <a:prstGeom prst="rect">
            <a:avLst/>
          </a:prstGeom>
          <a:noFill/>
          <a:ln w="9525">
            <a:noFill/>
          </a:ln>
        </p:spPr>
        <p:txBody>
          <a:bodyPr wrap="none" anchor="t" anchorCtr="0">
            <a:spAutoFit/>
          </a:bodyPr>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存储单元地址</a:t>
            </a:r>
            <a:endParaRPr lang="zh-CN" altLang="en-US" sz="2400" dirty="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存储单元内容</a:t>
            </a:r>
            <a:endParaRPr lang="zh-CN" altLang="en-US" sz="2400" dirty="0">
              <a:latin typeface="Arial" panose="020B0604020202020204" pitchFamily="34" charset="0"/>
              <a:ea typeface="宋体" panose="02010600030101010101" pitchFamily="2" charset="-122"/>
            </a:endParaRPr>
          </a:p>
        </p:txBody>
      </p:sp>
      <p:sp>
        <p:nvSpPr>
          <p:cNvPr id="1814589" name="Text Box 16"/>
          <p:cNvSpPr txBox="1"/>
          <p:nvPr/>
        </p:nvSpPr>
        <p:spPr>
          <a:xfrm>
            <a:off x="1687513" y="0"/>
            <a:ext cx="2976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机器级程序的执行机制</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装配一台计算机</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存储器</a:t>
            </a:r>
            <a:endParaRPr lang="zh-CN" altLang="en-US" dirty="0">
              <a:solidFill>
                <a:schemeClr val="bg1"/>
              </a:solidFill>
              <a:latin typeface="Arial" panose="020B0604020202020204" pitchFamily="34" charset="0"/>
              <a:ea typeface="华文中宋" panose="02010600040101010101" pitchFamily="2" charset="-122"/>
            </a:endParaRPr>
          </a:p>
        </p:txBody>
      </p:sp>
      <p:grpSp>
        <p:nvGrpSpPr>
          <p:cNvPr id="1814590" name="组合 1814589"/>
          <p:cNvGrpSpPr/>
          <p:nvPr/>
        </p:nvGrpSpPr>
        <p:grpSpPr>
          <a:xfrm>
            <a:off x="8037513" y="5008563"/>
            <a:ext cx="1066800" cy="768350"/>
            <a:chOff x="3254" y="3470"/>
            <a:chExt cx="848" cy="729"/>
          </a:xfrm>
        </p:grpSpPr>
        <p:sp>
          <p:nvSpPr>
            <p:cNvPr id="8"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1814592" name="Oval 40"/>
            <p:cNvSpPr/>
            <p:nvPr/>
          </p:nvSpPr>
          <p:spPr>
            <a:xfrm>
              <a:off x="3324" y="3530"/>
              <a:ext cx="708" cy="609"/>
            </a:xfrm>
            <a:prstGeom prst="ellipse">
              <a:avLst/>
            </a:prstGeom>
            <a:solidFill>
              <a:srgbClr val="009900"/>
            </a:solidFill>
            <a:ln w="28575" cap="flat" cmpd="sng">
              <a:solidFill>
                <a:srgbClr val="FFFFFF"/>
              </a:solidFill>
              <a:prstDash val="solid"/>
              <a:headEnd type="none" w="med" len="med"/>
              <a:tailEnd type="none" w="med" len="med"/>
            </a:ln>
          </p:spPr>
          <p:txBody>
            <a:bodyPr wrap="none" anchor="ctr" anchorCtr="0"/>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9" name="Text Box 84"/>
            <p:cNvSpPr txBox="1">
              <a:spLocks noChangeArrowheads="1"/>
            </p:cNvSpPr>
            <p:nvPr/>
          </p:nvSpPr>
          <p:spPr bwMode="auto">
            <a:xfrm>
              <a:off x="3327" y="3575"/>
              <a:ext cx="701" cy="554"/>
            </a:xfrm>
            <a:prstGeom prst="rect">
              <a:avLst/>
            </a:prstGeom>
            <a:noFill/>
            <a:ln>
              <a:noFill/>
            </a:ln>
          </p:spPr>
          <p:txBody>
            <a:bodyPr>
              <a:spAutoFit/>
            </a:bodyPr>
            <a:p>
              <a:pPr algn="ctr">
                <a:spcBef>
                  <a:spcPct val="35000"/>
                </a:spcBef>
              </a:pPr>
              <a:r>
                <a:rPr lang="zh-CN" altLang="en-US" sz="1600" dirty="0">
                  <a:solidFill>
                    <a:srgbClr val="FFFFFF"/>
                  </a:solidFill>
                  <a:latin typeface="宋体" panose="02010600030101010101" pitchFamily="2" charset="-122"/>
                  <a:ea typeface="华文中宋" panose="02010600040101010101" pitchFamily="2" charset="-122"/>
                </a:rPr>
                <a:t>程序</a:t>
              </a:r>
              <a:r>
                <a:rPr lang="en-US" altLang="zh-CN" sz="1600">
                  <a:solidFill>
                    <a:srgbClr val="FFFFFF"/>
                  </a:solidFill>
                  <a:latin typeface="宋体" panose="02010600030101010101" pitchFamily="2" charset="-122"/>
                  <a:ea typeface="华文中宋" panose="02010600040101010101" pitchFamily="2" charset="-122"/>
                </a:rPr>
                <a:t>&amp;</a:t>
              </a:r>
              <a:r>
                <a:rPr lang="zh-CN" altLang="en-US" sz="1600" dirty="0">
                  <a:solidFill>
                    <a:srgbClr val="FFFFFF"/>
                  </a:solidFill>
                  <a:latin typeface="宋体" panose="02010600030101010101" pitchFamily="2" charset="-122"/>
                  <a:ea typeface="华文中宋" panose="02010600040101010101" pitchFamily="2" charset="-122"/>
                </a:rPr>
                <a:t>指令</a:t>
              </a:r>
              <a:endParaRPr lang="zh-CN" altLang="en-US" sz="1600" dirty="0">
                <a:solidFill>
                  <a:srgbClr val="FFFFFF"/>
                </a:solidFill>
                <a:latin typeface="宋体" panose="02010600030101010101" pitchFamily="2" charset="-122"/>
                <a:ea typeface="华文中宋" panose="02010600040101010101" pitchFamily="2" charset="-122"/>
              </a:endParaRPr>
            </a:p>
          </p:txBody>
        </p:sp>
      </p:grpSp>
      <p:sp>
        <p:nvSpPr>
          <p:cNvPr id="10" name="文本框 9"/>
          <p:cNvSpPr txBox="1"/>
          <p:nvPr/>
        </p:nvSpPr>
        <p:spPr>
          <a:xfrm>
            <a:off x="8129270" y="996950"/>
            <a:ext cx="3957320" cy="1476375"/>
          </a:xfrm>
          <a:prstGeom prst="rect">
            <a:avLst/>
          </a:prstGeom>
          <a:noFill/>
        </p:spPr>
        <p:txBody>
          <a:bodyPr wrap="square" rtlCol="0">
            <a:spAutoFit/>
          </a:bodyPr>
          <a:p>
            <a:r>
              <a:rPr lang="zh-CN" altLang="en-US"/>
              <a:t>执行指令：</a:t>
            </a:r>
            <a:r>
              <a:rPr lang="en-US" altLang="zh-CN">
                <a:latin typeface="微软雅黑" panose="020B0503020204020204" pitchFamily="34" charset="-122"/>
                <a:ea typeface="微软雅黑" panose="020B0503020204020204" pitchFamily="34" charset="-122"/>
                <a:sym typeface="+mn-ea"/>
              </a:rPr>
              <a:t>③</a:t>
            </a:r>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PC</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a:t>
            </a:r>
            <a:r>
              <a:rPr lang="en-US" altLang="zh-CN">
                <a:latin typeface="等线" panose="02010600030101010101" charset="-122"/>
                <a:ea typeface="等线" panose="02010600030101010101" charset="-122"/>
                <a:sym typeface="+mn-ea"/>
              </a:rPr>
              <a:t>→</a:t>
            </a:r>
            <a:r>
              <a:rPr lang="en-US" altLang="zh-CN">
                <a:latin typeface="微软雅黑" panose="020B0503020204020204" pitchFamily="34" charset="-122"/>
                <a:ea typeface="微软雅黑" panose="020B0503020204020204" pitchFamily="34" charset="-122"/>
                <a:sym typeface="+mn-ea"/>
              </a:rPr>
              <a:t>PC</a:t>
            </a:r>
            <a:r>
              <a:rPr lang="zh-CN" altLang="en-US">
                <a:latin typeface="微软雅黑" panose="020B0503020204020204" pitchFamily="34" charset="-122"/>
                <a:ea typeface="微软雅黑" panose="020B0503020204020204" pitchFamily="34" charset="-122"/>
                <a:sym typeface="+mn-ea"/>
              </a:rPr>
              <a:t>，译码</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      </a:t>
            </a:r>
            <a:r>
              <a:rPr lang="en-US" altLang="zh-CN">
                <a:latin typeface="微软雅黑" panose="020B0503020204020204" pitchFamily="34" charset="-122"/>
                <a:ea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sym typeface="+mn-ea"/>
              </a:rPr>
              <a:t>号单元地址送存储器</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④ </a:t>
            </a:r>
            <a:r>
              <a:rPr lang="en-US" altLang="zh-CN">
                <a:latin typeface="微软雅黑" panose="020B0503020204020204" pitchFamily="34" charset="-122"/>
                <a:ea typeface="微软雅黑" panose="020B0503020204020204" pitchFamily="34" charset="-122"/>
              </a:rPr>
              <a:t>  9</a:t>
            </a:r>
            <a:r>
              <a:rPr lang="zh-CN" altLang="en-US">
                <a:latin typeface="微软雅黑" panose="020B0503020204020204" pitchFamily="34" charset="-122"/>
                <a:ea typeface="微软雅黑" panose="020B0503020204020204" pitchFamily="34" charset="-122"/>
              </a:rPr>
              <a:t>号单元的</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放入</a:t>
            </a:r>
            <a:r>
              <a:rPr lang="en-US" altLang="zh-CN">
                <a:latin typeface="微软雅黑" panose="020B0503020204020204" pitchFamily="34" charset="-122"/>
                <a:ea typeface="微软雅黑" panose="020B0503020204020204" pitchFamily="34" charset="-122"/>
              </a:rPr>
              <a:t>R</a:t>
            </a:r>
            <a:r>
              <a:rPr lang="en-US" altLang="zh-CN" baseline="-25000">
                <a:latin typeface="微软雅黑" panose="020B0503020204020204" pitchFamily="34" charset="-122"/>
                <a:ea typeface="微软雅黑" panose="020B0503020204020204" pitchFamily="34" charset="-122"/>
              </a:rPr>
              <a:t>1</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⑤</a:t>
            </a:r>
            <a:r>
              <a:rPr lang="en-US" altLang="zh-CN">
                <a:latin typeface="微软雅黑" panose="020B0503020204020204" pitchFamily="34" charset="-122"/>
                <a:ea typeface="微软雅黑" panose="020B0503020204020204" pitchFamily="34" charset="-122"/>
                <a:sym typeface="+mn-ea"/>
              </a:rPr>
              <a:t>R</a:t>
            </a:r>
            <a:r>
              <a:rPr lang="en-US" altLang="zh-CN" baseline="-25000">
                <a:latin typeface="微软雅黑" panose="020B0503020204020204" pitchFamily="34" charset="-122"/>
                <a:ea typeface="微软雅黑" panose="020B0503020204020204" pitchFamily="34" charset="-122"/>
                <a:sym typeface="+mn-ea"/>
              </a:rPr>
              <a:t>0</a:t>
            </a:r>
            <a:r>
              <a:rPr lang="zh-CN" altLang="en-US">
                <a:latin typeface="宋体" panose="02010600030101010101" pitchFamily="2" charset="-122"/>
                <a:ea typeface="宋体" panose="02010600030101010101" pitchFamily="2" charset="-122"/>
                <a:sym typeface="+mn-ea"/>
              </a:rPr>
              <a:t>×</a:t>
            </a:r>
            <a:r>
              <a:rPr lang="en-US" altLang="zh-CN">
                <a:latin typeface="微软雅黑" panose="020B0503020204020204" pitchFamily="34" charset="-122"/>
                <a:ea typeface="微软雅黑" panose="020B0503020204020204" pitchFamily="34" charset="-122"/>
                <a:sym typeface="+mn-ea"/>
              </a:rPr>
              <a:t>R</a:t>
            </a:r>
            <a:r>
              <a:rPr lang="en-US" altLang="zh-CN" baseline="-25000">
                <a:latin typeface="微软雅黑" panose="020B0503020204020204" pitchFamily="34" charset="-122"/>
                <a:ea typeface="微软雅黑" panose="020B0503020204020204" pitchFamily="34" charset="-122"/>
                <a:sym typeface="+mn-ea"/>
              </a:rPr>
              <a:t>1</a:t>
            </a:r>
            <a:r>
              <a:rPr lang="en-US" altLang="zh-CN">
                <a:latin typeface="宋体" panose="02010600030101010101" pitchFamily="2" charset="-122"/>
                <a:ea typeface="宋体" panose="02010600030101010101" pitchFamily="2" charset="-122"/>
                <a:sym typeface="+mn-ea"/>
              </a:rPr>
              <a:t>=24</a:t>
            </a:r>
            <a:endParaRPr lang="en-US" altLang="zh-CN">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            </a:t>
            </a:r>
            <a:r>
              <a:rPr lang="en-US" altLang="zh-CN">
                <a:latin typeface="宋体" panose="02010600030101010101" pitchFamily="2" charset="-122"/>
                <a:ea typeface="宋体" panose="02010600030101010101" pitchFamily="2" charset="-122"/>
              </a:rPr>
              <a:t>          </a:t>
            </a:r>
            <a:endParaRPr lang="en-US" altLang="zh-CN">
              <a:latin typeface="等线" panose="02010600030101010101" charset="-122"/>
              <a:ea typeface="等线" panose="02010600030101010101" charset="-122"/>
              <a:sym typeface="+mn-ea"/>
            </a:endParaRPr>
          </a:p>
        </p:txBody>
      </p:sp>
      <p:sp>
        <p:nvSpPr>
          <p:cNvPr id="11" name="文本框 10"/>
          <p:cNvSpPr txBox="1"/>
          <p:nvPr/>
        </p:nvSpPr>
        <p:spPr>
          <a:xfrm>
            <a:off x="4000500" y="3752850"/>
            <a:ext cx="411480" cy="368300"/>
          </a:xfrm>
          <a:prstGeom prst="rect">
            <a:avLst/>
          </a:prstGeom>
          <a:noFill/>
        </p:spPr>
        <p:txBody>
          <a:bodyPr wrap="none" rtlCol="0" anchor="t">
            <a:spAutoFit/>
          </a:bodyPr>
          <a:p>
            <a:pPr algn="l"/>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2" name="文本框 11"/>
          <p:cNvSpPr txBox="1"/>
          <p:nvPr/>
        </p:nvSpPr>
        <p:spPr>
          <a:xfrm>
            <a:off x="5626100" y="400685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sym typeface="+mn-ea"/>
              </a:rPr>
              <a:t>②</a:t>
            </a:r>
            <a:endParaRPr lang="zh-CN" altLang="en-US"/>
          </a:p>
        </p:txBody>
      </p:sp>
      <p:sp>
        <p:nvSpPr>
          <p:cNvPr id="13" name="文本框 12"/>
          <p:cNvSpPr txBox="1"/>
          <p:nvPr/>
        </p:nvSpPr>
        <p:spPr>
          <a:xfrm>
            <a:off x="5890260" y="495173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4" name="文本框 13"/>
          <p:cNvSpPr txBox="1"/>
          <p:nvPr/>
        </p:nvSpPr>
        <p:spPr>
          <a:xfrm>
            <a:off x="1170940" y="285750"/>
            <a:ext cx="2783205" cy="368300"/>
          </a:xfrm>
          <a:prstGeom prst="rect">
            <a:avLst/>
          </a:prstGeom>
          <a:noFill/>
        </p:spPr>
        <p:txBody>
          <a:bodyPr wrap="square" rtlCol="0">
            <a:spAutoFit/>
          </a:bodyPr>
          <a:p>
            <a:r>
              <a:rPr lang="zh-CN" altLang="en-US"/>
              <a:t>第</a:t>
            </a:r>
            <a:r>
              <a:rPr lang="zh-CN" altLang="en-US"/>
              <a:t>二条指令</a:t>
            </a:r>
            <a:r>
              <a:rPr lang="zh-CN" altLang="en-US"/>
              <a:t>执行</a:t>
            </a:r>
            <a:endParaRPr lang="zh-CN" altLang="en-US"/>
          </a:p>
        </p:txBody>
      </p:sp>
      <p:sp>
        <p:nvSpPr>
          <p:cNvPr id="15" name="文本框 14"/>
          <p:cNvSpPr txBox="1"/>
          <p:nvPr/>
        </p:nvSpPr>
        <p:spPr>
          <a:xfrm>
            <a:off x="6454140" y="533273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7" name="文本框 16"/>
          <p:cNvSpPr txBox="1"/>
          <p:nvPr/>
        </p:nvSpPr>
        <p:spPr>
          <a:xfrm>
            <a:off x="6652260" y="1121410"/>
            <a:ext cx="411480"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④</a:t>
            </a:r>
            <a:endParaRPr lang="zh-CN" altLang="en-US"/>
          </a:p>
        </p:txBody>
      </p:sp>
      <p:sp>
        <p:nvSpPr>
          <p:cNvPr id="18" name="文本框 17"/>
          <p:cNvSpPr txBox="1"/>
          <p:nvPr/>
        </p:nvSpPr>
        <p:spPr>
          <a:xfrm>
            <a:off x="8963660" y="2376170"/>
            <a:ext cx="411480"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④</a:t>
            </a:r>
            <a:endParaRPr lang="zh-CN" altLang="en-US"/>
          </a:p>
        </p:txBody>
      </p:sp>
      <p:sp>
        <p:nvSpPr>
          <p:cNvPr id="19" name="文本框 18"/>
          <p:cNvSpPr txBox="1"/>
          <p:nvPr/>
        </p:nvSpPr>
        <p:spPr>
          <a:xfrm>
            <a:off x="2192020" y="324485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⑤</a:t>
            </a:r>
            <a:endParaRPr lang="zh-CN" altLang="en-US"/>
          </a:p>
        </p:txBody>
      </p:sp>
      <p:sp>
        <p:nvSpPr>
          <p:cNvPr id="22" name="文本框 21"/>
          <p:cNvSpPr txBox="1"/>
          <p:nvPr/>
        </p:nvSpPr>
        <p:spPr>
          <a:xfrm>
            <a:off x="2319020" y="116713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⑤</a:t>
            </a:r>
            <a:endParaRPr lang="zh-CN" altLang="en-US"/>
          </a:p>
        </p:txBody>
      </p:sp>
      <p:sp>
        <p:nvSpPr>
          <p:cNvPr id="23" name="文本框 22"/>
          <p:cNvSpPr txBox="1"/>
          <p:nvPr/>
        </p:nvSpPr>
        <p:spPr>
          <a:xfrm>
            <a:off x="3141980" y="150241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⑤</a:t>
            </a:r>
            <a:endParaRPr lang="zh-CN" altLang="en-US"/>
          </a:p>
        </p:txBody>
      </p:sp>
      <p:pic>
        <p:nvPicPr>
          <p:cNvPr id="24" name="图片 23" descr="校徽"/>
          <p:cNvPicPr>
            <a:picLocks noChangeAspect="1"/>
          </p:cNvPicPr>
          <p:nvPr/>
        </p:nvPicPr>
        <p:blipFill>
          <a:blip r:embed="rId2">
            <a:alphaModFix amt="67000"/>
          </a:blip>
          <a:stretch>
            <a:fillRect/>
          </a:stretch>
        </p:blipFill>
        <p:spPr>
          <a:xfrm>
            <a:off x="232410" y="552767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14590"/>
                                        </p:tgtEl>
                                        <p:attrNameLst>
                                          <p:attrName>style.visibility</p:attrName>
                                        </p:attrNameLst>
                                      </p:cBhvr>
                                      <p:to>
                                        <p:strVal val="visible"/>
                                      </p:to>
                                    </p:set>
                                    <p:anim calcmode="lin" valueType="num">
                                      <p:cBhvr additive="base">
                                        <p:cTn id="7" dur="500" fill="hold"/>
                                        <p:tgtEl>
                                          <p:spTgt spid="1814590"/>
                                        </p:tgtEl>
                                        <p:attrNameLst>
                                          <p:attrName>ppt_x</p:attrName>
                                        </p:attrNameLst>
                                      </p:cBhvr>
                                      <p:tavLst>
                                        <p:tav tm="0">
                                          <p:val>
                                            <p:strVal val="#ppt_x"/>
                                          </p:val>
                                        </p:tav>
                                        <p:tav tm="100000">
                                          <p:val>
                                            <p:strVal val="#ppt_x"/>
                                          </p:val>
                                        </p:tav>
                                      </p:tavLst>
                                    </p:anim>
                                    <p:anim calcmode="lin" valueType="num">
                                      <p:cBhvr additive="base">
                                        <p:cTn id="8" dur="500" fill="hold"/>
                                        <p:tgtEl>
                                          <p:spTgt spid="1814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4530" name="矩形 1814529"/>
          <p:cNvSpPr/>
          <p:nvPr/>
        </p:nvSpPr>
        <p:spPr>
          <a:xfrm>
            <a:off x="2224088" y="1104900"/>
            <a:ext cx="4340225" cy="1684338"/>
          </a:xfrm>
          <a:prstGeom prst="rect">
            <a:avLst/>
          </a:prstGeom>
          <a:solidFill>
            <a:schemeClr val="bg1"/>
          </a:solidFill>
          <a:ln w="9525" cap="flat" cmpd="sng">
            <a:solidFill>
              <a:schemeClr val="bg2"/>
            </a:solidFill>
            <a:prstDash val="solid"/>
            <a:miter/>
            <a:headEnd type="none" w="med" len="med"/>
            <a:tailEnd type="none" w="med" len="med"/>
          </a:ln>
        </p:spPr>
        <p:txBody>
          <a:bodyPr/>
          <a:p>
            <a:endParaRPr lang="zh-CN" altLang="en-US"/>
          </a:p>
        </p:txBody>
      </p:sp>
      <p:sp>
        <p:nvSpPr>
          <p:cNvPr id="1814531" name="矩形 1814530"/>
          <p:cNvSpPr/>
          <p:nvPr/>
        </p:nvSpPr>
        <p:spPr>
          <a:xfrm>
            <a:off x="6877050" y="3081338"/>
            <a:ext cx="3449638" cy="3724275"/>
          </a:xfrm>
          <a:prstGeom prst="rect">
            <a:avLst/>
          </a:prstGeom>
          <a:solidFill>
            <a:schemeClr val="bg1"/>
          </a:solidFill>
          <a:ln w="19050" cap="flat" cmpd="sng">
            <a:solidFill>
              <a:schemeClr val="bg2"/>
            </a:solidFill>
            <a:prstDash val="solid"/>
            <a:miter/>
            <a:headEnd type="none" w="med" len="med"/>
            <a:tailEnd type="none" w="med" len="med"/>
          </a:ln>
        </p:spPr>
        <p:txBody>
          <a:bodyPr/>
          <a:p>
            <a:endParaRPr lang="zh-CN" altLang="en-US"/>
          </a:p>
        </p:txBody>
      </p:sp>
      <p:sp>
        <p:nvSpPr>
          <p:cNvPr id="1814532" name="矩形 1814531"/>
          <p:cNvSpPr/>
          <p:nvPr/>
        </p:nvSpPr>
        <p:spPr>
          <a:xfrm>
            <a:off x="2822575" y="3324225"/>
            <a:ext cx="3536950" cy="1452563"/>
          </a:xfrm>
          <a:prstGeom prst="rect">
            <a:avLst/>
          </a:prstGeom>
          <a:solidFill>
            <a:srgbClr val="F8F8F8"/>
          </a:solidFill>
          <a:ln w="9525" cap="flat" cmpd="sng">
            <a:solidFill>
              <a:schemeClr val="tx1"/>
            </a:solidFill>
            <a:prstDash val="solid"/>
            <a:miter/>
            <a:headEnd type="none" w="med" len="med"/>
            <a:tailEnd type="none" w="med" len="med"/>
          </a:ln>
        </p:spPr>
        <p:txBody>
          <a:bodyPr/>
          <a:p>
            <a:endParaRPr lang="zh-CN" altLang="en-US"/>
          </a:p>
        </p:txBody>
      </p:sp>
      <p:sp>
        <p:nvSpPr>
          <p:cNvPr id="1814533" name="任意多边形 1814532"/>
          <p:cNvSpPr/>
          <p:nvPr/>
        </p:nvSpPr>
        <p:spPr>
          <a:xfrm>
            <a:off x="3633788" y="1601788"/>
            <a:ext cx="914400" cy="307975"/>
          </a:xfrm>
          <a:custGeom>
            <a:avLst/>
            <a:gdLst/>
            <a:ahLst/>
            <a:cxnLst/>
            <a:pathLst>
              <a:path w="599" h="179">
                <a:moveTo>
                  <a:pt x="599" y="176"/>
                </a:moveTo>
                <a:lnTo>
                  <a:pt x="248" y="179"/>
                </a:lnTo>
                <a:lnTo>
                  <a:pt x="248" y="2"/>
                </a:lnTo>
                <a:lnTo>
                  <a:pt x="0" y="0"/>
                </a:lnTo>
                <a:lnTo>
                  <a:pt x="0" y="146"/>
                </a:lnTo>
              </a:path>
            </a:pathLst>
          </a:custGeom>
          <a:noFill/>
          <a:ln w="19050" cap="flat" cmpd="sng">
            <a:solidFill>
              <a:srgbClr val="FF0000"/>
            </a:solidFill>
            <a:prstDash val="solid"/>
            <a:headEnd type="none" w="med" len="med"/>
            <a:tailEnd type="triangle" w="med" len="med"/>
          </a:ln>
        </p:spPr>
        <p:txBody>
          <a:bodyPr/>
          <a:p>
            <a:endParaRPr lang="zh-CN" altLang="en-US"/>
          </a:p>
        </p:txBody>
      </p:sp>
      <p:pic>
        <p:nvPicPr>
          <p:cNvPr id="1814534" name="图片 1814533"/>
          <p:cNvPicPr>
            <a:picLocks noChangeAspect="1"/>
          </p:cNvPicPr>
          <p:nvPr/>
        </p:nvPicPr>
        <p:blipFill>
          <a:blip r:embed="rId1"/>
          <a:stretch>
            <a:fillRect/>
          </a:stretch>
        </p:blipFill>
        <p:spPr>
          <a:xfrm>
            <a:off x="7408863" y="3810000"/>
            <a:ext cx="2705100" cy="2943225"/>
          </a:xfrm>
          <a:prstGeom prst="rect">
            <a:avLst/>
          </a:prstGeom>
          <a:noFill/>
          <a:ln w="9525">
            <a:noFill/>
          </a:ln>
        </p:spPr>
      </p:pic>
      <p:sp>
        <p:nvSpPr>
          <p:cNvPr id="1814535" name="文本框 1814534"/>
          <p:cNvSpPr txBox="1"/>
          <p:nvPr/>
        </p:nvSpPr>
        <p:spPr>
          <a:xfrm>
            <a:off x="2922588" y="3446463"/>
            <a:ext cx="908050" cy="459105"/>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时钟与节拍发生器</a:t>
            </a:r>
            <a:endParaRPr lang="zh-CN" altLang="en-US" sz="1200" b="0">
              <a:latin typeface="Arial" panose="020B0604020202020204" pitchFamily="34" charset="0"/>
              <a:ea typeface="宋体" panose="02010600030101010101" pitchFamily="2" charset="-122"/>
            </a:endParaRPr>
          </a:p>
        </p:txBody>
      </p:sp>
      <p:sp>
        <p:nvSpPr>
          <p:cNvPr id="1814536" name="文本框 1814535"/>
          <p:cNvSpPr txBox="1"/>
          <p:nvPr/>
        </p:nvSpPr>
        <p:spPr>
          <a:xfrm>
            <a:off x="2922588" y="4356100"/>
            <a:ext cx="908050" cy="274320"/>
          </a:xfrm>
          <a:prstGeom prst="rect">
            <a:avLst/>
          </a:prstGeom>
          <a:noFill/>
          <a:ln w="9525" cap="flat" cmpd="sng">
            <a:solidFill>
              <a:schemeClr val="bg2"/>
            </a:solidFill>
            <a:prstDash val="solid"/>
            <a:miter/>
            <a:headEnd type="none" w="med" len="med"/>
            <a:tailEnd type="none" w="med" len="med"/>
          </a:ln>
        </p:spPr>
        <p:txBody>
          <a:bodyPr lIns="91429" tIns="45716" rIns="91429" bIns="45716">
            <a:spAutoFit/>
          </a:bodyPr>
          <a:p>
            <a:pPr algn="ctr"/>
            <a:r>
              <a:rPr lang="zh-CN" altLang="en-US" sz="1200" b="0" dirty="0">
                <a:latin typeface="Arial" panose="020B0604020202020204" pitchFamily="34" charset="0"/>
                <a:ea typeface="宋体" panose="02010600030101010101" pitchFamily="2" charset="-122"/>
              </a:rPr>
              <a:t>信号控制</a:t>
            </a:r>
            <a:endParaRPr lang="zh-CN" altLang="en-US" sz="1200" b="0">
              <a:latin typeface="Arial" panose="020B0604020202020204" pitchFamily="34" charset="0"/>
              <a:ea typeface="宋体" panose="02010600030101010101" pitchFamily="2" charset="-122"/>
            </a:endParaRPr>
          </a:p>
        </p:txBody>
      </p:sp>
      <p:sp>
        <p:nvSpPr>
          <p:cNvPr id="1814537" name="矩形 1814536"/>
          <p:cNvSpPr/>
          <p:nvPr/>
        </p:nvSpPr>
        <p:spPr>
          <a:xfrm>
            <a:off x="4424363" y="3689350"/>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00000010</a:t>
            </a:r>
            <a:endParaRPr lang="en-US" altLang="zh-CN" sz="1400">
              <a:latin typeface="Arial" panose="020B0604020202020204" pitchFamily="34" charset="0"/>
              <a:ea typeface="宋体" panose="02010600030101010101" pitchFamily="2" charset="-122"/>
            </a:endParaRPr>
          </a:p>
        </p:txBody>
      </p:sp>
      <p:sp>
        <p:nvSpPr>
          <p:cNvPr id="1814538" name="矩形 1814537"/>
          <p:cNvSpPr/>
          <p:nvPr/>
        </p:nvSpPr>
        <p:spPr>
          <a:xfrm>
            <a:off x="4383088" y="4381500"/>
            <a:ext cx="1830387" cy="279400"/>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000100 0000001001</a:t>
            </a:r>
            <a:endParaRPr lang="en-US" altLang="zh-CN" sz="1400">
              <a:latin typeface="Arial" panose="020B0604020202020204" pitchFamily="34" charset="0"/>
              <a:ea typeface="宋体" panose="02010600030101010101" pitchFamily="2" charset="-122"/>
            </a:endParaRPr>
          </a:p>
        </p:txBody>
      </p:sp>
      <p:sp>
        <p:nvSpPr>
          <p:cNvPr id="1814539" name="矩形 1814538"/>
          <p:cNvSpPr/>
          <p:nvPr/>
        </p:nvSpPr>
        <p:spPr>
          <a:xfrm>
            <a:off x="5237163" y="3395663"/>
            <a:ext cx="428625"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PC</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0" name="矩形 1814539"/>
          <p:cNvSpPr/>
          <p:nvPr/>
        </p:nvSpPr>
        <p:spPr>
          <a:xfrm>
            <a:off x="5237163" y="4089400"/>
            <a:ext cx="359410" cy="305435"/>
          </a:xfrm>
          <a:prstGeom prst="rect">
            <a:avLst/>
          </a:prstGeom>
          <a:noFill/>
          <a:ln w="9525">
            <a:noFill/>
          </a:ln>
        </p:spPr>
        <p:txBody>
          <a:bodyPr wrap="none" lIns="91429" tIns="45716" rIns="91429" bIns="45716" anchor="t" anchorCtr="0">
            <a:spAutoFit/>
          </a:bodyPr>
          <a:p>
            <a:r>
              <a:rPr lang="en-US" altLang="zh-CN" sz="1400">
                <a:solidFill>
                  <a:srgbClr val="FF0066"/>
                </a:solidFill>
                <a:latin typeface="Arial" panose="020B0604020202020204" pitchFamily="34" charset="0"/>
                <a:ea typeface="宋体" panose="02010600030101010101" pitchFamily="2" charset="-122"/>
              </a:rPr>
              <a:t>IR</a:t>
            </a:r>
            <a:endParaRPr lang="en-US" altLang="zh-CN" sz="1400">
              <a:solidFill>
                <a:srgbClr val="FF0066"/>
              </a:solidFill>
              <a:latin typeface="Arial" panose="020B0604020202020204" pitchFamily="34" charset="0"/>
              <a:ea typeface="宋体" panose="02010600030101010101" pitchFamily="2" charset="-122"/>
            </a:endParaRPr>
          </a:p>
        </p:txBody>
      </p:sp>
      <p:sp>
        <p:nvSpPr>
          <p:cNvPr id="1814541" name="矩形 1814540"/>
          <p:cNvSpPr/>
          <p:nvPr/>
        </p:nvSpPr>
        <p:spPr>
          <a:xfrm>
            <a:off x="4554538" y="1436688"/>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00000000 00001000</a:t>
            </a:r>
            <a:endParaRPr lang="en-US" altLang="zh-CN" sz="1600">
              <a:latin typeface="Arial" panose="020B0604020202020204" pitchFamily="34" charset="0"/>
              <a:ea typeface="宋体" panose="02010600030101010101" pitchFamily="2" charset="-122"/>
            </a:endParaRPr>
          </a:p>
        </p:txBody>
      </p:sp>
      <p:sp>
        <p:nvSpPr>
          <p:cNvPr id="1814542" name="矩形 1814541"/>
          <p:cNvSpPr/>
          <p:nvPr/>
        </p:nvSpPr>
        <p:spPr>
          <a:xfrm>
            <a:off x="4554538" y="1762125"/>
            <a:ext cx="1838325" cy="280988"/>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solidFill>
                  <a:srgbClr val="C00000"/>
                </a:solidFill>
                <a:latin typeface="Arial" panose="020B0604020202020204" pitchFamily="34" charset="0"/>
                <a:ea typeface="宋体" panose="02010600030101010101" pitchFamily="2" charset="-122"/>
                <a:sym typeface="+mn-ea"/>
              </a:rPr>
              <a:t>00000000 00011000</a:t>
            </a:r>
            <a:endParaRPr lang="en-US" altLang="zh-CN" sz="1400">
              <a:solidFill>
                <a:srgbClr val="C00000"/>
              </a:solidFill>
              <a:latin typeface="Arial" panose="020B0604020202020204" pitchFamily="34" charset="0"/>
              <a:ea typeface="宋体" panose="02010600030101010101" pitchFamily="2" charset="-122"/>
              <a:sym typeface="+mn-ea"/>
            </a:endParaRPr>
          </a:p>
        </p:txBody>
      </p:sp>
      <p:sp>
        <p:nvSpPr>
          <p:cNvPr id="1814543" name="矩形 1814542"/>
          <p:cNvSpPr/>
          <p:nvPr/>
        </p:nvSpPr>
        <p:spPr>
          <a:xfrm>
            <a:off x="4554538" y="2087563"/>
            <a:ext cx="1838325" cy="280987"/>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随机数</a:t>
            </a:r>
            <a:endParaRPr lang="zh-CN" altLang="en-US" sz="1400">
              <a:latin typeface="Arial" panose="020B0604020202020204" pitchFamily="34" charset="0"/>
              <a:ea typeface="宋体" panose="02010600030101010101" pitchFamily="2" charset="-122"/>
            </a:endParaRPr>
          </a:p>
        </p:txBody>
      </p:sp>
      <p:sp>
        <p:nvSpPr>
          <p:cNvPr id="1814544" name="矩形 1814543"/>
          <p:cNvSpPr/>
          <p:nvPr/>
        </p:nvSpPr>
        <p:spPr>
          <a:xfrm>
            <a:off x="4554538" y="2414588"/>
            <a:ext cx="183832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zh-CN" altLang="en-US" sz="1400">
                <a:latin typeface="Arial" panose="020B0604020202020204" pitchFamily="34" charset="0"/>
                <a:ea typeface="宋体" panose="02010600030101010101" pitchFamily="2" charset="-122"/>
              </a:rPr>
              <a:t>随机数</a:t>
            </a:r>
            <a:endParaRPr lang="zh-CN" altLang="en-US" sz="1400">
              <a:latin typeface="Arial" panose="020B0604020202020204" pitchFamily="34" charset="0"/>
              <a:ea typeface="宋体" panose="02010600030101010101" pitchFamily="2" charset="-122"/>
            </a:endParaRPr>
          </a:p>
        </p:txBody>
      </p:sp>
      <p:sp>
        <p:nvSpPr>
          <p:cNvPr id="1814545" name="矩形 1814544"/>
          <p:cNvSpPr/>
          <p:nvPr/>
        </p:nvSpPr>
        <p:spPr>
          <a:xfrm>
            <a:off x="8626475" y="5903278"/>
            <a:ext cx="1462088" cy="220662"/>
          </a:xfrm>
          <a:prstGeom prst="rect">
            <a:avLst/>
          </a:prstGeom>
          <a:noFill/>
          <a:ln w="38100" cap="flat" cmpd="sng">
            <a:solidFill>
              <a:srgbClr val="FF0000"/>
            </a:solidFill>
            <a:prstDash val="solid"/>
            <a:miter/>
            <a:headEnd type="none" w="med" len="med"/>
            <a:tailEnd type="none" w="med" len="med"/>
          </a:ln>
        </p:spPr>
        <p:txBody>
          <a:bodyPr/>
          <a:p>
            <a:endParaRPr lang="zh-CN" altLang="en-US"/>
          </a:p>
        </p:txBody>
      </p:sp>
      <p:sp>
        <p:nvSpPr>
          <p:cNvPr id="1814546" name="直接连接符 1814545"/>
          <p:cNvSpPr/>
          <p:nvPr/>
        </p:nvSpPr>
        <p:spPr>
          <a:xfrm flipH="1" flipV="1">
            <a:off x="3838575" y="4495800"/>
            <a:ext cx="525463" cy="0"/>
          </a:xfrm>
          <a:prstGeom prst="line">
            <a:avLst/>
          </a:prstGeom>
          <a:ln w="9525" cap="flat" cmpd="sng">
            <a:solidFill>
              <a:schemeClr val="tx1"/>
            </a:solidFill>
            <a:prstDash val="solid"/>
            <a:headEnd type="none" w="med" len="med"/>
            <a:tailEnd type="triangle" w="med" len="med"/>
          </a:ln>
        </p:spPr>
      </p:sp>
      <p:sp>
        <p:nvSpPr>
          <p:cNvPr id="1814547" name="直接连接符 1814546"/>
          <p:cNvSpPr/>
          <p:nvPr/>
        </p:nvSpPr>
        <p:spPr>
          <a:xfrm>
            <a:off x="3376613" y="3981450"/>
            <a:ext cx="0" cy="365125"/>
          </a:xfrm>
          <a:prstGeom prst="line">
            <a:avLst/>
          </a:prstGeom>
          <a:ln w="9525" cap="flat" cmpd="sng">
            <a:solidFill>
              <a:schemeClr val="tx1"/>
            </a:solidFill>
            <a:prstDash val="solid"/>
            <a:headEnd type="none" w="med" len="med"/>
            <a:tailEnd type="triangle" w="med" len="med"/>
          </a:ln>
        </p:spPr>
      </p:sp>
      <p:grpSp>
        <p:nvGrpSpPr>
          <p:cNvPr id="1814548" name="组合 1814547"/>
          <p:cNvGrpSpPr/>
          <p:nvPr/>
        </p:nvGrpSpPr>
        <p:grpSpPr>
          <a:xfrm>
            <a:off x="2289175" y="1820863"/>
            <a:ext cx="1512888" cy="695325"/>
            <a:chOff x="2534" y="361"/>
            <a:chExt cx="953" cy="438"/>
          </a:xfrm>
        </p:grpSpPr>
        <p:sp>
          <p:nvSpPr>
            <p:cNvPr id="1814549" name="任意多边形 1814548"/>
            <p:cNvSpPr/>
            <p:nvPr/>
          </p:nvSpPr>
          <p:spPr>
            <a:xfrm>
              <a:off x="2534" y="361"/>
              <a:ext cx="953" cy="438"/>
            </a:xfrm>
            <a:custGeom>
              <a:avLst/>
              <a:gdLst/>
              <a:ahLst/>
              <a:cxnLst/>
              <a:pathLst>
                <a:path w="953" h="438">
                  <a:moveTo>
                    <a:pt x="267" y="11"/>
                  </a:moveTo>
                  <a:lnTo>
                    <a:pt x="0" y="11"/>
                  </a:lnTo>
                  <a:lnTo>
                    <a:pt x="184" y="438"/>
                  </a:lnTo>
                  <a:lnTo>
                    <a:pt x="810" y="438"/>
                  </a:lnTo>
                  <a:lnTo>
                    <a:pt x="953" y="0"/>
                  </a:lnTo>
                  <a:lnTo>
                    <a:pt x="707" y="0"/>
                  </a:lnTo>
                  <a:lnTo>
                    <a:pt x="676" y="115"/>
                  </a:lnTo>
                  <a:lnTo>
                    <a:pt x="315" y="115"/>
                  </a:lnTo>
                  <a:lnTo>
                    <a:pt x="267" y="11"/>
                  </a:lnTo>
                  <a:close/>
                </a:path>
              </a:pathLst>
            </a:cu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14550" name="文本框 1814549"/>
            <p:cNvSpPr txBox="1"/>
            <p:nvPr/>
          </p:nvSpPr>
          <p:spPr>
            <a:xfrm>
              <a:off x="2718" y="493"/>
              <a:ext cx="610" cy="289"/>
            </a:xfrm>
            <a:prstGeom prst="rect">
              <a:avLst/>
            </a:prstGeom>
            <a:noFill/>
            <a:ln w="9525">
              <a:noFill/>
            </a:ln>
          </p:spPr>
          <p:txBody>
            <a:bodyPr lIns="91429" tIns="45716" rIns="91429" bIns="45716">
              <a:spAutoFit/>
            </a:bodyPr>
            <a:p>
              <a:r>
                <a:rPr lang="zh-CN" altLang="en-US" sz="1200" b="0" dirty="0">
                  <a:latin typeface="Arial" panose="020B0604020202020204" pitchFamily="34" charset="0"/>
                  <a:ea typeface="宋体" panose="02010600030101010101" pitchFamily="2" charset="-122"/>
                </a:rPr>
                <a:t>算术、逻辑及移位运算</a:t>
              </a:r>
              <a:endParaRPr lang="zh-CN" altLang="en-US" sz="1200" b="0">
                <a:latin typeface="Arial" panose="020B0604020202020204" pitchFamily="34" charset="0"/>
                <a:ea typeface="宋体" panose="02010600030101010101" pitchFamily="2" charset="-122"/>
              </a:endParaRPr>
            </a:p>
          </p:txBody>
        </p:sp>
      </p:grpSp>
      <p:sp>
        <p:nvSpPr>
          <p:cNvPr id="1814551" name="任意多边形 1814550"/>
          <p:cNvSpPr/>
          <p:nvPr/>
        </p:nvSpPr>
        <p:spPr>
          <a:xfrm>
            <a:off x="2139950" y="2274888"/>
            <a:ext cx="777875" cy="2220912"/>
          </a:xfrm>
          <a:custGeom>
            <a:avLst/>
            <a:gdLst/>
            <a:ahLst/>
            <a:cxnLst/>
            <a:pathLst>
              <a:path w="490" h="1398">
                <a:moveTo>
                  <a:pt x="490" y="1398"/>
                </a:moveTo>
                <a:lnTo>
                  <a:pt x="0" y="1398"/>
                </a:lnTo>
                <a:lnTo>
                  <a:pt x="0" y="0"/>
                </a:lnTo>
                <a:lnTo>
                  <a:pt x="23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2" name="任意多边形 1814551"/>
          <p:cNvSpPr/>
          <p:nvPr/>
        </p:nvSpPr>
        <p:spPr>
          <a:xfrm>
            <a:off x="3625850" y="3971925"/>
            <a:ext cx="1585913" cy="377825"/>
          </a:xfrm>
          <a:custGeom>
            <a:avLst/>
            <a:gdLst/>
            <a:ahLst/>
            <a:cxnLst/>
            <a:pathLst>
              <a:path w="998" h="238">
                <a:moveTo>
                  <a:pt x="0" y="238"/>
                </a:moveTo>
                <a:lnTo>
                  <a:pt x="0" y="107"/>
                </a:lnTo>
                <a:lnTo>
                  <a:pt x="998" y="107"/>
                </a:lnTo>
                <a:lnTo>
                  <a:pt x="998"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54" name="直接连接符 1814553"/>
          <p:cNvSpPr/>
          <p:nvPr/>
        </p:nvSpPr>
        <p:spPr>
          <a:xfrm>
            <a:off x="7804150" y="1447800"/>
            <a:ext cx="0" cy="1554163"/>
          </a:xfrm>
          <a:prstGeom prst="line">
            <a:avLst/>
          </a:prstGeom>
          <a:ln w="28575" cap="flat" cmpd="sng">
            <a:solidFill>
              <a:schemeClr val="accent2"/>
            </a:solidFill>
            <a:prstDash val="solid"/>
            <a:headEnd type="none" w="med" len="med"/>
            <a:tailEnd type="none" w="med" len="med"/>
          </a:ln>
        </p:spPr>
      </p:sp>
      <p:sp>
        <p:nvSpPr>
          <p:cNvPr id="1814555" name="直接连接符 1814554"/>
          <p:cNvSpPr/>
          <p:nvPr/>
        </p:nvSpPr>
        <p:spPr>
          <a:xfrm flipH="1">
            <a:off x="6392863" y="1579563"/>
            <a:ext cx="1400175" cy="0"/>
          </a:xfrm>
          <a:prstGeom prst="line">
            <a:avLst/>
          </a:prstGeom>
          <a:ln w="57150" cap="flat" cmpd="sng">
            <a:solidFill>
              <a:srgbClr val="FF0000"/>
            </a:solidFill>
            <a:prstDash val="solid"/>
            <a:headEnd type="triangle" w="med" len="med"/>
            <a:tailEnd type="triangle" w="med" len="med"/>
          </a:ln>
        </p:spPr>
      </p:sp>
      <p:sp>
        <p:nvSpPr>
          <p:cNvPr id="1814556" name="直接连接符 1814555"/>
          <p:cNvSpPr/>
          <p:nvPr/>
        </p:nvSpPr>
        <p:spPr>
          <a:xfrm flipH="1">
            <a:off x="6403658" y="1902143"/>
            <a:ext cx="1400175" cy="0"/>
          </a:xfrm>
          <a:prstGeom prst="line">
            <a:avLst/>
          </a:prstGeom>
          <a:ln w="57150" cap="flat" cmpd="sng">
            <a:solidFill>
              <a:schemeClr val="bg2"/>
            </a:solidFill>
            <a:prstDash val="solid"/>
            <a:headEnd type="triangle" w="med" len="med"/>
            <a:tailEnd type="triangle" w="med" len="med"/>
          </a:ln>
        </p:spPr>
      </p:sp>
      <p:sp>
        <p:nvSpPr>
          <p:cNvPr id="1814557" name="直接连接符 1814556"/>
          <p:cNvSpPr/>
          <p:nvPr/>
        </p:nvSpPr>
        <p:spPr>
          <a:xfrm flipH="1">
            <a:off x="6392863" y="2227263"/>
            <a:ext cx="1400175" cy="0"/>
          </a:xfrm>
          <a:prstGeom prst="line">
            <a:avLst/>
          </a:prstGeom>
          <a:ln w="57150" cap="flat" cmpd="sng">
            <a:solidFill>
              <a:schemeClr val="bg2"/>
            </a:solidFill>
            <a:prstDash val="solid"/>
            <a:headEnd type="triangle" w="med" len="med"/>
            <a:tailEnd type="triangle" w="med" len="med"/>
          </a:ln>
        </p:spPr>
      </p:sp>
      <p:sp>
        <p:nvSpPr>
          <p:cNvPr id="1814558" name="直接连接符 1814557"/>
          <p:cNvSpPr/>
          <p:nvPr/>
        </p:nvSpPr>
        <p:spPr>
          <a:xfrm flipH="1">
            <a:off x="6392863" y="2544763"/>
            <a:ext cx="1400175" cy="0"/>
          </a:xfrm>
          <a:prstGeom prst="line">
            <a:avLst/>
          </a:prstGeom>
          <a:ln w="57150" cap="flat" cmpd="sng">
            <a:solidFill>
              <a:schemeClr val="bg2"/>
            </a:solidFill>
            <a:prstDash val="solid"/>
            <a:headEnd type="triangle" w="med" len="med"/>
            <a:tailEnd type="triangle" w="med" len="med"/>
          </a:ln>
        </p:spPr>
      </p:sp>
      <p:sp>
        <p:nvSpPr>
          <p:cNvPr id="1814559" name="任意多边形 1814558"/>
          <p:cNvSpPr/>
          <p:nvPr/>
        </p:nvSpPr>
        <p:spPr>
          <a:xfrm>
            <a:off x="7818755" y="2233930"/>
            <a:ext cx="1606550" cy="966470"/>
          </a:xfrm>
          <a:custGeom>
            <a:avLst/>
            <a:gdLst/>
            <a:ahLst/>
            <a:cxnLst/>
            <a:pathLst>
              <a:path w="1440" h="255">
                <a:moveTo>
                  <a:pt x="0" y="0"/>
                </a:moveTo>
                <a:lnTo>
                  <a:pt x="1440" y="0"/>
                </a:lnTo>
                <a:lnTo>
                  <a:pt x="1440" y="255"/>
                </a:lnTo>
              </a:path>
            </a:pathLst>
          </a:custGeom>
          <a:noFill/>
          <a:ln w="57150" cap="flat" cmpd="sng">
            <a:solidFill>
              <a:srgbClr val="FF0000"/>
            </a:solidFill>
            <a:prstDash val="solid"/>
            <a:headEnd type="triangle" w="med" len="med"/>
            <a:tailEnd type="triangle" w="med" len="med"/>
          </a:ln>
        </p:spPr>
        <p:txBody>
          <a:bodyPr/>
          <a:p>
            <a:endParaRPr lang="zh-CN" altLang="en-US"/>
          </a:p>
        </p:txBody>
      </p:sp>
      <p:sp>
        <p:nvSpPr>
          <p:cNvPr id="1814560" name="直接连接符 1814559"/>
          <p:cNvSpPr/>
          <p:nvPr/>
        </p:nvSpPr>
        <p:spPr>
          <a:xfrm flipH="1" flipV="1">
            <a:off x="9410700" y="3529330"/>
            <a:ext cx="14605" cy="2297430"/>
          </a:xfrm>
          <a:prstGeom prst="line">
            <a:avLst/>
          </a:prstGeom>
          <a:ln w="57150" cap="flat" cmpd="sng">
            <a:solidFill>
              <a:schemeClr val="accent2"/>
            </a:solidFill>
            <a:prstDash val="solid"/>
            <a:headEnd type="triangle" w="med" len="med"/>
            <a:tailEnd type="triangle" w="med" len="med"/>
          </a:ln>
        </p:spPr>
      </p:sp>
      <p:sp>
        <p:nvSpPr>
          <p:cNvPr id="1814561" name="矩形 1814560"/>
          <p:cNvSpPr/>
          <p:nvPr/>
        </p:nvSpPr>
        <p:spPr>
          <a:xfrm>
            <a:off x="8505825" y="3224213"/>
            <a:ext cx="1781175" cy="282575"/>
          </a:xfrm>
          <a:prstGeom prst="rect">
            <a:avLst/>
          </a:prstGeom>
          <a:solidFill>
            <a:srgbClr val="EAEAEA"/>
          </a:solidFill>
          <a:ln w="9525" cap="flat" cmpd="sng">
            <a:solidFill>
              <a:schemeClr val="bg2"/>
            </a:solidFill>
            <a:prstDash val="solid"/>
            <a:miter/>
            <a:headEnd type="none" w="med" len="med"/>
            <a:tailEnd type="none" w="med" len="med"/>
          </a:ln>
        </p:spPr>
        <p:txBody>
          <a:bodyPr wrap="none" lIns="91429" tIns="45716" rIns="91429" bIns="45716" anchor="ctr" anchorCtr="0"/>
          <a:p>
            <a:pPr algn="ctr"/>
            <a:r>
              <a:rPr lang="en-US" altLang="zh-CN" sz="1400">
                <a:latin typeface="Arial" panose="020B0604020202020204" pitchFamily="34" charset="0"/>
                <a:ea typeface="宋体" panose="02010600030101010101" pitchFamily="2" charset="-122"/>
              </a:rPr>
              <a:t>00000100 00001000</a:t>
            </a:r>
            <a:endParaRPr lang="en-US" altLang="zh-CN" sz="1400">
              <a:latin typeface="Arial" panose="020B0604020202020204" pitchFamily="34" charset="0"/>
              <a:ea typeface="宋体" panose="02010600030101010101" pitchFamily="2" charset="-122"/>
            </a:endParaRPr>
          </a:p>
        </p:txBody>
      </p:sp>
      <p:sp>
        <p:nvSpPr>
          <p:cNvPr id="1814562" name="任意多边形 1814561"/>
          <p:cNvSpPr/>
          <p:nvPr/>
        </p:nvSpPr>
        <p:spPr>
          <a:xfrm>
            <a:off x="6224588" y="2859088"/>
            <a:ext cx="1579562" cy="1662112"/>
          </a:xfrm>
          <a:custGeom>
            <a:avLst/>
            <a:gdLst/>
            <a:ahLst/>
            <a:cxnLst/>
            <a:pathLst>
              <a:path w="996" h="1194">
                <a:moveTo>
                  <a:pt x="996" y="0"/>
                </a:moveTo>
                <a:lnTo>
                  <a:pt x="272" y="0"/>
                </a:lnTo>
                <a:lnTo>
                  <a:pt x="272" y="1194"/>
                </a:lnTo>
                <a:lnTo>
                  <a:pt x="0" y="1194"/>
                </a:lnTo>
              </a:path>
            </a:pathLst>
          </a:custGeom>
          <a:noFill/>
          <a:ln w="57150" cap="flat" cmpd="sng">
            <a:solidFill>
              <a:schemeClr val="bg2"/>
            </a:solidFill>
            <a:prstDash val="solid"/>
            <a:headEnd type="triangle" w="med" len="med"/>
            <a:tailEnd type="triangle" w="med" len="med"/>
          </a:ln>
        </p:spPr>
        <p:txBody>
          <a:bodyPr/>
          <a:p>
            <a:endParaRPr lang="zh-CN" altLang="en-US"/>
          </a:p>
        </p:txBody>
      </p:sp>
      <p:sp>
        <p:nvSpPr>
          <p:cNvPr id="1814563" name="矩形 1814562"/>
          <p:cNvSpPr/>
          <p:nvPr/>
        </p:nvSpPr>
        <p:spPr>
          <a:xfrm>
            <a:off x="7004050" y="4084638"/>
            <a:ext cx="303213" cy="1690687"/>
          </a:xfrm>
          <a:prstGeom prst="rect">
            <a:avLst/>
          </a:prstGeom>
          <a:solidFill>
            <a:srgbClr val="EAEAEA"/>
          </a:solidFill>
          <a:ln w="9525" cap="flat" cmpd="sng">
            <a:solidFill>
              <a:schemeClr val="bg2"/>
            </a:solidFill>
            <a:prstDash val="solid"/>
            <a:miter/>
            <a:headEnd type="none" w="med" len="med"/>
            <a:tailEnd type="none" w="med" len="med"/>
          </a:ln>
        </p:spPr>
        <p:txBody>
          <a:bodyPr vert="eaVert" wrap="none" lIns="91429" tIns="45716" rIns="91429" bIns="45716" anchor="ctr" anchorCtr="0"/>
          <a:p>
            <a:pPr algn="ctr"/>
            <a:r>
              <a:rPr lang="en-US" altLang="zh-CN" sz="1400">
                <a:latin typeface="Arial" panose="020B0604020202020204" pitchFamily="34" charset="0"/>
                <a:ea typeface="宋体" panose="02010600030101010101" pitchFamily="2" charset="-122"/>
              </a:rPr>
              <a:t>00000000 </a:t>
            </a:r>
            <a:r>
              <a:rPr lang="en-US" altLang="zh-CN" sz="1400" err="1">
                <a:latin typeface="Arial" panose="020B0604020202020204" pitchFamily="34" charset="0"/>
                <a:ea typeface="宋体" panose="02010600030101010101" pitchFamily="2" charset="-122"/>
              </a:rPr>
              <a:t>00001001</a:t>
            </a:r>
            <a:endParaRPr lang="en-US" altLang="zh-CN" sz="1400">
              <a:latin typeface="Arial" panose="020B0604020202020204" pitchFamily="34" charset="0"/>
              <a:ea typeface="宋体" panose="02010600030101010101" pitchFamily="2" charset="-122"/>
            </a:endParaRPr>
          </a:p>
        </p:txBody>
      </p:sp>
      <p:sp>
        <p:nvSpPr>
          <p:cNvPr id="1814565" name="文本框 1814564"/>
          <p:cNvSpPr txBox="1"/>
          <p:nvPr/>
        </p:nvSpPr>
        <p:spPr>
          <a:xfrm>
            <a:off x="6865938" y="57673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地址</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6" name="文本框 1814565"/>
          <p:cNvSpPr txBox="1"/>
          <p:nvPr/>
        </p:nvSpPr>
        <p:spPr>
          <a:xfrm>
            <a:off x="7997825" y="3189288"/>
            <a:ext cx="537210" cy="305435"/>
          </a:xfrm>
          <a:prstGeom prst="rect">
            <a:avLst/>
          </a:prstGeom>
          <a:noFill/>
          <a:ln w="9525">
            <a:noFill/>
          </a:ln>
        </p:spPr>
        <p:txBody>
          <a:bodyPr wrap="none" lIns="91429" tIns="45716" rIns="91429" bIns="45716" anchor="t" anchorCtr="0">
            <a:spAutoFit/>
          </a:bodyPr>
          <a:p>
            <a:r>
              <a:rPr lang="zh-CN" altLang="en-US" sz="1400" dirty="0">
                <a:solidFill>
                  <a:srgbClr val="FF0000"/>
                </a:solidFill>
                <a:latin typeface="Arial" panose="020B0604020202020204" pitchFamily="34" charset="0"/>
                <a:ea typeface="宋体" panose="02010600030101010101" pitchFamily="2" charset="-122"/>
              </a:rPr>
              <a:t>内容</a:t>
            </a:r>
            <a:endParaRPr lang="zh-CN" altLang="en-US" sz="1400" dirty="0">
              <a:solidFill>
                <a:srgbClr val="FF0000"/>
              </a:solidFill>
              <a:latin typeface="Arial" panose="020B0604020202020204" pitchFamily="34" charset="0"/>
              <a:ea typeface="宋体" panose="02010600030101010101" pitchFamily="2" charset="-122"/>
            </a:endParaRPr>
          </a:p>
        </p:txBody>
      </p:sp>
      <p:sp>
        <p:nvSpPr>
          <p:cNvPr id="1814567" name="任意多边形 1814566"/>
          <p:cNvSpPr/>
          <p:nvPr/>
        </p:nvSpPr>
        <p:spPr>
          <a:xfrm>
            <a:off x="5545138" y="4662488"/>
            <a:ext cx="1474787" cy="354012"/>
          </a:xfrm>
          <a:custGeom>
            <a:avLst/>
            <a:gdLst/>
            <a:ahLst/>
            <a:cxnLst/>
            <a:pathLst>
              <a:path w="905" h="222">
                <a:moveTo>
                  <a:pt x="0" y="0"/>
                </a:moveTo>
                <a:lnTo>
                  <a:pt x="0" y="222"/>
                </a:lnTo>
                <a:lnTo>
                  <a:pt x="905" y="222"/>
                </a:lnTo>
              </a:path>
            </a:pathLst>
          </a:custGeom>
          <a:noFill/>
          <a:ln w="28575" cap="flat" cmpd="sng">
            <a:solidFill>
              <a:srgbClr val="FF0066"/>
            </a:solidFill>
            <a:prstDash val="solid"/>
            <a:headEnd type="none" w="med" len="med"/>
            <a:tailEnd type="triangle" w="med" len="med"/>
          </a:ln>
        </p:spPr>
        <p:txBody>
          <a:bodyPr/>
          <a:p>
            <a:endParaRPr lang="zh-CN" altLang="en-US"/>
          </a:p>
        </p:txBody>
      </p:sp>
      <p:sp>
        <p:nvSpPr>
          <p:cNvPr id="1814568" name="任意多边形 1814567"/>
          <p:cNvSpPr/>
          <p:nvPr/>
        </p:nvSpPr>
        <p:spPr>
          <a:xfrm>
            <a:off x="3035300" y="1981200"/>
            <a:ext cx="1500188" cy="741363"/>
          </a:xfrm>
          <a:custGeom>
            <a:avLst/>
            <a:gdLst/>
            <a:ahLst/>
            <a:cxnLst/>
            <a:pathLst>
              <a:path w="945" h="467">
                <a:moveTo>
                  <a:pt x="1" y="343"/>
                </a:moveTo>
                <a:lnTo>
                  <a:pt x="0" y="467"/>
                </a:lnTo>
                <a:lnTo>
                  <a:pt x="607" y="467"/>
                </a:lnTo>
                <a:lnTo>
                  <a:pt x="607" y="0"/>
                </a:lnTo>
                <a:lnTo>
                  <a:pt x="945" y="0"/>
                </a:lnTo>
              </a:path>
            </a:pathLst>
          </a:custGeom>
          <a:noFill/>
          <a:ln w="19050" cap="flat" cmpd="sng">
            <a:solidFill>
              <a:srgbClr val="C00000"/>
            </a:solidFill>
            <a:prstDash val="solid"/>
            <a:headEnd type="none" w="med" len="med"/>
            <a:tailEnd type="triangle" w="med" len="med"/>
          </a:ln>
        </p:spPr>
        <p:txBody>
          <a:bodyPr/>
          <a:p>
            <a:endParaRPr lang="zh-CN" altLang="en-US"/>
          </a:p>
        </p:txBody>
      </p:sp>
      <p:sp>
        <p:nvSpPr>
          <p:cNvPr id="1814569" name="矩形 1814568"/>
          <p:cNvSpPr/>
          <p:nvPr/>
        </p:nvSpPr>
        <p:spPr>
          <a:xfrm>
            <a:off x="4162425" y="156337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0</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0" name="矩形 1814569"/>
          <p:cNvSpPr/>
          <p:nvPr/>
        </p:nvSpPr>
        <p:spPr>
          <a:xfrm>
            <a:off x="4162425" y="1131570"/>
            <a:ext cx="429260" cy="367030"/>
          </a:xfrm>
          <a:prstGeom prst="rect">
            <a:avLst/>
          </a:prstGeom>
          <a:noFill/>
          <a:ln w="9525">
            <a:noFill/>
          </a:ln>
        </p:spPr>
        <p:txBody>
          <a:bodyPr wrap="none" lIns="91429" tIns="45716" rIns="91429" bIns="45716" anchor="t" anchorCtr="0">
            <a:spAutoFit/>
          </a:bodyPr>
          <a:p>
            <a:r>
              <a:rPr lang="en-US" altLang="zh-CN" sz="1800">
                <a:solidFill>
                  <a:srgbClr val="FF0066"/>
                </a:solidFill>
                <a:latin typeface="Arial" panose="020B0604020202020204" pitchFamily="34" charset="0"/>
                <a:ea typeface="宋体" panose="02010600030101010101" pitchFamily="2" charset="-122"/>
              </a:rPr>
              <a:t>R</a:t>
            </a:r>
            <a:r>
              <a:rPr lang="en-US" altLang="zh-CN" sz="1800" baseline="-25000">
                <a:solidFill>
                  <a:srgbClr val="FF0066"/>
                </a:solidFill>
                <a:latin typeface="Arial" panose="020B0604020202020204" pitchFamily="34" charset="0"/>
                <a:ea typeface="宋体" panose="02010600030101010101" pitchFamily="2" charset="-122"/>
              </a:rPr>
              <a:t>1</a:t>
            </a:r>
            <a:endParaRPr lang="en-US" altLang="zh-CN" sz="1800" baseline="-25000">
              <a:solidFill>
                <a:srgbClr val="FF0066"/>
              </a:solidFill>
              <a:latin typeface="Arial" panose="020B0604020202020204" pitchFamily="34" charset="0"/>
              <a:ea typeface="宋体" panose="02010600030101010101" pitchFamily="2" charset="-122"/>
            </a:endParaRPr>
          </a:p>
        </p:txBody>
      </p:sp>
      <p:sp>
        <p:nvSpPr>
          <p:cNvPr id="1814571" name="任意多边形 1814570"/>
          <p:cNvSpPr/>
          <p:nvPr/>
        </p:nvSpPr>
        <p:spPr>
          <a:xfrm>
            <a:off x="3402013" y="4676775"/>
            <a:ext cx="3467100" cy="720725"/>
          </a:xfrm>
          <a:custGeom>
            <a:avLst/>
            <a:gdLst/>
            <a:ahLst/>
            <a:cxnLst/>
            <a:pathLst>
              <a:path w="2434" h="453">
                <a:moveTo>
                  <a:pt x="0" y="0"/>
                </a:moveTo>
                <a:lnTo>
                  <a:pt x="0" y="453"/>
                </a:lnTo>
                <a:lnTo>
                  <a:pt x="2434" y="453"/>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2" name="任意多边形 1814571"/>
          <p:cNvSpPr/>
          <p:nvPr/>
        </p:nvSpPr>
        <p:spPr>
          <a:xfrm>
            <a:off x="3614738" y="4676775"/>
            <a:ext cx="1600200" cy="444500"/>
          </a:xfrm>
          <a:custGeom>
            <a:avLst/>
            <a:gdLst/>
            <a:ahLst/>
            <a:cxnLst/>
            <a:pathLst>
              <a:path w="957" h="280">
                <a:moveTo>
                  <a:pt x="0" y="9"/>
                </a:moveTo>
                <a:lnTo>
                  <a:pt x="0" y="280"/>
                </a:lnTo>
                <a:lnTo>
                  <a:pt x="957" y="280"/>
                </a:lnTo>
                <a:lnTo>
                  <a:pt x="957" y="0"/>
                </a:lnTo>
              </a:path>
            </a:pathLst>
          </a:custGeom>
          <a:noFill/>
          <a:ln w="28575" cap="flat" cmpd="sng">
            <a:solidFill>
              <a:schemeClr val="accent2"/>
            </a:solidFill>
            <a:prstDash val="dash"/>
            <a:headEnd type="none" w="med" len="med"/>
            <a:tailEnd type="triangle" w="med" len="med"/>
          </a:ln>
        </p:spPr>
        <p:txBody>
          <a:bodyPr/>
          <a:p>
            <a:endParaRPr lang="zh-CN" altLang="en-US"/>
          </a:p>
        </p:txBody>
      </p:sp>
      <p:sp>
        <p:nvSpPr>
          <p:cNvPr id="1814573" name="任意多边形 1814572"/>
          <p:cNvSpPr/>
          <p:nvPr/>
        </p:nvSpPr>
        <p:spPr>
          <a:xfrm>
            <a:off x="1974850" y="942975"/>
            <a:ext cx="5818188" cy="4435475"/>
          </a:xfrm>
          <a:custGeom>
            <a:avLst/>
            <a:gdLst/>
            <a:ahLst/>
            <a:cxnLst/>
            <a:pathLst>
              <a:path w="3664" h="2960">
                <a:moveTo>
                  <a:pt x="754" y="2503"/>
                </a:moveTo>
                <a:lnTo>
                  <a:pt x="745" y="2960"/>
                </a:lnTo>
                <a:lnTo>
                  <a:pt x="0" y="2960"/>
                </a:lnTo>
                <a:lnTo>
                  <a:pt x="2" y="0"/>
                </a:lnTo>
                <a:lnTo>
                  <a:pt x="3664" y="0"/>
                </a:lnTo>
                <a:lnTo>
                  <a:pt x="3664" y="437"/>
                </a:lnTo>
              </a:path>
            </a:pathLst>
          </a:custGeom>
          <a:noFill/>
          <a:ln w="28575" cap="flat" cmpd="sng">
            <a:solidFill>
              <a:schemeClr val="accent2"/>
            </a:solidFill>
            <a:prstDash val="dash"/>
            <a:headEnd type="none" w="med" len="med"/>
            <a:tailEnd type="triangle" w="med" len="med"/>
          </a:ln>
        </p:spPr>
        <p:txBody>
          <a:bodyPr/>
          <a:p>
            <a:endParaRPr lang="zh-CN" altLang="en-US"/>
          </a:p>
        </p:txBody>
      </p:sp>
      <p:grpSp>
        <p:nvGrpSpPr>
          <p:cNvPr id="1814574" name="组合 1814573"/>
          <p:cNvGrpSpPr/>
          <p:nvPr/>
        </p:nvGrpSpPr>
        <p:grpSpPr>
          <a:xfrm>
            <a:off x="5740400" y="5688013"/>
            <a:ext cx="1279525" cy="952500"/>
            <a:chOff x="3254" y="3470"/>
            <a:chExt cx="848" cy="729"/>
          </a:xfrm>
        </p:grpSpPr>
        <p:sp>
          <p:nvSpPr>
            <p:cNvPr id="20"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21" name="Oval 40"/>
            <p:cNvSpPr>
              <a:spLocks noChangeArrowheads="1"/>
            </p:cNvSpPr>
            <p:nvPr/>
          </p:nvSpPr>
          <p:spPr bwMode="gray">
            <a:xfrm>
              <a:off x="3324" y="3530"/>
              <a:ext cx="708" cy="609"/>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16" name="Text Box 84"/>
            <p:cNvSpPr txBox="1">
              <a:spLocks noChangeArrowheads="1"/>
            </p:cNvSpPr>
            <p:nvPr/>
          </p:nvSpPr>
          <p:spPr bwMode="auto">
            <a:xfrm>
              <a:off x="3326" y="3576"/>
              <a:ext cx="701" cy="494"/>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存储器</a:t>
              </a:r>
              <a:r>
                <a:rPr lang="en-US" altLang="zh-CN">
                  <a:solidFill>
                    <a:srgbClr val="FFFFFF"/>
                  </a:solidFill>
                  <a:latin typeface="宋体" panose="02010600030101010101" pitchFamily="2" charset="-122"/>
                  <a:ea typeface="华文中宋" panose="02010600040101010101" pitchFamily="2" charset="-122"/>
                </a:rPr>
                <a:t>(</a:t>
              </a:r>
              <a:r>
                <a:rPr lang="zh-CN" altLang="en-US" dirty="0">
                  <a:solidFill>
                    <a:srgbClr val="FFFFFF"/>
                  </a:solidFill>
                  <a:latin typeface="宋体" panose="02010600030101010101" pitchFamily="2" charset="-122"/>
                  <a:ea typeface="华文中宋" panose="02010600040101010101" pitchFamily="2" charset="-122"/>
                </a:rPr>
                <a:t>内存</a:t>
              </a:r>
              <a:r>
                <a:rPr lang="en-US" altLang="zh-CN">
                  <a:solidFill>
                    <a:srgbClr val="FFFFFF"/>
                  </a:solidFill>
                  <a:latin typeface="宋体" panose="02010600030101010101" pitchFamily="2" charset="-122"/>
                  <a:ea typeface="华文中宋" panose="02010600040101010101" pitchFamily="2" charset="-122"/>
                </a:rPr>
                <a:t>)</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78" name="组合 1814577"/>
          <p:cNvGrpSpPr/>
          <p:nvPr/>
        </p:nvGrpSpPr>
        <p:grpSpPr>
          <a:xfrm>
            <a:off x="3676650" y="2832100"/>
            <a:ext cx="1279525" cy="952500"/>
            <a:chOff x="1348" y="1728"/>
            <a:chExt cx="806" cy="600"/>
          </a:xfrm>
        </p:grpSpPr>
        <p:sp>
          <p:nvSpPr>
            <p:cNvPr id="2"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3"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4"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控制器</a:t>
              </a:r>
              <a:endParaRPr lang="en-US" altLang="zh-CN">
                <a:solidFill>
                  <a:srgbClr val="FFFFFF"/>
                </a:solidFill>
                <a:latin typeface="宋体" panose="02010600030101010101" pitchFamily="2" charset="-122"/>
                <a:ea typeface="华文中宋" panose="02010600040101010101" pitchFamily="2" charset="-122"/>
              </a:endParaRPr>
            </a:p>
          </p:txBody>
        </p:sp>
      </p:grpSp>
      <p:grpSp>
        <p:nvGrpSpPr>
          <p:cNvPr id="1814582" name="组合 1814581"/>
          <p:cNvGrpSpPr/>
          <p:nvPr/>
        </p:nvGrpSpPr>
        <p:grpSpPr>
          <a:xfrm>
            <a:off x="485775" y="688975"/>
            <a:ext cx="1279525" cy="952500"/>
            <a:chOff x="1348" y="1728"/>
            <a:chExt cx="806" cy="600"/>
          </a:xfrm>
        </p:grpSpPr>
        <p:sp>
          <p:nvSpPr>
            <p:cNvPr id="5" name="AutoShape 39"/>
            <p:cNvSpPr>
              <a:spLocks noChangeArrowheads="1"/>
            </p:cNvSpPr>
            <p:nvPr/>
          </p:nvSpPr>
          <p:spPr bwMode="gray">
            <a:xfrm>
              <a:off x="1348" y="1728"/>
              <a:ext cx="806" cy="6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6" name="Oval 40"/>
            <p:cNvSpPr>
              <a:spLocks noChangeArrowheads="1"/>
            </p:cNvSpPr>
            <p:nvPr/>
          </p:nvSpPr>
          <p:spPr bwMode="gray">
            <a:xfrm>
              <a:off x="1415" y="1777"/>
              <a:ext cx="672" cy="502"/>
            </a:xfrm>
            <a:prstGeom prst="ellipse">
              <a:avLst/>
            </a:prstGeom>
            <a:solidFill>
              <a:srgbClr val="003366"/>
            </a:solidFill>
            <a:ln w="28575" algn="ctr">
              <a:solidFill>
                <a:srgbClr val="FFFFFF"/>
              </a:solidFill>
              <a:round/>
            </a:ln>
          </p:spPr>
          <p:txBody>
            <a:bodyPr wrap="none" anchor="ctr"/>
            <a:p>
              <a:pPr algn="ctr"/>
              <a:endParaRPr lang="zh-CN" altLang="en-US" dirty="0">
                <a:solidFill>
                  <a:srgbClr val="000000"/>
                </a:solidFill>
                <a:latin typeface="宋体" panose="02010600030101010101" pitchFamily="2" charset="-122"/>
                <a:ea typeface="宋体" panose="02010600030101010101" pitchFamily="2" charset="-122"/>
              </a:endParaRPr>
            </a:p>
          </p:txBody>
        </p:sp>
        <p:sp>
          <p:nvSpPr>
            <p:cNvPr id="7" name="Text Box 84"/>
            <p:cNvSpPr txBox="1">
              <a:spLocks noChangeArrowheads="1"/>
            </p:cNvSpPr>
            <p:nvPr/>
          </p:nvSpPr>
          <p:spPr bwMode="auto">
            <a:xfrm>
              <a:off x="1416" y="1903"/>
              <a:ext cx="667" cy="232"/>
            </a:xfrm>
            <a:prstGeom prst="rect">
              <a:avLst/>
            </a:prstGeom>
            <a:noFill/>
            <a:ln>
              <a:noFill/>
            </a:ln>
          </p:spPr>
          <p:txBody>
            <a:bodyPr>
              <a:spAutoFit/>
            </a:bodyPr>
            <a:p>
              <a:pPr algn="ctr">
                <a:spcBef>
                  <a:spcPct val="35000"/>
                </a:spcBef>
              </a:pPr>
              <a:r>
                <a:rPr lang="zh-CN" altLang="en-US" dirty="0">
                  <a:solidFill>
                    <a:srgbClr val="FFFFFF"/>
                  </a:solidFill>
                  <a:latin typeface="宋体" panose="02010600030101010101" pitchFamily="2" charset="-122"/>
                  <a:ea typeface="华文中宋" panose="02010600040101010101" pitchFamily="2" charset="-122"/>
                </a:rPr>
                <a:t>运算器</a:t>
              </a:r>
              <a:endParaRPr lang="en-US" altLang="zh-CN">
                <a:solidFill>
                  <a:srgbClr val="FFFFFF"/>
                </a:solidFill>
                <a:latin typeface="宋体" panose="02010600030101010101" pitchFamily="2" charset="-122"/>
                <a:ea typeface="华文中宋" panose="02010600040101010101" pitchFamily="2" charset="-122"/>
              </a:endParaRPr>
            </a:p>
          </p:txBody>
        </p:sp>
      </p:grpSp>
      <p:sp>
        <p:nvSpPr>
          <p:cNvPr id="1814586" name="任意多边形 1814585"/>
          <p:cNvSpPr/>
          <p:nvPr/>
        </p:nvSpPr>
        <p:spPr>
          <a:xfrm>
            <a:off x="2571750" y="1539875"/>
            <a:ext cx="1963738" cy="317500"/>
          </a:xfrm>
          <a:custGeom>
            <a:avLst/>
            <a:gdLst/>
            <a:ahLst/>
            <a:cxnLst/>
            <a:pathLst>
              <a:path w="1237" h="130">
                <a:moveTo>
                  <a:pt x="1237" y="0"/>
                </a:moveTo>
                <a:cubicBezTo>
                  <a:pt x="1222" y="0"/>
                  <a:pt x="1206" y="0"/>
                  <a:pt x="1191" y="0"/>
                </a:cubicBezTo>
                <a:lnTo>
                  <a:pt x="0" y="0"/>
                </a:lnTo>
                <a:lnTo>
                  <a:pt x="0" y="130"/>
                </a:lnTo>
              </a:path>
            </a:pathLst>
          </a:custGeom>
          <a:noFill/>
          <a:ln w="19050" cap="flat" cmpd="sng">
            <a:solidFill>
              <a:srgbClr val="FF0000"/>
            </a:solidFill>
            <a:prstDash val="solid"/>
            <a:headEnd type="none" w="med" len="med"/>
            <a:tailEnd type="triangle" w="med" len="med"/>
          </a:ln>
        </p:spPr>
        <p:txBody>
          <a:bodyPr/>
          <a:p>
            <a:endParaRPr lang="zh-CN" altLang="en-US"/>
          </a:p>
        </p:txBody>
      </p:sp>
      <p:sp>
        <p:nvSpPr>
          <p:cNvPr id="1814587" name="文本框 1814586"/>
          <p:cNvSpPr txBox="1"/>
          <p:nvPr/>
        </p:nvSpPr>
        <p:spPr>
          <a:xfrm>
            <a:off x="4873625" y="1101725"/>
            <a:ext cx="1331913" cy="305435"/>
          </a:xfrm>
          <a:prstGeom prst="rect">
            <a:avLst/>
          </a:prstGeom>
          <a:noFill/>
          <a:ln w="9525">
            <a:noFill/>
          </a:ln>
        </p:spPr>
        <p:txBody>
          <a:bodyPr lIns="91429" tIns="45716" rIns="91429" bIns="45716">
            <a:spAutoFit/>
          </a:bodyPr>
          <a:p>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数据</a:t>
            </a:r>
            <a:r>
              <a:rPr lang="en-US" altLang="zh-CN" sz="1400">
                <a:solidFill>
                  <a:srgbClr val="FF0000"/>
                </a:solidFill>
                <a:latin typeface="Arial" panose="020B0604020202020204" pitchFamily="34" charset="0"/>
                <a:ea typeface="宋体" panose="02010600030101010101" pitchFamily="2" charset="-122"/>
              </a:rPr>
              <a:t>)</a:t>
            </a:r>
            <a:r>
              <a:rPr lang="zh-CN" altLang="en-US" sz="1400" dirty="0">
                <a:solidFill>
                  <a:srgbClr val="FF0000"/>
                </a:solidFill>
                <a:latin typeface="Arial" panose="020B0604020202020204" pitchFamily="34" charset="0"/>
                <a:ea typeface="宋体" panose="02010600030101010101" pitchFamily="2" charset="-122"/>
              </a:rPr>
              <a:t>寄存器</a:t>
            </a:r>
            <a:endParaRPr lang="zh-CN" altLang="en-US" sz="1400">
              <a:solidFill>
                <a:srgbClr val="FF0000"/>
              </a:solidFill>
              <a:latin typeface="Arial" panose="020B0604020202020204" pitchFamily="34" charset="0"/>
              <a:ea typeface="宋体" panose="02010600030101010101" pitchFamily="2" charset="-122"/>
            </a:endParaRPr>
          </a:p>
        </p:txBody>
      </p:sp>
      <p:sp>
        <p:nvSpPr>
          <p:cNvPr id="1814588" name="文本框 1814587"/>
          <p:cNvSpPr txBox="1"/>
          <p:nvPr/>
        </p:nvSpPr>
        <p:spPr>
          <a:xfrm>
            <a:off x="3433763" y="5616575"/>
            <a:ext cx="2283460" cy="1050290"/>
          </a:xfrm>
          <a:prstGeom prst="rect">
            <a:avLst/>
          </a:prstGeom>
          <a:noFill/>
          <a:ln w="9525">
            <a:noFill/>
          </a:ln>
        </p:spPr>
        <p:txBody>
          <a:bodyPr wrap="none" anchor="t" anchorCtr="0">
            <a:spAutoFit/>
          </a:bodyPr>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存储单元地址</a:t>
            </a:r>
            <a:endParaRPr lang="zh-CN" altLang="en-US" sz="2400" dirty="0">
              <a:latin typeface="Arial" panose="020B0604020202020204" pitchFamily="34" charset="0"/>
              <a:ea typeface="宋体" panose="02010600030101010101" pitchFamily="2" charset="-122"/>
            </a:endParaRPr>
          </a:p>
          <a:p>
            <a:pPr>
              <a:lnSpc>
                <a:spcPct val="130000"/>
              </a:lnSpc>
              <a:buClr>
                <a:srgbClr val="FF0000"/>
              </a:buClr>
              <a:buFont typeface="Wingdings" panose="05000000000000000000" pitchFamily="2" charset="2"/>
              <a:buChar char="p"/>
            </a:pPr>
            <a:r>
              <a:rPr lang="zh-CN" altLang="en-US" sz="2400" dirty="0">
                <a:latin typeface="Arial" panose="020B0604020202020204" pitchFamily="34" charset="0"/>
                <a:ea typeface="宋体" panose="02010600030101010101" pitchFamily="2" charset="-122"/>
              </a:rPr>
              <a:t>存储单元内容</a:t>
            </a:r>
            <a:endParaRPr lang="zh-CN" altLang="en-US" sz="2400" dirty="0">
              <a:latin typeface="Arial" panose="020B0604020202020204" pitchFamily="34" charset="0"/>
              <a:ea typeface="宋体" panose="02010600030101010101" pitchFamily="2" charset="-122"/>
            </a:endParaRPr>
          </a:p>
        </p:txBody>
      </p:sp>
      <p:sp>
        <p:nvSpPr>
          <p:cNvPr id="1814589" name="Text Box 16"/>
          <p:cNvSpPr txBox="1"/>
          <p:nvPr/>
        </p:nvSpPr>
        <p:spPr>
          <a:xfrm>
            <a:off x="1687513" y="0"/>
            <a:ext cx="2976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机器级程序的执行机制</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装配一台计算机</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存储器</a:t>
            </a:r>
            <a:endParaRPr lang="zh-CN" altLang="en-US" dirty="0">
              <a:solidFill>
                <a:schemeClr val="bg1"/>
              </a:solidFill>
              <a:latin typeface="Arial" panose="020B0604020202020204" pitchFamily="34" charset="0"/>
              <a:ea typeface="华文中宋" panose="02010600040101010101" pitchFamily="2" charset="-122"/>
            </a:endParaRPr>
          </a:p>
        </p:txBody>
      </p:sp>
      <p:grpSp>
        <p:nvGrpSpPr>
          <p:cNvPr id="1814590" name="组合 1814589"/>
          <p:cNvGrpSpPr/>
          <p:nvPr/>
        </p:nvGrpSpPr>
        <p:grpSpPr>
          <a:xfrm>
            <a:off x="8037513" y="5008563"/>
            <a:ext cx="1066800" cy="768350"/>
            <a:chOff x="3254" y="3470"/>
            <a:chExt cx="848" cy="729"/>
          </a:xfrm>
        </p:grpSpPr>
        <p:sp>
          <p:nvSpPr>
            <p:cNvPr id="8" name="AutoShape 39"/>
            <p:cNvSpPr>
              <a:spLocks noChangeArrowheads="1"/>
            </p:cNvSpPr>
            <p:nvPr/>
          </p:nvSpPr>
          <p:spPr bwMode="gray">
            <a:xfrm>
              <a:off x="3254" y="3470"/>
              <a:ext cx="848" cy="729"/>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solidFill>
              <a:schemeClr val="accent6"/>
            </a:solidFill>
            <a:ln w="9525">
              <a:noFill/>
              <a:round/>
            </a:ln>
            <a:effectLst/>
          </p:spPr>
          <p:txBody>
            <a:bodyPr wrap="none" anchor="ctr"/>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1814592" name="Oval 40"/>
            <p:cNvSpPr/>
            <p:nvPr/>
          </p:nvSpPr>
          <p:spPr>
            <a:xfrm>
              <a:off x="3324" y="3530"/>
              <a:ext cx="708" cy="609"/>
            </a:xfrm>
            <a:prstGeom prst="ellipse">
              <a:avLst/>
            </a:prstGeom>
            <a:solidFill>
              <a:srgbClr val="009900"/>
            </a:solidFill>
            <a:ln w="28575" cap="flat" cmpd="sng">
              <a:solidFill>
                <a:srgbClr val="FFFFFF"/>
              </a:solidFill>
              <a:prstDash val="solid"/>
              <a:headEnd type="none" w="med" len="med"/>
              <a:tailEnd type="none" w="med" len="med"/>
            </a:ln>
          </p:spPr>
          <p:txBody>
            <a:bodyPr wrap="none" anchor="ctr" anchorCtr="0"/>
            <a:p>
              <a:pPr algn="ctr"/>
              <a:endParaRPr lang="zh-CN" altLang="en-US" sz="1600" dirty="0">
                <a:solidFill>
                  <a:srgbClr val="000000"/>
                </a:solidFill>
                <a:latin typeface="宋体" panose="02010600030101010101" pitchFamily="2" charset="-122"/>
                <a:ea typeface="宋体" panose="02010600030101010101" pitchFamily="2" charset="-122"/>
              </a:endParaRPr>
            </a:p>
          </p:txBody>
        </p:sp>
        <p:sp>
          <p:nvSpPr>
            <p:cNvPr id="9" name="Text Box 84"/>
            <p:cNvSpPr txBox="1">
              <a:spLocks noChangeArrowheads="1"/>
            </p:cNvSpPr>
            <p:nvPr/>
          </p:nvSpPr>
          <p:spPr bwMode="auto">
            <a:xfrm>
              <a:off x="3327" y="3575"/>
              <a:ext cx="701" cy="554"/>
            </a:xfrm>
            <a:prstGeom prst="rect">
              <a:avLst/>
            </a:prstGeom>
            <a:noFill/>
            <a:ln>
              <a:noFill/>
            </a:ln>
          </p:spPr>
          <p:txBody>
            <a:bodyPr>
              <a:spAutoFit/>
            </a:bodyPr>
            <a:p>
              <a:pPr algn="ctr">
                <a:spcBef>
                  <a:spcPct val="35000"/>
                </a:spcBef>
              </a:pPr>
              <a:r>
                <a:rPr lang="zh-CN" altLang="en-US" sz="1600" dirty="0">
                  <a:solidFill>
                    <a:srgbClr val="FFFFFF"/>
                  </a:solidFill>
                  <a:latin typeface="宋体" panose="02010600030101010101" pitchFamily="2" charset="-122"/>
                  <a:ea typeface="华文中宋" panose="02010600040101010101" pitchFamily="2" charset="-122"/>
                </a:rPr>
                <a:t>程序</a:t>
              </a:r>
              <a:r>
                <a:rPr lang="en-US" altLang="zh-CN" sz="1600">
                  <a:solidFill>
                    <a:srgbClr val="FFFFFF"/>
                  </a:solidFill>
                  <a:latin typeface="宋体" panose="02010600030101010101" pitchFamily="2" charset="-122"/>
                  <a:ea typeface="华文中宋" panose="02010600040101010101" pitchFamily="2" charset="-122"/>
                </a:rPr>
                <a:t>&amp;</a:t>
              </a:r>
              <a:r>
                <a:rPr lang="zh-CN" altLang="en-US" sz="1600" dirty="0">
                  <a:solidFill>
                    <a:srgbClr val="FFFFFF"/>
                  </a:solidFill>
                  <a:latin typeface="宋体" panose="02010600030101010101" pitchFamily="2" charset="-122"/>
                  <a:ea typeface="华文中宋" panose="02010600040101010101" pitchFamily="2" charset="-122"/>
                </a:rPr>
                <a:t>指令</a:t>
              </a:r>
              <a:endParaRPr lang="zh-CN" altLang="en-US" sz="1600" dirty="0">
                <a:solidFill>
                  <a:srgbClr val="FFFFFF"/>
                </a:solidFill>
                <a:latin typeface="宋体" panose="02010600030101010101" pitchFamily="2" charset="-122"/>
                <a:ea typeface="华文中宋" panose="02010600040101010101" pitchFamily="2" charset="-122"/>
              </a:endParaRPr>
            </a:p>
          </p:txBody>
        </p:sp>
      </p:grpSp>
      <p:sp>
        <p:nvSpPr>
          <p:cNvPr id="10" name="文本框 9"/>
          <p:cNvSpPr txBox="1"/>
          <p:nvPr/>
        </p:nvSpPr>
        <p:spPr>
          <a:xfrm>
            <a:off x="8129270" y="996950"/>
            <a:ext cx="3957320" cy="1476375"/>
          </a:xfrm>
          <a:prstGeom prst="rect">
            <a:avLst/>
          </a:prstGeom>
          <a:noFill/>
        </p:spPr>
        <p:txBody>
          <a:bodyPr wrap="square" rtlCol="0">
            <a:spAutoFit/>
          </a:bodyPr>
          <a:p>
            <a:r>
              <a:rPr lang="zh-CN" altLang="en-US"/>
              <a:t>执行指令：</a:t>
            </a:r>
            <a:r>
              <a:rPr lang="en-US" altLang="zh-CN">
                <a:latin typeface="微软雅黑" panose="020B0503020204020204" pitchFamily="34" charset="-122"/>
                <a:ea typeface="微软雅黑" panose="020B0503020204020204" pitchFamily="34" charset="-122"/>
                <a:sym typeface="+mn-ea"/>
              </a:rPr>
              <a:t>③</a:t>
            </a:r>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PC</a:t>
            </a:r>
            <a:r>
              <a:rPr lang="zh-CN" altLang="en-US">
                <a:latin typeface="微软雅黑" panose="020B0503020204020204" pitchFamily="34" charset="-122"/>
                <a:ea typeface="微软雅黑" panose="020B0503020204020204" pitchFamily="34" charset="-122"/>
                <a:sym typeface="+mn-ea"/>
              </a:rPr>
              <a:t>）</a:t>
            </a:r>
            <a:r>
              <a:rPr lang="en-US" altLang="zh-CN">
                <a:latin typeface="微软雅黑" panose="020B0503020204020204" pitchFamily="34" charset="-122"/>
                <a:ea typeface="微软雅黑" panose="020B0503020204020204" pitchFamily="34" charset="-122"/>
                <a:sym typeface="+mn-ea"/>
              </a:rPr>
              <a:t>+1</a:t>
            </a:r>
            <a:r>
              <a:rPr lang="en-US" altLang="zh-CN">
                <a:latin typeface="等线" panose="02010600030101010101" charset="-122"/>
                <a:ea typeface="等线" panose="02010600030101010101" charset="-122"/>
                <a:sym typeface="+mn-ea"/>
              </a:rPr>
              <a:t>→</a:t>
            </a:r>
            <a:r>
              <a:rPr lang="en-US" altLang="zh-CN">
                <a:latin typeface="微软雅黑" panose="020B0503020204020204" pitchFamily="34" charset="-122"/>
                <a:ea typeface="微软雅黑" panose="020B0503020204020204" pitchFamily="34" charset="-122"/>
                <a:sym typeface="+mn-ea"/>
              </a:rPr>
              <a:t>PC</a:t>
            </a:r>
            <a:r>
              <a:rPr lang="zh-CN" altLang="en-US">
                <a:latin typeface="微软雅黑" panose="020B0503020204020204" pitchFamily="34" charset="-122"/>
                <a:ea typeface="微软雅黑" panose="020B0503020204020204" pitchFamily="34" charset="-122"/>
                <a:sym typeface="+mn-ea"/>
              </a:rPr>
              <a:t>，译码</a:t>
            </a:r>
            <a:endParaRPr lang="zh-CN" altLang="en-US">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      </a:t>
            </a:r>
            <a:r>
              <a:rPr lang="en-US" altLang="zh-CN">
                <a:latin typeface="微软雅黑" panose="020B0503020204020204" pitchFamily="34" charset="-122"/>
                <a:ea typeface="微软雅黑" panose="020B0503020204020204" pitchFamily="34" charset="-122"/>
                <a:sym typeface="+mn-ea"/>
              </a:rPr>
              <a:t>9</a:t>
            </a:r>
            <a:r>
              <a:rPr lang="zh-CN" altLang="en-US">
                <a:latin typeface="微软雅黑" panose="020B0503020204020204" pitchFamily="34" charset="-122"/>
                <a:ea typeface="微软雅黑" panose="020B0503020204020204" pitchFamily="34" charset="-122"/>
                <a:sym typeface="+mn-ea"/>
              </a:rPr>
              <a:t>号单元地址送存储器</a:t>
            </a:r>
            <a:endParaRPr lang="en-US" altLang="zh-CN">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a:t>
            </a:r>
            <a:r>
              <a:rPr lang="en-US" altLang="zh-CN">
                <a:latin typeface="微软雅黑" panose="020B0503020204020204" pitchFamily="34" charset="-122"/>
                <a:ea typeface="微软雅黑" panose="020B0503020204020204" pitchFamily="34" charset="-122"/>
                <a:sym typeface="+mn-ea"/>
              </a:rPr>
              <a:t>④ </a:t>
            </a:r>
            <a:r>
              <a:rPr lang="en-US" altLang="zh-CN">
                <a:latin typeface="微软雅黑" panose="020B0503020204020204" pitchFamily="34" charset="-122"/>
                <a:ea typeface="微软雅黑" panose="020B0503020204020204" pitchFamily="34" charset="-122"/>
              </a:rPr>
              <a:t>  9</a:t>
            </a:r>
            <a:r>
              <a:rPr lang="zh-CN" altLang="en-US">
                <a:latin typeface="微软雅黑" panose="020B0503020204020204" pitchFamily="34" charset="-122"/>
                <a:ea typeface="微软雅黑" panose="020B0503020204020204" pitchFamily="34" charset="-122"/>
              </a:rPr>
              <a:t>号单元的</a:t>
            </a:r>
            <a:r>
              <a:rPr lang="en-US" altLang="zh-CN">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放入</a:t>
            </a:r>
            <a:r>
              <a:rPr lang="en-US" altLang="zh-CN">
                <a:latin typeface="微软雅黑" panose="020B0503020204020204" pitchFamily="34" charset="-122"/>
                <a:ea typeface="微软雅黑" panose="020B0503020204020204" pitchFamily="34" charset="-122"/>
              </a:rPr>
              <a:t>R</a:t>
            </a:r>
            <a:r>
              <a:rPr lang="en-US" altLang="zh-CN" baseline="-25000">
                <a:latin typeface="微软雅黑" panose="020B0503020204020204" pitchFamily="34" charset="-122"/>
                <a:ea typeface="微软雅黑" panose="020B0503020204020204" pitchFamily="34" charset="-122"/>
              </a:rPr>
              <a:t>1</a:t>
            </a:r>
            <a:endParaRPr lang="zh-CN" altLang="en-US">
              <a:latin typeface="微软雅黑" panose="020B0503020204020204" pitchFamily="34" charset="-122"/>
              <a:ea typeface="微软雅黑" panose="020B0503020204020204" pitchFamily="34" charset="-122"/>
            </a:endParaRPr>
          </a:p>
          <a:p>
            <a:r>
              <a:rPr lang="en-US" altLang="zh-CN">
                <a:latin typeface="微软雅黑" panose="020B0503020204020204" pitchFamily="34" charset="-122"/>
                <a:ea typeface="微软雅黑" panose="020B0503020204020204" pitchFamily="34" charset="-122"/>
              </a:rPr>
              <a:t>                 ⑤</a:t>
            </a:r>
            <a:r>
              <a:rPr lang="en-US" altLang="zh-CN">
                <a:latin typeface="微软雅黑" panose="020B0503020204020204" pitchFamily="34" charset="-122"/>
                <a:ea typeface="微软雅黑" panose="020B0503020204020204" pitchFamily="34" charset="-122"/>
                <a:sym typeface="+mn-ea"/>
              </a:rPr>
              <a:t>R</a:t>
            </a:r>
            <a:r>
              <a:rPr lang="en-US" altLang="zh-CN" baseline="-25000">
                <a:latin typeface="微软雅黑" panose="020B0503020204020204" pitchFamily="34" charset="-122"/>
                <a:ea typeface="微软雅黑" panose="020B0503020204020204" pitchFamily="34" charset="-122"/>
                <a:sym typeface="+mn-ea"/>
              </a:rPr>
              <a:t>0</a:t>
            </a:r>
            <a:r>
              <a:rPr lang="zh-CN" altLang="en-US">
                <a:latin typeface="宋体" panose="02010600030101010101" pitchFamily="2" charset="-122"/>
                <a:ea typeface="宋体" panose="02010600030101010101" pitchFamily="2" charset="-122"/>
                <a:sym typeface="+mn-ea"/>
              </a:rPr>
              <a:t>×</a:t>
            </a:r>
            <a:r>
              <a:rPr lang="en-US" altLang="zh-CN">
                <a:latin typeface="微软雅黑" panose="020B0503020204020204" pitchFamily="34" charset="-122"/>
                <a:ea typeface="微软雅黑" panose="020B0503020204020204" pitchFamily="34" charset="-122"/>
                <a:sym typeface="+mn-ea"/>
              </a:rPr>
              <a:t>R</a:t>
            </a:r>
            <a:r>
              <a:rPr lang="en-US" altLang="zh-CN" baseline="-25000">
                <a:latin typeface="微软雅黑" panose="020B0503020204020204" pitchFamily="34" charset="-122"/>
                <a:ea typeface="微软雅黑" panose="020B0503020204020204" pitchFamily="34" charset="-122"/>
                <a:sym typeface="+mn-ea"/>
              </a:rPr>
              <a:t>1</a:t>
            </a:r>
            <a:r>
              <a:rPr lang="en-US" altLang="zh-CN">
                <a:latin typeface="宋体" panose="02010600030101010101" pitchFamily="2" charset="-122"/>
                <a:ea typeface="宋体" panose="02010600030101010101" pitchFamily="2" charset="-122"/>
                <a:sym typeface="+mn-ea"/>
              </a:rPr>
              <a:t>=24</a:t>
            </a:r>
            <a:endParaRPr lang="en-US" altLang="zh-CN">
              <a:latin typeface="宋体" panose="02010600030101010101" pitchFamily="2" charset="-122"/>
              <a:ea typeface="宋体" panose="02010600030101010101" pitchFamily="2" charset="-122"/>
              <a:sym typeface="+mn-ea"/>
            </a:endParaRPr>
          </a:p>
          <a:p>
            <a:r>
              <a:rPr lang="en-US" altLang="zh-CN">
                <a:latin typeface="宋体" panose="02010600030101010101" pitchFamily="2" charset="-122"/>
                <a:ea typeface="宋体" panose="02010600030101010101" pitchFamily="2" charset="-122"/>
                <a:sym typeface="+mn-ea"/>
              </a:rPr>
              <a:t>            </a:t>
            </a:r>
            <a:r>
              <a:rPr lang="en-US" altLang="zh-CN">
                <a:latin typeface="宋体" panose="02010600030101010101" pitchFamily="2" charset="-122"/>
                <a:ea typeface="宋体" panose="02010600030101010101" pitchFamily="2" charset="-122"/>
              </a:rPr>
              <a:t> </a:t>
            </a:r>
            <a:r>
              <a:rPr lang="en-US" altLang="zh-CN">
                <a:solidFill>
                  <a:srgbClr val="C00000"/>
                </a:solidFill>
                <a:latin typeface="微软雅黑" panose="020B0503020204020204" pitchFamily="34" charset="-122"/>
                <a:ea typeface="微软雅黑" panose="020B0503020204020204" pitchFamily="34" charset="-122"/>
              </a:rPr>
              <a:t>⑥</a:t>
            </a:r>
            <a:r>
              <a:rPr lang="en-US" altLang="zh-CN">
                <a:solidFill>
                  <a:srgbClr val="C00000"/>
                </a:solidFill>
                <a:latin typeface="宋体" panose="02010600030101010101" pitchFamily="2" charset="-122"/>
                <a:ea typeface="宋体" panose="02010600030101010101" pitchFamily="2" charset="-122"/>
              </a:rPr>
              <a:t> </a:t>
            </a:r>
            <a:r>
              <a:rPr lang="en-US" altLang="zh-CN">
                <a:solidFill>
                  <a:srgbClr val="C00000"/>
                </a:solidFill>
                <a:latin typeface="微软雅黑" panose="020B0503020204020204" pitchFamily="34" charset="-122"/>
                <a:ea typeface="微软雅黑" panose="020B0503020204020204" pitchFamily="34" charset="-122"/>
                <a:sym typeface="+mn-ea"/>
              </a:rPr>
              <a:t>R</a:t>
            </a:r>
            <a:r>
              <a:rPr lang="en-US" altLang="zh-CN" baseline="-25000">
                <a:solidFill>
                  <a:srgbClr val="C00000"/>
                </a:solidFill>
                <a:latin typeface="微软雅黑" panose="020B0503020204020204" pitchFamily="34" charset="-122"/>
                <a:ea typeface="微软雅黑" panose="020B0503020204020204" pitchFamily="34" charset="-122"/>
                <a:sym typeface="+mn-ea"/>
              </a:rPr>
              <a:t>0</a:t>
            </a:r>
            <a:r>
              <a:rPr lang="zh-CN" altLang="en-US">
                <a:solidFill>
                  <a:srgbClr val="C00000"/>
                </a:solidFill>
                <a:latin typeface="宋体" panose="02010600030101010101" pitchFamily="2" charset="-122"/>
                <a:ea typeface="宋体" panose="02010600030101010101" pitchFamily="2" charset="-122"/>
                <a:sym typeface="+mn-ea"/>
              </a:rPr>
              <a:t>×</a:t>
            </a:r>
            <a:r>
              <a:rPr lang="en-US" altLang="zh-CN">
                <a:solidFill>
                  <a:srgbClr val="C00000"/>
                </a:solidFill>
                <a:latin typeface="微软雅黑" panose="020B0503020204020204" pitchFamily="34" charset="-122"/>
                <a:ea typeface="微软雅黑" panose="020B0503020204020204" pitchFamily="34" charset="-122"/>
                <a:sym typeface="+mn-ea"/>
              </a:rPr>
              <a:t>R</a:t>
            </a:r>
            <a:r>
              <a:rPr lang="en-US" altLang="zh-CN" baseline="-25000">
                <a:solidFill>
                  <a:srgbClr val="C00000"/>
                </a:solidFill>
                <a:latin typeface="微软雅黑" panose="020B0503020204020204" pitchFamily="34" charset="-122"/>
                <a:ea typeface="微软雅黑" panose="020B0503020204020204" pitchFamily="34" charset="-122"/>
                <a:sym typeface="+mn-ea"/>
              </a:rPr>
              <a:t>1</a:t>
            </a:r>
            <a:r>
              <a:rPr lang="en-US" altLang="zh-CN">
                <a:solidFill>
                  <a:srgbClr val="C00000"/>
                </a:solidFill>
                <a:latin typeface="宋体" panose="02010600030101010101" pitchFamily="2" charset="-122"/>
                <a:ea typeface="宋体" panose="02010600030101010101" pitchFamily="2" charset="-122"/>
              </a:rPr>
              <a:t> </a:t>
            </a:r>
            <a:r>
              <a:rPr lang="en-US" altLang="zh-CN">
                <a:solidFill>
                  <a:srgbClr val="C00000"/>
                </a:solidFill>
                <a:latin typeface="等线" panose="02010600030101010101" charset="-122"/>
                <a:ea typeface="等线" panose="02010600030101010101" charset="-122"/>
                <a:sym typeface="+mn-ea"/>
              </a:rPr>
              <a:t>→</a:t>
            </a:r>
            <a:r>
              <a:rPr lang="en-US" altLang="zh-CN">
                <a:solidFill>
                  <a:srgbClr val="C00000"/>
                </a:solidFill>
                <a:latin typeface="宋体" panose="02010600030101010101" pitchFamily="2" charset="-122"/>
                <a:ea typeface="宋体" panose="02010600030101010101" pitchFamily="2" charset="-122"/>
              </a:rPr>
              <a:t> </a:t>
            </a:r>
            <a:r>
              <a:rPr lang="en-US" altLang="zh-CN">
                <a:solidFill>
                  <a:srgbClr val="C00000"/>
                </a:solidFill>
                <a:latin typeface="微软雅黑" panose="020B0503020204020204" pitchFamily="34" charset="-122"/>
                <a:ea typeface="微软雅黑" panose="020B0503020204020204" pitchFamily="34" charset="-122"/>
                <a:sym typeface="+mn-ea"/>
              </a:rPr>
              <a:t>R</a:t>
            </a:r>
            <a:r>
              <a:rPr lang="en-US" altLang="zh-CN" baseline="-25000">
                <a:solidFill>
                  <a:srgbClr val="C00000"/>
                </a:solidFill>
                <a:latin typeface="微软雅黑" panose="020B0503020204020204" pitchFamily="34" charset="-122"/>
                <a:ea typeface="微软雅黑" panose="020B0503020204020204" pitchFamily="34" charset="-122"/>
                <a:sym typeface="+mn-ea"/>
              </a:rPr>
              <a:t>0</a:t>
            </a:r>
            <a:r>
              <a:rPr lang="en-US" altLang="zh-CN">
                <a:latin typeface="宋体" panose="02010600030101010101" pitchFamily="2" charset="-122"/>
                <a:ea typeface="宋体" panose="02010600030101010101" pitchFamily="2" charset="-122"/>
              </a:rPr>
              <a:t>      </a:t>
            </a:r>
            <a:endParaRPr lang="en-US" altLang="zh-CN">
              <a:latin typeface="等线" panose="02010600030101010101" charset="-122"/>
              <a:ea typeface="等线" panose="02010600030101010101" charset="-122"/>
              <a:sym typeface="+mn-ea"/>
            </a:endParaRPr>
          </a:p>
        </p:txBody>
      </p:sp>
      <p:sp>
        <p:nvSpPr>
          <p:cNvPr id="11" name="文本框 10"/>
          <p:cNvSpPr txBox="1"/>
          <p:nvPr/>
        </p:nvSpPr>
        <p:spPr>
          <a:xfrm>
            <a:off x="4000500" y="3752850"/>
            <a:ext cx="411480" cy="368300"/>
          </a:xfrm>
          <a:prstGeom prst="rect">
            <a:avLst/>
          </a:prstGeom>
          <a:noFill/>
        </p:spPr>
        <p:txBody>
          <a:bodyPr wrap="none" rtlCol="0" anchor="t">
            <a:spAutoFit/>
          </a:bodyPr>
          <a:p>
            <a:pPr algn="l"/>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2" name="文本框 11"/>
          <p:cNvSpPr txBox="1"/>
          <p:nvPr/>
        </p:nvSpPr>
        <p:spPr>
          <a:xfrm>
            <a:off x="5626100" y="400685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sym typeface="+mn-ea"/>
              </a:rPr>
              <a:t>②</a:t>
            </a:r>
            <a:endParaRPr lang="zh-CN" altLang="en-US"/>
          </a:p>
        </p:txBody>
      </p:sp>
      <p:sp>
        <p:nvSpPr>
          <p:cNvPr id="13" name="文本框 12"/>
          <p:cNvSpPr txBox="1"/>
          <p:nvPr/>
        </p:nvSpPr>
        <p:spPr>
          <a:xfrm>
            <a:off x="5890260" y="495173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4" name="文本框 13"/>
          <p:cNvSpPr txBox="1"/>
          <p:nvPr/>
        </p:nvSpPr>
        <p:spPr>
          <a:xfrm>
            <a:off x="1170940" y="285750"/>
            <a:ext cx="2783205" cy="368300"/>
          </a:xfrm>
          <a:prstGeom prst="rect">
            <a:avLst/>
          </a:prstGeom>
          <a:noFill/>
        </p:spPr>
        <p:txBody>
          <a:bodyPr wrap="square" rtlCol="0">
            <a:spAutoFit/>
          </a:bodyPr>
          <a:p>
            <a:r>
              <a:rPr lang="zh-CN" altLang="en-US"/>
              <a:t>第</a:t>
            </a:r>
            <a:r>
              <a:rPr lang="zh-CN" altLang="en-US"/>
              <a:t>二条指令</a:t>
            </a:r>
            <a:r>
              <a:rPr lang="zh-CN" altLang="en-US"/>
              <a:t>执行</a:t>
            </a:r>
            <a:endParaRPr lang="zh-CN" altLang="en-US"/>
          </a:p>
        </p:txBody>
      </p:sp>
      <p:sp>
        <p:nvSpPr>
          <p:cNvPr id="15" name="文本框 14"/>
          <p:cNvSpPr txBox="1"/>
          <p:nvPr/>
        </p:nvSpPr>
        <p:spPr>
          <a:xfrm>
            <a:off x="6454140" y="533273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③</a:t>
            </a:r>
            <a:endParaRPr lang="zh-CN" altLang="en-US"/>
          </a:p>
        </p:txBody>
      </p:sp>
      <p:sp>
        <p:nvSpPr>
          <p:cNvPr id="17" name="文本框 16"/>
          <p:cNvSpPr txBox="1"/>
          <p:nvPr/>
        </p:nvSpPr>
        <p:spPr>
          <a:xfrm>
            <a:off x="6652260" y="1121410"/>
            <a:ext cx="411480"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④</a:t>
            </a:r>
            <a:endParaRPr lang="zh-CN" altLang="en-US"/>
          </a:p>
        </p:txBody>
      </p:sp>
      <p:sp>
        <p:nvSpPr>
          <p:cNvPr id="18" name="文本框 17"/>
          <p:cNvSpPr txBox="1"/>
          <p:nvPr/>
        </p:nvSpPr>
        <p:spPr>
          <a:xfrm>
            <a:off x="8963660" y="2376170"/>
            <a:ext cx="411480" cy="368300"/>
          </a:xfrm>
          <a:prstGeom prst="rect">
            <a:avLst/>
          </a:prstGeom>
          <a:noFill/>
        </p:spPr>
        <p:txBody>
          <a:bodyPr wrap="square" rtlCol="0" anchor="t">
            <a:spAutoFit/>
          </a:bodyPr>
          <a:p>
            <a:r>
              <a:rPr lang="en-US" altLang="zh-CN">
                <a:latin typeface="微软雅黑" panose="020B0503020204020204" pitchFamily="34" charset="-122"/>
                <a:ea typeface="微软雅黑" panose="020B0503020204020204" pitchFamily="34" charset="-122"/>
                <a:sym typeface="+mn-ea"/>
              </a:rPr>
              <a:t>④</a:t>
            </a:r>
            <a:endParaRPr lang="zh-CN" altLang="en-US"/>
          </a:p>
        </p:txBody>
      </p:sp>
      <p:sp>
        <p:nvSpPr>
          <p:cNvPr id="19" name="文本框 18"/>
          <p:cNvSpPr txBox="1"/>
          <p:nvPr/>
        </p:nvSpPr>
        <p:spPr>
          <a:xfrm>
            <a:off x="2192020" y="3244850"/>
            <a:ext cx="411480" cy="368300"/>
          </a:xfrm>
          <a:prstGeom prst="rect">
            <a:avLst/>
          </a:prstGeom>
          <a:noFill/>
        </p:spPr>
        <p:txBody>
          <a:bodyPr wrap="none" rtlCol="0" anchor="t">
            <a:spAutoFit/>
          </a:bodyPr>
          <a:p>
            <a:r>
              <a:rPr lang="en-US" altLang="zh-CN">
                <a:latin typeface="微软雅黑" panose="020B0503020204020204" pitchFamily="34" charset="-122"/>
                <a:ea typeface="微软雅黑" panose="020B0503020204020204" pitchFamily="34" charset="-122"/>
                <a:sym typeface="+mn-ea"/>
              </a:rPr>
              <a:t>⑤</a:t>
            </a:r>
            <a:endParaRPr lang="zh-CN" altLang="en-US"/>
          </a:p>
        </p:txBody>
      </p:sp>
      <p:sp>
        <p:nvSpPr>
          <p:cNvPr id="22" name="文本框 21"/>
          <p:cNvSpPr txBox="1"/>
          <p:nvPr/>
        </p:nvSpPr>
        <p:spPr>
          <a:xfrm>
            <a:off x="3983990" y="1985010"/>
            <a:ext cx="525780" cy="368300"/>
          </a:xfrm>
          <a:prstGeom prst="rect">
            <a:avLst/>
          </a:prstGeom>
          <a:noFill/>
        </p:spPr>
        <p:txBody>
          <a:bodyPr wrap="none" rtlCol="0" anchor="t">
            <a:spAutoFit/>
          </a:bodyPr>
          <a:p>
            <a:r>
              <a:rPr lang="en-US" altLang="zh-CN">
                <a:latin typeface="宋体" panose="02010600030101010101" pitchFamily="2" charset="-122"/>
                <a:ea typeface="宋体" panose="02010600030101010101" pitchFamily="2" charset="-122"/>
                <a:sym typeface="+mn-ea"/>
              </a:rPr>
              <a:t> </a:t>
            </a:r>
            <a:r>
              <a:rPr lang="en-US" altLang="zh-CN">
                <a:solidFill>
                  <a:srgbClr val="C00000"/>
                </a:solidFill>
                <a:latin typeface="微软雅黑" panose="020B0503020204020204" pitchFamily="34" charset="-122"/>
                <a:ea typeface="微软雅黑" panose="020B0503020204020204" pitchFamily="34" charset="-122"/>
                <a:sym typeface="+mn-ea"/>
              </a:rPr>
              <a:t>⑥</a:t>
            </a:r>
            <a:endParaRPr lang="en-US" altLang="zh-CN">
              <a:solidFill>
                <a:srgbClr val="C00000"/>
              </a:solidFill>
              <a:latin typeface="微软雅黑" panose="020B0503020204020204" pitchFamily="34" charset="-122"/>
              <a:ea typeface="微软雅黑" panose="020B0503020204020204" pitchFamily="34" charset="-122"/>
              <a:sym typeface="+mn-ea"/>
            </a:endParaRPr>
          </a:p>
        </p:txBody>
      </p:sp>
      <p:pic>
        <p:nvPicPr>
          <p:cNvPr id="23" name="图片 22" descr="校徽"/>
          <p:cNvPicPr>
            <a:picLocks noChangeAspect="1"/>
          </p:cNvPicPr>
          <p:nvPr/>
        </p:nvPicPr>
        <p:blipFill>
          <a:blip r:embed="rId2">
            <a:alphaModFix amt="67000"/>
          </a:blip>
          <a:stretch>
            <a:fillRect/>
          </a:stretch>
        </p:blipFill>
        <p:spPr>
          <a:xfrm>
            <a:off x="232410" y="5527675"/>
            <a:ext cx="1297940" cy="1242695"/>
          </a:xfrm>
          <a:prstGeom prst="rect">
            <a:avLst/>
          </a:prstGeom>
        </p:spPr>
      </p:pic>
      <p:sp>
        <p:nvSpPr>
          <p:cNvPr id="24" name="直接连接符 23"/>
          <p:cNvSpPr/>
          <p:nvPr/>
        </p:nvSpPr>
        <p:spPr>
          <a:xfrm>
            <a:off x="7307580" y="4951730"/>
            <a:ext cx="341630" cy="1121410"/>
          </a:xfrm>
          <a:prstGeom prst="line">
            <a:avLst/>
          </a:prstGeom>
          <a:ln w="38100" cap="flat" cmpd="sng">
            <a:solidFill>
              <a:srgbClr val="FF0000"/>
            </a:solidFill>
            <a:prstDash val="solid"/>
            <a:headEnd type="none" w="med" len="med"/>
            <a:tailEnd type="triangle" w="med" len="med"/>
          </a:ln>
        </p:spPr>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14590"/>
                                        </p:tgtEl>
                                        <p:attrNameLst>
                                          <p:attrName>style.visibility</p:attrName>
                                        </p:attrNameLst>
                                      </p:cBhvr>
                                      <p:to>
                                        <p:strVal val="visible"/>
                                      </p:to>
                                    </p:set>
                                    <p:anim calcmode="lin" valueType="num">
                                      <p:cBhvr additive="base">
                                        <p:cTn id="7" dur="500" fill="hold"/>
                                        <p:tgtEl>
                                          <p:spTgt spid="1814590"/>
                                        </p:tgtEl>
                                        <p:attrNameLst>
                                          <p:attrName>ppt_x</p:attrName>
                                        </p:attrNameLst>
                                      </p:cBhvr>
                                      <p:tavLst>
                                        <p:tav tm="0">
                                          <p:val>
                                            <p:strVal val="#ppt_x"/>
                                          </p:val>
                                        </p:tav>
                                        <p:tav tm="100000">
                                          <p:val>
                                            <p:strVal val="#ppt_x"/>
                                          </p:val>
                                        </p:tav>
                                      </p:tavLst>
                                    </p:anim>
                                    <p:anim calcmode="lin" valueType="num">
                                      <p:cBhvr additive="base">
                                        <p:cTn id="8" dur="500" fill="hold"/>
                                        <p:tgtEl>
                                          <p:spTgt spid="18145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4800" spc="800" dirty="0">
                <a:sym typeface="+mn-ea"/>
              </a:rPr>
              <a:t>并行性处理计算机</a:t>
            </a:r>
            <a:endParaRPr lang="zh-CN" altLang="en-US" sz="6000" b="1" spc="1200" dirty="0">
              <a:solidFill>
                <a:srgbClr val="002060"/>
              </a:solidFill>
              <a:latin typeface="微软雅黑" panose="020B0503020204020204" pitchFamily="34" charset="-122"/>
              <a:ea typeface="微软雅黑" panose="020B0503020204020204" pitchFamily="34" charset="-122"/>
            </a:endParaRPr>
          </a:p>
          <a:p>
            <a:pPr lvl="2"/>
            <a:endParaRPr lang="zh-CN" altLang="en-US" dirty="0"/>
          </a:p>
        </p:txBody>
      </p:sp>
      <p:pic>
        <p:nvPicPr>
          <p:cNvPr id="100" name="图片 99"/>
          <p:cNvPicPr/>
          <p:nvPr/>
        </p:nvPicPr>
        <p:blipFill>
          <a:blip r:embed="rId1"/>
          <a:stretch>
            <a:fillRect/>
          </a:stretch>
        </p:blipFill>
        <p:spPr>
          <a:xfrm rot="20940000">
            <a:off x="493395" y="2526030"/>
            <a:ext cx="2839085" cy="4011930"/>
          </a:xfrm>
          <a:prstGeom prst="rect">
            <a:avLst/>
          </a:prstGeom>
          <a:noFill/>
          <a:ln w="9525">
            <a:noFill/>
          </a:ln>
        </p:spPr>
      </p:pic>
      <p:pic>
        <p:nvPicPr>
          <p:cNvPr id="14" name="图片 13" descr="校徽"/>
          <p:cNvPicPr>
            <a:picLocks noChangeAspect="1"/>
          </p:cNvPicPr>
          <p:nvPr/>
        </p:nvPicPr>
        <p:blipFill>
          <a:blip r:embed="rId2">
            <a:alphaModFix amt="67000"/>
          </a:blip>
          <a:stretch>
            <a:fillRect/>
          </a:stretch>
        </p:blipFill>
        <p:spPr>
          <a:xfrm>
            <a:off x="10894060" y="0"/>
            <a:ext cx="1297940" cy="1242695"/>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675" y="264795"/>
            <a:ext cx="3352165" cy="583565"/>
          </a:xfrm>
          <a:prstGeom prst="rect">
            <a:avLst/>
          </a:prstGeom>
          <a:noFill/>
        </p:spPr>
        <p:txBody>
          <a:bodyPr wrap="square" rtlCol="0">
            <a:spAutoFit/>
          </a:bodyPr>
          <a:p>
            <a:r>
              <a:rPr lang="zh-CN" altLang="en-US" sz="3200"/>
              <a:t>硬件并行设施</a:t>
            </a:r>
            <a:endParaRPr lang="zh-CN" altLang="en-US" sz="3200"/>
          </a:p>
        </p:txBody>
      </p:sp>
      <p:sp>
        <p:nvSpPr>
          <p:cNvPr id="5" name="文本框 4"/>
          <p:cNvSpPr txBox="1"/>
          <p:nvPr/>
        </p:nvSpPr>
        <p:spPr>
          <a:xfrm>
            <a:off x="1680845" y="1892300"/>
            <a:ext cx="8807450" cy="3415030"/>
          </a:xfrm>
          <a:prstGeom prst="rect">
            <a:avLst/>
          </a:prstGeom>
          <a:noFill/>
        </p:spPr>
        <p:txBody>
          <a:bodyPr wrap="square" rtlCol="0">
            <a:spAutoFit/>
          </a:bodyPr>
          <a:p>
            <a:pPr fontAlgn="auto">
              <a:lnSpc>
                <a:spcPct val="15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从20世纪70年代以来，主要受益于芯片集成度与并行处理技术的进步，经过不断更新换代的并行计算机(包括向量巨型机及其演变而来的小型、微型巨机，以及多核芯片，大规模和超大规模多机并行系统，高性能网</a:t>
            </a:r>
            <a:r>
              <a:rPr lang="zh-CN" altLang="en-US" sz="2400">
                <a:latin typeface="楷体" panose="02010609060101010101" charset="-122"/>
                <a:ea typeface="楷体" panose="02010609060101010101" charset="-122"/>
                <a:cs typeface="楷体" panose="02010609060101010101" charset="-122"/>
              </a:rPr>
              <a:t>络分布式系统，直至云计算平台)如雨后春笋般地涌现，把人类推入计算机技术向国民经济、国防建设和人民生活各领域全面渗透的新纪元。</a:t>
            </a:r>
            <a:endParaRPr lang="zh-CN" altLang="en-US" sz="2400">
              <a:latin typeface="楷体" panose="02010609060101010101" charset="-122"/>
              <a:ea typeface="楷体" panose="02010609060101010101" charset="-122"/>
              <a:cs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123190"/>
            <a:ext cx="1297940" cy="1242695"/>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675" y="264795"/>
            <a:ext cx="3352165" cy="583565"/>
          </a:xfrm>
          <a:prstGeom prst="rect">
            <a:avLst/>
          </a:prstGeom>
          <a:noFill/>
        </p:spPr>
        <p:txBody>
          <a:bodyPr wrap="square" rtlCol="0">
            <a:spAutoFit/>
          </a:bodyPr>
          <a:p>
            <a:r>
              <a:rPr lang="zh-CN" altLang="en-US" sz="3200"/>
              <a:t>硬件并行设施</a:t>
            </a:r>
            <a:endParaRPr lang="zh-CN" altLang="en-US" sz="3200"/>
          </a:p>
        </p:txBody>
      </p:sp>
      <p:sp>
        <p:nvSpPr>
          <p:cNvPr id="5" name="文本框 4"/>
          <p:cNvSpPr txBox="1"/>
          <p:nvPr/>
        </p:nvSpPr>
        <p:spPr>
          <a:xfrm>
            <a:off x="645795" y="1062355"/>
            <a:ext cx="10790555" cy="3969385"/>
          </a:xfrm>
          <a:prstGeom prst="rect">
            <a:avLst/>
          </a:prstGeom>
          <a:noFill/>
        </p:spPr>
        <p:txBody>
          <a:bodyPr wrap="square" rtlCol="0">
            <a:spAutoFit/>
          </a:bodyPr>
          <a:p>
            <a:pPr fontAlgn="auto">
              <a:lnSpc>
                <a:spcPct val="15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1.计算机并行性的发展</a:t>
            </a:r>
            <a:endParaRPr lang="zh-CN" altLang="en-US" sz="2400">
              <a:latin typeface="楷体" panose="02010609060101010101" charset="-122"/>
              <a:ea typeface="楷体" panose="02010609060101010101" charset="-122"/>
              <a:cs typeface="楷体" panose="02010609060101010101" charset="-122"/>
            </a:endParaRPr>
          </a:p>
          <a:p>
            <a:pPr fontAlgn="auto">
              <a:lnSpc>
                <a:spcPct val="15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一个计算机系统如图1.1所示，它涉及处理机(和电子式外部设备)的电子活动、机械式外设的机械活动和人的思维活动等三种具有本质差异的过程，其时间量级分别约为微秒乃至纳秒级、毫秒级和秒级，一档至少要差10倍!从三种活动时间量级上的不匹配，人们觉察到早期的计算机全是懒汉:它们手脚敏捷，但不主动，稍稍一干就睡大觉，等待反应“迟钝”的人的命令。上述分析孕育着最初的并行性思想。</a:t>
            </a:r>
            <a:endParaRPr lang="zh-CN" altLang="en-US" sz="2400">
              <a:latin typeface="楷体" panose="02010609060101010101" charset="-122"/>
              <a:ea typeface="楷体" panose="02010609060101010101" charset="-122"/>
              <a:cs typeface="楷体" panose="02010609060101010101" charset="-122"/>
            </a:endParaRPr>
          </a:p>
        </p:txBody>
      </p:sp>
      <p:pic>
        <p:nvPicPr>
          <p:cNvPr id="2" name="图片 1"/>
          <p:cNvPicPr>
            <a:picLocks noChangeAspect="1"/>
          </p:cNvPicPr>
          <p:nvPr/>
        </p:nvPicPr>
        <p:blipFill>
          <a:blip r:embed="rId1">
            <a:lum bright="18000"/>
          </a:blip>
          <a:stretch>
            <a:fillRect/>
          </a:stretch>
        </p:blipFill>
        <p:spPr>
          <a:xfrm>
            <a:off x="3977005" y="4708525"/>
            <a:ext cx="5906770" cy="1751965"/>
          </a:xfrm>
          <a:prstGeom prst="rect">
            <a:avLst/>
          </a:prstGeom>
          <a:noFill/>
          <a:ln>
            <a:noFill/>
          </a:ln>
        </p:spPr>
      </p:pic>
      <p:pic>
        <p:nvPicPr>
          <p:cNvPr id="14" name="图片 13" descr="校徽"/>
          <p:cNvPicPr>
            <a:picLocks noChangeAspect="1"/>
          </p:cNvPicPr>
          <p:nvPr/>
        </p:nvPicPr>
        <p:blipFill>
          <a:blip r:embed="rId2">
            <a:alphaModFix amt="67000"/>
          </a:blip>
          <a:stretch>
            <a:fillRect/>
          </a:stretch>
        </p:blipFill>
        <p:spPr>
          <a:xfrm>
            <a:off x="10894060" y="123190"/>
            <a:ext cx="1297940" cy="1242695"/>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44067" name="文本占位符 344066"/>
          <p:cNvSpPr>
            <a:spLocks noGrp="1"/>
          </p:cNvSpPr>
          <p:nvPr/>
        </p:nvSpPr>
        <p:spPr>
          <a:xfrm>
            <a:off x="1278255" y="1633855"/>
            <a:ext cx="9801860" cy="4078605"/>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32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l"/>
              <a:defRPr sz="28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9pPr>
          </a:lstStyle>
          <a:p>
            <a:pPr marL="0" indent="0">
              <a:lnSpc>
                <a:spcPct val="150000"/>
              </a:lnSpc>
              <a:spcBef>
                <a:spcPts val="0"/>
              </a:spcBef>
              <a:buNone/>
            </a:pP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布尔常量、布尔变量及其基本运算</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布尔常量</a:t>
            </a:r>
            <a:endPar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    布尔代数的常量有两个值：</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0</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endPar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    2</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布尔变量</a:t>
            </a:r>
            <a:endPar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    布尔代数的变量称为布尔变量。它们的取值只有两种可能</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即取值</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或</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0 ,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故又称二值代数。</a:t>
            </a:r>
            <a:r>
              <a:rPr sz="2800" dirty="0">
                <a:solidFill>
                  <a:srgbClr val="0070C0"/>
                </a:solidFill>
                <a:latin typeface="黑体" panose="02010609060101010101" pitchFamily="2" charset="-122"/>
                <a:ea typeface="黑体" panose="02010609060101010101" pitchFamily="2" charset="-122"/>
              </a:rPr>
              <a:t>                       </a:t>
            </a:r>
            <a:endParaRPr sz="2800" dirty="0">
              <a:solidFill>
                <a:srgbClr val="0070C0"/>
              </a:solidFill>
              <a:latin typeface="黑体" panose="02010609060101010101" pitchFamily="2" charset="-122"/>
              <a:ea typeface="黑体" panose="02010609060101010101" pitchFamily="2" charset="-122"/>
            </a:endParaRPr>
          </a:p>
          <a:p>
            <a:pPr marL="0" indent="0">
              <a:lnSpc>
                <a:spcPct val="150000"/>
              </a:lnSpc>
              <a:spcBef>
                <a:spcPts val="0"/>
              </a:spcBef>
              <a:buFont typeface="Wingdings" panose="05000000000000000000" pitchFamily="2" charset="2"/>
              <a:buNone/>
            </a:pPr>
            <a:r>
              <a:rPr sz="2800" dirty="0">
                <a:solidFill>
                  <a:srgbClr val="0070C0"/>
                </a:solidFill>
                <a:latin typeface="黑体" panose="02010609060101010101" pitchFamily="2" charset="-122"/>
                <a:ea typeface="黑体" panose="02010609060101010101" pitchFamily="2" charset="-122"/>
              </a:rPr>
              <a:t>                              </a:t>
            </a:r>
            <a:endParaRPr sz="2800" dirty="0">
              <a:solidFill>
                <a:srgbClr val="0070C0"/>
              </a:solidFill>
              <a:latin typeface="黑体" panose="02010609060101010101" pitchFamily="2" charset="-122"/>
              <a:ea typeface="黑体" panose="02010609060101010101" pitchFamily="2" charset="-122"/>
            </a:endParaRPr>
          </a:p>
        </p:txBody>
      </p:sp>
      <p:sp>
        <p:nvSpPr>
          <p:cNvPr id="4" name="标题 2"/>
          <p:cNvSpPr>
            <a:spLocks noGrp="1"/>
          </p:cNvSpPr>
          <p:nvPr/>
        </p:nvSpPr>
        <p:spPr>
          <a:xfrm>
            <a:off x="574675" y="304800"/>
            <a:ext cx="82677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zh-CN" altLang="en-US" sz="3200" b="1" dirty="0">
                <a:latin typeface="黑体" panose="02010609060101010101" pitchFamily="2" charset="-122"/>
                <a:ea typeface="黑体" panose="02010609060101010101" pitchFamily="2" charset="-122"/>
                <a:sym typeface="+mn-ea"/>
              </a:rPr>
              <a:t>布尔代数的基本概念 </a:t>
            </a:r>
            <a:endParaRPr sz="3200" b="1" dirty="0">
              <a:latin typeface="黑体" panose="02010609060101010101" pitchFamily="2" charset="-122"/>
              <a:ea typeface="黑体" panose="02010609060101010101" pitchFamily="2" charset="-122"/>
              <a:sym typeface="+mn-ea"/>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675" y="264795"/>
            <a:ext cx="3352165" cy="583565"/>
          </a:xfrm>
          <a:prstGeom prst="rect">
            <a:avLst/>
          </a:prstGeom>
          <a:noFill/>
        </p:spPr>
        <p:txBody>
          <a:bodyPr wrap="square" rtlCol="0">
            <a:spAutoFit/>
          </a:bodyPr>
          <a:p>
            <a:r>
              <a:rPr lang="zh-CN" altLang="en-US" sz="3200"/>
              <a:t>硬件并行设施</a:t>
            </a:r>
            <a:endParaRPr lang="zh-CN" altLang="en-US" sz="3200"/>
          </a:p>
        </p:txBody>
      </p:sp>
      <p:sp>
        <p:nvSpPr>
          <p:cNvPr id="5" name="文本框 4"/>
          <p:cNvSpPr txBox="1"/>
          <p:nvPr/>
        </p:nvSpPr>
        <p:spPr>
          <a:xfrm>
            <a:off x="645795" y="1062355"/>
            <a:ext cx="10995025" cy="5077460"/>
          </a:xfrm>
          <a:prstGeom prst="rect">
            <a:avLst/>
          </a:prstGeom>
          <a:noFill/>
        </p:spPr>
        <p:txBody>
          <a:bodyPr wrap="square" rtlCol="0">
            <a:spAutoFit/>
          </a:bodyPr>
          <a:p>
            <a:pPr fontAlgn="auto">
              <a:lnSpc>
                <a:spcPct val="150000"/>
              </a:lnSpc>
            </a:pPr>
            <a:r>
              <a:rPr lang="en-US" altLang="zh-CN"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为了挖掘计算机的内在潜力，外设与主机、外设与外设、各操作步骤、各能部件，乃至多核、多处理机、多计算机之间的并行性技术相继出现，经历了</a:t>
            </a:r>
            <a:r>
              <a:rPr sz="2400" b="1">
                <a:solidFill>
                  <a:srgbClr val="0070C0"/>
                </a:solidFill>
                <a:latin typeface="楷体" panose="02010609060101010101" charset="-122"/>
                <a:ea typeface="楷体" panose="02010609060101010101" charset="-122"/>
                <a:cs typeface="楷体" panose="02010609060101010101" charset="-122"/>
              </a:rPr>
              <a:t>“</a:t>
            </a:r>
            <a:r>
              <a:rPr sz="2400" b="1">
                <a:solidFill>
                  <a:srgbClr val="0070C0"/>
                </a:solidFill>
                <a:latin typeface="楷体" panose="02010609060101010101" charset="-122"/>
                <a:ea typeface="楷体" panose="02010609060101010101" charset="-122"/>
                <a:cs typeface="楷体" panose="02010609060101010101" charset="-122"/>
                <a:sym typeface="+mn-ea"/>
              </a:rPr>
              <a:t>宏</a:t>
            </a:r>
            <a:r>
              <a:rPr sz="2400" b="1">
                <a:solidFill>
                  <a:srgbClr val="0070C0"/>
                </a:solidFill>
                <a:latin typeface="楷体" panose="02010609060101010101" charset="-122"/>
                <a:ea typeface="楷体" panose="02010609060101010101" charset="-122"/>
                <a:cs typeface="楷体" panose="02010609060101010101" charset="-122"/>
              </a:rPr>
              <a:t>观串行，微观串行”</a:t>
            </a:r>
            <a:r>
              <a:rPr sz="2400">
                <a:latin typeface="楷体" panose="02010609060101010101" charset="-122"/>
                <a:ea typeface="楷体" panose="02010609060101010101" charset="-122"/>
                <a:cs typeface="楷体" panose="02010609060101010101" charset="-122"/>
              </a:rPr>
              <a:t>(操作系统诞生以前)，</a:t>
            </a:r>
            <a:r>
              <a:rPr sz="2400" b="1">
                <a:solidFill>
                  <a:srgbClr val="0070C0"/>
                </a:solidFill>
                <a:latin typeface="楷体" panose="02010609060101010101" charset="-122"/>
                <a:ea typeface="楷体" panose="02010609060101010101" charset="-122"/>
                <a:cs typeface="楷体" panose="02010609060101010101" charset="-122"/>
              </a:rPr>
              <a:t>“宏观并行，微观串行”</a:t>
            </a:r>
            <a:r>
              <a:rPr sz="2400">
                <a:latin typeface="楷体" panose="02010609060101010101" charset="-122"/>
                <a:ea typeface="楷体" panose="02010609060101010101" charset="-122"/>
                <a:cs typeface="楷体" panose="02010609060101010101" charset="-122"/>
              </a:rPr>
              <a:t>(分时系统)</a:t>
            </a:r>
            <a:r>
              <a:rPr lang="zh-CN" sz="2400">
                <a:latin typeface="楷体" panose="02010609060101010101" charset="-122"/>
                <a:ea typeface="楷体" panose="02010609060101010101" charset="-122"/>
                <a:cs typeface="楷体" panose="02010609060101010101" charset="-122"/>
              </a:rPr>
              <a:t>和</a:t>
            </a:r>
            <a:r>
              <a:rPr sz="2400" b="1">
                <a:solidFill>
                  <a:srgbClr val="0070C0"/>
                </a:solidFill>
                <a:latin typeface="楷体" panose="02010609060101010101" charset="-122"/>
                <a:ea typeface="楷体" panose="02010609060101010101" charset="-122"/>
                <a:cs typeface="楷体" panose="02010609060101010101" charset="-122"/>
              </a:rPr>
              <a:t>“宏观并行，微观并行”</a:t>
            </a:r>
            <a:r>
              <a:rPr sz="2400">
                <a:latin typeface="楷体" panose="02010609060101010101" charset="-122"/>
                <a:ea typeface="楷体" panose="02010609060101010101" charset="-122"/>
                <a:cs typeface="楷体" panose="02010609060101010101" charset="-122"/>
              </a:rPr>
              <a:t>(现代并行处理计算机)三个阶段。</a:t>
            </a:r>
            <a:r>
              <a:rPr sz="2400">
                <a:latin typeface="Times New Roman" panose="02020603050405020304" pitchFamily="18" charset="0"/>
                <a:ea typeface="楷体" panose="02010609060101010101" charset="-122"/>
                <a:cs typeface="Times New Roman" panose="02020603050405020304" pitchFamily="18" charset="0"/>
              </a:rPr>
              <a:t>按照美国M.JFlynn 的分类法，前两个阶段均在单指令流单数据流之列，第三阶段又细分为</a:t>
            </a:r>
            <a:r>
              <a:rPr lang="zh-CN" sz="2400">
                <a:latin typeface="Times New Roman" panose="02020603050405020304" pitchFamily="18" charset="0"/>
                <a:ea typeface="楷体" panose="02010609060101010101" charset="-122"/>
                <a:cs typeface="Times New Roman" panose="02020603050405020304" pitchFamily="18" charset="0"/>
              </a:rPr>
              <a:t>：</a:t>
            </a:r>
            <a:r>
              <a:rPr lang="zh-CN" sz="2400" b="1">
                <a:latin typeface="微软雅黑" panose="020B0503020204020204" pitchFamily="34" charset="-122"/>
                <a:ea typeface="微软雅黑" panose="020B0503020204020204" pitchFamily="34" charset="-122"/>
                <a:cs typeface="Times New Roman" panose="02020603050405020304" pitchFamily="18" charset="0"/>
              </a:rPr>
              <a:t>①</a:t>
            </a:r>
            <a:r>
              <a:rPr sz="2400" b="1">
                <a:solidFill>
                  <a:srgbClr val="FF0000"/>
                </a:solidFill>
                <a:latin typeface="Times New Roman" panose="02020603050405020304" pitchFamily="18" charset="0"/>
                <a:ea typeface="楷体" panose="02010609060101010101" charset="-122"/>
                <a:cs typeface="Times New Roman" panose="02020603050405020304" pitchFamily="18" charset="0"/>
              </a:rPr>
              <a:t>单指令多数据</a:t>
            </a:r>
            <a:r>
              <a:rPr sz="2400" b="1">
                <a:latin typeface="Times New Roman" panose="02020603050405020304" pitchFamily="18" charset="0"/>
                <a:ea typeface="楷体" panose="02010609060101010101" charset="-122"/>
                <a:cs typeface="Times New Roman" panose="02020603050405020304" pitchFamily="18" charset="0"/>
              </a:rPr>
              <a:t> SIMD(Single-Instruction and Multi-Data):单流水向量运算</a:t>
            </a:r>
            <a:r>
              <a:rPr lang="zh-CN" sz="2400" b="1">
                <a:latin typeface="Times New Roman" panose="02020603050405020304" pitchFamily="18" charset="0"/>
                <a:ea typeface="楷体" panose="02010609060101010101" charset="-122"/>
                <a:cs typeface="Times New Roman" panose="02020603050405020304" pitchFamily="18" charset="0"/>
              </a:rPr>
              <a:t>；</a:t>
            </a:r>
            <a:r>
              <a:rPr lang="zh-CN" sz="2400" b="1">
                <a:latin typeface="微软雅黑" panose="020B0503020204020204" pitchFamily="34" charset="-122"/>
                <a:ea typeface="微软雅黑" panose="020B0503020204020204" pitchFamily="34" charset="-122"/>
                <a:cs typeface="Times New Roman" panose="02020603050405020304" pitchFamily="18" charset="0"/>
                <a:sym typeface="+mn-ea"/>
              </a:rPr>
              <a:t>②</a:t>
            </a:r>
            <a:r>
              <a:rPr sz="2400" b="1">
                <a:solidFill>
                  <a:srgbClr val="FF0000"/>
                </a:solidFill>
                <a:latin typeface="Times New Roman" panose="02020603050405020304" pitchFamily="18" charset="0"/>
                <a:ea typeface="楷体" panose="02010609060101010101" charset="-122"/>
                <a:cs typeface="Times New Roman" panose="02020603050405020304" pitchFamily="18" charset="0"/>
              </a:rPr>
              <a:t>单程序多数据 </a:t>
            </a:r>
            <a:r>
              <a:rPr sz="2400" b="1">
                <a:latin typeface="Times New Roman" panose="02020603050405020304" pitchFamily="18" charset="0"/>
                <a:ea typeface="楷体" panose="02010609060101010101" charset="-122"/>
                <a:cs typeface="Times New Roman" panose="02020603050405020304" pitchFamily="18" charset="0"/>
              </a:rPr>
              <a:t>SPMD(Single-Program and Multi-Data):RISC阵列</a:t>
            </a:r>
            <a:r>
              <a:rPr lang="zh-CN" sz="2400" b="1">
                <a:latin typeface="Times New Roman" panose="02020603050405020304" pitchFamily="18" charset="0"/>
                <a:ea typeface="楷体" panose="02010609060101010101" charset="-122"/>
                <a:cs typeface="Times New Roman" panose="02020603050405020304" pitchFamily="18" charset="0"/>
              </a:rPr>
              <a:t>；</a:t>
            </a:r>
            <a:r>
              <a:rPr lang="zh-CN" sz="2400" b="1">
                <a:latin typeface="微软雅黑" panose="020B0503020204020204" pitchFamily="34" charset="-122"/>
                <a:ea typeface="微软雅黑" panose="020B0503020204020204" pitchFamily="34" charset="-122"/>
                <a:cs typeface="Times New Roman" panose="02020603050405020304" pitchFamily="18" charset="0"/>
                <a:sym typeface="+mn-ea"/>
              </a:rPr>
              <a:t>③</a:t>
            </a:r>
            <a:r>
              <a:rPr sz="2400" b="1">
                <a:solidFill>
                  <a:srgbClr val="FF0000"/>
                </a:solidFill>
                <a:latin typeface="Times New Roman" panose="02020603050405020304" pitchFamily="18" charset="0"/>
                <a:ea typeface="楷体" panose="02010609060101010101" charset="-122"/>
                <a:cs typeface="Times New Roman" panose="02020603050405020304" pitchFamily="18" charset="0"/>
              </a:rPr>
              <a:t>多指令多数据</a:t>
            </a:r>
            <a:r>
              <a:rPr sz="2400" b="1">
                <a:latin typeface="Times New Roman" panose="02020603050405020304" pitchFamily="18" charset="0"/>
                <a:ea typeface="楷体" panose="02010609060101010101" charset="-122"/>
                <a:cs typeface="Times New Roman" panose="02020603050405020304" pitchFamily="18" charset="0"/>
                <a:sym typeface="+mn-ea"/>
              </a:rPr>
              <a:t>MIMD</a:t>
            </a:r>
            <a:r>
              <a:rPr sz="2400" b="1">
                <a:latin typeface="Times New Roman" panose="02020603050405020304" pitchFamily="18" charset="0"/>
                <a:ea typeface="楷体" panose="02010609060101010101" charset="-122"/>
                <a:cs typeface="Times New Roman" panose="02020603050405020304" pitchFamily="18" charset="0"/>
              </a:rPr>
              <a:t> (Multi-Instruction and Multi-Data):多功能部件、多向量阵列、多核、多处理机、多计算机等类型。</a:t>
            </a:r>
            <a:endParaRPr sz="2400" b="1">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37465"/>
            <a:ext cx="1297940" cy="1242695"/>
          </a:xfrm>
          <a:prstGeom prst="rect">
            <a:avLst/>
          </a:prstGeo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675" y="264795"/>
            <a:ext cx="3352165" cy="583565"/>
          </a:xfrm>
          <a:prstGeom prst="rect">
            <a:avLst/>
          </a:prstGeom>
          <a:noFill/>
        </p:spPr>
        <p:txBody>
          <a:bodyPr wrap="square" rtlCol="0">
            <a:spAutoFit/>
          </a:bodyPr>
          <a:p>
            <a:r>
              <a:rPr lang="zh-CN" altLang="en-US" sz="3200"/>
              <a:t>硬件并行设施</a:t>
            </a:r>
            <a:endParaRPr lang="zh-CN" altLang="en-US" sz="3200"/>
          </a:p>
        </p:txBody>
      </p:sp>
      <p:sp>
        <p:nvSpPr>
          <p:cNvPr id="5" name="文本框 4"/>
          <p:cNvSpPr txBox="1"/>
          <p:nvPr/>
        </p:nvSpPr>
        <p:spPr>
          <a:xfrm>
            <a:off x="645795" y="1062355"/>
            <a:ext cx="10995025" cy="5077460"/>
          </a:xfrm>
          <a:prstGeom prst="rect">
            <a:avLst/>
          </a:prstGeom>
          <a:noFill/>
        </p:spPr>
        <p:txBody>
          <a:bodyPr wrap="square" rtlCol="0">
            <a:spAutoFit/>
          </a:bodyPr>
          <a:p>
            <a:pPr fontAlgn="auto">
              <a:lnSpc>
                <a:spcPct val="150000"/>
              </a:lnSpc>
            </a:pPr>
            <a:r>
              <a:rPr lang="en-US" altLang="zh-CN" sz="2400">
                <a:latin typeface="楷体" panose="02010609060101010101" charset="-122"/>
                <a:ea typeface="楷体" panose="02010609060101010101" charset="-122"/>
                <a:cs typeface="楷体" panose="02010609060101010101" charset="-122"/>
              </a:rPr>
              <a:t>   </a:t>
            </a:r>
            <a:r>
              <a:rPr sz="2400">
                <a:solidFill>
                  <a:srgbClr val="0070C0"/>
                </a:solidFill>
                <a:ea typeface="楷体" panose="02010609060101010101" charset="-122"/>
              </a:rPr>
              <a:t>并行性是指多于一个事件在同一时刻发生</a:t>
            </a:r>
            <a:r>
              <a:rPr sz="2400">
                <a:ea typeface="楷体" panose="02010609060101010101" charset="-122"/>
              </a:rPr>
              <a:t>，例如多核多机多功异步并行；也指在部分重叠的时间内出现，例如流水线向量运算；还指多于一个事件在同(相对而言不大长的)时间间隔内发生，例加分时系统。显然，在并行性的概念上，前两者皆高于(利用人脑关于电脑“思维"方面的时间差，貌似“同时”的)第三者。今天的并行处理计算机，</a:t>
            </a:r>
            <a:r>
              <a:rPr sz="2400">
                <a:solidFill>
                  <a:srgbClr val="0070C0"/>
                </a:solidFill>
                <a:ea typeface="楷体" panose="02010609060101010101" charset="-122"/>
              </a:rPr>
              <a:t>能够真正同时地执行多个任务或多条(不同的)指令</a:t>
            </a:r>
            <a:r>
              <a:rPr sz="2400">
                <a:ea typeface="楷体" panose="02010609060101010101" charset="-122"/>
              </a:rPr>
              <a:t>(多功能部件、多核、多处理机和多计算机——统称多机)；或者</a:t>
            </a:r>
            <a:r>
              <a:rPr sz="2400">
                <a:solidFill>
                  <a:srgbClr val="0070C0"/>
                </a:solidFill>
                <a:ea typeface="楷体" panose="02010609060101010101" charset="-122"/>
              </a:rPr>
              <a:t>能够真正同时地对多个数据项进行操作</a:t>
            </a:r>
            <a:r>
              <a:rPr sz="2400">
                <a:ea typeface="楷体" panose="02010609060101010101" charset="-122"/>
              </a:rPr>
              <a:t>(向量运算和阵列多处理器同步并行)。它们都属于“多于一个事件在同一时刻发生”或“多于一个事件在部分重叠的时间内出现”的高级情形，很多高性能的计算机系统将它们统一到同一体系结构之中，把并行性推向登峰造极的地步</a:t>
            </a:r>
            <a:r>
              <a:rPr lang="zh-CN" sz="2400">
                <a:ea typeface="楷体" panose="02010609060101010101" charset="-122"/>
              </a:rPr>
              <a:t>。</a:t>
            </a:r>
            <a:endParaRPr lang="zh-CN" sz="2400">
              <a:ea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1339850" y="3319145"/>
            <a:ext cx="9834880" cy="2630170"/>
          </a:xfrm>
          <a:prstGeom prst="rect">
            <a:avLst/>
          </a:prstGeom>
          <a:noFill/>
        </p:spPr>
        <p:txBody>
          <a:bodyPr wrap="square" rtlCol="0">
            <a:spAutoFit/>
          </a:bodyPr>
          <a:lstStyle/>
          <a:p>
            <a:pPr algn="r">
              <a:lnSpc>
                <a:spcPct val="125000"/>
              </a:lnSpc>
            </a:pPr>
            <a:r>
              <a:rPr lang="zh-CN" altLang="en-US" sz="4800" b="1" kern="0" spc="1200" dirty="0" smtClean="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rPr>
              <a:t>计算机思维与计算机基础</a:t>
            </a: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endParaRPr>
          </a:p>
          <a:p>
            <a:pPr algn="r">
              <a:lnSpc>
                <a:spcPct val="125000"/>
              </a:lnSpc>
            </a:pP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Helvetica Light"/>
            </a:endParaRPr>
          </a:p>
          <a:p>
            <a:pPr algn="r">
              <a:lnSpc>
                <a:spcPct val="125000"/>
              </a:lnSpc>
            </a:pPr>
            <a:r>
              <a:rPr lang="zh-CN" altLang="en-US"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第</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5</a:t>
            </a:r>
            <a:r>
              <a:rPr lang="zh-CN" altLang="en-US"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讲</a:t>
            </a:r>
            <a:r>
              <a:rPr lang="en-US" altLang="zh-CN"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:计算机</a:t>
            </a:r>
            <a:r>
              <a:rPr lang="zh-CN" altLang="en-US"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软件</a:t>
            </a:r>
            <a:r>
              <a:rPr lang="en-US" altLang="zh-CN"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的基本思维</a:t>
            </a:r>
            <a:endParaRPr lang="en-US" altLang="zh-CN"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endParaRPr>
          </a:p>
        </p:txBody>
      </p:sp>
      <p:cxnSp>
        <p:nvCxnSpPr>
          <p:cNvPr id="12" name="直接连接符 11"/>
          <p:cNvCxnSpPr/>
          <p:nvPr/>
        </p:nvCxnSpPr>
        <p:spPr>
          <a:xfrm>
            <a:off x="6582929" y="3264140"/>
            <a:ext cx="459157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2929" y="5267462"/>
            <a:ext cx="459157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6"/>
          <p:cNvSpPr txBox="1"/>
          <p:nvPr/>
        </p:nvSpPr>
        <p:spPr>
          <a:xfrm>
            <a:off x="164577" y="1887480"/>
            <a:ext cx="4731975" cy="523220"/>
          </a:xfrm>
          <a:prstGeom prst="rect">
            <a:avLst/>
          </a:prstGeom>
          <a:noFill/>
        </p:spPr>
        <p:txBody>
          <a:bodyPr wrap="square" rtlCol="0">
            <a:spAutoFit/>
          </a:bodyPr>
          <a:lstStyle/>
          <a:p>
            <a:pPr algn="dist"/>
            <a:endParaRPr lang="zh-CN" altLang="en-US" sz="2800" b="1" spc="400" dirty="0">
              <a:solidFill>
                <a:srgbClr val="FFC000">
                  <a:lumMod val="40000"/>
                  <a:lumOff val="60000"/>
                </a:srgb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481695" y="6328410"/>
            <a:ext cx="3209290" cy="368300"/>
          </a:xfrm>
          <a:prstGeom prst="rect">
            <a:avLst/>
          </a:prstGeom>
          <a:noFill/>
        </p:spPr>
        <p:txBody>
          <a:bodyPr wrap="square" rtlCol="0" anchor="t">
            <a:spAutoFit/>
          </a:bodyPr>
          <a:p>
            <a:r>
              <a:rPr lang="zh-CN" altLang="en-US" b="1" dirty="0">
                <a:solidFill>
                  <a:schemeClr val="bg1"/>
                </a:solidFill>
                <a:uFillTx/>
                <a:ea typeface="楷体_GB2312"/>
              </a:rPr>
              <a:t>时间：</a:t>
            </a:r>
            <a:fld id="{BB962C8B-B14F-4D97-AF65-F5344CB8AC3E}" type="datetime2">
              <a:rPr lang="zh-CN" altLang="en-US" b="1" dirty="0">
                <a:solidFill>
                  <a:schemeClr val="bg1"/>
                </a:solidFill>
                <a:uFillTx/>
                <a:ea typeface="楷体_GB2312"/>
              </a:rPr>
            </a:fld>
            <a:endParaRPr lang="zh-CN" altLang="en-US" b="1"/>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idx="4294967295"/>
          </p:nvPr>
        </p:nvSpPr>
        <p:spPr>
          <a:xfrm>
            <a:off x="4592055" y="1193200"/>
            <a:ext cx="3030538" cy="677863"/>
          </a:xfrm>
          <a:prstGeom prst="rect">
            <a:avLst/>
          </a:prstGeom>
        </p:spPr>
        <p:txBody>
          <a:bodyPr vert="horz" wrap="square" lIns="0" tIns="12700" rIns="0" bIns="0" rtlCol="0">
            <a:spAutoFit/>
          </a:bodyPr>
          <a:lstStyle/>
          <a:p>
            <a:pPr marL="12700">
              <a:spcBef>
                <a:spcPts val="100"/>
              </a:spcBef>
            </a:pPr>
            <a:r>
              <a:rPr sz="4800" b="1" i="0" spc="-5" dirty="0">
                <a:solidFill>
                  <a:schemeClr val="tx1">
                    <a:lumMod val="75000"/>
                    <a:lumOff val="25000"/>
                  </a:schemeClr>
                </a:solidFill>
                <a:latin typeface="微软雅黑" panose="020B0503020204020204" pitchFamily="34" charset="-122"/>
                <a:ea typeface="微软雅黑" panose="020B0503020204020204" pitchFamily="34" charset="-122"/>
              </a:rPr>
              <a:t>目</a:t>
            </a:r>
            <a:r>
              <a:rPr sz="4800" b="1" i="0" spc="595" dirty="0">
                <a:solidFill>
                  <a:schemeClr val="tx1">
                    <a:lumMod val="75000"/>
                    <a:lumOff val="25000"/>
                  </a:schemeClr>
                </a:solidFill>
                <a:latin typeface="微软雅黑" panose="020B0503020204020204" pitchFamily="34" charset="-122"/>
                <a:ea typeface="微软雅黑" panose="020B0503020204020204" pitchFamily="34" charset="-122"/>
              </a:rPr>
              <a:t>录</a:t>
            </a:r>
            <a:r>
              <a:rPr sz="2400" b="1" i="0" spc="-5" dirty="0">
                <a:solidFill>
                  <a:srgbClr val="35495D"/>
                </a:solidFill>
                <a:latin typeface="微软雅黑" panose="020B0503020204020204" pitchFamily="34" charset="-122"/>
                <a:ea typeface="微软雅黑" panose="020B0503020204020204" pitchFamily="34" charset="-122"/>
              </a:rPr>
              <a:t>CONTENTS</a:t>
            </a:r>
            <a:endParaRPr sz="2400" b="1" dirty="0">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087278" y="1950941"/>
            <a:ext cx="2884664" cy="0"/>
          </a:xfrm>
          <a:prstGeom prst="line">
            <a:avLst/>
          </a:prstGeom>
          <a:ln w="57150">
            <a:solidFill>
              <a:srgbClr val="57616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971942" y="1954052"/>
            <a:ext cx="2846833" cy="0"/>
          </a:xfrm>
          <a:prstGeom prst="line">
            <a:avLst/>
          </a:prstGeom>
          <a:ln w="57150">
            <a:solidFill>
              <a:srgbClr val="D1DBE4"/>
            </a:solidFill>
          </a:ln>
        </p:spPr>
        <p:style>
          <a:lnRef idx="1">
            <a:schemeClr val="accent1"/>
          </a:lnRef>
          <a:fillRef idx="0">
            <a:schemeClr val="accent1"/>
          </a:fillRef>
          <a:effectRef idx="0">
            <a:schemeClr val="accent1"/>
          </a:effectRef>
          <a:fontRef idx="minor">
            <a:schemeClr val="tx1"/>
          </a:fontRef>
        </p:style>
      </p:cxnSp>
      <p:sp>
        <p:nvSpPr>
          <p:cNvPr id="13" name="object 23"/>
          <p:cNvSpPr/>
          <p:nvPr/>
        </p:nvSpPr>
        <p:spPr>
          <a:xfrm>
            <a:off x="1405149" y="3787812"/>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14" name="object 24"/>
          <p:cNvSpPr/>
          <p:nvPr/>
        </p:nvSpPr>
        <p:spPr>
          <a:xfrm>
            <a:off x="1455419" y="4677483"/>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grpSp>
        <p:nvGrpSpPr>
          <p:cNvPr id="24" name="组合 23"/>
          <p:cNvGrpSpPr/>
          <p:nvPr/>
        </p:nvGrpSpPr>
        <p:grpSpPr>
          <a:xfrm>
            <a:off x="1915127" y="3150870"/>
            <a:ext cx="9758713" cy="2160905"/>
            <a:chOff x="6070" y="3136"/>
            <a:chExt cx="8367" cy="3403"/>
          </a:xfrm>
        </p:grpSpPr>
        <p:sp>
          <p:nvSpPr>
            <p:cNvPr id="17" name="文本框 16"/>
            <p:cNvSpPr txBox="1"/>
            <p:nvPr/>
          </p:nvSpPr>
          <p:spPr>
            <a:xfrm>
              <a:off x="6070" y="3314"/>
              <a:ext cx="500" cy="580"/>
            </a:xfrm>
            <a:prstGeom prst="rect">
              <a:avLst/>
            </a:prstGeom>
            <a:solidFill>
              <a:srgbClr val="D1DBE4"/>
            </a:solidFill>
            <a:ln w="12700">
              <a:solidFill>
                <a:schemeClr val="bg1"/>
              </a:solidFill>
            </a:ln>
          </p:spPr>
          <p:txBody>
            <a:bodyPr wrap="square" rtlCol="0">
              <a:spAutoFit/>
            </a:bodyPr>
            <a:lstStyle/>
            <a:p>
              <a:pPr>
                <a:defRPr/>
              </a:pPr>
              <a:r>
                <a:rPr lang="en-US" altLang="zh-CN" b="1" dirty="0">
                  <a:solidFill>
                    <a:srgbClr val="FF0000"/>
                  </a:solidFill>
                  <a:latin typeface="微软雅黑" panose="020B0503020204020204" pitchFamily="34" charset="-122"/>
                  <a:ea typeface="微软雅黑" panose="020B0503020204020204" pitchFamily="34" charset="-122"/>
                </a:rPr>
                <a:t>01</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070" y="5959"/>
              <a:ext cx="464" cy="580"/>
            </a:xfrm>
            <a:prstGeom prst="rect">
              <a:avLst/>
            </a:prstGeom>
            <a:solidFill>
              <a:srgbClr val="D1DBE4"/>
            </a:solidFill>
            <a:ln w="12700">
              <a:solidFill>
                <a:schemeClr val="bg1"/>
              </a:solidFill>
            </a:ln>
          </p:spPr>
          <p:txBody>
            <a:bodyPr wrap="square" rtlCol="0">
              <a:spAutoFit/>
            </a:bodyPr>
            <a:lstStyle>
              <a:defPPr>
                <a:defRPr lang="zh-CN"/>
              </a:defPPr>
              <a:lvl1pPr>
                <a:defRPr b="1">
                  <a:solidFill>
                    <a:srgbClr val="778494"/>
                  </a:solidFill>
                  <a:latin typeface="微软雅黑" panose="020B0503020204020204" pitchFamily="34" charset="-122"/>
                  <a:ea typeface="微软雅黑" panose="020B0503020204020204" pitchFamily="34" charset="-122"/>
                </a:defRPr>
              </a:lvl1pPr>
            </a:lstStyle>
            <a:p>
              <a:pPr>
                <a:defRPr/>
              </a:pPr>
              <a:r>
                <a:rPr lang="en-US" altLang="zh-CN" dirty="0">
                  <a:solidFill>
                    <a:srgbClr val="FF0000"/>
                  </a:solidFill>
                </a:rPr>
                <a:t>02</a:t>
              </a:r>
              <a:endParaRPr lang="zh-CN" altLang="en-US" dirty="0">
                <a:solidFill>
                  <a:srgbClr val="FF0000"/>
                </a:solidFill>
              </a:endParaRPr>
            </a:p>
          </p:txBody>
        </p:sp>
        <p:sp>
          <p:nvSpPr>
            <p:cNvPr id="2" name="文本框 1"/>
            <p:cNvSpPr txBox="1"/>
            <p:nvPr/>
          </p:nvSpPr>
          <p:spPr>
            <a:xfrm>
              <a:off x="6610" y="3136"/>
              <a:ext cx="7827" cy="919"/>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rPr>
                <a:t>软件</a:t>
              </a:r>
              <a:endParaRPr lang="zh-CN" altLang="en-US" sz="3200" b="1" spc="800" dirty="0">
                <a:solidFill>
                  <a:srgbClr val="002060"/>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556" y="4462"/>
              <a:ext cx="7699" cy="919"/>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sym typeface="+mn-ea"/>
                </a:rPr>
                <a:t>由机器语言到高级语言</a:t>
              </a:r>
              <a:endParaRPr lang="zh-CN" altLang="en-US" sz="3200" b="1" spc="800" dirty="0">
                <a:solidFill>
                  <a:srgbClr val="002060"/>
                </a:solidFill>
                <a:latin typeface="微软雅黑" panose="020B0503020204020204" pitchFamily="34" charset="-122"/>
                <a:ea typeface="微软雅黑" panose="020B0503020204020204" pitchFamily="34" charset="-122"/>
                <a:sym typeface="+mn-ea"/>
              </a:endParaRPr>
            </a:p>
          </p:txBody>
        </p:sp>
      </p:grpSp>
      <p:sp>
        <p:nvSpPr>
          <p:cNvPr id="3" name="文本框 2"/>
          <p:cNvSpPr txBox="1"/>
          <p:nvPr/>
        </p:nvSpPr>
        <p:spPr>
          <a:xfrm>
            <a:off x="2466725" y="4841240"/>
            <a:ext cx="8979602" cy="583565"/>
          </a:xfrm>
          <a:prstGeom prst="rect">
            <a:avLst/>
          </a:prstGeom>
          <a:noFill/>
        </p:spPr>
        <p:txBody>
          <a:bodyPr wrap="square" rtlCol="0">
            <a:spAutoFit/>
          </a:bodyPr>
          <a:p>
            <a:pPr>
              <a:defRPr/>
            </a:pPr>
            <a:r>
              <a:rPr lang="zh-CN" altLang="en-US" sz="3200" b="1" spc="800" dirty="0">
                <a:solidFill>
                  <a:srgbClr val="002060"/>
                </a:solidFill>
                <a:latin typeface="微软雅黑" panose="020B0503020204020204" pitchFamily="34" charset="-122"/>
                <a:ea typeface="微软雅黑" panose="020B0503020204020204" pitchFamily="34" charset="-122"/>
                <a:sym typeface="+mn-ea"/>
              </a:rPr>
              <a:t>计算机</a:t>
            </a:r>
            <a:r>
              <a:rPr lang="zh-CN" altLang="en-US" sz="3200" b="1" spc="800" dirty="0">
                <a:solidFill>
                  <a:srgbClr val="002060"/>
                </a:solidFill>
                <a:latin typeface="微软雅黑" panose="020B0503020204020204" pitchFamily="34" charset="-122"/>
                <a:ea typeface="微软雅黑" panose="020B0503020204020204" pitchFamily="34" charset="-122"/>
                <a:sym typeface="+mn-ea"/>
              </a:rPr>
              <a:t>操作系统</a:t>
            </a:r>
            <a:endParaRPr lang="zh-CN" altLang="en-US" sz="3200" b="1" spc="800" dirty="0">
              <a:solidFill>
                <a:srgbClr val="002060"/>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930367" y="4023995"/>
            <a:ext cx="541179" cy="368300"/>
          </a:xfrm>
          <a:prstGeom prst="rect">
            <a:avLst/>
          </a:prstGeom>
          <a:solidFill>
            <a:srgbClr val="D1DBE4"/>
          </a:solidFill>
          <a:ln w="12700">
            <a:solidFill>
              <a:schemeClr val="bg1"/>
            </a:solidFill>
          </a:ln>
        </p:spPr>
        <p:txBody>
          <a:bodyPr wrap="square" rtlCol="0">
            <a:spAutoFit/>
          </a:bodyPr>
          <a:lstStyle>
            <a:defPPr>
              <a:defRPr lang="zh-CN"/>
            </a:defPPr>
            <a:lvl1pPr>
              <a:defRPr b="1">
                <a:solidFill>
                  <a:srgbClr val="778494"/>
                </a:solidFill>
                <a:latin typeface="微软雅黑" panose="020B0503020204020204" pitchFamily="34" charset="-122"/>
                <a:ea typeface="微软雅黑" panose="020B0503020204020204" pitchFamily="34" charset="-122"/>
              </a:defRPr>
            </a:lvl1pPr>
          </a:lstStyle>
          <a:p>
            <a:pPr>
              <a:defRPr/>
            </a:pPr>
            <a:r>
              <a:rPr lang="en-US" altLang="zh-CN" dirty="0">
                <a:solidFill>
                  <a:srgbClr val="FF0000"/>
                </a:solidFill>
              </a:rPr>
              <a:t>02</a:t>
            </a:r>
            <a:endParaRPr lang="zh-CN" altLang="en-US" dirty="0">
              <a:solidFill>
                <a:srgbClr val="FF0000"/>
              </a:solidFill>
            </a:endParaRPr>
          </a:p>
        </p:txBody>
      </p:sp>
      <p:sp>
        <p:nvSpPr>
          <p:cNvPr id="5" name="object 24"/>
          <p:cNvSpPr/>
          <p:nvPr/>
        </p:nvSpPr>
        <p:spPr>
          <a:xfrm>
            <a:off x="1460499" y="5556323"/>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p>
            <a:pPr>
              <a:defRPr/>
            </a:pPr>
            <a:endParaRPr>
              <a:solidFill>
                <a:prstClr val="black"/>
              </a:solidFill>
            </a:endParaRPr>
          </a:p>
        </p:txBody>
      </p:sp>
      <p:pic>
        <p:nvPicPr>
          <p:cNvPr id="6" name="图片 5"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4800" spc="800" dirty="0">
                <a:sym typeface="+mn-ea"/>
              </a:rPr>
              <a:t>软件</a:t>
            </a:r>
            <a:endParaRPr lang="zh-CN" altLang="en-US" sz="6000" b="1" spc="1200" dirty="0">
              <a:solidFill>
                <a:srgbClr val="002060"/>
              </a:solidFill>
              <a:latin typeface="微软雅黑" panose="020B0503020204020204" pitchFamily="34" charset="-122"/>
              <a:ea typeface="微软雅黑" panose="020B0503020204020204" pitchFamily="34" charset="-122"/>
            </a:endParaRPr>
          </a:p>
          <a:p>
            <a:pPr lvl="2"/>
            <a:endParaRPr lang="zh-CN" altLang="en-US" dirty="0"/>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8195"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8196" name="Text Box 5"/>
          <p:cNvSpPr txBox="1"/>
          <p:nvPr/>
        </p:nvSpPr>
        <p:spPr>
          <a:xfrm>
            <a:off x="1054735" y="823595"/>
            <a:ext cx="54864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 软件的定义</a:t>
            </a:r>
            <a:r>
              <a:rPr lang="zh-CN" altLang="en-US" sz="2400" dirty="0">
                <a:latin typeface="隶书" panose="02010509060101010101" pitchFamily="49" charset="-122"/>
                <a:ea typeface="隶书" panose="02010509060101010101" pitchFamily="49" charset="-122"/>
              </a:rPr>
              <a:t> </a:t>
            </a:r>
            <a:endParaRPr lang="zh-CN" altLang="en-US" sz="2400" dirty="0">
              <a:latin typeface="隶书" panose="02010509060101010101" pitchFamily="49" charset="-122"/>
              <a:ea typeface="隶书" panose="02010509060101010101" pitchFamily="49" charset="-122"/>
            </a:endParaRPr>
          </a:p>
        </p:txBody>
      </p:sp>
      <p:sp>
        <p:nvSpPr>
          <p:cNvPr id="8198" name="Text Box 7"/>
          <p:cNvSpPr txBox="1"/>
          <p:nvPr/>
        </p:nvSpPr>
        <p:spPr>
          <a:xfrm>
            <a:off x="1149350" y="1499870"/>
            <a:ext cx="9766300" cy="4523105"/>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a:t>
            </a:r>
            <a:r>
              <a:rPr sz="2400" dirty="0">
                <a:latin typeface="楷体" panose="02010609060101010101" charset="-122"/>
                <a:ea typeface="楷体" panose="02010609060101010101" charset="-122"/>
                <a:cs typeface="楷体" panose="02010609060101010101" charset="-122"/>
              </a:rPr>
              <a:t>狭义地理解，可把为了运行、管理和维护计算机所编制的各种程序的总和称为计算机软件</a:t>
            </a:r>
            <a:r>
              <a:rPr lang="zh-CN" sz="2400" dirty="0">
                <a:latin typeface="楷体" panose="02010609060101010101" charset="-122"/>
                <a:ea typeface="楷体" panose="02010609060101010101" charset="-122"/>
                <a:cs typeface="楷体" panose="02010609060101010101" charset="-122"/>
              </a:rPr>
              <a:t>。</a:t>
            </a:r>
            <a:endParaRPr lang="zh-CN"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r>
              <a:rPr lang="zh-CN" sz="2400" dirty="0">
                <a:latin typeface="楷体" panose="02010609060101010101" charset="-122"/>
                <a:ea typeface="楷体" panose="02010609060101010101" charset="-122"/>
                <a:cs typeface="楷体" panose="02010609060101010101" charset="-122"/>
              </a:rPr>
              <a:t> </a:t>
            </a:r>
            <a:r>
              <a:rPr lang="en-US" altLang="zh-CN" sz="2400" dirty="0">
                <a:latin typeface="楷体" panose="02010609060101010101" charset="-122"/>
                <a:ea typeface="楷体" panose="02010609060101010101" charset="-122"/>
                <a:cs typeface="楷体" panose="02010609060101010101" charset="-122"/>
              </a:rPr>
              <a:t>   </a:t>
            </a:r>
            <a:r>
              <a:rPr sz="2400" dirty="0">
                <a:latin typeface="楷体" panose="02010609060101010101" charset="-122"/>
                <a:ea typeface="楷体" panose="02010609060101010101" charset="-122"/>
                <a:cs typeface="楷体" panose="02010609060101010101" charset="-122"/>
              </a:rPr>
              <a:t>广义的软件概念是以下三者的总称</a:t>
            </a:r>
            <a:r>
              <a:rPr lang="zh-CN" sz="2400" dirty="0">
                <a:latin typeface="楷体" panose="02010609060101010101" charset="-122"/>
                <a:ea typeface="楷体" panose="02010609060101010101" charset="-122"/>
                <a:cs typeface="楷体" panose="02010609060101010101" charset="-122"/>
              </a:rPr>
              <a:t>：</a:t>
            </a:r>
            <a:endParaRPr lang="zh-CN"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r>
              <a:rPr lang="zh-CN" sz="2400" dirty="0">
                <a:latin typeface="楷体" panose="02010609060101010101" charset="-122"/>
                <a:ea typeface="楷体" panose="02010609060101010101" charset="-122"/>
                <a:cs typeface="楷体" panose="02010609060101010101" charset="-122"/>
              </a:rPr>
              <a:t> </a:t>
            </a:r>
            <a:r>
              <a:rPr lang="en-US" altLang="zh-CN" sz="2400" dirty="0">
                <a:latin typeface="楷体" panose="02010609060101010101" charset="-122"/>
                <a:ea typeface="楷体" panose="02010609060101010101" charset="-122"/>
                <a:cs typeface="楷体" panose="02010609060101010101" charset="-122"/>
              </a:rPr>
              <a:t>   </a:t>
            </a:r>
            <a:r>
              <a:rPr lang="zh-CN" sz="2400" dirty="0">
                <a:latin typeface="楷体" panose="02010609060101010101" charset="-122"/>
                <a:ea typeface="楷体" panose="02010609060101010101" charset="-122"/>
                <a:cs typeface="楷体" panose="02010609060101010101" charset="-122"/>
              </a:rPr>
              <a:t>程序和数据。用计算机程序设计语言描述的计算机所处理的一系列步骤及运算对象。</a:t>
            </a:r>
            <a:endParaRPr lang="zh-CN"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r>
              <a:rPr lang="zh-CN" sz="2400" dirty="0">
                <a:latin typeface="楷体" panose="02010609060101010101" charset="-122"/>
                <a:ea typeface="楷体" panose="02010609060101010101" charset="-122"/>
                <a:cs typeface="楷体" panose="02010609060101010101" charset="-122"/>
              </a:rPr>
              <a:t>    文档。软件开发过程中的计划、设计、编制及维护等文档资料。</a:t>
            </a:r>
            <a:endParaRPr lang="zh-CN"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r>
              <a:rPr lang="zh-CN" sz="2400" dirty="0">
                <a:latin typeface="楷体" panose="02010609060101010101" charset="-122"/>
                <a:ea typeface="楷体" panose="02010609060101010101" charset="-122"/>
                <a:cs typeface="楷体" panose="02010609060101010101" charset="-122"/>
              </a:rPr>
              <a:t>    使用明书。用来说明程序功能、操作方法和维护事项，用户手册、操作手册和维护手册等。</a:t>
            </a:r>
            <a:endParaRPr lang="zh-CN" altLang="en-US" sz="2400" dirty="0">
              <a:latin typeface="宋体" panose="02010600030101010101" pitchFamily="2" charset="-122"/>
            </a:endParaRPr>
          </a:p>
        </p:txBody>
      </p:sp>
      <p:sp>
        <p:nvSpPr>
          <p:cNvPr id="8201" name="Text Box 10"/>
          <p:cNvSpPr txBox="1"/>
          <p:nvPr/>
        </p:nvSpPr>
        <p:spPr>
          <a:xfrm>
            <a:off x="2133600" y="5845175"/>
            <a:ext cx="8229600" cy="460375"/>
          </a:xfrm>
          <a:prstGeom prst="rect">
            <a:avLst/>
          </a:prstGeom>
          <a:noFill/>
          <a:ln w="9525">
            <a:noFill/>
          </a:ln>
        </p:spPr>
        <p:txBody>
          <a:bodyPr>
            <a:spAutoFit/>
          </a:bodyPr>
          <a:p>
            <a:pPr eaLnBrk="1" hangingPunct="1">
              <a:spcBef>
                <a:spcPct val="50000"/>
              </a:spcBef>
            </a:pPr>
            <a:r>
              <a:rPr lang="en-US" altLang="zh-CN" sz="2400" dirty="0">
                <a:latin typeface="宋体" panose="02010600030101010101" pitchFamily="2" charset="-122"/>
              </a:rPr>
              <a:t>  </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3" name="矩形 2"/>
          <p:cNvSpPr/>
          <p:nvPr/>
        </p:nvSpPr>
        <p:spPr>
          <a:xfrm>
            <a:off x="7896225" y="630936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8195"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8196" name="Text Box 5"/>
          <p:cNvSpPr txBox="1"/>
          <p:nvPr/>
        </p:nvSpPr>
        <p:spPr>
          <a:xfrm>
            <a:off x="1054735" y="823595"/>
            <a:ext cx="54864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2.</a:t>
            </a:r>
            <a:r>
              <a:rPr lang="zh-CN" altLang="en-US" sz="2400" dirty="0">
                <a:latin typeface="Times New Roman" panose="02020603050405020304" pitchFamily="18" charset="0"/>
                <a:ea typeface="楷体" panose="02010609060101010101" charset="-122"/>
                <a:cs typeface="Times New Roman" panose="02020603050405020304" pitchFamily="18" charset="0"/>
              </a:rPr>
              <a:t> 软件的分类</a:t>
            </a:r>
            <a:r>
              <a:rPr lang="zh-CN" altLang="en-US" sz="2400" dirty="0">
                <a:latin typeface="隶书" panose="02010509060101010101" pitchFamily="49" charset="-122"/>
                <a:ea typeface="隶书" panose="02010509060101010101" pitchFamily="49" charset="-122"/>
              </a:rPr>
              <a:t> </a:t>
            </a:r>
            <a:endParaRPr lang="zh-CN" altLang="en-US" sz="2400" dirty="0">
              <a:latin typeface="隶书" panose="02010509060101010101" pitchFamily="49" charset="-122"/>
              <a:ea typeface="隶书" panose="02010509060101010101" pitchFamily="49" charset="-122"/>
            </a:endParaRPr>
          </a:p>
        </p:txBody>
      </p:sp>
      <p:sp>
        <p:nvSpPr>
          <p:cNvPr id="8198" name="Text Box 7"/>
          <p:cNvSpPr txBox="1"/>
          <p:nvPr/>
        </p:nvSpPr>
        <p:spPr>
          <a:xfrm>
            <a:off x="760730" y="1856740"/>
            <a:ext cx="9512300" cy="2861310"/>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计算机的软件系统可以分为系统软件和应用软件两大类。</a:t>
            </a:r>
            <a:endParaRPr lang="en-US" altLang="zh-CN"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r>
              <a:rPr lang="en-US" altLang="zh-CN" sz="2400" dirty="0">
                <a:latin typeface="楷体" panose="02010609060101010101" charset="-122"/>
                <a:ea typeface="楷体" panose="02010609060101010101" charset="-122"/>
                <a:cs typeface="楷体" panose="02010609060101010101" charset="-122"/>
              </a:rPr>
              <a:t>     </a:t>
            </a:r>
            <a:r>
              <a:rPr sz="2400" dirty="0">
                <a:latin typeface="楷体" panose="02010609060101010101" charset="-122"/>
                <a:ea typeface="楷体" panose="02010609060101010101" charset="-122"/>
                <a:cs typeface="楷体" panose="02010609060101010101" charset="-122"/>
              </a:rPr>
              <a:t>1</a:t>
            </a:r>
            <a:r>
              <a:rPr lang="zh-CN" sz="2400" dirty="0">
                <a:latin typeface="楷体" panose="02010609060101010101" charset="-122"/>
                <a:ea typeface="楷体" panose="02010609060101010101" charset="-122"/>
                <a:cs typeface="楷体" panose="02010609060101010101" charset="-122"/>
              </a:rPr>
              <a:t>）</a:t>
            </a:r>
            <a:r>
              <a:rPr sz="2400" dirty="0">
                <a:latin typeface="楷体" panose="02010609060101010101" charset="-122"/>
                <a:ea typeface="楷体" panose="02010609060101010101" charset="-122"/>
                <a:cs typeface="楷体" panose="02010609060101010101" charset="-122"/>
              </a:rPr>
              <a:t>系统软件</a:t>
            </a:r>
            <a:endParaRPr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r>
              <a:rPr lang="en-US" sz="2400" dirty="0">
                <a:latin typeface="楷体" panose="02010609060101010101" charset="-122"/>
                <a:ea typeface="楷体" panose="02010609060101010101" charset="-122"/>
                <a:cs typeface="楷体" panose="02010609060101010101" charset="-122"/>
              </a:rPr>
              <a:t>    </a:t>
            </a:r>
            <a:r>
              <a:rPr sz="2400" dirty="0">
                <a:latin typeface="楷体" panose="02010609060101010101" charset="-122"/>
                <a:ea typeface="楷体" panose="02010609060101010101" charset="-122"/>
                <a:cs typeface="楷体" panose="02010609060101010101" charset="-122"/>
              </a:rPr>
              <a:t>系统软件是管理、监控和维护计算机资源的软件。系统软件是控制计算机各部分的运行、充分发挥各设备的功能、提高工作效率及为用户提供各种方便的服务所需的程序。</a:t>
            </a:r>
            <a:endParaRPr lang="zh-CN" altLang="en-US" sz="2400" dirty="0">
              <a:latin typeface="宋体" panose="02010600030101010101" pitchFamily="2" charset="-122"/>
            </a:endParaRPr>
          </a:p>
        </p:txBody>
      </p:sp>
      <p:sp>
        <p:nvSpPr>
          <p:cNvPr id="8201" name="Text Box 10"/>
          <p:cNvSpPr txBox="1"/>
          <p:nvPr/>
        </p:nvSpPr>
        <p:spPr>
          <a:xfrm>
            <a:off x="2133600" y="5845175"/>
            <a:ext cx="8229600" cy="460375"/>
          </a:xfrm>
          <a:prstGeom prst="rect">
            <a:avLst/>
          </a:prstGeom>
          <a:noFill/>
          <a:ln w="9525">
            <a:noFill/>
          </a:ln>
        </p:spPr>
        <p:txBody>
          <a:bodyPr>
            <a:spAutoFit/>
          </a:bodyPr>
          <a:p>
            <a:pPr eaLnBrk="1" hangingPunct="1">
              <a:spcBef>
                <a:spcPct val="50000"/>
              </a:spcBef>
            </a:pPr>
            <a:r>
              <a:rPr lang="en-US" altLang="zh-CN" sz="2400" dirty="0">
                <a:latin typeface="宋体" panose="02010600030101010101" pitchFamily="2" charset="-122"/>
              </a:rPr>
              <a:t>  </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3" name="矩形 2"/>
          <p:cNvSpPr/>
          <p:nvPr/>
        </p:nvSpPr>
        <p:spPr>
          <a:xfrm>
            <a:off x="7896225" y="630936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8195"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8198" name="Text Box 7"/>
          <p:cNvSpPr txBox="1"/>
          <p:nvPr/>
        </p:nvSpPr>
        <p:spPr>
          <a:xfrm>
            <a:off x="1289050" y="1856740"/>
            <a:ext cx="9512300" cy="2861310"/>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2)</a:t>
            </a:r>
            <a:r>
              <a:rPr lang="en-US" altLang="zh-CN" sz="2400" dirty="0">
                <a:latin typeface="楷体" panose="02010609060101010101" charset="-122"/>
                <a:ea typeface="楷体" panose="02010609060101010101" charset="-122"/>
                <a:cs typeface="楷体" panose="02010609060101010101" charset="-122"/>
              </a:rPr>
              <a:t>应用软件</a:t>
            </a:r>
            <a:endParaRPr lang="en-US" altLang="zh-CN"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r>
              <a:rPr lang="en-US" altLang="zh-CN" sz="2400" dirty="0">
                <a:latin typeface="楷体" panose="02010609060101010101" charset="-122"/>
                <a:ea typeface="楷体" panose="02010609060101010101" charset="-122"/>
                <a:cs typeface="楷体" panose="02010609060101010101" charset="-122"/>
              </a:rPr>
              <a:t>    应用软件是计算机所有应用程序的总称，是为了解决某些具体问题而编制的程序，它往往涉及应用领域的知识，并在系统软件的支持下运行。应用软件可用于文档生成、科学计算、辅助设计、信息处理与决策、金融资源管理、图片生成、乐曲创作和娱乐消遣等。</a:t>
            </a:r>
            <a:endParaRPr lang="en-US" altLang="zh-CN" sz="2400" dirty="0">
              <a:latin typeface="楷体" panose="02010609060101010101" charset="-122"/>
              <a:ea typeface="楷体" panose="02010609060101010101" charset="-122"/>
              <a:cs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8195"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8198" name="Text Box 7"/>
          <p:cNvSpPr txBox="1"/>
          <p:nvPr/>
        </p:nvSpPr>
        <p:spPr>
          <a:xfrm>
            <a:off x="1149350" y="2449195"/>
            <a:ext cx="9512300" cy="2306955"/>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应当指出的是，软件的分类是多种多样的，并非一成不变。一种基本倾向是：从按业务、行业分类的应用软件中提取共同性的部分移到公共软件中去，从公共应用软件中提取出共同性的部分移到系统软件中去。这种共同性部分的提取及其设计实现是软件发展的方向之一。</a:t>
            </a:r>
            <a:endParaRPr lang="en-US" altLang="zh-CN" sz="2400" dirty="0">
              <a:latin typeface="楷体" panose="02010609060101010101" charset="-122"/>
              <a:ea typeface="楷体" panose="02010609060101010101" charset="-122"/>
              <a:cs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4800" spc="800" dirty="0">
                <a:sym typeface="+mn-ea"/>
              </a:rPr>
              <a:t>由机器语言到高级语言</a:t>
            </a:r>
            <a:endParaRPr lang="zh-CN" altLang="en-US" sz="6000" b="1" spc="1200" dirty="0">
              <a:solidFill>
                <a:srgbClr val="002060"/>
              </a:solidFill>
              <a:latin typeface="微软雅黑" panose="020B0503020204020204" pitchFamily="34" charset="-122"/>
              <a:ea typeface="微软雅黑" panose="020B0503020204020204" pitchFamily="34" charset="-122"/>
            </a:endParaRPr>
          </a:p>
          <a:p>
            <a:pPr lvl="2"/>
            <a:endParaRPr lang="zh-CN" altLang="en-US" dirty="0"/>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344067" name="文本占位符 344066"/>
          <p:cNvSpPr>
            <a:spLocks noGrp="1"/>
          </p:cNvSpPr>
          <p:nvPr>
            <p:ph type="body" idx="1"/>
          </p:nvPr>
        </p:nvSpPr>
        <p:spPr>
          <a:xfrm>
            <a:off x="1127760" y="1513840"/>
            <a:ext cx="9698355" cy="1967230"/>
          </a:xfrm>
        </p:spPr>
        <p:txBody>
          <a:bodyPr/>
          <a:p>
            <a:pPr marL="0" indent="0">
              <a:lnSpc>
                <a:spcPct val="150000"/>
              </a:lnSpc>
              <a:spcBef>
                <a:spcPts val="0"/>
              </a:spcBef>
              <a:buNone/>
            </a:pPr>
            <a:r>
              <a:rPr lang="en-US" altLang="zh-CN" sz="2800" dirty="0">
                <a:solidFill>
                  <a:srgbClr val="0070C0"/>
                </a:solidFill>
                <a:latin typeface="黑体" panose="02010609060101010101" pitchFamily="2" charset="-122"/>
                <a:ea typeface="黑体" panose="02010609060101010101" pitchFamily="2" charset="-122"/>
              </a:rPr>
              <a:t>   </a:t>
            </a:r>
            <a:r>
              <a:rPr lang="en-US" altLang="zh-CN" sz="2400" dirty="0">
                <a:solidFill>
                  <a:schemeClr val="tx1"/>
                </a:solidFill>
                <a:latin typeface="楷体" panose="02010609060101010101" charset="-122"/>
                <a:ea typeface="楷体" panose="02010609060101010101" charset="-122"/>
                <a:cs typeface="楷体" panose="02010609060101010101" charset="-122"/>
              </a:rPr>
              <a:t> 3)</a:t>
            </a:r>
            <a:r>
              <a:rPr lang="zh-CN" altLang="en-US" sz="2400" dirty="0">
                <a:solidFill>
                  <a:schemeClr val="tx1"/>
                </a:solidFill>
                <a:latin typeface="楷体" panose="02010609060101010101" charset="-122"/>
                <a:ea typeface="楷体" panose="02010609060101010101" charset="-122"/>
                <a:cs typeface="楷体" panose="02010609060101010101" charset="-122"/>
              </a:rPr>
              <a:t>基本运算</a:t>
            </a:r>
            <a:endParaRPr lang="en-US" altLang="zh-CN" sz="2400"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spcBef>
                <a:spcPts val="0"/>
              </a:spcBef>
              <a:buNone/>
            </a:pPr>
            <a:r>
              <a:rPr lang="zh-CN" altLang="en-US" sz="2400" dirty="0">
                <a:solidFill>
                  <a:schemeClr val="tx1"/>
                </a:solidFill>
                <a:latin typeface="楷体" panose="02010609060101010101" charset="-122"/>
                <a:ea typeface="楷体" panose="02010609060101010101" charset="-122"/>
                <a:cs typeface="楷体" panose="02010609060101010101" charset="-122"/>
              </a:rPr>
              <a:t>    布尔代数中的运算无论简单与复杂，它们都是由或、与、非运算组成的</a:t>
            </a:r>
            <a:r>
              <a:rPr lang="en-US" altLang="zh-CN" sz="2400" dirty="0">
                <a:solidFill>
                  <a:schemeClr val="tx1"/>
                </a:solidFill>
                <a:latin typeface="楷体" panose="02010609060101010101" charset="-122"/>
                <a:ea typeface="楷体" panose="02010609060101010101" charset="-122"/>
                <a:cs typeface="楷体" panose="02010609060101010101" charset="-122"/>
              </a:rPr>
              <a:t>,</a:t>
            </a:r>
            <a:r>
              <a:rPr lang="zh-CN" altLang="en-US" sz="2400" dirty="0">
                <a:solidFill>
                  <a:schemeClr val="tx1"/>
                </a:solidFill>
                <a:latin typeface="楷体" panose="02010609060101010101" charset="-122"/>
                <a:ea typeface="楷体" panose="02010609060101010101" charset="-122"/>
                <a:cs typeface="楷体" panose="02010609060101010101" charset="-122"/>
              </a:rPr>
              <a:t>可以把或、与、非称为布尔代数的三种基本运算。</a:t>
            </a:r>
            <a:endParaRPr lang="zh-CN" altLang="en-US" sz="2400" dirty="0">
              <a:solidFill>
                <a:schemeClr val="tx1"/>
              </a:solidFill>
              <a:latin typeface="楷体" panose="02010609060101010101" charset="-122"/>
              <a:ea typeface="楷体" panose="02010609060101010101" charset="-122"/>
              <a:cs typeface="楷体" panose="02010609060101010101" charset="-122"/>
            </a:endParaRPr>
          </a:p>
        </p:txBody>
      </p:sp>
      <p:sp>
        <p:nvSpPr>
          <p:cNvPr id="4" name="标题 2"/>
          <p:cNvSpPr>
            <a:spLocks noGrp="1"/>
          </p:cNvSpPr>
          <p:nvPr/>
        </p:nvSpPr>
        <p:spPr>
          <a:xfrm>
            <a:off x="574675" y="304800"/>
            <a:ext cx="82677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en-US" altLang="zh-CN" sz="3200" b="1" dirty="0">
                <a:latin typeface="黑体" panose="02010609060101010101" pitchFamily="2" charset="-122"/>
                <a:ea typeface="黑体" panose="02010609060101010101" pitchFamily="2" charset="-122"/>
                <a:sym typeface="+mn-ea"/>
              </a:rPr>
              <a:t>1.</a:t>
            </a:r>
            <a:r>
              <a:rPr lang="zh-CN" altLang="en-US" sz="3200" b="1" dirty="0">
                <a:latin typeface="黑体" panose="02010609060101010101" pitchFamily="2" charset="-122"/>
                <a:ea typeface="黑体" panose="02010609060101010101" pitchFamily="2" charset="-122"/>
                <a:sym typeface="+mn-ea"/>
              </a:rPr>
              <a:t>布尔代数的基本概念 </a:t>
            </a:r>
            <a:endParaRPr sz="3200" b="1" dirty="0">
              <a:latin typeface="黑体" panose="02010609060101010101" pitchFamily="2" charset="-122"/>
              <a:ea typeface="黑体" panose="02010609060101010101" pitchFamily="2" charset="-122"/>
              <a:sym typeface="+mn-ea"/>
            </a:endParaRPr>
          </a:p>
        </p:txBody>
      </p:sp>
      <p:sp>
        <p:nvSpPr>
          <p:cNvPr id="3" name="文本占位符 344066"/>
          <p:cNvSpPr>
            <a:spLocks noGrp="1"/>
          </p:cNvSpPr>
          <p:nvPr/>
        </p:nvSpPr>
        <p:spPr>
          <a:xfrm>
            <a:off x="1147445" y="3298190"/>
            <a:ext cx="9556115" cy="2455545"/>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32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l"/>
              <a:defRPr sz="28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9pPr>
          </a:lstStyle>
          <a:p>
            <a:pPr marL="0" indent="0">
              <a:lnSpc>
                <a:spcPct val="150000"/>
              </a:lnSpc>
              <a:spcBef>
                <a:spcPts val="0"/>
              </a:spcBef>
              <a:buNone/>
            </a:pPr>
            <a:r>
              <a:rPr lang="zh-CN" altLang="en-US" sz="2800" dirty="0">
                <a:solidFill>
                  <a:srgbClr val="0070C0"/>
                </a:solidFill>
                <a:latin typeface="黑体" panose="02010609060101010101" pitchFamily="2" charset="-122"/>
                <a:ea typeface="黑体" panose="02010609060101010101" pitchFamily="2" charset="-122"/>
              </a:rPr>
              <a:t> </a:t>
            </a:r>
            <a:r>
              <a:rPr lang="zh-CN" altLang="en-US" sz="2400" dirty="0">
                <a:solidFill>
                  <a:schemeClr val="tx1"/>
                </a:solidFill>
                <a:latin typeface="楷体" panose="02010609060101010101" charset="-122"/>
                <a:ea typeface="楷体" panose="02010609060101010101" charset="-122"/>
                <a:cs typeface="楷体" panose="02010609060101010101" charset="-122"/>
              </a:rPr>
              <a:t> </a:t>
            </a:r>
            <a:r>
              <a:rPr lang="zh-CN" altLang="en-US" sz="2400" b="0" dirty="0">
                <a:solidFill>
                  <a:schemeClr val="tx1"/>
                </a:solidFill>
                <a:latin typeface="楷体" panose="02010609060101010101" charset="-122"/>
                <a:ea typeface="楷体" panose="02010609060101010101" charset="-122"/>
                <a:cs typeface="楷体" panose="02010609060101010101" charset="-122"/>
              </a:rPr>
              <a:t> </a:t>
            </a:r>
            <a:r>
              <a:rPr lang="zh-CN" altLang="en-US" sz="2400" b="0" dirty="0">
                <a:solidFill>
                  <a:schemeClr val="tx1"/>
                </a:solidFill>
                <a:latin typeface="微软雅黑" panose="020B0503020204020204" pitchFamily="34" charset="-122"/>
                <a:ea typeface="微软雅黑" panose="020B0503020204020204" pitchFamily="34" charset="-122"/>
                <a:cs typeface="楷体" panose="02010609060101010101" charset="-122"/>
              </a:rPr>
              <a:t>①</a:t>
            </a:r>
            <a:r>
              <a:rPr lang="zh-CN" altLang="en-US" sz="2400" b="0" dirty="0">
                <a:solidFill>
                  <a:schemeClr val="tx1"/>
                </a:solidFill>
                <a:latin typeface="楷体" panose="02010609060101010101" charset="-122"/>
                <a:ea typeface="楷体" panose="02010609060101010101" charset="-122"/>
                <a:cs typeface="楷体" panose="02010609060101010101" charset="-122"/>
              </a:rPr>
              <a:t>或运算</a:t>
            </a:r>
            <a:endParaRPr lang="zh-CN" altLang="en-US" sz="2400" b="0"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spcBef>
                <a:spcPts val="0"/>
              </a:spcBef>
              <a:buNone/>
            </a:pPr>
            <a:r>
              <a:rPr lang="zh-CN" altLang="en-US" sz="2400" b="0" dirty="0">
                <a:solidFill>
                  <a:schemeClr val="tx1"/>
                </a:solidFill>
                <a:latin typeface="楷体" panose="02010609060101010101" charset="-122"/>
                <a:ea typeface="楷体" panose="02010609060101010101" charset="-122"/>
                <a:cs typeface="楷体" panose="02010609060101010101" charset="-122"/>
              </a:rPr>
              <a:t>    或运算是二元布尔运算，运算符采用“</a:t>
            </a:r>
            <a:r>
              <a:rPr lang="en-US" altLang="zh-CN" sz="2400" b="0" dirty="0">
                <a:solidFill>
                  <a:schemeClr val="tx1"/>
                </a:solidFill>
                <a:latin typeface="楷体" panose="02010609060101010101" charset="-122"/>
                <a:ea typeface="楷体" panose="02010609060101010101" charset="-122"/>
                <a:cs typeface="楷体" panose="02010609060101010101" charset="-122"/>
              </a:rPr>
              <a:t>+”</a:t>
            </a:r>
            <a:r>
              <a:rPr lang="zh-CN" altLang="en-US" sz="2400" b="0" dirty="0">
                <a:solidFill>
                  <a:schemeClr val="tx1"/>
                </a:solidFill>
                <a:latin typeface="楷体" panose="02010609060101010101" charset="-122"/>
                <a:ea typeface="楷体" panose="02010609060101010101" charset="-122"/>
                <a:cs typeface="楷体" panose="02010609060101010101" charset="-122"/>
              </a:rPr>
              <a:t>。</a:t>
            </a:r>
            <a:endParaRPr lang="zh-CN" altLang="en-US" sz="2400" b="0"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spcBef>
                <a:spcPts val="0"/>
              </a:spcBef>
              <a:buNone/>
            </a:pPr>
            <a:r>
              <a:rPr lang="zh-CN" altLang="en-US" sz="2400" b="0" dirty="0">
                <a:solidFill>
                  <a:schemeClr val="tx1"/>
                </a:solidFill>
                <a:latin typeface="楷体" panose="02010609060101010101" charset="-122"/>
                <a:ea typeface="楷体" panose="02010609060101010101" charset="-122"/>
                <a:cs typeface="楷体" panose="02010609060101010101" charset="-122"/>
              </a:rPr>
              <a:t>因此，或运算又叫逻辑加。</a:t>
            </a:r>
            <a:r>
              <a:rPr lang="zh-CN" altLang="en-US" sz="2400" b="0" dirty="0">
                <a:solidFill>
                  <a:schemeClr val="tx1"/>
                </a:solidFill>
                <a:latin typeface="楷体" panose="02010609060101010101" charset="-122"/>
                <a:ea typeface="楷体" panose="02010609060101010101" charset="-122"/>
                <a:cs typeface="楷体" panose="02010609060101010101" charset="-122"/>
                <a:sym typeface="+mn-ea"/>
              </a:rPr>
              <a:t>或运算的运算规则可</a:t>
            </a:r>
            <a:endParaRPr lang="zh-CN" altLang="en-US" sz="2400" b="0" dirty="0">
              <a:solidFill>
                <a:schemeClr val="tx1"/>
              </a:solidFill>
              <a:latin typeface="楷体" panose="02010609060101010101" charset="-122"/>
              <a:ea typeface="楷体" panose="02010609060101010101" charset="-122"/>
              <a:cs typeface="楷体" panose="02010609060101010101" charset="-122"/>
              <a:sym typeface="+mn-ea"/>
            </a:endParaRPr>
          </a:p>
          <a:p>
            <a:pPr marL="0" indent="0">
              <a:lnSpc>
                <a:spcPct val="150000"/>
              </a:lnSpc>
              <a:spcBef>
                <a:spcPts val="0"/>
              </a:spcBef>
              <a:buNone/>
            </a:pPr>
            <a:r>
              <a:rPr lang="zh-CN" altLang="en-US" sz="2400" b="0" dirty="0">
                <a:solidFill>
                  <a:schemeClr val="tx1"/>
                </a:solidFill>
                <a:latin typeface="楷体" panose="02010609060101010101" charset="-122"/>
                <a:ea typeface="楷体" panose="02010609060101010101" charset="-122"/>
                <a:cs typeface="楷体" panose="02010609060101010101" charset="-122"/>
                <a:sym typeface="+mn-ea"/>
              </a:rPr>
              <a:t>用表</a:t>
            </a:r>
            <a:r>
              <a:rPr lang="en-US" altLang="zh-CN" sz="2400" b="0" dirty="0">
                <a:solidFill>
                  <a:schemeClr val="tx1"/>
                </a:solidFill>
                <a:latin typeface="楷体" panose="02010609060101010101" charset="-122"/>
                <a:ea typeface="楷体" panose="02010609060101010101" charset="-122"/>
                <a:cs typeface="楷体" panose="02010609060101010101" charset="-122"/>
                <a:sym typeface="+mn-ea"/>
              </a:rPr>
              <a:t>2-1</a:t>
            </a:r>
            <a:r>
              <a:rPr lang="zh-CN" altLang="en-US" sz="2400" b="0" dirty="0">
                <a:solidFill>
                  <a:schemeClr val="tx1"/>
                </a:solidFill>
                <a:latin typeface="楷体" panose="02010609060101010101" charset="-122"/>
                <a:ea typeface="楷体" panose="02010609060101010101" charset="-122"/>
                <a:cs typeface="楷体" panose="02010609060101010101" charset="-122"/>
                <a:sym typeface="+mn-ea"/>
              </a:rPr>
              <a:t>定义，对应逻辑门：</a:t>
            </a:r>
            <a:endParaRPr sz="2400" b="0"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spcBef>
                <a:spcPts val="0"/>
              </a:spcBef>
              <a:buNone/>
            </a:pPr>
            <a:endParaRPr lang="zh-CN" altLang="en-US" sz="2400" b="0" dirty="0">
              <a:solidFill>
                <a:schemeClr val="tx1"/>
              </a:solidFill>
              <a:latin typeface="楷体" panose="02010609060101010101" charset="-122"/>
              <a:ea typeface="楷体" panose="02010609060101010101" charset="-122"/>
              <a:cs typeface="楷体" panose="02010609060101010101" charset="-122"/>
            </a:endParaRPr>
          </a:p>
        </p:txBody>
      </p:sp>
      <p:pic>
        <p:nvPicPr>
          <p:cNvPr id="5" name="图片 4"/>
          <p:cNvPicPr>
            <a:picLocks noChangeAspect="1"/>
          </p:cNvPicPr>
          <p:nvPr/>
        </p:nvPicPr>
        <p:blipFill>
          <a:blip r:embed="rId2"/>
          <a:stretch>
            <a:fillRect/>
          </a:stretch>
        </p:blipFill>
        <p:spPr>
          <a:xfrm>
            <a:off x="8090535" y="3519170"/>
            <a:ext cx="3566160" cy="2531745"/>
          </a:xfrm>
          <a:prstGeom prst="rect">
            <a:avLst/>
          </a:prstGeom>
        </p:spPr>
      </p:pic>
      <p:graphicFrame>
        <p:nvGraphicFramePr>
          <p:cNvPr id="10" name="对象 9"/>
          <p:cNvGraphicFramePr/>
          <p:nvPr/>
        </p:nvGraphicFramePr>
        <p:xfrm>
          <a:off x="5389880" y="5869940"/>
          <a:ext cx="1861820" cy="553085"/>
        </p:xfrm>
        <a:graphic>
          <a:graphicData uri="http://schemas.openxmlformats.org/presentationml/2006/ole">
            <mc:AlternateContent xmlns:mc="http://schemas.openxmlformats.org/markup-compatibility/2006">
              <mc:Choice xmlns:v="urn:schemas-microsoft-com:vml" Requires="v">
                <p:oleObj spid="_x0000_s11" name="" r:id="rId3" imgW="1860550" imgH="552450" progId="Paint.Picture">
                  <p:embed/>
                </p:oleObj>
              </mc:Choice>
              <mc:Fallback>
                <p:oleObj name="" r:id="rId3" imgW="1860550" imgH="552450" progId="Paint.Picture">
                  <p:embed/>
                  <p:pic>
                    <p:nvPicPr>
                      <p:cNvPr id="0" name="图片 10"/>
                      <p:cNvPicPr/>
                      <p:nvPr/>
                    </p:nvPicPr>
                    <p:blipFill>
                      <a:blip r:embed="rId4"/>
                      <a:stretch>
                        <a:fillRect/>
                      </a:stretch>
                    </p:blipFill>
                    <p:spPr>
                      <a:xfrm>
                        <a:off x="5389880" y="5869940"/>
                        <a:ext cx="1861820" cy="553085"/>
                      </a:xfrm>
                      <a:prstGeom prst="rect">
                        <a:avLst/>
                      </a:prstGeom>
                    </p:spPr>
                  </p:pic>
                </p:oleObj>
              </mc:Fallback>
            </mc:AlternateContent>
          </a:graphicData>
        </a:graphic>
      </p:graphicFrame>
      <p:pic>
        <p:nvPicPr>
          <p:cNvPr id="7" name="图片 6" descr="校徽"/>
          <p:cNvPicPr>
            <a:picLocks noChangeAspect="1"/>
          </p:cNvPicPr>
          <p:nvPr/>
        </p:nvPicPr>
        <p:blipFill>
          <a:blip r:embed="rId5">
            <a:alphaModFix amt="67000"/>
          </a:blip>
          <a:stretch>
            <a:fillRect/>
          </a:stretch>
        </p:blipFill>
        <p:spPr>
          <a:xfrm>
            <a:off x="10788015" y="123825"/>
            <a:ext cx="1297940" cy="124269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8195"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8196" name="Text Box 5"/>
          <p:cNvSpPr txBox="1"/>
          <p:nvPr/>
        </p:nvSpPr>
        <p:spPr>
          <a:xfrm>
            <a:off x="1054735" y="823595"/>
            <a:ext cx="54864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 程序设计语言</a:t>
            </a:r>
            <a:r>
              <a:rPr lang="zh-CN" altLang="en-US" sz="2400" dirty="0">
                <a:latin typeface="隶书" panose="02010509060101010101" pitchFamily="49" charset="-122"/>
                <a:ea typeface="隶书" panose="02010509060101010101" pitchFamily="49" charset="-122"/>
              </a:rPr>
              <a:t> </a:t>
            </a:r>
            <a:endParaRPr lang="zh-CN" altLang="en-US" sz="2400" dirty="0">
              <a:latin typeface="隶书" panose="02010509060101010101" pitchFamily="49" charset="-122"/>
              <a:ea typeface="隶书" panose="02010509060101010101" pitchFamily="49" charset="-122"/>
            </a:endParaRPr>
          </a:p>
        </p:txBody>
      </p:sp>
      <p:sp>
        <p:nvSpPr>
          <p:cNvPr id="8197" name="Text Box 6"/>
          <p:cNvSpPr txBox="1"/>
          <p:nvPr/>
        </p:nvSpPr>
        <p:spPr>
          <a:xfrm>
            <a:off x="1297940" y="1679575"/>
            <a:ext cx="48768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程序设计语言概述</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8198" name="Text Box 7"/>
          <p:cNvSpPr txBox="1"/>
          <p:nvPr/>
        </p:nvSpPr>
        <p:spPr>
          <a:xfrm>
            <a:off x="1386205" y="2388870"/>
            <a:ext cx="9512300" cy="3969385"/>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a:t>
            </a:r>
            <a:r>
              <a:rPr lang="zh-CN" altLang="en-US" sz="2400" dirty="0">
                <a:latin typeface="楷体" panose="02010609060101010101" charset="-122"/>
                <a:ea typeface="楷体" panose="02010609060101010101" charset="-122"/>
                <a:cs typeface="楷体" panose="02010609060101010101" charset="-122"/>
              </a:rPr>
              <a:t>程序设计语言是人们根据描述实际问题的需要而设计的计算机语言，</a:t>
            </a:r>
            <a:r>
              <a:rPr lang="zh-CN" altLang="en-US" sz="2400" dirty="0">
                <a:latin typeface="楷体" panose="02010609060101010101" charset="-122"/>
                <a:ea typeface="楷体" panose="02010609060101010101" charset="-122"/>
                <a:cs typeface="楷体" panose="02010609060101010101" charset="-122"/>
                <a:sym typeface="+mn-ea"/>
              </a:rPr>
              <a:t>程序设计语言使得人们能够与计算机进行交流</a:t>
            </a:r>
            <a:r>
              <a:rPr lang="zh-CN" altLang="en-US" sz="2400" dirty="0">
                <a:latin typeface="楷体" panose="02010609060101010101" charset="-122"/>
                <a:ea typeface="楷体" panose="02010609060101010101" charset="-122"/>
                <a:cs typeface="楷体" panose="02010609060101010101" charset="-122"/>
              </a:rPr>
              <a:t>。</a:t>
            </a:r>
            <a:r>
              <a:rPr lang="en-US" altLang="zh-CN" sz="2400" dirty="0">
                <a:latin typeface="楷体" panose="02010609060101010101" charset="-122"/>
                <a:ea typeface="楷体" panose="02010609060101010101" charset="-122"/>
                <a:cs typeface="楷体" panose="02010609060101010101" charset="-122"/>
                <a:sym typeface="+mn-ea"/>
              </a:rPr>
              <a:t>    </a:t>
            </a:r>
            <a:endParaRPr lang="en-US" altLang="zh-CN" sz="2400" dirty="0">
              <a:latin typeface="楷体" panose="02010609060101010101" charset="-122"/>
              <a:ea typeface="楷体" panose="02010609060101010101" charset="-122"/>
              <a:cs typeface="楷体" panose="02010609060101010101" charset="-122"/>
              <a:sym typeface="+mn-ea"/>
            </a:endParaRPr>
          </a:p>
          <a:p>
            <a:pPr eaLnBrk="1" hangingPunct="1">
              <a:lnSpc>
                <a:spcPct val="150000"/>
              </a:lnSpc>
              <a:spcBef>
                <a:spcPts val="0"/>
              </a:spcBef>
            </a:pPr>
            <a:r>
              <a:rPr lang="en-US" altLang="zh-CN" sz="2400" dirty="0">
                <a:latin typeface="楷体" panose="02010609060101010101" charset="-122"/>
                <a:ea typeface="楷体" panose="02010609060101010101" charset="-122"/>
                <a:cs typeface="楷体" panose="02010609060101010101" charset="-122"/>
                <a:sym typeface="+mn-ea"/>
              </a:rPr>
              <a:t>    </a:t>
            </a:r>
            <a:r>
              <a:rPr lang="zh-CN" altLang="en-US" sz="2400" dirty="0">
                <a:latin typeface="楷体" panose="02010609060101010101" charset="-122"/>
                <a:ea typeface="楷体" panose="02010609060101010101" charset="-122"/>
                <a:cs typeface="楷体" panose="02010609060101010101" charset="-122"/>
                <a:sym typeface="+mn-ea"/>
              </a:rPr>
              <a:t>程序设计语言可以分为</a:t>
            </a:r>
            <a:r>
              <a:rPr lang="zh-CN" altLang="en-US" sz="2400" dirty="0">
                <a:latin typeface="楷体" panose="02010609060101010101" charset="-122"/>
                <a:ea typeface="楷体" panose="02010609060101010101" charset="-122"/>
                <a:cs typeface="楷体" panose="02010609060101010101" charset="-122"/>
                <a:sym typeface="+mn-ea"/>
              </a:rPr>
              <a:t>低级语言和高级语言</a:t>
            </a:r>
            <a:r>
              <a:rPr lang="zh-CN" altLang="en-US" sz="2400" dirty="0">
                <a:latin typeface="宋体" panose="02010600030101010101" pitchFamily="2" charset="-122"/>
                <a:sym typeface="+mn-ea"/>
              </a:rPr>
              <a:t>：</a:t>
            </a:r>
            <a:endParaRPr lang="zh-CN" altLang="en-US" sz="2400" dirty="0">
              <a:latin typeface="宋体" panose="02010600030101010101" pitchFamily="2" charset="-122"/>
              <a:sym typeface="+mn-ea"/>
            </a:endParaRPr>
          </a:p>
          <a:p>
            <a:pPr marL="342900" indent="-342900" fontAlgn="auto">
              <a:lnSpc>
                <a:spcPct val="150000"/>
              </a:lnSpc>
              <a:spcBef>
                <a:spcPts val="0"/>
              </a:spcBef>
              <a:buFont typeface="Wingdings" panose="05000000000000000000" charset="0"/>
              <a:buChar char="Ø"/>
            </a:pPr>
            <a:r>
              <a:rPr lang="zh-CN" altLang="en-US" sz="2400" dirty="0">
                <a:latin typeface="楷体" panose="02010609060101010101" charset="-122"/>
                <a:ea typeface="楷体" panose="02010609060101010101" charset="-122"/>
                <a:cs typeface="楷体" panose="02010609060101010101" charset="-122"/>
                <a:sym typeface="+mn-ea"/>
              </a:rPr>
              <a:t>低级语言是与特定计算机体系结构密切相关的程序设计语言。 </a:t>
            </a:r>
            <a:endParaRPr lang="zh-CN" altLang="en-US" sz="2400" dirty="0">
              <a:latin typeface="楷体" panose="02010609060101010101" charset="-122"/>
              <a:ea typeface="楷体" panose="02010609060101010101" charset="-122"/>
              <a:cs typeface="楷体" panose="02010609060101010101" charset="-122"/>
            </a:endParaRPr>
          </a:p>
          <a:p>
            <a:pPr marL="342900" indent="-342900" fontAlgn="auto">
              <a:lnSpc>
                <a:spcPct val="150000"/>
              </a:lnSpc>
              <a:spcBef>
                <a:spcPts val="0"/>
              </a:spcBef>
              <a:buFont typeface="Wingdings" panose="05000000000000000000" charset="0"/>
              <a:buChar char="Ø"/>
            </a:pPr>
            <a:r>
              <a:rPr lang="zh-CN" altLang="en-US" sz="2400" dirty="0">
                <a:latin typeface="楷体" panose="02010609060101010101" charset="-122"/>
                <a:ea typeface="楷体" panose="02010609060101010101" charset="-122"/>
                <a:cs typeface="楷体" panose="02010609060101010101" charset="-122"/>
                <a:sym typeface="+mn-ea"/>
              </a:rPr>
              <a:t>高级语言是不反映特定计算机体系结构的程序设计语言。</a:t>
            </a:r>
            <a:endParaRPr lang="zh-CN" altLang="en-US" sz="2400" dirty="0">
              <a:latin typeface="楷体" panose="02010609060101010101" charset="-122"/>
              <a:ea typeface="楷体" panose="02010609060101010101" charset="-122"/>
              <a:cs typeface="楷体" panose="02010609060101010101" charset="-122"/>
            </a:endParaRPr>
          </a:p>
          <a:p>
            <a:pPr eaLnBrk="1" hangingPunct="1">
              <a:lnSpc>
                <a:spcPct val="150000"/>
              </a:lnSpc>
              <a:spcBef>
                <a:spcPts val="0"/>
              </a:spcBef>
            </a:pPr>
            <a:endParaRPr lang="zh-CN" altLang="en-US" sz="2400" dirty="0">
              <a:latin typeface="宋体" panose="02010600030101010101" pitchFamily="2" charset="-122"/>
              <a:sym typeface="+mn-ea"/>
            </a:endParaRPr>
          </a:p>
          <a:p>
            <a:pPr eaLnBrk="1" hangingPunct="1">
              <a:lnSpc>
                <a:spcPct val="150000"/>
              </a:lnSpc>
              <a:spcBef>
                <a:spcPts val="0"/>
              </a:spcBef>
            </a:pPr>
            <a:endParaRPr lang="zh-CN" altLang="en-US" sz="2400" dirty="0">
              <a:latin typeface="宋体" panose="02010600030101010101" pitchFamily="2" charset="-122"/>
            </a:endParaRPr>
          </a:p>
        </p:txBody>
      </p:sp>
      <p:sp>
        <p:nvSpPr>
          <p:cNvPr id="8201" name="Text Box 10"/>
          <p:cNvSpPr txBox="1"/>
          <p:nvPr/>
        </p:nvSpPr>
        <p:spPr>
          <a:xfrm>
            <a:off x="2133600" y="5845175"/>
            <a:ext cx="8229600" cy="460375"/>
          </a:xfrm>
          <a:prstGeom prst="rect">
            <a:avLst/>
          </a:prstGeom>
          <a:noFill/>
          <a:ln w="9525">
            <a:noFill/>
          </a:ln>
        </p:spPr>
        <p:txBody>
          <a:bodyPr>
            <a:spAutoFit/>
          </a:bodyPr>
          <a:p>
            <a:pPr eaLnBrk="1" hangingPunct="1">
              <a:spcBef>
                <a:spcPct val="50000"/>
              </a:spcBef>
            </a:pPr>
            <a:r>
              <a:rPr lang="en-US" altLang="zh-CN" sz="2400" dirty="0">
                <a:latin typeface="宋体" panose="02010600030101010101" pitchFamily="2" charset="-122"/>
              </a:rPr>
              <a:t>  </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3" name="矩形 2"/>
          <p:cNvSpPr/>
          <p:nvPr/>
        </p:nvSpPr>
        <p:spPr>
          <a:xfrm>
            <a:off x="7896225" y="630936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10246" name="Text Box 7"/>
          <p:cNvSpPr txBox="1"/>
          <p:nvPr/>
        </p:nvSpPr>
        <p:spPr>
          <a:xfrm>
            <a:off x="1279525" y="755650"/>
            <a:ext cx="35814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(2)</a:t>
            </a:r>
            <a:r>
              <a:rPr lang="zh-CN" altLang="en-US" sz="2400" dirty="0">
                <a:latin typeface="Times New Roman" panose="02020603050405020304" pitchFamily="18" charset="0"/>
                <a:ea typeface="楷体" panose="02010609060101010101" charset="-122"/>
                <a:cs typeface="Times New Roman" panose="02020603050405020304" pitchFamily="18" charset="0"/>
              </a:rPr>
              <a:t>机器语言</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0247" name="Text Box 8"/>
          <p:cNvSpPr txBox="1"/>
          <p:nvPr/>
        </p:nvSpPr>
        <p:spPr>
          <a:xfrm>
            <a:off x="977265" y="1600835"/>
            <a:ext cx="9753600" cy="1383665"/>
          </a:xfrm>
          <a:prstGeom prst="rect">
            <a:avLst/>
          </a:prstGeom>
          <a:noFill/>
          <a:ln w="9525">
            <a:noFill/>
          </a:ln>
        </p:spPr>
        <p:txBody>
          <a:bodyPr wrap="square">
            <a:spAutoFit/>
          </a:bodyPr>
          <a:p>
            <a:pPr eaLnBrk="1" hangingPunct="1">
              <a:spcBef>
                <a:spcPct val="50000"/>
              </a:spcBef>
            </a:pPr>
            <a:r>
              <a:rPr lang="en-US" altLang="zh-CN" sz="2400" dirty="0">
                <a:latin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计算机系统都有它自己的一套指令系统，指令系统中的每一条指令称为机器指令，机器指令的集合就称为机器语言。</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eaLnBrk="1" hangingPunct="1">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一般由</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的编码表示，指令一般格式：</a:t>
            </a:r>
            <a:r>
              <a:rPr lang="en-US" altLang="zh-CN" sz="2400">
                <a:latin typeface="Times New Roman" panose="02020603050405020304" pitchFamily="18" charset="0"/>
                <a:ea typeface="楷体" panose="02010609060101010101" charset="-122"/>
                <a:cs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操作码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地址码</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pic>
        <p:nvPicPr>
          <p:cNvPr id="1795074" name="图片 1795073"/>
          <p:cNvPicPr>
            <a:picLocks noChangeAspect="1"/>
          </p:cNvPicPr>
          <p:nvPr>
            <p:custDataLst>
              <p:tags r:id="rId1"/>
            </p:custDataLst>
          </p:nvPr>
        </p:nvPicPr>
        <p:blipFill>
          <a:blip r:embed="rId2"/>
          <a:stretch>
            <a:fillRect/>
          </a:stretch>
        </p:blipFill>
        <p:spPr>
          <a:xfrm>
            <a:off x="7061835" y="3068320"/>
            <a:ext cx="2924175" cy="3447415"/>
          </a:xfrm>
          <a:prstGeom prst="rect">
            <a:avLst/>
          </a:prstGeom>
          <a:noFill/>
          <a:ln w="9525">
            <a:noFill/>
          </a:ln>
        </p:spPr>
      </p:pic>
      <p:sp>
        <p:nvSpPr>
          <p:cNvPr id="1794050" name="矩形 1794049"/>
          <p:cNvSpPr/>
          <p:nvPr/>
        </p:nvSpPr>
        <p:spPr>
          <a:xfrm>
            <a:off x="2334260" y="3844925"/>
            <a:ext cx="3768090" cy="798830"/>
          </a:xfrm>
          <a:prstGeom prst="rect">
            <a:avLst/>
          </a:prstGeom>
          <a:noFill/>
          <a:ln w="9525">
            <a:noFill/>
          </a:ln>
        </p:spPr>
        <p:txBody>
          <a:bodyPr wrap="square" anchor="t" anchorCtr="0">
            <a:spAutoFit/>
          </a:bodyPr>
          <a:p>
            <a:pPr>
              <a:spcBef>
                <a:spcPct val="30000"/>
              </a:spcBef>
            </a:pPr>
            <a:r>
              <a:rPr lang="en-US" altLang="zh-CN" sz="2000" b="0">
                <a:latin typeface="Arial" panose="020B0604020202020204" pitchFamily="34" charset="0"/>
                <a:ea typeface="宋体" panose="02010600030101010101" pitchFamily="2" charset="-122"/>
              </a:rPr>
              <a:t>000001        00 00000111</a:t>
            </a:r>
            <a:endParaRPr lang="en-US" altLang="zh-CN" sz="2000" b="0">
              <a:latin typeface="Arial" panose="020B0604020202020204" pitchFamily="34" charset="0"/>
              <a:ea typeface="宋体" panose="02010600030101010101" pitchFamily="2" charset="-122"/>
            </a:endParaRPr>
          </a:p>
          <a:p>
            <a:pPr>
              <a:spcBef>
                <a:spcPct val="30000"/>
              </a:spcBef>
            </a:pPr>
            <a:r>
              <a:rPr lang="en-US" altLang="zh-CN" sz="2000" b="0">
                <a:latin typeface="Arial" panose="020B0604020202020204" pitchFamily="34" charset="0"/>
                <a:ea typeface="宋体" panose="02010600030101010101" pitchFamily="2" charset="-122"/>
              </a:rPr>
              <a:t>000100        00 00001010</a:t>
            </a:r>
            <a:endParaRPr lang="en-US" altLang="zh-CN" sz="2000" b="0">
              <a:latin typeface="Arial" panose="020B0604020202020204" pitchFamily="34" charset="0"/>
              <a:ea typeface="宋体" panose="02010600030101010101" pitchFamily="2" charset="-122"/>
            </a:endParaRPr>
          </a:p>
        </p:txBody>
      </p:sp>
      <p:sp>
        <p:nvSpPr>
          <p:cNvPr id="1794051" name="直接连接符 1794050"/>
          <p:cNvSpPr/>
          <p:nvPr/>
        </p:nvSpPr>
        <p:spPr>
          <a:xfrm>
            <a:off x="2461895" y="3717608"/>
            <a:ext cx="2692400" cy="0"/>
          </a:xfrm>
          <a:prstGeom prst="line">
            <a:avLst/>
          </a:prstGeom>
          <a:ln w="9525" cap="flat" cmpd="sng">
            <a:solidFill>
              <a:srgbClr val="CC0066"/>
            </a:solidFill>
            <a:prstDash val="solid"/>
            <a:headEnd type="none" w="med" len="med"/>
            <a:tailEnd type="none" w="med" len="med"/>
          </a:ln>
        </p:spPr>
      </p:sp>
      <p:sp>
        <p:nvSpPr>
          <p:cNvPr id="1794052" name="文本框 1794051"/>
          <p:cNvSpPr txBox="1"/>
          <p:nvPr/>
        </p:nvSpPr>
        <p:spPr>
          <a:xfrm>
            <a:off x="2460308" y="3300413"/>
            <a:ext cx="2693670" cy="398780"/>
          </a:xfrm>
          <a:prstGeom prst="rect">
            <a:avLst/>
          </a:prstGeom>
          <a:noFill/>
          <a:ln w="9525">
            <a:noFill/>
          </a:ln>
        </p:spPr>
        <p:txBody>
          <a:bodyPr wrap="none" anchor="t" anchorCtr="0">
            <a:spAutoFit/>
          </a:bodyPr>
          <a:p>
            <a:r>
              <a:rPr lang="zh-CN" altLang="en-US" sz="2000" dirty="0">
                <a:solidFill>
                  <a:schemeClr val="accent2"/>
                </a:solidFill>
                <a:latin typeface="Arial" panose="020B0604020202020204" pitchFamily="34" charset="0"/>
                <a:ea typeface="宋体" panose="02010600030101010101" pitchFamily="2" charset="-122"/>
              </a:rPr>
              <a:t>操作码              地址码</a:t>
            </a:r>
            <a:endParaRPr lang="zh-CN" altLang="en-US" sz="2000" dirty="0">
              <a:solidFill>
                <a:schemeClr val="accent2"/>
              </a:solidFill>
              <a:latin typeface="Arial" panose="020B0604020202020204" pitchFamily="34" charset="0"/>
              <a:ea typeface="宋体" panose="02010600030101010101" pitchFamily="2" charset="-122"/>
            </a:endParaRPr>
          </a:p>
        </p:txBody>
      </p:sp>
      <p:sp>
        <p:nvSpPr>
          <p:cNvPr id="1794053" name="文本框 1794052"/>
          <p:cNvSpPr txBox="1"/>
          <p:nvPr/>
        </p:nvSpPr>
        <p:spPr>
          <a:xfrm>
            <a:off x="1942148" y="4770438"/>
            <a:ext cx="1537335" cy="706755"/>
          </a:xfrm>
          <a:prstGeom prst="rect">
            <a:avLst/>
          </a:prstGeom>
          <a:noFill/>
          <a:ln w="9525">
            <a:noFill/>
          </a:ln>
        </p:spPr>
        <p:txBody>
          <a:bodyPr wrap="none" anchor="t" anchorCtr="0">
            <a:spAutoFit/>
          </a:bodyPr>
          <a:p>
            <a:pPr algn="ctr"/>
            <a:r>
              <a:rPr lang="en-US" altLang="zh-CN" sz="2000">
                <a:solidFill>
                  <a:schemeClr val="accent2"/>
                </a:solidFill>
                <a:latin typeface="Arial" panose="020B0604020202020204" pitchFamily="34" charset="0"/>
                <a:ea typeface="宋体" panose="02010600030101010101" pitchFamily="2" charset="-122"/>
              </a:rPr>
              <a:t>(</a:t>
            </a:r>
            <a:r>
              <a:rPr lang="zh-CN" altLang="en-US" sz="2000" dirty="0">
                <a:solidFill>
                  <a:schemeClr val="accent2"/>
                </a:solidFill>
                <a:latin typeface="Arial" panose="020B0604020202020204" pitchFamily="34" charset="0"/>
                <a:ea typeface="宋体" panose="02010600030101010101" pitchFamily="2" charset="-122"/>
              </a:rPr>
              <a:t>如取数、加</a:t>
            </a:r>
            <a:endParaRPr lang="zh-CN" altLang="en-US" sz="2000" dirty="0">
              <a:solidFill>
                <a:schemeClr val="accent2"/>
              </a:solidFill>
              <a:latin typeface="Arial" panose="020B0604020202020204" pitchFamily="34" charset="0"/>
              <a:ea typeface="宋体" panose="02010600030101010101" pitchFamily="2" charset="-122"/>
            </a:endParaRPr>
          </a:p>
          <a:p>
            <a:pPr algn="ctr"/>
            <a:r>
              <a:rPr lang="zh-CN" altLang="en-US" sz="2000" dirty="0">
                <a:solidFill>
                  <a:schemeClr val="accent2"/>
                </a:solidFill>
                <a:latin typeface="Arial" panose="020B0604020202020204" pitchFamily="34" charset="0"/>
                <a:ea typeface="宋体" panose="02010600030101010101" pitchFamily="2" charset="-122"/>
              </a:rPr>
              <a:t>法等操作</a:t>
            </a:r>
            <a:r>
              <a:rPr lang="en-US" altLang="zh-CN" sz="2000">
                <a:solidFill>
                  <a:schemeClr val="accent2"/>
                </a:solidFill>
                <a:latin typeface="Arial" panose="020B0604020202020204" pitchFamily="34" charset="0"/>
                <a:ea typeface="宋体" panose="02010600030101010101" pitchFamily="2" charset="-122"/>
              </a:rPr>
              <a:t>)</a:t>
            </a:r>
            <a:endParaRPr lang="en-US" altLang="zh-CN" sz="2000">
              <a:solidFill>
                <a:schemeClr val="accent2"/>
              </a:solidFill>
              <a:latin typeface="Arial" panose="020B0604020202020204" pitchFamily="34" charset="0"/>
              <a:ea typeface="宋体" panose="02010600030101010101" pitchFamily="2" charset="-122"/>
            </a:endParaRPr>
          </a:p>
        </p:txBody>
      </p:sp>
      <p:sp>
        <p:nvSpPr>
          <p:cNvPr id="1794054" name="文本框 1794053"/>
          <p:cNvSpPr txBox="1"/>
          <p:nvPr/>
        </p:nvSpPr>
        <p:spPr>
          <a:xfrm>
            <a:off x="3932555" y="4843145"/>
            <a:ext cx="1791335" cy="706755"/>
          </a:xfrm>
          <a:prstGeom prst="rect">
            <a:avLst/>
          </a:prstGeom>
          <a:noFill/>
          <a:ln w="9525">
            <a:noFill/>
          </a:ln>
        </p:spPr>
        <p:txBody>
          <a:bodyPr wrap="none" anchor="t" anchorCtr="0">
            <a:spAutoFit/>
          </a:bodyPr>
          <a:p>
            <a:pPr algn="ctr"/>
            <a:r>
              <a:rPr lang="en-US" altLang="zh-CN" sz="2000">
                <a:solidFill>
                  <a:schemeClr val="accent2"/>
                </a:solidFill>
                <a:latin typeface="Arial" panose="020B0604020202020204" pitchFamily="34" charset="0"/>
                <a:ea typeface="宋体" panose="02010600030101010101" pitchFamily="2" charset="-122"/>
              </a:rPr>
              <a:t>(</a:t>
            </a:r>
            <a:r>
              <a:rPr lang="zh-CN" altLang="en-US" sz="2000" dirty="0">
                <a:solidFill>
                  <a:schemeClr val="accent2"/>
                </a:solidFill>
                <a:latin typeface="Arial" panose="020B0604020202020204" pitchFamily="34" charset="0"/>
                <a:ea typeface="宋体" panose="02010600030101010101" pitchFamily="2" charset="-122"/>
              </a:rPr>
              <a:t>操作中的数据</a:t>
            </a:r>
            <a:endParaRPr lang="zh-CN" altLang="en-US" sz="2000" dirty="0">
              <a:solidFill>
                <a:schemeClr val="accent2"/>
              </a:solidFill>
              <a:latin typeface="Arial" panose="020B0604020202020204" pitchFamily="34" charset="0"/>
              <a:ea typeface="宋体" panose="02010600030101010101" pitchFamily="2" charset="-122"/>
            </a:endParaRPr>
          </a:p>
          <a:p>
            <a:pPr algn="ctr"/>
            <a:r>
              <a:rPr lang="zh-CN" altLang="en-US" sz="2000" dirty="0">
                <a:solidFill>
                  <a:schemeClr val="accent2"/>
                </a:solidFill>
                <a:latin typeface="Arial" panose="020B0604020202020204" pitchFamily="34" charset="0"/>
                <a:ea typeface="宋体" panose="02010600030101010101" pitchFamily="2" charset="-122"/>
              </a:rPr>
              <a:t>的来源</a:t>
            </a:r>
            <a:r>
              <a:rPr lang="en-US" altLang="zh-CN" sz="2000">
                <a:solidFill>
                  <a:schemeClr val="accent2"/>
                </a:solidFill>
                <a:latin typeface="Arial" panose="020B0604020202020204" pitchFamily="34" charset="0"/>
                <a:ea typeface="宋体" panose="02010600030101010101" pitchFamily="2" charset="-122"/>
              </a:rPr>
              <a:t>)</a:t>
            </a:r>
            <a:endParaRPr lang="en-US" altLang="zh-CN" sz="200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1536065" y="3068320"/>
            <a:ext cx="760730" cy="460375"/>
          </a:xfrm>
          <a:prstGeom prst="rect">
            <a:avLst/>
          </a:prstGeom>
          <a:noFill/>
        </p:spPr>
        <p:txBody>
          <a:bodyPr wrap="square" rtlCol="0">
            <a:spAutoFit/>
          </a:bodyPr>
          <a:p>
            <a:r>
              <a:rPr lang="zh-CN" altLang="en-US" sz="2400"/>
              <a:t>例：</a:t>
            </a:r>
            <a:endParaRPr lang="zh-CN" altLang="en-US" sz="2400"/>
          </a:p>
        </p:txBody>
      </p:sp>
      <p:pic>
        <p:nvPicPr>
          <p:cNvPr id="14" name="图片 13" descr="校徽"/>
          <p:cNvPicPr>
            <a:picLocks noChangeAspect="1"/>
          </p:cNvPicPr>
          <p:nvPr/>
        </p:nvPicPr>
        <p:blipFill>
          <a:blip r:embed="rId3">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94050">
                                            <p:txEl>
                                              <p:charRg st="0" end="21"/>
                                            </p:txEl>
                                          </p:spTgt>
                                        </p:tgtEl>
                                        <p:attrNameLst>
                                          <p:attrName>style.visibility</p:attrName>
                                        </p:attrNameLst>
                                      </p:cBhvr>
                                      <p:to>
                                        <p:strVal val="visible"/>
                                      </p:to>
                                    </p:set>
                                    <p:anim calcmode="lin" valueType="num">
                                      <p:cBhvr additive="base">
                                        <p:cTn id="7" dur="500" fill="hold"/>
                                        <p:tgtEl>
                                          <p:spTgt spid="1794050">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4050">
                                            <p:txEl>
                                              <p:charRg st="0" end="2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94051"/>
                                        </p:tgtEl>
                                        <p:attrNameLst>
                                          <p:attrName>style.visibility</p:attrName>
                                        </p:attrNameLst>
                                      </p:cBhvr>
                                      <p:to>
                                        <p:strVal val="visible"/>
                                      </p:to>
                                    </p:set>
                                    <p:anim calcmode="lin" valueType="num">
                                      <p:cBhvr additive="base">
                                        <p:cTn id="11" dur="500" fill="hold"/>
                                        <p:tgtEl>
                                          <p:spTgt spid="1794051"/>
                                        </p:tgtEl>
                                        <p:attrNameLst>
                                          <p:attrName>ppt_x</p:attrName>
                                        </p:attrNameLst>
                                      </p:cBhvr>
                                      <p:tavLst>
                                        <p:tav tm="0">
                                          <p:val>
                                            <p:strVal val="#ppt_x"/>
                                          </p:val>
                                        </p:tav>
                                        <p:tav tm="100000">
                                          <p:val>
                                            <p:strVal val="#ppt_x"/>
                                          </p:val>
                                        </p:tav>
                                      </p:tavLst>
                                    </p:anim>
                                    <p:anim calcmode="lin" valueType="num">
                                      <p:cBhvr additive="base">
                                        <p:cTn id="12" dur="500" fill="hold"/>
                                        <p:tgtEl>
                                          <p:spTgt spid="17940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94052"/>
                                        </p:tgtEl>
                                        <p:attrNameLst>
                                          <p:attrName>style.visibility</p:attrName>
                                        </p:attrNameLst>
                                      </p:cBhvr>
                                      <p:to>
                                        <p:strVal val="visible"/>
                                      </p:to>
                                    </p:set>
                                    <p:anim calcmode="lin" valueType="num">
                                      <p:cBhvr additive="base">
                                        <p:cTn id="15" dur="500" fill="hold"/>
                                        <p:tgtEl>
                                          <p:spTgt spid="1794052"/>
                                        </p:tgtEl>
                                        <p:attrNameLst>
                                          <p:attrName>ppt_x</p:attrName>
                                        </p:attrNameLst>
                                      </p:cBhvr>
                                      <p:tavLst>
                                        <p:tav tm="0">
                                          <p:val>
                                            <p:strVal val="#ppt_x"/>
                                          </p:val>
                                        </p:tav>
                                        <p:tav tm="100000">
                                          <p:val>
                                            <p:strVal val="#ppt_x"/>
                                          </p:val>
                                        </p:tav>
                                      </p:tavLst>
                                    </p:anim>
                                    <p:anim calcmode="lin" valueType="num">
                                      <p:cBhvr additive="base">
                                        <p:cTn id="16" dur="500" fill="hold"/>
                                        <p:tgtEl>
                                          <p:spTgt spid="17940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94053"/>
                                        </p:tgtEl>
                                        <p:attrNameLst>
                                          <p:attrName>style.visibility</p:attrName>
                                        </p:attrNameLst>
                                      </p:cBhvr>
                                      <p:to>
                                        <p:strVal val="visible"/>
                                      </p:to>
                                    </p:set>
                                    <p:anim calcmode="lin" valueType="num">
                                      <p:cBhvr additive="base">
                                        <p:cTn id="19" dur="500" fill="hold"/>
                                        <p:tgtEl>
                                          <p:spTgt spid="1794053"/>
                                        </p:tgtEl>
                                        <p:attrNameLst>
                                          <p:attrName>ppt_x</p:attrName>
                                        </p:attrNameLst>
                                      </p:cBhvr>
                                      <p:tavLst>
                                        <p:tav tm="0">
                                          <p:val>
                                            <p:strVal val="#ppt_x"/>
                                          </p:val>
                                        </p:tav>
                                        <p:tav tm="100000">
                                          <p:val>
                                            <p:strVal val="#ppt_x"/>
                                          </p:val>
                                        </p:tav>
                                      </p:tavLst>
                                    </p:anim>
                                    <p:anim calcmode="lin" valueType="num">
                                      <p:cBhvr additive="base">
                                        <p:cTn id="20" dur="500" fill="hold"/>
                                        <p:tgtEl>
                                          <p:spTgt spid="17940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94054"/>
                                        </p:tgtEl>
                                        <p:attrNameLst>
                                          <p:attrName>style.visibility</p:attrName>
                                        </p:attrNameLst>
                                      </p:cBhvr>
                                      <p:to>
                                        <p:strVal val="visible"/>
                                      </p:to>
                                    </p:set>
                                    <p:anim calcmode="lin" valueType="num">
                                      <p:cBhvr additive="base">
                                        <p:cTn id="23" dur="500" fill="hold"/>
                                        <p:tgtEl>
                                          <p:spTgt spid="1794054"/>
                                        </p:tgtEl>
                                        <p:attrNameLst>
                                          <p:attrName>ppt_x</p:attrName>
                                        </p:attrNameLst>
                                      </p:cBhvr>
                                      <p:tavLst>
                                        <p:tav tm="0">
                                          <p:val>
                                            <p:strVal val="#ppt_x"/>
                                          </p:val>
                                        </p:tav>
                                        <p:tav tm="100000">
                                          <p:val>
                                            <p:strVal val="#ppt_x"/>
                                          </p:val>
                                        </p:tav>
                                      </p:tavLst>
                                    </p:anim>
                                    <p:anim calcmode="lin" valueType="num">
                                      <p:cBhvr additive="base">
                                        <p:cTn id="24" dur="500" fill="hold"/>
                                        <p:tgtEl>
                                          <p:spTgt spid="179405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94050">
                                            <p:txEl>
                                              <p:charRg st="21" end="42"/>
                                            </p:txEl>
                                          </p:spTgt>
                                        </p:tgtEl>
                                        <p:attrNameLst>
                                          <p:attrName>style.visibility</p:attrName>
                                        </p:attrNameLst>
                                      </p:cBhvr>
                                      <p:to>
                                        <p:strVal val="visible"/>
                                      </p:to>
                                    </p:set>
                                    <p:anim calcmode="lin" valueType="num">
                                      <p:cBhvr additive="base">
                                        <p:cTn id="29" dur="500" fill="hold"/>
                                        <p:tgtEl>
                                          <p:spTgt spid="1794050">
                                            <p:txEl>
                                              <p:charRg st="21" end="4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94050">
                                            <p:txEl>
                                              <p:charRg st="21" end="4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2" grpId="0"/>
      <p:bldP spid="1794053" grpId="0"/>
      <p:bldP spid="179405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4050" name="矩形 1794049"/>
          <p:cNvSpPr/>
          <p:nvPr/>
        </p:nvSpPr>
        <p:spPr>
          <a:xfrm>
            <a:off x="1838960" y="4521200"/>
            <a:ext cx="3768090" cy="798830"/>
          </a:xfrm>
          <a:prstGeom prst="rect">
            <a:avLst/>
          </a:prstGeom>
          <a:noFill/>
          <a:ln w="9525">
            <a:noFill/>
          </a:ln>
        </p:spPr>
        <p:txBody>
          <a:bodyPr wrap="square" anchor="t" anchorCtr="0">
            <a:spAutoFit/>
          </a:bodyPr>
          <a:p>
            <a:pPr>
              <a:spcBef>
                <a:spcPct val="30000"/>
              </a:spcBef>
            </a:pPr>
            <a:r>
              <a:rPr lang="en-US" altLang="zh-CN" sz="2000" b="0">
                <a:latin typeface="Arial" panose="020B0604020202020204" pitchFamily="34" charset="0"/>
                <a:ea typeface="宋体" panose="02010600030101010101" pitchFamily="2" charset="-122"/>
              </a:rPr>
              <a:t>000001        00 00000111</a:t>
            </a:r>
            <a:endParaRPr lang="en-US" altLang="zh-CN" sz="2000" b="0">
              <a:latin typeface="Arial" panose="020B0604020202020204" pitchFamily="34" charset="0"/>
              <a:ea typeface="宋体" panose="02010600030101010101" pitchFamily="2" charset="-122"/>
            </a:endParaRPr>
          </a:p>
          <a:p>
            <a:pPr>
              <a:spcBef>
                <a:spcPct val="30000"/>
              </a:spcBef>
            </a:pPr>
            <a:r>
              <a:rPr lang="en-US" altLang="zh-CN" sz="2000" b="0">
                <a:latin typeface="Arial" panose="020B0604020202020204" pitchFamily="34" charset="0"/>
                <a:ea typeface="宋体" panose="02010600030101010101" pitchFamily="2" charset="-122"/>
              </a:rPr>
              <a:t>000100        00 00001010</a:t>
            </a:r>
            <a:endParaRPr lang="en-US" altLang="zh-CN" sz="2000" b="0">
              <a:latin typeface="Arial" panose="020B0604020202020204" pitchFamily="34" charset="0"/>
              <a:ea typeface="宋体" panose="02010600030101010101" pitchFamily="2" charset="-122"/>
            </a:endParaRPr>
          </a:p>
        </p:txBody>
      </p:sp>
      <p:sp>
        <p:nvSpPr>
          <p:cNvPr id="1794051" name="直接连接符 1794050"/>
          <p:cNvSpPr/>
          <p:nvPr/>
        </p:nvSpPr>
        <p:spPr>
          <a:xfrm>
            <a:off x="1966595" y="4393883"/>
            <a:ext cx="2692400" cy="0"/>
          </a:xfrm>
          <a:prstGeom prst="line">
            <a:avLst/>
          </a:prstGeom>
          <a:ln w="9525" cap="flat" cmpd="sng">
            <a:solidFill>
              <a:srgbClr val="CC0066"/>
            </a:solidFill>
            <a:prstDash val="solid"/>
            <a:headEnd type="none" w="med" len="med"/>
            <a:tailEnd type="none" w="med" len="med"/>
          </a:ln>
        </p:spPr>
      </p:sp>
      <p:sp>
        <p:nvSpPr>
          <p:cNvPr id="1794052" name="文本框 1794051"/>
          <p:cNvSpPr txBox="1"/>
          <p:nvPr/>
        </p:nvSpPr>
        <p:spPr>
          <a:xfrm>
            <a:off x="1965008" y="3976688"/>
            <a:ext cx="2693670" cy="398780"/>
          </a:xfrm>
          <a:prstGeom prst="rect">
            <a:avLst/>
          </a:prstGeom>
          <a:noFill/>
          <a:ln w="9525">
            <a:noFill/>
          </a:ln>
        </p:spPr>
        <p:txBody>
          <a:bodyPr wrap="none" anchor="t" anchorCtr="0">
            <a:spAutoFit/>
          </a:bodyPr>
          <a:p>
            <a:r>
              <a:rPr lang="zh-CN" altLang="en-US" sz="2000" dirty="0">
                <a:solidFill>
                  <a:schemeClr val="accent2"/>
                </a:solidFill>
                <a:latin typeface="Arial" panose="020B0604020202020204" pitchFamily="34" charset="0"/>
                <a:ea typeface="宋体" panose="02010600030101010101" pitchFamily="2" charset="-122"/>
              </a:rPr>
              <a:t>操作码              地址码</a:t>
            </a:r>
            <a:endParaRPr lang="zh-CN" altLang="en-US" sz="2000" dirty="0">
              <a:solidFill>
                <a:schemeClr val="accent2"/>
              </a:solidFill>
              <a:latin typeface="Arial" panose="020B0604020202020204" pitchFamily="34" charset="0"/>
              <a:ea typeface="宋体" panose="02010600030101010101" pitchFamily="2" charset="-122"/>
            </a:endParaRPr>
          </a:p>
        </p:txBody>
      </p:sp>
      <p:sp>
        <p:nvSpPr>
          <p:cNvPr id="1794053" name="文本框 1794052"/>
          <p:cNvSpPr txBox="1"/>
          <p:nvPr/>
        </p:nvSpPr>
        <p:spPr>
          <a:xfrm>
            <a:off x="1446848" y="5446713"/>
            <a:ext cx="1537335" cy="706755"/>
          </a:xfrm>
          <a:prstGeom prst="rect">
            <a:avLst/>
          </a:prstGeom>
          <a:noFill/>
          <a:ln w="9525">
            <a:noFill/>
          </a:ln>
        </p:spPr>
        <p:txBody>
          <a:bodyPr wrap="none" anchor="t" anchorCtr="0">
            <a:spAutoFit/>
          </a:bodyPr>
          <a:p>
            <a:pPr algn="ctr"/>
            <a:r>
              <a:rPr lang="en-US" altLang="zh-CN" sz="2000">
                <a:solidFill>
                  <a:schemeClr val="accent2"/>
                </a:solidFill>
                <a:latin typeface="Arial" panose="020B0604020202020204" pitchFamily="34" charset="0"/>
                <a:ea typeface="宋体" panose="02010600030101010101" pitchFamily="2" charset="-122"/>
              </a:rPr>
              <a:t>(</a:t>
            </a:r>
            <a:r>
              <a:rPr lang="zh-CN" altLang="en-US" sz="2000" dirty="0">
                <a:solidFill>
                  <a:schemeClr val="accent2"/>
                </a:solidFill>
                <a:latin typeface="Arial" panose="020B0604020202020204" pitchFamily="34" charset="0"/>
                <a:ea typeface="宋体" panose="02010600030101010101" pitchFamily="2" charset="-122"/>
              </a:rPr>
              <a:t>如取数、加</a:t>
            </a:r>
            <a:endParaRPr lang="zh-CN" altLang="en-US" sz="2000" dirty="0">
              <a:solidFill>
                <a:schemeClr val="accent2"/>
              </a:solidFill>
              <a:latin typeface="Arial" panose="020B0604020202020204" pitchFamily="34" charset="0"/>
              <a:ea typeface="宋体" panose="02010600030101010101" pitchFamily="2" charset="-122"/>
            </a:endParaRPr>
          </a:p>
          <a:p>
            <a:pPr algn="ctr"/>
            <a:r>
              <a:rPr lang="zh-CN" altLang="en-US" sz="2000" dirty="0">
                <a:solidFill>
                  <a:schemeClr val="accent2"/>
                </a:solidFill>
                <a:latin typeface="Arial" panose="020B0604020202020204" pitchFamily="34" charset="0"/>
                <a:ea typeface="宋体" panose="02010600030101010101" pitchFamily="2" charset="-122"/>
              </a:rPr>
              <a:t>法等操作</a:t>
            </a:r>
            <a:r>
              <a:rPr lang="en-US" altLang="zh-CN" sz="2000">
                <a:solidFill>
                  <a:schemeClr val="accent2"/>
                </a:solidFill>
                <a:latin typeface="Arial" panose="020B0604020202020204" pitchFamily="34" charset="0"/>
                <a:ea typeface="宋体" panose="02010600030101010101" pitchFamily="2" charset="-122"/>
              </a:rPr>
              <a:t>)</a:t>
            </a:r>
            <a:endParaRPr lang="en-US" altLang="zh-CN" sz="2000">
              <a:solidFill>
                <a:schemeClr val="accent2"/>
              </a:solidFill>
              <a:latin typeface="Arial" panose="020B0604020202020204" pitchFamily="34" charset="0"/>
              <a:ea typeface="宋体" panose="02010600030101010101" pitchFamily="2" charset="-122"/>
            </a:endParaRPr>
          </a:p>
        </p:txBody>
      </p:sp>
      <p:sp>
        <p:nvSpPr>
          <p:cNvPr id="1794054" name="文本框 1794053"/>
          <p:cNvSpPr txBox="1"/>
          <p:nvPr/>
        </p:nvSpPr>
        <p:spPr>
          <a:xfrm>
            <a:off x="3437255" y="5519420"/>
            <a:ext cx="1791335" cy="706755"/>
          </a:xfrm>
          <a:prstGeom prst="rect">
            <a:avLst/>
          </a:prstGeom>
          <a:noFill/>
          <a:ln w="9525">
            <a:noFill/>
          </a:ln>
        </p:spPr>
        <p:txBody>
          <a:bodyPr wrap="none" anchor="t" anchorCtr="0">
            <a:spAutoFit/>
          </a:bodyPr>
          <a:p>
            <a:pPr algn="ctr"/>
            <a:r>
              <a:rPr lang="en-US" altLang="zh-CN" sz="2000">
                <a:solidFill>
                  <a:schemeClr val="accent2"/>
                </a:solidFill>
                <a:latin typeface="Arial" panose="020B0604020202020204" pitchFamily="34" charset="0"/>
                <a:ea typeface="宋体" panose="02010600030101010101" pitchFamily="2" charset="-122"/>
              </a:rPr>
              <a:t>(</a:t>
            </a:r>
            <a:r>
              <a:rPr lang="zh-CN" altLang="en-US" sz="2000" dirty="0">
                <a:solidFill>
                  <a:schemeClr val="accent2"/>
                </a:solidFill>
                <a:latin typeface="Arial" panose="020B0604020202020204" pitchFamily="34" charset="0"/>
                <a:ea typeface="宋体" panose="02010600030101010101" pitchFamily="2" charset="-122"/>
              </a:rPr>
              <a:t>操作中的数据</a:t>
            </a:r>
            <a:endParaRPr lang="zh-CN" altLang="en-US" sz="2000" dirty="0">
              <a:solidFill>
                <a:schemeClr val="accent2"/>
              </a:solidFill>
              <a:latin typeface="Arial" panose="020B0604020202020204" pitchFamily="34" charset="0"/>
              <a:ea typeface="宋体" panose="02010600030101010101" pitchFamily="2" charset="-122"/>
            </a:endParaRPr>
          </a:p>
          <a:p>
            <a:pPr algn="ctr"/>
            <a:r>
              <a:rPr lang="zh-CN" altLang="en-US" sz="2000" dirty="0">
                <a:solidFill>
                  <a:schemeClr val="accent2"/>
                </a:solidFill>
                <a:latin typeface="Arial" panose="020B0604020202020204" pitchFamily="34" charset="0"/>
                <a:ea typeface="宋体" panose="02010600030101010101" pitchFamily="2" charset="-122"/>
              </a:rPr>
              <a:t>的来源</a:t>
            </a:r>
            <a:r>
              <a:rPr lang="en-US" altLang="zh-CN" sz="2000">
                <a:solidFill>
                  <a:schemeClr val="accent2"/>
                </a:solidFill>
                <a:latin typeface="Arial" panose="020B0604020202020204" pitchFamily="34" charset="0"/>
                <a:ea typeface="宋体" panose="02010600030101010101" pitchFamily="2" charset="-122"/>
              </a:rPr>
              <a:t>)</a:t>
            </a:r>
            <a:endParaRPr lang="en-US" altLang="zh-CN" sz="2000">
              <a:solidFill>
                <a:schemeClr val="accent2"/>
              </a:solidFill>
              <a:latin typeface="Arial" panose="020B0604020202020204" pitchFamily="34" charset="0"/>
              <a:ea typeface="宋体" panose="02010600030101010101" pitchFamily="2" charset="-122"/>
            </a:endParaRPr>
          </a:p>
        </p:txBody>
      </p:sp>
      <p:sp>
        <p:nvSpPr>
          <p:cNvPr id="1794055" name="文本框 1794054"/>
          <p:cNvSpPr txBox="1"/>
          <p:nvPr/>
        </p:nvSpPr>
        <p:spPr>
          <a:xfrm>
            <a:off x="728345" y="770890"/>
            <a:ext cx="5366385" cy="2787015"/>
          </a:xfrm>
          <a:prstGeom prst="rect">
            <a:avLst/>
          </a:prstGeom>
          <a:noFill/>
          <a:ln w="9525">
            <a:noFill/>
          </a:ln>
        </p:spPr>
        <p:txBody>
          <a:bodyPr wrap="square">
            <a:spAutoFit/>
          </a:bodyPr>
          <a:p>
            <a:pPr marL="457200" indent="-457200">
              <a:lnSpc>
                <a:spcPct val="130000"/>
              </a:lnSpc>
              <a:buFont typeface="Wingdings" panose="05000000000000000000" pitchFamily="2" charset="2"/>
            </a:pPr>
            <a:r>
              <a:rPr lang="zh-CN" altLang="en-US" sz="2400" dirty="0">
                <a:solidFill>
                  <a:schemeClr val="tx2"/>
                </a:solidFill>
                <a:latin typeface="Times New Roman" panose="02020603050405020304" pitchFamily="18" charset="0"/>
                <a:ea typeface="楷体" panose="02010609060101010101" charset="-122"/>
                <a:cs typeface="Times New Roman" panose="02020603050405020304" pitchFamily="18" charset="0"/>
              </a:rPr>
              <a:t>机器指令 </a:t>
            </a:r>
            <a:endParaRPr lang="en-US" altLang="zh-CN" sz="2400">
              <a:solidFill>
                <a:schemeClr val="tx2"/>
              </a:solidFill>
              <a:latin typeface="Times New Roman" panose="02020603050405020304" pitchFamily="18" charset="0"/>
              <a:ea typeface="楷体" panose="02010609060101010101" charset="-122"/>
              <a:cs typeface="Times New Roman" panose="02020603050405020304" pitchFamily="18" charset="0"/>
            </a:endParaRPr>
          </a:p>
          <a:p>
            <a:pPr marL="457200" indent="-457200" fontAlgn="auto">
              <a:lnSpc>
                <a:spcPct val="200000"/>
              </a:lnSpc>
              <a:buFont typeface="Wingdings" panose="05000000000000000000" pitchFamily="2" charset="2"/>
              <a:buChar char="u"/>
            </a:pPr>
            <a:r>
              <a:rPr lang="zh-CN" altLang="en-US" sz="2400" b="0" dirty="0">
                <a:latin typeface="Times New Roman" panose="02020603050405020304" pitchFamily="18" charset="0"/>
                <a:ea typeface="楷体" panose="02010609060101010101" charset="-122"/>
                <a:cs typeface="Times New Roman" panose="02020603050405020304" pitchFamily="18" charset="0"/>
              </a:rPr>
              <a:t>机器指令是</a:t>
            </a:r>
            <a:r>
              <a:rPr lang="en-US" altLang="zh-CN" sz="2400" b="0">
                <a:latin typeface="Times New Roman" panose="02020603050405020304" pitchFamily="18" charset="0"/>
                <a:ea typeface="楷体" panose="02010609060101010101" charset="-122"/>
                <a:cs typeface="Times New Roman" panose="02020603050405020304" pitchFamily="18" charset="0"/>
              </a:rPr>
              <a:t>CPU</a:t>
            </a:r>
            <a:r>
              <a:rPr lang="zh-CN" altLang="en-US" sz="2400" b="0" dirty="0">
                <a:latin typeface="Times New Roman" panose="02020603050405020304" pitchFamily="18" charset="0"/>
                <a:ea typeface="楷体" panose="02010609060101010101" charset="-122"/>
                <a:cs typeface="Times New Roman" panose="02020603050405020304" pitchFamily="18" charset="0"/>
              </a:rPr>
              <a:t>可以直接分析并执行的指令，一般由</a:t>
            </a:r>
            <a:r>
              <a:rPr lang="en-US" altLang="zh-CN" sz="2400" b="0">
                <a:latin typeface="Times New Roman" panose="02020603050405020304" pitchFamily="18" charset="0"/>
                <a:ea typeface="楷体" panose="02010609060101010101" charset="-122"/>
                <a:cs typeface="Times New Roman" panose="02020603050405020304" pitchFamily="18" charset="0"/>
              </a:rPr>
              <a:t>0</a:t>
            </a:r>
            <a:r>
              <a:rPr lang="zh-CN" altLang="en-US" sz="2400" b="0" dirty="0">
                <a:latin typeface="Times New Roman" panose="02020603050405020304" pitchFamily="18" charset="0"/>
                <a:ea typeface="楷体" panose="02010609060101010101" charset="-122"/>
                <a:cs typeface="Times New Roman" panose="02020603050405020304" pitchFamily="18" charset="0"/>
              </a:rPr>
              <a:t>和</a:t>
            </a:r>
            <a:r>
              <a:rPr lang="en-US" altLang="zh-CN" sz="2400" b="0">
                <a:latin typeface="Times New Roman" panose="02020603050405020304" pitchFamily="18" charset="0"/>
                <a:ea typeface="楷体" panose="02010609060101010101" charset="-122"/>
                <a:cs typeface="Times New Roman" panose="02020603050405020304" pitchFamily="18" charset="0"/>
              </a:rPr>
              <a:t>1</a:t>
            </a:r>
            <a:r>
              <a:rPr lang="zh-CN" altLang="en-US" sz="2400" b="0" dirty="0">
                <a:latin typeface="Times New Roman" panose="02020603050405020304" pitchFamily="18" charset="0"/>
                <a:ea typeface="楷体" panose="02010609060101010101" charset="-122"/>
                <a:cs typeface="Times New Roman" panose="02020603050405020304" pitchFamily="18" charset="0"/>
              </a:rPr>
              <a:t>的编码表示。</a:t>
            </a:r>
            <a:endParaRPr lang="zh-CN" altLang="en-US" sz="2400" b="0" dirty="0">
              <a:latin typeface="Times New Roman" panose="02020603050405020304" pitchFamily="18" charset="0"/>
              <a:ea typeface="楷体" panose="02010609060101010101" charset="-122"/>
              <a:cs typeface="Times New Roman" panose="02020603050405020304" pitchFamily="18" charset="0"/>
            </a:endParaRPr>
          </a:p>
          <a:p>
            <a:pPr marL="457200" indent="-457200" fontAlgn="auto">
              <a:lnSpc>
                <a:spcPct val="200000"/>
              </a:lnSpc>
              <a:buFont typeface="Wingdings" panose="05000000000000000000" pitchFamily="2" charset="2"/>
              <a:buChar char="u"/>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指令一般格式：</a:t>
            </a:r>
            <a:r>
              <a:rPr lang="en-US" altLang="zh-CN" sz="2400">
                <a:solidFill>
                  <a:schemeClr val="tx1"/>
                </a:solidFill>
                <a:latin typeface="Times New Roman" panose="02020603050405020304" pitchFamily="18" charset="0"/>
                <a:ea typeface="楷体" panose="02010609060101010101" charset="-122"/>
                <a:cs typeface="Times New Roman" panose="02020603050405020304" pitchFamily="18" charset="0"/>
                <a:sym typeface="Symbol" panose="05050102010706020507" pitchFamily="18" charset="2"/>
              </a:rPr>
              <a:t>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操作码 </a:t>
            </a:r>
            <a:r>
              <a:rPr lang="en-US" altLang="zh-CN" sz="2400" b="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地址码</a:t>
            </a:r>
            <a:r>
              <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rPr>
              <a:t>。</a:t>
            </a:r>
            <a:endParaRPr lang="zh-CN" altLang="en-US" sz="2400" b="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pic>
        <p:nvPicPr>
          <p:cNvPr id="1794056" name="图片 1794055"/>
          <p:cNvPicPr>
            <a:picLocks noChangeAspect="1"/>
          </p:cNvPicPr>
          <p:nvPr/>
        </p:nvPicPr>
        <p:blipFill>
          <a:blip r:embed="rId1"/>
          <a:stretch>
            <a:fillRect/>
          </a:stretch>
        </p:blipFill>
        <p:spPr>
          <a:xfrm>
            <a:off x="6227763" y="1484313"/>
            <a:ext cx="4090987" cy="5056187"/>
          </a:xfrm>
          <a:prstGeom prst="rect">
            <a:avLst/>
          </a:prstGeom>
          <a:noFill/>
          <a:ln w="9525">
            <a:noFill/>
          </a:ln>
        </p:spPr>
      </p:pic>
      <p:sp>
        <p:nvSpPr>
          <p:cNvPr id="1794060" name="Text Box 16"/>
          <p:cNvSpPr txBox="1"/>
          <p:nvPr/>
        </p:nvSpPr>
        <p:spPr>
          <a:xfrm>
            <a:off x="1687513" y="0"/>
            <a:ext cx="24815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(3)</a:t>
            </a:r>
            <a:r>
              <a:rPr lang="zh-CN" altLang="en-US" dirty="0">
                <a:solidFill>
                  <a:schemeClr val="bg1"/>
                </a:solidFill>
                <a:latin typeface="Arial" panose="020B0604020202020204" pitchFamily="34" charset="0"/>
                <a:ea typeface="华文中宋" panose="02010600040101010101" pitchFamily="2" charset="-122"/>
              </a:rPr>
              <a:t>机器指令是怎样的</a:t>
            </a:r>
            <a:r>
              <a:rPr lang="en-US" altLang="zh-CN">
                <a:solidFill>
                  <a:schemeClr val="bg1"/>
                </a:solidFill>
                <a:latin typeface="Arial" panose="020B0604020202020204" pitchFamily="34" charset="0"/>
                <a:ea typeface="华文中宋" panose="02010600040101010101" pitchFamily="2" charset="-122"/>
              </a:rPr>
              <a:t>? </a:t>
            </a:r>
            <a:endParaRPr lang="en-US" altLang="zh-CN">
              <a:solidFill>
                <a:schemeClr val="bg1"/>
              </a:solidFill>
              <a:latin typeface="Arial" panose="020B0604020202020204" pitchFamily="34" charset="0"/>
              <a:ea typeface="华文中宋" panose="02010600040101010101" pitchFamily="2" charset="-122"/>
            </a:endParaRPr>
          </a:p>
        </p:txBody>
      </p:sp>
      <p:sp>
        <p:nvSpPr>
          <p:cNvPr id="2" name="文本框 1"/>
          <p:cNvSpPr txBox="1"/>
          <p:nvPr/>
        </p:nvSpPr>
        <p:spPr>
          <a:xfrm>
            <a:off x="1040765" y="3744595"/>
            <a:ext cx="760730" cy="460375"/>
          </a:xfrm>
          <a:prstGeom prst="rect">
            <a:avLst/>
          </a:prstGeom>
          <a:noFill/>
        </p:spPr>
        <p:txBody>
          <a:bodyPr wrap="square" rtlCol="0">
            <a:spAutoFit/>
          </a:bodyPr>
          <a:p>
            <a:r>
              <a:rPr lang="zh-CN" altLang="en-US" sz="2400"/>
              <a:t>例：</a:t>
            </a:r>
            <a:endParaRPr lang="zh-CN" altLang="en-US" sz="2400"/>
          </a:p>
        </p:txBody>
      </p:sp>
      <p:pic>
        <p:nvPicPr>
          <p:cNvPr id="14" name="图片 13" descr="校徽"/>
          <p:cNvPicPr>
            <a:picLocks noChangeAspect="1"/>
          </p:cNvPicPr>
          <p:nvPr/>
        </p:nvPicPr>
        <p:blipFill>
          <a:blip r:embed="rId2">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94050">
                                            <p:txEl>
                                              <p:charRg st="0" end="21"/>
                                            </p:txEl>
                                          </p:spTgt>
                                        </p:tgtEl>
                                        <p:attrNameLst>
                                          <p:attrName>style.visibility</p:attrName>
                                        </p:attrNameLst>
                                      </p:cBhvr>
                                      <p:to>
                                        <p:strVal val="visible"/>
                                      </p:to>
                                    </p:set>
                                    <p:anim calcmode="lin" valueType="num">
                                      <p:cBhvr additive="base">
                                        <p:cTn id="7" dur="500" fill="hold"/>
                                        <p:tgtEl>
                                          <p:spTgt spid="1794050">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4050">
                                            <p:txEl>
                                              <p:charRg st="0" end="2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94051"/>
                                        </p:tgtEl>
                                        <p:attrNameLst>
                                          <p:attrName>style.visibility</p:attrName>
                                        </p:attrNameLst>
                                      </p:cBhvr>
                                      <p:to>
                                        <p:strVal val="visible"/>
                                      </p:to>
                                    </p:set>
                                    <p:anim calcmode="lin" valueType="num">
                                      <p:cBhvr additive="base">
                                        <p:cTn id="11" dur="500" fill="hold"/>
                                        <p:tgtEl>
                                          <p:spTgt spid="1794051"/>
                                        </p:tgtEl>
                                        <p:attrNameLst>
                                          <p:attrName>ppt_x</p:attrName>
                                        </p:attrNameLst>
                                      </p:cBhvr>
                                      <p:tavLst>
                                        <p:tav tm="0">
                                          <p:val>
                                            <p:strVal val="#ppt_x"/>
                                          </p:val>
                                        </p:tav>
                                        <p:tav tm="100000">
                                          <p:val>
                                            <p:strVal val="#ppt_x"/>
                                          </p:val>
                                        </p:tav>
                                      </p:tavLst>
                                    </p:anim>
                                    <p:anim calcmode="lin" valueType="num">
                                      <p:cBhvr additive="base">
                                        <p:cTn id="12" dur="500" fill="hold"/>
                                        <p:tgtEl>
                                          <p:spTgt spid="17940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94052"/>
                                        </p:tgtEl>
                                        <p:attrNameLst>
                                          <p:attrName>style.visibility</p:attrName>
                                        </p:attrNameLst>
                                      </p:cBhvr>
                                      <p:to>
                                        <p:strVal val="visible"/>
                                      </p:to>
                                    </p:set>
                                    <p:anim calcmode="lin" valueType="num">
                                      <p:cBhvr additive="base">
                                        <p:cTn id="15" dur="500" fill="hold"/>
                                        <p:tgtEl>
                                          <p:spTgt spid="1794052"/>
                                        </p:tgtEl>
                                        <p:attrNameLst>
                                          <p:attrName>ppt_x</p:attrName>
                                        </p:attrNameLst>
                                      </p:cBhvr>
                                      <p:tavLst>
                                        <p:tav tm="0">
                                          <p:val>
                                            <p:strVal val="#ppt_x"/>
                                          </p:val>
                                        </p:tav>
                                        <p:tav tm="100000">
                                          <p:val>
                                            <p:strVal val="#ppt_x"/>
                                          </p:val>
                                        </p:tav>
                                      </p:tavLst>
                                    </p:anim>
                                    <p:anim calcmode="lin" valueType="num">
                                      <p:cBhvr additive="base">
                                        <p:cTn id="16" dur="500" fill="hold"/>
                                        <p:tgtEl>
                                          <p:spTgt spid="17940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94053"/>
                                        </p:tgtEl>
                                        <p:attrNameLst>
                                          <p:attrName>style.visibility</p:attrName>
                                        </p:attrNameLst>
                                      </p:cBhvr>
                                      <p:to>
                                        <p:strVal val="visible"/>
                                      </p:to>
                                    </p:set>
                                    <p:anim calcmode="lin" valueType="num">
                                      <p:cBhvr additive="base">
                                        <p:cTn id="19" dur="500" fill="hold"/>
                                        <p:tgtEl>
                                          <p:spTgt spid="1794053"/>
                                        </p:tgtEl>
                                        <p:attrNameLst>
                                          <p:attrName>ppt_x</p:attrName>
                                        </p:attrNameLst>
                                      </p:cBhvr>
                                      <p:tavLst>
                                        <p:tav tm="0">
                                          <p:val>
                                            <p:strVal val="#ppt_x"/>
                                          </p:val>
                                        </p:tav>
                                        <p:tav tm="100000">
                                          <p:val>
                                            <p:strVal val="#ppt_x"/>
                                          </p:val>
                                        </p:tav>
                                      </p:tavLst>
                                    </p:anim>
                                    <p:anim calcmode="lin" valueType="num">
                                      <p:cBhvr additive="base">
                                        <p:cTn id="20" dur="500" fill="hold"/>
                                        <p:tgtEl>
                                          <p:spTgt spid="17940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94054"/>
                                        </p:tgtEl>
                                        <p:attrNameLst>
                                          <p:attrName>style.visibility</p:attrName>
                                        </p:attrNameLst>
                                      </p:cBhvr>
                                      <p:to>
                                        <p:strVal val="visible"/>
                                      </p:to>
                                    </p:set>
                                    <p:anim calcmode="lin" valueType="num">
                                      <p:cBhvr additive="base">
                                        <p:cTn id="23" dur="500" fill="hold"/>
                                        <p:tgtEl>
                                          <p:spTgt spid="1794054"/>
                                        </p:tgtEl>
                                        <p:attrNameLst>
                                          <p:attrName>ppt_x</p:attrName>
                                        </p:attrNameLst>
                                      </p:cBhvr>
                                      <p:tavLst>
                                        <p:tav tm="0">
                                          <p:val>
                                            <p:strVal val="#ppt_x"/>
                                          </p:val>
                                        </p:tav>
                                        <p:tav tm="100000">
                                          <p:val>
                                            <p:strVal val="#ppt_x"/>
                                          </p:val>
                                        </p:tav>
                                      </p:tavLst>
                                    </p:anim>
                                    <p:anim calcmode="lin" valueType="num">
                                      <p:cBhvr additive="base">
                                        <p:cTn id="24" dur="500" fill="hold"/>
                                        <p:tgtEl>
                                          <p:spTgt spid="179405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794050">
                                            <p:txEl>
                                              <p:charRg st="21" end="42"/>
                                            </p:txEl>
                                          </p:spTgt>
                                        </p:tgtEl>
                                        <p:attrNameLst>
                                          <p:attrName>style.visibility</p:attrName>
                                        </p:attrNameLst>
                                      </p:cBhvr>
                                      <p:to>
                                        <p:strVal val="visible"/>
                                      </p:to>
                                    </p:set>
                                    <p:anim calcmode="lin" valueType="num">
                                      <p:cBhvr additive="base">
                                        <p:cTn id="29" dur="500" fill="hold"/>
                                        <p:tgtEl>
                                          <p:spTgt spid="1794050">
                                            <p:txEl>
                                              <p:charRg st="21" end="4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94050">
                                            <p:txEl>
                                              <p:charRg st="21" end="4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794056"/>
                                        </p:tgtEl>
                                        <p:attrNameLst>
                                          <p:attrName>style.visibility</p:attrName>
                                        </p:attrNameLst>
                                      </p:cBhvr>
                                      <p:to>
                                        <p:strVal val="visible"/>
                                      </p:to>
                                    </p:set>
                                    <p:anim calcmode="lin" valueType="num">
                                      <p:cBhvr additive="base">
                                        <p:cTn id="35" dur="500" fill="hold"/>
                                        <p:tgtEl>
                                          <p:spTgt spid="1794056"/>
                                        </p:tgtEl>
                                        <p:attrNameLst>
                                          <p:attrName>ppt_x</p:attrName>
                                        </p:attrNameLst>
                                      </p:cBhvr>
                                      <p:tavLst>
                                        <p:tav tm="0">
                                          <p:val>
                                            <p:strVal val="#ppt_x"/>
                                          </p:val>
                                        </p:tav>
                                        <p:tav tm="100000">
                                          <p:val>
                                            <p:strVal val="#ppt_x"/>
                                          </p:val>
                                        </p:tav>
                                      </p:tavLst>
                                    </p:anim>
                                    <p:anim calcmode="lin" valueType="num">
                                      <p:cBhvr additive="base">
                                        <p:cTn id="36" dur="500" fill="hold"/>
                                        <p:tgtEl>
                                          <p:spTgt spid="1794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4052" grpId="0"/>
      <p:bldP spid="1794053" grpId="0"/>
      <p:bldP spid="179405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2055" name="Text Box 7"/>
          <p:cNvSpPr txBox="1"/>
          <p:nvPr/>
        </p:nvSpPr>
        <p:spPr>
          <a:xfrm>
            <a:off x="876935" y="1544955"/>
            <a:ext cx="10309860" cy="1198880"/>
          </a:xfrm>
          <a:prstGeom prst="rect">
            <a:avLst/>
          </a:prstGeom>
          <a:noFill/>
          <a:ln w="9525">
            <a:noFill/>
          </a:ln>
        </p:spPr>
        <p:txBody>
          <a:bodyPr wrap="square">
            <a:spAutoFit/>
          </a:bodyPr>
          <a:p>
            <a:pPr fontAlgn="auto">
              <a:lnSpc>
                <a:spcPct val="150000"/>
              </a:lnSpc>
              <a:spcBef>
                <a:spcPts val="0"/>
              </a:spcBef>
            </a:pPr>
            <a:r>
              <a:rPr lang="en-US" altLang="zh-CN" sz="2400" dirty="0">
                <a:latin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例</a:t>
            </a:r>
            <a:r>
              <a:rPr lang="en-US" altLang="zh-CN" sz="2400" dirty="0">
                <a:latin typeface="Times New Roman" panose="02020603050405020304" pitchFamily="18" charset="0"/>
                <a:ea typeface="楷体" panose="02010609060101010101" charset="-122"/>
                <a:cs typeface="Times New Roman" panose="02020603050405020304" pitchFamily="18" charset="0"/>
              </a:rPr>
              <a:t>3-2 </a:t>
            </a:r>
            <a:r>
              <a:rPr lang="zh-CN" altLang="en-US" sz="2400" dirty="0">
                <a:latin typeface="Times New Roman" panose="02020603050405020304" pitchFamily="18" charset="0"/>
                <a:ea typeface="楷体" panose="02010609060101010101" charset="-122"/>
                <a:cs typeface="Times New Roman" panose="02020603050405020304" pitchFamily="18" charset="0"/>
              </a:rPr>
              <a:t>在</a:t>
            </a:r>
            <a:r>
              <a:rPr lang="en-US" altLang="zh-CN" sz="2400" dirty="0">
                <a:latin typeface="Times New Roman" panose="02020603050405020304" pitchFamily="18" charset="0"/>
                <a:ea typeface="楷体" panose="02010609060101010101" charset="-122"/>
                <a:cs typeface="Times New Roman" panose="02020603050405020304" pitchFamily="18" charset="0"/>
              </a:rPr>
              <a:t>Intel8086</a:t>
            </a:r>
            <a:r>
              <a:rPr lang="zh-CN" altLang="en-US" sz="2400" dirty="0">
                <a:latin typeface="Times New Roman" panose="02020603050405020304" pitchFamily="18" charset="0"/>
                <a:ea typeface="楷体" panose="02010609060101010101" charset="-122"/>
                <a:cs typeface="Times New Roman" panose="02020603050405020304" pitchFamily="18" charset="0"/>
              </a:rPr>
              <a:t>和</a:t>
            </a:r>
            <a:r>
              <a:rPr lang="en-US" altLang="zh-CN" sz="2400" dirty="0">
                <a:latin typeface="Times New Roman" panose="02020603050405020304" pitchFamily="18" charset="0"/>
                <a:ea typeface="楷体" panose="02010609060101010101" charset="-122"/>
                <a:cs typeface="Times New Roman" panose="02020603050405020304" pitchFamily="18" charset="0"/>
              </a:rPr>
              <a:t>Z80 </a:t>
            </a:r>
            <a:r>
              <a:rPr lang="zh-CN" altLang="en-US" sz="2400" dirty="0">
                <a:latin typeface="Times New Roman" panose="02020603050405020304" pitchFamily="18" charset="0"/>
                <a:ea typeface="楷体" panose="02010609060101010101" charset="-122"/>
                <a:cs typeface="Times New Roman" panose="02020603050405020304" pitchFamily="18" charset="0"/>
              </a:rPr>
              <a:t>两种机型中，把立即数</a:t>
            </a:r>
            <a:r>
              <a:rPr lang="en-US" altLang="zh-CN" sz="2400" dirty="0">
                <a:latin typeface="Times New Roman" panose="02020603050405020304" pitchFamily="18" charset="0"/>
                <a:ea typeface="楷体" panose="02010609060101010101" charset="-122"/>
                <a:cs typeface="Times New Roman" panose="02020603050405020304" pitchFamily="18" charset="0"/>
              </a:rPr>
              <a:t>10</a:t>
            </a:r>
            <a:r>
              <a:rPr lang="zh-CN" altLang="en-US" sz="2400" dirty="0">
                <a:latin typeface="Times New Roman" panose="02020603050405020304" pitchFamily="18" charset="0"/>
                <a:ea typeface="楷体" panose="02010609060101010101" charset="-122"/>
                <a:cs typeface="Times New Roman" panose="02020603050405020304" pitchFamily="18" charset="0"/>
              </a:rPr>
              <a:t>送入累加器</a:t>
            </a:r>
            <a:r>
              <a:rPr lang="en-US" altLang="zh-CN" sz="2400" dirty="0">
                <a:latin typeface="Times New Roman" panose="02020603050405020304" pitchFamily="18" charset="0"/>
                <a:ea typeface="楷体" panose="02010609060101010101" charset="-122"/>
                <a:cs typeface="Times New Roman" panose="02020603050405020304" pitchFamily="18" charset="0"/>
              </a:rPr>
              <a:t>A</a:t>
            </a:r>
            <a:r>
              <a:rPr lang="zh-CN" altLang="en-US" sz="2400" dirty="0">
                <a:latin typeface="Times New Roman" panose="02020603050405020304" pitchFamily="18" charset="0"/>
                <a:ea typeface="楷体" panose="02010609060101010101" charset="-122"/>
                <a:cs typeface="Times New Roman" panose="02020603050405020304" pitchFamily="18" charset="0"/>
              </a:rPr>
              <a:t>的立即指令分别如表</a:t>
            </a:r>
            <a:r>
              <a:rPr lang="en-US" altLang="zh-CN" sz="2400" dirty="0">
                <a:latin typeface="Times New Roman" panose="02020603050405020304" pitchFamily="18" charset="0"/>
                <a:ea typeface="楷体" panose="02010609060101010101" charset="-122"/>
                <a:cs typeface="Times New Roman" panose="02020603050405020304" pitchFamily="18" charset="0"/>
              </a:rPr>
              <a:t>3-2</a:t>
            </a:r>
            <a:r>
              <a:rPr lang="zh-CN" altLang="en-US" sz="2400" dirty="0">
                <a:latin typeface="Times New Roman" panose="02020603050405020304" pitchFamily="18" charset="0"/>
                <a:ea typeface="楷体" panose="02010609060101010101" charset="-122"/>
                <a:cs typeface="Times New Roman" panose="02020603050405020304" pitchFamily="18" charset="0"/>
              </a:rPr>
              <a:t>所示。</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1269" name="Text Box 6"/>
          <p:cNvSpPr txBox="1"/>
          <p:nvPr/>
        </p:nvSpPr>
        <p:spPr>
          <a:xfrm>
            <a:off x="876935" y="4629785"/>
            <a:ext cx="10567670" cy="1753235"/>
          </a:xfrm>
          <a:prstGeom prst="rect">
            <a:avLst/>
          </a:prstGeom>
          <a:noFill/>
          <a:ln w="9525">
            <a:noFill/>
          </a:ln>
        </p:spPr>
        <p:txBody>
          <a:bodyPr wrap="square">
            <a:spAutoFit/>
          </a:bodyPr>
          <a:p>
            <a:pPr fontAlgn="auto">
              <a:lnSpc>
                <a:spcPct val="150000"/>
              </a:lnSpc>
              <a:spcBef>
                <a:spcPts val="0"/>
              </a:spcBef>
            </a:pPr>
            <a:r>
              <a:rPr lang="en-US" altLang="zh-CN" sz="2400" b="1" dirty="0">
                <a:solidFill>
                  <a:srgbClr val="FF0000"/>
                </a:solidFill>
                <a:latin typeface="楷体" panose="02010609060101010101" charset="-122"/>
                <a:ea typeface="楷体" panose="02010609060101010101" charset="-122"/>
                <a:cs typeface="楷体" panose="02010609060101010101" charset="-122"/>
              </a:rPr>
              <a:t>    </a:t>
            </a:r>
            <a:r>
              <a:rPr lang="zh-CN" altLang="en-US" sz="2400" b="1" dirty="0">
                <a:solidFill>
                  <a:srgbClr val="FF0000"/>
                </a:solidFill>
                <a:latin typeface="楷体" panose="02010609060101010101" charset="-122"/>
                <a:ea typeface="楷体" panose="02010609060101010101" charset="-122"/>
                <a:cs typeface="楷体" panose="02010609060101010101" charset="-122"/>
              </a:rPr>
              <a:t>缺点</a:t>
            </a:r>
            <a:r>
              <a:rPr lang="zh-CN" altLang="en-US" sz="2400" dirty="0">
                <a:latin typeface="楷体" panose="02010609060101010101" charset="-122"/>
                <a:ea typeface="楷体" panose="02010609060101010101" charset="-122"/>
                <a:cs typeface="楷体" panose="02010609060101010101" charset="-122"/>
              </a:rPr>
              <a:t>  机器语言是面向机器的，用某种型号的机器语言编写的程序只能在这种型号的机器上运行；</a:t>
            </a:r>
            <a:r>
              <a:rPr lang="zh-CN" altLang="en-US" sz="2400" noProof="0" dirty="0" smtClean="0">
                <a:latin typeface="楷体" panose="02010609060101010101" charset="-122"/>
                <a:ea typeface="楷体" panose="02010609060101010101" charset="-122"/>
                <a:cs typeface="楷体" panose="02010609060101010101" charset="-122"/>
                <a:sym typeface="+mn-ea"/>
              </a:rPr>
              <a:t>机器语言难以阅读和理解；编写和修改都比较困难；通用性较差。</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graphicFrame>
        <p:nvGraphicFramePr>
          <p:cNvPr id="2" name="表格 1"/>
          <p:cNvGraphicFramePr/>
          <p:nvPr>
            <p:custDataLst>
              <p:tags r:id="rId1"/>
            </p:custDataLst>
          </p:nvPr>
        </p:nvGraphicFramePr>
        <p:xfrm>
          <a:off x="2279650" y="2933065"/>
          <a:ext cx="5706110" cy="1156970"/>
        </p:xfrm>
        <a:graphic>
          <a:graphicData uri="http://schemas.openxmlformats.org/drawingml/2006/table">
            <a:tbl>
              <a:tblPr firstRow="1" bandRow="1">
                <a:tableStyleId>{5940675A-B579-460E-94D1-54222C63F5DA}</a:tableStyleId>
              </a:tblPr>
              <a:tblGrid>
                <a:gridCol w="1656080"/>
                <a:gridCol w="2146935"/>
                <a:gridCol w="1903095"/>
              </a:tblGrid>
              <a:tr h="425450">
                <a:tc>
                  <a:txBody>
                    <a:bodyPr/>
                    <a:p>
                      <a:pPr indent="0" algn="ctr">
                        <a:buNone/>
                      </a:pP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8086机器指令</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Z80机器指令</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操作码</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1011 0000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0011 1110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5760">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操作数</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0000 1010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latin typeface="宋体" panose="02010600030101010101" pitchFamily="2" charset="-122"/>
                          <a:ea typeface="宋体" panose="02010600030101010101" pitchFamily="2" charset="-122"/>
                          <a:cs typeface="宋体" panose="02010600030101010101" pitchFamily="2" charset="-122"/>
                        </a:rPr>
                        <a:t>0000 1010</a:t>
                      </a:r>
                      <a:endParaRPr lang="en-US" altLang="en-US" sz="2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912495" y="661670"/>
            <a:ext cx="3191510" cy="460375"/>
          </a:xfrm>
          <a:prstGeom prst="rect">
            <a:avLst/>
          </a:prstGeom>
          <a:noFill/>
        </p:spPr>
        <p:txBody>
          <a:bodyPr wrap="square" rtlCol="0">
            <a:spAutoFit/>
          </a:bodyPr>
          <a:p>
            <a:r>
              <a:rPr lang="zh-CN" altLang="en-US" sz="2400" dirty="0">
                <a:solidFill>
                  <a:schemeClr val="tx1"/>
                </a:solidFill>
                <a:latin typeface="楷体" panose="02010609060101010101" charset="-122"/>
                <a:ea typeface="楷体" panose="02010609060101010101" charset="-122"/>
                <a:cs typeface="楷体" panose="02010609060101010101" charset="-122"/>
                <a:sym typeface="+mn-ea"/>
              </a:rPr>
              <a:t>机器语言</a:t>
            </a:r>
            <a:r>
              <a:rPr lang="zh-CN" altLang="en-US" sz="2400" dirty="0">
                <a:solidFill>
                  <a:schemeClr val="tx1"/>
                </a:solidFill>
                <a:latin typeface="楷体" panose="02010609060101010101" charset="-122"/>
                <a:ea typeface="楷体" panose="02010609060101010101" charset="-122"/>
                <a:cs typeface="楷体" panose="02010609060101010101" charset="-122"/>
                <a:sym typeface="+mn-ea"/>
              </a:rPr>
              <a:t>实例</a:t>
            </a:r>
            <a:r>
              <a:rPr lang="zh-CN" altLang="en-US" dirty="0">
                <a:latin typeface="楷体" panose="02010609060101010101" charset="-122"/>
                <a:ea typeface="楷体" panose="02010609060101010101" charset="-122"/>
                <a:cs typeface="楷体" panose="02010609060101010101" charset="-122"/>
                <a:sym typeface="+mn-ea"/>
              </a:rPr>
              <a:t>  </a:t>
            </a:r>
            <a:endParaRPr lang="zh-CN" altLang="en-US"/>
          </a:p>
        </p:txBody>
      </p:sp>
      <p:pic>
        <p:nvPicPr>
          <p:cNvPr id="14" name="图片 13" descr="校徽"/>
          <p:cNvPicPr>
            <a:picLocks noChangeAspect="1"/>
          </p:cNvPicPr>
          <p:nvPr/>
        </p:nvPicPr>
        <p:blipFill>
          <a:blip r:embed="rId2">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11267"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11270" name="Text Box 7"/>
          <p:cNvSpPr txBox="1"/>
          <p:nvPr/>
        </p:nvSpPr>
        <p:spPr>
          <a:xfrm>
            <a:off x="1025525" y="758825"/>
            <a:ext cx="41148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(3)</a:t>
            </a:r>
            <a:r>
              <a:rPr lang="zh-CN" altLang="en-US" sz="2400" dirty="0">
                <a:latin typeface="Times New Roman" panose="02020603050405020304" pitchFamily="18" charset="0"/>
                <a:ea typeface="楷体" panose="02010609060101010101" charset="-122"/>
                <a:cs typeface="Times New Roman" panose="02020603050405020304" pitchFamily="18" charset="0"/>
              </a:rPr>
              <a:t>汇编语言</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1271" name="Text Box 8"/>
          <p:cNvSpPr txBox="1"/>
          <p:nvPr/>
        </p:nvSpPr>
        <p:spPr>
          <a:xfrm>
            <a:off x="948055" y="2002790"/>
            <a:ext cx="10054590" cy="1198880"/>
          </a:xfrm>
          <a:prstGeom prst="rect">
            <a:avLst/>
          </a:prstGeom>
          <a:noFill/>
          <a:ln w="9525">
            <a:noFill/>
          </a:ln>
        </p:spPr>
        <p:txBody>
          <a:bodyPr wrap="square">
            <a:spAutoFit/>
          </a:bodyPr>
          <a:p>
            <a:pPr fontAlgn="auto">
              <a:lnSpc>
                <a:spcPct val="150000"/>
              </a:lnSpc>
              <a:spcBef>
                <a:spcPts val="0"/>
              </a:spcBef>
            </a:pPr>
            <a:r>
              <a:rPr lang="en-US" altLang="zh-CN" sz="2400" dirty="0">
                <a:latin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汇编语言是一种符号语言，它几乎和机器语言一一对应，但在书写时却使用由字符串组成的助记符。</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2293" name="Text Box 6"/>
          <p:cNvSpPr txBox="1"/>
          <p:nvPr/>
        </p:nvSpPr>
        <p:spPr>
          <a:xfrm>
            <a:off x="2088515" y="3797300"/>
            <a:ext cx="7239000" cy="1014730"/>
          </a:xfrm>
          <a:prstGeom prst="rect">
            <a:avLst/>
          </a:prstGeom>
          <a:noFill/>
          <a:ln w="9525">
            <a:noFill/>
          </a:ln>
        </p:spPr>
        <p:txBody>
          <a:bodyPr>
            <a:spAutoFit/>
          </a:bodyPr>
          <a:p>
            <a:pPr eaLnBrk="1" hangingPunct="1">
              <a:spcBef>
                <a:spcPct val="50000"/>
              </a:spcBef>
            </a:pPr>
            <a:r>
              <a:rPr lang="zh-CN" altLang="en-US" sz="2400" dirty="0">
                <a:latin typeface="楷体" panose="02010609060101010101" charset="-122"/>
                <a:ea typeface="楷体" panose="02010609060101010101" charset="-122"/>
                <a:cs typeface="楷体" panose="02010609060101010101" charset="-122"/>
              </a:rPr>
              <a:t>汇编语句格式</a:t>
            </a:r>
            <a:endParaRPr lang="zh-CN" altLang="en-US" sz="2400" dirty="0">
              <a:latin typeface="楷体" panose="02010609060101010101" charset="-122"/>
              <a:ea typeface="楷体" panose="02010609060101010101" charset="-122"/>
              <a:cs typeface="楷体" panose="02010609060101010101" charset="-122"/>
            </a:endParaRPr>
          </a:p>
          <a:p>
            <a:pPr eaLnBrk="1" hangingPunct="1">
              <a:spcBef>
                <a:spcPct val="50000"/>
              </a:spcBef>
            </a:pPr>
            <a:r>
              <a:rPr lang="zh-CN" altLang="en-US" sz="2400" dirty="0">
                <a:latin typeface="楷体" panose="02010609060101010101" charset="-122"/>
                <a:ea typeface="楷体" panose="02010609060101010101" charset="-122"/>
                <a:cs typeface="楷体" panose="02010609060101010101" charset="-122"/>
              </a:rPr>
              <a:t>标号：操作码</a:t>
            </a:r>
            <a:r>
              <a:rPr lang="zh-CN" altLang="en-US" sz="2400" dirty="0">
                <a:latin typeface="楷体" panose="02010609060101010101" charset="-122"/>
                <a:ea typeface="楷体" panose="02010609060101010101" charset="-122"/>
                <a:cs typeface="楷体" panose="02010609060101010101" charset="-122"/>
              </a:rPr>
              <a:t> 地址码（操作数）</a:t>
            </a:r>
            <a:r>
              <a:rPr lang="zh-CN" altLang="en-US" sz="2400" dirty="0">
                <a:latin typeface="楷体" panose="02010609060101010101" charset="-122"/>
                <a:ea typeface="楷体" panose="02010609060101010101" charset="-122"/>
                <a:cs typeface="楷体" panose="02010609060101010101" charset="-122"/>
              </a:rPr>
              <a:t> ；注解</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11267"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2" name="Text Box 9"/>
          <p:cNvSpPr txBox="1"/>
          <p:nvPr/>
        </p:nvSpPr>
        <p:spPr>
          <a:xfrm>
            <a:off x="965200" y="2306320"/>
            <a:ext cx="9609455" cy="2676525"/>
          </a:xfrm>
          <a:prstGeom prst="rect">
            <a:avLst/>
          </a:prstGeom>
          <a:noFill/>
          <a:ln w="9525">
            <a:noFill/>
          </a:ln>
        </p:spPr>
        <p:txBody>
          <a:bodyPr wrap="square">
            <a:spAutoFit/>
          </a:bodyPr>
          <a:p>
            <a:pPr eaLnBrk="1" hangingPunct="1">
              <a:spcBef>
                <a:spcPct val="50000"/>
              </a:spcBef>
            </a:pPr>
            <a:r>
              <a:rPr lang="en-US" altLang="zh-CN" sz="2000" dirty="0">
                <a:latin typeface="宋体" panose="02010600030101010101" pitchFamily="2" charset="-122"/>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汇编语言的特点是：</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①用助记符反映指令的功能和主要特征并代替机器指令代码；</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 ②助记符中，可用十进制、十六进制等多种进制的数或表达式来表示操作数或操作数的地址；  </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③转移指令中跳转地址亦可用标号来表示。</a:t>
            </a:r>
            <a:r>
              <a:rPr lang="zh-CN" altLang="en-US" sz="2000" dirty="0">
                <a:latin typeface="Times New Roman" panose="02020603050405020304" pitchFamily="18" charset="0"/>
                <a:ea typeface="楷体" panose="02010609060101010101" charset="-122"/>
                <a:cs typeface="Times New Roman" panose="02020603050405020304" pitchFamily="18" charset="0"/>
              </a:rPr>
              <a:t> </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3030" name="Text Box 16"/>
          <p:cNvSpPr txBox="1"/>
          <p:nvPr/>
        </p:nvSpPr>
        <p:spPr>
          <a:xfrm>
            <a:off x="1687513" y="0"/>
            <a:ext cx="2468880" cy="755650"/>
          </a:xfrm>
          <a:prstGeom prst="rect">
            <a:avLst/>
          </a:prstGeom>
          <a:noFill/>
          <a:ln w="9525">
            <a:noFill/>
          </a:ln>
        </p:spPr>
        <p:txBody>
          <a:bodyPr wrap="none">
            <a:spAutoFit/>
          </a:bodyPr>
          <a:p>
            <a:pPr>
              <a:lnSpc>
                <a:spcPct val="120000"/>
              </a:lnSpc>
            </a:pPr>
            <a:r>
              <a:rPr lang="zh-CN" altLang="en-US" dirty="0">
                <a:solidFill>
                  <a:schemeClr val="bg1"/>
                </a:solidFill>
                <a:latin typeface="Arial" panose="020B0604020202020204" pitchFamily="34" charset="0"/>
                <a:ea typeface="华文中宋" panose="02010600040101010101" pitchFamily="2" charset="-122"/>
              </a:rPr>
              <a:t>机器指令与机器级程序</a:t>
            </a:r>
            <a:endParaRPr lang="zh-CN" altLang="en-US"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a:solidFill>
                  <a:schemeClr val="bg1"/>
                </a:solidFill>
                <a:latin typeface="Arial" panose="020B0604020202020204" pitchFamily="34" charset="0"/>
                <a:ea typeface="华文中宋" panose="02010600040101010101" pitchFamily="2" charset="-122"/>
              </a:rPr>
              <a:t>(2)</a:t>
            </a:r>
            <a:r>
              <a:rPr lang="zh-CN" altLang="en-US" dirty="0">
                <a:solidFill>
                  <a:schemeClr val="bg1"/>
                </a:solidFill>
                <a:latin typeface="Arial" panose="020B0604020202020204" pitchFamily="34" charset="0"/>
                <a:ea typeface="华文中宋" panose="02010600040101010101" pitchFamily="2" charset="-122"/>
              </a:rPr>
              <a:t>什么是算法</a:t>
            </a:r>
            <a:r>
              <a:rPr lang="en-US" altLang="zh-CN">
                <a:solidFill>
                  <a:schemeClr val="bg1"/>
                </a:solidFill>
                <a:latin typeface="Arial" panose="020B0604020202020204" pitchFamily="34" charset="0"/>
                <a:ea typeface="华文中宋" panose="02010600040101010101" pitchFamily="2" charset="-122"/>
              </a:rPr>
              <a:t>?</a:t>
            </a:r>
            <a:endParaRPr lang="en-US" altLang="zh-CN">
              <a:solidFill>
                <a:schemeClr val="bg1"/>
              </a:solidFill>
              <a:latin typeface="Arial" panose="020B0604020202020204" pitchFamily="34" charset="0"/>
              <a:ea typeface="华文中宋" panose="02010600040101010101" pitchFamily="2" charset="-122"/>
            </a:endParaRPr>
          </a:p>
        </p:txBody>
      </p:sp>
      <p:sp>
        <p:nvSpPr>
          <p:cNvPr id="11267"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1761326" name="文本框 1761325"/>
          <p:cNvSpPr txBox="1"/>
          <p:nvPr/>
        </p:nvSpPr>
        <p:spPr>
          <a:xfrm>
            <a:off x="6678295" y="3339466"/>
            <a:ext cx="1141095" cy="2891790"/>
          </a:xfrm>
          <a:prstGeom prst="rect">
            <a:avLst/>
          </a:prstGeom>
          <a:noFill/>
          <a:ln w="9525">
            <a:noFill/>
          </a:ln>
        </p:spPr>
        <p:txBody>
          <a:bodyPr wrap="square" anchor="ctr" anchorCtr="0">
            <a:spAutoFit/>
          </a:bodyPr>
          <a:p>
            <a:pPr algn="l"/>
            <a:r>
              <a:rPr lang="en-US" altLang="zh-CN" sz="1400">
                <a:latin typeface="Times New Roman" panose="02020603050405020304" pitchFamily="18" charset="0"/>
                <a:ea typeface="宋体" panose="02010600030101010101" pitchFamily="2" charset="-122"/>
                <a:sym typeface="+mn-ea"/>
              </a:rPr>
              <a:t>MOV  A,  7</a:t>
            </a:r>
            <a:endParaRPr lang="en-US" altLang="zh-CN" sz="1400">
              <a:latin typeface="Times New Roman" panose="02020603050405020304" pitchFamily="18" charset="0"/>
              <a:ea typeface="宋体" panose="02010600030101010101" pitchFamily="2" charset="-122"/>
              <a:sym typeface="+mn-ea"/>
            </a:endParaRPr>
          </a:p>
          <a:p>
            <a:pPr algn="l"/>
            <a:endParaRPr lang="en-US" altLang="zh-CN" sz="1400">
              <a:latin typeface="Times New Roman" panose="02020603050405020304" pitchFamily="18" charset="0"/>
              <a:ea typeface="宋体" panose="02010600030101010101" pitchFamily="2" charset="-122"/>
            </a:endParaRPr>
          </a:p>
          <a:p>
            <a:pPr algn="l"/>
            <a:endParaRPr lang="en-US" altLang="zh-CN" sz="1400">
              <a:latin typeface="Times New Roman" panose="02020603050405020304" pitchFamily="18" charset="0"/>
              <a:ea typeface="宋体" panose="02010600030101010101" pitchFamily="2" charset="-122"/>
            </a:endParaRPr>
          </a:p>
          <a:p>
            <a:pPr algn="l"/>
            <a:endParaRPr lang="en-US" altLang="zh-CN" sz="1400">
              <a:latin typeface="Times New Roman" panose="02020603050405020304" pitchFamily="18" charset="0"/>
              <a:ea typeface="宋体" panose="02010600030101010101" pitchFamily="2" charset="-122"/>
            </a:endParaRPr>
          </a:p>
          <a:p>
            <a:pPr algn="l" fontAlgn="auto"/>
            <a:r>
              <a:rPr lang="en-US" altLang="zh-CN" sz="1400">
                <a:latin typeface="Times New Roman" panose="02020603050405020304" pitchFamily="18" charset="0"/>
                <a:ea typeface="宋体" panose="02010600030101010101" pitchFamily="2" charset="-122"/>
                <a:sym typeface="+mn-ea"/>
              </a:rPr>
              <a:t>ADD  A, 10</a:t>
            </a:r>
            <a:endParaRPr lang="en-US" altLang="zh-CN" sz="1400">
              <a:latin typeface="Times New Roman" panose="02020603050405020304" pitchFamily="18" charset="0"/>
              <a:ea typeface="宋体" panose="02010600030101010101" pitchFamily="2" charset="-122"/>
              <a:sym typeface="+mn-ea"/>
            </a:endParaRPr>
          </a:p>
          <a:p>
            <a:pPr algn="l" fontAlgn="auto"/>
            <a:endParaRPr lang="en-US" altLang="zh-CN" sz="1400">
              <a:latin typeface="Times New Roman" panose="02020603050405020304" pitchFamily="18" charset="0"/>
              <a:ea typeface="宋体" panose="02010600030101010101" pitchFamily="2" charset="-122"/>
              <a:sym typeface="+mn-ea"/>
            </a:endParaRPr>
          </a:p>
          <a:p>
            <a:pPr algn="l" fontAlgn="auto"/>
            <a:endParaRPr lang="en-US" altLang="zh-CN" sz="1400">
              <a:latin typeface="Times New Roman" panose="02020603050405020304" pitchFamily="18" charset="0"/>
              <a:ea typeface="宋体" panose="02010600030101010101" pitchFamily="2" charset="-122"/>
              <a:sym typeface="+mn-ea"/>
            </a:endParaRPr>
          </a:p>
          <a:p>
            <a:pPr algn="l" fontAlgn="auto"/>
            <a:endParaRPr lang="en-US" altLang="zh-CN" sz="1400">
              <a:latin typeface="Times New Roman" panose="02020603050405020304" pitchFamily="18" charset="0"/>
              <a:ea typeface="宋体" panose="02010600030101010101" pitchFamily="2" charset="-122"/>
              <a:sym typeface="+mn-ea"/>
            </a:endParaRPr>
          </a:p>
          <a:p>
            <a:pPr algn="l"/>
            <a:r>
              <a:rPr lang="en-US" altLang="zh-CN" sz="1400">
                <a:latin typeface="Times New Roman" panose="02020603050405020304" pitchFamily="18" charset="0"/>
                <a:ea typeface="宋体" panose="02010600030101010101" pitchFamily="2" charset="-122"/>
              </a:rPr>
              <a:t>MOV  (6),  A</a:t>
            </a:r>
            <a:endParaRPr lang="en-US" altLang="zh-CN" sz="1400">
              <a:latin typeface="Times New Roman" panose="02020603050405020304" pitchFamily="18" charset="0"/>
              <a:ea typeface="宋体" panose="02010600030101010101" pitchFamily="2" charset="-122"/>
            </a:endParaRPr>
          </a:p>
          <a:p>
            <a:pPr algn="l"/>
            <a:endParaRPr lang="en-US" altLang="zh-CN" sz="1400">
              <a:latin typeface="Times New Roman" panose="02020603050405020304" pitchFamily="18" charset="0"/>
              <a:ea typeface="宋体" panose="02010600030101010101" pitchFamily="2" charset="-122"/>
            </a:endParaRPr>
          </a:p>
          <a:p>
            <a:pPr algn="l"/>
            <a:endParaRPr lang="en-US" altLang="zh-CN" sz="1400">
              <a:latin typeface="Times New Roman" panose="02020603050405020304" pitchFamily="18" charset="0"/>
              <a:ea typeface="宋体" panose="02010600030101010101" pitchFamily="2" charset="-122"/>
            </a:endParaRPr>
          </a:p>
          <a:p>
            <a:pPr algn="l"/>
            <a:endParaRPr lang="en-US" altLang="zh-CN" sz="1400">
              <a:latin typeface="Times New Roman" panose="02020603050405020304" pitchFamily="18" charset="0"/>
              <a:ea typeface="宋体" panose="02010600030101010101" pitchFamily="2" charset="-122"/>
            </a:endParaRPr>
          </a:p>
          <a:p>
            <a:pPr algn="l"/>
            <a:r>
              <a:rPr lang="en-US" altLang="zh-CN" sz="1400">
                <a:latin typeface="Times New Roman" panose="02020603050405020304" pitchFamily="18" charset="0"/>
                <a:ea typeface="宋体" panose="02010600030101010101" pitchFamily="2" charset="-122"/>
              </a:rPr>
              <a:t>HLT</a:t>
            </a:r>
            <a:endParaRPr lang="en-US" altLang="zh-CN" sz="1400">
              <a:latin typeface="Times New Roman" panose="02020603050405020304" pitchFamily="18" charset="0"/>
              <a:ea typeface="宋体" panose="02010600030101010101" pitchFamily="2" charset="-122"/>
            </a:endParaRPr>
          </a:p>
        </p:txBody>
      </p:sp>
      <p:sp>
        <p:nvSpPr>
          <p:cNvPr id="1761310" name="文本框 1761309"/>
          <p:cNvSpPr txBox="1"/>
          <p:nvPr/>
        </p:nvSpPr>
        <p:spPr>
          <a:xfrm>
            <a:off x="1998345" y="3146425"/>
            <a:ext cx="4334510" cy="3169285"/>
          </a:xfrm>
          <a:prstGeom prst="rect">
            <a:avLst/>
          </a:prstGeom>
          <a:noFill/>
          <a:ln w="9525">
            <a:noFill/>
          </a:ln>
        </p:spPr>
        <p:txBody>
          <a:bodyPr wrap="square" anchor="ctr" anchorCtr="0">
            <a:spAutoFit/>
          </a:bodyPr>
          <a:p>
            <a:pPr algn="l"/>
            <a:r>
              <a:rPr lang="en-US" altLang="zh-CN" sz="2000">
                <a:solidFill>
                  <a:srgbClr val="000000"/>
                </a:solidFill>
                <a:latin typeface="Times New Roman" panose="02020603050405020304" pitchFamily="18" charset="0"/>
                <a:ea typeface="宋体" panose="02010600030101010101" pitchFamily="2" charset="-122"/>
              </a:rPr>
              <a:t>100001 10</a:t>
            </a:r>
            <a:endParaRPr lang="en-US" altLang="zh-CN" sz="2000">
              <a:solidFill>
                <a:srgbClr val="000000"/>
              </a:solidFill>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000001 11</a:t>
            </a:r>
            <a:endParaRPr lang="en-US" altLang="zh-CN" sz="2000">
              <a:solidFill>
                <a:srgbClr val="000000"/>
              </a:solidFill>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                                             </a:t>
            </a:r>
            <a:endParaRPr lang="en-US" altLang="zh-CN" sz="2000">
              <a:solidFill>
                <a:srgbClr val="000000"/>
              </a:solidFill>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100010 11</a:t>
            </a:r>
            <a:endParaRPr lang="en-US" altLang="zh-CN" sz="2000">
              <a:solidFill>
                <a:srgbClr val="000000"/>
              </a:solidFill>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000010 10                              </a:t>
            </a:r>
            <a:endParaRPr lang="en-US" altLang="zh-CN" sz="2000">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 </a:t>
            </a:r>
            <a:endParaRPr lang="en-US" altLang="zh-CN" sz="2000">
              <a:solidFill>
                <a:srgbClr val="000000"/>
              </a:solidFill>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100101 11</a:t>
            </a:r>
            <a:endParaRPr lang="en-US" altLang="zh-CN" sz="2000">
              <a:solidFill>
                <a:srgbClr val="000000"/>
              </a:solidFill>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000001 10</a:t>
            </a:r>
            <a:endParaRPr lang="en-US" altLang="zh-CN" sz="2000">
              <a:solidFill>
                <a:srgbClr val="000000"/>
              </a:solidFill>
              <a:latin typeface="Times New Roman" panose="02020603050405020304" pitchFamily="18" charset="0"/>
              <a:ea typeface="宋体" panose="02010600030101010101" pitchFamily="2" charset="-122"/>
            </a:endParaRPr>
          </a:p>
          <a:p>
            <a:pPr algn="l"/>
            <a:endParaRPr lang="en-US" altLang="zh-CN" sz="2000">
              <a:solidFill>
                <a:srgbClr val="000000"/>
              </a:solidFill>
              <a:latin typeface="Times New Roman" panose="02020603050405020304" pitchFamily="18" charset="0"/>
              <a:ea typeface="宋体" panose="02010600030101010101" pitchFamily="2" charset="-122"/>
            </a:endParaRPr>
          </a:p>
          <a:p>
            <a:pPr algn="l"/>
            <a:r>
              <a:rPr lang="en-US" altLang="zh-CN" sz="2000">
                <a:solidFill>
                  <a:srgbClr val="000000"/>
                </a:solidFill>
                <a:latin typeface="Times New Roman" panose="02020603050405020304" pitchFamily="18" charset="0"/>
                <a:ea typeface="宋体" panose="02010600030101010101" pitchFamily="2" charset="-122"/>
              </a:rPr>
              <a:t>11110100</a:t>
            </a:r>
            <a:endParaRPr lang="en-US" altLang="zh-CN" sz="2000">
              <a:solidFill>
                <a:srgbClr val="000000"/>
              </a:solidFill>
              <a:latin typeface="Times New Roman" panose="02020603050405020304" pitchFamily="18" charset="0"/>
              <a:ea typeface="隶书" panose="02010509060101010101" pitchFamily="49" charset="-122"/>
            </a:endParaRPr>
          </a:p>
        </p:txBody>
      </p:sp>
      <p:sp>
        <p:nvSpPr>
          <p:cNvPr id="2" name="文本框 1"/>
          <p:cNvSpPr txBox="1"/>
          <p:nvPr/>
        </p:nvSpPr>
        <p:spPr>
          <a:xfrm>
            <a:off x="1899920" y="2624455"/>
            <a:ext cx="2045335" cy="368300"/>
          </a:xfrm>
          <a:prstGeom prst="rect">
            <a:avLst/>
          </a:prstGeom>
          <a:noFill/>
        </p:spPr>
        <p:txBody>
          <a:bodyPr wrap="square" rtlCol="0">
            <a:spAutoFit/>
          </a:bodyPr>
          <a:p>
            <a:r>
              <a:rPr lang="zh-CN" altLang="en-US"/>
              <a:t>机器</a:t>
            </a:r>
            <a:r>
              <a:rPr lang="zh-CN" altLang="en-US"/>
              <a:t>语言指令</a:t>
            </a:r>
            <a:endParaRPr lang="zh-CN" altLang="en-US"/>
          </a:p>
        </p:txBody>
      </p:sp>
      <p:cxnSp>
        <p:nvCxnSpPr>
          <p:cNvPr id="3" name="直接箭头连接符 2"/>
          <p:cNvCxnSpPr/>
          <p:nvPr/>
        </p:nvCxnSpPr>
        <p:spPr>
          <a:xfrm>
            <a:off x="3540760" y="3474720"/>
            <a:ext cx="30041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3543935" y="4335145"/>
            <a:ext cx="30041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528060" y="5195570"/>
            <a:ext cx="30041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3588385" y="6100445"/>
            <a:ext cx="30041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750685" y="2626360"/>
            <a:ext cx="2045335" cy="368300"/>
          </a:xfrm>
          <a:prstGeom prst="rect">
            <a:avLst/>
          </a:prstGeom>
          <a:noFill/>
        </p:spPr>
        <p:txBody>
          <a:bodyPr wrap="square" rtlCol="0">
            <a:spAutoFit/>
          </a:bodyPr>
          <a:p>
            <a:r>
              <a:rPr lang="zh-CN" altLang="en-US"/>
              <a:t>汇编语言</a:t>
            </a:r>
            <a:r>
              <a:rPr lang="zh-CN" altLang="en-US"/>
              <a:t>语句</a:t>
            </a:r>
            <a:endParaRPr lang="zh-CN" altLang="en-US"/>
          </a:p>
        </p:txBody>
      </p:sp>
      <p:sp>
        <p:nvSpPr>
          <p:cNvPr id="8" name="椭圆形标注 7"/>
          <p:cNvSpPr/>
          <p:nvPr/>
        </p:nvSpPr>
        <p:spPr>
          <a:xfrm>
            <a:off x="4864100" y="1939290"/>
            <a:ext cx="1728470" cy="1225550"/>
          </a:xfrm>
          <a:prstGeom prst="wedgeEllipseCallout">
            <a:avLst>
              <a:gd name="adj1" fmla="val 70095"/>
              <a:gd name="adj2" fmla="val 778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助记符真的好记</a:t>
            </a:r>
            <a:r>
              <a:rPr lang="zh-CN" altLang="en-US"/>
              <a:t>啊！</a:t>
            </a:r>
            <a:endParaRPr lang="zh-CN" altLang="en-US"/>
          </a:p>
        </p:txBody>
      </p:sp>
      <p:sp>
        <p:nvSpPr>
          <p:cNvPr id="9" name="云形标注 8"/>
          <p:cNvSpPr/>
          <p:nvPr/>
        </p:nvSpPr>
        <p:spPr>
          <a:xfrm>
            <a:off x="8876665" y="3398520"/>
            <a:ext cx="1848485" cy="1165860"/>
          </a:xfrm>
          <a:prstGeom prst="cloudCallout">
            <a:avLst>
              <a:gd name="adj1" fmla="val -112761"/>
              <a:gd name="adj2" fmla="val -323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还可以使用十进制数呢</a:t>
            </a:r>
            <a:r>
              <a:rPr lang="en-US" altLang="zh-CN"/>
              <a:t>……</a:t>
            </a:r>
            <a:endParaRPr lang="en-US" altLang="zh-CN"/>
          </a:p>
        </p:txBody>
      </p:sp>
      <p:sp>
        <p:nvSpPr>
          <p:cNvPr id="10" name="矩形标注 9"/>
          <p:cNvSpPr/>
          <p:nvPr/>
        </p:nvSpPr>
        <p:spPr>
          <a:xfrm>
            <a:off x="8353425" y="4735830"/>
            <a:ext cx="3013075" cy="1971040"/>
          </a:xfrm>
          <a:prstGeom prst="wedgeRectCallout">
            <a:avLst>
              <a:gd name="adj1" fmla="val -12264"/>
              <a:gd name="adj2" fmla="val 49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程序的内容也还理解了：</a:t>
            </a:r>
            <a:r>
              <a:rPr lang="zh-CN" altLang="en-US">
                <a:latin typeface="微软雅黑" panose="020B0503020204020204" pitchFamily="34" charset="-122"/>
                <a:ea typeface="微软雅黑" panose="020B0503020204020204" pitchFamily="34" charset="-122"/>
              </a:rPr>
              <a:t>①</a:t>
            </a:r>
            <a:r>
              <a:rPr lang="en-US" altLang="zh-CN"/>
              <a:t>7</a:t>
            </a:r>
            <a:r>
              <a:rPr lang="zh-CN" altLang="en-US"/>
              <a:t>赋值给</a:t>
            </a:r>
            <a:r>
              <a:rPr lang="en-US" altLang="zh-CN"/>
              <a:t>A</a:t>
            </a:r>
            <a:r>
              <a:rPr lang="zh-CN" altLang="en-US"/>
              <a:t>寄存器；</a:t>
            </a:r>
            <a:endParaRPr lang="zh-CN" altLang="en-US"/>
          </a:p>
          <a:p>
            <a:pPr algn="l"/>
            <a:r>
              <a:rPr lang="zh-CN" altLang="en-US">
                <a:latin typeface="微软雅黑" panose="020B0503020204020204" pitchFamily="34" charset="-122"/>
                <a:ea typeface="微软雅黑" panose="020B0503020204020204" pitchFamily="34" charset="-122"/>
                <a:sym typeface="+mn-ea"/>
              </a:rPr>
              <a:t>②</a:t>
            </a:r>
            <a:r>
              <a:rPr lang="en-US" altLang="zh-CN">
                <a:sym typeface="+mn-ea"/>
              </a:rPr>
              <a:t>A</a:t>
            </a:r>
            <a:r>
              <a:rPr lang="zh-CN" altLang="en-US">
                <a:latin typeface="微软雅黑" panose="020B0503020204020204" pitchFamily="34" charset="-122"/>
                <a:ea typeface="微软雅黑" panose="020B0503020204020204" pitchFamily="34" charset="-122"/>
                <a:sym typeface="+mn-ea"/>
              </a:rPr>
              <a:t>累加</a:t>
            </a:r>
            <a:r>
              <a:rPr lang="en-US" altLang="zh-CN">
                <a:latin typeface="微软雅黑" panose="020B0503020204020204" pitchFamily="34" charset="-122"/>
                <a:ea typeface="微软雅黑" panose="020B0503020204020204" pitchFamily="34" charset="-122"/>
                <a:sym typeface="+mn-ea"/>
              </a:rPr>
              <a:t>10</a:t>
            </a:r>
            <a:r>
              <a:rPr lang="zh-CN" altLang="en-US">
                <a:latin typeface="微软雅黑" panose="020B0503020204020204" pitchFamily="34" charset="-122"/>
                <a:ea typeface="微软雅黑" panose="020B0503020204020204" pitchFamily="34" charset="-122"/>
                <a:sym typeface="+mn-ea"/>
              </a:rPr>
              <a:t>；</a:t>
            </a:r>
            <a:endParaRPr lang="zh-CN" altLang="en-US">
              <a:latin typeface="微软雅黑" panose="020B0503020204020204" pitchFamily="34" charset="-122"/>
              <a:ea typeface="微软雅黑" panose="020B0503020204020204" pitchFamily="34" charset="-122"/>
              <a:sym typeface="+mn-ea"/>
            </a:endParaRPr>
          </a:p>
          <a:p>
            <a:pPr algn="l"/>
            <a:r>
              <a:rPr lang="zh-CN" altLang="en-US">
                <a:latin typeface="微软雅黑" panose="020B0503020204020204" pitchFamily="34" charset="-122"/>
                <a:ea typeface="微软雅黑" panose="020B0503020204020204" pitchFamily="34" charset="-122"/>
                <a:sym typeface="+mn-ea"/>
              </a:rPr>
              <a:t>③</a:t>
            </a:r>
            <a:r>
              <a:rPr lang="en-US" altLang="zh-CN">
                <a:sym typeface="+mn-ea"/>
              </a:rPr>
              <a:t>A</a:t>
            </a:r>
            <a:r>
              <a:rPr lang="zh-CN" altLang="en-US">
                <a:sym typeface="+mn-ea"/>
              </a:rPr>
              <a:t>的结果存放到</a:t>
            </a:r>
            <a:r>
              <a:rPr lang="en-US" altLang="zh-CN">
                <a:sym typeface="+mn-ea"/>
              </a:rPr>
              <a:t>6</a:t>
            </a:r>
            <a:r>
              <a:rPr lang="zh-CN" altLang="en-US">
                <a:sym typeface="+mn-ea"/>
              </a:rPr>
              <a:t>号存储单元；</a:t>
            </a:r>
            <a:endParaRPr lang="zh-CN" altLang="en-US">
              <a:sym typeface="+mn-ea"/>
            </a:endParaRPr>
          </a:p>
          <a:p>
            <a:pPr algn="l"/>
            <a:r>
              <a:rPr lang="zh-CN" altLang="en-US">
                <a:latin typeface="微软雅黑" panose="020B0503020204020204" pitchFamily="34" charset="-122"/>
                <a:ea typeface="微软雅黑" panose="020B0503020204020204" pitchFamily="34" charset="-122"/>
                <a:sym typeface="+mn-ea"/>
              </a:rPr>
              <a:t>④停止运行！</a:t>
            </a:r>
            <a:endParaRPr lang="zh-CN" altLang="en-US">
              <a:latin typeface="微软雅黑" panose="020B0503020204020204" pitchFamily="34" charset="-122"/>
              <a:ea typeface="微软雅黑" panose="020B0503020204020204" pitchFamily="34" charset="-122"/>
              <a:sym typeface="+mn-ea"/>
            </a:endParaRPr>
          </a:p>
          <a:p>
            <a:pPr algn="l"/>
            <a:r>
              <a:rPr lang="zh-CN" altLang="en-US">
                <a:latin typeface="微软雅黑" panose="020B0503020204020204" pitchFamily="34" charset="-122"/>
                <a:ea typeface="微软雅黑" panose="020B0503020204020204" pitchFamily="34" charset="-122"/>
                <a:sym typeface="+mn-ea"/>
              </a:rPr>
              <a:t>完成了</a:t>
            </a:r>
            <a:r>
              <a:rPr lang="en-US" altLang="zh-CN">
                <a:latin typeface="微软雅黑" panose="020B0503020204020204" pitchFamily="34" charset="-122"/>
                <a:ea typeface="微软雅黑" panose="020B0503020204020204" pitchFamily="34" charset="-122"/>
                <a:sym typeface="+mn-ea"/>
              </a:rPr>
              <a:t>7+10</a:t>
            </a:r>
            <a:r>
              <a:rPr lang="zh-CN" altLang="en-US">
                <a:latin typeface="微软雅黑" panose="020B0503020204020204" pitchFamily="34" charset="-122"/>
                <a:ea typeface="微软雅黑" panose="020B0503020204020204" pitchFamily="34" charset="-122"/>
                <a:sym typeface="+mn-ea"/>
              </a:rPr>
              <a:t>，并保存</a:t>
            </a:r>
            <a:r>
              <a:rPr lang="zh-CN" altLang="en-US">
                <a:latin typeface="微软雅黑" panose="020B0503020204020204" pitchFamily="34" charset="-122"/>
                <a:ea typeface="微软雅黑" panose="020B0503020204020204" pitchFamily="34" charset="-122"/>
                <a:sym typeface="+mn-ea"/>
              </a:rPr>
              <a:t>起来！</a:t>
            </a:r>
            <a:endParaRPr lang="zh-CN" altLang="en-US">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288415" y="755650"/>
            <a:ext cx="4145280" cy="460375"/>
          </a:xfrm>
          <a:prstGeom prst="rect">
            <a:avLst/>
          </a:prstGeom>
          <a:noFill/>
        </p:spPr>
        <p:txBody>
          <a:bodyPr wrap="none" rtlCol="0" anchor="t">
            <a:spAutoFit/>
          </a:bodyPr>
          <a:p>
            <a:r>
              <a:rPr lang="zh-CN" altLang="en-US" sz="2400">
                <a:latin typeface="楷体" panose="02010609060101010101" charset="-122"/>
                <a:ea typeface="楷体" panose="02010609060101010101" charset="-122"/>
                <a:sym typeface="+mn-ea"/>
              </a:rPr>
              <a:t>机器语言符号化形成汇编语言</a:t>
            </a:r>
            <a:endParaRPr lang="zh-CN" altLang="en-US" sz="2400">
              <a:latin typeface="楷体" panose="02010609060101010101" charset="-122"/>
              <a:ea typeface="楷体" panose="02010609060101010101" charset="-122"/>
              <a:sym typeface="+mn-ea"/>
            </a:endParaRPr>
          </a:p>
        </p:txBody>
      </p:sp>
      <p:sp>
        <p:nvSpPr>
          <p:cNvPr id="12" name="矩形标注 11"/>
          <p:cNvSpPr/>
          <p:nvPr/>
        </p:nvSpPr>
        <p:spPr>
          <a:xfrm>
            <a:off x="436880" y="5306060"/>
            <a:ext cx="1124585" cy="1401445"/>
          </a:xfrm>
          <a:prstGeom prst="wedgeRectCallout">
            <a:avLst>
              <a:gd name="adj1" fmla="val -12264"/>
              <a:gd name="adj2" fmla="val 49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zh-CN" altLang="en-US"/>
              <a:t>机器语言程序真费解！</a:t>
            </a:r>
            <a:endParaRPr lang="en-US" altLang="zh-CN"/>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61310"/>
                                        </p:tgtEl>
                                        <p:attrNameLst>
                                          <p:attrName>style.visibility</p:attrName>
                                        </p:attrNameLst>
                                      </p:cBhvr>
                                      <p:to>
                                        <p:strVal val="visible"/>
                                      </p:to>
                                    </p:set>
                                    <p:animEffect transition="in" filter="blinds(horizontal)">
                                      <p:cBhvr>
                                        <p:cTn id="10" dur="500"/>
                                        <p:tgtEl>
                                          <p:spTgt spid="176131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61326"/>
                                        </p:tgtEl>
                                        <p:attrNameLst>
                                          <p:attrName>style.visibility</p:attrName>
                                        </p:attrNameLst>
                                      </p:cBhvr>
                                      <p:to>
                                        <p:strVal val="visible"/>
                                      </p:to>
                                    </p:set>
                                    <p:animEffect transition="in" filter="blinds(horizontal)">
                                      <p:cBhvr>
                                        <p:cTn id="23" dur="500"/>
                                        <p:tgtEl>
                                          <p:spTgt spid="176132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linds(horizontal)">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blinds(horizontal)">
                                      <p:cBhvr>
                                        <p:cTn id="53" dur="500"/>
                                        <p:tgtEl>
                                          <p:spTgt spid="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linds(horizontal)">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61310" grpId="0"/>
      <p:bldP spid="7" grpId="0"/>
      <p:bldP spid="1761326" grpId="0"/>
      <p:bldP spid="8" grpId="0" animBg="1"/>
      <p:bldP spid="9" grpId="0" animBg="1"/>
      <p:bldP spid="10" grpId="0" bldLvl="0" animBg="1"/>
      <p:bldP spid="1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7" name="Rectangle 7"/>
          <p:cNvSpPr/>
          <p:nvPr/>
        </p:nvSpPr>
        <p:spPr>
          <a:xfrm>
            <a:off x="1524000" y="2643505"/>
            <a:ext cx="9144000" cy="4092575"/>
          </a:xfrm>
          <a:prstGeom prst="rect">
            <a:avLst/>
          </a:prstGeom>
          <a:noFill/>
          <a:ln w="9525">
            <a:noFill/>
          </a:ln>
        </p:spPr>
        <p:txBody>
          <a:bodyPr>
            <a:spAutoFit/>
          </a:bodyPr>
          <a:p>
            <a:pPr indent="266700" algn="just" eaLnBrk="1" hangingPunct="1"/>
            <a:r>
              <a:rPr lang="zh-CN" altLang="en-US" sz="2000" dirty="0">
                <a:latin typeface="Times New Roman" panose="02020603050405020304" pitchFamily="18" charset="0"/>
                <a:ea typeface="楷体" panose="02010609060101010101" charset="-122"/>
                <a:cs typeface="Times New Roman" panose="02020603050405020304" pitchFamily="18" charset="0"/>
              </a:rPr>
              <a:t>例：</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indent="266700" algn="just">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        </a:t>
            </a:r>
            <a:r>
              <a:rPr lang="en-US" altLang="zh-CN" sz="2000" dirty="0">
                <a:latin typeface="Times New Roman" panose="02020603050405020304" pitchFamily="18" charset="0"/>
                <a:ea typeface="楷体" panose="02010609060101010101" charset="-122"/>
                <a:cs typeface="Times New Roman" panose="02020603050405020304" pitchFamily="18" charset="0"/>
              </a:rPr>
              <a:t>ORG  0100H                  </a:t>
            </a:r>
            <a:r>
              <a:rPr lang="zh-CN" altLang="en-US" sz="2000" dirty="0">
                <a:latin typeface="Times New Roman" panose="02020603050405020304" pitchFamily="18" charset="0"/>
                <a:ea typeface="楷体" panose="02010609060101010101" charset="-122"/>
                <a:cs typeface="Times New Roman" panose="02020603050405020304" pitchFamily="18" charset="0"/>
              </a:rPr>
              <a:t>； 此语句总是出现在程序或数据块的开始，用以指</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indent="266700" algn="just">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                                               ； 此语句后面的程序或数据块的起始地址。</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indent="266700" algn="just">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        </a:t>
            </a:r>
            <a:r>
              <a:rPr lang="en-US" altLang="zh-CN" sz="2000" dirty="0">
                <a:latin typeface="Times New Roman" panose="02020603050405020304" pitchFamily="18" charset="0"/>
                <a:ea typeface="楷体" panose="02010609060101010101" charset="-122"/>
                <a:cs typeface="Times New Roman" panose="02020603050405020304" pitchFamily="18" charset="0"/>
              </a:rPr>
              <a:t>DATA</a:t>
            </a:r>
            <a:r>
              <a:rPr lang="zh-CN" altLang="en-US" sz="2000" dirty="0">
                <a:latin typeface="Times New Roman" panose="02020603050405020304" pitchFamily="18" charset="0"/>
                <a:ea typeface="楷体" panose="02010609060101010101" charset="-122"/>
                <a:cs typeface="Times New Roman" panose="02020603050405020304" pitchFamily="18" charset="0"/>
              </a:rPr>
              <a:t>：  </a:t>
            </a:r>
            <a:r>
              <a:rPr lang="en-US" altLang="zh-CN" sz="2000" dirty="0">
                <a:latin typeface="Times New Roman" panose="02020603050405020304" pitchFamily="18" charset="0"/>
                <a:ea typeface="楷体" panose="02010609060101010101" charset="-122"/>
                <a:cs typeface="Times New Roman" panose="02020603050405020304" pitchFamily="18" charset="0"/>
              </a:rPr>
              <a:t>DB  36</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11   </a:t>
            </a:r>
            <a:r>
              <a:rPr lang="zh-CN" altLang="en-US" sz="2000" dirty="0">
                <a:latin typeface="Times New Roman" panose="02020603050405020304" pitchFamily="18" charset="0"/>
                <a:ea typeface="楷体" panose="02010609060101010101" charset="-122"/>
                <a:cs typeface="Times New Roman" panose="02020603050405020304" pitchFamily="18" charset="0"/>
              </a:rPr>
              <a:t>； </a:t>
            </a:r>
            <a:r>
              <a:rPr lang="en-US" altLang="zh-CN" sz="2000" dirty="0">
                <a:latin typeface="Times New Roman" panose="02020603050405020304" pitchFamily="18" charset="0"/>
                <a:ea typeface="楷体" panose="02010609060101010101" charset="-122"/>
                <a:cs typeface="Times New Roman" panose="02020603050405020304" pitchFamily="18" charset="0"/>
              </a:rPr>
              <a:t>DATA</a:t>
            </a:r>
            <a:r>
              <a:rPr lang="zh-CN" altLang="en-US" sz="2000" dirty="0">
                <a:latin typeface="Times New Roman" panose="02020603050405020304" pitchFamily="18" charset="0"/>
                <a:ea typeface="楷体" panose="02010609060101010101" charset="-122"/>
                <a:cs typeface="Times New Roman" panose="02020603050405020304" pitchFamily="18" charset="0"/>
              </a:rPr>
              <a:t>是一个标号，伪指令</a:t>
            </a:r>
            <a:r>
              <a:rPr lang="en-US" altLang="zh-CN" sz="2000" dirty="0">
                <a:latin typeface="Times New Roman" panose="02020603050405020304" pitchFamily="18" charset="0"/>
                <a:ea typeface="楷体" panose="02010609060101010101" charset="-122"/>
                <a:cs typeface="Times New Roman" panose="02020603050405020304" pitchFamily="18" charset="0"/>
              </a:rPr>
              <a:t>DB</a:t>
            </a:r>
            <a:r>
              <a:rPr lang="zh-CN" altLang="en-US" sz="2000" dirty="0">
                <a:latin typeface="Times New Roman" panose="02020603050405020304" pitchFamily="18" charset="0"/>
                <a:ea typeface="楷体" panose="02010609060101010101" charset="-122"/>
                <a:cs typeface="Times New Roman" panose="02020603050405020304" pitchFamily="18" charset="0"/>
              </a:rPr>
              <a:t>的意义是在</a:t>
            </a:r>
            <a:r>
              <a:rPr lang="en-US" altLang="zh-CN" sz="2000" dirty="0">
                <a:latin typeface="Times New Roman" panose="02020603050405020304" pitchFamily="18" charset="0"/>
                <a:ea typeface="楷体" panose="02010609060101010101" charset="-122"/>
                <a:cs typeface="Times New Roman" panose="02020603050405020304" pitchFamily="18" charset="0"/>
              </a:rPr>
              <a:t>DATA </a:t>
            </a:r>
            <a:endParaRPr lang="en-US" altLang="zh-CN" sz="2000" dirty="0">
              <a:latin typeface="Times New Roman" panose="02020603050405020304" pitchFamily="18" charset="0"/>
              <a:ea typeface="楷体" panose="02010609060101010101" charset="-122"/>
              <a:cs typeface="Times New Roman" panose="02020603050405020304" pitchFamily="18" charset="0"/>
            </a:endParaRPr>
          </a:p>
          <a:p>
            <a:pPr indent="266700" algn="just">
              <a:lnSpc>
                <a:spcPct val="150000"/>
              </a:lnSpc>
            </a:pPr>
            <a:r>
              <a:rPr lang="en-US" altLang="zh-CN" sz="2000" dirty="0">
                <a:latin typeface="Times New Roman" panose="02020603050405020304" pitchFamily="18" charset="0"/>
                <a:ea typeface="楷体" panose="02010609060101010101" charset="-122"/>
                <a:cs typeface="Times New Roman" panose="02020603050405020304" pitchFamily="18" charset="0"/>
              </a:rPr>
              <a:t>         ……                              </a:t>
            </a:r>
            <a:r>
              <a:rPr lang="zh-CN" altLang="en-US" sz="2000" dirty="0">
                <a:latin typeface="Times New Roman" panose="02020603050405020304" pitchFamily="18" charset="0"/>
                <a:ea typeface="楷体" panose="02010609060101010101" charset="-122"/>
                <a:cs typeface="Times New Roman" panose="02020603050405020304" pitchFamily="18" charset="0"/>
              </a:rPr>
              <a:t>；指定的存储单元中放入数值</a:t>
            </a:r>
            <a:r>
              <a:rPr lang="en-US" altLang="zh-CN" sz="2000" dirty="0">
                <a:latin typeface="Times New Roman" panose="02020603050405020304" pitchFamily="18" charset="0"/>
                <a:ea typeface="楷体" panose="02010609060101010101" charset="-122"/>
                <a:cs typeface="Times New Roman" panose="02020603050405020304" pitchFamily="18" charset="0"/>
              </a:rPr>
              <a:t>36</a:t>
            </a:r>
            <a:r>
              <a:rPr lang="zh-CN" altLang="en-US" sz="2000" dirty="0">
                <a:latin typeface="Times New Roman" panose="02020603050405020304" pitchFamily="18" charset="0"/>
                <a:ea typeface="楷体" panose="02010609060101010101" charset="-122"/>
                <a:cs typeface="Times New Roman" panose="02020603050405020304" pitchFamily="18" charset="0"/>
              </a:rPr>
              <a:t>，接着的下一个单</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indent="266700" algn="just">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                                               ；元中放入数值</a:t>
            </a:r>
            <a:r>
              <a:rPr lang="en-US" altLang="zh-CN" sz="2000" dirty="0">
                <a:latin typeface="Times New Roman" panose="02020603050405020304" pitchFamily="18" charset="0"/>
                <a:ea typeface="楷体" panose="02010609060101010101" charset="-122"/>
                <a:cs typeface="Times New Roman" panose="02020603050405020304" pitchFamily="18" charset="0"/>
              </a:rPr>
              <a:t>11</a:t>
            </a:r>
            <a:r>
              <a:rPr lang="zh-CN" altLang="en-US" sz="2000" dirty="0">
                <a:latin typeface="Times New Roman" panose="02020603050405020304" pitchFamily="18" charset="0"/>
                <a:ea typeface="楷体" panose="02010609060101010101" charset="-122"/>
                <a:cs typeface="Times New Roman" panose="02020603050405020304" pitchFamily="18" charset="0"/>
              </a:rPr>
              <a:t>。</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indent="266700" algn="just">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       </a:t>
            </a:r>
            <a:r>
              <a:rPr lang="en-US" altLang="zh-CN" sz="2000" dirty="0">
                <a:latin typeface="Times New Roman" panose="02020603050405020304" pitchFamily="18" charset="0"/>
                <a:ea typeface="楷体" panose="02010609060101010101" charset="-122"/>
                <a:cs typeface="Times New Roman" panose="02020603050405020304" pitchFamily="18" charset="0"/>
              </a:rPr>
              <a:t>END    START               </a:t>
            </a:r>
            <a:r>
              <a:rPr lang="zh-CN" altLang="en-US" sz="2000" dirty="0">
                <a:latin typeface="Times New Roman" panose="02020603050405020304" pitchFamily="18" charset="0"/>
                <a:ea typeface="楷体" panose="02010609060101010101" charset="-122"/>
                <a:cs typeface="Times New Roman" panose="02020603050405020304" pitchFamily="18" charset="0"/>
              </a:rPr>
              <a:t>；</a:t>
            </a:r>
            <a:r>
              <a:rPr lang="en-US" altLang="zh-CN" sz="2000" dirty="0">
                <a:latin typeface="Times New Roman" panose="02020603050405020304" pitchFamily="18" charset="0"/>
                <a:ea typeface="楷体" panose="02010609060101010101" charset="-122"/>
                <a:cs typeface="Times New Roman" panose="02020603050405020304" pitchFamily="18" charset="0"/>
              </a:rPr>
              <a:t>END</a:t>
            </a:r>
            <a:r>
              <a:rPr lang="zh-CN" altLang="en-US" sz="2000" dirty="0">
                <a:latin typeface="Times New Roman" panose="02020603050405020304" pitchFamily="18" charset="0"/>
                <a:ea typeface="楷体" panose="02010609060101010101" charset="-122"/>
                <a:cs typeface="Times New Roman" panose="02020603050405020304" pitchFamily="18" charset="0"/>
              </a:rPr>
              <a:t>语句是程序结束标志，</a:t>
            </a:r>
            <a:r>
              <a:rPr lang="en-US" altLang="zh-CN" sz="2000" dirty="0">
                <a:latin typeface="Times New Roman" panose="02020603050405020304" pitchFamily="18" charset="0"/>
                <a:ea typeface="楷体" panose="02010609060101010101" charset="-122"/>
                <a:cs typeface="Times New Roman" panose="02020603050405020304" pitchFamily="18" charset="0"/>
              </a:rPr>
              <a:t>START</a:t>
            </a:r>
            <a:r>
              <a:rPr lang="zh-CN" altLang="en-US" sz="2000" dirty="0">
                <a:latin typeface="Times New Roman" panose="02020603050405020304" pitchFamily="18" charset="0"/>
                <a:ea typeface="楷体" panose="02010609060101010101" charset="-122"/>
                <a:cs typeface="Times New Roman" panose="02020603050405020304" pitchFamily="18" charset="0"/>
              </a:rPr>
              <a:t>是一个标号， </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indent="266700" algn="just">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                                               ；表示程序开始执行的起始地址（在程序开始执行</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a:p>
            <a:pPr indent="266700">
              <a:lnSpc>
                <a:spcPct val="150000"/>
              </a:lnSpc>
            </a:pPr>
            <a:r>
              <a:rPr lang="zh-CN" altLang="en-US" sz="2000" dirty="0">
                <a:latin typeface="Times New Roman" panose="02020603050405020304" pitchFamily="18" charset="0"/>
                <a:ea typeface="楷体" panose="02010609060101010101" charset="-122"/>
                <a:cs typeface="Times New Roman" panose="02020603050405020304" pitchFamily="18" charset="0"/>
              </a:rPr>
              <a:t>                       </a:t>
            </a:r>
            <a:r>
              <a:rPr lang="en-US" altLang="zh-CN" sz="2000" dirty="0">
                <a:latin typeface="Times New Roman" panose="02020603050405020304" pitchFamily="18" charset="0"/>
                <a:ea typeface="楷体" panose="02010609060101010101" charset="-122"/>
                <a:cs typeface="Times New Roman" panose="02020603050405020304" pitchFamily="18" charset="0"/>
              </a:rPr>
              <a:t>                        </a:t>
            </a:r>
            <a:r>
              <a:rPr lang="zh-CN" altLang="en-US" sz="2000" dirty="0">
                <a:latin typeface="Times New Roman" panose="02020603050405020304" pitchFamily="18" charset="0"/>
                <a:ea typeface="楷体" panose="02010609060101010101" charset="-122"/>
                <a:cs typeface="Times New Roman" panose="02020603050405020304" pitchFamily="18" charset="0"/>
              </a:rPr>
              <a:t>；第一条指令前应有这个标号）。 </a:t>
            </a:r>
            <a:endParaRPr lang="zh-CN" altLang="en-US" sz="2000" dirty="0">
              <a:latin typeface="Times New Roman" panose="02020603050405020304" pitchFamily="18" charset="0"/>
              <a:ea typeface="楷体" panose="02010609060101010101" charset="-122"/>
              <a:cs typeface="Times New Roman" panose="02020603050405020304" pitchFamily="18" charset="0"/>
            </a:endParaRPr>
          </a:p>
        </p:txBody>
      </p:sp>
      <p:sp>
        <p:nvSpPr>
          <p:cNvPr id="2" name="矩形 1"/>
          <p:cNvSpPr/>
          <p:nvPr/>
        </p:nvSpPr>
        <p:spPr>
          <a:xfrm>
            <a:off x="7807960" y="629285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294" name="Text Box 7"/>
          <p:cNvSpPr txBox="1"/>
          <p:nvPr/>
        </p:nvSpPr>
        <p:spPr>
          <a:xfrm>
            <a:off x="1016000" y="295275"/>
            <a:ext cx="9980930" cy="2306955"/>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zh-CN" altLang="en-US" sz="2400" dirty="0">
                <a:latin typeface="楷体" panose="02010609060101010101" charset="-122"/>
                <a:ea typeface="楷体" panose="02010609060101010101" charset="-122"/>
                <a:cs typeface="楷体" panose="02010609060101010101" charset="-122"/>
              </a:rPr>
              <a:t>在宏汇编语言中，允许编程人员程序设计中</a:t>
            </a:r>
            <a:r>
              <a:rPr lang="zh-CN" altLang="en-US" sz="2400" dirty="0">
                <a:latin typeface="楷体" panose="02010609060101010101" charset="-122"/>
                <a:ea typeface="楷体" panose="02010609060101010101" charset="-122"/>
                <a:cs typeface="楷体" panose="02010609060101010101" charset="-122"/>
                <a:sym typeface="+mn-ea"/>
              </a:rPr>
              <a:t>用宏指令定义常用的程</a:t>
            </a:r>
            <a:r>
              <a:rPr lang="zh-CN" altLang="en-US" sz="2400" dirty="0">
                <a:latin typeface="楷体" panose="02010609060101010101" charset="-122"/>
                <a:ea typeface="楷体" panose="02010609060101010101" charset="-122"/>
                <a:cs typeface="楷体" panose="02010609060101010101" charset="-122"/>
              </a:rPr>
              <a:t>序段，翻</a:t>
            </a:r>
            <a:r>
              <a:rPr lang="zh-CN" altLang="en-US" sz="2400" dirty="0">
                <a:latin typeface="楷体" panose="02010609060101010101" charset="-122"/>
                <a:ea typeface="楷体" panose="02010609060101010101" charset="-122"/>
                <a:cs typeface="楷体" panose="02010609060101010101" charset="-122"/>
                <a:sym typeface="+mn-ea"/>
              </a:rPr>
              <a:t>汇编语言</a:t>
            </a:r>
            <a:r>
              <a:rPr lang="zh-CN" altLang="en-US" sz="2400" dirty="0">
                <a:latin typeface="楷体" panose="02010609060101010101" charset="-122"/>
                <a:ea typeface="楷体" panose="02010609060101010101" charset="-122"/>
                <a:cs typeface="楷体" panose="02010609060101010101" charset="-122"/>
              </a:rPr>
              <a:t>译</a:t>
            </a:r>
            <a:r>
              <a:rPr lang="zh-CN" altLang="en-US" sz="2400" dirty="0">
                <a:latin typeface="楷体" panose="02010609060101010101" charset="-122"/>
                <a:ea typeface="楷体" panose="02010609060101010101" charset="-122"/>
                <a:cs typeface="楷体" panose="02010609060101010101" charset="-122"/>
              </a:rPr>
              <a:t>源程序时自动将</a:t>
            </a:r>
            <a:r>
              <a:rPr lang="zh-CN" altLang="en-US" sz="2400" dirty="0">
                <a:latin typeface="楷体" panose="02010609060101010101" charset="-122"/>
                <a:ea typeface="楷体" panose="02010609060101010101" charset="-122"/>
                <a:cs typeface="楷体" panose="02010609060101010101" charset="-122"/>
                <a:sym typeface="+mn-ea"/>
              </a:rPr>
              <a:t>程</a:t>
            </a:r>
            <a:r>
              <a:rPr lang="zh-CN" altLang="en-US" sz="2400" dirty="0">
                <a:latin typeface="楷体" panose="02010609060101010101" charset="-122"/>
                <a:ea typeface="楷体" panose="02010609060101010101" charset="-122"/>
                <a:cs typeface="楷体" panose="02010609060101010101" charset="-122"/>
                <a:sym typeface="+mn-ea"/>
              </a:rPr>
              <a:t>序段替换宏指令。</a:t>
            </a:r>
            <a:r>
              <a:rPr lang="zh-CN" altLang="en-US" sz="2400" dirty="0">
                <a:latin typeface="楷体" panose="02010609060101010101" charset="-122"/>
                <a:ea typeface="楷体" panose="02010609060101010101" charset="-122"/>
                <a:cs typeface="楷体" panose="02010609060101010101" charset="-122"/>
              </a:rPr>
              <a:t>有一部分指令仅供汇编时使用安排程序、数据存放的</a:t>
            </a:r>
            <a:r>
              <a:rPr lang="zh-CN" altLang="en-US" sz="2400" dirty="0">
                <a:latin typeface="楷体" panose="02010609060101010101" charset="-122"/>
                <a:ea typeface="楷体" panose="02010609060101010101" charset="-122"/>
                <a:cs typeface="楷体" panose="02010609060101010101" charset="-122"/>
              </a:rPr>
              <a:t>位置，这部分指令不产生目标代码，不影响程序的执行，但方便了程序的编制，这种指令称为伪指令。</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pic>
        <p:nvPicPr>
          <p:cNvPr id="14" name="图片 13" descr="校徽"/>
          <p:cNvPicPr>
            <a:picLocks noChangeAspect="1"/>
          </p:cNvPicPr>
          <p:nvPr/>
        </p:nvPicPr>
        <p:blipFill>
          <a:blip r:embed="rId1">
            <a:alphaModFix amt="67000"/>
          </a:blip>
          <a:stretch>
            <a:fillRect/>
          </a:stretch>
        </p:blipFill>
        <p:spPr>
          <a:xfrm>
            <a:off x="95250" y="5493385"/>
            <a:ext cx="1297940" cy="1242695"/>
          </a:xfrm>
          <a:prstGeom prst="rect">
            <a:avLst/>
          </a:prstGeo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14342" name="Text Box 6"/>
          <p:cNvSpPr txBox="1"/>
          <p:nvPr/>
        </p:nvSpPr>
        <p:spPr>
          <a:xfrm>
            <a:off x="1266190" y="600710"/>
            <a:ext cx="73152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(4)</a:t>
            </a:r>
            <a:r>
              <a:rPr lang="zh-CN" altLang="en-US" sz="2400" dirty="0">
                <a:latin typeface="Times New Roman" panose="02020603050405020304" pitchFamily="18" charset="0"/>
                <a:ea typeface="楷体" panose="02010609060101010101" charset="-122"/>
                <a:cs typeface="Times New Roman" panose="02020603050405020304" pitchFamily="18" charset="0"/>
              </a:rPr>
              <a:t>高级语言</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4343" name="Text Box 7"/>
          <p:cNvSpPr txBox="1"/>
          <p:nvPr/>
        </p:nvSpPr>
        <p:spPr>
          <a:xfrm>
            <a:off x="991235" y="1219200"/>
            <a:ext cx="10454005" cy="3415030"/>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虽然用汇编语言编程序比用机器语言编程序方便，但仍有许多不方便之处。</a:t>
            </a:r>
            <a:r>
              <a:rPr lang="zh-CN" altLang="en-US" sz="2400" dirty="0">
                <a:latin typeface="楷体" panose="02010609060101010101" charset="-122"/>
                <a:ea typeface="楷体" panose="02010609060101010101" charset="-122"/>
                <a:cs typeface="楷体" panose="02010609060101010101" charset="-122"/>
              </a:rPr>
              <a:t>编程人员</a:t>
            </a:r>
            <a:r>
              <a:rPr lang="zh-CN" altLang="en-US" sz="2400" dirty="0">
                <a:latin typeface="楷体" panose="02010609060101010101" charset="-122"/>
                <a:ea typeface="楷体" panose="02010609060101010101" charset="-122"/>
                <a:cs typeface="楷体" panose="02010609060101010101" charset="-122"/>
                <a:sym typeface="+mn-ea"/>
              </a:rPr>
              <a:t>既要</a:t>
            </a:r>
            <a:r>
              <a:rPr lang="en-US" altLang="zh-CN" sz="2400" dirty="0">
                <a:latin typeface="楷体" panose="02010609060101010101" charset="-122"/>
                <a:ea typeface="楷体" panose="02010609060101010101" charset="-122"/>
                <a:cs typeface="楷体" panose="02010609060101010101" charset="-122"/>
                <a:sym typeface="+mn-ea"/>
              </a:rPr>
              <a:t>理解硬件的结构和操作的细节</a:t>
            </a:r>
            <a:r>
              <a:rPr lang="zh-CN" altLang="en-US" sz="2400" dirty="0">
                <a:latin typeface="楷体" panose="02010609060101010101" charset="-122"/>
                <a:ea typeface="楷体" panose="02010609060101010101" charset="-122"/>
                <a:cs typeface="楷体" panose="02010609060101010101" charset="-122"/>
                <a:sym typeface="+mn-ea"/>
              </a:rPr>
              <a:t>，还要</a:t>
            </a:r>
            <a:r>
              <a:rPr lang="en-US" altLang="zh-CN" sz="2400" dirty="0">
                <a:latin typeface="楷体" panose="02010609060101010101" charset="-122"/>
                <a:ea typeface="楷体" panose="02010609060101010101" charset="-122"/>
                <a:cs typeface="楷体" panose="02010609060101010101" charset="-122"/>
              </a:rPr>
              <a:t>一条</a:t>
            </a:r>
            <a:r>
              <a:rPr lang="zh-CN" altLang="en-US" sz="2400" dirty="0">
                <a:latin typeface="楷体" panose="02010609060101010101" charset="-122"/>
                <a:ea typeface="楷体" panose="02010609060101010101" charset="-122"/>
                <a:cs typeface="楷体" panose="02010609060101010101" charset="-122"/>
              </a:rPr>
              <a:t>条</a:t>
            </a:r>
            <a:r>
              <a:rPr lang="en-US" altLang="zh-CN" sz="2400" dirty="0">
                <a:latin typeface="楷体" panose="02010609060101010101" charset="-122"/>
                <a:ea typeface="楷体" panose="02010609060101010101" charset="-122"/>
                <a:cs typeface="楷体" panose="02010609060101010101" charset="-122"/>
              </a:rPr>
              <a:t>指令书写程序</a:t>
            </a:r>
            <a:r>
              <a:rPr lang="zh-CN" altLang="en-US" sz="2400" dirty="0">
                <a:latin typeface="楷体" panose="02010609060101010101" charset="-122"/>
                <a:ea typeface="楷体" panose="02010609060101010101" charset="-122"/>
                <a:cs typeface="楷体" panose="02010609060101010101" charset="-122"/>
              </a:rPr>
              <a:t>。</a:t>
            </a:r>
            <a:r>
              <a:rPr lang="en-US" altLang="zh-CN" sz="2400" dirty="0">
                <a:latin typeface="楷体" panose="02010609060101010101" charset="-122"/>
                <a:ea typeface="楷体" panose="02010609060101010101" charset="-122"/>
                <a:cs typeface="楷体" panose="02010609060101010101" charset="-122"/>
              </a:rPr>
              <a:t>像科学计算、工程设计及数据处理等应用，常常要进行大量复杂的运算，算法相对比较复杂，对于这样的运算处理，用汇编语言编写程序就相当困难了。能不能像写数学公式“resut =7+10;”一样编写程序而无需考虑硬件的细节和指令系统呢?</a:t>
            </a:r>
            <a:r>
              <a:rPr lang="en-US" altLang="zh-CN" sz="2400" dirty="0">
                <a:latin typeface="楷体" panose="02010609060101010101" charset="-122"/>
                <a:ea typeface="楷体" panose="02010609060101010101" charset="-122"/>
                <a:cs typeface="楷体" panose="02010609060101010101" charset="-122"/>
                <a:sym typeface="+mn-ea"/>
              </a:rPr>
              <a:t>这就需要高级语言。</a:t>
            </a:r>
            <a:endParaRPr lang="zh-CN" altLang="en-US" sz="2400" dirty="0">
              <a:latin typeface="楷体" panose="02010609060101010101" charset="-122"/>
              <a:ea typeface="楷体" panose="02010609060101010101" charset="-122"/>
              <a:cs typeface="楷体" panose="02010609060101010101" charset="-122"/>
            </a:endParaRPr>
          </a:p>
        </p:txBody>
      </p:sp>
      <p:sp>
        <p:nvSpPr>
          <p:cNvPr id="2" name="矩形 1"/>
          <p:cNvSpPr/>
          <p:nvPr/>
        </p:nvSpPr>
        <p:spPr>
          <a:xfrm>
            <a:off x="7807960" y="629285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Text Box 7"/>
          <p:cNvSpPr txBox="1"/>
          <p:nvPr/>
        </p:nvSpPr>
        <p:spPr>
          <a:xfrm>
            <a:off x="991235" y="4792345"/>
            <a:ext cx="10453370" cy="1198880"/>
          </a:xfrm>
          <a:prstGeom prst="rect">
            <a:avLst/>
          </a:prstGeom>
          <a:noFill/>
          <a:ln w="9525">
            <a:noFill/>
          </a:ln>
        </p:spPr>
        <p:txBody>
          <a:bodyPr wrap="square">
            <a:spAutoFit/>
          </a:bodyPr>
          <a:p>
            <a:pPr eaLnBrk="1" hangingPunct="1">
              <a:lnSpc>
                <a:spcPct val="150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a:t>
            </a:r>
            <a:r>
              <a:rPr lang="zh-CN" altLang="en-US" sz="2400" dirty="0">
                <a:latin typeface="楷体" panose="02010609060101010101" charset="-122"/>
                <a:ea typeface="楷体" panose="02010609060101010101" charset="-122"/>
                <a:cs typeface="楷体" panose="02010609060101010101" charset="-122"/>
              </a:rPr>
              <a:t>高级语言是一种与具体的计算机系统无关的通用语言，它的表达方式应接近于人类自然语言和数据公式，且易被人们掌握和书写。</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0"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2" name="矩形 1"/>
          <p:cNvSpPr/>
          <p:nvPr/>
        </p:nvSpPr>
        <p:spPr>
          <a:xfrm>
            <a:off x="7807960" y="629285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mc:AlternateContent xmlns:mc="http://schemas.openxmlformats.org/markup-compatibility/2006">
        <mc:Choice xmlns:a14="http://schemas.microsoft.com/office/drawing/2010/main" Requires="a14">
          <p:sp>
            <p:nvSpPr>
              <p:cNvPr id="3" name="Text Box 7"/>
              <p:cNvSpPr txBox="1"/>
              <p:nvPr/>
            </p:nvSpPr>
            <p:spPr>
              <a:xfrm>
                <a:off x="621665" y="337820"/>
                <a:ext cx="10939145" cy="6182995"/>
              </a:xfrm>
              <a:prstGeom prst="rect">
                <a:avLst/>
              </a:prstGeom>
              <a:solidFill>
                <a:schemeClr val="bg1"/>
              </a:solidFill>
              <a:ln w="9525">
                <a:noFill/>
              </a:ln>
            </p:spPr>
            <p:txBody>
              <a:bodyPr wrap="square">
                <a:spAutoFit/>
              </a:bodyPr>
              <a:p>
                <a:pPr fontAlgn="auto">
                  <a:lnSpc>
                    <a:spcPct val="125000"/>
                  </a:lnSpc>
                  <a:spcBef>
                    <a:spcPts val="0"/>
                  </a:spcBef>
                </a:pPr>
                <a:r>
                  <a:rPr lang="en-US" altLang="zh-CN" sz="2400" dirty="0">
                    <a:latin typeface="宋体" panose="02010600030101010101" pitchFamily="2" charset="-122"/>
                  </a:rPr>
                  <a:t>  </a:t>
                </a:r>
                <a:r>
                  <a:rPr lang="en-US" altLang="zh-CN" sz="2400" dirty="0">
                    <a:latin typeface="楷体" panose="02010609060101010101" charset="-122"/>
                    <a:ea typeface="楷体" panose="02010609060101010101" charset="-122"/>
                    <a:cs typeface="楷体" panose="02010609060101010101" charset="-122"/>
                  </a:rPr>
                  <a:t>  </a:t>
                </a:r>
                <a:r>
                  <a:rPr lang="zh-CN" altLang="en-US" sz="2400" dirty="0">
                    <a:latin typeface="楷体" panose="02010609060101010101" charset="-122"/>
                    <a:ea typeface="楷体" panose="02010609060101010101" charset="-122"/>
                    <a:cs typeface="楷体" panose="02010609060101010101" charset="-122"/>
                  </a:rPr>
                  <a:t>例：</a:t>
                </a:r>
                <a:r>
                  <a:rPr lang="zh-CN" altLang="en-US" sz="2400" dirty="0">
                    <a:latin typeface="楷体" panose="02010609060101010101" charset="-122"/>
                    <a:ea typeface="楷体" panose="02010609060101010101" charset="-122"/>
                    <a:cs typeface="楷体" panose="02010609060101010101" charset="-122"/>
                    <a:sym typeface="+mn-ea"/>
                  </a:rPr>
                  <a:t>设输入的</a:t>
                </a:r>
                <a:r>
                  <a:rPr lang="en-US" altLang="zh-CN" sz="2400" dirty="0">
                    <a:latin typeface="楷体" panose="02010609060101010101" charset="-122"/>
                    <a:ea typeface="楷体" panose="02010609060101010101" charset="-122"/>
                    <a:cs typeface="楷体" panose="02010609060101010101" charset="-122"/>
                    <a:sym typeface="+mn-ea"/>
                  </a:rPr>
                  <a:t>3</a:t>
                </a:r>
                <a:r>
                  <a:rPr lang="zh-CN" altLang="en-US" sz="2400" dirty="0">
                    <a:latin typeface="楷体" panose="02010609060101010101" charset="-122"/>
                    <a:ea typeface="楷体" panose="02010609060101010101" charset="-122"/>
                    <a:cs typeface="楷体" panose="02010609060101010101" charset="-122"/>
                    <a:sym typeface="+mn-ea"/>
                  </a:rPr>
                  <a:t>条边长分别</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为</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b</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c</a:t>
                </a:r>
                <a:r>
                  <a:rPr lang="zh-CN" altLang="en-US" sz="2400" i="1"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楷体" panose="02010609060101010101" charset="-122"/>
                    <a:ea typeface="楷体" panose="02010609060101010101" charset="-122"/>
                    <a:cs typeface="楷体" panose="02010609060101010101" charset="-122"/>
                  </a:rPr>
                  <a:t>求三角形的面积。</a:t>
                </a:r>
                <a:endParaRPr lang="zh-CN" altLang="en-US" sz="2400" dirty="0">
                  <a:latin typeface="楷体" panose="02010609060101010101" charset="-122"/>
                  <a:ea typeface="楷体" panose="02010609060101010101" charset="-122"/>
                  <a:cs typeface="楷体" panose="02010609060101010101" charset="-122"/>
                </a:endParaRPr>
              </a:p>
              <a:p>
                <a:pPr fontAlgn="auto">
                  <a:lnSpc>
                    <a:spcPct val="125000"/>
                  </a:lnSpc>
                  <a:spcBef>
                    <a:spcPts val="0"/>
                  </a:spcBef>
                </a:pPr>
                <a:r>
                  <a:rPr lang="zh-CN" altLang="en-US" sz="2400" dirty="0">
                    <a:latin typeface="楷体" panose="02010609060101010101" charset="-122"/>
                    <a:ea typeface="楷体" panose="02010609060101010101" charset="-122"/>
                    <a:cs typeface="楷体" panose="02010609060101010101" charset="-122"/>
                  </a:rPr>
                  <a:t>解：</a:t>
                </a:r>
                <a:r>
                  <a:rPr lang="en-US" altLang="zh-CN" sz="2400" i="1" dirty="0">
                    <a:latin typeface="Times New Roman" panose="02020603050405020304" pitchFamily="18" charset="0"/>
                    <a:ea typeface="楷体" panose="02010609060101010101" charset="-122"/>
                    <a:cs typeface="Times New Roman" panose="02020603050405020304" pitchFamily="18" charset="0"/>
                  </a:rPr>
                  <a:t>area</a:t>
                </a:r>
                <a:r>
                  <a:rPr lang="en-US" altLang="zh-CN" sz="2400" dirty="0">
                    <a:latin typeface="Times New Roman" panose="02020603050405020304" pitchFamily="18" charset="0"/>
                    <a:ea typeface="楷体" panose="02010609060101010101" charset="-122"/>
                    <a:cs typeface="Times New Roman" panose="02020603050405020304" pitchFamily="18" charset="0"/>
                  </a:rPr>
                  <a:t>=</a:t>
                </a:r>
                <a14:m>
                  <m:oMath xmlns:m="http://schemas.openxmlformats.org/officeDocument/2006/math">
                    <m:rad>
                      <m:radPr>
                        <m:degHide m:val="on"/>
                        <m:ctrlPr>
                          <a:rPr lang="en-US" altLang="zh-CN" sz="2400" i="1" dirty="0">
                            <a:latin typeface="Cambria Math" panose="02040503050406030204" charset="0"/>
                            <a:ea typeface="楷体" panose="02010609060101010101" charset="-122"/>
                            <a:cs typeface="Cambria Math" panose="02040503050406030204" charset="0"/>
                          </a:rPr>
                        </m:ctrlPr>
                      </m:radPr>
                      <m:deg/>
                      <m:e>
                        <m:r>
                          <a:rPr lang="en-US" altLang="zh-CN" sz="2400" i="1" dirty="0">
                            <a:latin typeface="Cambria Math" panose="02040503050406030204" charset="0"/>
                            <a:ea typeface="楷体" panose="02010609060101010101" charset="-122"/>
                            <a:cs typeface="Cambria Math" panose="02040503050406030204" charset="0"/>
                          </a:rPr>
                          <m:t>𝑠</m:t>
                        </m:r>
                        <m:r>
                          <a:rPr lang="en-US" altLang="zh-CN" sz="2400" i="1" dirty="0">
                            <a:latin typeface="Cambria Math" panose="02040503050406030204" charset="0"/>
                            <a:ea typeface="楷体" panose="02010609060101010101" charset="-122"/>
                            <a:cs typeface="Cambria Math" panose="02040503050406030204" charset="0"/>
                          </a:rPr>
                          <m:t>(</m:t>
                        </m:r>
                        <m:r>
                          <a:rPr lang="en-US" altLang="zh-CN" sz="2400" i="1" dirty="0">
                            <a:latin typeface="Cambria Math" panose="02040503050406030204" charset="0"/>
                            <a:ea typeface="楷体" panose="02010609060101010101" charset="-122"/>
                            <a:cs typeface="Cambria Math" panose="02040503050406030204" charset="0"/>
                          </a:rPr>
                          <m:t>𝑠</m:t>
                        </m:r>
                        <m:r>
                          <a:rPr lang="en-US" altLang="zh-CN" sz="2400" i="1" dirty="0">
                            <a:latin typeface="Cambria Math" panose="02040503050406030204" charset="0"/>
                            <a:ea typeface="楷体" panose="02010609060101010101" charset="-122"/>
                            <a:cs typeface="Cambria Math" panose="02040503050406030204" charset="0"/>
                          </a:rPr>
                          <m:t>−</m:t>
                        </m:r>
                        <m:r>
                          <a:rPr lang="en-US" altLang="zh-CN" sz="2400" i="1" dirty="0">
                            <a:latin typeface="Cambria Math" panose="02040503050406030204" charset="0"/>
                            <a:ea typeface="楷体" panose="02010609060101010101" charset="-122"/>
                            <a:cs typeface="Cambria Math" panose="02040503050406030204" charset="0"/>
                          </a:rPr>
                          <m:t>𝑎</m:t>
                        </m:r>
                        <m:r>
                          <a:rPr lang="en-US" altLang="zh-CN" sz="2400" i="1" dirty="0">
                            <a:latin typeface="Cambria Math" panose="02040503050406030204" charset="0"/>
                            <a:ea typeface="楷体" panose="02010609060101010101" charset="-122"/>
                            <a:cs typeface="Cambria Math" panose="02040503050406030204" charset="0"/>
                          </a:rPr>
                          <m:t>)(</m:t>
                        </m:r>
                        <m:r>
                          <a:rPr lang="en-US" altLang="zh-CN" sz="2400" i="1" dirty="0">
                            <a:latin typeface="Cambria Math" panose="02040503050406030204" charset="0"/>
                            <a:ea typeface="楷体" panose="02010609060101010101" charset="-122"/>
                            <a:cs typeface="Cambria Math" panose="02040503050406030204" charset="0"/>
                          </a:rPr>
                          <m:t>𝑠</m:t>
                        </m:r>
                        <m:r>
                          <a:rPr lang="en-US" altLang="zh-CN" sz="2400" i="1" dirty="0">
                            <a:latin typeface="Cambria Math" panose="02040503050406030204" charset="0"/>
                            <a:ea typeface="楷体" panose="02010609060101010101" charset="-122"/>
                            <a:cs typeface="Cambria Math" panose="02040503050406030204" charset="0"/>
                          </a:rPr>
                          <m:t>−</m:t>
                        </m:r>
                        <m:r>
                          <a:rPr lang="en-US" altLang="zh-CN" sz="2400" i="1" dirty="0">
                            <a:latin typeface="Cambria Math" panose="02040503050406030204" charset="0"/>
                            <a:ea typeface="楷体" panose="02010609060101010101" charset="-122"/>
                            <a:cs typeface="Cambria Math" panose="02040503050406030204" charset="0"/>
                          </a:rPr>
                          <m:t>𝑏</m:t>
                        </m:r>
                        <m:r>
                          <a:rPr lang="en-US" altLang="zh-CN" sz="2400" i="1" dirty="0">
                            <a:latin typeface="Cambria Math" panose="02040503050406030204" charset="0"/>
                            <a:ea typeface="楷体" panose="02010609060101010101" charset="-122"/>
                            <a:cs typeface="Cambria Math" panose="02040503050406030204" charset="0"/>
                          </a:rPr>
                          <m:t>)(</m:t>
                        </m:r>
                        <m:r>
                          <a:rPr lang="en-US" altLang="zh-CN" sz="2400" i="1" dirty="0">
                            <a:latin typeface="Cambria Math" panose="02040503050406030204" charset="0"/>
                            <a:ea typeface="楷体" panose="02010609060101010101" charset="-122"/>
                            <a:cs typeface="Cambria Math" panose="02040503050406030204" charset="0"/>
                          </a:rPr>
                          <m:t>𝑠</m:t>
                        </m:r>
                        <m:r>
                          <a:rPr lang="en-US" altLang="zh-CN" sz="2400" i="1" dirty="0">
                            <a:latin typeface="Cambria Math" panose="02040503050406030204" charset="0"/>
                            <a:ea typeface="楷体" panose="02010609060101010101" charset="-122"/>
                            <a:cs typeface="Cambria Math" panose="02040503050406030204" charset="0"/>
                          </a:rPr>
                          <m:t>−</m:t>
                        </m:r>
                        <m:r>
                          <a:rPr lang="en-US" altLang="zh-CN" sz="2400" i="1" dirty="0">
                            <a:latin typeface="Cambria Math" panose="02040503050406030204" charset="0"/>
                            <a:ea typeface="楷体" panose="02010609060101010101" charset="-122"/>
                            <a:cs typeface="Cambria Math" panose="02040503050406030204" charset="0"/>
                          </a:rPr>
                          <m:t>𝑐</m:t>
                        </m:r>
                        <m:r>
                          <a:rPr lang="en-US" altLang="zh-CN" sz="2400" i="1" dirty="0">
                            <a:latin typeface="Cambria Math" panose="02040503050406030204" charset="0"/>
                            <a:ea typeface="楷体" panose="02010609060101010101" charset="-122"/>
                            <a:cs typeface="Cambria Math" panose="02040503050406030204" charset="0"/>
                          </a:rPr>
                          <m:t>)</m:t>
                        </m:r>
                      </m:e>
                    </m:rad>
                  </m:oMath>
                </a14:m>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i="1" dirty="0">
                    <a:latin typeface="Times New Roman" panose="02020603050405020304" pitchFamily="18" charset="0"/>
                    <a:ea typeface="楷体" panose="02010609060101010101" charset="-122"/>
                    <a:cs typeface="Times New Roman" panose="02020603050405020304" pitchFamily="18" charset="0"/>
                  </a:rPr>
                  <a:t>s</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i="1" dirty="0">
                    <a:latin typeface="Times New Roman" panose="02020603050405020304" pitchFamily="18" charset="0"/>
                    <a:ea typeface="楷体" panose="02010609060101010101" charset="-122"/>
                    <a:cs typeface="Times New Roman" panose="02020603050405020304" pitchFamily="18" charset="0"/>
                  </a:rPr>
                  <a:t>a</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i="1" dirty="0">
                    <a:latin typeface="Times New Roman" panose="02020603050405020304" pitchFamily="18" charset="0"/>
                    <a:ea typeface="楷体" panose="02010609060101010101" charset="-122"/>
                    <a:cs typeface="Times New Roman" panose="02020603050405020304" pitchFamily="18" charset="0"/>
                  </a:rPr>
                  <a:t>b</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i="1" dirty="0">
                    <a:latin typeface="Times New Roman" panose="02020603050405020304" pitchFamily="18" charset="0"/>
                    <a:ea typeface="楷体" panose="02010609060101010101" charset="-122"/>
                    <a:cs typeface="Times New Roman" panose="02020603050405020304" pitchFamily="18" charset="0"/>
                  </a:rPr>
                  <a:t>c</a:t>
                </a:r>
                <a:r>
                  <a:rPr lang="en-US" altLang="zh-CN" sz="2400" dirty="0">
                    <a:latin typeface="Times New Roman" panose="02020603050405020304" pitchFamily="18" charset="0"/>
                    <a:ea typeface="楷体" panose="02010609060101010101" charset="-122"/>
                    <a:cs typeface="Times New Roman" panose="02020603050405020304" pitchFamily="18" charset="0"/>
                  </a:rPr>
                  <a:t>)/2</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C</a:t>
                </a:r>
                <a:r>
                  <a:rPr lang="zh-CN" altLang="en-US" sz="2400" dirty="0">
                    <a:latin typeface="Times New Roman" panose="02020603050405020304" pitchFamily="18" charset="0"/>
                    <a:ea typeface="楷体" panose="02010609060101010101" charset="-122"/>
                    <a:cs typeface="Times New Roman" panose="02020603050405020304" pitchFamily="18" charset="0"/>
                  </a:rPr>
                  <a:t>语言</a:t>
                </a:r>
                <a:r>
                  <a:rPr lang="zh-CN" altLang="en-US" sz="2400" dirty="0">
                    <a:latin typeface="Times New Roman" panose="02020603050405020304" pitchFamily="18" charset="0"/>
                    <a:ea typeface="楷体" panose="02010609060101010101" charset="-122"/>
                    <a:cs typeface="Times New Roman" panose="02020603050405020304" pitchFamily="18" charset="0"/>
                  </a:rPr>
                  <a:t>程序：</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#include&lt;stdio.h&gt;</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#include&lt;math.h&gt;</a:t>
                </a:r>
                <a:endParaRPr lang="en-US"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void main( )</a:t>
                </a:r>
                <a:endParaRPr lang="en-US"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float a,b,c,s,area;</a:t>
                </a:r>
                <a:endParaRPr lang="en-US"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printf(“</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输入</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条边</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b</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c:”)</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scanf</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sz="2400" dirty="0">
                    <a:latin typeface="Times New Roman" panose="02020603050405020304" pitchFamily="18" charset="0"/>
                    <a:ea typeface="楷体" panose="02010609060101010101" charset="-122"/>
                    <a:cs typeface="Times New Roman" panose="02020603050405020304" pitchFamily="18" charset="0"/>
                    <a:sym typeface="+mn-ea"/>
                  </a:rPr>
                  <a:t>%f,%f,%f</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sz="2400" dirty="0">
                    <a:latin typeface="Times New Roman" panose="02020603050405020304" pitchFamily="18" charset="0"/>
                    <a:ea typeface="楷体" panose="02010609060101010101" charset="-122"/>
                    <a:cs typeface="Times New Roman" panose="02020603050405020304" pitchFamily="18" charset="0"/>
                    <a:sym typeface="+mn-ea"/>
                  </a:rPr>
                  <a:t>,&amp;a,&amp;b,&amp;c</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s</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b</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c</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area</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=sqrt(s*(s-a)*(</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s-b</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s-c</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printf(“a=%7.2f,b=%7.2f,c=%7.2f,s=%7.2f\n”,a,b,c,s)</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printf(“area=%7.2f\n”,area)</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mc:Choice>
        <mc:Fallback>
          <p:sp>
            <p:nvSpPr>
              <p:cNvPr id="3" name="Text Box 7"/>
              <p:cNvSpPr txBox="1">
                <a:spLocks noRot="1" noChangeAspect="1" noMove="1" noResize="1" noEditPoints="1" noAdjustHandles="1" noChangeArrowheads="1" noChangeShapeType="1" noTextEdit="1"/>
              </p:cNvSpPr>
              <p:nvPr/>
            </p:nvSpPr>
            <p:spPr>
              <a:xfrm>
                <a:off x="621665" y="337820"/>
                <a:ext cx="10939145" cy="6182995"/>
              </a:xfrm>
              <a:prstGeom prst="rect">
                <a:avLst/>
              </a:prstGeom>
              <a:blipFill rotWithShape="1">
                <a:blip r:embed="rId1"/>
                <a:stretch>
                  <a:fillRect/>
                </a:stretch>
              </a:blipFill>
              <a:ln w="9525">
                <a:noFill/>
              </a:ln>
            </p:spPr>
            <p:txBody>
              <a:bodyPr/>
              <a:lstStyle/>
              <a:p>
                <a:r>
                  <a:rPr lang="zh-CN" altLang="en-US">
                    <a:noFill/>
                  </a:rPr>
                  <a:t> </a:t>
                </a:r>
              </a:p>
            </p:txBody>
          </p:sp>
        </mc:Fallback>
      </mc:AlternateContent>
      <p:pic>
        <p:nvPicPr>
          <p:cNvPr id="14" name="图片 13" descr="校徽"/>
          <p:cNvPicPr>
            <a:picLocks noChangeAspect="1"/>
          </p:cNvPicPr>
          <p:nvPr/>
        </p:nvPicPr>
        <p:blipFill>
          <a:blip r:embed="rId2">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4" name="标题 2"/>
          <p:cNvSpPr>
            <a:spLocks noGrp="1"/>
          </p:cNvSpPr>
          <p:nvPr/>
        </p:nvSpPr>
        <p:spPr>
          <a:xfrm>
            <a:off x="574675" y="304800"/>
            <a:ext cx="82677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en-US" altLang="zh-CN" sz="3200" b="1" dirty="0">
                <a:latin typeface="黑体" panose="02010609060101010101" pitchFamily="2" charset="-122"/>
                <a:ea typeface="黑体" panose="02010609060101010101" pitchFamily="2" charset="-122"/>
                <a:sym typeface="+mn-ea"/>
              </a:rPr>
              <a:t>1.</a:t>
            </a:r>
            <a:r>
              <a:rPr lang="zh-CN" altLang="en-US" sz="3200" b="1" dirty="0">
                <a:latin typeface="黑体" panose="02010609060101010101" pitchFamily="2" charset="-122"/>
                <a:ea typeface="黑体" panose="02010609060101010101" pitchFamily="2" charset="-122"/>
                <a:sym typeface="+mn-ea"/>
              </a:rPr>
              <a:t>布尔代数的基本概念 </a:t>
            </a:r>
            <a:endParaRPr sz="3200" b="1" dirty="0">
              <a:latin typeface="黑体" panose="02010609060101010101" pitchFamily="2" charset="-122"/>
              <a:ea typeface="黑体" panose="02010609060101010101" pitchFamily="2" charset="-122"/>
              <a:sym typeface="+mn-ea"/>
            </a:endParaRPr>
          </a:p>
        </p:txBody>
      </p:sp>
      <p:sp>
        <p:nvSpPr>
          <p:cNvPr id="344067" name="文本占位符 344066"/>
          <p:cNvSpPr>
            <a:spLocks noGrp="1"/>
          </p:cNvSpPr>
          <p:nvPr>
            <p:ph type="body" idx="1"/>
          </p:nvPr>
        </p:nvSpPr>
        <p:spPr>
          <a:xfrm>
            <a:off x="770890" y="1196975"/>
            <a:ext cx="9897110" cy="2665095"/>
          </a:xfrm>
        </p:spPr>
        <p:txBody>
          <a:bodyPr/>
          <a:p>
            <a:pPr marL="0" indent="0">
              <a:lnSpc>
                <a:spcPct val="150000"/>
              </a:lnSpc>
              <a:spcBef>
                <a:spcPts val="0"/>
              </a:spcBef>
              <a:buNone/>
            </a:pPr>
            <a:r>
              <a:rPr lang="zh-CN" altLang="en-US" sz="2800" dirty="0">
                <a:solidFill>
                  <a:srgbClr val="0070C0"/>
                </a:solidFill>
                <a:latin typeface="黑体" panose="02010609060101010101" pitchFamily="2" charset="-122"/>
                <a:ea typeface="黑体" panose="02010609060101010101" pitchFamily="2" charset="-122"/>
              </a:rPr>
              <a:t> </a:t>
            </a:r>
            <a:r>
              <a:rPr lang="zh-CN" altLang="en-US" sz="2800" dirty="0">
                <a:solidFill>
                  <a:schemeClr val="tx1"/>
                </a:solidFill>
                <a:latin typeface="黑体" panose="02010609060101010101" pitchFamily="2" charset="-122"/>
                <a:ea typeface="黑体" panose="02010609060101010101" pitchFamily="2" charset="-122"/>
              </a:rPr>
              <a:t> </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微软雅黑" panose="020B0503020204020204" pitchFamily="34" charset="-122"/>
                <a:ea typeface="微软雅黑" panose="020B0503020204020204" pitchFamily="34" charset="-122"/>
                <a:cs typeface="楷体" panose="02010609060101010101" charset="-122"/>
                <a:sym typeface="+mn-ea"/>
              </a:rPr>
              <a:t>②</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与运算</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    与运算也是二元布尔运算，运算符采用“</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，因</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此，与运算又叫逻辑乘。与运算的运算规则可用</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表</a:t>
            </a:r>
            <a:r>
              <a:rPr lang="en-US" altLang="zh-CN" sz="2400" dirty="0">
                <a:solidFill>
                  <a:schemeClr val="tx1"/>
                </a:solidFill>
                <a:latin typeface="Times New Roman" panose="02020603050405020304" pitchFamily="18" charset="0"/>
                <a:ea typeface="楷体" panose="02010609060101010101" charset="-122"/>
                <a:cs typeface="Times New Roman" panose="02020603050405020304" pitchFamily="18" charset="0"/>
              </a:rPr>
              <a:t>2-2</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定义</a:t>
            </a:r>
            <a:r>
              <a:rPr lang="zh-CN" altLang="en-US" sz="2400" dirty="0">
                <a:latin typeface="楷体" panose="02010609060101010101" charset="-122"/>
                <a:ea typeface="楷体" panose="02010609060101010101" charset="-122"/>
                <a:cs typeface="楷体" panose="02010609060101010101" charset="-122"/>
                <a:sym typeface="+mn-ea"/>
              </a:rPr>
              <a:t>，对应逻辑门：</a:t>
            </a:r>
            <a:endPar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7898130" y="1390015"/>
            <a:ext cx="3276600" cy="2583815"/>
          </a:xfrm>
          <a:prstGeom prst="rect">
            <a:avLst/>
          </a:prstGeom>
        </p:spPr>
      </p:pic>
      <p:sp>
        <p:nvSpPr>
          <p:cNvPr id="5" name="文本占位符 344066"/>
          <p:cNvSpPr>
            <a:spLocks noGrp="1"/>
          </p:cNvSpPr>
          <p:nvPr/>
        </p:nvSpPr>
        <p:spPr>
          <a:xfrm>
            <a:off x="770890" y="4079240"/>
            <a:ext cx="7029450" cy="2444750"/>
          </a:xfrm>
          <a:prstGeom prst="rect">
            <a:avLst/>
          </a:prstGeom>
          <a:noFill/>
          <a:ln w="9525">
            <a:noFill/>
          </a:ln>
        </p:spPr>
        <p:txBody>
          <a:bodyPr/>
          <a:lstStyle>
            <a:lvl1pPr marL="469900" lvl="0" indent="-46990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3200" b="1" i="0" u="none" kern="1200" baseline="0">
                <a:solidFill>
                  <a:schemeClr val="tx1"/>
                </a:solidFill>
                <a:latin typeface="+mn-lt"/>
                <a:ea typeface="+mn-ea"/>
                <a:cs typeface="+mn-cs"/>
              </a:defRPr>
            </a:lvl1pPr>
            <a:lvl2pPr marL="908050" lvl="1" indent="-436245"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l"/>
              <a:defRPr sz="2800" b="1" i="0" u="none" kern="1200" baseline="0">
                <a:solidFill>
                  <a:schemeClr val="tx1"/>
                </a:solidFill>
                <a:latin typeface="+mn-lt"/>
                <a:ea typeface="+mn-ea"/>
                <a:cs typeface="+mn-cs"/>
              </a:defRPr>
            </a:lvl2pPr>
            <a:lvl3pPr marL="1304925" lvl="2" indent="-39497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300" b="1" i="0" u="none" kern="1200" baseline="0">
                <a:solidFill>
                  <a:schemeClr val="tx1"/>
                </a:solidFill>
                <a:latin typeface="+mn-lt"/>
                <a:ea typeface="+mn-ea"/>
                <a:cs typeface="+mn-cs"/>
              </a:defRPr>
            </a:lvl3pPr>
            <a:lvl4pPr marL="1694180" lvl="3" indent="-387350" algn="l" defTabSz="914400" rtl="0" eaLnBrk="1" fontAlgn="base" latinLnBrk="0" hangingPunct="1">
              <a:lnSpc>
                <a:spcPct val="100000"/>
              </a:lnSpc>
              <a:spcBef>
                <a:spcPct val="20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4pPr>
            <a:lvl5pPr marL="2094230" lvl="4" indent="-39878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n"/>
              <a:defRPr sz="2000" b="0" i="0" u="none" kern="1200" baseline="0">
                <a:solidFill>
                  <a:schemeClr val="tx1"/>
                </a:solidFill>
                <a:latin typeface="+mn-lt"/>
                <a:ea typeface="+mn-ea"/>
                <a:cs typeface="+mn-cs"/>
              </a:defRPr>
            </a:lvl9pPr>
          </a:lstStyle>
          <a:p>
            <a:pPr marL="0" indent="0">
              <a:lnSpc>
                <a:spcPct val="150000"/>
              </a:lnSpc>
              <a:spcBef>
                <a:spcPts val="0"/>
              </a:spcBef>
              <a:buNone/>
            </a:pPr>
            <a:r>
              <a:rPr lang="zh-CN" altLang="en-US" sz="2800" dirty="0">
                <a:solidFill>
                  <a:srgbClr val="0070C0"/>
                </a:solidFill>
                <a:latin typeface="黑体" panose="02010609060101010101" pitchFamily="2" charset="-122"/>
                <a:ea typeface="黑体" panose="02010609060101010101" pitchFamily="2" charset="-122"/>
              </a:rPr>
              <a:t>  </a:t>
            </a:r>
            <a:r>
              <a:rPr lang="en-US" altLang="zh-CN" sz="2800" dirty="0">
                <a:solidFill>
                  <a:srgbClr val="0070C0"/>
                </a:solidFill>
                <a:latin typeface="黑体" panose="02010609060101010101" pitchFamily="2" charset="-122"/>
                <a:ea typeface="黑体" panose="02010609060101010101" pitchFamily="2" charset="-122"/>
              </a:rPr>
              <a:t> </a:t>
            </a:r>
            <a:r>
              <a:rPr lang="zh-CN" altLang="en-US" sz="2800" b="0" dirty="0">
                <a:latin typeface="微软雅黑" panose="020B0503020204020204" pitchFamily="34" charset="-122"/>
                <a:ea typeface="微软雅黑" panose="020B0503020204020204" pitchFamily="34" charset="-122"/>
                <a:cs typeface="楷体" panose="02010609060101010101" charset="-122"/>
                <a:sym typeface="+mn-ea"/>
              </a:rPr>
              <a:t>③</a:t>
            </a:r>
            <a:r>
              <a:rPr lang="zh-CN" altLang="en-US" sz="2400" b="0" dirty="0">
                <a:solidFill>
                  <a:schemeClr val="tx1"/>
                </a:solidFill>
                <a:latin typeface="楷体" panose="02010609060101010101" charset="-122"/>
                <a:ea typeface="楷体" panose="02010609060101010101" charset="-122"/>
                <a:cs typeface="楷体" panose="02010609060101010101" charset="-122"/>
              </a:rPr>
              <a:t>非运算</a:t>
            </a:r>
            <a:endParaRPr lang="zh-CN" altLang="en-US" sz="2400" b="0"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spcBef>
                <a:spcPts val="0"/>
              </a:spcBef>
              <a:buNone/>
            </a:pPr>
            <a:r>
              <a:rPr lang="zh-CN" altLang="en-US" sz="2400" b="0" dirty="0">
                <a:solidFill>
                  <a:schemeClr val="tx1"/>
                </a:solidFill>
                <a:latin typeface="楷体" panose="02010609060101010101" charset="-122"/>
                <a:ea typeface="楷体" panose="02010609060101010101" charset="-122"/>
                <a:cs typeface="楷体" panose="02010609060101010101" charset="-122"/>
              </a:rPr>
              <a:t>    非运算是一元布尔运算，运算符采用“ </a:t>
            </a:r>
            <a:r>
              <a:rPr lang="en-US" altLang="zh-CN" sz="2400" b="0" dirty="0">
                <a:solidFill>
                  <a:schemeClr val="tx1"/>
                </a:solidFill>
                <a:latin typeface="楷体" panose="02010609060101010101" charset="-122"/>
                <a:ea typeface="楷体" panose="02010609060101010101" charset="-122"/>
                <a:cs typeface="楷体" panose="02010609060101010101" charset="-122"/>
              </a:rPr>
              <a:t>-”</a:t>
            </a:r>
            <a:r>
              <a:rPr lang="zh-CN" altLang="en-US" sz="2400" b="0" dirty="0">
                <a:solidFill>
                  <a:schemeClr val="tx1"/>
                </a:solidFill>
                <a:latin typeface="楷体" panose="02010609060101010101" charset="-122"/>
                <a:ea typeface="楷体" panose="02010609060101010101" charset="-122"/>
                <a:cs typeface="楷体" panose="02010609060101010101" charset="-122"/>
              </a:rPr>
              <a:t>。</a:t>
            </a:r>
            <a:r>
              <a:rPr lang="en-US" altLang="zh-CN" sz="2400" b="0" dirty="0">
                <a:solidFill>
                  <a:schemeClr val="tx1"/>
                </a:solidFill>
                <a:latin typeface="楷体" panose="02010609060101010101" charset="-122"/>
                <a:ea typeface="楷体" panose="02010609060101010101" charset="-122"/>
                <a:cs typeface="楷体" panose="02010609060101010101" charset="-122"/>
              </a:rPr>
              <a:t>    </a:t>
            </a:r>
            <a:r>
              <a:rPr lang="zh-CN" altLang="en-US" sz="2400" b="0" dirty="0">
                <a:solidFill>
                  <a:schemeClr val="tx1"/>
                </a:solidFill>
                <a:latin typeface="楷体" panose="02010609060101010101" charset="-122"/>
                <a:ea typeface="楷体" panose="02010609060101010101" charset="-122"/>
                <a:cs typeface="楷体" panose="02010609060101010101" charset="-122"/>
              </a:rPr>
              <a:t>非运算的运算规则可用表</a:t>
            </a:r>
            <a:r>
              <a:rPr lang="en-US" altLang="zh-CN" sz="2400" b="0" dirty="0">
                <a:solidFill>
                  <a:schemeClr val="tx1"/>
                </a:solidFill>
                <a:latin typeface="楷体" panose="02010609060101010101" charset="-122"/>
                <a:ea typeface="楷体" panose="02010609060101010101" charset="-122"/>
                <a:cs typeface="楷体" panose="02010609060101010101" charset="-122"/>
              </a:rPr>
              <a:t>2-3</a:t>
            </a:r>
            <a:r>
              <a:rPr lang="zh-CN" altLang="en-US" sz="2400" b="0" dirty="0">
                <a:solidFill>
                  <a:schemeClr val="tx1"/>
                </a:solidFill>
                <a:latin typeface="楷体" panose="02010609060101010101" charset="-122"/>
                <a:ea typeface="楷体" panose="02010609060101010101" charset="-122"/>
                <a:cs typeface="楷体" panose="02010609060101010101" charset="-122"/>
              </a:rPr>
              <a:t>定义</a:t>
            </a:r>
            <a:r>
              <a:rPr lang="zh-CN" altLang="en-US" sz="2400" b="0" dirty="0">
                <a:latin typeface="楷体" panose="02010609060101010101" charset="-122"/>
                <a:ea typeface="楷体" panose="02010609060101010101" charset="-122"/>
                <a:cs typeface="楷体" panose="02010609060101010101" charset="-122"/>
                <a:sym typeface="+mn-ea"/>
              </a:rPr>
              <a:t>，对应逻辑门：</a:t>
            </a:r>
            <a:endParaRPr lang="zh-CN" altLang="en-US" sz="2400" b="0" dirty="0">
              <a:solidFill>
                <a:schemeClr val="tx1"/>
              </a:solidFill>
              <a:latin typeface="楷体" panose="02010609060101010101" charset="-122"/>
              <a:ea typeface="楷体" panose="02010609060101010101" charset="-122"/>
              <a:cs typeface="楷体" panose="02010609060101010101" charset="-122"/>
            </a:endParaRPr>
          </a:p>
        </p:txBody>
      </p:sp>
      <p:pic>
        <p:nvPicPr>
          <p:cNvPr id="6" name="图片 5"/>
          <p:cNvPicPr>
            <a:picLocks noChangeAspect="1"/>
          </p:cNvPicPr>
          <p:nvPr/>
        </p:nvPicPr>
        <p:blipFill>
          <a:blip r:embed="rId3"/>
          <a:stretch>
            <a:fillRect/>
          </a:stretch>
        </p:blipFill>
        <p:spPr>
          <a:xfrm>
            <a:off x="7966075" y="4095750"/>
            <a:ext cx="3171825" cy="2538095"/>
          </a:xfrm>
          <a:prstGeom prst="rect">
            <a:avLst/>
          </a:prstGeom>
        </p:spPr>
      </p:pic>
      <p:graphicFrame>
        <p:nvGraphicFramePr>
          <p:cNvPr id="8" name="对象 7"/>
          <p:cNvGraphicFramePr/>
          <p:nvPr/>
        </p:nvGraphicFramePr>
        <p:xfrm>
          <a:off x="2692400" y="3633470"/>
          <a:ext cx="2161540" cy="663575"/>
        </p:xfrm>
        <a:graphic>
          <a:graphicData uri="http://schemas.openxmlformats.org/presentationml/2006/ole">
            <mc:AlternateContent xmlns:mc="http://schemas.openxmlformats.org/markup-compatibility/2006">
              <mc:Choice xmlns:v="urn:schemas-microsoft-com:vml" Requires="v">
                <p:oleObj spid="_x0000_s9" name="" r:id="rId4" imgW="1860550" imgH="463550" progId="Paint.Picture">
                  <p:embed/>
                </p:oleObj>
              </mc:Choice>
              <mc:Fallback>
                <p:oleObj name="" r:id="rId4" imgW="1860550" imgH="463550" progId="Paint.Picture">
                  <p:embed/>
                  <p:pic>
                    <p:nvPicPr>
                      <p:cNvPr id="0" name="图片 8"/>
                      <p:cNvPicPr/>
                      <p:nvPr/>
                    </p:nvPicPr>
                    <p:blipFill>
                      <a:blip r:embed="rId5"/>
                      <a:stretch>
                        <a:fillRect/>
                      </a:stretch>
                    </p:blipFill>
                    <p:spPr>
                      <a:xfrm>
                        <a:off x="2692400" y="3633470"/>
                        <a:ext cx="2161540" cy="663575"/>
                      </a:xfrm>
                      <a:prstGeom prst="rect">
                        <a:avLst/>
                      </a:prstGeom>
                    </p:spPr>
                  </p:pic>
                </p:oleObj>
              </mc:Fallback>
            </mc:AlternateContent>
          </a:graphicData>
        </a:graphic>
      </p:graphicFrame>
      <p:graphicFrame>
        <p:nvGraphicFramePr>
          <p:cNvPr id="7" name="对象 6"/>
          <p:cNvGraphicFramePr/>
          <p:nvPr/>
        </p:nvGraphicFramePr>
        <p:xfrm>
          <a:off x="3201670" y="6028055"/>
          <a:ext cx="1652270" cy="495935"/>
        </p:xfrm>
        <a:graphic>
          <a:graphicData uri="http://schemas.openxmlformats.org/presentationml/2006/ole">
            <mc:AlternateContent xmlns:mc="http://schemas.openxmlformats.org/markup-compatibility/2006">
              <mc:Choice xmlns:v="urn:schemas-microsoft-com:vml" Requires="v">
                <p:oleObj spid="_x0000_s10" name="" r:id="rId6" imgW="1651000" imgH="495300" progId="Paint.Picture">
                  <p:embed/>
                </p:oleObj>
              </mc:Choice>
              <mc:Fallback>
                <p:oleObj name="" r:id="rId6" imgW="1651000" imgH="495300" progId="Paint.Picture">
                  <p:embed/>
                  <p:pic>
                    <p:nvPicPr>
                      <p:cNvPr id="0" name="图片 9"/>
                      <p:cNvPicPr/>
                      <p:nvPr/>
                    </p:nvPicPr>
                    <p:blipFill>
                      <a:blip r:embed="rId7"/>
                      <a:stretch>
                        <a:fillRect/>
                      </a:stretch>
                    </p:blipFill>
                    <p:spPr>
                      <a:xfrm>
                        <a:off x="3201670" y="6028055"/>
                        <a:ext cx="1652270" cy="495935"/>
                      </a:xfrm>
                      <a:prstGeom prst="rect">
                        <a:avLst/>
                      </a:prstGeom>
                    </p:spPr>
                  </p:pic>
                </p:oleObj>
              </mc:Fallback>
            </mc:AlternateContent>
          </a:graphicData>
        </a:graphic>
      </p:graphicFrame>
      <p:pic>
        <p:nvPicPr>
          <p:cNvPr id="11" name="图片 10" descr="校徽"/>
          <p:cNvPicPr>
            <a:picLocks noChangeAspect="1"/>
          </p:cNvPicPr>
          <p:nvPr/>
        </p:nvPicPr>
        <p:blipFill>
          <a:blip r:embed="rId8">
            <a:alphaModFix amt="67000"/>
          </a:blip>
          <a:stretch>
            <a:fillRect/>
          </a:stretch>
        </p:blipFill>
        <p:spPr>
          <a:xfrm>
            <a:off x="10788015" y="123825"/>
            <a:ext cx="1297940" cy="124269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4" name="Text Box 5"/>
          <p:cNvSpPr txBox="1"/>
          <p:nvPr/>
        </p:nvSpPr>
        <p:spPr>
          <a:xfrm>
            <a:off x="1531620" y="454660"/>
            <a:ext cx="49530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(5)</a:t>
            </a:r>
            <a:r>
              <a:rPr lang="zh-CN" altLang="en-US" sz="2400" dirty="0">
                <a:latin typeface="Times New Roman" panose="02020603050405020304" pitchFamily="18" charset="0"/>
                <a:ea typeface="楷体" panose="02010609060101010101" charset="-122"/>
                <a:cs typeface="Times New Roman" panose="02020603050405020304" pitchFamily="18" charset="0"/>
              </a:rPr>
              <a:t>三种语言应用的比较</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5366" name="Text Box 7"/>
          <p:cNvSpPr txBox="1"/>
          <p:nvPr/>
        </p:nvSpPr>
        <p:spPr>
          <a:xfrm>
            <a:off x="610870" y="1163320"/>
            <a:ext cx="10970260" cy="5169535"/>
          </a:xfrm>
          <a:prstGeom prst="rect">
            <a:avLst/>
          </a:prstGeom>
          <a:noFill/>
          <a:ln w="9525">
            <a:noFill/>
          </a:ln>
        </p:spPr>
        <p:txBody>
          <a:bodyPr wrap="square">
            <a:spAutoFit/>
          </a:bodyPr>
          <a:p>
            <a:pPr fontAlgn="auto">
              <a:lnSpc>
                <a:spcPct val="125000"/>
              </a:lnSpc>
              <a:spcBef>
                <a:spcPts val="0"/>
              </a:spcBef>
            </a:pPr>
            <a:r>
              <a:rPr lang="en-US" altLang="zh-CN" sz="2400" dirty="0">
                <a:latin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高级语言容易学习，使用方便，通用性强，源程序较短。但是高级语言程序必须经过翻译才能执行，“翻译程序”本身需要较大内存空间（</a:t>
            </a:r>
            <a:r>
              <a:rPr lang="en-US" altLang="zh-CN" sz="2400" dirty="0">
                <a:latin typeface="Times New Roman" panose="02020603050405020304" pitchFamily="18" charset="0"/>
                <a:ea typeface="楷体" panose="02010609060101010101" charset="-122"/>
                <a:cs typeface="Times New Roman" panose="02020603050405020304" pitchFamily="18" charset="0"/>
              </a:rPr>
              <a:t>16~32K</a:t>
            </a:r>
            <a:r>
              <a:rPr lang="zh-CN" altLang="en-US" sz="2400" dirty="0">
                <a:latin typeface="Times New Roman" panose="02020603050405020304" pitchFamily="18" charset="0"/>
                <a:ea typeface="楷体" panose="02010609060101010101" charset="-122"/>
                <a:cs typeface="Times New Roman" panose="02020603050405020304" pitchFamily="18" charset="0"/>
              </a:rPr>
              <a:t>）才能运行；并且，与经验丰富的程序员编写的汇编语言源程序相比，高级语言程序经翻译后的目标代码的长度一般是汇编语言程序的</a:t>
            </a:r>
            <a:r>
              <a:rPr lang="en-US" altLang="zh-CN" sz="2400" dirty="0">
                <a:latin typeface="Times New Roman" panose="02020603050405020304" pitchFamily="18" charset="0"/>
                <a:ea typeface="楷体" panose="02010609060101010101" charset="-122"/>
                <a:cs typeface="Times New Roman" panose="02020603050405020304" pitchFamily="18" charset="0"/>
              </a:rPr>
              <a:t>150~300%</a:t>
            </a:r>
            <a:r>
              <a:rPr lang="zh-CN" altLang="en-US" sz="2400" dirty="0">
                <a:latin typeface="Times New Roman" panose="02020603050405020304" pitchFamily="18" charset="0"/>
                <a:ea typeface="楷体" panose="02010609060101010101" charset="-122"/>
                <a:cs typeface="Times New Roman" panose="02020603050405020304" pitchFamily="18" charset="0"/>
              </a:rPr>
              <a:t>。</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25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计算机可以</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直接运行</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机器语言程序，程序长度短。</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然而，用机器语言编程太繁琐，易出错，因而费时费力。</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25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楷体" panose="02010609060101010101" charset="-122"/>
                <a:ea typeface="楷体" panose="02010609060101010101" charset="-122"/>
                <a:cs typeface="楷体" panose="02010609060101010101" charset="-122"/>
                <a:sym typeface="+mn-ea"/>
              </a:rPr>
              <a:t>汇编语言是机器语言和高级语言的折衷。它属于符号化的低级语言，</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必须经过翻译才能执行。</a:t>
            </a:r>
            <a:r>
              <a:rPr lang="zh-CN" altLang="en-US" sz="2400" dirty="0">
                <a:latin typeface="楷体" panose="02010609060101010101" charset="-122"/>
                <a:ea typeface="楷体" panose="02010609060101010101" charset="-122"/>
                <a:cs typeface="楷体" panose="02010609060101010101" charset="-122"/>
                <a:sym typeface="+mn-ea"/>
              </a:rPr>
              <a:t>汇编语言源程序汇编后目标代码的长度与直接用机器语言编程相仿，但源程序比机器语言</a:t>
            </a:r>
            <a:r>
              <a:rPr lang="zh-CN" altLang="en-US" sz="2400" dirty="0">
                <a:latin typeface="楷体" panose="02010609060101010101" charset="-122"/>
                <a:ea typeface="楷体" panose="02010609060101010101" charset="-122"/>
                <a:cs typeface="楷体" panose="02010609060101010101" charset="-122"/>
                <a:sym typeface="+mn-ea"/>
              </a:rPr>
              <a:t>程序容易理解、记忆、修改和调试。与高级语言相比，可以编写出较紧凑而又有效的汇编语言程序，因而要求较少的系统开销，占用的内存总数明显减少，执行速度也明显加快。</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3" name="Text Box 6"/>
          <p:cNvSpPr txBox="1"/>
          <p:nvPr/>
        </p:nvSpPr>
        <p:spPr>
          <a:xfrm>
            <a:off x="1297940" y="692785"/>
            <a:ext cx="43434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2.</a:t>
            </a:r>
            <a:r>
              <a:rPr lang="zh-CN" altLang="en-US" sz="2400" dirty="0">
                <a:latin typeface="Times New Roman" panose="02020603050405020304" pitchFamily="18" charset="0"/>
                <a:ea typeface="楷体" panose="02010609060101010101" charset="-122"/>
                <a:cs typeface="Times New Roman" panose="02020603050405020304" pitchFamily="18" charset="0"/>
              </a:rPr>
              <a:t>语言处理程序</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7414" name="Text Box 7"/>
          <p:cNvSpPr txBox="1"/>
          <p:nvPr/>
        </p:nvSpPr>
        <p:spPr>
          <a:xfrm>
            <a:off x="1492250" y="1570990"/>
            <a:ext cx="34290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汇编程序</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2" name="矩形 1"/>
          <p:cNvSpPr/>
          <p:nvPr/>
        </p:nvSpPr>
        <p:spPr>
          <a:xfrm>
            <a:off x="7807960" y="629285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3" name="图片 2"/>
          <p:cNvPicPr>
            <a:picLocks noChangeAspect="1"/>
          </p:cNvPicPr>
          <p:nvPr/>
        </p:nvPicPr>
        <p:blipFill>
          <a:blip r:embed="rId1"/>
          <a:stretch>
            <a:fillRect/>
          </a:stretch>
        </p:blipFill>
        <p:spPr>
          <a:xfrm>
            <a:off x="1297940" y="2355215"/>
            <a:ext cx="9678035" cy="2331085"/>
          </a:xfrm>
          <a:prstGeom prst="rect">
            <a:avLst/>
          </a:prstGeom>
        </p:spPr>
      </p:pic>
      <p:sp>
        <p:nvSpPr>
          <p:cNvPr id="5" name="文本框 4"/>
          <p:cNvSpPr txBox="1"/>
          <p:nvPr/>
        </p:nvSpPr>
        <p:spPr>
          <a:xfrm>
            <a:off x="894715" y="5099050"/>
            <a:ext cx="10594340" cy="1198880"/>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sym typeface="+mn-ea"/>
              </a:rPr>
              <a:t>      汇编程序是一个编译器，</a:t>
            </a:r>
            <a:r>
              <a:rPr lang="en-US" altLang="zh-CN" sz="2400">
                <a:latin typeface="Times New Roman" panose="02020603050405020304" pitchFamily="18" charset="0"/>
                <a:ea typeface="楷体" panose="02010609060101010101" charset="-122"/>
                <a:cs typeface="Times New Roman" panose="02020603050405020304" pitchFamily="18" charset="0"/>
              </a:rPr>
              <a:t>实现将“符号程序”自动转换成“机器语言程序”的功能。这个编译器相对来讲比较简单，即“助记符”和“指令”是一一对应的，这种对应关系被表达为转换规则</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2">
            <a:alphaModFix amt="67000"/>
          </a:blip>
          <a:stretch>
            <a:fillRect/>
          </a:stretch>
        </p:blipFill>
        <p:spPr>
          <a:xfrm>
            <a:off x="10894060" y="27940"/>
            <a:ext cx="1297940" cy="1242695"/>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4" name="Text Box 7"/>
          <p:cNvSpPr txBox="1"/>
          <p:nvPr/>
        </p:nvSpPr>
        <p:spPr>
          <a:xfrm>
            <a:off x="1492885" y="514350"/>
            <a:ext cx="3429000" cy="460375"/>
          </a:xfrm>
          <a:prstGeom prst="rect">
            <a:avLst/>
          </a:prstGeom>
          <a:noFill/>
          <a:ln w="9525">
            <a:noFill/>
          </a:ln>
        </p:spPr>
        <p:txBody>
          <a:bodyPr>
            <a:spAutoFit/>
          </a:bodyPr>
          <a:p>
            <a:pPr eaLnBrk="1" hangingPunct="1">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2)</a:t>
            </a:r>
            <a:r>
              <a:rPr lang="zh-CN" altLang="en-US" sz="2400" dirty="0">
                <a:latin typeface="Times New Roman" panose="02020603050405020304" pitchFamily="18" charset="0"/>
                <a:ea typeface="楷体" panose="02010609060101010101" charset="-122"/>
                <a:cs typeface="Times New Roman" panose="02020603050405020304" pitchFamily="18" charset="0"/>
              </a:rPr>
              <a:t>编译程序</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2" name="矩形 1"/>
          <p:cNvSpPr/>
          <p:nvPr/>
        </p:nvSpPr>
        <p:spPr>
          <a:xfrm>
            <a:off x="7807960" y="629285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文本框 4"/>
          <p:cNvSpPr txBox="1"/>
          <p:nvPr/>
        </p:nvSpPr>
        <p:spPr>
          <a:xfrm>
            <a:off x="592455" y="2187575"/>
            <a:ext cx="11272520" cy="1938020"/>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rPr>
              <a:t>不同于汇编语言到机器语言的一一对应性，高级语言具有机器无关性，即人们在用高级语言编程序时无需知晓和理解硬件内部的结构。高级语言程序编写相对简单，但“翻译”工作却相当复杂。如何实现这种编译器呢?</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答案是</a:t>
            </a:r>
            <a:r>
              <a:rPr lang="en-US" altLang="zh-CN" sz="2400">
                <a:latin typeface="Times New Roman" panose="02020603050405020304" pitchFamily="18" charset="0"/>
                <a:ea typeface="楷体" panose="02010609060101010101" charset="-122"/>
                <a:cs typeface="Times New Roman" panose="02020603050405020304" pitchFamily="18" charset="0"/>
              </a:rPr>
              <a:t>分阶段来实现翻译:即首先将高级语言源程序翻译成汇编语言源程序，然后再将汇编语言源程序翻译成机器语言程序。</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339215" y="4122420"/>
            <a:ext cx="9384030" cy="2270125"/>
          </a:xfrm>
          <a:prstGeom prst="rect">
            <a:avLst/>
          </a:prstGeom>
        </p:spPr>
      </p:pic>
      <p:sp>
        <p:nvSpPr>
          <p:cNvPr id="6" name="Text Box 7"/>
          <p:cNvSpPr txBox="1"/>
          <p:nvPr/>
        </p:nvSpPr>
        <p:spPr>
          <a:xfrm>
            <a:off x="592455" y="974725"/>
            <a:ext cx="11111230" cy="1198880"/>
          </a:xfrm>
          <a:prstGeom prst="rect">
            <a:avLst/>
          </a:prstGeom>
          <a:noFill/>
          <a:ln w="9525">
            <a:noFill/>
          </a:ln>
        </p:spPr>
        <p:txBody>
          <a:bodyPr wrap="square">
            <a:spAutoFit/>
          </a:bodyPr>
          <a:p>
            <a:pPr eaLnBrk="1" hangingPunct="1">
              <a:spcBef>
                <a:spcPct val="50000"/>
              </a:spcBef>
            </a:pPr>
            <a:r>
              <a:rPr 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高级语言源程序</a:t>
            </a:r>
            <a:r>
              <a:rPr lang="zh-CN" sz="2400" dirty="0">
                <a:latin typeface="Times New Roman" panose="02020603050405020304" pitchFamily="18" charset="0"/>
                <a:ea typeface="楷体" panose="02010609060101010101" charset="-122"/>
                <a:cs typeface="Times New Roman" panose="02020603050405020304" pitchFamily="18" charset="0"/>
              </a:rPr>
              <a:t>如同汇编语言程序一样，</a:t>
            </a:r>
            <a:r>
              <a:rPr sz="2400" dirty="0">
                <a:latin typeface="Times New Roman" panose="02020603050405020304" pitchFamily="18" charset="0"/>
                <a:ea typeface="楷体" panose="02010609060101010101" charset="-122"/>
                <a:cs typeface="Times New Roman" panose="02020603050405020304" pitchFamily="18" charset="0"/>
              </a:rPr>
              <a:t>也需要翻译成机器语言程序才能被执行，完成这种翻译工作的程序被称为编译器或者编译程序。</a:t>
            </a:r>
            <a:r>
              <a:rPr sz="2400" dirty="0">
                <a:latin typeface="Times New Roman" panose="02020603050405020304" pitchFamily="18" charset="0"/>
                <a:ea typeface="楷体" panose="02010609060101010101" charset="-122"/>
                <a:cs typeface="Times New Roman" panose="02020603050405020304" pitchFamily="18" charset="0"/>
                <a:sym typeface="+mn-ea"/>
              </a:rPr>
              <a:t>编译程序</a:t>
            </a:r>
            <a:r>
              <a:rPr lang="zh-CN" sz="2400" dirty="0">
                <a:latin typeface="Times New Roman" panose="02020603050405020304" pitchFamily="18" charset="0"/>
                <a:ea typeface="楷体" panose="02010609060101010101" charset="-122"/>
                <a:cs typeface="Times New Roman" panose="02020603050405020304" pitchFamily="18" charset="0"/>
                <a:sym typeface="+mn-ea"/>
              </a:rPr>
              <a:t>采用一次性将源程序翻译</a:t>
            </a:r>
            <a:r>
              <a:rPr lang="zh-CN" sz="2400" dirty="0">
                <a:latin typeface="Times New Roman" panose="02020603050405020304" pitchFamily="18" charset="0"/>
                <a:ea typeface="楷体" panose="02010609060101010101" charset="-122"/>
                <a:cs typeface="Times New Roman" panose="02020603050405020304" pitchFamily="18" charset="0"/>
                <a:sym typeface="+mn-ea"/>
              </a:rPr>
              <a:t>完成的工作方式。</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pic>
        <p:nvPicPr>
          <p:cNvPr id="14" name="图片 13" descr="校徽"/>
          <p:cNvPicPr>
            <a:picLocks noChangeAspect="1"/>
          </p:cNvPicPr>
          <p:nvPr/>
        </p:nvPicPr>
        <p:blipFill>
          <a:blip r:embed="rId2">
            <a:alphaModFix amt="67000"/>
          </a:blip>
          <a:stretch>
            <a:fillRect/>
          </a:stretch>
        </p:blipFill>
        <p:spPr>
          <a:xfrm>
            <a:off x="10894060" y="27940"/>
            <a:ext cx="1297940" cy="1242695"/>
          </a:xfrm>
          <a:prstGeom prst="rect">
            <a:avLst/>
          </a:prstGeo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5"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18437" name="Text Box 6"/>
          <p:cNvSpPr txBox="1"/>
          <p:nvPr/>
        </p:nvSpPr>
        <p:spPr>
          <a:xfrm>
            <a:off x="1548765" y="758825"/>
            <a:ext cx="5012690" cy="460375"/>
          </a:xfrm>
          <a:prstGeom prst="rect">
            <a:avLst/>
          </a:prstGeom>
          <a:noFill/>
          <a:ln w="9525">
            <a:noFill/>
          </a:ln>
        </p:spPr>
        <p:txBody>
          <a:bodyPr wrap="square">
            <a:spAutoFit/>
          </a:bodyPr>
          <a:p>
            <a:pPr eaLnBrk="1" hangingPunct="1">
              <a:spcBef>
                <a:spcPct val="50000"/>
              </a:spcBef>
            </a:pPr>
            <a:r>
              <a:rPr lang="zh-CN" altLang="en-US" sz="2400" dirty="0">
                <a:latin typeface="Times New Roman" panose="02020603050405020304" pitchFamily="18" charset="0"/>
                <a:ea typeface="楷体" panose="02010609060101010101" charset="-122"/>
              </a:rPr>
              <a:t>另：解释程序边翻译边执行。</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sp>
        <p:nvSpPr>
          <p:cNvPr id="18438" name="Text Box 7"/>
          <p:cNvSpPr txBox="1"/>
          <p:nvPr/>
        </p:nvSpPr>
        <p:spPr>
          <a:xfrm>
            <a:off x="1548765" y="1365885"/>
            <a:ext cx="8001000" cy="1014730"/>
          </a:xfrm>
          <a:prstGeom prst="rect">
            <a:avLst/>
          </a:prstGeom>
          <a:noFill/>
          <a:ln w="9525">
            <a:noFill/>
          </a:ln>
        </p:spPr>
        <p:txBody>
          <a:bodyPr wrap="square">
            <a:spAutoFit/>
          </a:bodyPr>
          <a:p>
            <a:pPr algn="just" eaLnBrk="1" hangingPunct="1">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高级语言</a:t>
            </a:r>
            <a:r>
              <a:rPr lang="en-US" altLang="zh-CN" sz="2400" dirty="0">
                <a:latin typeface="Times New Roman" panose="02020603050405020304" pitchFamily="18" charset="0"/>
                <a:ea typeface="楷体" panose="02010609060101010101" charset="-122"/>
                <a:cs typeface="Times New Roman" panose="02020603050405020304" pitchFamily="18" charset="0"/>
              </a:rPr>
              <a:t>BASIC</a:t>
            </a:r>
            <a:r>
              <a:rPr lang="zh-CN" altLang="en-US" sz="2400" dirty="0">
                <a:latin typeface="Times New Roman" panose="02020603050405020304" pitchFamily="18" charset="0"/>
                <a:ea typeface="楷体" panose="02010609060101010101" charset="-122"/>
                <a:cs typeface="Times New Roman" panose="02020603050405020304" pitchFamily="18" charset="0"/>
              </a:rPr>
              <a:t>程序  →    </a:t>
            </a:r>
            <a:r>
              <a:rPr lang="zh-CN" altLang="en-US" sz="2400" dirty="0">
                <a:latin typeface="Times New Roman" panose="02020603050405020304" pitchFamily="18" charset="0"/>
                <a:ea typeface="楷体" panose="02010609060101010101" charset="-122"/>
                <a:cs typeface="Times New Roman" panose="02020603050405020304" pitchFamily="18" charset="0"/>
              </a:rPr>
              <a:t>解释程序    →    计算结果</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eaLnBrk="1" hangingPunct="1">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（源程序）      （翻译执行）</a:t>
            </a:r>
            <a:endParaRPr lang="en-US" altLang="zh-CN" sz="2400" dirty="0">
              <a:latin typeface="Tahoma" panose="020B0604030504040204" pitchFamily="34" charset="0"/>
            </a:endParaRPr>
          </a:p>
        </p:txBody>
      </p:sp>
      <p:sp>
        <p:nvSpPr>
          <p:cNvPr id="2" name="矩形 1"/>
          <p:cNvSpPr/>
          <p:nvPr/>
        </p:nvSpPr>
        <p:spPr>
          <a:xfrm>
            <a:off x="7807960" y="629285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文本框 4"/>
          <p:cNvSpPr txBox="1"/>
          <p:nvPr/>
        </p:nvSpPr>
        <p:spPr>
          <a:xfrm>
            <a:off x="0" y="2517140"/>
            <a:ext cx="6817360" cy="1322070"/>
          </a:xfrm>
          <a:prstGeom prst="rect">
            <a:avLst/>
          </a:prstGeom>
          <a:noFill/>
        </p:spPr>
        <p:txBody>
          <a:bodyPr wrap="square" rtlCol="0">
            <a:spAutoFit/>
          </a:bodyPr>
          <a:p>
            <a:pPr indent="742950" algn="ctr" eaLnBrk="1" hangingPunct="1"/>
            <a:r>
              <a:rPr lang="zh-CN" altLang="en-US" sz="2000" dirty="0">
                <a:latin typeface="楷体" panose="02010609060101010101" charset="-122"/>
                <a:ea typeface="楷体" panose="02010609060101010101" charset="-122"/>
                <a:cs typeface="楷体" panose="02010609060101010101" charset="-122"/>
                <a:sym typeface="+mn-ea"/>
              </a:rPr>
              <a:t>例</a:t>
            </a:r>
            <a:r>
              <a:rPr lang="en-US" altLang="zh-CN" sz="2000" dirty="0">
                <a:latin typeface="楷体" panose="02010609060101010101" charset="-122"/>
                <a:ea typeface="楷体" panose="02010609060101010101" charset="-122"/>
                <a:cs typeface="楷体" panose="02010609060101010101" charset="-122"/>
                <a:sym typeface="+mn-ea"/>
              </a:rPr>
              <a:t>3-4  </a:t>
            </a:r>
            <a:r>
              <a:rPr lang="zh-CN" altLang="en-US" sz="2000" dirty="0">
                <a:latin typeface="楷体" panose="02010609060101010101" charset="-122"/>
                <a:ea typeface="楷体" panose="02010609060101010101" charset="-122"/>
                <a:cs typeface="楷体" panose="02010609060101010101" charset="-122"/>
                <a:sym typeface="+mn-ea"/>
              </a:rPr>
              <a:t>用高级语言</a:t>
            </a:r>
            <a:r>
              <a:rPr lang="en-US" altLang="zh-CN" sz="2000" dirty="0">
                <a:latin typeface="楷体" panose="02010609060101010101" charset="-122"/>
                <a:ea typeface="楷体" panose="02010609060101010101" charset="-122"/>
                <a:cs typeface="楷体" panose="02010609060101010101" charset="-122"/>
                <a:sym typeface="+mn-ea"/>
              </a:rPr>
              <a:t>BASIC</a:t>
            </a:r>
            <a:r>
              <a:rPr lang="zh-CN" altLang="en-US" sz="2000" dirty="0">
                <a:latin typeface="楷体" panose="02010609060101010101" charset="-122"/>
                <a:ea typeface="楷体" panose="02010609060101010101" charset="-122"/>
                <a:cs typeface="楷体" panose="02010609060101010101" charset="-122"/>
                <a:sym typeface="+mn-ea"/>
              </a:rPr>
              <a:t>计算</a:t>
            </a:r>
            <a:r>
              <a:rPr lang="en-US" altLang="zh-CN" sz="2000" dirty="0">
                <a:latin typeface="楷体" panose="02010609060101010101" charset="-122"/>
                <a:ea typeface="楷体" panose="02010609060101010101" charset="-122"/>
                <a:cs typeface="楷体" panose="02010609060101010101" charset="-122"/>
                <a:sym typeface="+mn-ea"/>
              </a:rPr>
              <a:t>A=7+8</a:t>
            </a:r>
            <a:r>
              <a:rPr lang="zh-CN" altLang="en-US" sz="2000" dirty="0">
                <a:latin typeface="楷体" panose="02010609060101010101" charset="-122"/>
                <a:ea typeface="楷体" panose="02010609060101010101" charset="-122"/>
                <a:cs typeface="楷体" panose="02010609060101010101" charset="-122"/>
                <a:sym typeface="+mn-ea"/>
              </a:rPr>
              <a:t>，程序清单如下：</a:t>
            </a:r>
            <a:endParaRPr lang="zh-CN" altLang="en-US" sz="2000" dirty="0">
              <a:latin typeface="楷体" panose="02010609060101010101" charset="-122"/>
              <a:ea typeface="楷体" panose="02010609060101010101" charset="-122"/>
              <a:cs typeface="楷体" panose="02010609060101010101" charset="-122"/>
            </a:endParaRPr>
          </a:p>
          <a:p>
            <a:pPr indent="742950" algn="l"/>
            <a:r>
              <a:rPr lang="en-US" altLang="zh-CN" sz="2000" dirty="0">
                <a:latin typeface="楷体" panose="02010609060101010101" charset="-122"/>
                <a:ea typeface="楷体" panose="02010609060101010101" charset="-122"/>
                <a:cs typeface="楷体" panose="02010609060101010101" charset="-122"/>
                <a:sym typeface="+mn-ea"/>
              </a:rPr>
              <a:t>      10  A=7+8 </a:t>
            </a:r>
            <a:endParaRPr lang="en-US" altLang="zh-CN" sz="2000" dirty="0">
              <a:latin typeface="楷体" panose="02010609060101010101" charset="-122"/>
              <a:ea typeface="楷体" panose="02010609060101010101" charset="-122"/>
              <a:cs typeface="楷体" panose="02010609060101010101" charset="-122"/>
              <a:sym typeface="+mn-ea"/>
            </a:endParaRPr>
          </a:p>
          <a:p>
            <a:pPr indent="742950" algn="l"/>
            <a:r>
              <a:rPr lang="en-US" altLang="zh-CN" sz="2000" dirty="0">
                <a:latin typeface="楷体" panose="02010609060101010101" charset="-122"/>
                <a:ea typeface="楷体" panose="02010609060101010101" charset="-122"/>
                <a:cs typeface="楷体" panose="02010609060101010101" charset="-122"/>
                <a:sym typeface="+mn-ea"/>
              </a:rPr>
              <a:t>      15  PRINT “A=”,A</a:t>
            </a:r>
            <a:endParaRPr lang="en-US" altLang="zh-CN" sz="2000" dirty="0">
              <a:latin typeface="楷体" panose="02010609060101010101" charset="-122"/>
              <a:ea typeface="楷体" panose="02010609060101010101" charset="-122"/>
              <a:cs typeface="楷体" panose="02010609060101010101" charset="-122"/>
            </a:endParaRPr>
          </a:p>
          <a:p>
            <a:pPr indent="742950" algn="l"/>
            <a:r>
              <a:rPr lang="en-US" altLang="zh-CN" sz="2000" dirty="0">
                <a:latin typeface="楷体" panose="02010609060101010101" charset="-122"/>
                <a:ea typeface="楷体" panose="02010609060101010101" charset="-122"/>
                <a:cs typeface="楷体" panose="02010609060101010101" charset="-122"/>
                <a:sym typeface="+mn-ea"/>
              </a:rPr>
              <a:t>      20  END</a:t>
            </a:r>
            <a:endParaRPr lang="zh-CN" altLang="en-US" sz="2000"/>
          </a:p>
        </p:txBody>
      </p:sp>
      <p:cxnSp>
        <p:nvCxnSpPr>
          <p:cNvPr id="6" name="直接箭头连接符 5"/>
          <p:cNvCxnSpPr/>
          <p:nvPr/>
        </p:nvCxnSpPr>
        <p:spPr>
          <a:xfrm flipV="1">
            <a:off x="6906260" y="3357245"/>
            <a:ext cx="1433195" cy="196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7029450" y="2823845"/>
            <a:ext cx="1393190" cy="398780"/>
          </a:xfrm>
          <a:prstGeom prst="rect">
            <a:avLst/>
          </a:prstGeom>
          <a:noFill/>
        </p:spPr>
        <p:txBody>
          <a:bodyPr wrap="square" rtlCol="0">
            <a:spAutoFit/>
          </a:bodyPr>
          <a:p>
            <a:r>
              <a:rPr lang="zh-CN" altLang="en-US" sz="2000">
                <a:latin typeface="楷体" panose="02010609060101010101" charset="-122"/>
                <a:ea typeface="楷体" panose="02010609060101010101" charset="-122"/>
              </a:rPr>
              <a:t>运行程序</a:t>
            </a:r>
            <a:endParaRPr lang="zh-CN" altLang="en-US" sz="2000">
              <a:latin typeface="楷体" panose="02010609060101010101" charset="-122"/>
              <a:ea typeface="楷体" panose="02010609060101010101" charset="-122"/>
            </a:endParaRPr>
          </a:p>
        </p:txBody>
      </p:sp>
      <p:sp>
        <p:nvSpPr>
          <p:cNvPr id="8" name="文本框 7"/>
          <p:cNvSpPr txBox="1"/>
          <p:nvPr/>
        </p:nvSpPr>
        <p:spPr>
          <a:xfrm>
            <a:off x="8590280" y="3041015"/>
            <a:ext cx="2845435" cy="398780"/>
          </a:xfrm>
          <a:prstGeom prst="rect">
            <a:avLst/>
          </a:prstGeom>
          <a:noFill/>
        </p:spPr>
        <p:txBody>
          <a:bodyPr wrap="square" rtlCol="0">
            <a:spAutoFit/>
          </a:bodyPr>
          <a:p>
            <a:r>
              <a:rPr lang="zh-CN" altLang="en-US" sz="2000">
                <a:latin typeface="楷体" panose="02010609060101010101" charset="-122"/>
                <a:ea typeface="楷体" panose="02010609060101010101" charset="-122"/>
              </a:rPr>
              <a:t>三条语句</a:t>
            </a:r>
            <a:r>
              <a:rPr lang="zh-CN" altLang="en-US" sz="2000" dirty="0">
                <a:latin typeface="楷体" panose="02010609060101010101" charset="-122"/>
                <a:ea typeface="楷体" panose="02010609060101010101" charset="-122"/>
                <a:sym typeface="+mn-ea"/>
              </a:rPr>
              <a:t>边翻译边执行。</a:t>
            </a:r>
            <a:endParaRPr lang="zh-CN" altLang="en-US" sz="2000">
              <a:latin typeface="楷体" panose="02010609060101010101" charset="-122"/>
              <a:ea typeface="楷体" panose="02010609060101010101" charset="-122"/>
            </a:endParaRPr>
          </a:p>
        </p:txBody>
      </p:sp>
      <p:sp>
        <p:nvSpPr>
          <p:cNvPr id="3" name="文本框 2"/>
          <p:cNvSpPr txBox="1"/>
          <p:nvPr/>
        </p:nvSpPr>
        <p:spPr>
          <a:xfrm>
            <a:off x="846455" y="4490085"/>
            <a:ext cx="10309860" cy="829945"/>
          </a:xfrm>
          <a:prstGeom prst="rect">
            <a:avLst/>
          </a:prstGeom>
          <a:noFill/>
        </p:spPr>
        <p:txBody>
          <a:bodyPr wrap="square" rtlCol="0">
            <a:spAutoFit/>
          </a:bodyPr>
          <a:p>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当前流行的</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高级语言</a:t>
            </a:r>
            <a:r>
              <a:rPr lang="zh-CN" altLang="en-US" sz="2400">
                <a:latin typeface="楷体" panose="02010609060101010101" charset="-122"/>
                <a:ea typeface="楷体" panose="02010609060101010101" charset="-122"/>
                <a:cs typeface="楷体" panose="02010609060101010101" charset="-122"/>
              </a:rPr>
              <a:t>P</a:t>
            </a:r>
            <a:r>
              <a:rPr lang="en-US" altLang="zh-CN" sz="2400">
                <a:latin typeface="楷体" panose="02010609060101010101" charset="-122"/>
                <a:ea typeface="楷体" panose="02010609060101010101" charset="-122"/>
                <a:cs typeface="楷体" panose="02010609060101010101" charset="-122"/>
              </a:rPr>
              <a:t>y</a:t>
            </a:r>
            <a:r>
              <a:rPr lang="zh-CN" altLang="en-US" sz="2400">
                <a:latin typeface="楷体" panose="02010609060101010101" charset="-122"/>
                <a:ea typeface="楷体" panose="02010609060101010101" charset="-122"/>
                <a:cs typeface="楷体" panose="02010609060101010101" charset="-122"/>
              </a:rPr>
              <a:t>th</a:t>
            </a:r>
            <a:r>
              <a:rPr lang="en-US" altLang="zh-CN" sz="2400">
                <a:latin typeface="楷体" panose="02010609060101010101" charset="-122"/>
                <a:ea typeface="楷体" panose="02010609060101010101" charset="-122"/>
                <a:cs typeface="楷体" panose="02010609060101010101" charset="-122"/>
              </a:rPr>
              <a:t>o</a:t>
            </a:r>
            <a:r>
              <a:rPr lang="zh-CN" altLang="en-US" sz="2400">
                <a:latin typeface="楷体" panose="02010609060101010101" charset="-122"/>
                <a:ea typeface="楷体" panose="02010609060101010101" charset="-122"/>
                <a:cs typeface="楷体" panose="02010609060101010101" charset="-122"/>
              </a:rPr>
              <a:t>n也是一种而向对象的解释型计算机程序设计语言。</a:t>
            </a:r>
            <a:endParaRPr lang="zh-CN" altLang="en-US" sz="2400">
              <a:latin typeface="楷体" panose="02010609060101010101" charset="-122"/>
              <a:ea typeface="楷体" panose="02010609060101010101" charset="-122"/>
              <a:cs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Text Box 4"/>
          <p:cNvSpPr txBox="1"/>
          <p:nvPr/>
        </p:nvSpPr>
        <p:spPr>
          <a:xfrm>
            <a:off x="3810000" y="1219200"/>
            <a:ext cx="4191000" cy="460375"/>
          </a:xfrm>
          <a:prstGeom prst="rect">
            <a:avLst/>
          </a:prstGeom>
          <a:noFill/>
          <a:ln w="9525">
            <a:noFill/>
          </a:ln>
        </p:spPr>
        <p:txBody>
          <a:bodyPr>
            <a:spAutoFit/>
          </a:bodyPr>
          <a:p>
            <a:pPr eaLnBrk="1" hangingPunct="1">
              <a:spcBef>
                <a:spcPct val="50000"/>
              </a:spcBef>
            </a:pPr>
            <a:endParaRPr lang="zh-CN" altLang="zh-CN" sz="2400" dirty="0">
              <a:latin typeface="Tahoma" panose="020B0604030504040204" pitchFamily="34" charset="0"/>
            </a:endParaRPr>
          </a:p>
        </p:txBody>
      </p:sp>
      <p:sp>
        <p:nvSpPr>
          <p:cNvPr id="20485" name="Text Box 6"/>
          <p:cNvSpPr txBox="1"/>
          <p:nvPr/>
        </p:nvSpPr>
        <p:spPr>
          <a:xfrm>
            <a:off x="1805940" y="1092200"/>
            <a:ext cx="8379460" cy="1529715"/>
          </a:xfrm>
          <a:prstGeom prst="rect">
            <a:avLst/>
          </a:prstGeom>
          <a:noFill/>
          <a:ln w="9525">
            <a:noFill/>
          </a:ln>
        </p:spPr>
        <p:txBody>
          <a:bodyPr wrap="square">
            <a:spAutoFit/>
          </a:bodyPr>
          <a:p>
            <a:pPr algn="l" fontAlgn="auto">
              <a:lnSpc>
                <a:spcPct val="130000"/>
              </a:lnSpc>
              <a:spcBef>
                <a:spcPts val="0"/>
              </a:spcBef>
            </a:pPr>
            <a:r>
              <a:rPr lang="en-US" altLang="zh-CN" sz="2400" dirty="0">
                <a:latin typeface="楷体" panose="02010609060101010101" charset="-122"/>
                <a:ea typeface="楷体" panose="02010609060101010101" charset="-122"/>
                <a:cs typeface="楷体" panose="02010609060101010101" charset="-122"/>
              </a:rPr>
              <a:t>    </a:t>
            </a:r>
            <a:r>
              <a:rPr lang="zh-CN" altLang="en-US" sz="2400" dirty="0">
                <a:latin typeface="楷体" panose="02010609060101010101" charset="-122"/>
                <a:ea typeface="楷体" panose="02010609060101010101" charset="-122"/>
                <a:cs typeface="楷体" panose="02010609060101010101" charset="-122"/>
              </a:rPr>
              <a:t>一般来说，把一个源程序翻译成目标程序的工作可分为前后衔接的五个阶段：词法分析、语法分析、中间代码生成、优化和目标代码生成。</a:t>
            </a:r>
            <a:r>
              <a:rPr lang="zh-CN" altLang="en-US" sz="2400" dirty="0">
                <a:latin typeface="Tahoma" panose="020B0604030504040204" pitchFamily="34" charset="0"/>
              </a:rPr>
              <a:t> </a:t>
            </a:r>
            <a:endParaRPr lang="zh-CN" altLang="en-US" sz="2400" dirty="0">
              <a:latin typeface="Tahoma" panose="020B0604030504040204" pitchFamily="34" charset="0"/>
            </a:endParaRPr>
          </a:p>
        </p:txBody>
      </p:sp>
      <p:pic>
        <p:nvPicPr>
          <p:cNvPr id="20486" name="Picture 7" descr="图3-4"/>
          <p:cNvPicPr>
            <a:picLocks noChangeAspect="1"/>
          </p:cNvPicPr>
          <p:nvPr/>
        </p:nvPicPr>
        <p:blipFill>
          <a:blip r:embed="rId1"/>
          <a:stretch>
            <a:fillRect/>
          </a:stretch>
        </p:blipFill>
        <p:spPr>
          <a:xfrm>
            <a:off x="2095500" y="3014980"/>
            <a:ext cx="7620000" cy="3352165"/>
          </a:xfrm>
          <a:prstGeom prst="rect">
            <a:avLst/>
          </a:prstGeom>
          <a:noFill/>
          <a:ln w="9525">
            <a:noFill/>
          </a:ln>
        </p:spPr>
      </p:pic>
      <p:sp>
        <p:nvSpPr>
          <p:cNvPr id="2" name="矩形 1"/>
          <p:cNvSpPr/>
          <p:nvPr/>
        </p:nvSpPr>
        <p:spPr>
          <a:xfrm>
            <a:off x="7807960" y="6292850"/>
            <a:ext cx="2376805" cy="504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14" name="图片 13" descr="校徽"/>
          <p:cNvPicPr>
            <a:picLocks noChangeAspect="1"/>
          </p:cNvPicPr>
          <p:nvPr/>
        </p:nvPicPr>
        <p:blipFill>
          <a:blip r:embed="rId2">
            <a:alphaModFix amt="67000"/>
          </a:blip>
          <a:stretch>
            <a:fillRect/>
          </a:stretch>
        </p:blipFill>
        <p:spPr>
          <a:xfrm>
            <a:off x="10894060" y="27940"/>
            <a:ext cx="1297940" cy="1242695"/>
          </a:xfrm>
          <a:prstGeom prst="rect">
            <a:avLst/>
          </a:prstGeom>
        </p:spPr>
      </p:pic>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9550" y="2512060"/>
            <a:ext cx="10093325" cy="1442085"/>
          </a:xfrm>
        </p:spPr>
        <p:txBody>
          <a:bodyPr>
            <a:normAutofit fontScale="70000"/>
          </a:bodyPr>
          <a:lstStyle/>
          <a:p>
            <a:pPr marL="0" indent="0" algn="l">
              <a:buNone/>
            </a:pPr>
            <a:r>
              <a:rPr lang="zh-CN" altLang="en-US" sz="4800" spc="800" dirty="0">
                <a:sym typeface="+mn-ea"/>
              </a:rPr>
              <a:t>计算机操作系统</a:t>
            </a:r>
            <a:r>
              <a:rPr lang="zh-CN" altLang="en-US" sz="4800" spc="800" dirty="0">
                <a:latin typeface="宋体" panose="02010600030101010101" pitchFamily="2" charset="-122"/>
                <a:ea typeface="宋体" panose="02010600030101010101" pitchFamily="2" charset="-122"/>
                <a:sym typeface="+mn-ea"/>
              </a:rPr>
              <a:t>—</a:t>
            </a:r>
            <a:endParaRPr lang="zh-CN" altLang="en-US" sz="4800" spc="800" dirty="0">
              <a:sym typeface="+mn-ea"/>
            </a:endParaRPr>
          </a:p>
          <a:p>
            <a:pPr marL="0" indent="0" algn="ctr" fontAlgn="auto">
              <a:lnSpc>
                <a:spcPct val="150000"/>
              </a:lnSpc>
              <a:buNone/>
            </a:pPr>
            <a:r>
              <a:rPr lang="zh-CN" altLang="en-US" sz="4000" spc="800" dirty="0">
                <a:latin typeface="黑体" panose="02010609060101010101" pitchFamily="2" charset="-122"/>
                <a:ea typeface="黑体" panose="02010609060101010101" pitchFamily="2" charset="-122"/>
                <a:sym typeface="+mn-ea"/>
              </a:rPr>
              <a:t>计算机复杂环境分工、合作与协同的利器</a:t>
            </a:r>
            <a:endParaRPr lang="zh-CN" altLang="en-US" sz="4000" spc="800" dirty="0">
              <a:latin typeface="黑体" panose="02010609060101010101" pitchFamily="2" charset="-122"/>
              <a:ea typeface="黑体" panose="02010609060101010101" pitchFamily="2" charset="-122"/>
              <a:sym typeface="+mn-ea"/>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a:spLocks noGrp="1" noChangeArrowheads="1"/>
          </p:cNvSpPr>
          <p:nvPr/>
        </p:nvSpPr>
        <p:spPr>
          <a:xfrm>
            <a:off x="658467" y="1166315"/>
            <a:ext cx="7956550" cy="752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2400" b="1" spc="300" dirty="0">
                <a:solidFill>
                  <a:srgbClr val="44546A">
                    <a:lumMod val="75000"/>
                  </a:srgbClr>
                </a:solidFill>
                <a:latin typeface="楷体" panose="02010609060101010101" charset="-122"/>
                <a:ea typeface="楷体" panose="02010609060101010101" charset="-122"/>
                <a:cs typeface="楷体" panose="02010609060101010101" charset="-122"/>
              </a:rPr>
              <a:t>1.</a:t>
            </a:r>
            <a:r>
              <a:rPr lang="zh-CN" altLang="en-US" sz="2400" b="1" spc="300" dirty="0">
                <a:solidFill>
                  <a:srgbClr val="44546A">
                    <a:lumMod val="75000"/>
                  </a:srgbClr>
                </a:solidFill>
                <a:latin typeface="楷体" panose="02010609060101010101" charset="-122"/>
                <a:ea typeface="楷体" panose="02010609060101010101" charset="-122"/>
                <a:cs typeface="楷体" panose="02010609060101010101" charset="-122"/>
              </a:rPr>
              <a:t>操作系统</a:t>
            </a:r>
            <a:r>
              <a:rPr lang="zh-CN" altLang="en-US" sz="2400" b="1" spc="300" dirty="0">
                <a:solidFill>
                  <a:srgbClr val="44546A">
                    <a:lumMod val="75000"/>
                  </a:srgbClr>
                </a:solidFill>
                <a:latin typeface="楷体" panose="02010609060101010101" charset="-122"/>
                <a:ea typeface="楷体" panose="02010609060101010101" charset="-122"/>
                <a:cs typeface="楷体" panose="02010609060101010101" charset="-122"/>
              </a:rPr>
              <a:t>定义</a:t>
            </a:r>
            <a:endParaRPr lang="zh-CN" altLang="en-US" sz="2400" b="1" spc="300" dirty="0">
              <a:solidFill>
                <a:srgbClr val="44546A">
                  <a:lumMod val="75000"/>
                </a:srgbClr>
              </a:solidFill>
              <a:latin typeface="楷体" panose="02010609060101010101" charset="-122"/>
              <a:ea typeface="楷体" panose="02010609060101010101" charset="-122"/>
              <a:cs typeface="楷体" panose="02010609060101010101" charset="-122"/>
            </a:endParaRPr>
          </a:p>
        </p:txBody>
      </p:sp>
      <p:sp>
        <p:nvSpPr>
          <p:cNvPr id="3" name="Text Box 5"/>
          <p:cNvSpPr txBox="1">
            <a:spLocks noChangeArrowheads="1"/>
          </p:cNvSpPr>
          <p:nvPr/>
        </p:nvSpPr>
        <p:spPr bwMode="auto">
          <a:xfrm>
            <a:off x="717550" y="1904365"/>
            <a:ext cx="1057338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fontAlgn="auto">
              <a:lnSpc>
                <a:spcPct val="150000"/>
              </a:lnSpc>
              <a:spcBef>
                <a:spcPts val="600"/>
              </a:spcBef>
              <a:buFont typeface="Wingdings" panose="05000000000000000000" pitchFamily="2" charset="2"/>
              <a:buNone/>
            </a:pPr>
            <a:r>
              <a:rPr lang="en-US" altLang="zh-CN" sz="2400" b="1" dirty="0">
                <a:latin typeface="楷体" panose="02010609060101010101" charset="-122"/>
                <a:ea typeface="楷体" panose="02010609060101010101" charset="-122"/>
              </a:rPr>
              <a:t>   </a:t>
            </a:r>
            <a:r>
              <a:rPr lang="en-US" altLang="zh-CN" sz="2400" dirty="0">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操作系统是</a:t>
            </a:r>
            <a:r>
              <a:rPr lang="zh-CN" altLang="en-US" sz="2400" dirty="0">
                <a:solidFill>
                  <a:srgbClr val="FF0000"/>
                </a:solidFill>
                <a:latin typeface="楷体" panose="02010609060101010101" charset="-122"/>
                <a:ea typeface="楷体" panose="02010609060101010101" charset="-122"/>
              </a:rPr>
              <a:t>控制和管理计算机系统各种资源</a:t>
            </a:r>
            <a:r>
              <a:rPr lang="zh-CN" altLang="en-US" sz="2400" dirty="0">
                <a:latin typeface="楷体" panose="02010609060101010101" charset="-122"/>
                <a:ea typeface="楷体" panose="02010609060101010101" charset="-122"/>
              </a:rPr>
              <a:t>(硬件资源、软件资源和信息资源)、</a:t>
            </a:r>
            <a:r>
              <a:rPr lang="zh-CN" altLang="en-US" sz="2400" dirty="0">
                <a:solidFill>
                  <a:srgbClr val="0070C0"/>
                </a:solidFill>
                <a:latin typeface="楷体" panose="02010609060101010101" charset="-122"/>
                <a:ea typeface="楷体" panose="02010609060101010101" charset="-122"/>
              </a:rPr>
              <a:t>合理组织计算机系统工作流程</a:t>
            </a:r>
            <a:r>
              <a:rPr lang="zh-CN" altLang="en-US" sz="2400" dirty="0">
                <a:latin typeface="楷体" panose="02010609060101010101" charset="-122"/>
                <a:ea typeface="楷体" panose="02010609060101010101" charset="-122"/>
              </a:rPr>
              <a:t>、</a:t>
            </a:r>
            <a:r>
              <a:rPr lang="zh-CN" altLang="en-US" sz="2400" dirty="0">
                <a:solidFill>
                  <a:schemeClr val="accent2"/>
                </a:solidFill>
                <a:latin typeface="楷体" panose="02010609060101010101" charset="-122"/>
                <a:ea typeface="楷体" panose="02010609060101010101" charset="-122"/>
              </a:rPr>
              <a:t>提供用户与计算机之间接口以解释用户对机器的各种操作需求并完成这些操作</a:t>
            </a:r>
            <a:r>
              <a:rPr lang="zh-CN" altLang="en-US" sz="2400" dirty="0">
                <a:solidFill>
                  <a:schemeClr val="tx1"/>
                </a:solidFill>
                <a:latin typeface="楷体" panose="02010609060101010101" charset="-122"/>
                <a:ea typeface="楷体" panose="02010609060101010101" charset="-122"/>
              </a:rPr>
              <a:t>的</a:t>
            </a:r>
            <a:r>
              <a:rPr lang="zh-CN" altLang="en-US" sz="2400" dirty="0">
                <a:latin typeface="楷体" panose="02010609060101010101" charset="-122"/>
                <a:ea typeface="楷体" panose="02010609060101010101" charset="-122"/>
              </a:rPr>
              <a:t>一组程序集合，是最基本、最重要的系统软件。</a:t>
            </a:r>
            <a:endParaRPr lang="zh-CN" altLang="zh-CN" sz="2400" dirty="0">
              <a:solidFill>
                <a:srgbClr val="C00000"/>
              </a:solidFill>
              <a:latin typeface="楷体" panose="02010609060101010101" charset="-122"/>
              <a:ea typeface="楷体" panose="02010609060101010101"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55131" y="4655042"/>
            <a:ext cx="2232909" cy="139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6895" y="4656274"/>
            <a:ext cx="2689225" cy="139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图片 13" descr="校徽"/>
          <p:cNvPicPr>
            <a:picLocks noChangeAspect="1"/>
          </p:cNvPicPr>
          <p:nvPr/>
        </p:nvPicPr>
        <p:blipFill>
          <a:blip r:embed="rId3">
            <a:alphaModFix amt="67000"/>
          </a:blip>
          <a:stretch>
            <a:fillRect/>
          </a:stretch>
        </p:blipFill>
        <p:spPr>
          <a:xfrm>
            <a:off x="10894060" y="27940"/>
            <a:ext cx="1297940" cy="12426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par>
                                <p:cTn id="8" presetID="21" presetClass="entr" presetSubtype="1"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wheel(1)">
                                      <p:cBhvr>
                                        <p:cTn id="10"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noChangeArrowheads="1"/>
          </p:cNvSpPr>
          <p:nvPr/>
        </p:nvSpPr>
        <p:spPr>
          <a:xfrm>
            <a:off x="717522" y="572590"/>
            <a:ext cx="7956550" cy="752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2400" b="1" spc="300" dirty="0">
                <a:solidFill>
                  <a:srgbClr val="44546A">
                    <a:lumMod val="75000"/>
                  </a:srgbClr>
                </a:solidFill>
                <a:latin typeface="楷体" panose="02010609060101010101" charset="-122"/>
                <a:ea typeface="楷体" panose="02010609060101010101" charset="-122"/>
                <a:cs typeface="楷体" panose="02010609060101010101" charset="-122"/>
              </a:rPr>
              <a:t>2.</a:t>
            </a:r>
            <a:r>
              <a:rPr lang="zh-CN" altLang="en-US" sz="2400" b="1" spc="300" dirty="0">
                <a:solidFill>
                  <a:srgbClr val="44546A">
                    <a:lumMod val="75000"/>
                  </a:srgbClr>
                </a:solidFill>
                <a:latin typeface="楷体" panose="02010609060101010101" charset="-122"/>
                <a:ea typeface="楷体" panose="02010609060101010101" charset="-122"/>
                <a:cs typeface="楷体" panose="02010609060101010101" charset="-122"/>
              </a:rPr>
              <a:t>操作系统的形成</a:t>
            </a:r>
            <a:endParaRPr lang="zh-CN" altLang="en-US" sz="2400" b="1" spc="300" dirty="0">
              <a:solidFill>
                <a:srgbClr val="44546A">
                  <a:lumMod val="75000"/>
                </a:srgbClr>
              </a:solidFill>
              <a:latin typeface="楷体" panose="02010609060101010101" charset="-122"/>
              <a:ea typeface="楷体" panose="02010609060101010101" charset="-122"/>
              <a:cs typeface="楷体" panose="02010609060101010101" charset="-122"/>
            </a:endParaRPr>
          </a:p>
        </p:txBody>
      </p:sp>
      <p:sp>
        <p:nvSpPr>
          <p:cNvPr id="4" name="Text Box 5"/>
          <p:cNvSpPr txBox="1">
            <a:spLocks noChangeArrowheads="1"/>
          </p:cNvSpPr>
          <p:nvPr/>
        </p:nvSpPr>
        <p:spPr bwMode="auto">
          <a:xfrm>
            <a:off x="717550" y="1346200"/>
            <a:ext cx="10573385" cy="4166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fontAlgn="auto">
              <a:lnSpc>
                <a:spcPct val="150000"/>
              </a:lnSpc>
              <a:spcBef>
                <a:spcPts val="600"/>
              </a:spcBef>
              <a:buFont typeface="Wingdings" panose="05000000000000000000" pitchFamily="2" charset="2"/>
              <a:buNone/>
            </a:pPr>
            <a:r>
              <a:rPr lang="en-US" altLang="zh-CN" sz="2400" b="1" dirty="0">
                <a:latin typeface="楷体" panose="02010609060101010101" charset="-122"/>
                <a:ea typeface="楷体" panose="02010609060101010101" charset="-122"/>
              </a:rPr>
              <a:t>     1</a:t>
            </a:r>
            <a:r>
              <a:rPr lang="zh-CN" altLang="en-US" sz="2400" b="1" dirty="0">
                <a:latin typeface="楷体" panose="02010609060101010101" charset="-122"/>
                <a:ea typeface="楷体" panose="02010609060101010101" charset="-122"/>
              </a:rPr>
              <a:t>）手工操作阶段</a:t>
            </a:r>
            <a:endParaRPr lang="zh-CN" altLang="en-US" sz="2400" b="1" dirty="0">
              <a:latin typeface="楷体" panose="02010609060101010101" charset="-122"/>
              <a:ea typeface="楷体" panose="02010609060101010101" charset="-122"/>
            </a:endParaRPr>
          </a:p>
          <a:p>
            <a:pPr indent="0" fontAlgn="auto">
              <a:lnSpc>
                <a:spcPct val="150000"/>
              </a:lnSpc>
              <a:spcBef>
                <a:spcPts val="600"/>
              </a:spcBef>
              <a:buFont typeface="Wingdings" panose="05000000000000000000" pitchFamily="2" charset="2"/>
              <a:buNone/>
            </a:pPr>
            <a:r>
              <a:rPr lang="en-US" altLang="zh-CN" sz="2400" b="1" dirty="0">
                <a:latin typeface="楷体" panose="02010609060101010101" charset="-122"/>
                <a:ea typeface="楷体" panose="02010609060101010101" charset="-122"/>
              </a:rPr>
              <a:t>    </a:t>
            </a:r>
            <a:r>
              <a:rPr lang="en-US" altLang="zh-CN" sz="2400" dirty="0">
                <a:latin typeface="楷体" panose="02010609060101010101" charset="-122"/>
                <a:ea typeface="楷体" panose="02010609060101010101" charset="-122"/>
              </a:rPr>
              <a:t> </a:t>
            </a:r>
            <a:r>
              <a:rPr lang="zh-CN" altLang="en-US" sz="2400" dirty="0">
                <a:latin typeface="楷体" panose="02010609060101010101" charset="-122"/>
                <a:ea typeface="楷体" panose="02010609060101010101" charset="-122"/>
              </a:rPr>
              <a:t>第一代计算机是电子管计算机，计算机的运算速度慢，存储量小，外部设备少，应用尚未普及，只有少数计算机专业人员通过机器语言、汇编语言和少量的标准子程序来使用计算机。操作人员通过控制台上的开关和按钮来操作机器，计算机在人的直接干预下进行工作，人的操作与计算机的运行以及计算机各部件之间都是串行工作的，一个程序一旦进入计算机中运行，这个程序就独占整个计算机的资源。这个阶段被称为手工操作阶段。</a:t>
            </a:r>
            <a:endParaRPr lang="zh-CN" altLang="en-US" sz="2400" b="1" dirty="0">
              <a:latin typeface="楷体" panose="02010609060101010101" charset="-122"/>
              <a:ea typeface="楷体" panose="02010609060101010101" charset="-122"/>
            </a:endParaRPr>
          </a:p>
          <a:p>
            <a:pPr indent="0" fontAlgn="auto">
              <a:lnSpc>
                <a:spcPct val="150000"/>
              </a:lnSpc>
              <a:spcBef>
                <a:spcPts val="600"/>
              </a:spcBef>
              <a:buFont typeface="Wingdings" panose="05000000000000000000" pitchFamily="2" charset="2"/>
              <a:buNone/>
            </a:pPr>
            <a:endParaRPr lang="zh-CN" altLang="en-US" sz="2400" b="1" dirty="0">
              <a:latin typeface="楷体" panose="02010609060101010101" charset="-122"/>
              <a:ea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6" name="Rectangle 6"/>
          <p:cNvSpPr/>
          <p:nvPr/>
        </p:nvSpPr>
        <p:spPr>
          <a:xfrm>
            <a:off x="1503680" y="1690370"/>
            <a:ext cx="1929130" cy="29083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lnSpc>
                <a:spcPct val="115000"/>
              </a:lnSpc>
              <a:spcBef>
                <a:spcPct val="0"/>
              </a:spcBef>
              <a:buNone/>
            </a:pPr>
            <a:r>
              <a:rPr lang="zh-CN" altLang="en-US" sz="2400" b="1" dirty="0">
                <a:latin typeface="Times New Roman" panose="02020603050405020304" pitchFamily="18" charset="0"/>
              </a:rPr>
              <a:t>纸带（卡片）</a:t>
            </a:r>
            <a:endParaRPr lang="zh-CN" altLang="en-US" sz="2400" b="1" dirty="0">
              <a:latin typeface="Times New Roman" panose="02020603050405020304" pitchFamily="18" charset="0"/>
            </a:endParaRPr>
          </a:p>
        </p:txBody>
      </p:sp>
      <p:sp>
        <p:nvSpPr>
          <p:cNvPr id="97287" name="Line 7"/>
          <p:cNvSpPr/>
          <p:nvPr/>
        </p:nvSpPr>
        <p:spPr>
          <a:xfrm>
            <a:off x="3609340" y="1839595"/>
            <a:ext cx="385445" cy="635"/>
          </a:xfrm>
          <a:prstGeom prst="line">
            <a:avLst/>
          </a:prstGeom>
          <a:ln w="38100" cap="flat" cmpd="sng">
            <a:solidFill>
              <a:schemeClr val="tx2"/>
            </a:solidFill>
            <a:prstDash val="solid"/>
            <a:headEnd type="none" w="med" len="med"/>
            <a:tailEnd type="triangle" w="med" len="med"/>
          </a:ln>
        </p:spPr>
      </p:sp>
      <p:sp>
        <p:nvSpPr>
          <p:cNvPr id="97288" name="Rectangle 8"/>
          <p:cNvSpPr/>
          <p:nvPr/>
        </p:nvSpPr>
        <p:spPr>
          <a:xfrm>
            <a:off x="4060825" y="1690370"/>
            <a:ext cx="1025525" cy="29083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lnSpc>
                <a:spcPct val="115000"/>
              </a:lnSpc>
              <a:spcBef>
                <a:spcPct val="0"/>
              </a:spcBef>
              <a:buNone/>
            </a:pPr>
            <a:r>
              <a:rPr lang="zh-CN" altLang="en-US" sz="2400" b="1" dirty="0">
                <a:latin typeface="Times New Roman" panose="02020603050405020304" pitchFamily="18" charset="0"/>
              </a:rPr>
              <a:t>输入机</a:t>
            </a:r>
            <a:endParaRPr lang="zh-CN" altLang="en-US" sz="2400" b="1" dirty="0">
              <a:latin typeface="Times New Roman" panose="02020603050405020304" pitchFamily="18" charset="0"/>
            </a:endParaRPr>
          </a:p>
        </p:txBody>
      </p:sp>
      <p:sp>
        <p:nvSpPr>
          <p:cNvPr id="97290" name="Rectangle 10"/>
          <p:cNvSpPr/>
          <p:nvPr/>
        </p:nvSpPr>
        <p:spPr>
          <a:xfrm>
            <a:off x="5645150" y="1690370"/>
            <a:ext cx="962660" cy="29083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lnSpc>
                <a:spcPct val="115000"/>
              </a:lnSpc>
              <a:spcBef>
                <a:spcPct val="0"/>
              </a:spcBef>
              <a:buNone/>
            </a:pPr>
            <a:r>
              <a:rPr lang="zh-CN" altLang="en-US" sz="2400" b="1" dirty="0">
                <a:latin typeface="Times New Roman" panose="02020603050405020304" pitchFamily="18" charset="0"/>
              </a:rPr>
              <a:t>计算机</a:t>
            </a:r>
            <a:endParaRPr lang="zh-CN" altLang="en-US" sz="2400" b="1" dirty="0">
              <a:latin typeface="Times New Roman" panose="02020603050405020304" pitchFamily="18" charset="0"/>
            </a:endParaRPr>
          </a:p>
        </p:txBody>
      </p:sp>
      <p:sp>
        <p:nvSpPr>
          <p:cNvPr id="97292" name="Rectangle 12"/>
          <p:cNvSpPr/>
          <p:nvPr/>
        </p:nvSpPr>
        <p:spPr>
          <a:xfrm>
            <a:off x="7157085" y="1690370"/>
            <a:ext cx="1090930" cy="29083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lnSpc>
                <a:spcPct val="115000"/>
              </a:lnSpc>
              <a:spcBef>
                <a:spcPct val="0"/>
              </a:spcBef>
              <a:buNone/>
            </a:pPr>
            <a:r>
              <a:rPr lang="zh-CN" altLang="en-US" sz="2400" b="1" dirty="0">
                <a:latin typeface="Times New Roman" panose="02020603050405020304" pitchFamily="18" charset="0"/>
              </a:rPr>
              <a:t>打印结果</a:t>
            </a:r>
            <a:endParaRPr lang="zh-CN" altLang="en-US" sz="2400" b="1" dirty="0">
              <a:latin typeface="Times New Roman" panose="02020603050405020304" pitchFamily="18" charset="0"/>
            </a:endParaRPr>
          </a:p>
        </p:txBody>
      </p:sp>
      <p:sp>
        <p:nvSpPr>
          <p:cNvPr id="97294" name="Rectangle 14"/>
          <p:cNvSpPr/>
          <p:nvPr/>
        </p:nvSpPr>
        <p:spPr>
          <a:xfrm>
            <a:off x="8813165" y="1690370"/>
            <a:ext cx="1250950" cy="290830"/>
          </a:xfrm>
          <a:prstGeom prst="rect">
            <a:avLst/>
          </a:prstGeom>
          <a:solidFill>
            <a:srgbClr val="C8F523"/>
          </a:solidFill>
          <a:ln w="9525" cap="flat" cmpd="sng">
            <a:solidFill>
              <a:schemeClr val="tx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lnSpc>
                <a:spcPct val="115000"/>
              </a:lnSpc>
              <a:spcBef>
                <a:spcPct val="0"/>
              </a:spcBef>
              <a:buNone/>
            </a:pPr>
            <a:r>
              <a:rPr lang="zh-CN" altLang="en-US" sz="2400" b="1" dirty="0">
                <a:latin typeface="Times New Roman" panose="02020603050405020304" pitchFamily="18" charset="0"/>
              </a:rPr>
              <a:t>取走纸带</a:t>
            </a:r>
            <a:endParaRPr lang="zh-CN" altLang="en-US" sz="2400" b="1" dirty="0">
              <a:latin typeface="Times New Roman" panose="02020603050405020304" pitchFamily="18" charset="0"/>
            </a:endParaRPr>
          </a:p>
        </p:txBody>
      </p:sp>
      <p:pic>
        <p:nvPicPr>
          <p:cNvPr id="97297" name="Picture 4" descr="PaperTape2[1]"/>
          <p:cNvPicPr>
            <a:picLocks noChangeAspect="1"/>
          </p:cNvPicPr>
          <p:nvPr/>
        </p:nvPicPr>
        <p:blipFill>
          <a:blip r:embed="rId1" cstate="print"/>
          <a:stretch>
            <a:fillRect/>
          </a:stretch>
        </p:blipFill>
        <p:spPr>
          <a:xfrm>
            <a:off x="2379980" y="2280285"/>
            <a:ext cx="2563495" cy="1824990"/>
          </a:xfrm>
          <a:prstGeom prst="rect">
            <a:avLst/>
          </a:prstGeom>
          <a:noFill/>
          <a:ln w="9525">
            <a:noFill/>
          </a:ln>
        </p:spPr>
      </p:pic>
      <p:pic>
        <p:nvPicPr>
          <p:cNvPr id="97298" name="Picture 2" descr="PaperTape3[1]"/>
          <p:cNvPicPr>
            <a:picLocks noChangeAspect="1"/>
          </p:cNvPicPr>
          <p:nvPr/>
        </p:nvPicPr>
        <p:blipFill>
          <a:blip r:embed="rId2" cstate="print"/>
          <a:stretch>
            <a:fillRect/>
          </a:stretch>
        </p:blipFill>
        <p:spPr>
          <a:xfrm>
            <a:off x="7473950" y="2171700"/>
            <a:ext cx="2242820" cy="2017395"/>
          </a:xfrm>
          <a:prstGeom prst="rect">
            <a:avLst/>
          </a:prstGeom>
          <a:noFill/>
          <a:ln w="9525">
            <a:noFill/>
          </a:ln>
        </p:spPr>
      </p:pic>
      <p:sp>
        <p:nvSpPr>
          <p:cNvPr id="29" name="椭圆形标注 28"/>
          <p:cNvSpPr>
            <a:spLocks noChangeArrowheads="1"/>
          </p:cNvSpPr>
          <p:nvPr/>
        </p:nvSpPr>
        <p:spPr bwMode="auto">
          <a:xfrm>
            <a:off x="5476240" y="2280285"/>
            <a:ext cx="1857375" cy="1258570"/>
          </a:xfrm>
          <a:prstGeom prst="wedgeEllipseCallout">
            <a:avLst>
              <a:gd name="adj1" fmla="val 103333"/>
              <a:gd name="adj2" fmla="val 19223"/>
            </a:avLst>
          </a:prstGeom>
          <a:solidFill>
            <a:schemeClr val="accent1">
              <a:lumMod val="60000"/>
              <a:lumOff val="40000"/>
            </a:schemeClr>
          </a:solidFill>
          <a:ln w="9525" algn="ctr">
            <a:solidFill>
              <a:schemeClr val="tx1"/>
            </a:solidFill>
            <a:round/>
          </a:ln>
        </p:spPr>
        <p:txBody>
          <a:bodyPr/>
          <a:lstStyle/>
          <a:p>
            <a:pPr marL="0" marR="0" lvl="0" indent="-285750" algn="ctr" defTabSz="914400" rtl="0" eaLnBrk="0" fontAlgn="base" latinLnBrk="0" hangingPunct="0">
              <a:lnSpc>
                <a:spcPct val="115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带孔为</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285750" algn="ctr" defTabSz="914400" rtl="0" eaLnBrk="0" fontAlgn="base" latinLnBrk="0" hangingPunct="0">
              <a:lnSpc>
                <a:spcPct val="115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无孔为</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0</a:t>
            </a: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Line 7"/>
          <p:cNvSpPr/>
          <p:nvPr/>
        </p:nvSpPr>
        <p:spPr>
          <a:xfrm>
            <a:off x="5211445" y="1849120"/>
            <a:ext cx="385445" cy="635"/>
          </a:xfrm>
          <a:prstGeom prst="line">
            <a:avLst/>
          </a:prstGeom>
          <a:ln w="38100" cap="flat" cmpd="sng">
            <a:solidFill>
              <a:schemeClr val="tx2"/>
            </a:solidFill>
            <a:prstDash val="solid"/>
            <a:headEnd type="none" w="med" len="med"/>
            <a:tailEnd type="triangle" w="med" len="med"/>
          </a:ln>
        </p:spPr>
      </p:sp>
      <p:sp>
        <p:nvSpPr>
          <p:cNvPr id="33" name="Line 7"/>
          <p:cNvSpPr/>
          <p:nvPr/>
        </p:nvSpPr>
        <p:spPr>
          <a:xfrm>
            <a:off x="6724650" y="1849120"/>
            <a:ext cx="385445" cy="635"/>
          </a:xfrm>
          <a:prstGeom prst="line">
            <a:avLst/>
          </a:prstGeom>
          <a:ln w="38100" cap="flat" cmpd="sng">
            <a:solidFill>
              <a:schemeClr val="tx2"/>
            </a:solidFill>
            <a:prstDash val="solid"/>
            <a:headEnd type="none" w="med" len="med"/>
            <a:tailEnd type="triangle" w="med" len="med"/>
          </a:ln>
        </p:spPr>
      </p:sp>
      <p:sp>
        <p:nvSpPr>
          <p:cNvPr id="34" name="Line 7"/>
          <p:cNvSpPr/>
          <p:nvPr/>
        </p:nvSpPr>
        <p:spPr>
          <a:xfrm>
            <a:off x="8380730" y="1842135"/>
            <a:ext cx="385445" cy="635"/>
          </a:xfrm>
          <a:prstGeom prst="line">
            <a:avLst/>
          </a:prstGeom>
          <a:ln w="38100" cap="flat" cmpd="sng">
            <a:solidFill>
              <a:schemeClr val="tx2"/>
            </a:solidFill>
            <a:prstDash val="solid"/>
            <a:headEnd type="none" w="med" len="med"/>
            <a:tailEnd type="triangle" w="med" len="med"/>
          </a:ln>
        </p:spPr>
      </p:sp>
      <p:sp>
        <p:nvSpPr>
          <p:cNvPr id="2" name="文本框 1"/>
          <p:cNvSpPr txBox="1"/>
          <p:nvPr/>
        </p:nvSpPr>
        <p:spPr>
          <a:xfrm>
            <a:off x="556895" y="250190"/>
            <a:ext cx="11130280" cy="1420495"/>
          </a:xfrm>
          <a:prstGeom prst="rect">
            <a:avLst/>
          </a:prstGeom>
          <a:noFill/>
        </p:spPr>
        <p:txBody>
          <a:bodyPr wrap="square" rtlCol="0">
            <a:spAutoFit/>
          </a:bodyPr>
          <a:p>
            <a:pPr fontAlgn="auto">
              <a:lnSpc>
                <a:spcPct val="120000"/>
              </a:lnSpc>
            </a:pPr>
            <a:r>
              <a:rPr lang="en-US" altLang="zh-CN"/>
              <a:t>  </a:t>
            </a:r>
            <a:r>
              <a:rPr lang="en-US" altLang="zh-CN">
                <a:latin typeface="楷体" panose="02010609060101010101" charset="-122"/>
                <a:ea typeface="楷体" panose="02010609060101010101" charset="-122"/>
                <a:cs typeface="楷体" panose="02010609060101010101" charset="-122"/>
              </a:rPr>
              <a:t>     </a:t>
            </a:r>
            <a:r>
              <a:rPr lang="zh-CN" altLang="en-US" sz="2400">
                <a:latin typeface="Times New Roman" panose="02020603050405020304" pitchFamily="18" charset="0"/>
                <a:ea typeface="楷体" panose="02010609060101010101" charset="-122"/>
                <a:cs typeface="Times New Roman" panose="02020603050405020304" pitchFamily="18" charset="0"/>
              </a:rPr>
              <a:t>早期的操作方式是由程序员将事先已穿孔的纸带(或卡片)，装入纸带输入机(或卡片输入机)，再启动它们将纸带(或卡片)上的程序和数据输入计算机，然后启动计算机运行。仅当程序运行完毕并取走计算结果后,才允许下一个用户上机。</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3" name="文本框 2"/>
          <p:cNvSpPr txBox="1"/>
          <p:nvPr/>
        </p:nvSpPr>
        <p:spPr>
          <a:xfrm>
            <a:off x="1108075" y="4364355"/>
            <a:ext cx="10244455" cy="1419860"/>
          </a:xfrm>
          <a:prstGeom prst="rect">
            <a:avLst/>
          </a:prstGeom>
          <a:noFill/>
        </p:spPr>
        <p:txBody>
          <a:bodyPr wrap="square" rtlCol="0" anchor="t">
            <a:spAutoFit/>
          </a:bodyPr>
          <a:p>
            <a:pPr fontAlgn="auto">
              <a:lnSpc>
                <a:spcPct val="120000"/>
              </a:lnSpc>
            </a:pPr>
            <a:r>
              <a:rPr lang="zh-CN" altLang="en-US">
                <a:latin typeface="Times New Roman" panose="02020603050405020304" pitchFamily="18" charset="0"/>
                <a:ea typeface="楷体" panose="02010609060101010101" charset="-122"/>
                <a:cs typeface="Times New Roman" panose="02020603050405020304" pitchFamily="18" charset="0"/>
                <a:sym typeface="+mn-ea"/>
              </a:rPr>
              <a:t>这种人工操作方式有以下两方面的缺点:</a:t>
            </a:r>
            <a:endParaRPr lang="zh-CN" altLang="en-US">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altLang="zh-CN">
                <a:latin typeface="Times New Roman" panose="02020603050405020304" pitchFamily="18" charset="0"/>
                <a:ea typeface="楷体" panose="02010609060101010101" charset="-122"/>
                <a:cs typeface="Times New Roman" panose="02020603050405020304" pitchFamily="18" charset="0"/>
                <a:sym typeface="+mn-ea"/>
              </a:rPr>
              <a:t>       </a:t>
            </a:r>
            <a:r>
              <a:rPr lang="zh-CN" altLang="en-US">
                <a:latin typeface="Times New Roman" panose="02020603050405020304" pitchFamily="18" charset="0"/>
                <a:ea typeface="楷体" panose="02010609060101010101" charset="-122"/>
                <a:cs typeface="Times New Roman" panose="02020603050405020304" pitchFamily="18" charset="0"/>
                <a:sym typeface="+mn-ea"/>
              </a:rPr>
              <a:t>(1)用户独占全机，即一台计算机的全部资源由上机用户所独占。</a:t>
            </a:r>
            <a:endParaRPr lang="zh-CN" altLang="en-US">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altLang="zh-CN">
                <a:latin typeface="Times New Roman" panose="02020603050405020304" pitchFamily="18" charset="0"/>
                <a:ea typeface="楷体" panose="02010609060101010101" charset="-122"/>
                <a:cs typeface="Times New Roman" panose="02020603050405020304" pitchFamily="18" charset="0"/>
                <a:sym typeface="+mn-ea"/>
              </a:rPr>
              <a:t>       </a:t>
            </a:r>
            <a:r>
              <a:rPr lang="zh-CN" altLang="en-US">
                <a:latin typeface="Times New Roman" panose="02020603050405020304" pitchFamily="18" charset="0"/>
                <a:ea typeface="楷体" panose="02010609060101010101" charset="-122"/>
                <a:cs typeface="Times New Roman" panose="02020603050405020304" pitchFamily="18" charset="0"/>
                <a:sym typeface="+mn-ea"/>
              </a:rPr>
              <a:t>(2)CPU 等待人工操作。当用户进行装带(卡)、卸带(卡)等人工操作时，CPU及内存等资源是空闲的。</a:t>
            </a:r>
            <a:endParaRPr lang="zh-CN" altLang="en-US"/>
          </a:p>
        </p:txBody>
      </p:sp>
      <p:graphicFrame>
        <p:nvGraphicFramePr>
          <p:cNvPr id="5" name="表格 5"/>
          <p:cNvGraphicFramePr>
            <a:graphicFrameLocks noGrp="1"/>
          </p:cNvGraphicFramePr>
          <p:nvPr>
            <p:custDataLst>
              <p:tags r:id="rId3"/>
            </p:custDataLst>
          </p:nvPr>
        </p:nvGraphicFramePr>
        <p:xfrm>
          <a:off x="2556975" y="5513904"/>
          <a:ext cx="6156399" cy="1320800"/>
        </p:xfrm>
        <a:graphic>
          <a:graphicData uri="http://schemas.openxmlformats.org/drawingml/2006/table">
            <a:tbl>
              <a:tblPr firstRow="1" bandRow="1">
                <a:tableStyleId>{5C22544A-7EE6-4342-B048-85BDC9FD1C3A}</a:tableStyleId>
              </a:tblPr>
              <a:tblGrid>
                <a:gridCol w="1368152"/>
                <a:gridCol w="1238119"/>
                <a:gridCol w="1490173"/>
                <a:gridCol w="2059955"/>
              </a:tblGrid>
              <a:tr h="579120">
                <a:tc>
                  <a:txBody>
                    <a:bodyPr/>
                    <a:p>
                      <a:pPr algn="ctr"/>
                      <a:r>
                        <a:rPr lang="zh-CN" altLang="en-US" sz="1600" b="1" dirty="0">
                          <a:latin typeface="微软雅黑" panose="020B0503020204020204" pitchFamily="34" charset="-122"/>
                          <a:ea typeface="微软雅黑" panose="020B0503020204020204" pitchFamily="34" charset="-122"/>
                        </a:rPr>
                        <a:t>机器速度</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zh-CN" altLang="en-US" sz="1600" b="1" dirty="0">
                          <a:latin typeface="微软雅黑" panose="020B0503020204020204" pitchFamily="34" charset="-122"/>
                          <a:ea typeface="微软雅黑" panose="020B0503020204020204" pitchFamily="34" charset="-122"/>
                        </a:rPr>
                        <a:t>程序要求处理时间</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zh-CN" altLang="en-US" sz="1600" b="1" dirty="0">
                          <a:latin typeface="微软雅黑" panose="020B0503020204020204" pitchFamily="34" charset="-122"/>
                          <a:ea typeface="微软雅黑" panose="020B0503020204020204" pitchFamily="34" charset="-122"/>
                        </a:rPr>
                        <a:t>人工操作时间</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zh-CN" altLang="en-US" sz="1600" b="1" dirty="0">
                          <a:latin typeface="微软雅黑" panose="020B0503020204020204" pitchFamily="34" charset="-122"/>
                          <a:ea typeface="微软雅黑" panose="020B0503020204020204" pitchFamily="34" charset="-122"/>
                        </a:rPr>
                        <a:t>人工操作时间与机器有效运行时间之比</a:t>
                      </a:r>
                      <a:endParaRPr lang="zh-CN" altLang="en-US" sz="1600" b="1" dirty="0">
                        <a:latin typeface="微软雅黑" panose="020B0503020204020204" pitchFamily="34" charset="-122"/>
                        <a:ea typeface="微软雅黑" panose="020B0503020204020204" pitchFamily="34" charset="-122"/>
                      </a:endParaRPr>
                    </a:p>
                  </a:txBody>
                  <a:tcPr/>
                </a:tc>
              </a:tr>
              <a:tr h="370840">
                <a:tc>
                  <a:txBody>
                    <a:bodyPr/>
                    <a:p>
                      <a:pPr algn="ct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万次</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秒</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小时</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分钟</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en-US" altLang="zh-CN" sz="1600" b="1" dirty="0">
                          <a:latin typeface="微软雅黑" panose="020B0503020204020204" pitchFamily="34" charset="-122"/>
                          <a:ea typeface="微软雅黑" panose="020B0503020204020204" pitchFamily="34" charset="-122"/>
                        </a:rPr>
                        <a:t>1:20</a:t>
                      </a:r>
                      <a:endParaRPr lang="zh-CN" altLang="en-US" sz="1600" b="1" dirty="0">
                        <a:latin typeface="微软雅黑" panose="020B0503020204020204" pitchFamily="34" charset="-122"/>
                        <a:ea typeface="微软雅黑" panose="020B0503020204020204" pitchFamily="34" charset="-122"/>
                      </a:endParaRPr>
                    </a:p>
                  </a:txBody>
                  <a:tcPr/>
                </a:tc>
              </a:tr>
              <a:tr h="370840">
                <a:tc>
                  <a:txBody>
                    <a:bodyPr/>
                    <a:p>
                      <a:pPr algn="ctr"/>
                      <a:r>
                        <a:rPr lang="en-US" altLang="zh-CN" sz="1600" b="1" dirty="0">
                          <a:latin typeface="微软雅黑" panose="020B0503020204020204" pitchFamily="34" charset="-122"/>
                          <a:ea typeface="微软雅黑" panose="020B0503020204020204" pitchFamily="34" charset="-122"/>
                        </a:rPr>
                        <a:t>60</a:t>
                      </a:r>
                      <a:r>
                        <a:rPr lang="zh-CN" altLang="en-US" sz="1600" b="1" dirty="0">
                          <a:latin typeface="微软雅黑" panose="020B0503020204020204" pitchFamily="34" charset="-122"/>
                          <a:ea typeface="微软雅黑" panose="020B0503020204020204" pitchFamily="34" charset="-122"/>
                        </a:rPr>
                        <a:t>万次</a:t>
                      </a:r>
                      <a:r>
                        <a:rPr lang="en-US" altLang="zh-CN" sz="1600" b="1" dirty="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秒</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分钟</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分钟</a:t>
                      </a:r>
                      <a:endParaRPr lang="zh-CN" altLang="en-US" sz="1600" b="1" dirty="0">
                        <a:latin typeface="微软雅黑" panose="020B0503020204020204" pitchFamily="34" charset="-122"/>
                        <a:ea typeface="微软雅黑" panose="020B0503020204020204" pitchFamily="34" charset="-122"/>
                      </a:endParaRPr>
                    </a:p>
                  </a:txBody>
                  <a:tcPr/>
                </a:tc>
                <a:tc>
                  <a:txBody>
                    <a:bodyPr/>
                    <a:p>
                      <a:pPr algn="ctr"/>
                      <a:r>
                        <a:rPr lang="en-US" altLang="zh-CN" sz="1600" b="1" dirty="0">
                          <a:latin typeface="微软雅黑" panose="020B0503020204020204" pitchFamily="34" charset="-122"/>
                          <a:ea typeface="微软雅黑" panose="020B0503020204020204" pitchFamily="34" charset="-122"/>
                        </a:rPr>
                        <a:t>3:1</a:t>
                      </a:r>
                      <a:endParaRPr lang="zh-CN" altLang="en-US" sz="1600" b="1" dirty="0">
                        <a:latin typeface="微软雅黑" panose="020B0503020204020204" pitchFamily="34" charset="-122"/>
                        <a:ea typeface="微软雅黑" panose="020B0503020204020204" pitchFamily="34" charset="-122"/>
                      </a:endParaRPr>
                    </a:p>
                  </a:txBody>
                  <a:tcPr/>
                </a:tc>
              </a:tr>
            </a:tbl>
          </a:graphicData>
        </a:graphic>
      </p:graphicFrame>
      <p:pic>
        <p:nvPicPr>
          <p:cNvPr id="14" name="图片 13" descr="校徽"/>
          <p:cNvPicPr>
            <a:picLocks noChangeAspect="1"/>
          </p:cNvPicPr>
          <p:nvPr/>
        </p:nvPicPr>
        <p:blipFill>
          <a:blip r:embed="rId4">
            <a:alphaModFix amt="67000"/>
          </a:blip>
          <a:stretch>
            <a:fillRect/>
          </a:stretch>
        </p:blipFill>
        <p:spPr>
          <a:xfrm>
            <a:off x="75565" y="5591810"/>
            <a:ext cx="1297940" cy="12426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9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2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2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2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6" grpId="0" bldLvl="0" animBg="1"/>
      <p:bldP spid="97288" grpId="0" bldLvl="0" animBg="1"/>
      <p:bldP spid="97290" grpId="0" bldLvl="0" animBg="1"/>
      <p:bldP spid="97292" grpId="0" bldLvl="0" animBg="1"/>
      <p:bldP spid="97294" grpId="0" bldLvl="0" animBg="1"/>
      <p:bldP spid="29" grpId="0" bldLvl="0" animBg="1"/>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25475" y="819150"/>
            <a:ext cx="11069955" cy="5815965"/>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b="1">
                <a:latin typeface="Times New Roman" panose="02020603050405020304" pitchFamily="18" charset="0"/>
                <a:ea typeface="楷体" panose="02010609060101010101" charset="-122"/>
                <a:cs typeface="Times New Roman" panose="02020603050405020304" pitchFamily="18" charset="0"/>
              </a:rPr>
              <a:t>  </a:t>
            </a:r>
            <a:r>
              <a:rPr lang="zh-CN" altLang="en-US" sz="2400" b="1">
                <a:latin typeface="Times New Roman" panose="02020603050405020304" pitchFamily="18" charset="0"/>
                <a:ea typeface="楷体" panose="02010609060101010101" charset="-122"/>
                <a:cs typeface="Times New Roman" panose="02020603050405020304" pitchFamily="18" charset="0"/>
              </a:rPr>
              <a:t>2</a:t>
            </a:r>
            <a:r>
              <a:rPr lang="en-US" altLang="zh-CN" sz="2400" b="1">
                <a:latin typeface="Times New Roman" panose="02020603050405020304" pitchFamily="18" charset="0"/>
                <a:ea typeface="楷体" panose="02010609060101010101" charset="-122"/>
                <a:cs typeface="Times New Roman" panose="02020603050405020304" pitchFamily="18" charset="0"/>
              </a:rPr>
              <a:t>) </a:t>
            </a:r>
            <a:r>
              <a:rPr lang="zh-CN" altLang="en-US" sz="2400" b="1">
                <a:latin typeface="Times New Roman" panose="02020603050405020304" pitchFamily="18" charset="0"/>
                <a:ea typeface="楷体" panose="02010609060101010101" charset="-122"/>
                <a:cs typeface="Times New Roman" panose="02020603050405020304" pitchFamily="18" charset="0"/>
              </a:rPr>
              <a:t>脱机输入/输出(Off-Line I/O)方式</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为了解决人机矛盾及CPU和I/O设备之间速度</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不匹配的矛盾，20世纪50年代末出现了脱机I/O技</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术</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图1-3示出了脱机输入/输出过程</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rPr>
              <a:t>。该技术是事</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先将装有用户程序和数据的纸带装入纸带输入机，</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在一台外围机的控制下，把纸带(卡片)上的数据(程序)输入到磁带上。当CPU 需要这些程序和数据时，再从磁带上高速地调入内存。</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 类似地，当CPU 需要输出时，可先由 CPU 把数据 输入设备外围机 磁盘直接从内存高速地输送到磁带上，然后在另一台外围机的控制下,再将磁带上的结果通过相应的输出设备输出。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7318375" y="340360"/>
            <a:ext cx="4717415" cy="3535680"/>
          </a:xfrm>
          <a:prstGeom prst="rect">
            <a:avLst/>
          </a:prstGeom>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7" name="文本占位符 344066"/>
          <p:cNvSpPr>
            <a:spLocks noGrp="1"/>
          </p:cNvSpPr>
          <p:nvPr>
            <p:ph type="body" idx="1"/>
          </p:nvPr>
        </p:nvSpPr>
        <p:spPr>
          <a:xfrm>
            <a:off x="991870" y="1530350"/>
            <a:ext cx="9140190" cy="4078605"/>
          </a:xfrm>
        </p:spPr>
        <p:txBody>
          <a:bodyPr/>
          <a:lstStyle/>
          <a:p>
            <a:pPr marL="0" indent="0">
              <a:lnSpc>
                <a:spcPct val="150000"/>
              </a:lnSpc>
              <a:spcBef>
                <a:spcPts val="0"/>
              </a:spcBef>
              <a:buNone/>
            </a:pPr>
            <a:r>
              <a:rPr lang="en-US" altLang="zh-CN"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800" dirty="0">
                <a:solidFill>
                  <a:schemeClr val="tx1"/>
                </a:solidFill>
                <a:latin typeface="Times New Roman" panose="02020603050405020304" pitchFamily="18" charset="0"/>
                <a:ea typeface="楷体" panose="02010609060101010101" charset="-122"/>
                <a:cs typeface="Times New Roman" panose="02020603050405020304" pitchFamily="18" charset="0"/>
              </a:rPr>
              <a:t>布尔函数及其表示方法 </a:t>
            </a:r>
            <a:endParaRPr lang="zh-CN" altLang="en-US" sz="28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zh-CN" altLang="en-US" sz="2800" dirty="0">
                <a:solidFill>
                  <a:schemeClr val="tx1"/>
                </a:solidFill>
                <a:latin typeface="Times New Roman" panose="02020603050405020304" pitchFamily="18" charset="0"/>
                <a:ea typeface="楷体" panose="02010609060101010101" charset="-122"/>
                <a:cs typeface="Times New Roman" panose="02020603050405020304" pitchFamily="18" charset="0"/>
              </a:rPr>
              <a:t>    布尔代数的复杂运算可以用布尔函数定义：对应于变量 </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800" i="1" dirty="0" err="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err="1">
                <a:solidFill>
                  <a:schemeClr val="tx1"/>
                </a:solidFill>
                <a:latin typeface="Times New Roman" panose="02020603050405020304" pitchFamily="18" charset="0"/>
                <a:ea typeface="楷体" panose="02010609060101010101" charset="-122"/>
                <a:cs typeface="Times New Roman" panose="02020603050405020304" pitchFamily="18" charset="0"/>
              </a:rPr>
              <a:t>n</a:t>
            </a:r>
            <a:r>
              <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800" dirty="0">
                <a:solidFill>
                  <a:schemeClr val="tx1"/>
                </a:solidFill>
                <a:latin typeface="Times New Roman" panose="02020603050405020304" pitchFamily="18" charset="0"/>
                <a:ea typeface="楷体" panose="02010609060101010101" charset="-122"/>
                <a:cs typeface="Times New Roman" panose="02020603050405020304" pitchFamily="18" charset="0"/>
              </a:rPr>
              <a:t>的每一组确定值，</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F</a:t>
            </a:r>
            <a:r>
              <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zh-CN" altLang="en-US" sz="2800" dirty="0">
                <a:solidFill>
                  <a:schemeClr val="tx1"/>
                </a:solidFill>
                <a:latin typeface="Times New Roman" panose="02020603050405020304" pitchFamily="18" charset="0"/>
                <a:ea typeface="楷体" panose="02010609060101010101" charset="-122"/>
                <a:cs typeface="Times New Roman" panose="02020603050405020304" pitchFamily="18" charset="0"/>
              </a:rPr>
              <a:t>就有唯一确定的对应值，则称 </a:t>
            </a:r>
            <a:r>
              <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rPr>
              <a:t>F </a:t>
            </a:r>
            <a:r>
              <a:rPr lang="zh-CN" altLang="en-US" sz="2800" dirty="0">
                <a:solidFill>
                  <a:schemeClr val="tx1"/>
                </a:solidFill>
                <a:latin typeface="Times New Roman" panose="02020603050405020304" pitchFamily="18" charset="0"/>
                <a:ea typeface="楷体" panose="02010609060101010101" charset="-122"/>
                <a:cs typeface="Times New Roman" panose="02020603050405020304" pitchFamily="18" charset="0"/>
              </a:rPr>
              <a:t>是</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800" i="1" dirty="0" err="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err="1">
                <a:solidFill>
                  <a:schemeClr val="tx1"/>
                </a:solidFill>
                <a:latin typeface="Times New Roman" panose="02020603050405020304" pitchFamily="18" charset="0"/>
                <a:ea typeface="楷体" panose="02010609060101010101" charset="-122"/>
                <a:cs typeface="Times New Roman" panose="02020603050405020304" pitchFamily="18" charset="0"/>
              </a:rPr>
              <a:t>n</a:t>
            </a:r>
            <a:r>
              <a:rPr lang="zh-CN" altLang="en-US" sz="2800" dirty="0">
                <a:solidFill>
                  <a:schemeClr val="tx1"/>
                </a:solidFill>
                <a:latin typeface="Times New Roman" panose="02020603050405020304" pitchFamily="18" charset="0"/>
                <a:ea typeface="楷体" panose="02010609060101010101" charset="-122"/>
                <a:cs typeface="Times New Roman" panose="02020603050405020304" pitchFamily="18" charset="0"/>
              </a:rPr>
              <a:t>的布尔函数。 记为 </a:t>
            </a:r>
            <a:endPar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a:p>
            <a:pPr marL="0" indent="0">
              <a:lnSpc>
                <a:spcPct val="150000"/>
              </a:lnSpc>
              <a:spcBef>
                <a:spcPts val="0"/>
              </a:spcBef>
              <a:buNone/>
            </a:pPr>
            <a:r>
              <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F</a:t>
            </a:r>
            <a:r>
              <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rPr>
              <a:t>= </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f</a:t>
            </a:r>
            <a:r>
              <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a:solidFill>
                  <a:schemeClr val="tx1"/>
                </a:solidFill>
                <a:latin typeface="Times New Roman" panose="02020603050405020304" pitchFamily="18" charset="0"/>
                <a:ea typeface="楷体" panose="02010609060101010101" charset="-122"/>
                <a:cs typeface="Times New Roman" panose="02020603050405020304" pitchFamily="18" charset="0"/>
              </a:rPr>
              <a:t>1</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a:solidFill>
                  <a:schemeClr val="tx1"/>
                </a:solidFill>
                <a:latin typeface="Times New Roman" panose="02020603050405020304" pitchFamily="18" charset="0"/>
                <a:ea typeface="楷体" panose="02010609060101010101" charset="-122"/>
                <a:cs typeface="Times New Roman" panose="02020603050405020304" pitchFamily="18" charset="0"/>
              </a:rPr>
              <a:t>2</a:t>
            </a:r>
            <a:r>
              <a:rPr lang="en-US" altLang="zh-CN" sz="2800" i="1"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en-US" altLang="zh-CN" sz="2800" i="1" dirty="0" err="1">
                <a:solidFill>
                  <a:schemeClr val="tx1"/>
                </a:solidFill>
                <a:latin typeface="Times New Roman" panose="02020603050405020304" pitchFamily="18" charset="0"/>
                <a:ea typeface="楷体" panose="02010609060101010101" charset="-122"/>
                <a:cs typeface="Times New Roman" panose="02020603050405020304" pitchFamily="18" charset="0"/>
              </a:rPr>
              <a:t>x</a:t>
            </a:r>
            <a:r>
              <a:rPr lang="en-US" altLang="zh-CN" sz="2800" i="1" baseline="-25000" dirty="0" err="1">
                <a:solidFill>
                  <a:schemeClr val="tx1"/>
                </a:solidFill>
                <a:latin typeface="Times New Roman" panose="02020603050405020304" pitchFamily="18" charset="0"/>
                <a:ea typeface="楷体" panose="02010609060101010101" charset="-122"/>
                <a:cs typeface="Times New Roman" panose="02020603050405020304" pitchFamily="18" charset="0"/>
              </a:rPr>
              <a:t>n</a:t>
            </a:r>
            <a:r>
              <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endParaRPr lang="en-US" altLang="zh-CN" sz="2800" dirty="0">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sp>
        <p:nvSpPr>
          <p:cNvPr id="4" name="标题 2"/>
          <p:cNvSpPr>
            <a:spLocks noGrp="1"/>
          </p:cNvSpPr>
          <p:nvPr/>
        </p:nvSpPr>
        <p:spPr>
          <a:xfrm>
            <a:off x="574675" y="304800"/>
            <a:ext cx="82677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en-US" altLang="zh-CN" sz="3200" b="1" dirty="0">
                <a:latin typeface="黑体" panose="02010609060101010101" pitchFamily="2" charset="-122"/>
                <a:ea typeface="黑体" panose="02010609060101010101" pitchFamily="2" charset="-122"/>
                <a:sym typeface="+mn-ea"/>
              </a:rPr>
              <a:t>1.</a:t>
            </a:r>
            <a:r>
              <a:rPr lang="zh-CN" altLang="en-US" sz="3200" b="1" dirty="0">
                <a:latin typeface="黑体" panose="02010609060101010101" pitchFamily="2" charset="-122"/>
                <a:ea typeface="黑体" panose="02010609060101010101" pitchFamily="2" charset="-122"/>
                <a:sym typeface="+mn-ea"/>
              </a:rPr>
              <a:t>布尔代数的基本概念 </a:t>
            </a:r>
            <a:endParaRPr sz="3200" b="1" dirty="0">
              <a:latin typeface="黑体" panose="02010609060101010101" pitchFamily="2" charset="-122"/>
              <a:ea typeface="黑体" panose="02010609060101010101" pitchFamily="2" charset="-122"/>
              <a:sym typeface="+mn-ea"/>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Text Box 5"/>
          <p:cNvSpPr txBox="1"/>
          <p:nvPr/>
        </p:nvSpPr>
        <p:spPr>
          <a:xfrm>
            <a:off x="925830" y="528955"/>
            <a:ext cx="10277475" cy="4707890"/>
          </a:xfrm>
          <a:prstGeom prst="rect">
            <a:avLst/>
          </a:prstGeom>
          <a:noFill/>
          <a:ln w="9525">
            <a:noFill/>
          </a:ln>
        </p:spPr>
        <p:txBody>
          <a:bodyPr wrap="square">
            <a:spAutoFit/>
          </a:bodyPr>
          <a:p>
            <a:pPr eaLnBrk="1" hangingPunct="1">
              <a:spcBef>
                <a:spcPct val="50000"/>
              </a:spcBef>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spcBef>
                <a:spcPct val="50000"/>
              </a:spcBef>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这种脱机I/O方式的主要优点为:</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spcBef>
                <a:spcPct val="50000"/>
              </a:spcBef>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(1)减少了CPU 的空闲时间。装带、卸带以及将数据从低速I/O设备送到高速磁带上(或反之)的操作，都是在脱机情况下由外围机完成的，并不占用主机时间，从而有效地减少了CPU的空闲时间。</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spcBef>
                <a:spcPts val="0"/>
              </a:spcBef>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(2)提高了I/O速度。当CPU 在运行中需要输入数据时，是直接从高速的磁带上将数据输入到内存的，这便极大地提高了I/O速度，从而进一步减少了CPU 的空闲时间。</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14" name="图片 13" descr="校徽"/>
          <p:cNvPicPr>
            <a:picLocks noChangeAspect="1"/>
          </p:cNvPicPr>
          <p:nvPr/>
        </p:nvPicPr>
        <p:blipFill>
          <a:blip r:embed="rId1">
            <a:alphaModFix amt="67000"/>
          </a:blip>
          <a:stretch>
            <a:fillRect/>
          </a:stretch>
        </p:blipFill>
        <p:spPr>
          <a:xfrm>
            <a:off x="10894060" y="27940"/>
            <a:ext cx="1297940" cy="1242695"/>
          </a:xfrm>
          <a:prstGeom prst="rect">
            <a:avLst/>
          </a:prstGeom>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0405" y="463550"/>
            <a:ext cx="10843895" cy="3488690"/>
          </a:xfrm>
          <a:prstGeom prst="rect">
            <a:avLst/>
          </a:prstGeom>
          <a:noFill/>
        </p:spPr>
        <p:txBody>
          <a:bodyPr wrap="square" rtlCol="0">
            <a:spAutoFit/>
          </a:bodyPr>
          <a:p>
            <a:pPr fontAlgn="auto">
              <a:lnSpc>
                <a:spcPct val="150000"/>
              </a:lnSpc>
            </a:pPr>
            <a:r>
              <a:rPr lang="en-US" altLang="zh-CN"/>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b="1">
                <a:latin typeface="Times New Roman" panose="02020603050405020304" pitchFamily="18" charset="0"/>
                <a:ea typeface="楷体" panose="02010609060101010101" charset="-122"/>
                <a:cs typeface="Times New Roman" panose="02020603050405020304" pitchFamily="18" charset="0"/>
              </a:rPr>
              <a:t>  3)</a:t>
            </a:r>
            <a:r>
              <a:rPr lang="zh-CN" altLang="en-US" sz="2400" b="1">
                <a:latin typeface="Times New Roman" panose="02020603050405020304" pitchFamily="18" charset="0"/>
                <a:ea typeface="楷体" panose="02010609060101010101" charset="-122"/>
                <a:cs typeface="Times New Roman" panose="02020603050405020304" pitchFamily="18" charset="0"/>
              </a:rPr>
              <a:t>单道批处理系统</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marR="0" lvl="0" indent="0" algn="l" defTabSz="914400" rtl="0" eaLnBrk="1" fontAlgn="base" latinLnBrk="0" hangingPunct="1">
              <a:lnSpc>
                <a:spcPct val="150000"/>
              </a:lnSpc>
              <a:spcBef>
                <a:spcPct val="20000"/>
              </a:spcBef>
              <a:spcAft>
                <a:spcPct val="0"/>
              </a:spcAft>
              <a:buClr>
                <a:schemeClr val="accent2">
                  <a:lumMod val="75000"/>
                </a:schemeClr>
              </a:buClr>
              <a:buSzTx/>
              <a:buFont typeface="Wingdings" panose="05000000000000000000" pitchFamily="2" charset="2"/>
              <a:buNone/>
              <a:defRPr/>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20世纪50年代中期</a:t>
            </a:r>
            <a:r>
              <a:rPr lang="zh-CN" altLang="en-US" sz="2400">
                <a:latin typeface="Times New Roman" panose="02020603050405020304" pitchFamily="18" charset="0"/>
                <a:ea typeface="楷体" panose="02010609060101010101" charset="-122"/>
                <a:cs typeface="Times New Roman" panose="02020603050405020304" pitchFamily="18" charset="0"/>
              </a:rPr>
              <a:t>出现了第二代晶体管计算机，</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CPU的处理速度得到了提高，计算机系统的可靠性提高。</a:t>
            </a:r>
            <a:r>
              <a:rPr lang="zh-CN" altLang="en-US" sz="2400">
                <a:latin typeface="Times New Roman" panose="02020603050405020304" pitchFamily="18" charset="0"/>
                <a:ea typeface="楷体" panose="02010609060101010101" charset="-122"/>
                <a:cs typeface="Times New Roman" panose="02020603050405020304" pitchFamily="18" charset="0"/>
              </a:rPr>
              <a:t>此时</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出现了一些早期的程序设计语言，如汇编语言、FORTRAN语言。</a:t>
            </a:r>
            <a:r>
              <a:rPr lang="zh-CN" altLang="en-US" sz="2400">
                <a:latin typeface="Times New Roman" panose="02020603050405020304" pitchFamily="18" charset="0"/>
                <a:ea typeface="楷体" panose="02010609060101010101" charset="-122"/>
                <a:cs typeface="Times New Roman" panose="02020603050405020304" pitchFamily="18" charset="0"/>
              </a:rPr>
              <a:t>计算机虽已具有推广应用的价值，但计算机系统仍然非常昂贵。为了能充分地提高它</a:t>
            </a:r>
            <a:r>
              <a:rPr lang="zh-CN" altLang="en-US" sz="2400">
                <a:latin typeface="Times New Roman" panose="02020603050405020304" pitchFamily="18" charset="0"/>
                <a:ea typeface="楷体" panose="02010609060101010101" charset="-122"/>
                <a:cs typeface="Times New Roman" panose="02020603050405020304" pitchFamily="18" charset="0"/>
              </a:rPr>
              <a:t>的利用率，应尽量保持系统的连续运行，即在处理完一个作业后，紧接着处理下一个作业，以减少机器的空闲等待时间。</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1936115" y="4265930"/>
          <a:ext cx="8112125" cy="990600"/>
        </p:xfrm>
        <a:graphic>
          <a:graphicData uri="http://schemas.openxmlformats.org/presentationml/2006/ole">
            <mc:AlternateContent xmlns:mc="http://schemas.openxmlformats.org/markup-compatibility/2006">
              <mc:Choice xmlns:v="urn:schemas-microsoft-com:vml" Requires="v">
                <p:oleObj spid="_x0000_s3078" name="" r:id="rId1" imgW="4526280" imgH="555625" progId="Word.Document.8">
                  <p:embed/>
                </p:oleObj>
              </mc:Choice>
              <mc:Fallback>
                <p:oleObj name="" r:id="rId1" imgW="4526280" imgH="555625" progId="Word.Document.8">
                  <p:embed/>
                  <p:pic>
                    <p:nvPicPr>
                      <p:cNvPr id="0" name="图片 3077"/>
                      <p:cNvPicPr/>
                      <p:nvPr/>
                    </p:nvPicPr>
                    <p:blipFill>
                      <a:blip r:embed="rId2"/>
                      <a:stretch>
                        <a:fillRect/>
                      </a:stretch>
                    </p:blipFill>
                    <p:spPr>
                      <a:xfrm>
                        <a:off x="1936115" y="4265930"/>
                        <a:ext cx="8112125" cy="990600"/>
                      </a:xfrm>
                      <a:prstGeom prst="rect">
                        <a:avLst/>
                      </a:prstGeom>
                      <a:noFill/>
                      <a:ln w="38100">
                        <a:noFill/>
                        <a:miter/>
                      </a:ln>
                    </p:spPr>
                  </p:pic>
                </p:oleObj>
              </mc:Fallback>
            </mc:AlternateContent>
          </a:graphicData>
        </a:graphic>
      </p:graphicFrame>
      <p:pic>
        <p:nvPicPr>
          <p:cNvPr id="14" name="图片 13" descr="校徽"/>
          <p:cNvPicPr>
            <a:picLocks noChangeAspect="1"/>
          </p:cNvPicPr>
          <p:nvPr/>
        </p:nvPicPr>
        <p:blipFill>
          <a:blip r:embed="rId3">
            <a:alphaModFix amt="67000"/>
          </a:blip>
          <a:stretch>
            <a:fillRect/>
          </a:stretch>
        </p:blipFill>
        <p:spPr>
          <a:xfrm>
            <a:off x="407670" y="5481320"/>
            <a:ext cx="1297940" cy="12426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445561" y="1028733"/>
            <a:ext cx="4416491" cy="46037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1959</a:t>
            </a:r>
            <a:r>
              <a:rPr lang="zh-CN" altLang="en-US" sz="2400" b="1" dirty="0">
                <a:solidFill>
                  <a:srgbClr val="FF0000"/>
                </a:solidFill>
                <a:latin typeface="微软雅黑" panose="020B0503020204020204" pitchFamily="34" charset="-122"/>
                <a:ea typeface="微软雅黑" panose="020B0503020204020204" pitchFamily="34" charset="-122"/>
              </a:rPr>
              <a:t>年，</a:t>
            </a:r>
            <a:r>
              <a:rPr lang="en-US" altLang="zh-CN" sz="2400" b="1" dirty="0">
                <a:solidFill>
                  <a:srgbClr val="FF0000"/>
                </a:solidFill>
                <a:latin typeface="微软雅黑" panose="020B0503020204020204" pitchFamily="34" charset="-122"/>
                <a:ea typeface="微软雅黑" panose="020B0503020204020204" pitchFamily="34" charset="-122"/>
              </a:rPr>
              <a:t>IBM 7090</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148749" y="189599"/>
            <a:ext cx="7296812" cy="4144589"/>
          </a:xfrm>
          <a:prstGeom prst="rect">
            <a:avLst/>
          </a:prstGeom>
        </p:spPr>
      </p:pic>
      <p:pic>
        <p:nvPicPr>
          <p:cNvPr id="9" name="图片 8"/>
          <p:cNvPicPr>
            <a:picLocks noChangeAspect="1"/>
          </p:cNvPicPr>
          <p:nvPr/>
        </p:nvPicPr>
        <p:blipFill rotWithShape="1">
          <a:blip r:embed="rId2"/>
          <a:srcRect l="12095" r="12306"/>
          <a:stretch>
            <a:fillRect/>
          </a:stretch>
        </p:blipFill>
        <p:spPr>
          <a:xfrm>
            <a:off x="6864085" y="2802661"/>
            <a:ext cx="5179165" cy="3863876"/>
          </a:xfrm>
          <a:prstGeom prst="rect">
            <a:avLst/>
          </a:prstGeom>
        </p:spPr>
      </p:pic>
      <p:sp>
        <p:nvSpPr>
          <p:cNvPr id="10" name="文本框 9"/>
          <p:cNvSpPr txBox="1"/>
          <p:nvPr/>
        </p:nvSpPr>
        <p:spPr>
          <a:xfrm>
            <a:off x="2927648" y="5149583"/>
            <a:ext cx="4128459" cy="46037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1962</a:t>
            </a:r>
            <a:r>
              <a:rPr lang="zh-CN" altLang="en-US" sz="2400" b="1" dirty="0">
                <a:solidFill>
                  <a:srgbClr val="FF0000"/>
                </a:solidFill>
                <a:latin typeface="微软雅黑" panose="020B0503020204020204" pitchFamily="34" charset="-122"/>
                <a:ea typeface="微软雅黑" panose="020B0503020204020204" pitchFamily="34" charset="-122"/>
              </a:rPr>
              <a:t>年，</a:t>
            </a:r>
            <a:r>
              <a:rPr lang="en-US" altLang="zh-CN" sz="2400" b="1" dirty="0">
                <a:solidFill>
                  <a:srgbClr val="FF0000"/>
                </a:solidFill>
                <a:latin typeface="微软雅黑" panose="020B0503020204020204" pitchFamily="34" charset="-122"/>
                <a:ea typeface="微软雅黑" panose="020B0503020204020204" pitchFamily="34" charset="-122"/>
              </a:rPr>
              <a:t>IBM 7094</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8" name="动作按钮: 后退或前一项 7">
            <a:hlinkClick r:id="" highlightClick="1"/>
          </p:cNvPr>
          <p:cNvSpPr/>
          <p:nvPr/>
        </p:nvSpPr>
        <p:spPr bwMode="auto">
          <a:xfrm>
            <a:off x="11664619" y="115888"/>
            <a:ext cx="336881" cy="144760"/>
          </a:xfrm>
          <a:prstGeom prst="actionButtonBackPrevious">
            <a:avLst/>
          </a:prstGeom>
          <a:solidFill>
            <a:srgbClr val="00B050"/>
          </a:solidFill>
          <a:ln w="9525" cap="flat" cmpd="sng" algn="ctr">
            <a:solidFill>
              <a:schemeClr val="tx1"/>
            </a:solidFill>
            <a:prstDash val="solid"/>
            <a:round/>
            <a:headEnd type="none" w="med" len="med"/>
            <a:tailEnd type="none" w="med" len="med"/>
          </a:ln>
        </p:spPr>
        <p:txBody>
          <a:bodyPr vert="horz" wrap="square" lIns="121920" tIns="60960" rIns="121920" bIns="60960" numCol="1" rtlCol="0" anchor="t" anchorCtr="0" compatLnSpc="1"/>
          <a:lstStyle/>
          <a:p>
            <a:pPr marL="742950" marR="0" indent="-285750" algn="ctr" defTabSz="914400" rtl="0" eaLnBrk="0" fontAlgn="base" latinLnBrk="0" hangingPunct="0">
              <a:lnSpc>
                <a:spcPct val="115000"/>
              </a:lnSpc>
              <a:spcBef>
                <a:spcPct val="20000"/>
              </a:spcBef>
              <a:spcAft>
                <a:spcPct val="0"/>
              </a:spcAft>
              <a:buClrTx/>
              <a:buSzTx/>
              <a:buFontTx/>
              <a:buNone/>
            </a:pPr>
            <a:endParaRPr kumimoji="0" lang="zh-CN" altLang="en-US" sz="32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14" name="图片 13" descr="校徽"/>
          <p:cNvPicPr>
            <a:picLocks noChangeAspect="1"/>
          </p:cNvPicPr>
          <p:nvPr/>
        </p:nvPicPr>
        <p:blipFill>
          <a:blip r:embed="rId3">
            <a:alphaModFix amt="67000"/>
          </a:blip>
          <a:stretch>
            <a:fillRect/>
          </a:stretch>
        </p:blipFill>
        <p:spPr>
          <a:xfrm>
            <a:off x="407670" y="5481320"/>
            <a:ext cx="1297940" cy="1242695"/>
          </a:xfrm>
          <a:prstGeom prst="rect">
            <a:avLst/>
          </a:prstGeom>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0405" y="463550"/>
            <a:ext cx="10843895" cy="2934970"/>
          </a:xfrm>
          <a:prstGeom prst="rect">
            <a:avLst/>
          </a:prstGeom>
          <a:noFill/>
        </p:spPr>
        <p:txBody>
          <a:bodyPr wrap="square" rtlCol="0">
            <a:spAutoFit/>
          </a:bodyPr>
          <a:p>
            <a:pPr fontAlgn="auto">
              <a:lnSpc>
                <a:spcPct val="150000"/>
              </a:lnSpc>
            </a:pPr>
            <a:r>
              <a:rPr lang="en-US" altLang="zh-CN"/>
              <a:t>     </a:t>
            </a:r>
            <a:r>
              <a:rPr lang="en-US" altLang="zh-CN" b="1"/>
              <a:t>   </a:t>
            </a:r>
            <a:r>
              <a:rPr lang="en-US" altLang="zh-CN" sz="2400" b="1">
                <a:latin typeface="Times New Roman" panose="02020603050405020304" pitchFamily="18" charset="0"/>
                <a:ea typeface="楷体" panose="02010609060101010101" charset="-122"/>
                <a:cs typeface="Times New Roman" panose="02020603050405020304" pitchFamily="18" charset="0"/>
              </a:rPr>
              <a:t>4)</a:t>
            </a:r>
            <a:r>
              <a:rPr lang="zh-CN" altLang="en-US" sz="2400" b="1">
                <a:latin typeface="Times New Roman" panose="02020603050405020304" pitchFamily="18" charset="0"/>
                <a:ea typeface="楷体" panose="02010609060101010101" charset="-122"/>
                <a:cs typeface="Times New Roman" panose="02020603050405020304" pitchFamily="18" charset="0"/>
              </a:rPr>
              <a:t>多道批处理系统</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marR="0" lvl="0" indent="0" algn="l" defTabSz="914400" rtl="0" eaLnBrk="1" fontAlgn="base" latinLnBrk="0" hangingPunct="1">
              <a:lnSpc>
                <a:spcPct val="150000"/>
              </a:lnSpc>
              <a:spcBef>
                <a:spcPct val="20000"/>
              </a:spcBef>
              <a:spcAft>
                <a:spcPct val="0"/>
              </a:spcAft>
              <a:buClr>
                <a:schemeClr val="accent2">
                  <a:lumMod val="75000"/>
                </a:schemeClr>
              </a:buClr>
              <a:buSzTx/>
              <a:buFont typeface="Wingdings" panose="05000000000000000000" pitchFamily="2" charset="2"/>
              <a:buNone/>
              <a:defRPr/>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20世纪60年代中期，IBM公司生产了第一台小规模集成电路计算机IBM360，由于它较之于晶体管计算机无论在体积、功耗、速度和可靠性上都有了显著的改善，因而获得了极大的成功。OS/360操作系统是第一个能运行多道程序的批处理系统，同时标志了操作系统的</a:t>
            </a:r>
            <a:r>
              <a:rPr lang="zh-CN" altLang="en-US" sz="2400">
                <a:latin typeface="Times New Roman" panose="02020603050405020304" pitchFamily="18" charset="0"/>
                <a:ea typeface="楷体" panose="02010609060101010101" charset="-122"/>
                <a:cs typeface="Times New Roman" panose="02020603050405020304" pitchFamily="18" charset="0"/>
              </a:rPr>
              <a:t>成熟。</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4" name="文本框 3"/>
          <p:cNvSpPr txBox="1"/>
          <p:nvPr/>
        </p:nvSpPr>
        <p:spPr>
          <a:xfrm>
            <a:off x="728980" y="3588385"/>
            <a:ext cx="6883400" cy="2306955"/>
          </a:xfrm>
          <a:prstGeom prst="rect">
            <a:avLst/>
          </a:prstGeom>
          <a:noFill/>
        </p:spPr>
        <p:txBody>
          <a:bodyPr wrap="square" rtlCol="0">
            <a:spAutoFit/>
          </a:bodyPr>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多道批处理系统</a:t>
            </a:r>
            <a:r>
              <a:rPr lang="zh-CN" altLang="zh-CN" sz="2400" kern="0" noProof="0" smtClean="0">
                <a:ln>
                  <a:noFill/>
                </a:ln>
                <a:effectLst/>
                <a:uLnTx/>
                <a:uFillTx/>
                <a:latin typeface="Times New Roman" panose="02020603050405020304" pitchFamily="18" charset="0"/>
                <a:ea typeface="楷体" panose="02010609060101010101" charset="-122"/>
                <a:cs typeface="Times New Roman" panose="02020603050405020304" pitchFamily="18" charset="0"/>
                <a:sym typeface="+mn-ea"/>
              </a:rPr>
              <a:t>基本思想：将内存划分为几个部分，每一部分称为一个内存分区，每个分区中存放不同的作业，如图所示这样CPU的利用率可以得到很大程度的提高。</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对象 4"/>
          <p:cNvGraphicFramePr>
            <a:graphicFrameLocks noChangeAspect="1"/>
          </p:cNvGraphicFramePr>
          <p:nvPr/>
        </p:nvGraphicFramePr>
        <p:xfrm>
          <a:off x="7612380" y="3103245"/>
          <a:ext cx="4276725" cy="3276600"/>
        </p:xfrm>
        <a:graphic>
          <a:graphicData uri="http://schemas.openxmlformats.org/presentationml/2006/ole">
            <mc:AlternateContent xmlns:mc="http://schemas.openxmlformats.org/markup-compatibility/2006">
              <mc:Choice xmlns:v="urn:schemas-microsoft-com:vml" Requires="v">
                <p:oleObj spid="_x0000_s3079" name="" r:id="rId1" imgW="2133600" imgH="1210310" progId="Word.Picture.8">
                  <p:embed/>
                </p:oleObj>
              </mc:Choice>
              <mc:Fallback>
                <p:oleObj name="" r:id="rId1" imgW="2133600" imgH="1210310" progId="Word.Picture.8">
                  <p:embed/>
                  <p:pic>
                    <p:nvPicPr>
                      <p:cNvPr id="0" name="图片 3078"/>
                      <p:cNvPicPr/>
                      <p:nvPr/>
                    </p:nvPicPr>
                    <p:blipFill>
                      <a:blip r:embed="rId2"/>
                      <a:stretch>
                        <a:fillRect/>
                      </a:stretch>
                    </p:blipFill>
                    <p:spPr>
                      <a:xfrm>
                        <a:off x="7612380" y="3103245"/>
                        <a:ext cx="4276725" cy="3276600"/>
                      </a:xfrm>
                      <a:prstGeom prst="rect">
                        <a:avLst/>
                      </a:prstGeom>
                      <a:noFill/>
                      <a:ln w="38100">
                        <a:noFill/>
                        <a:miter/>
                      </a:ln>
                    </p:spPr>
                  </p:pic>
                </p:oleObj>
              </mc:Fallback>
            </mc:AlternateContent>
          </a:graphicData>
        </a:graphic>
      </p:graphicFrame>
      <p:pic>
        <p:nvPicPr>
          <p:cNvPr id="14" name="图片 13" descr="校徽"/>
          <p:cNvPicPr>
            <a:picLocks noChangeAspect="1"/>
          </p:cNvPicPr>
          <p:nvPr/>
        </p:nvPicPr>
        <p:blipFill>
          <a:blip r:embed="rId3">
            <a:alphaModFix amt="67000"/>
          </a:blip>
          <a:stretch>
            <a:fillRect/>
          </a:stretch>
        </p:blipFill>
        <p:spPr>
          <a:xfrm>
            <a:off x="10894060" y="0"/>
            <a:ext cx="1297940" cy="12426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00405" y="463550"/>
            <a:ext cx="10843895" cy="6105525"/>
          </a:xfrm>
          <a:prstGeom prst="rect">
            <a:avLst/>
          </a:prstGeom>
          <a:noFill/>
        </p:spPr>
        <p:txBody>
          <a:bodyPr wrap="square" rtlCol="0">
            <a:spAutoFit/>
          </a:bodyPr>
          <a:p>
            <a:pPr algn="just">
              <a:lnSpc>
                <a:spcPct val="130000"/>
              </a:lnSpc>
              <a:spcBef>
                <a:spcPct val="50000"/>
              </a:spcBef>
            </a:pPr>
            <a:r>
              <a:rPr lang="en-US" altLang="zh-CN"/>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b="1">
                <a:latin typeface="Times New Roman" panose="02020603050405020304" pitchFamily="18" charset="0"/>
                <a:ea typeface="楷体" panose="02010609060101010101" charset="-122"/>
                <a:cs typeface="Times New Roman" panose="02020603050405020304" pitchFamily="18" charset="0"/>
              </a:rPr>
              <a:t>多道批处理系统</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的优缺点</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资源利用率高。由于在内存中驻留了多道程序，它们共享资源，可保持资源处于忙碌状态，从而使各种资源得以充分利用。</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(2)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系统吞吐量大。系统吞吐量是指系统在单位时间内所完成的总工作量。能提高系统吞吐量的主要原因可归结为：第一，</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CPU</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和其它资源保持“忙碌”状态； 第二，仅当作业完成时或运行不下去时才进行切换，系统开销小。</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(3)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平均周转时间长。作业的周转时间是指从作业进入系统开始，直至其完成并退出系统为止所经历的时间。在批处理系统中，由于作业要排队，依次进行处理，因而作业的周转时间较长，通常需几个小时，甚至几天。</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(4)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无交互能力。用户一旦把作业提交给系统后，直至作业完成，用户都不能与自己的作业进行交互，这对修改和调试程序是极不方便的。</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274050" y="6048375"/>
            <a:ext cx="2376488" cy="792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52356" name="文本框 1252355"/>
          <p:cNvSpPr txBox="1"/>
          <p:nvPr/>
        </p:nvSpPr>
        <p:spPr>
          <a:xfrm>
            <a:off x="619760" y="186690"/>
            <a:ext cx="10731500" cy="6882765"/>
          </a:xfrm>
          <a:prstGeom prst="rect">
            <a:avLst/>
          </a:prstGeom>
          <a:noFill/>
          <a:ln w="9525">
            <a:noFill/>
          </a:ln>
        </p:spPr>
        <p:txBody>
          <a:bodyPr wrap="square">
            <a:spAutoFit/>
          </a:bodyPr>
          <a:p>
            <a:pPr algn="just">
              <a:spcBef>
                <a:spcPct val="50000"/>
              </a:spcBef>
            </a:pPr>
            <a:r>
              <a:rPr lang="en-US" altLang="zh-CN"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 5</a:t>
            </a:r>
            <a:r>
              <a:rPr lang="zh-CN" altLang="en-US" sz="2400" b="1" dirty="0">
                <a:latin typeface="Times New Roman" panose="02020603050405020304" pitchFamily="18" charset="0"/>
                <a:ea typeface="楷体" panose="02010609060101010101" charset="-122"/>
                <a:cs typeface="Times New Roman" panose="02020603050405020304" pitchFamily="18" charset="0"/>
              </a:rPr>
              <a:t>）分时系统</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a:spcBef>
                <a:spcPct val="50000"/>
              </a:spcBef>
            </a:pP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　分时系统</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Time Sharing System)</a:t>
            </a:r>
            <a:r>
              <a:rPr lang="zh-CN" altLang="en-US" sz="2400" dirty="0">
                <a:latin typeface="Times New Roman" panose="02020603050405020304" pitchFamily="18" charset="0"/>
                <a:ea typeface="楷体" panose="02010609060101010101" charset="-122"/>
                <a:cs typeface="Times New Roman" panose="02020603050405020304" pitchFamily="18" charset="0"/>
              </a:rPr>
              <a:t>与多道批处理系统之间有着截然不同的</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性能差别，它能很好地将一台计算机提供给多个用户同时使用，提高计算机的利用率。它被经常应用于查询系统中，满足许多查询用户的需要。用户的需求具体表现在以下几个方面：</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1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(1) </a:t>
            </a:r>
            <a:r>
              <a:rPr lang="zh-CN" altLang="en-US" sz="2400" dirty="0">
                <a:latin typeface="Times New Roman" panose="02020603050405020304" pitchFamily="18" charset="0"/>
                <a:ea typeface="楷体" panose="02010609060101010101" charset="-122"/>
                <a:cs typeface="Times New Roman" panose="02020603050405020304" pitchFamily="18" charset="0"/>
              </a:rPr>
              <a:t>人</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机交互。每当程序员写好一个新程序时，都需要上机进行调试。由于新编程序难免有些错误或不当之处需要修改，因而希望能像早期使用计算机时一样对它进行直接控制，并能以边运行边修改的方式，对程序中的错误进行修改，亦即，希望能进行人</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机交互。</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(2)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共享主机。由多个用户共享一台计算机，但用户在使用机器时应能够像自己独占计算机一样，不仅可以随时与计算机交互，而且应感觉不到其他用户也在使用该计算机。</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30000"/>
              </a:lnSpc>
              <a:spcBef>
                <a:spcPct val="5000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(3)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便于用户上机。用户能通过自己的终端直接将作业传送到机器上进行处理，并能对自己的作业进行控制。</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wedg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8274050" y="6048375"/>
            <a:ext cx="2376488" cy="792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252356" name="文本框 1252355"/>
          <p:cNvSpPr txBox="1"/>
          <p:nvPr/>
        </p:nvSpPr>
        <p:spPr>
          <a:xfrm>
            <a:off x="619760" y="603250"/>
            <a:ext cx="10731500" cy="5146675"/>
          </a:xfrm>
          <a:prstGeom prst="rect">
            <a:avLst/>
          </a:prstGeom>
          <a:noFill/>
          <a:ln w="9525">
            <a:noFill/>
          </a:ln>
        </p:spPr>
        <p:txBody>
          <a:bodyPr wrap="square">
            <a:spAutoFit/>
          </a:bodyPr>
          <a:p>
            <a:pPr algn="just">
              <a:lnSpc>
                <a:spcPct val="130000"/>
              </a:lnSpc>
              <a:spcBef>
                <a:spcPct val="50000"/>
              </a:spcBef>
            </a:pPr>
            <a:r>
              <a:rPr lang="en-US" altLang="zh-CN" sz="2400" b="1"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分时系统的特征</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多路性。允许在一台主机上同时联接多台联机终端，系统按分时原则为每个用户服务。</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(2)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独立性。每个用户各占一个终端，彼此独立操作，互不干扰。因此，用户所感觉到的，就像是他一人独占主机。</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(3)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及时性。用户的请求能在很短的时间内获得响应。此时间间隔是以人们所能接受的等待时间来确定的，通常仅为</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秒钟。</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(4)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交互性。用户可通过终端与系统进行广泛的人机对话。其广泛性表现在：用户可以请求系统提供多方面的服务，如文件编辑、数据处理和资源共享等。</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wedg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24" name="文本框 1259523"/>
          <p:cNvSpPr txBox="1"/>
          <p:nvPr/>
        </p:nvSpPr>
        <p:spPr>
          <a:xfrm>
            <a:off x="848360" y="346075"/>
            <a:ext cx="10469245" cy="6585585"/>
          </a:xfrm>
          <a:prstGeom prst="rect">
            <a:avLst/>
          </a:prstGeom>
          <a:noFill/>
          <a:ln w="9525">
            <a:noFill/>
          </a:ln>
        </p:spPr>
        <p:txBody>
          <a:bodyPr wrap="square">
            <a:spAutoFit/>
          </a:bodyPr>
          <a:p>
            <a:pPr algn="just">
              <a:lnSpc>
                <a:spcPct val="130000"/>
              </a:lnSpc>
              <a:spcBef>
                <a:spcPct val="50000"/>
              </a:spcBef>
            </a:pPr>
            <a:r>
              <a:rPr lang="en-US" sz="2400" b="1" dirty="0">
                <a:latin typeface="Times New Roman" panose="02020603050405020304" pitchFamily="18" charset="0"/>
                <a:ea typeface="楷体" panose="02010609060101010101" charset="-122"/>
                <a:cs typeface="Times New Roman" panose="02020603050405020304" pitchFamily="18" charset="0"/>
              </a:rPr>
              <a:t>        6</a:t>
            </a:r>
            <a:r>
              <a:rPr lang="en-US" altLang="zh-CN" sz="2400" b="1" dirty="0">
                <a:latin typeface="Times New Roman" panose="02020603050405020304" pitchFamily="18" charset="0"/>
                <a:ea typeface="楷体" panose="02010609060101010101" charset="-122"/>
                <a:cs typeface="Times New Roman" panose="02020603050405020304" pitchFamily="18" charset="0"/>
              </a:rPr>
              <a:t>)</a:t>
            </a:r>
            <a:r>
              <a:rPr lang="zh-CN" altLang="en-US" sz="2400" b="1" dirty="0">
                <a:latin typeface="Times New Roman" panose="02020603050405020304" pitchFamily="18" charset="0"/>
                <a:ea typeface="楷体" panose="02010609060101010101" charset="-122"/>
                <a:cs typeface="Times New Roman" panose="02020603050405020304" pitchFamily="18" charset="0"/>
              </a:rPr>
              <a:t>实时系统</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所谓“实时”，是表示“及时”，而实时系统</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Real Time System)</a:t>
            </a:r>
            <a:r>
              <a:rPr lang="zh-CN" altLang="en-US" sz="2400" dirty="0">
                <a:latin typeface="Times New Roman" panose="02020603050405020304" pitchFamily="18" charset="0"/>
                <a:ea typeface="楷体" panose="02010609060101010101" charset="-122"/>
                <a:cs typeface="Times New Roman" panose="02020603050405020304" pitchFamily="18" charset="0"/>
              </a:rPr>
              <a:t>是指</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系统能及时</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或即时</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响应外部事件的请求，在规定的时间内完成对该事件的处理，并控制所有实时任务协调一致地运行。</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①</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实时控制。当把计算机用于生产过程的控制，以形成以计算机为中心的控制系统时，系统要求能实时采集现场数据，并对所采集的数据进行及时处理，进而自动地控制相应的执行机构，使某些</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个</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参数</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如温度、压力、方位等</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能按预定的规律变化，以保证产品的质量和提高产量。</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gn="just">
              <a:lnSpc>
                <a:spcPct val="13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②</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实时信息处理。通常，人们把用于对信息进行实时处理的系统称为实时信息处理系统。该系统由一台或多台主机通过通信线路连接到成百上千个远程终端上，计算机接收从远程终端上发来的服务请求，根据用户提出的请求对信息进行检索和处理，并在很短的时间内为用户做出正确的响应。</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3"/>
          <p:cNvSpPr>
            <a:spLocks noGrp="1" noChangeArrowheads="1"/>
          </p:cNvSpPr>
          <p:nvPr>
            <p:ph type="body" sz="half" idx="1"/>
          </p:nvPr>
        </p:nvSpPr>
        <p:spPr>
          <a:xfrm>
            <a:off x="627352" y="537665"/>
            <a:ext cx="7956550" cy="752475"/>
          </a:xfrm>
        </p:spPr>
        <p:txBody>
          <a:bodyPr>
            <a:noAutofit/>
          </a:bodyPr>
          <a:lstStyle/>
          <a:p>
            <a:pPr marL="0" indent="0">
              <a:lnSpc>
                <a:spcPct val="100000"/>
              </a:lnSpc>
              <a:spcBef>
                <a:spcPts val="0"/>
              </a:spcBef>
              <a:buNone/>
            </a:pPr>
            <a:r>
              <a:rPr lang="en-US" altLang="zh-CN" sz="2400" b="1" spc="300" dirty="0">
                <a:solidFill>
                  <a:srgbClr val="44546A">
                    <a:lumMod val="75000"/>
                  </a:srgbClr>
                </a:solidFill>
                <a:latin typeface="楷体" panose="02010609060101010101" charset="-122"/>
                <a:ea typeface="楷体" panose="02010609060101010101" charset="-122"/>
                <a:cs typeface="+mj-cs"/>
              </a:rPr>
              <a:t>3.</a:t>
            </a:r>
            <a:r>
              <a:rPr lang="zh-CN" altLang="en-US" sz="2400" b="1" spc="300" dirty="0">
                <a:solidFill>
                  <a:srgbClr val="44546A">
                    <a:lumMod val="75000"/>
                  </a:srgbClr>
                </a:solidFill>
                <a:latin typeface="楷体" panose="02010609060101010101" charset="-122"/>
                <a:ea typeface="楷体" panose="02010609060101010101" charset="-122"/>
                <a:cs typeface="+mj-cs"/>
              </a:rPr>
              <a:t>操作系统的发展</a:t>
            </a:r>
            <a:endParaRPr lang="zh-CN" altLang="en-US" sz="2400" b="1" spc="300" dirty="0">
              <a:solidFill>
                <a:schemeClr val="tx1">
                  <a:lumMod val="75000"/>
                  <a:lumOff val="25000"/>
                </a:schemeClr>
              </a:solidFill>
              <a:latin typeface="楷体" panose="02010609060101010101" charset="-122"/>
              <a:ea typeface="楷体" panose="02010609060101010101" charset="-122"/>
            </a:endParaRPr>
          </a:p>
        </p:txBody>
      </p:sp>
      <p:sp>
        <p:nvSpPr>
          <p:cNvPr id="4" name="Text Box 5"/>
          <p:cNvSpPr txBox="1">
            <a:spLocks noChangeArrowheads="1"/>
          </p:cNvSpPr>
          <p:nvPr/>
        </p:nvSpPr>
        <p:spPr bwMode="auto">
          <a:xfrm>
            <a:off x="736261" y="1375394"/>
            <a:ext cx="10678499" cy="476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fontAlgn="auto">
              <a:lnSpc>
                <a:spcPct val="150000"/>
              </a:lnSpc>
              <a:buFont typeface="Wingdings" panose="05000000000000000000" pitchFamily="2" charset="2"/>
              <a:buNone/>
            </a:pPr>
            <a:r>
              <a:rPr lang="en-US" altLang="zh-CN" sz="2400" b="1" dirty="0">
                <a:latin typeface="楷体" panose="02010609060101010101" charset="-122"/>
                <a:ea typeface="楷体" panose="02010609060101010101" charset="-122"/>
                <a:cs typeface="楷体" panose="02010609060101010101" charset="-122"/>
              </a:rPr>
              <a:t>   1)</a:t>
            </a:r>
            <a:r>
              <a:rPr lang="zh-CN" altLang="en-US" sz="2400" b="1" dirty="0">
                <a:latin typeface="楷体" panose="02010609060101010101" charset="-122"/>
                <a:ea typeface="楷体" panose="02010609060101010101" charset="-122"/>
                <a:cs typeface="楷体" panose="02010609060101010101" charset="-122"/>
              </a:rPr>
              <a:t>微机操作系统</a:t>
            </a:r>
            <a:endParaRPr lang="en-US" altLang="zh-CN" sz="2400" b="1" dirty="0">
              <a:latin typeface="楷体" panose="02010609060101010101" charset="-122"/>
              <a:ea typeface="楷体" panose="02010609060101010101" charset="-122"/>
              <a:cs typeface="楷体" panose="02010609060101010101" charset="-122"/>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楷体" panose="02010609060101010101" charset="-122"/>
                <a:ea typeface="楷体" panose="02010609060101010101" charset="-122"/>
                <a:cs typeface="楷体" panose="02010609060101010101" charset="-122"/>
              </a:rPr>
              <a:t>单用户单任务</a:t>
            </a:r>
            <a:endParaRPr lang="zh-CN" altLang="en-US" sz="2400" b="1" spc="-100" dirty="0">
              <a:solidFill>
                <a:srgbClr val="002060"/>
              </a:solidFill>
              <a:latin typeface="楷体" panose="02010609060101010101" charset="-122"/>
              <a:ea typeface="楷体" panose="02010609060101010101" charset="-122"/>
              <a:cs typeface="楷体" panose="02010609060101010101" charset="-122"/>
            </a:endParaRPr>
          </a:p>
          <a:p>
            <a:pPr marL="1120140" lvl="2" indent="0" algn="just" fontAlgn="auto">
              <a:lnSpc>
                <a:spcPct val="150000"/>
              </a:lnSpc>
              <a:buFont typeface="Wingdings" panose="05000000000000000000" pitchFamily="2" charset="2"/>
              <a:buChar char="Ø"/>
            </a:pPr>
            <a:r>
              <a:rPr lang="zh-CN" altLang="en-US" sz="2400" b="1" spc="-100" dirty="0">
                <a:solidFill>
                  <a:srgbClr val="C00000"/>
                </a:solidFill>
                <a:latin typeface="楷体" panose="02010609060101010101" charset="-122"/>
                <a:ea typeface="楷体" panose="02010609060101010101" charset="-122"/>
                <a:cs typeface="楷体" panose="02010609060101010101" charset="-122"/>
              </a:rPr>
              <a:t>一个用户执行一个程序</a:t>
            </a:r>
            <a:r>
              <a:rPr lang="zh-CN" altLang="en-US" sz="2400" b="1" spc="-100" dirty="0">
                <a:solidFill>
                  <a:srgbClr val="002060"/>
                </a:solidFill>
                <a:latin typeface="楷体" panose="02010609060101010101" charset="-122"/>
                <a:ea typeface="楷体" panose="02010609060101010101" charset="-122"/>
                <a:cs typeface="楷体" panose="02010609060101010101" charset="-122"/>
              </a:rPr>
              <a:t>，如</a:t>
            </a:r>
            <a:r>
              <a:rPr lang="en-US" altLang="zh-CN" sz="2400" b="1" spc="-100" dirty="0">
                <a:solidFill>
                  <a:srgbClr val="002060"/>
                </a:solidFill>
                <a:latin typeface="楷体" panose="02010609060101010101" charset="-122"/>
                <a:ea typeface="楷体" panose="02010609060101010101" charset="-122"/>
                <a:cs typeface="楷体" panose="02010609060101010101" charset="-122"/>
              </a:rPr>
              <a:t>CP/M, MS-DOS</a:t>
            </a:r>
            <a:r>
              <a:rPr lang="zh-CN" altLang="en-US" sz="2400" b="1" spc="-100" dirty="0">
                <a:solidFill>
                  <a:srgbClr val="002060"/>
                </a:solidFill>
                <a:latin typeface="楷体" panose="02010609060101010101" charset="-122"/>
                <a:ea typeface="楷体" panose="02010609060101010101" charset="-122"/>
                <a:cs typeface="楷体" panose="02010609060101010101" charset="-122"/>
              </a:rPr>
              <a:t>。</a:t>
            </a:r>
            <a:endParaRPr lang="zh-CN" altLang="en-US" sz="2400" b="1" spc="-100" dirty="0">
              <a:solidFill>
                <a:srgbClr val="002060"/>
              </a:solidFill>
              <a:latin typeface="楷体" panose="02010609060101010101" charset="-122"/>
              <a:ea typeface="楷体" panose="02010609060101010101" charset="-122"/>
              <a:cs typeface="楷体" panose="02010609060101010101" charset="-122"/>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楷体" panose="02010609060101010101" charset="-122"/>
                <a:ea typeface="楷体" panose="02010609060101010101" charset="-122"/>
                <a:cs typeface="楷体" panose="02010609060101010101" charset="-122"/>
              </a:rPr>
              <a:t>单用户多任务</a:t>
            </a:r>
            <a:endParaRPr lang="zh-CN" altLang="en-US" sz="2400" b="1" spc="-100" dirty="0">
              <a:solidFill>
                <a:srgbClr val="002060"/>
              </a:solidFill>
              <a:latin typeface="楷体" panose="02010609060101010101" charset="-122"/>
              <a:ea typeface="楷体" panose="02010609060101010101" charset="-122"/>
              <a:cs typeface="楷体" panose="02010609060101010101" charset="-122"/>
            </a:endParaRPr>
          </a:p>
          <a:p>
            <a:pPr marL="1120140" lvl="2" indent="0" algn="just" fontAlgn="auto">
              <a:lnSpc>
                <a:spcPct val="150000"/>
              </a:lnSpc>
              <a:buFont typeface="Wingdings" panose="05000000000000000000" pitchFamily="2" charset="2"/>
              <a:buChar char="Ø"/>
            </a:pPr>
            <a:r>
              <a:rPr lang="zh-CN" altLang="en-US" sz="2400" b="1" spc="-100" dirty="0">
                <a:solidFill>
                  <a:srgbClr val="00B050"/>
                </a:solidFill>
                <a:latin typeface="楷体" panose="02010609060101010101" charset="-122"/>
                <a:ea typeface="楷体" panose="02010609060101010101" charset="-122"/>
                <a:cs typeface="楷体" panose="02010609060101010101" charset="-122"/>
              </a:rPr>
              <a:t>一个用户可以执行多个程序</a:t>
            </a:r>
            <a:r>
              <a:rPr lang="zh-CN" altLang="en-US" sz="2400" b="1" spc="-100" dirty="0">
                <a:solidFill>
                  <a:srgbClr val="002060"/>
                </a:solidFill>
                <a:latin typeface="楷体" panose="02010609060101010101" charset="-122"/>
                <a:ea typeface="楷体" panose="02010609060101010101" charset="-122"/>
                <a:cs typeface="楷体" panose="02010609060101010101" charset="-122"/>
              </a:rPr>
              <a:t>，如</a:t>
            </a:r>
            <a:r>
              <a:rPr lang="en-US" altLang="zh-CN" sz="2400" b="1" spc="-100" dirty="0">
                <a:solidFill>
                  <a:srgbClr val="002060"/>
                </a:solidFill>
                <a:latin typeface="楷体" panose="02010609060101010101" charset="-122"/>
                <a:ea typeface="楷体" panose="02010609060101010101" charset="-122"/>
                <a:cs typeface="楷体" panose="02010609060101010101" charset="-122"/>
              </a:rPr>
              <a:t>Windows 10</a:t>
            </a:r>
            <a:r>
              <a:rPr lang="zh-CN" altLang="en-US" sz="2400" b="1" spc="-100" dirty="0">
                <a:solidFill>
                  <a:srgbClr val="002060"/>
                </a:solidFill>
                <a:latin typeface="楷体" panose="02010609060101010101" charset="-122"/>
                <a:ea typeface="楷体" panose="02010609060101010101" charset="-122"/>
                <a:cs typeface="楷体" panose="02010609060101010101" charset="-122"/>
              </a:rPr>
              <a:t>。</a:t>
            </a:r>
            <a:endParaRPr lang="zh-CN" altLang="en-US" sz="2400" b="1" spc="-100" dirty="0">
              <a:solidFill>
                <a:srgbClr val="002060"/>
              </a:solidFill>
              <a:latin typeface="楷体" panose="02010609060101010101" charset="-122"/>
              <a:ea typeface="楷体" panose="02010609060101010101" charset="-122"/>
              <a:cs typeface="楷体" panose="02010609060101010101" charset="-122"/>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楷体" panose="02010609060101010101" charset="-122"/>
                <a:ea typeface="楷体" panose="02010609060101010101" charset="-122"/>
                <a:cs typeface="楷体" panose="02010609060101010101" charset="-122"/>
              </a:rPr>
              <a:t>多用户多任务</a:t>
            </a:r>
            <a:endParaRPr lang="zh-CN" altLang="en-US" sz="2400" b="1" spc="-100" dirty="0">
              <a:solidFill>
                <a:srgbClr val="002060"/>
              </a:solidFill>
              <a:latin typeface="楷体" panose="02010609060101010101" charset="-122"/>
              <a:ea typeface="楷体" panose="02010609060101010101" charset="-122"/>
              <a:cs typeface="楷体" panose="02010609060101010101" charset="-122"/>
            </a:endParaRPr>
          </a:p>
          <a:p>
            <a:pPr marL="1120140" lvl="2" indent="0" algn="just" fontAlgn="auto">
              <a:lnSpc>
                <a:spcPct val="150000"/>
              </a:lnSpc>
              <a:buFont typeface="Wingdings" panose="05000000000000000000" pitchFamily="2" charset="2"/>
              <a:buChar char="Ø"/>
            </a:pPr>
            <a:r>
              <a:rPr lang="zh-CN" altLang="en-US" sz="2400" b="1" spc="-100" dirty="0">
                <a:solidFill>
                  <a:srgbClr val="00B0F0"/>
                </a:solidFill>
                <a:latin typeface="楷体" panose="02010609060101010101" charset="-122"/>
                <a:ea typeface="楷体" panose="02010609060101010101" charset="-122"/>
                <a:cs typeface="楷体" panose="02010609060101010101" charset="-122"/>
              </a:rPr>
              <a:t>多个用户可以分别执行多个程序</a:t>
            </a:r>
            <a:r>
              <a:rPr lang="zh-CN" altLang="en-US" sz="2400" b="1" spc="-100" dirty="0">
                <a:solidFill>
                  <a:srgbClr val="002060"/>
                </a:solidFill>
                <a:latin typeface="楷体" panose="02010609060101010101" charset="-122"/>
                <a:ea typeface="楷体" panose="02010609060101010101" charset="-122"/>
                <a:cs typeface="楷体" panose="02010609060101010101" charset="-122"/>
              </a:rPr>
              <a:t>，如</a:t>
            </a:r>
            <a:r>
              <a:rPr lang="en-US" altLang="zh-CN" sz="2400" b="1" spc="-100" dirty="0">
                <a:solidFill>
                  <a:srgbClr val="002060"/>
                </a:solidFill>
                <a:latin typeface="楷体" panose="02010609060101010101" charset="-122"/>
                <a:ea typeface="楷体" panose="02010609060101010101" charset="-122"/>
                <a:cs typeface="楷体" panose="02010609060101010101" charset="-122"/>
              </a:rPr>
              <a:t>UNIX</a:t>
            </a:r>
            <a:r>
              <a:rPr lang="zh-CN" altLang="en-US" sz="2400" b="1" spc="-100" dirty="0">
                <a:solidFill>
                  <a:srgbClr val="002060"/>
                </a:solidFill>
                <a:latin typeface="楷体" panose="02010609060101010101" charset="-122"/>
                <a:ea typeface="楷体" panose="02010609060101010101" charset="-122"/>
                <a:cs typeface="楷体" panose="02010609060101010101" charset="-122"/>
              </a:rPr>
              <a:t>和 </a:t>
            </a:r>
            <a:r>
              <a:rPr lang="en-US" altLang="zh-CN" sz="2400" b="1" spc="-100" dirty="0">
                <a:solidFill>
                  <a:srgbClr val="002060"/>
                </a:solidFill>
                <a:latin typeface="楷体" panose="02010609060101010101" charset="-122"/>
                <a:ea typeface="楷体" panose="02010609060101010101" charset="-122"/>
                <a:cs typeface="楷体" panose="02010609060101010101" charset="-122"/>
              </a:rPr>
              <a:t>Linux</a:t>
            </a:r>
            <a:r>
              <a:rPr lang="zh-CN" altLang="en-US" sz="2400" b="1" spc="-100" dirty="0">
                <a:solidFill>
                  <a:srgbClr val="002060"/>
                </a:solidFill>
                <a:latin typeface="楷体" panose="02010609060101010101" charset="-122"/>
                <a:ea typeface="楷体" panose="02010609060101010101" charset="-122"/>
                <a:cs typeface="楷体" panose="02010609060101010101" charset="-122"/>
              </a:rPr>
              <a:t>。</a:t>
            </a:r>
            <a:endParaRPr lang="en-US" altLang="zh-CN" sz="2400" b="1" spc="-100" dirty="0">
              <a:solidFill>
                <a:srgbClr val="002060"/>
              </a:solidFill>
              <a:latin typeface="楷体" panose="02010609060101010101" charset="-122"/>
              <a:ea typeface="楷体" panose="02010609060101010101" charset="-122"/>
              <a:cs typeface="楷体" panose="02010609060101010101" charset="-122"/>
            </a:endParaRPr>
          </a:p>
        </p:txBody>
      </p:sp>
      <p:pic>
        <p:nvPicPr>
          <p:cNvPr id="3" name="图片 2"/>
          <p:cNvPicPr>
            <a:picLocks noChangeAspect="1"/>
          </p:cNvPicPr>
          <p:nvPr/>
        </p:nvPicPr>
        <p:blipFill>
          <a:blip r:embed="rId1"/>
          <a:stretch>
            <a:fillRect/>
          </a:stretch>
        </p:blipFill>
        <p:spPr>
          <a:xfrm>
            <a:off x="10024745" y="6221095"/>
            <a:ext cx="1562100" cy="565150"/>
          </a:xfrm>
          <a:prstGeom prst="rect">
            <a:avLst/>
          </a:prstGeom>
        </p:spPr>
      </p:pic>
      <p:pic>
        <p:nvPicPr>
          <p:cNvPr id="14" name="图片 13" descr="校徽"/>
          <p:cNvPicPr>
            <a:picLocks noChangeAspect="1"/>
          </p:cNvPicPr>
          <p:nvPr/>
        </p:nvPicPr>
        <p:blipFill>
          <a:blip r:embed="rId2">
            <a:alphaModFix amt="67000"/>
          </a:blip>
          <a:stretch>
            <a:fillRect/>
          </a:stretch>
        </p:blipFill>
        <p:spPr>
          <a:xfrm>
            <a:off x="10894060" y="0"/>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639741" y="835644"/>
            <a:ext cx="10678499" cy="476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fontAlgn="auto">
              <a:lnSpc>
                <a:spcPct val="150000"/>
              </a:lnSpc>
              <a:buFont typeface="Wingdings" panose="05000000000000000000" pitchFamily="2" charset="2"/>
              <a:buNone/>
            </a:pPr>
            <a:r>
              <a:rPr lang="en-US" altLang="zh-CN" sz="2400" b="1" dirty="0">
                <a:latin typeface="Times New Roman" panose="02020603050405020304" pitchFamily="18" charset="0"/>
                <a:ea typeface="楷体" panose="02010609060101010101" charset="-122"/>
                <a:cs typeface="Times New Roman" panose="02020603050405020304" pitchFamily="18" charset="0"/>
              </a:rPr>
              <a:t>          2)</a:t>
            </a:r>
            <a:r>
              <a:rPr lang="zh-CN" altLang="en-US" sz="2400" b="1" dirty="0">
                <a:latin typeface="Times New Roman" panose="02020603050405020304" pitchFamily="18" charset="0"/>
                <a:ea typeface="楷体" panose="02010609060101010101" charset="-122"/>
                <a:cs typeface="Times New Roman" panose="02020603050405020304" pitchFamily="18" charset="0"/>
              </a:rPr>
              <a:t>多处理器操作系统</a:t>
            </a:r>
            <a:endParaRPr lang="en-US" altLang="zh-CN" sz="2400" b="1" dirty="0">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多处理器系统的优点</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提高系统的吞吐量和可靠性，节省投资。</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多处理器操作系统分类</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rPr>
              <a:t>主</a:t>
            </a:r>
            <a:r>
              <a:rPr lang="en-US" altLang="zh-CN"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rPr>
              <a:t>-</a:t>
            </a:r>
            <a:r>
              <a:rPr lang="zh-CN" altLang="en-US"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rPr>
              <a:t>从模式，对称模式。</a:t>
            </a:r>
            <a:endParaRPr lang="zh-CN" altLang="en-US"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多处理器操作系统实例</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SUN</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公司的</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Solaris</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AT&amp;T</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公司的</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UNIX System V4.0 MP</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版本，</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DG</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公司的</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DG/UX</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a:t>
            </a:r>
            <a:endPar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0024745" y="6221095"/>
            <a:ext cx="1562100" cy="565150"/>
          </a:xfrm>
          <a:prstGeom prst="rect">
            <a:avLst/>
          </a:prstGeom>
        </p:spPr>
      </p:pic>
      <p:pic>
        <p:nvPicPr>
          <p:cNvPr id="14" name="图片 13" descr="校徽"/>
          <p:cNvPicPr>
            <a:picLocks noChangeAspect="1"/>
          </p:cNvPicPr>
          <p:nvPr/>
        </p:nvPicPr>
        <p:blipFill>
          <a:blip r:embed="rId2">
            <a:alphaModFix amt="67000"/>
          </a:blip>
          <a:stretch>
            <a:fillRect/>
          </a:stretch>
        </p:blipFill>
        <p:spPr>
          <a:xfrm>
            <a:off x="10894060" y="0"/>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47555" y="6050915"/>
            <a:ext cx="2298700" cy="577850"/>
          </a:xfrm>
          <a:prstGeom prst="rect">
            <a:avLst/>
          </a:prstGeom>
        </p:spPr>
      </p:pic>
      <p:sp>
        <p:nvSpPr>
          <p:cNvPr id="4" name="标题 2"/>
          <p:cNvSpPr>
            <a:spLocks noGrp="1"/>
          </p:cNvSpPr>
          <p:nvPr/>
        </p:nvSpPr>
        <p:spPr>
          <a:xfrm>
            <a:off x="574675" y="304800"/>
            <a:ext cx="9779000" cy="963930"/>
          </a:xfrm>
          <a:prstGeom prst="rect">
            <a:avLst/>
          </a:prstGeom>
          <a:noFill/>
          <a:ln w="9525">
            <a:noFill/>
          </a:ln>
        </p:spPr>
        <p:txBody>
          <a:bodyPr anchor="b"/>
          <a:lstStyle>
            <a:lvl1pPr marL="0" lvl="0" indent="0" algn="ctr" defTabSz="914400" rtl="0" eaLnBrk="1" fontAlgn="base" latinLnBrk="0" hangingPunct="1">
              <a:lnSpc>
                <a:spcPct val="100000"/>
              </a:lnSpc>
              <a:spcBef>
                <a:spcPct val="0"/>
              </a:spcBef>
              <a:spcAft>
                <a:spcPct val="0"/>
              </a:spcAft>
              <a:buNone/>
              <a:defRPr sz="4400" b="0" i="0" u="none" kern="1200" baseline="0">
                <a:solidFill>
                  <a:schemeClr val="accent2"/>
                </a:solidFill>
                <a:latin typeface="+mj-lt"/>
                <a:ea typeface="+mj-ea"/>
                <a:cs typeface="+mj-cs"/>
              </a:defRPr>
            </a:lvl1pPr>
          </a:lstStyle>
          <a:p>
            <a:pPr algn="l"/>
            <a:r>
              <a:rPr lang="en-US" altLang="zh-CN" sz="3200" b="1" dirty="0">
                <a:latin typeface="黑体" panose="02010609060101010101" pitchFamily="2" charset="-122"/>
                <a:ea typeface="黑体" panose="02010609060101010101" pitchFamily="2" charset="-122"/>
                <a:sym typeface="+mn-ea"/>
              </a:rPr>
              <a:t>2.</a:t>
            </a:r>
            <a:r>
              <a:rPr lang="zh-CN" altLang="en-US" sz="3200" b="1" dirty="0">
                <a:latin typeface="黑体" panose="02010609060101010101" pitchFamily="2" charset="-122"/>
                <a:ea typeface="黑体" panose="02010609060101010101" pitchFamily="2" charset="-122"/>
                <a:sym typeface="+mn-ea"/>
              </a:rPr>
              <a:t>二进制</a:t>
            </a:r>
            <a:r>
              <a:rPr lang="zh-CN" altLang="en-US" sz="3200" b="1" dirty="0">
                <a:latin typeface="黑体" panose="02010609060101010101" pitchFamily="2" charset="-122"/>
                <a:ea typeface="黑体" panose="02010609060101010101" pitchFamily="2" charset="-122"/>
                <a:sym typeface="+mn-ea"/>
              </a:rPr>
              <a:t>数任何计算都可以转换为逻辑运算来实现念 </a:t>
            </a:r>
            <a:endParaRPr sz="3200" b="1" dirty="0">
              <a:latin typeface="黑体" panose="02010609060101010101" pitchFamily="2" charset="-122"/>
              <a:ea typeface="黑体" panose="02010609060101010101" pitchFamily="2" charset="-122"/>
              <a:sym typeface="+mn-ea"/>
            </a:endParaRPr>
          </a:p>
        </p:txBody>
      </p:sp>
      <p:sp>
        <p:nvSpPr>
          <p:cNvPr id="6" name="文本框 5"/>
          <p:cNvSpPr txBox="1"/>
          <p:nvPr/>
        </p:nvSpPr>
        <p:spPr>
          <a:xfrm>
            <a:off x="1128395" y="1556385"/>
            <a:ext cx="3363595" cy="1476375"/>
          </a:xfrm>
          <a:prstGeom prst="rect">
            <a:avLst/>
          </a:prstGeom>
          <a:noFill/>
        </p:spPr>
        <p:txBody>
          <a:bodyPr wrap="square" rtlCol="0" anchor="t">
            <a:spAutoFit/>
          </a:bodyPr>
          <a:p>
            <a:pPr marL="0" indent="0">
              <a:lnSpc>
                <a:spcPct val="150000"/>
              </a:lnSpc>
              <a:spcBef>
                <a:spcPct val="0"/>
              </a:spcBef>
              <a:buNone/>
            </a:pP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例：一位二进制全加器  </a:t>
            </a:r>
            <a:r>
              <a:rPr lang="zh-CN" altLang="en-US" dirty="0">
                <a:solidFill>
                  <a:srgbClr val="0070C0"/>
                </a:solidFill>
                <a:latin typeface="黑体" panose="02010609060101010101" pitchFamily="2" charset="-122"/>
                <a:ea typeface="黑体" panose="02010609060101010101" pitchFamily="2" charset="-122"/>
                <a:sym typeface="+mn-ea"/>
              </a:rPr>
              <a:t>          </a:t>
            </a:r>
            <a:endParaRPr lang="zh-CN" altLang="en-US" dirty="0">
              <a:solidFill>
                <a:srgbClr val="0070C0"/>
              </a:solidFill>
              <a:latin typeface="黑体" panose="02010609060101010101" pitchFamily="2" charset="-122"/>
              <a:ea typeface="黑体" panose="02010609060101010101" pitchFamily="2" charset="-122"/>
            </a:endParaRPr>
          </a:p>
          <a:p>
            <a:pPr marL="0" indent="0">
              <a:lnSpc>
                <a:spcPct val="150000"/>
              </a:lnSpc>
              <a:spcBef>
                <a:spcPct val="0"/>
              </a:spcBef>
              <a:buNone/>
            </a:pPr>
            <a:r>
              <a:rPr lang="zh-CN" altLang="en-US" dirty="0">
                <a:solidFill>
                  <a:srgbClr val="0070C0"/>
                </a:solidFill>
                <a:latin typeface="黑体" panose="02010609060101010101" pitchFamily="2" charset="-122"/>
                <a:ea typeface="黑体" panose="02010609060101010101" pitchFamily="2" charset="-122"/>
                <a:sym typeface="+mn-ea"/>
              </a:rPr>
              <a:t>     </a:t>
            </a:r>
            <a:endParaRPr lang="zh-CN" altLang="en-US">
              <a:solidFill>
                <a:srgbClr val="0070C0"/>
              </a:solidFill>
              <a:latin typeface="黑体" panose="02010609060101010101" pitchFamily="2" charset="-122"/>
              <a:ea typeface="黑体" panose="02010609060101010101" pitchFamily="2" charset="-122"/>
            </a:endParaRPr>
          </a:p>
          <a:p>
            <a:pPr marL="0" indent="0">
              <a:lnSpc>
                <a:spcPct val="150000"/>
              </a:lnSpc>
              <a:spcBef>
                <a:spcPct val="0"/>
              </a:spcBef>
              <a:buNone/>
            </a:pPr>
            <a:r>
              <a:rPr lang="zh-CN" altLang="en-US" dirty="0">
                <a:solidFill>
                  <a:srgbClr val="0070C0"/>
                </a:solidFill>
                <a:latin typeface="黑体" panose="02010609060101010101" pitchFamily="2" charset="-122"/>
                <a:ea typeface="黑体" panose="02010609060101010101" pitchFamily="2" charset="-122"/>
                <a:sym typeface="+mn-ea"/>
              </a:rPr>
              <a:t>               </a:t>
            </a:r>
            <a:endParaRPr lang="zh-CN" altLang="en-US"/>
          </a:p>
        </p:txBody>
      </p:sp>
      <p:sp>
        <p:nvSpPr>
          <p:cNvPr id="7" name="文本框 6"/>
          <p:cNvSpPr txBox="1"/>
          <p:nvPr/>
        </p:nvSpPr>
        <p:spPr>
          <a:xfrm>
            <a:off x="7698740" y="1923415"/>
            <a:ext cx="3515995" cy="460375"/>
          </a:xfrm>
          <a:prstGeom prst="rect">
            <a:avLst/>
          </a:prstGeom>
          <a:noFill/>
        </p:spPr>
        <p:txBody>
          <a:bodyPr wrap="square" rtlCol="0">
            <a:spAutoFit/>
          </a:bodyPr>
          <a:p>
            <a:pPr algn="l"/>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）列表描述加法</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函数</a:t>
            </a:r>
            <a:endPar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8" name="文本框 7"/>
          <p:cNvSpPr txBox="1"/>
          <p:nvPr/>
        </p:nvSpPr>
        <p:spPr>
          <a:xfrm>
            <a:off x="1633220" y="2574925"/>
            <a:ext cx="4297680" cy="460375"/>
          </a:xfrm>
          <a:prstGeom prst="rect">
            <a:avLst/>
          </a:prstGeom>
          <a:noFill/>
        </p:spPr>
        <p:txBody>
          <a:bodyPr wrap="none" rtlCol="0">
            <a:spAutoFit/>
          </a:bodyPr>
          <a:p>
            <a:pPr algn="l"/>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）列式计算一位二进制加法</a:t>
            </a:r>
            <a:endPar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endParaRPr>
          </a:p>
        </p:txBody>
      </p:sp>
      <p:grpSp>
        <p:nvGrpSpPr>
          <p:cNvPr id="21509" name="组合 8"/>
          <p:cNvGrpSpPr/>
          <p:nvPr/>
        </p:nvGrpSpPr>
        <p:grpSpPr>
          <a:xfrm>
            <a:off x="2409190" y="3471863"/>
            <a:ext cx="2459038" cy="2568575"/>
            <a:chOff x="1066" y="3773"/>
            <a:chExt cx="3872" cy="4044"/>
          </a:xfrm>
        </p:grpSpPr>
        <p:graphicFrame>
          <p:nvGraphicFramePr>
            <p:cNvPr id="21510" name="对象 6">
              <a:hlinkClick r:id="" action="ppaction://ole?verb=0"/>
            </p:cNvPr>
            <p:cNvGraphicFramePr>
              <a:graphicFrameLocks noChangeAspect="1"/>
            </p:cNvGraphicFramePr>
            <p:nvPr/>
          </p:nvGraphicFramePr>
          <p:xfrm>
            <a:off x="2297" y="5829"/>
            <a:ext cx="535" cy="693"/>
          </p:xfrm>
          <a:graphic>
            <a:graphicData uri="http://schemas.openxmlformats.org/presentationml/2006/ole">
              <mc:AlternateContent xmlns:mc="http://schemas.openxmlformats.org/markup-compatibility/2006">
                <mc:Choice xmlns:v="urn:schemas-microsoft-com:vml" Requires="v">
                  <p:oleObj spid="_x0000_s9239" name="" r:id="rId2" imgW="177165" imgH="228600" progId="Equation.KSEE3">
                    <p:embed/>
                  </p:oleObj>
                </mc:Choice>
                <mc:Fallback>
                  <p:oleObj name="" r:id="rId2" imgW="177165" imgH="228600" progId="Equation.KSEE3">
                    <p:embed/>
                    <p:pic>
                      <p:nvPicPr>
                        <p:cNvPr id="0" name="图片 3079"/>
                        <p:cNvPicPr/>
                        <p:nvPr/>
                      </p:nvPicPr>
                      <p:blipFill>
                        <a:blip r:embed="rId3"/>
                        <a:stretch>
                          <a:fillRect/>
                        </a:stretch>
                      </p:blipFill>
                      <p:spPr>
                        <a:xfrm>
                          <a:off x="2297" y="5829"/>
                          <a:ext cx="535" cy="693"/>
                        </a:xfrm>
                        <a:prstGeom prst="rect">
                          <a:avLst/>
                        </a:prstGeom>
                        <a:noFill/>
                        <a:ln w="38100">
                          <a:noFill/>
                          <a:miter/>
                        </a:ln>
                      </p:spPr>
                    </p:pic>
                  </p:oleObj>
                </mc:Fallback>
              </mc:AlternateContent>
            </a:graphicData>
          </a:graphic>
        </p:graphicFrame>
        <p:grpSp>
          <p:nvGrpSpPr>
            <p:cNvPr id="21511" name="组合 7"/>
            <p:cNvGrpSpPr/>
            <p:nvPr/>
          </p:nvGrpSpPr>
          <p:grpSpPr>
            <a:xfrm>
              <a:off x="1066" y="3773"/>
              <a:ext cx="3872" cy="4044"/>
              <a:chOff x="953" y="3773"/>
              <a:chExt cx="3872" cy="4044"/>
            </a:xfrm>
          </p:grpSpPr>
          <p:grpSp>
            <p:nvGrpSpPr>
              <p:cNvPr id="21512" name="组合 8"/>
              <p:cNvGrpSpPr/>
              <p:nvPr/>
            </p:nvGrpSpPr>
            <p:grpSpPr>
              <a:xfrm>
                <a:off x="952" y="3772"/>
                <a:ext cx="3873" cy="4044"/>
                <a:chOff x="2309" y="3774"/>
                <a:chExt cx="3873" cy="4042"/>
              </a:xfrm>
            </p:grpSpPr>
            <p:graphicFrame>
              <p:nvGraphicFramePr>
                <p:cNvPr id="21513" name="对象 1">
                  <a:hlinkClick r:id="" action="ppaction://ole?verb=0"/>
                </p:cNvPr>
                <p:cNvGraphicFramePr>
                  <a:graphicFrameLocks noChangeAspect="1"/>
                </p:cNvGraphicFramePr>
                <p:nvPr/>
              </p:nvGraphicFramePr>
              <p:xfrm>
                <a:off x="4180" y="3774"/>
                <a:ext cx="1056" cy="1452"/>
              </p:xfrm>
              <a:graphic>
                <a:graphicData uri="http://schemas.openxmlformats.org/presentationml/2006/ole">
                  <mc:AlternateContent xmlns:mc="http://schemas.openxmlformats.org/markup-compatibility/2006">
                    <mc:Choice xmlns:v="urn:schemas-microsoft-com:vml" Requires="v">
                      <p:oleObj spid="_x0000_s9240" name="" r:id="rId4" imgW="165100" imgH="228600" progId="Equation.KSEE3">
                        <p:embed/>
                      </p:oleObj>
                    </mc:Choice>
                    <mc:Fallback>
                      <p:oleObj name="" r:id="rId4" imgW="165100" imgH="228600" progId="Equation.KSEE3">
                        <p:embed/>
                        <p:pic>
                          <p:nvPicPr>
                            <p:cNvPr id="0" name="图片 3080"/>
                            <p:cNvPicPr/>
                            <p:nvPr/>
                          </p:nvPicPr>
                          <p:blipFill>
                            <a:blip r:embed="rId5"/>
                            <a:stretch>
                              <a:fillRect/>
                            </a:stretch>
                          </p:blipFill>
                          <p:spPr>
                            <a:xfrm>
                              <a:off x="4180" y="3774"/>
                              <a:ext cx="1056" cy="1452"/>
                            </a:xfrm>
                            <a:prstGeom prst="rect">
                              <a:avLst/>
                            </a:prstGeom>
                            <a:noFill/>
                            <a:ln w="38100">
                              <a:noFill/>
                              <a:miter/>
                            </a:ln>
                          </p:spPr>
                        </p:pic>
                      </p:oleObj>
                    </mc:Fallback>
                  </mc:AlternateContent>
                </a:graphicData>
              </a:graphic>
            </p:graphicFrame>
            <p:graphicFrame>
              <p:nvGraphicFramePr>
                <p:cNvPr id="21514" name="对象 2">
                  <a:hlinkClick r:id="" action="ppaction://ole?verb=0"/>
                </p:cNvPr>
                <p:cNvGraphicFramePr>
                  <a:graphicFrameLocks noChangeAspect="1"/>
                </p:cNvGraphicFramePr>
                <p:nvPr/>
              </p:nvGraphicFramePr>
              <p:xfrm>
                <a:off x="4218" y="4759"/>
                <a:ext cx="923" cy="1275"/>
              </p:xfrm>
              <a:graphic>
                <a:graphicData uri="http://schemas.openxmlformats.org/presentationml/2006/ole">
                  <mc:AlternateContent xmlns:mc="http://schemas.openxmlformats.org/markup-compatibility/2006">
                    <mc:Choice xmlns:v="urn:schemas-microsoft-com:vml" Requires="v">
                      <p:oleObj spid="_x0000_s9241" name="" r:id="rId6" imgW="165100" imgH="228600" progId="Equation.KSEE3">
                        <p:embed/>
                      </p:oleObj>
                    </mc:Choice>
                    <mc:Fallback>
                      <p:oleObj name="" r:id="rId6" imgW="165100" imgH="228600" progId="Equation.KSEE3">
                        <p:embed/>
                        <p:pic>
                          <p:nvPicPr>
                            <p:cNvPr id="0" name="图片 3082"/>
                            <p:cNvPicPr/>
                            <p:nvPr/>
                          </p:nvPicPr>
                          <p:blipFill>
                            <a:blip r:embed="rId7"/>
                            <a:stretch>
                              <a:fillRect/>
                            </a:stretch>
                          </p:blipFill>
                          <p:spPr>
                            <a:xfrm>
                              <a:off x="4218" y="4759"/>
                              <a:ext cx="923" cy="1275"/>
                            </a:xfrm>
                            <a:prstGeom prst="rect">
                              <a:avLst/>
                            </a:prstGeom>
                            <a:noFill/>
                            <a:ln w="38100">
                              <a:noFill/>
                              <a:miter/>
                            </a:ln>
                          </p:spPr>
                        </p:pic>
                      </p:oleObj>
                    </mc:Fallback>
                  </mc:AlternateContent>
                </a:graphicData>
              </a:graphic>
            </p:graphicFrame>
            <p:cxnSp>
              <p:nvCxnSpPr>
                <p:cNvPr id="9" name="直接连接符 8"/>
                <p:cNvCxnSpPr/>
                <p:nvPr/>
              </p:nvCxnSpPr>
              <p:spPr>
                <a:xfrm>
                  <a:off x="2309" y="6513"/>
                  <a:ext cx="3873" cy="22"/>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21516" name="对象 5">
                  <a:hlinkClick r:id="" action="ppaction://ole?verb=0"/>
                </p:cNvPr>
                <p:cNvGraphicFramePr>
                  <a:graphicFrameLocks noChangeAspect="1"/>
                </p:cNvGraphicFramePr>
                <p:nvPr/>
              </p:nvGraphicFramePr>
              <p:xfrm>
                <a:off x="4078" y="6540"/>
                <a:ext cx="923" cy="1276"/>
              </p:xfrm>
              <a:graphic>
                <a:graphicData uri="http://schemas.openxmlformats.org/presentationml/2006/ole">
                  <mc:AlternateContent xmlns:mc="http://schemas.openxmlformats.org/markup-compatibility/2006">
                    <mc:Choice xmlns:v="urn:schemas-microsoft-com:vml" Requires="v">
                      <p:oleObj spid="_x0000_s9242" name="" r:id="rId8" imgW="165100" imgH="228600" progId="Equation.KSEE3">
                        <p:embed/>
                      </p:oleObj>
                    </mc:Choice>
                    <mc:Fallback>
                      <p:oleObj name="" r:id="rId8" imgW="165100" imgH="228600" progId="Equation.KSEE3">
                        <p:embed/>
                        <p:pic>
                          <p:nvPicPr>
                            <p:cNvPr id="0" name="图片 3081"/>
                            <p:cNvPicPr/>
                            <p:nvPr/>
                          </p:nvPicPr>
                          <p:blipFill>
                            <a:blip r:embed="rId9"/>
                            <a:stretch>
                              <a:fillRect/>
                            </a:stretch>
                          </p:blipFill>
                          <p:spPr>
                            <a:xfrm>
                              <a:off x="4078" y="6540"/>
                              <a:ext cx="923" cy="1276"/>
                            </a:xfrm>
                            <a:prstGeom prst="rect">
                              <a:avLst/>
                            </a:prstGeom>
                            <a:noFill/>
                            <a:ln w="38100">
                              <a:noFill/>
                              <a:miter/>
                            </a:ln>
                          </p:spPr>
                        </p:pic>
                      </p:oleObj>
                    </mc:Fallback>
                  </mc:AlternateContent>
                </a:graphicData>
              </a:graphic>
            </p:graphicFrame>
          </p:grpSp>
          <p:graphicFrame>
            <p:nvGraphicFramePr>
              <p:cNvPr id="21517" name="对象 6">
                <a:hlinkClick r:id="" action="ppaction://ole?verb=0"/>
              </p:cNvPr>
              <p:cNvGraphicFramePr>
                <a:graphicFrameLocks noChangeAspect="1"/>
              </p:cNvGraphicFramePr>
              <p:nvPr/>
            </p:nvGraphicFramePr>
            <p:xfrm>
              <a:off x="3417" y="5916"/>
              <a:ext cx="729" cy="693"/>
            </p:xfrm>
            <a:graphic>
              <a:graphicData uri="http://schemas.openxmlformats.org/presentationml/2006/ole">
                <mc:AlternateContent xmlns:mc="http://schemas.openxmlformats.org/markup-compatibility/2006">
                  <mc:Choice xmlns:v="urn:schemas-microsoft-com:vml" Requires="v">
                    <p:oleObj spid="_x0000_s9243" name="" r:id="rId10" imgW="241300" imgH="228600" progId="Equation.KSEE3">
                      <p:embed/>
                    </p:oleObj>
                  </mc:Choice>
                  <mc:Fallback>
                    <p:oleObj name="" r:id="rId10" imgW="241300" imgH="228600" progId="Equation.KSEE3">
                      <p:embed/>
                      <p:pic>
                        <p:nvPicPr>
                          <p:cNvPr id="0" name="图片 3083"/>
                          <p:cNvPicPr/>
                          <p:nvPr/>
                        </p:nvPicPr>
                        <p:blipFill>
                          <a:blip r:embed="rId11"/>
                          <a:stretch>
                            <a:fillRect/>
                          </a:stretch>
                        </p:blipFill>
                        <p:spPr>
                          <a:xfrm>
                            <a:off x="3417" y="5916"/>
                            <a:ext cx="729" cy="693"/>
                          </a:xfrm>
                          <a:prstGeom prst="rect">
                            <a:avLst/>
                          </a:prstGeom>
                          <a:noFill/>
                          <a:ln w="38100">
                            <a:noFill/>
                            <a:miter/>
                          </a:ln>
                        </p:spPr>
                      </p:pic>
                    </p:oleObj>
                  </mc:Fallback>
                </mc:AlternateContent>
              </a:graphicData>
            </a:graphic>
          </p:graphicFrame>
        </p:grpSp>
      </p:grpSp>
      <p:graphicFrame>
        <p:nvGraphicFramePr>
          <p:cNvPr id="10" name="对象 9"/>
          <p:cNvGraphicFramePr/>
          <p:nvPr/>
        </p:nvGraphicFramePr>
        <p:xfrm>
          <a:off x="7806690" y="2574925"/>
          <a:ext cx="3406140" cy="3872865"/>
        </p:xfrm>
        <a:graphic>
          <a:graphicData uri="http://schemas.openxmlformats.org/presentationml/2006/ole">
            <mc:AlternateContent xmlns:mc="http://schemas.openxmlformats.org/markup-compatibility/2006">
              <mc:Choice xmlns:v="urn:schemas-microsoft-com:vml" Requires="v">
                <p:oleObj spid="_x0000_s11" name="" r:id="rId12" imgW="2667000" imgH="1911350" progId="Paint.Picture">
                  <p:embed/>
                </p:oleObj>
              </mc:Choice>
              <mc:Fallback>
                <p:oleObj name="" r:id="rId12" imgW="2667000" imgH="1911350" progId="Paint.Picture">
                  <p:embed/>
                  <p:pic>
                    <p:nvPicPr>
                      <p:cNvPr id="0" name="图片 10"/>
                      <p:cNvPicPr/>
                      <p:nvPr/>
                    </p:nvPicPr>
                    <p:blipFill>
                      <a:blip r:embed="rId13"/>
                      <a:stretch>
                        <a:fillRect/>
                      </a:stretch>
                    </p:blipFill>
                    <p:spPr>
                      <a:xfrm>
                        <a:off x="7806690" y="2574925"/>
                        <a:ext cx="3406140" cy="3872865"/>
                      </a:xfrm>
                      <a:prstGeom prst="rect">
                        <a:avLst/>
                      </a:prstGeom>
                    </p:spPr>
                  </p:pic>
                </p:oleObj>
              </mc:Fallback>
            </mc:AlternateContent>
          </a:graphicData>
        </a:graphic>
      </p:graphicFrame>
      <p:pic>
        <p:nvPicPr>
          <p:cNvPr id="3" name="图片 2" descr="校徽"/>
          <p:cNvPicPr>
            <a:picLocks noChangeAspect="1"/>
          </p:cNvPicPr>
          <p:nvPr/>
        </p:nvPicPr>
        <p:blipFill>
          <a:blip r:embed="rId14">
            <a:alphaModFix amt="67000"/>
          </a:blip>
          <a:stretch>
            <a:fillRect/>
          </a:stretch>
        </p:blipFill>
        <p:spPr>
          <a:xfrm>
            <a:off x="10788015" y="133350"/>
            <a:ext cx="1297940" cy="1242695"/>
          </a:xfrm>
          <a:prstGeom prst="rect">
            <a:avLst/>
          </a:prstGeom>
        </p:spPr>
      </p:pic>
    </p:spTree>
    <p:custDataLst>
      <p:tags r:id="rId1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431925" y="1049020"/>
            <a:ext cx="8826500" cy="476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fontAlgn="auto">
              <a:lnSpc>
                <a:spcPct val="150000"/>
              </a:lnSpc>
              <a:buFont typeface="Wingdings" panose="05000000000000000000" pitchFamily="2" charset="2"/>
              <a:buNone/>
            </a:pPr>
            <a:r>
              <a:rPr lang="en-US" altLang="zh-CN" sz="2400" b="1" dirty="0">
                <a:latin typeface="Times New Roman" panose="02020603050405020304" pitchFamily="18" charset="0"/>
                <a:ea typeface="楷体" panose="02010609060101010101" charset="-122"/>
                <a:cs typeface="Times New Roman" panose="02020603050405020304" pitchFamily="18" charset="0"/>
              </a:rPr>
              <a:t>3)</a:t>
            </a:r>
            <a:r>
              <a:rPr lang="zh-CN" altLang="en-US" sz="2400" b="1" dirty="0">
                <a:latin typeface="Times New Roman" panose="02020603050405020304" pitchFamily="18" charset="0"/>
                <a:ea typeface="楷体" panose="02010609060101010101" charset="-122"/>
                <a:cs typeface="Times New Roman" panose="02020603050405020304" pitchFamily="18" charset="0"/>
              </a:rPr>
              <a:t>网络操作系统</a:t>
            </a:r>
            <a:endParaRPr lang="en-US" altLang="zh-CN" sz="2400" b="1" dirty="0">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网络操作系统的功能</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rPr>
              <a:t>网络通信、资源管理、网络服务、网络管理。</a:t>
            </a:r>
            <a:endParaRPr lang="zh-CN" altLang="en-US"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网络操作系统实例</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Windows NT, Windows Server</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，网络版的</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UNIX</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和</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Linux.</a:t>
            </a:r>
            <a:endPar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0024745" y="6221095"/>
            <a:ext cx="1562100" cy="565150"/>
          </a:xfrm>
          <a:prstGeom prst="rect">
            <a:avLst/>
          </a:prstGeom>
        </p:spPr>
      </p:pic>
      <p:pic>
        <p:nvPicPr>
          <p:cNvPr id="14" name="图片 13" descr="校徽"/>
          <p:cNvPicPr>
            <a:picLocks noChangeAspect="1"/>
          </p:cNvPicPr>
          <p:nvPr/>
        </p:nvPicPr>
        <p:blipFill>
          <a:blip r:embed="rId2">
            <a:alphaModFix amt="67000"/>
          </a:blip>
          <a:stretch>
            <a:fillRect/>
          </a:stretch>
        </p:blipFill>
        <p:spPr>
          <a:xfrm>
            <a:off x="10894060" y="0"/>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386205" y="1080770"/>
            <a:ext cx="8361045" cy="476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fontAlgn="auto">
              <a:lnSpc>
                <a:spcPct val="150000"/>
              </a:lnSpc>
              <a:buFont typeface="Wingdings" panose="05000000000000000000" pitchFamily="2" charset="2"/>
              <a:buNone/>
            </a:pPr>
            <a:r>
              <a:rPr lang="en-US" altLang="zh-CN" sz="2400" b="1" dirty="0">
                <a:latin typeface="Times New Roman" panose="02020603050405020304" pitchFamily="18" charset="0"/>
                <a:ea typeface="楷体" panose="02010609060101010101" charset="-122"/>
                <a:cs typeface="Times New Roman" panose="02020603050405020304" pitchFamily="18" charset="0"/>
              </a:rPr>
              <a:t>4)</a:t>
            </a:r>
            <a:r>
              <a:rPr lang="zh-CN" altLang="en-US" sz="2400" b="1" dirty="0">
                <a:latin typeface="Times New Roman" panose="02020603050405020304" pitchFamily="18" charset="0"/>
                <a:ea typeface="楷体" panose="02010609060101010101" charset="-122"/>
                <a:cs typeface="Times New Roman" panose="02020603050405020304" pitchFamily="18" charset="0"/>
              </a:rPr>
              <a:t>分布式操作系统</a:t>
            </a:r>
            <a:endParaRPr lang="en-US" altLang="zh-CN" sz="2400" b="1" dirty="0">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分布式系统</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多个分散的处理单元经网络互连形成。</a:t>
            </a:r>
            <a:endPar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每个单元包括处理器和局部存储器。</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分布式操作系统</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把分布式系统虚拟成一台独立的计算机。</a:t>
            </a:r>
            <a:endPar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还没有得到广泛应用的分布式操作系统。</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0024745" y="6221095"/>
            <a:ext cx="1562100" cy="565150"/>
          </a:xfrm>
          <a:prstGeom prst="rect">
            <a:avLst/>
          </a:prstGeom>
        </p:spPr>
      </p:pic>
      <p:pic>
        <p:nvPicPr>
          <p:cNvPr id="14" name="图片 13" descr="校徽"/>
          <p:cNvPicPr>
            <a:picLocks noChangeAspect="1"/>
          </p:cNvPicPr>
          <p:nvPr/>
        </p:nvPicPr>
        <p:blipFill>
          <a:blip r:embed="rId2">
            <a:alphaModFix amt="67000"/>
          </a:blip>
          <a:stretch>
            <a:fillRect/>
          </a:stretch>
        </p:blipFill>
        <p:spPr>
          <a:xfrm>
            <a:off x="10894060" y="0"/>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310005" y="1386205"/>
            <a:ext cx="9144635" cy="476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fontAlgn="auto">
              <a:lnSpc>
                <a:spcPct val="150000"/>
              </a:lnSpc>
              <a:buFont typeface="Wingdings" panose="05000000000000000000" pitchFamily="2" charset="2"/>
              <a:buNone/>
            </a:pPr>
            <a:r>
              <a:rPr lang="en-US" altLang="zh-CN" sz="2400" b="1" dirty="0">
                <a:latin typeface="Times New Roman" panose="02020603050405020304" pitchFamily="18" charset="0"/>
                <a:ea typeface="楷体" panose="02010609060101010101" charset="-122"/>
                <a:cs typeface="Times New Roman" panose="02020603050405020304" pitchFamily="18" charset="0"/>
              </a:rPr>
              <a:t>5)</a:t>
            </a:r>
            <a:r>
              <a:rPr lang="zh-CN" altLang="en-US" sz="2400" b="1" dirty="0">
                <a:latin typeface="Times New Roman" panose="02020603050405020304" pitchFamily="18" charset="0"/>
                <a:ea typeface="楷体" panose="02010609060101010101" charset="-122"/>
                <a:cs typeface="Times New Roman" panose="02020603050405020304" pitchFamily="18" charset="0"/>
              </a:rPr>
              <a:t>嵌入式操作系统</a:t>
            </a:r>
            <a:endParaRPr lang="en-US" altLang="zh-CN" sz="2400" b="1" dirty="0">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嵌入式计算机</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嵌入到其他设备中。</a:t>
            </a:r>
            <a:endPar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rPr>
              <a:t>控制被嵌入设备的运行。</a:t>
            </a:r>
            <a:endParaRPr lang="zh-CN" altLang="en-US" sz="2400" b="1" spc="-100" dirty="0">
              <a:solidFill>
                <a:srgbClr val="C00000"/>
              </a:solidFill>
              <a:latin typeface="Times New Roman" panose="02020603050405020304" pitchFamily="18" charset="0"/>
              <a:ea typeface="楷体" panose="02010609060101010101" charset="-122"/>
              <a:cs typeface="Times New Roman" panose="02020603050405020304" pitchFamily="18" charset="0"/>
            </a:endParaRPr>
          </a:p>
          <a:p>
            <a:pPr marL="720090" lvl="1"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嵌入式操作系统</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运行在嵌入式计算机中的操作系统。</a:t>
            </a:r>
            <a:endPar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a:p>
            <a:pPr marL="1120140" lvl="2" indent="0" algn="just" fontAlgn="auto">
              <a:lnSpc>
                <a:spcPct val="150000"/>
              </a:lnSpc>
              <a:buFont typeface="Wingdings" panose="05000000000000000000" pitchFamily="2" charset="2"/>
              <a:buChar char="Ø"/>
            </a:pP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Windows CE</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a:t>
            </a:r>
            <a:r>
              <a:rPr lang="en-US" altLang="zh-CN"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VxWorks</a:t>
            </a:r>
            <a:r>
              <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rPr>
              <a:t>等是常用的嵌入式操作系统。</a:t>
            </a:r>
            <a:endParaRPr lang="zh-CN" altLang="en-US" sz="2400" b="1" spc="-100" dirty="0">
              <a:solidFill>
                <a:srgbClr val="002060"/>
              </a:solidFill>
              <a:latin typeface="Times New Roman" panose="02020603050405020304" pitchFamily="18" charset="0"/>
              <a:ea typeface="楷体" panose="02010609060101010101"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10024745" y="6221095"/>
            <a:ext cx="1562100" cy="565150"/>
          </a:xfrm>
          <a:prstGeom prst="rect">
            <a:avLst/>
          </a:prstGeom>
        </p:spPr>
      </p:pic>
      <p:pic>
        <p:nvPicPr>
          <p:cNvPr id="14" name="图片 13" descr="校徽"/>
          <p:cNvPicPr>
            <a:picLocks noChangeAspect="1"/>
          </p:cNvPicPr>
          <p:nvPr/>
        </p:nvPicPr>
        <p:blipFill>
          <a:blip r:embed="rId2">
            <a:alphaModFix amt="67000"/>
          </a:blip>
          <a:stretch>
            <a:fillRect/>
          </a:stretch>
        </p:blipFill>
        <p:spPr>
          <a:xfrm>
            <a:off x="10894060" y="0"/>
            <a:ext cx="1297940" cy="124269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noChangeArrowheads="1"/>
          </p:cNvSpPr>
          <p:nvPr/>
        </p:nvSpPr>
        <p:spPr>
          <a:xfrm>
            <a:off x="627380" y="537845"/>
            <a:ext cx="7956550" cy="414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2400" b="1" spc="300" dirty="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4.</a:t>
            </a:r>
            <a:r>
              <a:rPr lang="zh-CN" altLang="en-US" sz="2400" b="1" spc="300" dirty="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操作系统的特征</a:t>
            </a:r>
            <a:endParaRPr lang="zh-CN" altLang="en-US" sz="2400" b="1" spc="300" dirty="0">
              <a:solidFill>
                <a:schemeClr val="tx1">
                  <a:lumMod val="75000"/>
                  <a:lumOff val="25000"/>
                </a:schemeClr>
              </a:solidFill>
              <a:latin typeface="Times New Roman" panose="02020603050405020304" pitchFamily="18" charset="0"/>
              <a:ea typeface="楷体" panose="02010609060101010101" charset="-122"/>
              <a:cs typeface="Times New Roman" panose="02020603050405020304" pitchFamily="18" charset="0"/>
            </a:endParaRPr>
          </a:p>
        </p:txBody>
      </p:sp>
      <p:sp>
        <p:nvSpPr>
          <p:cNvPr id="4" name="Text Box 5"/>
          <p:cNvSpPr txBox="1">
            <a:spLocks noChangeArrowheads="1"/>
          </p:cNvSpPr>
          <p:nvPr/>
        </p:nvSpPr>
        <p:spPr bwMode="auto">
          <a:xfrm>
            <a:off x="658756" y="1391473"/>
            <a:ext cx="10766164" cy="476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marR="0" lvl="0" indent="0" algn="l" defTabSz="914400" rtl="0" eaLnBrk="1" fontAlgn="auto" latinLnBrk="0" hangingPunct="1">
              <a:lnSpc>
                <a:spcPct val="114000"/>
              </a:lnSpc>
              <a:spcBef>
                <a:spcPts val="300"/>
              </a:spcBef>
              <a:spcAft>
                <a:spcPts val="0"/>
              </a:spcAft>
              <a:buClr>
                <a:srgbClr val="A04DA3"/>
              </a:buClr>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charset="-122"/>
                <a:cs typeface="Times New Roman" panose="02020603050405020304" pitchFamily="18" charset="0"/>
              </a:rPr>
              <a:t>         1)</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charset="-122"/>
                <a:cs typeface="Times New Roman" panose="02020603050405020304" pitchFamily="18" charset="0"/>
              </a:rPr>
              <a:t>并发性</a:t>
            </a:r>
            <a:r>
              <a:rPr lang="en-US" altLang="zh-CN" sz="2400" b="1" dirty="0">
                <a:latin typeface="Times New Roman" panose="02020603050405020304" pitchFamily="18" charset="0"/>
                <a:ea typeface="楷体" panose="02010609060101010101" charset="-122"/>
                <a:cs typeface="Times New Roman" panose="02020603050405020304" pitchFamily="18" charset="0"/>
                <a:sym typeface="+mn-ea"/>
              </a:rPr>
              <a:t>      </a:t>
            </a:r>
            <a:endParaRPr lang="zh-CN" altLang="en-US" sz="2400" b="1" dirty="0">
              <a:latin typeface="Times New Roman" panose="02020603050405020304" pitchFamily="18" charset="0"/>
              <a:ea typeface="楷体" panose="02010609060101010101" charset="-122"/>
              <a:cs typeface="Times New Roman" panose="02020603050405020304" pitchFamily="18" charset="0"/>
              <a:sym typeface="+mn-ea"/>
            </a:endParaRPr>
          </a:p>
          <a:p>
            <a:pPr marR="0" lvl="0" indent="0" algn="l" defTabSz="914400" rtl="0" eaLnBrk="1" fontAlgn="auto" latinLnBrk="0" hangingPunct="1">
              <a:lnSpc>
                <a:spcPct val="114000"/>
              </a:lnSpc>
              <a:spcBef>
                <a:spcPts val="300"/>
              </a:spcBef>
              <a:spcAft>
                <a:spcPts val="0"/>
              </a:spcAft>
              <a:buClr>
                <a:srgbClr val="A04DA3"/>
              </a:buClr>
              <a:buSzTx/>
              <a:buFont typeface="Wingdings" panose="05000000000000000000" pitchFamily="2" charset="2"/>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并行性和并发性</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Concurrence)</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是既相似又有区别的两个概念，并行性是指两个或多个事件在同一时刻发生；而并发性是指两个或多个事件在同一时间间隔内发生</a:t>
            </a:r>
            <a:r>
              <a:rPr lang="zh-CN" altLang="en-US" sz="2400" dirty="0">
                <a:latin typeface="楷体" panose="02010609060101010101" charset="-122"/>
                <a:ea typeface="楷体" panose="02010609060101010101" charset="-122"/>
                <a:cs typeface="楷体" panose="02010609060101010101" charset="-122"/>
                <a:sym typeface="+mn-ea"/>
              </a:rPr>
              <a:t>。</a:t>
            </a:r>
            <a:endParaRPr lang="zh-CN" altLang="en-US" sz="2400" dirty="0">
              <a:latin typeface="楷体" panose="02010609060101010101" charset="-122"/>
              <a:ea typeface="楷体" panose="02010609060101010101" charset="-122"/>
              <a:cs typeface="楷体" panose="02010609060101010101" charset="-122"/>
              <a:sym typeface="+mn-ea"/>
            </a:endParaRPr>
          </a:p>
          <a:p>
            <a:pPr marR="0" lvl="0" indent="0" algn="l" defTabSz="914400" rtl="0" eaLnBrk="1" fontAlgn="auto" latinLnBrk="0" hangingPunct="1">
              <a:lnSpc>
                <a:spcPct val="114000"/>
              </a:lnSpc>
              <a:spcBef>
                <a:spcPts val="300"/>
              </a:spcBef>
              <a:spcAft>
                <a:spcPts val="0"/>
              </a:spcAft>
              <a:buClr>
                <a:srgbClr val="A04DA3"/>
              </a:buClr>
              <a:buSzTx/>
              <a:buFont typeface="Wingdings" panose="05000000000000000000" pitchFamily="2" charset="2"/>
              <a:buNone/>
              <a:defRPr/>
            </a:pPr>
            <a:r>
              <a:rPr lang="zh-CN" altLang="en-US" sz="2400" dirty="0">
                <a:latin typeface="楷体" panose="02010609060101010101" charset="-122"/>
                <a:ea typeface="楷体" panose="02010609060101010101" charset="-122"/>
                <a:cs typeface="楷体" panose="02010609060101010101" charset="-122"/>
                <a:sym typeface="+mn-ea"/>
              </a:rPr>
              <a:t> </a:t>
            </a:r>
            <a:r>
              <a:rPr lang="en-US" altLang="zh-CN" sz="2400" dirty="0">
                <a:latin typeface="楷体" panose="02010609060101010101" charset="-122"/>
                <a:ea typeface="楷体" panose="02010609060101010101" charset="-122"/>
                <a:cs typeface="楷体" panose="02010609060101010101" charset="-122"/>
                <a:sym typeface="+mn-ea"/>
              </a:rPr>
              <a:t>   </a:t>
            </a:r>
            <a:r>
              <a:rPr lang="zh-CN" altLang="en-US" sz="2400" dirty="0">
                <a:latin typeface="楷体" panose="02010609060101010101" charset="-122"/>
                <a:ea typeface="楷体" panose="02010609060101010101" charset="-122"/>
                <a:cs typeface="楷体" panose="02010609060101010101" charset="-122"/>
                <a:sym typeface="+mn-ea"/>
              </a:rPr>
              <a:t>在多道程序环境下，并发性是指在一段时间内宏观上有多个程序在同时运行。但在单处理机系统中，每一时刻却仅能有一道程序执行，故微观上这些程序只能是分时地交替执行。</a:t>
            </a:r>
            <a:endParaRPr lang="zh-CN" altLang="en-US" sz="2400" dirty="0">
              <a:latin typeface="楷体" panose="02010609060101010101" charset="-122"/>
              <a:ea typeface="楷体" panose="02010609060101010101" charset="-122"/>
              <a:cs typeface="楷体" panose="02010609060101010101" charset="-122"/>
              <a:sym typeface="+mn-ea"/>
            </a:endParaRPr>
          </a:p>
          <a:p>
            <a:pPr marR="0" lvl="0" indent="0" algn="l" defTabSz="914400" rtl="0" eaLnBrk="1" fontAlgn="auto" latinLnBrk="0" hangingPunct="1">
              <a:lnSpc>
                <a:spcPct val="114000"/>
              </a:lnSpc>
              <a:spcBef>
                <a:spcPts val="300"/>
              </a:spcBef>
              <a:spcAft>
                <a:spcPts val="0"/>
              </a:spcAft>
              <a:buClr>
                <a:srgbClr val="A04DA3"/>
              </a:buClr>
              <a:buSzTx/>
              <a:buFont typeface="Wingdings" panose="05000000000000000000" pitchFamily="2" charset="2"/>
              <a:buNone/>
              <a:defRPr/>
            </a:pPr>
            <a:r>
              <a:rPr lang="zh-CN" altLang="en-US" sz="2400" dirty="0">
                <a:latin typeface="楷体" panose="02010609060101010101" charset="-122"/>
                <a:ea typeface="楷体" panose="02010609060101010101" charset="-122"/>
                <a:cs typeface="楷体" panose="02010609060101010101" charset="-122"/>
                <a:sym typeface="+mn-ea"/>
              </a:rPr>
              <a:t> </a:t>
            </a:r>
            <a:r>
              <a:rPr lang="en-US" altLang="zh-CN" sz="2400" dirty="0">
                <a:latin typeface="楷体" panose="02010609060101010101" charset="-122"/>
                <a:ea typeface="楷体" panose="02010609060101010101" charset="-122"/>
                <a:cs typeface="楷体" panose="02010609060101010101" charset="-122"/>
                <a:sym typeface="+mn-ea"/>
              </a:rPr>
              <a:t>   </a:t>
            </a:r>
            <a:r>
              <a:rPr lang="zh-CN" altLang="en-US" sz="2400" dirty="0">
                <a:latin typeface="楷体" panose="02010609060101010101" charset="-122"/>
                <a:ea typeface="楷体" panose="02010609060101010101" charset="-122"/>
                <a:cs typeface="楷体" panose="02010609060101010101" charset="-122"/>
                <a:sym typeface="+mn-ea"/>
              </a:rPr>
              <a:t>倘若在计算机系统中有多个处理机，则这些可以并发执行的程序便可被分配到多个处理机上，实现并行执行，即利用每个处理机来处理一个可并发执行的程序，这样，多个程序便可同时执行。</a:t>
            </a:r>
            <a:endParaRPr kumimoji="0" lang="zh-CN" altLang="en-US" sz="2400" b="1" i="0" u="none" strike="noStrike" kern="1200" cap="none" spc="0" normalizeH="0" baseline="0" noProof="0" dirty="0">
              <a:ln>
                <a:noFill/>
              </a:ln>
              <a:solidFill>
                <a:srgbClr val="002060"/>
              </a:solidFill>
              <a:effectLst/>
              <a:uLnTx/>
              <a:uFillTx/>
              <a:latin typeface="楷体" panose="02010609060101010101" charset="-122"/>
              <a:ea typeface="楷体" panose="02010609060101010101" charset="-122"/>
              <a:cs typeface="楷体" panose="02010609060101010101"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71855" y="244475"/>
            <a:ext cx="10538460" cy="6514465"/>
          </a:xfrm>
          <a:prstGeom prst="rect">
            <a:avLst/>
          </a:prstGeom>
          <a:noFill/>
        </p:spPr>
        <p:txBody>
          <a:bodyPr wrap="square" rtlCol="0" anchor="t">
            <a:spAutoFit/>
          </a:bodyPr>
          <a:p>
            <a:pPr algn="just">
              <a:lnSpc>
                <a:spcPct val="120000"/>
              </a:lnSpc>
              <a:spcBef>
                <a:spcPct val="50000"/>
              </a:spcBef>
            </a:pPr>
            <a:r>
              <a:rPr lang="en-US" altLang="zh-CN" b="1" dirty="0">
                <a:latin typeface="宋体" panose="02010600030101010101" pitchFamily="2" charset="-122"/>
                <a:ea typeface="宋体" panose="02010600030101010101" pitchFamily="2" charset="-122"/>
                <a:sym typeface="+mn-ea"/>
              </a:rPr>
              <a:t>  </a:t>
            </a:r>
            <a:r>
              <a:rPr lang="en-US" altLang="zh-CN" sz="2400" b="1" dirty="0">
                <a:latin typeface="Times New Roman" panose="02020603050405020304" pitchFamily="18" charset="0"/>
                <a:ea typeface="楷体" panose="02010609060101010101" charset="-122"/>
                <a:cs typeface="Times New Roman" panose="02020603050405020304" pitchFamily="18" charset="0"/>
                <a:sym typeface="+mn-ea"/>
              </a:rPr>
              <a:t>  2</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）共享性</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a:lnSpc>
                <a:spcPct val="120000"/>
              </a:lnSpc>
              <a:spcBef>
                <a:spcPct val="50000"/>
              </a:spcBef>
            </a:pP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　　互斥共享方式</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nSpc>
                <a:spcPct val="12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系统中的某些资源，如打印机、磁带机，虽然它们可以提供给多个进程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使用，但为使所打印或记录的结果不致造成混淆，应规定在一段时间内只允许一个进程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访问该资源。为此，系统中应建立一种机制，以保证对这类资源的互斥访问。</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gn="just">
              <a:lnSpc>
                <a:spcPct val="110000"/>
              </a:lnSpc>
              <a:spcBef>
                <a:spcPct val="50000"/>
              </a:spcBef>
            </a:pPr>
            <a:r>
              <a:rPr lang="en-US" altLang="zh-CN" sz="2400" b="1" dirty="0">
                <a:latin typeface="宋体" panose="02010600030101010101" pitchFamily="2" charset="-122"/>
                <a:ea typeface="宋体" panose="02010600030101010101" pitchFamily="2" charset="-122"/>
                <a:sym typeface="+mn-ea"/>
              </a:rPr>
              <a:t>    </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同时访问方式</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a:lnSpc>
                <a:spcPct val="110000"/>
              </a:lnSpc>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系统中还有另一类资源，允许在一段时间内由多个进程“同时”对它们进行访问。这里所谓的“同时”，在单处理机环境下往往是宏观上的，而在微观上，这些进程可能是交替地对该资源进行访问。典型的可供多个进程“同时”访问的资源是磁盘设备，一些用重入码编写的文件也可以被“同时”共享，即若干个用户同时访问该文件。</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gn="just">
              <a:lnSpc>
                <a:spcPct val="110000"/>
              </a:lnSpc>
              <a:spcBef>
                <a:spcPct val="50000"/>
              </a:spcBef>
            </a:pPr>
            <a:r>
              <a:rPr lang="en-US" altLang="zh-CN" sz="2400" dirty="0">
                <a:latin typeface="楷体" panose="02010609060101010101" charset="-122"/>
                <a:ea typeface="楷体" panose="02010609060101010101" charset="-122"/>
                <a:sym typeface="+mn-ea"/>
              </a:rPr>
              <a:t>   </a:t>
            </a:r>
            <a:r>
              <a:rPr lang="zh-CN" altLang="en-US" sz="2400" dirty="0">
                <a:latin typeface="楷体" panose="02010609060101010101" charset="-122"/>
                <a:ea typeface="楷体" panose="02010609060101010101" charset="-122"/>
                <a:sym typeface="+mn-ea"/>
              </a:rPr>
              <a:t>并发和共享是操作系统的两个最基本的特征，它们又是互为存在的条件。</a:t>
            </a:r>
            <a:endParaRPr lang="zh-CN" altLang="en-US" sz="2400">
              <a:latin typeface="楷体" panose="02010609060101010101" charset="-122"/>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5"/>
          <p:cNvSpPr txBox="1">
            <a:spLocks noChangeArrowheads="1"/>
          </p:cNvSpPr>
          <p:nvPr/>
        </p:nvSpPr>
        <p:spPr bwMode="auto">
          <a:xfrm>
            <a:off x="735330" y="514985"/>
            <a:ext cx="10720705" cy="544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marR="0" lvl="0" indent="0" algn="l" defTabSz="914400" rtl="0" eaLnBrk="1" fontAlgn="auto" latinLnBrk="0" hangingPunct="1">
              <a:lnSpc>
                <a:spcPct val="140000"/>
              </a:lnSpc>
              <a:spcBef>
                <a:spcPts val="300"/>
              </a:spcBef>
              <a:spcAft>
                <a:spcPts val="0"/>
              </a:spcAft>
              <a:buClr>
                <a:srgbClr val="A04DA3"/>
              </a:buClr>
              <a:buSzTx/>
              <a:buFont typeface="Wingdings" panose="05000000000000000000" pitchFamily="2" charset="2"/>
              <a:buNone/>
              <a:defRPr/>
            </a:pPr>
            <a:r>
              <a:rPr kumimoji="0" lang="en-US" altLang="zh-CN" sz="36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charset="-122"/>
                <a:cs typeface="Times New Roman" panose="02020603050405020304" pitchFamily="18" charset="0"/>
              </a:rPr>
              <a:t>     </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charset="-122"/>
                <a:cs typeface="Times New Roman" panose="02020603050405020304" pitchFamily="18" charset="0"/>
              </a:rPr>
              <a:t> 3)</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charset="-122"/>
                <a:cs typeface="Times New Roman" panose="02020603050405020304" pitchFamily="18" charset="0"/>
              </a:rPr>
              <a:t>虚拟性</a:t>
            </a:r>
            <a:endParaRPr kumimoji="0" lang="en-US" altLang="zh-CN" sz="36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charset="-122"/>
              <a:cs typeface="Times New Roman" panose="02020603050405020304" pitchFamily="18" charset="0"/>
            </a:endParaRPr>
          </a:p>
          <a:p>
            <a:pPr indent="0" algn="just">
              <a:lnSpc>
                <a:spcPct val="130000"/>
              </a:lnSpc>
              <a:spcBef>
                <a:spcPct val="50000"/>
              </a:spcBef>
              <a:buNone/>
            </a:pPr>
            <a:r>
              <a:rPr lang="en-US" altLang="zh-CN" sz="2400" b="1" dirty="0">
                <a:latin typeface="Times New Roman" panose="02020603050405020304" pitchFamily="18" charset="0"/>
                <a:ea typeface="楷体" panose="02010609060101010101" charset="-122"/>
                <a:sym typeface="+mn-ea"/>
              </a:rPr>
              <a:t>         </a:t>
            </a:r>
            <a:r>
              <a:rPr lang="zh-CN" altLang="en-US" sz="2400" b="1" dirty="0">
                <a:latin typeface="Times New Roman" panose="02020603050405020304" pitchFamily="18" charset="0"/>
                <a:ea typeface="楷体" panose="02010609060101010101" charset="-122"/>
                <a:sym typeface="+mn-ea"/>
              </a:rPr>
              <a:t>时分复用技术</a:t>
            </a:r>
            <a:endParaRPr lang="zh-CN" altLang="en-US" sz="2400" b="1" dirty="0">
              <a:latin typeface="Times New Roman" panose="02020603050405020304" pitchFamily="18" charset="0"/>
              <a:ea typeface="楷体" panose="02010609060101010101" charset="-122"/>
            </a:endParaRPr>
          </a:p>
          <a:p>
            <a:pPr indent="0">
              <a:lnSpc>
                <a:spcPct val="130000"/>
              </a:lnSpc>
              <a:spcBef>
                <a:spcPct val="50000"/>
              </a:spcBef>
              <a:buNone/>
            </a:pPr>
            <a:r>
              <a:rPr lang="en-US" altLang="zh-CN" sz="2400" dirty="0">
                <a:latin typeface="Times New Roman" panose="02020603050405020304" pitchFamily="18" charset="0"/>
                <a:ea typeface="楷体" panose="02010609060101010101" charset="-122"/>
                <a:sym typeface="+mn-ea"/>
              </a:rPr>
              <a:t>         </a:t>
            </a:r>
            <a:r>
              <a:rPr lang="zh-CN" altLang="en-US" sz="2400" dirty="0">
                <a:latin typeface="Times New Roman" panose="02020603050405020304" pitchFamily="18" charset="0"/>
                <a:ea typeface="楷体" panose="02010609060101010101" charset="-122"/>
                <a:sym typeface="+mn-ea"/>
              </a:rPr>
              <a:t>在计算机领域中，广泛利用该技术来实现虚拟处理机、虚拟设备等，以提高资源的利用率。</a:t>
            </a:r>
            <a:r>
              <a:rPr lang="zh-CN" altLang="en-US" sz="3000" dirty="0">
                <a:latin typeface="Times New Roman" panose="02020603050405020304" pitchFamily="18" charset="0"/>
                <a:ea typeface="宋体" panose="02010600030101010101" pitchFamily="2" charset="-122"/>
                <a:sym typeface="+mn-ea"/>
              </a:rPr>
              <a:t> </a:t>
            </a:r>
            <a:endParaRPr lang="zh-CN" altLang="en-US" sz="3000" dirty="0">
              <a:latin typeface="Times New Roman" panose="02020603050405020304" pitchFamily="18" charset="0"/>
              <a:ea typeface="宋体" panose="02010600030101010101" pitchFamily="2" charset="-122"/>
              <a:sym typeface="+mn-ea"/>
            </a:endParaRPr>
          </a:p>
          <a:p>
            <a:pPr indent="0" algn="just">
              <a:lnSpc>
                <a:spcPct val="130000"/>
              </a:lnSpc>
              <a:spcBef>
                <a:spcPct val="50000"/>
              </a:spcBef>
              <a:buNone/>
            </a:pPr>
            <a:r>
              <a:rPr lang="en-US" altLang="zh-CN" sz="3000" b="1" dirty="0">
                <a:latin typeface="宋体" panose="02010600030101010101" pitchFamily="2" charset="-122"/>
                <a:ea typeface="宋体" panose="02010600030101010101" pitchFamily="2" charset="-122"/>
                <a:sym typeface="+mn-ea"/>
              </a:rPr>
              <a:t>   </a:t>
            </a:r>
            <a:r>
              <a:rPr lang="zh-CN" altLang="en-US" sz="2400" b="1" dirty="0">
                <a:latin typeface="Times New Roman" panose="02020603050405020304" pitchFamily="18" charset="0"/>
                <a:ea typeface="楷体" panose="02010609060101010101" charset="-122"/>
                <a:sym typeface="+mn-ea"/>
              </a:rPr>
              <a:t>空分复用技术</a:t>
            </a:r>
            <a:endParaRPr lang="zh-CN" altLang="en-US" sz="2400" b="1" dirty="0">
              <a:latin typeface="Times New Roman" panose="02020603050405020304" pitchFamily="18" charset="0"/>
              <a:ea typeface="楷体" panose="02010609060101010101" charset="-122"/>
            </a:endParaRPr>
          </a:p>
          <a:p>
            <a:pPr indent="0">
              <a:lnSpc>
                <a:spcPct val="130000"/>
              </a:lnSpc>
              <a:spcBef>
                <a:spcPct val="50000"/>
              </a:spcBef>
              <a:buNone/>
            </a:pPr>
            <a:r>
              <a:rPr lang="en-US" altLang="zh-CN" sz="2400" dirty="0">
                <a:latin typeface="Times New Roman" panose="02020603050405020304" pitchFamily="18" charset="0"/>
                <a:ea typeface="楷体" panose="02010609060101010101" charset="-122"/>
                <a:sym typeface="+mn-ea"/>
              </a:rPr>
              <a:t>       </a:t>
            </a:r>
            <a:r>
              <a:rPr lang="zh-CN" altLang="en-US" sz="2400" dirty="0">
                <a:latin typeface="Times New Roman" panose="02020603050405020304" pitchFamily="18" charset="0"/>
                <a:ea typeface="楷体" panose="02010609060101010101" charset="-122"/>
                <a:sym typeface="+mn-ea"/>
              </a:rPr>
              <a:t>在计算机中也使用了空分复用技术来提高存储空间的利用率，如</a:t>
            </a:r>
            <a:r>
              <a:rPr lang="zh-CN" altLang="en-US" sz="2400" dirty="0">
                <a:latin typeface="Times New Roman" panose="02020603050405020304" pitchFamily="18" charset="0"/>
                <a:ea typeface="楷体" panose="02010609060101010101" charset="-122"/>
                <a:sym typeface="+mn-ea"/>
              </a:rPr>
              <a:t>通过虚拟磁盘技术将一台硬盘虚拟为多台虚拟磁</a:t>
            </a:r>
            <a:r>
              <a:rPr lang="zh-CN" altLang="en-US" sz="2400" dirty="0">
                <a:latin typeface="楷体" panose="02010609060101010101" charset="-122"/>
                <a:ea typeface="楷体" panose="02010609060101010101" charset="-122"/>
                <a:sym typeface="+mn-ea"/>
              </a:rPr>
              <a:t>盘，</a:t>
            </a:r>
            <a:r>
              <a:rPr lang="zh-CN" altLang="en-US" sz="2400" dirty="0">
                <a:latin typeface="楷体" panose="02010609060101010101" charset="-122"/>
                <a:ea typeface="楷体" panose="02010609060101010101" charset="-122"/>
                <a:sym typeface="+mn-ea"/>
              </a:rPr>
              <a:t>虚拟存储器技术</a:t>
            </a:r>
            <a:r>
              <a:rPr lang="zh-CN" altLang="en-US" sz="2400" dirty="0">
                <a:latin typeface="楷体" panose="02010609060101010101" charset="-122"/>
                <a:ea typeface="楷体" panose="02010609060101010101" charset="-122"/>
                <a:sym typeface="+mn-ea"/>
              </a:rPr>
              <a:t>则是利用存储器的空闲空间来存放其它的程序，以提高内存的利用率。</a:t>
            </a:r>
            <a:endParaRPr kumimoji="0" lang="zh-CN" altLang="en-US" sz="30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5"/>
          <p:cNvSpPr txBox="1">
            <a:spLocks noChangeArrowheads="1"/>
          </p:cNvSpPr>
          <p:nvPr/>
        </p:nvSpPr>
        <p:spPr bwMode="auto">
          <a:xfrm>
            <a:off x="735330" y="514985"/>
            <a:ext cx="1072070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0000"/>
                </a:solidFill>
                <a:miter lim="800000"/>
                <a:headEnd/>
                <a:tailEnd/>
              </a14:hiddenLine>
            </a:ext>
          </a:extLst>
        </p:spPr>
        <p:txBody>
          <a:bodyPr lIns="0" tIns="0" rIns="0" bIns="0"/>
          <a:lstStyle>
            <a:lvl1pPr indent="9398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defRPr>
            </a:lvl1pPr>
            <a:lvl2pPr marL="742950" indent="-285750">
              <a:spcBef>
                <a:spcPts val="300"/>
              </a:spcBef>
              <a:buClr>
                <a:schemeClr val="accent2"/>
              </a:buClr>
              <a:buFont typeface="Georgia" panose="02040502050405020303" pitchFamily="18" charset="0"/>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defRPr>
            </a:lvl9pPr>
          </a:lstStyle>
          <a:p>
            <a:pPr indent="0" algn="just">
              <a:lnSpc>
                <a:spcPct val="120000"/>
              </a:lnSpc>
              <a:spcBef>
                <a:spcPct val="50000"/>
              </a:spcBef>
              <a:buNone/>
            </a:pPr>
            <a:r>
              <a:rPr lang="en-US" altLang="zh-CN" sz="2400" b="1" dirty="0">
                <a:latin typeface="宋体" panose="02010600030101010101" pitchFamily="2" charset="-122"/>
                <a:ea typeface="宋体" panose="02010600030101010101" pitchFamily="2" charset="-122"/>
                <a:sym typeface="+mn-ea"/>
              </a:rPr>
              <a:t>    </a:t>
            </a:r>
            <a:r>
              <a:rPr lang="en-US" altLang="zh-CN" sz="2400" b="1" dirty="0">
                <a:latin typeface="Times New Roman" panose="02020603050405020304" pitchFamily="18" charset="0"/>
                <a:ea typeface="楷体" panose="02010609060101010101" charset="-122"/>
                <a:cs typeface="Times New Roman" panose="02020603050405020304" pitchFamily="18" charset="0"/>
                <a:sym typeface="+mn-ea"/>
              </a:rPr>
              <a:t>4)</a:t>
            </a:r>
            <a:r>
              <a:rPr lang="zh-CN" altLang="en-US" sz="2400" b="1" dirty="0">
                <a:latin typeface="Times New Roman" panose="02020603050405020304" pitchFamily="18" charset="0"/>
                <a:ea typeface="楷体" panose="02010609060101010101" charset="-122"/>
                <a:cs typeface="Times New Roman" panose="02020603050405020304" pitchFamily="18" charset="0"/>
                <a:sym typeface="+mn-ea"/>
              </a:rPr>
              <a:t>异步性</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indent="0">
              <a:lnSpc>
                <a:spcPct val="120000"/>
              </a:lnSpc>
              <a:spcBef>
                <a:spcPct val="50000"/>
              </a:spcBef>
              <a:buNone/>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在多道程序环境下允许多个进程并发执行，但只有进程在获得所需的资源后方能执行。在单处理机环境下，由于系统中只有一台处理机，因而每次只允许一个进程执行，其余进程只能等待。可见，由于</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处理机、内存和</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I/O</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设备</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等</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资源因素的限制，使进程的执行通常都不是“一气呵成”，而是以“停停走走”的方式运行。</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indent="0">
              <a:lnSpc>
                <a:spcPct val="120000"/>
              </a:lnSpc>
              <a:spcBef>
                <a:spcPct val="50000"/>
              </a:spcBef>
              <a:buNone/>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内存中的每个进程在何时能获得处理机运行，何时又因提出某种资源请求而暂停，以及进程以怎样的速度向前推进，每道程序总共需多少时间才能完成，等等，这些都是不可预知的。由于各用户程序性能的不同，有的侧重于计算而较少需要</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I/O</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而有的程序其计算少而</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I/O</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多，这样，很可能是先进入内存的作业后完成，而后进入内存的作业先完成。或者说，进程是以人们不可预知的速度向前推进，此即进程的异步性</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err="1">
                <a:latin typeface="Times New Roman" panose="02020603050405020304" pitchFamily="18" charset="0"/>
                <a:ea typeface="楷体" panose="02010609060101010101" charset="-122"/>
                <a:cs typeface="Times New Roman" panose="02020603050405020304" pitchFamily="18" charset="0"/>
                <a:sym typeface="+mn-ea"/>
              </a:rPr>
              <a:t>Asynchronism</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marR="0" lvl="0" indent="0" algn="l" defTabSz="914400" rtl="0" eaLnBrk="1" fontAlgn="auto" latinLnBrk="0" hangingPunct="1">
              <a:lnSpc>
                <a:spcPct val="140000"/>
              </a:lnSpc>
              <a:spcBef>
                <a:spcPts val="300"/>
              </a:spcBef>
              <a:spcAft>
                <a:spcPts val="0"/>
              </a:spcAft>
              <a:buClr>
                <a:srgbClr val="A04DA3"/>
              </a:buClr>
              <a:buSzTx/>
              <a:buFont typeface="Wingdings" panose="05000000000000000000" pitchFamily="2" charset="2"/>
              <a:buNone/>
              <a:defRPr/>
            </a:pPr>
            <a:endParaRPr kumimoji="0" lang="zh-CN" altLang="en-US" sz="3000" b="1" i="0" u="none" strike="noStrike" kern="1200" cap="none" spc="0" normalizeH="0" baseline="0" noProof="0" dirty="0">
              <a:ln>
                <a:noFill/>
              </a:ln>
              <a:solidFill>
                <a:srgbClr val="002060"/>
              </a:solidFill>
              <a:effectLst/>
              <a:uLnTx/>
              <a:uFillTx/>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3"/>
          <p:cNvSpPr>
            <a:spLocks noGrp="1" noChangeArrowheads="1"/>
          </p:cNvSpPr>
          <p:nvPr/>
        </p:nvSpPr>
        <p:spPr>
          <a:xfrm>
            <a:off x="743585" y="1555115"/>
            <a:ext cx="9986645" cy="37471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Bef>
                <a:spcPts val="0"/>
              </a:spcBef>
              <a:buNone/>
            </a:pPr>
            <a:r>
              <a:rPr lang="en-US" altLang="zh-CN" sz="2400" b="1" spc="300" dirty="0" smtClean="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     1)</a:t>
            </a:r>
            <a:r>
              <a:rPr lang="zh-CN" altLang="en-US" sz="2400" b="1" spc="300" dirty="0" smtClean="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处理器管理功能</a:t>
            </a:r>
            <a:endParaRPr lang="zh-CN" altLang="en-US" sz="2400" b="1" spc="300" dirty="0" smtClean="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endParaRPr>
          </a:p>
          <a:p>
            <a:pPr marL="0" indent="0" fontAlgn="auto">
              <a:lnSpc>
                <a:spcPct val="150000"/>
              </a:lnSpc>
              <a:spcBef>
                <a:spcPts val="0"/>
              </a:spcBef>
              <a:buNone/>
            </a:pP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在传统的多道程序系统中，处理机的分配和运行都是以</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进程</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为基本单位，因而对处理机的管理可归结为对进程的管理；在引入了</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线程</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的</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OS</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中，也包含对线程的管理。处理机管理的主要功能是创建和撤消进程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，对诸进程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的运行进行协调，实现进程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之间的信息交换，以及按照一定的算法把处理机分配给进程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b="1" spc="300" dirty="0">
              <a:solidFill>
                <a:schemeClr val="tx1">
                  <a:lumMod val="75000"/>
                  <a:lumOff val="25000"/>
                </a:schemeClr>
              </a:solidFill>
              <a:latin typeface="Times New Roman" panose="02020603050405020304" pitchFamily="18" charset="0"/>
              <a:ea typeface="楷体" panose="02010609060101010101" charset="-122"/>
              <a:cs typeface="Times New Roman" panose="02020603050405020304" pitchFamily="18" charset="0"/>
            </a:endParaRPr>
          </a:p>
        </p:txBody>
      </p:sp>
      <p:sp>
        <p:nvSpPr>
          <p:cNvPr id="2" name="Rectangle 3"/>
          <p:cNvSpPr>
            <a:spLocks noGrp="1" noChangeArrowheads="1"/>
          </p:cNvSpPr>
          <p:nvPr/>
        </p:nvSpPr>
        <p:spPr>
          <a:xfrm>
            <a:off x="743585" y="795655"/>
            <a:ext cx="7956550" cy="414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2400" b="1" spc="300" dirty="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5.</a:t>
            </a:r>
            <a:r>
              <a:rPr lang="zh-CN" altLang="en-US" sz="2400" b="1" spc="300" dirty="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资源</a:t>
            </a:r>
            <a:r>
              <a:rPr lang="zh-CN" altLang="en-US" sz="2400" b="1" spc="300" dirty="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管理角度看操作系统的</a:t>
            </a:r>
            <a:r>
              <a:rPr lang="zh-CN" altLang="en-US" sz="2400" b="1" spc="300" dirty="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rPr>
              <a:t>功能</a:t>
            </a:r>
            <a:endParaRPr lang="zh-CN" altLang="en-US" sz="2400" b="1" spc="300" dirty="0">
              <a:solidFill>
                <a:srgbClr val="44546A">
                  <a:lumMod val="75000"/>
                </a:srgbClr>
              </a:solidFill>
              <a:latin typeface="Times New Roman" panose="02020603050405020304" pitchFamily="18" charset="0"/>
              <a:ea typeface="楷体" panose="02010609060101010101" charset="-122"/>
              <a:cs typeface="Times New Roman" panose="02020603050405020304" pitchFamily="18" charset="0"/>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7412" name="文本框 1297411"/>
          <p:cNvSpPr txBox="1"/>
          <p:nvPr/>
        </p:nvSpPr>
        <p:spPr>
          <a:xfrm>
            <a:off x="1466215" y="1409700"/>
            <a:ext cx="9258935" cy="3895090"/>
          </a:xfrm>
          <a:prstGeom prst="rect">
            <a:avLst/>
          </a:prstGeom>
          <a:noFill/>
          <a:ln w="9525">
            <a:noFill/>
          </a:ln>
        </p:spPr>
        <p:txBody>
          <a:bodyPr wrap="square">
            <a:spAutoFit/>
          </a:bodyPr>
          <a:p>
            <a:pPr algn="just">
              <a:lnSpc>
                <a:spcPct val="130000"/>
              </a:lnSpc>
              <a:spcBef>
                <a:spcPct val="50000"/>
              </a:spcBef>
            </a:pPr>
            <a:r>
              <a:rPr lang="zh-CN" altLang="en-US"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①</a:t>
            </a:r>
            <a:r>
              <a:rPr lang="zh-CN" altLang="en-US" sz="2400" b="1" dirty="0">
                <a:latin typeface="Times New Roman" panose="02020603050405020304" pitchFamily="18" charset="0"/>
                <a:ea typeface="楷体" panose="02010609060101010101" charset="-122"/>
                <a:cs typeface="Times New Roman" panose="02020603050405020304" pitchFamily="18" charset="0"/>
              </a:rPr>
              <a:t>进程控制</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在传统的多道程序环境下，要使作业运行，必须先为它</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创建</a:t>
            </a:r>
            <a:r>
              <a:rPr lang="zh-CN" altLang="en-US" sz="2400" dirty="0">
                <a:latin typeface="Times New Roman" panose="02020603050405020304" pitchFamily="18" charset="0"/>
                <a:ea typeface="楷体" panose="02010609060101010101" charset="-122"/>
                <a:cs typeface="Times New Roman" panose="02020603050405020304" pitchFamily="18" charset="0"/>
              </a:rPr>
              <a:t>一个或几个进程，并为之分配必要的资源。当进程运行结束时，立即</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撤消</a:t>
            </a:r>
            <a:r>
              <a:rPr lang="zh-CN" altLang="en-US" sz="2400" dirty="0">
                <a:latin typeface="Times New Roman" panose="02020603050405020304" pitchFamily="18" charset="0"/>
                <a:ea typeface="楷体" panose="02010609060101010101" charset="-122"/>
                <a:cs typeface="Times New Roman" panose="02020603050405020304" pitchFamily="18" charset="0"/>
              </a:rPr>
              <a:t>该进程，以便能及时回收该进程所占用的各类资源。进程控制的主要功能是为作业创建进程，撤消已结束的进程，以及控制进程在运行过程中的状态转换。在现代</a:t>
            </a:r>
            <a:r>
              <a:rPr lang="en-US" altLang="zh-CN" sz="2400">
                <a:latin typeface="Times New Roman" panose="02020603050405020304" pitchFamily="18" charset="0"/>
                <a:ea typeface="楷体" panose="02010609060101010101" charset="-122"/>
                <a:cs typeface="Times New Roman" panose="02020603050405020304" pitchFamily="18" charset="0"/>
              </a:rPr>
              <a:t>OS</a:t>
            </a:r>
            <a:r>
              <a:rPr lang="zh-CN" altLang="en-US" sz="2400" dirty="0">
                <a:latin typeface="Times New Roman" panose="02020603050405020304" pitchFamily="18" charset="0"/>
                <a:ea typeface="楷体" panose="02010609060101010101" charset="-122"/>
                <a:cs typeface="Times New Roman" panose="02020603050405020304" pitchFamily="18" charset="0"/>
              </a:rPr>
              <a:t>中，进程控制还应具有为一个进程创建若干个线程的功能和撤消</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终止</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已完成任务的线程的功能。</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6388" name="文本框 1296387"/>
          <p:cNvSpPr txBox="1"/>
          <p:nvPr/>
        </p:nvSpPr>
        <p:spPr>
          <a:xfrm>
            <a:off x="1567180" y="762000"/>
            <a:ext cx="8760460" cy="4966335"/>
          </a:xfrm>
          <a:prstGeom prst="rect">
            <a:avLst/>
          </a:prstGeom>
          <a:noFill/>
          <a:ln w="9525">
            <a:noFill/>
          </a:ln>
        </p:spPr>
        <p:txBody>
          <a:bodyPr wrap="square">
            <a:spAutoFit/>
          </a:bodyPr>
          <a:p>
            <a:pPr algn="just">
              <a:lnSpc>
                <a:spcPct val="120000"/>
              </a:lnSpc>
              <a:spcBef>
                <a:spcPct val="50000"/>
              </a:spcBef>
            </a:pPr>
            <a:r>
              <a:rPr lang="zh-CN" altLang="en-US" b="1" dirty="0">
                <a:latin typeface="宋体" panose="02010600030101010101" pitchFamily="2" charset="-122"/>
                <a:ea typeface="宋体" panose="02010600030101010101" pitchFamily="2" charset="-122"/>
              </a:rPr>
              <a:t>　</a:t>
            </a:r>
            <a:r>
              <a:rPr lang="zh-CN" altLang="en-US" sz="2400" b="1" dirty="0">
                <a:latin typeface="Times New Roman" panose="02020603050405020304" pitchFamily="18" charset="0"/>
                <a:ea typeface="楷体" panose="02010609060101010101" charset="-122"/>
                <a:cs typeface="Times New Roman" panose="02020603050405020304" pitchFamily="18" charset="0"/>
              </a:rPr>
              <a:t>　</a:t>
            </a:r>
            <a:r>
              <a:rPr lang="en-US" altLang="zh-CN" sz="2400" b="1" dirty="0">
                <a:latin typeface="Times New Roman" panose="02020603050405020304" pitchFamily="18" charset="0"/>
                <a:ea typeface="楷体" panose="02010609060101010101" charset="-122"/>
                <a:cs typeface="Times New Roman" panose="02020603050405020304" pitchFamily="18" charset="0"/>
              </a:rPr>
              <a:t>②</a:t>
            </a:r>
            <a:r>
              <a:rPr lang="zh-CN" altLang="en-US" sz="2400" b="1" dirty="0">
                <a:latin typeface="Times New Roman" panose="02020603050405020304" pitchFamily="18" charset="0"/>
                <a:ea typeface="楷体" panose="02010609060101010101" charset="-122"/>
                <a:cs typeface="Times New Roman" panose="02020603050405020304" pitchFamily="18" charset="0"/>
              </a:rPr>
              <a:t>进程同步</a:t>
            </a:r>
            <a:endParaRPr lang="zh-CN" altLang="en-US" sz="2400" b="1"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前已述及，进程是以异步方式运行的，并以人们不可预知的速度向前推进。为使多个进程能有条不紊地运行，系统中必须设置进程同步机制。进程同步的主要任务是为多个进程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含线程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的运行进行协调。有两种协调方式：</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gn="just"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(1) </a:t>
            </a:r>
            <a:r>
              <a:rPr lang="zh-CN" altLang="en-US" sz="2400" dirty="0">
                <a:latin typeface="Times New Roman" panose="02020603050405020304" pitchFamily="18" charset="0"/>
                <a:ea typeface="楷体" panose="02010609060101010101" charset="-122"/>
                <a:cs typeface="Times New Roman" panose="02020603050405020304" pitchFamily="18" charset="0"/>
              </a:rPr>
              <a:t>进程互斥方式。这是指诸进程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在对临界资源进行访问时，应采用互斥方式；</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(2) </a:t>
            </a:r>
            <a:r>
              <a:rPr lang="zh-CN" altLang="en-US" sz="2400" dirty="0">
                <a:latin typeface="Times New Roman" panose="02020603050405020304" pitchFamily="18" charset="0"/>
                <a:ea typeface="楷体" panose="02010609060101010101" charset="-122"/>
                <a:cs typeface="Times New Roman" panose="02020603050405020304" pitchFamily="18" charset="0"/>
              </a:rPr>
              <a:t>进程同步方式。这是指在相互合作去完成共同任务的诸进程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线程</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间，由同步机构对它们的执行次序加以协调。</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pic>
        <p:nvPicPr>
          <p:cNvPr id="14" name="图片 13" descr="校徽"/>
          <p:cNvPicPr>
            <a:picLocks noChangeAspect="1"/>
          </p:cNvPicPr>
          <p:nvPr/>
        </p:nvPicPr>
        <p:blipFill>
          <a:blip r:embed="rId1">
            <a:alphaModFix amt="67000"/>
          </a:blip>
          <a:stretch>
            <a:fillRect/>
          </a:stretch>
        </p:blipFill>
        <p:spPr>
          <a:xfrm>
            <a:off x="10894060" y="0"/>
            <a:ext cx="1297940" cy="1242695"/>
          </a:xfrm>
          <a:prstGeom prst="rect">
            <a:avLst/>
          </a:prstGeom>
        </p:spPr>
      </p:pic>
    </p:spTree>
  </p:cSld>
  <p:clrMapOvr>
    <a:masterClrMapping/>
  </p:clrMapOvr>
  <p:transition>
    <p:zoom dir="in"/>
  </p:transition>
</p:sld>
</file>

<file path=ppt/tags/tag1.xml><?xml version="1.0" encoding="utf-8"?>
<p:tagLst xmlns:p="http://schemas.openxmlformats.org/presentationml/2006/main">
  <p:tag name="TIMING" val="|25"/>
</p:tagLst>
</file>

<file path=ppt/tags/tag10.xml><?xml version="1.0" encoding="utf-8"?>
<p:tagLst xmlns:p="http://schemas.openxmlformats.org/presentationml/2006/main">
  <p:tag name="TIMING" val="|25"/>
</p:tagLst>
</file>

<file path=ppt/tags/tag11.xml><?xml version="1.0" encoding="utf-8"?>
<p:tagLst xmlns:p="http://schemas.openxmlformats.org/presentationml/2006/main">
  <p:tag name="TIMING" val="|25"/>
</p:tagLst>
</file>

<file path=ppt/tags/tag12.xml><?xml version="1.0" encoding="utf-8"?>
<p:tagLst xmlns:p="http://schemas.openxmlformats.org/presentationml/2006/main">
  <p:tag name="TIMING" val="|25"/>
</p:tagLst>
</file>

<file path=ppt/tags/tag13.xml><?xml version="1.0" encoding="utf-8"?>
<p:tagLst xmlns:p="http://schemas.openxmlformats.org/presentationml/2006/main">
  <p:tag name="TIMING" val="|25"/>
</p:tagLst>
</file>

<file path=ppt/tags/tag14.xml><?xml version="1.0" encoding="utf-8"?>
<p:tagLst xmlns:p="http://schemas.openxmlformats.org/presentationml/2006/main">
  <p:tag name="TIMING" val="|25"/>
</p:tagLst>
</file>

<file path=ppt/tags/tag15.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16.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17.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18.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19.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2.xml><?xml version="1.0" encoding="utf-8"?>
<p:tagLst xmlns:p="http://schemas.openxmlformats.org/presentationml/2006/main">
  <p:tag name="TIMING" val="|25"/>
</p:tagLst>
</file>

<file path=ppt/tags/tag20.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21.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22.xml><?xml version="1.0" encoding="utf-8"?>
<p:tagLst xmlns:p="http://schemas.openxmlformats.org/presentationml/2006/main">
  <p:tag name="KSO_WM_UNIT_TABLE_BEAUTIFY" val="smartTable{27e11f04-e011-4a35-a648-e0f872b1ca88}"/>
  <p:tag name="TABLE_ENDDRAG_ORIGIN_RECT" val="302*189"/>
  <p:tag name="TABLE_ENDDRAG_RECT" val="647*358*302*189"/>
</p:tagLst>
</file>

<file path=ppt/tags/tag23.xml><?xml version="1.0" encoding="utf-8"?>
<p:tagLst xmlns:p="http://schemas.openxmlformats.org/presentationml/2006/main">
  <p:tag name="KSO_WM_UNIT_PLACING_PICTURE_USER_VIEWPORT" val="{&quot;height&quot;:6690,&quot;width&quot;:6442.499212598425}"/>
</p:tagLst>
</file>

<file path=ppt/tags/tag24.xml><?xml version="1.0" encoding="utf-8"?>
<p:tagLst xmlns:p="http://schemas.openxmlformats.org/presentationml/2006/main">
  <p:tag name="KSO_WM_UNIT_TABLE_BEAUTIFY" val="smartTable{0cc14e48-1fe0-4638-8afa-846e80a298f6}"/>
  <p:tag name="TABLE_ENDDRAG_ORIGIN_RECT" val="449*113"/>
  <p:tag name="TABLE_ENDDRAG_RECT" val="179*231*449*113"/>
</p:tagLst>
</file>

<file path=ppt/tags/tag25.xml><?xml version="1.0" encoding="utf-8"?>
<p:tagLst xmlns:p="http://schemas.openxmlformats.org/presentationml/2006/main">
  <p:tag name="KSO_WM_UNIT_TABLE_BEAUTIFY" val="smartTable{93aea136-3008-4f61-846e-fd7f0541f9f1}"/>
</p:tagLst>
</file>

<file path=ppt/tags/tag26.xml><?xml version="1.0" encoding="utf-8"?>
<p:tagLst xmlns:p="http://schemas.openxmlformats.org/presentationml/2006/main">
  <p:tag name="TIMING" val="|0.8|38.4"/>
</p:tagLst>
</file>

<file path=ppt/tags/tag27.xml><?xml version="1.0" encoding="utf-8"?>
<p:tagLst xmlns:p="http://schemas.openxmlformats.org/presentationml/2006/main">
  <p:tag name="TIMING" val="|0.8|38.4"/>
</p:tagLst>
</file>

<file path=ppt/tags/tag28.xml><?xml version="1.0" encoding="utf-8"?>
<p:tagLst xmlns:p="http://schemas.openxmlformats.org/presentationml/2006/main">
  <p:tag name="TIMING" val="|0.8|38.4"/>
</p:tagLst>
</file>

<file path=ppt/tags/tag29.xml><?xml version="1.0" encoding="utf-8"?>
<p:tagLst xmlns:p="http://schemas.openxmlformats.org/presentationml/2006/main">
  <p:tag name="TIMING" val="|0.8|38.4"/>
</p:tagLst>
</file>

<file path=ppt/tags/tag3.xml><?xml version="1.0" encoding="utf-8"?>
<p:tagLst xmlns:p="http://schemas.openxmlformats.org/presentationml/2006/main">
  <p:tag name="TIMING" val="|25"/>
</p:tagLst>
</file>

<file path=ppt/tags/tag30.xml><?xml version="1.0" encoding="utf-8"?>
<p:tagLst xmlns:p="http://schemas.openxmlformats.org/presentationml/2006/main">
  <p:tag name="TIMING" val="|0.8|38.4"/>
</p:tagLst>
</file>

<file path=ppt/tags/tag31.xml><?xml version="1.0" encoding="utf-8"?>
<p:tagLst xmlns:p="http://schemas.openxmlformats.org/presentationml/2006/main">
  <p:tag name="KSO_WPP_MARK_KEY" val="6588c2d3-961b-40cb-ad62-9f742e26e812"/>
  <p:tag name="COMMONDATA" val="eyJoZGlkIjoiMTE1MmU4M2MzZDk5MDI3M2M1YWYyZDhhMzM1OWJiZDcifQ=="/>
</p:tagLst>
</file>

<file path=ppt/tags/tag4.xml><?xml version="1.0" encoding="utf-8"?>
<p:tagLst xmlns:p="http://schemas.openxmlformats.org/presentationml/2006/main">
  <p:tag name="TIMING" val="|25"/>
</p:tagLst>
</file>

<file path=ppt/tags/tag5.xml><?xml version="1.0" encoding="utf-8"?>
<p:tagLst xmlns:p="http://schemas.openxmlformats.org/presentationml/2006/main">
  <p:tag name="TIMING" val="|25"/>
</p:tagLst>
</file>

<file path=ppt/tags/tag6.xml><?xml version="1.0" encoding="utf-8"?>
<p:tagLst xmlns:p="http://schemas.openxmlformats.org/presentationml/2006/main">
  <p:tag name="TIMING" val="|25"/>
</p:tagLst>
</file>

<file path=ppt/tags/tag7.xml><?xml version="1.0" encoding="utf-8"?>
<p:tagLst xmlns:p="http://schemas.openxmlformats.org/presentationml/2006/main">
  <p:tag name="TIMING" val="|25"/>
</p:tagLst>
</file>

<file path=ppt/tags/tag8.xml><?xml version="1.0" encoding="utf-8"?>
<p:tagLst xmlns:p="http://schemas.openxmlformats.org/presentationml/2006/main">
  <p:tag name="TIMING" val="|25"/>
</p:tagLst>
</file>

<file path=ppt/tags/tag9.xml><?xml version="1.0" encoding="utf-8"?>
<p:tagLst xmlns:p="http://schemas.openxmlformats.org/presentationml/2006/main">
  <p:tag name="TIMING" val="|2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22956</Words>
  <Application>WPS 演示</Application>
  <PresentationFormat>自定义</PresentationFormat>
  <Paragraphs>1828</Paragraphs>
  <Slides>116</Slides>
  <Notes>0</Notes>
  <HiddenSlides>0</HiddenSlides>
  <MMClips>0</MMClips>
  <ScaleCrop>false</ScaleCrop>
  <HeadingPairs>
    <vt:vector size="8" baseType="variant">
      <vt:variant>
        <vt:lpstr>已用的字体</vt:lpstr>
      </vt:variant>
      <vt:variant>
        <vt:i4>26</vt:i4>
      </vt:variant>
      <vt:variant>
        <vt:lpstr>主题</vt:lpstr>
      </vt:variant>
      <vt:variant>
        <vt:i4>4</vt:i4>
      </vt:variant>
      <vt:variant>
        <vt:lpstr>嵌入 OLE 服务器</vt:lpstr>
      </vt:variant>
      <vt:variant>
        <vt:i4>18</vt:i4>
      </vt:variant>
      <vt:variant>
        <vt:lpstr>幻灯片标题</vt:lpstr>
      </vt:variant>
      <vt:variant>
        <vt:i4>116</vt:i4>
      </vt:variant>
    </vt:vector>
  </HeadingPairs>
  <TitlesOfParts>
    <vt:vector size="164" baseType="lpstr">
      <vt:lpstr>Arial</vt:lpstr>
      <vt:lpstr>宋体</vt:lpstr>
      <vt:lpstr>Wingdings</vt:lpstr>
      <vt:lpstr>微软雅黑</vt:lpstr>
      <vt:lpstr>Courier New</vt:lpstr>
      <vt:lpstr>Yu Gothic Light</vt:lpstr>
      <vt:lpstr>Helvetica Light</vt:lpstr>
      <vt:lpstr>楷体_GB2312</vt:lpstr>
      <vt:lpstr>Times New Roman</vt:lpstr>
      <vt:lpstr>楷体</vt:lpstr>
      <vt:lpstr>黑体</vt:lpstr>
      <vt:lpstr>新宋体</vt:lpstr>
      <vt:lpstr>等线</vt:lpstr>
      <vt:lpstr>等线 Light</vt:lpstr>
      <vt:lpstr>Calibri</vt:lpstr>
      <vt:lpstr>Arial Unicode MS</vt:lpstr>
      <vt:lpstr>华文宋体</vt:lpstr>
      <vt:lpstr>华文中宋</vt:lpstr>
      <vt:lpstr>Wingdings</vt:lpstr>
      <vt:lpstr>仿宋</vt:lpstr>
      <vt:lpstr>隶书</vt:lpstr>
      <vt:lpstr>Symbol</vt:lpstr>
      <vt:lpstr>Tahoma</vt:lpstr>
      <vt:lpstr>Cambria Math</vt:lpstr>
      <vt:lpstr>Georgia</vt:lpstr>
      <vt:lpstr>Wingdings 2</vt:lpstr>
      <vt:lpstr>Office 主题​​</vt:lpstr>
      <vt:lpstr>3_Office 主题​​</vt:lpstr>
      <vt:lpstr>5_Office 主题​​</vt:lpstr>
      <vt:lpstr>15_Office 主题​​</vt:lpstr>
      <vt:lpstr>Paint.Picture</vt:lpstr>
      <vt:lpstr>Equation.KSEE3</vt:lpstr>
      <vt:lpstr>Paint.Picture</vt:lpstr>
      <vt:lpstr>Paint.Picture</vt:lpstr>
      <vt:lpstr>Paint.Picture</vt:lpstr>
      <vt:lpstr>Paint.Picture</vt:lpstr>
      <vt:lpstr>Paint.Picture</vt:lpstr>
      <vt:lpstr>Word.Document.8</vt:lpstr>
      <vt:lpstr>Word.Picture.8</vt:lpstr>
      <vt:lpstr>Paint.Picture</vt:lpstr>
      <vt:lpstr>Paint.Picture</vt:lpstr>
      <vt:lpstr>Paint.Picture</vt:lpstr>
      <vt:lpstr>Equation.KSEE3</vt:lpstr>
      <vt:lpstr>Equation.KSEE3</vt:lpstr>
      <vt:lpstr>Equation.KSEE3</vt:lpstr>
      <vt:lpstr>Equation.KSEE3</vt:lpstr>
      <vt:lpstr>Equation.KSEE3</vt:lpstr>
      <vt:lpstr>Paint.Picture</vt:lpstr>
      <vt:lpstr>PowerPoint 演示文稿</vt:lpstr>
      <vt:lpstr>目录CONTENTS</vt:lpstr>
      <vt:lpstr>布尔代数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目录CONTENTS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肖胜刚</dc:creator>
  <cp:lastModifiedBy>guping</cp:lastModifiedBy>
  <cp:revision>478</cp:revision>
  <dcterms:created xsi:type="dcterms:W3CDTF">2018-11-13T07:40:00Z</dcterms:created>
  <dcterms:modified xsi:type="dcterms:W3CDTF">2023-09-26T03:05:47Z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80988ED649DD4C2783ABEA10CCFF7998</vt:lpwstr>
  </property>
</Properties>
</file>