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  <p:sldMasterId id="2147483675" r:id="rId4"/>
  </p:sldMasterIdLst>
  <p:notesMasterIdLst>
    <p:notesMasterId r:id="rId7"/>
  </p:notesMasterIdLst>
  <p:sldIdLst>
    <p:sldId id="1742" r:id="rId5"/>
    <p:sldId id="1744" r:id="rId6"/>
    <p:sldId id="2174" r:id="rId8"/>
    <p:sldId id="2151" r:id="rId9"/>
    <p:sldId id="2175" r:id="rId10"/>
    <p:sldId id="2152" r:id="rId11"/>
    <p:sldId id="2153" r:id="rId12"/>
    <p:sldId id="2154" r:id="rId13"/>
    <p:sldId id="2155" r:id="rId14"/>
    <p:sldId id="2156" r:id="rId15"/>
    <p:sldId id="2157" r:id="rId16"/>
    <p:sldId id="2158" r:id="rId17"/>
    <p:sldId id="2159" r:id="rId18"/>
    <p:sldId id="2160" r:id="rId19"/>
    <p:sldId id="2161" r:id="rId20"/>
    <p:sldId id="2162" r:id="rId21"/>
    <p:sldId id="2163" r:id="rId22"/>
    <p:sldId id="2164" r:id="rId23"/>
    <p:sldId id="2165" r:id="rId24"/>
    <p:sldId id="2166" r:id="rId25"/>
    <p:sldId id="2167" r:id="rId26"/>
    <p:sldId id="2168" r:id="rId27"/>
    <p:sldId id="2169" r:id="rId28"/>
    <p:sldId id="2170" r:id="rId29"/>
    <p:sldId id="2171" r:id="rId30"/>
    <p:sldId id="2172" r:id="rId31"/>
    <p:sldId id="862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lenovo" initials="l" lastIdx="3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5252"/>
    <a:srgbClr val="0099FF"/>
    <a:srgbClr val="FFFFFF"/>
    <a:srgbClr val="FFFF00"/>
    <a:srgbClr val="FF3300"/>
    <a:srgbClr val="999100"/>
    <a:srgbClr val="99C1DA"/>
    <a:srgbClr val="7492AF"/>
    <a:srgbClr val="D1DBE4"/>
    <a:srgbClr val="7784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25" autoAdjust="0"/>
  </p:normalViewPr>
  <p:slideViewPr>
    <p:cSldViewPr snapToGrid="0">
      <p:cViewPr varScale="1">
        <p:scale>
          <a:sx n="81" d="100"/>
          <a:sy n="81" d="100"/>
        </p:scale>
        <p:origin x="-62" y="-192"/>
      </p:cViewPr>
      <p:guideLst>
        <p:guide orient="horz" pos="2173"/>
        <p:guide pos="38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7" Type="http://schemas.openxmlformats.org/officeDocument/2006/relationships/tags" Target="tags/tag3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D4AB4-4058-45D2-9991-3F95F9D64E3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26A60-A884-47AE-B54F-A1D5431B02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5730" name="Rectangle 7"/>
          <p:cNvSpPr txBox="1">
            <a:spLocks noGrp="1"/>
          </p:cNvSpPr>
          <p:nvPr/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5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25732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5730" name="Rectangle 7"/>
          <p:cNvSpPr txBox="1">
            <a:spLocks noGrp="1"/>
          </p:cNvSpPr>
          <p:nvPr/>
        </p:nvSpPr>
        <p:spPr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p>
            <a:pPr lvl="0" algn="r" defTabSz="990600" eaLnBrk="1" hangingPunct="1"/>
            <a:fld id="{9A0DB2DC-4C9A-4742-B13C-FB6460FD3503}" type="slidenum">
              <a:rPr lang="en-US" altLang="zh-CN" sz="1300" b="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13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573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1225732" name="Rectangle 3"/>
          <p:cNvSpPr>
            <a:spLocks noGrp="1"/>
          </p:cNvSpPr>
          <p:nvPr>
            <p:ph type="body" idx="1"/>
          </p:nvPr>
        </p:nvSpPr>
        <p:spPr/>
        <p:txBody>
          <a:bodyPr vert="horz" wrap="square" lIns="99048" tIns="49524" rIns="99048" bIns="49524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7BF2FF-AB26-42B1-B18B-19F5B70C60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7400" y="266700"/>
            <a:ext cx="1038860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0" y="1790700"/>
            <a:ext cx="10363200" cy="2000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4000" y="3943350"/>
            <a:ext cx="10363200" cy="20002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3400"/>
            <a:ext cx="12192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584" y="1524000"/>
            <a:ext cx="5822949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524000"/>
            <a:ext cx="5825067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68538-CA6D-4E0B-AA8D-ABCEC6A770D3}" type="slidenum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10291156" y="630935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prstClr val="black"/>
                </a:solidFill>
              </a:rPr>
              <a:t>计算机导论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7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9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5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5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5154" y="487807"/>
            <a:ext cx="10954599" cy="828460"/>
          </a:xfrm>
        </p:spPr>
        <p:txBody>
          <a:bodyPr/>
          <a:lstStyle>
            <a:lvl1pPr>
              <a:defRPr spc="300" baseline="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75153" y="1487980"/>
            <a:ext cx="10954600" cy="4688985"/>
          </a:xfrm>
        </p:spPr>
        <p:txBody>
          <a:bodyPr/>
          <a:lstStyle>
            <a:lvl1pPr marL="431800" indent="-431800" algn="just">
              <a:lnSpc>
                <a:spcPct val="120000"/>
              </a:lnSpc>
              <a:spcBef>
                <a:spcPts val="600"/>
              </a:spcBef>
              <a:buClr>
                <a:srgbClr val="0070C0"/>
              </a:buClr>
              <a:buFont typeface="Wingdings" panose="05000000000000000000" pitchFamily="2" charset="2"/>
              <a:buChar char="Ø"/>
              <a:defRPr sz="3200" b="1" i="0" spc="100" baseline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864235" indent="-4318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  <a:defRPr sz="3000" b="1" spc="100" baseline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algn="just">
              <a:buFont typeface="Wingdings" panose="05000000000000000000" pitchFamily="2" charset="2"/>
              <a:buChar char="Ø"/>
              <a:defRPr/>
            </a:lvl3pPr>
            <a:lvl4pPr marL="1600200" indent="-228600" algn="just">
              <a:buFont typeface="Wingdings" panose="05000000000000000000" pitchFamily="2" charset="2"/>
              <a:buChar char="Ø"/>
              <a:defRPr/>
            </a:lvl4pPr>
            <a:lvl5pPr marL="2057400" indent="-228600" algn="just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33400"/>
            <a:ext cx="12192000" cy="762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37584" y="1524000"/>
            <a:ext cx="5822949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63733" y="1524000"/>
            <a:ext cx="5825067" cy="4800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>
          <a:xfrm>
            <a:off x="8782051" y="612775"/>
            <a:ext cx="1276349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0401" y="612775"/>
            <a:ext cx="1767417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>
          <a:xfrm>
            <a:off x="10898717" y="1588"/>
            <a:ext cx="1016000" cy="36671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68538-CA6D-4E0B-AA8D-ABCEC6A770D3}" type="slidenum">
              <a:rPr lang="zh-CN" altLang="en-US"/>
            </a:fld>
            <a:endParaRPr lang="en-US" altLang="zh-CN"/>
          </a:p>
        </p:txBody>
      </p:sp>
      <p:sp>
        <p:nvSpPr>
          <p:cNvPr id="8" name="TextBox 7"/>
          <p:cNvSpPr txBox="1"/>
          <p:nvPr userDrawn="1"/>
        </p:nvSpPr>
        <p:spPr>
          <a:xfrm>
            <a:off x="10264392" y="635558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计算机导论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1.jpeg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3.xml"/><Relationship Id="rId8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3" Type="http://schemas.openxmlformats.org/officeDocument/2006/relationships/theme" Target="../theme/theme2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4" Type="http://schemas.openxmlformats.org/officeDocument/2006/relationships/theme" Target="../theme/theme3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51384" y="332659"/>
            <a:ext cx="111580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59308" y="1787527"/>
            <a:ext cx="11137392" cy="430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589" y="372745"/>
            <a:ext cx="1292225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83467" y="359424"/>
            <a:ext cx="10515600" cy="8284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 indent="0" algn="l" defTabSz="914400" rtl="0" eaLnBrk="1" latinLnBrk="0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602A-4E84-4B91-BF8B-91B2F8F63C7B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8C227-E1A4-4016-88D7-6959F8482E43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zh-CN" altLang="en-US" sz="4400" b="1" kern="1200" spc="800" dirty="0">
          <a:solidFill>
            <a:schemeClr val="tx2">
              <a:lumMod val="7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2" Type="http://schemas.openxmlformats.org/officeDocument/2006/relationships/notesSlide" Target="../notesSlides/notesSlide8.xml"/><Relationship Id="rId11" Type="http://schemas.openxmlformats.org/officeDocument/2006/relationships/vmlDrawing" Target="../drawings/vmlDrawing1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7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.wmf"/><Relationship Id="rId3" Type="http://schemas.openxmlformats.org/officeDocument/2006/relationships/tags" Target="../tags/tag2.xml"/><Relationship Id="rId2" Type="http://schemas.openxmlformats.org/officeDocument/2006/relationships/image" Target="../media/image4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339850" y="3319145"/>
            <a:ext cx="9834880" cy="2630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5000"/>
              </a:lnSpc>
            </a:pPr>
            <a:r>
              <a:rPr lang="zh-CN" altLang="en-US" sz="4800" b="1" kern="0" spc="1200" dirty="0" smtClean="0">
                <a:solidFill>
                  <a:srgbClr val="FFFF00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Yu Gothic Light" panose="020B0300000000000000" charset="-128"/>
              </a:rPr>
              <a:t>计算机思维与计算机基础</a:t>
            </a:r>
            <a:endParaRPr lang="en-US" altLang="zh-CN" sz="4800" b="1" kern="0" spc="1200" dirty="0">
              <a:solidFill>
                <a:srgbClr val="FFFF00"/>
              </a:solidFill>
              <a:latin typeface="Courier New" panose="02070309020205020404"/>
              <a:ea typeface="微软雅黑" panose="020B0503020204020204" pitchFamily="34" charset="-122"/>
              <a:cs typeface="Courier New" panose="02070309020205020404"/>
              <a:sym typeface="Yu Gothic Light" panose="020B0300000000000000" charset="-128"/>
            </a:endParaRPr>
          </a:p>
          <a:p>
            <a:pPr algn="r">
              <a:lnSpc>
                <a:spcPct val="125000"/>
              </a:lnSpc>
            </a:pPr>
            <a:endParaRPr lang="en-US" altLang="zh-CN" sz="4800" b="1" kern="0" spc="1200" dirty="0">
              <a:solidFill>
                <a:srgbClr val="FFFF00"/>
              </a:solidFill>
              <a:latin typeface="Courier New" panose="02070309020205020404"/>
              <a:ea typeface="微软雅黑" panose="020B0503020204020204" pitchFamily="34" charset="-122"/>
              <a:cs typeface="Courier New" panose="02070309020205020404"/>
              <a:sym typeface="Helvetica Light"/>
            </a:endParaRPr>
          </a:p>
          <a:p>
            <a:pPr algn="r">
              <a:lnSpc>
                <a:spcPct val="125000"/>
              </a:lnSpc>
            </a:pPr>
            <a:r>
              <a:rPr lang="zh-CN" altLang="en-US" sz="3600" b="1" kern="0" spc="400" dirty="0" smtClean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第</a:t>
            </a:r>
            <a:r>
              <a:rPr lang="en-US" altLang="zh-CN" sz="3600" b="1" kern="0" spc="400" dirty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7</a:t>
            </a:r>
            <a:r>
              <a:rPr lang="zh-CN" altLang="en-US" sz="3600" b="1" kern="0" spc="400" dirty="0" smtClean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讲（</a:t>
            </a:r>
            <a:r>
              <a:rPr lang="zh-CN" altLang="en-US" sz="3600" b="1" kern="0" spc="400" dirty="0" smtClean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上）</a:t>
            </a:r>
            <a:r>
              <a:rPr lang="en-US" altLang="zh-CN" sz="3600" b="1" kern="0" spc="400" dirty="0" smtClean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:</a:t>
            </a:r>
            <a:r>
              <a:rPr sz="3600" b="1" kern="0" spc="400" dirty="0" smtClean="0">
                <a:solidFill>
                  <a:prstClr val="white"/>
                </a:solidFill>
                <a:latin typeface="Courier New" panose="02070309020205020404"/>
                <a:ea typeface="微软雅黑" panose="020B0503020204020204" pitchFamily="34" charset="-122"/>
                <a:cs typeface="Courier New" panose="02070309020205020404"/>
                <a:sym typeface="Helvetica Light"/>
              </a:rPr>
              <a:t>算法思维</a:t>
            </a:r>
            <a:endParaRPr sz="3600" b="1" kern="0" spc="400" dirty="0" smtClean="0">
              <a:solidFill>
                <a:prstClr val="white"/>
              </a:solidFill>
              <a:latin typeface="Courier New" panose="02070309020205020404"/>
              <a:ea typeface="微软雅黑" panose="020B0503020204020204" pitchFamily="34" charset="-122"/>
              <a:cs typeface="Courier New" panose="02070309020205020404"/>
              <a:sym typeface="Helvetica Light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6582929" y="3264140"/>
            <a:ext cx="4591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82929" y="5267462"/>
            <a:ext cx="4591575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3249" name="Rectangle 2053"/>
          <p:cNvSpPr>
            <a:spLocks noGrp="1"/>
          </p:cNvSpPr>
          <p:nvPr/>
        </p:nvSpPr>
        <p:spPr>
          <a:xfrm>
            <a:off x="1246505" y="3471545"/>
            <a:ext cx="9940290" cy="315658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b="1" dirty="0">
                <a:latin typeface="华文楷体" pitchFamily="2" charset="-122"/>
                <a:ea typeface="华文楷体" pitchFamily="2" charset="-122"/>
              </a:rPr>
              <a:t>   for(i=1;i&lt;=n;i++)                         </a:t>
            </a: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       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// 频度为n+1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b="1" dirty="0">
                <a:latin typeface="华文楷体" pitchFamily="2" charset="-122"/>
                <a:ea typeface="华文楷体" pitchFamily="2" charset="-122"/>
              </a:rPr>
              <a:t>     for(j=1;j&lt;=n;j++)                 </a:t>
            </a: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        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    //频度为n*（n+1）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{   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b="1" dirty="0">
                <a:latin typeface="华文楷体" pitchFamily="2" charset="-122"/>
                <a:ea typeface="华文楷体" pitchFamily="2" charset="-122"/>
              </a:rPr>
              <a:t>	 c[i][j]=0;                   </a:t>
            </a: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                 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//频度为n*n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b="1" dirty="0">
                <a:latin typeface="华文楷体" pitchFamily="2" charset="-122"/>
                <a:ea typeface="华文楷体" pitchFamily="2" charset="-122"/>
              </a:rPr>
              <a:t>          for(k=1;k&lt;=n;k++);         </a:t>
            </a: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       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 //频度为n*n*（n+1）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2400" b="1" dirty="0">
                <a:latin typeface="华文楷体" pitchFamily="2" charset="-122"/>
                <a:ea typeface="华文楷体" pitchFamily="2" charset="-122"/>
              </a:rPr>
              <a:t>          c[i][j]=c[i][j]+a[i][k]*b[k][j];     </a:t>
            </a: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  //频度为n*n*n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sz="2400" b="1" dirty="0">
                <a:latin typeface="华文楷体" pitchFamily="2" charset="-122"/>
                <a:ea typeface="华文楷体" pitchFamily="2" charset="-122"/>
              </a:rPr>
              <a:t> }</a:t>
            </a:r>
            <a:endParaRPr sz="2400" b="1" dirty="0">
              <a:latin typeface="华文楷体" pitchFamily="2" charset="-122"/>
              <a:ea typeface="华文楷体" pitchFamily="2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则有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Wingdings" panose="05000000000000000000" pitchFamily="2" charset="2"/>
              </a:rPr>
              <a:t>     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华文楷体" pitchFamily="2" charset="-122"/>
                <a:ea typeface="华文楷体" pitchFamily="2" charset="-122"/>
                <a:sym typeface="+mn-ea"/>
              </a:rPr>
              <a:t>）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+mn-ea"/>
              </a:rPr>
              <a:t>=2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30000" dirty="0">
                <a:latin typeface="华文楷体" pitchFamily="2" charset="-122"/>
                <a:ea typeface="华文楷体" pitchFamily="2" charset="-122"/>
                <a:sym typeface="+mn-ea"/>
              </a:rPr>
              <a:t>3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+mn-ea"/>
              </a:rPr>
              <a:t>+3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aseline="30000" dirty="0">
                <a:latin typeface="华文楷体" pitchFamily="2" charset="-122"/>
                <a:ea typeface="华文楷体" pitchFamily="2" charset="-122"/>
                <a:sym typeface="+mn-ea"/>
              </a:rPr>
              <a:t>2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+mn-ea"/>
              </a:rPr>
              <a:t>+2</a:t>
            </a:r>
            <a:r>
              <a:rPr lang="en-US" altLang="zh-CN" sz="2800" i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华文楷体" pitchFamily="2" charset="-122"/>
                <a:ea typeface="华文楷体" pitchFamily="2" charset="-122"/>
                <a:sym typeface="+mn-ea"/>
              </a:rPr>
              <a:t>+1</a:t>
            </a:r>
            <a:endParaRPr lang="en-US" altLang="zh-CN" sz="2800" b="1" dirty="0">
              <a:latin typeface="华文楷体" pitchFamily="2" charset="-122"/>
              <a:ea typeface="华文楷体" pitchFamily="2" charset="-122"/>
              <a:sym typeface="Wingdings" panose="05000000000000000000" pitchFamily="2" charset="2"/>
            </a:endParaRPr>
          </a:p>
        </p:txBody>
      </p:sp>
      <p:sp>
        <p:nvSpPr>
          <p:cNvPr id="336902" name="Rectangle 2054"/>
          <p:cNvSpPr>
            <a:spLocks noGrp="1" noChangeArrowheads="1"/>
          </p:cNvSpPr>
          <p:nvPr/>
        </p:nvSpPr>
        <p:spPr>
          <a:xfrm>
            <a:off x="1413510" y="391160"/>
            <a:ext cx="5700395" cy="549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例：求两个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lang="en-US" altLang="zh-CN" sz="2400" i="1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阶矩阵的乘积</a:t>
            </a: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3" name="爆炸形 2 2"/>
          <p:cNvSpPr/>
          <p:nvPr/>
        </p:nvSpPr>
        <p:spPr>
          <a:xfrm>
            <a:off x="8586470" y="3147695"/>
            <a:ext cx="3072130" cy="2435860"/>
          </a:xfrm>
          <a:prstGeom prst="irregularSeal2">
            <a:avLst/>
          </a:prstGeom>
          <a:blipFill>
            <a:blip r:embed="rId1"/>
            <a:tile tx="0" ty="0" sx="100000" sy="100000" flip="none" algn="tl"/>
          </a:blipFill>
          <a:ln w="76200" cap="flat" cmpd="sng" algn="ctr">
            <a:noFill/>
            <a:prstDash val="solid"/>
            <a:miter lim="800000"/>
          </a:ln>
        </p:spPr>
        <p:txBody>
          <a:bodyPr rtlCol="0" anchor="ctr"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循环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控制语句为什么是执行</a:t>
            </a:r>
            <a:r>
              <a:rPr kumimoji="0" lang="en-US" altLang="zh-CN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n+1</a:t>
            </a:r>
            <a:r>
              <a: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次？</a:t>
            </a: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101455" y="1470660"/>
          <a:ext cx="283591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397000" imgH="431800" progId="Equation.KSEE3">
                  <p:embed/>
                </p:oleObj>
              </mc:Choice>
              <mc:Fallback>
                <p:oleObj name="" r:id="rId2" imgW="13970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01455" y="1470660"/>
                        <a:ext cx="2835910" cy="876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3006" y="1303973"/>
          <a:ext cx="233870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4" imgW="1600200" imgH="939800" progId="Equation.KSEE3">
                  <p:embed/>
                </p:oleObj>
              </mc:Choice>
              <mc:Fallback>
                <p:oleObj name="" r:id="rId4" imgW="1600200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83006" y="1303973"/>
                        <a:ext cx="2338705" cy="137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82366" y="1303973"/>
          <a:ext cx="2468245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6" imgW="1688465" imgH="939800" progId="Equation.KSEE3">
                  <p:embed/>
                </p:oleObj>
              </mc:Choice>
              <mc:Fallback>
                <p:oleObj name="" r:id="rId6" imgW="1688465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82366" y="1303973"/>
                        <a:ext cx="2468245" cy="137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16664" y="1355408"/>
          <a:ext cx="2506980" cy="137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8" imgW="1714500" imgH="939800" progId="Equation.KSEE3">
                  <p:embed/>
                </p:oleObj>
              </mc:Choice>
              <mc:Fallback>
                <p:oleObj name="" r:id="rId8" imgW="1714500" imgH="939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16664" y="1355408"/>
                        <a:ext cx="2506980" cy="137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742950" y="1056640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解：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27710" y="2992120"/>
            <a:ext cx="4494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</a:rPr>
              <a:t>对应的求解程序：</a:t>
            </a:r>
            <a:endParaRPr lang="zh-CN" altLang="en-US" sz="240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3249" name="Rectangle 2053"/>
          <p:cNvSpPr>
            <a:spLocks noGrp="1"/>
          </p:cNvSpPr>
          <p:nvPr/>
        </p:nvSpPr>
        <p:spPr>
          <a:xfrm>
            <a:off x="1004570" y="2204720"/>
            <a:ext cx="9832340" cy="30708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为了客观的反映一个算法的执行时间，可以使用语法中的基本语句的执行次数来度量算法的工作量。</a:t>
            </a:r>
            <a:r>
              <a:rPr lang="en-US" altLang="zh-CN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基本语句是指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算法中重复执行次数的算法的执行时间成正比的语句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，它对算法运行时间的贡献最大。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sym typeface="Wingdings" panose="05000000000000000000" pitchFamily="2" charset="2"/>
            </a:endParaRPr>
          </a:p>
        </p:txBody>
      </p:sp>
      <p:sp>
        <p:nvSpPr>
          <p:cNvPr id="336902" name="Rectangle 2054"/>
          <p:cNvSpPr>
            <a:spLocks noGrp="1" noChangeArrowheads="1"/>
          </p:cNvSpPr>
          <p:nvPr/>
        </p:nvSpPr>
        <p:spPr>
          <a:xfrm>
            <a:off x="1005205" y="1329690"/>
            <a:ext cx="4454525" cy="549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算法的时间复杂度定义</a:t>
            </a:r>
            <a:endParaRPr kumimoji="1" lang="zh-CN" altLang="en-US" sz="2800" b="1" i="0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3251" name="Rectangle 2055"/>
          <p:cNvSpPr/>
          <p:nvPr/>
        </p:nvSpPr>
        <p:spPr>
          <a:xfrm>
            <a:off x="470535" y="968375"/>
            <a:ext cx="11259185" cy="332295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     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通常，算法的执行时间是随着问题规模增长而增长的，因此，对算法的评价通常只需考虑其问题规模增长的趋势。在这种情况下，我们只需要考虑当问题规模充分，打实算法中基本一致的执行次数在渐进意义下的阶。例如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1.4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矩阵的乘积算法，当</a:t>
            </a: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趋向无穷大时</a:t>
            </a:r>
            <a:endParaRPr lang="zh-CN" altLang="en-US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ts val="0"/>
              </a:spcBef>
            </a:pPr>
            <a:endParaRPr lang="zh-CN" altLang="en-US" sz="2800" b="1" dirty="0">
              <a:solidFill>
                <a:schemeClr val="tx1"/>
              </a:solidFill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18360" y="3611245"/>
          <a:ext cx="7359015" cy="680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755900" imgH="292100" progId="Equation.KSEE3">
                  <p:embed/>
                </p:oleObj>
              </mc:Choice>
              <mc:Fallback>
                <p:oleObj name="" r:id="rId1" imgW="2755900" imgH="292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18360" y="3611245"/>
                        <a:ext cx="7359015" cy="680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775970" y="4514215"/>
            <a:ext cx="106400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/>
              <a:t>     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即当n充分大时，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)和 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之比是一个不等于零的常数。即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是同阶的，或者说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和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的数量级(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rder of Magnitude)相同。在这里,我们用“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”来表示数量级,记作 T(n)= 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)=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zh-CN" altLang="en-US" sz="2400" i="1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aseline="300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</a:t>
            </a:r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)。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3" name="Rectangle 3"/>
          <p:cNvSpPr/>
          <p:nvPr/>
        </p:nvSpPr>
        <p:spPr>
          <a:xfrm>
            <a:off x="1949768" y="2175193"/>
            <a:ext cx="7785100" cy="182689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5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算法中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基本语句重复执行的次数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问题规模</a:t>
            </a:r>
            <a:r>
              <a:rPr lang="en-US" altLang="zh-CN" sz="2400" b="1" i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的某个函数</a:t>
            </a:r>
            <a:r>
              <a:rPr lang="en-US" altLang="zh-CN" sz="2400" b="1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en-US" altLang="zh-CN" sz="2400" b="1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),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算法的时间量度记作：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ctr" eaLnBrk="0" hangingPunct="0">
              <a:lnSpc>
                <a:spcPct val="150000"/>
              </a:lnSpc>
              <a:spcBef>
                <a:spcPct val="20000"/>
              </a:spcBef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)=O(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</a:rPr>
              <a:t>))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</a:t>
            </a:r>
            <a:endParaRPr lang="en-US" altLang="zh-CN" sz="2400" b="1" dirty="0">
              <a:solidFill>
                <a:srgbClr val="FF3399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9" name="Rectangle 4"/>
          <p:cNvSpPr/>
          <p:nvPr/>
        </p:nvSpPr>
        <p:spPr>
          <a:xfrm>
            <a:off x="1284605" y="932815"/>
            <a:ext cx="5711825" cy="503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3</a:t>
            </a:r>
            <a:r>
              <a:rPr lang="zh-CN" altLang="en-US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）时间复杂度的渐进表示法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" name="Rectangle 7"/>
          <p:cNvSpPr/>
          <p:nvPr/>
        </p:nvSpPr>
        <p:spPr>
          <a:xfrm>
            <a:off x="2086610" y="4149090"/>
            <a:ext cx="754062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lnSpc>
                <a:spcPct val="150000"/>
              </a:lnSpc>
              <a:spcBef>
                <a:spcPts val="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表示随着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的增大，算法执行的时间的增长率和</a:t>
            </a:r>
            <a:r>
              <a:rPr lang="en-US" altLang="zh-CN" sz="2400" b="1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f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lang="en-US" altLang="zh-CN" sz="2400" b="1" i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n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的增长率相同，称</a:t>
            </a:r>
            <a:r>
              <a:rPr lang="zh-CN" altLang="en-US" sz="2400" b="1" dirty="0">
                <a:solidFill>
                  <a:srgbClr val="FF339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渐近时间复杂度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2" name="云形标注 11"/>
          <p:cNvSpPr/>
          <p:nvPr/>
        </p:nvSpPr>
        <p:spPr>
          <a:xfrm>
            <a:off x="1637030" y="1943100"/>
            <a:ext cx="3052763" cy="2486025"/>
          </a:xfrm>
          <a:prstGeom prst="cloudCallout">
            <a:avLst>
              <a:gd name="adj1" fmla="val 63218"/>
              <a:gd name="adj2" fmla="val -25019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t" anchorCtr="0"/>
          <a:p>
            <a:pPr marL="342900" indent="-342900" algn="ctr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</a:rPr>
              <a:t>算法中重复执行次数和算法的执行时间成正比的语句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</a:rPr>
              <a:t>对算法运行时间的贡献最大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endParaRPr lang="zh-CN" altLang="en-US" sz="1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3" name="云形标注 12"/>
          <p:cNvSpPr/>
          <p:nvPr/>
        </p:nvSpPr>
        <p:spPr>
          <a:xfrm>
            <a:off x="5280660" y="3140710"/>
            <a:ext cx="4956810" cy="2487295"/>
          </a:xfrm>
          <a:prstGeom prst="cloudCallout">
            <a:avLst>
              <a:gd name="adj1" fmla="val -866"/>
              <a:gd name="adj2" fmla="val -70194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越大算法的执行时间越长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排序：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为记录数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矩阵：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为矩阵的阶数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多项式：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为多项式的项数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集合：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为元素个数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树：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为树的结点个数</a:t>
            </a:r>
            <a:endParaRPr lang="en-US" altLang="zh-CN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图：</a:t>
            </a:r>
            <a:r>
              <a:rPr lang="en-US" altLang="zh-CN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1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为图的顶点数或边数</a:t>
            </a:r>
            <a:endParaRPr lang="zh-CN" altLang="en-US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1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2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charRg st="24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>
                                            <p:txEl>
                                              <p:charRg st="24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13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22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3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4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charRg st="4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4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3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>
                                            <p:txEl>
                                              <p:charRg st="6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build="allAtOnce"/>
      <p:bldP spid="12" grpId="0" animBg="1" build="allAtOnce"/>
      <p:bldP spid="13" grpId="0" animBg="1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0182" name="Rectangle 6"/>
          <p:cNvSpPr/>
          <p:nvPr/>
        </p:nvSpPr>
        <p:spPr>
          <a:xfrm>
            <a:off x="1759585" y="1287145"/>
            <a:ext cx="8064500" cy="15684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数学符号“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”的定义为：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是定义在正整数集合上的两个函数，则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 = O(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表示存在正的常数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，使得当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≥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时都满足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≤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pic>
        <p:nvPicPr>
          <p:cNvPr id="50185" name="对象 1"/>
          <p:cNvPicPr/>
          <p:nvPr/>
        </p:nvPicPr>
        <p:blipFill>
          <a:blip r:embed="rId1"/>
          <a:srcRect l="-2917" t="-4396" r="-2461" b="-1877"/>
          <a:stretch>
            <a:fillRect/>
          </a:stretch>
        </p:blipFill>
        <p:spPr>
          <a:xfrm>
            <a:off x="2911475" y="3190240"/>
            <a:ext cx="5211445" cy="25025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0182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>
                                            <p:txEl>
                                              <p:charRg st="13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0182">
                                            <p:txEl>
                                              <p:charRg st="13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2" grpId="0" animBg="1" build="allAtOnce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8375" name="Text Box 2"/>
          <p:cNvSpPr txBox="1"/>
          <p:nvPr/>
        </p:nvSpPr>
        <p:spPr>
          <a:xfrm>
            <a:off x="1602105" y="3194685"/>
            <a:ext cx="8610600" cy="2050415"/>
          </a:xfrm>
          <a:prstGeom prst="rect">
            <a:avLst/>
          </a:prstGeom>
          <a:noFill/>
          <a:ln w="9525">
            <a:noFill/>
          </a:ln>
        </p:spPr>
        <p:txBody>
          <a:bodyPr lIns="112947" tIns="56473" rIns="112947" bIns="56473" anchor="t" anchorCtr="0">
            <a:spAutoFit/>
          </a:bodyPr>
          <a:p>
            <a:pPr defTabSz="11290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找出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语句频度最大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的那条语句作为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基本语句；</a:t>
            </a:r>
            <a:endParaRPr lang="en-US" altLang="zh-CN" sz="28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defTabSz="11290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基本语句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的频度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得到问题规模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的某个函数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defTabSz="112903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取其数量级用符号“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”（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Order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）表示。</a:t>
            </a:r>
            <a:endParaRPr lang="en-US" altLang="zh-CN" sz="2800" b="1" dirty="0">
              <a:solidFill>
                <a:srgbClr val="CC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8376" name="Rectangle 4"/>
          <p:cNvSpPr/>
          <p:nvPr/>
        </p:nvSpPr>
        <p:spPr>
          <a:xfrm>
            <a:off x="968375" y="2257425"/>
            <a:ext cx="6640195" cy="5035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ctr" eaLnBrk="0" hangingPunct="0"/>
            <a:r>
              <a:rPr lang="zh-CN" altLang="en-US" sz="28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</a:rPr>
              <a:t>分析算法时间复杂度的基本方法：</a:t>
            </a:r>
            <a:endParaRPr lang="zh-CN" altLang="en-US" sz="28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36902" name="Rectangle 2054"/>
          <p:cNvSpPr>
            <a:spLocks noGrp="1" noChangeArrowheads="1"/>
          </p:cNvSpPr>
          <p:nvPr/>
        </p:nvSpPr>
        <p:spPr>
          <a:xfrm>
            <a:off x="1143635" y="1081405"/>
            <a:ext cx="5114290" cy="549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4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算法的时间复杂度分析</a:t>
            </a:r>
            <a:r>
              <a:rPr lang="zh-CN" altLang="en-US" sz="28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举例</a:t>
            </a:r>
            <a:endParaRPr lang="zh-CN" altLang="en-US" sz="28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8375" name="Text Box 2"/>
          <p:cNvSpPr txBox="1"/>
          <p:nvPr/>
        </p:nvSpPr>
        <p:spPr>
          <a:xfrm>
            <a:off x="1177290" y="1294765"/>
            <a:ext cx="9691370" cy="3343275"/>
          </a:xfrm>
          <a:prstGeom prst="rect">
            <a:avLst/>
          </a:prstGeom>
          <a:noFill/>
          <a:ln w="9525">
            <a:noFill/>
          </a:ln>
        </p:spPr>
        <p:txBody>
          <a:bodyPr wrap="square" lIns="112947" tIns="56473" rIns="112947" bIns="56473" anchor="t" anchorCtr="0">
            <a:spAutoFit/>
          </a:bodyPr>
          <a:p>
            <a:pPr defTabSz="1129030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1.1  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若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m-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m-1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+……+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+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，是一个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次多项式，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则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 = O(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defTabSz="1129030">
              <a:lnSpc>
                <a:spcPct val="150000"/>
              </a:lnSpc>
              <a:buFont typeface="Arial" panose="020B0604020202020204" pitchFamily="34" charset="0"/>
            </a:pPr>
            <a:r>
              <a:rPr lang="en-US" altLang="zh-CN" sz="28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定理</a:t>
            </a:r>
            <a:r>
              <a:rPr lang="en-US" altLang="zh-CN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1.1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说明，在计算算法时间复杂度时，可以忽略所有低次幂项向和最高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幂</a:t>
            </a:r>
            <a:r>
              <a:rPr lang="zh-CN" altLang="en-US" sz="28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项的系数，这样可以简化算法分析，也体现出了增长率的含义。</a:t>
            </a:r>
            <a:endParaRPr lang="zh-CN" altLang="en-US" sz="2800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2032000" y="857885"/>
            <a:ext cx="382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例：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常量阶示例。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24965" y="1630045"/>
            <a:ext cx="9556115" cy="38614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{x++ = 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s = 0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两条语句频度均为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，算法执行时间是一个与问题规模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无关的常数，所以算法的时间复杂度为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 = O(1)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对于语句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for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i&lt;10000;i++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{x++ = 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s = 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来说，循环体内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两条语句频度仍为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，执行时间不随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的增加而增长，则算法的时间复杂度仍为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O(1)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963295" y="1149350"/>
            <a:ext cx="4918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例：线性阶示例。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4755" y="1899920"/>
            <a:ext cx="9486265" cy="3322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25000"/>
              </a:lnSpc>
            </a:pP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sym typeface="+mn-ea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对于语句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for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i=0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；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i&lt;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;i++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{x++ = 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s = 0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;}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来说，循环体内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两条语句频度均为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)=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，执行时间随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的增加而增长，则算法的时间复杂度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endParaRPr lang="en-US" altLang="zh-CN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25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                          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 = O(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)= O(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28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0070C0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rgbClr val="0070C0"/>
                </a:solidFill>
                <a:uFillTx/>
                <a:ea typeface="楷体_GB2312"/>
              </a:rPr>
            </a:fld>
            <a:endParaRPr lang="zh-CN" altLang="en-US" b="1" dirty="0">
              <a:solidFill>
                <a:srgbClr val="0070C0"/>
              </a:solidFill>
              <a:uFillTx/>
              <a:ea typeface="楷体_GB2312"/>
            </a:endParaRPr>
          </a:p>
        </p:txBody>
      </p:sp>
      <p:grpSp>
        <p:nvGrpSpPr>
          <p:cNvPr id="5" name="组合 17"/>
          <p:cNvGrpSpPr/>
          <p:nvPr/>
        </p:nvGrpSpPr>
        <p:grpSpPr>
          <a:xfrm>
            <a:off x="2141855" y="1893888"/>
            <a:ext cx="7816850" cy="3892550"/>
            <a:chOff x="641350" y="1893893"/>
            <a:chExt cx="7816850" cy="3892561"/>
          </a:xfrm>
          <a:noFill/>
        </p:grpSpPr>
        <p:sp>
          <p:nvSpPr>
            <p:cNvPr id="58370" name="Rectangle 2"/>
            <p:cNvSpPr/>
            <p:nvPr/>
          </p:nvSpPr>
          <p:spPr>
            <a:xfrm>
              <a:off x="641350" y="2085981"/>
              <a:ext cx="7816850" cy="3700473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 algn="ctr">
                <a:buFontTx/>
              </a:pPr>
              <a:endParaRPr lang="zh-CN" altLang="zh-CN" sz="24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8371" name="Rectangle 3"/>
            <p:cNvSpPr/>
            <p:nvPr/>
          </p:nvSpPr>
          <p:spPr>
            <a:xfrm>
              <a:off x="1022350" y="3838585"/>
              <a:ext cx="5029200" cy="1752605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 eaLnBrk="0" hangingPunct="0">
                <a:spcBef>
                  <a:spcPct val="20000"/>
                </a:spcBef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8372" name="Rectangle 4"/>
            <p:cNvSpPr/>
            <p:nvPr/>
          </p:nvSpPr>
          <p:spPr>
            <a:xfrm>
              <a:off x="1022350" y="2619382"/>
              <a:ext cx="5029200" cy="1143003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 eaLnBrk="0" hangingPunct="0">
                <a:spcBef>
                  <a:spcPct val="20000"/>
                </a:spcBef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8373" name="Rectangle 5"/>
            <p:cNvSpPr/>
            <p:nvPr/>
          </p:nvSpPr>
          <p:spPr>
            <a:xfrm>
              <a:off x="1022350" y="2085981"/>
              <a:ext cx="5029200" cy="457201"/>
            </a:xfrm>
            <a:prstGeom prst="rect">
              <a:avLst/>
            </a:prstGeom>
            <a:grpFill/>
            <a:ln w="9525" cap="flat" cmpd="sng">
              <a:noFill/>
              <a:prstDash val="solid"/>
              <a:miter/>
              <a:headEnd type="none" w="med" len="med"/>
              <a:tailEnd type="none" w="med" len="med"/>
            </a:ln>
            <a:effectLst>
              <a:outerShdw dist="107763" dir="2699999" algn="ctr" rotWithShape="0">
                <a:schemeClr val="bg2"/>
              </a:outerShdw>
            </a:effectLst>
          </p:spPr>
          <p:txBody>
            <a:bodyPr wrap="none" anchor="ctr" anchorCtr="0"/>
            <a:p>
              <a:pPr eaLnBrk="0" hangingPunct="0">
                <a:spcBef>
                  <a:spcPct val="20000"/>
                </a:spcBef>
                <a:buFontTx/>
              </a:pPr>
              <a:endParaRPr lang="zh-CN" altLang="en-US" dirty="0"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58374" name="Text Box 7"/>
            <p:cNvSpPr txBox="1"/>
            <p:nvPr/>
          </p:nvSpPr>
          <p:spPr>
            <a:xfrm>
              <a:off x="1135063" y="1893893"/>
              <a:ext cx="4764087" cy="3749675"/>
            </a:xfrm>
            <a:prstGeom prst="rect">
              <a:avLst/>
            </a:prstGeom>
            <a:grp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lnSpc>
                  <a:spcPct val="125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 = 0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y = 0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 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int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k = 0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k &lt; n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k ++ )</a:t>
              </a:r>
              <a:endPara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x ++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int 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 = 0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 &lt; n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i++ )</a:t>
              </a:r>
              <a:endPara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for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(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int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 = 0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 &lt; n</a:t>
              </a:r>
              <a:r>
                <a:rPr lang="en-US" altLang="zh-CN" sz="32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lang="en-US" altLang="zh-CN" sz="3200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j++ )</a:t>
              </a:r>
              <a:endParaRPr lang="en-US" altLang="zh-CN" sz="32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25000"/>
                </a:lnSpc>
              </a:pPr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y ++</a:t>
              </a:r>
              <a:r>
                <a:rPr lang="en-US" altLang="zh-CN" sz="3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" name="文本框 5"/>
          <p:cNvSpPr txBox="1"/>
          <p:nvPr/>
        </p:nvSpPr>
        <p:spPr>
          <a:xfrm>
            <a:off x="2453005" y="1052195"/>
            <a:ext cx="50996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例：</a:t>
            </a:r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平方阶示例。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6" name="云形标注 15"/>
          <p:cNvSpPr/>
          <p:nvPr/>
        </p:nvSpPr>
        <p:spPr>
          <a:xfrm>
            <a:off x="705485" y="4511358"/>
            <a:ext cx="2000250" cy="571500"/>
          </a:xfrm>
          <a:prstGeom prst="cloudCallout">
            <a:avLst>
              <a:gd name="adj1" fmla="val 69269"/>
              <a:gd name="adj2" fmla="val 13055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8203565" y="4710113"/>
            <a:ext cx="2776538" cy="881062"/>
          </a:xfrm>
          <a:prstGeom prst="cloudCallout">
            <a:avLst>
              <a:gd name="adj1" fmla="val -149210"/>
              <a:gd name="adj2" fmla="val 22324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= O(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705485" y="2957513"/>
            <a:ext cx="2000250" cy="571500"/>
          </a:xfrm>
          <a:prstGeom prst="cloudCallout">
            <a:avLst>
              <a:gd name="adj1" fmla="val 76825"/>
              <a:gd name="adj2" fmla="val 60611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  <p:bldP spid="16" grpId="0" bldLvl="0" animBg="1"/>
      <p:bldP spid="17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4706" name="标题 3"/>
          <p:cNvSpPr/>
          <p:nvPr/>
        </p:nvSpPr>
        <p:spPr>
          <a:xfrm>
            <a:off x="3208020" y="517525"/>
            <a:ext cx="5775325" cy="709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4400" u="none" kern="1200" baseline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/>
            <a:r>
              <a:rPr lang="zh-CN" altLang="zh-CN" sz="3600" b="1" dirty="0">
                <a:solidFill>
                  <a:srgbClr val="FF0000"/>
                </a:solidFill>
                <a:ea typeface="黑体" panose="02010609060101010101" charset="-122"/>
              </a:rPr>
              <a:t>算法思维</a:t>
            </a:r>
            <a:endParaRPr lang="zh-CN" altLang="zh-CN" sz="3600" b="1" dirty="0">
              <a:solidFill>
                <a:srgbClr val="FF0000"/>
              </a:solidFill>
              <a:ea typeface="黑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7470" y="1532255"/>
            <a:ext cx="951484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en-US" altLang="zh-CN"/>
              <a:t>     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算法是计算学科和计算系统的灵魂。各学科利用计算系统进行问题求解的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关键是发现、构造与设计求解问题的算法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构造与设计在有限时间内可以执行的算法，构造与设计尽可能快速的算法。</a:t>
            </a:r>
            <a:endParaRPr lang="zh-CN" altLang="en-US" sz="2400">
              <a:solidFill>
                <a:srgbClr val="0070C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构造与设计算法需要从问题本身来挖掘求解的思想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，不同环境可能产生不同的算法，不同的审视问题的视角也可能产生非常简单但却很重要的算法，社会/自然中的问题求解同样有助于产生计算问题的求解算法，将具体问题抽象出其数学模型更是有助于算法的发现与构造。</a:t>
            </a:r>
            <a:endParaRPr lang="zh-CN" altLang="en-US" sz="240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7345" name="Rectangle 3"/>
          <p:cNvSpPr/>
          <p:nvPr/>
        </p:nvSpPr>
        <p:spPr>
          <a:xfrm>
            <a:off x="2025650" y="1466850"/>
            <a:ext cx="7782560" cy="30829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      x=1;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     for( i = 1; i &lt; n; i++)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            for( j = 1; j &lt;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; j++)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	           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for(k = 1;k &lt;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j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; k++)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                              x++;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程序段中频度最大的语句为：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 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  <a:sym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             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x++;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_GB2312" pitchFamily="49" charset="-122"/>
              <a:sym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其执行的次数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为：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仿宋_GB2312" pitchFamily="49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82140" y="908685"/>
            <a:ext cx="30429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例：</a:t>
            </a:r>
            <a:r>
              <a:rPr lang="zh-CN" altLang="en-US" sz="28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立方阶示例。</a:t>
            </a:r>
            <a:endParaRPr lang="zh-CN" altLang="en-US" sz="2800" b="1" dirty="0">
              <a:latin typeface="Times New Roman" panose="02020603050405020304" pitchFamily="18" charset="0"/>
              <a:ea typeface="仿宋_GB2312" pitchFamily="49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94965" y="5035550"/>
          <a:ext cx="6262370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2222500" imgH="685800" progId="Equation.KSEE3">
                  <p:embed/>
                </p:oleObj>
              </mc:Choice>
              <mc:Fallback>
                <p:oleObj name="" r:id="rId1" imgW="2222500" imgH="685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4965" y="5035550"/>
                        <a:ext cx="6262370" cy="105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云形标注 8"/>
          <p:cNvSpPr/>
          <p:nvPr/>
        </p:nvSpPr>
        <p:spPr>
          <a:xfrm>
            <a:off x="6901180" y="1005840"/>
            <a:ext cx="4956810" cy="2487295"/>
          </a:xfrm>
          <a:prstGeom prst="cloudCallout">
            <a:avLst>
              <a:gd name="adj1" fmla="val -83025"/>
              <a:gd name="adj2" fmla="val 12573"/>
            </a:avLst>
          </a:prstGeom>
          <a:solidFill>
            <a:schemeClr val="bg1">
              <a:lumMod val="75000"/>
            </a:schemeClr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根据级数计算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华文楷体" pitchFamily="2" charset="-122"/>
              <a:cs typeface="Times New Roman" panose="02020603050405020304" pitchFamily="18" charset="0"/>
              <a:sym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)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+mn-ea"/>
              </a:rPr>
              <a:t> = O(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rgbClr val="FF3300"/>
                </a:solidFill>
                <a:latin typeface="华文楷体" pitchFamily="2" charset="-122"/>
                <a:ea typeface="华文楷体" pitchFamily="2" charset="-122"/>
                <a:sym typeface="+mn-ea"/>
              </a:rPr>
              <a:t>)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+mn-ea"/>
              </a:rPr>
              <a:t>)</a:t>
            </a:r>
            <a:endParaRPr lang="en-US" altLang="zh-CN" sz="2800" b="1" dirty="0">
              <a:latin typeface="华文楷体" pitchFamily="2" charset="-122"/>
              <a:ea typeface="华文楷体" pitchFamily="2" charset="-122"/>
              <a:sym typeface="+mn-ea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+mn-ea"/>
              </a:rPr>
              <a:t>        = O(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i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en-US" altLang="zh-CN" sz="2800" b="1" dirty="0">
                <a:latin typeface="华文楷体" pitchFamily="2" charset="-122"/>
                <a:ea typeface="华文楷体" pitchFamily="2" charset="-122"/>
                <a:sym typeface="+mn-ea"/>
              </a:rPr>
              <a:t>)</a:t>
            </a:r>
            <a:endParaRPr lang="zh-CN" altLang="en-US" sz="2800" b="1" i="1" dirty="0">
              <a:latin typeface="华文楷体" pitchFamily="2" charset="-122"/>
              <a:ea typeface="华文楷体" pitchFamily="2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800" b="1" i="1" dirty="0"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" name="Text Box 2"/>
          <p:cNvSpPr txBox="1"/>
          <p:nvPr/>
        </p:nvSpPr>
        <p:spPr>
          <a:xfrm>
            <a:off x="1540510" y="1700530"/>
            <a:ext cx="8610600" cy="4420235"/>
          </a:xfrm>
          <a:prstGeom prst="rect">
            <a:avLst/>
          </a:prstGeom>
          <a:noFill/>
          <a:ln w="9525">
            <a:noFill/>
          </a:ln>
        </p:spPr>
        <p:txBody>
          <a:bodyPr lIns="112947" tIns="56473" rIns="112947" bIns="56473" anchor="t" anchorCtr="0">
            <a:spAutoFit/>
          </a:bodyPr>
          <a:p>
            <a:pPr defTabSz="1129030"/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exam 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float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x[ ][ ],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m,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n 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{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float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sum [ ]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for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i = 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 &lt; 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i++ )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sum[i] = 0.0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zh-CN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for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j = 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j &lt; 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j++ ) 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sum[i] += x[i][j]; 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for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( i = 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 &lt; m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i++ )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cout &lt;&lt; i &lt;&lt; “ : ” &lt;&lt;sum [i] &lt;&lt; endl; 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defTabSz="1129030"/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1664018" y="836295"/>
            <a:ext cx="7690485" cy="52197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时间复杂度是由</a:t>
            </a:r>
            <a:r>
              <a:rPr lang="zh-CN" altLang="en-US" sz="2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嵌套最深层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charset="-122"/>
                <a:ea typeface="楷体" panose="02010609060101010101" charset="-122"/>
              </a:rPr>
              <a:t>语句的频度决定的：</a:t>
            </a:r>
            <a:endParaRPr lang="zh-CN" altLang="en-US" sz="2800" b="1" dirty="0">
              <a:solidFill>
                <a:schemeClr val="tx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云形标注 5"/>
          <p:cNvSpPr/>
          <p:nvPr/>
        </p:nvSpPr>
        <p:spPr>
          <a:xfrm>
            <a:off x="7202488" y="4148773"/>
            <a:ext cx="2352675" cy="571500"/>
          </a:xfrm>
          <a:prstGeom prst="cloudCallout">
            <a:avLst>
              <a:gd name="adj1" fmla="val -124021"/>
              <a:gd name="adj2" fmla="val -33055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f(n)=m*n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7491095" y="2277110"/>
            <a:ext cx="3143250" cy="881063"/>
          </a:xfrm>
          <a:prstGeom prst="cloudCallout">
            <a:avLst>
              <a:gd name="adj1" fmla="val -105858"/>
              <a:gd name="adj2" fmla="val 161747"/>
            </a:avLst>
          </a:prstGeom>
          <a:solidFill>
            <a:srgbClr val="FFC000"/>
          </a:solidFill>
          <a:ln w="9525">
            <a:noFill/>
          </a:ln>
        </p:spPr>
        <p:txBody>
          <a:bodyPr anchor="t" anchorCtr="0"/>
          <a:p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T(n) = O(m*n)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allAtOnce"/>
      <p:bldP spid="8" grpId="0" animBg="1" build="allAtOnce"/>
      <p:bldP spid="10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62465" name="Rectangle 2050"/>
          <p:cNvSpPr/>
          <p:nvPr/>
        </p:nvSpPr>
        <p:spPr>
          <a:xfrm>
            <a:off x="1947545" y="1066800"/>
            <a:ext cx="777240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例：分析以下程序段的时间复杂度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2466" name="Rectangle 2051"/>
          <p:cNvSpPr/>
          <p:nvPr/>
        </p:nvSpPr>
        <p:spPr>
          <a:xfrm>
            <a:off x="2861945" y="2187575"/>
            <a:ext cx="4114800" cy="1600200"/>
          </a:xfrm>
          <a:prstGeom prst="rect">
            <a:avLst/>
          </a:prstGeom>
          <a:solidFill>
            <a:srgbClr val="FFFFE7"/>
          </a:solidFill>
          <a:ln w="9525">
            <a:noFill/>
          </a:ln>
        </p:spPr>
        <p:txBody>
          <a:bodyPr anchor="t" anchorCtr="0"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i=1;                              ①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while(i&lt;=n)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	 i=i*2;  </a:t>
            </a:r>
            <a:r>
              <a:rPr lang="en-US" altLang="zh-CN" b="1" dirty="0"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</a:rPr>
              <a:t>             ②</a:t>
            </a:r>
            <a:endParaRPr lang="en-US" altLang="zh-CN" sz="28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aphicFrame>
        <p:nvGraphicFramePr>
          <p:cNvPr id="417800" name="Object 2056"/>
          <p:cNvGraphicFramePr/>
          <p:nvPr/>
        </p:nvGraphicFramePr>
        <p:xfrm>
          <a:off x="2961640" y="3968750"/>
          <a:ext cx="18288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558165" imgH="203200" progId="Equation.3">
                  <p:embed/>
                </p:oleObj>
              </mc:Choice>
              <mc:Fallback>
                <p:oleObj name="" r:id="rId1" imgW="558165" imgH="2032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61640" y="3968750"/>
                        <a:ext cx="1828800" cy="665163"/>
                      </a:xfrm>
                      <a:prstGeom prst="rect">
                        <a:avLst/>
                      </a:prstGeom>
                      <a:solidFill>
                        <a:srgbClr val="CC99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7801" name="Text Box 2057"/>
          <p:cNvSpPr txBox="1"/>
          <p:nvPr/>
        </p:nvSpPr>
        <p:spPr>
          <a:xfrm>
            <a:off x="2889885" y="4832985"/>
            <a:ext cx="5962650" cy="521970"/>
          </a:xfrm>
          <a:prstGeom prst="rect">
            <a:avLst/>
          </a:prstGeom>
          <a:noFill/>
          <a:ln w="254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</a:rPr>
              <a:t>即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)≤log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hlink"/>
                </a:solidFill>
                <a:latin typeface="楷体" panose="02010609060101010101" charset="-122"/>
                <a:ea typeface="楷体" panose="02010609060101010101" charset="-122"/>
              </a:rPr>
              <a:t>取最大值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)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=log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17802" name="Text Box 2058"/>
          <p:cNvSpPr txBox="1"/>
          <p:nvPr/>
        </p:nvSpPr>
        <p:spPr>
          <a:xfrm>
            <a:off x="2896870" y="5486400"/>
            <a:ext cx="7150735" cy="521970"/>
          </a:xfrm>
          <a:prstGeom prst="rect">
            <a:avLst/>
          </a:prstGeom>
          <a:noFill/>
          <a:ln w="25400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所以，该程序段的时间复杂度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 =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O(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log</a:t>
            </a:r>
            <a:r>
              <a:rPr lang="en-US" altLang="zh-CN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78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417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801" grpId="0"/>
      <p:bldP spid="4178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449540" name="Rectangle 4"/>
          <p:cNvSpPr/>
          <p:nvPr/>
        </p:nvSpPr>
        <p:spPr>
          <a:xfrm>
            <a:off x="539750" y="2876868"/>
            <a:ext cx="8047990" cy="2220595"/>
          </a:xfrm>
          <a:prstGeom prst="rect">
            <a:avLst/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ctr" anchorCtr="0">
            <a:spAutoFit/>
          </a:bodyPr>
          <a:p>
            <a:pPr indent="228600" eaLnBrk="0" hangingPunct="0">
              <a:spcBef>
                <a:spcPct val="20000"/>
              </a:spcBef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顺序查找，在数组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a[i]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中查找值等于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的元素，返回其所在位置。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indent="228600" eaLnBrk="0" hangingPunct="0">
              <a:spcBef>
                <a:spcPct val="20000"/>
              </a:spcBef>
            </a:pP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 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for (i=0;i&lt; n;i++)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indent="228600"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if (a[i]==e) return i+1;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  <a:p>
            <a:pPr indent="228600"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      return 0;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449542" name="Text Box 6"/>
          <p:cNvSpPr txBox="1"/>
          <p:nvPr/>
        </p:nvSpPr>
        <p:spPr>
          <a:xfrm>
            <a:off x="8893810" y="2694940"/>
            <a:ext cx="3298190" cy="267589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查找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最好情况：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次 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O(1)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最坏情况：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次，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O(n)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平均时间复杂度为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O(n)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9750" y="1751965"/>
            <a:ext cx="7540625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  <a:ea typeface="仿宋_GB2312" pitchFamily="49" charset="-122"/>
                <a:sym typeface="+mn-ea"/>
              </a:rPr>
              <a:t>     </a:t>
            </a:r>
            <a:r>
              <a:rPr lang="en-US" altLang="zh-CN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例：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基本操作重复执行的次数还随问题的输入数据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algn="l"/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集不同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97230" y="899160"/>
            <a:ext cx="683006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4）最好、最坏和平均时间复杂度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449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0" grpId="0" bldLvl="0" animBg="1"/>
      <p:bldP spid="44954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438276" name="Rectangle 4"/>
          <p:cNvSpPr>
            <a:spLocks noChangeArrowheads="1"/>
          </p:cNvSpPr>
          <p:nvPr/>
        </p:nvSpPr>
        <p:spPr bwMode="auto">
          <a:xfrm>
            <a:off x="2205355" y="3318510"/>
            <a:ext cx="7772400" cy="914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时间复杂度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T(n)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按数量级递增顺序为：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grpSp>
        <p:nvGrpSpPr>
          <p:cNvPr id="64514" name="Group 5"/>
          <p:cNvGrpSpPr/>
          <p:nvPr/>
        </p:nvGrpSpPr>
        <p:grpSpPr>
          <a:xfrm>
            <a:off x="2261235" y="4742815"/>
            <a:ext cx="7981315" cy="1247140"/>
            <a:chOff x="96" y="1296"/>
            <a:chExt cx="5664" cy="1152"/>
          </a:xfrm>
        </p:grpSpPr>
        <p:pic>
          <p:nvPicPr>
            <p:cNvPr id="64515" name="Picture 6" descr="时间复杂度列表"/>
            <p:cNvPicPr>
              <a:picLocks noChangeAspect="1"/>
            </p:cNvPicPr>
            <p:nvPr/>
          </p:nvPicPr>
          <p:blipFill>
            <a:blip r:embed="rId1"/>
            <a:srcRect t="17241" r="3438" b="31035"/>
            <a:stretch>
              <a:fillRect/>
            </a:stretch>
          </p:blipFill>
          <p:spPr>
            <a:xfrm>
              <a:off x="96" y="1296"/>
              <a:ext cx="5664" cy="1152"/>
            </a:xfrm>
            <a:prstGeom prst="rect">
              <a:avLst/>
            </a:prstGeom>
            <a:noFill/>
            <a:ln w="9525">
              <a:noFill/>
            </a:ln>
          </p:spPr>
        </p:pic>
        <p:grpSp>
          <p:nvGrpSpPr>
            <p:cNvPr id="64516" name="Group 7"/>
            <p:cNvGrpSpPr/>
            <p:nvPr/>
          </p:nvGrpSpPr>
          <p:grpSpPr>
            <a:xfrm>
              <a:off x="336" y="1344"/>
              <a:ext cx="5376" cy="912"/>
              <a:chOff x="240" y="1584"/>
              <a:chExt cx="5376" cy="912"/>
            </a:xfrm>
          </p:grpSpPr>
          <p:sp>
            <p:nvSpPr>
              <p:cNvPr id="64517" name="Line 8"/>
              <p:cNvSpPr/>
              <p:nvPr/>
            </p:nvSpPr>
            <p:spPr>
              <a:xfrm>
                <a:off x="768" y="1584"/>
                <a:ext cx="0" cy="912"/>
              </a:xfrm>
              <a:prstGeom prst="line">
                <a:avLst/>
              </a:prstGeom>
              <a:ln w="254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18" name="Line 9"/>
              <p:cNvSpPr/>
              <p:nvPr/>
            </p:nvSpPr>
            <p:spPr>
              <a:xfrm>
                <a:off x="3312" y="1584"/>
                <a:ext cx="0" cy="912"/>
              </a:xfrm>
              <a:prstGeom prst="line">
                <a:avLst/>
              </a:prstGeom>
              <a:ln w="254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19" name="Line 10"/>
              <p:cNvSpPr/>
              <p:nvPr/>
            </p:nvSpPr>
            <p:spPr>
              <a:xfrm>
                <a:off x="240" y="1584"/>
                <a:ext cx="0" cy="912"/>
              </a:xfrm>
              <a:prstGeom prst="line">
                <a:avLst/>
              </a:prstGeom>
              <a:ln w="254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64520" name="Line 11"/>
              <p:cNvSpPr/>
              <p:nvPr/>
            </p:nvSpPr>
            <p:spPr>
              <a:xfrm>
                <a:off x="5616" y="1584"/>
                <a:ext cx="0" cy="912"/>
              </a:xfrm>
              <a:prstGeom prst="line">
                <a:avLst/>
              </a:prstGeom>
              <a:ln w="25400" cap="flat" cmpd="sng">
                <a:solidFill>
                  <a:srgbClr val="33333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sp>
        <p:nvSpPr>
          <p:cNvPr id="64521" name="Line 12"/>
          <p:cNvSpPr/>
          <p:nvPr/>
        </p:nvSpPr>
        <p:spPr>
          <a:xfrm>
            <a:off x="2295843" y="4537710"/>
            <a:ext cx="8077200" cy="0"/>
          </a:xfrm>
          <a:prstGeom prst="line">
            <a:avLst/>
          </a:prstGeom>
          <a:ln w="44450" cap="flat" cmpd="sng">
            <a:solidFill>
              <a:srgbClr val="993366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64522" name="Text Box 13"/>
          <p:cNvSpPr txBox="1"/>
          <p:nvPr/>
        </p:nvSpPr>
        <p:spPr>
          <a:xfrm>
            <a:off x="9487535" y="3916680"/>
            <a:ext cx="12192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复杂度高</a:t>
            </a:r>
            <a:endParaRPr lang="zh-CN" altLang="en-US" sz="1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Text Box 14"/>
          <p:cNvSpPr txBox="1"/>
          <p:nvPr/>
        </p:nvSpPr>
        <p:spPr>
          <a:xfrm>
            <a:off x="2296160" y="4016375"/>
            <a:ext cx="1371600" cy="366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复杂度低</a:t>
            </a:r>
            <a:endParaRPr lang="zh-CN" altLang="en-US" sz="1800" b="1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38290" name="Rectangle 18"/>
          <p:cNvSpPr/>
          <p:nvPr/>
        </p:nvSpPr>
        <p:spPr>
          <a:xfrm>
            <a:off x="1888490" y="1853565"/>
            <a:ext cx="4634865" cy="119888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wrap="square"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　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        </a:t>
            </a: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</a:t>
            </a:r>
            <a:r>
              <a:rPr lang="en-US" altLang="zh-CN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n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取得很大时，指数时间算法和多项式时间算法在所需时间上非常悬殊。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5313" name="Picture 17" descr="0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410" y="759460"/>
            <a:ext cx="4206875" cy="26971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43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8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5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8276" grpId="0" bldLvl="0" animBg="1"/>
      <p:bldP spid="438290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65537" name="Rectangle 2"/>
          <p:cNvSpPr>
            <a:spLocks noGrp="1"/>
          </p:cNvSpPr>
          <p:nvPr/>
        </p:nvSpPr>
        <p:spPr>
          <a:xfrm>
            <a:off x="1294130" y="1948815"/>
            <a:ext cx="9592945" cy="14497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Clr>
                <a:srgbClr val="FF3399"/>
              </a:buClr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空间复杂度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: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算法所需存储空间的度量，记作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:   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 marL="0" indent="0" algn="ctr">
              <a:buClr>
                <a:srgbClr val="FF3399"/>
              </a:buClr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S(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)=O(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))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        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其中，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为问题的规模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或大小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>
              <a:latin typeface="Times New Roman" panose="02020603050405020304" pitchFamily="18" charset="0"/>
              <a:ea typeface="楷体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274436" name="Rectangle 4"/>
          <p:cNvSpPr/>
          <p:nvPr/>
        </p:nvSpPr>
        <p:spPr>
          <a:xfrm>
            <a:off x="1183005" y="3827145"/>
            <a:ext cx="10222865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>
                <a:latin typeface="华文楷体" pitchFamily="2" charset="-122"/>
                <a:ea typeface="华文楷体" pitchFamily="2" charset="-122"/>
              </a:rPr>
              <a:t>    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算法要占据的空间：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算法本身要占据的空间，输入</a:t>
            </a:r>
            <a:r>
              <a:rPr lang="en-US" altLang="zh-CN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/</a:t>
            </a: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输出，指令，常数，变量等；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vl="1" indent="0" algn="l" rtl="0" eaLnBrk="1" fontAlgn="base" hangingPunct="1"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算法要使用的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辅助空间。</a:t>
            </a:r>
            <a:endParaRPr lang="zh-CN" altLang="en-US" sz="24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5539" name="Rectangle 5"/>
          <p:cNvSpPr/>
          <p:nvPr/>
        </p:nvSpPr>
        <p:spPr>
          <a:xfrm>
            <a:off x="1583690" y="1285240"/>
            <a:ext cx="5289550" cy="50355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zh-CN" altLang="en-US" sz="2400" b="1" u="sng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渐进空间复杂度</a:t>
            </a:r>
            <a:endParaRPr lang="zh-CN" altLang="en-US" sz="2400" b="1" u="sng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94130" y="664845"/>
            <a:ext cx="427545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算法的空间复杂度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4436">
                                            <p:txEl>
                                              <p:charRg st="9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36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4436">
                                            <p:txEl>
                                              <p:charRg st="36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36" grpId="0" bldLvl="2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2367915" y="3005773"/>
            <a:ext cx="2571750" cy="3045460"/>
          </a:xfrm>
          <a:prstGeom prst="rect">
            <a:avLst/>
          </a:prstGeom>
          <a:noFill/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算法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1】 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for(i=0;i&lt;n/2;i++)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{   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=a[i];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a[i]=a[n-i-1];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a[n-i-1]=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t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;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} 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5876290" y="2359978"/>
            <a:ext cx="2500313" cy="378396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算法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2】 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for(i=0;i&lt;n;i++)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    b[i]=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a[n-i-1];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for(i=0;i&lt;n;i++)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    a[i]=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b[i]</a:t>
            </a: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;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2400" b="1" dirty="0">
                <a:latin typeface="华文楷体" pitchFamily="2" charset="-122"/>
                <a:ea typeface="华文楷体" pitchFamily="2" charset="-122"/>
              </a:rPr>
              <a:t> </a:t>
            </a:r>
            <a:endParaRPr lang="zh-CN" altLang="en-US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115820" y="1015366"/>
            <a:ext cx="8391525" cy="521970"/>
          </a:xfrm>
          <a:prstGeom prst="rect">
            <a:avLst/>
          </a:prstGeom>
          <a:noFill/>
          <a:ln w="38100" cap="flat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pPr eaLnBrk="0" hangingPunct="0">
              <a:spcBef>
                <a:spcPct val="20000"/>
              </a:spcBef>
            </a:pP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例：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将一维数组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中的</a:t>
            </a:r>
            <a:r>
              <a:rPr lang="en-US" altLang="zh-CN" sz="2800" b="1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个数逆序存放到原数组中。</a:t>
            </a:r>
            <a:endParaRPr lang="en-US" altLang="zh-CN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1" name="云形标注 10"/>
          <p:cNvSpPr/>
          <p:nvPr/>
        </p:nvSpPr>
        <p:spPr>
          <a:xfrm>
            <a:off x="-157480" y="1341755"/>
            <a:ext cx="2916555" cy="1473835"/>
          </a:xfrm>
          <a:prstGeom prst="cloudCallout">
            <a:avLst>
              <a:gd name="adj1" fmla="val 20193"/>
              <a:gd name="adj2" fmla="val 145360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t" anchorCtr="0"/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 = O(1)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  <a:p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借助</a:t>
            </a:r>
            <a:r>
              <a:rPr lang="en-US" altLang="zh-CN" sz="2400" b="1" dirty="0"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2400" b="1" dirty="0">
                <a:latin typeface="华文楷体" pitchFamily="2" charset="-122"/>
                <a:ea typeface="华文楷体" pitchFamily="2" charset="-122"/>
              </a:rPr>
              <a:t>变量，原地工作</a:t>
            </a:r>
            <a:endParaRPr lang="en-US" altLang="zh-CN" sz="2400" b="1" dirty="0">
              <a:latin typeface="华文楷体" pitchFamily="2" charset="-122"/>
              <a:ea typeface="华文楷体" pitchFamily="2" charset="-122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7966710" y="1124585"/>
            <a:ext cx="2649855" cy="1913255"/>
          </a:xfrm>
          <a:prstGeom prst="cloudCallout">
            <a:avLst>
              <a:gd name="adj1" fmla="val -72741"/>
              <a:gd name="adj2" fmla="val 81098"/>
            </a:avLst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 anchor="t" anchorCtr="0"/>
          <a:p>
            <a:r>
              <a:rPr lang="en-US" altLang="zh-CN" sz="2400" b="1" dirty="0">
                <a:solidFill>
                  <a:schemeClr val="tx1"/>
                </a:solidFill>
                <a:uFillTx/>
                <a:latin typeface="华文楷体" charset="0"/>
                <a:ea typeface="华文楷体" pitchFamily="2" charset="-122"/>
                <a:sym typeface="+mn-ea"/>
              </a:rPr>
              <a:t>b</a:t>
            </a:r>
            <a:r>
              <a:rPr lang="zh-CN" altLang="en-US" sz="2400" b="1" dirty="0">
                <a:solidFill>
                  <a:schemeClr val="tx1"/>
                </a:solidFill>
                <a:uFillTx/>
                <a:latin typeface="华文楷体" charset="0"/>
                <a:ea typeface="华文楷体" pitchFamily="2" charset="-122"/>
                <a:sym typeface="+mn-ea"/>
              </a:rPr>
              <a:t>数组为辅助变量</a:t>
            </a:r>
            <a:endParaRPr lang="en-US" altLang="zh-CN" sz="2400" b="1" dirty="0">
              <a:solidFill>
                <a:schemeClr val="tx1"/>
              </a:solidFill>
              <a:uFillTx/>
              <a:latin typeface="华文楷体" charset="0"/>
              <a:ea typeface="华文楷体" pitchFamily="2" charset="-122"/>
            </a:endParaRPr>
          </a:p>
          <a:p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 =O(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华文楷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latin typeface="华文楷体" pitchFamily="2" charset="-122"/>
              <a:ea typeface="华文楷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ldLvl="0" animBg="1"/>
      <p:bldP spid="6" grpId="0" bldLvl="0" animBg="1"/>
      <p:bldP spid="8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1240" y="2512244"/>
            <a:ext cx="10954600" cy="1442302"/>
          </a:xfrm>
        </p:spPr>
        <p:txBody>
          <a:bodyPr/>
          <a:lstStyle/>
          <a:p>
            <a:pPr marL="0" indent="0" algn="ctr">
              <a:buNone/>
            </a:pPr>
            <a:r>
              <a:rPr lang="zh-CN" altLang="en-US" sz="6000" b="1" spc="1200" dirty="0" smtClean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本讲结束，谢谢！</a:t>
            </a:r>
            <a:endParaRPr lang="zh-CN" altLang="en-US" sz="6000" b="1" spc="12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93058" name="文本框 2093057"/>
          <p:cNvSpPr txBox="1"/>
          <p:nvPr/>
        </p:nvSpPr>
        <p:spPr>
          <a:xfrm>
            <a:off x="816610" y="847090"/>
            <a:ext cx="10111105" cy="2330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30000"/>
              </a:lnSpc>
              <a:buClr>
                <a:srgbClr val="0066FF"/>
              </a:buClr>
              <a:buFont typeface="Wingdings" panose="05000000000000000000" pitchFamily="2" charset="2"/>
            </a:pPr>
            <a:r>
              <a:rPr lang="zh-CN" altLang="en-US" sz="2400" dirty="0">
                <a:solidFill>
                  <a:srgbClr val="FF0066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</a:t>
            </a:r>
            <a:r>
              <a:rPr lang="en-US" altLang="zh-CN" sz="1600" b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---</a:t>
            </a:r>
            <a:r>
              <a:rPr lang="zh-CN" altLang="en-US" sz="2400" b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计算机与软件的灵魂。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“算法”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(Algorithm)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一词源于数学家的名字：公元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825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年，阿拉伯数学家阿科瓦里茨米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(</a:t>
            </a:r>
            <a:r>
              <a:rPr lang="en-US" altLang="zh-CN" sz="2000" err="1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AlKhowarizmi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写了著名的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波斯教科书</a:t>
            </a:r>
            <a:r>
              <a:rPr lang="en-US" altLang="zh-CN" sz="200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》(Persian Textbook)</a:t>
            </a:r>
            <a:r>
              <a:rPr lang="zh-CN" altLang="en-US" sz="2000" dirty="0">
                <a:solidFill>
                  <a:schemeClr val="accent2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，书中概括了进行四则算术运算的计算规则</a:t>
            </a:r>
            <a:r>
              <a:rPr lang="zh-CN" altLang="en-US" sz="2000" b="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b="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  <a:buClr>
                <a:srgbClr val="0066FF"/>
              </a:buClr>
              <a:buFont typeface="Wingdings" panose="05000000000000000000" pitchFamily="2" charset="2"/>
              <a:buChar char="u"/>
            </a:pPr>
            <a:r>
              <a:rPr lang="zh-CN" altLang="en-US" sz="24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</a:rPr>
              <a:t>算法的定义：它是一个有穷规则的集合，它用规则规定了解决某一特定类型问题的运算序列，或者规定了任务执行或问题求解的一系列步骤。</a:t>
            </a:r>
            <a:endParaRPr lang="zh-CN" altLang="en-US" sz="2400" dirty="0">
              <a:solidFill>
                <a:srgbClr val="0070C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093059" name="图片 209305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62955" y="3503295"/>
            <a:ext cx="3498215" cy="2460625"/>
          </a:xfrm>
          <a:prstGeom prst="ellipse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pic>
        <p:nvPicPr>
          <p:cNvPr id="2093060" name="图片 209305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02280" y="3503295"/>
            <a:ext cx="2524125" cy="246189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2093062" name="矩形 2093061"/>
          <p:cNvSpPr/>
          <p:nvPr/>
        </p:nvSpPr>
        <p:spPr>
          <a:xfrm>
            <a:off x="3503613" y="6062980"/>
            <a:ext cx="4754880" cy="45085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  <a:buClr>
                <a:srgbClr val="0066FF"/>
              </a:buClr>
              <a:buFont typeface="Wingdings" panose="05000000000000000000" pitchFamily="2" charset="2"/>
            </a:pP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如音乐乐谱、太极拳谱等都可看作广义的算法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48055" y="210820"/>
            <a:ext cx="25222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算法的定义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58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3058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3058">
                                            <p:txEl>
                                              <p:charRg st="12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93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93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93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93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93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93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3062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331779" name="Rectangle 1027"/>
          <p:cNvSpPr>
            <a:spLocks noGrp="1" noChangeArrowheads="1"/>
          </p:cNvSpPr>
          <p:nvPr/>
        </p:nvSpPr>
        <p:spPr>
          <a:xfrm>
            <a:off x="1369060" y="1477010"/>
            <a:ext cx="9177655" cy="36226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0" algn="l" defTabSz="914400" rtl="0" ea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算法的描述方法：</a:t>
            </a:r>
            <a:endParaRPr kumimoji="1" lang="zh-CN" altLang="en-US" sz="2800" b="1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742950" marR="0" lvl="1" indent="0" algn="l" defTabSz="914400" rtl="0" ea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自然语言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742950" marR="0" lvl="1" indent="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流程图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742950" marR="0" lvl="1" indent="0" algn="l" defTabSz="914400" rtl="0" ea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程序设计语言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742950" marR="0" lvl="1" indent="0" algn="l" defTabSz="914400" rtl="0" ea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伪码</a:t>
            </a:r>
            <a:endParaRPr kumimoji="1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2187575" y="4580255"/>
            <a:ext cx="50526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算法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分析与计算复杂性</a:t>
            </a:r>
            <a:endParaRPr lang="zh-CN" altLang="en-US" sz="24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8089" y="1584039"/>
            <a:ext cx="50523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数学建模与算法策略设计</a:t>
            </a:r>
            <a:endParaRPr lang="zh-CN" altLang="en-US" sz="24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88089" y="2280634"/>
            <a:ext cx="505232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算法的数据结构设计</a:t>
            </a:r>
            <a:endParaRPr lang="zh-CN" altLang="en-US" sz="24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88521" y="3047111"/>
            <a:ext cx="5052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算法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的控制结构</a:t>
            </a: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设计</a:t>
            </a:r>
            <a:endParaRPr lang="zh-CN" altLang="en-US" sz="2400" b="1" dirty="0">
              <a:solidFill>
                <a:srgbClr val="00206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88521" y="3813556"/>
            <a:ext cx="505250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  <a:defRPr/>
            </a:pPr>
            <a:r>
              <a:rPr lang="zh-CN" altLang="zh-CN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算法</a:t>
            </a: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的实现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307140" y="581469"/>
            <a:ext cx="554719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defRPr/>
            </a:pPr>
            <a:r>
              <a:rPr lang="zh-CN" altLang="zh-CN" sz="2800" b="1" dirty="0">
                <a:ea typeface="黑体" panose="02010609060101010101" charset="-122"/>
                <a:sym typeface="+mn-ea"/>
              </a:rPr>
              <a:t>算法问题求解</a:t>
            </a:r>
            <a:r>
              <a:rPr lang="zh-CN" altLang="zh-CN" sz="2800" b="1" dirty="0">
                <a:ea typeface="黑体" panose="02010609060101010101" charset="-122"/>
                <a:sym typeface="+mn-ea"/>
              </a:rPr>
              <a:t>过程</a:t>
            </a:r>
            <a:endParaRPr lang="zh-CN" altLang="zh-CN" sz="2800" b="1" dirty="0">
              <a:ea typeface="黑体" panose="02010609060101010101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441348" name="Rectangle 4"/>
          <p:cNvSpPr>
            <a:spLocks noChangeArrowheads="1"/>
          </p:cNvSpPr>
          <p:nvPr/>
        </p:nvSpPr>
        <p:spPr bwMode="auto">
          <a:xfrm>
            <a:off x="893445" y="1518920"/>
            <a:ext cx="10168255" cy="34582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p>
            <a:pPr marL="742950" marR="0" lvl="1" indent="-28575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输入  有</a:t>
            </a:r>
            <a:r>
              <a:rPr kumimoji="1" lang="en-US" altLang="zh-CN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0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个或多个输入。</a:t>
            </a:r>
            <a:endParaRPr kumimoji="1" lang="zh-CN" altLang="en-US" sz="24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marR="0" lvl="1" indent="-28575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输出  有一个或多个输出</a:t>
            </a:r>
            <a:r>
              <a:rPr kumimoji="1" lang="en-US" altLang="zh-CN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处理结果</a:t>
            </a:r>
            <a:r>
              <a:rPr kumimoji="1" lang="en-US" altLang="zh-CN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)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kumimoji="1" lang="en-US" altLang="zh-CN" sz="24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marR="0" lvl="1" indent="-28575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en-US" altLang="zh-CN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确定性  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每步定义都是确切、无歧义的。</a:t>
            </a:r>
            <a:endParaRPr kumimoji="1" lang="zh-CN" altLang="en-US" sz="24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marR="0" lvl="1" indent="-28575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有穷性  </a:t>
            </a: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算法应在执行有穷步后结束。</a:t>
            </a:r>
            <a:endParaRPr kumimoji="1" lang="zh-CN" altLang="en-US" sz="24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742950" marR="0" lvl="1" indent="-28575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有行性  算法中的所有操作都可以通过已有</a:t>
            </a:r>
            <a:r>
              <a:rPr kumimoji="1" lang="zh-CN" altLang="en-US" sz="2400" b="1" noProof="0">
                <a:ln>
                  <a:noFill/>
                </a:ln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的基本操作运算执行有限次来实现。</a:t>
            </a:r>
            <a:r>
              <a:rPr kumimoji="1" lang="en-US" altLang="zh-CN" sz="28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endParaRPr kumimoji="1" lang="en-US" altLang="zh-CN" sz="28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R="0" lvl="1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defRPr/>
            </a:pPr>
            <a:r>
              <a:rPr kumimoji="1" lang="en-US" altLang="zh-CN" sz="2800" b="1" i="0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</a:t>
            </a:r>
            <a:endParaRPr kumimoji="1" lang="zh-CN" altLang="en-US" sz="2800" b="1" i="0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45" y="907415"/>
            <a:ext cx="6052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2.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算法特性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  <p:bldLst>
      <p:bldP spid="441348" grpId="0" bldLvl="2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335875" name="Rectangle 1027"/>
          <p:cNvSpPr>
            <a:spLocks noGrp="1" noChangeArrowheads="1"/>
          </p:cNvSpPr>
          <p:nvPr/>
        </p:nvSpPr>
        <p:spPr>
          <a:xfrm>
            <a:off x="1854200" y="1676400"/>
            <a:ext cx="6553200" cy="3505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正确性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342900" marR="0" lvl="0" indent="-34290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可读性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342900" marR="0" lvl="0" indent="-34290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健壮性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  <a:p>
            <a:pPr marL="342900" marR="0" lvl="0" indent="-342900" algn="l" defTabSz="914400" rtl="0" ea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00CC00"/>
              </a:buClr>
              <a:buSzPct val="5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" panose="02010609060101010101" charset="-122"/>
                <a:ea typeface="楷体" panose="02010609060101010101" charset="-122"/>
                <a:cs typeface="+mn-cs"/>
              </a:rPr>
              <a:t>高效性（时间代价和空间代价）</a:t>
            </a:r>
            <a:endParaRPr kumimoji="1" lang="zh-CN" altLang="en-US" sz="2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+mn-c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45" y="907415"/>
            <a:ext cx="6052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3.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算法的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评价标准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83690" y="6282690"/>
            <a:ext cx="329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bg1"/>
                </a:solidFill>
                <a:uFillTx/>
              </a:rPr>
              <a:t>《数据结构》课程课件</a:t>
            </a:r>
            <a:endParaRPr lang="zh-CN" altLang="en-US" b="1">
              <a:solidFill>
                <a:schemeClr val="bg1"/>
              </a:solidFill>
              <a:uFillTx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9" name="Rectangle 2053"/>
          <p:cNvSpPr>
            <a:spLocks noGrp="1"/>
          </p:cNvSpPr>
          <p:nvPr/>
        </p:nvSpPr>
        <p:spPr>
          <a:xfrm>
            <a:off x="1813560" y="2274570"/>
            <a:ext cx="9098915" cy="936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400" b="1" dirty="0">
                <a:latin typeface="楷体" panose="02010609060101010101" charset="-122"/>
                <a:ea typeface="楷体" panose="02010609060101010101" charset="-122"/>
              </a:rPr>
              <a:t>算法效率：用依据该算法编制的程序在计算机上执行所消耗的时间来度量。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sym typeface="Wingdings" panose="05000000000000000000" pitchFamily="2" charset="2"/>
            </a:endParaRPr>
          </a:p>
        </p:txBody>
      </p:sp>
      <p:sp>
        <p:nvSpPr>
          <p:cNvPr id="11" name="Rectangle 2055"/>
          <p:cNvSpPr/>
          <p:nvPr/>
        </p:nvSpPr>
        <p:spPr>
          <a:xfrm>
            <a:off x="2533015" y="3429000"/>
            <a:ext cx="3313113" cy="17894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事后统计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sym typeface="Wingdings" panose="05000000000000000000" pitchFamily="2" charset="2"/>
              </a:rPr>
              <a:t>事前分析估计</a:t>
            </a: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 eaLnBrk="0" hangingPunct="0">
              <a:spcBef>
                <a:spcPct val="20000"/>
              </a:spcBef>
            </a:pPr>
            <a:endParaRPr lang="zh-CN" altLang="en-US" sz="2400" b="1" dirty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78120" y="3907155"/>
            <a:ext cx="37636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问题规模和语句频度</a:t>
            </a:r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24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400" b="1">
                <a:latin typeface="楷体" panose="02010609060101010101" charset="-122"/>
                <a:ea typeface="楷体" panose="02010609060101010101" charset="-122"/>
              </a:rPr>
              <a:t>算法的时间复杂度定义</a:t>
            </a:r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50178" name="Rectangle 1030"/>
          <p:cNvSpPr/>
          <p:nvPr/>
        </p:nvSpPr>
        <p:spPr>
          <a:xfrm>
            <a:off x="0" y="92710"/>
            <a:ext cx="4358640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algn="l" eaLnBrk="0" hangingPunct="0"/>
            <a:r>
              <a:rPr lang="zh-CN" altLang="en-US" sz="2800" b="1" dirty="0">
                <a:solidFill>
                  <a:srgbClr val="009999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算法和算法分析</a:t>
            </a:r>
            <a:endParaRPr lang="zh-CN" altLang="en-US" sz="2800" b="1" dirty="0">
              <a:solidFill>
                <a:srgbClr val="009999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52245" y="907415"/>
            <a:ext cx="60528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楷体" panose="02010609060101010101" charset="-122"/>
                <a:ea typeface="楷体" panose="02010609060101010101" charset="-122"/>
              </a:rPr>
              <a:t>4.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算法的时间</a:t>
            </a:r>
            <a:r>
              <a:rPr lang="zh-CN" altLang="en-US" sz="2800" b="1">
                <a:latin typeface="楷体" panose="02010609060101010101" charset="-122"/>
                <a:ea typeface="楷体" panose="02010609060101010101" charset="-122"/>
              </a:rPr>
              <a:t>复杂度</a:t>
            </a:r>
            <a:endParaRPr lang="zh-CN" altLang="en-US" sz="2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73744743" name="左大括号 1073744742"/>
          <p:cNvSpPr>
            <a:spLocks noChangeAspect="1"/>
          </p:cNvSpPr>
          <p:nvPr/>
        </p:nvSpPr>
        <p:spPr>
          <a:xfrm>
            <a:off x="4718685" y="3907155"/>
            <a:ext cx="161925" cy="1311275"/>
          </a:xfrm>
          <a:prstGeom prst="leftBrace">
            <a:avLst>
              <a:gd name="adj1" fmla="val 67454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01180" y="6259830"/>
            <a:ext cx="32092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  <a:t>时间：</a:t>
            </a:r>
            <a:fld id="{BB962C8B-B14F-4D97-AF65-F5344CB8AC3E}" type="datetime2">
              <a:rPr lang="zh-CN" altLang="en-US" b="1" dirty="0">
                <a:solidFill>
                  <a:schemeClr val="bg1"/>
                </a:solidFill>
                <a:uFillTx/>
                <a:ea typeface="楷体_GB2312"/>
              </a:rPr>
            </a:fld>
            <a:endParaRPr lang="zh-CN" altLang="en-US" b="1"/>
          </a:p>
        </p:txBody>
      </p:sp>
      <p:sp>
        <p:nvSpPr>
          <p:cNvPr id="53249" name="Rectangle 2053"/>
          <p:cNvSpPr>
            <a:spLocks noGrp="1"/>
          </p:cNvSpPr>
          <p:nvPr/>
        </p:nvSpPr>
        <p:spPr>
          <a:xfrm>
            <a:off x="1242060" y="1539240"/>
            <a:ext cx="9189720" cy="9366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46990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32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lvl="1" indent="-43624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l"/>
              <a:defRPr sz="28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4925" lvl="2" indent="-39497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300" b="1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94180" lvl="3" indent="-387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94230" lvl="4" indent="-39878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rtl="0" eaLnBrk="1" fontAlgn="base" latinLnBrk="0" hangingPunct="1">
              <a:lnSpc>
                <a:spcPct val="100000"/>
              </a:lnSpc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影响算法时间代价的主要因素是问题规模，输入量</a:t>
            </a:r>
            <a:r>
              <a:rPr lang="en-US" altLang="zh-CN" sz="2800" i="1" dirty="0"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的多少是算法问题规模的本质表示。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一个</a:t>
            </a:r>
            <a:r>
              <a:rPr lang="zh-CN" altLang="en-US" sz="28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算法</a:t>
            </a: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的执行时间大致等于其所有语句执行时间的总和。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一条语句的重复执行次数称作语句频度。</a:t>
            </a:r>
            <a:endParaRPr lang="zh-CN" altLang="en-US" sz="28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算法中所有语句频度之和，与输入量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密切相关，用</a:t>
            </a:r>
            <a:r>
              <a:rPr lang="en-US" altLang="zh-CN" sz="28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表示，算法的执行时间与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ea typeface="楷体" panose="02010609060101010101" charset="-122"/>
                <a:cs typeface="Times New Roman" panose="02020603050405020304" pitchFamily="18" charset="0"/>
                <a:sym typeface="+mn-ea"/>
              </a:rPr>
              <a:t>n</a:t>
            </a:r>
            <a:r>
              <a:rPr lang="zh-CN" altLang="en-US" sz="2800" dirty="0">
                <a:solidFill>
                  <a:srgbClr val="0070C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）成正比。</a:t>
            </a:r>
            <a:r>
              <a:rPr lang="zh-CN" altLang="en-US" sz="2800" b="1" dirty="0">
                <a:latin typeface="华文楷体" pitchFamily="2" charset="-122"/>
                <a:ea typeface="华文楷体" pitchFamily="2" charset="-122"/>
              </a:rPr>
              <a:t>	</a:t>
            </a:r>
            <a:endParaRPr lang="zh-CN" altLang="en-US" sz="2800" b="1" dirty="0">
              <a:latin typeface="华文楷体" pitchFamily="2" charset="-122"/>
              <a:ea typeface="华文楷体" pitchFamily="2" charset="-122"/>
              <a:sym typeface="Wingdings" panose="05000000000000000000" pitchFamily="2" charset="2"/>
            </a:endParaRPr>
          </a:p>
        </p:txBody>
      </p:sp>
      <p:sp>
        <p:nvSpPr>
          <p:cNvPr id="336902" name="Rectangle 2054"/>
          <p:cNvSpPr>
            <a:spLocks noGrp="1" noChangeArrowheads="1"/>
          </p:cNvSpPr>
          <p:nvPr/>
        </p:nvSpPr>
        <p:spPr>
          <a:xfrm>
            <a:off x="1005205" y="728345"/>
            <a:ext cx="4454525" cy="5492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b="0" i="0" u="none" kern="1200" baseline="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</a:t>
            </a:r>
            <a:r>
              <a:rPr lang="zh-CN" altLang="en-US" sz="28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）问题规模和语句频度</a:t>
            </a:r>
            <a:endParaRPr kumimoji="1" lang="zh-CN" altLang="en-US" sz="2800" i="0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3875,&quot;width&quot;:5509}"/>
</p:tagLst>
</file>

<file path=ppt/tags/tag2.xml><?xml version="1.0" encoding="utf-8"?>
<p:tagLst xmlns:p="http://schemas.openxmlformats.org/presentationml/2006/main">
  <p:tag name="KSO_WM_UNIT_PLACING_PICTURE_USER_VIEWPORT" val="{&quot;height&quot;:3877,&quot;width&quot;:3975}"/>
</p:tagLst>
</file>

<file path=ppt/tags/tag3.xml><?xml version="1.0" encoding="utf-8"?>
<p:tagLst xmlns:p="http://schemas.openxmlformats.org/presentationml/2006/main">
  <p:tag name="KSO_WPP_MARK_KEY" val="6588c2d3-961b-40cb-ad62-9f742e26e812"/>
  <p:tag name="COMMONDATA" val="eyJoZGlkIjoiMTE1MmU4M2MzZDk5MDI3M2M1YWYyZDhhMzM1OWJiZDcifQ=="/>
</p:tagLst>
</file>

<file path=ppt/theme/theme1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4451</Words>
  <Application>WPS 演示</Application>
  <PresentationFormat>自定义</PresentationFormat>
  <Paragraphs>353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27</vt:i4>
      </vt:variant>
    </vt:vector>
  </HeadingPairs>
  <TitlesOfParts>
    <vt:vector size="59" baseType="lpstr">
      <vt:lpstr>Arial</vt:lpstr>
      <vt:lpstr>宋体</vt:lpstr>
      <vt:lpstr>Wingdings</vt:lpstr>
      <vt:lpstr>微软雅黑</vt:lpstr>
      <vt:lpstr>Courier New</vt:lpstr>
      <vt:lpstr>Yu Gothic Light</vt:lpstr>
      <vt:lpstr>Helvetica Light</vt:lpstr>
      <vt:lpstr>黑体</vt:lpstr>
      <vt:lpstr>Times New Roman</vt:lpstr>
      <vt:lpstr>楷体</vt:lpstr>
      <vt:lpstr>楷体_GB2312</vt:lpstr>
      <vt:lpstr>新宋体</vt:lpstr>
      <vt:lpstr>Wingdings</vt:lpstr>
      <vt:lpstr>华文楷体</vt:lpstr>
      <vt:lpstr>Arial</vt:lpstr>
      <vt:lpstr>Arial Unicode MS</vt:lpstr>
      <vt:lpstr>等线 Light</vt:lpstr>
      <vt:lpstr>等线</vt:lpstr>
      <vt:lpstr>仿宋_GB2312</vt:lpstr>
      <vt:lpstr>华文楷体</vt:lpstr>
      <vt:lpstr>仿宋</vt:lpstr>
      <vt:lpstr>Calibri</vt:lpstr>
      <vt:lpstr>3_Office 主题​​</vt:lpstr>
      <vt:lpstr>5_Office 主题​​</vt:lpstr>
      <vt:lpstr>15_Office 主题​​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肖胜刚</dc:creator>
  <cp:lastModifiedBy>guping</cp:lastModifiedBy>
  <cp:revision>488</cp:revision>
  <dcterms:created xsi:type="dcterms:W3CDTF">2018-11-13T07:40:00Z</dcterms:created>
  <dcterms:modified xsi:type="dcterms:W3CDTF">2023-10-07T03:18:28Z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2052-11.1.0.10700</vt:lpwstr>
  </property>
  <property fmtid="{D5CDD505-2E9C-101B-9397-08002B2CF9AE}" pid="3" name="ICV">
    <vt:lpwstr>C0DD18ABA5FB4E3BB090DBABFEB2285B</vt:lpwstr>
  </property>
</Properties>
</file>