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5" r:id="rId5"/>
    <p:sldId id="296" r:id="rId6"/>
    <p:sldId id="297" r:id="rId7"/>
    <p:sldId id="295" r:id="rId8"/>
    <p:sldId id="298" r:id="rId9"/>
    <p:sldId id="299" r:id="rId10"/>
    <p:sldId id="302" r:id="rId11"/>
    <p:sldId id="303" r:id="rId12"/>
    <p:sldId id="305" r:id="rId13"/>
    <p:sldId id="307" r:id="rId14"/>
    <p:sldId id="374" r:id="rId15"/>
    <p:sldId id="308" r:id="rId16"/>
    <p:sldId id="309" r:id="rId17"/>
    <p:sldId id="310" r:id="rId18"/>
    <p:sldId id="311" r:id="rId19"/>
    <p:sldId id="313" r:id="rId20"/>
    <p:sldId id="399" r:id="rId21"/>
    <p:sldId id="314" r:id="rId22"/>
    <p:sldId id="400" r:id="rId23"/>
    <p:sldId id="277" r:id="rId24"/>
    <p:sldId id="371" r:id="rId25"/>
    <p:sldId id="278" r:id="rId26"/>
    <p:sldId id="372" r:id="rId27"/>
    <p:sldId id="279" r:id="rId28"/>
    <p:sldId id="407" r:id="rId29"/>
    <p:sldId id="408" r:id="rId30"/>
    <p:sldId id="409" r:id="rId31"/>
    <p:sldId id="410" r:id="rId32"/>
    <p:sldId id="411" r:id="rId33"/>
    <p:sldId id="412" r:id="rId34"/>
    <p:sldId id="413" r:id="rId35"/>
    <p:sldId id="415" r:id="rId36"/>
    <p:sldId id="418"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7" autoAdjust="0"/>
  </p:normalViewPr>
  <p:slideViewPr>
    <p:cSldViewPr snapToGrid="0">
      <p:cViewPr varScale="1">
        <p:scale>
          <a:sx n="99" d="100"/>
          <a:sy n="99" d="100"/>
        </p:scale>
        <p:origin x="9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F8068-2B0A-4E89-BDBC-A53076134B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89500-7B95-4046-BB03-4F180CD4BD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38" y="1122363"/>
            <a:ext cx="9144224" cy="2387600"/>
          </a:xfrm>
          <a:prstGeom prst="rect">
            <a:avLst/>
          </a:prstGeo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38" y="3602038"/>
            <a:ext cx="9144224"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30042" y="1524000"/>
            <a:ext cx="7740763" cy="431074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113" y="365125"/>
            <a:ext cx="2628964" cy="5811838"/>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21" y="365125"/>
            <a:ext cx="7734490" cy="5811838"/>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98469" y="68626"/>
            <a:ext cx="7740763" cy="470410"/>
          </a:xfrm>
          <a:prstGeom prst="rect">
            <a:avLst/>
          </a:prstGeom>
        </p:spPr>
        <p:txBody>
          <a:bodyPr/>
          <a:lstStyle>
            <a:lvl1pPr>
              <a:defRPr sz="3050">
                <a:solidFill>
                  <a:schemeClr val="bg1"/>
                </a:solidFill>
                <a:latin typeface="华文隶书" panose="02010800040101010101" pitchFamily="2" charset="-122"/>
                <a:ea typeface="华文隶书" panose="02010800040101010101" pitchFamily="2"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66781" y="891575"/>
            <a:ext cx="11632335" cy="5349166"/>
          </a:xfrm>
          <a:prstGeom prst="rect">
            <a:avLst/>
          </a:prstGeom>
        </p:spPr>
        <p:txBody>
          <a:bodyPr/>
          <a:lstStyle>
            <a:lvl1pPr>
              <a:defRPr>
                <a:latin typeface="黑体" panose="02010609060101010101" pitchFamily="49" charset="-122"/>
                <a:ea typeface="黑体" panose="02010609060101010101" pitchFamily="49" charset="-122"/>
              </a:defRPr>
            </a:lvl1pPr>
            <a:lvl2pPr>
              <a:defRPr>
                <a:latin typeface="微软雅黑" panose="020B0503020204020204" pitchFamily="34" charset="-122"/>
                <a:ea typeface="微软雅黑" panose="020B0503020204020204" pitchFamily="34" charset="-122"/>
              </a:defRPr>
            </a:lvl2pPr>
            <a:lvl3pPr>
              <a:defRPr>
                <a:latin typeface="新宋体" panose="02010609030101010101" pitchFamily="49" charset="-122"/>
                <a:ea typeface="新宋体" panose="02010609030101010101" pitchFamily="49" charset="-122"/>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72" y="1709738"/>
            <a:ext cx="10515857" cy="2852737"/>
          </a:xfrm>
          <a:prstGeom prst="rect">
            <a:avLst/>
          </a:prstGeom>
        </p:spPr>
        <p:txBody>
          <a:bodyPr anchor="b"/>
          <a:lstStyle>
            <a:lvl1pPr algn="l">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72" y="4589463"/>
            <a:ext cx="10515857" cy="1500187"/>
          </a:xfrm>
          <a:prstGeom prst="rect">
            <a:avLst/>
          </a:prstGeo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20"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352"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09" y="365127"/>
            <a:ext cx="10515857" cy="970222"/>
          </a:xfrm>
          <a:prstGeom prst="rect">
            <a:avLst/>
          </a:prstGeo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756" y="1567346"/>
            <a:ext cx="4701955" cy="710095"/>
          </a:xfrm>
          <a:prstGeom prst="rect">
            <a:avLst/>
          </a:prstGeo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1259756" y="2338388"/>
            <a:ext cx="4701955" cy="3785964"/>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89771" y="1567346"/>
            <a:ext cx="4701956" cy="710095"/>
          </a:xfrm>
          <a:prstGeom prst="rect">
            <a:avLst/>
          </a:prstGeom>
        </p:spPr>
        <p:txBody>
          <a:bodyPr vert="horz" lIns="91440" tIns="45720" rIns="91440" bIns="45720" rtlCol="0" anchor="ctr" anchorCtr="0">
            <a:normAutofit/>
          </a:bodyPr>
          <a:lstStyle>
            <a:lvl1pPr marL="228600" indent="-228600">
              <a:buNone/>
              <a:defRPr lang="zh-CN" altLang="en-US" b="0" smtClean="0"/>
            </a:lvl1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289771" y="2357462"/>
            <a:ext cx="4701956" cy="3766892"/>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8" y="457200"/>
            <a:ext cx="3932333"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316" y="987425"/>
            <a:ext cx="617235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08" y="2057400"/>
            <a:ext cx="393233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9" y="457200"/>
            <a:ext cx="4260954" cy="1600200"/>
          </a:xfrm>
          <a:prstGeom prst="rect">
            <a:avLst/>
          </a:prstGeom>
        </p:spPr>
        <p:txBody>
          <a:bodyPr anchor="t" anchorCtr="0">
            <a:normAutofit/>
          </a:bodyPr>
          <a:lstStyle>
            <a:lvl1pPr>
              <a:defRPr sz="4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4933" y="457203"/>
            <a:ext cx="5970733"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839809" y="2057400"/>
            <a:ext cx="4260954" cy="3811588"/>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2" descr="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2202452" cy="68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2804206" y="68627"/>
            <a:ext cx="7740763" cy="492555"/>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9pPr>
          </a:lstStyle>
          <a:p>
            <a:endParaRPr lang="zh-CN" altLang="en-US" sz="3050" noProof="1">
              <a:solidFill>
                <a:schemeClr val="bg1"/>
              </a:solidFill>
              <a:latin typeface="华文隶书" panose="02010800040101010101" pitchFamily="2" charset="-122"/>
              <a:ea typeface="华文隶书" panose="02010800040101010101" pitchFamily="2" charset="-122"/>
            </a:endParaRPr>
          </a:p>
        </p:txBody>
      </p:sp>
      <p:sp>
        <p:nvSpPr>
          <p:cNvPr id="5" name="内容占位符 2"/>
          <p:cNvSpPr txBox="1"/>
          <p:nvPr/>
        </p:nvSpPr>
        <p:spPr>
          <a:xfrm>
            <a:off x="430042" y="960154"/>
            <a:ext cx="11495177" cy="5143429"/>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326390" indent="-326390">
              <a:buFont typeface="Wingdings" panose="05000000000000000000" pitchFamily="2" charset="2"/>
              <a:buChar char="u"/>
            </a:pPr>
            <a:endParaRPr lang="zh-CN" altLang="en-US" sz="3050" noProof="1" smtClean="0">
              <a:latin typeface="新宋体" panose="02010609030101010101" pitchFamily="49" charset="-122"/>
              <a:ea typeface="新宋体" panose="0201060903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1" fontAlgn="base" hangingPunct="1">
        <a:spcBef>
          <a:spcPct val="0"/>
        </a:spcBef>
        <a:spcAft>
          <a:spcPct val="0"/>
        </a:spcAft>
        <a:defRPr sz="4190" kern="1200">
          <a:solidFill>
            <a:schemeClr val="tx2"/>
          </a:solidFill>
          <a:latin typeface="+mj-lt"/>
          <a:ea typeface="+mj-ea"/>
          <a:cs typeface="+mj-cs"/>
        </a:defRPr>
      </a:lvl1pPr>
      <a:lvl2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5pPr>
      <a:lvl6pPr marL="435610"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6pPr>
      <a:lvl7pPr marL="87058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7pPr>
      <a:lvl8pPr marL="130619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8pPr>
      <a:lvl9pPr marL="174180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9pPr>
    </p:titleStyle>
    <p:bodyStyle>
      <a:lvl1pPr marL="326390" indent="-326390" algn="l" rtl="0" eaLnBrk="1" fontAlgn="base" hangingPunct="1">
        <a:spcBef>
          <a:spcPct val="20000"/>
        </a:spcBef>
        <a:spcAft>
          <a:spcPct val="0"/>
        </a:spcAft>
        <a:buChar char="•"/>
        <a:defRPr sz="3050" kern="1200">
          <a:solidFill>
            <a:schemeClr val="tx1"/>
          </a:solidFill>
          <a:latin typeface="+mn-lt"/>
          <a:ea typeface="+mn-ea"/>
          <a:cs typeface="+mn-cs"/>
        </a:defRPr>
      </a:lvl1pPr>
      <a:lvl2pPr marL="707390" lvl="1" indent="-272415" algn="l" rtl="0" eaLnBrk="1" fontAlgn="base" hangingPunct="1">
        <a:spcBef>
          <a:spcPct val="20000"/>
        </a:spcBef>
        <a:spcAft>
          <a:spcPct val="0"/>
        </a:spcAft>
        <a:buChar char="–"/>
        <a:defRPr sz="2665" kern="1200">
          <a:solidFill>
            <a:schemeClr val="tx1"/>
          </a:solidFill>
          <a:latin typeface="+mn-lt"/>
          <a:ea typeface="+mn-ea"/>
          <a:cs typeface="+mn-cs"/>
        </a:defRPr>
      </a:lvl2pPr>
      <a:lvl3pPr marL="1088390" lvl="2" indent="-217805" algn="l" rtl="0" eaLnBrk="1" fontAlgn="base" hangingPunct="1">
        <a:spcBef>
          <a:spcPct val="20000"/>
        </a:spcBef>
        <a:spcAft>
          <a:spcPct val="0"/>
        </a:spcAft>
        <a:buChar char="•"/>
        <a:defRPr sz="2285" kern="1200">
          <a:solidFill>
            <a:schemeClr val="tx1"/>
          </a:solidFill>
          <a:latin typeface="+mn-lt"/>
          <a:ea typeface="+mn-ea"/>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p:bodyStyle>
    <p:otherStyle>
      <a:lvl1pPr marL="0" lvl="0" indent="0" algn="l" defTabSz="870585" eaLnBrk="1" fontAlgn="base" latinLnBrk="0" hangingPunct="1">
        <a:spcBef>
          <a:spcPct val="0"/>
        </a:spcBef>
        <a:spcAft>
          <a:spcPct val="0"/>
        </a:spcAft>
        <a:buFont typeface="Arial" panose="020B0604020202020204" pitchFamily="34" charset="0"/>
        <a:buNone/>
        <a:defRPr sz="1715" b="0" i="0" u="none" kern="1200" baseline="0">
          <a:solidFill>
            <a:schemeClr val="tx1"/>
          </a:solidFill>
          <a:latin typeface="+mn-lt"/>
          <a:ea typeface="+mn-ea"/>
          <a:cs typeface="+mn-cs"/>
        </a:defRPr>
      </a:lvl1pPr>
      <a:lvl2pPr marL="435610" lvl="1"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2pPr>
      <a:lvl3pPr marL="870585" lvl="2"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3pPr>
      <a:lvl4pPr marL="1306195" lvl="3"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4pPr>
      <a:lvl5pPr marL="1741805" lvl="4"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5pPr>
      <a:lvl6pPr marL="2177415" lvl="5"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6pPr>
      <a:lvl7pPr marL="2612390" lvl="6"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7pPr>
      <a:lvl8pPr marL="3048000" lvl="7"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8pPr>
      <a:lvl9pPr marL="3483610" lvl="8"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wmf"/><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12.wmf"/><Relationship Id="rId2" Type="http://schemas.openxmlformats.org/officeDocument/2006/relationships/oleObject" Target="../embeddings/oleObject4.bin"/><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fontScale="90000"/>
          </a:bodyPr>
          <a:lstStyle/>
          <a:p>
            <a:r>
              <a:rPr lang="zh-CN" altLang="en-US" sz="8000" dirty="0">
                <a:latin typeface="黑体" panose="02010609060101010101" pitchFamily="49" charset="-122"/>
                <a:ea typeface="黑体" panose="02010609060101010101" pitchFamily="49" charset="-122"/>
              </a:rPr>
              <a:t>Recursion and divide-and-conquer strategies</a:t>
            </a:r>
            <a:endParaRPr lang="zh-CN" altLang="en-US" sz="8000"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335"/>
    </mc:Choice>
    <mc:Fallback>
      <p:transition spd="slow" advTm="333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a:bodyPr>
          <a:lstStyle/>
          <a:p>
            <a:pPr marL="0" lvl="0" indent="0" algn="just">
              <a:lnSpc>
                <a:spcPct val="150000"/>
              </a:lnSpc>
              <a:spcBef>
                <a:spcPts val="0"/>
              </a:spcBef>
              <a:buClr>
                <a:prstClr val="black"/>
              </a:buClr>
              <a:buNone/>
            </a:pPr>
            <a:r>
              <a:rPr lang="en-US" altLang="zh-CN" sz="4570" dirty="0">
                <a:solidFill>
                  <a:prstClr val="black"/>
                </a:solidFill>
              </a:rPr>
              <a:t>2.1 </a:t>
            </a:r>
            <a:r>
              <a:rPr sz="4570" dirty="0">
                <a:sym typeface="+mn-ea"/>
              </a:rPr>
              <a:t>Recursion - Example</a:t>
            </a:r>
            <a:endParaRPr lang="en-US" altLang="zh-CN" sz="4570" dirty="0">
              <a:solidFill>
                <a:prstClr val="black"/>
              </a:solidFill>
            </a:endParaRPr>
          </a:p>
          <a:p>
            <a:pPr marL="0" indent="0" algn="just">
              <a:lnSpc>
                <a:spcPct val="150000"/>
              </a:lnSpc>
              <a:spcBef>
                <a:spcPts val="0"/>
              </a:spcBef>
              <a:buNone/>
            </a:pPr>
            <a:r>
              <a:rPr lang="zh-CN" altLang="en-US" sz="4000" dirty="0"/>
              <a:t>（</a:t>
            </a:r>
            <a:r>
              <a:rPr lang="en-US" altLang="zh-CN" sz="4000" dirty="0"/>
              <a:t>3</a:t>
            </a:r>
            <a:r>
              <a:rPr lang="zh-CN" altLang="en-US" sz="4000" dirty="0"/>
              <a:t>）</a:t>
            </a:r>
            <a:r>
              <a:rPr sz="4000" dirty="0"/>
              <a:t>Permutation problem - full permutation</a:t>
            </a:r>
            <a:endParaRPr sz="4000" dirty="0"/>
          </a:p>
          <a:p>
            <a:pPr marL="0" indent="0" algn="just">
              <a:lnSpc>
                <a:spcPct val="150000"/>
              </a:lnSpc>
              <a:spcBef>
                <a:spcPts val="0"/>
              </a:spcBef>
              <a:buNone/>
            </a:pPr>
            <a:r>
              <a:rPr sz="3430">
                <a:solidFill>
                  <a:srgbClr val="FF0000"/>
                </a:solidFill>
                <a:latin typeface="Times New Roman" panose="02020603050405020304" pitchFamily="18" charset="0"/>
                <a:cs typeface="Times New Roman" panose="02020603050405020304" pitchFamily="18" charset="0"/>
              </a:rPr>
              <a:t>Design a recursive algorithm to generate n elements {r1, r2,... ,rn}.</a:t>
            </a:r>
            <a:endParaRPr sz="343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3430" b="1" dirty="0"/>
              <a:t>a</a:t>
            </a:r>
            <a:r>
              <a:rPr sz="3430" b="1" dirty="0"/>
              <a:t>) </a:t>
            </a:r>
            <a:r>
              <a:rPr sz="3430" dirty="0"/>
              <a:t>Two numbers 4 and 5, all arranged: {4, 5} and {5, 4}; Two numbers, 3 and 5, in full order: {3, 5} and {5, 3}; Two numbers 3 and 4, all arranged: {3, 4} and {4, 3}</a:t>
            </a:r>
            <a:endParaRPr sz="3430" dirty="0"/>
          </a:p>
          <a:p>
            <a:pPr marL="0" indent="0" algn="just">
              <a:lnSpc>
                <a:spcPct val="150000"/>
              </a:lnSpc>
              <a:spcBef>
                <a:spcPts val="0"/>
              </a:spcBef>
              <a:buNone/>
            </a:pPr>
            <a:r>
              <a:rPr lang="en-US" sz="3430" b="1" dirty="0"/>
              <a:t>b</a:t>
            </a:r>
            <a:r>
              <a:rPr sz="3430" b="1" dirty="0"/>
              <a:t>) </a:t>
            </a:r>
            <a:r>
              <a:rPr sz="3430" dirty="0"/>
              <a:t>Three numbers 3, 4 and 5, in full order: {3, 4, 5}, {3, 5, 4} and {4, 3, 5}, {4, 5, 3} and {5, 4, 3}, {5, 3, 4}</a:t>
            </a:r>
            <a:endParaRPr sz="3430" dirty="0"/>
          </a:p>
          <a:p>
            <a:pPr marL="0" indent="0" algn="just">
              <a:lnSpc>
                <a:spcPct val="150000"/>
              </a:lnSpc>
              <a:spcBef>
                <a:spcPts val="0"/>
              </a:spcBef>
              <a:buNone/>
            </a:pPr>
            <a:r>
              <a:rPr sz="3430" dirty="0">
                <a:solidFill>
                  <a:srgbClr val="FF0000"/>
                </a:solidFill>
              </a:rPr>
              <a:t>What is the relationship between a) and b)?</a:t>
            </a:r>
            <a:endParaRPr sz="3430" dirty="0">
              <a:solidFill>
                <a:srgbClr val="FF0000"/>
              </a:solidFill>
            </a:endParaRPr>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20000"/>
          </a:bodyPr>
          <a:lstStyle/>
          <a:p>
            <a:pPr marL="0" lvl="0" indent="0" algn="just">
              <a:lnSpc>
                <a:spcPct val="150000"/>
              </a:lnSpc>
              <a:spcBef>
                <a:spcPts val="0"/>
              </a:spcBef>
              <a:buClr>
                <a:prstClr val="black"/>
              </a:buClr>
              <a:buNone/>
            </a:pPr>
            <a:r>
              <a:rPr lang="en-US" altLang="zh-CN" sz="3300" dirty="0">
                <a:solidFill>
                  <a:prstClr val="black"/>
                </a:solidFill>
              </a:rPr>
              <a:t>2.1 </a:t>
            </a:r>
            <a:r>
              <a:rPr sz="3300" dirty="0">
                <a:sym typeface="+mn-ea"/>
              </a:rPr>
              <a:t>Recursion - Example</a:t>
            </a:r>
            <a:endParaRPr lang="en-US" altLang="zh-CN" sz="3300" dirty="0">
              <a:solidFill>
                <a:prstClr val="black"/>
              </a:solidFill>
            </a:endParaRPr>
          </a:p>
          <a:p>
            <a:pPr marL="0" indent="0" algn="just">
              <a:lnSpc>
                <a:spcPct val="150000"/>
              </a:lnSpc>
              <a:spcBef>
                <a:spcPts val="0"/>
              </a:spcBef>
              <a:buNone/>
            </a:pPr>
            <a:r>
              <a:rPr lang="zh-CN" altLang="en-US" sz="3000" dirty="0"/>
              <a:t>（</a:t>
            </a:r>
            <a:r>
              <a:rPr lang="en-US" altLang="zh-CN" sz="3000" dirty="0"/>
              <a:t>3</a:t>
            </a:r>
            <a:r>
              <a:rPr lang="zh-CN" altLang="en-US" sz="3000" dirty="0"/>
              <a:t>）</a:t>
            </a:r>
            <a:r>
              <a:rPr sz="3000" dirty="0"/>
              <a:t>Permutation problem - full permutation</a:t>
            </a:r>
            <a:endParaRPr sz="3000" dirty="0"/>
          </a:p>
          <a:p>
            <a:pPr marL="0" indent="0" algn="just">
              <a:lnSpc>
                <a:spcPct val="150000"/>
              </a:lnSpc>
              <a:spcBef>
                <a:spcPts val="0"/>
              </a:spcBef>
              <a:buNone/>
            </a:pPr>
            <a:endParaRPr sz="3000" dirty="0"/>
          </a:p>
          <a:p>
            <a:pPr marL="0" indent="0" algn="just">
              <a:lnSpc>
                <a:spcPct val="150000"/>
              </a:lnSpc>
              <a:spcBef>
                <a:spcPts val="0"/>
              </a:spcBef>
              <a:buNone/>
            </a:pPr>
            <a:r>
              <a:rPr sz="2800">
                <a:latin typeface="Times New Roman" panose="02020603050405020304" pitchFamily="18" charset="0"/>
                <a:cs typeface="Times New Roman" panose="02020603050405020304" pitchFamily="18" charset="0"/>
              </a:rPr>
              <a:t>Set R = {r1, r2,... </a:t>
            </a:r>
            <a:r>
              <a:rPr lang="en-US" sz="2800">
                <a:latin typeface="Times New Roman" panose="02020603050405020304" pitchFamily="18" charset="0"/>
                <a:cs typeface="Times New Roman" panose="02020603050405020304" pitchFamily="18" charset="0"/>
              </a:rPr>
              <a:t>r</a:t>
            </a:r>
            <a:r>
              <a:rPr sz="2800">
                <a:latin typeface="Times New Roman" panose="02020603050405020304" pitchFamily="18" charset="0"/>
                <a:cs typeface="Times New Roman" panose="02020603050405020304" pitchFamily="18" charset="0"/>
              </a:rPr>
              <a:t>n} is the n elements to be permuted, Ri=R-{</a:t>
            </a:r>
            <a:r>
              <a:rPr lang="en-US" sz="2800">
                <a:latin typeface="Times New Roman" panose="02020603050405020304" pitchFamily="18" charset="0"/>
                <a:cs typeface="Times New Roman" panose="02020603050405020304" pitchFamily="18" charset="0"/>
              </a:rPr>
              <a:t>r</a:t>
            </a:r>
            <a:r>
              <a:rPr sz="2800">
                <a:latin typeface="Times New Roman" panose="02020603050405020304" pitchFamily="18" charset="0"/>
                <a:cs typeface="Times New Roman" panose="02020603050405020304" pitchFamily="18" charset="0"/>
              </a:rPr>
              <a:t>i}. The </a:t>
            </a:r>
            <a:r>
              <a:rPr lang="en-US" sz="2800">
                <a:latin typeface="Times New Roman" panose="02020603050405020304" pitchFamily="18" charset="0"/>
                <a:cs typeface="Times New Roman" panose="02020603050405020304" pitchFamily="18" charset="0"/>
              </a:rPr>
              <a:t>full</a:t>
            </a:r>
            <a:r>
              <a:rPr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a:t>
            </a:r>
            <a:r>
              <a:rPr sz="2800">
                <a:latin typeface="Times New Roman" panose="02020603050405020304" pitchFamily="18" charset="0"/>
                <a:cs typeface="Times New Roman" panose="02020603050405020304" pitchFamily="18" charset="0"/>
              </a:rPr>
              <a:t>permutation of the elements in a set X is denoted perm(X).</a:t>
            </a:r>
            <a:endParaRPr sz="280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sz="2800">
                <a:latin typeface="Times New Roman" panose="02020603050405020304" pitchFamily="18" charset="0"/>
                <a:cs typeface="Times New Roman" panose="02020603050405020304" pitchFamily="18" charset="0"/>
              </a:rPr>
              <a:t>(ri)perm(X) denotes the permutation obtained by prefixing each permutation of the full perm(X).</a:t>
            </a:r>
            <a:endParaRPr sz="280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altLang="zh-CN" sz="2800" dirty="0">
              <a:latin typeface="Times New Roman" panose="02020603050405020304" pitchFamily="18" charset="0"/>
              <a:cs typeface="Times New Roman" panose="02020603050405020304" pitchFamily="18" charset="0"/>
            </a:endParaRPr>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lvl="0" indent="0" algn="just">
              <a:lnSpc>
                <a:spcPct val="150000"/>
              </a:lnSpc>
              <a:spcBef>
                <a:spcPts val="0"/>
              </a:spcBef>
              <a:buClr>
                <a:prstClr val="black"/>
              </a:buClr>
              <a:buNone/>
            </a:pPr>
            <a:r>
              <a:rPr lang="en-US" altLang="zh-CN" sz="3300" dirty="0">
                <a:solidFill>
                  <a:prstClr val="black"/>
                </a:solidFill>
              </a:rPr>
              <a:t>2.1 </a:t>
            </a:r>
            <a:r>
              <a:rPr sz="3300" dirty="0">
                <a:sym typeface="+mn-ea"/>
              </a:rPr>
              <a:t>Recursion - Example</a:t>
            </a:r>
            <a:endParaRPr lang="en-US" altLang="zh-CN" sz="3300" dirty="0">
              <a:solidFill>
                <a:prstClr val="black"/>
              </a:solidFill>
            </a:endParaRPr>
          </a:p>
          <a:p>
            <a:pPr marL="0" indent="0" algn="just">
              <a:lnSpc>
                <a:spcPct val="150000"/>
              </a:lnSpc>
              <a:spcBef>
                <a:spcPts val="0"/>
              </a:spcBef>
              <a:buNone/>
            </a:pPr>
            <a:r>
              <a:rPr lang="zh-CN" altLang="en-US" sz="3000" dirty="0"/>
              <a:t>（</a:t>
            </a:r>
            <a:r>
              <a:rPr lang="en-US" altLang="zh-CN" sz="3000" dirty="0"/>
              <a:t>3</a:t>
            </a:r>
            <a:r>
              <a:rPr lang="zh-CN" altLang="en-US" sz="3000" dirty="0"/>
              <a:t>）</a:t>
            </a:r>
            <a:r>
              <a:rPr sz="3000" dirty="0"/>
              <a:t>Permutation problem - full permutation</a:t>
            </a:r>
            <a:endParaRPr sz="3000" dirty="0"/>
          </a:p>
          <a:p>
            <a:pPr marL="0" indent="0" algn="just">
              <a:lnSpc>
                <a:spcPct val="150000"/>
              </a:lnSpc>
              <a:spcBef>
                <a:spcPts val="0"/>
              </a:spcBef>
              <a:buNone/>
            </a:pPr>
            <a:endParaRPr sz="3000" dirty="0">
              <a:latin typeface="Times New Roman" panose="02020603050405020304" pitchFamily="18" charset="0"/>
              <a:cs typeface="Times New Roman" panose="02020603050405020304" pitchFamily="18" charset="0"/>
              <a:sym typeface="+mn-ea"/>
            </a:endParaRPr>
          </a:p>
          <a:p>
            <a:pPr marL="0" indent="0" algn="just">
              <a:lnSpc>
                <a:spcPct val="150000"/>
              </a:lnSpc>
              <a:spcBef>
                <a:spcPts val="0"/>
              </a:spcBef>
              <a:buNone/>
            </a:pPr>
            <a:r>
              <a:rPr sz="2800" dirty="0">
                <a:latin typeface="Times New Roman" panose="02020603050405020304" pitchFamily="18" charset="0"/>
                <a:cs typeface="Times New Roman" panose="02020603050405020304" pitchFamily="18" charset="0"/>
                <a:sym typeface="+mn-ea"/>
              </a:rPr>
              <a:t>The full permutation of R can be generically defined as follows.</a:t>
            </a:r>
            <a:endParaRPr sz="2800" dirty="0">
              <a:latin typeface="Times New Roman" panose="02020603050405020304" pitchFamily="18" charset="0"/>
              <a:cs typeface="Times New Roman" panose="02020603050405020304" pitchFamily="18" charset="0"/>
              <a:sym typeface="+mn-ea"/>
            </a:endParaRPr>
          </a:p>
          <a:p>
            <a:pPr marL="0" indent="0" algn="just">
              <a:lnSpc>
                <a:spcPct val="150000"/>
              </a:lnSpc>
              <a:spcBef>
                <a:spcPts val="0"/>
              </a:spcBef>
              <a:buNone/>
            </a:pPr>
            <a:r>
              <a:rPr sz="2800" dirty="0">
                <a:latin typeface="Times New Roman" panose="02020603050405020304" pitchFamily="18" charset="0"/>
                <a:cs typeface="Times New Roman" panose="02020603050405020304" pitchFamily="18" charset="0"/>
                <a:sym typeface="+mn-ea"/>
              </a:rPr>
              <a:t>When n=1, perm(R)=(</a:t>
            </a:r>
            <a:r>
              <a:rPr lang="en-US" sz="2800" dirty="0">
                <a:latin typeface="Times New Roman" panose="02020603050405020304" pitchFamily="18" charset="0"/>
                <a:cs typeface="Times New Roman" panose="02020603050405020304" pitchFamily="18" charset="0"/>
                <a:sym typeface="+mn-ea"/>
              </a:rPr>
              <a:t>r</a:t>
            </a:r>
            <a:r>
              <a:rPr sz="2800" dirty="0">
                <a:latin typeface="Times New Roman" panose="02020603050405020304" pitchFamily="18" charset="0"/>
                <a:cs typeface="Times New Roman" panose="02020603050405020304" pitchFamily="18" charset="0"/>
                <a:sym typeface="+mn-ea"/>
              </a:rPr>
              <a:t>), where </a:t>
            </a:r>
            <a:r>
              <a:rPr lang="en-US" sz="2800" dirty="0">
                <a:latin typeface="Times New Roman" panose="02020603050405020304" pitchFamily="18" charset="0"/>
                <a:cs typeface="Times New Roman" panose="02020603050405020304" pitchFamily="18" charset="0"/>
                <a:sym typeface="+mn-ea"/>
              </a:rPr>
              <a:t>r</a:t>
            </a:r>
            <a:r>
              <a:rPr sz="2800" dirty="0">
                <a:latin typeface="Times New Roman" panose="02020603050405020304" pitchFamily="18" charset="0"/>
                <a:cs typeface="Times New Roman" panose="02020603050405020304" pitchFamily="18" charset="0"/>
                <a:sym typeface="+mn-ea"/>
              </a:rPr>
              <a:t> is the unique element in the set R;</a:t>
            </a:r>
            <a:endParaRPr sz="2800" dirty="0">
              <a:latin typeface="Times New Roman" panose="02020603050405020304" pitchFamily="18" charset="0"/>
              <a:cs typeface="Times New Roman" panose="02020603050405020304" pitchFamily="18" charset="0"/>
              <a:sym typeface="+mn-ea"/>
            </a:endParaRPr>
          </a:p>
          <a:p>
            <a:pPr marL="0" indent="0" algn="just">
              <a:lnSpc>
                <a:spcPct val="150000"/>
              </a:lnSpc>
              <a:spcBef>
                <a:spcPts val="0"/>
              </a:spcBef>
              <a:buNone/>
            </a:pPr>
            <a:r>
              <a:rPr sz="2800" dirty="0">
                <a:latin typeface="Times New Roman" panose="02020603050405020304" pitchFamily="18" charset="0"/>
                <a:cs typeface="Times New Roman" panose="02020603050405020304" pitchFamily="18" charset="0"/>
                <a:sym typeface="+mn-ea"/>
              </a:rPr>
              <a:t>When n&gt;1, perm(R) is given by (r1)perm(R1), (</a:t>
            </a:r>
            <a:r>
              <a:rPr lang="en-US" sz="2800" dirty="0">
                <a:latin typeface="Times New Roman" panose="02020603050405020304" pitchFamily="18" charset="0"/>
                <a:cs typeface="Times New Roman" panose="02020603050405020304" pitchFamily="18" charset="0"/>
                <a:sym typeface="+mn-ea"/>
              </a:rPr>
              <a:t>r</a:t>
            </a:r>
            <a:r>
              <a:rPr sz="2800" dirty="0">
                <a:latin typeface="Times New Roman" panose="02020603050405020304" pitchFamily="18" charset="0"/>
                <a:cs typeface="Times New Roman" panose="02020603050405020304" pitchFamily="18" charset="0"/>
                <a:sym typeface="+mn-ea"/>
              </a:rPr>
              <a:t>2) perm(R2),... , (rn)perm(</a:t>
            </a:r>
            <a:r>
              <a:rPr lang="en-US" sz="2800" dirty="0">
                <a:latin typeface="Times New Roman" panose="02020603050405020304" pitchFamily="18" charset="0"/>
                <a:cs typeface="Times New Roman" panose="02020603050405020304" pitchFamily="18" charset="0"/>
                <a:sym typeface="+mn-ea"/>
              </a:rPr>
              <a:t>R</a:t>
            </a:r>
            <a:r>
              <a:rPr sz="2800" dirty="0">
                <a:latin typeface="Times New Roman" panose="02020603050405020304" pitchFamily="18" charset="0"/>
                <a:cs typeface="Times New Roman" panose="02020603050405020304" pitchFamily="18" charset="0"/>
                <a:sym typeface="+mn-ea"/>
              </a:rPr>
              <a:t>n).</a:t>
            </a:r>
            <a:endParaRPr sz="2800" dirty="0">
              <a:latin typeface="Times New Roman" panose="02020603050405020304" pitchFamily="18" charset="0"/>
              <a:cs typeface="Times New Roman" panose="02020603050405020304" pitchFamily="18" charset="0"/>
              <a:sym typeface="+mn-ea"/>
            </a:endParaRPr>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20000"/>
          </a:bodyPr>
          <a:lstStyle/>
          <a:p>
            <a:pPr marL="0" lvl="0" indent="0" algn="just">
              <a:lnSpc>
                <a:spcPct val="150000"/>
              </a:lnSpc>
              <a:spcBef>
                <a:spcPts val="0"/>
              </a:spcBef>
              <a:buClr>
                <a:prstClr val="black"/>
              </a:buClr>
              <a:buNone/>
            </a:pPr>
            <a:r>
              <a:rPr lang="en-US" altLang="zh-CN" sz="3300" dirty="0">
                <a:solidFill>
                  <a:prstClr val="black"/>
                </a:solidFill>
              </a:rPr>
              <a:t>2.1 </a:t>
            </a:r>
            <a:r>
              <a:rPr sz="3300" dirty="0">
                <a:sym typeface="+mn-ea"/>
              </a:rPr>
              <a:t>Recursion - Example</a:t>
            </a:r>
            <a:endParaRPr lang="en-US" altLang="zh-CN" sz="3300" dirty="0">
              <a:solidFill>
                <a:prstClr val="black"/>
              </a:solidFill>
            </a:endParaRPr>
          </a:p>
          <a:p>
            <a:pPr marL="0" indent="0" algn="just">
              <a:lnSpc>
                <a:spcPct val="150000"/>
              </a:lnSpc>
              <a:spcBef>
                <a:spcPts val="0"/>
              </a:spcBef>
              <a:buNone/>
            </a:pPr>
            <a:r>
              <a:rPr lang="zh-CN" altLang="en-US" sz="3000" dirty="0"/>
              <a:t>（</a:t>
            </a:r>
            <a:r>
              <a:rPr lang="en-US" altLang="zh-CN" sz="3000" dirty="0"/>
              <a:t>3</a:t>
            </a:r>
            <a:r>
              <a:rPr lang="zh-CN" altLang="en-US" sz="3000" dirty="0"/>
              <a:t>）</a:t>
            </a:r>
            <a:r>
              <a:rPr sz="3000" dirty="0"/>
              <a:t>Permutation problem - full permutation</a:t>
            </a:r>
            <a:endParaRPr sz="3000" dirty="0"/>
          </a:p>
          <a:p>
            <a:pPr marL="0" indent="0" algn="just">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When n=1, perm(R)=(r), where </a:t>
            </a:r>
            <a:r>
              <a:rPr lang="en-US" altLang="zh-CN" sz="2800" dirty="0">
                <a:latin typeface="Times New Roman" panose="02020603050405020304" pitchFamily="18" charset="0"/>
                <a:cs typeface="Times New Roman" panose="02020603050405020304" pitchFamily="18" charset="0"/>
              </a:rPr>
              <a:t>r is the unique element in the set R;</a:t>
            </a:r>
            <a:endParaRPr lang="en-US" altLang="zh-CN" sz="2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altLang="zh-CN" sz="2800" dirty="0">
                <a:latin typeface="Times New Roman" panose="02020603050405020304" pitchFamily="18" charset="0"/>
                <a:cs typeface="Times New Roman" panose="02020603050405020304" pitchFamily="18" charset="0"/>
              </a:rPr>
              <a:t>When n&gt;1, perm(R) is given by (r1)perm(R1), (r2) perm(R2),... , (rn)perm(</a:t>
            </a:r>
            <a:r>
              <a:rPr lang="en-US" altLang="zh-CN" sz="2800" dirty="0">
                <a:latin typeface="Times New Roman" panose="02020603050405020304" pitchFamily="18" charset="0"/>
                <a:cs typeface="Times New Roman" panose="02020603050405020304" pitchFamily="18" charset="0"/>
              </a:rPr>
              <a:t>Rn).</a:t>
            </a:r>
            <a:endParaRPr lang="en-US" altLang="zh-CN" sz="2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sz="2800" dirty="0">
                <a:solidFill>
                  <a:srgbClr val="FF0000"/>
                </a:solidFill>
                <a:latin typeface="Times New Roman" panose="02020603050405020304" pitchFamily="18" charset="0"/>
                <a:cs typeface="Times New Roman" panose="02020603050405020304" pitchFamily="18" charset="0"/>
              </a:rPr>
              <a:t>Understanding: In practice, all the numbers in the set are swapped with the first number, so  always dealing with the next n − 1 numbers</a:t>
            </a:r>
            <a:endParaRPr sz="28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pt-BR" altLang="zh-CN" sz="2800" dirty="0">
                <a:solidFill>
                  <a:srgbClr val="0000FF"/>
                </a:solidFill>
                <a:latin typeface="Times New Roman" panose="02020603050405020304" pitchFamily="18" charset="0"/>
                <a:cs typeface="Times New Roman" panose="02020603050405020304" pitchFamily="18" charset="0"/>
              </a:rPr>
              <a:t>perm(R) </a:t>
            </a:r>
            <a:r>
              <a:rPr lang="en-US" altLang="zh-CN" sz="2800" dirty="0">
                <a:solidFill>
                  <a:srgbClr val="0000FF"/>
                </a:solidFill>
                <a:latin typeface="Times New Roman" panose="02020603050405020304" pitchFamily="18" charset="0"/>
                <a:cs typeface="Times New Roman" panose="02020603050405020304" pitchFamily="18" charset="0"/>
              </a:rPr>
              <a:t>= </a:t>
            </a:r>
            <a:r>
              <a:rPr lang="pt-BR" altLang="zh-CN" sz="2800" dirty="0">
                <a:solidFill>
                  <a:srgbClr val="0000FF"/>
                </a:solidFill>
                <a:latin typeface="Times New Roman" panose="02020603050405020304" pitchFamily="18" charset="0"/>
                <a:cs typeface="Times New Roman" panose="02020603050405020304" pitchFamily="18" charset="0"/>
              </a:rPr>
              <a:t>(r1)perm(R1)</a:t>
            </a:r>
            <a:r>
              <a:rPr lang="en-US" altLang="zh-CN" sz="2800" dirty="0">
                <a:solidFill>
                  <a:srgbClr val="0000FF"/>
                </a:solidFill>
                <a:latin typeface="Times New Roman" panose="02020603050405020304" pitchFamily="18" charset="0"/>
                <a:cs typeface="Times New Roman" panose="02020603050405020304" pitchFamily="18" charset="0"/>
              </a:rPr>
              <a:t>+</a:t>
            </a:r>
            <a:r>
              <a:rPr lang="pt-BR" altLang="zh-CN" sz="2800" dirty="0">
                <a:solidFill>
                  <a:srgbClr val="0000FF"/>
                </a:solidFill>
                <a:latin typeface="Times New Roman" panose="02020603050405020304" pitchFamily="18" charset="0"/>
                <a:cs typeface="Times New Roman" panose="02020603050405020304" pitchFamily="18" charset="0"/>
              </a:rPr>
              <a:t>(r2)perm(R2)</a:t>
            </a:r>
            <a:r>
              <a:rPr lang="en-US" altLang="zh-CN" sz="2800" dirty="0">
                <a:solidFill>
                  <a:srgbClr val="0000FF"/>
                </a:solidFill>
                <a:latin typeface="Times New Roman" panose="02020603050405020304" pitchFamily="18" charset="0"/>
                <a:cs typeface="Times New Roman" panose="02020603050405020304" pitchFamily="18" charset="0"/>
              </a:rPr>
              <a:t>+</a:t>
            </a:r>
            <a:r>
              <a:rPr lang="pt-BR" altLang="zh-CN"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a:t>
            </a:r>
            <a:r>
              <a:rPr lang="pt-BR" altLang="zh-CN" sz="2800" dirty="0">
                <a:solidFill>
                  <a:srgbClr val="0000FF"/>
                </a:solidFill>
                <a:latin typeface="Times New Roman" panose="02020603050405020304" pitchFamily="18" charset="0"/>
                <a:cs typeface="Times New Roman" panose="02020603050405020304" pitchFamily="18" charset="0"/>
              </a:rPr>
              <a:t>(rn)perm(Rn)</a:t>
            </a:r>
            <a:endParaRPr lang="pt-BR" altLang="zh-CN" sz="2800" dirty="0">
              <a:solidFill>
                <a:srgbClr val="0000FF"/>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pt-BR" altLang="zh-CN" sz="2800" dirty="0">
                <a:solidFill>
                  <a:srgbClr val="0000FF"/>
                </a:solidFill>
                <a:latin typeface="Times New Roman" panose="02020603050405020304" pitchFamily="18" charset="0"/>
                <a:cs typeface="Times New Roman" panose="02020603050405020304" pitchFamily="18" charset="0"/>
              </a:rPr>
              <a:t>Denoted by </a:t>
            </a:r>
            <a:r>
              <a:rPr lang="en-US" altLang="pt-BR" sz="2800" dirty="0">
                <a:solidFill>
                  <a:srgbClr val="0000FF"/>
                </a:solidFill>
                <a:latin typeface="Times New Roman" panose="02020603050405020304" pitchFamily="18" charset="0"/>
                <a:cs typeface="Times New Roman" panose="02020603050405020304" pitchFamily="18" charset="0"/>
              </a:rPr>
              <a:t>r</a:t>
            </a:r>
            <a:r>
              <a:rPr lang="pt-BR" altLang="zh-CN" sz="2800" dirty="0">
                <a:solidFill>
                  <a:srgbClr val="0000FF"/>
                </a:solidFill>
                <a:latin typeface="Times New Roman" panose="02020603050405020304" pitchFamily="18" charset="0"/>
                <a:cs typeface="Times New Roman" panose="02020603050405020304" pitchFamily="18" charset="0"/>
              </a:rPr>
              <a:t>1, </a:t>
            </a:r>
            <a:r>
              <a:rPr lang="en-US" altLang="pt-BR" sz="2800" dirty="0">
                <a:solidFill>
                  <a:srgbClr val="0000FF"/>
                </a:solidFill>
                <a:latin typeface="Times New Roman" panose="02020603050405020304" pitchFamily="18" charset="0"/>
                <a:cs typeface="Times New Roman" panose="02020603050405020304" pitchFamily="18" charset="0"/>
              </a:rPr>
              <a:t>r</a:t>
            </a:r>
            <a:r>
              <a:rPr lang="pt-BR" altLang="zh-CN" sz="2800" dirty="0">
                <a:solidFill>
                  <a:srgbClr val="0000FF"/>
                </a:solidFill>
                <a:latin typeface="Times New Roman" panose="02020603050405020304" pitchFamily="18" charset="0"/>
                <a:cs typeface="Times New Roman" panose="02020603050405020304" pitchFamily="18" charset="0"/>
              </a:rPr>
              <a:t>2... .rn is the combination of all permutations starting with (prefix).</a:t>
            </a:r>
            <a:endParaRPr lang="pt-BR" altLang="zh-CN" sz="2800" dirty="0">
              <a:solidFill>
                <a:srgbClr val="0000FF"/>
              </a:solidFill>
              <a:latin typeface="Times New Roman" panose="02020603050405020304" pitchFamily="18" charset="0"/>
              <a:cs typeface="Times New Roman" panose="02020603050405020304" pitchFamily="18" charset="0"/>
            </a:endParaRPr>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781" y="891575"/>
            <a:ext cx="11632335" cy="5349166"/>
          </a:xfrm>
        </p:spPr>
        <p:txBody>
          <a:bodyPr>
            <a:normAutofit/>
          </a:bodyPr>
          <a:lstStyle/>
          <a:p>
            <a:pPr marL="0" lvl="0" indent="0" algn="ctr">
              <a:lnSpc>
                <a:spcPct val="150000"/>
              </a:lnSpc>
              <a:spcBef>
                <a:spcPts val="0"/>
              </a:spcBef>
              <a:buClr>
                <a:prstClr val="black"/>
              </a:buClr>
              <a:buNone/>
            </a:pPr>
            <a:r>
              <a:rPr sz="2800" dirty="0">
                <a:solidFill>
                  <a:srgbClr val="0000FF"/>
                </a:solidFill>
              </a:rPr>
              <a:t>All permutations of 1,2,3</a:t>
            </a:r>
            <a:endParaRPr sz="2800" dirty="0">
              <a:solidFill>
                <a:srgbClr val="0000FF"/>
              </a:solidFill>
            </a:endParaRPr>
          </a:p>
          <a:p>
            <a:pPr lvl="0" algn="just">
              <a:lnSpc>
                <a:spcPct val="150000"/>
              </a:lnSpc>
              <a:spcBef>
                <a:spcPts val="0"/>
              </a:spcBef>
              <a:buClr>
                <a:prstClr val="black"/>
              </a:buClr>
              <a:buFont typeface="Wingdings" panose="05000000000000000000" pitchFamily="2" charset="2"/>
              <a:buChar char="Ø"/>
            </a:pPr>
            <a:r>
              <a:rPr sz="2800" dirty="0">
                <a:solidFill>
                  <a:prstClr val="black"/>
                </a:solidFill>
                <a:cs typeface="Times New Roman" panose="02020603050405020304" pitchFamily="18" charset="0"/>
              </a:rPr>
              <a:t>Traversing elements, swapping each element with the first, {1}{23}, {2}{13}, {3}{12}. A total of three groups</a:t>
            </a:r>
            <a:endParaRPr sz="2800" dirty="0">
              <a:solidFill>
                <a:prstClr val="black"/>
              </a:solidFill>
              <a:cs typeface="Times New Roman" panose="02020603050405020304" pitchFamily="18" charset="0"/>
            </a:endParaRPr>
          </a:p>
          <a:p>
            <a:pPr lvl="0" algn="just">
              <a:lnSpc>
                <a:spcPct val="150000"/>
              </a:lnSpc>
              <a:spcBef>
                <a:spcPts val="0"/>
              </a:spcBef>
              <a:buClr>
                <a:prstClr val="black"/>
              </a:buClr>
              <a:buFont typeface="Wingdings" panose="05000000000000000000" pitchFamily="2" charset="2"/>
              <a:buChar char="Ø"/>
            </a:pPr>
            <a:r>
              <a:rPr sz="2800" dirty="0">
                <a:solidFill>
                  <a:prstClr val="black"/>
                </a:solidFill>
                <a:cs typeface="Times New Roman" panose="02020603050405020304" pitchFamily="18" charset="0"/>
              </a:rPr>
              <a:t>For each group, repeat until the remaining </a:t>
            </a:r>
            <a:r>
              <a:rPr lang="en-US" sz="2800" dirty="0">
                <a:solidFill>
                  <a:prstClr val="black"/>
                </a:solidFill>
                <a:cs typeface="Times New Roman" panose="02020603050405020304" pitchFamily="18" charset="0"/>
              </a:rPr>
              <a:t>one </a:t>
            </a:r>
            <a:r>
              <a:rPr sz="2800" dirty="0">
                <a:solidFill>
                  <a:prstClr val="black"/>
                </a:solidFill>
                <a:cs typeface="Times New Roman" panose="02020603050405020304" pitchFamily="18" charset="0"/>
              </a:rPr>
              <a:t>element, except for the first element. For example, {23} is traversed and swapped with the first element in it to actually get {23} and {32}.</a:t>
            </a:r>
            <a:endParaRPr sz="2800" dirty="0">
              <a:solidFill>
                <a:prstClr val="black"/>
              </a:solidFill>
              <a:cs typeface="Times New Roman" panose="02020603050405020304" pitchFamily="18" charset="0"/>
            </a:endParaRPr>
          </a:p>
          <a:p>
            <a:pPr lvl="0" algn="just">
              <a:lnSpc>
                <a:spcPct val="150000"/>
              </a:lnSpc>
              <a:spcBef>
                <a:spcPts val="0"/>
              </a:spcBef>
              <a:buClr>
                <a:prstClr val="black"/>
              </a:buClr>
              <a:buFont typeface="Wingdings" panose="05000000000000000000" pitchFamily="2" charset="2"/>
              <a:buChar char="Ø"/>
            </a:pPr>
            <a:r>
              <a:rPr sz="2800" dirty="0">
                <a:solidFill>
                  <a:prstClr val="black"/>
                </a:solidFill>
                <a:cs typeface="Times New Roman" panose="02020603050405020304" pitchFamily="18" charset="0"/>
              </a:rPr>
              <a:t>End up with 6 kinds of combinations.</a:t>
            </a:r>
            <a:endParaRPr sz="2800" dirty="0">
              <a:solidFill>
                <a:prstClr val="black"/>
              </a:solidFill>
              <a:cs typeface="Times New Roman" panose="02020603050405020304" pitchFamily="18" charset="0"/>
            </a:endParaRPr>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ctr">
              <a:lnSpc>
                <a:spcPct val="150000"/>
              </a:lnSpc>
              <a:spcBef>
                <a:spcPts val="0"/>
              </a:spcBef>
              <a:buClr>
                <a:prstClr val="black"/>
              </a:buClr>
              <a:buNone/>
            </a:pPr>
            <a:r>
              <a:rPr sz="2800" dirty="0">
                <a:solidFill>
                  <a:srgbClr val="0000FF"/>
                </a:solidFill>
              </a:rPr>
              <a:t>All permutations of 1,2,3</a:t>
            </a:r>
            <a:r>
              <a:rPr lang="en-US" sz="2800" dirty="0">
                <a:solidFill>
                  <a:srgbClr val="0000FF"/>
                </a:solidFill>
              </a:rPr>
              <a:t>,4</a:t>
            </a:r>
            <a:endParaRPr sz="2800" dirty="0">
              <a:solidFill>
                <a:srgbClr val="0000FF"/>
              </a:solidFill>
            </a:endParaRPr>
          </a:p>
          <a:p>
            <a:pPr lvl="0" algn="just">
              <a:lnSpc>
                <a:spcPct val="150000"/>
              </a:lnSpc>
              <a:spcBef>
                <a:spcPts val="0"/>
              </a:spcBef>
              <a:buClr>
                <a:prstClr val="black"/>
              </a:buClr>
              <a:buFont typeface="Wingdings" panose="05000000000000000000" pitchFamily="2" charset="2"/>
              <a:buChar char="Ø"/>
            </a:pPr>
            <a:r>
              <a:rPr sz="2800" dirty="0">
                <a:solidFill>
                  <a:prstClr val="black"/>
                </a:solidFill>
                <a:cs typeface="Times New Roman" panose="02020603050405020304" pitchFamily="18" charset="0"/>
                <a:sym typeface="+mn-ea"/>
              </a:rPr>
              <a:t>Traversing elements</a:t>
            </a:r>
            <a:r>
              <a:rPr sz="2800" dirty="0">
                <a:solidFill>
                  <a:prstClr val="black"/>
                </a:solidFill>
                <a:cs typeface="Times New Roman" panose="02020603050405020304" pitchFamily="18" charset="0"/>
              </a:rPr>
              <a:t>, swapping each element with the first, in four groups: {1}{234}, {2}{134}, {3}{124}, and {4}{123}</a:t>
            </a:r>
            <a:endParaRPr sz="2800" dirty="0">
              <a:solidFill>
                <a:prstClr val="black"/>
              </a:solidFill>
              <a:cs typeface="Times New Roman" panose="02020603050405020304" pitchFamily="18" charset="0"/>
            </a:endParaRPr>
          </a:p>
          <a:p>
            <a:pPr lvl="0" algn="just">
              <a:lnSpc>
                <a:spcPct val="150000"/>
              </a:lnSpc>
              <a:spcBef>
                <a:spcPts val="0"/>
              </a:spcBef>
              <a:buClr>
                <a:prstClr val="black"/>
              </a:buClr>
              <a:buFont typeface="Wingdings" panose="05000000000000000000" pitchFamily="2" charset="2"/>
              <a:buChar char="Ø"/>
            </a:pPr>
            <a:r>
              <a:rPr sz="2800" dirty="0">
                <a:solidFill>
                  <a:prstClr val="black"/>
                </a:solidFill>
                <a:cs typeface="Times New Roman" panose="02020603050405020304" pitchFamily="18" charset="0"/>
              </a:rPr>
              <a:t>For each group, repeat until the remaining</a:t>
            </a:r>
            <a:r>
              <a:rPr lang="en-US" sz="2800" dirty="0">
                <a:solidFill>
                  <a:prstClr val="black"/>
                </a:solidFill>
                <a:cs typeface="Times New Roman" panose="02020603050405020304" pitchFamily="18" charset="0"/>
              </a:rPr>
              <a:t> one</a:t>
            </a:r>
            <a:r>
              <a:rPr sz="2800" dirty="0">
                <a:solidFill>
                  <a:prstClr val="black"/>
                </a:solidFill>
                <a:cs typeface="Times New Roman" panose="02020603050405020304" pitchFamily="18" charset="0"/>
              </a:rPr>
              <a:t> element, except for the first element. As in the first group, except for the first element, {234} is left to traverse, and the problem becomes the full permutation of {234}. The second to fourth groups were similar.</a:t>
            </a:r>
            <a:endParaRPr sz="2800" dirty="0">
              <a:solidFill>
                <a:prstClr val="black"/>
              </a:solidFill>
              <a:cs typeface="Times New Roman" panose="02020603050405020304" pitchFamily="18" charset="0"/>
            </a:endParaRPr>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50000"/>
              </a:lnSpc>
              <a:spcBef>
                <a:spcPts val="0"/>
              </a:spcBef>
              <a:buClr>
                <a:prstClr val="black"/>
              </a:buClr>
              <a:buNone/>
            </a:pPr>
            <a:r>
              <a:rPr lang="en-US" altLang="zh-CN" sz="3300" dirty="0">
                <a:solidFill>
                  <a:prstClr val="black"/>
                </a:solidFill>
              </a:rPr>
              <a:t>2.1 </a:t>
            </a:r>
            <a:r>
              <a:rPr sz="3300" dirty="0">
                <a:sym typeface="+mn-ea"/>
              </a:rPr>
              <a:t>Recursion - Example</a:t>
            </a:r>
            <a:endParaRPr lang="en-US" altLang="zh-CN" sz="3300" dirty="0">
              <a:solidFill>
                <a:prstClr val="black"/>
              </a:solidFill>
            </a:endParaRPr>
          </a:p>
          <a:p>
            <a:pPr marL="0" indent="0" algn="just">
              <a:lnSpc>
                <a:spcPct val="150000"/>
              </a:lnSpc>
              <a:spcBef>
                <a:spcPts val="0"/>
              </a:spcBef>
              <a:buNone/>
            </a:pPr>
            <a:r>
              <a:rPr lang="zh-CN" altLang="en-US" sz="3200" dirty="0"/>
              <a:t>（</a:t>
            </a:r>
            <a:r>
              <a:rPr lang="en-US" altLang="zh-CN" sz="3200" dirty="0"/>
              <a:t>4</a:t>
            </a:r>
            <a:r>
              <a:rPr lang="zh-CN" altLang="en-US" sz="3200" dirty="0"/>
              <a:t>）Integer partition problem</a:t>
            </a:r>
            <a:endParaRPr lang="zh-CN" altLang="en-US" sz="3200" dirty="0"/>
          </a:p>
          <a:p>
            <a:pPr marL="0" indent="0" algn="just">
              <a:lnSpc>
                <a:spcPct val="150000"/>
              </a:lnSpc>
              <a:spcBef>
                <a:spcPts val="0"/>
              </a:spcBef>
              <a:buNone/>
            </a:pPr>
            <a:r>
              <a:rPr sz="3200" smtClean="0">
                <a:latin typeface="Times New Roman" panose="02020603050405020304" pitchFamily="18" charset="0"/>
                <a:cs typeface="Times New Roman" panose="02020603050405020304" pitchFamily="18" charset="0"/>
              </a:rPr>
              <a:t>The positive integer n expressed as the sum of a series of positive integers: n = n1 + n2 +... + </a:t>
            </a:r>
            <a:r>
              <a:rPr lang="en-US" sz="3200" smtClean="0">
                <a:latin typeface="Times New Roman" panose="02020603050405020304" pitchFamily="18" charset="0"/>
                <a:cs typeface="Times New Roman" panose="02020603050405020304" pitchFamily="18" charset="0"/>
              </a:rPr>
              <a:t>nk</a:t>
            </a:r>
            <a:r>
              <a:rPr sz="3200" smtClean="0">
                <a:latin typeface="Times New Roman" panose="02020603050405020304" pitchFamily="18" charset="0"/>
                <a:cs typeface="Times New Roman" panose="02020603050405020304" pitchFamily="18" charset="0"/>
              </a:rPr>
              <a:t>, where n1≥n2≥... ≥nk≥1, k≥1. This representation of a positive integer n is called a partition of positive integers n. Find the number of different partitions of the positive integer n.</a:t>
            </a:r>
            <a:endParaRPr sz="3200" smtClean="0">
              <a:latin typeface="Times New Roman" panose="02020603050405020304" pitchFamily="18" charset="0"/>
              <a:cs typeface="Times New Roman" panose="02020603050405020304" pitchFamily="18" charset="0"/>
            </a:endParaRPr>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050" y="891540"/>
            <a:ext cx="6216650" cy="5349240"/>
          </a:xfrm>
        </p:spPr>
        <p:txBody>
          <a:bodyPr>
            <a:normAutofit/>
          </a:bodyPr>
          <a:lstStyle/>
          <a:p>
            <a:pPr marL="0" lvl="0" indent="0" algn="just">
              <a:lnSpc>
                <a:spcPct val="150000"/>
              </a:lnSpc>
              <a:spcBef>
                <a:spcPts val="0"/>
              </a:spcBef>
              <a:buClr>
                <a:prstClr val="black"/>
              </a:buClr>
              <a:buNone/>
            </a:pPr>
            <a:r>
              <a:rPr lang="en-US" altLang="zh-CN" sz="3300" dirty="0">
                <a:solidFill>
                  <a:prstClr val="black"/>
                </a:solidFill>
              </a:rPr>
              <a:t>2.1 </a:t>
            </a:r>
            <a:r>
              <a:rPr sz="3300" dirty="0">
                <a:sym typeface="+mn-ea"/>
              </a:rPr>
              <a:t>Recursion - Example</a:t>
            </a:r>
            <a:endParaRPr lang="en-US" altLang="zh-CN" sz="3300" dirty="0">
              <a:solidFill>
                <a:prstClr val="black"/>
              </a:solidFill>
            </a:endParaRPr>
          </a:p>
          <a:p>
            <a:pPr marL="0" indent="0" algn="just">
              <a:lnSpc>
                <a:spcPct val="150000"/>
              </a:lnSpc>
              <a:spcBef>
                <a:spcPts val="0"/>
              </a:spcBef>
              <a:buNone/>
            </a:pPr>
            <a:r>
              <a:rPr lang="zh-CN" altLang="en-US" sz="3200" dirty="0"/>
              <a:t>（</a:t>
            </a:r>
            <a:r>
              <a:rPr lang="en-US" altLang="zh-CN" sz="3200" dirty="0"/>
              <a:t>4</a:t>
            </a:r>
            <a:r>
              <a:rPr lang="zh-CN" altLang="en-US" sz="3200" dirty="0"/>
              <a:t>）Integer partition problem</a:t>
            </a:r>
            <a:endParaRPr lang="zh-CN" altLang="en-US" sz="3200" dirty="0"/>
          </a:p>
          <a:p>
            <a:pPr marL="0" indent="0" algn="just">
              <a:lnSpc>
                <a:spcPct val="150000"/>
              </a:lnSpc>
              <a:spcBef>
                <a:spcPts val="0"/>
              </a:spcBef>
              <a:buNone/>
            </a:pPr>
            <a:r>
              <a:rPr sz="3200" dirty="0">
                <a:latin typeface="Times New Roman" panose="02020603050405020304" pitchFamily="18" charset="0"/>
                <a:cs typeface="Times New Roman" panose="02020603050405020304" pitchFamily="18" charset="0"/>
                <a:sym typeface="+mn-ea"/>
              </a:rPr>
              <a:t>The positive integer 6 can be divided in the following 11 different ways:</a:t>
            </a:r>
            <a:endParaRPr sz="3200" dirty="0">
              <a:latin typeface="Times New Roman" panose="02020603050405020304" pitchFamily="18" charset="0"/>
              <a:cs typeface="Times New Roman" panose="02020603050405020304" pitchFamily="18" charset="0"/>
              <a:sym typeface="+mn-ea"/>
            </a:endParaRPr>
          </a:p>
        </p:txBody>
      </p:sp>
      <p:sp>
        <p:nvSpPr>
          <p:cNvPr id="4" name="矩形 3"/>
          <p:cNvSpPr/>
          <p:nvPr/>
        </p:nvSpPr>
        <p:spPr>
          <a:xfrm>
            <a:off x="266781" y="3833783"/>
            <a:ext cx="6096000" cy="2676525"/>
          </a:xfrm>
          <a:prstGeom prst="rect">
            <a:avLst/>
          </a:prstGeom>
        </p:spPr>
        <p:txBody>
          <a:bodyPr wrap="square">
            <a:spAutoFit/>
          </a:bodyPr>
          <a:lstStyle/>
          <a:p>
            <a:pPr algn="just">
              <a:lnSpc>
                <a:spcPct val="10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0000"/>
              </a:lnSpc>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5+1;</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4+2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4+1+1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3+3</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3+2+1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3+1+1+1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2+2+2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2+2+1+1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2+1+1+1+1</a:t>
            </a:r>
            <a:r>
              <a:rPr lang="zh-CN" altLang="en-US" sz="2800" dirty="0" smtClean="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00000"/>
              </a:lnSpc>
            </a:pPr>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1+1+1+1+1+1</a:t>
            </a:r>
            <a:endParaRPr lang="zh-CN" altLang="en-US" sz="2800" dirty="0">
              <a:latin typeface="黑体" panose="02010609060101010101" pitchFamily="49" charset="-122"/>
              <a:ea typeface="黑体" panose="02010609060101010101" pitchFamily="49" charset="-122"/>
            </a:endParaRPr>
          </a:p>
        </p:txBody>
      </p:sp>
      <p:sp>
        <p:nvSpPr>
          <p:cNvPr id="5" name="矩形 4"/>
          <p:cNvSpPr/>
          <p:nvPr/>
        </p:nvSpPr>
        <p:spPr>
          <a:xfrm>
            <a:off x="6362700" y="891540"/>
            <a:ext cx="5687695" cy="567055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0" algn="just">
              <a:lnSpc>
                <a:spcPct val="150000"/>
              </a:lnSpc>
              <a:buNone/>
            </a:pPr>
            <a:r>
              <a:rPr lang="en-US" sz="2000" dirty="0" smtClean="0"/>
              <a:t>q</a:t>
            </a:r>
            <a:r>
              <a:rPr sz="2000" dirty="0" smtClean="0"/>
              <a:t>(n, m) is used to represent the partition number of positive integers. Where, m represents the maximum value of </a:t>
            </a:r>
            <a:r>
              <a:rPr lang="en-US" sz="2000" dirty="0" smtClean="0"/>
              <a:t>n</a:t>
            </a:r>
            <a:r>
              <a:rPr sz="2000" dirty="0" smtClean="0"/>
              <a:t>1, n1&lt;=m, and the following recursive relation of </a:t>
            </a:r>
            <a:r>
              <a:rPr lang="en-US" sz="2000" dirty="0" smtClean="0"/>
              <a:t>q</a:t>
            </a:r>
            <a:r>
              <a:rPr sz="2000" dirty="0" smtClean="0"/>
              <a:t> (n, m) can be established.</a:t>
            </a:r>
            <a:endParaRPr sz="2000" dirty="0" smtClean="0"/>
          </a:p>
          <a:p>
            <a:pPr indent="0" algn="just">
              <a:lnSpc>
                <a:spcPct val="150000"/>
              </a:lnSpc>
              <a:buNone/>
            </a:pPr>
            <a:endParaRPr sz="2000" dirty="0" smtClean="0"/>
          </a:p>
          <a:p>
            <a:pPr indent="0" algn="just">
              <a:lnSpc>
                <a:spcPct val="150000"/>
              </a:lnSpc>
              <a:buNone/>
            </a:pPr>
            <a:r>
              <a:rPr lang="en-US" sz="2000" dirty="0" smtClean="0"/>
              <a:t>1. </a:t>
            </a:r>
            <a:r>
              <a:rPr sz="2000" dirty="0" smtClean="0"/>
              <a:t>When m=1, that is, when the largest addend n1 is at most 1, there is only one combination of any positive integer. So n = 1+1+1+... + 1.</a:t>
            </a:r>
            <a:endParaRPr sz="2000" dirty="0" smtClean="0"/>
          </a:p>
          <a:p>
            <a:pPr algn="just">
              <a:lnSpc>
                <a:spcPct val="150000"/>
              </a:lnSpc>
            </a:pPr>
            <a:r>
              <a:rPr lang="en-US" sz="2000" dirty="0">
                <a:sym typeface="+mn-ea"/>
              </a:rPr>
              <a:t>e.g.:  </a:t>
            </a:r>
            <a:endParaRPr lang="en-US" sz="2000" dirty="0">
              <a:sym typeface="+mn-ea"/>
            </a:endParaRPr>
          </a:p>
          <a:p>
            <a:pPr algn="just">
              <a:lnSpc>
                <a:spcPct val="150000"/>
              </a:lnSpc>
            </a:pPr>
            <a:r>
              <a:rPr sz="2000" dirty="0">
                <a:sym typeface="+mn-ea"/>
              </a:rPr>
              <a:t>q(</a:t>
            </a:r>
            <a:r>
              <a:rPr lang="en-US" sz="2000" dirty="0">
                <a:sym typeface="+mn-ea"/>
              </a:rPr>
              <a:t>6</a:t>
            </a:r>
            <a:r>
              <a:rPr sz="2000" dirty="0">
                <a:sym typeface="+mn-ea"/>
              </a:rPr>
              <a:t>,1)=1;</a:t>
            </a:r>
            <a:endParaRPr sz="2000" dirty="0"/>
          </a:p>
          <a:p>
            <a:pPr algn="just">
              <a:lnSpc>
                <a:spcPct val="150000"/>
              </a:lnSpc>
            </a:pPr>
            <a:r>
              <a:rPr lang="en-US" sz="2000" dirty="0">
                <a:sym typeface="+mn-ea"/>
              </a:rPr>
              <a:t>6</a:t>
            </a:r>
            <a:r>
              <a:rPr sz="2000" dirty="0">
                <a:sym typeface="+mn-ea"/>
              </a:rPr>
              <a:t>=1+1+1...+1</a:t>
            </a:r>
            <a:endParaRPr sz="2000" dirty="0" smtClean="0"/>
          </a:p>
        </p:txBody>
      </p:sp>
      <p:sp>
        <p:nvSpPr>
          <p:cNvPr id="6"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050" y="891540"/>
            <a:ext cx="6216650" cy="5349240"/>
          </a:xfrm>
        </p:spPr>
        <p:txBody>
          <a:bodyPr>
            <a:normAutofit/>
          </a:bodyPr>
          <a:lstStyle/>
          <a:p>
            <a:pPr marL="0" lvl="0" indent="0" algn="just">
              <a:lnSpc>
                <a:spcPct val="150000"/>
              </a:lnSpc>
              <a:spcBef>
                <a:spcPts val="0"/>
              </a:spcBef>
              <a:buClr>
                <a:prstClr val="black"/>
              </a:buClr>
              <a:buNone/>
            </a:pPr>
            <a:r>
              <a:rPr lang="en-US" altLang="zh-CN" sz="3300" dirty="0">
                <a:solidFill>
                  <a:prstClr val="black"/>
                </a:solidFill>
              </a:rPr>
              <a:t>2.1 </a:t>
            </a:r>
            <a:r>
              <a:rPr sz="3300" dirty="0">
                <a:sym typeface="+mn-ea"/>
              </a:rPr>
              <a:t>Recursion - Example</a:t>
            </a:r>
            <a:endParaRPr lang="en-US" altLang="zh-CN" sz="3300" dirty="0">
              <a:solidFill>
                <a:prstClr val="black"/>
              </a:solidFill>
            </a:endParaRPr>
          </a:p>
          <a:p>
            <a:pPr marL="0" indent="0" algn="just">
              <a:lnSpc>
                <a:spcPct val="150000"/>
              </a:lnSpc>
              <a:spcBef>
                <a:spcPts val="0"/>
              </a:spcBef>
              <a:buNone/>
            </a:pPr>
            <a:r>
              <a:rPr lang="zh-CN" altLang="en-US" sz="3200" dirty="0"/>
              <a:t>（</a:t>
            </a:r>
            <a:r>
              <a:rPr lang="en-US" altLang="zh-CN" sz="3200" dirty="0"/>
              <a:t>4</a:t>
            </a:r>
            <a:r>
              <a:rPr lang="zh-CN" altLang="en-US" sz="3200" dirty="0"/>
              <a:t>）Integer partition problem</a:t>
            </a:r>
            <a:endParaRPr lang="zh-CN" altLang="en-US" sz="3200" dirty="0"/>
          </a:p>
          <a:p>
            <a:pPr marL="0" indent="0" algn="just">
              <a:lnSpc>
                <a:spcPct val="150000"/>
              </a:lnSpc>
              <a:spcBef>
                <a:spcPts val="0"/>
              </a:spcBef>
              <a:buNone/>
            </a:pPr>
            <a:endParaRPr sz="3200" dirty="0">
              <a:latin typeface="Times New Roman" panose="02020603050405020304" pitchFamily="18" charset="0"/>
              <a:cs typeface="Times New Roman" panose="02020603050405020304" pitchFamily="18" charset="0"/>
              <a:sym typeface="+mn-ea"/>
            </a:endParaRPr>
          </a:p>
        </p:txBody>
      </p:sp>
      <p:sp>
        <p:nvSpPr>
          <p:cNvPr id="5" name="矩形 4"/>
          <p:cNvSpPr/>
          <p:nvPr/>
        </p:nvSpPr>
        <p:spPr>
          <a:xfrm>
            <a:off x="6362700" y="891540"/>
            <a:ext cx="5687695" cy="567055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0" algn="just">
              <a:lnSpc>
                <a:spcPct val="150000"/>
              </a:lnSpc>
              <a:buNone/>
            </a:pPr>
            <a:r>
              <a:rPr lang="en-US" sz="2000" dirty="0" smtClean="0"/>
              <a:t>2. </a:t>
            </a:r>
            <a:r>
              <a:rPr sz="2000" dirty="0" smtClean="0"/>
              <a:t>When m&gt;n, q(n, m) = q(n, n),</a:t>
            </a:r>
            <a:endParaRPr sz="2000" dirty="0" smtClean="0"/>
          </a:p>
          <a:p>
            <a:pPr indent="0" algn="just">
              <a:lnSpc>
                <a:spcPct val="150000"/>
              </a:lnSpc>
              <a:buNone/>
            </a:pPr>
            <a:r>
              <a:rPr sz="2000" dirty="0" smtClean="0"/>
              <a:t>And obviously, when the positive integer n =</a:t>
            </a:r>
            <a:r>
              <a:rPr lang="en-US" sz="2000" dirty="0" smtClean="0"/>
              <a:t>6</a:t>
            </a:r>
            <a:r>
              <a:rPr sz="2000" dirty="0" smtClean="0"/>
              <a:t>, q(</a:t>
            </a:r>
            <a:r>
              <a:rPr lang="en-US" sz="2000" dirty="0" smtClean="0"/>
              <a:t>6</a:t>
            </a:r>
            <a:r>
              <a:rPr sz="2000" dirty="0" smtClean="0"/>
              <a:t>, m) = q(</a:t>
            </a:r>
            <a:r>
              <a:rPr lang="en-US" sz="2000" dirty="0" smtClean="0"/>
              <a:t>6</a:t>
            </a:r>
            <a:r>
              <a:rPr sz="2000" dirty="0" smtClean="0"/>
              <a:t>, </a:t>
            </a:r>
            <a:r>
              <a:rPr lang="en-US" sz="2000" dirty="0" smtClean="0"/>
              <a:t>6</a:t>
            </a:r>
            <a:r>
              <a:rPr sz="2000" dirty="0" smtClean="0"/>
              <a:t>) .</a:t>
            </a:r>
            <a:endParaRPr sz="2000" dirty="0" smtClean="0"/>
          </a:p>
          <a:p>
            <a:pPr algn="just">
              <a:lnSpc>
                <a:spcPct val="150000"/>
              </a:lnSpc>
            </a:pPr>
            <a:endParaRPr sz="2000" dirty="0" smtClean="0"/>
          </a:p>
          <a:p>
            <a:pPr algn="just">
              <a:lnSpc>
                <a:spcPct val="150000"/>
              </a:lnSpc>
            </a:pPr>
            <a:r>
              <a:rPr sz="2000" dirty="0">
                <a:sym typeface="+mn-ea"/>
              </a:rPr>
              <a:t>3. </a:t>
            </a:r>
            <a:r>
              <a:rPr lang="en-US" sz="2000" dirty="0">
                <a:sym typeface="+mn-ea"/>
              </a:rPr>
              <a:t>q</a:t>
            </a:r>
            <a:r>
              <a:rPr sz="2000" dirty="0">
                <a:sym typeface="+mn-ea"/>
              </a:rPr>
              <a:t> (n, n) = 1 + </a:t>
            </a:r>
            <a:r>
              <a:rPr lang="en-US" sz="2000" dirty="0">
                <a:sym typeface="+mn-ea"/>
              </a:rPr>
              <a:t>q</a:t>
            </a:r>
            <a:r>
              <a:rPr sz="2000" dirty="0">
                <a:sym typeface="+mn-ea"/>
              </a:rPr>
              <a:t> (n, n-1); The partition of a positive integer n consists of the partition n1=n and the partition n1≤n-1.</a:t>
            </a:r>
            <a:endParaRPr sz="2000" dirty="0"/>
          </a:p>
          <a:p>
            <a:pPr algn="just">
              <a:lnSpc>
                <a:spcPct val="150000"/>
              </a:lnSpc>
            </a:pPr>
            <a:endParaRPr sz="2000" dirty="0" smtClean="0"/>
          </a:p>
        </p:txBody>
      </p:sp>
      <p:graphicFrame>
        <p:nvGraphicFramePr>
          <p:cNvPr id="6" name="Object 4"/>
          <p:cNvGraphicFramePr>
            <a:graphicFrameLocks noChangeAspect="1"/>
          </p:cNvGraphicFramePr>
          <p:nvPr/>
        </p:nvGraphicFramePr>
        <p:xfrm>
          <a:off x="266700" y="2694305"/>
          <a:ext cx="4885690" cy="1469390"/>
        </p:xfrm>
        <a:graphic>
          <a:graphicData uri="http://schemas.openxmlformats.org/presentationml/2006/ole">
            <mc:AlternateContent xmlns:mc="http://schemas.openxmlformats.org/markup-compatibility/2006">
              <mc:Choice xmlns:v="urn:schemas-microsoft-com:vml" Requires="v">
                <p:oleObj spid="_x0000_s6204" name="Equation" r:id="rId1" imgW="3035300" imgH="914400" progId="Equation.DSMT4">
                  <p:embed/>
                </p:oleObj>
              </mc:Choice>
              <mc:Fallback>
                <p:oleObj name="Equation" r:id="rId1" imgW="3035300" imgH="914400" progId="Equation.DSMT4">
                  <p:embed/>
                  <p:pic>
                    <p:nvPicPr>
                      <p:cNvPr id="0" name="Picture 6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694305"/>
                        <a:ext cx="4885690" cy="1469390"/>
                      </a:xfrm>
                      <a:prstGeom prst="rect">
                        <a:avLst/>
                      </a:prstGeom>
                      <a:noFill/>
                    </p:spPr>
                  </p:pic>
                </p:oleObj>
              </mc:Fallback>
            </mc:AlternateContent>
          </a:graphicData>
        </a:graphic>
      </p:graphicFrame>
      <p:pic>
        <p:nvPicPr>
          <p:cNvPr id="7" name="图片 6"/>
          <p:cNvPicPr>
            <a:picLocks noChangeAspect="1"/>
          </p:cNvPicPr>
          <p:nvPr/>
        </p:nvPicPr>
        <p:blipFill>
          <a:blip r:embed="rId3"/>
          <a:stretch>
            <a:fillRect/>
          </a:stretch>
        </p:blipFill>
        <p:spPr>
          <a:xfrm>
            <a:off x="647700" y="4440555"/>
            <a:ext cx="4504690" cy="1939290"/>
          </a:xfrm>
          <a:prstGeom prst="rect">
            <a:avLst/>
          </a:prstGeom>
        </p:spPr>
      </p:pic>
      <p:sp>
        <p:nvSpPr>
          <p:cNvPr id="9"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50000"/>
              </a:lnSpc>
              <a:spcBef>
                <a:spcPts val="0"/>
              </a:spcBef>
              <a:buClr>
                <a:prstClr val="black"/>
              </a:buClr>
              <a:buNone/>
            </a:pPr>
            <a:r>
              <a:rPr lang="en-US" altLang="zh-CN" sz="3300" dirty="0">
                <a:solidFill>
                  <a:prstClr val="black"/>
                </a:solidFill>
              </a:rPr>
              <a:t>2.1 </a:t>
            </a:r>
            <a:r>
              <a:rPr sz="3300" dirty="0">
                <a:sym typeface="+mn-ea"/>
              </a:rPr>
              <a:t>Recursion - Example</a:t>
            </a:r>
            <a:endParaRPr lang="en-US" altLang="zh-CN" sz="3300" dirty="0">
              <a:solidFill>
                <a:prstClr val="black"/>
              </a:solidFill>
            </a:endParaRPr>
          </a:p>
          <a:p>
            <a:pPr marL="0" indent="0" algn="just">
              <a:lnSpc>
                <a:spcPct val="150000"/>
              </a:lnSpc>
              <a:spcBef>
                <a:spcPts val="0"/>
              </a:spcBef>
              <a:buNone/>
            </a:pPr>
            <a:r>
              <a:rPr lang="zh-CN" altLang="en-US" sz="3200" dirty="0"/>
              <a:t>（</a:t>
            </a:r>
            <a:r>
              <a:rPr lang="en-US" altLang="zh-CN" sz="3200" dirty="0"/>
              <a:t>4</a:t>
            </a:r>
            <a:r>
              <a:rPr lang="zh-CN" altLang="en-US" sz="3200" dirty="0"/>
              <a:t>）Integer partition problem</a:t>
            </a:r>
            <a:endParaRPr lang="zh-CN" altLang="en-US" sz="3200" dirty="0"/>
          </a:p>
        </p:txBody>
      </p:sp>
      <p:sp>
        <p:nvSpPr>
          <p:cNvPr id="5" name="矩形 4"/>
          <p:cNvSpPr/>
          <p:nvPr/>
        </p:nvSpPr>
        <p:spPr>
          <a:xfrm>
            <a:off x="6370955" y="852170"/>
            <a:ext cx="5692775" cy="569912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lang="en-US" sz="2400" dirty="0"/>
              <a:t>e.g.:</a:t>
            </a:r>
            <a:endParaRPr lang="en-US" sz="2400" dirty="0"/>
          </a:p>
          <a:p>
            <a:pPr algn="just">
              <a:lnSpc>
                <a:spcPct val="100000"/>
              </a:lnSpc>
            </a:pPr>
            <a:r>
              <a:rPr sz="2400" dirty="0">
                <a:sym typeface="+mn-ea"/>
              </a:rPr>
              <a:t>q(6,6) :</a:t>
            </a:r>
            <a:endParaRPr sz="2400" dirty="0"/>
          </a:p>
          <a:p>
            <a:pPr algn="just">
              <a:lnSpc>
                <a:spcPct val="100000"/>
              </a:lnSpc>
            </a:pPr>
            <a:r>
              <a:rPr sz="2400" dirty="0">
                <a:sym typeface="+mn-ea"/>
              </a:rPr>
              <a:t>6；</a:t>
            </a:r>
            <a:endParaRPr sz="2400" dirty="0"/>
          </a:p>
          <a:p>
            <a:pPr algn="just">
              <a:lnSpc>
                <a:spcPct val="100000"/>
              </a:lnSpc>
            </a:pPr>
            <a:r>
              <a:rPr sz="2400" dirty="0">
                <a:sym typeface="+mn-ea"/>
              </a:rPr>
              <a:t>5+1；</a:t>
            </a:r>
            <a:endParaRPr sz="2400" dirty="0"/>
          </a:p>
          <a:p>
            <a:pPr algn="just">
              <a:lnSpc>
                <a:spcPct val="100000"/>
              </a:lnSpc>
            </a:pPr>
            <a:r>
              <a:rPr sz="2400" dirty="0">
                <a:sym typeface="+mn-ea"/>
              </a:rPr>
              <a:t>4+2，4+1+1；</a:t>
            </a:r>
            <a:endParaRPr sz="2400" dirty="0"/>
          </a:p>
          <a:p>
            <a:pPr algn="just">
              <a:lnSpc>
                <a:spcPct val="100000"/>
              </a:lnSpc>
            </a:pPr>
            <a:r>
              <a:rPr sz="2400" dirty="0">
                <a:sym typeface="+mn-ea"/>
              </a:rPr>
              <a:t>3+3，3+2+1，3+1+1+1；</a:t>
            </a:r>
            <a:endParaRPr sz="2400" dirty="0"/>
          </a:p>
          <a:p>
            <a:pPr algn="just">
              <a:lnSpc>
                <a:spcPct val="100000"/>
              </a:lnSpc>
            </a:pPr>
            <a:r>
              <a:rPr sz="2400" dirty="0">
                <a:sym typeface="+mn-ea"/>
              </a:rPr>
              <a:t>2+2+2，2+2+1+1，2+1+1+1+1；</a:t>
            </a:r>
            <a:endParaRPr sz="2400" dirty="0"/>
          </a:p>
          <a:p>
            <a:pPr algn="just">
              <a:lnSpc>
                <a:spcPct val="100000"/>
              </a:lnSpc>
            </a:pPr>
            <a:r>
              <a:rPr sz="2400" dirty="0">
                <a:sym typeface="+mn-ea"/>
              </a:rPr>
              <a:t>1+1+1+1+1+1</a:t>
            </a:r>
            <a:endParaRPr sz="2400" dirty="0">
              <a:sym typeface="+mn-ea"/>
            </a:endParaRPr>
          </a:p>
          <a:p>
            <a:pPr algn="just">
              <a:lnSpc>
                <a:spcPct val="100000"/>
              </a:lnSpc>
            </a:pPr>
            <a:r>
              <a:rPr sz="2400" dirty="0">
                <a:sym typeface="+mn-ea"/>
              </a:rPr>
              <a:t>q(6,5):</a:t>
            </a:r>
            <a:endParaRPr sz="2400" dirty="0"/>
          </a:p>
          <a:p>
            <a:pPr algn="just">
              <a:lnSpc>
                <a:spcPct val="100000"/>
              </a:lnSpc>
            </a:pPr>
            <a:r>
              <a:rPr lang="en-US" sz="2400" dirty="0"/>
              <a:t>5+1；</a:t>
            </a:r>
            <a:endParaRPr lang="en-US" sz="2400" dirty="0"/>
          </a:p>
          <a:p>
            <a:pPr algn="just">
              <a:lnSpc>
                <a:spcPct val="100000"/>
              </a:lnSpc>
            </a:pPr>
            <a:r>
              <a:rPr lang="en-US" sz="2400" dirty="0"/>
              <a:t>4+2，4+1+1；</a:t>
            </a:r>
            <a:endParaRPr lang="en-US" sz="2400" dirty="0"/>
          </a:p>
          <a:p>
            <a:pPr algn="just">
              <a:lnSpc>
                <a:spcPct val="100000"/>
              </a:lnSpc>
            </a:pPr>
            <a:r>
              <a:rPr lang="en-US" sz="2400" dirty="0"/>
              <a:t>3+3，3+2+1，3+1+1+1；</a:t>
            </a:r>
            <a:endParaRPr lang="en-US" sz="2400" dirty="0"/>
          </a:p>
          <a:p>
            <a:pPr algn="just">
              <a:lnSpc>
                <a:spcPct val="100000"/>
              </a:lnSpc>
            </a:pPr>
            <a:r>
              <a:rPr lang="en-US" sz="2400" dirty="0"/>
              <a:t>2+2+2，2+2+1+1，2+1+1+1+1；</a:t>
            </a:r>
            <a:endParaRPr lang="en-US" sz="2400" dirty="0"/>
          </a:p>
          <a:p>
            <a:pPr algn="just">
              <a:lnSpc>
                <a:spcPct val="100000"/>
              </a:lnSpc>
            </a:pPr>
            <a:r>
              <a:rPr lang="en-US" sz="2400" dirty="0"/>
              <a:t>1+1+1+1+1+1。</a:t>
            </a:r>
            <a:endParaRPr lang="en-US" sz="2400" dirty="0"/>
          </a:p>
          <a:p>
            <a:pPr algn="just">
              <a:lnSpc>
                <a:spcPct val="100000"/>
              </a:lnSpc>
            </a:pPr>
            <a:r>
              <a:rPr lang="en-US" sz="2400" dirty="0"/>
              <a:t>So, q(6,6)=q(6,5)+1</a:t>
            </a:r>
            <a:endParaRPr lang="en-US" sz="2400" dirty="0"/>
          </a:p>
        </p:txBody>
      </p:sp>
      <p:graphicFrame>
        <p:nvGraphicFramePr>
          <p:cNvPr id="2" name="Object 4"/>
          <p:cNvGraphicFramePr>
            <a:graphicFrameLocks noChangeAspect="1"/>
          </p:cNvGraphicFramePr>
          <p:nvPr/>
        </p:nvGraphicFramePr>
        <p:xfrm>
          <a:off x="266700" y="2694305"/>
          <a:ext cx="4885690" cy="1469390"/>
        </p:xfrm>
        <a:graphic>
          <a:graphicData uri="http://schemas.openxmlformats.org/presentationml/2006/ole">
            <mc:AlternateContent xmlns:mc="http://schemas.openxmlformats.org/markup-compatibility/2006">
              <mc:Choice xmlns:v="urn:schemas-microsoft-com:vml" Requires="v">
                <p:oleObj spid="_x0000_s4" name="Equation" r:id="rId1" imgW="3035300" imgH="914400" progId="Equation.DSMT4">
                  <p:embed/>
                </p:oleObj>
              </mc:Choice>
              <mc:Fallback>
                <p:oleObj name="Equation" r:id="rId1" imgW="3035300" imgH="914400" progId="Equation.DSMT4">
                  <p:embed/>
                  <p:pic>
                    <p:nvPicPr>
                      <p:cNvPr id="0" name="Picture 6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694305"/>
                        <a:ext cx="4885690" cy="1469390"/>
                      </a:xfrm>
                      <a:prstGeom prst="rect">
                        <a:avLst/>
                      </a:prstGeom>
                      <a:noFill/>
                    </p:spPr>
                  </p:pic>
                </p:oleObj>
              </mc:Fallback>
            </mc:AlternateContent>
          </a:graphicData>
        </a:graphic>
      </p:graphicFrame>
      <p:pic>
        <p:nvPicPr>
          <p:cNvPr id="9" name="图片 6"/>
          <p:cNvPicPr>
            <a:picLocks noChangeAspect="1"/>
          </p:cNvPicPr>
          <p:nvPr/>
        </p:nvPicPr>
        <p:blipFill>
          <a:blip r:embed="rId3"/>
          <a:stretch>
            <a:fillRect/>
          </a:stretch>
        </p:blipFill>
        <p:spPr>
          <a:xfrm>
            <a:off x="647700" y="4440555"/>
            <a:ext cx="4504690" cy="1939290"/>
          </a:xfrm>
          <a:prstGeom prst="rect">
            <a:avLst/>
          </a:prstGeom>
        </p:spPr>
      </p:pic>
      <p:sp>
        <p:nvSpPr>
          <p:cNvPr id="11"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p:txBody>
          <a:bodyPr>
            <a:normAutofit fontScale="70000"/>
          </a:bodyPr>
          <a:lstStyle/>
          <a:p>
            <a:pPr marL="0" indent="0" algn="ctr" eaLnBrk="0">
              <a:buNone/>
            </a:pPr>
            <a:r>
              <a:rPr lang="en-US" altLang="zh-CN" sz="6000" b="1" dirty="0">
                <a:solidFill>
                  <a:srgbClr val="3907F1"/>
                </a:solidFill>
              </a:rPr>
              <a:t> Learning</a:t>
            </a:r>
            <a:r>
              <a:rPr lang="zh-CN" altLang="en-US" sz="6000" b="1" dirty="0">
                <a:solidFill>
                  <a:srgbClr val="3907F1"/>
                </a:solidFill>
              </a:rPr>
              <a:t> points</a:t>
            </a:r>
            <a:r>
              <a:rPr lang="en-US" altLang="zh-CN" sz="6000" b="1" dirty="0">
                <a:solidFill>
                  <a:srgbClr val="3907F1"/>
                </a:solidFill>
              </a:rPr>
              <a:t>:</a:t>
            </a:r>
            <a:endParaRPr lang="en-US" altLang="zh-CN" sz="6000" b="1" dirty="0">
              <a:solidFill>
                <a:srgbClr val="3907F1"/>
              </a:solidFill>
            </a:endParaRPr>
          </a:p>
          <a:p>
            <a:pPr>
              <a:lnSpc>
                <a:spcPct val="300000"/>
              </a:lnSpc>
            </a:pPr>
            <a:r>
              <a:rPr lang="zh-CN" altLang="en-US" sz="4000" b="1" dirty="0" smtClean="0"/>
              <a:t>Understand the concept of recursion and grasp the divide and conquer strategy for designing effective algorithms.</a:t>
            </a:r>
            <a:endParaRPr lang="zh-CN" altLang="en-US" sz="4000" b="1" dirty="0" smtClean="0"/>
          </a:p>
          <a:p>
            <a:pPr>
              <a:lnSpc>
                <a:spcPct val="300000"/>
              </a:lnSpc>
            </a:pPr>
            <a:r>
              <a:rPr lang="zh-CN" altLang="en-US" sz="4000" b="1" dirty="0"/>
              <a:t>Learn divide and conquer strategy design skills by example</a:t>
            </a:r>
            <a:r>
              <a:rPr lang="en-US" altLang="zh-CN" sz="4000" b="1" dirty="0"/>
              <a:t>s</a:t>
            </a:r>
            <a:r>
              <a:rPr lang="zh-CN" altLang="en-US" sz="4000" b="1" dirty="0"/>
              <a:t>.</a:t>
            </a:r>
            <a:endParaRPr lang="zh-CN" altLang="en-US" sz="40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lvl="0" indent="0" algn="just">
              <a:lnSpc>
                <a:spcPct val="150000"/>
              </a:lnSpc>
              <a:spcBef>
                <a:spcPts val="0"/>
              </a:spcBef>
              <a:buClr>
                <a:prstClr val="black"/>
              </a:buClr>
              <a:buNone/>
            </a:pPr>
            <a:r>
              <a:rPr lang="en-US" altLang="zh-CN" sz="3300" dirty="0">
                <a:solidFill>
                  <a:prstClr val="black"/>
                </a:solidFill>
              </a:rPr>
              <a:t>2.1 </a:t>
            </a:r>
            <a:r>
              <a:rPr sz="3300" dirty="0">
                <a:sym typeface="+mn-ea"/>
              </a:rPr>
              <a:t>Recursion - Example</a:t>
            </a:r>
            <a:endParaRPr lang="en-US" altLang="zh-CN" sz="3300" dirty="0">
              <a:solidFill>
                <a:prstClr val="black"/>
              </a:solidFill>
            </a:endParaRPr>
          </a:p>
          <a:p>
            <a:pPr marL="0" indent="0" algn="just">
              <a:lnSpc>
                <a:spcPct val="150000"/>
              </a:lnSpc>
              <a:spcBef>
                <a:spcPts val="0"/>
              </a:spcBef>
              <a:buNone/>
            </a:pPr>
            <a:r>
              <a:rPr lang="zh-CN" altLang="en-US" sz="3200" dirty="0"/>
              <a:t>（</a:t>
            </a:r>
            <a:r>
              <a:rPr lang="en-US" altLang="zh-CN" sz="3200" dirty="0"/>
              <a:t>4</a:t>
            </a:r>
            <a:r>
              <a:rPr lang="zh-CN" altLang="en-US" sz="3200" dirty="0"/>
              <a:t>）Integer partition problem</a:t>
            </a:r>
            <a:endParaRPr lang="zh-CN" altLang="en-US" sz="3200" dirty="0"/>
          </a:p>
        </p:txBody>
      </p:sp>
      <p:sp>
        <p:nvSpPr>
          <p:cNvPr id="5" name="矩形 4"/>
          <p:cNvSpPr/>
          <p:nvPr/>
        </p:nvSpPr>
        <p:spPr>
          <a:xfrm>
            <a:off x="6370955" y="852170"/>
            <a:ext cx="5692775" cy="569912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lnSpc>
                <a:spcPct val="150000"/>
              </a:lnSpc>
            </a:pPr>
            <a:r>
              <a:rPr sz="2400" dirty="0"/>
              <a:t>4. q(n, m)=q(n,m-1)+q(n-m, m),n&gt;m&gt;1.</a:t>
            </a:r>
            <a:endParaRPr sz="2400" dirty="0"/>
          </a:p>
          <a:p>
            <a:pPr algn="just">
              <a:lnSpc>
                <a:spcPct val="150000"/>
              </a:lnSpc>
            </a:pPr>
            <a:r>
              <a:rPr sz="2400" dirty="0">
                <a:sym typeface="+mn-ea"/>
              </a:rPr>
              <a:t>The partition of m consists of the largest addend m</a:t>
            </a:r>
            <a:r>
              <a:rPr lang="en-US" sz="2400" dirty="0">
                <a:sym typeface="+mn-ea"/>
              </a:rPr>
              <a:t>-</a:t>
            </a:r>
            <a:r>
              <a:rPr sz="2400" dirty="0">
                <a:sym typeface="+mn-ea"/>
              </a:rPr>
              <a:t>1 and the partition of m.</a:t>
            </a:r>
            <a:endParaRPr sz="2400" dirty="0">
              <a:sym typeface="+mn-ea"/>
            </a:endParaRPr>
          </a:p>
          <a:p>
            <a:pPr algn="just">
              <a:lnSpc>
                <a:spcPct val="100000"/>
              </a:lnSpc>
            </a:pPr>
            <a:r>
              <a:rPr lang="en-US" sz="2400" dirty="0">
                <a:sym typeface="+mn-ea"/>
              </a:rPr>
              <a:t>e.g.: </a:t>
            </a:r>
            <a:endParaRPr lang="en-US" sz="2400" dirty="0">
              <a:sym typeface="+mn-ea"/>
            </a:endParaRPr>
          </a:p>
          <a:p>
            <a:pPr algn="just">
              <a:lnSpc>
                <a:spcPct val="150000"/>
              </a:lnSpc>
            </a:pPr>
            <a:r>
              <a:rPr sz="2400" dirty="0">
                <a:sym typeface="+mn-ea"/>
              </a:rPr>
              <a:t>q(6,2) = q(6,1)+q(4,2)</a:t>
            </a:r>
            <a:endParaRPr sz="2400" dirty="0"/>
          </a:p>
          <a:p>
            <a:pPr algn="just">
              <a:lnSpc>
                <a:spcPct val="150000"/>
              </a:lnSpc>
            </a:pPr>
            <a:r>
              <a:rPr sz="2400" dirty="0">
                <a:sym typeface="+mn-ea"/>
              </a:rPr>
              <a:t>q(6,2):</a:t>
            </a:r>
            <a:endParaRPr sz="2400" dirty="0"/>
          </a:p>
          <a:p>
            <a:pPr algn="just">
              <a:lnSpc>
                <a:spcPct val="100000"/>
              </a:lnSpc>
            </a:pPr>
            <a:r>
              <a:rPr sz="2400" dirty="0">
                <a:sym typeface="+mn-ea"/>
              </a:rPr>
              <a:t>2+2+2，2+2+1+1，2+1+1+1+1；</a:t>
            </a:r>
            <a:endParaRPr sz="2400" dirty="0"/>
          </a:p>
          <a:p>
            <a:pPr algn="just">
              <a:lnSpc>
                <a:spcPct val="100000"/>
              </a:lnSpc>
            </a:pPr>
            <a:r>
              <a:rPr sz="2400" dirty="0">
                <a:sym typeface="+mn-ea"/>
              </a:rPr>
              <a:t>1+1+1+1+1+1。</a:t>
            </a:r>
            <a:endParaRPr sz="2400" dirty="0"/>
          </a:p>
          <a:p>
            <a:pPr algn="just">
              <a:lnSpc>
                <a:spcPct val="100000"/>
              </a:lnSpc>
            </a:pPr>
            <a:r>
              <a:rPr sz="2400" dirty="0">
                <a:sym typeface="+mn-ea"/>
              </a:rPr>
              <a:t>q(6,1):</a:t>
            </a:r>
            <a:endParaRPr sz="2400" dirty="0"/>
          </a:p>
          <a:p>
            <a:pPr algn="just">
              <a:lnSpc>
                <a:spcPct val="100000"/>
              </a:lnSpc>
            </a:pPr>
            <a:r>
              <a:rPr sz="2400" dirty="0">
                <a:sym typeface="+mn-ea"/>
              </a:rPr>
              <a:t>1+1+1+1+1+1</a:t>
            </a:r>
            <a:endParaRPr sz="2400" dirty="0"/>
          </a:p>
          <a:p>
            <a:pPr algn="just">
              <a:lnSpc>
                <a:spcPct val="100000"/>
              </a:lnSpc>
            </a:pPr>
            <a:r>
              <a:rPr sz="2400" dirty="0">
                <a:sym typeface="+mn-ea"/>
              </a:rPr>
              <a:t>q(4,2):</a:t>
            </a:r>
            <a:endParaRPr sz="2400" dirty="0"/>
          </a:p>
          <a:p>
            <a:pPr algn="just">
              <a:lnSpc>
                <a:spcPct val="100000"/>
              </a:lnSpc>
            </a:pPr>
            <a:r>
              <a:rPr sz="2400" dirty="0">
                <a:sym typeface="+mn-ea"/>
              </a:rPr>
              <a:t>2+2，2+1+1，1+1+1+1；</a:t>
            </a:r>
            <a:endParaRPr sz="2400" dirty="0"/>
          </a:p>
        </p:txBody>
      </p:sp>
      <p:graphicFrame>
        <p:nvGraphicFramePr>
          <p:cNvPr id="2" name="Object 4"/>
          <p:cNvGraphicFramePr>
            <a:graphicFrameLocks noChangeAspect="1"/>
          </p:cNvGraphicFramePr>
          <p:nvPr/>
        </p:nvGraphicFramePr>
        <p:xfrm>
          <a:off x="266700" y="2694305"/>
          <a:ext cx="4885690" cy="1469390"/>
        </p:xfrm>
        <a:graphic>
          <a:graphicData uri="http://schemas.openxmlformats.org/presentationml/2006/ole">
            <mc:AlternateContent xmlns:mc="http://schemas.openxmlformats.org/markup-compatibility/2006">
              <mc:Choice xmlns:v="urn:schemas-microsoft-com:vml" Requires="v">
                <p:oleObj spid="_x0000_s4" name="Equation" r:id="rId1" imgW="3035300" imgH="914400" progId="Equation.DSMT4">
                  <p:embed/>
                </p:oleObj>
              </mc:Choice>
              <mc:Fallback>
                <p:oleObj name="Equation" r:id="rId1" imgW="3035300" imgH="914400" progId="Equation.DSMT4">
                  <p:embed/>
                  <p:pic>
                    <p:nvPicPr>
                      <p:cNvPr id="0" name="Picture 62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694305"/>
                        <a:ext cx="4885690" cy="1469390"/>
                      </a:xfrm>
                      <a:prstGeom prst="rect">
                        <a:avLst/>
                      </a:prstGeom>
                      <a:noFill/>
                    </p:spPr>
                  </p:pic>
                </p:oleObj>
              </mc:Fallback>
            </mc:AlternateContent>
          </a:graphicData>
        </a:graphic>
      </p:graphicFrame>
      <p:pic>
        <p:nvPicPr>
          <p:cNvPr id="9" name="图片 6"/>
          <p:cNvPicPr>
            <a:picLocks noChangeAspect="1"/>
          </p:cNvPicPr>
          <p:nvPr/>
        </p:nvPicPr>
        <p:blipFill>
          <a:blip r:embed="rId3"/>
          <a:stretch>
            <a:fillRect/>
          </a:stretch>
        </p:blipFill>
        <p:spPr>
          <a:xfrm>
            <a:off x="647700" y="4440555"/>
            <a:ext cx="4504690" cy="1939290"/>
          </a:xfrm>
          <a:prstGeom prst="rect">
            <a:avLst/>
          </a:prstGeom>
        </p:spPr>
      </p:pic>
      <p:sp>
        <p:nvSpPr>
          <p:cNvPr id="11"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37942" y="790750"/>
            <a:ext cx="11132127" cy="5460962"/>
          </a:xfrm>
        </p:spPr>
        <p:txBody>
          <a:bodyPr>
            <a:normAutofit lnSpcReduction="20000"/>
          </a:bodyPr>
          <a:lstStyle/>
          <a:p>
            <a:pPr marL="0" lvl="0" indent="0" algn="just">
              <a:lnSpc>
                <a:spcPct val="150000"/>
              </a:lnSpc>
              <a:spcBef>
                <a:spcPts val="0"/>
              </a:spcBef>
              <a:buClr>
                <a:prstClr val="black"/>
              </a:buClr>
              <a:buNone/>
            </a:pPr>
            <a:r>
              <a:rPr lang="en-US" altLang="zh-CN" sz="3600" dirty="0">
                <a:solidFill>
                  <a:prstClr val="black"/>
                </a:solidFill>
              </a:rPr>
              <a:t>2.1 </a:t>
            </a:r>
            <a:r>
              <a:rPr sz="3600" dirty="0">
                <a:sym typeface="+mn-ea"/>
              </a:rPr>
              <a:t>Recursion - Example</a:t>
            </a:r>
            <a:endParaRPr lang="en-US" altLang="zh-CN" sz="3600" dirty="0">
              <a:solidFill>
                <a:prstClr val="black"/>
              </a:solidFill>
            </a:endParaRPr>
          </a:p>
          <a:p>
            <a:pPr marL="0" indent="0" algn="just">
              <a:lnSpc>
                <a:spcPct val="150000"/>
              </a:lnSpc>
              <a:spcBef>
                <a:spcPts val="0"/>
              </a:spcBef>
              <a:buNone/>
            </a:pPr>
            <a:r>
              <a:rPr lang="zh-CN" altLang="en-US" sz="2600" dirty="0" smtClean="0">
                <a:latin typeface="黑体" panose="02010609060101010101" pitchFamily="49" charset="-122"/>
                <a:ea typeface="黑体" panose="02010609060101010101" pitchFamily="49" charset="-122"/>
              </a:rPr>
              <a:t>（</a:t>
            </a:r>
            <a:r>
              <a:rPr lang="en-US" altLang="zh-CN" sz="2600" dirty="0" smtClean="0">
                <a:latin typeface="黑体" panose="02010609060101010101" pitchFamily="49" charset="-122"/>
                <a:ea typeface="黑体" panose="02010609060101010101" pitchFamily="49" charset="-122"/>
              </a:rPr>
              <a:t>5</a:t>
            </a:r>
            <a:r>
              <a:rPr lang="zh-CN" altLang="en-US" sz="2600" dirty="0">
                <a:latin typeface="黑体" panose="02010609060101010101" pitchFamily="49" charset="-122"/>
                <a:ea typeface="黑体" panose="02010609060101010101" pitchFamily="49" charset="-122"/>
              </a:rPr>
              <a:t>）</a:t>
            </a:r>
            <a:r>
              <a:rPr sz="2600" dirty="0">
                <a:latin typeface="黑体" panose="02010609060101010101" pitchFamily="49" charset="-122"/>
                <a:ea typeface="黑体" panose="02010609060101010101" pitchFamily="49" charset="-122"/>
              </a:rPr>
              <a:t>Hanoi Tower Questions</a:t>
            </a:r>
            <a:endParaRPr sz="2600"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sz="2600">
                <a:latin typeface="Times New Roman" panose="02020603050405020304" pitchFamily="18" charset="0"/>
                <a:ea typeface="黑体" panose="02010609060101010101" pitchFamily="49" charset="-122"/>
                <a:cs typeface="Times New Roman" panose="02020603050405020304" pitchFamily="18" charset="0"/>
              </a:rPr>
              <a:t>Let A, B, and C be three towers. You start with a stack of </a:t>
            </a:r>
            <a:r>
              <a:rPr lang="en-US" sz="2600">
                <a:latin typeface="Times New Roman" panose="02020603050405020304" pitchFamily="18" charset="0"/>
                <a:ea typeface="黑体" panose="02010609060101010101" pitchFamily="49" charset="-122"/>
                <a:cs typeface="Times New Roman" panose="02020603050405020304" pitchFamily="18" charset="0"/>
              </a:rPr>
              <a:t>n</a:t>
            </a:r>
            <a:r>
              <a:rPr sz="2600">
                <a:latin typeface="Times New Roman" panose="02020603050405020304" pitchFamily="18" charset="0"/>
                <a:ea typeface="黑体" panose="02010609060101010101" pitchFamily="49" charset="-122"/>
                <a:cs typeface="Times New Roman" panose="02020603050405020304" pitchFamily="18" charset="0"/>
              </a:rPr>
              <a:t> disks on tower A, and the disks are stacked from top to bottom, from </a:t>
            </a:r>
            <a:r>
              <a:rPr sz="2600">
                <a:latin typeface="Times New Roman" panose="02020603050405020304" pitchFamily="18" charset="0"/>
                <a:cs typeface="Times New Roman" panose="02020603050405020304" pitchFamily="18" charset="0"/>
                <a:sym typeface="+mn-ea"/>
              </a:rPr>
              <a:t>smallest</a:t>
            </a:r>
            <a:r>
              <a:rPr lang="en-US" sz="2600">
                <a:latin typeface="Times New Roman" panose="02020603050405020304" pitchFamily="18" charset="0"/>
                <a:cs typeface="Times New Roman" panose="02020603050405020304" pitchFamily="18" charset="0"/>
                <a:sym typeface="+mn-ea"/>
              </a:rPr>
              <a:t> </a:t>
            </a:r>
            <a:r>
              <a:rPr sz="2600">
                <a:latin typeface="Times New Roman" panose="02020603050405020304" pitchFamily="18" charset="0"/>
                <a:ea typeface="黑体" panose="02010609060101010101" pitchFamily="49" charset="-122"/>
                <a:cs typeface="Times New Roman" panose="02020603050405020304" pitchFamily="18" charset="0"/>
              </a:rPr>
              <a:t>to </a:t>
            </a:r>
            <a:r>
              <a:rPr sz="2600">
                <a:latin typeface="Times New Roman" panose="02020603050405020304" pitchFamily="18" charset="0"/>
                <a:cs typeface="Times New Roman" panose="02020603050405020304" pitchFamily="18" charset="0"/>
                <a:sym typeface="+mn-ea"/>
              </a:rPr>
              <a:t>largest</a:t>
            </a:r>
            <a:r>
              <a:rPr sz="2600">
                <a:latin typeface="Times New Roman" panose="02020603050405020304" pitchFamily="18" charset="0"/>
                <a:ea typeface="黑体" panose="02010609060101010101" pitchFamily="49" charset="-122"/>
                <a:cs typeface="Times New Roman" panose="02020603050405020304" pitchFamily="18" charset="0"/>
              </a:rPr>
              <a:t>. The disks are numbered 1,2,... </a:t>
            </a:r>
            <a:r>
              <a:rPr lang="en-US" sz="2600">
                <a:latin typeface="Times New Roman" panose="02020603050405020304" pitchFamily="18" charset="0"/>
                <a:ea typeface="黑体" panose="02010609060101010101" pitchFamily="49" charset="-122"/>
                <a:cs typeface="Times New Roman" panose="02020603050405020304" pitchFamily="18" charset="0"/>
              </a:rPr>
              <a:t>n.</a:t>
            </a:r>
            <a:r>
              <a:rPr sz="2600">
                <a:latin typeface="Times New Roman" panose="02020603050405020304" pitchFamily="18" charset="0"/>
                <a:ea typeface="黑体" panose="02010609060101010101" pitchFamily="49" charset="-122"/>
                <a:cs typeface="Times New Roman" panose="02020603050405020304" pitchFamily="18" charset="0"/>
              </a:rPr>
              <a:t> It is now requested that the stack of disks from tower A be moved to Tower B and still be stacked in the same order.</a:t>
            </a:r>
            <a:endParaRPr lang="zh-CN" altLang="en-US" sz="2600" dirty="0">
              <a:latin typeface="黑体" panose="02010609060101010101" pitchFamily="49" charset="-122"/>
              <a:ea typeface="黑体" panose="02010609060101010101" pitchFamily="49" charset="-122"/>
            </a:endParaRPr>
          </a:p>
        </p:txBody>
      </p:sp>
      <p:pic>
        <p:nvPicPr>
          <p:cNvPr id="6" name="Picture 4" descr="t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27805" y="4219575"/>
            <a:ext cx="386905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37942" y="790750"/>
            <a:ext cx="11132127" cy="5460962"/>
          </a:xfrm>
        </p:spPr>
        <p:txBody>
          <a:bodyPr>
            <a:normAutofit lnSpcReduction="10000"/>
          </a:bodyPr>
          <a:lstStyle/>
          <a:p>
            <a:pPr marL="0" lvl="0" indent="0" algn="just">
              <a:lnSpc>
                <a:spcPct val="150000"/>
              </a:lnSpc>
              <a:spcBef>
                <a:spcPts val="0"/>
              </a:spcBef>
              <a:buClr>
                <a:prstClr val="black"/>
              </a:buClr>
              <a:buNone/>
            </a:pPr>
            <a:r>
              <a:rPr lang="en-US" altLang="zh-CN" sz="3600" dirty="0">
                <a:solidFill>
                  <a:prstClr val="black"/>
                </a:solidFill>
              </a:rPr>
              <a:t>2.1 </a:t>
            </a:r>
            <a:r>
              <a:rPr sz="3600" dirty="0">
                <a:sym typeface="+mn-ea"/>
              </a:rPr>
              <a:t>Recursion - Example</a:t>
            </a:r>
            <a:endParaRPr lang="en-US" altLang="zh-CN" sz="3600" dirty="0">
              <a:solidFill>
                <a:prstClr val="black"/>
              </a:solidFill>
            </a:endParaRPr>
          </a:p>
          <a:p>
            <a:pPr marL="0" indent="0" algn="just">
              <a:lnSpc>
                <a:spcPct val="150000"/>
              </a:lnSpc>
              <a:spcBef>
                <a:spcPts val="0"/>
              </a:spcBef>
              <a:buNone/>
            </a:pPr>
            <a:r>
              <a:rPr lang="zh-CN" altLang="en-US" sz="2600" dirty="0" smtClean="0">
                <a:latin typeface="黑体" panose="02010609060101010101" pitchFamily="49" charset="-122"/>
                <a:ea typeface="黑体" panose="02010609060101010101" pitchFamily="49" charset="-122"/>
              </a:rPr>
              <a:t>（</a:t>
            </a:r>
            <a:r>
              <a:rPr lang="en-US" altLang="zh-CN" sz="2600" dirty="0" smtClean="0">
                <a:latin typeface="黑体" panose="02010609060101010101" pitchFamily="49" charset="-122"/>
                <a:ea typeface="黑体" panose="02010609060101010101" pitchFamily="49" charset="-122"/>
              </a:rPr>
              <a:t>5</a:t>
            </a:r>
            <a:r>
              <a:rPr lang="zh-CN" altLang="en-US" sz="2600" dirty="0">
                <a:latin typeface="黑体" panose="02010609060101010101" pitchFamily="49" charset="-122"/>
                <a:ea typeface="黑体" panose="02010609060101010101" pitchFamily="49" charset="-122"/>
              </a:rPr>
              <a:t>）</a:t>
            </a:r>
            <a:r>
              <a:rPr sz="2600" dirty="0">
                <a:latin typeface="黑体" panose="02010609060101010101" pitchFamily="49" charset="-122"/>
                <a:ea typeface="黑体" panose="02010609060101010101" pitchFamily="49" charset="-122"/>
              </a:rPr>
              <a:t>Hanoi Tower Questions</a:t>
            </a:r>
            <a:endParaRPr sz="2600"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lang="zh-CN" altLang="en-US" sz="2600" dirty="0">
                <a:latin typeface="Times New Roman" panose="02020603050405020304" pitchFamily="18" charset="0"/>
                <a:ea typeface="黑体" panose="02010609060101010101" pitchFamily="49" charset="-122"/>
                <a:cs typeface="Times New Roman" panose="02020603050405020304" pitchFamily="18" charset="0"/>
              </a:rPr>
              <a:t>The following movement rules should be observed when moving the disk:</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zh-CN" altLang="en-US" sz="2600" dirty="0">
                <a:latin typeface="Times New Roman" panose="02020603050405020304" pitchFamily="18" charset="0"/>
                <a:ea typeface="黑体" panose="02010609060101010101" pitchFamily="49" charset="-122"/>
                <a:cs typeface="Times New Roman" panose="02020603050405020304" pitchFamily="18" charset="0"/>
              </a:rPr>
              <a:t>Rule 1: Only move one disk at a time.</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zh-CN" altLang="en-US" sz="2600" dirty="0">
                <a:latin typeface="Times New Roman" panose="02020603050405020304" pitchFamily="18" charset="0"/>
                <a:ea typeface="黑体" panose="02010609060101010101" pitchFamily="49" charset="-122"/>
                <a:cs typeface="Times New Roman" panose="02020603050405020304" pitchFamily="18" charset="0"/>
              </a:rPr>
              <a:t>Rule 2: It is not allowed at any time to push a larger disk on top of a smaller disk;</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zh-CN" altLang="en-US" sz="2600" dirty="0">
                <a:latin typeface="Times New Roman" panose="02020603050405020304" pitchFamily="18" charset="0"/>
                <a:ea typeface="黑体" panose="02010609060101010101" pitchFamily="49" charset="-122"/>
                <a:cs typeface="Times New Roman" panose="02020603050405020304" pitchFamily="18" charset="0"/>
              </a:rPr>
              <a:t>Rule 3: The disk can be moved to any tower in A, B, C under the premise of satisfying movement rules 1 and 2.</a:t>
            </a:r>
            <a:endParaRPr lang="zh-CN" altLang="en-US" sz="26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Picture 4" descr="t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45400" y="4490720"/>
            <a:ext cx="3343910" cy="199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37942" y="851325"/>
            <a:ext cx="11132127" cy="3584837"/>
          </a:xfrm>
        </p:spPr>
        <p:txBody>
          <a:bodyPr>
            <a:normAutofit lnSpcReduction="10000"/>
          </a:bodyPr>
          <a:lstStyle/>
          <a:p>
            <a:pPr marL="0" lvl="0" indent="0" algn="just">
              <a:lnSpc>
                <a:spcPct val="150000"/>
              </a:lnSpc>
              <a:spcBef>
                <a:spcPts val="0"/>
              </a:spcBef>
              <a:buClr>
                <a:prstClr val="black"/>
              </a:buClr>
              <a:buNone/>
            </a:pPr>
            <a:r>
              <a:rPr lang="en-US" altLang="zh-CN" sz="3600" dirty="0">
                <a:solidFill>
                  <a:prstClr val="black"/>
                </a:solidFill>
              </a:rPr>
              <a:t>2.1 </a:t>
            </a:r>
            <a:r>
              <a:rPr sz="3600" dirty="0">
                <a:sym typeface="+mn-ea"/>
              </a:rPr>
              <a:t>Recursion - Example</a:t>
            </a:r>
            <a:endParaRPr lang="en-US" altLang="zh-CN" sz="3600" dirty="0">
              <a:solidFill>
                <a:prstClr val="black"/>
              </a:solidFill>
            </a:endParaRPr>
          </a:p>
          <a:p>
            <a:pPr marL="0" indent="0" algn="just">
              <a:lnSpc>
                <a:spcPct val="150000"/>
              </a:lnSpc>
              <a:spcBef>
                <a:spcPts val="0"/>
              </a:spcBef>
              <a:buNone/>
            </a:pPr>
            <a:r>
              <a:rPr lang="zh-CN" altLang="en-US" sz="2600" dirty="0" smtClean="0">
                <a:latin typeface="黑体" panose="02010609060101010101" pitchFamily="49" charset="-122"/>
                <a:ea typeface="黑体" panose="02010609060101010101" pitchFamily="49" charset="-122"/>
              </a:rPr>
              <a:t>（</a:t>
            </a:r>
            <a:r>
              <a:rPr lang="en-US" altLang="zh-CN" sz="2600" dirty="0" smtClean="0">
                <a:latin typeface="黑体" panose="02010609060101010101" pitchFamily="49" charset="-122"/>
                <a:ea typeface="黑体" panose="02010609060101010101" pitchFamily="49" charset="-122"/>
              </a:rPr>
              <a:t>5</a:t>
            </a:r>
            <a:r>
              <a:rPr lang="zh-CN" altLang="en-US" sz="2600" dirty="0">
                <a:latin typeface="黑体" panose="02010609060101010101" pitchFamily="49" charset="-122"/>
                <a:ea typeface="黑体" panose="02010609060101010101" pitchFamily="49" charset="-122"/>
              </a:rPr>
              <a:t>）</a:t>
            </a:r>
            <a:r>
              <a:rPr sz="2600" dirty="0">
                <a:latin typeface="黑体" panose="02010609060101010101" pitchFamily="49" charset="-122"/>
                <a:ea typeface="黑体" panose="02010609060101010101" pitchFamily="49" charset="-122"/>
              </a:rPr>
              <a:t>Hanoi Tower Questions</a:t>
            </a:r>
            <a:endParaRPr sz="2600"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lang="zh-CN" altLang="en-US" sz="2400" dirty="0">
                <a:latin typeface="黑体" panose="02010609060101010101" pitchFamily="49" charset="-122"/>
                <a:ea typeface="黑体" panose="02010609060101010101" pitchFamily="49" charset="-122"/>
              </a:rPr>
              <a:t>Recursion idea:</a:t>
            </a:r>
            <a:endParaRPr lang="zh-CN" altLang="en-US" sz="2400"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lang="en-US" altLang="zh-CN" sz="2400" dirty="0">
                <a:latin typeface="黑体" panose="02010609060101010101" pitchFamily="49" charset="-122"/>
                <a:ea typeface="黑体" panose="02010609060101010101" pitchFamily="49" charset="-122"/>
              </a:rPr>
              <a:t>1. </a:t>
            </a:r>
            <a:r>
              <a:rPr sz="2400" dirty="0">
                <a:latin typeface="Times New Roman" panose="02020603050405020304" pitchFamily="18" charset="0"/>
                <a:ea typeface="黑体" panose="02010609060101010101" pitchFamily="49" charset="-122"/>
                <a:cs typeface="Times New Roman" panose="02020603050405020304" pitchFamily="18" charset="0"/>
              </a:rPr>
              <a:t>When n=1, just move the disk from A to tower B;</a:t>
            </a:r>
            <a:endParaRPr lang="en-US" altLang="zh-CN" sz="2400"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lang="en-US" altLang="zh-CN" sz="2400" dirty="0">
                <a:latin typeface="黑体" panose="02010609060101010101" pitchFamily="49" charset="-122"/>
                <a:ea typeface="黑体" panose="02010609060101010101" pitchFamily="49" charset="-122"/>
              </a:rPr>
              <a:t>2. </a:t>
            </a:r>
            <a:r>
              <a:rPr sz="2400" dirty="0">
                <a:latin typeface="Times New Roman" panose="02020603050405020304" pitchFamily="18" charset="0"/>
                <a:ea typeface="黑体" panose="02010609060101010101" pitchFamily="49" charset="-122"/>
                <a:cs typeface="Times New Roman" panose="02020603050405020304" pitchFamily="18" charset="0"/>
              </a:rPr>
              <a:t>When n&gt;1, using tower C as an aid, try to place n − 1 of the smaller disks on C, then the largest remaining disks on B, and finally n − 1 of the smaller disks on B.</a:t>
            </a:r>
            <a:endParaRPr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Picture 4" descr="t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34485" y="4436110"/>
            <a:ext cx="3526155"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37942" y="851325"/>
            <a:ext cx="11132127" cy="3584837"/>
          </a:xfrm>
        </p:spPr>
        <p:txBody>
          <a:bodyPr>
            <a:normAutofit lnSpcReduction="10000"/>
          </a:bodyPr>
          <a:lstStyle/>
          <a:p>
            <a:pPr marL="0" lvl="0" indent="0" algn="just">
              <a:lnSpc>
                <a:spcPct val="150000"/>
              </a:lnSpc>
              <a:spcBef>
                <a:spcPts val="0"/>
              </a:spcBef>
              <a:buClr>
                <a:prstClr val="black"/>
              </a:buClr>
              <a:buNone/>
            </a:pPr>
            <a:r>
              <a:rPr lang="en-US" altLang="zh-CN" sz="3600" dirty="0">
                <a:solidFill>
                  <a:prstClr val="black"/>
                </a:solidFill>
              </a:rPr>
              <a:t>2.1 </a:t>
            </a:r>
            <a:r>
              <a:rPr sz="3600" dirty="0">
                <a:sym typeface="+mn-ea"/>
              </a:rPr>
              <a:t>Recursion - Example</a:t>
            </a:r>
            <a:endParaRPr lang="en-US" altLang="zh-CN" sz="3600" dirty="0">
              <a:solidFill>
                <a:prstClr val="black"/>
              </a:solidFill>
            </a:endParaRPr>
          </a:p>
          <a:p>
            <a:pPr marL="0" indent="0" algn="just">
              <a:lnSpc>
                <a:spcPct val="150000"/>
              </a:lnSpc>
              <a:spcBef>
                <a:spcPts val="0"/>
              </a:spcBef>
              <a:buNone/>
            </a:pPr>
            <a:r>
              <a:rPr lang="zh-CN" altLang="en-US" sz="2600" dirty="0" smtClean="0">
                <a:latin typeface="黑体" panose="02010609060101010101" pitchFamily="49" charset="-122"/>
                <a:ea typeface="黑体" panose="02010609060101010101" pitchFamily="49" charset="-122"/>
              </a:rPr>
              <a:t>（</a:t>
            </a:r>
            <a:r>
              <a:rPr lang="en-US" altLang="zh-CN" sz="2600" dirty="0" smtClean="0">
                <a:latin typeface="黑体" panose="02010609060101010101" pitchFamily="49" charset="-122"/>
                <a:ea typeface="黑体" panose="02010609060101010101" pitchFamily="49" charset="-122"/>
              </a:rPr>
              <a:t>5</a:t>
            </a:r>
            <a:r>
              <a:rPr lang="zh-CN" altLang="en-US" sz="2600" dirty="0">
                <a:latin typeface="黑体" panose="02010609060101010101" pitchFamily="49" charset="-122"/>
                <a:ea typeface="黑体" panose="02010609060101010101" pitchFamily="49" charset="-122"/>
              </a:rPr>
              <a:t>）</a:t>
            </a:r>
            <a:r>
              <a:rPr sz="2600" dirty="0">
                <a:latin typeface="黑体" panose="02010609060101010101" pitchFamily="49" charset="-122"/>
                <a:ea typeface="黑体" panose="02010609060101010101" pitchFamily="49" charset="-122"/>
              </a:rPr>
              <a:t>Hanoi Tower Questions</a:t>
            </a:r>
            <a:endParaRPr sz="2600" dirty="0">
              <a:latin typeface="黑体" panose="02010609060101010101" pitchFamily="49" charset="-122"/>
              <a:ea typeface="黑体" panose="02010609060101010101" pitchFamily="49" charset="-122"/>
            </a:endParaRPr>
          </a:p>
          <a:p>
            <a:pPr marL="0" indent="0" algn="just">
              <a:lnSpc>
                <a:spcPct val="150000"/>
              </a:lnSpc>
              <a:spcBef>
                <a:spcPts val="0"/>
              </a:spcBef>
              <a:buNone/>
            </a:pPr>
            <a:endParaRPr lang="en-US" altLang="zh-CN" sz="2400" dirty="0">
              <a:latin typeface="黑体" panose="02010609060101010101" pitchFamily="49" charset="-122"/>
              <a:ea typeface="黑体" panose="02010609060101010101" pitchFamily="49" charset="-122"/>
            </a:endParaRPr>
          </a:p>
        </p:txBody>
      </p:sp>
      <p:pic>
        <p:nvPicPr>
          <p:cNvPr id="6" name="Picture 4" descr="t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66255" y="1230630"/>
            <a:ext cx="421386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32815" y="2480945"/>
            <a:ext cx="5409565" cy="3969385"/>
          </a:xfrm>
          <a:prstGeom prst="rect">
            <a:avLst/>
          </a:prstGeom>
        </p:spPr>
        <p:txBody>
          <a:bodyPr wrap="square">
            <a:spAutoFit/>
          </a:bodyPr>
          <a:lstStyle/>
          <a:p>
            <a:r>
              <a:rPr lang="en-US" altLang="zh-CN" sz="2800" dirty="0">
                <a:ea typeface="华文行楷" panose="020B0503020204020204" pitchFamily="2" charset="-122"/>
              </a:rPr>
              <a:t>void </a:t>
            </a:r>
            <a:r>
              <a:rPr lang="en-US" altLang="zh-CN" sz="2800" b="1" dirty="0" err="1">
                <a:ea typeface="华文行楷" panose="020B0503020204020204" pitchFamily="2" charset="-122"/>
              </a:rPr>
              <a:t>hanoi</a:t>
            </a:r>
            <a:r>
              <a:rPr lang="en-US" altLang="zh-CN" sz="2800" dirty="0">
                <a:ea typeface="华文行楷" panose="020B0503020204020204" pitchFamily="2" charset="-122"/>
              </a:rPr>
              <a:t>(int n, int a, int b, int c)</a:t>
            </a:r>
            <a:endParaRPr lang="en-US" altLang="zh-CN" sz="2800" dirty="0">
              <a:ea typeface="华文行楷" panose="020B0503020204020204" pitchFamily="2" charset="-122"/>
            </a:endParaRPr>
          </a:p>
          <a:p>
            <a:r>
              <a:rPr lang="en-US" altLang="zh-CN" sz="2800" dirty="0">
                <a:ea typeface="华文行楷" panose="020B0503020204020204" pitchFamily="2" charset="-122"/>
              </a:rPr>
              <a:t>   {</a:t>
            </a:r>
            <a:endParaRPr lang="en-US" altLang="zh-CN" sz="2800" dirty="0">
              <a:ea typeface="华文行楷" panose="020B0503020204020204" pitchFamily="2" charset="-122"/>
            </a:endParaRPr>
          </a:p>
          <a:p>
            <a:r>
              <a:rPr lang="en-US" altLang="zh-CN" sz="2800" dirty="0">
                <a:ea typeface="华文行楷" panose="020B0503020204020204" pitchFamily="2" charset="-122"/>
              </a:rPr>
              <a:t>       </a:t>
            </a:r>
            <a:r>
              <a:rPr lang="en-US" altLang="zh-CN" sz="2800" b="1" dirty="0">
                <a:ea typeface="华文行楷" panose="020B0503020204020204" pitchFamily="2" charset="-122"/>
              </a:rPr>
              <a:t>if</a:t>
            </a:r>
            <a:r>
              <a:rPr lang="en-US" altLang="zh-CN" sz="2800" dirty="0">
                <a:ea typeface="华文行楷" panose="020B0503020204020204" pitchFamily="2" charset="-122"/>
              </a:rPr>
              <a:t> (n &gt; 0)</a:t>
            </a:r>
            <a:endParaRPr lang="en-US" altLang="zh-CN" sz="2800" dirty="0">
              <a:ea typeface="华文行楷" panose="020B0503020204020204" pitchFamily="2" charset="-122"/>
            </a:endParaRPr>
          </a:p>
          <a:p>
            <a:r>
              <a:rPr lang="en-US" altLang="zh-CN" sz="2800" dirty="0">
                <a:ea typeface="华文行楷" panose="020B0503020204020204" pitchFamily="2" charset="-122"/>
              </a:rPr>
              <a:t>       {</a:t>
            </a:r>
            <a:endParaRPr lang="en-US" altLang="zh-CN" sz="2800" dirty="0">
              <a:ea typeface="华文行楷" panose="020B0503020204020204" pitchFamily="2" charset="-122"/>
            </a:endParaRPr>
          </a:p>
          <a:p>
            <a:r>
              <a:rPr lang="en-US" altLang="zh-CN" sz="2800" dirty="0">
                <a:ea typeface="华文行楷" panose="020B0503020204020204" pitchFamily="2" charset="-122"/>
              </a:rPr>
              <a:t>          </a:t>
            </a:r>
            <a:r>
              <a:rPr lang="en-US" altLang="zh-CN" sz="2800" b="1" dirty="0" err="1">
                <a:ea typeface="华文行楷" panose="020B0503020204020204" pitchFamily="2" charset="-122"/>
              </a:rPr>
              <a:t>hanoi</a:t>
            </a:r>
            <a:r>
              <a:rPr lang="en-US" altLang="zh-CN" sz="2800" dirty="0">
                <a:ea typeface="华文行楷" panose="020B0503020204020204" pitchFamily="2" charset="-122"/>
              </a:rPr>
              <a:t>(n-1, a, c, b);</a:t>
            </a:r>
            <a:endParaRPr lang="en-US" altLang="zh-CN" sz="2800" dirty="0">
              <a:ea typeface="华文行楷" panose="020B0503020204020204" pitchFamily="2" charset="-122"/>
            </a:endParaRPr>
          </a:p>
          <a:p>
            <a:r>
              <a:rPr lang="en-US" altLang="zh-CN" sz="2800" dirty="0">
                <a:ea typeface="华文行楷" panose="020B0503020204020204" pitchFamily="2" charset="-122"/>
              </a:rPr>
              <a:t>          </a:t>
            </a:r>
            <a:r>
              <a:rPr lang="en-US" altLang="zh-CN" sz="2800" b="1" dirty="0">
                <a:ea typeface="华文行楷" panose="020B0503020204020204" pitchFamily="2" charset="-122"/>
              </a:rPr>
              <a:t>move</a:t>
            </a:r>
            <a:r>
              <a:rPr lang="en-US" altLang="zh-CN" sz="2800" dirty="0">
                <a:ea typeface="华文行楷" panose="020B0503020204020204" pitchFamily="2" charset="-122"/>
              </a:rPr>
              <a:t>(</a:t>
            </a:r>
            <a:r>
              <a:rPr lang="en-US" altLang="zh-CN" sz="2800" dirty="0" err="1">
                <a:ea typeface="华文行楷" panose="020B0503020204020204" pitchFamily="2" charset="-122"/>
              </a:rPr>
              <a:t>a,b</a:t>
            </a:r>
            <a:r>
              <a:rPr lang="en-US" altLang="zh-CN" sz="2800" dirty="0">
                <a:ea typeface="华文行楷" panose="020B0503020204020204" pitchFamily="2" charset="-122"/>
              </a:rPr>
              <a:t>);</a:t>
            </a:r>
            <a:endParaRPr lang="en-US" altLang="zh-CN" sz="2800" dirty="0">
              <a:ea typeface="华文行楷" panose="020B0503020204020204" pitchFamily="2" charset="-122"/>
            </a:endParaRPr>
          </a:p>
          <a:p>
            <a:r>
              <a:rPr lang="en-US" altLang="zh-CN" sz="2800" dirty="0">
                <a:ea typeface="华文行楷" panose="020B0503020204020204" pitchFamily="2" charset="-122"/>
              </a:rPr>
              <a:t>          </a:t>
            </a:r>
            <a:r>
              <a:rPr lang="en-US" altLang="zh-CN" sz="2800" b="1" dirty="0" err="1">
                <a:ea typeface="华文行楷" panose="020B0503020204020204" pitchFamily="2" charset="-122"/>
              </a:rPr>
              <a:t>hanoi</a:t>
            </a:r>
            <a:r>
              <a:rPr lang="en-US" altLang="zh-CN" sz="2800" dirty="0">
                <a:ea typeface="华文行楷" panose="020B0503020204020204" pitchFamily="2" charset="-122"/>
              </a:rPr>
              <a:t>(n-1, c, b, a);</a:t>
            </a:r>
            <a:endParaRPr lang="en-US" altLang="zh-CN" sz="2800" dirty="0">
              <a:ea typeface="华文行楷" panose="020B0503020204020204" pitchFamily="2" charset="-122"/>
            </a:endParaRPr>
          </a:p>
          <a:p>
            <a:r>
              <a:rPr lang="en-US" altLang="zh-CN" sz="2800" dirty="0">
                <a:ea typeface="华文行楷" panose="020B0503020204020204" pitchFamily="2" charset="-122"/>
              </a:rPr>
              <a:t>       }</a:t>
            </a:r>
            <a:endParaRPr lang="en-US" altLang="zh-CN" sz="2800" dirty="0">
              <a:ea typeface="华文行楷" panose="020B0503020204020204" pitchFamily="2" charset="-122"/>
            </a:endParaRPr>
          </a:p>
          <a:p>
            <a:r>
              <a:rPr lang="en-US" altLang="zh-CN" sz="2800" dirty="0">
                <a:ea typeface="华文行楷" panose="020B0503020204020204" pitchFamily="2" charset="-122"/>
              </a:rPr>
              <a:t>   }</a:t>
            </a:r>
            <a:endParaRPr lang="en-US" altLang="zh-CN" sz="2800" dirty="0">
              <a:ea typeface="华文行楷" panose="020B0503020204020204" pitchFamily="2" charset="-122"/>
            </a:endParaRPr>
          </a:p>
        </p:txBody>
      </p:sp>
      <p:sp>
        <p:nvSpPr>
          <p:cNvPr id="3" name="矩形 2"/>
          <p:cNvSpPr/>
          <p:nvPr/>
        </p:nvSpPr>
        <p:spPr>
          <a:xfrm>
            <a:off x="5407660" y="4251960"/>
            <a:ext cx="5862320" cy="521970"/>
          </a:xfrm>
          <a:prstGeom prst="rect">
            <a:avLst/>
          </a:prstGeom>
        </p:spPr>
        <p:txBody>
          <a:bodyPr wrap="square">
            <a:spAutoFit/>
          </a:bodyPr>
          <a:lstStyle/>
          <a:p>
            <a:r>
              <a:rPr sz="2800" dirty="0">
                <a:latin typeface="Times New Roman" panose="02020603050405020304" pitchFamily="18" charset="0"/>
                <a:ea typeface="黑体" panose="02010609060101010101" pitchFamily="49" charset="-122"/>
                <a:cs typeface="Times New Roman" panose="02020603050405020304" pitchFamily="18" charset="0"/>
              </a:rPr>
              <a:t>Put n</a:t>
            </a:r>
            <a:r>
              <a:rPr lang="en-US" sz="2800" dirty="0">
                <a:latin typeface="Times New Roman" panose="02020603050405020304" pitchFamily="18" charset="0"/>
                <a:ea typeface="黑体" panose="02010609060101010101" pitchFamily="49" charset="-122"/>
                <a:cs typeface="Times New Roman" panose="02020603050405020304" pitchFamily="18" charset="0"/>
              </a:rPr>
              <a:t>-</a:t>
            </a:r>
            <a:r>
              <a:rPr sz="2800" dirty="0">
                <a:latin typeface="Times New Roman" panose="02020603050405020304" pitchFamily="18" charset="0"/>
                <a:ea typeface="黑体" panose="02010609060101010101" pitchFamily="49" charset="-122"/>
                <a:cs typeface="Times New Roman" panose="02020603050405020304" pitchFamily="18" charset="0"/>
              </a:rPr>
              <a:t>1 of the smaller disks on C.</a:t>
            </a:r>
            <a:endParaRPr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p:cNvSpPr/>
          <p:nvPr/>
        </p:nvSpPr>
        <p:spPr>
          <a:xfrm>
            <a:off x="5407660" y="4667885"/>
            <a:ext cx="6218555" cy="521970"/>
          </a:xfrm>
          <a:prstGeom prst="rect">
            <a:avLst/>
          </a:prstGeom>
        </p:spPr>
        <p:txBody>
          <a:bodyPr wrap="square">
            <a:spAutoFit/>
          </a:bodyPr>
          <a:lstStyle/>
          <a:p>
            <a:r>
              <a:rPr sz="2800" dirty="0">
                <a:latin typeface="Times New Roman" panose="02020603050405020304" pitchFamily="18" charset="0"/>
                <a:ea typeface="黑体" panose="02010609060101010101" pitchFamily="49" charset="-122"/>
                <a:cs typeface="Times New Roman" panose="02020603050405020304" pitchFamily="18" charset="0"/>
              </a:rPr>
              <a:t>Put the largest remaining disk on B</a:t>
            </a:r>
            <a:endParaRPr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矩形 7"/>
          <p:cNvSpPr/>
          <p:nvPr/>
        </p:nvSpPr>
        <p:spPr>
          <a:xfrm>
            <a:off x="5407613" y="5123064"/>
            <a:ext cx="4856480" cy="521970"/>
          </a:xfrm>
          <a:prstGeom prst="rect">
            <a:avLst/>
          </a:prstGeom>
        </p:spPr>
        <p:txBody>
          <a:bodyPr wrap="none">
            <a:spAutoFit/>
          </a:bodyPr>
          <a:lstStyle/>
          <a:p>
            <a:pPr algn="l"/>
            <a:r>
              <a:rPr lang="en-US" sz="2800" dirty="0">
                <a:latin typeface="Times New Roman" panose="02020603050405020304" pitchFamily="18" charset="0"/>
                <a:ea typeface="黑体" panose="02010609060101010101" pitchFamily="49" charset="-122"/>
                <a:cs typeface="Times New Roman" panose="02020603050405020304" pitchFamily="18" charset="0"/>
              </a:rPr>
              <a:t>P</a:t>
            </a:r>
            <a:r>
              <a:rPr sz="2800" dirty="0">
                <a:latin typeface="Times New Roman" panose="02020603050405020304" pitchFamily="18" charset="0"/>
                <a:ea typeface="黑体" panose="02010609060101010101" pitchFamily="49" charset="-122"/>
                <a:cs typeface="Times New Roman" panose="02020603050405020304" pitchFamily="18" charset="0"/>
              </a:rPr>
              <a:t>ut n</a:t>
            </a:r>
            <a:r>
              <a:rPr lang="en-US" sz="2800" dirty="0">
                <a:latin typeface="Times New Roman" panose="02020603050405020304" pitchFamily="18" charset="0"/>
                <a:ea typeface="黑体" panose="02010609060101010101" pitchFamily="49" charset="-122"/>
                <a:cs typeface="Times New Roman" panose="02020603050405020304" pitchFamily="18" charset="0"/>
              </a:rPr>
              <a:t>-</a:t>
            </a:r>
            <a:r>
              <a:rPr sz="2800" dirty="0">
                <a:latin typeface="Times New Roman" panose="02020603050405020304" pitchFamily="18" charset="0"/>
                <a:ea typeface="黑体" panose="02010609060101010101" pitchFamily="49" charset="-122"/>
                <a:cs typeface="Times New Roman" panose="02020603050405020304" pitchFamily="18" charset="0"/>
              </a:rPr>
              <a:t>1 of the smaller disks on B</a:t>
            </a:r>
            <a:endParaRPr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15629" y="820567"/>
            <a:ext cx="11132127" cy="5534031"/>
          </a:xfrm>
        </p:spPr>
        <p:txBody>
          <a:bodyPr>
            <a:noAutofit/>
          </a:bodyPr>
          <a:lstStyle/>
          <a:p>
            <a:pPr marL="0" indent="0" algn="just">
              <a:lnSpc>
                <a:spcPct val="100000"/>
              </a:lnSpc>
              <a:spcBef>
                <a:spcPts val="0"/>
              </a:spcBef>
              <a:buNone/>
            </a:pPr>
            <a:r>
              <a:rPr lang="zh-CN" altLang="en-US" sz="2800" b="1" dirty="0">
                <a:latin typeface="黑体" panose="02010609060101010101" pitchFamily="49" charset="-122"/>
                <a:ea typeface="黑体" panose="02010609060101010101" pitchFamily="49" charset="-122"/>
              </a:rPr>
              <a:t>Advantages</a:t>
            </a:r>
            <a:r>
              <a:rPr lang="zh-CN" altLang="en-US" sz="2800" dirty="0">
                <a:latin typeface="黑体" panose="02010609060101010101" pitchFamily="49" charset="-122"/>
                <a:ea typeface="黑体" panose="02010609060101010101" pitchFamily="49" charset="-122"/>
              </a:rPr>
              <a:t>: clear structure, readable, and easy to use mathematical induction to prove the correctness of the algorithm, so it is very convenient for the design of the algorithm, debugging program.</a:t>
            </a:r>
            <a:endParaRPr lang="zh-CN" altLang="en-US" sz="2800" dirty="0">
              <a:latin typeface="黑体" panose="02010609060101010101" pitchFamily="49" charset="-122"/>
              <a:ea typeface="黑体" panose="02010609060101010101" pitchFamily="49" charset="-122"/>
            </a:endParaRPr>
          </a:p>
          <a:p>
            <a:pPr marL="0" indent="0" algn="just">
              <a:lnSpc>
                <a:spcPct val="100000"/>
              </a:lnSpc>
              <a:spcBef>
                <a:spcPts val="0"/>
              </a:spcBef>
              <a:buNone/>
            </a:pPr>
            <a:endParaRPr lang="zh-CN" altLang="en-US" sz="2800" dirty="0">
              <a:latin typeface="黑体" panose="02010609060101010101" pitchFamily="49" charset="-122"/>
              <a:ea typeface="黑体" panose="02010609060101010101" pitchFamily="49" charset="-122"/>
            </a:endParaRPr>
          </a:p>
          <a:p>
            <a:pPr marL="0" indent="0" algn="just">
              <a:lnSpc>
                <a:spcPct val="100000"/>
              </a:lnSpc>
              <a:spcBef>
                <a:spcPts val="0"/>
              </a:spcBef>
              <a:buNone/>
            </a:pPr>
            <a:r>
              <a:rPr lang="zh-CN" altLang="en-US" sz="2800" b="1" dirty="0">
                <a:latin typeface="黑体" panose="02010609060101010101" pitchFamily="49" charset="-122"/>
                <a:ea typeface="黑体" panose="02010609060101010101" pitchFamily="49" charset="-122"/>
              </a:rPr>
              <a:t>Disadvantages</a:t>
            </a:r>
            <a:r>
              <a:rPr lang="zh-CN" altLang="en-US" sz="2800" dirty="0">
                <a:latin typeface="黑体" panose="02010609060101010101" pitchFamily="49" charset="-122"/>
                <a:ea typeface="黑体" panose="02010609060101010101" pitchFamily="49" charset="-122"/>
              </a:rPr>
              <a:t>: The recursive algorithm is less efficient and consumes more computing time and storage space than the non-recursive algorithm. The bigger the problem, the less efficient it is.</a:t>
            </a:r>
            <a:endParaRPr lang="zh-CN" altLang="en-US" sz="2800" dirty="0">
              <a:latin typeface="黑体" panose="02010609060101010101" pitchFamily="49" charset="-122"/>
              <a:ea typeface="黑体" panose="02010609060101010101" pitchFamily="49" charset="-122"/>
            </a:endParaRPr>
          </a:p>
          <a:p>
            <a:pPr marL="0" indent="0" algn="just">
              <a:lnSpc>
                <a:spcPct val="100000"/>
              </a:lnSpc>
              <a:spcBef>
                <a:spcPts val="0"/>
              </a:spcBef>
              <a:buNone/>
            </a:pPr>
            <a:endParaRPr lang="zh-CN" altLang="en-US" sz="2800" dirty="0">
              <a:latin typeface="黑体" panose="02010609060101010101" pitchFamily="49" charset="-122"/>
              <a:ea typeface="黑体" panose="02010609060101010101" pitchFamily="49" charset="-122"/>
            </a:endParaRPr>
          </a:p>
          <a:p>
            <a:pPr marL="0" indent="0" algn="just">
              <a:lnSpc>
                <a:spcPct val="100000"/>
              </a:lnSpc>
              <a:spcBef>
                <a:spcPts val="0"/>
              </a:spcBef>
              <a:buNone/>
            </a:pPr>
            <a:r>
              <a:rPr lang="zh-CN" altLang="en-US" sz="2800" b="1" dirty="0">
                <a:latin typeface="黑体" panose="02010609060101010101" pitchFamily="49" charset="-122"/>
                <a:ea typeface="黑体" panose="02010609060101010101" pitchFamily="49" charset="-122"/>
              </a:rPr>
              <a:t>Solution:</a:t>
            </a:r>
            <a:r>
              <a:rPr lang="zh-CN" altLang="en-US" sz="2800" dirty="0">
                <a:latin typeface="黑体" panose="02010609060101010101" pitchFamily="49" charset="-122"/>
                <a:ea typeface="黑体" panose="02010609060101010101" pitchFamily="49" charset="-122"/>
              </a:rPr>
              <a:t> Eliminate recursive calls in recursive algorithms and convert them into non-recursive algorithms.</a:t>
            </a:r>
            <a:endParaRPr lang="zh-CN" altLang="en-US" sz="2800" dirty="0">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p:txBody>
          <a:bodyPr/>
          <a:lstStyle/>
          <a:p>
            <a:r>
              <a:rPr lang="zh-CN" altLang="en-US" dirty="0">
                <a:latin typeface="黑体" panose="02010609060101010101" pitchFamily="49" charset="-122"/>
                <a:ea typeface="黑体" panose="02010609060101010101" pitchFamily="49" charset="-122"/>
              </a:rPr>
              <a:t>Recursive summary</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29599" y="374162"/>
            <a:ext cx="11132127" cy="5534031"/>
          </a:xfrm>
        </p:spPr>
        <p:txBody>
          <a:bodyPr>
            <a:noAutofit/>
          </a:bodyPr>
          <a:lstStyle/>
          <a:p>
            <a:pPr marL="0" indent="0" algn="just">
              <a:lnSpc>
                <a:spcPct val="150000"/>
              </a:lnSpc>
              <a:spcBef>
                <a:spcPts val="0"/>
              </a:spcBef>
              <a:buNone/>
            </a:pPr>
            <a:endParaRPr lang="zh-CN" altLang="en-US" sz="2100" dirty="0">
              <a:latin typeface="黑体" panose="02010609060101010101" pitchFamily="49" charset="-122"/>
              <a:ea typeface="黑体" panose="02010609060101010101" pitchFamily="49" charset="-122"/>
            </a:endParaRPr>
          </a:p>
          <a:p>
            <a:pPr algn="just">
              <a:lnSpc>
                <a:spcPct val="150000"/>
              </a:lnSpc>
              <a:spcBef>
                <a:spcPts val="0"/>
              </a:spcBef>
              <a:buFont typeface="Wingdings" panose="05000000000000000000" pitchFamily="2" charset="2"/>
              <a:buChar char="Ø"/>
            </a:pPr>
            <a:r>
              <a:rPr lang="zh-CN" altLang="en-US" sz="2300" dirty="0">
                <a:latin typeface="黑体" panose="02010609060101010101" pitchFamily="49" charset="-122"/>
                <a:ea typeface="黑体" panose="02010609060101010101" pitchFamily="49" charset="-122"/>
              </a:rPr>
              <a:t>A user-defined stack is used to simulate the recursive call stack of the system. It is recursive in nature. According to the specific program, the recursive call stack is simplified to reduce the operation of the stack and compress the stack space.</a:t>
            </a:r>
            <a:endParaRPr lang="zh-CN" altLang="en-US" sz="2300" dirty="0">
              <a:latin typeface="黑体" panose="02010609060101010101" pitchFamily="49" charset="-122"/>
              <a:ea typeface="黑体" panose="02010609060101010101" pitchFamily="49" charset="-122"/>
            </a:endParaRPr>
          </a:p>
          <a:p>
            <a:pPr algn="just">
              <a:lnSpc>
                <a:spcPct val="150000"/>
              </a:lnSpc>
              <a:spcBef>
                <a:spcPts val="0"/>
              </a:spcBef>
              <a:buFont typeface="Wingdings" panose="05000000000000000000" pitchFamily="2" charset="2"/>
              <a:buChar char="Ø"/>
            </a:pPr>
            <a:r>
              <a:rPr lang="zh-CN" altLang="en-US" sz="2300" dirty="0">
                <a:latin typeface="黑体" panose="02010609060101010101" pitchFamily="49" charset="-122"/>
                <a:ea typeface="黑体" panose="02010609060101010101" pitchFamily="49" charset="-122"/>
              </a:rPr>
              <a:t>Recursion is used to implement recursive functions;</a:t>
            </a:r>
            <a:endParaRPr lang="zh-CN" altLang="en-US" sz="2300" dirty="0">
              <a:latin typeface="黑体" panose="02010609060101010101" pitchFamily="49" charset="-122"/>
              <a:ea typeface="黑体" panose="02010609060101010101" pitchFamily="49" charset="-122"/>
            </a:endParaRPr>
          </a:p>
          <a:p>
            <a:pPr algn="just">
              <a:lnSpc>
                <a:spcPct val="150000"/>
              </a:lnSpc>
              <a:spcBef>
                <a:spcPts val="0"/>
              </a:spcBef>
              <a:buFont typeface="Wingdings" panose="05000000000000000000" pitchFamily="2" charset="2"/>
              <a:buChar char="Ø"/>
            </a:pPr>
            <a:r>
              <a:rPr lang="zh-CN" altLang="en-US" sz="2300" dirty="0">
                <a:latin typeface="黑体" panose="02010609060101010101" pitchFamily="49" charset="-122"/>
                <a:ea typeface="黑体" panose="02010609060101010101" pitchFamily="49" charset="-122"/>
              </a:rPr>
              <a:t>Some recursions can be transformed into tail recursions (</a:t>
            </a:r>
            <a:r>
              <a:rPr lang="zh-CN" altLang="en-US" sz="2300" dirty="0">
                <a:solidFill>
                  <a:srgbClr val="0000FF"/>
                </a:solidFill>
                <a:latin typeface="黑体" panose="02010609060101010101" pitchFamily="49" charset="-122"/>
                <a:ea typeface="黑体" panose="02010609060101010101" pitchFamily="49" charset="-122"/>
              </a:rPr>
              <a:t>tail recursions are evaluated from the end and the corresponding result is calculated each time. That is, function calls appear at the tail of the caller's function, and since they are tails, there is no need to save any local variables</a:t>
            </a:r>
            <a:r>
              <a:rPr lang="zh-CN" altLang="en-US" sz="2300" dirty="0">
                <a:latin typeface="黑体" panose="02010609060101010101" pitchFamily="49" charset="-122"/>
                <a:ea typeface="黑体" panose="02010609060101010101" pitchFamily="49" charset="-122"/>
              </a:rPr>
              <a:t>).</a:t>
            </a:r>
            <a:endParaRPr lang="zh-CN" altLang="en-US" sz="2300" dirty="0">
              <a:latin typeface="黑体" panose="02010609060101010101" pitchFamily="49" charset="-122"/>
              <a:ea typeface="黑体" panose="02010609060101010101" pitchFamily="49" charset="-122"/>
            </a:endParaRPr>
          </a:p>
        </p:txBody>
      </p:sp>
      <p:sp>
        <p:nvSpPr>
          <p:cNvPr id="6" name="标题 1"/>
          <p:cNvSpPr>
            <a:spLocks noGrp="1"/>
          </p:cNvSpPr>
          <p:nvPr>
            <p:ph type="title"/>
          </p:nvPr>
        </p:nvSpPr>
        <p:spPr/>
        <p:txBody>
          <a:bodyPr/>
          <a:p>
            <a:r>
              <a:rPr lang="zh-CN" altLang="en-US" dirty="0">
                <a:latin typeface="黑体" panose="02010609060101010101" pitchFamily="49" charset="-122"/>
                <a:ea typeface="黑体" panose="02010609060101010101" pitchFamily="49" charset="-122"/>
              </a:rPr>
              <a:t>Recursive summary</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97485" y="869950"/>
            <a:ext cx="11659870" cy="5988050"/>
          </a:xfrm>
        </p:spPr>
        <p:txBody>
          <a:bodyPr>
            <a:normAutofit/>
          </a:bodyPr>
          <a:lstStyle/>
          <a:p>
            <a:pPr marL="0" indent="0" algn="just">
              <a:lnSpc>
                <a:spcPct val="150000"/>
              </a:lnSpc>
              <a:spcBef>
                <a:spcPts val="0"/>
              </a:spcBef>
              <a:buNone/>
            </a:pPr>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Divide and conquer method</a:t>
            </a:r>
            <a:endParaRPr lang="zh-CN" altLang="en-US"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lang="zh-CN" altLang="en-US" sz="2200" dirty="0">
                <a:latin typeface="黑体" panose="02010609060101010101" pitchFamily="49" charset="-122"/>
                <a:ea typeface="黑体" panose="02010609060101010101" pitchFamily="49" charset="-122"/>
              </a:rPr>
              <a:t>The problems that can be solved by divide and conquer generally have the following characteristics:</a:t>
            </a:r>
            <a:endParaRPr lang="zh-CN" altLang="en-US" sz="2200" dirty="0">
              <a:latin typeface="黑体" panose="02010609060101010101" pitchFamily="49" charset="-122"/>
              <a:ea typeface="黑体" panose="02010609060101010101" pitchFamily="49" charset="-122"/>
            </a:endParaRPr>
          </a:p>
          <a:p>
            <a:pPr algn="just">
              <a:lnSpc>
                <a:spcPct val="150000"/>
              </a:lnSpc>
              <a:spcBef>
                <a:spcPts val="0"/>
              </a:spcBef>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The problem can be easily solved if it is scaled down to a certain extent;</a:t>
            </a:r>
            <a:endParaRPr lang="zh-CN" altLang="en-US" sz="2200" dirty="0">
              <a:latin typeface="黑体" panose="02010609060101010101" pitchFamily="49" charset="-122"/>
              <a:ea typeface="黑体" panose="02010609060101010101" pitchFamily="49" charset="-122"/>
            </a:endParaRPr>
          </a:p>
          <a:p>
            <a:pPr algn="just">
              <a:lnSpc>
                <a:spcPct val="150000"/>
              </a:lnSpc>
              <a:spcBef>
                <a:spcPts val="0"/>
              </a:spcBef>
              <a:buFont typeface="Wingdings" panose="05000000000000000000" pitchFamily="2" charset="2"/>
              <a:buChar char="Ø"/>
            </a:pPr>
            <a:r>
              <a:rPr lang="zh-CN" altLang="en-US" sz="2200" dirty="0">
                <a:latin typeface="黑体" panose="02010609060101010101" pitchFamily="49" charset="-122"/>
                <a:ea typeface="黑体" panose="02010609060101010101" pitchFamily="49" charset="-122"/>
              </a:rPr>
              <a:t>The problem can be decomposed into several smaller identical problems, that is, the problem has the optimal substructure property</a:t>
            </a:r>
            <a:endParaRPr lang="zh-CN" altLang="en-US" sz="2200" dirty="0">
              <a:latin typeface="黑体" panose="02010609060101010101" pitchFamily="49" charset="-122"/>
              <a:ea typeface="黑体" panose="02010609060101010101" pitchFamily="49" charset="-122"/>
            </a:endParaRPr>
          </a:p>
          <a:p>
            <a:pPr marL="0" indent="0" algn="just">
              <a:lnSpc>
                <a:spcPct val="150000"/>
              </a:lnSpc>
              <a:spcBef>
                <a:spcPts val="0"/>
              </a:spcBef>
              <a:buFont typeface="Wingdings" panose="05000000000000000000" pitchFamily="2" charset="2"/>
              <a:buNone/>
            </a:pPr>
            <a:endParaRPr lang="zh-CN" altLang="en-US" sz="2200" dirty="0">
              <a:solidFill>
                <a:srgbClr val="0000FF"/>
              </a:solidFill>
              <a:latin typeface="黑体" panose="02010609060101010101" pitchFamily="49" charset="-122"/>
              <a:ea typeface="黑体" panose="02010609060101010101" pitchFamily="49" charset="-122"/>
            </a:endParaRPr>
          </a:p>
        </p:txBody>
      </p:sp>
      <p:sp>
        <p:nvSpPr>
          <p:cNvPr id="10" name="标题 1"/>
          <p:cNvSpPr>
            <a:spLocks noGrp="1"/>
          </p:cNvSpPr>
          <p:nvPr>
            <p:ph type="title"/>
          </p:nvPr>
        </p:nvSpPr>
        <p:spPr>
          <a:xfrm>
            <a:off x="266700" y="0"/>
            <a:ext cx="12498705" cy="720090"/>
          </a:xfrm>
        </p:spPr>
        <p:txBody>
          <a:bodyPr/>
          <a:p>
            <a:r>
              <a:rPr lang="zh-CN" altLang="en-US" dirty="0">
                <a:latin typeface="黑体" panose="02010609060101010101" pitchFamily="49" charset="-122"/>
                <a:ea typeface="黑体" panose="02010609060101010101" pitchFamily="49" charset="-122"/>
              </a:rPr>
              <a:t>Chapter 2 Recursion and divide-and-conquer strategy</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136525" y="720090"/>
            <a:ext cx="11659870" cy="5988050"/>
          </a:xfrm>
        </p:spPr>
        <p:txBody>
          <a:bodyPr>
            <a:normAutofit fontScale="90000"/>
          </a:bodyPr>
          <a:lstStyle/>
          <a:p>
            <a:pPr marL="0" indent="0" algn="just">
              <a:lnSpc>
                <a:spcPct val="150000"/>
              </a:lnSpc>
              <a:spcBef>
                <a:spcPts val="0"/>
              </a:spcBef>
              <a:buNone/>
            </a:pPr>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Divide and conquer method</a:t>
            </a:r>
            <a:endParaRPr lang="zh-CN" altLang="en-US" dirty="0">
              <a:latin typeface="黑体" panose="02010609060101010101" pitchFamily="49" charset="-122"/>
              <a:ea typeface="黑体" panose="02010609060101010101" pitchFamily="49" charset="-122"/>
            </a:endParaRPr>
          </a:p>
          <a:p>
            <a:pPr algn="just">
              <a:lnSpc>
                <a:spcPct val="150000"/>
              </a:lnSpc>
              <a:spcBef>
                <a:spcPts val="0"/>
              </a:spcBef>
              <a:buFont typeface="Wingdings" panose="05000000000000000000" pitchFamily="2" charset="2"/>
              <a:buChar char="Ø"/>
            </a:pPr>
            <a:r>
              <a:rPr lang="zh-CN" altLang="en-US" sz="2200" dirty="0">
                <a:solidFill>
                  <a:srgbClr val="FF0000"/>
                </a:solidFill>
                <a:latin typeface="黑体" panose="02010609060101010101" pitchFamily="49" charset="-122"/>
                <a:ea typeface="黑体" panose="02010609060101010101" pitchFamily="49" charset="-122"/>
              </a:rPr>
              <a:t>The solutions of the subproblems decomposed by this problem can be merged into the solution of this problem (whether the divide-and-conquer method can be used completely depends on whether the problem has this feature or not. If the first two features are possessed, but the third feature is not, greedy algorithm or dynamic programming can be considered).</a:t>
            </a:r>
            <a:endParaRPr lang="zh-CN" altLang="en-US" sz="2200" dirty="0">
              <a:solidFill>
                <a:srgbClr val="FF0000"/>
              </a:solidFill>
              <a:latin typeface="黑体" panose="02010609060101010101" pitchFamily="49" charset="-122"/>
              <a:ea typeface="黑体" panose="02010609060101010101" pitchFamily="49" charset="-122"/>
            </a:endParaRPr>
          </a:p>
          <a:p>
            <a:pPr algn="just">
              <a:lnSpc>
                <a:spcPct val="150000"/>
              </a:lnSpc>
              <a:spcBef>
                <a:spcPts val="0"/>
              </a:spcBef>
              <a:buFont typeface="Wingdings" panose="05000000000000000000" pitchFamily="2" charset="2"/>
              <a:buChar char="Ø"/>
            </a:pPr>
            <a:r>
              <a:rPr lang="zh-CN" altLang="en-US" sz="2200" dirty="0">
                <a:solidFill>
                  <a:srgbClr val="0000FF"/>
                </a:solidFill>
                <a:latin typeface="黑体" panose="02010609060101010101" pitchFamily="49" charset="-122"/>
                <a:ea typeface="黑体" panose="02010609060101010101" pitchFamily="49" charset="-122"/>
              </a:rPr>
              <a:t>The subproblems of this problem are independent of each other, namely between the subproblems do not include the public subproblems (this characteristic relates to the efficiency of divide-and-conquer</a:t>
            </a:r>
            <a:r>
              <a:rPr lang="en-US" altLang="zh-CN" sz="2200" dirty="0">
                <a:solidFill>
                  <a:srgbClr val="0000FF"/>
                </a:solidFill>
                <a:latin typeface="黑体" panose="02010609060101010101" pitchFamily="49" charset="-122"/>
                <a:ea typeface="黑体" panose="02010609060101010101" pitchFamily="49" charset="-122"/>
              </a:rPr>
              <a:t>. </a:t>
            </a:r>
            <a:r>
              <a:rPr lang="zh-CN" altLang="en-US" sz="2200" dirty="0">
                <a:solidFill>
                  <a:srgbClr val="0000FF"/>
                </a:solidFill>
                <a:latin typeface="黑体" panose="02010609060101010101" pitchFamily="49" charset="-122"/>
                <a:ea typeface="黑体" panose="02010609060101010101" pitchFamily="49" charset="-122"/>
              </a:rPr>
              <a:t>If the subproblems are not independent, divide and conquer does a lot of unnecessary work, </a:t>
            </a:r>
            <a:r>
              <a:rPr lang="en-US" altLang="zh-CN" sz="2200" dirty="0">
                <a:solidFill>
                  <a:srgbClr val="0000FF"/>
                </a:solidFill>
                <a:latin typeface="黑体" panose="02010609060101010101" pitchFamily="49" charset="-122"/>
                <a:ea typeface="黑体" panose="02010609060101010101" pitchFamily="49" charset="-122"/>
              </a:rPr>
              <a:t>s</a:t>
            </a:r>
            <a:r>
              <a:rPr lang="zh-CN" altLang="en-US" sz="2200" dirty="0">
                <a:solidFill>
                  <a:srgbClr val="0000FF"/>
                </a:solidFill>
                <a:latin typeface="黑体" panose="02010609060101010101" pitchFamily="49" charset="-122"/>
                <a:ea typeface="黑体" panose="02010609060101010101" pitchFamily="49" charset="-122"/>
              </a:rPr>
              <a:t>olve</a:t>
            </a:r>
            <a:r>
              <a:rPr lang="en-US" altLang="zh-CN" sz="2200" dirty="0">
                <a:solidFill>
                  <a:srgbClr val="0000FF"/>
                </a:solidFill>
                <a:latin typeface="黑体" panose="02010609060101010101" pitchFamily="49" charset="-122"/>
                <a:ea typeface="黑体" panose="02010609060101010101" pitchFamily="49" charset="-122"/>
              </a:rPr>
              <a:t>s</a:t>
            </a:r>
            <a:r>
              <a:rPr lang="zh-CN" altLang="en-US" sz="2200" dirty="0">
                <a:solidFill>
                  <a:srgbClr val="0000FF"/>
                </a:solidFill>
                <a:latin typeface="黑体" panose="02010609060101010101" pitchFamily="49" charset="-122"/>
                <a:ea typeface="黑体" panose="02010609060101010101" pitchFamily="49" charset="-122"/>
              </a:rPr>
              <a:t> the common subproblem repeatedly</a:t>
            </a:r>
            <a:r>
              <a:rPr lang="en-US" altLang="zh-CN" sz="2200" dirty="0">
                <a:solidFill>
                  <a:srgbClr val="0000FF"/>
                </a:solidFill>
                <a:latin typeface="黑体" panose="02010609060101010101" pitchFamily="49" charset="-122"/>
                <a:ea typeface="黑体" panose="02010609060101010101" pitchFamily="49" charset="-122"/>
              </a:rPr>
              <a:t>. In this case, although divide and conquer can also be used, dynamic programming is generally better</a:t>
            </a:r>
            <a:r>
              <a:rPr lang="en-US" sz="2200" dirty="0">
                <a:solidFill>
                  <a:srgbClr val="0000FF"/>
                </a:solidFill>
                <a:latin typeface="黑体" panose="02010609060101010101" pitchFamily="49" charset="-122"/>
                <a:ea typeface="黑体" panose="02010609060101010101" pitchFamily="49" charset="-122"/>
              </a:rPr>
              <a:t>.</a:t>
            </a:r>
            <a:r>
              <a:rPr lang="zh-CN" altLang="en-US" sz="2200" dirty="0">
                <a:solidFill>
                  <a:srgbClr val="0000FF"/>
                </a:solidFill>
                <a:latin typeface="黑体" panose="02010609060101010101" pitchFamily="49" charset="-122"/>
                <a:ea typeface="黑体" panose="02010609060101010101" pitchFamily="49" charset="-122"/>
              </a:rPr>
              <a:t>)</a:t>
            </a:r>
            <a:endParaRPr lang="zh-CN" altLang="en-US" sz="2200" dirty="0">
              <a:solidFill>
                <a:srgbClr val="0000FF"/>
              </a:solidFill>
              <a:latin typeface="黑体" panose="02010609060101010101" pitchFamily="49" charset="-122"/>
              <a:ea typeface="黑体" panose="02010609060101010101" pitchFamily="49" charset="-122"/>
            </a:endParaRPr>
          </a:p>
        </p:txBody>
      </p:sp>
      <p:sp>
        <p:nvSpPr>
          <p:cNvPr id="10" name="标题 1"/>
          <p:cNvSpPr>
            <a:spLocks noGrp="1"/>
          </p:cNvSpPr>
          <p:nvPr>
            <p:ph type="title"/>
          </p:nvPr>
        </p:nvSpPr>
        <p:spPr>
          <a:xfrm>
            <a:off x="266700" y="0"/>
            <a:ext cx="12498705" cy="720090"/>
          </a:xfrm>
        </p:spPr>
        <p:txBody>
          <a:bodyPr/>
          <a:lstStyle/>
          <a:p>
            <a:r>
              <a:rPr lang="zh-CN" altLang="en-US" dirty="0">
                <a:latin typeface="黑体" panose="02010609060101010101" pitchFamily="49" charset="-122"/>
                <a:ea typeface="黑体" panose="02010609060101010101" pitchFamily="49" charset="-122"/>
              </a:rPr>
              <a:t>Chapter 2 Recursion and divide-and-conquer strategy</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529461" y="776726"/>
            <a:ext cx="11132127" cy="5304557"/>
          </a:xfrm>
        </p:spPr>
        <p:txBody>
          <a:bodyPr>
            <a:normAutofit lnSpcReduction="20000"/>
          </a:bodyPr>
          <a:lstStyle/>
          <a:p>
            <a:pPr marL="0" indent="0" algn="just">
              <a:lnSpc>
                <a:spcPct val="150000"/>
              </a:lnSpc>
              <a:spcBef>
                <a:spcPts val="0"/>
              </a:spcBef>
              <a:buNone/>
            </a:pPr>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Divide and conquer method</a:t>
            </a:r>
            <a:endParaRPr lang="zh-CN" altLang="en-US"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lang="zh-CN" altLang="en-US" sz="2200" b="1" dirty="0">
                <a:latin typeface="Times New Roman Bold" panose="02020603050405020304" charset="0"/>
                <a:ea typeface="黑体" panose="02010609060101010101" pitchFamily="49" charset="-122"/>
                <a:cs typeface="Times New Roman Bold" panose="02020603050405020304" charset="0"/>
              </a:rPr>
              <a:t>Basic steps:</a:t>
            </a:r>
            <a:endParaRPr lang="zh-CN" altLang="en-US" sz="2200" b="1" dirty="0">
              <a:latin typeface="Times New Roman Bold" panose="02020603050405020304" charset="0"/>
              <a:ea typeface="黑体" panose="02010609060101010101" pitchFamily="49" charset="-122"/>
              <a:cs typeface="Times New Roman Bold" panose="02020603050405020304" charset="0"/>
            </a:endParaRPr>
          </a:p>
          <a:p>
            <a:pPr marL="0" indent="0" algn="just">
              <a:lnSpc>
                <a:spcPct val="150000"/>
              </a:lnSpc>
              <a:spcBef>
                <a:spcPts val="0"/>
              </a:spcBef>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divide-and-conquer(P)</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if ( | P | &lt;= n0) </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adhoc</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(P);   //</a:t>
            </a:r>
            <a:r>
              <a:rPr lang="zh-CN" altLang="en-US" sz="2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Tackle small scale problems directly</a:t>
            </a: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divide P into smaller </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subinstances</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P1,P2,...,</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Pk</a:t>
            </a: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Decomposition problem</a:t>
            </a: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for (</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=1,i&lt;=</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k,i</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yi</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=divide-and-conquer(Pi);  //</a:t>
            </a:r>
            <a:r>
              <a:rPr lang="zh-CN" altLang="en-US" sz="2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Recursively solving each subproblem</a:t>
            </a: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return merge(y1,...,</a:t>
            </a:r>
            <a:r>
              <a:rPr lang="en-US" altLang="zh-CN" sz="2200" dirty="0" err="1">
                <a:latin typeface="Times New Roman" panose="02020603050405020304" pitchFamily="18" charset="0"/>
                <a:ea typeface="黑体" panose="02010609060101010101" pitchFamily="49" charset="-122"/>
                <a:cs typeface="Times New Roman" panose="02020603050405020304" pitchFamily="18" charset="0"/>
              </a:rPr>
              <a:t>yk</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The solution of each subproblem is merged into the solution of the </a:t>
            </a:r>
            <a:r>
              <a:rPr lang="en-US" altLang="zh-CN" sz="2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original problem</a:t>
            </a:r>
            <a:endParaRPr lang="zh-CN" altLang="en-US"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lang="zh-CN" altLang="en-US" sz="2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2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endParaRPr lang="en-US" altLang="zh-CN" dirty="0">
              <a:latin typeface="黑体" panose="02010609060101010101" pitchFamily="49" charset="-122"/>
              <a:ea typeface="黑体" panose="02010609060101010101" pitchFamily="49" charset="-122"/>
            </a:endParaRPr>
          </a:p>
        </p:txBody>
      </p:sp>
      <p:sp>
        <p:nvSpPr>
          <p:cNvPr id="10" name="标题 1"/>
          <p:cNvSpPr>
            <a:spLocks noGrp="1"/>
          </p:cNvSpPr>
          <p:nvPr>
            <p:ph type="title"/>
          </p:nvPr>
        </p:nvSpPr>
        <p:spPr>
          <a:xfrm>
            <a:off x="266700" y="0"/>
            <a:ext cx="12498705" cy="720090"/>
          </a:xfrm>
        </p:spPr>
        <p:txBody>
          <a:bodyPr/>
          <a:lstStyle/>
          <a:p>
            <a:r>
              <a:rPr lang="zh-CN" altLang="en-US" dirty="0">
                <a:latin typeface="黑体" panose="02010609060101010101" pitchFamily="49" charset="-122"/>
                <a:ea typeface="黑体" panose="02010609060101010101" pitchFamily="49" charset="-122"/>
              </a:rPr>
              <a:t>Chapter 2 Recursion and divide-and-conquer strategy</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Autofit/>
          </a:bodyPr>
          <a:lstStyle/>
          <a:p>
            <a:pPr marL="0" indent="0" algn="just">
              <a:lnSpc>
                <a:spcPct val="150000"/>
              </a:lnSpc>
              <a:spcBef>
                <a:spcPts val="0"/>
              </a:spcBef>
              <a:buNone/>
            </a:pPr>
            <a:r>
              <a:rPr lang="en-US" altLang="zh-CN" sz="2800" dirty="0"/>
              <a:t>The time for computer to solve a problem is proportional to the size of the problem. The smaller the problem, the shorter the computational time and the easier it is to deal with. It is difficult to solve large-scale problems directly. In order to effectively solve the target problem, the main idea is to divide a large problem that is difficult to solve directly into some smaller problems of the same size, so that each can be broken up, divide and conquer.</a:t>
            </a:r>
            <a:endParaRPr lang="en-US" altLang="zh-CN" sz="2800" dirty="0"/>
          </a:p>
        </p:txBody>
      </p:sp>
      <p:sp>
        <p:nvSpPr>
          <p:cNvPr id="6"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36116" y="850386"/>
            <a:ext cx="11132127" cy="5304557"/>
          </a:xfrm>
        </p:spPr>
        <p:txBody>
          <a:bodyPr>
            <a:normAutofit lnSpcReduction="20000"/>
          </a:bodyPr>
          <a:lstStyle/>
          <a:p>
            <a:pPr marL="0" indent="0" algn="just">
              <a:lnSpc>
                <a:spcPct val="150000"/>
              </a:lnSpc>
              <a:spcBef>
                <a:spcPts val="0"/>
              </a:spcBef>
              <a:buNone/>
            </a:pPr>
            <a:r>
              <a:rPr lang="en-US" altLang="zh-CN" dirty="0">
                <a:latin typeface="黑体" panose="02010609060101010101" pitchFamily="49" charset="-122"/>
                <a:ea typeface="黑体" panose="02010609060101010101" pitchFamily="49" charset="-122"/>
              </a:rPr>
              <a:t>2.2 </a:t>
            </a:r>
            <a:r>
              <a:rPr lang="zh-CN" altLang="en-US" dirty="0">
                <a:latin typeface="黑体" panose="02010609060101010101" pitchFamily="49" charset="-122"/>
                <a:ea typeface="黑体" panose="02010609060101010101" pitchFamily="49" charset="-122"/>
              </a:rPr>
              <a:t>Divide and conquer method</a:t>
            </a:r>
            <a:endParaRPr lang="zh-CN" altLang="en-US" dirty="0">
              <a:latin typeface="黑体" panose="02010609060101010101" pitchFamily="49" charset="-122"/>
              <a:ea typeface="黑体" panose="02010609060101010101" pitchFamily="49" charset="-122"/>
            </a:endParaRPr>
          </a:p>
          <a:p>
            <a:pPr marL="0" indent="0" algn="just">
              <a:lnSpc>
                <a:spcPct val="150000"/>
              </a:lnSpc>
              <a:spcBef>
                <a:spcPts val="0"/>
              </a:spcBef>
              <a:buNone/>
            </a:pPr>
            <a:endParaRPr lang="en-US" altLang="zh-CN" dirty="0">
              <a:latin typeface="黑体" panose="02010609060101010101" pitchFamily="49" charset="-122"/>
              <a:ea typeface="黑体" panose="02010609060101010101" pitchFamily="49" charset="-122"/>
            </a:endParaRPr>
          </a:p>
        </p:txBody>
      </p:sp>
      <p:sp>
        <p:nvSpPr>
          <p:cNvPr id="2" name="矩形 1"/>
          <p:cNvSpPr/>
          <p:nvPr/>
        </p:nvSpPr>
        <p:spPr>
          <a:xfrm>
            <a:off x="1188085" y="1755775"/>
            <a:ext cx="9628505" cy="4615815"/>
          </a:xfrm>
          <a:prstGeom prst="rect">
            <a:avLst/>
          </a:prstGeom>
          <a:solidFill>
            <a:srgbClr val="FFFF00"/>
          </a:solidFill>
        </p:spPr>
        <p:txBody>
          <a:bodyPr wrap="square">
            <a:spAutoFit/>
          </a:bodyPr>
          <a:lstStyle/>
          <a:p>
            <a:pPr algn="just">
              <a:lnSpc>
                <a:spcPct val="150000"/>
              </a:lnSpc>
            </a:pPr>
            <a:r>
              <a:rPr lang="zh-CN" altLang="en-US" sz="2800" dirty="0">
                <a:latin typeface="楷体_GB2312" pitchFamily="49" charset="-122"/>
                <a:ea typeface="楷体_GB2312" pitchFamily="49" charset="-122"/>
              </a:rPr>
              <a:t>From a lot of practice, people have found that when designing algorithms using divide and conquer, it is best to make the subproblems roughly the same size. It is effective to divide a problem into K subproblems of equal size. This practice of making the subproblems roughly equal in size comes from the idea of </a:t>
            </a:r>
            <a:r>
              <a:rPr lang="zh-CN" altLang="en-US" sz="2800" b="1" dirty="0">
                <a:latin typeface="楷体_GB2312" pitchFamily="49" charset="-122"/>
                <a:ea typeface="楷体_GB2312" pitchFamily="49" charset="-122"/>
              </a:rPr>
              <a:t>balancing the subproblems</a:t>
            </a:r>
            <a:r>
              <a:rPr lang="zh-CN" altLang="en-US" sz="2800" dirty="0">
                <a:latin typeface="楷体_GB2312" pitchFamily="49" charset="-122"/>
                <a:ea typeface="楷体_GB2312" pitchFamily="49" charset="-122"/>
              </a:rPr>
              <a:t>, which is almost always better than balancing the subproblems of different sizes.</a:t>
            </a:r>
            <a:endParaRPr lang="zh-CN" altLang="en-US" sz="2800" dirty="0">
              <a:latin typeface="楷体_GB2312" pitchFamily="49" charset="-122"/>
              <a:ea typeface="楷体_GB2312" pitchFamily="49" charset="-122"/>
            </a:endParaRPr>
          </a:p>
        </p:txBody>
      </p:sp>
      <p:sp>
        <p:nvSpPr>
          <p:cNvPr id="10" name="标题 1"/>
          <p:cNvSpPr>
            <a:spLocks noGrp="1"/>
          </p:cNvSpPr>
          <p:nvPr>
            <p:ph type="title"/>
          </p:nvPr>
        </p:nvSpPr>
        <p:spPr>
          <a:xfrm>
            <a:off x="266700" y="0"/>
            <a:ext cx="12498705" cy="720090"/>
          </a:xfrm>
        </p:spPr>
        <p:txBody>
          <a:bodyPr/>
          <a:lstStyle/>
          <a:p>
            <a:r>
              <a:rPr lang="zh-CN" altLang="en-US" dirty="0">
                <a:latin typeface="黑体" panose="02010609060101010101" pitchFamily="49" charset="-122"/>
                <a:ea typeface="黑体" panose="02010609060101010101" pitchFamily="49" charset="-122"/>
              </a:rPr>
              <a:t>Chapter 2 Recursion and divide-and-conquer strategy</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内容占位符 2"/>
              <p:cNvSpPr>
                <a:spLocks noGrp="1"/>
              </p:cNvSpPr>
              <p:nvPr>
                <p:ph idx="1"/>
              </p:nvPr>
            </p:nvSpPr>
            <p:spPr>
              <a:xfrm>
                <a:off x="267335" y="830580"/>
                <a:ext cx="11132185" cy="5890260"/>
              </a:xfrm>
            </p:spPr>
            <p:txBody>
              <a:bodyPr>
                <a:normAutofit/>
              </a:bodyPr>
              <a:lstStyle/>
              <a:p>
                <a:pPr marL="0" indent="0" algn="just">
                  <a:lnSpc>
                    <a:spcPct val="150000"/>
                  </a:lnSpc>
                  <a:spcBef>
                    <a:spcPts val="0"/>
                  </a:spcBef>
                  <a:buNone/>
                </a:pPr>
                <a:r>
                  <a:rPr lang="en-US" altLang="zh-CN" dirty="0">
                    <a:latin typeface="黑体" panose="02010609060101010101" pitchFamily="49" charset="-122"/>
                    <a:ea typeface="黑体" panose="02010609060101010101" pitchFamily="49" charset="-122"/>
                  </a:rPr>
                  <a:t>2.2 </a:t>
                </a:r>
                <a:r>
                  <a:rPr lang="zh-CN" altLang="en-US" dirty="0">
                    <a:sym typeface="+mn-ea"/>
                  </a:rPr>
                  <a:t>Divide and conquer method</a:t>
                </a:r>
                <a:endParaRPr lang="en-US" altLang="zh-CN"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Time complexity</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analysis</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Bef>
                    <a:spcPts val="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Suppose we have a problem of size </a:t>
                </a:r>
                <a:r>
                  <a:rPr lang="en-US" altLang="zh-CN" sz="2400" i="1" dirty="0">
                    <a:latin typeface="Times New Roman Italic" panose="02020603050405020304" charset="0"/>
                    <a:ea typeface="黑体" panose="02010609060101010101" pitchFamily="49" charset="-122"/>
                    <a:cs typeface="Times New Roman Italic" panose="02020603050405020304" charset="0"/>
                  </a:rPr>
                  <a: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and the time function is </a:t>
                </a:r>
                <a:r>
                  <a:rPr lang="zh-CN" altLang="en-US" sz="2400" i="1" dirty="0">
                    <a:latin typeface="Times New Roman Italic" panose="02020603050405020304" charset="0"/>
                    <a:ea typeface="黑体" panose="02010609060101010101" pitchFamily="49" charset="-122"/>
                    <a:cs typeface="Times New Roman Italic" panose="02020603050405020304" charset="0"/>
                  </a:rPr>
                  <a:t>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Bef>
                    <a:spcPts val="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Divided into </a:t>
                </a:r>
                <a:r>
                  <a:rPr lang="zh-CN" altLang="en-US" sz="2400" i="1" dirty="0">
                    <a:latin typeface="Times New Roman Italic" panose="02020603050405020304" charset="0"/>
                    <a:ea typeface="黑体" panose="02010609060101010101" pitchFamily="49" charset="-122"/>
                    <a:cs typeface="Times New Roman Italic" panose="02020603050405020304" charset="0"/>
                  </a:rPr>
                  <a:t>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problems, the size of each problem is </a:t>
                </a:r>
                <a:r>
                  <a:rPr lang="en-US" altLang="zh-CN" sz="2400" i="1" dirty="0">
                    <a:latin typeface="Times New Roman Italic" panose="02020603050405020304" charset="0"/>
                    <a:ea typeface="黑体" panose="02010609060101010101" pitchFamily="49" charset="-122"/>
                    <a:cs typeface="Times New Roman Italic" panose="02020603050405020304" charset="0"/>
                  </a:rPr>
                  <a:t>n</a:t>
                </a:r>
                <a:r>
                  <a:rPr lang="zh-CN" altLang="en-US" sz="2400" i="1" dirty="0">
                    <a:latin typeface="Times New Roman Italic" panose="02020603050405020304" charset="0"/>
                    <a:ea typeface="黑体" panose="02010609060101010101" pitchFamily="49" charset="-122"/>
                    <a:cs typeface="Times New Roman Italic" panose="02020603050405020304" charset="0"/>
                  </a:rPr>
                  <a:t>/m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then the time function of each sub-problem is </a:t>
                </a:r>
                <a:r>
                  <a:rPr lang="zh-CN" altLang="en-US" sz="2400" i="1" dirty="0">
                    <a:latin typeface="Times New Roman Italic" panose="02020603050405020304" charset="0"/>
                    <a:ea typeface="黑体" panose="02010609060101010101" pitchFamily="49" charset="-122"/>
                    <a:cs typeface="Times New Roman Italic" panose="02020603050405020304" charset="0"/>
                  </a:rPr>
                  <a:t>T(n/m).</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Bef>
                    <a:spcPts val="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The smallest subproblem is </a:t>
                </a:r>
                <a:r>
                  <a:rPr lang="zh-CN" altLang="en-US" sz="2400" i="1" dirty="0">
                    <a:latin typeface="Times New Roman Italic" panose="02020603050405020304" charset="0"/>
                    <a:ea typeface="黑体" panose="02010609060101010101" pitchFamily="49" charset="-122"/>
                    <a:cs typeface="Times New Roman Italic" panose="02020603050405020304" charset="0"/>
                  </a:rPr>
                  <a:t>n</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=1, and it takes 1 unit of time to solve a problem of size 1</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Bef>
                    <a:spcPts val="0"/>
                  </a:spcBef>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Merging the solution of the subproblem into the solution of the original problem requires </a:t>
                </a:r>
                <a14:m>
                  <m:oMath xmlns:m="http://schemas.openxmlformats.org/officeDocument/2006/math">
                    <m:r>
                      <a:rPr lang="en-US" altLang="zh-CN" sz="2400" dirty="0">
                        <a:latin typeface="DejaVu Math TeX Gyre" panose="02000503000000000000" charset="0"/>
                        <a:ea typeface="黑体" panose="02010609060101010101" pitchFamily="49" charset="-122"/>
                        <a:cs typeface="DejaVu Math TeX Gyre" panose="02000503000000000000" charset="0"/>
                      </a:rPr>
                      <m:t>𝑓</m:t>
                    </m:r>
                    <m:r>
                      <a:rPr lang="en-US" altLang="zh-CN" sz="2400" dirty="0">
                        <a:latin typeface="DejaVu Math TeX Gyre" panose="02000503000000000000" charset="0"/>
                        <a:ea typeface="黑体" panose="02010609060101010101" pitchFamily="49" charset="-122"/>
                        <a:cs typeface="DejaVu Math TeX Gyre" panose="02000503000000000000" charset="0"/>
                      </a:rPr>
                      <m:t>(</m:t>
                    </m:r>
                    <m:r>
                      <a:rPr lang="en-US" altLang="zh-CN" sz="2400" dirty="0">
                        <a:latin typeface="DejaVu Math TeX Gyre" panose="02000503000000000000" charset="0"/>
                        <a:ea typeface="黑体" panose="02010609060101010101" pitchFamily="49" charset="-122"/>
                        <a:cs typeface="DejaVu Math TeX Gyre" panose="02000503000000000000" charset="0"/>
                      </a:rPr>
                      <m:t>𝑛</m:t>
                    </m:r>
                    <m:r>
                      <a:rPr lang="en-US" altLang="zh-CN" sz="2400" dirty="0">
                        <a:latin typeface="DejaVu Math TeX Gyre" panose="02000503000000000000" charset="0"/>
                        <a:ea typeface="黑体" panose="02010609060101010101" pitchFamily="49" charset="-122"/>
                        <a:cs typeface="DejaVu Math TeX Gyre" panose="02000503000000000000" charset="0"/>
                      </a:rPr>
                      <m:t>)</m:t>
                    </m:r>
                    <m:r>
                      <a:rPr lang="en-US" altLang="zh-CN" sz="2400" i="1" dirty="0">
                        <a:latin typeface="DejaVu Math TeX Gyre" panose="02000503000000000000" charset="0"/>
                        <a:ea typeface="黑体" panose="02010609060101010101" pitchFamily="49" charset="-122"/>
                        <a:cs typeface="DejaVu Math TeX Gyre" panose="02000503000000000000" charset="0"/>
                      </a:rPr>
                      <m:t>=</m:t>
                    </m:r>
                    <m:sSup>
                      <m:sSupPr>
                        <m:ctrlPr>
                          <a:rPr lang="en-US" altLang="zh-CN" sz="2400" i="1" dirty="0">
                            <a:latin typeface="DejaVu Math TeX Gyre" panose="02000503000000000000" charset="0"/>
                            <a:ea typeface="黑体" panose="02010609060101010101" pitchFamily="49" charset="-122"/>
                            <a:cs typeface="DejaVu Math TeX Gyre" panose="02000503000000000000" charset="0"/>
                          </a:rPr>
                        </m:ctrlPr>
                      </m:sSupPr>
                      <m:e>
                        <m:r>
                          <a:rPr lang="en-US" altLang="zh-CN" sz="2400" i="1" dirty="0">
                            <a:latin typeface="DejaVu Math TeX Gyre" panose="02000503000000000000" charset="0"/>
                            <a:ea typeface="黑体" panose="02010609060101010101" pitchFamily="49" charset="-122"/>
                            <a:cs typeface="DejaVu Math TeX Gyre" panose="02000503000000000000" charset="0"/>
                          </a:rPr>
                          <m:t>𝑛</m:t>
                        </m:r>
                      </m:e>
                      <m:sup>
                        <m:r>
                          <a:rPr lang="en-US" altLang="zh-CN" sz="2400" i="1" dirty="0">
                            <a:latin typeface="DejaVu Math TeX Gyre" panose="02000503000000000000" charset="0"/>
                            <a:ea typeface="黑体" panose="02010609060101010101" pitchFamily="49" charset="-122"/>
                            <a:cs typeface="DejaVu Math TeX Gyre" panose="02000503000000000000" charset="0"/>
                          </a:rPr>
                          <m:t>𝑑</m:t>
                        </m:r>
                      </m:sup>
                    </m:sSup>
                  </m:oMath>
                </a14:m>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time units</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spcBef>
                    <a:spcPts val="0"/>
                  </a:spcBef>
                  <a:buNone/>
                </a:pP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mc:Choice>
        <mc:Fallback>
          <p:sp>
            <p:nvSpPr>
              <p:cNvPr id="5" name="内容占位符 2"/>
              <p:cNvSpPr>
                <a:spLocks noRot="1" noChangeAspect="1" noMove="1" noResize="1" noEditPoints="1" noAdjustHandles="1" noChangeArrowheads="1" noChangeShapeType="1" noTextEdit="1"/>
              </p:cNvSpPr>
              <p:nvPr>
                <p:ph idx="1"/>
              </p:nvPr>
            </p:nvSpPr>
            <p:spPr>
              <a:xfrm>
                <a:off x="267335" y="830580"/>
                <a:ext cx="11132185" cy="5890260"/>
              </a:xfrm>
              <a:blipFill rotWithShape="1">
                <a:blip r:embed="rId1"/>
                <a:stretch>
                  <a:fillRect/>
                </a:stretch>
              </a:blipFill>
            </p:spPr>
            <p:txBody>
              <a:bodyPr/>
              <a:lstStyle/>
              <a:p>
                <a:r>
                  <a:rPr lang="en-US" altLang="en-US">
                    <a:noFill/>
                  </a:rPr>
                  <a:t> </a:t>
                </a:r>
              </a:p>
            </p:txBody>
          </p:sp>
        </mc:Fallback>
      </mc:AlternateContent>
      <p:sp>
        <p:nvSpPr>
          <p:cNvPr id="10" name="标题 1"/>
          <p:cNvSpPr>
            <a:spLocks noGrp="1"/>
          </p:cNvSpPr>
          <p:nvPr>
            <p:ph type="title"/>
          </p:nvPr>
        </p:nvSpPr>
        <p:spPr>
          <a:xfrm>
            <a:off x="266700" y="0"/>
            <a:ext cx="12498705" cy="720090"/>
          </a:xfrm>
        </p:spPr>
        <p:txBody>
          <a:bodyPr/>
          <a:lstStyle/>
          <a:p>
            <a:r>
              <a:rPr lang="zh-CN" altLang="en-US" dirty="0">
                <a:latin typeface="黑体" panose="02010609060101010101" pitchFamily="49" charset="-122"/>
                <a:ea typeface="黑体" panose="02010609060101010101" pitchFamily="49" charset="-122"/>
              </a:rPr>
              <a:t>Chapter 2 Recursion and divide-and-conquer strategy</a:t>
            </a:r>
            <a:endParaRPr lang="zh-CN" altLang="en-US" dirty="0">
              <a:latin typeface="黑体" panose="02010609060101010101" pitchFamily="49" charset="-122"/>
              <a:ea typeface="黑体" panose="02010609060101010101" pitchFamily="49" charset="-122"/>
            </a:endParaRPr>
          </a:p>
        </p:txBody>
      </p:sp>
      <p:graphicFrame>
        <p:nvGraphicFramePr>
          <p:cNvPr id="6" name="Object 5"/>
          <p:cNvGraphicFramePr>
            <a:graphicFrameLocks noChangeAspect="1"/>
          </p:cNvGraphicFramePr>
          <p:nvPr/>
        </p:nvGraphicFramePr>
        <p:xfrm>
          <a:off x="7059103" y="5256275"/>
          <a:ext cx="3598863" cy="842963"/>
        </p:xfrm>
        <a:graphic>
          <a:graphicData uri="http://schemas.openxmlformats.org/presentationml/2006/ole">
            <mc:AlternateContent xmlns:mc="http://schemas.openxmlformats.org/markup-compatibility/2006">
              <mc:Choice xmlns:v="urn:schemas-microsoft-com:vml" Requires="v">
                <p:oleObj spid="_x0000_s2400" name="Equation" r:id="rId2" imgW="1955800" imgH="457200" progId="Equation.DSMT4">
                  <p:embed/>
                </p:oleObj>
              </mc:Choice>
              <mc:Fallback>
                <p:oleObj name="Equation" r:id="rId2" imgW="1955800" imgH="457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103" y="5256275"/>
                        <a:ext cx="3598863" cy="842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67151" y="830508"/>
            <a:ext cx="11132127" cy="5304557"/>
          </a:xfrm>
        </p:spPr>
        <p:txBody>
          <a:bodyPr>
            <a:normAutofit/>
          </a:bodyPr>
          <a:lstStyle/>
          <a:p>
            <a:pPr marL="0" indent="0" algn="just">
              <a:lnSpc>
                <a:spcPct val="150000"/>
              </a:lnSpc>
              <a:spcBef>
                <a:spcPts val="0"/>
              </a:spcBef>
              <a:buNone/>
            </a:pPr>
            <a:r>
              <a:rPr lang="en-US" altLang="zh-CN" dirty="0">
                <a:latin typeface="黑体" panose="02010609060101010101" pitchFamily="49" charset="-122"/>
                <a:ea typeface="黑体" panose="02010609060101010101" pitchFamily="49" charset="-122"/>
              </a:rPr>
              <a:t>2.2 </a:t>
            </a:r>
            <a:r>
              <a:rPr lang="zh-CN" altLang="en-US" dirty="0">
                <a:sym typeface="+mn-ea"/>
              </a:rPr>
              <a:t>Divide and conquer method</a:t>
            </a:r>
            <a:endParaRPr lang="en-US" altLang="zh-CN" dirty="0">
              <a:latin typeface="黑体" panose="02010609060101010101" pitchFamily="49" charset="-122"/>
              <a:ea typeface="黑体" panose="02010609060101010101" pitchFamily="49" charset="-122"/>
            </a:endParaRPr>
          </a:p>
          <a:p>
            <a:pPr marL="0" indent="0" algn="just">
              <a:lnSpc>
                <a:spcPct val="150000"/>
              </a:lnSpc>
              <a:spcBef>
                <a:spcPts val="0"/>
              </a:spcBef>
              <a:buNone/>
            </a:pPr>
            <a:r>
              <a:rPr sz="2800" b="1" dirty="0">
                <a:latin typeface="Times New Roman Bold" panose="02020603050405020304" charset="0"/>
                <a:ea typeface="黑体" panose="02010609060101010101" pitchFamily="49" charset="-122"/>
                <a:cs typeface="Times New Roman Bold" panose="02020603050405020304" charset="0"/>
              </a:rPr>
              <a:t>Recursion tree</a:t>
            </a:r>
            <a:endParaRPr sz="2800" b="1" dirty="0">
              <a:latin typeface="Times New Roman Bold" panose="02020603050405020304" charset="0"/>
              <a:ea typeface="黑体" panose="02010609060101010101" pitchFamily="49" charset="-122"/>
              <a:cs typeface="Times New Roman Bold" panose="02020603050405020304" charset="0"/>
            </a:endParaRPr>
          </a:p>
          <a:p>
            <a:pPr marL="0" indent="0" algn="just">
              <a:lnSpc>
                <a:spcPct val="150000"/>
              </a:lnSpc>
              <a:spcBef>
                <a:spcPts val="0"/>
              </a:spcBef>
              <a:buNone/>
            </a:pPr>
            <a:r>
              <a:rPr sz="2400" b="1" dirty="0">
                <a:latin typeface="Times New Roman Bold" panose="02020603050405020304" charset="0"/>
                <a:ea typeface="黑体" panose="02010609060101010101" pitchFamily="49" charset="-122"/>
                <a:cs typeface="Times New Roman Bold" panose="02020603050405020304" charset="0"/>
              </a:rPr>
              <a:t>Recursion tree</a:t>
            </a:r>
            <a:r>
              <a:rPr sz="2400" dirty="0">
                <a:latin typeface="Times New Roman" panose="02020603050405020304" pitchFamily="18" charset="0"/>
                <a:ea typeface="黑体" panose="02010609060101010101" pitchFamily="49" charset="-122"/>
                <a:cs typeface="Times New Roman" panose="02020603050405020304" pitchFamily="18" charset="0"/>
              </a:rPr>
              <a:t> is an image representation in the </a:t>
            </a:r>
            <a:r>
              <a:rPr sz="2400" b="1" dirty="0">
                <a:latin typeface="Times New Roman Bold" panose="02020603050405020304" charset="0"/>
                <a:ea typeface="黑体" panose="02010609060101010101" pitchFamily="49" charset="-122"/>
                <a:cs typeface="Times New Roman Bold" panose="02020603050405020304" charset="0"/>
              </a:rPr>
              <a:t>iterative process</a:t>
            </a:r>
            <a:r>
              <a:rPr sz="2400" dirty="0">
                <a:latin typeface="Times New Roman" panose="02020603050405020304" pitchFamily="18" charset="0"/>
                <a:ea typeface="黑体" panose="02010609060101010101" pitchFamily="49" charset="-122"/>
                <a:cs typeface="Times New Roman" panose="02020603050405020304" pitchFamily="18" charset="0"/>
              </a:rPr>
              <a:t>, which is often used to solve the recursive equation, and its solution representation is more concise and clear than the general iteration.</a:t>
            </a:r>
            <a:endParaRPr sz="24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r>
              <a:rPr sz="2400" b="1" dirty="0">
                <a:latin typeface="Times New Roman Bold" panose="02020603050405020304" charset="0"/>
                <a:ea typeface="黑体" panose="02010609060101010101" pitchFamily="49" charset="-122"/>
                <a:cs typeface="Times New Roman Bold" panose="02020603050405020304" charset="0"/>
              </a:rPr>
              <a:t>Iteration</a:t>
            </a:r>
            <a:r>
              <a:rPr lang="en-US" sz="2400" b="1" dirty="0">
                <a:latin typeface="Times New Roman Bold" panose="02020603050405020304" charset="0"/>
                <a:ea typeface="黑体" panose="02010609060101010101" pitchFamily="49" charset="-122"/>
                <a:cs typeface="Times New Roman Bold" panose="02020603050405020304" charset="0"/>
              </a:rPr>
              <a:t>:</a:t>
            </a:r>
            <a:r>
              <a:rPr sz="2400" dirty="0">
                <a:latin typeface="Times New Roman" panose="02020603050405020304" pitchFamily="18" charset="0"/>
                <a:ea typeface="黑体" panose="02010609060101010101" pitchFamily="49" charset="-122"/>
                <a:cs typeface="Times New Roman" panose="02020603050405020304" pitchFamily="18" charset="0"/>
              </a:rPr>
              <a:t> The process of repeatedly performing a series of operations to obtain the following quantities in turn. Each result of this process is obtained by applying the same procedure to the previous result.</a:t>
            </a:r>
            <a:endParaRPr sz="2400" dirty="0">
              <a:latin typeface="Times New Roman" panose="02020603050405020304" pitchFamily="18" charset="0"/>
              <a:ea typeface="黑体" panose="02010609060101010101" pitchFamily="49" charset="-122"/>
              <a:cs typeface="Times New Roman" panose="02020603050405020304" pitchFamily="18" charset="0"/>
            </a:endParaRPr>
          </a:p>
          <a:p>
            <a:pPr marL="0" indent="0" algn="just">
              <a:lnSpc>
                <a:spcPct val="150000"/>
              </a:lnSpc>
              <a:spcBef>
                <a:spcPts val="0"/>
              </a:spcBef>
              <a:buNone/>
            </a:pPr>
            <a:endParaRPr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标题 1"/>
          <p:cNvSpPr>
            <a:spLocks noGrp="1"/>
          </p:cNvSpPr>
          <p:nvPr>
            <p:ph type="title"/>
          </p:nvPr>
        </p:nvSpPr>
        <p:spPr>
          <a:xfrm>
            <a:off x="266700" y="0"/>
            <a:ext cx="12498705" cy="720090"/>
          </a:xfrm>
        </p:spPr>
        <p:txBody>
          <a:bodyPr/>
          <a:lstStyle/>
          <a:p>
            <a:r>
              <a:rPr lang="zh-CN" altLang="en-US" dirty="0">
                <a:latin typeface="黑体" panose="02010609060101010101" pitchFamily="49" charset="-122"/>
                <a:ea typeface="黑体" panose="02010609060101010101" pitchFamily="49" charset="-122"/>
              </a:rPr>
              <a:t>Chapter 2 Recursion and divide-and-conquer strategy</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67151" y="830508"/>
            <a:ext cx="11132127" cy="5304557"/>
          </a:xfrm>
        </p:spPr>
        <p:txBody>
          <a:bodyPr>
            <a:normAutofit/>
          </a:bodyPr>
          <a:lstStyle/>
          <a:p>
            <a:pPr marL="0" indent="0" algn="just">
              <a:lnSpc>
                <a:spcPct val="150000"/>
              </a:lnSpc>
              <a:spcBef>
                <a:spcPts val="0"/>
              </a:spcBef>
              <a:buNone/>
            </a:pPr>
            <a:r>
              <a:rPr lang="en-US" altLang="zh-CN" dirty="0">
                <a:latin typeface="黑体" panose="02010609060101010101" pitchFamily="49" charset="-122"/>
                <a:ea typeface="黑体" panose="02010609060101010101" pitchFamily="49" charset="-122"/>
              </a:rPr>
              <a:t>2.2 </a:t>
            </a:r>
            <a:r>
              <a:rPr lang="zh-CN" altLang="en-US" dirty="0">
                <a:sym typeface="+mn-ea"/>
              </a:rPr>
              <a:t>Divide and conquer method</a:t>
            </a:r>
            <a:endParaRPr lang="en-US" altLang="zh-CN" dirty="0">
              <a:latin typeface="黑体" panose="02010609060101010101" pitchFamily="49" charset="-122"/>
              <a:ea typeface="黑体" panose="02010609060101010101" pitchFamily="49" charset="-122"/>
            </a:endParaRPr>
          </a:p>
          <a:p>
            <a:pPr marL="0" indent="0" algn="just">
              <a:lnSpc>
                <a:spcPct val="150000"/>
              </a:lnSpc>
              <a:spcBef>
                <a:spcPts val="0"/>
              </a:spcBef>
              <a:buNone/>
            </a:pPr>
            <a:endParaRPr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标题 1"/>
          <p:cNvSpPr>
            <a:spLocks noGrp="1"/>
          </p:cNvSpPr>
          <p:nvPr>
            <p:ph type="title"/>
          </p:nvPr>
        </p:nvSpPr>
        <p:spPr>
          <a:xfrm>
            <a:off x="266700" y="0"/>
            <a:ext cx="12498705" cy="720090"/>
          </a:xfrm>
        </p:spPr>
        <p:txBody>
          <a:bodyPr/>
          <a:lstStyle/>
          <a:p>
            <a:r>
              <a:rPr lang="zh-CN" altLang="en-US" dirty="0">
                <a:latin typeface="黑体" panose="02010609060101010101" pitchFamily="49" charset="-122"/>
                <a:ea typeface="黑体" panose="02010609060101010101" pitchFamily="49" charset="-122"/>
              </a:rPr>
              <a:t>Chapter 2 Recursion and divide-and-conquer strategy</a:t>
            </a:r>
            <a:endParaRPr lang="zh-CN" altLang="en-US" dirty="0">
              <a:latin typeface="黑体" panose="02010609060101010101" pitchFamily="49" charset="-122"/>
              <a:ea typeface="黑体" panose="02010609060101010101" pitchFamily="49" charset="-122"/>
            </a:endParaRPr>
          </a:p>
        </p:txBody>
      </p:sp>
      <p:pic>
        <p:nvPicPr>
          <p:cNvPr id="2" name="Picture 1" descr="Screen Shot 2022-09-03 at 7.39.29 PM"/>
          <p:cNvPicPr>
            <a:picLocks noChangeAspect="1"/>
          </p:cNvPicPr>
          <p:nvPr/>
        </p:nvPicPr>
        <p:blipFill>
          <a:blip r:embed="rId1"/>
          <a:stretch>
            <a:fillRect/>
          </a:stretch>
        </p:blipFill>
        <p:spPr>
          <a:xfrm>
            <a:off x="1217295" y="1722120"/>
            <a:ext cx="9757410" cy="4040505"/>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266516" y="848923"/>
            <a:ext cx="11132127" cy="5304557"/>
          </a:xfrm>
        </p:spPr>
        <p:txBody>
          <a:bodyPr>
            <a:normAutofit/>
          </a:bodyPr>
          <a:lstStyle/>
          <a:p>
            <a:pPr marL="0" indent="0" algn="just">
              <a:lnSpc>
                <a:spcPct val="150000"/>
              </a:lnSpc>
              <a:spcBef>
                <a:spcPts val="0"/>
              </a:spcBef>
              <a:buNone/>
            </a:pPr>
            <a:r>
              <a:rPr lang="en-US" altLang="zh-CN" dirty="0">
                <a:latin typeface="黑体" panose="02010609060101010101" pitchFamily="49" charset="-122"/>
                <a:ea typeface="黑体" panose="02010609060101010101" pitchFamily="49" charset="-122"/>
              </a:rPr>
              <a:t>2.2 </a:t>
            </a:r>
            <a:r>
              <a:rPr lang="zh-CN" altLang="en-US" dirty="0">
                <a:sym typeface="+mn-ea"/>
              </a:rPr>
              <a:t>Divide and conquer method</a:t>
            </a:r>
            <a:endParaRPr lang="zh-CN" altLang="en-US" dirty="0">
              <a:sym typeface="+mn-ea"/>
            </a:endParaRPr>
          </a:p>
          <a:p>
            <a:pPr marL="0" indent="0" algn="just">
              <a:lnSpc>
                <a:spcPct val="150000"/>
              </a:lnSpc>
              <a:spcBef>
                <a:spcPts val="0"/>
              </a:spcBef>
              <a:buNone/>
            </a:pPr>
            <a:r>
              <a:rPr dirty="0">
                <a:sym typeface="+mn-ea"/>
              </a:rPr>
              <a:t>The main theorem:</a:t>
            </a:r>
            <a:endParaRPr dirty="0">
              <a:sym typeface="+mn-ea"/>
            </a:endParaRPr>
          </a:p>
          <a:p>
            <a:pPr marL="0" indent="0" algn="just">
              <a:lnSpc>
                <a:spcPct val="150000"/>
              </a:lnSpc>
              <a:spcBef>
                <a:spcPts val="0"/>
              </a:spcBef>
              <a:buNone/>
            </a:pPr>
            <a:r>
              <a:rPr sz="2400" dirty="0">
                <a:sym typeface="+mn-ea"/>
              </a:rPr>
              <a:t>In the recursive formula </a:t>
            </a:r>
            <a:r>
              <a:rPr lang="en-US" sz="2400" dirty="0">
                <a:sym typeface="+mn-ea"/>
              </a:rPr>
              <a:t>                , </a:t>
            </a:r>
            <a:endParaRPr lang="en-US" sz="2400" dirty="0">
              <a:sym typeface="+mn-ea"/>
            </a:endParaRPr>
          </a:p>
        </p:txBody>
      </p:sp>
      <p:sp>
        <p:nvSpPr>
          <p:cNvPr id="10" name="标题 1"/>
          <p:cNvSpPr>
            <a:spLocks noGrp="1"/>
          </p:cNvSpPr>
          <p:nvPr>
            <p:ph type="title"/>
          </p:nvPr>
        </p:nvSpPr>
        <p:spPr>
          <a:xfrm>
            <a:off x="266700" y="0"/>
            <a:ext cx="12498705" cy="720090"/>
          </a:xfrm>
        </p:spPr>
        <p:txBody>
          <a:bodyPr/>
          <a:lstStyle/>
          <a:p>
            <a:r>
              <a:rPr lang="zh-CN" altLang="en-US" dirty="0">
                <a:latin typeface="黑体" panose="02010609060101010101" pitchFamily="49" charset="-122"/>
                <a:ea typeface="黑体" panose="02010609060101010101" pitchFamily="49" charset="-122"/>
              </a:rPr>
              <a:t>Chapter 2 Recursion and divide-and-conquer strategy</a:t>
            </a:r>
            <a:endParaRPr lang="zh-CN" altLang="en-US" dirty="0">
              <a:latin typeface="黑体" panose="02010609060101010101" pitchFamily="49" charset="-122"/>
              <a:ea typeface="黑体" panose="02010609060101010101" pitchFamily="49" charset="-122"/>
            </a:endParaRPr>
          </a:p>
        </p:txBody>
      </p:sp>
      <p:pic>
        <p:nvPicPr>
          <p:cNvPr id="2" name="Picture 1" descr="Screen Shot 2022-09-03 at 9.06.14 PM"/>
          <p:cNvPicPr>
            <a:picLocks noChangeAspect="1"/>
          </p:cNvPicPr>
          <p:nvPr/>
        </p:nvPicPr>
        <p:blipFill>
          <a:blip r:embed="rId1"/>
          <a:stretch>
            <a:fillRect/>
          </a:stretch>
        </p:blipFill>
        <p:spPr>
          <a:xfrm>
            <a:off x="4088130" y="2410460"/>
            <a:ext cx="2360930" cy="403860"/>
          </a:xfrm>
          <a:prstGeom prst="rect">
            <a:avLst/>
          </a:prstGeom>
        </p:spPr>
      </p:pic>
      <p:pic>
        <p:nvPicPr>
          <p:cNvPr id="4" name="Picture 3" descr="Screen Shot 2022-09-03 at 9.06.43 PM"/>
          <p:cNvPicPr>
            <a:picLocks noChangeAspect="1"/>
          </p:cNvPicPr>
          <p:nvPr/>
        </p:nvPicPr>
        <p:blipFill>
          <a:blip r:embed="rId2"/>
          <a:stretch>
            <a:fillRect/>
          </a:stretch>
        </p:blipFill>
        <p:spPr>
          <a:xfrm>
            <a:off x="6802120" y="2410460"/>
            <a:ext cx="1679575" cy="403860"/>
          </a:xfrm>
          <a:prstGeom prst="rect">
            <a:avLst/>
          </a:prstGeom>
        </p:spPr>
      </p:pic>
      <p:pic>
        <p:nvPicPr>
          <p:cNvPr id="6" name="Picture 5" descr="Screen Shot 2022-09-03 at 9.03.41 PM"/>
          <p:cNvPicPr>
            <a:picLocks noChangeAspect="1"/>
          </p:cNvPicPr>
          <p:nvPr/>
        </p:nvPicPr>
        <p:blipFill>
          <a:blip r:embed="rId3"/>
          <a:srcRect t="35621"/>
          <a:stretch>
            <a:fillRect/>
          </a:stretch>
        </p:blipFill>
        <p:spPr>
          <a:xfrm>
            <a:off x="2114550" y="3023235"/>
            <a:ext cx="7435850" cy="288861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50000"/>
              </a:lnSpc>
              <a:spcBef>
                <a:spcPts val="0"/>
              </a:spcBef>
              <a:buFont typeface="Wingdings" panose="05000000000000000000" pitchFamily="2" charset="2"/>
              <a:buChar char="Ø"/>
            </a:pPr>
            <a:r>
              <a:rPr lang="zh-CN" altLang="en-US" sz="2400" dirty="0"/>
              <a:t>The large-scale problem is divided into K subproblems and solved separately. If the size of the subproblem is still not small enough, then it is divided into K subproblems, and so on recursively, until the size of the problem is small enough, it is easy to find the solution.</a:t>
            </a:r>
            <a:endParaRPr lang="zh-CN" altLang="en-US" sz="2400" dirty="0"/>
          </a:p>
        </p:txBody>
      </p:sp>
      <p:sp>
        <p:nvSpPr>
          <p:cNvPr id="4" name="矩形 3"/>
          <p:cNvSpPr/>
          <p:nvPr/>
        </p:nvSpPr>
        <p:spPr>
          <a:xfrm>
            <a:off x="1445895" y="3721100"/>
            <a:ext cx="1808480" cy="84010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latin typeface="黑体" panose="02010609060101010101" pitchFamily="49" charset="-122"/>
                <a:ea typeface="黑体" panose="02010609060101010101" pitchFamily="49" charset="-122"/>
              </a:rPr>
              <a:t>Large-scale problem F(n)</a:t>
            </a:r>
            <a:endParaRPr dirty="0">
              <a:latin typeface="黑体" panose="02010609060101010101" pitchFamily="49" charset="-122"/>
              <a:ea typeface="黑体" panose="02010609060101010101" pitchFamily="49" charset="-122"/>
            </a:endParaRPr>
          </a:p>
        </p:txBody>
      </p:sp>
      <p:sp>
        <p:nvSpPr>
          <p:cNvPr id="5" name="箭头: 右 59"/>
          <p:cNvSpPr/>
          <p:nvPr/>
        </p:nvSpPr>
        <p:spPr>
          <a:xfrm>
            <a:off x="3373963" y="4088723"/>
            <a:ext cx="716346" cy="233941"/>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205766" y="3720786"/>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7" name="矩形 6"/>
          <p:cNvSpPr/>
          <p:nvPr/>
        </p:nvSpPr>
        <p:spPr>
          <a:xfrm>
            <a:off x="4922111" y="3720786"/>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8" name="矩形 7"/>
          <p:cNvSpPr/>
          <p:nvPr/>
        </p:nvSpPr>
        <p:spPr>
          <a:xfrm>
            <a:off x="4205766" y="4110804"/>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9" name="矩形 8"/>
          <p:cNvSpPr/>
          <p:nvPr/>
        </p:nvSpPr>
        <p:spPr>
          <a:xfrm>
            <a:off x="4922111" y="4110804"/>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0" name="矩形 9"/>
          <p:cNvSpPr/>
          <p:nvPr/>
        </p:nvSpPr>
        <p:spPr>
          <a:xfrm>
            <a:off x="4922112" y="4492592"/>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1" name="矩形 10"/>
          <p:cNvSpPr/>
          <p:nvPr/>
        </p:nvSpPr>
        <p:spPr>
          <a:xfrm>
            <a:off x="4205766" y="4492592"/>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2" name="矩形 11"/>
          <p:cNvSpPr/>
          <p:nvPr/>
        </p:nvSpPr>
        <p:spPr>
          <a:xfrm>
            <a:off x="3938270" y="4852670"/>
            <a:ext cx="1948180" cy="4114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solidFill>
                  <a:schemeClr val="tx1"/>
                </a:solidFill>
                <a:latin typeface="黑体" panose="02010609060101010101" pitchFamily="49" charset="-122"/>
                <a:ea typeface="黑体" panose="02010609060101010101" pitchFamily="49" charset="-122"/>
              </a:rPr>
              <a:t>K subproblem</a:t>
            </a:r>
            <a:r>
              <a:rPr lang="en-US" dirty="0">
                <a:solidFill>
                  <a:schemeClr val="tx1"/>
                </a:solidFill>
                <a:latin typeface="黑体" panose="02010609060101010101" pitchFamily="49" charset="-122"/>
                <a:ea typeface="黑体" panose="02010609060101010101" pitchFamily="49" charset="-122"/>
              </a:rPr>
              <a:t>s</a:t>
            </a:r>
            <a:endParaRPr lang="en-US" dirty="0">
              <a:solidFill>
                <a:schemeClr val="tx1"/>
              </a:solidFill>
              <a:latin typeface="黑体" panose="02010609060101010101" pitchFamily="49" charset="-122"/>
              <a:ea typeface="黑体" panose="02010609060101010101" pitchFamily="49" charset="-122"/>
            </a:endParaRPr>
          </a:p>
        </p:txBody>
      </p:sp>
      <p:sp>
        <p:nvSpPr>
          <p:cNvPr id="13" name="箭头: 右 67"/>
          <p:cNvSpPr/>
          <p:nvPr/>
        </p:nvSpPr>
        <p:spPr>
          <a:xfrm>
            <a:off x="5668691" y="4110805"/>
            <a:ext cx="716346" cy="233941"/>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518951" y="3684274"/>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5" name="矩形 14"/>
          <p:cNvSpPr/>
          <p:nvPr/>
        </p:nvSpPr>
        <p:spPr>
          <a:xfrm>
            <a:off x="6980770" y="3684274"/>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6" name="矩形 15"/>
          <p:cNvSpPr/>
          <p:nvPr/>
        </p:nvSpPr>
        <p:spPr>
          <a:xfrm>
            <a:off x="7442589" y="3678430"/>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7" name="矩形 16"/>
          <p:cNvSpPr/>
          <p:nvPr/>
        </p:nvSpPr>
        <p:spPr>
          <a:xfrm>
            <a:off x="7904408" y="3669192"/>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8" name="矩形 17"/>
          <p:cNvSpPr/>
          <p:nvPr/>
        </p:nvSpPr>
        <p:spPr>
          <a:xfrm>
            <a:off x="6518951" y="4018083"/>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19" name="矩形 18"/>
          <p:cNvSpPr/>
          <p:nvPr/>
        </p:nvSpPr>
        <p:spPr>
          <a:xfrm>
            <a:off x="6980770" y="4018083"/>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0" name="矩形 19"/>
          <p:cNvSpPr/>
          <p:nvPr/>
        </p:nvSpPr>
        <p:spPr>
          <a:xfrm>
            <a:off x="7442589" y="4012239"/>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1" name="矩形 20"/>
          <p:cNvSpPr/>
          <p:nvPr/>
        </p:nvSpPr>
        <p:spPr>
          <a:xfrm>
            <a:off x="7904408" y="4003001"/>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2" name="矩形 21"/>
          <p:cNvSpPr/>
          <p:nvPr/>
        </p:nvSpPr>
        <p:spPr>
          <a:xfrm>
            <a:off x="6518951" y="4315520"/>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3" name="矩形 22"/>
          <p:cNvSpPr/>
          <p:nvPr/>
        </p:nvSpPr>
        <p:spPr>
          <a:xfrm>
            <a:off x="6980770" y="4315520"/>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4" name="矩形 23"/>
          <p:cNvSpPr/>
          <p:nvPr/>
        </p:nvSpPr>
        <p:spPr>
          <a:xfrm>
            <a:off x="7442589" y="4309676"/>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5" name="矩形 24"/>
          <p:cNvSpPr/>
          <p:nvPr/>
        </p:nvSpPr>
        <p:spPr>
          <a:xfrm>
            <a:off x="7904408" y="4300438"/>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6" name="矩形 25"/>
          <p:cNvSpPr/>
          <p:nvPr/>
        </p:nvSpPr>
        <p:spPr>
          <a:xfrm>
            <a:off x="6518951" y="4607113"/>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7" name="矩形 26"/>
          <p:cNvSpPr/>
          <p:nvPr/>
        </p:nvSpPr>
        <p:spPr>
          <a:xfrm>
            <a:off x="6980770" y="4607113"/>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8" name="矩形 27"/>
          <p:cNvSpPr/>
          <p:nvPr/>
        </p:nvSpPr>
        <p:spPr>
          <a:xfrm>
            <a:off x="7442589" y="4601269"/>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29" name="矩形 28"/>
          <p:cNvSpPr/>
          <p:nvPr/>
        </p:nvSpPr>
        <p:spPr>
          <a:xfrm>
            <a:off x="7904408" y="4592031"/>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30" name="箭头: 右 84"/>
          <p:cNvSpPr/>
          <p:nvPr/>
        </p:nvSpPr>
        <p:spPr>
          <a:xfrm>
            <a:off x="8455490" y="4075045"/>
            <a:ext cx="716346" cy="233941"/>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022080" y="3963035"/>
            <a:ext cx="2353945" cy="5226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Until it's easy to solve</a:t>
            </a:r>
            <a:endParaRPr lang="zh-CN" altLang="en-US" dirty="0">
              <a:solidFill>
                <a:schemeClr val="tx1"/>
              </a:solidFill>
              <a:latin typeface="黑体" panose="02010609060101010101" pitchFamily="49" charset="-122"/>
              <a:ea typeface="黑体" panose="02010609060101010101" pitchFamily="49" charset="-122"/>
            </a:endParaRPr>
          </a:p>
        </p:txBody>
      </p:sp>
      <p:sp>
        <p:nvSpPr>
          <p:cNvPr id="32" name="矩形 31"/>
          <p:cNvSpPr/>
          <p:nvPr/>
        </p:nvSpPr>
        <p:spPr>
          <a:xfrm>
            <a:off x="6385037" y="4829132"/>
            <a:ext cx="1808255" cy="411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solidFill>
                  <a:schemeClr val="tx1"/>
                </a:solidFill>
                <a:latin typeface="黑体" panose="02010609060101010101" pitchFamily="49" charset="-122"/>
                <a:ea typeface="黑体" panose="02010609060101010101" pitchFamily="49" charset="-122"/>
              </a:rPr>
              <a:t>K times K subproblems</a:t>
            </a:r>
            <a:endParaRPr dirty="0">
              <a:solidFill>
                <a:schemeClr val="tx1"/>
              </a:solidFill>
              <a:latin typeface="黑体" panose="02010609060101010101" pitchFamily="49" charset="-122"/>
              <a:ea typeface="黑体" panose="02010609060101010101" pitchFamily="49" charset="-122"/>
            </a:endParaRPr>
          </a:p>
        </p:txBody>
      </p:sp>
      <p:sp>
        <p:nvSpPr>
          <p:cNvPr id="33"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just">
              <a:lnSpc>
                <a:spcPct val="150000"/>
              </a:lnSpc>
              <a:spcBef>
                <a:spcPts val="0"/>
              </a:spcBef>
              <a:buFont typeface="Wingdings" panose="05000000000000000000" pitchFamily="2" charset="2"/>
              <a:buChar char="Ø"/>
            </a:pPr>
            <a:r>
              <a:rPr lang="zh-CN" altLang="en-US" sz="2400" dirty="0"/>
              <a:t>The solution of the small scale problem is merged into the solution of a larger scale problem, and the solution of the original problem is gradually found.</a:t>
            </a:r>
            <a:endParaRPr lang="zh-CN" altLang="en-US" sz="2400" dirty="0"/>
          </a:p>
        </p:txBody>
      </p:sp>
      <p:sp>
        <p:nvSpPr>
          <p:cNvPr id="34" name="矩形 33"/>
          <p:cNvSpPr/>
          <p:nvPr/>
        </p:nvSpPr>
        <p:spPr>
          <a:xfrm>
            <a:off x="5369614" y="2771063"/>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35" name="矩形 34"/>
          <p:cNvSpPr/>
          <p:nvPr/>
        </p:nvSpPr>
        <p:spPr>
          <a:xfrm>
            <a:off x="6085959" y="2771063"/>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36" name="矩形 35"/>
          <p:cNvSpPr/>
          <p:nvPr/>
        </p:nvSpPr>
        <p:spPr>
          <a:xfrm>
            <a:off x="5369614" y="3161081"/>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37" name="矩形 36"/>
          <p:cNvSpPr/>
          <p:nvPr/>
        </p:nvSpPr>
        <p:spPr>
          <a:xfrm>
            <a:off x="6085959" y="3161081"/>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38" name="矩形 37"/>
          <p:cNvSpPr/>
          <p:nvPr/>
        </p:nvSpPr>
        <p:spPr>
          <a:xfrm>
            <a:off x="6085960" y="3542869"/>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39" name="矩形 38"/>
          <p:cNvSpPr/>
          <p:nvPr/>
        </p:nvSpPr>
        <p:spPr>
          <a:xfrm>
            <a:off x="5369614" y="3542869"/>
            <a:ext cx="553671" cy="29729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0" name="箭头: 右 95"/>
          <p:cNvSpPr/>
          <p:nvPr/>
        </p:nvSpPr>
        <p:spPr>
          <a:xfrm rot="10800000">
            <a:off x="6832539" y="3161082"/>
            <a:ext cx="716346" cy="233941"/>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682799" y="2734551"/>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2" name="矩形 41"/>
          <p:cNvSpPr/>
          <p:nvPr/>
        </p:nvSpPr>
        <p:spPr>
          <a:xfrm>
            <a:off x="8144618" y="2734551"/>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3" name="矩形 42"/>
          <p:cNvSpPr/>
          <p:nvPr/>
        </p:nvSpPr>
        <p:spPr>
          <a:xfrm>
            <a:off x="8606437" y="2728707"/>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4" name="矩形 43"/>
          <p:cNvSpPr/>
          <p:nvPr/>
        </p:nvSpPr>
        <p:spPr>
          <a:xfrm>
            <a:off x="9068256" y="2719469"/>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5" name="矩形 44"/>
          <p:cNvSpPr/>
          <p:nvPr/>
        </p:nvSpPr>
        <p:spPr>
          <a:xfrm>
            <a:off x="7682799" y="3068360"/>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6" name="矩形 45"/>
          <p:cNvSpPr/>
          <p:nvPr/>
        </p:nvSpPr>
        <p:spPr>
          <a:xfrm>
            <a:off x="8144618" y="3068360"/>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7" name="矩形 46"/>
          <p:cNvSpPr/>
          <p:nvPr/>
        </p:nvSpPr>
        <p:spPr>
          <a:xfrm>
            <a:off x="8606437" y="3062516"/>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8" name="矩形 47"/>
          <p:cNvSpPr/>
          <p:nvPr/>
        </p:nvSpPr>
        <p:spPr>
          <a:xfrm>
            <a:off x="9068256" y="3053278"/>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49" name="矩形 48"/>
          <p:cNvSpPr/>
          <p:nvPr/>
        </p:nvSpPr>
        <p:spPr>
          <a:xfrm>
            <a:off x="7682799" y="3365797"/>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0" name="矩形 49"/>
          <p:cNvSpPr/>
          <p:nvPr/>
        </p:nvSpPr>
        <p:spPr>
          <a:xfrm>
            <a:off x="8144618" y="3365797"/>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1" name="矩形 50"/>
          <p:cNvSpPr/>
          <p:nvPr/>
        </p:nvSpPr>
        <p:spPr>
          <a:xfrm>
            <a:off x="8606437" y="3359953"/>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2" name="矩形 51"/>
          <p:cNvSpPr/>
          <p:nvPr/>
        </p:nvSpPr>
        <p:spPr>
          <a:xfrm>
            <a:off x="9068256" y="3350715"/>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3" name="矩形 52"/>
          <p:cNvSpPr/>
          <p:nvPr/>
        </p:nvSpPr>
        <p:spPr>
          <a:xfrm>
            <a:off x="7682799" y="3657390"/>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4" name="矩形 53"/>
          <p:cNvSpPr/>
          <p:nvPr/>
        </p:nvSpPr>
        <p:spPr>
          <a:xfrm>
            <a:off x="8144618" y="3657390"/>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5" name="矩形 54"/>
          <p:cNvSpPr/>
          <p:nvPr/>
        </p:nvSpPr>
        <p:spPr>
          <a:xfrm>
            <a:off x="8606437" y="3651546"/>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6" name="矩形 55"/>
          <p:cNvSpPr/>
          <p:nvPr/>
        </p:nvSpPr>
        <p:spPr>
          <a:xfrm>
            <a:off x="9068256" y="3642308"/>
            <a:ext cx="327905" cy="185161"/>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anose="02010609060101010101" pitchFamily="49" charset="-122"/>
              <a:ea typeface="黑体" panose="02010609060101010101" pitchFamily="49" charset="-122"/>
            </a:endParaRPr>
          </a:p>
        </p:txBody>
      </p:sp>
      <p:sp>
        <p:nvSpPr>
          <p:cNvPr id="57" name="箭头: 右 112"/>
          <p:cNvSpPr/>
          <p:nvPr/>
        </p:nvSpPr>
        <p:spPr>
          <a:xfrm rot="10800000">
            <a:off x="4460360" y="3145858"/>
            <a:ext cx="716346" cy="233941"/>
          </a:xfrm>
          <a:prstGeom prst="rightArrow">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503807" y="2949908"/>
            <a:ext cx="1808255" cy="66588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dirty="0">
                <a:latin typeface="黑体" panose="02010609060101010101" pitchFamily="49" charset="-122"/>
                <a:ea typeface="黑体" panose="02010609060101010101" pitchFamily="49" charset="-122"/>
              </a:rPr>
              <a:t>Large-scale problem F(n)</a:t>
            </a:r>
            <a:endParaRPr dirty="0">
              <a:latin typeface="黑体" panose="02010609060101010101" pitchFamily="49" charset="-122"/>
              <a:ea typeface="黑体" panose="02010609060101010101" pitchFamily="49" charset="-122"/>
            </a:endParaRPr>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0000"/>
          </a:bodyPr>
          <a:lstStyle/>
          <a:p>
            <a:pPr marL="0" indent="0" algn="just">
              <a:lnSpc>
                <a:spcPct val="150000"/>
              </a:lnSpc>
              <a:spcBef>
                <a:spcPts val="0"/>
              </a:spcBef>
              <a:buNone/>
            </a:pPr>
            <a:r>
              <a:rPr lang="en-US" altLang="zh-CN" sz="3200" dirty="0"/>
              <a:t>2.1 </a:t>
            </a:r>
            <a:r>
              <a:rPr sz="3200" dirty="0"/>
              <a:t>Recursion -- concept</a:t>
            </a:r>
            <a:endParaRPr sz="3200" dirty="0"/>
          </a:p>
          <a:p>
            <a:pPr marL="0" indent="0" algn="just">
              <a:lnSpc>
                <a:spcPct val="150000"/>
              </a:lnSpc>
              <a:spcBef>
                <a:spcPts val="0"/>
              </a:spcBef>
              <a:buNone/>
            </a:pPr>
            <a:r>
              <a:rPr lang="zh-CN" altLang="en-US" sz="3200" dirty="0"/>
              <a:t>Algorithms that directly or indirectly call themselves are called </a:t>
            </a:r>
            <a:r>
              <a:rPr lang="zh-CN" altLang="en-US" sz="3200" dirty="0">
                <a:solidFill>
                  <a:srgbClr val="FF0000"/>
                </a:solidFill>
              </a:rPr>
              <a:t>recursive algorithms</a:t>
            </a:r>
            <a:r>
              <a:rPr lang="zh-CN" altLang="en-US" sz="3200" dirty="0"/>
              <a:t>. A function defined in terms of itself is called a </a:t>
            </a:r>
            <a:r>
              <a:rPr lang="zh-CN" altLang="en-US" sz="3200" dirty="0">
                <a:solidFill>
                  <a:srgbClr val="FF0000"/>
                </a:solidFill>
              </a:rPr>
              <a:t>recursive function</a:t>
            </a:r>
            <a:r>
              <a:rPr lang="zh-CN" altLang="en-US" sz="3200" dirty="0"/>
              <a:t>. Divide-and-conquer subproblems are often smaller patterns of the original problem, which facilitates the use of recursive techniques. Divide and conquer and recursion are like twin brothers, which are often used in algorithm design at the same time, resulting in many efficient algorithms.</a:t>
            </a:r>
            <a:endParaRPr lang="zh-CN" altLang="en-US" sz="3200" dirty="0"/>
          </a:p>
        </p:txBody>
      </p:sp>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6700" y="754380"/>
            <a:ext cx="11632565" cy="5349240"/>
          </a:xfrm>
        </p:spPr>
        <p:txBody>
          <a:bodyPr>
            <a:noAutofit/>
          </a:bodyPr>
          <a:lstStyle/>
          <a:p>
            <a:pPr marL="0" indent="0" algn="just">
              <a:lnSpc>
                <a:spcPct val="150000"/>
              </a:lnSpc>
              <a:spcBef>
                <a:spcPts val="0"/>
              </a:spcBef>
              <a:buNone/>
            </a:pPr>
            <a:r>
              <a:rPr lang="en-US" altLang="zh-CN" sz="3200" dirty="0"/>
              <a:t>2.1 </a:t>
            </a:r>
            <a:r>
              <a:rPr sz="3200" dirty="0"/>
              <a:t>Recursion - Example</a:t>
            </a:r>
            <a:endParaRPr sz="3200" dirty="0"/>
          </a:p>
          <a:p>
            <a:pPr marL="0" indent="0" algn="just">
              <a:lnSpc>
                <a:spcPct val="150000"/>
              </a:lnSpc>
              <a:spcBef>
                <a:spcPts val="0"/>
              </a:spcBef>
              <a:buNone/>
            </a:pPr>
            <a:r>
              <a:rPr lang="zh-CN" altLang="en-US" sz="3200" dirty="0"/>
              <a:t>（</a:t>
            </a:r>
            <a:r>
              <a:rPr lang="en-US" altLang="zh-CN" sz="3200" dirty="0"/>
              <a:t>1</a:t>
            </a:r>
            <a:r>
              <a:rPr lang="zh-CN" altLang="en-US" sz="3200" dirty="0"/>
              <a:t>）</a:t>
            </a:r>
            <a:r>
              <a:rPr sz="2400" dirty="0"/>
              <a:t>Factorial: The factorial of a positive integer is the product of all positive integers less than or equal to that number, 0 factorial equal</a:t>
            </a:r>
            <a:r>
              <a:rPr lang="en-US" sz="2400" dirty="0"/>
              <a:t>s</a:t>
            </a:r>
            <a:r>
              <a:rPr sz="2400" dirty="0"/>
              <a:t> to 1. The factorial of the natural number n is written as</a:t>
            </a:r>
            <a:r>
              <a:rPr lang="en-US" sz="2400" dirty="0"/>
              <a:t> n</a:t>
            </a:r>
            <a:r>
              <a:rPr sz="2400" dirty="0"/>
              <a:t>!</a:t>
            </a:r>
            <a:endParaRPr sz="3200" dirty="0"/>
          </a:p>
          <a:p>
            <a:pPr marL="0" indent="0" algn="just">
              <a:spcBef>
                <a:spcPts val="0"/>
              </a:spcBef>
              <a:buNone/>
            </a:pPr>
            <a:r>
              <a:rPr lang="zh-CN" altLang="en-US" sz="3200" dirty="0"/>
              <a:t>Definition of non-recursive mode:</a:t>
            </a:r>
            <a:endParaRPr lang="zh-CN" altLang="en-US" sz="3200" dirty="0"/>
          </a:p>
          <a:p>
            <a:pPr marL="0" indent="0" algn="just">
              <a:spcBef>
                <a:spcPts val="0"/>
              </a:spcBef>
              <a:buNone/>
            </a:pPr>
            <a:endParaRPr lang="zh-CN" altLang="en-US" sz="3200" dirty="0" smtClean="0"/>
          </a:p>
          <a:p>
            <a:pPr marL="0" indent="0" algn="just">
              <a:spcBef>
                <a:spcPts val="0"/>
              </a:spcBef>
              <a:buNone/>
            </a:pPr>
            <a:r>
              <a:rPr lang="zh-CN" altLang="en-US" sz="3200" dirty="0"/>
              <a:t>Definition of recursive mode:</a:t>
            </a:r>
            <a:endParaRPr lang="zh-CN" altLang="en-US" sz="3200" dirty="0"/>
          </a:p>
          <a:p>
            <a:pPr marL="0" indent="0" algn="just">
              <a:spcBef>
                <a:spcPts val="0"/>
              </a:spcBef>
              <a:buNone/>
            </a:pPr>
            <a:endParaRPr lang="zh-CN" altLang="en-US" sz="3200" dirty="0"/>
          </a:p>
          <a:p>
            <a:pPr marL="0" indent="0" algn="just">
              <a:spcBef>
                <a:spcPts val="0"/>
              </a:spcBef>
              <a:buNone/>
            </a:pPr>
            <a:endParaRPr lang="en-US" altLang="zh-CN" sz="2400" b="1" dirty="0" smtClean="0"/>
          </a:p>
          <a:p>
            <a:pPr marL="0" indent="0" algn="just">
              <a:spcBef>
                <a:spcPts val="0"/>
              </a:spcBef>
              <a:buNone/>
            </a:pPr>
            <a:endParaRPr lang="en-US" altLang="zh-CN" sz="2400" b="1" dirty="0" smtClean="0"/>
          </a:p>
          <a:p>
            <a:pPr marL="0" indent="0" algn="just">
              <a:spcBef>
                <a:spcPts val="0"/>
              </a:spcBef>
              <a:buNone/>
            </a:pPr>
            <a:r>
              <a:rPr lang="zh-CN" altLang="en-US" sz="2000" b="1" dirty="0"/>
              <a:t>Note: Each recursive function must have a non-recursively defined initial value, otherwise it cannot be evaluated recursively.</a:t>
            </a:r>
            <a:endParaRPr lang="zh-CN" altLang="en-US" sz="2000" b="1" dirty="0"/>
          </a:p>
        </p:txBody>
      </p:sp>
      <mc:AlternateContent xmlns:mc="http://schemas.openxmlformats.org/markup-compatibility/2006">
        <mc:Choice xmlns:a14="http://schemas.microsoft.com/office/drawing/2010/main" Requires="a14">
          <p:sp>
            <p:nvSpPr>
              <p:cNvPr id="4" name="文本框 3"/>
              <p:cNvSpPr txBox="1"/>
              <p:nvPr/>
            </p:nvSpPr>
            <p:spPr>
              <a:xfrm>
                <a:off x="3504496" y="3870663"/>
                <a:ext cx="3305457"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3</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𝑛</m:t>
                      </m:r>
                    </m:oMath>
                  </m:oMathPara>
                </a14:m>
                <a:endParaRPr lang="zh-CN" altLang="en-US" sz="2800" dirty="0"/>
              </a:p>
            </p:txBody>
          </p:sp>
        </mc:Choice>
        <mc:Fallback>
          <p:sp>
            <p:nvSpPr>
              <p:cNvPr id="4" name="文本框 3"/>
              <p:cNvSpPr txBox="1">
                <a:spLocks noRot="1" noChangeAspect="1" noMove="1" noResize="1" noEditPoints="1" noAdjustHandles="1" noChangeArrowheads="1" noChangeShapeType="1" noTextEdit="1"/>
              </p:cNvSpPr>
              <p:nvPr/>
            </p:nvSpPr>
            <p:spPr>
              <a:xfrm>
                <a:off x="3504496" y="3870663"/>
                <a:ext cx="3305457" cy="430887"/>
              </a:xfrm>
              <a:prstGeom prst="rect">
                <a:avLst/>
              </a:prstGeom>
              <a:blipFill rotWithShape="1">
                <a:blip r:embed="rId1"/>
                <a:stretch>
                  <a:fillRect l="-17" t="-78" r="-5680" b="-15902"/>
                </a:stretch>
              </a:blipFill>
            </p:spPr>
            <p:txBody>
              <a:bodyPr/>
              <a:lstStyle/>
              <a:p>
                <a:r>
                  <a:rPr lang="en-US" altLang="en-US">
                    <a:noFill/>
                  </a:rPr>
                  <a:t> </a:t>
                </a:r>
              </a:p>
            </p:txBody>
          </p:sp>
        </mc:Fallback>
      </mc:AlternateContent>
      <p:pic>
        <p:nvPicPr>
          <p:cNvPr id="5" name="图片 4"/>
          <p:cNvPicPr>
            <a:picLocks noChangeAspect="1"/>
          </p:cNvPicPr>
          <p:nvPr/>
        </p:nvPicPr>
        <p:blipFill>
          <a:blip r:embed="rId2"/>
          <a:stretch>
            <a:fillRect/>
          </a:stretch>
        </p:blipFill>
        <p:spPr>
          <a:xfrm>
            <a:off x="3276597" y="4836090"/>
            <a:ext cx="3240000" cy="1145774"/>
          </a:xfrm>
          <a:prstGeom prst="rect">
            <a:avLst/>
          </a:prstGeom>
        </p:spPr>
      </p:pic>
      <p:sp>
        <p:nvSpPr>
          <p:cNvPr id="6" name="矩形 5"/>
          <p:cNvSpPr/>
          <p:nvPr/>
        </p:nvSpPr>
        <p:spPr>
          <a:xfrm>
            <a:off x="7014210" y="4721225"/>
            <a:ext cx="1717675" cy="47053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The initial value</a:t>
            </a:r>
            <a:endParaRPr lang="zh-CN" altLang="en-US" dirty="0"/>
          </a:p>
        </p:txBody>
      </p:sp>
      <p:sp>
        <p:nvSpPr>
          <p:cNvPr id="7" name="矩形 6"/>
          <p:cNvSpPr/>
          <p:nvPr/>
        </p:nvSpPr>
        <p:spPr>
          <a:xfrm>
            <a:off x="7014210" y="5335905"/>
            <a:ext cx="1717675" cy="47053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The recursive definition</a:t>
            </a:r>
            <a:endParaRPr lang="zh-CN" altLang="en-US" dirty="0"/>
          </a:p>
        </p:txBody>
      </p:sp>
      <p:pic>
        <p:nvPicPr>
          <p:cNvPr id="8" name="图片 7"/>
          <p:cNvPicPr>
            <a:picLocks noChangeAspect="1"/>
          </p:cNvPicPr>
          <p:nvPr/>
        </p:nvPicPr>
        <p:blipFill>
          <a:blip r:embed="rId3"/>
          <a:stretch>
            <a:fillRect/>
          </a:stretch>
        </p:blipFill>
        <p:spPr>
          <a:xfrm>
            <a:off x="8786495" y="3870325"/>
            <a:ext cx="3112770" cy="1899285"/>
          </a:xfrm>
          <a:prstGeom prst="rect">
            <a:avLst/>
          </a:prstGeom>
        </p:spPr>
      </p:pic>
      <p:sp>
        <p:nvSpPr>
          <p:cNvPr id="9"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just">
              <a:lnSpc>
                <a:spcPct val="150000"/>
              </a:lnSpc>
              <a:spcBef>
                <a:spcPts val="0"/>
              </a:spcBef>
              <a:buNone/>
            </a:pPr>
            <a:r>
              <a:rPr lang="en-US" altLang="zh-CN" sz="3200" dirty="0"/>
              <a:t>2.1 </a:t>
            </a:r>
            <a:r>
              <a:rPr sz="3200" dirty="0"/>
              <a:t>Recursion - Example</a:t>
            </a:r>
            <a:endParaRPr sz="3200" dirty="0"/>
          </a:p>
          <a:p>
            <a:pPr marL="0" indent="0" algn="just">
              <a:lnSpc>
                <a:spcPct val="150000"/>
              </a:lnSpc>
              <a:spcBef>
                <a:spcPts val="0"/>
              </a:spcBef>
              <a:buNone/>
            </a:pPr>
            <a:r>
              <a:rPr lang="zh-CN" altLang="en-US" sz="3200" dirty="0" smtClean="0"/>
              <a:t>（</a:t>
            </a:r>
            <a:r>
              <a:rPr lang="en-US" altLang="zh-CN" sz="3200" dirty="0"/>
              <a:t>2</a:t>
            </a:r>
            <a:r>
              <a:rPr lang="zh-CN" altLang="en-US" sz="3200" dirty="0"/>
              <a:t>）</a:t>
            </a:r>
            <a:r>
              <a:rPr sz="3200" dirty="0"/>
              <a:t>Fibonacci sequence: infinite sequence 1,1,2,3,5,8,13,21,34,55... , called the Fibonacci sequence. When </a:t>
            </a:r>
            <a:r>
              <a:rPr sz="3200" dirty="0"/>
              <a:t>n&gt;1, the </a:t>
            </a:r>
            <a:r>
              <a:rPr lang="en-US" sz="3200" i="1" dirty="0"/>
              <a:t>n</a:t>
            </a:r>
            <a:r>
              <a:rPr lang="en-US" sz="3200" dirty="0"/>
              <a:t>th</a:t>
            </a:r>
            <a:r>
              <a:rPr sz="3200" dirty="0"/>
              <a:t> term of the sequence is the sum of its first two terms.</a:t>
            </a:r>
            <a:endParaRPr lang="en-US" altLang="zh-CN" sz="3200" dirty="0"/>
          </a:p>
          <a:p>
            <a:pPr marL="0" indent="0" algn="just">
              <a:lnSpc>
                <a:spcPct val="150000"/>
              </a:lnSpc>
              <a:spcBef>
                <a:spcPts val="0"/>
              </a:spcBef>
              <a:buNone/>
            </a:pPr>
            <a:r>
              <a:rPr lang="zh-CN" altLang="en-US" sz="3200" dirty="0"/>
              <a:t>Definition of non-recursive mode:</a:t>
            </a:r>
            <a:endParaRPr lang="zh-CN" altLang="en-US" sz="3200" dirty="0"/>
          </a:p>
          <a:p>
            <a:pPr marL="0" indent="0" algn="just">
              <a:lnSpc>
                <a:spcPct val="150000"/>
              </a:lnSpc>
              <a:spcBef>
                <a:spcPts val="0"/>
              </a:spcBef>
              <a:buNone/>
            </a:pPr>
            <a:endParaRPr lang="zh-CN" altLang="en-US" sz="3200" dirty="0"/>
          </a:p>
        </p:txBody>
      </p:sp>
      <mc:AlternateContent xmlns:mc="http://schemas.openxmlformats.org/markup-compatibility/2006">
        <mc:Choice xmlns:a14="http://schemas.microsoft.com/office/drawing/2010/main" Requires="a14">
          <p:sp>
            <p:nvSpPr>
              <p:cNvPr id="4" name="文本框 3"/>
              <p:cNvSpPr txBox="1"/>
              <p:nvPr/>
            </p:nvSpPr>
            <p:spPr>
              <a:xfrm>
                <a:off x="3404140" y="5227048"/>
                <a:ext cx="6129060" cy="82355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𝐹</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5</m:t>
                              </m:r>
                            </m:e>
                          </m:rad>
                        </m:den>
                      </m:f>
                      <m:d>
                        <m:dPr>
                          <m:begChr m:val="["/>
                          <m:endChr m:val="]"/>
                          <m:ctrlPr>
                            <a:rPr lang="en-US" altLang="zh-CN" sz="2000" b="0" i="1" smtClean="0">
                              <a:latin typeface="Cambria Math" panose="02040503050406030204" pitchFamily="18" charset="0"/>
                            </a:rPr>
                          </m:ctrlPr>
                        </m:dPr>
                        <m:e>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5</m:t>
                                          </m:r>
                                        </m:e>
                                      </m:rad>
                                      <m:r>
                                        <a:rPr lang="en-US" altLang="zh-CN" sz="2000" i="1">
                                          <a:latin typeface="Cambria Math" panose="02040503050406030204" pitchFamily="18" charset="0"/>
                                        </a:rPr>
                                        <m:t>)</m:t>
                                      </m:r>
                                    </m:num>
                                    <m:den>
                                      <m:r>
                                        <a:rPr lang="en-US" altLang="zh-CN" sz="2000" i="1">
                                          <a:latin typeface="Cambria Math" panose="02040503050406030204" pitchFamily="18" charset="0"/>
                                        </a:rPr>
                                        <m:t>2</m:t>
                                      </m:r>
                                    </m:den>
                                  </m:f>
                                </m:e>
                              </m:d>
                            </m:e>
                            <m:sup>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sup>
                          </m:sSup>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d>
                                <m:dPr>
                                  <m:ctrlPr>
                                    <a:rPr lang="en-US" altLang="zh-CN" sz="2000" i="1" smtClean="0">
                                      <a:latin typeface="Cambria Math" panose="02040503050406030204" pitchFamily="18" charset="0"/>
                                    </a:rPr>
                                  </m:ctrlPr>
                                </m:d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5</m:t>
                                          </m:r>
                                        </m:e>
                                      </m:rad>
                                      <m:r>
                                        <a:rPr lang="en-US" altLang="zh-CN" sz="2000" i="1">
                                          <a:latin typeface="Cambria Math" panose="02040503050406030204" pitchFamily="18" charset="0"/>
                                        </a:rPr>
                                        <m:t>)</m:t>
                                      </m:r>
                                    </m:num>
                                    <m:den>
                                      <m:r>
                                        <a:rPr lang="en-US" altLang="zh-CN" sz="2000" i="1">
                                          <a:latin typeface="Cambria Math" panose="02040503050406030204" pitchFamily="18" charset="0"/>
                                        </a:rPr>
                                        <m:t>2</m:t>
                                      </m:r>
                                    </m:den>
                                  </m:f>
                                </m:e>
                              </m:d>
                            </m:e>
                            <m:sup>
                              <m:r>
                                <a:rPr lang="en-US" altLang="zh-CN" sz="2000" i="1">
                                  <a:latin typeface="Cambria Math" panose="02040503050406030204" pitchFamily="18" charset="0"/>
                                </a:rPr>
                                <m:t>𝑛</m:t>
                              </m:r>
                              <m:r>
                                <a:rPr lang="en-US" altLang="zh-CN" sz="2000" i="1">
                                  <a:latin typeface="Cambria Math" panose="02040503050406030204" pitchFamily="18" charset="0"/>
                                </a:rPr>
                                <m:t>+</m:t>
                              </m:r>
                              <m:r>
                                <a:rPr lang="en-US" altLang="zh-CN" sz="2000" i="1">
                                  <a:latin typeface="Cambria Math" panose="02040503050406030204" pitchFamily="18" charset="0"/>
                                </a:rPr>
                                <m:t>1</m:t>
                              </m:r>
                            </m:sup>
                          </m:sSup>
                        </m:e>
                      </m:d>
                    </m:oMath>
                  </m:oMathPara>
                </a14:m>
                <a:endParaRPr lang="zh-CN" altLang="en-US" sz="2000" dirty="0"/>
              </a:p>
            </p:txBody>
          </p:sp>
        </mc:Choice>
        <mc:Fallback>
          <p:sp>
            <p:nvSpPr>
              <p:cNvPr id="4" name="文本框 3"/>
              <p:cNvSpPr txBox="1">
                <a:spLocks noRot="1" noChangeAspect="1" noMove="1" noResize="1" noEditPoints="1" noAdjustHandles="1" noChangeArrowheads="1" noChangeShapeType="1" noTextEdit="1"/>
              </p:cNvSpPr>
              <p:nvPr/>
            </p:nvSpPr>
            <p:spPr>
              <a:xfrm>
                <a:off x="3404140" y="5227048"/>
                <a:ext cx="6129060" cy="823559"/>
              </a:xfrm>
              <a:prstGeom prst="rect">
                <a:avLst/>
              </a:prstGeom>
              <a:blipFill rotWithShape="1">
                <a:blip r:embed="rId1"/>
                <a:stretch>
                  <a:fillRect l="-9" t="-44" r="9" b="40"/>
                </a:stretch>
              </a:blipFill>
            </p:spPr>
            <p:txBody>
              <a:bodyPr/>
              <a:lstStyle/>
              <a:p>
                <a:r>
                  <a:rPr lang="en-US" altLang="en-US">
                    <a:noFill/>
                  </a:rPr>
                  <a:t> </a:t>
                </a:r>
              </a:p>
            </p:txBody>
          </p:sp>
        </mc:Fallback>
      </mc:AlternateContent>
      <p:sp>
        <p:nvSpPr>
          <p:cNvPr id="6" name="矩形 5"/>
          <p:cNvSpPr/>
          <p:nvPr/>
        </p:nvSpPr>
        <p:spPr>
          <a:xfrm>
            <a:off x="2259828" y="6051100"/>
            <a:ext cx="7137400" cy="583565"/>
          </a:xfrm>
          <a:prstGeom prst="rect">
            <a:avLst/>
          </a:prstGeom>
        </p:spPr>
        <p:txBody>
          <a:bodyPr wrap="none">
            <a:spAutoFit/>
          </a:bodyPr>
          <a:lstStyle/>
          <a:p>
            <a:pPr algn="l"/>
            <a:r>
              <a:rPr lang="zh-CN" altLang="en-US" sz="3200" dirty="0" smtClean="0">
                <a:solidFill>
                  <a:srgbClr val="FF0000"/>
                </a:solidFill>
                <a:latin typeface="黑体" panose="02010609060101010101" pitchFamily="49" charset="-122"/>
                <a:ea typeface="黑体" panose="02010609060101010101" pitchFamily="49" charset="-122"/>
              </a:rPr>
              <a:t>Think</a:t>
            </a:r>
            <a:r>
              <a:rPr lang="en-US" altLang="zh-CN" sz="3200" dirty="0" smtClean="0">
                <a:solidFill>
                  <a:srgbClr val="FF0000"/>
                </a:solidFill>
                <a:latin typeface="黑体" panose="02010609060101010101" pitchFamily="49" charset="-122"/>
                <a:ea typeface="黑体" panose="02010609060101010101" pitchFamily="49" charset="-122"/>
              </a:rPr>
              <a:t>ing</a:t>
            </a:r>
            <a:r>
              <a:rPr lang="zh-CN" altLang="en-US" sz="3200" dirty="0" smtClean="0">
                <a:solidFill>
                  <a:srgbClr val="FF0000"/>
                </a:solidFill>
                <a:latin typeface="黑体" panose="02010609060101010101" pitchFamily="49" charset="-122"/>
                <a:ea typeface="黑体" panose="02010609060101010101" pitchFamily="49" charset="-122"/>
              </a:rPr>
              <a:t>: How to write recursively?</a:t>
            </a:r>
            <a:endParaRPr lang="zh-CN" altLang="en-US" sz="3200" dirty="0" smtClean="0">
              <a:solidFill>
                <a:srgbClr val="FF0000"/>
              </a:solidFill>
              <a:latin typeface="黑体" panose="02010609060101010101" pitchFamily="49" charset="-122"/>
              <a:ea typeface="黑体" panose="02010609060101010101" pitchFamily="49" charset="-122"/>
            </a:endParaRPr>
          </a:p>
        </p:txBody>
      </p:sp>
      <p:sp>
        <p:nvSpPr>
          <p:cNvPr id="5"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lgn="just">
              <a:lnSpc>
                <a:spcPct val="150000"/>
              </a:lnSpc>
              <a:spcBef>
                <a:spcPts val="0"/>
              </a:spcBef>
              <a:buNone/>
            </a:pPr>
            <a:r>
              <a:rPr lang="en-US" altLang="zh-CN" sz="3200" dirty="0"/>
              <a:t>2.1 </a:t>
            </a:r>
            <a:r>
              <a:rPr sz="3200" dirty="0">
                <a:sym typeface="+mn-ea"/>
              </a:rPr>
              <a:t>Recursion - Example</a:t>
            </a:r>
            <a:endParaRPr lang="zh-CN" altLang="en-US" sz="3200" dirty="0"/>
          </a:p>
          <a:p>
            <a:pPr marL="0" indent="0" algn="just">
              <a:lnSpc>
                <a:spcPct val="150000"/>
              </a:lnSpc>
              <a:spcBef>
                <a:spcPts val="0"/>
              </a:spcBef>
              <a:buNone/>
            </a:pPr>
            <a:r>
              <a:rPr lang="zh-CN" altLang="en-US" sz="3200" dirty="0" smtClean="0"/>
              <a:t>（</a:t>
            </a:r>
            <a:r>
              <a:rPr lang="en-US" altLang="zh-CN" sz="3200" dirty="0"/>
              <a:t>2</a:t>
            </a:r>
            <a:r>
              <a:rPr lang="zh-CN" altLang="en-US" sz="3200" dirty="0"/>
              <a:t>）</a:t>
            </a:r>
            <a:r>
              <a:rPr sz="3200" dirty="0"/>
              <a:t>Fibonacci sequence: infinite sequence 1,1,2,3,5,8,13,21,34,55... , called the Fibonacci sequence. When n&gt;1, the </a:t>
            </a:r>
            <a:r>
              <a:rPr lang="en-US" sz="3200" i="1" dirty="0"/>
              <a:t>n</a:t>
            </a:r>
            <a:r>
              <a:rPr lang="en-US" sz="3200" dirty="0"/>
              <a:t>th</a:t>
            </a:r>
            <a:r>
              <a:rPr sz="3200" dirty="0"/>
              <a:t> term of the sequence is the sum of its first two terms.</a:t>
            </a:r>
            <a:endParaRPr sz="3200" dirty="0"/>
          </a:p>
          <a:p>
            <a:pPr marL="0" indent="0" algn="just">
              <a:lnSpc>
                <a:spcPct val="150000"/>
              </a:lnSpc>
              <a:spcBef>
                <a:spcPts val="0"/>
              </a:spcBef>
              <a:buNone/>
            </a:pPr>
            <a:r>
              <a:rPr lang="zh-CN" altLang="en-US" sz="3200" dirty="0"/>
              <a:t>Definition of recursive mode:</a:t>
            </a:r>
            <a:endParaRPr lang="zh-CN" altLang="en-US" sz="3200" dirty="0"/>
          </a:p>
          <a:p>
            <a:pPr marL="0" indent="0" algn="just">
              <a:lnSpc>
                <a:spcPct val="150000"/>
              </a:lnSpc>
              <a:spcBef>
                <a:spcPts val="0"/>
              </a:spcBef>
              <a:buNone/>
            </a:pPr>
            <a:endParaRPr lang="zh-CN" altLang="en-US" sz="3200" dirty="0"/>
          </a:p>
        </p:txBody>
      </p:sp>
      <p:pic>
        <p:nvPicPr>
          <p:cNvPr id="5" name="图片 4"/>
          <p:cNvPicPr>
            <a:picLocks noChangeAspect="1"/>
          </p:cNvPicPr>
          <p:nvPr/>
        </p:nvPicPr>
        <p:blipFill>
          <a:blip r:embed="rId1"/>
          <a:stretch>
            <a:fillRect/>
          </a:stretch>
        </p:blipFill>
        <p:spPr>
          <a:xfrm>
            <a:off x="3243580" y="5247005"/>
            <a:ext cx="3902710" cy="1291590"/>
          </a:xfrm>
          <a:prstGeom prst="rect">
            <a:avLst/>
          </a:prstGeom>
        </p:spPr>
      </p:pic>
      <p:pic>
        <p:nvPicPr>
          <p:cNvPr id="6" name="图片 5"/>
          <p:cNvPicPr>
            <a:picLocks noChangeAspect="1"/>
          </p:cNvPicPr>
          <p:nvPr/>
        </p:nvPicPr>
        <p:blipFill>
          <a:blip r:embed="rId2"/>
          <a:stretch>
            <a:fillRect/>
          </a:stretch>
        </p:blipFill>
        <p:spPr>
          <a:xfrm>
            <a:off x="7379970" y="4138295"/>
            <a:ext cx="4328795" cy="2400300"/>
          </a:xfrm>
          <a:prstGeom prst="rect">
            <a:avLst/>
          </a:prstGeom>
        </p:spPr>
      </p:pic>
      <p:sp>
        <p:nvSpPr>
          <p:cNvPr id="4" name="标题 1"/>
          <p:cNvSpPr>
            <a:spLocks noGrp="1"/>
          </p:cNvSpPr>
          <p:nvPr>
            <p:ph type="title"/>
          </p:nvPr>
        </p:nvSpPr>
        <p:spPr>
          <a:xfrm>
            <a:off x="3333750" y="118745"/>
            <a:ext cx="8976995" cy="581660"/>
          </a:xfrm>
        </p:spPr>
        <p:txBody>
          <a:bodyPr/>
          <a:lstStyle/>
          <a:p>
            <a:r>
              <a:rPr lang="zh-CN" altLang="en-US" sz="2400" dirty="0">
                <a:latin typeface="黑体" panose="02010609060101010101" pitchFamily="49" charset="-122"/>
                <a:ea typeface="黑体" panose="02010609060101010101" pitchFamily="49" charset="-122"/>
              </a:rPr>
              <a:t>Chapter 2 Recursion and divide-and-conquer strategy</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算法1模板</Template>
  <TotalTime>0</TotalTime>
  <Words>13683</Words>
  <Application>WPS Writer</Application>
  <PresentationFormat>宽屏</PresentationFormat>
  <Paragraphs>320</Paragraphs>
  <Slides>34</Slides>
  <Notes>6</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4</vt:i4>
      </vt:variant>
      <vt:variant>
        <vt:lpstr>幻灯片标题</vt:lpstr>
      </vt:variant>
      <vt:variant>
        <vt:i4>34</vt:i4>
      </vt:variant>
    </vt:vector>
  </HeadingPairs>
  <TitlesOfParts>
    <vt:vector size="64" baseType="lpstr">
      <vt:lpstr>Arial</vt:lpstr>
      <vt:lpstr>宋体</vt:lpstr>
      <vt:lpstr>Wingdings</vt:lpstr>
      <vt:lpstr>汉仪书宋二KW</vt:lpstr>
      <vt:lpstr>华文隶书</vt:lpstr>
      <vt:lpstr>新宋体</vt:lpstr>
      <vt:lpstr>宋体-简</vt:lpstr>
      <vt:lpstr>黑体</vt:lpstr>
      <vt:lpstr>汉仪中黑KW</vt:lpstr>
      <vt:lpstr>微软雅黑</vt:lpstr>
      <vt:lpstr>汉仪旗黑</vt:lpstr>
      <vt:lpstr>方正书宋_GBK</vt:lpstr>
      <vt:lpstr>Cambria Math</vt:lpstr>
      <vt:lpstr>Kingsoft Math</vt:lpstr>
      <vt:lpstr>DejaVu Math TeX Gyre</vt:lpstr>
      <vt:lpstr>Times New Roman</vt:lpstr>
      <vt:lpstr>宋体</vt:lpstr>
      <vt:lpstr>Arial Unicode MS</vt:lpstr>
      <vt:lpstr>等线</vt:lpstr>
      <vt:lpstr>汉仪中等线KW</vt:lpstr>
      <vt:lpstr>华文行楷</vt:lpstr>
      <vt:lpstr>Times New Roman Bold</vt:lpstr>
      <vt:lpstr>楷体_GB2312</vt:lpstr>
      <vt:lpstr>Times New Roman Italic</vt:lpstr>
      <vt:lpstr>汉仪楷体简</vt:lpstr>
      <vt:lpstr>自定义设计方案</vt:lpstr>
      <vt:lpstr>Equation.DSMT4</vt:lpstr>
      <vt:lpstr>Equation.DSMT4</vt:lpstr>
      <vt:lpstr>Equation.DSMT4</vt:lpstr>
      <vt:lpstr>Equation.DSMT4</vt:lpstr>
      <vt:lpstr>Recursion and divide-and-conquer strategies</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Recursive summary</vt:lpstr>
      <vt:lpstr>Recursive summary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lpstr>Chapter 2 Recursion and divide-and-conquer strategy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huxufei</dc:creator>
  <cp:lastModifiedBy>Somnus</cp:lastModifiedBy>
  <cp:revision>265</cp:revision>
  <dcterms:created xsi:type="dcterms:W3CDTF">2023-09-08T16:50:25Z</dcterms:created>
  <dcterms:modified xsi:type="dcterms:W3CDTF">2023-09-08T16:50:25Z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2528B0BA09B5B3CC1C550C638324B47A</vt:lpwstr>
  </property>
  <property fmtid="{D5CDD505-2E9C-101B-9397-08002B2CF9AE}" pid="3" name="KSOProductBuildVer">
    <vt:lpwstr>1033-6.0.2.8225</vt:lpwstr>
  </property>
</Properties>
</file>