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1.xml" ContentType="application/vnd.openxmlformats-officedocument.presentationml.tags+xml"/>
  <Override PartName="/ppt/notesSlides/notesSlide2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303" r:id="rId2"/>
    <p:sldId id="335" r:id="rId3"/>
    <p:sldId id="528" r:id="rId4"/>
    <p:sldId id="474" r:id="rId5"/>
    <p:sldId id="475" r:id="rId6"/>
    <p:sldId id="471" r:id="rId7"/>
    <p:sldId id="520" r:id="rId8"/>
    <p:sldId id="438" r:id="rId9"/>
    <p:sldId id="477" r:id="rId10"/>
    <p:sldId id="522" r:id="rId11"/>
    <p:sldId id="521" r:id="rId12"/>
    <p:sldId id="482" r:id="rId13"/>
    <p:sldId id="476" r:id="rId14"/>
    <p:sldId id="440" r:id="rId15"/>
    <p:sldId id="484" r:id="rId16"/>
    <p:sldId id="483" r:id="rId17"/>
    <p:sldId id="442" r:id="rId18"/>
    <p:sldId id="445" r:id="rId19"/>
    <p:sldId id="446" r:id="rId20"/>
    <p:sldId id="529" r:id="rId21"/>
    <p:sldId id="447" r:id="rId22"/>
    <p:sldId id="448" r:id="rId23"/>
    <p:sldId id="519" r:id="rId24"/>
    <p:sldId id="452" r:id="rId25"/>
    <p:sldId id="485" r:id="rId26"/>
    <p:sldId id="454" r:id="rId27"/>
    <p:sldId id="455" r:id="rId28"/>
    <p:sldId id="486" r:id="rId29"/>
    <p:sldId id="523" r:id="rId30"/>
    <p:sldId id="457" r:id="rId31"/>
    <p:sldId id="458" r:id="rId32"/>
    <p:sldId id="459" r:id="rId33"/>
    <p:sldId id="460" r:id="rId34"/>
    <p:sldId id="462" r:id="rId35"/>
    <p:sldId id="463" r:id="rId36"/>
    <p:sldId id="472" r:id="rId37"/>
    <p:sldId id="524" r:id="rId38"/>
    <p:sldId id="487" r:id="rId39"/>
    <p:sldId id="489" r:id="rId40"/>
    <p:sldId id="490" r:id="rId41"/>
    <p:sldId id="491" r:id="rId42"/>
    <p:sldId id="492" r:id="rId43"/>
    <p:sldId id="493" r:id="rId44"/>
    <p:sldId id="494" r:id="rId45"/>
    <p:sldId id="495" r:id="rId46"/>
    <p:sldId id="525" r:id="rId47"/>
    <p:sldId id="497" r:id="rId48"/>
    <p:sldId id="498" r:id="rId49"/>
    <p:sldId id="526" r:id="rId50"/>
    <p:sldId id="527" r:id="rId51"/>
    <p:sldId id="499" r:id="rId52"/>
    <p:sldId id="473" r:id="rId53"/>
    <p:sldId id="530" r:id="rId54"/>
    <p:sldId id="257" r:id="rId55"/>
    <p:sldId id="256" r:id="rId56"/>
  </p:sldIdLst>
  <p:sldSz cx="9144000" cy="5143500" type="screen16x9"/>
  <p:notesSz cx="6858000" cy="9144000"/>
  <p:custDataLst>
    <p:tags r:id="rId5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655" userDrawn="1">
          <p15:clr>
            <a:srgbClr val="A4A3A4"/>
          </p15:clr>
        </p15:guide>
        <p15:guide id="2" pos="29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4999"/>
    <a:srgbClr val="213F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43" autoAdjust="0"/>
    <p:restoredTop sz="97471" autoAdjust="0"/>
  </p:normalViewPr>
  <p:slideViewPr>
    <p:cSldViewPr showGuides="1">
      <p:cViewPr varScale="1">
        <p:scale>
          <a:sx n="215" d="100"/>
          <a:sy n="215" d="100"/>
        </p:scale>
        <p:origin x="120" y="220"/>
      </p:cViewPr>
      <p:guideLst>
        <p:guide orient="horz" pos="1655"/>
        <p:guide pos="299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3C79C8F-AC3D-4F63-957B-16B1763A3BBB}"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4/21/2025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82653AB-BD12-4A13-9B75-CF340D91CF86}"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2B762CA-2A51-40EF-BF6E-CF136E4D44AC}"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4/21/2025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7EFA18D-5D91-4F6E-AF6C-FD67CDB6F915}"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a:solidFill>
              <a:srgbClr val="000000">
                <a:alpha val="100000"/>
              </a:srgbClr>
            </a:solidFill>
            <a:miter lim="800000"/>
          </a:ln>
        </p:spPr>
      </p:sp>
      <p:sp>
        <p:nvSpPr>
          <p:cNvPr id="6553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55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14</a:t>
            </a:fld>
            <a:endParaRPr lang="en-US" altLang="zh-CN"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a:solidFill>
              <a:srgbClr val="000000">
                <a:alpha val="100000"/>
              </a:srgbClr>
            </a:solidFill>
            <a:miter lim="800000"/>
          </a:ln>
        </p:spPr>
      </p:sp>
      <p:sp>
        <p:nvSpPr>
          <p:cNvPr id="6349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34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15</a:t>
            </a:fld>
            <a:endParaRPr lang="en-US" altLang="zh-CN"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a:solidFill>
              <a:srgbClr val="000000">
                <a:alpha val="100000"/>
              </a:srgbClr>
            </a:solidFill>
            <a:miter lim="800000"/>
          </a:ln>
        </p:spPr>
      </p:sp>
      <p:sp>
        <p:nvSpPr>
          <p:cNvPr id="6349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34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16</a:t>
            </a:fld>
            <a:endParaRPr lang="en-US" altLang="zh-CN"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a:solidFill>
              <a:srgbClr val="000000">
                <a:alpha val="100000"/>
              </a:srgbClr>
            </a:solidFill>
            <a:miter lim="800000"/>
          </a:ln>
        </p:spPr>
      </p:sp>
      <p:sp>
        <p:nvSpPr>
          <p:cNvPr id="778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a:solidFill>
              <a:srgbClr val="000000">
                <a:alpha val="100000"/>
              </a:srgbClr>
            </a:solidFill>
            <a:miter lim="800000"/>
          </a:ln>
        </p:spPr>
      </p:sp>
      <p:sp>
        <p:nvSpPr>
          <p:cNvPr id="7782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78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20</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7091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8192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23</a:t>
            </a:fld>
            <a:endParaRPr lang="en-US" altLang="zh-CN"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24</a:t>
            </a:fld>
            <a:endParaRPr lang="en-US" altLang="zh-CN" sz="1200" dirty="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25</a:t>
            </a:fld>
            <a:endParaRPr lang="en-US" altLang="zh-CN" sz="1200" dirty="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a:solidFill>
              <a:srgbClr val="000000">
                <a:alpha val="100000"/>
              </a:srgbClr>
            </a:solidFill>
            <a:miter lim="800000"/>
          </a:ln>
        </p:spPr>
      </p:sp>
      <p:sp>
        <p:nvSpPr>
          <p:cNvPr id="9216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21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26</a:t>
            </a:fld>
            <a:endParaRPr lang="en-US" altLang="zh-CN" sz="1200" dirty="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a:solidFill>
              <a:srgbClr val="000000">
                <a:alpha val="100000"/>
              </a:srgbClr>
            </a:solidFill>
            <a:miter lim="800000"/>
          </a:ln>
        </p:spPr>
      </p:sp>
      <p:sp>
        <p:nvSpPr>
          <p:cNvPr id="9421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42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27</a:t>
            </a:fld>
            <a:endParaRPr lang="en-US" altLang="zh-CN" sz="1200" dirty="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a:solidFill>
              <a:srgbClr val="000000">
                <a:alpha val="100000"/>
              </a:srgbClr>
            </a:solidFill>
            <a:miter lim="800000"/>
          </a:ln>
        </p:spPr>
      </p:sp>
      <p:sp>
        <p:nvSpPr>
          <p:cNvPr id="9830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83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29</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3454722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a:solidFill>
              <a:srgbClr val="000000">
                <a:alpha val="100000"/>
              </a:srgbClr>
            </a:solidFill>
            <a:miter lim="800000"/>
          </a:ln>
        </p:spPr>
      </p:sp>
      <p:sp>
        <p:nvSpPr>
          <p:cNvPr id="9830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83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30</a:t>
            </a:fld>
            <a:endParaRPr lang="en-US" altLang="zh-CN" sz="1200" dirty="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a:solidFill>
              <a:srgbClr val="000000">
                <a:alpha val="100000"/>
              </a:srgbClr>
            </a:solidFill>
            <a:miter lim="800000"/>
          </a:ln>
        </p:spPr>
      </p:sp>
      <p:sp>
        <p:nvSpPr>
          <p:cNvPr id="1013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13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a:solidFill>
              <a:srgbClr val="000000">
                <a:alpha val="100000"/>
              </a:srgbClr>
            </a:solidFill>
            <a:miter lim="800000"/>
          </a:ln>
        </p:spPr>
      </p:sp>
      <p:sp>
        <p:nvSpPr>
          <p:cNvPr id="10547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54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34</a:t>
            </a:fld>
            <a:endParaRPr lang="en-US" altLang="zh-CN" sz="1200" dirty="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a:solidFill>
              <a:srgbClr val="000000">
                <a:alpha val="100000"/>
              </a:srgbClr>
            </a:solidFill>
            <a:miter lim="800000"/>
          </a:ln>
        </p:spPr>
      </p:sp>
      <p:sp>
        <p:nvSpPr>
          <p:cNvPr id="1075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75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35</a:t>
            </a:fld>
            <a:endParaRPr lang="en-US" altLang="zh-CN"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874590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931115-8411-4112-8009-39CF042B5255}" type="slidenum">
              <a:rPr lang="zh-CN" altLang="en-US" smtClean="0"/>
              <a:t>54</a:t>
            </a:fld>
            <a:endParaRPr lang="zh-CN" altLang="en-US"/>
          </a:p>
        </p:txBody>
      </p:sp>
    </p:spTree>
    <p:extLst>
      <p:ext uri="{BB962C8B-B14F-4D97-AF65-F5344CB8AC3E}">
        <p14:creationId xmlns:p14="http://schemas.microsoft.com/office/powerpoint/2010/main" val="2253044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563771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a:solidFill>
              <a:srgbClr val="000000">
                <a:alpha val="100000"/>
              </a:srgbClr>
            </a:solidFill>
            <a:miter lim="800000"/>
          </a:ln>
        </p:spPr>
      </p:sp>
      <p:sp>
        <p:nvSpPr>
          <p:cNvPr id="6349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34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9</a:t>
            </a:fld>
            <a:endParaRPr lang="en-US" altLang="zh-CN"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a:solidFill>
              <a:srgbClr val="000000">
                <a:alpha val="100000"/>
              </a:srgbClr>
            </a:solidFill>
            <a:miter lim="800000"/>
          </a:ln>
        </p:spPr>
      </p:sp>
      <p:sp>
        <p:nvSpPr>
          <p:cNvPr id="6349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634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13</a:t>
            </a:fld>
            <a:endParaRPr lang="en-US" altLang="zh-CN"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C044BC7-90DE-4178-B9D4-2D8FCACAFC59}"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F107B31-3D66-44B2-B647-BB207BF35A1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801F23B-E789-4D47-BCA5-F63D13855CE5}"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19061BA-E3BF-4FDF-84AC-8B9B18A7CB5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9E6926F-E461-4B12-906A-76EAC8FDBE4E}"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3B7BA52-ACA8-4CF2-9678-583E16B4AE3A}"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DD7CBFA-B151-4B80-BBA1-D3B9EC7B9D66}"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DF57FCF-6C97-428D-91A4-48580AE4015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9F96D53-0B1B-48A2-B02F-5F5CB4E45A82}"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1C525D6-B0FF-45E1-A081-DDC06397A7D7}"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37C5E70-4C42-4811-BDF2-3C931483849B}"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A618916-5088-439C-9A27-754E62467B8F}"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66AC0D6-A573-4A72-8899-8B40DBA6D7F1}"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44079"/>
            <a:ext cx="8229600" cy="6953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4"/>
          <p:cNvSpPr>
            <a:spLocks noGrp="1" noChangeArrowheads="1"/>
          </p:cNvSpPr>
          <p:nvPr>
            <p:ph type="dt" sz="half" idx="12"/>
          </p:nvPr>
        </p:nvSpPr>
        <p:spPr>
          <a:xfrm>
            <a:off x="457200" y="4684713"/>
            <a:ext cx="2133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Rectangle 5"/>
          <p:cNvSpPr>
            <a:spLocks noGrp="1" noChangeArrowheads="1"/>
          </p:cNvSpPr>
          <p:nvPr>
            <p:ph type="ftr" sz="quarter" idx="3"/>
          </p:nvPr>
        </p:nvSpPr>
        <p:spPr>
          <a:xfrm>
            <a:off x="3124200" y="4684713"/>
            <a:ext cx="2895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0" name="Rectangle 6"/>
          <p:cNvSpPr>
            <a:spLocks noGrp="1" noChangeArrowheads="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6A92993-F7DA-4785-B6FF-A545E566DA91}" type="slidenum">
              <a:rPr kumimoji="0" lang="zh-CN" altLang="en-US"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fld id="{1E753513-8347-4733-A55B-CA40E9A5FA8E}"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DC7D7-E1D6-4460-84D7-4C518948FC3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EA7B8088-85FD-4C1E-8221-200AC4BB197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979E63-8828-4FE1-BBD4-ECA88BD53EA4}"/>
              </a:ext>
            </a:extLst>
          </p:cNvPr>
          <p:cNvSpPr>
            <a:spLocks noGrp="1"/>
          </p:cNvSpPr>
          <p:nvPr>
            <p:ph type="dt" sz="half" idx="10"/>
          </p:nvPr>
        </p:nvSpPr>
        <p:spPr/>
        <p:txBody>
          <a:bodyPr/>
          <a:lstStyle/>
          <a:p>
            <a:fld id="{6B82A9C1-703F-4943-91DB-CC5CD6E008C0}" type="datetimeFigureOut">
              <a:rPr lang="zh-CN" altLang="en-US" smtClean="0"/>
              <a:t>2025/4/21</a:t>
            </a:fld>
            <a:endParaRPr lang="zh-CN" altLang="en-US"/>
          </a:p>
        </p:txBody>
      </p:sp>
      <p:sp>
        <p:nvSpPr>
          <p:cNvPr id="5" name="页脚占位符 4">
            <a:extLst>
              <a:ext uri="{FF2B5EF4-FFF2-40B4-BE49-F238E27FC236}">
                <a16:creationId xmlns:a16="http://schemas.microsoft.com/office/drawing/2014/main" id="{B6C57118-E651-4E64-A037-C5C01FDD6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F88CDA-C44A-41C5-B472-230217EB348E}"/>
              </a:ext>
            </a:extLst>
          </p:cNvPr>
          <p:cNvSpPr>
            <a:spLocks noGrp="1"/>
          </p:cNvSpPr>
          <p:nvPr>
            <p:ph type="sldNum" sz="quarter" idx="12"/>
          </p:nvPr>
        </p:nvSpPr>
        <p:spPr/>
        <p:txBody>
          <a:bodyPr/>
          <a:lstStyle/>
          <a:p>
            <a:fld id="{77653BA5-6267-49F7-A423-C9758E3E57B9}" type="slidenum">
              <a:rPr lang="zh-CN" altLang="en-US" smtClean="0"/>
              <a:t>‹#›</a:t>
            </a:fld>
            <a:endParaRPr lang="zh-CN" altLang="en-US"/>
          </a:p>
        </p:txBody>
      </p:sp>
    </p:spTree>
    <p:extLst>
      <p:ext uri="{BB962C8B-B14F-4D97-AF65-F5344CB8AC3E}">
        <p14:creationId xmlns:p14="http://schemas.microsoft.com/office/powerpoint/2010/main" val="310644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003A9A5-4EB7-4DD8-A713-517753DC6495}"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81F5B5B-0751-4624-8767-B0E974EDE900}"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027B6F9-5FB4-45D5-B905-325E8EDF5FEC}"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1.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1.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1.xml"/><Relationship Id="rId1" Type="http://schemas.openxmlformats.org/officeDocument/2006/relationships/tags" Target="../tags/tag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1.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1.xml"/><Relationship Id="rId1" Type="http://schemas.openxmlformats.org/officeDocument/2006/relationships/tags" Target="../tags/tag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5.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13.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1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notesSlide" Target="../notesSlides/notesSlide8.xml"/><Relationship Id="rId4"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刘  洋</a:t>
            </a:r>
            <a:endPar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endParaRP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3021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5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存储器管理</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5850" name="组合 7"/>
          <p:cNvGrpSpPr/>
          <p:nvPr/>
        </p:nvGrpSpPr>
        <p:grpSpPr>
          <a:xfrm>
            <a:off x="0" y="1466850"/>
            <a:ext cx="9144000" cy="1524000"/>
            <a:chOff x="0" y="1719107"/>
            <a:chExt cx="9144000" cy="1524000"/>
          </a:xfrm>
        </p:grpSpPr>
        <p:pic>
          <p:nvPicPr>
            <p:cNvPr id="35855"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5856"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24E559A-D6DE-1FA6-939E-9FCF061F9E9D}"/>
              </a:ext>
            </a:extLst>
          </p:cNvPr>
          <p:cNvPicPr>
            <a:picLocks noChangeAspect="1"/>
          </p:cNvPicPr>
          <p:nvPr/>
        </p:nvPicPr>
        <p:blipFill>
          <a:blip r:embed="rId2"/>
          <a:stretch>
            <a:fillRect/>
          </a:stretch>
        </p:blipFill>
        <p:spPr>
          <a:xfrm>
            <a:off x="1066800" y="819150"/>
            <a:ext cx="7086600" cy="4109890"/>
          </a:xfrm>
          <a:prstGeom prst="rect">
            <a:avLst/>
          </a:prstGeom>
        </p:spPr>
      </p:pic>
      <p:sp>
        <p:nvSpPr>
          <p:cNvPr id="2" name="文本框 2">
            <a:extLst>
              <a:ext uri="{FF2B5EF4-FFF2-40B4-BE49-F238E27FC236}">
                <a16:creationId xmlns:a16="http://schemas.microsoft.com/office/drawing/2014/main" id="{BA10CA09-72C0-1201-C39D-B7933ECE795B}"/>
              </a:ext>
            </a:extLst>
          </p:cNvPr>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页式存储管理基本方法</a:t>
            </a:r>
          </a:p>
        </p:txBody>
      </p:sp>
    </p:spTree>
    <p:extLst>
      <p:ext uri="{BB962C8B-B14F-4D97-AF65-F5344CB8AC3E}">
        <p14:creationId xmlns:p14="http://schemas.microsoft.com/office/powerpoint/2010/main" val="263721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30BEA63-40C8-5311-B985-B9E430A761A7}"/>
              </a:ext>
            </a:extLst>
          </p:cNvPr>
          <p:cNvSpPr txBox="1"/>
          <p:nvPr/>
        </p:nvSpPr>
        <p:spPr>
          <a:xfrm>
            <a:off x="1143000" y="1428750"/>
            <a:ext cx="6729727" cy="2120902"/>
          </a:xfrm>
          <a:prstGeom prst="rect">
            <a:avLst/>
          </a:prstGeom>
          <a:noFill/>
          <a:ln w="12700">
            <a:solidFill>
              <a:schemeClr val="tx1"/>
            </a:solidFill>
          </a:ln>
        </p:spPr>
        <p:txBody>
          <a:bodyPr wrap="none" rtlCol="0">
            <a:spAutoFit/>
          </a:bodyPr>
          <a:lstStyle/>
          <a:p>
            <a:pPr marL="285750" indent="-285750" algn="l">
              <a:lnSpc>
                <a:spcPct val="150000"/>
              </a:lnSpc>
              <a:buFont typeface="Wingdings" panose="05000000000000000000" pitchFamily="2" charset="2"/>
              <a:buChar char="n"/>
            </a:pPr>
            <a:r>
              <a:rPr lang="zh-CN" altLang="en-US" dirty="0">
                <a:solidFill>
                  <a:srgbClr val="FF0000"/>
                </a:solidFill>
              </a:rPr>
              <a:t>分页系统</a:t>
            </a:r>
            <a:r>
              <a:rPr lang="zh-CN" altLang="en-US" dirty="0"/>
              <a:t>允许将进程各逻辑页离散存储在内存任一物理块</a:t>
            </a:r>
            <a:endParaRPr lang="en-US" altLang="zh-CN" dirty="0"/>
          </a:p>
          <a:p>
            <a:pPr marL="285750" indent="-285750" algn="l">
              <a:lnSpc>
                <a:spcPct val="150000"/>
              </a:lnSpc>
              <a:buFont typeface="Wingdings" panose="05000000000000000000" pitchFamily="2" charset="2"/>
              <a:buChar char="n"/>
            </a:pPr>
            <a:r>
              <a:rPr lang="zh-CN" altLang="en-US" dirty="0"/>
              <a:t>为</a:t>
            </a:r>
            <a:r>
              <a:rPr lang="zh-CN" altLang="en-US" dirty="0">
                <a:solidFill>
                  <a:srgbClr val="FF0000"/>
                </a:solidFill>
              </a:rPr>
              <a:t>每个进程</a:t>
            </a:r>
            <a:r>
              <a:rPr lang="zh-CN" altLang="en-US" dirty="0"/>
              <a:t>建立一张</a:t>
            </a:r>
            <a:r>
              <a:rPr lang="zh-CN" altLang="en-US" dirty="0">
                <a:solidFill>
                  <a:srgbClr val="FF0000"/>
                </a:solidFill>
              </a:rPr>
              <a:t>页表</a:t>
            </a:r>
            <a:r>
              <a:rPr lang="zh-CN" altLang="en-US" dirty="0"/>
              <a:t>（页面映像表），</a:t>
            </a:r>
            <a:r>
              <a:rPr lang="en-US" altLang="zh-CN" dirty="0" err="1"/>
              <a:t>os</a:t>
            </a:r>
            <a:r>
              <a:rPr lang="zh-CN" altLang="en-US" dirty="0"/>
              <a:t>中会有多个页表</a:t>
            </a:r>
            <a:endParaRPr lang="en-US" altLang="zh-CN" dirty="0"/>
          </a:p>
          <a:p>
            <a:pPr marL="285750" indent="-285750" algn="l">
              <a:lnSpc>
                <a:spcPct val="150000"/>
              </a:lnSpc>
              <a:buFont typeface="Wingdings" panose="05000000000000000000" pitchFamily="2" charset="2"/>
              <a:buChar char="n"/>
            </a:pPr>
            <a:r>
              <a:rPr lang="zh-CN" altLang="en-US" dirty="0"/>
              <a:t>页表作用是实现</a:t>
            </a:r>
            <a:r>
              <a:rPr lang="zh-CN" altLang="en-US" dirty="0">
                <a:solidFill>
                  <a:srgbClr val="FF0000"/>
                </a:solidFill>
              </a:rPr>
              <a:t>逻辑页号到物理块号</a:t>
            </a:r>
            <a:r>
              <a:rPr lang="zh-CN" altLang="en-US" dirty="0"/>
              <a:t>的映射</a:t>
            </a:r>
            <a:endParaRPr lang="en-US" altLang="zh-CN" dirty="0"/>
          </a:p>
          <a:p>
            <a:pPr marL="285750" indent="-285750" algn="l">
              <a:lnSpc>
                <a:spcPct val="150000"/>
              </a:lnSpc>
              <a:buFont typeface="Wingdings" panose="05000000000000000000" pitchFamily="2" charset="2"/>
              <a:buChar char="n"/>
            </a:pPr>
            <a:r>
              <a:rPr lang="zh-CN" altLang="en-US" dirty="0"/>
              <a:t>进程</a:t>
            </a:r>
            <a:r>
              <a:rPr lang="zh-CN" altLang="en-US" dirty="0">
                <a:solidFill>
                  <a:srgbClr val="FF0000"/>
                </a:solidFill>
              </a:rPr>
              <a:t>每个逻辑页</a:t>
            </a:r>
            <a:r>
              <a:rPr lang="zh-CN" altLang="en-US" dirty="0"/>
              <a:t>占一个</a:t>
            </a:r>
            <a:r>
              <a:rPr lang="zh-CN" altLang="en-US" dirty="0">
                <a:solidFill>
                  <a:srgbClr val="FF0000"/>
                </a:solidFill>
              </a:rPr>
              <a:t>表项</a:t>
            </a:r>
            <a:endParaRPr lang="en-US" altLang="zh-CN" dirty="0">
              <a:solidFill>
                <a:srgbClr val="FF0000"/>
              </a:solidFill>
            </a:endParaRPr>
          </a:p>
          <a:p>
            <a:pPr marL="285750" indent="-285750" algn="l">
              <a:lnSpc>
                <a:spcPct val="150000"/>
              </a:lnSpc>
              <a:buFont typeface="Wingdings" panose="05000000000000000000" pitchFamily="2" charset="2"/>
              <a:buChar char="n"/>
            </a:pPr>
            <a:r>
              <a:rPr lang="zh-CN" altLang="en-US" dirty="0"/>
              <a:t>页表内容：逻辑</a:t>
            </a:r>
            <a:r>
              <a:rPr lang="zh-CN" altLang="en-US" dirty="0">
                <a:solidFill>
                  <a:srgbClr val="FF0000"/>
                </a:solidFill>
              </a:rPr>
              <a:t>页号</a:t>
            </a:r>
            <a:r>
              <a:rPr lang="zh-CN" altLang="en-US" dirty="0"/>
              <a:t>、物理</a:t>
            </a:r>
            <a:r>
              <a:rPr lang="zh-CN" altLang="en-US" dirty="0">
                <a:solidFill>
                  <a:srgbClr val="FF0000"/>
                </a:solidFill>
              </a:rPr>
              <a:t>块号</a:t>
            </a:r>
            <a:r>
              <a:rPr lang="zh-CN" altLang="en-US" dirty="0"/>
              <a:t>、</a:t>
            </a:r>
            <a:r>
              <a:rPr lang="zh-CN" altLang="en-US" dirty="0">
                <a:solidFill>
                  <a:srgbClr val="FF0000"/>
                </a:solidFill>
              </a:rPr>
              <a:t>存储控制字段</a:t>
            </a:r>
            <a:endParaRPr lang="en-US" altLang="zh-CN" dirty="0">
              <a:solidFill>
                <a:srgbClr val="FF0000"/>
              </a:solidFill>
            </a:endParaRPr>
          </a:p>
        </p:txBody>
      </p:sp>
      <p:sp>
        <p:nvSpPr>
          <p:cNvPr id="16" name="文本框 15">
            <a:extLst>
              <a:ext uri="{FF2B5EF4-FFF2-40B4-BE49-F238E27FC236}">
                <a16:creationId xmlns:a16="http://schemas.microsoft.com/office/drawing/2014/main" id="{F32A869F-69B6-17F5-AF72-31F3AAADA199}"/>
              </a:ext>
            </a:extLst>
          </p:cNvPr>
          <p:cNvSpPr txBox="1"/>
          <p:nvPr/>
        </p:nvSpPr>
        <p:spPr>
          <a:xfrm>
            <a:off x="1295400" y="895350"/>
            <a:ext cx="646331" cy="369332"/>
          </a:xfrm>
          <a:prstGeom prst="rect">
            <a:avLst/>
          </a:prstGeom>
          <a:noFill/>
          <a:ln w="12700">
            <a:solidFill>
              <a:schemeClr val="tx1"/>
            </a:solidFill>
          </a:ln>
        </p:spPr>
        <p:txBody>
          <a:bodyPr wrap="none" rtlCol="0">
            <a:spAutoFit/>
          </a:bodyPr>
          <a:lstStyle/>
          <a:p>
            <a:pPr algn="l"/>
            <a:r>
              <a:rPr lang="zh-CN" altLang="en-US" dirty="0"/>
              <a:t>页表</a:t>
            </a:r>
          </a:p>
        </p:txBody>
      </p:sp>
      <p:sp>
        <p:nvSpPr>
          <p:cNvPr id="19" name="文本框 2">
            <a:extLst>
              <a:ext uri="{FF2B5EF4-FFF2-40B4-BE49-F238E27FC236}">
                <a16:creationId xmlns:a16="http://schemas.microsoft.com/office/drawing/2014/main" id="{61481C6A-E01B-A87F-B635-55A0F7A6A444}"/>
              </a:ext>
            </a:extLst>
          </p:cNvPr>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页式存储管理基本方法</a:t>
            </a:r>
          </a:p>
        </p:txBody>
      </p:sp>
    </p:spTree>
    <p:extLst>
      <p:ext uri="{BB962C8B-B14F-4D97-AF65-F5344CB8AC3E}">
        <p14:creationId xmlns:p14="http://schemas.microsoft.com/office/powerpoint/2010/main" val="185646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3"/>
          <p:cNvGrpSpPr/>
          <p:nvPr/>
        </p:nvGrpSpPr>
        <p:grpSpPr bwMode="auto">
          <a:xfrm>
            <a:off x="988118" y="1118600"/>
            <a:ext cx="6832622" cy="905528"/>
            <a:chOff x="912" y="1114"/>
            <a:chExt cx="3984" cy="528"/>
          </a:xfrm>
        </p:grpSpPr>
        <p:sp>
          <p:nvSpPr>
            <p:cNvPr id="32" name="Rectangle 7"/>
            <p:cNvSpPr>
              <a:spLocks noChangeArrowheads="1"/>
            </p:cNvSpPr>
            <p:nvPr/>
          </p:nvSpPr>
          <p:spPr bwMode="auto">
            <a:xfrm>
              <a:off x="2880" y="1392"/>
              <a:ext cx="1920" cy="250"/>
            </a:xfrm>
            <a:prstGeom prst="rect">
              <a:avLst/>
            </a:prstGeom>
            <a:solidFill>
              <a:schemeClr val="accent1">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chemeClr val="tx2"/>
                </a:buClr>
                <a:buSzPct val="75000"/>
                <a:buFont typeface="Monotype Sorts" pitchFamily="2" charset="2"/>
                <a:buNone/>
              </a:pPr>
              <a:r>
                <a:rPr kumimoji="1" lang="zh-CN" altLang="en-US" sz="1800" b="1" dirty="0">
                  <a:solidFill>
                    <a:schemeClr val="bg1"/>
                  </a:solidFill>
                  <a:latin typeface="+mn-ea"/>
                  <a:ea typeface="+mn-ea"/>
                </a:rPr>
                <a:t>页内偏移量</a:t>
              </a:r>
              <a:r>
                <a:rPr kumimoji="1" lang="en-US" altLang="zh-CN" sz="1800" b="1" dirty="0">
                  <a:solidFill>
                    <a:schemeClr val="bg1"/>
                  </a:solidFill>
                  <a:latin typeface="+mn-ea"/>
                  <a:ea typeface="+mn-ea"/>
                </a:rPr>
                <a:t>W</a:t>
              </a:r>
              <a:endParaRPr kumimoji="1" lang="zh-CN" altLang="en-US" sz="1800" b="1" dirty="0">
                <a:solidFill>
                  <a:schemeClr val="bg1"/>
                </a:solidFill>
                <a:latin typeface="+mn-ea"/>
                <a:ea typeface="+mn-ea"/>
              </a:endParaRPr>
            </a:p>
          </p:txBody>
        </p:sp>
        <p:sp>
          <p:nvSpPr>
            <p:cNvPr id="34" name="Rectangle 6"/>
            <p:cNvSpPr>
              <a:spLocks noChangeArrowheads="1"/>
            </p:cNvSpPr>
            <p:nvPr/>
          </p:nvSpPr>
          <p:spPr bwMode="auto">
            <a:xfrm>
              <a:off x="960" y="1392"/>
              <a:ext cx="1920" cy="250"/>
            </a:xfrm>
            <a:prstGeom prst="rect">
              <a:avLst/>
            </a:prstGeom>
            <a:solidFill>
              <a:srgbClr val="FFC000"/>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nchor="ct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buChar cha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Char char="u"/>
                <a:defRPr kumimoji="1" sz="2000">
                  <a:solidFill>
                    <a:schemeClr val="tx1"/>
                  </a:solidFill>
                  <a:latin typeface="Times New Roman" panose="02020603050405020304" pitchFamily="18" charset="0"/>
                  <a:ea typeface="宋体" panose="02010600030101010101" pitchFamily="2" charset="-122"/>
                </a:defRPr>
              </a:lvl3pPr>
              <a:lvl4pPr>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buClr>
                  <a:schemeClr val="tx2"/>
                </a:buClr>
                <a:buChar cha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zh-CN" altLang="en-US" sz="1800" b="1">
                  <a:solidFill>
                    <a:schemeClr val="bg1"/>
                  </a:solidFill>
                  <a:latin typeface="+mn-ea"/>
                  <a:ea typeface="+mn-ea"/>
                </a:rPr>
                <a:t>页号</a:t>
              </a:r>
              <a:r>
                <a:rPr lang="en-US" altLang="zh-CN" sz="1800" b="1">
                  <a:solidFill>
                    <a:schemeClr val="bg1"/>
                  </a:solidFill>
                  <a:latin typeface="+mn-ea"/>
                  <a:ea typeface="+mn-ea"/>
                </a:rPr>
                <a:t>P</a:t>
              </a:r>
            </a:p>
          </p:txBody>
        </p:sp>
        <p:sp>
          <p:nvSpPr>
            <p:cNvPr id="36" name="Line 8"/>
            <p:cNvSpPr>
              <a:spLocks noChangeShapeType="1"/>
            </p:cNvSpPr>
            <p:nvPr/>
          </p:nvSpPr>
          <p:spPr bwMode="auto">
            <a:xfrm>
              <a:off x="960" y="1392"/>
              <a:ext cx="384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38" name="Line 9"/>
            <p:cNvSpPr>
              <a:spLocks noChangeShapeType="1"/>
            </p:cNvSpPr>
            <p:nvPr/>
          </p:nvSpPr>
          <p:spPr bwMode="auto">
            <a:xfrm>
              <a:off x="960" y="1642"/>
              <a:ext cx="384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39" name="Line 10"/>
            <p:cNvSpPr>
              <a:spLocks noChangeShapeType="1"/>
            </p:cNvSpPr>
            <p:nvPr/>
          </p:nvSpPr>
          <p:spPr bwMode="auto">
            <a:xfrm>
              <a:off x="960" y="1392"/>
              <a:ext cx="0" cy="25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40" name="Line 11"/>
            <p:cNvSpPr>
              <a:spLocks noChangeShapeType="1"/>
            </p:cNvSpPr>
            <p:nvPr/>
          </p:nvSpPr>
          <p:spPr bwMode="auto">
            <a:xfrm>
              <a:off x="2880" y="1392"/>
              <a:ext cx="0" cy="2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42" name="Line 12"/>
            <p:cNvSpPr>
              <a:spLocks noChangeShapeType="1"/>
            </p:cNvSpPr>
            <p:nvPr/>
          </p:nvSpPr>
          <p:spPr bwMode="auto">
            <a:xfrm>
              <a:off x="4800" y="1392"/>
              <a:ext cx="0" cy="25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44" name="Text Box 19"/>
            <p:cNvSpPr txBox="1">
              <a:spLocks noChangeArrowheads="1"/>
            </p:cNvSpPr>
            <p:nvPr/>
          </p:nvSpPr>
          <p:spPr bwMode="auto">
            <a:xfrm>
              <a:off x="912" y="1114"/>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31</a:t>
              </a:r>
            </a:p>
          </p:txBody>
        </p:sp>
        <p:sp>
          <p:nvSpPr>
            <p:cNvPr id="45" name="Text Box 20"/>
            <p:cNvSpPr txBox="1">
              <a:spLocks noChangeArrowheads="1"/>
            </p:cNvSpPr>
            <p:nvPr/>
          </p:nvSpPr>
          <p:spPr bwMode="auto">
            <a:xfrm>
              <a:off x="2602" y="1198"/>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12</a:t>
              </a:r>
            </a:p>
          </p:txBody>
        </p:sp>
        <p:sp>
          <p:nvSpPr>
            <p:cNvPr id="46" name="Text Box 21"/>
            <p:cNvSpPr txBox="1">
              <a:spLocks noChangeArrowheads="1"/>
            </p:cNvSpPr>
            <p:nvPr/>
          </p:nvSpPr>
          <p:spPr bwMode="auto">
            <a:xfrm>
              <a:off x="2871" y="1197"/>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11</a:t>
              </a:r>
            </a:p>
          </p:txBody>
        </p:sp>
        <p:sp>
          <p:nvSpPr>
            <p:cNvPr id="47" name="Text Box 22"/>
            <p:cNvSpPr txBox="1">
              <a:spLocks noChangeArrowheads="1"/>
            </p:cNvSpPr>
            <p:nvPr/>
          </p:nvSpPr>
          <p:spPr bwMode="auto">
            <a:xfrm>
              <a:off x="4608" y="1114"/>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a:latin typeface="+mn-ea"/>
                  <a:ea typeface="+mn-ea"/>
                </a:rPr>
                <a:t>0</a:t>
              </a:r>
            </a:p>
          </p:txBody>
        </p:sp>
      </p:grpSp>
      <p:sp>
        <p:nvSpPr>
          <p:cNvPr id="48" name="Rectangle 3"/>
          <p:cNvSpPr txBox="1">
            <a:spLocks noChangeArrowheads="1"/>
          </p:cNvSpPr>
          <p:nvPr/>
        </p:nvSpPr>
        <p:spPr>
          <a:xfrm>
            <a:off x="-228599" y="2952749"/>
            <a:ext cx="5791200" cy="2182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3000"/>
              </a:lnSpc>
              <a:buNone/>
            </a:pPr>
            <a:r>
              <a:rPr lang="zh-CN" altLang="en-US" b="1" dirty="0">
                <a:sym typeface="Wingdings" panose="05000000000000000000" pitchFamily="2" charset="2"/>
              </a:rPr>
              <a:t>页号</a:t>
            </a:r>
            <a:r>
              <a:rPr lang="en-US" altLang="zh-CN" b="1" dirty="0">
                <a:sym typeface="Wingdings" panose="05000000000000000000" pitchFamily="2" charset="2"/>
              </a:rPr>
              <a:t>P</a:t>
            </a:r>
          </a:p>
          <a:p>
            <a:pPr lvl="2">
              <a:lnSpc>
                <a:spcPct val="123000"/>
              </a:lnSpc>
              <a:buClr>
                <a:srgbClr val="FFC000"/>
              </a:buClr>
              <a:buFont typeface="Wingdings" panose="05000000000000000000" pitchFamily="2" charset="2"/>
              <a:buChar char="u"/>
            </a:pPr>
            <a:r>
              <a:rPr lang="en-US" altLang="zh-CN" sz="1600" dirty="0">
                <a:sym typeface="Wingdings" panose="05000000000000000000" pitchFamily="2" charset="2"/>
              </a:rPr>
              <a:t>12-31</a:t>
            </a:r>
            <a:r>
              <a:rPr lang="zh-CN" altLang="en-US" sz="1600" dirty="0">
                <a:sym typeface="Wingdings" panose="05000000000000000000" pitchFamily="2" charset="2"/>
              </a:rPr>
              <a:t>位：</a:t>
            </a:r>
            <a:r>
              <a:rPr lang="en-US" altLang="zh-CN" sz="1600" dirty="0">
                <a:sym typeface="Wingdings" panose="05000000000000000000" pitchFamily="2" charset="2"/>
              </a:rPr>
              <a:t>20</a:t>
            </a:r>
            <a:r>
              <a:rPr lang="zh-CN" altLang="en-US" sz="1600" dirty="0">
                <a:sym typeface="Wingdings" panose="05000000000000000000" pitchFamily="2" charset="2"/>
              </a:rPr>
              <a:t>位</a:t>
            </a:r>
            <a:r>
              <a:rPr lang="zh-CN" altLang="en-US" sz="1600" dirty="0">
                <a:solidFill>
                  <a:srgbClr val="FF0000"/>
                </a:solidFill>
                <a:sym typeface="Wingdings" panose="05000000000000000000" pitchFamily="2" charset="2"/>
              </a:rPr>
              <a:t>（</a:t>
            </a:r>
            <a:r>
              <a:rPr lang="en-US" altLang="zh-CN" sz="1600" dirty="0">
                <a:solidFill>
                  <a:srgbClr val="FF0000"/>
                </a:solidFill>
                <a:sym typeface="Wingdings" panose="05000000000000000000" pitchFamily="2" charset="2"/>
              </a:rPr>
              <a:t>M</a:t>
            </a:r>
            <a:r>
              <a:rPr lang="zh-CN" altLang="en-US" sz="1600" dirty="0">
                <a:solidFill>
                  <a:srgbClr val="FF0000"/>
                </a:solidFill>
                <a:sym typeface="Wingdings" panose="05000000000000000000" pitchFamily="2" charset="2"/>
              </a:rPr>
              <a:t>位）</a:t>
            </a:r>
            <a:endParaRPr lang="zh-CN" altLang="en-US" sz="1600" dirty="0">
              <a:sym typeface="Wingdings" panose="05000000000000000000" pitchFamily="2" charset="2"/>
            </a:endParaRPr>
          </a:p>
          <a:p>
            <a:pPr lvl="2">
              <a:lnSpc>
                <a:spcPct val="123000"/>
              </a:lnSpc>
              <a:buClr>
                <a:srgbClr val="FFC000"/>
              </a:buClr>
              <a:buFont typeface="Wingdings" panose="05000000000000000000" pitchFamily="2" charset="2"/>
              <a:buChar char="u"/>
            </a:pPr>
            <a:r>
              <a:rPr lang="zh-CN" altLang="en-US" sz="1600" dirty="0">
                <a:sym typeface="Wingdings" panose="05000000000000000000" pitchFamily="2" charset="2"/>
              </a:rPr>
              <a:t>地址空间最多允许有</a:t>
            </a:r>
            <a:r>
              <a:rPr lang="en-US" altLang="zh-CN" sz="1600" dirty="0">
                <a:sym typeface="Wingdings" panose="05000000000000000000" pitchFamily="2" charset="2"/>
              </a:rPr>
              <a:t>1M</a:t>
            </a:r>
            <a:r>
              <a:rPr lang="zh-CN" altLang="en-US" sz="1600" dirty="0">
                <a:sym typeface="Wingdings" panose="05000000000000000000" pitchFamily="2" charset="2"/>
              </a:rPr>
              <a:t>（</a:t>
            </a:r>
            <a:r>
              <a:rPr lang="en-US" altLang="zh-CN" sz="1600" dirty="0">
                <a:sym typeface="Wingdings" panose="05000000000000000000" pitchFamily="2" charset="2"/>
              </a:rPr>
              <a:t>2</a:t>
            </a:r>
            <a:r>
              <a:rPr lang="en-US" altLang="zh-CN" sz="1600" baseline="30000" dirty="0">
                <a:sym typeface="Wingdings" panose="05000000000000000000" pitchFamily="2" charset="2"/>
              </a:rPr>
              <a:t>20</a:t>
            </a:r>
            <a:r>
              <a:rPr lang="zh-CN" altLang="en-US" sz="1600" dirty="0">
                <a:sym typeface="Wingdings" panose="05000000000000000000" pitchFamily="2" charset="2"/>
              </a:rPr>
              <a:t>）个页</a:t>
            </a:r>
            <a:r>
              <a:rPr lang="zh-CN" altLang="en-US" sz="1600" dirty="0">
                <a:solidFill>
                  <a:srgbClr val="FF0000"/>
                </a:solidFill>
                <a:sym typeface="Wingdings" panose="05000000000000000000" pitchFamily="2" charset="2"/>
              </a:rPr>
              <a:t>（</a:t>
            </a:r>
            <a:r>
              <a:rPr lang="en-US" altLang="zh-CN" sz="1600" dirty="0">
                <a:solidFill>
                  <a:srgbClr val="FF0000"/>
                </a:solidFill>
                <a:sym typeface="Wingdings" panose="05000000000000000000" pitchFamily="2" charset="2"/>
              </a:rPr>
              <a:t>2</a:t>
            </a:r>
            <a:r>
              <a:rPr lang="en-US" altLang="zh-CN" sz="1600" baseline="30000" dirty="0">
                <a:solidFill>
                  <a:srgbClr val="FF0000"/>
                </a:solidFill>
                <a:sym typeface="Wingdings" panose="05000000000000000000" pitchFamily="2" charset="2"/>
              </a:rPr>
              <a:t>M</a:t>
            </a:r>
            <a:r>
              <a:rPr lang="zh-CN" altLang="en-US" sz="1600" dirty="0">
                <a:solidFill>
                  <a:srgbClr val="FF0000"/>
                </a:solidFill>
                <a:sym typeface="Wingdings" panose="05000000000000000000" pitchFamily="2" charset="2"/>
              </a:rPr>
              <a:t>）</a:t>
            </a:r>
            <a:endParaRPr lang="zh-CN" altLang="en-US" sz="1600" dirty="0">
              <a:sym typeface="Wingdings" panose="05000000000000000000" pitchFamily="2" charset="2"/>
            </a:endParaRPr>
          </a:p>
          <a:p>
            <a:pPr marL="457200" lvl="1" indent="0">
              <a:lnSpc>
                <a:spcPct val="123000"/>
              </a:lnSpc>
              <a:buNone/>
            </a:pPr>
            <a:r>
              <a:rPr lang="zh-CN" altLang="en-US" b="1" dirty="0">
                <a:sym typeface="Wingdings" panose="05000000000000000000" pitchFamily="2" charset="2"/>
              </a:rPr>
              <a:t>页内偏移量</a:t>
            </a:r>
            <a:r>
              <a:rPr lang="en-US" altLang="zh-CN" b="1" dirty="0">
                <a:sym typeface="Wingdings" panose="05000000000000000000" pitchFamily="2" charset="2"/>
              </a:rPr>
              <a:t>W</a:t>
            </a:r>
            <a:endParaRPr lang="zh-CN" altLang="en-US" b="1" dirty="0">
              <a:sym typeface="Wingdings" panose="05000000000000000000" pitchFamily="2" charset="2"/>
            </a:endParaRPr>
          </a:p>
          <a:p>
            <a:pPr lvl="2">
              <a:lnSpc>
                <a:spcPct val="123000"/>
              </a:lnSpc>
              <a:buClr>
                <a:srgbClr val="FFC000"/>
              </a:buClr>
              <a:buFont typeface="Wingdings" panose="05000000000000000000" pitchFamily="2" charset="2"/>
              <a:buChar char="u"/>
            </a:pPr>
            <a:r>
              <a:rPr lang="en-US" altLang="zh-CN" sz="1600" dirty="0">
                <a:sym typeface="Wingdings" panose="05000000000000000000" pitchFamily="2" charset="2"/>
              </a:rPr>
              <a:t>0-11</a:t>
            </a:r>
            <a:r>
              <a:rPr lang="zh-CN" altLang="en-US" sz="1600" dirty="0">
                <a:sym typeface="Wingdings" panose="05000000000000000000" pitchFamily="2" charset="2"/>
              </a:rPr>
              <a:t>：</a:t>
            </a:r>
            <a:r>
              <a:rPr lang="en-US" altLang="zh-CN" sz="1600" dirty="0">
                <a:sym typeface="Wingdings" panose="05000000000000000000" pitchFamily="2" charset="2"/>
              </a:rPr>
              <a:t>12</a:t>
            </a:r>
            <a:r>
              <a:rPr lang="zh-CN" altLang="en-US" sz="1600" dirty="0">
                <a:sym typeface="Wingdings" panose="05000000000000000000" pitchFamily="2" charset="2"/>
              </a:rPr>
              <a:t>位</a:t>
            </a:r>
            <a:r>
              <a:rPr lang="zh-CN" altLang="en-US" sz="1600" dirty="0">
                <a:solidFill>
                  <a:srgbClr val="FF0000"/>
                </a:solidFill>
                <a:sym typeface="Wingdings" panose="05000000000000000000" pitchFamily="2" charset="2"/>
              </a:rPr>
              <a:t>（</a:t>
            </a:r>
            <a:r>
              <a:rPr lang="en-US" altLang="zh-CN" sz="1600" dirty="0">
                <a:solidFill>
                  <a:srgbClr val="FF0000"/>
                </a:solidFill>
                <a:sym typeface="Wingdings" panose="05000000000000000000" pitchFamily="2" charset="2"/>
              </a:rPr>
              <a:t>K</a:t>
            </a:r>
            <a:r>
              <a:rPr lang="zh-CN" altLang="en-US" sz="1600" dirty="0">
                <a:solidFill>
                  <a:srgbClr val="FF0000"/>
                </a:solidFill>
                <a:sym typeface="Wingdings" panose="05000000000000000000" pitchFamily="2" charset="2"/>
              </a:rPr>
              <a:t>位）</a:t>
            </a:r>
            <a:endParaRPr lang="zh-CN" altLang="en-US" sz="1600" dirty="0">
              <a:sym typeface="Wingdings" panose="05000000000000000000" pitchFamily="2" charset="2"/>
            </a:endParaRPr>
          </a:p>
          <a:p>
            <a:pPr lvl="2">
              <a:lnSpc>
                <a:spcPct val="123000"/>
              </a:lnSpc>
              <a:buClr>
                <a:srgbClr val="FFC000"/>
              </a:buClr>
              <a:buFont typeface="Wingdings" panose="05000000000000000000" pitchFamily="2" charset="2"/>
              <a:buChar char="u"/>
            </a:pPr>
            <a:r>
              <a:rPr lang="zh-CN" altLang="en-US" sz="1600" dirty="0">
                <a:sym typeface="Wingdings" panose="05000000000000000000" pitchFamily="2" charset="2"/>
              </a:rPr>
              <a:t>一个页面的大小为</a:t>
            </a:r>
            <a:r>
              <a:rPr lang="en-US" altLang="zh-CN" sz="1600" dirty="0">
                <a:sym typeface="Wingdings" panose="05000000000000000000" pitchFamily="2" charset="2"/>
              </a:rPr>
              <a:t>4KB </a:t>
            </a:r>
            <a:r>
              <a:rPr lang="zh-CN" altLang="en-US" sz="1600" dirty="0">
                <a:sym typeface="Wingdings" panose="05000000000000000000" pitchFamily="2" charset="2"/>
              </a:rPr>
              <a:t>（</a:t>
            </a:r>
            <a:r>
              <a:rPr lang="en-US" altLang="zh-CN" sz="1600" dirty="0">
                <a:sym typeface="Wingdings" panose="05000000000000000000" pitchFamily="2" charset="2"/>
              </a:rPr>
              <a:t>2</a:t>
            </a:r>
            <a:r>
              <a:rPr lang="en-US" altLang="zh-CN" sz="1600" baseline="30000" dirty="0">
                <a:sym typeface="Wingdings" panose="05000000000000000000" pitchFamily="2" charset="2"/>
              </a:rPr>
              <a:t>12</a:t>
            </a:r>
            <a:r>
              <a:rPr lang="zh-CN" altLang="en-US" sz="1600" dirty="0">
                <a:sym typeface="Wingdings" panose="05000000000000000000" pitchFamily="2" charset="2"/>
              </a:rPr>
              <a:t>）个内存单元</a:t>
            </a:r>
            <a:r>
              <a:rPr lang="zh-CN" altLang="en-US" sz="1600" dirty="0">
                <a:solidFill>
                  <a:srgbClr val="FF0000"/>
                </a:solidFill>
                <a:sym typeface="Wingdings" panose="05000000000000000000" pitchFamily="2" charset="2"/>
              </a:rPr>
              <a:t>（</a:t>
            </a:r>
            <a:r>
              <a:rPr lang="en-US" altLang="zh-CN" sz="1600" dirty="0">
                <a:solidFill>
                  <a:srgbClr val="FF0000"/>
                </a:solidFill>
                <a:sym typeface="Wingdings" panose="05000000000000000000" pitchFamily="2" charset="2"/>
              </a:rPr>
              <a:t>2</a:t>
            </a:r>
            <a:r>
              <a:rPr lang="en-US" altLang="zh-CN" sz="1600" baseline="30000" dirty="0">
                <a:solidFill>
                  <a:srgbClr val="FF0000"/>
                </a:solidFill>
                <a:sym typeface="Wingdings" panose="05000000000000000000" pitchFamily="2" charset="2"/>
              </a:rPr>
              <a:t>K</a:t>
            </a:r>
            <a:r>
              <a:rPr lang="zh-CN" altLang="en-US" sz="1600" dirty="0">
                <a:solidFill>
                  <a:srgbClr val="FF0000"/>
                </a:solidFill>
                <a:sym typeface="Wingdings" panose="05000000000000000000" pitchFamily="2" charset="2"/>
              </a:rPr>
              <a:t>）</a:t>
            </a:r>
            <a:endParaRPr lang="zh-CN" altLang="en-US" sz="1600" dirty="0">
              <a:sym typeface="Wingdings" panose="05000000000000000000" pitchFamily="2" charset="2"/>
            </a:endParaRPr>
          </a:p>
        </p:txBody>
      </p:sp>
      <p:sp>
        <p:nvSpPr>
          <p:cNvPr id="49" name="矩形 48"/>
          <p:cNvSpPr/>
          <p:nvPr/>
        </p:nvSpPr>
        <p:spPr>
          <a:xfrm>
            <a:off x="3093699" y="934140"/>
            <a:ext cx="2669482" cy="439532"/>
          </a:xfrm>
          <a:prstGeom prst="rect">
            <a:avLst/>
          </a:prstGeom>
        </p:spPr>
        <p:txBody>
          <a:bodyPr wrap="square">
            <a:noAutofit/>
          </a:bodyPr>
          <a:lstStyle/>
          <a:p>
            <a:pPr algn="ctr"/>
            <a:r>
              <a:rPr lang="zh-CN" altLang="en-US" sz="1600" b="1" dirty="0">
                <a:solidFill>
                  <a:srgbClr val="C00000"/>
                </a:solidFill>
              </a:rPr>
              <a:t>分页地址中的结构（</a:t>
            </a:r>
            <a:r>
              <a:rPr lang="en-US" altLang="zh-CN" sz="1600" b="1" dirty="0">
                <a:solidFill>
                  <a:srgbClr val="C00000"/>
                </a:solidFill>
              </a:rPr>
              <a:t>32</a:t>
            </a:r>
            <a:r>
              <a:rPr lang="zh-CN" altLang="en-US" sz="1600" b="1" dirty="0">
                <a:solidFill>
                  <a:srgbClr val="C00000"/>
                </a:solidFill>
              </a:rPr>
              <a:t>位）</a:t>
            </a:r>
          </a:p>
        </p:txBody>
      </p:sp>
      <p:sp>
        <p:nvSpPr>
          <p:cNvPr id="2" name="文本框 1"/>
          <p:cNvSpPr txBox="1"/>
          <p:nvPr/>
        </p:nvSpPr>
        <p:spPr>
          <a:xfrm>
            <a:off x="685800" y="606425"/>
            <a:ext cx="7724140" cy="398780"/>
          </a:xfrm>
          <a:prstGeom prst="rect">
            <a:avLst/>
          </a:prstGeom>
          <a:noFill/>
        </p:spPr>
        <p:txBody>
          <a:bodyPr wrap="square" rtlCol="0" anchor="t">
            <a:spAutoFit/>
          </a:bodyPr>
          <a:lstStyle/>
          <a:p>
            <a:r>
              <a:rPr lang="zh-CN" altLang="en-US" sz="2000" dirty="0"/>
              <a:t>如果系统使用分页存储管理，那么它的逻辑地址结构是固定不变的</a:t>
            </a:r>
          </a:p>
        </p:txBody>
      </p:sp>
      <p:sp>
        <p:nvSpPr>
          <p:cNvPr id="4" name="文本框 3">
            <a:extLst>
              <a:ext uri="{FF2B5EF4-FFF2-40B4-BE49-F238E27FC236}">
                <a16:creationId xmlns:a16="http://schemas.microsoft.com/office/drawing/2014/main" id="{5872A031-615D-E885-C0D2-30BDFB80F7D4}"/>
              </a:ext>
            </a:extLst>
          </p:cNvPr>
          <p:cNvSpPr txBox="1"/>
          <p:nvPr/>
        </p:nvSpPr>
        <p:spPr>
          <a:xfrm>
            <a:off x="2165844" y="1243388"/>
            <a:ext cx="1005403" cy="338554"/>
          </a:xfrm>
          <a:prstGeom prst="rect">
            <a:avLst/>
          </a:prstGeom>
          <a:noFill/>
          <a:ln w="12700">
            <a:solidFill>
              <a:schemeClr val="tx1"/>
            </a:solidFill>
          </a:ln>
        </p:spPr>
        <p:txBody>
          <a:bodyPr wrap="none" rtlCol="0">
            <a:spAutoFit/>
          </a:bodyPr>
          <a:lstStyle/>
          <a:p>
            <a:r>
              <a:rPr lang="zh-CN" altLang="en-US" sz="1600" dirty="0">
                <a:solidFill>
                  <a:srgbClr val="FF0000"/>
                </a:solidFill>
              </a:rPr>
              <a:t>逻辑页号</a:t>
            </a:r>
          </a:p>
        </p:txBody>
      </p:sp>
      <p:pic>
        <p:nvPicPr>
          <p:cNvPr id="6" name="图片 5">
            <a:extLst>
              <a:ext uri="{FF2B5EF4-FFF2-40B4-BE49-F238E27FC236}">
                <a16:creationId xmlns:a16="http://schemas.microsoft.com/office/drawing/2014/main" id="{E84D95A5-B41F-EA17-F804-CF78A8CB59F4}"/>
              </a:ext>
            </a:extLst>
          </p:cNvPr>
          <p:cNvPicPr>
            <a:picLocks noChangeAspect="1"/>
          </p:cNvPicPr>
          <p:nvPr/>
        </p:nvPicPr>
        <p:blipFill>
          <a:blip r:embed="rId2"/>
          <a:stretch>
            <a:fillRect/>
          </a:stretch>
        </p:blipFill>
        <p:spPr>
          <a:xfrm>
            <a:off x="5334000" y="3582976"/>
            <a:ext cx="3505200" cy="777391"/>
          </a:xfrm>
          <a:prstGeom prst="rect">
            <a:avLst/>
          </a:prstGeom>
        </p:spPr>
      </p:pic>
      <p:sp>
        <p:nvSpPr>
          <p:cNvPr id="7" name="文本框 6">
            <a:extLst>
              <a:ext uri="{FF2B5EF4-FFF2-40B4-BE49-F238E27FC236}">
                <a16:creationId xmlns:a16="http://schemas.microsoft.com/office/drawing/2014/main" id="{54286EA8-C226-CB12-F143-9BF0855CAAEA}"/>
              </a:ext>
            </a:extLst>
          </p:cNvPr>
          <p:cNvSpPr txBox="1"/>
          <p:nvPr/>
        </p:nvSpPr>
        <p:spPr>
          <a:xfrm>
            <a:off x="5486400" y="4205240"/>
            <a:ext cx="857927"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int</a:t>
            </a:r>
            <a:r>
              <a:rPr lang="zh-CN" altLang="en-US" sz="1000" dirty="0">
                <a:solidFill>
                  <a:srgbClr val="FF0000"/>
                </a:solidFill>
              </a:rPr>
              <a:t>向下取整</a:t>
            </a:r>
          </a:p>
        </p:txBody>
      </p:sp>
      <p:sp>
        <p:nvSpPr>
          <p:cNvPr id="8" name="文本框 7">
            <a:extLst>
              <a:ext uri="{FF2B5EF4-FFF2-40B4-BE49-F238E27FC236}">
                <a16:creationId xmlns:a16="http://schemas.microsoft.com/office/drawing/2014/main" id="{C3B8A39E-215E-B309-A179-E582B98C3FA5}"/>
              </a:ext>
            </a:extLst>
          </p:cNvPr>
          <p:cNvSpPr txBox="1"/>
          <p:nvPr/>
        </p:nvSpPr>
        <p:spPr>
          <a:xfrm>
            <a:off x="8376552" y="4184902"/>
            <a:ext cx="763351"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L</a:t>
            </a:r>
            <a:r>
              <a:rPr lang="zh-CN" altLang="en-US" sz="1000" dirty="0">
                <a:solidFill>
                  <a:srgbClr val="FF0000"/>
                </a:solidFill>
              </a:rPr>
              <a:t>页面大小</a:t>
            </a:r>
          </a:p>
        </p:txBody>
      </p:sp>
      <p:sp>
        <p:nvSpPr>
          <p:cNvPr id="9" name="文本框 8">
            <a:extLst>
              <a:ext uri="{FF2B5EF4-FFF2-40B4-BE49-F238E27FC236}">
                <a16:creationId xmlns:a16="http://schemas.microsoft.com/office/drawing/2014/main" id="{B80678C5-2BF5-91D0-271A-3E4A5153495C}"/>
              </a:ext>
            </a:extLst>
          </p:cNvPr>
          <p:cNvSpPr txBox="1"/>
          <p:nvPr/>
        </p:nvSpPr>
        <p:spPr>
          <a:xfrm>
            <a:off x="7848600" y="3561435"/>
            <a:ext cx="724878"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mod</a:t>
            </a:r>
            <a:r>
              <a:rPr lang="zh-CN" altLang="en-US" sz="1000" dirty="0">
                <a:solidFill>
                  <a:srgbClr val="FF0000"/>
                </a:solidFill>
              </a:rPr>
              <a:t>取余</a:t>
            </a:r>
          </a:p>
        </p:txBody>
      </p:sp>
      <p:sp>
        <p:nvSpPr>
          <p:cNvPr id="10" name="文本框 9">
            <a:extLst>
              <a:ext uri="{FF2B5EF4-FFF2-40B4-BE49-F238E27FC236}">
                <a16:creationId xmlns:a16="http://schemas.microsoft.com/office/drawing/2014/main" id="{E6A0F15A-789E-0436-4D9D-49ECE1887881}"/>
              </a:ext>
            </a:extLst>
          </p:cNvPr>
          <p:cNvSpPr txBox="1"/>
          <p:nvPr/>
        </p:nvSpPr>
        <p:spPr>
          <a:xfrm>
            <a:off x="6172200" y="2941515"/>
            <a:ext cx="2089033" cy="369332"/>
          </a:xfrm>
          <a:prstGeom prst="rect">
            <a:avLst/>
          </a:prstGeom>
          <a:noFill/>
          <a:ln w="12700">
            <a:solidFill>
              <a:schemeClr val="tx1"/>
            </a:solidFill>
          </a:ln>
        </p:spPr>
        <p:txBody>
          <a:bodyPr wrap="none" rtlCol="0">
            <a:spAutoFit/>
          </a:bodyPr>
          <a:lstStyle/>
          <a:p>
            <a:pPr algn="l"/>
            <a:r>
              <a:rPr lang="en-US" altLang="zh-CN" dirty="0">
                <a:solidFill>
                  <a:srgbClr val="FF0000"/>
                </a:solidFill>
              </a:rPr>
              <a:t>P</a:t>
            </a:r>
            <a:r>
              <a:rPr lang="zh-CN" altLang="en-US" dirty="0">
                <a:solidFill>
                  <a:srgbClr val="FF0000"/>
                </a:solidFill>
              </a:rPr>
              <a:t>页号；</a:t>
            </a:r>
            <a:r>
              <a:rPr lang="en-US" altLang="zh-CN" dirty="0">
                <a:solidFill>
                  <a:srgbClr val="FF0000"/>
                </a:solidFill>
              </a:rPr>
              <a:t>d</a:t>
            </a:r>
            <a:r>
              <a:rPr lang="zh-CN" altLang="en-US" dirty="0">
                <a:solidFill>
                  <a:srgbClr val="FF0000"/>
                </a:solidFill>
              </a:rPr>
              <a:t>页内地址</a:t>
            </a:r>
          </a:p>
        </p:txBody>
      </p:sp>
      <p:sp>
        <p:nvSpPr>
          <p:cNvPr id="11" name="左大括号 10">
            <a:extLst>
              <a:ext uri="{FF2B5EF4-FFF2-40B4-BE49-F238E27FC236}">
                <a16:creationId xmlns:a16="http://schemas.microsoft.com/office/drawing/2014/main" id="{80869EA1-FA48-B834-6469-D237E0E450C2}"/>
              </a:ext>
            </a:extLst>
          </p:cNvPr>
          <p:cNvSpPr/>
          <p:nvPr/>
        </p:nvSpPr>
        <p:spPr>
          <a:xfrm rot="16200000">
            <a:off x="2594838" y="525622"/>
            <a:ext cx="228600" cy="3277395"/>
          </a:xfrm>
          <a:prstGeom prst="leftBrac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AAE8738-0A3A-E564-798B-70923B72D289}"/>
              </a:ext>
            </a:extLst>
          </p:cNvPr>
          <p:cNvSpPr txBox="1"/>
          <p:nvPr/>
        </p:nvSpPr>
        <p:spPr>
          <a:xfrm>
            <a:off x="1826568" y="2298968"/>
            <a:ext cx="1912703" cy="584775"/>
          </a:xfrm>
          <a:prstGeom prst="rect">
            <a:avLst/>
          </a:prstGeom>
          <a:noFill/>
          <a:ln w="12700">
            <a:solidFill>
              <a:schemeClr val="tx1"/>
            </a:solidFill>
          </a:ln>
        </p:spPr>
        <p:txBody>
          <a:bodyPr wrap="none" rtlCol="0">
            <a:spAutoFit/>
          </a:bodyPr>
          <a:lstStyle/>
          <a:p>
            <a:pPr algn="ctr"/>
            <a:r>
              <a:rPr lang="en-US" altLang="zh-CN" sz="1600" dirty="0">
                <a:solidFill>
                  <a:srgbClr val="FF0000"/>
                </a:solidFill>
              </a:rPr>
              <a:t>20</a:t>
            </a:r>
            <a:r>
              <a:rPr lang="en-US" altLang="zh-CN" sz="1600" dirty="0"/>
              <a:t> (bit)</a:t>
            </a:r>
            <a:r>
              <a:rPr lang="zh-CN" altLang="en-US" sz="1600" dirty="0">
                <a:solidFill>
                  <a:srgbClr val="FF0000"/>
                </a:solidFill>
              </a:rPr>
              <a:t>个二进制位</a:t>
            </a:r>
            <a:endParaRPr lang="en-US" altLang="zh-CN" sz="1600" dirty="0">
              <a:solidFill>
                <a:srgbClr val="FF0000"/>
              </a:solidFill>
            </a:endParaRPr>
          </a:p>
          <a:p>
            <a:pPr algn="ctr"/>
            <a:r>
              <a:rPr lang="en-US" altLang="zh-CN" sz="1600" dirty="0">
                <a:solidFill>
                  <a:srgbClr val="FF0000"/>
                </a:solidFill>
              </a:rPr>
              <a:t>31-11=20</a:t>
            </a:r>
            <a:endParaRPr lang="zh-CN" altLang="en-US" sz="1600" dirty="0">
              <a:solidFill>
                <a:srgbClr val="FF0000"/>
              </a:solidFill>
            </a:endParaRPr>
          </a:p>
        </p:txBody>
      </p:sp>
      <p:sp>
        <p:nvSpPr>
          <p:cNvPr id="14" name="文本框 13">
            <a:extLst>
              <a:ext uri="{FF2B5EF4-FFF2-40B4-BE49-F238E27FC236}">
                <a16:creationId xmlns:a16="http://schemas.microsoft.com/office/drawing/2014/main" id="{BC025843-5755-52A3-D406-EFB84681D85D}"/>
              </a:ext>
            </a:extLst>
          </p:cNvPr>
          <p:cNvSpPr txBox="1"/>
          <p:nvPr/>
        </p:nvSpPr>
        <p:spPr>
          <a:xfrm>
            <a:off x="5334000" y="2282646"/>
            <a:ext cx="1851789" cy="584775"/>
          </a:xfrm>
          <a:prstGeom prst="rect">
            <a:avLst/>
          </a:prstGeom>
          <a:noFill/>
          <a:ln w="12700">
            <a:solidFill>
              <a:schemeClr val="tx1"/>
            </a:solidFill>
          </a:ln>
        </p:spPr>
        <p:txBody>
          <a:bodyPr wrap="none" rtlCol="0">
            <a:spAutoFit/>
          </a:bodyPr>
          <a:lstStyle/>
          <a:p>
            <a:r>
              <a:rPr lang="en-US" altLang="zh-CN" sz="1600" dirty="0">
                <a:solidFill>
                  <a:srgbClr val="FF0000"/>
                </a:solidFill>
              </a:rPr>
              <a:t>12</a:t>
            </a:r>
            <a:r>
              <a:rPr lang="en-US" altLang="zh-CN" sz="1600" dirty="0"/>
              <a:t>(bit)</a:t>
            </a:r>
            <a:r>
              <a:rPr lang="zh-CN" altLang="en-US" sz="1600" dirty="0">
                <a:solidFill>
                  <a:srgbClr val="FF0000"/>
                </a:solidFill>
              </a:rPr>
              <a:t>个二进制位</a:t>
            </a:r>
            <a:endParaRPr lang="en-US" altLang="zh-CN" sz="1600" dirty="0">
              <a:solidFill>
                <a:srgbClr val="FF0000"/>
              </a:solidFill>
            </a:endParaRPr>
          </a:p>
          <a:p>
            <a:r>
              <a:rPr lang="en-US" altLang="zh-CN" sz="1600" dirty="0">
                <a:solidFill>
                  <a:srgbClr val="FF0000"/>
                </a:solidFill>
              </a:rPr>
              <a:t>0~11 </a:t>
            </a:r>
            <a:r>
              <a:rPr lang="zh-CN" altLang="en-US" sz="1600" dirty="0">
                <a:solidFill>
                  <a:srgbClr val="FF0000"/>
                </a:solidFill>
              </a:rPr>
              <a:t>共</a:t>
            </a:r>
            <a:r>
              <a:rPr lang="en-US" altLang="zh-CN" sz="1600" dirty="0">
                <a:solidFill>
                  <a:srgbClr val="FF0000"/>
                </a:solidFill>
              </a:rPr>
              <a:t>12</a:t>
            </a:r>
            <a:r>
              <a:rPr lang="zh-CN" altLang="en-US" sz="1600" dirty="0">
                <a:solidFill>
                  <a:srgbClr val="FF0000"/>
                </a:solidFill>
              </a:rPr>
              <a:t>个</a:t>
            </a:r>
          </a:p>
        </p:txBody>
      </p:sp>
      <p:sp>
        <p:nvSpPr>
          <p:cNvPr id="15" name="左大括号 14">
            <a:extLst>
              <a:ext uri="{FF2B5EF4-FFF2-40B4-BE49-F238E27FC236}">
                <a16:creationId xmlns:a16="http://schemas.microsoft.com/office/drawing/2014/main" id="{4050F136-CA51-1AF2-B44C-1FA95D995B80}"/>
              </a:ext>
            </a:extLst>
          </p:cNvPr>
          <p:cNvSpPr/>
          <p:nvPr/>
        </p:nvSpPr>
        <p:spPr>
          <a:xfrm rot="16200000">
            <a:off x="5887667" y="523087"/>
            <a:ext cx="228600" cy="3277395"/>
          </a:xfrm>
          <a:prstGeom prst="leftBrac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文本框 2">
            <a:extLst>
              <a:ext uri="{FF2B5EF4-FFF2-40B4-BE49-F238E27FC236}">
                <a16:creationId xmlns:a16="http://schemas.microsoft.com/office/drawing/2014/main" id="{0B88CE54-1407-5EC9-BC4F-D076EA304AFB}"/>
              </a:ext>
            </a:extLst>
          </p:cNvPr>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页式存储管理基本方法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页式存储基本原理</a:t>
            </a:r>
          </a:p>
        </p:txBody>
      </p:sp>
      <p:pic>
        <p:nvPicPr>
          <p:cNvPr id="108" name="图片 107"/>
          <p:cNvPicPr/>
          <p:nvPr/>
        </p:nvPicPr>
        <p:blipFill>
          <a:blip r:embed="rId3">
            <a:lum contrast="24000"/>
          </a:blip>
          <a:stretch>
            <a:fillRect/>
          </a:stretch>
        </p:blipFill>
        <p:spPr>
          <a:xfrm>
            <a:off x="533400" y="971550"/>
            <a:ext cx="6407785" cy="2682875"/>
          </a:xfrm>
          <a:prstGeom prst="rect">
            <a:avLst/>
          </a:prstGeom>
          <a:noFill/>
          <a:ln w="9525">
            <a:noFill/>
          </a:ln>
        </p:spPr>
      </p:pic>
      <p:sp>
        <p:nvSpPr>
          <p:cNvPr id="2" name="文本框 1"/>
          <p:cNvSpPr txBox="1"/>
          <p:nvPr/>
        </p:nvSpPr>
        <p:spPr>
          <a:xfrm>
            <a:off x="609600" y="3790950"/>
            <a:ext cx="8451215" cy="337185"/>
          </a:xfrm>
          <a:prstGeom prst="rect">
            <a:avLst/>
          </a:prstGeom>
          <a:noFill/>
        </p:spPr>
        <p:txBody>
          <a:bodyPr wrap="square" rtlCol="0" anchor="t">
            <a:spAutoFit/>
          </a:bodyPr>
          <a:lstStyle/>
          <a:p>
            <a:r>
              <a:rPr lang="zh-CN" altLang="en-US" sz="1600"/>
              <a:t>eg，若0号页在内存中的起始地址为X，则逻辑地址2对应的物理地址应该X+000000000010</a:t>
            </a:r>
          </a:p>
        </p:txBody>
      </p:sp>
      <p:sp>
        <p:nvSpPr>
          <p:cNvPr id="3" name="文本框 2"/>
          <p:cNvSpPr txBox="1"/>
          <p:nvPr/>
        </p:nvSpPr>
        <p:spPr>
          <a:xfrm>
            <a:off x="609600" y="4248150"/>
            <a:ext cx="4572000" cy="337185"/>
          </a:xfrm>
          <a:prstGeom prst="rect">
            <a:avLst/>
          </a:prstGeom>
          <a:noFill/>
        </p:spPr>
        <p:txBody>
          <a:bodyPr wrap="square" rtlCol="0" anchor="t">
            <a:spAutoFit/>
          </a:bodyPr>
          <a:lstStyle/>
          <a:p>
            <a:r>
              <a:rPr lang="zh-CN" altLang="en-US" sz="1600">
                <a:solidFill>
                  <a:srgbClr val="FF0000"/>
                </a:solidFill>
              </a:rPr>
              <a:t>前边标红的20位就是页号，后</a:t>
            </a:r>
            <a:r>
              <a:rPr lang="en-US" altLang="zh-CN" sz="1600">
                <a:solidFill>
                  <a:srgbClr val="FF0000"/>
                </a:solidFill>
              </a:rPr>
              <a:t>12</a:t>
            </a:r>
            <a:r>
              <a:rPr lang="zh-CN" altLang="en-US" sz="1600">
                <a:solidFill>
                  <a:srgbClr val="FF0000"/>
                </a:solidFill>
              </a:rPr>
              <a:t>为是页内偏移</a:t>
            </a:r>
          </a:p>
        </p:txBody>
      </p:sp>
      <p:sp>
        <p:nvSpPr>
          <p:cNvPr id="4" name="文本框 3"/>
          <p:cNvSpPr txBox="1"/>
          <p:nvPr/>
        </p:nvSpPr>
        <p:spPr>
          <a:xfrm>
            <a:off x="609600" y="4552950"/>
            <a:ext cx="8696960" cy="368300"/>
          </a:xfrm>
          <a:prstGeom prst="rect">
            <a:avLst/>
          </a:prstGeom>
          <a:noFill/>
        </p:spPr>
        <p:txBody>
          <a:bodyPr wrap="square" rtlCol="0" anchor="t">
            <a:spAutoFit/>
          </a:bodyPr>
          <a:lstStyle/>
          <a:p>
            <a:r>
              <a:rPr lang="zh-CN" altLang="en-US" sz="1800"/>
              <a:t>如果每个页面大小为2的k次方B，用二进制表示逻辑地址，末尾k位即为页内偏移量</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4522"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4523"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4524"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4525"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例题</a:t>
            </a:r>
          </a:p>
        </p:txBody>
      </p:sp>
      <p:sp>
        <p:nvSpPr>
          <p:cNvPr id="6451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6451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5" name="矩形 14"/>
          <p:cNvSpPr/>
          <p:nvPr/>
        </p:nvSpPr>
        <p:spPr>
          <a:xfrm>
            <a:off x="492125" y="1512888"/>
            <a:ext cx="8339138" cy="645160"/>
          </a:xfrm>
          <a:prstGeom prst="rect">
            <a:avLst/>
          </a:prstGeom>
          <a:noFill/>
          <a:ln w="9525">
            <a:noFill/>
          </a:ln>
        </p:spPr>
        <p:txBody>
          <a:bodyPr>
            <a:spAutoFit/>
          </a:bodyPr>
          <a:lstStyle/>
          <a:p>
            <a:pPr eaLnBrk="1" hangingPunct="1">
              <a:spcBef>
                <a:spcPts val="1200"/>
              </a:spcBef>
            </a:pPr>
            <a:r>
              <a:rPr lang="zh-CN" altLang="en-US" sz="1800" dirty="0">
                <a:solidFill>
                  <a:srgbClr val="FF0000"/>
                </a:solidFill>
                <a:cs typeface="微软雅黑" panose="020B0503020204020204" pitchFamily="34" charset="-122"/>
              </a:rPr>
              <a:t>例题：</a:t>
            </a:r>
            <a:r>
              <a:rPr lang="zh-CN" altLang="en-US" sz="1800" dirty="0">
                <a:cs typeface="微软雅黑" panose="020B0503020204020204" pitchFamily="34" charset="-122"/>
              </a:rPr>
              <a:t>某</a:t>
            </a:r>
            <a:r>
              <a:rPr lang="en-US" altLang="zh-CN" sz="1800" dirty="0">
                <a:cs typeface="微软雅黑" panose="020B0503020204020204" pitchFamily="34" charset="-122"/>
              </a:rPr>
              <a:t>32</a:t>
            </a:r>
            <a:r>
              <a:rPr lang="zh-CN" altLang="en-US" sz="1800" dirty="0">
                <a:cs typeface="微软雅黑" panose="020B0503020204020204" pitchFamily="34" charset="-122"/>
              </a:rPr>
              <a:t>位系统，页面大小为</a:t>
            </a:r>
            <a:r>
              <a:rPr lang="en-US" altLang="zh-CN" sz="1800" dirty="0">
                <a:cs typeface="微软雅黑" panose="020B0503020204020204" pitchFamily="34" charset="-122"/>
              </a:rPr>
              <a:t>1KB</a:t>
            </a:r>
            <a:r>
              <a:rPr lang="zh-CN" altLang="en-US" sz="1800" dirty="0">
                <a:cs typeface="微软雅黑" panose="020B0503020204020204" pitchFamily="34" charset="-122"/>
              </a:rPr>
              <a:t>，对于逻辑地址</a:t>
            </a:r>
            <a:r>
              <a:rPr lang="en-US" altLang="zh-CN" sz="1800" dirty="0">
                <a:cs typeface="微软雅黑" panose="020B0503020204020204" pitchFamily="34" charset="-122"/>
              </a:rPr>
              <a:t>3150</a:t>
            </a:r>
            <a:r>
              <a:rPr lang="zh-CN" altLang="en-US" sz="1800" dirty="0">
                <a:cs typeface="微软雅黑" panose="020B0503020204020204" pitchFamily="34" charset="-122"/>
              </a:rPr>
              <a:t>，试确定逻辑地址的结构，并计算页号和页内地址。</a:t>
            </a:r>
          </a:p>
        </p:txBody>
      </p:sp>
      <p:sp>
        <p:nvSpPr>
          <p:cNvPr id="16" name="矩形 15"/>
          <p:cNvSpPr/>
          <p:nvPr/>
        </p:nvSpPr>
        <p:spPr>
          <a:xfrm>
            <a:off x="500063" y="2343150"/>
            <a:ext cx="8339137" cy="1476375"/>
          </a:xfrm>
          <a:prstGeom prst="rect">
            <a:avLst/>
          </a:prstGeom>
          <a:noFill/>
          <a:ln w="9525">
            <a:noFill/>
          </a:ln>
        </p:spPr>
        <p:txBody>
          <a:bodyPr>
            <a:spAutoFit/>
          </a:bodyPr>
          <a:lstStyle/>
          <a:p>
            <a:r>
              <a:rPr lang="zh-CN" altLang="en-US" sz="1800" dirty="0">
                <a:solidFill>
                  <a:srgbClr val="FF0000"/>
                </a:solidFill>
                <a:cs typeface="微软雅黑" panose="020B0503020204020204" pitchFamily="34" charset="-122"/>
              </a:rPr>
              <a:t>解答：</a:t>
            </a:r>
            <a:r>
              <a:rPr lang="zh-CN" altLang="en-US" sz="1800" dirty="0">
                <a:cs typeface="微软雅黑" panose="020B0503020204020204" pitchFamily="34" charset="-122"/>
              </a:rPr>
              <a:t>因为页面大小</a:t>
            </a:r>
            <a:r>
              <a:rPr lang="en-US" altLang="zh-CN" sz="1800" dirty="0">
                <a:cs typeface="微软雅黑" panose="020B0503020204020204" pitchFamily="34" charset="-122"/>
              </a:rPr>
              <a:t>1KB=2</a:t>
            </a:r>
            <a:r>
              <a:rPr lang="en-US" altLang="zh-CN" sz="1800" baseline="30000" dirty="0">
                <a:cs typeface="微软雅黑" panose="020B0503020204020204" pitchFamily="34" charset="-122"/>
              </a:rPr>
              <a:t>10</a:t>
            </a:r>
            <a:r>
              <a:rPr lang="en-US" altLang="zh-CN" sz="1800" dirty="0">
                <a:cs typeface="微软雅黑" panose="020B0503020204020204" pitchFamily="34" charset="-122"/>
              </a:rPr>
              <a:t>B</a:t>
            </a:r>
            <a:r>
              <a:rPr lang="zh-CN" altLang="en-US" sz="1800" dirty="0">
                <a:cs typeface="微软雅黑" panose="020B0503020204020204" pitchFamily="34" charset="-122"/>
              </a:rPr>
              <a:t>，所以页内地址为</a:t>
            </a:r>
            <a:r>
              <a:rPr lang="en-US" altLang="zh-CN" sz="1800" dirty="0">
                <a:cs typeface="微软雅黑" panose="020B0503020204020204" pitchFamily="34" charset="-122"/>
              </a:rPr>
              <a:t>0-9</a:t>
            </a:r>
            <a:r>
              <a:rPr lang="zh-CN" altLang="en-US" sz="1800" dirty="0">
                <a:cs typeface="微软雅黑" panose="020B0503020204020204" pitchFamily="34" charset="-122"/>
              </a:rPr>
              <a:t>位共</a:t>
            </a:r>
            <a:r>
              <a:rPr lang="en-US" altLang="zh-CN" sz="1800" dirty="0">
                <a:cs typeface="微软雅黑" panose="020B0503020204020204" pitchFamily="34" charset="-122"/>
              </a:rPr>
              <a:t>10</a:t>
            </a:r>
            <a:r>
              <a:rPr lang="zh-CN" altLang="en-US" sz="1800" dirty="0">
                <a:cs typeface="微软雅黑" panose="020B0503020204020204" pitchFamily="34" charset="-122"/>
              </a:rPr>
              <a:t>位，页号为</a:t>
            </a:r>
            <a:r>
              <a:rPr lang="en-US" altLang="zh-CN" sz="1800" dirty="0">
                <a:cs typeface="微软雅黑" panose="020B0503020204020204" pitchFamily="34" charset="-122"/>
              </a:rPr>
              <a:t>10-31</a:t>
            </a:r>
            <a:r>
              <a:rPr lang="zh-CN" altLang="en-US" sz="1800" dirty="0">
                <a:cs typeface="微软雅黑" panose="020B0503020204020204" pitchFamily="34" charset="-122"/>
              </a:rPr>
              <a:t>位共</a:t>
            </a:r>
            <a:r>
              <a:rPr lang="en-US" altLang="zh-CN" sz="1800" dirty="0">
                <a:cs typeface="微软雅黑" panose="020B0503020204020204" pitchFamily="34" charset="-122"/>
              </a:rPr>
              <a:t>22</a:t>
            </a:r>
            <a:r>
              <a:rPr lang="zh-CN" altLang="en-US" sz="1800" dirty="0">
                <a:cs typeface="微软雅黑" panose="020B0503020204020204" pitchFamily="34" charset="-122"/>
              </a:rPr>
              <a:t>位。</a:t>
            </a:r>
          </a:p>
          <a:p>
            <a:r>
              <a:rPr lang="en-US" altLang="zh-CN" sz="1800" dirty="0">
                <a:cs typeface="微软雅黑" panose="020B0503020204020204" pitchFamily="34" charset="-122"/>
              </a:rPr>
              <a:t>     P = INT [ 3150 / 1024 ] = 3</a:t>
            </a:r>
            <a:r>
              <a:rPr lang="zh-CN" altLang="en-US" sz="1800" dirty="0">
                <a:cs typeface="微软雅黑" panose="020B0503020204020204" pitchFamily="34" charset="-122"/>
              </a:rPr>
              <a:t>    </a:t>
            </a:r>
            <a:endParaRPr lang="en-US" altLang="zh-CN" sz="1800" dirty="0">
              <a:cs typeface="微软雅黑" panose="020B0503020204020204" pitchFamily="34" charset="-122"/>
            </a:endParaRPr>
          </a:p>
          <a:p>
            <a:r>
              <a:rPr lang="en-US" altLang="zh-CN" sz="1800" dirty="0">
                <a:cs typeface="微软雅黑" panose="020B0503020204020204" pitchFamily="34" charset="-122"/>
              </a:rPr>
              <a:t>     d = [ 3150 ] mod 1024 = 78</a:t>
            </a:r>
          </a:p>
          <a:p>
            <a:r>
              <a:rPr lang="zh-CN" altLang="en-US" sz="1800" dirty="0">
                <a:cs typeface="微软雅黑" panose="020B0503020204020204" pitchFamily="34" charset="-122"/>
              </a:rPr>
              <a:t>    所以，页号为</a:t>
            </a:r>
            <a:r>
              <a:rPr lang="en-US" altLang="zh-CN" sz="1800" dirty="0">
                <a:cs typeface="微软雅黑" panose="020B0503020204020204" pitchFamily="34" charset="-122"/>
              </a:rPr>
              <a:t>3</a:t>
            </a:r>
            <a:r>
              <a:rPr lang="zh-CN" altLang="en-US" sz="1800" dirty="0">
                <a:cs typeface="微软雅黑" panose="020B0503020204020204" pitchFamily="34" charset="-122"/>
              </a:rPr>
              <a:t>，页内地址为</a:t>
            </a:r>
            <a:r>
              <a:rPr lang="en-US" altLang="zh-CN" sz="1800" dirty="0">
                <a:cs typeface="微软雅黑" panose="020B0503020204020204" pitchFamily="34" charset="-122"/>
              </a:rPr>
              <a:t>78</a:t>
            </a:r>
            <a:r>
              <a:rPr lang="zh-CN" altLang="en-US" sz="1800" dirty="0">
                <a:cs typeface="微软雅黑" panose="020B0503020204020204" pitchFamily="34" charset="-122"/>
              </a:rPr>
              <a:t>。</a:t>
            </a:r>
          </a:p>
        </p:txBody>
      </p:sp>
      <p:grpSp>
        <p:nvGrpSpPr>
          <p:cNvPr id="2" name="Group 23">
            <a:extLst>
              <a:ext uri="{FF2B5EF4-FFF2-40B4-BE49-F238E27FC236}">
                <a16:creationId xmlns:a16="http://schemas.microsoft.com/office/drawing/2014/main" id="{EDC774E9-A649-3492-9F59-B968A624A69C}"/>
              </a:ext>
            </a:extLst>
          </p:cNvPr>
          <p:cNvGrpSpPr/>
          <p:nvPr/>
        </p:nvGrpSpPr>
        <p:grpSpPr bwMode="auto">
          <a:xfrm>
            <a:off x="998199" y="3793798"/>
            <a:ext cx="6901223" cy="905528"/>
            <a:chOff x="872" y="1114"/>
            <a:chExt cx="4024" cy="528"/>
          </a:xfrm>
        </p:grpSpPr>
        <p:sp>
          <p:nvSpPr>
            <p:cNvPr id="3" name="Rectangle 7">
              <a:extLst>
                <a:ext uri="{FF2B5EF4-FFF2-40B4-BE49-F238E27FC236}">
                  <a16:creationId xmlns:a16="http://schemas.microsoft.com/office/drawing/2014/main" id="{D4334DD9-5C83-F934-C232-1DD02956B262}"/>
                </a:ext>
              </a:extLst>
            </p:cNvPr>
            <p:cNvSpPr>
              <a:spLocks noChangeArrowheads="1"/>
            </p:cNvSpPr>
            <p:nvPr/>
          </p:nvSpPr>
          <p:spPr bwMode="auto">
            <a:xfrm>
              <a:off x="2880" y="1392"/>
              <a:ext cx="1920" cy="250"/>
            </a:xfrm>
            <a:prstGeom prst="rect">
              <a:avLst/>
            </a:prstGeom>
            <a:solidFill>
              <a:schemeClr val="accent1">
                <a:lumMod val="75000"/>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chemeClr val="tx2"/>
                </a:buClr>
                <a:buSzPct val="75000"/>
                <a:buFont typeface="Monotype Sorts" pitchFamily="2" charset="2"/>
                <a:buNone/>
              </a:pPr>
              <a:r>
                <a:rPr kumimoji="1" lang="zh-CN" altLang="en-US" sz="1800" b="1" dirty="0">
                  <a:solidFill>
                    <a:schemeClr val="bg1"/>
                  </a:solidFill>
                  <a:latin typeface="+mn-ea"/>
                  <a:ea typeface="+mn-ea"/>
                </a:rPr>
                <a:t>页内偏移量</a:t>
              </a:r>
              <a:r>
                <a:rPr kumimoji="1" lang="en-US" altLang="zh-CN" sz="1800" b="1" dirty="0">
                  <a:solidFill>
                    <a:schemeClr val="bg1"/>
                  </a:solidFill>
                  <a:latin typeface="+mn-ea"/>
                  <a:ea typeface="+mn-ea"/>
                </a:rPr>
                <a:t>W</a:t>
              </a:r>
              <a:endParaRPr kumimoji="1" lang="zh-CN" altLang="en-US" sz="1800" b="1" dirty="0">
                <a:solidFill>
                  <a:schemeClr val="bg1"/>
                </a:solidFill>
                <a:latin typeface="+mn-ea"/>
                <a:ea typeface="+mn-ea"/>
              </a:endParaRPr>
            </a:p>
          </p:txBody>
        </p:sp>
        <p:sp>
          <p:nvSpPr>
            <p:cNvPr id="4" name="Rectangle 6">
              <a:extLst>
                <a:ext uri="{FF2B5EF4-FFF2-40B4-BE49-F238E27FC236}">
                  <a16:creationId xmlns:a16="http://schemas.microsoft.com/office/drawing/2014/main" id="{FE336090-527E-77AC-6B95-E85C4C4BC56B}"/>
                </a:ext>
              </a:extLst>
            </p:cNvPr>
            <p:cNvSpPr>
              <a:spLocks noChangeArrowheads="1"/>
            </p:cNvSpPr>
            <p:nvPr/>
          </p:nvSpPr>
          <p:spPr bwMode="auto">
            <a:xfrm>
              <a:off x="960" y="1392"/>
              <a:ext cx="1920" cy="250"/>
            </a:xfrm>
            <a:prstGeom prst="rect">
              <a:avLst/>
            </a:prstGeom>
            <a:solidFill>
              <a:srgbClr val="FFC000"/>
            </a:solid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nchor="ct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buChar cha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buChar char="u"/>
                <a:defRPr kumimoji="1" sz="2000">
                  <a:solidFill>
                    <a:schemeClr val="tx1"/>
                  </a:solidFill>
                  <a:latin typeface="Times New Roman" panose="02020603050405020304" pitchFamily="18" charset="0"/>
                  <a:ea typeface="宋体" panose="02010600030101010101" pitchFamily="2" charset="-122"/>
                </a:defRPr>
              </a:lvl3pPr>
              <a:lvl4pPr>
                <a:buClr>
                  <a:schemeClr val="tx1"/>
                </a:buClr>
                <a:buChar char="–"/>
                <a:defRPr kumimoji="1">
                  <a:solidFill>
                    <a:schemeClr val="tx1"/>
                  </a:solidFill>
                  <a:latin typeface="Times New Roman" panose="02020603050405020304" pitchFamily="18" charset="0"/>
                  <a:ea typeface="宋体" panose="02010600030101010101" pitchFamily="2" charset="-122"/>
                </a:defRPr>
              </a:lvl4pPr>
              <a:lvl5pPr>
                <a:buClr>
                  <a:schemeClr val="tx2"/>
                </a:buClr>
                <a:buChar cha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buChar char="•"/>
                <a:defRPr kumimoji="1">
                  <a:solidFill>
                    <a:schemeClr val="tx1"/>
                  </a:solidFill>
                  <a:latin typeface="Times New Roman" panose="02020603050405020304" pitchFamily="18" charset="0"/>
                  <a:ea typeface="宋体" panose="02010600030101010101" pitchFamily="2" charset="-122"/>
                </a:defRPr>
              </a:lvl9pPr>
            </a:lstStyle>
            <a:p>
              <a:pPr algn="ctr">
                <a:buFont typeface="Monotype Sorts" pitchFamily="2" charset="2"/>
                <a:buNone/>
                <a:defRPr/>
              </a:pPr>
              <a:r>
                <a:rPr lang="zh-CN" altLang="en-US" sz="1800" b="1">
                  <a:solidFill>
                    <a:schemeClr val="bg1"/>
                  </a:solidFill>
                  <a:latin typeface="+mn-ea"/>
                  <a:ea typeface="+mn-ea"/>
                </a:rPr>
                <a:t>页号</a:t>
              </a:r>
              <a:r>
                <a:rPr lang="en-US" altLang="zh-CN" sz="1800" b="1">
                  <a:solidFill>
                    <a:schemeClr val="bg1"/>
                  </a:solidFill>
                  <a:latin typeface="+mn-ea"/>
                  <a:ea typeface="+mn-ea"/>
                </a:rPr>
                <a:t>P</a:t>
              </a:r>
            </a:p>
          </p:txBody>
        </p:sp>
        <p:sp>
          <p:nvSpPr>
            <p:cNvPr id="5" name="Line 8">
              <a:extLst>
                <a:ext uri="{FF2B5EF4-FFF2-40B4-BE49-F238E27FC236}">
                  <a16:creationId xmlns:a16="http://schemas.microsoft.com/office/drawing/2014/main" id="{6EB41626-2BA7-0ABC-ECAC-2621C40702B5}"/>
                </a:ext>
              </a:extLst>
            </p:cNvPr>
            <p:cNvSpPr>
              <a:spLocks noChangeShapeType="1"/>
            </p:cNvSpPr>
            <p:nvPr/>
          </p:nvSpPr>
          <p:spPr bwMode="auto">
            <a:xfrm>
              <a:off x="960" y="1392"/>
              <a:ext cx="384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6" name="Line 9">
              <a:extLst>
                <a:ext uri="{FF2B5EF4-FFF2-40B4-BE49-F238E27FC236}">
                  <a16:creationId xmlns:a16="http://schemas.microsoft.com/office/drawing/2014/main" id="{A67B5FEC-F67A-6E25-96A2-60823CA20308}"/>
                </a:ext>
              </a:extLst>
            </p:cNvPr>
            <p:cNvSpPr>
              <a:spLocks noChangeShapeType="1"/>
            </p:cNvSpPr>
            <p:nvPr/>
          </p:nvSpPr>
          <p:spPr bwMode="auto">
            <a:xfrm>
              <a:off x="960" y="1642"/>
              <a:ext cx="384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7" name="Line 10">
              <a:extLst>
                <a:ext uri="{FF2B5EF4-FFF2-40B4-BE49-F238E27FC236}">
                  <a16:creationId xmlns:a16="http://schemas.microsoft.com/office/drawing/2014/main" id="{A4771527-E885-59C7-5725-E98E05A414BB}"/>
                </a:ext>
              </a:extLst>
            </p:cNvPr>
            <p:cNvSpPr>
              <a:spLocks noChangeShapeType="1"/>
            </p:cNvSpPr>
            <p:nvPr/>
          </p:nvSpPr>
          <p:spPr bwMode="auto">
            <a:xfrm>
              <a:off x="960" y="1392"/>
              <a:ext cx="0" cy="25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8" name="Line 11">
              <a:extLst>
                <a:ext uri="{FF2B5EF4-FFF2-40B4-BE49-F238E27FC236}">
                  <a16:creationId xmlns:a16="http://schemas.microsoft.com/office/drawing/2014/main" id="{C9BA6A3D-E094-9C8A-DED5-2488AF385801}"/>
                </a:ext>
              </a:extLst>
            </p:cNvPr>
            <p:cNvSpPr>
              <a:spLocks noChangeShapeType="1"/>
            </p:cNvSpPr>
            <p:nvPr/>
          </p:nvSpPr>
          <p:spPr bwMode="auto">
            <a:xfrm>
              <a:off x="2880" y="1392"/>
              <a:ext cx="0" cy="2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9" name="Line 12">
              <a:extLst>
                <a:ext uri="{FF2B5EF4-FFF2-40B4-BE49-F238E27FC236}">
                  <a16:creationId xmlns:a16="http://schemas.microsoft.com/office/drawing/2014/main" id="{78E54889-54D9-AAF8-6801-821C7DA62546}"/>
                </a:ext>
              </a:extLst>
            </p:cNvPr>
            <p:cNvSpPr>
              <a:spLocks noChangeShapeType="1"/>
            </p:cNvSpPr>
            <p:nvPr/>
          </p:nvSpPr>
          <p:spPr bwMode="auto">
            <a:xfrm>
              <a:off x="4800" y="1392"/>
              <a:ext cx="0" cy="25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a:latin typeface="+mn-ea"/>
              </a:endParaRPr>
            </a:p>
          </p:txBody>
        </p:sp>
        <p:sp>
          <p:nvSpPr>
            <p:cNvPr id="10" name="Text Box 19">
              <a:extLst>
                <a:ext uri="{FF2B5EF4-FFF2-40B4-BE49-F238E27FC236}">
                  <a16:creationId xmlns:a16="http://schemas.microsoft.com/office/drawing/2014/main" id="{DB8F1A75-24D1-25A4-37B6-04025A944E53}"/>
                </a:ext>
              </a:extLst>
            </p:cNvPr>
            <p:cNvSpPr txBox="1">
              <a:spLocks noChangeArrowheads="1"/>
            </p:cNvSpPr>
            <p:nvPr/>
          </p:nvSpPr>
          <p:spPr bwMode="auto">
            <a:xfrm>
              <a:off x="872" y="1184"/>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31</a:t>
              </a:r>
            </a:p>
          </p:txBody>
        </p:sp>
        <p:sp>
          <p:nvSpPr>
            <p:cNvPr id="11" name="Text Box 20">
              <a:extLst>
                <a:ext uri="{FF2B5EF4-FFF2-40B4-BE49-F238E27FC236}">
                  <a16:creationId xmlns:a16="http://schemas.microsoft.com/office/drawing/2014/main" id="{8C997033-02C2-9650-3643-98422473FDD0}"/>
                </a:ext>
              </a:extLst>
            </p:cNvPr>
            <p:cNvSpPr txBox="1">
              <a:spLocks noChangeArrowheads="1"/>
            </p:cNvSpPr>
            <p:nvPr/>
          </p:nvSpPr>
          <p:spPr bwMode="auto">
            <a:xfrm>
              <a:off x="2602" y="1198"/>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dirty="0">
                  <a:latin typeface="+mn-ea"/>
                  <a:ea typeface="+mn-ea"/>
                </a:rPr>
                <a:t>10</a:t>
              </a:r>
              <a:endParaRPr lang="en-US" altLang="zh-CN" sz="1800" dirty="0">
                <a:latin typeface="+mn-ea"/>
                <a:ea typeface="+mn-ea"/>
              </a:endParaRPr>
            </a:p>
          </p:txBody>
        </p:sp>
        <p:sp>
          <p:nvSpPr>
            <p:cNvPr id="12" name="Text Box 21">
              <a:extLst>
                <a:ext uri="{FF2B5EF4-FFF2-40B4-BE49-F238E27FC236}">
                  <a16:creationId xmlns:a16="http://schemas.microsoft.com/office/drawing/2014/main" id="{69311DD8-CBAF-CEBB-97C8-08F5FC019ADA}"/>
                </a:ext>
              </a:extLst>
            </p:cNvPr>
            <p:cNvSpPr txBox="1">
              <a:spLocks noChangeArrowheads="1"/>
            </p:cNvSpPr>
            <p:nvPr/>
          </p:nvSpPr>
          <p:spPr bwMode="auto">
            <a:xfrm>
              <a:off x="2871" y="1197"/>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dirty="0">
                  <a:latin typeface="+mn-ea"/>
                  <a:ea typeface="+mn-ea"/>
                </a:rPr>
                <a:t>9</a:t>
              </a:r>
              <a:endParaRPr lang="en-US" altLang="zh-CN" sz="1800" dirty="0">
                <a:latin typeface="+mn-ea"/>
                <a:ea typeface="+mn-ea"/>
              </a:endParaRPr>
            </a:p>
          </p:txBody>
        </p:sp>
        <p:sp>
          <p:nvSpPr>
            <p:cNvPr id="13" name="Text Box 22">
              <a:extLst>
                <a:ext uri="{FF2B5EF4-FFF2-40B4-BE49-F238E27FC236}">
                  <a16:creationId xmlns:a16="http://schemas.microsoft.com/office/drawing/2014/main" id="{CEA26410-68BF-283C-1607-4BD248317B3B}"/>
                </a:ext>
              </a:extLst>
            </p:cNvPr>
            <p:cNvSpPr txBox="1">
              <a:spLocks noChangeArrowheads="1"/>
            </p:cNvSpPr>
            <p:nvPr/>
          </p:nvSpPr>
          <p:spPr bwMode="auto">
            <a:xfrm>
              <a:off x="4608" y="1114"/>
              <a:ext cx="288"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a:latin typeface="+mn-ea"/>
                  <a:ea typeface="+mn-ea"/>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780"/>
            <a:ext cx="4507230" cy="374650"/>
          </a:xfrm>
          <a:prstGeom prst="rect">
            <a:avLst/>
          </a:prstGeom>
          <a:noFill/>
        </p:spPr>
        <p:txBody>
          <a:bodyPr wrap="square" lIns="68571" tIns="34285" rIns="68571" bIns="34285">
            <a:spAutoFit/>
          </a:bodyPr>
          <a:lstStyle/>
          <a:p>
            <a:pPr marR="0" defTabSz="914400">
              <a:buClrTx/>
              <a:buSzTx/>
              <a:buFontTx/>
              <a:buNone/>
              <a:defRPr/>
            </a:pPr>
            <a:r>
              <a:rPr lang="zh-CN" altLang="en-US" sz="2000" b="1" noProof="0" dirty="0">
                <a:solidFill>
                  <a:schemeClr val="bg1">
                    <a:lumMod val="50000"/>
                  </a:schemeClr>
                </a:solidFill>
                <a:sym typeface="+mn-ea"/>
              </a:rPr>
              <a:t>基本地址变换机构⭐</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662305" y="666750"/>
            <a:ext cx="7385050" cy="645160"/>
          </a:xfrm>
          <a:prstGeom prst="rect">
            <a:avLst/>
          </a:prstGeom>
          <a:noFill/>
        </p:spPr>
        <p:txBody>
          <a:bodyPr wrap="square" rtlCol="0" anchor="t">
            <a:spAutoFit/>
          </a:bodyPr>
          <a:lstStyle/>
          <a:p>
            <a:r>
              <a:rPr lang="zh-CN" altLang="en-US" sz="1800" dirty="0"/>
              <a:t>基本地址变换结构就是在基本分页存储管理中用于实现逻辑地址到物理地址转换的一组硬件机构</a:t>
            </a:r>
          </a:p>
        </p:txBody>
      </p:sp>
      <p:sp>
        <p:nvSpPr>
          <p:cNvPr id="2" name="文本框 1"/>
          <p:cNvSpPr txBox="1"/>
          <p:nvPr/>
        </p:nvSpPr>
        <p:spPr>
          <a:xfrm>
            <a:off x="755650" y="1311910"/>
            <a:ext cx="7632065" cy="338554"/>
          </a:xfrm>
          <a:prstGeom prst="rect">
            <a:avLst/>
          </a:prstGeom>
          <a:noFill/>
        </p:spPr>
        <p:txBody>
          <a:bodyPr wrap="square" rtlCol="0" anchor="t">
            <a:spAutoFit/>
          </a:bodyPr>
          <a:lstStyle/>
          <a:p>
            <a:r>
              <a:rPr lang="zh-CN" altLang="en-US" sz="1600" dirty="0">
                <a:solidFill>
                  <a:schemeClr val="accent1">
                    <a:lumMod val="75000"/>
                  </a:schemeClr>
                </a:solidFill>
              </a:rPr>
              <a:t>设页面大小为L，逻辑地址A到物理地址E的变换过程如下：</a:t>
            </a:r>
          </a:p>
        </p:txBody>
      </p:sp>
      <p:grpSp>
        <p:nvGrpSpPr>
          <p:cNvPr id="16" name="组合 15">
            <a:extLst>
              <a:ext uri="{FF2B5EF4-FFF2-40B4-BE49-F238E27FC236}">
                <a16:creationId xmlns:a16="http://schemas.microsoft.com/office/drawing/2014/main" id="{7E30376F-7B57-E180-FDAD-C1CC712CFDAC}"/>
              </a:ext>
            </a:extLst>
          </p:cNvPr>
          <p:cNvGrpSpPr/>
          <p:nvPr/>
        </p:nvGrpSpPr>
        <p:grpSpPr>
          <a:xfrm>
            <a:off x="1828800" y="1650464"/>
            <a:ext cx="5044949" cy="3460242"/>
            <a:chOff x="2286000" y="3181350"/>
            <a:chExt cx="5044949" cy="3460242"/>
          </a:xfrm>
        </p:grpSpPr>
        <p:grpSp>
          <p:nvGrpSpPr>
            <p:cNvPr id="15" name="组合 14">
              <a:extLst>
                <a:ext uri="{FF2B5EF4-FFF2-40B4-BE49-F238E27FC236}">
                  <a16:creationId xmlns:a16="http://schemas.microsoft.com/office/drawing/2014/main" id="{8B1C34F1-1EE4-D0DF-CEA0-93762C3D5CED}"/>
                </a:ext>
              </a:extLst>
            </p:cNvPr>
            <p:cNvGrpSpPr/>
            <p:nvPr/>
          </p:nvGrpSpPr>
          <p:grpSpPr>
            <a:xfrm>
              <a:off x="2286000" y="3181350"/>
              <a:ext cx="5044949" cy="3460242"/>
              <a:chOff x="1600200" y="1683258"/>
              <a:chExt cx="5044949" cy="3460242"/>
            </a:xfrm>
          </p:grpSpPr>
          <p:grpSp>
            <p:nvGrpSpPr>
              <p:cNvPr id="10" name="组合 9">
                <a:extLst>
                  <a:ext uri="{FF2B5EF4-FFF2-40B4-BE49-F238E27FC236}">
                    <a16:creationId xmlns:a16="http://schemas.microsoft.com/office/drawing/2014/main" id="{B55BD1AB-D42A-AF8D-953D-27AC61B74CDC}"/>
                  </a:ext>
                </a:extLst>
              </p:cNvPr>
              <p:cNvGrpSpPr/>
              <p:nvPr/>
            </p:nvGrpSpPr>
            <p:grpSpPr>
              <a:xfrm>
                <a:off x="1600200" y="1683258"/>
                <a:ext cx="5044949" cy="3460242"/>
                <a:chOff x="1143000" y="1809750"/>
                <a:chExt cx="5044949" cy="3460242"/>
              </a:xfrm>
            </p:grpSpPr>
            <p:pic>
              <p:nvPicPr>
                <p:cNvPr id="9" name="图片 8">
                  <a:extLst>
                    <a:ext uri="{FF2B5EF4-FFF2-40B4-BE49-F238E27FC236}">
                      <a16:creationId xmlns:a16="http://schemas.microsoft.com/office/drawing/2014/main" id="{00880C5B-F1C1-7D9E-4F16-6887EA609A52}"/>
                    </a:ext>
                  </a:extLst>
                </p:cNvPr>
                <p:cNvPicPr>
                  <a:picLocks noChangeAspect="1"/>
                </p:cNvPicPr>
                <p:nvPr/>
              </p:nvPicPr>
              <p:blipFill>
                <a:blip r:embed="rId3"/>
                <a:stretch>
                  <a:fillRect/>
                </a:stretch>
              </p:blipFill>
              <p:spPr>
                <a:xfrm>
                  <a:off x="1143000" y="1809750"/>
                  <a:ext cx="5044949" cy="3460242"/>
                </a:xfrm>
                <a:prstGeom prst="rect">
                  <a:avLst/>
                </a:prstGeom>
              </p:spPr>
            </p:pic>
            <p:sp>
              <p:nvSpPr>
                <p:cNvPr id="3" name="文本框 2">
                  <a:extLst>
                    <a:ext uri="{FF2B5EF4-FFF2-40B4-BE49-F238E27FC236}">
                      <a16:creationId xmlns:a16="http://schemas.microsoft.com/office/drawing/2014/main" id="{089EBE08-A508-4C58-05C1-BD0F5AB040F5}"/>
                    </a:ext>
                  </a:extLst>
                </p:cNvPr>
                <p:cNvSpPr txBox="1"/>
                <p:nvPr/>
              </p:nvSpPr>
              <p:spPr>
                <a:xfrm>
                  <a:off x="4038600" y="4705350"/>
                  <a:ext cx="954107"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页表驻留内存</a:t>
                  </a:r>
                </a:p>
              </p:txBody>
            </p:sp>
            <p:cxnSp>
              <p:nvCxnSpPr>
                <p:cNvPr id="5" name="直接连接符 4">
                  <a:extLst>
                    <a:ext uri="{FF2B5EF4-FFF2-40B4-BE49-F238E27FC236}">
                      <a16:creationId xmlns:a16="http://schemas.microsoft.com/office/drawing/2014/main" id="{5DBAEBC4-3535-5469-09CE-979CA744B1AF}"/>
                    </a:ext>
                  </a:extLst>
                </p:cNvPr>
                <p:cNvCxnSpPr>
                  <a:cxnSpLocks/>
                </p:cNvCxnSpPr>
                <p:nvPr/>
              </p:nvCxnSpPr>
              <p:spPr>
                <a:xfrm>
                  <a:off x="3474974" y="4857750"/>
                  <a:ext cx="3810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34C95C45-AC53-A896-6832-597DBD4F0EE6}"/>
                  </a:ext>
                </a:extLst>
              </p:cNvPr>
              <p:cNvSpPr txBox="1"/>
              <p:nvPr/>
            </p:nvSpPr>
            <p:spPr>
              <a:xfrm>
                <a:off x="2971800" y="1805501"/>
                <a:ext cx="954107" cy="400110"/>
              </a:xfrm>
              <a:prstGeom prst="rect">
                <a:avLst/>
              </a:prstGeom>
              <a:noFill/>
              <a:ln w="12700">
                <a:noFill/>
              </a:ln>
            </p:spPr>
            <p:txBody>
              <a:bodyPr wrap="none" rtlCol="0">
                <a:spAutoFit/>
              </a:bodyPr>
              <a:lstStyle/>
              <a:p>
                <a:pPr algn="ctr"/>
                <a:r>
                  <a:rPr lang="zh-CN" altLang="en-US" sz="1000" dirty="0">
                    <a:solidFill>
                      <a:srgbClr val="FF0000"/>
                    </a:solidFill>
                  </a:rPr>
                  <a:t>访问的页号</a:t>
                </a:r>
                <a:endParaRPr lang="en-US" altLang="zh-CN" sz="1000" dirty="0">
                  <a:solidFill>
                    <a:srgbClr val="FF0000"/>
                  </a:solidFill>
                </a:endParaRPr>
              </a:p>
              <a:p>
                <a:pPr algn="ctr"/>
                <a:r>
                  <a:rPr lang="zh-CN" altLang="en-US" sz="1000" dirty="0">
                    <a:solidFill>
                      <a:srgbClr val="FF0000"/>
                    </a:solidFill>
                  </a:rPr>
                  <a:t>超出页表长度</a:t>
                </a:r>
              </a:p>
            </p:txBody>
          </p:sp>
        </p:grpSp>
        <p:cxnSp>
          <p:nvCxnSpPr>
            <p:cNvPr id="12" name="直接箭头连接符 11">
              <a:extLst>
                <a:ext uri="{FF2B5EF4-FFF2-40B4-BE49-F238E27FC236}">
                  <a16:creationId xmlns:a16="http://schemas.microsoft.com/office/drawing/2014/main" id="{29860EA7-C3F4-1FC1-5243-BD0298867F4E}"/>
                </a:ext>
              </a:extLst>
            </p:cNvPr>
            <p:cNvCxnSpPr/>
            <p:nvPr/>
          </p:nvCxnSpPr>
          <p:spPr>
            <a:xfrm flipV="1">
              <a:off x="3877500" y="3528823"/>
              <a:ext cx="954659" cy="3810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18" name="直接箭头连接符 17">
            <a:extLst>
              <a:ext uri="{FF2B5EF4-FFF2-40B4-BE49-F238E27FC236}">
                <a16:creationId xmlns:a16="http://schemas.microsoft.com/office/drawing/2014/main" id="{6CDA6B61-629D-AEDF-AA55-035111928CC1}"/>
              </a:ext>
            </a:extLst>
          </p:cNvPr>
          <p:cNvCxnSpPr/>
          <p:nvPr/>
        </p:nvCxnSpPr>
        <p:spPr>
          <a:xfrm flipH="1">
            <a:off x="3505200" y="2571750"/>
            <a:ext cx="2133600" cy="1371600"/>
          </a:xfrm>
          <a:prstGeom prst="straightConnector1">
            <a:avLst/>
          </a:prstGeom>
          <a:ln w="127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34E00B7-0E12-02F2-BBA2-BD7B28098A18}"/>
              </a:ext>
            </a:extLst>
          </p:cNvPr>
          <p:cNvSpPr txBox="1"/>
          <p:nvPr/>
        </p:nvSpPr>
        <p:spPr>
          <a:xfrm>
            <a:off x="5638800" y="3889942"/>
            <a:ext cx="266420" cy="246221"/>
          </a:xfrm>
          <a:prstGeom prst="rect">
            <a:avLst/>
          </a:prstGeom>
          <a:noFill/>
          <a:ln w="12700">
            <a:noFill/>
          </a:ln>
        </p:spPr>
        <p:txBody>
          <a:bodyPr wrap="none" rtlCol="0">
            <a:spAutoFit/>
          </a:bodyPr>
          <a:lstStyle/>
          <a:p>
            <a:pPr algn="l"/>
            <a:r>
              <a:rPr lang="en-US" altLang="zh-CN" sz="1000" dirty="0">
                <a:solidFill>
                  <a:srgbClr val="FF0000"/>
                </a:solidFill>
              </a:rPr>
              <a:t>b</a:t>
            </a:r>
            <a:endParaRPr lang="zh-CN" altLang="en-US" sz="1000" dirty="0">
              <a:solidFill>
                <a:srgbClr val="FF0000"/>
              </a:solidFill>
            </a:endParaRPr>
          </a:p>
        </p:txBody>
      </p:sp>
      <p:sp>
        <p:nvSpPr>
          <p:cNvPr id="20" name="文本框 19">
            <a:extLst>
              <a:ext uri="{FF2B5EF4-FFF2-40B4-BE49-F238E27FC236}">
                <a16:creationId xmlns:a16="http://schemas.microsoft.com/office/drawing/2014/main" id="{A81E58AA-133F-87ED-8AE5-F02BDDDE6617}"/>
              </a:ext>
            </a:extLst>
          </p:cNvPr>
          <p:cNvSpPr txBox="1"/>
          <p:nvPr/>
        </p:nvSpPr>
        <p:spPr>
          <a:xfrm>
            <a:off x="5924997" y="3889942"/>
            <a:ext cx="697627" cy="246221"/>
          </a:xfrm>
          <a:prstGeom prst="rect">
            <a:avLst/>
          </a:prstGeom>
          <a:noFill/>
          <a:ln w="12700">
            <a:noFill/>
          </a:ln>
        </p:spPr>
        <p:txBody>
          <a:bodyPr wrap="none" rtlCol="0">
            <a:spAutoFit/>
          </a:bodyPr>
          <a:lstStyle/>
          <a:p>
            <a:pPr algn="l"/>
            <a:r>
              <a:rPr lang="zh-CN" altLang="en-US" sz="1000" dirty="0">
                <a:solidFill>
                  <a:srgbClr val="FF0000"/>
                </a:solidFill>
              </a:rPr>
              <a:t>页内地址</a:t>
            </a:r>
          </a:p>
        </p:txBody>
      </p:sp>
      <p:sp>
        <p:nvSpPr>
          <p:cNvPr id="21" name="文本框 20">
            <a:extLst>
              <a:ext uri="{FF2B5EF4-FFF2-40B4-BE49-F238E27FC236}">
                <a16:creationId xmlns:a16="http://schemas.microsoft.com/office/drawing/2014/main" id="{E2CA693B-7A1A-087E-0DC1-1BB7377DBDA7}"/>
              </a:ext>
            </a:extLst>
          </p:cNvPr>
          <p:cNvSpPr txBox="1"/>
          <p:nvPr/>
        </p:nvSpPr>
        <p:spPr>
          <a:xfrm>
            <a:off x="6940052" y="3889941"/>
            <a:ext cx="2013693" cy="246221"/>
          </a:xfrm>
          <a:prstGeom prst="rect">
            <a:avLst/>
          </a:prstGeom>
          <a:noFill/>
          <a:ln w="12700">
            <a:noFill/>
          </a:ln>
        </p:spPr>
        <p:txBody>
          <a:bodyPr wrap="none" rtlCol="0">
            <a:spAutoFit/>
          </a:bodyPr>
          <a:lstStyle/>
          <a:p>
            <a:pPr algn="l"/>
            <a:r>
              <a:rPr lang="zh-CN" altLang="en-US" sz="1000" dirty="0">
                <a:solidFill>
                  <a:srgbClr val="FF0000"/>
                </a:solidFill>
              </a:rPr>
              <a:t>页内地址</a:t>
            </a:r>
            <a:r>
              <a:rPr lang="en-US" altLang="zh-CN" sz="1000" dirty="0">
                <a:solidFill>
                  <a:srgbClr val="FF0000"/>
                </a:solidFill>
              </a:rPr>
              <a:t>=</a:t>
            </a:r>
            <a:r>
              <a:rPr lang="zh-CN" altLang="en-US" sz="1000" dirty="0">
                <a:solidFill>
                  <a:srgbClr val="FF0000"/>
                </a:solidFill>
              </a:rPr>
              <a:t>物理块内部偏移地址</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780"/>
            <a:ext cx="4507230" cy="374650"/>
          </a:xfrm>
          <a:prstGeom prst="rect">
            <a:avLst/>
          </a:prstGeom>
          <a:noFill/>
        </p:spPr>
        <p:txBody>
          <a:bodyPr wrap="square" lIns="68571" tIns="34285" rIns="68571" bIns="34285">
            <a:spAutoFit/>
          </a:bodyPr>
          <a:lstStyle/>
          <a:p>
            <a:pPr marR="0" defTabSz="914400">
              <a:buClrTx/>
              <a:buSzTx/>
              <a:buFontTx/>
              <a:buNone/>
              <a:defRPr/>
            </a:pPr>
            <a:r>
              <a:rPr lang="zh-CN" altLang="en-US" sz="2000" b="1" noProof="0" dirty="0">
                <a:solidFill>
                  <a:schemeClr val="bg1">
                    <a:lumMod val="50000"/>
                  </a:schemeClr>
                </a:solidFill>
                <a:sym typeface="+mn-ea"/>
              </a:rPr>
              <a:t>基本地址变换机构⭐</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457200" y="1352550"/>
            <a:ext cx="8611870" cy="2861310"/>
          </a:xfrm>
          <a:prstGeom prst="rect">
            <a:avLst/>
          </a:prstGeom>
          <a:noFill/>
        </p:spPr>
        <p:txBody>
          <a:bodyPr wrap="square" rtlCol="0" anchor="t">
            <a:spAutoFit/>
          </a:bodyPr>
          <a:lstStyle/>
          <a:p>
            <a:pPr>
              <a:lnSpc>
                <a:spcPct val="150000"/>
              </a:lnSpc>
            </a:pPr>
            <a:r>
              <a:rPr lang="zh-CN" altLang="en-US" sz="2000" dirty="0"/>
              <a:t>①计算页号P和页内偏移量W(如果用十进制数手算，则P=A/L，W=A%L；</a:t>
            </a:r>
            <a:r>
              <a:rPr lang="en-US" altLang="zh-CN" sz="2000" dirty="0"/>
              <a:t>)</a:t>
            </a:r>
          </a:p>
          <a:p>
            <a:pPr>
              <a:lnSpc>
                <a:spcPct val="150000"/>
              </a:lnSpc>
            </a:pPr>
            <a:r>
              <a:rPr lang="zh-CN" altLang="en-US" sz="2000" dirty="0"/>
              <a:t>②比较页号P和页表长度M，若P≥M，则产生越界中断，否则继续执行。</a:t>
            </a:r>
          </a:p>
          <a:p>
            <a:pPr>
              <a:lnSpc>
                <a:spcPct val="150000"/>
              </a:lnSpc>
            </a:pPr>
            <a:r>
              <a:rPr lang="zh-CN" altLang="en-US" sz="2000" dirty="0"/>
              <a:t>③页表中页号P对应的</a:t>
            </a:r>
            <a:r>
              <a:rPr lang="zh-CN" altLang="en-US" sz="2000" dirty="0">
                <a:solidFill>
                  <a:srgbClr val="FF0000"/>
                </a:solidFill>
              </a:rPr>
              <a:t>页表项地址=页表起始地址F+页号P*页表项长度</a:t>
            </a:r>
            <a:r>
              <a:rPr lang="zh-CN" altLang="en-US" sz="2000" dirty="0"/>
              <a:t>，得出该页表项内容b，即为内存块号。</a:t>
            </a:r>
          </a:p>
          <a:p>
            <a:pPr>
              <a:lnSpc>
                <a:spcPct val="150000"/>
              </a:lnSpc>
            </a:pPr>
            <a:r>
              <a:rPr lang="zh-CN" altLang="en-US" sz="2000" dirty="0"/>
              <a:t>④计算E=b*L+W，用得到的物理地址E去访存(如果内存块号、页面偏移量是用二进制表示的，那么把二者拼接起来就是最终的物理地址了)</a:t>
            </a:r>
          </a:p>
        </p:txBody>
      </p:sp>
      <p:sp>
        <p:nvSpPr>
          <p:cNvPr id="10" name="文本框 9"/>
          <p:cNvSpPr txBox="1"/>
          <p:nvPr/>
        </p:nvSpPr>
        <p:spPr>
          <a:xfrm>
            <a:off x="533400" y="1047750"/>
            <a:ext cx="4572000" cy="398780"/>
          </a:xfrm>
          <a:prstGeom prst="rect">
            <a:avLst/>
          </a:prstGeom>
          <a:noFill/>
        </p:spPr>
        <p:txBody>
          <a:bodyPr wrap="square" rtlCol="0" anchor="t">
            <a:spAutoFit/>
          </a:bodyPr>
          <a:lstStyle/>
          <a:p>
            <a:r>
              <a:rPr lang="zh-CN" altLang="en-US" sz="2000">
                <a:solidFill>
                  <a:schemeClr val="accent1">
                    <a:lumMod val="75000"/>
                  </a:schemeClr>
                </a:solidFill>
              </a:rPr>
              <a:t>分析：</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
        <p:nvSpPr>
          <p:cNvPr id="68611" name="Rectangle 3"/>
          <p:cNvSpPr/>
          <p:nvPr/>
        </p:nvSpPr>
        <p:spPr>
          <a:xfrm>
            <a:off x="250825" y="692150"/>
            <a:ext cx="8970010" cy="2335530"/>
          </a:xfrm>
          <a:prstGeom prst="rect">
            <a:avLst/>
          </a:prstGeom>
          <a:noFill/>
          <a:ln w="9525">
            <a:noFill/>
          </a:ln>
        </p:spPr>
        <p:txBody>
          <a:bodyPr wrap="square">
            <a:spAutoFit/>
          </a:bodyPr>
          <a:lstStyle/>
          <a:p>
            <a:pPr eaLnBrk="1" hangingPunct="1">
              <a:lnSpc>
                <a:spcPts val="3500"/>
              </a:lnSpc>
              <a:buClr>
                <a:schemeClr val="tx2"/>
              </a:buClr>
              <a:buSzPct val="95000"/>
            </a:pPr>
            <a:r>
              <a:rPr lang="zh-CN" altLang="en-US" sz="1800" dirty="0">
                <a:solidFill>
                  <a:srgbClr val="FF0000"/>
                </a:solidFill>
                <a:cs typeface="微软雅黑" panose="020B0503020204020204" pitchFamily="34" charset="-122"/>
              </a:rPr>
              <a:t>例题：</a:t>
            </a:r>
            <a:r>
              <a:rPr lang="zh-CN" altLang="en-US" sz="1800" dirty="0">
                <a:cs typeface="微软雅黑" panose="020B0503020204020204" pitchFamily="34" charset="-122"/>
              </a:rPr>
              <a:t>某分页系统页面大小为</a:t>
            </a:r>
            <a:r>
              <a:rPr lang="en-US" altLang="zh-CN" sz="1800" dirty="0">
                <a:cs typeface="微软雅黑" panose="020B0503020204020204" pitchFamily="34" charset="-122"/>
              </a:rPr>
              <a:t>4KB</a:t>
            </a:r>
            <a:r>
              <a:rPr lang="zh-CN" altLang="en-US" sz="1800" dirty="0">
                <a:cs typeface="微软雅黑" panose="020B0503020204020204" pitchFamily="34" charset="-122"/>
              </a:rPr>
              <a:t>，每个页表项占用</a:t>
            </a:r>
            <a:r>
              <a:rPr lang="en-US" altLang="zh-CN" sz="1800" dirty="0">
                <a:cs typeface="微软雅黑" panose="020B0503020204020204" pitchFamily="34" charset="-122"/>
              </a:rPr>
              <a:t>4Byte</a:t>
            </a:r>
            <a:r>
              <a:rPr lang="zh-CN" altLang="en-US" sz="1800" dirty="0">
                <a:cs typeface="微软雅黑" panose="020B0503020204020204" pitchFamily="34" charset="-122"/>
              </a:rPr>
              <a:t>，若某进程大小为</a:t>
            </a:r>
            <a:r>
              <a:rPr lang="en-US" altLang="zh-CN" sz="1800" dirty="0">
                <a:cs typeface="微软雅黑" panose="020B0503020204020204" pitchFamily="34" charset="-122"/>
              </a:rPr>
              <a:t>120MB</a:t>
            </a:r>
            <a:r>
              <a:rPr lang="zh-CN" altLang="en-US" sz="1800" dirty="0">
                <a:cs typeface="微软雅黑" panose="020B0503020204020204" pitchFamily="34" charset="-122"/>
              </a:rPr>
              <a:t>，请计算回答：</a:t>
            </a:r>
            <a:endParaRPr lang="en-US" altLang="zh-CN" sz="1800" dirty="0">
              <a:cs typeface="微软雅黑" panose="020B0503020204020204" pitchFamily="34" charset="-122"/>
            </a:endParaRPr>
          </a:p>
          <a:p>
            <a:pPr eaLnBrk="1" hangingPunct="1">
              <a:lnSpc>
                <a:spcPts val="3500"/>
              </a:lnSpc>
              <a:buClr>
                <a:schemeClr val="tx2"/>
              </a:buClr>
              <a:buSzPct val="95000"/>
            </a:pPr>
            <a:r>
              <a:rPr lang="zh-CN" altLang="en-US" sz="1800" dirty="0">
                <a:cs typeface="微软雅黑" panose="020B0503020204020204" pitchFamily="34" charset="-122"/>
              </a:rPr>
              <a:t>（</a:t>
            </a:r>
            <a:r>
              <a:rPr lang="en-US" altLang="zh-CN" sz="1800" dirty="0">
                <a:cs typeface="微软雅黑" panose="020B0503020204020204" pitchFamily="34" charset="-122"/>
              </a:rPr>
              <a:t>1</a:t>
            </a:r>
            <a:r>
              <a:rPr lang="zh-CN" altLang="en-US" sz="1800" dirty="0">
                <a:cs typeface="微软雅黑" panose="020B0503020204020204" pitchFamily="34" charset="-122"/>
              </a:rPr>
              <a:t>）每个页面可以存储几个</a:t>
            </a:r>
            <a:r>
              <a:rPr lang="zh-CN" altLang="en-US" sz="1800" dirty="0">
                <a:cs typeface="微软雅黑" panose="020B0503020204020204" pitchFamily="34" charset="-122"/>
                <a:sym typeface="+mn-ea"/>
              </a:rPr>
              <a:t>页表项</a:t>
            </a:r>
            <a:r>
              <a:rPr lang="zh-CN" altLang="en-US" sz="1800" dirty="0">
                <a:cs typeface="微软雅黑" panose="020B0503020204020204" pitchFamily="34" charset="-122"/>
              </a:rPr>
              <a:t>？</a:t>
            </a:r>
            <a:endParaRPr lang="en-US" altLang="zh-CN" sz="1800" dirty="0">
              <a:cs typeface="微软雅黑" panose="020B0503020204020204" pitchFamily="34" charset="-122"/>
            </a:endParaRPr>
          </a:p>
          <a:p>
            <a:pPr eaLnBrk="1" hangingPunct="1">
              <a:lnSpc>
                <a:spcPts val="3500"/>
              </a:lnSpc>
              <a:buClr>
                <a:schemeClr val="tx2"/>
              </a:buClr>
              <a:buSzPct val="95000"/>
            </a:pPr>
            <a:r>
              <a:rPr lang="zh-CN" altLang="en-US" sz="1800" dirty="0">
                <a:cs typeface="微软雅黑" panose="020B0503020204020204" pitchFamily="34" charset="-122"/>
              </a:rPr>
              <a:t>（</a:t>
            </a:r>
            <a:r>
              <a:rPr lang="en-US" altLang="zh-CN" sz="1800" dirty="0">
                <a:cs typeface="微软雅黑" panose="020B0503020204020204" pitchFamily="34" charset="-122"/>
              </a:rPr>
              <a:t>2</a:t>
            </a:r>
            <a:r>
              <a:rPr lang="zh-CN" altLang="en-US" sz="1800" dirty="0">
                <a:cs typeface="微软雅黑" panose="020B0503020204020204" pitchFamily="34" charset="-122"/>
              </a:rPr>
              <a:t>）该进程的页表占用多少内存？</a:t>
            </a:r>
            <a:endParaRPr lang="en-US" altLang="zh-CN" sz="1800" dirty="0">
              <a:cs typeface="微软雅黑" panose="020B0503020204020204" pitchFamily="34" charset="-122"/>
            </a:endParaRPr>
          </a:p>
          <a:p>
            <a:pPr eaLnBrk="1" hangingPunct="1">
              <a:lnSpc>
                <a:spcPts val="3500"/>
              </a:lnSpc>
              <a:buClr>
                <a:schemeClr val="tx2"/>
              </a:buClr>
              <a:buSzPct val="95000"/>
            </a:pPr>
            <a:r>
              <a:rPr lang="zh-CN" altLang="en-US" sz="1800" dirty="0">
                <a:cs typeface="微软雅黑" panose="020B0503020204020204" pitchFamily="34" charset="-122"/>
              </a:rPr>
              <a:t>（</a:t>
            </a:r>
            <a:r>
              <a:rPr lang="en-US" altLang="zh-CN" sz="1800" dirty="0">
                <a:cs typeface="微软雅黑" panose="020B0503020204020204" pitchFamily="34" charset="-122"/>
              </a:rPr>
              <a:t>3</a:t>
            </a:r>
            <a:r>
              <a:rPr lang="zh-CN" altLang="en-US" sz="1800" dirty="0">
                <a:cs typeface="微软雅黑" panose="020B0503020204020204" pitchFamily="34" charset="-122"/>
              </a:rPr>
              <a:t>）该进程的页表需要多少页面存储？</a:t>
            </a:r>
          </a:p>
        </p:txBody>
      </p:sp>
      <p:sp>
        <p:nvSpPr>
          <p:cNvPr id="16" name="矩形 15"/>
          <p:cNvSpPr/>
          <p:nvPr/>
        </p:nvSpPr>
        <p:spPr>
          <a:xfrm>
            <a:off x="261938" y="3009900"/>
            <a:ext cx="8640762" cy="1753235"/>
          </a:xfrm>
          <a:prstGeom prst="rect">
            <a:avLst/>
          </a:prstGeom>
          <a:noFill/>
          <a:ln w="9525">
            <a:noFill/>
          </a:ln>
        </p:spPr>
        <p:txBody>
          <a:bodyPr>
            <a:spAutoFit/>
          </a:bodyPr>
          <a:lstStyle/>
          <a:p>
            <a:r>
              <a:rPr lang="zh-CN" altLang="en-US" sz="1800" dirty="0">
                <a:solidFill>
                  <a:srgbClr val="FF0000"/>
                </a:solidFill>
                <a:cs typeface="微软雅黑" panose="020B0503020204020204" pitchFamily="34" charset="-122"/>
              </a:rPr>
              <a:t>解答：</a:t>
            </a:r>
          </a:p>
          <a:p>
            <a:r>
              <a:rPr lang="zh-CN" altLang="en-US" sz="1800" dirty="0">
                <a:cs typeface="微软雅黑" panose="020B0503020204020204" pitchFamily="34" charset="-122"/>
              </a:rPr>
              <a:t>（</a:t>
            </a:r>
            <a:r>
              <a:rPr lang="en-US" altLang="zh-CN" sz="1800" dirty="0">
                <a:cs typeface="微软雅黑" panose="020B0503020204020204" pitchFamily="34" charset="-122"/>
              </a:rPr>
              <a:t>1</a:t>
            </a:r>
            <a:r>
              <a:rPr lang="zh-CN" altLang="en-US" sz="1800" dirty="0">
                <a:cs typeface="微软雅黑" panose="020B0503020204020204" pitchFamily="34" charset="-122"/>
              </a:rPr>
              <a:t>）每个页面可以存储</a:t>
            </a:r>
            <a:r>
              <a:rPr lang="en-US" altLang="zh-CN" sz="1800" dirty="0">
                <a:cs typeface="微软雅黑" panose="020B0503020204020204" pitchFamily="34" charset="-122"/>
              </a:rPr>
              <a:t>4KB / 4B = </a:t>
            </a:r>
            <a:r>
              <a:rPr lang="en-US" altLang="zh-CN" sz="1800" dirty="0">
                <a:solidFill>
                  <a:srgbClr val="FF0000"/>
                </a:solidFill>
                <a:cs typeface="微软雅黑" panose="020B0503020204020204" pitchFamily="34" charset="-122"/>
              </a:rPr>
              <a:t>1024</a:t>
            </a:r>
            <a:r>
              <a:rPr lang="zh-CN" altLang="en-US" sz="1800" dirty="0">
                <a:cs typeface="微软雅黑" panose="020B0503020204020204" pitchFamily="34" charset="-122"/>
              </a:rPr>
              <a:t>个</a:t>
            </a:r>
            <a:r>
              <a:rPr lang="zh-CN" altLang="en-US" sz="1800" dirty="0">
                <a:cs typeface="微软雅黑" panose="020B0503020204020204" pitchFamily="34" charset="-122"/>
                <a:sym typeface="+mn-ea"/>
              </a:rPr>
              <a:t>页表项</a:t>
            </a:r>
            <a:r>
              <a:rPr lang="zh-CN" altLang="en-US" sz="1800" dirty="0">
                <a:cs typeface="微软雅黑" panose="020B0503020204020204" pitchFamily="34" charset="-122"/>
              </a:rPr>
              <a:t>。</a:t>
            </a:r>
          </a:p>
          <a:p>
            <a:r>
              <a:rPr lang="zh-CN" altLang="en-US" sz="1800" dirty="0">
                <a:cs typeface="微软雅黑" panose="020B0503020204020204" pitchFamily="34" charset="-122"/>
              </a:rPr>
              <a:t>（</a:t>
            </a:r>
            <a:r>
              <a:rPr lang="en-US" altLang="zh-CN" sz="1800" dirty="0">
                <a:cs typeface="微软雅黑" panose="020B0503020204020204" pitchFamily="34" charset="-122"/>
              </a:rPr>
              <a:t>2</a:t>
            </a:r>
            <a:r>
              <a:rPr lang="zh-CN" altLang="en-US" sz="1800" dirty="0">
                <a:cs typeface="微软雅黑" panose="020B0503020204020204" pitchFamily="34" charset="-122"/>
              </a:rPr>
              <a:t>）进程的页数 </a:t>
            </a:r>
            <a:r>
              <a:rPr lang="en-US" altLang="zh-CN" sz="1800" dirty="0">
                <a:cs typeface="微软雅黑" panose="020B0503020204020204" pitchFamily="34" charset="-122"/>
              </a:rPr>
              <a:t>= 120MB / 4KB = 30720</a:t>
            </a:r>
            <a:r>
              <a:rPr lang="zh-CN" altLang="en-US" sz="1800" dirty="0">
                <a:cs typeface="微软雅黑" panose="020B0503020204020204" pitchFamily="34" charset="-122"/>
              </a:rPr>
              <a:t>个，即</a:t>
            </a:r>
            <a:r>
              <a:rPr lang="zh-CN" altLang="en-US" sz="1800" dirty="0">
                <a:cs typeface="微软雅黑" panose="020B0503020204020204" pitchFamily="34" charset="-122"/>
                <a:sym typeface="+mn-ea"/>
              </a:rPr>
              <a:t>页表项</a:t>
            </a:r>
            <a:r>
              <a:rPr lang="zh-CN" altLang="en-US" sz="1800" dirty="0">
                <a:cs typeface="微软雅黑" panose="020B0503020204020204" pitchFamily="34" charset="-122"/>
              </a:rPr>
              <a:t>数量</a:t>
            </a:r>
          </a:p>
          <a:p>
            <a:r>
              <a:rPr lang="zh-CN" altLang="en-US" sz="1800" dirty="0">
                <a:cs typeface="微软雅黑" panose="020B0503020204020204" pitchFamily="34" charset="-122"/>
              </a:rPr>
              <a:t>     </a:t>
            </a:r>
            <a:r>
              <a:rPr lang="en-US" altLang="zh-CN" sz="1800" dirty="0">
                <a:cs typeface="微软雅黑" panose="020B0503020204020204" pitchFamily="34" charset="-122"/>
              </a:rPr>
              <a:t>    </a:t>
            </a:r>
            <a:r>
              <a:rPr lang="zh-CN" altLang="en-US" sz="1800" dirty="0">
                <a:cs typeface="微软雅黑" panose="020B0503020204020204" pitchFamily="34" charset="-122"/>
              </a:rPr>
              <a:t>页表大小 </a:t>
            </a:r>
            <a:r>
              <a:rPr lang="en-US" altLang="zh-CN" sz="1800" dirty="0">
                <a:cs typeface="微软雅黑" panose="020B0503020204020204" pitchFamily="34" charset="-122"/>
              </a:rPr>
              <a:t>= 30720 × 4B = </a:t>
            </a:r>
            <a:r>
              <a:rPr lang="en-US" altLang="zh-CN" sz="1800" dirty="0">
                <a:solidFill>
                  <a:srgbClr val="FF0000"/>
                </a:solidFill>
                <a:cs typeface="微软雅黑" panose="020B0503020204020204" pitchFamily="34" charset="-122"/>
              </a:rPr>
              <a:t>120</a:t>
            </a:r>
            <a:r>
              <a:rPr lang="en-US" altLang="zh-CN" sz="1800" dirty="0">
                <a:cs typeface="微软雅黑" panose="020B0503020204020204" pitchFamily="34" charset="-122"/>
              </a:rPr>
              <a:t>KB</a:t>
            </a:r>
          </a:p>
          <a:p>
            <a:r>
              <a:rPr lang="zh-CN" altLang="en-US" sz="1800" dirty="0">
                <a:cs typeface="微软雅黑" panose="020B0503020204020204" pitchFamily="34" charset="-122"/>
              </a:rPr>
              <a:t>（</a:t>
            </a:r>
            <a:r>
              <a:rPr lang="en-US" altLang="zh-CN" sz="1800" dirty="0">
                <a:cs typeface="微软雅黑" panose="020B0503020204020204" pitchFamily="34" charset="-122"/>
              </a:rPr>
              <a:t>3</a:t>
            </a:r>
            <a:r>
              <a:rPr lang="zh-CN" altLang="en-US" sz="1800" dirty="0">
                <a:cs typeface="微软雅黑" panose="020B0503020204020204" pitchFamily="34" charset="-122"/>
              </a:rPr>
              <a:t>）存储页表需要的页面数 </a:t>
            </a:r>
            <a:r>
              <a:rPr lang="en-US" altLang="zh-CN" sz="1800" dirty="0">
                <a:cs typeface="微软雅黑" panose="020B0503020204020204" pitchFamily="34" charset="-122"/>
              </a:rPr>
              <a:t>= 120KB / </a:t>
            </a:r>
            <a:r>
              <a:rPr lang="en-US" altLang="zh-CN" dirty="0">
                <a:cs typeface="微软雅黑" panose="020B0503020204020204" pitchFamily="34" charset="-122"/>
              </a:rPr>
              <a:t>4KB</a:t>
            </a:r>
            <a:r>
              <a:rPr lang="en-US" altLang="zh-CN" sz="1800" dirty="0">
                <a:cs typeface="微软雅黑" panose="020B0503020204020204" pitchFamily="34" charset="-122"/>
              </a:rPr>
              <a:t> = </a:t>
            </a:r>
            <a:r>
              <a:rPr lang="en-US" altLang="zh-CN" sz="1800" dirty="0">
                <a:solidFill>
                  <a:srgbClr val="FF0000"/>
                </a:solidFill>
                <a:cs typeface="微软雅黑" panose="020B0503020204020204" pitchFamily="34" charset="-122"/>
              </a:rPr>
              <a:t>30</a:t>
            </a:r>
            <a:r>
              <a:rPr lang="zh-CN" altLang="en-US" sz="1800" dirty="0">
                <a:cs typeface="微软雅黑" panose="020B0503020204020204" pitchFamily="34" charset="-122"/>
              </a:rPr>
              <a:t>页</a:t>
            </a:r>
          </a:p>
          <a:p>
            <a:r>
              <a:rPr lang="zh-CN" altLang="en-US" sz="1800" dirty="0">
                <a:cs typeface="微软雅黑" panose="020B0503020204020204" pitchFamily="34" charset="-122"/>
              </a:rPr>
              <a:t>     </a:t>
            </a:r>
            <a:r>
              <a:rPr lang="en-US" altLang="zh-CN" sz="1800" dirty="0">
                <a:cs typeface="微软雅黑" panose="020B0503020204020204" pitchFamily="34" charset="-122"/>
              </a:rPr>
              <a:t>    </a:t>
            </a:r>
            <a:r>
              <a:rPr lang="zh-CN" altLang="en-US" sz="1800" dirty="0">
                <a:cs typeface="微软雅黑" panose="020B0503020204020204" pitchFamily="34" charset="-122"/>
              </a:rPr>
              <a:t>所以共需</a:t>
            </a:r>
            <a:r>
              <a:rPr lang="en-US" altLang="zh-CN" sz="1800" dirty="0">
                <a:cs typeface="微软雅黑" panose="020B0503020204020204" pitchFamily="34" charset="-122"/>
              </a:rPr>
              <a:t>30</a:t>
            </a:r>
            <a:r>
              <a:rPr lang="zh-CN" altLang="en-US" sz="1800" dirty="0">
                <a:cs typeface="微软雅黑" panose="020B0503020204020204" pitchFamily="34" charset="-122"/>
              </a:rPr>
              <a:t>个页面才能存储该进程的页表。</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p:nvPr/>
        </p:nvSpPr>
        <p:spPr>
          <a:xfrm>
            <a:off x="250825" y="692150"/>
            <a:ext cx="8713788" cy="1437640"/>
          </a:xfrm>
          <a:prstGeom prst="rect">
            <a:avLst/>
          </a:prstGeom>
          <a:noFill/>
          <a:ln w="9525">
            <a:noFill/>
          </a:ln>
        </p:spPr>
        <p:txBody>
          <a:bodyPr>
            <a:spAutoFit/>
          </a:bodyPr>
          <a:lstStyle/>
          <a:p>
            <a:pPr eaLnBrk="1" hangingPunct="1">
              <a:lnSpc>
                <a:spcPts val="3500"/>
              </a:lnSpc>
              <a:buClr>
                <a:schemeClr val="tx2"/>
              </a:buClr>
              <a:buSzPct val="95000"/>
            </a:pPr>
            <a:r>
              <a:rPr lang="zh-CN" altLang="en-US" sz="1800" dirty="0">
                <a:solidFill>
                  <a:srgbClr val="FF0000"/>
                </a:solidFill>
                <a:cs typeface="微软雅黑" panose="020B0503020204020204" pitchFamily="34" charset="-122"/>
              </a:rPr>
              <a:t>例题：</a:t>
            </a:r>
            <a:r>
              <a:rPr lang="zh-CN" altLang="en-US" sz="1800" dirty="0">
                <a:cs typeface="微软雅黑" panose="020B0503020204020204" pitchFamily="34" charset="-122"/>
              </a:rPr>
              <a:t>已知某分页系统，主存容量为</a:t>
            </a:r>
            <a:r>
              <a:rPr lang="en-US" altLang="zh-CN" sz="1800" dirty="0">
                <a:cs typeface="微软雅黑" panose="020B0503020204020204" pitchFamily="34" charset="-122"/>
              </a:rPr>
              <a:t>64k</a:t>
            </a:r>
            <a:r>
              <a:rPr lang="zh-CN" altLang="en-US" sz="1800" dirty="0">
                <a:cs typeface="微软雅黑" panose="020B0503020204020204" pitchFamily="34" charset="-122"/>
              </a:rPr>
              <a:t>，页面大小为</a:t>
            </a:r>
            <a:r>
              <a:rPr lang="en-US" altLang="zh-CN" sz="1800" dirty="0">
                <a:cs typeface="微软雅黑" panose="020B0503020204020204" pitchFamily="34" charset="-122"/>
              </a:rPr>
              <a:t>1k</a:t>
            </a:r>
            <a:r>
              <a:rPr lang="zh-CN" altLang="en-US" sz="1800" dirty="0">
                <a:cs typeface="微软雅黑" panose="020B0503020204020204" pitchFamily="34" charset="-122"/>
              </a:rPr>
              <a:t>，对一个</a:t>
            </a:r>
            <a:r>
              <a:rPr lang="en-US" altLang="zh-CN" sz="1800" dirty="0">
                <a:cs typeface="微软雅黑" panose="020B0503020204020204" pitchFamily="34" charset="-122"/>
              </a:rPr>
              <a:t>4</a:t>
            </a:r>
            <a:r>
              <a:rPr lang="zh-CN" altLang="en-US" sz="1800" dirty="0">
                <a:cs typeface="微软雅黑" panose="020B0503020204020204" pitchFamily="34" charset="-122"/>
              </a:rPr>
              <a:t>页大的作业，第</a:t>
            </a:r>
            <a:r>
              <a:rPr lang="en-US" altLang="zh-CN" sz="1800" dirty="0">
                <a:cs typeface="微软雅黑" panose="020B0503020204020204" pitchFamily="34" charset="-122"/>
              </a:rPr>
              <a:t>0</a:t>
            </a:r>
            <a:r>
              <a:rPr lang="zh-CN" altLang="en-US" sz="1800" dirty="0">
                <a:cs typeface="微软雅黑" panose="020B0503020204020204" pitchFamily="34" charset="-122"/>
              </a:rPr>
              <a:t>、</a:t>
            </a:r>
            <a:r>
              <a:rPr lang="en-US" altLang="zh-CN" sz="1800" dirty="0">
                <a:cs typeface="微软雅黑" panose="020B0503020204020204" pitchFamily="34" charset="-122"/>
              </a:rPr>
              <a:t>1</a:t>
            </a:r>
            <a:r>
              <a:rPr lang="zh-CN" altLang="en-US" sz="1800" dirty="0">
                <a:cs typeface="微软雅黑" panose="020B0503020204020204" pitchFamily="34" charset="-122"/>
              </a:rPr>
              <a:t>、</a:t>
            </a:r>
            <a:r>
              <a:rPr lang="en-US" altLang="zh-CN" sz="1800" dirty="0">
                <a:cs typeface="微软雅黑" panose="020B0503020204020204" pitchFamily="34" charset="-122"/>
              </a:rPr>
              <a:t>2</a:t>
            </a:r>
            <a:r>
              <a:rPr lang="zh-CN" altLang="en-US" sz="1800" dirty="0">
                <a:cs typeface="微软雅黑" panose="020B0503020204020204" pitchFamily="34" charset="-122"/>
              </a:rPr>
              <a:t>、</a:t>
            </a:r>
            <a:r>
              <a:rPr lang="en-US" altLang="zh-CN" sz="1800" dirty="0">
                <a:cs typeface="微软雅黑" panose="020B0503020204020204" pitchFamily="34" charset="-122"/>
              </a:rPr>
              <a:t>3</a:t>
            </a:r>
            <a:r>
              <a:rPr lang="zh-CN" altLang="en-US" sz="1800" dirty="0">
                <a:cs typeface="微软雅黑" panose="020B0503020204020204" pitchFamily="34" charset="-122"/>
              </a:rPr>
              <a:t>页被分配到内存的</a:t>
            </a:r>
            <a:r>
              <a:rPr lang="en-US" altLang="zh-CN" sz="1800" dirty="0">
                <a:cs typeface="微软雅黑" panose="020B0503020204020204" pitchFamily="34" charset="-122"/>
              </a:rPr>
              <a:t>2</a:t>
            </a:r>
            <a:r>
              <a:rPr lang="zh-CN" altLang="en-US" sz="1800" dirty="0">
                <a:cs typeface="微软雅黑" panose="020B0503020204020204" pitchFamily="34" charset="-122"/>
              </a:rPr>
              <a:t>、</a:t>
            </a:r>
            <a:r>
              <a:rPr lang="en-US" altLang="zh-CN" sz="1800" dirty="0">
                <a:cs typeface="微软雅黑" panose="020B0503020204020204" pitchFamily="34" charset="-122"/>
              </a:rPr>
              <a:t>4</a:t>
            </a:r>
            <a:r>
              <a:rPr lang="zh-CN" altLang="en-US" sz="1800" dirty="0">
                <a:cs typeface="微软雅黑" panose="020B0503020204020204" pitchFamily="34" charset="-122"/>
              </a:rPr>
              <a:t>、</a:t>
            </a:r>
            <a:r>
              <a:rPr lang="en-US" altLang="zh-CN" sz="1800" dirty="0">
                <a:cs typeface="微软雅黑" panose="020B0503020204020204" pitchFamily="34" charset="-122"/>
              </a:rPr>
              <a:t>6</a:t>
            </a:r>
            <a:r>
              <a:rPr lang="zh-CN" altLang="en-US" sz="1800" dirty="0">
                <a:cs typeface="微软雅黑" panose="020B0503020204020204" pitchFamily="34" charset="-122"/>
              </a:rPr>
              <a:t>、</a:t>
            </a:r>
            <a:r>
              <a:rPr lang="en-US" altLang="zh-CN" sz="1800" dirty="0">
                <a:cs typeface="微软雅黑" panose="020B0503020204020204" pitchFamily="34" charset="-122"/>
              </a:rPr>
              <a:t>7</a:t>
            </a:r>
            <a:r>
              <a:rPr lang="zh-CN" altLang="en-US" sz="1800" dirty="0">
                <a:cs typeface="微软雅黑" panose="020B0503020204020204" pitchFamily="34" charset="-122"/>
              </a:rPr>
              <a:t>块中。求：将十进制的逻辑地址</a:t>
            </a:r>
            <a:r>
              <a:rPr lang="en-US" altLang="zh-CN" sz="1800" dirty="0">
                <a:cs typeface="微软雅黑" panose="020B0503020204020204" pitchFamily="34" charset="-122"/>
              </a:rPr>
              <a:t>1023</a:t>
            </a:r>
            <a:r>
              <a:rPr lang="zh-CN" altLang="en-US" sz="1800" dirty="0">
                <a:cs typeface="微软雅黑" panose="020B0503020204020204" pitchFamily="34" charset="-122"/>
              </a:rPr>
              <a:t>、</a:t>
            </a:r>
            <a:r>
              <a:rPr lang="en-US" altLang="zh-CN" sz="1800" dirty="0">
                <a:cs typeface="微软雅黑" panose="020B0503020204020204" pitchFamily="34" charset="-122"/>
              </a:rPr>
              <a:t>2500</a:t>
            </a:r>
            <a:r>
              <a:rPr lang="zh-CN" altLang="en-US" sz="1800" dirty="0">
                <a:cs typeface="微软雅黑" panose="020B0503020204020204" pitchFamily="34" charset="-122"/>
              </a:rPr>
              <a:t>、</a:t>
            </a:r>
            <a:r>
              <a:rPr lang="en-US" altLang="zh-CN" sz="1800" dirty="0">
                <a:cs typeface="微软雅黑" panose="020B0503020204020204" pitchFamily="34" charset="-122"/>
              </a:rPr>
              <a:t>4500</a:t>
            </a:r>
            <a:r>
              <a:rPr lang="zh-CN" altLang="en-US" sz="1800" dirty="0">
                <a:cs typeface="微软雅黑" panose="020B0503020204020204" pitchFamily="34" charset="-122"/>
              </a:rPr>
              <a:t>转换成物理地址。</a:t>
            </a:r>
          </a:p>
        </p:txBody>
      </p:sp>
      <p:sp>
        <p:nvSpPr>
          <p:cNvPr id="16" name="矩形 15"/>
          <p:cNvSpPr/>
          <p:nvPr/>
        </p:nvSpPr>
        <p:spPr>
          <a:xfrm>
            <a:off x="230188" y="2343150"/>
            <a:ext cx="8640762" cy="2030095"/>
          </a:xfrm>
          <a:prstGeom prst="rect">
            <a:avLst/>
          </a:prstGeom>
          <a:noFill/>
          <a:ln w="9525">
            <a:noFill/>
          </a:ln>
        </p:spPr>
        <p:txBody>
          <a:bodyPr>
            <a:spAutoFit/>
          </a:bodyPr>
          <a:lstStyle/>
          <a:p>
            <a:r>
              <a:rPr lang="zh-CN" altLang="en-US" sz="1800" dirty="0">
                <a:solidFill>
                  <a:srgbClr val="FF0000"/>
                </a:solidFill>
                <a:cs typeface="微软雅黑" panose="020B0503020204020204" pitchFamily="34" charset="-122"/>
              </a:rPr>
              <a:t>解答：</a:t>
            </a:r>
          </a:p>
          <a:p>
            <a:r>
              <a:rPr lang="en-US" altLang="zh-CN" sz="1800" dirty="0">
                <a:cs typeface="微软雅黑" panose="020B0503020204020204" pitchFamily="34" charset="-122"/>
              </a:rPr>
              <a:t>(1)1023/1K</a:t>
            </a:r>
            <a:r>
              <a:rPr lang="zh-CN" altLang="en-US" sz="1800" dirty="0">
                <a:cs typeface="微软雅黑" panose="020B0503020204020204" pitchFamily="34" charset="-122"/>
              </a:rPr>
              <a:t>，得到页号为</a:t>
            </a:r>
            <a:r>
              <a:rPr lang="en-US" altLang="zh-CN" sz="1800" dirty="0">
                <a:cs typeface="微软雅黑" panose="020B0503020204020204" pitchFamily="34" charset="-122"/>
              </a:rPr>
              <a:t>0</a:t>
            </a:r>
            <a:r>
              <a:rPr lang="zh-CN" altLang="en-US" sz="1800" dirty="0">
                <a:cs typeface="微软雅黑" panose="020B0503020204020204" pitchFamily="34" charset="-122"/>
              </a:rPr>
              <a:t>，页内地址</a:t>
            </a:r>
            <a:r>
              <a:rPr lang="en-US" altLang="zh-CN" sz="1800" dirty="0">
                <a:cs typeface="微软雅黑" panose="020B0503020204020204" pitchFamily="34" charset="-122"/>
              </a:rPr>
              <a:t>1023</a:t>
            </a:r>
            <a:r>
              <a:rPr lang="zh-CN" altLang="en-US" sz="1800" dirty="0">
                <a:cs typeface="微软雅黑" panose="020B0503020204020204" pitchFamily="34" charset="-122"/>
              </a:rPr>
              <a:t>。</a:t>
            </a:r>
          </a:p>
          <a:p>
            <a:r>
              <a:rPr lang="zh-CN" altLang="en-US" sz="1800" dirty="0">
                <a:cs typeface="微软雅黑" panose="020B0503020204020204" pitchFamily="34" charset="-122"/>
              </a:rPr>
              <a:t>又对应的物理块号为</a:t>
            </a:r>
            <a:r>
              <a:rPr lang="en-US" altLang="zh-CN" sz="1800" dirty="0">
                <a:cs typeface="微软雅黑" panose="020B0503020204020204" pitchFamily="34" charset="-122"/>
              </a:rPr>
              <a:t>2</a:t>
            </a:r>
            <a:r>
              <a:rPr lang="zh-CN" altLang="en-US" sz="1800" dirty="0">
                <a:cs typeface="微软雅黑" panose="020B0503020204020204" pitchFamily="34" charset="-122"/>
              </a:rPr>
              <a:t>，故物理地址为</a:t>
            </a:r>
            <a:r>
              <a:rPr lang="en-US" altLang="zh-CN" sz="1800" dirty="0">
                <a:cs typeface="微软雅黑" panose="020B0503020204020204" pitchFamily="34" charset="-122"/>
              </a:rPr>
              <a:t>2*1k+1023=3071</a:t>
            </a:r>
          </a:p>
          <a:p>
            <a:r>
              <a:rPr lang="en-US" altLang="zh-CN" sz="1800" dirty="0">
                <a:cs typeface="微软雅黑" panose="020B0503020204020204" pitchFamily="34" charset="-122"/>
              </a:rPr>
              <a:t>(2)2500/1K</a:t>
            </a:r>
            <a:r>
              <a:rPr lang="zh-CN" altLang="en-US" sz="1800" dirty="0">
                <a:cs typeface="微软雅黑" panose="020B0503020204020204" pitchFamily="34" charset="-122"/>
              </a:rPr>
              <a:t>，得到页号为</a:t>
            </a:r>
            <a:r>
              <a:rPr lang="en-US" altLang="zh-CN" sz="1800" dirty="0">
                <a:cs typeface="微软雅黑" panose="020B0503020204020204" pitchFamily="34" charset="-122"/>
              </a:rPr>
              <a:t>2</a:t>
            </a:r>
            <a:r>
              <a:rPr lang="zh-CN" altLang="en-US" sz="1800" dirty="0">
                <a:cs typeface="微软雅黑" panose="020B0503020204020204" pitchFamily="34" charset="-122"/>
              </a:rPr>
              <a:t>，页内地址</a:t>
            </a:r>
            <a:r>
              <a:rPr lang="en-US" altLang="zh-CN" sz="1800" dirty="0">
                <a:cs typeface="微软雅黑" panose="020B0503020204020204" pitchFamily="34" charset="-122"/>
              </a:rPr>
              <a:t>452</a:t>
            </a:r>
          </a:p>
          <a:p>
            <a:r>
              <a:rPr lang="zh-CN" altLang="en-US" sz="1800" dirty="0">
                <a:cs typeface="微软雅黑" panose="020B0503020204020204" pitchFamily="34" charset="-122"/>
              </a:rPr>
              <a:t>又对应的物理块号为</a:t>
            </a:r>
            <a:r>
              <a:rPr lang="en-US" altLang="zh-CN" sz="1800" dirty="0">
                <a:cs typeface="微软雅黑" panose="020B0503020204020204" pitchFamily="34" charset="-122"/>
              </a:rPr>
              <a:t>6</a:t>
            </a:r>
            <a:r>
              <a:rPr lang="zh-CN" altLang="en-US" sz="1800" dirty="0">
                <a:cs typeface="微软雅黑" panose="020B0503020204020204" pitchFamily="34" charset="-122"/>
              </a:rPr>
              <a:t>，故物理地址为</a:t>
            </a:r>
            <a:r>
              <a:rPr lang="en-US" altLang="zh-CN" sz="1800" dirty="0">
                <a:cs typeface="微软雅黑" panose="020B0503020204020204" pitchFamily="34" charset="-122"/>
              </a:rPr>
              <a:t>6*1k+452=6596</a:t>
            </a:r>
          </a:p>
          <a:p>
            <a:r>
              <a:rPr lang="en-US" altLang="zh-CN" sz="1800" dirty="0">
                <a:cs typeface="微软雅黑" panose="020B0503020204020204" pitchFamily="34" charset="-122"/>
              </a:rPr>
              <a:t>(3)4500/1K</a:t>
            </a:r>
            <a:r>
              <a:rPr lang="zh-CN" altLang="en-US" sz="1800" dirty="0">
                <a:cs typeface="微软雅黑" panose="020B0503020204020204" pitchFamily="34" charset="-122"/>
              </a:rPr>
              <a:t>，得到页号为</a:t>
            </a:r>
            <a:r>
              <a:rPr lang="en-US" altLang="zh-CN" sz="1800" dirty="0">
                <a:cs typeface="微软雅黑" panose="020B0503020204020204" pitchFamily="34" charset="-122"/>
              </a:rPr>
              <a:t>4</a:t>
            </a:r>
            <a:r>
              <a:rPr lang="zh-CN" altLang="en-US" sz="1800" dirty="0">
                <a:cs typeface="微软雅黑" panose="020B0503020204020204" pitchFamily="34" charset="-122"/>
              </a:rPr>
              <a:t>，页内地址</a:t>
            </a:r>
            <a:r>
              <a:rPr lang="en-US" altLang="zh-CN" sz="1800" dirty="0">
                <a:cs typeface="微软雅黑" panose="020B0503020204020204" pitchFamily="34" charset="-122"/>
              </a:rPr>
              <a:t>404</a:t>
            </a:r>
          </a:p>
          <a:p>
            <a:r>
              <a:rPr lang="zh-CN" altLang="en-US" sz="1800" dirty="0">
                <a:cs typeface="微软雅黑" panose="020B0503020204020204" pitchFamily="34" charset="-122"/>
              </a:rPr>
              <a:t>因为页号不小于页表长度，故产生越界中断</a:t>
            </a:r>
          </a:p>
        </p:txBody>
      </p:sp>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p:nvPr/>
        </p:nvSpPr>
        <p:spPr>
          <a:xfrm>
            <a:off x="250825" y="692150"/>
            <a:ext cx="8713788" cy="477823"/>
          </a:xfrm>
          <a:prstGeom prst="rect">
            <a:avLst/>
          </a:prstGeom>
          <a:noFill/>
          <a:ln w="9525">
            <a:noFill/>
          </a:ln>
        </p:spPr>
        <p:txBody>
          <a:bodyPr>
            <a:spAutoFit/>
          </a:bodyPr>
          <a:lstStyle/>
          <a:p>
            <a:pPr eaLnBrk="1" hangingPunct="1">
              <a:lnSpc>
                <a:spcPts val="3500"/>
              </a:lnSpc>
              <a:buClr>
                <a:schemeClr val="tx2"/>
              </a:buClr>
              <a:buSzPct val="95000"/>
            </a:pPr>
            <a:r>
              <a:rPr lang="zh-CN" altLang="en-US" sz="1600" dirty="0">
                <a:solidFill>
                  <a:srgbClr val="FF0000"/>
                </a:solidFill>
                <a:cs typeface="微软雅黑" panose="020B0503020204020204" pitchFamily="34" charset="-122"/>
              </a:rPr>
              <a:t>例题：</a:t>
            </a:r>
            <a:r>
              <a:rPr lang="zh-CN" altLang="en-US" sz="1600" dirty="0">
                <a:cs typeface="微软雅黑" panose="020B0503020204020204" pitchFamily="34" charset="-122"/>
              </a:rPr>
              <a:t>一个进程的页表如图所示，页面大小为</a:t>
            </a:r>
            <a:r>
              <a:rPr lang="en-US" altLang="zh-CN" sz="1600" dirty="0">
                <a:cs typeface="微软雅黑" panose="020B0503020204020204" pitchFamily="34" charset="-122"/>
              </a:rPr>
              <a:t>1KB</a:t>
            </a:r>
            <a:r>
              <a:rPr lang="zh-CN" altLang="en-US" sz="1600" dirty="0">
                <a:cs typeface="微软雅黑" panose="020B0503020204020204" pitchFamily="34" charset="-122"/>
              </a:rPr>
              <a:t>，将逻辑地址</a:t>
            </a:r>
            <a:r>
              <a:rPr lang="en-US" altLang="zh-CN" sz="1600" dirty="0">
                <a:cs typeface="微软雅黑" panose="020B0503020204020204" pitchFamily="34" charset="-122"/>
              </a:rPr>
              <a:t>0A5C(H)</a:t>
            </a:r>
            <a:r>
              <a:rPr lang="zh-CN" altLang="en-US" sz="1600" dirty="0">
                <a:cs typeface="微软雅黑" panose="020B0503020204020204" pitchFamily="34" charset="-122"/>
              </a:rPr>
              <a:t>转换为物理地址。</a:t>
            </a:r>
          </a:p>
        </p:txBody>
      </p:sp>
      <p:sp>
        <p:nvSpPr>
          <p:cNvPr id="16" name="矩形 15"/>
          <p:cNvSpPr/>
          <p:nvPr/>
        </p:nvSpPr>
        <p:spPr>
          <a:xfrm>
            <a:off x="230188" y="2579688"/>
            <a:ext cx="8640762" cy="645160"/>
          </a:xfrm>
          <a:prstGeom prst="rect">
            <a:avLst/>
          </a:prstGeom>
          <a:noFill/>
          <a:ln w="9525">
            <a:noFill/>
          </a:ln>
        </p:spPr>
        <p:txBody>
          <a:bodyPr>
            <a:spAutoFit/>
          </a:bodyPr>
          <a:lstStyle/>
          <a:p>
            <a:r>
              <a:rPr lang="zh-CN" altLang="en-US" sz="1800" dirty="0">
                <a:solidFill>
                  <a:srgbClr val="FF0000"/>
                </a:solidFill>
                <a:cs typeface="微软雅黑" panose="020B0503020204020204" pitchFamily="34" charset="-122"/>
              </a:rPr>
              <a:t>解答：</a:t>
            </a:r>
          </a:p>
          <a:p>
            <a:r>
              <a:rPr lang="en-US" altLang="zh-CN" sz="1800" dirty="0">
                <a:cs typeface="微软雅黑" panose="020B0503020204020204" pitchFamily="34" charset="-122"/>
              </a:rPr>
              <a:t>125C(H)</a:t>
            </a:r>
          </a:p>
        </p:txBody>
      </p:sp>
      <p:graphicFrame>
        <p:nvGraphicFramePr>
          <p:cNvPr id="5" name="Group 74"/>
          <p:cNvGraphicFramePr>
            <a:graphicFrameLocks noGrp="1"/>
          </p:cNvGraphicFramePr>
          <p:nvPr/>
        </p:nvGraphicFramePr>
        <p:xfrm>
          <a:off x="6858000" y="1352550"/>
          <a:ext cx="1828800" cy="1981200"/>
        </p:xfrm>
        <a:graphic>
          <a:graphicData uri="http://schemas.openxmlformats.org/drawingml/2006/table">
            <a:tbl>
              <a:tblPr/>
              <a:tblGrid>
                <a:gridCol w="915050">
                  <a:extLst>
                    <a:ext uri="{9D8B030D-6E8A-4147-A177-3AD203B41FA5}">
                      <a16:colId xmlns:a16="http://schemas.microsoft.com/office/drawing/2014/main" val="20000"/>
                    </a:ext>
                  </a:extLst>
                </a:gridCol>
                <a:gridCol w="913750">
                  <a:extLst>
                    <a:ext uri="{9D8B030D-6E8A-4147-A177-3AD203B41FA5}">
                      <a16:colId xmlns:a16="http://schemas.microsoft.com/office/drawing/2014/main" val="20001"/>
                    </a:ext>
                  </a:extLst>
                </a:gridCol>
              </a:tblGrid>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块号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2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2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
        <p:nvSpPr>
          <p:cNvPr id="7" name="文本框 6">
            <a:extLst>
              <a:ext uri="{FF2B5EF4-FFF2-40B4-BE49-F238E27FC236}">
                <a16:creationId xmlns:a16="http://schemas.microsoft.com/office/drawing/2014/main" id="{38FACFE3-8AFC-C708-94DD-44856B203A7F}"/>
              </a:ext>
            </a:extLst>
          </p:cNvPr>
          <p:cNvSpPr txBox="1"/>
          <p:nvPr/>
        </p:nvSpPr>
        <p:spPr>
          <a:xfrm>
            <a:off x="1349375" y="1428750"/>
            <a:ext cx="4953000" cy="2862322"/>
          </a:xfrm>
          <a:prstGeom prst="rect">
            <a:avLst/>
          </a:prstGeom>
          <a:noFill/>
          <a:ln w="12700">
            <a:solidFill>
              <a:schemeClr val="tx1"/>
            </a:solidFill>
          </a:ln>
        </p:spPr>
        <p:txBody>
          <a:bodyPr wrap="square">
            <a:spAutoFit/>
          </a:bodyPr>
          <a:lstStyle/>
          <a:p>
            <a:r>
              <a:rPr lang="zh-CN" altLang="en-US" dirty="0">
                <a:cs typeface="微软雅黑" panose="020B0503020204020204" pitchFamily="34" charset="-122"/>
              </a:rPr>
              <a:t>十六进制：</a:t>
            </a:r>
            <a:endParaRPr lang="en-US" altLang="zh-CN" sz="1800" dirty="0">
              <a:cs typeface="微软雅黑" panose="020B0503020204020204" pitchFamily="34" charset="-122"/>
            </a:endParaRPr>
          </a:p>
          <a:p>
            <a:r>
              <a:rPr lang="en-US" altLang="zh-CN" sz="1800" dirty="0">
                <a:cs typeface="微软雅黑" panose="020B0503020204020204" pitchFamily="34" charset="-122"/>
              </a:rPr>
              <a:t>      0A5C(H)=10*16^2+5*16^1+12*16^0</a:t>
            </a:r>
          </a:p>
          <a:p>
            <a:r>
              <a:rPr lang="en-US" altLang="zh-CN" dirty="0"/>
              <a:t>=2560+80+12</a:t>
            </a:r>
          </a:p>
          <a:p>
            <a:r>
              <a:rPr lang="en-US" altLang="zh-CN" dirty="0"/>
              <a:t>=2652(D)</a:t>
            </a:r>
          </a:p>
          <a:p>
            <a:endParaRPr lang="en-US" altLang="zh-CN" dirty="0"/>
          </a:p>
          <a:p>
            <a:r>
              <a:rPr lang="en-US" altLang="zh-CN" dirty="0"/>
              <a:t>2652 / 1024 = (int)2</a:t>
            </a:r>
          </a:p>
          <a:p>
            <a:r>
              <a:rPr lang="en-US" altLang="zh-CN" dirty="0"/>
              <a:t>2652 % 1024 = 604</a:t>
            </a:r>
          </a:p>
          <a:p>
            <a:endParaRPr lang="en-US" altLang="zh-CN" dirty="0"/>
          </a:p>
          <a:p>
            <a:r>
              <a:rPr lang="en-US" altLang="zh-CN" dirty="0"/>
              <a:t>4*1024 + 604 = 4606  </a:t>
            </a:r>
          </a:p>
          <a:p>
            <a:r>
              <a:rPr lang="en-US" altLang="zh-CN" dirty="0"/>
              <a:t>4606</a:t>
            </a:r>
            <a:r>
              <a:rPr lang="zh-CN" altLang="en-US" dirty="0"/>
              <a:t>转十六进制 </a:t>
            </a:r>
            <a:r>
              <a:rPr lang="en-US" altLang="zh-CN" dirty="0"/>
              <a:t>= 125C(H)</a:t>
            </a:r>
            <a:endParaRPr lang="zh-CN" altLang="en-US" dirty="0"/>
          </a:p>
        </p:txBody>
      </p:sp>
      <p:sp>
        <p:nvSpPr>
          <p:cNvPr id="8" name="文本框 7">
            <a:extLst>
              <a:ext uri="{FF2B5EF4-FFF2-40B4-BE49-F238E27FC236}">
                <a16:creationId xmlns:a16="http://schemas.microsoft.com/office/drawing/2014/main" id="{F2860B84-E118-E95C-D545-C5C3D0E2B9D7}"/>
              </a:ext>
            </a:extLst>
          </p:cNvPr>
          <p:cNvSpPr txBox="1"/>
          <p:nvPr/>
        </p:nvSpPr>
        <p:spPr>
          <a:xfrm>
            <a:off x="8001000" y="3562350"/>
            <a:ext cx="723275" cy="1477328"/>
          </a:xfrm>
          <a:prstGeom prst="rect">
            <a:avLst/>
          </a:prstGeom>
          <a:noFill/>
          <a:ln w="12700">
            <a:solidFill>
              <a:schemeClr val="tx1"/>
            </a:solidFill>
          </a:ln>
        </p:spPr>
        <p:txBody>
          <a:bodyPr wrap="none" rtlCol="0">
            <a:spAutoFit/>
          </a:bodyPr>
          <a:lstStyle/>
          <a:p>
            <a:pPr algn="l"/>
            <a:r>
              <a:rPr lang="en-US" altLang="zh-CN" dirty="0">
                <a:solidFill>
                  <a:srgbClr val="FF0000"/>
                </a:solidFill>
              </a:rPr>
              <a:t>1</a:t>
            </a:r>
          </a:p>
          <a:p>
            <a:pPr algn="l"/>
            <a:r>
              <a:rPr lang="en-US" altLang="zh-CN" dirty="0">
                <a:solidFill>
                  <a:srgbClr val="FF0000"/>
                </a:solidFill>
              </a:rPr>
              <a:t>16</a:t>
            </a:r>
          </a:p>
          <a:p>
            <a:pPr algn="l"/>
            <a:r>
              <a:rPr lang="en-US" altLang="zh-CN" dirty="0">
                <a:solidFill>
                  <a:srgbClr val="FF0000"/>
                </a:solidFill>
              </a:rPr>
              <a:t>256</a:t>
            </a:r>
          </a:p>
          <a:p>
            <a:pPr algn="l"/>
            <a:r>
              <a:rPr lang="en-US" altLang="zh-CN" dirty="0">
                <a:solidFill>
                  <a:srgbClr val="FF0000"/>
                </a:solidFill>
              </a:rPr>
              <a:t>4096</a:t>
            </a:r>
          </a:p>
          <a:p>
            <a:pPr algn="l"/>
            <a:r>
              <a:rPr lang="en-US" altLang="zh-CN" dirty="0">
                <a:solidFill>
                  <a:srgbClr val="FF0000"/>
                </a:solidFill>
              </a:rPr>
              <a:t>……</a:t>
            </a:r>
            <a:endParaRPr lang="zh-CN" altLang="en-US" dirty="0">
              <a:solidFill>
                <a:srgbClr val="FF0000"/>
              </a:solidFill>
            </a:endParaRPr>
          </a:p>
        </p:txBody>
      </p:sp>
      <p:sp>
        <p:nvSpPr>
          <p:cNvPr id="9" name="文本框 8">
            <a:extLst>
              <a:ext uri="{FF2B5EF4-FFF2-40B4-BE49-F238E27FC236}">
                <a16:creationId xmlns:a16="http://schemas.microsoft.com/office/drawing/2014/main" id="{2549D988-23C0-A052-1735-AB311D279D0E}"/>
              </a:ext>
            </a:extLst>
          </p:cNvPr>
          <p:cNvSpPr txBox="1"/>
          <p:nvPr/>
        </p:nvSpPr>
        <p:spPr>
          <a:xfrm>
            <a:off x="6705600" y="3562350"/>
            <a:ext cx="1164101" cy="369332"/>
          </a:xfrm>
          <a:prstGeom prst="rect">
            <a:avLst/>
          </a:prstGeom>
          <a:noFill/>
          <a:ln w="12700">
            <a:solidFill>
              <a:schemeClr val="tx1"/>
            </a:solidFill>
          </a:ln>
        </p:spPr>
        <p:txBody>
          <a:bodyPr wrap="none" rtlCol="0">
            <a:spAutoFit/>
          </a:bodyPr>
          <a:lstStyle/>
          <a:p>
            <a:pPr algn="l"/>
            <a:r>
              <a:rPr lang="zh-CN" altLang="en-US" dirty="0"/>
              <a:t>十六进制</a:t>
            </a:r>
            <a:r>
              <a:rPr lang="en-US" altLang="zh-CN" dirty="0"/>
              <a:t>:</a:t>
            </a:r>
            <a:endParaRPr lang="zh-CN" altLang="en-US" dirty="0"/>
          </a:p>
        </p:txBody>
      </p:sp>
      <p:sp>
        <p:nvSpPr>
          <p:cNvPr id="3" name="文本框 2">
            <a:extLst>
              <a:ext uri="{FF2B5EF4-FFF2-40B4-BE49-F238E27FC236}">
                <a16:creationId xmlns:a16="http://schemas.microsoft.com/office/drawing/2014/main" id="{AF884956-B521-4DBD-885E-3B61E854871D}"/>
              </a:ext>
            </a:extLst>
          </p:cNvPr>
          <p:cNvSpPr txBox="1"/>
          <p:nvPr/>
        </p:nvSpPr>
        <p:spPr>
          <a:xfrm>
            <a:off x="5102109" y="2419350"/>
            <a:ext cx="1122423" cy="1200329"/>
          </a:xfrm>
          <a:prstGeom prst="rect">
            <a:avLst/>
          </a:prstGeom>
          <a:solidFill>
            <a:schemeClr val="bg1"/>
          </a:solidFill>
          <a:ln w="12700">
            <a:solidFill>
              <a:schemeClr val="tx1"/>
            </a:solidFill>
          </a:ln>
        </p:spPr>
        <p:txBody>
          <a:bodyPr wrap="none" rtlCol="0">
            <a:spAutoFit/>
          </a:bodyPr>
          <a:lstStyle/>
          <a:p>
            <a:pPr algn="l"/>
            <a:r>
              <a:rPr lang="en-US" altLang="zh-CN" sz="1200" dirty="0"/>
              <a:t>A  10   1010</a:t>
            </a:r>
          </a:p>
          <a:p>
            <a:pPr algn="l"/>
            <a:r>
              <a:rPr lang="en-US" altLang="zh-CN" sz="1200" dirty="0"/>
              <a:t>B  11    1011</a:t>
            </a:r>
          </a:p>
          <a:p>
            <a:pPr algn="l"/>
            <a:r>
              <a:rPr lang="en-US" altLang="zh-CN" sz="1200" dirty="0"/>
              <a:t>C  12    1100</a:t>
            </a:r>
          </a:p>
          <a:p>
            <a:pPr algn="l"/>
            <a:r>
              <a:rPr lang="en-US" altLang="zh-CN" sz="1200" dirty="0"/>
              <a:t>D  13    1101</a:t>
            </a:r>
          </a:p>
          <a:p>
            <a:pPr algn="l"/>
            <a:r>
              <a:rPr lang="en-US" altLang="zh-CN" sz="1200" dirty="0"/>
              <a:t>E   14    1110</a:t>
            </a:r>
          </a:p>
          <a:p>
            <a:pPr algn="l"/>
            <a:r>
              <a:rPr lang="en-US" altLang="zh-CN" sz="1200" dirty="0"/>
              <a:t>F   15    1111</a:t>
            </a:r>
            <a:endParaRPr lang="zh-CN" altLang="en-US" sz="1200"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37891" name="Picture 4"/>
          <p:cNvPicPr>
            <a:picLocks noChangeAspect="1"/>
          </p:cNvPicPr>
          <p:nvPr/>
        </p:nvPicPr>
        <p:blipFill>
          <a:blip r:embed="rId3"/>
          <a:stretch>
            <a:fillRect/>
          </a:stretch>
        </p:blipFill>
        <p:spPr>
          <a:xfrm>
            <a:off x="2286000" y="711200"/>
            <a:ext cx="5205413" cy="4237038"/>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p:nvPr/>
        </p:nvSpPr>
        <p:spPr>
          <a:xfrm>
            <a:off x="250825" y="692150"/>
            <a:ext cx="8713788" cy="477823"/>
          </a:xfrm>
          <a:prstGeom prst="rect">
            <a:avLst/>
          </a:prstGeom>
          <a:noFill/>
          <a:ln w="9525">
            <a:noFill/>
          </a:ln>
        </p:spPr>
        <p:txBody>
          <a:bodyPr>
            <a:spAutoFit/>
          </a:bodyPr>
          <a:lstStyle/>
          <a:p>
            <a:pPr eaLnBrk="1" hangingPunct="1">
              <a:lnSpc>
                <a:spcPts val="3500"/>
              </a:lnSpc>
              <a:buClr>
                <a:schemeClr val="tx2"/>
              </a:buClr>
              <a:buSzPct val="95000"/>
            </a:pPr>
            <a:r>
              <a:rPr lang="zh-CN" altLang="en-US" sz="1600" dirty="0">
                <a:solidFill>
                  <a:srgbClr val="FF0000"/>
                </a:solidFill>
                <a:cs typeface="微软雅黑" panose="020B0503020204020204" pitchFamily="34" charset="-122"/>
              </a:rPr>
              <a:t>例题：</a:t>
            </a:r>
            <a:r>
              <a:rPr lang="zh-CN" altLang="en-US" sz="1600" dirty="0">
                <a:cs typeface="微软雅黑" panose="020B0503020204020204" pitchFamily="34" charset="-122"/>
              </a:rPr>
              <a:t>一个进程的页表如图所示，页面大小为</a:t>
            </a:r>
            <a:r>
              <a:rPr lang="en-US" altLang="zh-CN" sz="1600" dirty="0">
                <a:cs typeface="微软雅黑" panose="020B0503020204020204" pitchFamily="34" charset="-122"/>
              </a:rPr>
              <a:t>1KB</a:t>
            </a:r>
            <a:r>
              <a:rPr lang="zh-CN" altLang="en-US" sz="1600" dirty="0">
                <a:cs typeface="微软雅黑" panose="020B0503020204020204" pitchFamily="34" charset="-122"/>
              </a:rPr>
              <a:t>，将逻辑地址</a:t>
            </a:r>
            <a:r>
              <a:rPr lang="en-US" altLang="zh-CN" sz="1600" dirty="0">
                <a:cs typeface="微软雅黑" panose="020B0503020204020204" pitchFamily="34" charset="-122"/>
              </a:rPr>
              <a:t>0A5C(H)</a:t>
            </a:r>
            <a:r>
              <a:rPr lang="zh-CN" altLang="en-US" sz="1600" dirty="0">
                <a:cs typeface="微软雅黑" panose="020B0503020204020204" pitchFamily="34" charset="-122"/>
              </a:rPr>
              <a:t>转换为物理地址。</a:t>
            </a:r>
          </a:p>
        </p:txBody>
      </p:sp>
      <p:sp>
        <p:nvSpPr>
          <p:cNvPr id="16" name="矩形 15"/>
          <p:cNvSpPr/>
          <p:nvPr/>
        </p:nvSpPr>
        <p:spPr>
          <a:xfrm>
            <a:off x="230188" y="2579688"/>
            <a:ext cx="8640762" cy="645160"/>
          </a:xfrm>
          <a:prstGeom prst="rect">
            <a:avLst/>
          </a:prstGeom>
          <a:noFill/>
          <a:ln w="9525">
            <a:noFill/>
          </a:ln>
        </p:spPr>
        <p:txBody>
          <a:bodyPr>
            <a:spAutoFit/>
          </a:bodyPr>
          <a:lstStyle/>
          <a:p>
            <a:r>
              <a:rPr lang="zh-CN" altLang="en-US" sz="1800" dirty="0">
                <a:solidFill>
                  <a:srgbClr val="FF0000"/>
                </a:solidFill>
                <a:cs typeface="微软雅黑" panose="020B0503020204020204" pitchFamily="34" charset="-122"/>
              </a:rPr>
              <a:t>解答：</a:t>
            </a:r>
          </a:p>
          <a:p>
            <a:r>
              <a:rPr lang="en-US" altLang="zh-CN" sz="1800" dirty="0">
                <a:cs typeface="微软雅黑" panose="020B0503020204020204" pitchFamily="34" charset="-122"/>
              </a:rPr>
              <a:t>125C(H)</a:t>
            </a:r>
          </a:p>
        </p:txBody>
      </p:sp>
      <p:graphicFrame>
        <p:nvGraphicFramePr>
          <p:cNvPr id="5" name="Group 74"/>
          <p:cNvGraphicFramePr>
            <a:graphicFrameLocks noGrp="1"/>
          </p:cNvGraphicFramePr>
          <p:nvPr/>
        </p:nvGraphicFramePr>
        <p:xfrm>
          <a:off x="6858000" y="1352550"/>
          <a:ext cx="1828800" cy="1981200"/>
        </p:xfrm>
        <a:graphic>
          <a:graphicData uri="http://schemas.openxmlformats.org/drawingml/2006/table">
            <a:tbl>
              <a:tblPr/>
              <a:tblGrid>
                <a:gridCol w="915050">
                  <a:extLst>
                    <a:ext uri="{9D8B030D-6E8A-4147-A177-3AD203B41FA5}">
                      <a16:colId xmlns:a16="http://schemas.microsoft.com/office/drawing/2014/main" val="20000"/>
                    </a:ext>
                  </a:extLst>
                </a:gridCol>
                <a:gridCol w="913750">
                  <a:extLst>
                    <a:ext uri="{9D8B030D-6E8A-4147-A177-3AD203B41FA5}">
                      <a16:colId xmlns:a16="http://schemas.microsoft.com/office/drawing/2014/main" val="20001"/>
                    </a:ext>
                  </a:extLst>
                </a:gridCol>
              </a:tblGrid>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块号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2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02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48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
        <p:nvSpPr>
          <p:cNvPr id="7" name="文本框 6">
            <a:extLst>
              <a:ext uri="{FF2B5EF4-FFF2-40B4-BE49-F238E27FC236}">
                <a16:creationId xmlns:a16="http://schemas.microsoft.com/office/drawing/2014/main" id="{38FACFE3-8AFC-C708-94DD-44856B203A7F}"/>
              </a:ext>
            </a:extLst>
          </p:cNvPr>
          <p:cNvSpPr txBox="1"/>
          <p:nvPr/>
        </p:nvSpPr>
        <p:spPr>
          <a:xfrm>
            <a:off x="1349375" y="1428750"/>
            <a:ext cx="4953000" cy="1754326"/>
          </a:xfrm>
          <a:prstGeom prst="rect">
            <a:avLst/>
          </a:prstGeom>
          <a:noFill/>
          <a:ln w="12700">
            <a:solidFill>
              <a:schemeClr val="tx1"/>
            </a:solidFill>
          </a:ln>
        </p:spPr>
        <p:txBody>
          <a:bodyPr wrap="square">
            <a:spAutoFit/>
          </a:bodyPr>
          <a:lstStyle/>
          <a:p>
            <a:r>
              <a:rPr lang="zh-CN" altLang="en-US" dirty="0">
                <a:cs typeface="微软雅黑" panose="020B0503020204020204" pitchFamily="34" charset="-122"/>
              </a:rPr>
              <a:t>十六进制转二进制</a:t>
            </a:r>
            <a:endParaRPr lang="en-US" altLang="zh-CN" dirty="0">
              <a:cs typeface="微软雅黑" panose="020B0503020204020204" pitchFamily="34" charset="-122"/>
            </a:endParaRPr>
          </a:p>
          <a:p>
            <a:r>
              <a:rPr lang="en-US" altLang="zh-CN" sz="1800" dirty="0">
                <a:cs typeface="微软雅黑" panose="020B0503020204020204" pitchFamily="34" charset="-122"/>
              </a:rPr>
              <a:t>0A5C</a:t>
            </a:r>
          </a:p>
          <a:p>
            <a:r>
              <a:rPr lang="zh-CN" altLang="en-US" dirty="0">
                <a:cs typeface="微软雅黑" panose="020B0503020204020204" pitchFamily="34" charset="-122"/>
              </a:rPr>
              <a:t>二进制：</a:t>
            </a:r>
            <a:r>
              <a:rPr lang="en-US" altLang="zh-CN" dirty="0">
                <a:cs typeface="微软雅黑" panose="020B0503020204020204" pitchFamily="34" charset="-122"/>
              </a:rPr>
              <a:t>  0000</a:t>
            </a:r>
            <a:r>
              <a:rPr lang="zh-CN" altLang="en-US" dirty="0">
                <a:cs typeface="微软雅黑" panose="020B0503020204020204" pitchFamily="34" charset="-122"/>
              </a:rPr>
              <a:t>，</a:t>
            </a:r>
            <a:r>
              <a:rPr lang="en-US" altLang="zh-CN" dirty="0">
                <a:cs typeface="微软雅黑" panose="020B0503020204020204" pitchFamily="34" charset="-122"/>
              </a:rPr>
              <a:t>10</a:t>
            </a:r>
            <a:r>
              <a:rPr lang="en-US" altLang="zh-CN" dirty="0">
                <a:solidFill>
                  <a:srgbClr val="FF0000"/>
                </a:solidFill>
                <a:cs typeface="微软雅黑" panose="020B0503020204020204" pitchFamily="34" charset="-122"/>
              </a:rPr>
              <a:t>|</a:t>
            </a:r>
            <a:r>
              <a:rPr lang="en-US" altLang="zh-CN" dirty="0">
                <a:cs typeface="微软雅黑" panose="020B0503020204020204" pitchFamily="34" charset="-122"/>
              </a:rPr>
              <a:t>10</a:t>
            </a:r>
            <a:r>
              <a:rPr lang="zh-CN" altLang="en-US" dirty="0">
                <a:cs typeface="微软雅黑" panose="020B0503020204020204" pitchFamily="34" charset="-122"/>
              </a:rPr>
              <a:t>，</a:t>
            </a:r>
            <a:r>
              <a:rPr lang="en-US" altLang="zh-CN" dirty="0">
                <a:cs typeface="微软雅黑" panose="020B0503020204020204" pitchFamily="34" charset="-122"/>
              </a:rPr>
              <a:t>0101</a:t>
            </a:r>
            <a:r>
              <a:rPr lang="zh-CN" altLang="en-US" dirty="0">
                <a:cs typeface="微软雅黑" panose="020B0503020204020204" pitchFamily="34" charset="-122"/>
              </a:rPr>
              <a:t>，</a:t>
            </a:r>
            <a:r>
              <a:rPr lang="en-US" altLang="zh-CN" dirty="0">
                <a:cs typeface="微软雅黑" panose="020B0503020204020204" pitchFamily="34" charset="-122"/>
              </a:rPr>
              <a:t>1100</a:t>
            </a:r>
          </a:p>
          <a:p>
            <a:endParaRPr lang="en-US" altLang="zh-CN" dirty="0">
              <a:cs typeface="微软雅黑" panose="020B0503020204020204" pitchFamily="34" charset="-122"/>
            </a:endParaRPr>
          </a:p>
          <a:p>
            <a:r>
              <a:rPr lang="zh-CN" altLang="en-US" dirty="0">
                <a:cs typeface="微软雅黑" panose="020B0503020204020204" pitchFamily="34" charset="-122"/>
              </a:rPr>
              <a:t>二进制：</a:t>
            </a:r>
            <a:r>
              <a:rPr lang="en-US" altLang="zh-CN" dirty="0">
                <a:cs typeface="微软雅黑" panose="020B0503020204020204" pitchFamily="34" charset="-122"/>
              </a:rPr>
              <a:t>  0001</a:t>
            </a:r>
            <a:r>
              <a:rPr lang="zh-CN" altLang="en-US" dirty="0">
                <a:cs typeface="微软雅黑" panose="020B0503020204020204" pitchFamily="34" charset="-122"/>
              </a:rPr>
              <a:t>，</a:t>
            </a:r>
            <a:r>
              <a:rPr lang="en-US" altLang="zh-CN" dirty="0">
                <a:cs typeface="微软雅黑" panose="020B0503020204020204" pitchFamily="34" charset="-122"/>
              </a:rPr>
              <a:t>00</a:t>
            </a:r>
            <a:r>
              <a:rPr lang="en-US" altLang="zh-CN" dirty="0">
                <a:solidFill>
                  <a:srgbClr val="FF0000"/>
                </a:solidFill>
                <a:cs typeface="微软雅黑" panose="020B0503020204020204" pitchFamily="34" charset="-122"/>
              </a:rPr>
              <a:t>|</a:t>
            </a:r>
            <a:r>
              <a:rPr lang="en-US" altLang="zh-CN" dirty="0">
                <a:cs typeface="微软雅黑" panose="020B0503020204020204" pitchFamily="34" charset="-122"/>
              </a:rPr>
              <a:t>10</a:t>
            </a:r>
            <a:r>
              <a:rPr lang="zh-CN" altLang="en-US" dirty="0">
                <a:cs typeface="微软雅黑" panose="020B0503020204020204" pitchFamily="34" charset="-122"/>
              </a:rPr>
              <a:t>，</a:t>
            </a:r>
            <a:r>
              <a:rPr lang="en-US" altLang="zh-CN" dirty="0">
                <a:cs typeface="微软雅黑" panose="020B0503020204020204" pitchFamily="34" charset="-122"/>
              </a:rPr>
              <a:t>0101</a:t>
            </a:r>
            <a:r>
              <a:rPr lang="zh-CN" altLang="en-US" dirty="0">
                <a:cs typeface="微软雅黑" panose="020B0503020204020204" pitchFamily="34" charset="-122"/>
              </a:rPr>
              <a:t>，</a:t>
            </a:r>
            <a:r>
              <a:rPr lang="en-US" altLang="zh-CN" dirty="0">
                <a:cs typeface="微软雅黑" panose="020B0503020204020204" pitchFamily="34" charset="-122"/>
              </a:rPr>
              <a:t>1100</a:t>
            </a:r>
            <a:endParaRPr lang="en-US" altLang="zh-CN" sz="1800" dirty="0">
              <a:cs typeface="微软雅黑" panose="020B0503020204020204" pitchFamily="34" charset="-122"/>
            </a:endParaRPr>
          </a:p>
          <a:p>
            <a:r>
              <a:rPr lang="zh-CN" altLang="en-US" sz="1800" dirty="0">
                <a:cs typeface="微软雅黑" panose="020B0503020204020204" pitchFamily="34" charset="-122"/>
              </a:rPr>
              <a:t>十六进制：  </a:t>
            </a:r>
            <a:r>
              <a:rPr lang="en-US" altLang="zh-CN" sz="1800" dirty="0">
                <a:cs typeface="微软雅黑" panose="020B0503020204020204" pitchFamily="34" charset="-122"/>
              </a:rPr>
              <a:t>1           2         5        C</a:t>
            </a:r>
          </a:p>
        </p:txBody>
      </p:sp>
      <p:sp>
        <p:nvSpPr>
          <p:cNvPr id="8" name="文本框 7">
            <a:extLst>
              <a:ext uri="{FF2B5EF4-FFF2-40B4-BE49-F238E27FC236}">
                <a16:creationId xmlns:a16="http://schemas.microsoft.com/office/drawing/2014/main" id="{F2860B84-E118-E95C-D545-C5C3D0E2B9D7}"/>
              </a:ext>
            </a:extLst>
          </p:cNvPr>
          <p:cNvSpPr txBox="1"/>
          <p:nvPr/>
        </p:nvSpPr>
        <p:spPr>
          <a:xfrm>
            <a:off x="8001000" y="3562350"/>
            <a:ext cx="723275" cy="1477328"/>
          </a:xfrm>
          <a:prstGeom prst="rect">
            <a:avLst/>
          </a:prstGeom>
          <a:noFill/>
          <a:ln w="12700">
            <a:solidFill>
              <a:schemeClr val="tx1"/>
            </a:solidFill>
          </a:ln>
        </p:spPr>
        <p:txBody>
          <a:bodyPr wrap="none" rtlCol="0">
            <a:spAutoFit/>
          </a:bodyPr>
          <a:lstStyle/>
          <a:p>
            <a:pPr algn="l"/>
            <a:r>
              <a:rPr lang="en-US" altLang="zh-CN" dirty="0">
                <a:solidFill>
                  <a:srgbClr val="FF0000"/>
                </a:solidFill>
              </a:rPr>
              <a:t>1</a:t>
            </a:r>
          </a:p>
          <a:p>
            <a:pPr algn="l"/>
            <a:r>
              <a:rPr lang="en-US" altLang="zh-CN" dirty="0">
                <a:solidFill>
                  <a:srgbClr val="FF0000"/>
                </a:solidFill>
              </a:rPr>
              <a:t>16</a:t>
            </a:r>
          </a:p>
          <a:p>
            <a:pPr algn="l"/>
            <a:r>
              <a:rPr lang="en-US" altLang="zh-CN" dirty="0">
                <a:solidFill>
                  <a:srgbClr val="FF0000"/>
                </a:solidFill>
              </a:rPr>
              <a:t>256</a:t>
            </a:r>
          </a:p>
          <a:p>
            <a:pPr algn="l"/>
            <a:r>
              <a:rPr lang="en-US" altLang="zh-CN" dirty="0">
                <a:solidFill>
                  <a:srgbClr val="FF0000"/>
                </a:solidFill>
              </a:rPr>
              <a:t>4096</a:t>
            </a:r>
          </a:p>
          <a:p>
            <a:pPr algn="l"/>
            <a:r>
              <a:rPr lang="en-US" altLang="zh-CN" dirty="0">
                <a:solidFill>
                  <a:srgbClr val="FF0000"/>
                </a:solidFill>
              </a:rPr>
              <a:t>……</a:t>
            </a:r>
            <a:endParaRPr lang="zh-CN" altLang="en-US" dirty="0">
              <a:solidFill>
                <a:srgbClr val="FF0000"/>
              </a:solidFill>
            </a:endParaRPr>
          </a:p>
        </p:txBody>
      </p:sp>
      <p:sp>
        <p:nvSpPr>
          <p:cNvPr id="9" name="文本框 8">
            <a:extLst>
              <a:ext uri="{FF2B5EF4-FFF2-40B4-BE49-F238E27FC236}">
                <a16:creationId xmlns:a16="http://schemas.microsoft.com/office/drawing/2014/main" id="{2549D988-23C0-A052-1735-AB311D279D0E}"/>
              </a:ext>
            </a:extLst>
          </p:cNvPr>
          <p:cNvSpPr txBox="1"/>
          <p:nvPr/>
        </p:nvSpPr>
        <p:spPr>
          <a:xfrm>
            <a:off x="6705600" y="3562350"/>
            <a:ext cx="1164101" cy="369332"/>
          </a:xfrm>
          <a:prstGeom prst="rect">
            <a:avLst/>
          </a:prstGeom>
          <a:noFill/>
          <a:ln w="12700">
            <a:solidFill>
              <a:schemeClr val="tx1"/>
            </a:solidFill>
          </a:ln>
        </p:spPr>
        <p:txBody>
          <a:bodyPr wrap="none" rtlCol="0">
            <a:spAutoFit/>
          </a:bodyPr>
          <a:lstStyle/>
          <a:p>
            <a:pPr algn="l"/>
            <a:r>
              <a:rPr lang="zh-CN" altLang="en-US" dirty="0"/>
              <a:t>十六进制</a:t>
            </a:r>
            <a:r>
              <a:rPr lang="en-US" altLang="zh-CN" dirty="0"/>
              <a:t>:</a:t>
            </a:r>
            <a:endParaRPr lang="zh-CN" altLang="en-US" dirty="0"/>
          </a:p>
        </p:txBody>
      </p:sp>
    </p:spTree>
    <p:extLst>
      <p:ext uri="{BB962C8B-B14F-4D97-AF65-F5344CB8AC3E}">
        <p14:creationId xmlns:p14="http://schemas.microsoft.com/office/powerpoint/2010/main" val="858376349"/>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p:nvPr/>
        </p:nvSpPr>
        <p:spPr>
          <a:xfrm>
            <a:off x="304800" y="819150"/>
            <a:ext cx="8712200" cy="1373505"/>
          </a:xfrm>
          <a:prstGeom prst="rect">
            <a:avLst/>
          </a:prstGeom>
          <a:noFill/>
          <a:ln w="9525">
            <a:noFill/>
          </a:ln>
        </p:spPr>
        <p:txBody>
          <a:bodyPr>
            <a:spAutoFit/>
          </a:bodyPr>
          <a:lstStyle/>
          <a:p>
            <a:pPr eaLnBrk="1" hangingPunct="1">
              <a:lnSpc>
                <a:spcPts val="2000"/>
              </a:lnSpc>
              <a:buClr>
                <a:schemeClr val="tx2"/>
              </a:buClr>
              <a:buSzPct val="95000"/>
            </a:pPr>
            <a:r>
              <a:rPr lang="zh-CN" altLang="en-US" sz="1600" dirty="0">
                <a:solidFill>
                  <a:srgbClr val="FF0000"/>
                </a:solidFill>
                <a:cs typeface="微软雅黑" panose="020B0503020204020204" pitchFamily="34" charset="-122"/>
              </a:rPr>
              <a:t>例题：</a:t>
            </a:r>
            <a:r>
              <a:rPr lang="zh-CN" altLang="en-US" sz="1600" dirty="0">
                <a:cs typeface="微软雅黑" panose="020B0503020204020204" pitchFamily="34" charset="-122"/>
              </a:rPr>
              <a:t>某分页系统逻辑地址</a:t>
            </a:r>
            <a:r>
              <a:rPr lang="en-US" altLang="zh-CN" sz="1600" dirty="0">
                <a:cs typeface="微软雅黑" panose="020B0503020204020204" pitchFamily="34" charset="-122"/>
              </a:rPr>
              <a:t>20</a:t>
            </a:r>
            <a:r>
              <a:rPr lang="zh-CN" altLang="en-US" sz="1600" dirty="0">
                <a:cs typeface="微软雅黑" panose="020B0503020204020204" pitchFamily="34" charset="-122"/>
              </a:rPr>
              <a:t>位，其页面大小为</a:t>
            </a:r>
            <a:r>
              <a:rPr lang="en-US" altLang="zh-CN" sz="1600" dirty="0">
                <a:cs typeface="微软雅黑" panose="020B0503020204020204" pitchFamily="34" charset="-122"/>
              </a:rPr>
              <a:t>2KB</a:t>
            </a:r>
            <a:r>
              <a:rPr lang="zh-CN" altLang="en-US" sz="1600" dirty="0">
                <a:cs typeface="微软雅黑" panose="020B0503020204020204" pitchFamily="34" charset="-122"/>
              </a:rPr>
              <a:t>。某进程共三页依次放入</a:t>
            </a:r>
            <a:r>
              <a:rPr lang="en-US" altLang="zh-CN" sz="1600" dirty="0">
                <a:cs typeface="微软雅黑" panose="020B0503020204020204" pitchFamily="34" charset="-122"/>
              </a:rPr>
              <a:t>2</a:t>
            </a:r>
            <a:r>
              <a:rPr lang="zh-CN" altLang="en-US" sz="1600" dirty="0">
                <a:cs typeface="微软雅黑" panose="020B0503020204020204" pitchFamily="34" charset="-122"/>
              </a:rPr>
              <a:t>、</a:t>
            </a:r>
            <a:r>
              <a:rPr lang="en-US" altLang="zh-CN" sz="1600" dirty="0">
                <a:cs typeface="微软雅黑" panose="020B0503020204020204" pitchFamily="34" charset="-122"/>
              </a:rPr>
              <a:t>3</a:t>
            </a:r>
            <a:r>
              <a:rPr lang="zh-CN" altLang="en-US" sz="1600" dirty="0">
                <a:cs typeface="微软雅黑" panose="020B0503020204020204" pitchFamily="34" charset="-122"/>
              </a:rPr>
              <a:t>、</a:t>
            </a:r>
            <a:r>
              <a:rPr lang="en-US" altLang="zh-CN" sz="1600" dirty="0">
                <a:cs typeface="微软雅黑" panose="020B0503020204020204" pitchFamily="34" charset="-122"/>
              </a:rPr>
              <a:t>7</a:t>
            </a:r>
            <a:r>
              <a:rPr lang="zh-CN" altLang="en-US" sz="1600" dirty="0">
                <a:cs typeface="微软雅黑" panose="020B0503020204020204" pitchFamily="34" charset="-122"/>
              </a:rPr>
              <a:t>号物理块，请回答如下问题。</a:t>
            </a:r>
            <a:endParaRPr lang="en-US" altLang="zh-CN" sz="1600" dirty="0">
              <a:cs typeface="微软雅黑" panose="020B0503020204020204" pitchFamily="34" charset="-122"/>
            </a:endParaRPr>
          </a:p>
          <a:p>
            <a:pPr eaLnBrk="1" hangingPunct="1">
              <a:lnSpc>
                <a:spcPts val="2000"/>
              </a:lnSpc>
              <a:buClr>
                <a:schemeClr val="tx2"/>
              </a:buClr>
              <a:buSzPct val="95000"/>
            </a:pPr>
            <a:r>
              <a:rPr lang="zh-CN" altLang="en-US" sz="1600" dirty="0">
                <a:cs typeface="微软雅黑" panose="020B0503020204020204" pitchFamily="34" charset="-122"/>
              </a:rPr>
              <a:t>（</a:t>
            </a:r>
            <a:r>
              <a:rPr lang="en-US" altLang="zh-CN" sz="1600" dirty="0">
                <a:cs typeface="微软雅黑" panose="020B0503020204020204" pitchFamily="34" charset="-122"/>
              </a:rPr>
              <a:t>1</a:t>
            </a:r>
            <a:r>
              <a:rPr lang="zh-CN" altLang="en-US" sz="1600" dirty="0">
                <a:cs typeface="微软雅黑" panose="020B0503020204020204" pitchFamily="34" charset="-122"/>
              </a:rPr>
              <a:t>）该系统逻辑地址结构是怎样的？进程最多可以有多少个页面？</a:t>
            </a:r>
          </a:p>
          <a:p>
            <a:pPr eaLnBrk="1" hangingPunct="1">
              <a:lnSpc>
                <a:spcPts val="2000"/>
              </a:lnSpc>
              <a:buClr>
                <a:schemeClr val="tx2"/>
              </a:buClr>
              <a:buSzPct val="95000"/>
            </a:pPr>
            <a:r>
              <a:rPr lang="zh-CN" altLang="en-US" sz="1600" dirty="0">
                <a:cs typeface="微软雅黑" panose="020B0503020204020204" pitchFamily="34" charset="-122"/>
              </a:rPr>
              <a:t>（</a:t>
            </a:r>
            <a:r>
              <a:rPr lang="en-US" altLang="zh-CN" sz="1600" dirty="0">
                <a:cs typeface="微软雅黑" panose="020B0503020204020204" pitchFamily="34" charset="-122"/>
              </a:rPr>
              <a:t>2</a:t>
            </a:r>
            <a:r>
              <a:rPr lang="zh-CN" altLang="en-US" sz="1600" dirty="0">
                <a:cs typeface="微软雅黑" panose="020B0503020204020204" pitchFamily="34" charset="-122"/>
              </a:rPr>
              <a:t>）逻辑地址</a:t>
            </a:r>
            <a:r>
              <a:rPr lang="en-US" altLang="zh-CN" sz="1600" dirty="0">
                <a:cs typeface="微软雅黑" panose="020B0503020204020204" pitchFamily="34" charset="-122"/>
              </a:rPr>
              <a:t>2500</a:t>
            </a:r>
            <a:r>
              <a:rPr lang="zh-CN" altLang="en-US" sz="1600" dirty="0">
                <a:cs typeface="微软雅黑" panose="020B0503020204020204" pitchFamily="34" charset="-122"/>
              </a:rPr>
              <a:t>对应的物理地址是多少？</a:t>
            </a:r>
          </a:p>
          <a:p>
            <a:pPr eaLnBrk="1" hangingPunct="1">
              <a:lnSpc>
                <a:spcPts val="2000"/>
              </a:lnSpc>
              <a:buClr>
                <a:schemeClr val="tx2"/>
              </a:buClr>
              <a:buSzPct val="95000"/>
            </a:pPr>
            <a:r>
              <a:rPr lang="zh-CN" altLang="en-US" sz="1600" dirty="0">
                <a:cs typeface="微软雅黑" panose="020B0503020204020204" pitchFamily="34" charset="-122"/>
              </a:rPr>
              <a:t>（</a:t>
            </a:r>
            <a:r>
              <a:rPr lang="en-US" altLang="zh-CN" sz="1600" dirty="0">
                <a:cs typeface="微软雅黑" panose="020B0503020204020204" pitchFamily="34" charset="-122"/>
              </a:rPr>
              <a:t>3</a:t>
            </a:r>
            <a:r>
              <a:rPr lang="zh-CN" altLang="en-US" sz="1600" dirty="0">
                <a:cs typeface="微软雅黑" panose="020B0503020204020204" pitchFamily="34" charset="-122"/>
              </a:rPr>
              <a:t>）逻辑地址值十六进制表示为</a:t>
            </a:r>
            <a:r>
              <a:rPr lang="en-US" altLang="zh-CN" sz="1600" dirty="0">
                <a:cs typeface="微软雅黑" panose="020B0503020204020204" pitchFamily="34" charset="-122"/>
              </a:rPr>
              <a:t>15AC</a:t>
            </a:r>
            <a:r>
              <a:rPr lang="zh-CN" altLang="en-US" sz="1600" dirty="0">
                <a:cs typeface="微软雅黑" panose="020B0503020204020204" pitchFamily="34" charset="-122"/>
              </a:rPr>
              <a:t>对应的物理地址是多少？</a:t>
            </a:r>
          </a:p>
        </p:txBody>
      </p:sp>
      <p:sp>
        <p:nvSpPr>
          <p:cNvPr id="78852" name="内容占位符 2"/>
          <p:cNvSpPr txBox="1"/>
          <p:nvPr/>
        </p:nvSpPr>
        <p:spPr>
          <a:xfrm>
            <a:off x="160655" y="2190750"/>
            <a:ext cx="8822690" cy="1981200"/>
          </a:xfrm>
          <a:prstGeom prst="rect">
            <a:avLst/>
          </a:prstGeom>
          <a:noFill/>
          <a:ln w="9525">
            <a:noFill/>
          </a:ln>
        </p:spPr>
        <p:txBody>
          <a:bodyPr/>
          <a:lstStyle/>
          <a:p>
            <a:pPr defTabSz="685800">
              <a:lnSpc>
                <a:spcPct val="70000"/>
              </a:lnSpc>
              <a:spcBef>
                <a:spcPts val="750"/>
              </a:spcBef>
            </a:pPr>
            <a:r>
              <a:rPr lang="zh-CN" altLang="zh-CN" sz="1600" dirty="0">
                <a:solidFill>
                  <a:srgbClr val="FF0000"/>
                </a:solidFill>
                <a:cs typeface="微软雅黑" panose="020B0503020204020204" pitchFamily="34" charset="-122"/>
              </a:rPr>
              <a:t>解答：</a:t>
            </a:r>
          </a:p>
          <a:p>
            <a:pPr defTabSz="685800">
              <a:lnSpc>
                <a:spcPct val="70000"/>
              </a:lnSpc>
              <a:spcBef>
                <a:spcPts val="750"/>
              </a:spcBef>
            </a:pPr>
            <a:r>
              <a:rPr lang="zh-CN" altLang="zh-CN" sz="1600" dirty="0">
                <a:cs typeface="微软雅黑" panose="020B0503020204020204" pitchFamily="34" charset="-122"/>
              </a:rPr>
              <a:t>（</a:t>
            </a:r>
            <a:r>
              <a:rPr lang="en-US" altLang="zh-CN" sz="1600" dirty="0">
                <a:cs typeface="微软雅黑" panose="020B0503020204020204" pitchFamily="34" charset="-122"/>
              </a:rPr>
              <a:t>1</a:t>
            </a:r>
            <a:r>
              <a:rPr lang="zh-CN" altLang="zh-CN" sz="1600" dirty="0">
                <a:cs typeface="微软雅黑" panose="020B0503020204020204" pitchFamily="34" charset="-122"/>
              </a:rPr>
              <a:t>）因为页面</a:t>
            </a:r>
            <a:r>
              <a:rPr lang="en-US" altLang="zh-CN" sz="1600" dirty="0">
                <a:cs typeface="微软雅黑" panose="020B0503020204020204" pitchFamily="34" charset="-122"/>
              </a:rPr>
              <a:t>2KB=2</a:t>
            </a:r>
            <a:r>
              <a:rPr lang="en-US" altLang="zh-CN" sz="1600" baseline="30000" dirty="0">
                <a:cs typeface="微软雅黑" panose="020B0503020204020204" pitchFamily="34" charset="-122"/>
              </a:rPr>
              <a:t>11</a:t>
            </a:r>
            <a:r>
              <a:rPr lang="zh-CN" altLang="zh-CN" sz="1600" dirty="0">
                <a:cs typeface="微软雅黑" panose="020B0503020204020204" pitchFamily="34" charset="-122"/>
              </a:rPr>
              <a:t>，所以逻辑地址</a:t>
            </a:r>
            <a:r>
              <a:rPr lang="en-US" altLang="zh-CN" sz="1600" dirty="0">
                <a:cs typeface="微软雅黑" panose="020B0503020204020204" pitchFamily="34" charset="-122"/>
              </a:rPr>
              <a:t>0</a:t>
            </a:r>
            <a:r>
              <a:rPr lang="zh-CN" altLang="zh-CN" sz="1600" dirty="0">
                <a:cs typeface="微软雅黑" panose="020B0503020204020204" pitchFamily="34" charset="-122"/>
              </a:rPr>
              <a:t>～</a:t>
            </a:r>
            <a:r>
              <a:rPr lang="en-US" altLang="zh-CN" sz="1600" dirty="0">
                <a:cs typeface="微软雅黑" panose="020B0503020204020204" pitchFamily="34" charset="-122"/>
              </a:rPr>
              <a:t>10</a:t>
            </a:r>
            <a:r>
              <a:rPr lang="zh-CN" altLang="zh-CN" sz="1600" dirty="0">
                <a:cs typeface="微软雅黑" panose="020B0503020204020204" pitchFamily="34" charset="-122"/>
              </a:rPr>
              <a:t>为页内地址，</a:t>
            </a:r>
            <a:r>
              <a:rPr lang="en-US" altLang="zh-CN" sz="1600" dirty="0">
                <a:cs typeface="微软雅黑" panose="020B0503020204020204" pitchFamily="34" charset="-122"/>
              </a:rPr>
              <a:t>11</a:t>
            </a:r>
            <a:r>
              <a:rPr lang="zh-CN" altLang="zh-CN" sz="1600" dirty="0">
                <a:cs typeface="微软雅黑" panose="020B0503020204020204" pitchFamily="34" charset="-122"/>
              </a:rPr>
              <a:t>～</a:t>
            </a:r>
            <a:r>
              <a:rPr lang="en-US" altLang="zh-CN" sz="1600" dirty="0">
                <a:cs typeface="微软雅黑" panose="020B0503020204020204" pitchFamily="34" charset="-122"/>
              </a:rPr>
              <a:t>19</a:t>
            </a:r>
            <a:r>
              <a:rPr lang="zh-CN" altLang="zh-CN" sz="1600" dirty="0">
                <a:cs typeface="微软雅黑" panose="020B0503020204020204" pitchFamily="34" charset="-122"/>
              </a:rPr>
              <a:t>为页号。</a:t>
            </a:r>
          </a:p>
          <a:p>
            <a:pPr defTabSz="685800">
              <a:lnSpc>
                <a:spcPct val="70000"/>
              </a:lnSpc>
              <a:spcBef>
                <a:spcPts val="750"/>
              </a:spcBef>
            </a:pPr>
            <a:r>
              <a:rPr lang="zh-CN" altLang="zh-CN" sz="1600" dirty="0">
                <a:cs typeface="微软雅黑" panose="020B0503020204020204" pitchFamily="34" charset="-122"/>
              </a:rPr>
              <a:t>（</a:t>
            </a:r>
            <a:r>
              <a:rPr lang="en-US" altLang="zh-CN" sz="1600" dirty="0">
                <a:cs typeface="微软雅黑" panose="020B0503020204020204" pitchFamily="34" charset="-122"/>
              </a:rPr>
              <a:t>2</a:t>
            </a:r>
            <a:r>
              <a:rPr lang="zh-CN" altLang="zh-CN" sz="1600" dirty="0">
                <a:cs typeface="微软雅黑" panose="020B0503020204020204" pitchFamily="34" charset="-122"/>
              </a:rPr>
              <a:t>）页号</a:t>
            </a:r>
            <a:r>
              <a:rPr lang="en-US" altLang="zh-CN" sz="1600" dirty="0">
                <a:cs typeface="微软雅黑" panose="020B0503020204020204" pitchFamily="34" charset="-122"/>
              </a:rPr>
              <a:t>P=2500 / 2048 = 1</a:t>
            </a:r>
            <a:r>
              <a:rPr lang="zh-CN" altLang="zh-CN" sz="1600" dirty="0">
                <a:cs typeface="微软雅黑" panose="020B0503020204020204" pitchFamily="34" charset="-122"/>
              </a:rPr>
              <a:t>，页内地址</a:t>
            </a:r>
            <a:r>
              <a:rPr lang="en-US" altLang="zh-CN" sz="1600" dirty="0">
                <a:cs typeface="微软雅黑" panose="020B0503020204020204" pitchFamily="34" charset="-122"/>
              </a:rPr>
              <a:t>d=2500 % 2048 = 452</a:t>
            </a:r>
            <a:r>
              <a:rPr lang="zh-CN" altLang="zh-CN" sz="1600" dirty="0">
                <a:cs typeface="微软雅黑" panose="020B0503020204020204" pitchFamily="34" charset="-122"/>
              </a:rPr>
              <a:t>，查页表可知</a:t>
            </a:r>
            <a:r>
              <a:rPr lang="en-US" altLang="zh-CN" sz="1600" dirty="0">
                <a:cs typeface="微软雅黑" panose="020B0503020204020204" pitchFamily="34" charset="-122"/>
              </a:rPr>
              <a:t>1</a:t>
            </a:r>
            <a:r>
              <a:rPr lang="zh-CN" altLang="zh-CN" sz="1600" dirty="0">
                <a:cs typeface="微软雅黑" panose="020B0503020204020204" pitchFamily="34" charset="-122"/>
              </a:rPr>
              <a:t>号页对应的块</a:t>
            </a:r>
          </a:p>
          <a:p>
            <a:pPr defTabSz="685800">
              <a:lnSpc>
                <a:spcPct val="70000"/>
              </a:lnSpc>
              <a:spcBef>
                <a:spcPts val="750"/>
              </a:spcBef>
            </a:pPr>
            <a:r>
              <a:rPr lang="zh-CN" altLang="zh-CN" sz="1600" dirty="0">
                <a:cs typeface="微软雅黑" panose="020B0503020204020204" pitchFamily="34" charset="-122"/>
              </a:rPr>
              <a:t> </a:t>
            </a:r>
            <a:r>
              <a:rPr lang="en-US" altLang="zh-CN" sz="1600" dirty="0">
                <a:cs typeface="微软雅黑" panose="020B0503020204020204" pitchFamily="34" charset="-122"/>
              </a:rPr>
              <a:t>        </a:t>
            </a:r>
            <a:r>
              <a:rPr lang="zh-CN" altLang="en-US" sz="1600" dirty="0">
                <a:cs typeface="微软雅黑" panose="020B0503020204020204" pitchFamily="34" charset="-122"/>
              </a:rPr>
              <a:t>号为</a:t>
            </a:r>
            <a:r>
              <a:rPr lang="en-US" altLang="zh-CN" sz="1600" dirty="0">
                <a:cs typeface="微软雅黑" panose="020B0503020204020204" pitchFamily="34" charset="-122"/>
              </a:rPr>
              <a:t>3</a:t>
            </a:r>
            <a:r>
              <a:rPr lang="zh-CN" altLang="zh-CN" sz="1600" dirty="0">
                <a:cs typeface="微软雅黑" panose="020B0503020204020204" pitchFamily="34" charset="-122"/>
              </a:rPr>
              <a:t>，</a:t>
            </a:r>
            <a:r>
              <a:rPr lang="zh-CN" altLang="en-US" sz="1600" dirty="0">
                <a:cs typeface="微软雅黑" panose="020B0503020204020204" pitchFamily="34" charset="-122"/>
              </a:rPr>
              <a:t>则</a:t>
            </a:r>
            <a:r>
              <a:rPr lang="zh-CN" altLang="zh-CN" sz="1600" dirty="0">
                <a:cs typeface="微软雅黑" panose="020B0503020204020204" pitchFamily="34" charset="-122"/>
              </a:rPr>
              <a:t>实际物理地址</a:t>
            </a:r>
            <a:r>
              <a:rPr lang="en-US" altLang="zh-CN" sz="1600" dirty="0">
                <a:cs typeface="微软雅黑" panose="020B0503020204020204" pitchFamily="34" charset="-122"/>
              </a:rPr>
              <a:t> = 3×2048 + 452 = 6569</a:t>
            </a:r>
            <a:endParaRPr lang="zh-CN" altLang="zh-CN" sz="1600" dirty="0">
              <a:cs typeface="微软雅黑" panose="020B0503020204020204" pitchFamily="34" charset="-122"/>
            </a:endParaRPr>
          </a:p>
          <a:p>
            <a:pPr defTabSz="685800">
              <a:lnSpc>
                <a:spcPct val="70000"/>
              </a:lnSpc>
              <a:spcBef>
                <a:spcPts val="750"/>
              </a:spcBef>
            </a:pPr>
            <a:r>
              <a:rPr lang="zh-CN" altLang="zh-CN" sz="1600" dirty="0">
                <a:cs typeface="微软雅黑" panose="020B0503020204020204" pitchFamily="34" charset="-122"/>
              </a:rPr>
              <a:t>（</a:t>
            </a:r>
            <a:r>
              <a:rPr lang="en-US" altLang="zh-CN" sz="1600" dirty="0">
                <a:cs typeface="微软雅黑" panose="020B0503020204020204" pitchFamily="34" charset="-122"/>
              </a:rPr>
              <a:t>3</a:t>
            </a:r>
            <a:r>
              <a:rPr lang="zh-CN" altLang="zh-CN" sz="1600" dirty="0">
                <a:cs typeface="微软雅黑" panose="020B0503020204020204" pitchFamily="34" charset="-122"/>
              </a:rPr>
              <a:t>）逻辑地址</a:t>
            </a:r>
            <a:r>
              <a:rPr lang="en-US" altLang="zh-CN" sz="1600" dirty="0">
                <a:cs typeface="微软雅黑" panose="020B0503020204020204" pitchFamily="34" charset="-122"/>
              </a:rPr>
              <a:t>15AC(H)</a:t>
            </a:r>
            <a:r>
              <a:rPr lang="zh-CN" altLang="zh-CN" sz="1600" dirty="0">
                <a:cs typeface="微软雅黑" panose="020B0503020204020204" pitchFamily="34" charset="-122"/>
              </a:rPr>
              <a:t>的二进制形式为</a:t>
            </a:r>
            <a:r>
              <a:rPr lang="en-US" altLang="zh-CN" sz="1600" dirty="0">
                <a:cs typeface="微软雅黑" panose="020B0503020204020204" pitchFamily="34" charset="-122"/>
              </a:rPr>
              <a:t>0001 0</a:t>
            </a:r>
            <a:r>
              <a:rPr lang="en-US" altLang="zh-CN" sz="1600" dirty="0">
                <a:solidFill>
                  <a:srgbClr val="FF0000"/>
                </a:solidFill>
                <a:cs typeface="微软雅黑" panose="020B0503020204020204" pitchFamily="34" charset="-122"/>
              </a:rPr>
              <a:t>|</a:t>
            </a:r>
            <a:r>
              <a:rPr lang="en-US" altLang="zh-CN" sz="1600" dirty="0">
                <a:cs typeface="微软雅黑" panose="020B0503020204020204" pitchFamily="34" charset="-122"/>
              </a:rPr>
              <a:t>101 1010 1100</a:t>
            </a:r>
          </a:p>
          <a:p>
            <a:pPr defTabSz="685800">
              <a:lnSpc>
                <a:spcPct val="70000"/>
              </a:lnSpc>
              <a:spcBef>
                <a:spcPts val="750"/>
              </a:spcBef>
            </a:pPr>
            <a:r>
              <a:rPr lang="en-US" altLang="zh-CN" sz="1600" dirty="0">
                <a:cs typeface="微软雅黑" panose="020B0503020204020204" pitchFamily="34" charset="-122"/>
              </a:rPr>
              <a:t>         </a:t>
            </a:r>
            <a:r>
              <a:rPr lang="zh-CN" altLang="zh-CN" sz="1600" dirty="0">
                <a:cs typeface="微软雅黑" panose="020B0503020204020204" pitchFamily="34" charset="-122"/>
              </a:rPr>
              <a:t>根据（</a:t>
            </a:r>
            <a:r>
              <a:rPr lang="en-US" altLang="zh-CN" sz="1600" dirty="0">
                <a:cs typeface="微软雅黑" panose="020B0503020204020204" pitchFamily="34" charset="-122"/>
              </a:rPr>
              <a:t>1</a:t>
            </a:r>
            <a:r>
              <a:rPr lang="zh-CN" altLang="zh-CN" sz="1600" dirty="0">
                <a:cs typeface="微软雅黑" panose="020B0503020204020204" pitchFamily="34" charset="-122"/>
              </a:rPr>
              <a:t>）中逻辑地址结构，可知页号为</a:t>
            </a:r>
            <a:r>
              <a:rPr lang="en-US" altLang="zh-CN" sz="1600" dirty="0">
                <a:cs typeface="微软雅黑" panose="020B0503020204020204" pitchFamily="34" charset="-122"/>
              </a:rPr>
              <a:t>010(B)=2(D)</a:t>
            </a:r>
            <a:r>
              <a:rPr lang="zh-CN" altLang="zh-CN" sz="1600" dirty="0">
                <a:cs typeface="微软雅黑" panose="020B0503020204020204" pitchFamily="34" charset="-122"/>
              </a:rPr>
              <a:t>，查页表可得物理块号为</a:t>
            </a:r>
            <a:r>
              <a:rPr lang="en-US" altLang="zh-CN" sz="1600" dirty="0">
                <a:cs typeface="微软雅黑" panose="020B0503020204020204" pitchFamily="34" charset="-122"/>
              </a:rPr>
              <a:t>7(D)=111B    </a:t>
            </a:r>
          </a:p>
          <a:p>
            <a:pPr defTabSz="685800">
              <a:lnSpc>
                <a:spcPct val="70000"/>
              </a:lnSpc>
              <a:spcBef>
                <a:spcPts val="750"/>
              </a:spcBef>
            </a:pPr>
            <a:r>
              <a:rPr lang="en-US" altLang="zh-CN" sz="1600" dirty="0">
                <a:cs typeface="微软雅黑" panose="020B0503020204020204" pitchFamily="34" charset="-122"/>
              </a:rPr>
              <a:t>        </a:t>
            </a:r>
            <a:r>
              <a:rPr lang="zh-CN" altLang="zh-CN" sz="1600" dirty="0">
                <a:cs typeface="微软雅黑" panose="020B0503020204020204" pitchFamily="34" charset="-122"/>
              </a:rPr>
              <a:t>，所以物理地址为：</a:t>
            </a:r>
            <a:r>
              <a:rPr lang="en-US" altLang="zh-CN" sz="1600" dirty="0">
                <a:cs typeface="微软雅黑" panose="020B0503020204020204" pitchFamily="34" charset="-122"/>
              </a:rPr>
              <a:t>0011 1</a:t>
            </a:r>
            <a:r>
              <a:rPr lang="en-US" altLang="zh-CN" sz="1600" dirty="0">
                <a:solidFill>
                  <a:srgbClr val="FF0000"/>
                </a:solidFill>
                <a:cs typeface="微软雅黑" panose="020B0503020204020204" pitchFamily="34" charset="-122"/>
              </a:rPr>
              <a:t>|</a:t>
            </a:r>
            <a:r>
              <a:rPr lang="en-US" altLang="zh-CN" sz="1600" dirty="0">
                <a:cs typeface="微软雅黑" panose="020B0503020204020204" pitchFamily="34" charset="-122"/>
              </a:rPr>
              <a:t>101 1010 1100</a:t>
            </a:r>
            <a:r>
              <a:rPr lang="zh-CN" altLang="zh-CN" sz="1600" dirty="0">
                <a:cs typeface="微软雅黑" panose="020B0503020204020204" pitchFamily="34" charset="-122"/>
              </a:rPr>
              <a:t>，即</a:t>
            </a:r>
            <a:r>
              <a:rPr lang="en-US" altLang="zh-CN" sz="1600" dirty="0">
                <a:cs typeface="微软雅黑" panose="020B0503020204020204" pitchFamily="34" charset="-122"/>
              </a:rPr>
              <a:t>3DAC(H)</a:t>
            </a:r>
            <a:r>
              <a:rPr lang="zh-CN" altLang="zh-CN" sz="1600" dirty="0">
                <a:cs typeface="微软雅黑" panose="020B0503020204020204" pitchFamily="34" charset="-122"/>
              </a:rPr>
              <a:t>。</a:t>
            </a:r>
          </a:p>
        </p:txBody>
      </p:sp>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p:nvPr/>
        </p:nvSpPr>
        <p:spPr>
          <a:xfrm>
            <a:off x="279400" y="892175"/>
            <a:ext cx="8712200" cy="603885"/>
          </a:xfrm>
          <a:prstGeom prst="rect">
            <a:avLst/>
          </a:prstGeom>
          <a:noFill/>
          <a:ln w="9525">
            <a:noFill/>
          </a:ln>
        </p:spPr>
        <p:txBody>
          <a:bodyPr>
            <a:spAutoFit/>
          </a:bodyPr>
          <a:lstStyle/>
          <a:p>
            <a:pPr eaLnBrk="1" hangingPunct="1">
              <a:lnSpc>
                <a:spcPts val="2000"/>
              </a:lnSpc>
              <a:buClr>
                <a:schemeClr val="tx2"/>
              </a:buClr>
              <a:buSzPct val="95000"/>
            </a:pPr>
            <a:r>
              <a:rPr lang="zh-CN" altLang="en-US" sz="1800" dirty="0">
                <a:solidFill>
                  <a:srgbClr val="FF0000"/>
                </a:solidFill>
                <a:cs typeface="微软雅黑" panose="020B0503020204020204" pitchFamily="34" charset="-122"/>
              </a:rPr>
              <a:t>例题：</a:t>
            </a:r>
            <a:r>
              <a:rPr lang="zh-CN" altLang="en-US" sz="1800" dirty="0">
                <a:cs typeface="微软雅黑" panose="020B0503020204020204" pitchFamily="34" charset="-122"/>
              </a:rPr>
              <a:t>设有</a:t>
            </a:r>
            <a:r>
              <a:rPr lang="en-US" altLang="zh-CN" sz="1800" dirty="0">
                <a:cs typeface="微软雅黑" panose="020B0503020204020204" pitchFamily="34" charset="-122"/>
              </a:rPr>
              <a:t>8</a:t>
            </a:r>
            <a:r>
              <a:rPr lang="zh-CN" altLang="en-US" sz="1800" dirty="0">
                <a:cs typeface="微软雅黑" panose="020B0503020204020204" pitchFamily="34" charset="-122"/>
              </a:rPr>
              <a:t>页的逻辑空间，每页有</a:t>
            </a:r>
            <a:r>
              <a:rPr lang="en-US" altLang="zh-CN" sz="1800" dirty="0">
                <a:cs typeface="微软雅黑" panose="020B0503020204020204" pitchFamily="34" charset="-122"/>
              </a:rPr>
              <a:t>1024</a:t>
            </a:r>
            <a:r>
              <a:rPr lang="zh-CN" altLang="en-US" sz="1800" dirty="0">
                <a:cs typeface="微软雅黑" panose="020B0503020204020204" pitchFamily="34" charset="-122"/>
              </a:rPr>
              <a:t>字节，它们被映射到</a:t>
            </a:r>
            <a:r>
              <a:rPr lang="en-US" altLang="zh-CN" sz="1800" dirty="0">
                <a:cs typeface="微软雅黑" panose="020B0503020204020204" pitchFamily="34" charset="-122"/>
              </a:rPr>
              <a:t>32</a:t>
            </a:r>
            <a:r>
              <a:rPr lang="zh-CN" altLang="en-US" sz="1800" dirty="0">
                <a:cs typeface="微软雅黑" panose="020B0503020204020204" pitchFamily="34" charset="-122"/>
              </a:rPr>
              <a:t>块的物理存储区中，那么逻辑地址的有效位是</a:t>
            </a:r>
            <a:r>
              <a:rPr lang="en-US" altLang="zh-CN" sz="1800" dirty="0">
                <a:cs typeface="微软雅黑" panose="020B0503020204020204" pitchFamily="34" charset="-122"/>
              </a:rPr>
              <a:t>__</a:t>
            </a:r>
            <a:r>
              <a:rPr lang="zh-CN" altLang="en-US" sz="1800" dirty="0">
                <a:cs typeface="微软雅黑" panose="020B0503020204020204" pitchFamily="34" charset="-122"/>
              </a:rPr>
              <a:t>位，物理地址至少是</a:t>
            </a:r>
            <a:r>
              <a:rPr lang="en-US" altLang="zh-CN" sz="1800" dirty="0">
                <a:cs typeface="微软雅黑" panose="020B0503020204020204" pitchFamily="34" charset="-122"/>
              </a:rPr>
              <a:t>__</a:t>
            </a:r>
            <a:r>
              <a:rPr lang="zh-CN" altLang="en-US" sz="1800" dirty="0">
                <a:cs typeface="微软雅黑" panose="020B0503020204020204" pitchFamily="34" charset="-122"/>
              </a:rPr>
              <a:t>位。</a:t>
            </a:r>
          </a:p>
        </p:txBody>
      </p:sp>
      <p:sp>
        <p:nvSpPr>
          <p:cNvPr id="80900" name="内容占位符 2"/>
          <p:cNvSpPr txBox="1"/>
          <p:nvPr/>
        </p:nvSpPr>
        <p:spPr>
          <a:xfrm>
            <a:off x="304800" y="2266950"/>
            <a:ext cx="8703310" cy="2133600"/>
          </a:xfrm>
          <a:prstGeom prst="rect">
            <a:avLst/>
          </a:prstGeom>
          <a:noFill/>
          <a:ln w="9525">
            <a:noFill/>
          </a:ln>
        </p:spPr>
        <p:txBody>
          <a:bodyPr/>
          <a:lstStyle/>
          <a:p>
            <a:pPr defTabSz="685800">
              <a:lnSpc>
                <a:spcPct val="85000"/>
              </a:lnSpc>
              <a:spcBef>
                <a:spcPts val="750"/>
              </a:spcBef>
            </a:pPr>
            <a:r>
              <a:rPr lang="zh-CN" altLang="zh-CN" sz="1800" dirty="0">
                <a:solidFill>
                  <a:srgbClr val="FF0000"/>
                </a:solidFill>
                <a:cs typeface="微软雅黑" panose="020B0503020204020204" pitchFamily="34" charset="-122"/>
              </a:rPr>
              <a:t>解答：</a:t>
            </a:r>
          </a:p>
          <a:p>
            <a:pPr defTabSz="685800">
              <a:lnSpc>
                <a:spcPct val="85000"/>
              </a:lnSpc>
              <a:spcBef>
                <a:spcPts val="750"/>
              </a:spcBef>
            </a:pPr>
            <a:r>
              <a:rPr lang="zh-CN" altLang="en-US" sz="1800" dirty="0">
                <a:cs typeface="微软雅黑" panose="020B0503020204020204" pitchFamily="34" charset="-122"/>
              </a:rPr>
              <a:t>逻辑地址有两个部分组成：页号和页内偏移地址。逻辑空间有</a:t>
            </a:r>
            <a:r>
              <a:rPr lang="en-US" altLang="zh-CN" sz="1800" dirty="0">
                <a:cs typeface="微软雅黑" panose="020B0503020204020204" pitchFamily="34" charset="-122"/>
              </a:rPr>
              <a:t>8 </a:t>
            </a:r>
            <a:r>
              <a:rPr lang="zh-CN" altLang="en-US" sz="1800" dirty="0">
                <a:cs typeface="微软雅黑" panose="020B0503020204020204" pitchFamily="34" charset="-122"/>
              </a:rPr>
              <a:t>（</a:t>
            </a:r>
            <a:r>
              <a:rPr lang="en-US" altLang="zh-CN" sz="1800" dirty="0">
                <a:cs typeface="微软雅黑" panose="020B0503020204020204" pitchFamily="34" charset="-122"/>
              </a:rPr>
              <a:t>2^3</a:t>
            </a:r>
            <a:r>
              <a:rPr lang="zh-CN" altLang="en-US" sz="1800" dirty="0">
                <a:cs typeface="微软雅黑" panose="020B0503020204020204" pitchFamily="34" charset="-122"/>
              </a:rPr>
              <a:t>）页，说明页号需要</a:t>
            </a:r>
            <a:r>
              <a:rPr lang="en-US" altLang="zh-CN" sz="1800" dirty="0">
                <a:cs typeface="微软雅黑" panose="020B0503020204020204" pitchFamily="34" charset="-122"/>
              </a:rPr>
              <a:t>3</a:t>
            </a:r>
            <a:r>
              <a:rPr lang="zh-CN" altLang="en-US" sz="1800" dirty="0">
                <a:cs typeface="微软雅黑" panose="020B0503020204020204" pitchFamily="34" charset="-122"/>
              </a:rPr>
              <a:t>个二进制位描述，而每页有</a:t>
            </a:r>
            <a:r>
              <a:rPr lang="en-US" altLang="zh-CN" sz="1800" dirty="0">
                <a:cs typeface="微软雅黑" panose="020B0503020204020204" pitchFamily="34" charset="-122"/>
              </a:rPr>
              <a:t>1024</a:t>
            </a:r>
            <a:r>
              <a:rPr lang="zh-CN" altLang="en-US" sz="1800" dirty="0">
                <a:cs typeface="微软雅黑" panose="020B0503020204020204" pitchFamily="34" charset="-122"/>
              </a:rPr>
              <a:t>（</a:t>
            </a:r>
            <a:r>
              <a:rPr lang="en-US" altLang="zh-CN" sz="1800" dirty="0">
                <a:cs typeface="微软雅黑" panose="020B0503020204020204" pitchFamily="34" charset="-122"/>
              </a:rPr>
              <a:t>210</a:t>
            </a:r>
            <a:r>
              <a:rPr lang="zh-CN" altLang="en-US" sz="1800" dirty="0">
                <a:cs typeface="微软雅黑" panose="020B0503020204020204" pitchFamily="34" charset="-122"/>
              </a:rPr>
              <a:t>）字节，说明页内偏移地址为</a:t>
            </a:r>
            <a:r>
              <a:rPr lang="en-US" altLang="zh-CN" sz="1800" dirty="0">
                <a:cs typeface="微软雅黑" panose="020B0503020204020204" pitchFamily="34" charset="-122"/>
              </a:rPr>
              <a:t>10</a:t>
            </a:r>
            <a:r>
              <a:rPr lang="zh-CN" altLang="en-US" sz="1800" dirty="0">
                <a:cs typeface="微软雅黑" panose="020B0503020204020204" pitchFamily="34" charset="-122"/>
              </a:rPr>
              <a:t>二进制位描述，因此逻辑地址的有效位为</a:t>
            </a:r>
            <a:r>
              <a:rPr lang="en-US" altLang="zh-CN" sz="1800" dirty="0">
                <a:cs typeface="微软雅黑" panose="020B0503020204020204" pitchFamily="34" charset="-122"/>
              </a:rPr>
              <a:t>3+10=13</a:t>
            </a:r>
            <a:r>
              <a:rPr lang="zh-CN" altLang="en-US" sz="1800" dirty="0">
                <a:cs typeface="微软雅黑" panose="020B0503020204020204" pitchFamily="34" charset="-122"/>
              </a:rPr>
              <a:t>位。</a:t>
            </a:r>
          </a:p>
          <a:p>
            <a:pPr defTabSz="685800">
              <a:lnSpc>
                <a:spcPct val="85000"/>
              </a:lnSpc>
              <a:spcBef>
                <a:spcPts val="750"/>
              </a:spcBef>
            </a:pPr>
            <a:endParaRPr lang="zh-CN" altLang="en-US" sz="1800" dirty="0">
              <a:cs typeface="微软雅黑" panose="020B0503020204020204" pitchFamily="34" charset="-122"/>
            </a:endParaRPr>
          </a:p>
          <a:p>
            <a:pPr defTabSz="685800">
              <a:lnSpc>
                <a:spcPct val="85000"/>
              </a:lnSpc>
              <a:spcBef>
                <a:spcPts val="750"/>
              </a:spcBef>
            </a:pPr>
            <a:r>
              <a:rPr lang="zh-CN" altLang="en-US" sz="1800" dirty="0">
                <a:cs typeface="微软雅黑" panose="020B0503020204020204" pitchFamily="34" charset="-122"/>
              </a:rPr>
              <a:t>因为物理地址与逻辑地址的页面大小相同，而物理存储块为</a:t>
            </a:r>
            <a:r>
              <a:rPr lang="en-US" altLang="zh-CN" sz="1800" dirty="0">
                <a:cs typeface="微软雅黑" panose="020B0503020204020204" pitchFamily="34" charset="-122"/>
              </a:rPr>
              <a:t>32</a:t>
            </a:r>
            <a:r>
              <a:rPr lang="zh-CN" altLang="en-US" sz="1800" dirty="0">
                <a:cs typeface="微软雅黑" panose="020B0503020204020204" pitchFamily="34" charset="-122"/>
              </a:rPr>
              <a:t>（</a:t>
            </a:r>
            <a:r>
              <a:rPr lang="en-US" altLang="zh-CN" sz="1800" dirty="0">
                <a:cs typeface="微软雅黑" panose="020B0503020204020204" pitchFamily="34" charset="-122"/>
              </a:rPr>
              <a:t>2^5</a:t>
            </a:r>
            <a:r>
              <a:rPr lang="zh-CN" altLang="en-US" sz="1800" dirty="0">
                <a:cs typeface="微软雅黑" panose="020B0503020204020204" pitchFamily="34" charset="-122"/>
              </a:rPr>
              <a:t>）占</a:t>
            </a:r>
            <a:r>
              <a:rPr lang="en-US" altLang="zh-CN" sz="1800" dirty="0">
                <a:cs typeface="微软雅黑" panose="020B0503020204020204" pitchFamily="34" charset="-122"/>
              </a:rPr>
              <a:t>5</a:t>
            </a:r>
            <a:r>
              <a:rPr lang="zh-CN" altLang="en-US" sz="1800" dirty="0">
                <a:cs typeface="微软雅黑" panose="020B0503020204020204" pitchFamily="34" charset="-122"/>
              </a:rPr>
              <a:t>位，所以物理地址至少为</a:t>
            </a:r>
            <a:r>
              <a:rPr lang="en-US" altLang="zh-CN" sz="1800" dirty="0">
                <a:cs typeface="微软雅黑" panose="020B0503020204020204" pitchFamily="34" charset="-122"/>
              </a:rPr>
              <a:t>5+10=15</a:t>
            </a:r>
            <a:r>
              <a:rPr lang="zh-CN" altLang="en-US" sz="1800" dirty="0">
                <a:cs typeface="微软雅黑" panose="020B0503020204020204" pitchFamily="34" charset="-122"/>
              </a:rPr>
              <a:t>位</a:t>
            </a:r>
          </a:p>
        </p:txBody>
      </p:sp>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页表例题</a:t>
            </a:r>
          </a:p>
        </p:txBody>
      </p:sp>
      <p:sp>
        <p:nvSpPr>
          <p:cNvPr id="3" name="文本框 2">
            <a:extLst>
              <a:ext uri="{FF2B5EF4-FFF2-40B4-BE49-F238E27FC236}">
                <a16:creationId xmlns:a16="http://schemas.microsoft.com/office/drawing/2014/main" id="{7C04330B-49D4-9077-47C3-D7123C142371}"/>
              </a:ext>
            </a:extLst>
          </p:cNvPr>
          <p:cNvSpPr txBox="1"/>
          <p:nvPr/>
        </p:nvSpPr>
        <p:spPr>
          <a:xfrm>
            <a:off x="2286000" y="1495599"/>
            <a:ext cx="133882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二进制位需要几个？</a:t>
            </a:r>
          </a:p>
        </p:txBody>
      </p:sp>
      <p:sp>
        <p:nvSpPr>
          <p:cNvPr id="4" name="文本框 3">
            <a:extLst>
              <a:ext uri="{FF2B5EF4-FFF2-40B4-BE49-F238E27FC236}">
                <a16:creationId xmlns:a16="http://schemas.microsoft.com/office/drawing/2014/main" id="{E2D2096D-90C5-55E1-18ED-21A0ED9A0789}"/>
              </a:ext>
            </a:extLst>
          </p:cNvPr>
          <p:cNvSpPr txBox="1"/>
          <p:nvPr/>
        </p:nvSpPr>
        <p:spPr>
          <a:xfrm>
            <a:off x="4635500" y="1522835"/>
            <a:ext cx="2749471" cy="400110"/>
          </a:xfrm>
          <a:prstGeom prst="rect">
            <a:avLst/>
          </a:prstGeom>
          <a:noFill/>
          <a:ln w="12700">
            <a:solidFill>
              <a:schemeClr val="tx1"/>
            </a:solidFill>
          </a:ln>
        </p:spPr>
        <p:txBody>
          <a:bodyPr wrap="none" rtlCol="0">
            <a:spAutoFit/>
          </a:bodyPr>
          <a:lstStyle/>
          <a:p>
            <a:pPr algn="l"/>
            <a:r>
              <a:rPr lang="zh-CN" altLang="en-US" sz="1000" dirty="0">
                <a:solidFill>
                  <a:srgbClr val="FF0000"/>
                </a:solidFill>
              </a:rPr>
              <a:t>每个存储空间都要可以有编号</a:t>
            </a:r>
            <a:endParaRPr lang="en-US" altLang="zh-CN" sz="1000" dirty="0">
              <a:solidFill>
                <a:srgbClr val="FF0000"/>
              </a:solidFill>
            </a:endParaRPr>
          </a:p>
          <a:p>
            <a:pPr algn="l"/>
            <a:r>
              <a:rPr lang="zh-CN" altLang="en-US" sz="1000" dirty="0">
                <a:solidFill>
                  <a:srgbClr val="FF0000"/>
                </a:solidFill>
              </a:rPr>
              <a:t>满足所有空间编号的最合适二进制数是几位？</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组合 24"/>
          <p:cNvGrpSpPr/>
          <p:nvPr/>
        </p:nvGrpSpPr>
        <p:grpSpPr>
          <a:xfrm>
            <a:off x="419100" y="1047750"/>
            <a:ext cx="8305800" cy="3810000"/>
            <a:chOff x="5377507" y="2387224"/>
            <a:chExt cx="5898811" cy="3636485"/>
          </a:xfrm>
        </p:grpSpPr>
        <p:grpSp>
          <p:nvGrpSpPr>
            <p:cNvPr id="85001" name="组合 19"/>
            <p:cNvGrpSpPr/>
            <p:nvPr/>
          </p:nvGrpSpPr>
          <p:grpSpPr>
            <a:xfrm>
              <a:off x="5391037" y="2387224"/>
              <a:ext cx="5885281" cy="3636485"/>
              <a:chOff x="5449234" y="1883168"/>
              <a:chExt cx="5885281" cy="3636485"/>
            </a:xfrm>
          </p:grpSpPr>
          <p:sp>
            <p:nvSpPr>
              <p:cNvPr id="85006" name="矩形 3"/>
              <p:cNvSpPr/>
              <p:nvPr/>
            </p:nvSpPr>
            <p:spPr>
              <a:xfrm>
                <a:off x="5625115" y="1909967"/>
                <a:ext cx="5588289" cy="1427795"/>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局部性原理：</a:t>
                </a:r>
                <a:endParaRPr lang="en-US" altLang="zh-CN" sz="1600" b="1" dirty="0">
                  <a:latin typeface="微软雅黑" panose="020B0503020204020204" pitchFamily="34" charset="-122"/>
                </a:endParaRPr>
              </a:p>
              <a:p>
                <a:pPr>
                  <a:lnSpc>
                    <a:spcPct val="114000"/>
                  </a:lnSpc>
                </a:pPr>
                <a:r>
                  <a:rPr lang="zh-CN" altLang="en-US" sz="1600" dirty="0">
                    <a:latin typeface="微软雅黑" panose="020B0503020204020204" pitchFamily="34" charset="-122"/>
                  </a:rPr>
                  <a:t>程序运行时存在的局部性现象，很早就已被人发现，但直到</a:t>
                </a:r>
                <a:r>
                  <a:rPr lang="en-US" altLang="zh-CN" sz="1600" dirty="0">
                    <a:latin typeface="微软雅黑" panose="020B0503020204020204" pitchFamily="34" charset="-122"/>
                  </a:rPr>
                  <a:t>1968</a:t>
                </a:r>
                <a:r>
                  <a:rPr lang="zh-CN" altLang="en-US" sz="1600" dirty="0">
                    <a:latin typeface="微软雅黑" panose="020B0503020204020204" pitchFamily="34" charset="-122"/>
                  </a:rPr>
                  <a:t>年，</a:t>
                </a:r>
                <a:r>
                  <a:rPr lang="en-US" altLang="zh-CN" sz="1600" dirty="0">
                    <a:latin typeface="微软雅黑" panose="020B0503020204020204" pitchFamily="34" charset="-122"/>
                  </a:rPr>
                  <a:t>P.Denning</a:t>
                </a:r>
                <a:r>
                  <a:rPr lang="zh-CN" altLang="en-US" sz="1600" dirty="0">
                    <a:latin typeface="微软雅黑" panose="020B0503020204020204" pitchFamily="34" charset="-122"/>
                  </a:rPr>
                  <a:t>才真正指出：程序在执行时将呈现出局部性规律，即在一较短的时间内，程序的执行仅局限于某个部分，相应地，它所访问的存储空间也局限于某个区域。</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p:txBody>
          </p:sp>
          <p:sp>
            <p:nvSpPr>
              <p:cNvPr id="34" name="矩形 4"/>
              <p:cNvSpPr/>
              <p:nvPr/>
            </p:nvSpPr>
            <p:spPr>
              <a:xfrm>
                <a:off x="5449233" y="1883168"/>
                <a:ext cx="5885282" cy="36364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5002"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3"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4"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5"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84995"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4996"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局部性原理</a:t>
            </a:r>
          </a:p>
        </p:txBody>
      </p:sp>
      <p:sp>
        <p:nvSpPr>
          <p:cNvPr id="84998" name="Rectangle 3"/>
          <p:cNvSpPr/>
          <p:nvPr/>
        </p:nvSpPr>
        <p:spPr>
          <a:xfrm>
            <a:off x="768350" y="2322513"/>
            <a:ext cx="7004050" cy="1937385"/>
          </a:xfrm>
          <a:prstGeom prst="rect">
            <a:avLst/>
          </a:prstGeom>
          <a:noFill/>
          <a:ln w="9525">
            <a:noFill/>
          </a:ln>
        </p:spPr>
        <p:txBody>
          <a:bodyPr>
            <a:spAutoFit/>
          </a:bodyPr>
          <a:lstStyle/>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①</a:t>
            </a:r>
            <a:r>
              <a:rPr lang="zh-CN" altLang="en-US" sz="1600" dirty="0">
                <a:solidFill>
                  <a:srgbClr val="000099"/>
                </a:solidFill>
                <a:latin typeface="宋体" panose="02010600030101010101" pitchFamily="2" charset="-122"/>
              </a:rPr>
              <a:t> 时间局部性</a:t>
            </a:r>
            <a:endParaRPr lang="zh-CN" altLang="en-US" sz="1600" dirty="0">
              <a:solidFill>
                <a:srgbClr val="000099"/>
              </a:solidFill>
              <a:latin typeface="Times New Roman" panose="02020603050405020304" pitchFamily="18" charset="0"/>
            </a:endParaRPr>
          </a:p>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被引用过一次的存储器位置在未来会被多次引用，</a:t>
            </a:r>
            <a:endParaRPr lang="en-US" altLang="zh-CN" sz="1600" dirty="0">
              <a:latin typeface="Times New Roman" panose="02020603050405020304" pitchFamily="18" charset="0"/>
            </a:endParaRPr>
          </a:p>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通常在循环中。</a:t>
            </a:r>
            <a:endParaRPr lang="en-US" altLang="zh-CN" sz="1600" dirty="0">
              <a:latin typeface="Times New Roman" panose="02020603050405020304" pitchFamily="18" charset="0"/>
            </a:endParaRPr>
          </a:p>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②</a:t>
            </a:r>
            <a:r>
              <a:rPr lang="zh-CN" altLang="en-US" sz="1600" dirty="0">
                <a:solidFill>
                  <a:srgbClr val="000099"/>
                </a:solidFill>
                <a:latin typeface="宋体" panose="02010600030101010101" pitchFamily="2" charset="-122"/>
              </a:rPr>
              <a:t> 空间</a:t>
            </a:r>
            <a:r>
              <a:rPr lang="zh-CN" altLang="en-US" sz="1600" dirty="0">
                <a:solidFill>
                  <a:srgbClr val="000099"/>
                </a:solidFill>
                <a:latin typeface="Times New Roman" panose="02020603050405020304" pitchFamily="18" charset="0"/>
              </a:rPr>
              <a:t>局部性</a:t>
            </a:r>
          </a:p>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如果一个存储器的位置被引用，</a:t>
            </a:r>
            <a:endParaRPr lang="en-US" altLang="zh-CN" sz="1600" dirty="0">
              <a:latin typeface="Times New Roman" panose="02020603050405020304" pitchFamily="18" charset="0"/>
            </a:endParaRPr>
          </a:p>
          <a:p>
            <a:pPr marL="533400" indent="-533400" eaLnBrk="1" hangingPunct="1">
              <a:lnSpc>
                <a:spcPct val="10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那么将来他附近的位置也会被引用</a:t>
            </a:r>
          </a:p>
        </p:txBody>
      </p:sp>
      <p:pic>
        <p:nvPicPr>
          <p:cNvPr id="84999" name="Picture 2"/>
          <p:cNvPicPr>
            <a:picLocks noChangeAspect="1"/>
          </p:cNvPicPr>
          <p:nvPr/>
        </p:nvPicPr>
        <p:blipFill>
          <a:blip r:embed="rId3"/>
          <a:stretch>
            <a:fillRect/>
          </a:stretch>
        </p:blipFill>
        <p:spPr>
          <a:xfrm>
            <a:off x="6172200" y="2289810"/>
            <a:ext cx="2081530" cy="1244600"/>
          </a:xfrm>
          <a:prstGeom prst="rect">
            <a:avLst/>
          </a:prstGeom>
          <a:noFill/>
          <a:ln w="9525">
            <a:noFill/>
          </a:ln>
        </p:spPr>
      </p:pic>
      <p:pic>
        <p:nvPicPr>
          <p:cNvPr id="85000" name="Picture 3"/>
          <p:cNvPicPr>
            <a:picLocks noChangeAspect="1"/>
          </p:cNvPicPr>
          <p:nvPr/>
        </p:nvPicPr>
        <p:blipFill>
          <a:blip r:embed="rId4"/>
          <a:stretch>
            <a:fillRect/>
          </a:stretch>
        </p:blipFill>
        <p:spPr>
          <a:xfrm>
            <a:off x="5486400" y="3486150"/>
            <a:ext cx="3204845" cy="810260"/>
          </a:xfrm>
          <a:prstGeom prst="rect">
            <a:avLst/>
          </a:prstGeom>
          <a:noFill/>
          <a:ln w="9525">
            <a:noFill/>
          </a:ln>
        </p:spPr>
      </p:pic>
      <p:sp>
        <p:nvSpPr>
          <p:cNvPr id="2" name="文本框 1"/>
          <p:cNvSpPr txBox="1"/>
          <p:nvPr/>
        </p:nvSpPr>
        <p:spPr>
          <a:xfrm>
            <a:off x="990600" y="4274185"/>
            <a:ext cx="7454265" cy="583565"/>
          </a:xfrm>
          <a:prstGeom prst="rect">
            <a:avLst/>
          </a:prstGeom>
          <a:noFill/>
        </p:spPr>
        <p:txBody>
          <a:bodyPr wrap="square" rtlCol="0" anchor="t">
            <a:spAutoFit/>
          </a:bodyPr>
          <a:lstStyle/>
          <a:p>
            <a:r>
              <a:rPr lang="zh-CN" altLang="en-US" sz="1600">
                <a:solidFill>
                  <a:srgbClr val="FF0000"/>
                </a:solidFill>
              </a:rPr>
              <a:t>思考：由于局部性原理，可能连续很多次查到的都是同一个页表项。既然如此，能否利用这个特性减少访问页表的次数呢？</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快表</a:t>
            </a:r>
          </a:p>
        </p:txBody>
      </p:sp>
      <p:sp>
        <p:nvSpPr>
          <p:cNvPr id="2" name="文本框 1"/>
          <p:cNvSpPr txBox="1"/>
          <p:nvPr/>
        </p:nvSpPr>
        <p:spPr>
          <a:xfrm>
            <a:off x="457200" y="666750"/>
            <a:ext cx="7924800" cy="645160"/>
          </a:xfrm>
          <a:prstGeom prst="rect">
            <a:avLst/>
          </a:prstGeom>
          <a:noFill/>
        </p:spPr>
        <p:txBody>
          <a:bodyPr wrap="square" rtlCol="0" anchor="t">
            <a:spAutoFit/>
          </a:bodyPr>
          <a:lstStyle/>
          <a:p>
            <a:r>
              <a:rPr lang="zh-CN" altLang="en-US" sz="1800" dirty="0"/>
              <a:t>快表，又称</a:t>
            </a:r>
            <a:r>
              <a:rPr lang="zh-CN" altLang="en-US" sz="1800" dirty="0">
                <a:solidFill>
                  <a:srgbClr val="FF0000"/>
                </a:solidFill>
              </a:rPr>
              <a:t>联想寄存器</a:t>
            </a:r>
            <a:r>
              <a:rPr lang="zh-CN" altLang="en-US" sz="1800" dirty="0"/>
              <a:t>(</a:t>
            </a:r>
            <a:r>
              <a:rPr lang="zh-CN" altLang="en-US" sz="1800" dirty="0">
                <a:solidFill>
                  <a:srgbClr val="FF0000"/>
                </a:solidFill>
              </a:rPr>
              <a:t>TLB</a:t>
            </a:r>
            <a:r>
              <a:rPr lang="zh-CN" altLang="en-US" sz="1800" dirty="0"/>
              <a:t>)，是一种访问速度比内存快很多的高速缓冲存储器，用来存放当前访问的若干页表项，以加速地址变换的过程。</a:t>
            </a:r>
          </a:p>
        </p:txBody>
      </p:sp>
      <p:sp>
        <p:nvSpPr>
          <p:cNvPr id="3" name="文本框 2"/>
          <p:cNvSpPr txBox="1"/>
          <p:nvPr/>
        </p:nvSpPr>
        <p:spPr>
          <a:xfrm>
            <a:off x="6629400" y="2495550"/>
            <a:ext cx="4268470" cy="337185"/>
          </a:xfrm>
          <a:prstGeom prst="rect">
            <a:avLst/>
          </a:prstGeom>
          <a:noFill/>
        </p:spPr>
        <p:txBody>
          <a:bodyPr wrap="square" rtlCol="0" anchor="t">
            <a:spAutoFit/>
          </a:bodyPr>
          <a:lstStyle/>
          <a:p>
            <a:r>
              <a:rPr lang="zh-CN" altLang="en-US" sz="1600">
                <a:solidFill>
                  <a:srgbClr val="FF0000"/>
                </a:solidFill>
              </a:rPr>
              <a:t>①首先页号先判断是否越界</a:t>
            </a:r>
          </a:p>
        </p:txBody>
      </p:sp>
      <p:sp>
        <p:nvSpPr>
          <p:cNvPr id="4" name="文本框 3"/>
          <p:cNvSpPr txBox="1"/>
          <p:nvPr/>
        </p:nvSpPr>
        <p:spPr>
          <a:xfrm>
            <a:off x="6629400" y="2952750"/>
            <a:ext cx="4572000" cy="337185"/>
          </a:xfrm>
          <a:prstGeom prst="rect">
            <a:avLst/>
          </a:prstGeom>
          <a:noFill/>
        </p:spPr>
        <p:txBody>
          <a:bodyPr wrap="square" rtlCol="0" anchor="t">
            <a:spAutoFit/>
          </a:bodyPr>
          <a:lstStyle/>
          <a:p>
            <a:r>
              <a:rPr lang="zh-CN" altLang="en-US" sz="1600" dirty="0">
                <a:solidFill>
                  <a:srgbClr val="FF0000"/>
                </a:solidFill>
              </a:rPr>
              <a:t>②则页号进入快表查询</a:t>
            </a:r>
          </a:p>
        </p:txBody>
      </p:sp>
      <p:sp>
        <p:nvSpPr>
          <p:cNvPr id="5" name="文本框 4"/>
          <p:cNvSpPr txBox="1"/>
          <p:nvPr/>
        </p:nvSpPr>
        <p:spPr>
          <a:xfrm>
            <a:off x="6629400" y="3409950"/>
            <a:ext cx="4572000" cy="337185"/>
          </a:xfrm>
          <a:prstGeom prst="rect">
            <a:avLst/>
          </a:prstGeom>
          <a:noFill/>
        </p:spPr>
        <p:txBody>
          <a:bodyPr wrap="square" rtlCol="0" anchor="t">
            <a:spAutoFit/>
          </a:bodyPr>
          <a:lstStyle/>
          <a:p>
            <a:r>
              <a:rPr lang="zh-CN" altLang="en-US" sz="1600" dirty="0">
                <a:solidFill>
                  <a:srgbClr val="FF0000"/>
                </a:solidFill>
              </a:rPr>
              <a:t>③把这条记录复印到快表</a:t>
            </a:r>
          </a:p>
        </p:txBody>
      </p:sp>
      <p:sp>
        <p:nvSpPr>
          <p:cNvPr id="6" name="文本框 5"/>
          <p:cNvSpPr txBox="1"/>
          <p:nvPr/>
        </p:nvSpPr>
        <p:spPr>
          <a:xfrm>
            <a:off x="6629400" y="3867150"/>
            <a:ext cx="4572000" cy="337185"/>
          </a:xfrm>
          <a:prstGeom prst="rect">
            <a:avLst/>
          </a:prstGeom>
          <a:noFill/>
        </p:spPr>
        <p:txBody>
          <a:bodyPr wrap="square" rtlCol="0" anchor="t">
            <a:spAutoFit/>
          </a:bodyPr>
          <a:lstStyle/>
          <a:p>
            <a:r>
              <a:rPr lang="zh-CN" altLang="en-US" sz="1600" dirty="0">
                <a:solidFill>
                  <a:srgbClr val="FF0000"/>
                </a:solidFill>
              </a:rPr>
              <a:t>④根据块号算出物理地址</a:t>
            </a:r>
          </a:p>
        </p:txBody>
      </p:sp>
      <p:pic>
        <p:nvPicPr>
          <p:cNvPr id="8" name="图片 7">
            <a:extLst>
              <a:ext uri="{FF2B5EF4-FFF2-40B4-BE49-F238E27FC236}">
                <a16:creationId xmlns:a16="http://schemas.microsoft.com/office/drawing/2014/main" id="{AD812A79-6130-202E-5838-92CB508A1CD1}"/>
              </a:ext>
            </a:extLst>
          </p:cNvPr>
          <p:cNvPicPr>
            <a:picLocks noChangeAspect="1"/>
          </p:cNvPicPr>
          <p:nvPr/>
        </p:nvPicPr>
        <p:blipFill>
          <a:blip r:embed="rId3"/>
          <a:stretch>
            <a:fillRect/>
          </a:stretch>
        </p:blipFill>
        <p:spPr>
          <a:xfrm>
            <a:off x="0" y="1581149"/>
            <a:ext cx="6571181" cy="3256039"/>
          </a:xfrm>
          <a:prstGeom prst="rect">
            <a:avLst/>
          </a:prstGeom>
        </p:spPr>
      </p:pic>
      <p:sp>
        <p:nvSpPr>
          <p:cNvPr id="10" name="文本框 9">
            <a:extLst>
              <a:ext uri="{FF2B5EF4-FFF2-40B4-BE49-F238E27FC236}">
                <a16:creationId xmlns:a16="http://schemas.microsoft.com/office/drawing/2014/main" id="{C430FD27-AE0C-7B47-7649-DAB22B0BF523}"/>
              </a:ext>
            </a:extLst>
          </p:cNvPr>
          <p:cNvSpPr txBox="1"/>
          <p:nvPr/>
        </p:nvSpPr>
        <p:spPr>
          <a:xfrm>
            <a:off x="4381500" y="3747135"/>
            <a:ext cx="381000" cy="230832"/>
          </a:xfrm>
          <a:prstGeom prst="rect">
            <a:avLst/>
          </a:prstGeom>
          <a:noFill/>
          <a:ln w="12700">
            <a:noFill/>
          </a:ln>
        </p:spPr>
        <p:txBody>
          <a:bodyPr wrap="square">
            <a:spAutoFit/>
          </a:bodyPr>
          <a:lstStyle/>
          <a:p>
            <a:r>
              <a:rPr lang="zh-CN" altLang="en-US" sz="900" dirty="0">
                <a:solidFill>
                  <a:srgbClr val="FF0000"/>
                </a:solidFill>
              </a:rPr>
              <a:t>TLB</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快表</a:t>
            </a:r>
          </a:p>
        </p:txBody>
      </p:sp>
      <p:sp>
        <p:nvSpPr>
          <p:cNvPr id="2" name="文本框 1"/>
          <p:cNvSpPr txBox="1"/>
          <p:nvPr/>
        </p:nvSpPr>
        <p:spPr>
          <a:xfrm>
            <a:off x="685800" y="995045"/>
            <a:ext cx="7924800" cy="645160"/>
          </a:xfrm>
          <a:prstGeom prst="rect">
            <a:avLst/>
          </a:prstGeom>
          <a:noFill/>
        </p:spPr>
        <p:txBody>
          <a:bodyPr wrap="square" rtlCol="0" anchor="t">
            <a:spAutoFit/>
          </a:bodyPr>
          <a:lstStyle/>
          <a:p>
            <a:r>
              <a:rPr lang="zh-CN" altLang="en-US" sz="1800" dirty="0"/>
              <a:t>快表，又称</a:t>
            </a:r>
            <a:r>
              <a:rPr lang="zh-CN" altLang="en-US" sz="1800" dirty="0">
                <a:solidFill>
                  <a:srgbClr val="FF0000"/>
                </a:solidFill>
              </a:rPr>
              <a:t>联想寄存器(TLB)</a:t>
            </a:r>
            <a:r>
              <a:rPr lang="zh-CN" altLang="en-US" sz="1800" dirty="0"/>
              <a:t>，是一种访问速度比内存快很多的高速缓冲存储器，用来存放当前访问的若干页表项，以加速地址变换的过程。</a:t>
            </a:r>
          </a:p>
        </p:txBody>
      </p:sp>
      <p:sp>
        <p:nvSpPr>
          <p:cNvPr id="7" name="文本框 6"/>
          <p:cNvSpPr txBox="1"/>
          <p:nvPr/>
        </p:nvSpPr>
        <p:spPr>
          <a:xfrm>
            <a:off x="1143000" y="2114550"/>
            <a:ext cx="6624955" cy="398780"/>
          </a:xfrm>
          <a:prstGeom prst="rect">
            <a:avLst/>
          </a:prstGeom>
          <a:noFill/>
        </p:spPr>
        <p:txBody>
          <a:bodyPr wrap="square" rtlCol="0" anchor="t">
            <a:spAutoFit/>
          </a:bodyPr>
          <a:lstStyle/>
          <a:p>
            <a:pPr marL="457200" indent="-457200">
              <a:buFont typeface="Wingdings" panose="05000000000000000000" charset="0"/>
              <a:buChar char="Ø"/>
            </a:pPr>
            <a:r>
              <a:rPr lang="zh-CN" altLang="en-US" sz="2000"/>
              <a:t>快表命中，则访问某个逻辑地址仅需</a:t>
            </a:r>
            <a:r>
              <a:rPr lang="zh-CN" altLang="en-US" sz="2000">
                <a:solidFill>
                  <a:srgbClr val="FF0000"/>
                </a:solidFill>
              </a:rPr>
              <a:t>一次</a:t>
            </a:r>
            <a:r>
              <a:rPr lang="zh-CN" altLang="en-US" sz="2000"/>
              <a:t>访存</a:t>
            </a:r>
          </a:p>
        </p:txBody>
      </p:sp>
      <p:sp>
        <p:nvSpPr>
          <p:cNvPr id="8" name="文本框 7"/>
          <p:cNvSpPr txBox="1"/>
          <p:nvPr/>
        </p:nvSpPr>
        <p:spPr>
          <a:xfrm>
            <a:off x="1143000" y="2876550"/>
            <a:ext cx="6709410" cy="398780"/>
          </a:xfrm>
          <a:prstGeom prst="rect">
            <a:avLst/>
          </a:prstGeom>
          <a:noFill/>
        </p:spPr>
        <p:txBody>
          <a:bodyPr wrap="square" rtlCol="0" anchor="t">
            <a:spAutoFit/>
          </a:bodyPr>
          <a:lstStyle/>
          <a:p>
            <a:pPr marL="457200" indent="-457200">
              <a:buFont typeface="Wingdings" panose="05000000000000000000" charset="0"/>
              <a:buChar char="Ø"/>
            </a:pPr>
            <a:r>
              <a:rPr lang="zh-CN" altLang="en-US" sz="2000"/>
              <a:t>若快表未命中，则访问某个逻辑地址需要</a:t>
            </a:r>
            <a:r>
              <a:rPr lang="zh-CN" altLang="en-US" sz="2000">
                <a:solidFill>
                  <a:srgbClr val="FF0000"/>
                </a:solidFill>
              </a:rPr>
              <a:t>两次</a:t>
            </a:r>
            <a:r>
              <a:rPr lang="zh-CN" altLang="en-US" sz="2000"/>
              <a:t>访存</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组合 24"/>
          <p:cNvGrpSpPr/>
          <p:nvPr/>
        </p:nvGrpSpPr>
        <p:grpSpPr>
          <a:xfrm>
            <a:off x="419100" y="1047750"/>
            <a:ext cx="8305800" cy="3810000"/>
            <a:chOff x="5377507" y="2387517"/>
            <a:chExt cx="5898811" cy="3636192"/>
          </a:xfrm>
        </p:grpSpPr>
        <p:grpSp>
          <p:nvGrpSpPr>
            <p:cNvPr id="91142" name="组合 19"/>
            <p:cNvGrpSpPr/>
            <p:nvPr/>
          </p:nvGrpSpPr>
          <p:grpSpPr>
            <a:xfrm>
              <a:off x="5391037" y="2387517"/>
              <a:ext cx="5885281" cy="3636192"/>
              <a:chOff x="5449234" y="1883461"/>
              <a:chExt cx="5885281" cy="3636192"/>
            </a:xfrm>
          </p:grpSpPr>
          <p:sp>
            <p:nvSpPr>
              <p:cNvPr id="91147" name="矩形 3"/>
              <p:cNvSpPr/>
              <p:nvPr/>
            </p:nvSpPr>
            <p:spPr>
              <a:xfrm>
                <a:off x="5625116" y="1945488"/>
                <a:ext cx="5588289" cy="2744352"/>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访问内存的有效时间：</a:t>
                </a:r>
                <a:endParaRPr lang="en-US" altLang="zh-CN" sz="1600" b="1" dirty="0">
                  <a:solidFill>
                    <a:srgbClr val="FF0000"/>
                  </a:solidFill>
                  <a:latin typeface="微软雅黑" panose="020B0503020204020204" pitchFamily="34" charset="-122"/>
                </a:endParaRPr>
              </a:p>
              <a:p>
                <a:pPr>
                  <a:lnSpc>
                    <a:spcPct val="114000"/>
                  </a:lnSpc>
                </a:pPr>
                <a:endParaRPr lang="en-US" altLang="zh-CN" sz="1600" b="1" dirty="0">
                  <a:latin typeface="微软雅黑" panose="020B0503020204020204" pitchFamily="34" charset="-122"/>
                </a:endParaRPr>
              </a:p>
              <a:p>
                <a:pPr>
                  <a:lnSpc>
                    <a:spcPct val="114000"/>
                  </a:lnSpc>
                </a:pPr>
                <a:r>
                  <a:rPr lang="zh-CN" altLang="en-US" sz="1600" dirty="0">
                    <a:latin typeface="微软雅黑" panose="020B0503020204020204" pitchFamily="34" charset="-122"/>
                  </a:rPr>
                  <a:t>从进程发出指定逻辑地址的访问请求，经过地址变换，到在内存中找到对应的实际物理地址单元并取出数据，所需要花费的总时间，称为</a:t>
                </a:r>
                <a:r>
                  <a:rPr lang="zh-CN" altLang="en-US" sz="1600" dirty="0">
                    <a:solidFill>
                      <a:srgbClr val="FF0000"/>
                    </a:solidFill>
                    <a:latin typeface="微软雅黑" panose="020B0503020204020204" pitchFamily="34" charset="-122"/>
                  </a:rPr>
                  <a:t>内存的有效访问时间</a:t>
                </a:r>
                <a:r>
                  <a:rPr lang="en-US" altLang="zh-CN" sz="1600" dirty="0">
                    <a:latin typeface="微软雅黑" panose="020B0503020204020204" pitchFamily="34" charset="-122"/>
                  </a:rPr>
                  <a:t>(Effective Access Time</a:t>
                </a:r>
                <a:r>
                  <a:rPr lang="zh-CN" altLang="en-US" sz="1600" dirty="0">
                    <a:latin typeface="微软雅黑" panose="020B0503020204020204" pitchFamily="34" charset="-122"/>
                  </a:rPr>
                  <a:t>，</a:t>
                </a:r>
                <a:r>
                  <a:rPr lang="en-US" altLang="zh-CN" sz="1600" dirty="0">
                    <a:latin typeface="微软雅黑" panose="020B0503020204020204" pitchFamily="34" charset="-122"/>
                  </a:rPr>
                  <a:t>EAT)</a:t>
                </a:r>
                <a:r>
                  <a:rPr lang="zh-CN" altLang="en-US" sz="1600" dirty="0">
                    <a:latin typeface="微软雅黑" panose="020B0503020204020204" pitchFamily="34" charset="-122"/>
                  </a:rPr>
                  <a:t>。</a:t>
                </a:r>
              </a:p>
              <a:p>
                <a:pPr>
                  <a:lnSpc>
                    <a:spcPct val="114000"/>
                  </a:lnSpc>
                </a:pPr>
                <a:endParaRPr lang="zh-CN" altLang="en-US"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假设访问一次内存的时间为</a:t>
                </a:r>
                <a:r>
                  <a:rPr lang="en-US" altLang="zh-CN" sz="1600" dirty="0">
                    <a:latin typeface="微软雅黑" panose="020B0503020204020204" pitchFamily="34" charset="-122"/>
                  </a:rPr>
                  <a:t>t</a:t>
                </a:r>
                <a:r>
                  <a:rPr lang="zh-CN" altLang="en-US" sz="1600" dirty="0">
                    <a:latin typeface="微软雅黑" panose="020B0503020204020204" pitchFamily="34" charset="-122"/>
                  </a:rPr>
                  <a:t>，在分页存储管理方式中，有效访问时间分为第一次访问内存时间</a:t>
                </a:r>
                <a:r>
                  <a:rPr lang="en-US" altLang="zh-CN" sz="1600" dirty="0">
                    <a:latin typeface="微软雅黑" panose="020B0503020204020204" pitchFamily="34" charset="-122"/>
                  </a:rPr>
                  <a:t>(</a:t>
                </a:r>
                <a:r>
                  <a:rPr lang="zh-CN" altLang="en-US" sz="1600" dirty="0">
                    <a:latin typeface="微软雅黑" panose="020B0503020204020204" pitchFamily="34" charset="-122"/>
                  </a:rPr>
                  <a:t>即查找页表对应的页表项所耗费的时间</a:t>
                </a:r>
                <a:r>
                  <a:rPr lang="en-US" altLang="zh-CN" sz="1600" dirty="0">
                    <a:latin typeface="微软雅黑" panose="020B0503020204020204" pitchFamily="34" charset="-122"/>
                  </a:rPr>
                  <a:t>t)</a:t>
                </a:r>
                <a:r>
                  <a:rPr lang="zh-CN" altLang="en-US" sz="1600" dirty="0">
                    <a:latin typeface="微软雅黑" panose="020B0503020204020204" pitchFamily="34" charset="-122"/>
                  </a:rPr>
                  <a:t>与第二次访问内存时间</a:t>
                </a:r>
                <a:r>
                  <a:rPr lang="en-US" altLang="zh-CN" sz="1600" dirty="0">
                    <a:latin typeface="微软雅黑" panose="020B0503020204020204" pitchFamily="34" charset="-122"/>
                  </a:rPr>
                  <a:t>(</a:t>
                </a:r>
                <a:r>
                  <a:rPr lang="zh-CN" altLang="en-US" sz="1600" dirty="0">
                    <a:latin typeface="微软雅黑" panose="020B0503020204020204" pitchFamily="34" charset="-122"/>
                  </a:rPr>
                  <a:t>即将页表项中的物理块号与页内地址拼接成实际物理地址所耗费的时间</a:t>
                </a:r>
                <a:r>
                  <a:rPr lang="en-US" altLang="zh-CN" sz="1600" dirty="0">
                    <a:latin typeface="微软雅黑" panose="020B0503020204020204" pitchFamily="34" charset="-122"/>
                  </a:rPr>
                  <a:t>t)</a:t>
                </a:r>
                <a:r>
                  <a:rPr lang="zh-CN" altLang="en-US" sz="1600" dirty="0">
                    <a:latin typeface="微软雅黑" panose="020B0503020204020204" pitchFamily="34" charset="-122"/>
                  </a:rPr>
                  <a:t>之和：</a:t>
                </a:r>
                <a:r>
                  <a:rPr lang="en-US" altLang="zh-CN" sz="1600" b="1" dirty="0">
                    <a:solidFill>
                      <a:srgbClr val="FF0000"/>
                    </a:solidFill>
                    <a:latin typeface="微软雅黑" panose="020B0503020204020204" pitchFamily="34" charset="-122"/>
                  </a:rPr>
                  <a:t>EAT = t + t = 2t</a:t>
                </a: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114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114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114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114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91139"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1140"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访问内存的有效时间</a:t>
            </a:r>
          </a:p>
        </p:txBody>
      </p:sp>
      <p:sp>
        <p:nvSpPr>
          <p:cNvPr id="2" name="文本框 1">
            <a:extLst>
              <a:ext uri="{FF2B5EF4-FFF2-40B4-BE49-F238E27FC236}">
                <a16:creationId xmlns:a16="http://schemas.microsoft.com/office/drawing/2014/main" id="{1EF0E2AE-ECD9-A07C-9F99-DA5ADDAC9E5C}"/>
              </a:ext>
            </a:extLst>
          </p:cNvPr>
          <p:cNvSpPr txBox="1"/>
          <p:nvPr/>
        </p:nvSpPr>
        <p:spPr>
          <a:xfrm>
            <a:off x="838200" y="3930154"/>
            <a:ext cx="825867" cy="246221"/>
          </a:xfrm>
          <a:prstGeom prst="rect">
            <a:avLst/>
          </a:prstGeom>
          <a:noFill/>
          <a:ln w="12700">
            <a:solidFill>
              <a:schemeClr val="tx1"/>
            </a:solidFill>
          </a:ln>
        </p:spPr>
        <p:txBody>
          <a:bodyPr wrap="none" rtlCol="0">
            <a:spAutoFit/>
          </a:bodyPr>
          <a:lstStyle/>
          <a:p>
            <a:pPr algn="l"/>
            <a:r>
              <a:rPr lang="zh-CN" altLang="en-US" sz="1000" dirty="0"/>
              <a:t>查页表时间</a:t>
            </a:r>
          </a:p>
        </p:txBody>
      </p:sp>
      <p:sp>
        <p:nvSpPr>
          <p:cNvPr id="3" name="文本框 2">
            <a:extLst>
              <a:ext uri="{FF2B5EF4-FFF2-40B4-BE49-F238E27FC236}">
                <a16:creationId xmlns:a16="http://schemas.microsoft.com/office/drawing/2014/main" id="{24585943-A0B8-BF14-A0FB-587EA5554F20}"/>
              </a:ext>
            </a:extLst>
          </p:cNvPr>
          <p:cNvSpPr txBox="1"/>
          <p:nvPr/>
        </p:nvSpPr>
        <p:spPr>
          <a:xfrm>
            <a:off x="1946815" y="3949814"/>
            <a:ext cx="2108269" cy="246221"/>
          </a:xfrm>
          <a:prstGeom prst="rect">
            <a:avLst/>
          </a:prstGeom>
          <a:noFill/>
          <a:ln w="12700">
            <a:solidFill>
              <a:schemeClr val="tx1"/>
            </a:solidFill>
          </a:ln>
        </p:spPr>
        <p:txBody>
          <a:bodyPr wrap="none" rtlCol="0">
            <a:spAutoFit/>
          </a:bodyPr>
          <a:lstStyle/>
          <a:p>
            <a:pPr algn="l"/>
            <a:r>
              <a:rPr lang="zh-CN" altLang="en-US" sz="1000" dirty="0"/>
              <a:t>用物理地址在内存中获取数据时间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组合 24"/>
          <p:cNvGrpSpPr/>
          <p:nvPr/>
        </p:nvGrpSpPr>
        <p:grpSpPr>
          <a:xfrm>
            <a:off x="419100" y="1047750"/>
            <a:ext cx="8414386" cy="3973108"/>
            <a:chOff x="5377507" y="2387517"/>
            <a:chExt cx="5975929" cy="3791859"/>
          </a:xfrm>
        </p:grpSpPr>
        <p:grpSp>
          <p:nvGrpSpPr>
            <p:cNvPr id="93190" name="组合 19"/>
            <p:cNvGrpSpPr/>
            <p:nvPr/>
          </p:nvGrpSpPr>
          <p:grpSpPr>
            <a:xfrm>
              <a:off x="5391037" y="2387517"/>
              <a:ext cx="5962399" cy="3791859"/>
              <a:chOff x="5449234" y="1883461"/>
              <a:chExt cx="5962399" cy="3791859"/>
            </a:xfrm>
          </p:grpSpPr>
          <p:sp>
            <p:nvSpPr>
              <p:cNvPr id="93195" name="矩形 3"/>
              <p:cNvSpPr/>
              <p:nvPr/>
            </p:nvSpPr>
            <p:spPr>
              <a:xfrm>
                <a:off x="5665253" y="2124662"/>
                <a:ext cx="5746380" cy="3550658"/>
              </a:xfrm>
              <a:prstGeom prst="rect">
                <a:avLst/>
              </a:prstGeom>
              <a:noFill/>
              <a:ln w="9525">
                <a:noFill/>
              </a:ln>
            </p:spPr>
            <p:txBody>
              <a:bodyPr wrap="square">
                <a:spAutoFit/>
              </a:bodyPr>
              <a:lstStyle/>
              <a:p>
                <a:pPr>
                  <a:lnSpc>
                    <a:spcPct val="114000"/>
                  </a:lnSpc>
                </a:pPr>
                <a:r>
                  <a:rPr lang="zh-CN" altLang="en-US" sz="1600" b="1" dirty="0">
                    <a:solidFill>
                      <a:srgbClr val="FF0000"/>
                    </a:solidFill>
                    <a:latin typeface="微软雅黑" panose="020B0503020204020204" pitchFamily="34" charset="-122"/>
                  </a:rPr>
                  <a:t>访问内存的有效时间（引入快表后）：</a:t>
                </a:r>
                <a:endParaRPr lang="en-US" altLang="zh-CN" sz="1600" b="1" dirty="0">
                  <a:solidFill>
                    <a:srgbClr val="FF0000"/>
                  </a:solidFill>
                  <a:latin typeface="微软雅黑" panose="020B0503020204020204" pitchFamily="34" charset="-122"/>
                </a:endParaRPr>
              </a:p>
              <a:p>
                <a:pPr>
                  <a:lnSpc>
                    <a:spcPct val="114000"/>
                  </a:lnSpc>
                </a:pPr>
                <a:endParaRPr lang="en-US" altLang="zh-CN" sz="1600" b="1" dirty="0">
                  <a:latin typeface="微软雅黑" panose="020B0503020204020204" pitchFamily="34" charset="-122"/>
                </a:endParaRPr>
              </a:p>
              <a:p>
                <a:pPr>
                  <a:lnSpc>
                    <a:spcPct val="114000"/>
                  </a:lnSpc>
                </a:pPr>
                <a:r>
                  <a:rPr lang="zh-CN" altLang="en-US" sz="1600" dirty="0">
                    <a:latin typeface="微软雅黑" panose="020B0503020204020204" pitchFamily="34" charset="-122"/>
                  </a:rPr>
                  <a:t>在引入快表的分页存储管理方式中，通过快表查询，可以直接得到逻辑页所对应的物理块号，由此拼接形成实际物理地址，减少了一次内存访问，缩短了进程访问内存的有效时间。但是，由于快表的容量限制，不可能将一个进程的整个页表全部装入快表，所以在快表中查找到所需表项存在着</a:t>
                </a:r>
                <a:r>
                  <a:rPr lang="zh-CN" altLang="en-US" sz="1600" dirty="0">
                    <a:solidFill>
                      <a:srgbClr val="FF0000"/>
                    </a:solidFill>
                    <a:latin typeface="微软雅黑" panose="020B0503020204020204" pitchFamily="34" charset="-122"/>
                  </a:rPr>
                  <a:t>命中率</a:t>
                </a:r>
                <a:r>
                  <a:rPr lang="zh-CN" altLang="en-US" sz="1600" dirty="0">
                    <a:latin typeface="微软雅黑" panose="020B0503020204020204" pitchFamily="34" charset="-122"/>
                  </a:rPr>
                  <a:t>的问题。所谓命中率，是指使用快表并在其中成功查找到所需页面的表项的比率。这样，在引入快表的分页存储管理方式中，有效访问时间的计算公式即为： </a:t>
                </a:r>
                <a:br>
                  <a:rPr lang="zh-CN" altLang="en-US" sz="1600" dirty="0">
                    <a:latin typeface="微软雅黑" panose="020B0503020204020204" pitchFamily="34" charset="-122"/>
                  </a:rPr>
                </a:br>
                <a:r>
                  <a:rPr lang="zh-CN" altLang="en-US" sz="1600" dirty="0">
                    <a:latin typeface="微软雅黑" panose="020B0503020204020204" pitchFamily="34" charset="-122"/>
                  </a:rPr>
                  <a:t>            </a:t>
                </a:r>
                <a:r>
                  <a:rPr lang="zh-CN" altLang="en-US" sz="1600" b="1" dirty="0">
                    <a:solidFill>
                      <a:srgbClr val="FF0000"/>
                    </a:solidFill>
                    <a:latin typeface="微软雅黑" panose="020B0503020204020204" pitchFamily="34" charset="-122"/>
                  </a:rPr>
                  <a:t> </a:t>
                </a:r>
                <a:r>
                  <a:rPr lang="en-US" altLang="zh-CN" sz="1600" b="1" dirty="0">
                    <a:solidFill>
                      <a:srgbClr val="FF0000"/>
                    </a:solidFill>
                    <a:latin typeface="微软雅黑" panose="020B0503020204020204" pitchFamily="34" charset="-122"/>
                  </a:rPr>
                  <a:t>EAT=а×λ+(t+λ)(1-а)+t=2t+λ-t×а</a:t>
                </a:r>
                <a:br>
                  <a:rPr lang="en-US" altLang="zh-CN" sz="1600" b="1" dirty="0">
                    <a:solidFill>
                      <a:srgbClr val="FF0000"/>
                    </a:solidFill>
                    <a:latin typeface="微软雅黑" panose="020B0503020204020204" pitchFamily="34" charset="-122"/>
                  </a:rPr>
                </a:br>
                <a:endParaRPr lang="en-US" altLang="zh-CN" sz="1600" b="1" dirty="0">
                  <a:solidFill>
                    <a:srgbClr val="FF0000"/>
                  </a:solidFill>
                  <a:latin typeface="微软雅黑" panose="020B0503020204020204" pitchFamily="34" charset="-122"/>
                </a:endParaRPr>
              </a:p>
              <a:p>
                <a:pPr>
                  <a:lnSpc>
                    <a:spcPct val="114000"/>
                  </a:lnSpc>
                </a:pPr>
                <a:endParaRPr lang="en-US" altLang="zh-CN"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上式中，</a:t>
                </a:r>
                <a:r>
                  <a:rPr lang="en-US" altLang="zh-CN" sz="1600" dirty="0">
                    <a:solidFill>
                      <a:srgbClr val="FF0000"/>
                    </a:solidFill>
                    <a:latin typeface="微软雅黑" panose="020B0503020204020204" pitchFamily="34" charset="-122"/>
                  </a:rPr>
                  <a:t>а</a:t>
                </a:r>
                <a:r>
                  <a:rPr lang="zh-CN" altLang="en-US" sz="1600" dirty="0">
                    <a:latin typeface="微软雅黑" panose="020B0503020204020204" pitchFamily="34" charset="-122"/>
                  </a:rPr>
                  <a:t>表示</a:t>
                </a:r>
                <a:r>
                  <a:rPr lang="zh-CN" altLang="en-US" sz="1600" dirty="0">
                    <a:solidFill>
                      <a:srgbClr val="FF0000"/>
                    </a:solidFill>
                    <a:latin typeface="微软雅黑" panose="020B0503020204020204" pitchFamily="34" charset="-122"/>
                  </a:rPr>
                  <a:t>命中率</a:t>
                </a:r>
                <a:r>
                  <a:rPr lang="zh-CN" altLang="en-US" sz="1600" dirty="0">
                    <a:latin typeface="微软雅黑" panose="020B0503020204020204" pitchFamily="34" charset="-122"/>
                  </a:rPr>
                  <a:t>，</a:t>
                </a:r>
                <a:r>
                  <a:rPr lang="en-US" altLang="zh-CN" sz="1600" dirty="0">
                    <a:solidFill>
                      <a:srgbClr val="FF0000"/>
                    </a:solidFill>
                    <a:sym typeface="+mn-ea"/>
                  </a:rPr>
                  <a:t>λ</a:t>
                </a:r>
                <a:r>
                  <a:rPr lang="zh-CN" altLang="en-US" sz="1600" dirty="0">
                    <a:sym typeface="+mn-ea"/>
                  </a:rPr>
                  <a:t>表示</a:t>
                </a:r>
                <a:r>
                  <a:rPr lang="zh-CN" altLang="en-US" sz="1600" dirty="0">
                    <a:solidFill>
                      <a:srgbClr val="FF0000"/>
                    </a:solidFill>
                    <a:sym typeface="+mn-ea"/>
                  </a:rPr>
                  <a:t>查快表所需时间</a:t>
                </a:r>
                <a:r>
                  <a:rPr lang="zh-CN" altLang="en-US" sz="1600" dirty="0">
                    <a:sym typeface="+mn-ea"/>
                  </a:rPr>
                  <a:t>，</a:t>
                </a:r>
                <a:r>
                  <a:rPr lang="en-US" altLang="zh-CN" sz="1600" dirty="0">
                    <a:solidFill>
                      <a:srgbClr val="FF0000"/>
                    </a:solidFill>
                    <a:latin typeface="微软雅黑" panose="020B0503020204020204" pitchFamily="34" charset="-122"/>
                  </a:rPr>
                  <a:t>t</a:t>
                </a:r>
                <a:r>
                  <a:rPr lang="zh-CN" altLang="en-US" sz="1600" dirty="0">
                    <a:latin typeface="微软雅黑" panose="020B0503020204020204" pitchFamily="34" charset="-122"/>
                  </a:rPr>
                  <a:t>表示</a:t>
                </a:r>
                <a:r>
                  <a:rPr lang="zh-CN" altLang="en-US" sz="1600" dirty="0">
                    <a:solidFill>
                      <a:srgbClr val="FF0000"/>
                    </a:solidFill>
                    <a:latin typeface="微软雅黑" panose="020B0503020204020204" pitchFamily="34" charset="-122"/>
                  </a:rPr>
                  <a:t>访问一次内存</a:t>
                </a:r>
                <a:r>
                  <a:rPr lang="zh-CN" altLang="en-US" sz="1600" dirty="0">
                    <a:latin typeface="微软雅黑" panose="020B0503020204020204" pitchFamily="34" charset="-122"/>
                  </a:rPr>
                  <a:t>所需要的时间</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319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319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319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319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93187"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3188"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访问内存的有效时间</a:t>
            </a:r>
          </a:p>
        </p:txBody>
      </p:sp>
      <p:sp>
        <p:nvSpPr>
          <p:cNvPr id="2" name="文本框 1">
            <a:extLst>
              <a:ext uri="{FF2B5EF4-FFF2-40B4-BE49-F238E27FC236}">
                <a16:creationId xmlns:a16="http://schemas.microsoft.com/office/drawing/2014/main" id="{790F8D11-E704-4D0F-8244-7325B2BB85B6}"/>
              </a:ext>
            </a:extLst>
          </p:cNvPr>
          <p:cNvSpPr txBox="1"/>
          <p:nvPr/>
        </p:nvSpPr>
        <p:spPr>
          <a:xfrm>
            <a:off x="3886200" y="3297981"/>
            <a:ext cx="2108269" cy="246221"/>
          </a:xfrm>
          <a:prstGeom prst="rect">
            <a:avLst/>
          </a:prstGeom>
          <a:noFill/>
          <a:ln w="12700">
            <a:solidFill>
              <a:schemeClr val="tx1"/>
            </a:solidFill>
          </a:ln>
        </p:spPr>
        <p:txBody>
          <a:bodyPr wrap="none" rtlCol="0">
            <a:spAutoFit/>
          </a:bodyPr>
          <a:lstStyle/>
          <a:p>
            <a:pPr algn="l"/>
            <a:r>
              <a:rPr lang="zh-CN" altLang="en-US" sz="1000" dirty="0"/>
              <a:t>用物理地址在内存中获取数据时间</a:t>
            </a:r>
          </a:p>
        </p:txBody>
      </p:sp>
      <p:cxnSp>
        <p:nvCxnSpPr>
          <p:cNvPr id="4" name="直接连接符 3">
            <a:extLst>
              <a:ext uri="{FF2B5EF4-FFF2-40B4-BE49-F238E27FC236}">
                <a16:creationId xmlns:a16="http://schemas.microsoft.com/office/drawing/2014/main" id="{C6FB72D9-EF62-2D3B-663B-BE24F8A61439}"/>
              </a:ext>
            </a:extLst>
          </p:cNvPr>
          <p:cNvCxnSpPr>
            <a:cxnSpLocks/>
          </p:cNvCxnSpPr>
          <p:nvPr/>
        </p:nvCxnSpPr>
        <p:spPr>
          <a:xfrm flipV="1">
            <a:off x="3886200" y="3544202"/>
            <a:ext cx="76200" cy="94348"/>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A332239-ECFF-6A88-B56A-FB1DB359EC2A}"/>
              </a:ext>
            </a:extLst>
          </p:cNvPr>
          <p:cNvSpPr txBox="1"/>
          <p:nvPr/>
        </p:nvSpPr>
        <p:spPr>
          <a:xfrm>
            <a:off x="3276600" y="4112823"/>
            <a:ext cx="2688557" cy="246221"/>
          </a:xfrm>
          <a:prstGeom prst="rect">
            <a:avLst/>
          </a:prstGeom>
          <a:noFill/>
          <a:ln w="12700">
            <a:solidFill>
              <a:schemeClr val="tx1"/>
            </a:solidFill>
          </a:ln>
        </p:spPr>
        <p:txBody>
          <a:bodyPr wrap="none" rtlCol="0">
            <a:spAutoFit/>
          </a:bodyPr>
          <a:lstStyle/>
          <a:p>
            <a:pPr algn="l"/>
            <a:r>
              <a:rPr lang="zh-CN" altLang="en-US" sz="1000" dirty="0"/>
              <a:t>查块表无果，再查内存时间，拿到物理地址</a:t>
            </a:r>
          </a:p>
        </p:txBody>
      </p:sp>
      <p:cxnSp>
        <p:nvCxnSpPr>
          <p:cNvPr id="9" name="直接连接符 8">
            <a:extLst>
              <a:ext uri="{FF2B5EF4-FFF2-40B4-BE49-F238E27FC236}">
                <a16:creationId xmlns:a16="http://schemas.microsoft.com/office/drawing/2014/main" id="{5D63008E-2CFD-5408-CBD1-8FDC2AE1D081}"/>
              </a:ext>
            </a:extLst>
          </p:cNvPr>
          <p:cNvCxnSpPr/>
          <p:nvPr/>
        </p:nvCxnSpPr>
        <p:spPr>
          <a:xfrm>
            <a:off x="2743200" y="3836652"/>
            <a:ext cx="4572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7F27398-1F75-798F-8A79-E0E842B62B0B}"/>
              </a:ext>
            </a:extLst>
          </p:cNvPr>
          <p:cNvCxnSpPr>
            <a:cxnSpLocks/>
          </p:cNvCxnSpPr>
          <p:nvPr/>
        </p:nvCxnSpPr>
        <p:spPr>
          <a:xfrm flipH="1" flipV="1">
            <a:off x="2971800" y="3852118"/>
            <a:ext cx="304800" cy="24363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5A554DF-6DFD-4377-80D7-A957D12C6F6A}"/>
              </a:ext>
            </a:extLst>
          </p:cNvPr>
          <p:cNvSpPr txBox="1"/>
          <p:nvPr/>
        </p:nvSpPr>
        <p:spPr>
          <a:xfrm>
            <a:off x="990600" y="4000341"/>
            <a:ext cx="1723549" cy="246221"/>
          </a:xfrm>
          <a:prstGeom prst="rect">
            <a:avLst/>
          </a:prstGeom>
          <a:noFill/>
          <a:ln w="12700">
            <a:solidFill>
              <a:schemeClr val="tx1"/>
            </a:solidFill>
          </a:ln>
        </p:spPr>
        <p:txBody>
          <a:bodyPr wrap="none" rtlCol="0">
            <a:spAutoFit/>
          </a:bodyPr>
          <a:lstStyle/>
          <a:p>
            <a:pPr algn="l"/>
            <a:r>
              <a:rPr lang="zh-CN" altLang="en-US" sz="1000" dirty="0"/>
              <a:t>查块表成功，拿到物理地址</a:t>
            </a:r>
          </a:p>
        </p:txBody>
      </p:sp>
      <p:cxnSp>
        <p:nvCxnSpPr>
          <p:cNvPr id="5" name="直接连接符 4">
            <a:extLst>
              <a:ext uri="{FF2B5EF4-FFF2-40B4-BE49-F238E27FC236}">
                <a16:creationId xmlns:a16="http://schemas.microsoft.com/office/drawing/2014/main" id="{A262731E-9073-49D0-B724-0E38C2238109}"/>
              </a:ext>
            </a:extLst>
          </p:cNvPr>
          <p:cNvCxnSpPr/>
          <p:nvPr/>
        </p:nvCxnSpPr>
        <p:spPr>
          <a:xfrm flipH="1">
            <a:off x="1957943" y="3790950"/>
            <a:ext cx="404257" cy="228600"/>
          </a:xfrm>
          <a:prstGeom prst="lin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D531C77-3BF0-4581-AD57-04CF103A481C}"/>
              </a:ext>
            </a:extLst>
          </p:cNvPr>
          <p:cNvCxnSpPr/>
          <p:nvPr/>
        </p:nvCxnSpPr>
        <p:spPr>
          <a:xfrm>
            <a:off x="2133600" y="3790950"/>
            <a:ext cx="4572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p:nvPr/>
        </p:nvSpPr>
        <p:spPr>
          <a:xfrm>
            <a:off x="304800" y="819150"/>
            <a:ext cx="8712200" cy="846514"/>
          </a:xfrm>
          <a:prstGeom prst="rect">
            <a:avLst/>
          </a:prstGeom>
          <a:noFill/>
          <a:ln w="9525">
            <a:noFill/>
          </a:ln>
        </p:spPr>
        <p:txBody>
          <a:bodyPr>
            <a:spAutoFit/>
          </a:bodyPr>
          <a:lstStyle/>
          <a:p>
            <a:pPr eaLnBrk="1" hangingPunct="1">
              <a:lnSpc>
                <a:spcPts val="2000"/>
              </a:lnSpc>
              <a:buClr>
                <a:schemeClr val="tx2"/>
              </a:buClr>
              <a:buSzPct val="95000"/>
            </a:pPr>
            <a:r>
              <a:rPr lang="zh-CN" altLang="en-US" sz="1600" dirty="0">
                <a:solidFill>
                  <a:srgbClr val="FF0000"/>
                </a:solidFill>
                <a:cs typeface="微软雅黑" panose="020B0503020204020204" pitchFamily="34" charset="-122"/>
              </a:rPr>
              <a:t>例题：</a:t>
            </a:r>
            <a:r>
              <a:rPr sz="1600" dirty="0">
                <a:cs typeface="微软雅黑" panose="020B0503020204020204" pitchFamily="34" charset="-122"/>
              </a:rPr>
              <a:t>某系统使用基本分页存储管理，并采用了具有快表的地址变换机构。访问一次快表耗时1</a:t>
            </a:r>
            <a:r>
              <a:rPr lang="el-GR" altLang="zh-CN" sz="1600" dirty="0"/>
              <a:t>μ</a:t>
            </a:r>
            <a:r>
              <a:rPr lang="en-US" altLang="zh-CN" sz="1600" dirty="0"/>
              <a:t>s</a:t>
            </a:r>
            <a:r>
              <a:rPr lang="en-US" sz="1600" dirty="0">
                <a:cs typeface="微软雅黑" panose="020B0503020204020204" pitchFamily="34" charset="-122"/>
              </a:rPr>
              <a:t>(</a:t>
            </a:r>
            <a:r>
              <a:rPr lang="zh-CN" altLang="en-US" sz="1600" dirty="0">
                <a:cs typeface="微软雅黑" panose="020B0503020204020204" pitchFamily="34" charset="-122"/>
              </a:rPr>
              <a:t>微秒</a:t>
            </a:r>
            <a:r>
              <a:rPr lang="en-US" sz="1600" dirty="0">
                <a:cs typeface="微软雅黑" panose="020B0503020204020204" pitchFamily="34" charset="-122"/>
              </a:rPr>
              <a:t>)</a:t>
            </a:r>
            <a:r>
              <a:rPr sz="1600" dirty="0">
                <a:cs typeface="微软雅黑" panose="020B0503020204020204" pitchFamily="34" charset="-122"/>
              </a:rPr>
              <a:t>，访问一次内存耗时100</a:t>
            </a:r>
            <a:r>
              <a:rPr lang="el-GR" altLang="zh-CN" sz="1600" dirty="0"/>
              <a:t> μ</a:t>
            </a:r>
            <a:r>
              <a:rPr lang="en-US" altLang="zh-CN" sz="1600" dirty="0"/>
              <a:t>s </a:t>
            </a:r>
            <a:r>
              <a:rPr sz="1600" dirty="0">
                <a:cs typeface="微软雅黑" panose="020B0503020204020204" pitchFamily="34" charset="-122"/>
              </a:rPr>
              <a:t>。若快表的命中率为90%，那么访问一个逻辑地址的平均耗时是多少？</a:t>
            </a:r>
          </a:p>
        </p:txBody>
      </p:sp>
      <p:sp>
        <p:nvSpPr>
          <p:cNvPr id="78852" name="内容占位符 2"/>
          <p:cNvSpPr txBox="1"/>
          <p:nvPr/>
        </p:nvSpPr>
        <p:spPr>
          <a:xfrm>
            <a:off x="228600" y="2952750"/>
            <a:ext cx="8534400" cy="846514"/>
          </a:xfrm>
          <a:prstGeom prst="rect">
            <a:avLst/>
          </a:prstGeom>
          <a:noFill/>
          <a:ln w="9525">
            <a:noFill/>
          </a:ln>
        </p:spPr>
        <p:txBody>
          <a:bodyPr/>
          <a:lstStyle/>
          <a:p>
            <a:pPr defTabSz="685800">
              <a:lnSpc>
                <a:spcPct val="70000"/>
              </a:lnSpc>
              <a:spcBef>
                <a:spcPts val="750"/>
              </a:spcBef>
            </a:pPr>
            <a:r>
              <a:rPr lang="zh-CN" altLang="zh-CN" sz="1600" dirty="0">
                <a:solidFill>
                  <a:srgbClr val="FF0000"/>
                </a:solidFill>
                <a:cs typeface="微软雅黑" panose="020B0503020204020204" pitchFamily="34" charset="-122"/>
              </a:rPr>
              <a:t>解答：</a:t>
            </a:r>
          </a:p>
          <a:p>
            <a:pPr defTabSz="685800">
              <a:lnSpc>
                <a:spcPct val="70000"/>
              </a:lnSpc>
              <a:spcBef>
                <a:spcPts val="750"/>
              </a:spcBef>
            </a:pPr>
            <a:r>
              <a:rPr lang="en-US" sz="1600" dirty="0">
                <a:cs typeface="微软雅黑" panose="020B0503020204020204" pitchFamily="34" charset="-122"/>
              </a:rPr>
              <a:t>         </a:t>
            </a:r>
            <a:r>
              <a:rPr altLang="zh-CN" sz="1600" dirty="0">
                <a:cs typeface="微软雅黑" panose="020B0503020204020204" pitchFamily="34" charset="-122"/>
              </a:rPr>
              <a:t>(1+100)*0.9+(1+100+100)*0.1=111 </a:t>
            </a:r>
            <a:r>
              <a:rPr lang="el-GR" altLang="zh-CN" sz="1600" dirty="0"/>
              <a:t>μ</a:t>
            </a:r>
            <a:r>
              <a:rPr lang="en-US" altLang="zh-CN" sz="1600" dirty="0"/>
              <a:t>s</a:t>
            </a:r>
          </a:p>
          <a:p>
            <a:pPr defTabSz="685800">
              <a:lnSpc>
                <a:spcPct val="70000"/>
              </a:lnSpc>
              <a:spcBef>
                <a:spcPts val="750"/>
              </a:spcBef>
            </a:pPr>
            <a:r>
              <a:rPr lang="en-US" altLang="zh-CN" sz="1600" dirty="0">
                <a:cs typeface="微软雅黑" panose="020B0503020204020204" pitchFamily="34" charset="-122"/>
              </a:rPr>
              <a:t>       =2 * 100 + 1 – 100 * 0.9 = 201 – 90 = 111</a:t>
            </a:r>
            <a:r>
              <a:rPr lang="el-GR" altLang="zh-CN" sz="1600" dirty="0"/>
              <a:t> μ</a:t>
            </a:r>
            <a:r>
              <a:rPr lang="en-US" altLang="zh-CN" sz="1600" dirty="0"/>
              <a:t>s</a:t>
            </a:r>
            <a:endParaRPr altLang="zh-CN" sz="1600" dirty="0">
              <a:cs typeface="微软雅黑" panose="020B0503020204020204" pitchFamily="34" charset="-122"/>
            </a:endParaRPr>
          </a:p>
        </p:txBody>
      </p:sp>
      <p:sp>
        <p:nvSpPr>
          <p:cNvPr id="2" name="文本框 2"/>
          <p:cNvSpPr txBox="1"/>
          <p:nvPr>
            <p:custDataLst>
              <p:tags r:id="rId1"/>
            </p:custDataLst>
          </p:nvPr>
        </p:nvSpPr>
        <p:spPr>
          <a:xfrm>
            <a:off x="914400" y="144463"/>
            <a:ext cx="321945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快表例题</a:t>
            </a:r>
          </a:p>
        </p:txBody>
      </p:sp>
      <p:sp>
        <p:nvSpPr>
          <p:cNvPr id="4" name="文本框 3">
            <a:extLst>
              <a:ext uri="{FF2B5EF4-FFF2-40B4-BE49-F238E27FC236}">
                <a16:creationId xmlns:a16="http://schemas.microsoft.com/office/drawing/2014/main" id="{CC12BC88-ADF4-1E6A-8675-833904B66C71}"/>
              </a:ext>
            </a:extLst>
          </p:cNvPr>
          <p:cNvSpPr txBox="1"/>
          <p:nvPr/>
        </p:nvSpPr>
        <p:spPr>
          <a:xfrm>
            <a:off x="1498600" y="1867584"/>
            <a:ext cx="6324600" cy="646331"/>
          </a:xfrm>
          <a:prstGeom prst="rect">
            <a:avLst/>
          </a:prstGeom>
          <a:noFill/>
          <a:ln w="12700">
            <a:solidFill>
              <a:schemeClr val="tx1"/>
            </a:solidFill>
          </a:ln>
        </p:spPr>
        <p:txBody>
          <a:bodyPr wrap="square" anchor="ctr">
            <a:spAutoFit/>
          </a:bodyPr>
          <a:lstStyle/>
          <a:p>
            <a:r>
              <a:rPr lang="zh-CN" altLang="en-US" sz="1800" dirty="0">
                <a:latin typeface="微软雅黑" panose="020B0503020204020204" pitchFamily="34" charset="-122"/>
              </a:rPr>
              <a:t>内存有效访问时间：</a:t>
            </a:r>
            <a:endParaRPr lang="en-US" altLang="zh-CN" sz="1800" dirty="0">
              <a:latin typeface="微软雅黑" panose="020B0503020204020204" pitchFamily="34" charset="-122"/>
            </a:endParaRPr>
          </a:p>
          <a:p>
            <a:pPr algn="ctr"/>
            <a:r>
              <a:rPr lang="en-US" altLang="zh-CN" sz="1800" b="1" dirty="0">
                <a:solidFill>
                  <a:srgbClr val="FF0000"/>
                </a:solidFill>
                <a:latin typeface="微软雅黑" panose="020B0503020204020204" pitchFamily="34" charset="-122"/>
              </a:rPr>
              <a:t>EAT=</a:t>
            </a:r>
            <a:r>
              <a:rPr lang="en-US" altLang="zh-CN" sz="1800" b="1" dirty="0" err="1">
                <a:solidFill>
                  <a:srgbClr val="FF0000"/>
                </a:solidFill>
                <a:latin typeface="微软雅黑" panose="020B0503020204020204" pitchFamily="34" charset="-122"/>
              </a:rPr>
              <a:t>а×λ</a:t>
            </a:r>
            <a:r>
              <a:rPr lang="en-US" altLang="zh-CN" sz="1800" b="1" dirty="0">
                <a:solidFill>
                  <a:srgbClr val="FF0000"/>
                </a:solidFill>
                <a:latin typeface="微软雅黑" panose="020B0503020204020204" pitchFamily="34" charset="-122"/>
              </a:rPr>
              <a:t>+(</a:t>
            </a:r>
            <a:r>
              <a:rPr lang="en-US" altLang="zh-CN" sz="1800" b="1" dirty="0" err="1">
                <a:solidFill>
                  <a:srgbClr val="FF0000"/>
                </a:solidFill>
                <a:latin typeface="微软雅黑" panose="020B0503020204020204" pitchFamily="34" charset="-122"/>
              </a:rPr>
              <a:t>t+λ</a:t>
            </a:r>
            <a:r>
              <a:rPr lang="en-US" altLang="zh-CN" sz="1800" b="1" dirty="0">
                <a:solidFill>
                  <a:srgbClr val="FF0000"/>
                </a:solidFill>
                <a:latin typeface="微软雅黑" panose="020B0503020204020204" pitchFamily="34" charset="-122"/>
              </a:rPr>
              <a:t>)(1-а)+t=2t+λ-t×а</a:t>
            </a:r>
            <a:endParaRPr lang="zh-CN" altLang="en-US" dirty="0"/>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sp>
        <p:nvSpPr>
          <p:cNvPr id="3" name="文本框 2">
            <a:extLst>
              <a:ext uri="{FF2B5EF4-FFF2-40B4-BE49-F238E27FC236}">
                <a16:creationId xmlns:a16="http://schemas.microsoft.com/office/drawing/2014/main" id="{3850D1C3-D888-1523-89FA-48E759E04A94}"/>
              </a:ext>
            </a:extLst>
          </p:cNvPr>
          <p:cNvSpPr txBox="1"/>
          <p:nvPr/>
        </p:nvSpPr>
        <p:spPr>
          <a:xfrm>
            <a:off x="1066800" y="895350"/>
            <a:ext cx="6477927" cy="369332"/>
          </a:xfrm>
          <a:prstGeom prst="rect">
            <a:avLst/>
          </a:prstGeom>
          <a:noFill/>
          <a:ln w="12700">
            <a:solidFill>
              <a:schemeClr val="tx1"/>
            </a:solidFill>
          </a:ln>
        </p:spPr>
        <p:txBody>
          <a:bodyPr wrap="none" rtlCol="0">
            <a:spAutoFit/>
          </a:bodyPr>
          <a:lstStyle/>
          <a:p>
            <a:pPr algn="l"/>
            <a:r>
              <a:rPr lang="zh-CN" altLang="en-US" dirty="0"/>
              <a:t>现代计算机系统，支持非常大的逻辑地址空间：</a:t>
            </a:r>
            <a:r>
              <a:rPr lang="en-US" altLang="zh-CN" dirty="0"/>
              <a:t>2^32 ~</a:t>
            </a:r>
            <a:r>
              <a:rPr lang="zh-CN" altLang="en-US" dirty="0"/>
              <a:t> </a:t>
            </a:r>
            <a:r>
              <a:rPr lang="en-US" altLang="zh-CN" dirty="0"/>
              <a:t>2^64</a:t>
            </a:r>
            <a:endParaRPr lang="zh-CN" altLang="en-US" dirty="0"/>
          </a:p>
        </p:txBody>
      </p:sp>
      <p:sp>
        <p:nvSpPr>
          <p:cNvPr id="4" name="Rectangle 6">
            <a:extLst>
              <a:ext uri="{FF2B5EF4-FFF2-40B4-BE49-F238E27FC236}">
                <a16:creationId xmlns:a16="http://schemas.microsoft.com/office/drawing/2014/main" id="{C71705BC-3C4B-5807-F674-8AFE2EE5F3E5}"/>
              </a:ext>
            </a:extLst>
          </p:cNvPr>
          <p:cNvSpPr>
            <a:spLocks noChangeArrowheads="1"/>
          </p:cNvSpPr>
          <p:nvPr/>
        </p:nvSpPr>
        <p:spPr bwMode="auto">
          <a:xfrm>
            <a:off x="1066801" y="1352550"/>
            <a:ext cx="2362200" cy="226472"/>
          </a:xfrm>
          <a:prstGeom prst="rect">
            <a:avLst/>
          </a:prstGeom>
          <a:solidFill>
            <a:srgbClr val="99CC00"/>
          </a:solidFill>
          <a:ln>
            <a:noFill/>
          </a:ln>
          <a:effectLst>
            <a:outerShdw dist="17961" dir="2700000" algn="ctr" rotWithShape="0">
              <a:srgbClr val="5C7A00">
                <a:alpha val="50000"/>
              </a:srgbClr>
            </a:outerShdw>
          </a:effec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 name="Rectangle 6">
            <a:extLst>
              <a:ext uri="{FF2B5EF4-FFF2-40B4-BE49-F238E27FC236}">
                <a16:creationId xmlns:a16="http://schemas.microsoft.com/office/drawing/2014/main" id="{5BDD3582-D3C8-2CC1-A42F-28121A03CDFF}"/>
              </a:ext>
            </a:extLst>
          </p:cNvPr>
          <p:cNvSpPr>
            <a:spLocks noChangeArrowheads="1"/>
          </p:cNvSpPr>
          <p:nvPr/>
        </p:nvSpPr>
        <p:spPr bwMode="auto">
          <a:xfrm>
            <a:off x="1066800" y="1694334"/>
            <a:ext cx="4724400" cy="226472"/>
          </a:xfrm>
          <a:prstGeom prst="rect">
            <a:avLst/>
          </a:prstGeom>
          <a:solidFill>
            <a:srgbClr val="99CC00"/>
          </a:solidFill>
          <a:ln>
            <a:noFill/>
          </a:ln>
          <a:effectLst>
            <a:outerShdw dist="17961" dir="2700000" algn="ctr" rotWithShape="0">
              <a:srgbClr val="5C7A00">
                <a:alpha val="50000"/>
              </a:srgbClr>
            </a:outerShdw>
          </a:effectLst>
        </p:spPr>
        <p:txBody>
          <a:bodyPr wrap="squar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5CB1ABAA-11DA-C479-1918-78B23D9F6650}"/>
              </a:ext>
            </a:extLst>
          </p:cNvPr>
          <p:cNvSpPr txBox="1"/>
          <p:nvPr/>
        </p:nvSpPr>
        <p:spPr>
          <a:xfrm>
            <a:off x="3657600" y="1352550"/>
            <a:ext cx="1015021" cy="253916"/>
          </a:xfrm>
          <a:prstGeom prst="rect">
            <a:avLst/>
          </a:prstGeom>
          <a:noFill/>
          <a:ln w="12700">
            <a:solidFill>
              <a:schemeClr val="tx1"/>
            </a:solidFill>
          </a:ln>
        </p:spPr>
        <p:txBody>
          <a:bodyPr wrap="none" rtlCol="0">
            <a:spAutoFit/>
          </a:bodyPr>
          <a:lstStyle/>
          <a:p>
            <a:pPr algn="l"/>
            <a:r>
              <a:rPr lang="en-US" altLang="zh-CN" sz="1000" dirty="0">
                <a:solidFill>
                  <a:srgbClr val="FF0000"/>
                </a:solidFill>
              </a:rPr>
              <a:t>32</a:t>
            </a:r>
            <a:r>
              <a:rPr lang="zh-CN" altLang="en-US" sz="1000" dirty="0">
                <a:solidFill>
                  <a:srgbClr val="FF0000"/>
                </a:solidFill>
              </a:rPr>
              <a:t>位二进制数</a:t>
            </a:r>
          </a:p>
        </p:txBody>
      </p:sp>
      <p:sp>
        <p:nvSpPr>
          <p:cNvPr id="7" name="文本框 6">
            <a:extLst>
              <a:ext uri="{FF2B5EF4-FFF2-40B4-BE49-F238E27FC236}">
                <a16:creationId xmlns:a16="http://schemas.microsoft.com/office/drawing/2014/main" id="{0CB2806C-BE8D-ADF7-698C-E097DF1F5BBF}"/>
              </a:ext>
            </a:extLst>
          </p:cNvPr>
          <p:cNvSpPr txBox="1"/>
          <p:nvPr/>
        </p:nvSpPr>
        <p:spPr>
          <a:xfrm>
            <a:off x="5867400" y="1681101"/>
            <a:ext cx="976549"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64</a:t>
            </a:r>
            <a:r>
              <a:rPr lang="zh-CN" altLang="en-US" sz="1000" dirty="0">
                <a:solidFill>
                  <a:srgbClr val="FF0000"/>
                </a:solidFill>
              </a:rPr>
              <a:t>位二进制数</a:t>
            </a:r>
          </a:p>
        </p:txBody>
      </p:sp>
      <p:sp>
        <p:nvSpPr>
          <p:cNvPr id="8" name="文本框 7">
            <a:extLst>
              <a:ext uri="{FF2B5EF4-FFF2-40B4-BE49-F238E27FC236}">
                <a16:creationId xmlns:a16="http://schemas.microsoft.com/office/drawing/2014/main" id="{001D9018-0A9A-C90F-50F3-0A0111330353}"/>
              </a:ext>
            </a:extLst>
          </p:cNvPr>
          <p:cNvSpPr txBox="1"/>
          <p:nvPr/>
        </p:nvSpPr>
        <p:spPr>
          <a:xfrm>
            <a:off x="914400" y="2193447"/>
            <a:ext cx="7258718" cy="1213217"/>
          </a:xfrm>
          <a:prstGeom prst="rect">
            <a:avLst/>
          </a:prstGeom>
          <a:noFill/>
          <a:ln w="12700">
            <a:solidFill>
              <a:schemeClr val="tx1"/>
            </a:solidFill>
          </a:ln>
        </p:spPr>
        <p:txBody>
          <a:bodyPr wrap="none" rtlCol="0">
            <a:spAutoFit/>
          </a:bodyPr>
          <a:lstStyle/>
          <a:p>
            <a:pPr algn="l">
              <a:lnSpc>
                <a:spcPct val="140000"/>
              </a:lnSpc>
            </a:pPr>
            <a:r>
              <a:rPr lang="zh-CN" altLang="en-US" dirty="0"/>
              <a:t>设：</a:t>
            </a:r>
            <a:r>
              <a:rPr lang="zh-CN" altLang="en-US" dirty="0">
                <a:solidFill>
                  <a:srgbClr val="FF0000"/>
                </a:solidFill>
              </a:rPr>
              <a:t>页面</a:t>
            </a:r>
            <a:r>
              <a:rPr lang="zh-CN" altLang="en-US" dirty="0"/>
              <a:t>大小为</a:t>
            </a:r>
            <a:r>
              <a:rPr lang="en-US" altLang="zh-CN" dirty="0"/>
              <a:t>4KB</a:t>
            </a:r>
          </a:p>
          <a:p>
            <a:pPr algn="l">
              <a:lnSpc>
                <a:spcPct val="140000"/>
              </a:lnSpc>
            </a:pPr>
            <a:r>
              <a:rPr lang="en-US" altLang="zh-CN" dirty="0"/>
              <a:t>      </a:t>
            </a:r>
            <a:r>
              <a:rPr lang="zh-CN" altLang="en-US" dirty="0"/>
              <a:t>每个</a:t>
            </a:r>
            <a:r>
              <a:rPr lang="zh-CN" altLang="en-US" dirty="0">
                <a:solidFill>
                  <a:srgbClr val="FF0000"/>
                </a:solidFill>
              </a:rPr>
              <a:t>表项</a:t>
            </a:r>
            <a:r>
              <a:rPr lang="zh-CN" altLang="en-US" dirty="0"/>
              <a:t>占</a:t>
            </a:r>
            <a:r>
              <a:rPr lang="en-US" altLang="zh-CN" dirty="0"/>
              <a:t>1</a:t>
            </a:r>
            <a:r>
              <a:rPr lang="zh-CN" altLang="en-US" dirty="0"/>
              <a:t>字节</a:t>
            </a:r>
            <a:endParaRPr lang="en-US" altLang="zh-CN" dirty="0"/>
          </a:p>
          <a:p>
            <a:pPr algn="l">
              <a:lnSpc>
                <a:spcPct val="140000"/>
              </a:lnSpc>
            </a:pPr>
            <a:r>
              <a:rPr lang="zh-CN" altLang="en-US" dirty="0"/>
              <a:t>如果内存寻址范围为</a:t>
            </a:r>
            <a:r>
              <a:rPr lang="en-US" altLang="zh-CN" dirty="0"/>
              <a:t>2^32</a:t>
            </a:r>
            <a:r>
              <a:rPr lang="zh-CN" altLang="en-US" dirty="0"/>
              <a:t>，则需要表项</a:t>
            </a:r>
            <a:r>
              <a:rPr lang="en-US" altLang="zh-CN" dirty="0"/>
              <a:t>2^32</a:t>
            </a:r>
            <a:r>
              <a:rPr lang="zh-CN" altLang="en-US" dirty="0"/>
              <a:t>➗</a:t>
            </a:r>
            <a:r>
              <a:rPr lang="en-US" altLang="zh-CN" dirty="0"/>
              <a:t>2^12=2^20B=</a:t>
            </a:r>
            <a:r>
              <a:rPr lang="en-US" altLang="zh-CN" dirty="0">
                <a:solidFill>
                  <a:srgbClr val="FF0000"/>
                </a:solidFill>
              </a:rPr>
              <a:t>1MB</a:t>
            </a:r>
            <a:endParaRPr lang="zh-CN" altLang="en-US" dirty="0">
              <a:solidFill>
                <a:srgbClr val="FF0000"/>
              </a:solidFill>
            </a:endParaRPr>
          </a:p>
        </p:txBody>
      </p:sp>
      <p:sp>
        <p:nvSpPr>
          <p:cNvPr id="9" name="文本框 8">
            <a:extLst>
              <a:ext uri="{FF2B5EF4-FFF2-40B4-BE49-F238E27FC236}">
                <a16:creationId xmlns:a16="http://schemas.microsoft.com/office/drawing/2014/main" id="{F002A191-6E18-651B-4E56-83D31357296A}"/>
              </a:ext>
            </a:extLst>
          </p:cNvPr>
          <p:cNvSpPr txBox="1"/>
          <p:nvPr/>
        </p:nvSpPr>
        <p:spPr>
          <a:xfrm>
            <a:off x="7924800" y="1152547"/>
            <a:ext cx="992579" cy="1015663"/>
          </a:xfrm>
          <a:prstGeom prst="rect">
            <a:avLst/>
          </a:prstGeom>
          <a:noFill/>
          <a:ln w="12700">
            <a:solidFill>
              <a:schemeClr val="tx1"/>
            </a:solidFill>
          </a:ln>
        </p:spPr>
        <p:txBody>
          <a:bodyPr wrap="none" rtlCol="0">
            <a:spAutoFit/>
          </a:bodyPr>
          <a:lstStyle/>
          <a:p>
            <a:pPr algn="l"/>
            <a:r>
              <a:rPr lang="en-US" altLang="zh-CN" sz="1000" dirty="0">
                <a:solidFill>
                  <a:srgbClr val="FF0000"/>
                </a:solidFill>
              </a:rPr>
              <a:t>1KB=2^10B</a:t>
            </a:r>
          </a:p>
          <a:p>
            <a:pPr algn="l"/>
            <a:r>
              <a:rPr lang="en-US" altLang="zh-CN" sz="1000" dirty="0">
                <a:solidFill>
                  <a:srgbClr val="FF0000"/>
                </a:solidFill>
              </a:rPr>
              <a:t>2KB=2^11B</a:t>
            </a:r>
          </a:p>
          <a:p>
            <a:pPr algn="l"/>
            <a:r>
              <a:rPr lang="en-US" altLang="zh-CN" sz="1000" dirty="0">
                <a:solidFill>
                  <a:srgbClr val="FF0000"/>
                </a:solidFill>
              </a:rPr>
              <a:t>4KB=2^12B</a:t>
            </a:r>
          </a:p>
          <a:p>
            <a:pPr algn="l"/>
            <a:r>
              <a:rPr lang="en-US" altLang="zh-CN" sz="1000" dirty="0">
                <a:solidFill>
                  <a:srgbClr val="FF0000"/>
                </a:solidFill>
              </a:rPr>
              <a:t>8KB=2^13B</a:t>
            </a:r>
          </a:p>
          <a:p>
            <a:pPr algn="l"/>
            <a:r>
              <a:rPr lang="en-US" altLang="zh-CN" sz="1000" dirty="0">
                <a:solidFill>
                  <a:srgbClr val="FF0000"/>
                </a:solidFill>
              </a:rPr>
              <a:t>16KB=2^14B</a:t>
            </a:r>
          </a:p>
          <a:p>
            <a:pPr algn="l"/>
            <a:r>
              <a:rPr lang="en-US" altLang="zh-CN" sz="1000" dirty="0">
                <a:solidFill>
                  <a:srgbClr val="FF0000"/>
                </a:solidFill>
              </a:rPr>
              <a:t>……</a:t>
            </a:r>
            <a:endParaRPr lang="zh-CN" altLang="en-US" sz="1000" dirty="0">
              <a:solidFill>
                <a:srgbClr val="FF0000"/>
              </a:solidFill>
            </a:endParaRPr>
          </a:p>
        </p:txBody>
      </p:sp>
      <p:sp>
        <p:nvSpPr>
          <p:cNvPr id="10" name="文本框 9">
            <a:extLst>
              <a:ext uri="{FF2B5EF4-FFF2-40B4-BE49-F238E27FC236}">
                <a16:creationId xmlns:a16="http://schemas.microsoft.com/office/drawing/2014/main" id="{1549A263-62A1-4DC0-009D-284E08C7FB9E}"/>
              </a:ext>
            </a:extLst>
          </p:cNvPr>
          <p:cNvSpPr txBox="1"/>
          <p:nvPr/>
        </p:nvSpPr>
        <p:spPr>
          <a:xfrm>
            <a:off x="6766361" y="3406354"/>
            <a:ext cx="1843774" cy="369332"/>
          </a:xfrm>
          <a:prstGeom prst="rect">
            <a:avLst/>
          </a:prstGeom>
          <a:noFill/>
          <a:ln w="12700">
            <a:solidFill>
              <a:schemeClr val="tx1"/>
            </a:solidFill>
          </a:ln>
        </p:spPr>
        <p:txBody>
          <a:bodyPr wrap="none" rtlCol="0">
            <a:spAutoFit/>
          </a:bodyPr>
          <a:lstStyle/>
          <a:p>
            <a:pPr algn="l"/>
            <a:r>
              <a:rPr lang="en-US" altLang="zh-CN" dirty="0"/>
              <a:t>1MB</a:t>
            </a:r>
            <a:r>
              <a:rPr lang="zh-CN" altLang="en-US" dirty="0"/>
              <a:t>且要求连续</a:t>
            </a:r>
          </a:p>
        </p:txBody>
      </p:sp>
      <p:sp>
        <p:nvSpPr>
          <p:cNvPr id="11" name="文本框 10">
            <a:extLst>
              <a:ext uri="{FF2B5EF4-FFF2-40B4-BE49-F238E27FC236}">
                <a16:creationId xmlns:a16="http://schemas.microsoft.com/office/drawing/2014/main" id="{C8256CB8-0243-B203-F6BA-B8CA8DA989D3}"/>
              </a:ext>
            </a:extLst>
          </p:cNvPr>
          <p:cNvSpPr txBox="1"/>
          <p:nvPr/>
        </p:nvSpPr>
        <p:spPr>
          <a:xfrm>
            <a:off x="914400" y="3943350"/>
            <a:ext cx="6886822" cy="923330"/>
          </a:xfrm>
          <a:prstGeom prst="rect">
            <a:avLst/>
          </a:prstGeom>
          <a:noFill/>
          <a:ln w="12700">
            <a:solidFill>
              <a:schemeClr val="tx1"/>
            </a:solidFill>
          </a:ln>
        </p:spPr>
        <p:txBody>
          <a:bodyPr wrap="none" rtlCol="0">
            <a:spAutoFit/>
          </a:bodyPr>
          <a:lstStyle/>
          <a:p>
            <a:pPr algn="l"/>
            <a:r>
              <a:rPr lang="zh-CN" altLang="en-US" dirty="0"/>
              <a:t>为解决上述问题，采用方法：</a:t>
            </a:r>
            <a:endParaRPr lang="en-US" altLang="zh-CN" dirty="0"/>
          </a:p>
          <a:p>
            <a:pPr algn="l"/>
            <a:r>
              <a:rPr lang="en-US" altLang="zh-CN" dirty="0"/>
              <a:t>1.</a:t>
            </a:r>
            <a:r>
              <a:rPr lang="zh-CN" altLang="en-US" dirty="0"/>
              <a:t>离散存储页表空间</a:t>
            </a:r>
            <a:endParaRPr lang="en-US" altLang="zh-CN" dirty="0"/>
          </a:p>
          <a:p>
            <a:pPr algn="l"/>
            <a:r>
              <a:rPr lang="en-US" altLang="zh-CN" dirty="0"/>
              <a:t>2.</a:t>
            </a:r>
            <a:r>
              <a:rPr lang="zh-CN" altLang="en-US" dirty="0"/>
              <a:t>部分页表调入内存，其他在外存待命，需要时再由外存调入内存</a:t>
            </a:r>
          </a:p>
        </p:txBody>
      </p:sp>
    </p:spTree>
    <p:extLst>
      <p:ext uri="{BB962C8B-B14F-4D97-AF65-F5344CB8AC3E}">
        <p14:creationId xmlns:p14="http://schemas.microsoft.com/office/powerpoint/2010/main" val="2382448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00"/>
                            </p:stCondLst>
                            <p:childTnLst>
                              <p:par>
                                <p:cTn id="13" presetID="4" presetClass="entr" presetSubtype="16"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par>
                          <p:cTn id="16" fill="hold">
                            <p:stCondLst>
                              <p:cond delay="1300"/>
                            </p:stCondLst>
                            <p:childTnLst>
                              <p:par>
                                <p:cTn id="17" presetID="4"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ox(i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内存</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存取</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方式</a:t>
            </a:r>
          </a:p>
        </p:txBody>
      </p:sp>
      <p:sp>
        <p:nvSpPr>
          <p:cNvPr id="3" name="文本框 2">
            <a:extLst>
              <a:ext uri="{FF2B5EF4-FFF2-40B4-BE49-F238E27FC236}">
                <a16:creationId xmlns:a16="http://schemas.microsoft.com/office/drawing/2014/main" id="{34195158-266F-483F-8D59-CFE84F3ED458}"/>
              </a:ext>
            </a:extLst>
          </p:cNvPr>
          <p:cNvSpPr txBox="1"/>
          <p:nvPr/>
        </p:nvSpPr>
        <p:spPr>
          <a:xfrm>
            <a:off x="152400" y="817123"/>
            <a:ext cx="5147563" cy="1061381"/>
          </a:xfrm>
          <a:prstGeom prst="rect">
            <a:avLst/>
          </a:prstGeom>
          <a:noFill/>
          <a:ln w="12700">
            <a:solidFill>
              <a:schemeClr val="tx1"/>
            </a:solidFill>
          </a:ln>
        </p:spPr>
        <p:txBody>
          <a:bodyPr wrap="none" rtlCol="0">
            <a:spAutoFit/>
          </a:bodyPr>
          <a:lstStyle/>
          <a:p>
            <a:pPr algn="l">
              <a:lnSpc>
                <a:spcPct val="120000"/>
              </a:lnSpc>
            </a:pPr>
            <a:r>
              <a:rPr lang="zh-CN" altLang="en-US" dirty="0"/>
              <a:t>有</a:t>
            </a:r>
            <a:r>
              <a:rPr lang="en-US" altLang="zh-CN" dirty="0"/>
              <a:t>1000</a:t>
            </a:r>
            <a:r>
              <a:rPr lang="zh-CN" altLang="en-US" dirty="0"/>
              <a:t>瓶药水，只有一瓶有毒，有</a:t>
            </a:r>
            <a:r>
              <a:rPr lang="en-US" altLang="zh-CN" dirty="0"/>
              <a:t>10</a:t>
            </a:r>
            <a:r>
              <a:rPr lang="zh-CN" altLang="en-US" dirty="0"/>
              <a:t>只小白鼠；</a:t>
            </a:r>
            <a:endParaRPr lang="en-US" altLang="zh-CN" dirty="0"/>
          </a:p>
          <a:p>
            <a:pPr algn="l">
              <a:lnSpc>
                <a:spcPct val="120000"/>
              </a:lnSpc>
            </a:pPr>
            <a:r>
              <a:rPr lang="zh-CN" altLang="en-US" dirty="0"/>
              <a:t>已知小白鼠喝到有毒药水之后</a:t>
            </a:r>
            <a:r>
              <a:rPr lang="en-US" altLang="zh-CN" dirty="0"/>
              <a:t>1</a:t>
            </a:r>
            <a:r>
              <a:rPr lang="zh-CN" altLang="en-US" dirty="0"/>
              <a:t>小时才会死亡</a:t>
            </a:r>
            <a:endParaRPr lang="en-US" altLang="zh-CN" dirty="0"/>
          </a:p>
          <a:p>
            <a:pPr algn="l">
              <a:lnSpc>
                <a:spcPct val="120000"/>
              </a:lnSpc>
            </a:pPr>
            <a:r>
              <a:rPr lang="zh-CN" altLang="en-US" dirty="0"/>
              <a:t>用</a:t>
            </a:r>
            <a:r>
              <a:rPr lang="en-US" altLang="zh-CN" dirty="0"/>
              <a:t>1</a:t>
            </a:r>
            <a:r>
              <a:rPr lang="zh-CN" altLang="en-US" dirty="0"/>
              <a:t>小时，找出有毒药水</a:t>
            </a:r>
          </a:p>
        </p:txBody>
      </p:sp>
      <p:sp>
        <p:nvSpPr>
          <p:cNvPr id="6" name="文本框 5">
            <a:extLst>
              <a:ext uri="{FF2B5EF4-FFF2-40B4-BE49-F238E27FC236}">
                <a16:creationId xmlns:a16="http://schemas.microsoft.com/office/drawing/2014/main" id="{CB564960-CD1E-4EFC-A2F8-82114AD36308}"/>
              </a:ext>
            </a:extLst>
          </p:cNvPr>
          <p:cNvSpPr txBox="1"/>
          <p:nvPr/>
        </p:nvSpPr>
        <p:spPr>
          <a:xfrm>
            <a:off x="152400" y="1960123"/>
            <a:ext cx="4743606" cy="1393779"/>
          </a:xfrm>
          <a:prstGeom prst="rect">
            <a:avLst/>
          </a:prstGeom>
          <a:noFill/>
          <a:ln w="12700">
            <a:solidFill>
              <a:schemeClr val="tx1"/>
            </a:solidFill>
          </a:ln>
        </p:spPr>
        <p:txBody>
          <a:bodyPr wrap="none" rtlCol="0">
            <a:spAutoFit/>
          </a:bodyPr>
          <a:lstStyle/>
          <a:p>
            <a:pPr algn="l">
              <a:lnSpc>
                <a:spcPct val="120000"/>
              </a:lnSpc>
            </a:pPr>
            <a:r>
              <a:rPr lang="zh-CN" altLang="en-US" dirty="0"/>
              <a:t>简化：</a:t>
            </a:r>
            <a:endParaRPr lang="en-US" altLang="zh-CN" dirty="0"/>
          </a:p>
          <a:p>
            <a:pPr algn="l">
              <a:lnSpc>
                <a:spcPct val="120000"/>
              </a:lnSpc>
            </a:pPr>
            <a:r>
              <a:rPr lang="zh-CN" altLang="en-US" dirty="0"/>
              <a:t>有</a:t>
            </a:r>
            <a:r>
              <a:rPr lang="en-US" altLang="zh-CN" dirty="0"/>
              <a:t>7</a:t>
            </a:r>
            <a:r>
              <a:rPr lang="zh-CN" altLang="en-US" dirty="0"/>
              <a:t>瓶药水，只有一瓶有毒，有</a:t>
            </a:r>
            <a:r>
              <a:rPr lang="en-US" altLang="zh-CN" dirty="0"/>
              <a:t>3</a:t>
            </a:r>
            <a:r>
              <a:rPr lang="zh-CN" altLang="en-US" dirty="0"/>
              <a:t>只小白鼠；</a:t>
            </a:r>
            <a:endParaRPr lang="en-US" altLang="zh-CN" dirty="0"/>
          </a:p>
          <a:p>
            <a:pPr algn="l">
              <a:lnSpc>
                <a:spcPct val="120000"/>
              </a:lnSpc>
            </a:pPr>
            <a:r>
              <a:rPr lang="zh-CN" altLang="en-US" dirty="0"/>
              <a:t>已知小白鼠喝到有毒药水之后</a:t>
            </a:r>
            <a:r>
              <a:rPr lang="en-US" altLang="zh-CN" dirty="0"/>
              <a:t>1</a:t>
            </a:r>
            <a:r>
              <a:rPr lang="zh-CN" altLang="en-US" dirty="0"/>
              <a:t>小时才会死亡</a:t>
            </a:r>
            <a:endParaRPr lang="en-US" altLang="zh-CN" dirty="0"/>
          </a:p>
          <a:p>
            <a:pPr algn="l">
              <a:lnSpc>
                <a:spcPct val="120000"/>
              </a:lnSpc>
            </a:pPr>
            <a:r>
              <a:rPr lang="zh-CN" altLang="en-US" dirty="0"/>
              <a:t>用</a:t>
            </a:r>
            <a:r>
              <a:rPr lang="en-US" altLang="zh-CN" dirty="0"/>
              <a:t>1</a:t>
            </a:r>
            <a:r>
              <a:rPr lang="zh-CN" altLang="en-US" dirty="0"/>
              <a:t>小时，找出有毒药水</a:t>
            </a:r>
          </a:p>
        </p:txBody>
      </p:sp>
      <p:sp>
        <p:nvSpPr>
          <p:cNvPr id="4" name="矩形: 圆角 3">
            <a:extLst>
              <a:ext uri="{FF2B5EF4-FFF2-40B4-BE49-F238E27FC236}">
                <a16:creationId xmlns:a16="http://schemas.microsoft.com/office/drawing/2014/main" id="{4CE93B8E-DAA7-4AB5-9BD9-81CBDBED7B64}"/>
              </a:ext>
            </a:extLst>
          </p:cNvPr>
          <p:cNvSpPr/>
          <p:nvPr/>
        </p:nvSpPr>
        <p:spPr>
          <a:xfrm>
            <a:off x="3124200" y="3580756"/>
            <a:ext cx="1371600" cy="12192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内存</a:t>
            </a:r>
          </a:p>
        </p:txBody>
      </p:sp>
      <p:cxnSp>
        <p:nvCxnSpPr>
          <p:cNvPr id="7" name="直接箭头连接符 6">
            <a:extLst>
              <a:ext uri="{FF2B5EF4-FFF2-40B4-BE49-F238E27FC236}">
                <a16:creationId xmlns:a16="http://schemas.microsoft.com/office/drawing/2014/main" id="{7FF38D5A-CF72-40D2-AD80-E222BC890E6C}"/>
              </a:ext>
            </a:extLst>
          </p:cNvPr>
          <p:cNvCxnSpPr/>
          <p:nvPr/>
        </p:nvCxnSpPr>
        <p:spPr>
          <a:xfrm>
            <a:off x="2209800" y="4037956"/>
            <a:ext cx="9144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385D8B8-77E8-4DB0-A2AC-20DA7B8D5BE4}"/>
              </a:ext>
            </a:extLst>
          </p:cNvPr>
          <p:cNvCxnSpPr/>
          <p:nvPr/>
        </p:nvCxnSpPr>
        <p:spPr>
          <a:xfrm>
            <a:off x="2209800" y="4195720"/>
            <a:ext cx="9144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8E39463-0CDA-4608-85B7-EF2C71B13788}"/>
              </a:ext>
            </a:extLst>
          </p:cNvPr>
          <p:cNvCxnSpPr/>
          <p:nvPr/>
        </p:nvCxnSpPr>
        <p:spPr>
          <a:xfrm>
            <a:off x="2209800" y="4342756"/>
            <a:ext cx="9144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0924C31-BB95-4FD0-975B-76B6F0DF115D}"/>
              </a:ext>
            </a:extLst>
          </p:cNvPr>
          <p:cNvCxnSpPr/>
          <p:nvPr/>
        </p:nvCxnSpPr>
        <p:spPr>
          <a:xfrm>
            <a:off x="4495800" y="4190356"/>
            <a:ext cx="914400" cy="0"/>
          </a:xfrm>
          <a:prstGeom prst="straightConnector1">
            <a:avLst/>
          </a:prstGeom>
          <a:ln w="254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9CDE7F2-75FD-4575-9AFF-B32762CC6B66}"/>
              </a:ext>
            </a:extLst>
          </p:cNvPr>
          <p:cNvSpPr txBox="1"/>
          <p:nvPr/>
        </p:nvSpPr>
        <p:spPr>
          <a:xfrm>
            <a:off x="4648200" y="3756493"/>
            <a:ext cx="3057247" cy="307777"/>
          </a:xfrm>
          <a:prstGeom prst="rect">
            <a:avLst/>
          </a:prstGeom>
          <a:noFill/>
          <a:ln w="12700">
            <a:noFill/>
          </a:ln>
        </p:spPr>
        <p:txBody>
          <a:bodyPr wrap="none" rtlCol="0">
            <a:spAutoFit/>
          </a:bodyPr>
          <a:lstStyle/>
          <a:p>
            <a:pPr algn="l"/>
            <a:r>
              <a:rPr lang="zh-CN" altLang="en-US" sz="1400" dirty="0"/>
              <a:t>数据输出端，可以是任意位二进制数</a:t>
            </a:r>
          </a:p>
        </p:txBody>
      </p:sp>
      <p:sp>
        <p:nvSpPr>
          <p:cNvPr id="16" name="文本框 15">
            <a:extLst>
              <a:ext uri="{FF2B5EF4-FFF2-40B4-BE49-F238E27FC236}">
                <a16:creationId xmlns:a16="http://schemas.microsoft.com/office/drawing/2014/main" id="{1402490B-2439-497A-8DF5-43097B5D2000}"/>
              </a:ext>
            </a:extLst>
          </p:cNvPr>
          <p:cNvSpPr txBox="1"/>
          <p:nvPr/>
        </p:nvSpPr>
        <p:spPr>
          <a:xfrm>
            <a:off x="327309" y="3444535"/>
            <a:ext cx="2669320" cy="523220"/>
          </a:xfrm>
          <a:prstGeom prst="rect">
            <a:avLst/>
          </a:prstGeom>
          <a:noFill/>
          <a:ln w="12700">
            <a:noFill/>
          </a:ln>
        </p:spPr>
        <p:txBody>
          <a:bodyPr wrap="none" rtlCol="0">
            <a:spAutoFit/>
          </a:bodyPr>
          <a:lstStyle/>
          <a:p>
            <a:pPr algn="ctr"/>
            <a:r>
              <a:rPr lang="zh-CN" altLang="en-US" sz="1400" dirty="0">
                <a:solidFill>
                  <a:srgbClr val="FF0000"/>
                </a:solidFill>
              </a:rPr>
              <a:t>输入端</a:t>
            </a:r>
            <a:endParaRPr lang="en-US" altLang="zh-CN" sz="1400" dirty="0">
              <a:solidFill>
                <a:srgbClr val="FF0000"/>
              </a:solidFill>
            </a:endParaRPr>
          </a:p>
          <a:p>
            <a:pPr algn="ctr"/>
            <a:r>
              <a:rPr lang="zh-CN" altLang="en-US" sz="1400" dirty="0">
                <a:solidFill>
                  <a:srgbClr val="FF0000"/>
                </a:solidFill>
              </a:rPr>
              <a:t>每根线代表一个二进制位</a:t>
            </a:r>
            <a:r>
              <a:rPr lang="en-US" altLang="zh-CN" sz="1400" dirty="0">
                <a:solidFill>
                  <a:srgbClr val="FF0000"/>
                </a:solidFill>
              </a:rPr>
              <a:t>(0</a:t>
            </a:r>
            <a:r>
              <a:rPr lang="zh-CN" altLang="en-US" sz="1400" dirty="0">
                <a:solidFill>
                  <a:srgbClr val="FF0000"/>
                </a:solidFill>
              </a:rPr>
              <a:t>或</a:t>
            </a:r>
            <a:r>
              <a:rPr lang="en-US" altLang="zh-CN" sz="1400" dirty="0">
                <a:solidFill>
                  <a:srgbClr val="FF0000"/>
                </a:solidFill>
              </a:rPr>
              <a:t>1)</a:t>
            </a:r>
            <a:endParaRPr lang="zh-CN" altLang="en-US" sz="1400" dirty="0">
              <a:solidFill>
                <a:srgbClr val="FF0000"/>
              </a:solidFill>
            </a:endParaRPr>
          </a:p>
        </p:txBody>
      </p:sp>
      <p:cxnSp>
        <p:nvCxnSpPr>
          <p:cNvPr id="15" name="直接连接符 14">
            <a:extLst>
              <a:ext uri="{FF2B5EF4-FFF2-40B4-BE49-F238E27FC236}">
                <a16:creationId xmlns:a16="http://schemas.microsoft.com/office/drawing/2014/main" id="{19A6A975-83C5-4267-A5E9-549D4B57AC77}"/>
              </a:ext>
            </a:extLst>
          </p:cNvPr>
          <p:cNvCxnSpPr/>
          <p:nvPr/>
        </p:nvCxnSpPr>
        <p:spPr>
          <a:xfrm>
            <a:off x="3429000" y="4799956"/>
            <a:ext cx="0" cy="228600"/>
          </a:xfrm>
          <a:prstGeom prst="line">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752FCB6-3823-4949-A490-8376513D48E2}"/>
              </a:ext>
            </a:extLst>
          </p:cNvPr>
          <p:cNvSpPr txBox="1"/>
          <p:nvPr/>
        </p:nvSpPr>
        <p:spPr>
          <a:xfrm>
            <a:off x="2304974" y="4803830"/>
            <a:ext cx="1124026" cy="307777"/>
          </a:xfrm>
          <a:prstGeom prst="rect">
            <a:avLst/>
          </a:prstGeom>
          <a:noFill/>
          <a:ln w="12700">
            <a:noFill/>
          </a:ln>
        </p:spPr>
        <p:txBody>
          <a:bodyPr wrap="none" rtlCol="0">
            <a:spAutoFit/>
          </a:bodyPr>
          <a:lstStyle/>
          <a:p>
            <a:pPr algn="l"/>
            <a:r>
              <a:rPr lang="zh-CN" altLang="en-US" sz="1400" dirty="0"/>
              <a:t>读写开关</a:t>
            </a:r>
            <a:r>
              <a:rPr lang="en-US" altLang="zh-CN" sz="1400" dirty="0"/>
              <a:t>1b</a:t>
            </a:r>
            <a:endParaRPr lang="zh-CN" altLang="en-US" sz="1400" dirty="0"/>
          </a:p>
        </p:txBody>
      </p:sp>
      <p:cxnSp>
        <p:nvCxnSpPr>
          <p:cNvPr id="20" name="直接连接符 19">
            <a:extLst>
              <a:ext uri="{FF2B5EF4-FFF2-40B4-BE49-F238E27FC236}">
                <a16:creationId xmlns:a16="http://schemas.microsoft.com/office/drawing/2014/main" id="{D7C397E4-82D1-4B9D-81E5-C98380891B97}"/>
              </a:ext>
            </a:extLst>
          </p:cNvPr>
          <p:cNvCxnSpPr/>
          <p:nvPr/>
        </p:nvCxnSpPr>
        <p:spPr>
          <a:xfrm>
            <a:off x="39624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6765114-38D7-4DCA-8925-57329F9B83BE}"/>
              </a:ext>
            </a:extLst>
          </p:cNvPr>
          <p:cNvCxnSpPr/>
          <p:nvPr/>
        </p:nvCxnSpPr>
        <p:spPr>
          <a:xfrm>
            <a:off x="40386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8423A9E-DF33-4CA2-8990-F3BD37437261}"/>
              </a:ext>
            </a:extLst>
          </p:cNvPr>
          <p:cNvCxnSpPr/>
          <p:nvPr/>
        </p:nvCxnSpPr>
        <p:spPr>
          <a:xfrm>
            <a:off x="41148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80023B-38C5-4171-8346-51B65BD7C429}"/>
              </a:ext>
            </a:extLst>
          </p:cNvPr>
          <p:cNvCxnSpPr/>
          <p:nvPr/>
        </p:nvCxnSpPr>
        <p:spPr>
          <a:xfrm>
            <a:off x="41910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82C101A7-617E-4296-95FB-424BB2207C6C}"/>
              </a:ext>
            </a:extLst>
          </p:cNvPr>
          <p:cNvCxnSpPr/>
          <p:nvPr/>
        </p:nvCxnSpPr>
        <p:spPr>
          <a:xfrm>
            <a:off x="42672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086A9B6-C68D-460A-8D93-AF6B892E08E9}"/>
              </a:ext>
            </a:extLst>
          </p:cNvPr>
          <p:cNvCxnSpPr/>
          <p:nvPr/>
        </p:nvCxnSpPr>
        <p:spPr>
          <a:xfrm>
            <a:off x="4343400" y="4799956"/>
            <a:ext cx="0" cy="22860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7E10C7E-A1D3-4CC4-8529-C9A1C1D6EFD8}"/>
              </a:ext>
            </a:extLst>
          </p:cNvPr>
          <p:cNvSpPr txBox="1"/>
          <p:nvPr/>
        </p:nvSpPr>
        <p:spPr>
          <a:xfrm>
            <a:off x="4292114" y="4717389"/>
            <a:ext cx="559769" cy="369332"/>
          </a:xfrm>
          <a:prstGeom prst="rect">
            <a:avLst/>
          </a:prstGeom>
          <a:noFill/>
          <a:ln w="12700">
            <a:noFill/>
          </a:ln>
        </p:spPr>
        <p:txBody>
          <a:bodyPr wrap="none" rtlCol="0">
            <a:spAutoFit/>
          </a:bodyPr>
          <a:lstStyle/>
          <a:p>
            <a:pPr algn="l"/>
            <a:r>
              <a:rPr lang="en-US" altLang="zh-CN" dirty="0"/>
              <a:t>……</a:t>
            </a:r>
            <a:endParaRPr lang="zh-CN" altLang="en-US" dirty="0"/>
          </a:p>
        </p:txBody>
      </p:sp>
      <p:sp>
        <p:nvSpPr>
          <p:cNvPr id="27" name="文本框 26">
            <a:extLst>
              <a:ext uri="{FF2B5EF4-FFF2-40B4-BE49-F238E27FC236}">
                <a16:creationId xmlns:a16="http://schemas.microsoft.com/office/drawing/2014/main" id="{7FD520FC-368D-4153-9D5D-A6DB53A906D5}"/>
              </a:ext>
            </a:extLst>
          </p:cNvPr>
          <p:cNvSpPr txBox="1"/>
          <p:nvPr/>
        </p:nvSpPr>
        <p:spPr>
          <a:xfrm>
            <a:off x="4644502" y="4673870"/>
            <a:ext cx="4314001" cy="307777"/>
          </a:xfrm>
          <a:prstGeom prst="rect">
            <a:avLst/>
          </a:prstGeom>
          <a:noFill/>
          <a:ln w="12700">
            <a:noFill/>
          </a:ln>
        </p:spPr>
        <p:txBody>
          <a:bodyPr wrap="none" rtlCol="0">
            <a:spAutoFit/>
          </a:bodyPr>
          <a:lstStyle/>
          <a:p>
            <a:pPr algn="l"/>
            <a:r>
              <a:rPr lang="zh-CN" altLang="en-US" sz="1400" dirty="0"/>
              <a:t>需要保存的数据输入端，可以是任意位长，事先统一</a:t>
            </a:r>
          </a:p>
        </p:txBody>
      </p:sp>
      <p:sp>
        <p:nvSpPr>
          <p:cNvPr id="18" name="文本框 17">
            <a:extLst>
              <a:ext uri="{FF2B5EF4-FFF2-40B4-BE49-F238E27FC236}">
                <a16:creationId xmlns:a16="http://schemas.microsoft.com/office/drawing/2014/main" id="{CB73D906-39FA-4B72-8467-3C608BF6E3BE}"/>
              </a:ext>
            </a:extLst>
          </p:cNvPr>
          <p:cNvSpPr txBox="1"/>
          <p:nvPr/>
        </p:nvSpPr>
        <p:spPr>
          <a:xfrm>
            <a:off x="5562600" y="817123"/>
            <a:ext cx="2857514" cy="1846659"/>
          </a:xfrm>
          <a:prstGeom prst="rect">
            <a:avLst/>
          </a:prstGeom>
          <a:noFill/>
          <a:ln w="12700">
            <a:solidFill>
              <a:schemeClr val="tx1"/>
            </a:solidFill>
          </a:ln>
        </p:spPr>
        <p:txBody>
          <a:bodyPr wrap="none" rtlCol="0">
            <a:spAutoFit/>
          </a:bodyPr>
          <a:lstStyle/>
          <a:p>
            <a:pPr algn="l"/>
            <a:r>
              <a:rPr lang="zh-CN" altLang="en-US" sz="1600" b="1" dirty="0">
                <a:solidFill>
                  <a:srgbClr val="FF0000"/>
                </a:solidFill>
              </a:rPr>
              <a:t>必知：</a:t>
            </a:r>
            <a:endParaRPr lang="en-US" altLang="zh-CN" sz="1600" b="1" dirty="0">
              <a:solidFill>
                <a:srgbClr val="FF0000"/>
              </a:solidFill>
            </a:endParaRPr>
          </a:p>
          <a:p>
            <a:pPr algn="l"/>
            <a:r>
              <a:rPr lang="en-US" altLang="zh-CN" sz="1400" dirty="0"/>
              <a:t>b=</a:t>
            </a:r>
            <a:r>
              <a:rPr lang="zh-CN" altLang="en-US" sz="1400" dirty="0"/>
              <a:t>一个二进制位，</a:t>
            </a:r>
            <a:r>
              <a:rPr lang="en-US" altLang="zh-CN" sz="1400" dirty="0"/>
              <a:t>0 or 1</a:t>
            </a:r>
          </a:p>
          <a:p>
            <a:pPr algn="l"/>
            <a:r>
              <a:rPr lang="en-US" altLang="zh-CN" sz="1400" dirty="0"/>
              <a:t>B = Byte = 1</a:t>
            </a:r>
            <a:r>
              <a:rPr lang="zh-CN" altLang="en-US" sz="1400" dirty="0"/>
              <a:t>字节 </a:t>
            </a:r>
            <a:r>
              <a:rPr lang="en-US" altLang="zh-CN" sz="1400" dirty="0"/>
              <a:t>= 8</a:t>
            </a:r>
            <a:r>
              <a:rPr lang="zh-CN" altLang="en-US" sz="1400" dirty="0"/>
              <a:t>位二进制数</a:t>
            </a:r>
            <a:endParaRPr lang="en-US" altLang="zh-CN" sz="1400" dirty="0"/>
          </a:p>
          <a:p>
            <a:pPr algn="l"/>
            <a:r>
              <a:rPr lang="en-US" altLang="zh-CN" sz="1400" strike="sngStrike" dirty="0">
                <a:solidFill>
                  <a:srgbClr val="FF0000"/>
                </a:solidFill>
              </a:rPr>
              <a:t>K = 1000</a:t>
            </a:r>
          </a:p>
          <a:p>
            <a:pPr algn="l"/>
            <a:r>
              <a:rPr lang="en-US" altLang="zh-CN" sz="1400" dirty="0"/>
              <a:t>1KB = 1024B</a:t>
            </a:r>
          </a:p>
          <a:p>
            <a:pPr algn="l"/>
            <a:r>
              <a:rPr lang="en-US" altLang="zh-CN" sz="1400" dirty="0"/>
              <a:t>1MB = 1024KB</a:t>
            </a:r>
          </a:p>
          <a:p>
            <a:pPr algn="l"/>
            <a:r>
              <a:rPr lang="en-US" altLang="zh-CN" sz="1400" dirty="0"/>
              <a:t>1G = 1024MB</a:t>
            </a:r>
          </a:p>
          <a:p>
            <a:pPr algn="l"/>
            <a:r>
              <a:rPr lang="en-US" altLang="zh-CN" sz="1400" dirty="0"/>
              <a:t>…</a:t>
            </a:r>
          </a:p>
        </p:txBody>
      </p:sp>
    </p:spTree>
    <p:extLst>
      <p:ext uri="{BB962C8B-B14F-4D97-AF65-F5344CB8AC3E}">
        <p14:creationId xmlns:p14="http://schemas.microsoft.com/office/powerpoint/2010/main" val="37450907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4" descr="4-17"/>
          <p:cNvPicPr>
            <a:picLocks noChangeAspect="1"/>
          </p:cNvPicPr>
          <p:nvPr/>
        </p:nvPicPr>
        <p:blipFill>
          <a:blip r:embed="rId3"/>
          <a:stretch>
            <a:fillRect/>
          </a:stretch>
        </p:blipFill>
        <p:spPr>
          <a:xfrm>
            <a:off x="2262188" y="3714750"/>
            <a:ext cx="5000625" cy="1241425"/>
          </a:xfrm>
          <a:prstGeom prst="rect">
            <a:avLst/>
          </a:prstGeom>
          <a:noFill/>
          <a:ln w="9525">
            <a:noFill/>
          </a:ln>
        </p:spPr>
      </p:pic>
      <p:grpSp>
        <p:nvGrpSpPr>
          <p:cNvPr id="97283" name="组合 24"/>
          <p:cNvGrpSpPr/>
          <p:nvPr/>
        </p:nvGrpSpPr>
        <p:grpSpPr>
          <a:xfrm>
            <a:off x="419100" y="1047750"/>
            <a:ext cx="8305801" cy="4021455"/>
            <a:chOff x="5377507" y="2387517"/>
            <a:chExt cx="5898812" cy="3838001"/>
          </a:xfrm>
        </p:grpSpPr>
        <p:grpSp>
          <p:nvGrpSpPr>
            <p:cNvPr id="97287" name="组合 19"/>
            <p:cNvGrpSpPr/>
            <p:nvPr/>
          </p:nvGrpSpPr>
          <p:grpSpPr>
            <a:xfrm>
              <a:off x="5391037" y="2387517"/>
              <a:ext cx="5885282" cy="3838001"/>
              <a:chOff x="5449234" y="1883461"/>
              <a:chExt cx="5885282" cy="3838001"/>
            </a:xfrm>
          </p:grpSpPr>
          <p:sp>
            <p:nvSpPr>
              <p:cNvPr id="97292" name="矩形 3"/>
              <p:cNvSpPr/>
              <p:nvPr/>
            </p:nvSpPr>
            <p:spPr>
              <a:xfrm>
                <a:off x="5665050" y="1883461"/>
                <a:ext cx="5588289" cy="474690"/>
              </a:xfrm>
              <a:prstGeom prst="rect">
                <a:avLst/>
              </a:prstGeom>
              <a:noFill/>
              <a:ln w="9525">
                <a:noFill/>
              </a:ln>
            </p:spPr>
            <p:txBody>
              <a:bodyPr>
                <a:spAutoFit/>
              </a:bodyPr>
              <a:lstStyle/>
              <a:p>
                <a:pPr>
                  <a:lnSpc>
                    <a:spcPct val="114000"/>
                  </a:lnSpc>
                </a:pPr>
                <a:r>
                  <a:rPr lang="zh-CN" altLang="en-US" sz="1200" b="1" dirty="0">
                    <a:solidFill>
                      <a:srgbClr val="7030A0"/>
                    </a:solidFill>
                    <a:latin typeface="微软雅黑" panose="020B0503020204020204" pitchFamily="34" charset="-122"/>
                  </a:rPr>
                  <a:t>问题一： 页表必须连续存放， 因此当页表很大时， 需要占用很多个连续的页框</a:t>
                </a:r>
              </a:p>
              <a:p>
                <a:pPr>
                  <a:lnSpc>
                    <a:spcPct val="114000"/>
                  </a:lnSpc>
                </a:pPr>
                <a:r>
                  <a:rPr lang="zh-CN" altLang="en-US" sz="1200" b="1" dirty="0">
                    <a:solidFill>
                      <a:srgbClr val="7030A0"/>
                    </a:solidFill>
                    <a:latin typeface="微软雅黑" panose="020B0503020204020204" pitchFamily="34" charset="-122"/>
                  </a:rPr>
                  <a:t>问题二： 没有必要让整个页表常驻内存， 因为进程在一段时间内可能只需要访问某几个特定的页面</a:t>
                </a:r>
                <a:endParaRPr lang="en-US" altLang="zh-CN" sz="1200" b="1" dirty="0">
                  <a:solidFill>
                    <a:srgbClr val="7030A0"/>
                  </a:solidFill>
                  <a:latin typeface="微软雅黑" panose="020B0503020204020204" pitchFamily="34" charset="-122"/>
                </a:endParaRPr>
              </a:p>
            </p:txBody>
          </p:sp>
          <p:sp>
            <p:nvSpPr>
              <p:cNvPr id="34" name="矩形 4"/>
              <p:cNvSpPr/>
              <p:nvPr/>
            </p:nvSpPr>
            <p:spPr>
              <a:xfrm>
                <a:off x="5449234" y="1883461"/>
                <a:ext cx="5885282" cy="383800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728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728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729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729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9728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7285"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sp>
        <p:nvSpPr>
          <p:cNvPr id="2" name="文本框 1"/>
          <p:cNvSpPr txBox="1"/>
          <p:nvPr/>
        </p:nvSpPr>
        <p:spPr>
          <a:xfrm>
            <a:off x="627729" y="1512323"/>
            <a:ext cx="7828280" cy="1755352"/>
          </a:xfrm>
          <a:prstGeom prst="rect">
            <a:avLst/>
          </a:prstGeom>
          <a:noFill/>
        </p:spPr>
        <p:txBody>
          <a:bodyPr wrap="square" rtlCol="0" anchor="t">
            <a:spAutoFit/>
          </a:bodyPr>
          <a:lstStyle/>
          <a:p>
            <a:pPr>
              <a:lnSpc>
                <a:spcPct val="114000"/>
              </a:lnSpc>
            </a:pPr>
            <a:r>
              <a:rPr lang="zh-CN" altLang="en-US" sz="1600" b="1" dirty="0">
                <a:solidFill>
                  <a:srgbClr val="FF0000"/>
                </a:solidFill>
                <a:sym typeface="+mn-ea"/>
              </a:rPr>
              <a:t>两级页表</a:t>
            </a:r>
            <a:endParaRPr lang="en-US" altLang="zh-CN" sz="1600" b="1" dirty="0">
              <a:solidFill>
                <a:srgbClr val="FF0000"/>
              </a:solidFill>
              <a:latin typeface="微软雅黑" panose="020B0503020204020204" pitchFamily="34" charset="-122"/>
            </a:endParaRPr>
          </a:p>
          <a:p>
            <a:pPr indent="457200">
              <a:lnSpc>
                <a:spcPct val="114000"/>
              </a:lnSpc>
            </a:pPr>
            <a:r>
              <a:rPr lang="zh-CN" altLang="en-US" sz="1600" dirty="0">
                <a:sym typeface="+mn-ea"/>
              </a:rPr>
              <a:t>将整个</a:t>
            </a:r>
            <a:r>
              <a:rPr lang="zh-CN" altLang="en-US" sz="1600" dirty="0">
                <a:solidFill>
                  <a:srgbClr val="FF0000"/>
                </a:solidFill>
                <a:sym typeface="+mn-ea"/>
              </a:rPr>
              <a:t>页表</a:t>
            </a:r>
            <a:r>
              <a:rPr lang="zh-CN" altLang="en-US" sz="1600" dirty="0">
                <a:sym typeface="+mn-ea"/>
              </a:rPr>
              <a:t>  进行</a:t>
            </a:r>
            <a:r>
              <a:rPr lang="zh-CN" altLang="en-US" sz="1600" dirty="0">
                <a:solidFill>
                  <a:srgbClr val="FF0000"/>
                </a:solidFill>
                <a:sym typeface="+mn-ea"/>
              </a:rPr>
              <a:t>分页</a:t>
            </a:r>
            <a:r>
              <a:rPr lang="zh-CN" altLang="en-US" sz="1600" dirty="0">
                <a:sym typeface="+mn-ea"/>
              </a:rPr>
              <a:t>，且每个 </a:t>
            </a:r>
            <a:r>
              <a:rPr lang="zh-CN" altLang="en-US" sz="1600" dirty="0">
                <a:solidFill>
                  <a:srgbClr val="00B050"/>
                </a:solidFill>
                <a:sym typeface="+mn-ea"/>
              </a:rPr>
              <a:t>分页表 </a:t>
            </a:r>
            <a:r>
              <a:rPr lang="zh-CN" altLang="en-US" sz="1600" dirty="0">
                <a:sym typeface="+mn-ea"/>
              </a:rPr>
              <a:t>的大小与内存物理块的大小相同，再进行编号，依次：</a:t>
            </a:r>
            <a:r>
              <a:rPr lang="en-US" altLang="zh-CN" sz="1600" dirty="0">
                <a:sym typeface="+mn-ea"/>
              </a:rPr>
              <a:t>0# </a:t>
            </a:r>
            <a:r>
              <a:rPr lang="zh-CN" altLang="en-US" sz="1600" dirty="0">
                <a:sym typeface="+mn-ea"/>
              </a:rPr>
              <a:t>页、</a:t>
            </a:r>
            <a:r>
              <a:rPr lang="en-US" altLang="zh-CN" sz="1600" dirty="0">
                <a:sym typeface="+mn-ea"/>
              </a:rPr>
              <a:t>1# </a:t>
            </a:r>
            <a:r>
              <a:rPr lang="zh-CN" altLang="en-US" sz="1600" dirty="0">
                <a:sym typeface="+mn-ea"/>
              </a:rPr>
              <a:t>页，</a:t>
            </a:r>
            <a:r>
              <a:rPr lang="en-US" altLang="zh-CN" sz="1600" dirty="0">
                <a:sym typeface="+mn-ea"/>
              </a:rPr>
              <a:t>…</a:t>
            </a:r>
            <a:r>
              <a:rPr lang="zh-CN" altLang="en-US" sz="1600" dirty="0">
                <a:sym typeface="+mn-ea"/>
              </a:rPr>
              <a:t>，</a:t>
            </a:r>
            <a:r>
              <a:rPr lang="en-US" altLang="zh-CN" sz="1600" dirty="0">
                <a:sym typeface="+mn-ea"/>
              </a:rPr>
              <a:t>n# </a:t>
            </a:r>
            <a:r>
              <a:rPr lang="zh-CN" altLang="en-US" sz="1600" dirty="0">
                <a:sym typeface="+mn-ea"/>
              </a:rPr>
              <a:t>页</a:t>
            </a:r>
            <a:endParaRPr lang="en-US" altLang="zh-CN" sz="1600" dirty="0">
              <a:sym typeface="+mn-ea"/>
            </a:endParaRPr>
          </a:p>
          <a:p>
            <a:pPr indent="457200">
              <a:lnSpc>
                <a:spcPct val="114000"/>
              </a:lnSpc>
            </a:pPr>
            <a:r>
              <a:rPr lang="zh-CN" altLang="en-US" sz="1600" dirty="0">
                <a:sym typeface="+mn-ea"/>
              </a:rPr>
              <a:t>然后离散存放在不同的物理块中。</a:t>
            </a:r>
            <a:endParaRPr lang="en-US" altLang="zh-CN" sz="1600" dirty="0">
              <a:sym typeface="+mn-ea"/>
            </a:endParaRPr>
          </a:p>
          <a:p>
            <a:pPr indent="457200">
              <a:lnSpc>
                <a:spcPct val="114000"/>
              </a:lnSpc>
            </a:pPr>
            <a:r>
              <a:rPr lang="zh-CN" altLang="en-US" sz="1600" dirty="0">
                <a:sym typeface="+mn-ea"/>
              </a:rPr>
              <a:t>要为 </a:t>
            </a:r>
            <a:r>
              <a:rPr lang="zh-CN" altLang="en-US" sz="1600" dirty="0">
                <a:solidFill>
                  <a:srgbClr val="00B050"/>
                </a:solidFill>
                <a:sym typeface="+mn-ea"/>
              </a:rPr>
              <a:t>分页表 </a:t>
            </a:r>
            <a:r>
              <a:rPr lang="zh-CN" altLang="en-US" sz="1600" dirty="0">
                <a:sym typeface="+mn-ea"/>
              </a:rPr>
              <a:t>再建立一张页表，称为</a:t>
            </a:r>
            <a:r>
              <a:rPr lang="zh-CN" altLang="en-US" sz="1600" dirty="0">
                <a:solidFill>
                  <a:srgbClr val="FF0000"/>
                </a:solidFill>
                <a:sym typeface="+mn-ea"/>
              </a:rPr>
              <a:t>外层页表</a:t>
            </a:r>
            <a:r>
              <a:rPr lang="en-US" altLang="zh-CN" sz="1600" dirty="0">
                <a:solidFill>
                  <a:srgbClr val="FF0000"/>
                </a:solidFill>
                <a:sym typeface="+mn-ea"/>
              </a:rPr>
              <a:t> </a:t>
            </a:r>
            <a:r>
              <a:rPr lang="en-US" altLang="zh-CN" sz="1600" dirty="0">
                <a:sym typeface="+mn-ea"/>
              </a:rPr>
              <a:t>(Outer Page Table)</a:t>
            </a:r>
            <a:r>
              <a:rPr lang="zh-CN" altLang="en-US" sz="1600" dirty="0">
                <a:sym typeface="+mn-ea"/>
              </a:rPr>
              <a:t>，在每个页表项中记录了页表页面的物理块号。 </a:t>
            </a:r>
          </a:p>
        </p:txBody>
      </p:sp>
      <p:sp>
        <p:nvSpPr>
          <p:cNvPr id="3" name="文本框 2">
            <a:extLst>
              <a:ext uri="{FF2B5EF4-FFF2-40B4-BE49-F238E27FC236}">
                <a16:creationId xmlns:a16="http://schemas.microsoft.com/office/drawing/2014/main" id="{1231F1BD-0EAE-F70F-71A4-68DD376BEE4B}"/>
              </a:ext>
            </a:extLst>
          </p:cNvPr>
          <p:cNvSpPr txBox="1"/>
          <p:nvPr/>
        </p:nvSpPr>
        <p:spPr>
          <a:xfrm>
            <a:off x="2065753" y="4735691"/>
            <a:ext cx="357790" cy="261610"/>
          </a:xfrm>
          <a:prstGeom prst="rect">
            <a:avLst/>
          </a:prstGeom>
          <a:noFill/>
          <a:ln w="12700">
            <a:noFill/>
          </a:ln>
        </p:spPr>
        <p:txBody>
          <a:bodyPr wrap="none" rtlCol="0">
            <a:spAutoFit/>
          </a:bodyPr>
          <a:lstStyle/>
          <a:p>
            <a:pPr algn="l"/>
            <a:r>
              <a:rPr lang="en-US" altLang="zh-CN" sz="1100" b="1" dirty="0"/>
              <a:t>31</a:t>
            </a:r>
            <a:endParaRPr lang="zh-CN" altLang="en-US" sz="1100" b="1" dirty="0"/>
          </a:p>
        </p:txBody>
      </p:sp>
      <p:sp>
        <p:nvSpPr>
          <p:cNvPr id="4" name="文本框 3">
            <a:extLst>
              <a:ext uri="{FF2B5EF4-FFF2-40B4-BE49-F238E27FC236}">
                <a16:creationId xmlns:a16="http://schemas.microsoft.com/office/drawing/2014/main" id="{E7E1D93F-A662-9E00-3B93-17AF8AE384A9}"/>
              </a:ext>
            </a:extLst>
          </p:cNvPr>
          <p:cNvSpPr txBox="1"/>
          <p:nvPr/>
        </p:nvSpPr>
        <p:spPr>
          <a:xfrm>
            <a:off x="2590800" y="3455249"/>
            <a:ext cx="979755" cy="276999"/>
          </a:xfrm>
          <a:prstGeom prst="rect">
            <a:avLst/>
          </a:prstGeom>
          <a:noFill/>
          <a:ln w="12700">
            <a:solidFill>
              <a:schemeClr val="tx1"/>
            </a:solidFill>
          </a:ln>
        </p:spPr>
        <p:txBody>
          <a:bodyPr wrap="none" rtlCol="0">
            <a:spAutoFit/>
          </a:bodyPr>
          <a:lstStyle/>
          <a:p>
            <a:pPr algn="l"/>
            <a:r>
              <a:rPr lang="en-US" altLang="zh-CN" sz="1200" dirty="0">
                <a:solidFill>
                  <a:srgbClr val="FF0000"/>
                </a:solidFill>
              </a:rPr>
              <a:t>10</a:t>
            </a:r>
            <a:r>
              <a:rPr lang="zh-CN" altLang="en-US" sz="1200" dirty="0">
                <a:solidFill>
                  <a:srgbClr val="FF0000"/>
                </a:solidFill>
              </a:rPr>
              <a:t>位二进制</a:t>
            </a:r>
          </a:p>
        </p:txBody>
      </p:sp>
      <p:sp>
        <p:nvSpPr>
          <p:cNvPr id="5" name="文本框 4">
            <a:extLst>
              <a:ext uri="{FF2B5EF4-FFF2-40B4-BE49-F238E27FC236}">
                <a16:creationId xmlns:a16="http://schemas.microsoft.com/office/drawing/2014/main" id="{21CD3107-2204-DB83-1353-8CE3C677AE97}"/>
              </a:ext>
            </a:extLst>
          </p:cNvPr>
          <p:cNvSpPr txBox="1"/>
          <p:nvPr/>
        </p:nvSpPr>
        <p:spPr>
          <a:xfrm>
            <a:off x="4272622" y="3502358"/>
            <a:ext cx="979755" cy="276999"/>
          </a:xfrm>
          <a:prstGeom prst="rect">
            <a:avLst/>
          </a:prstGeom>
          <a:noFill/>
          <a:ln w="12700">
            <a:solidFill>
              <a:schemeClr val="tx1"/>
            </a:solidFill>
          </a:ln>
        </p:spPr>
        <p:txBody>
          <a:bodyPr wrap="none" rtlCol="0">
            <a:spAutoFit/>
          </a:bodyPr>
          <a:lstStyle/>
          <a:p>
            <a:pPr algn="l"/>
            <a:r>
              <a:rPr lang="en-US" altLang="zh-CN" sz="1200" dirty="0">
                <a:solidFill>
                  <a:srgbClr val="FF0000"/>
                </a:solidFill>
              </a:rPr>
              <a:t>10</a:t>
            </a:r>
            <a:r>
              <a:rPr lang="zh-CN" altLang="en-US" sz="1200" dirty="0">
                <a:solidFill>
                  <a:srgbClr val="FF0000"/>
                </a:solidFill>
              </a:rPr>
              <a:t>位二进制</a:t>
            </a:r>
          </a:p>
        </p:txBody>
      </p:sp>
      <p:sp>
        <p:nvSpPr>
          <p:cNvPr id="6" name="文本框 5">
            <a:extLst>
              <a:ext uri="{FF2B5EF4-FFF2-40B4-BE49-F238E27FC236}">
                <a16:creationId xmlns:a16="http://schemas.microsoft.com/office/drawing/2014/main" id="{36863C95-DCF8-18E5-8288-12885B7228D3}"/>
              </a:ext>
            </a:extLst>
          </p:cNvPr>
          <p:cNvSpPr txBox="1"/>
          <p:nvPr/>
        </p:nvSpPr>
        <p:spPr>
          <a:xfrm>
            <a:off x="5954444" y="3535124"/>
            <a:ext cx="979755" cy="276999"/>
          </a:xfrm>
          <a:prstGeom prst="rect">
            <a:avLst/>
          </a:prstGeom>
          <a:noFill/>
          <a:ln w="12700">
            <a:solidFill>
              <a:schemeClr val="tx1"/>
            </a:solidFill>
          </a:ln>
        </p:spPr>
        <p:txBody>
          <a:bodyPr wrap="none" rtlCol="0">
            <a:spAutoFit/>
          </a:bodyPr>
          <a:lstStyle/>
          <a:p>
            <a:pPr algn="l"/>
            <a:r>
              <a:rPr lang="en-US" altLang="zh-CN" sz="1200" dirty="0">
                <a:solidFill>
                  <a:srgbClr val="FF0000"/>
                </a:solidFill>
              </a:rPr>
              <a:t>12</a:t>
            </a:r>
            <a:r>
              <a:rPr lang="zh-CN" altLang="en-US" sz="1200" dirty="0">
                <a:solidFill>
                  <a:srgbClr val="FF0000"/>
                </a:solidFill>
              </a:rPr>
              <a:t>位二进制</a:t>
            </a:r>
          </a:p>
        </p:txBody>
      </p:sp>
      <p:sp>
        <p:nvSpPr>
          <p:cNvPr id="7" name="文本框 6">
            <a:extLst>
              <a:ext uri="{FF2B5EF4-FFF2-40B4-BE49-F238E27FC236}">
                <a16:creationId xmlns:a16="http://schemas.microsoft.com/office/drawing/2014/main" id="{E3F9D7D0-EBAC-78C9-807C-ED77DD37DE3D}"/>
              </a:ext>
            </a:extLst>
          </p:cNvPr>
          <p:cNvSpPr txBox="1"/>
          <p:nvPr/>
        </p:nvSpPr>
        <p:spPr>
          <a:xfrm>
            <a:off x="4876800" y="2251499"/>
            <a:ext cx="2948243" cy="276999"/>
          </a:xfrm>
          <a:prstGeom prst="rect">
            <a:avLst/>
          </a:prstGeom>
          <a:noFill/>
          <a:ln w="12700">
            <a:solidFill>
              <a:schemeClr val="tx1"/>
            </a:solidFill>
          </a:ln>
        </p:spPr>
        <p:txBody>
          <a:bodyPr wrap="none" rtlCol="0">
            <a:spAutoFit/>
          </a:bodyPr>
          <a:lstStyle/>
          <a:p>
            <a:pPr algn="l"/>
            <a:r>
              <a:rPr lang="zh-CN" altLang="en-US" sz="1200" dirty="0">
                <a:solidFill>
                  <a:srgbClr val="FF0000"/>
                </a:solidFill>
              </a:rPr>
              <a:t>比如</a:t>
            </a:r>
            <a:r>
              <a:rPr lang="en-US" altLang="zh-CN" sz="1200" dirty="0">
                <a:solidFill>
                  <a:srgbClr val="FF0000"/>
                </a:solidFill>
              </a:rPr>
              <a:t>2</a:t>
            </a:r>
            <a:r>
              <a:rPr lang="zh-CN" altLang="en-US" sz="1200" dirty="0">
                <a:solidFill>
                  <a:srgbClr val="FF0000"/>
                </a:solidFill>
              </a:rPr>
              <a:t>个</a:t>
            </a:r>
            <a:r>
              <a:rPr lang="en-US" altLang="zh-CN" sz="1200" dirty="0">
                <a:solidFill>
                  <a:srgbClr val="FF0000"/>
                </a:solidFill>
              </a:rPr>
              <a:t>3-8</a:t>
            </a:r>
            <a:r>
              <a:rPr lang="zh-CN" altLang="en-US" sz="1200" dirty="0">
                <a:solidFill>
                  <a:srgbClr val="FF0000"/>
                </a:solidFill>
              </a:rPr>
              <a:t>译码器等效于</a:t>
            </a:r>
            <a:r>
              <a:rPr lang="en-US" altLang="zh-CN" sz="1200" dirty="0">
                <a:solidFill>
                  <a:srgbClr val="FF0000"/>
                </a:solidFill>
              </a:rPr>
              <a:t>1</a:t>
            </a:r>
            <a:r>
              <a:rPr lang="zh-CN" altLang="en-US" sz="1200" dirty="0">
                <a:solidFill>
                  <a:srgbClr val="FF0000"/>
                </a:solidFill>
              </a:rPr>
              <a:t>个</a:t>
            </a:r>
            <a:r>
              <a:rPr lang="en-US" altLang="zh-CN" sz="1200" dirty="0">
                <a:solidFill>
                  <a:srgbClr val="FF0000"/>
                </a:solidFill>
              </a:rPr>
              <a:t>4-16</a:t>
            </a:r>
            <a:r>
              <a:rPr lang="zh-CN" altLang="en-US" sz="1200" dirty="0">
                <a:solidFill>
                  <a:srgbClr val="FF0000"/>
                </a:solidFill>
              </a:rPr>
              <a:t>译码器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7282"/>
                                        </p:tgtEl>
                                        <p:attrNameLst>
                                          <p:attrName>style.visibility</p:attrName>
                                        </p:attrNameLst>
                                      </p:cBhvr>
                                      <p:to>
                                        <p:strVal val="visible"/>
                                      </p:to>
                                    </p:set>
                                    <p:animEffect transition="in" filter="blinds(horizontal)">
                                      <p:cBhvr>
                                        <p:cTn id="21" dur="5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914400" y="144463"/>
            <a:ext cx="3738563"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sp>
        <p:nvSpPr>
          <p:cNvPr id="15" name="Rectangle 6"/>
          <p:cNvSpPr>
            <a:spLocks noChangeArrowheads="1"/>
          </p:cNvSpPr>
          <p:nvPr/>
        </p:nvSpPr>
        <p:spPr bwMode="auto">
          <a:xfrm>
            <a:off x="566738" y="2389188"/>
            <a:ext cx="4716463" cy="608013"/>
          </a:xfrm>
          <a:prstGeom prst="rect">
            <a:avLst/>
          </a:prstGeom>
          <a:solidFill>
            <a:srgbClr val="99CC00"/>
          </a:solidFill>
          <a:ln>
            <a:noFill/>
          </a:ln>
          <a:effectLst>
            <a:outerShdw dist="17961" dir="2700000" algn="ctr" rotWithShape="0">
              <a:srgbClr val="5C7A00">
                <a:alpha val="50000"/>
              </a:srgbClr>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16" name="Rectangle 7"/>
          <p:cNvSpPr>
            <a:spLocks noChangeArrowheads="1"/>
          </p:cNvSpPr>
          <p:nvPr/>
        </p:nvSpPr>
        <p:spPr bwMode="auto">
          <a:xfrm>
            <a:off x="5310188" y="2389188"/>
            <a:ext cx="3194050" cy="608013"/>
          </a:xfrm>
          <a:prstGeom prst="rect">
            <a:avLst/>
          </a:prstGeom>
          <a:solidFill>
            <a:srgbClr val="FFCC99"/>
          </a:solidFill>
          <a:ln>
            <a:noFill/>
          </a:ln>
          <a:effectLst>
            <a:outerShdw dist="17961" dir="2700000" algn="ctr" rotWithShape="0">
              <a:srgbClr val="997A5C">
                <a:alpha val="50000"/>
              </a:srgbClr>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17" name="Text Box 8"/>
          <p:cNvSpPr txBox="1">
            <a:spLocks noChangeArrowheads="1"/>
          </p:cNvSpPr>
          <p:nvPr/>
        </p:nvSpPr>
        <p:spPr bwMode="auto">
          <a:xfrm>
            <a:off x="2446338" y="2465388"/>
            <a:ext cx="2620963" cy="5588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页号</a:t>
            </a:r>
          </a:p>
        </p:txBody>
      </p:sp>
      <p:sp>
        <p:nvSpPr>
          <p:cNvPr id="18" name="Text Box 10"/>
          <p:cNvSpPr txBox="1">
            <a:spLocks noChangeArrowheads="1"/>
          </p:cNvSpPr>
          <p:nvPr/>
        </p:nvSpPr>
        <p:spPr bwMode="auto">
          <a:xfrm>
            <a:off x="6037263" y="2389188"/>
            <a:ext cx="2054225" cy="5588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页内地址</a:t>
            </a:r>
          </a:p>
        </p:txBody>
      </p:sp>
      <p:sp>
        <p:nvSpPr>
          <p:cNvPr id="19" name="Text Box 11"/>
          <p:cNvSpPr txBox="1">
            <a:spLocks noChangeArrowheads="1"/>
          </p:cNvSpPr>
          <p:nvPr/>
        </p:nvSpPr>
        <p:spPr bwMode="auto">
          <a:xfrm>
            <a:off x="385763" y="1917700"/>
            <a:ext cx="863600" cy="561975"/>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31</a:t>
            </a:r>
          </a:p>
        </p:txBody>
      </p:sp>
      <p:sp>
        <p:nvSpPr>
          <p:cNvPr id="20" name="Text Box 14"/>
          <p:cNvSpPr txBox="1">
            <a:spLocks noChangeArrowheads="1"/>
          </p:cNvSpPr>
          <p:nvPr/>
        </p:nvSpPr>
        <p:spPr bwMode="auto">
          <a:xfrm>
            <a:off x="4678363" y="1941513"/>
            <a:ext cx="892175" cy="561975"/>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12</a:t>
            </a:r>
          </a:p>
        </p:txBody>
      </p:sp>
      <p:sp>
        <p:nvSpPr>
          <p:cNvPr id="21" name="Text Box 15"/>
          <p:cNvSpPr txBox="1">
            <a:spLocks noChangeArrowheads="1"/>
          </p:cNvSpPr>
          <p:nvPr/>
        </p:nvSpPr>
        <p:spPr bwMode="auto">
          <a:xfrm>
            <a:off x="5310188" y="1941513"/>
            <a:ext cx="908050" cy="561975"/>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11</a:t>
            </a:r>
          </a:p>
        </p:txBody>
      </p:sp>
      <p:sp>
        <p:nvSpPr>
          <p:cNvPr id="22" name="Text Box 16"/>
          <p:cNvSpPr txBox="1">
            <a:spLocks noChangeArrowheads="1"/>
          </p:cNvSpPr>
          <p:nvPr/>
        </p:nvSpPr>
        <p:spPr bwMode="auto">
          <a:xfrm>
            <a:off x="8191500" y="1941513"/>
            <a:ext cx="547688" cy="561975"/>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0</a:t>
            </a:r>
          </a:p>
        </p:txBody>
      </p:sp>
      <p:grpSp>
        <p:nvGrpSpPr>
          <p:cNvPr id="23" name="Group 72"/>
          <p:cNvGrpSpPr/>
          <p:nvPr/>
        </p:nvGrpSpPr>
        <p:grpSpPr>
          <a:xfrm>
            <a:off x="385763" y="3646488"/>
            <a:ext cx="8353425" cy="1628775"/>
            <a:chOff x="249" y="2886"/>
            <a:chExt cx="5262" cy="1026"/>
          </a:xfrm>
        </p:grpSpPr>
        <p:sp>
          <p:nvSpPr>
            <p:cNvPr id="24" name="Rectangle 54"/>
            <p:cNvSpPr>
              <a:spLocks noChangeArrowheads="1"/>
            </p:cNvSpPr>
            <p:nvPr/>
          </p:nvSpPr>
          <p:spPr bwMode="auto">
            <a:xfrm>
              <a:off x="1858" y="3183"/>
              <a:ext cx="1495" cy="383"/>
            </a:xfrm>
            <a:prstGeom prst="rect">
              <a:avLst/>
            </a:prstGeom>
            <a:solidFill>
              <a:schemeClr val="accent1"/>
            </a:solidFill>
            <a:ln>
              <a:noFill/>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endParaRPr>
            </a:p>
          </p:txBody>
        </p:sp>
        <p:sp>
          <p:nvSpPr>
            <p:cNvPr id="25" name="Rectangle 55"/>
            <p:cNvSpPr>
              <a:spLocks noChangeArrowheads="1"/>
            </p:cNvSpPr>
            <p:nvPr/>
          </p:nvSpPr>
          <p:spPr bwMode="auto">
            <a:xfrm>
              <a:off x="363" y="3183"/>
              <a:ext cx="1495" cy="383"/>
            </a:xfrm>
            <a:prstGeom prst="rect">
              <a:avLst/>
            </a:prstGeom>
            <a:solidFill>
              <a:srgbClr val="99CC00"/>
            </a:solidFill>
            <a:ln>
              <a:noFill/>
            </a:ln>
            <a:effectLst>
              <a:outerShdw dist="17961" dir="2700000" algn="ctr" rotWithShape="0">
                <a:srgbClr val="5C7A00">
                  <a:alpha val="50000"/>
                </a:srgbClr>
              </a:outerShdw>
            </a:effec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6" name="Rectangle 56"/>
            <p:cNvSpPr>
              <a:spLocks noChangeArrowheads="1"/>
            </p:cNvSpPr>
            <p:nvPr/>
          </p:nvSpPr>
          <p:spPr bwMode="auto">
            <a:xfrm>
              <a:off x="3351" y="3183"/>
              <a:ext cx="2012" cy="383"/>
            </a:xfrm>
            <a:prstGeom prst="rect">
              <a:avLst/>
            </a:prstGeom>
            <a:solidFill>
              <a:srgbClr val="FFCC99"/>
            </a:solidFill>
            <a:ln>
              <a:noFill/>
            </a:ln>
            <a:effectLst>
              <a:outerShdw dist="17961" dir="2700000" algn="ctr" rotWithShape="0">
                <a:srgbClr val="997A5C">
                  <a:alpha val="50000"/>
                </a:srgbClr>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27" name="Text Box 57"/>
            <p:cNvSpPr txBox="1">
              <a:spLocks noChangeArrowheads="1"/>
            </p:cNvSpPr>
            <p:nvPr/>
          </p:nvSpPr>
          <p:spPr bwMode="auto">
            <a:xfrm>
              <a:off x="594" y="3231"/>
              <a:ext cx="1243" cy="68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页目录号</a:t>
              </a: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PDE</a:t>
              </a:r>
              <a:endPar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endParaRPr>
            </a:p>
          </p:txBody>
        </p:sp>
        <p:sp>
          <p:nvSpPr>
            <p:cNvPr id="28" name="Text Box 58"/>
            <p:cNvSpPr txBox="1">
              <a:spLocks noChangeArrowheads="1"/>
            </p:cNvSpPr>
            <p:nvPr/>
          </p:nvSpPr>
          <p:spPr bwMode="auto">
            <a:xfrm>
              <a:off x="1927" y="3232"/>
              <a:ext cx="1498" cy="68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页号</a:t>
              </a:r>
              <a:endPar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endParaRPr>
            </a:p>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PTE</a:t>
              </a:r>
              <a:endPar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endParaRPr>
            </a:p>
          </p:txBody>
        </p:sp>
        <p:sp>
          <p:nvSpPr>
            <p:cNvPr id="29" name="Text Box 59"/>
            <p:cNvSpPr txBox="1">
              <a:spLocks noChangeArrowheads="1"/>
            </p:cNvSpPr>
            <p:nvPr/>
          </p:nvSpPr>
          <p:spPr bwMode="auto">
            <a:xfrm>
              <a:off x="3809" y="3183"/>
              <a:ext cx="1294" cy="352"/>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页内地址</a:t>
              </a:r>
            </a:p>
          </p:txBody>
        </p:sp>
        <p:sp>
          <p:nvSpPr>
            <p:cNvPr id="30" name="Text Box 60"/>
            <p:cNvSpPr txBox="1">
              <a:spLocks noChangeArrowheads="1"/>
            </p:cNvSpPr>
            <p:nvPr/>
          </p:nvSpPr>
          <p:spPr bwMode="auto">
            <a:xfrm>
              <a:off x="249" y="2886"/>
              <a:ext cx="544"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31</a:t>
              </a:r>
            </a:p>
          </p:txBody>
        </p:sp>
        <p:sp>
          <p:nvSpPr>
            <p:cNvPr id="31" name="Text Box 61"/>
            <p:cNvSpPr txBox="1">
              <a:spLocks noChangeArrowheads="1"/>
            </p:cNvSpPr>
            <p:nvPr/>
          </p:nvSpPr>
          <p:spPr bwMode="auto">
            <a:xfrm>
              <a:off x="1401" y="2886"/>
              <a:ext cx="572"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22</a:t>
              </a:r>
            </a:p>
          </p:txBody>
        </p:sp>
        <p:sp>
          <p:nvSpPr>
            <p:cNvPr id="32" name="Text Box 62"/>
            <p:cNvSpPr txBox="1">
              <a:spLocks noChangeArrowheads="1"/>
            </p:cNvSpPr>
            <p:nvPr/>
          </p:nvSpPr>
          <p:spPr bwMode="auto">
            <a:xfrm>
              <a:off x="1856" y="2886"/>
              <a:ext cx="525"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21</a:t>
              </a:r>
            </a:p>
          </p:txBody>
        </p:sp>
        <p:sp>
          <p:nvSpPr>
            <p:cNvPr id="33" name="Text Box 63"/>
            <p:cNvSpPr txBox="1">
              <a:spLocks noChangeArrowheads="1"/>
            </p:cNvSpPr>
            <p:nvPr/>
          </p:nvSpPr>
          <p:spPr bwMode="auto">
            <a:xfrm>
              <a:off x="2953" y="2901"/>
              <a:ext cx="562"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12</a:t>
              </a:r>
            </a:p>
          </p:txBody>
        </p:sp>
        <p:sp>
          <p:nvSpPr>
            <p:cNvPr id="34" name="Text Box 64"/>
            <p:cNvSpPr txBox="1">
              <a:spLocks noChangeArrowheads="1"/>
            </p:cNvSpPr>
            <p:nvPr/>
          </p:nvSpPr>
          <p:spPr bwMode="auto">
            <a:xfrm>
              <a:off x="3351" y="2901"/>
              <a:ext cx="572"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11</a:t>
              </a:r>
            </a:p>
          </p:txBody>
        </p:sp>
        <p:sp>
          <p:nvSpPr>
            <p:cNvPr id="35" name="Text Box 65"/>
            <p:cNvSpPr txBox="1">
              <a:spLocks noChangeArrowheads="1"/>
            </p:cNvSpPr>
            <p:nvPr/>
          </p:nvSpPr>
          <p:spPr bwMode="auto">
            <a:xfrm>
              <a:off x="5166" y="2901"/>
              <a:ext cx="345" cy="354"/>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0</a:t>
              </a:r>
            </a:p>
          </p:txBody>
        </p:sp>
      </p:grpSp>
      <p:sp>
        <p:nvSpPr>
          <p:cNvPr id="36" name="Rectangle 66"/>
          <p:cNvSpPr>
            <a:spLocks noChangeArrowheads="1"/>
          </p:cNvSpPr>
          <p:nvPr/>
        </p:nvSpPr>
        <p:spPr bwMode="auto">
          <a:xfrm>
            <a:off x="601663" y="765175"/>
            <a:ext cx="7848600" cy="608013"/>
          </a:xfrm>
          <a:prstGeom prst="rect">
            <a:avLst/>
          </a:prstGeom>
          <a:solidFill>
            <a:srgbClr val="E8E8E8"/>
          </a:solidFill>
          <a:ln>
            <a:noFill/>
          </a:ln>
          <a:effectLst>
            <a:outerShdw dist="17961" dir="2700000" algn="ctr" rotWithShape="0">
              <a:srgbClr val="8B8B8B">
                <a:alpha val="50000"/>
              </a:srgbClr>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7" name="Text Box 67"/>
          <p:cNvSpPr txBox="1">
            <a:spLocks noChangeArrowheads="1"/>
          </p:cNvSpPr>
          <p:nvPr/>
        </p:nvSpPr>
        <p:spPr bwMode="auto">
          <a:xfrm>
            <a:off x="2041525" y="841375"/>
            <a:ext cx="4800600" cy="5588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CPU</a:t>
            </a: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给出：</a:t>
            </a:r>
            <a:r>
              <a:rPr kumimoji="0" lang="en-US" altLang="zh-CN"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32</a:t>
            </a:r>
            <a:r>
              <a:rPr kumimoji="0" lang="zh-CN" altLang="en-US" sz="2800"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位线性地址</a:t>
            </a:r>
          </a:p>
        </p:txBody>
      </p:sp>
      <p:sp>
        <p:nvSpPr>
          <p:cNvPr id="38" name="Line 68"/>
          <p:cNvSpPr>
            <a:spLocks noChangeShapeType="1"/>
          </p:cNvSpPr>
          <p:nvPr/>
        </p:nvSpPr>
        <p:spPr bwMode="auto">
          <a:xfrm>
            <a:off x="3338513" y="1412875"/>
            <a:ext cx="0" cy="86360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endParaRPr>
          </a:p>
        </p:txBody>
      </p:sp>
      <p:sp>
        <p:nvSpPr>
          <p:cNvPr id="39" name="Text Box 69"/>
          <p:cNvSpPr txBox="1">
            <a:spLocks noChangeArrowheads="1"/>
          </p:cNvSpPr>
          <p:nvPr/>
        </p:nvSpPr>
        <p:spPr bwMode="auto">
          <a:xfrm>
            <a:off x="3338513" y="1484313"/>
            <a:ext cx="3313113" cy="392113"/>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进程地址空间分页：</a:t>
            </a:r>
          </a:p>
        </p:txBody>
      </p:sp>
      <p:sp>
        <p:nvSpPr>
          <p:cNvPr id="40" name="Line 70"/>
          <p:cNvSpPr>
            <a:spLocks noChangeShapeType="1"/>
          </p:cNvSpPr>
          <p:nvPr/>
        </p:nvSpPr>
        <p:spPr bwMode="auto">
          <a:xfrm>
            <a:off x="3770313" y="2997200"/>
            <a:ext cx="0" cy="936625"/>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endParaRPr>
          </a:p>
        </p:txBody>
      </p:sp>
      <p:sp>
        <p:nvSpPr>
          <p:cNvPr id="41" name="Text Box 71"/>
          <p:cNvSpPr txBox="1">
            <a:spLocks noChangeArrowheads="1"/>
          </p:cNvSpPr>
          <p:nvPr/>
        </p:nvSpPr>
        <p:spPr bwMode="auto">
          <a:xfrm>
            <a:off x="3770313" y="3187700"/>
            <a:ext cx="2520950" cy="392113"/>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进程页表分页：</a:t>
            </a:r>
          </a:p>
        </p:txBody>
      </p:sp>
      <p:sp>
        <p:nvSpPr>
          <p:cNvPr id="2" name="文本框 1">
            <a:extLst>
              <a:ext uri="{FF2B5EF4-FFF2-40B4-BE49-F238E27FC236}">
                <a16:creationId xmlns:a16="http://schemas.microsoft.com/office/drawing/2014/main" id="{B9DBDC23-4870-18B6-2D5A-2B6964264D02}"/>
              </a:ext>
            </a:extLst>
          </p:cNvPr>
          <p:cNvSpPr txBox="1"/>
          <p:nvPr/>
        </p:nvSpPr>
        <p:spPr>
          <a:xfrm>
            <a:off x="2362469" y="1902141"/>
            <a:ext cx="760144" cy="369332"/>
          </a:xfrm>
          <a:prstGeom prst="rect">
            <a:avLst/>
          </a:prstGeom>
          <a:noFill/>
          <a:ln w="12700">
            <a:solidFill>
              <a:schemeClr val="tx1"/>
            </a:solidFill>
          </a:ln>
        </p:spPr>
        <p:txBody>
          <a:bodyPr wrap="none" rtlCol="0">
            <a:spAutoFit/>
          </a:bodyPr>
          <a:lstStyle/>
          <a:p>
            <a:pPr algn="l"/>
            <a:r>
              <a:rPr lang="en-US" altLang="zh-CN" dirty="0">
                <a:solidFill>
                  <a:srgbClr val="FF0000"/>
                </a:solidFill>
              </a:rPr>
              <a:t>2^20</a:t>
            </a:r>
            <a:endParaRPr lang="zh-CN" altLang="en-US" dirty="0">
              <a:solidFill>
                <a:srgbClr val="FF0000"/>
              </a:solidFill>
            </a:endParaRPr>
          </a:p>
        </p:txBody>
      </p:sp>
      <p:sp>
        <p:nvSpPr>
          <p:cNvPr id="3" name="文本框 2">
            <a:extLst>
              <a:ext uri="{FF2B5EF4-FFF2-40B4-BE49-F238E27FC236}">
                <a16:creationId xmlns:a16="http://schemas.microsoft.com/office/drawing/2014/main" id="{69F87A09-AC5B-D1F2-A6B6-1B581A32E8CF}"/>
              </a:ext>
            </a:extLst>
          </p:cNvPr>
          <p:cNvSpPr txBox="1"/>
          <p:nvPr/>
        </p:nvSpPr>
        <p:spPr>
          <a:xfrm>
            <a:off x="1465982" y="3684867"/>
            <a:ext cx="760144" cy="369332"/>
          </a:xfrm>
          <a:prstGeom prst="rect">
            <a:avLst/>
          </a:prstGeom>
          <a:noFill/>
          <a:ln w="12700">
            <a:solidFill>
              <a:schemeClr val="tx1"/>
            </a:solidFill>
          </a:ln>
        </p:spPr>
        <p:txBody>
          <a:bodyPr wrap="none" rtlCol="0">
            <a:spAutoFit/>
          </a:bodyPr>
          <a:lstStyle/>
          <a:p>
            <a:pPr algn="l"/>
            <a:r>
              <a:rPr lang="en-US" altLang="zh-CN" dirty="0">
                <a:solidFill>
                  <a:srgbClr val="FF0000"/>
                </a:solidFill>
              </a:rPr>
              <a:t>2^10</a:t>
            </a:r>
            <a:endParaRPr lang="zh-CN" altLang="en-US" dirty="0">
              <a:solidFill>
                <a:srgbClr val="FF0000"/>
              </a:solidFill>
            </a:endParaRPr>
          </a:p>
        </p:txBody>
      </p:sp>
      <p:sp>
        <p:nvSpPr>
          <p:cNvPr id="5" name="文本框 4">
            <a:extLst>
              <a:ext uri="{FF2B5EF4-FFF2-40B4-BE49-F238E27FC236}">
                <a16:creationId xmlns:a16="http://schemas.microsoft.com/office/drawing/2014/main" id="{55D44983-7B5B-9FB6-205C-0A529D4E02ED}"/>
              </a:ext>
            </a:extLst>
          </p:cNvPr>
          <p:cNvSpPr txBox="1"/>
          <p:nvPr/>
        </p:nvSpPr>
        <p:spPr>
          <a:xfrm>
            <a:off x="3918219" y="3748644"/>
            <a:ext cx="760144" cy="369332"/>
          </a:xfrm>
          <a:prstGeom prst="rect">
            <a:avLst/>
          </a:prstGeom>
          <a:noFill/>
          <a:ln w="12700">
            <a:solidFill>
              <a:schemeClr val="tx1"/>
            </a:solidFill>
          </a:ln>
        </p:spPr>
        <p:txBody>
          <a:bodyPr wrap="none" rtlCol="0">
            <a:spAutoFit/>
          </a:bodyPr>
          <a:lstStyle/>
          <a:p>
            <a:pPr algn="l"/>
            <a:r>
              <a:rPr lang="en-US" altLang="zh-CN" dirty="0">
                <a:solidFill>
                  <a:srgbClr val="FF0000"/>
                </a:solidFill>
              </a:rPr>
              <a:t>2^10</a:t>
            </a:r>
            <a:endParaRPr lang="zh-CN" altLang="en-US" dirty="0">
              <a:solidFill>
                <a:srgbClr val="FF0000"/>
              </a:solidFill>
            </a:endParaRPr>
          </a:p>
        </p:txBody>
      </p:sp>
      <p:sp>
        <p:nvSpPr>
          <p:cNvPr id="6" name="文本框 5">
            <a:extLst>
              <a:ext uri="{FF2B5EF4-FFF2-40B4-BE49-F238E27FC236}">
                <a16:creationId xmlns:a16="http://schemas.microsoft.com/office/drawing/2014/main" id="{488FC6ED-D2C1-4864-110E-AE9762A41632}"/>
              </a:ext>
            </a:extLst>
          </p:cNvPr>
          <p:cNvSpPr txBox="1"/>
          <p:nvPr/>
        </p:nvSpPr>
        <p:spPr>
          <a:xfrm>
            <a:off x="6435510" y="3114092"/>
            <a:ext cx="2031325" cy="646331"/>
          </a:xfrm>
          <a:prstGeom prst="rect">
            <a:avLst/>
          </a:prstGeom>
          <a:noFill/>
          <a:ln w="12700">
            <a:solidFill>
              <a:schemeClr val="tx1"/>
            </a:solidFill>
          </a:ln>
        </p:spPr>
        <p:txBody>
          <a:bodyPr wrap="none" rtlCol="0">
            <a:spAutoFit/>
          </a:bodyPr>
          <a:lstStyle/>
          <a:p>
            <a:pPr algn="l"/>
            <a:r>
              <a:rPr lang="zh-CN" altLang="en-US" dirty="0">
                <a:solidFill>
                  <a:srgbClr val="FF0000"/>
                </a:solidFill>
              </a:rPr>
              <a:t>地址空间没有增加</a:t>
            </a:r>
            <a:endParaRPr lang="en-US" altLang="zh-CN" dirty="0">
              <a:solidFill>
                <a:srgbClr val="FF0000"/>
              </a:solidFill>
            </a:endParaRPr>
          </a:p>
          <a:p>
            <a:pPr algn="ctr"/>
            <a:r>
              <a:rPr lang="zh-CN" altLang="en-US" dirty="0">
                <a:solidFill>
                  <a:srgbClr val="FF0000"/>
                </a:solidFill>
              </a:rPr>
              <a:t>只是进行了拆分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ox(in)">
                                      <p:cBhvr>
                                        <p:cTn id="7" dur="500"/>
                                        <p:tgtEl>
                                          <p:spTgt spid="3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ox(in)">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box(in)">
                                      <p:cBhvr>
                                        <p:cTn id="19" dur="500"/>
                                        <p:tgtEl>
                                          <p:spTgt spid="39"/>
                                        </p:tgtEl>
                                      </p:cBhvr>
                                    </p:animEffect>
                                  </p:childTnLst>
                                </p:cTn>
                              </p:par>
                            </p:childTnLst>
                          </p:cTn>
                        </p:par>
                        <p:par>
                          <p:cTn id="20" fill="hold">
                            <p:stCondLst>
                              <p:cond delay="1000"/>
                            </p:stCondLst>
                            <p:childTnLst>
                              <p:par>
                                <p:cTn id="21" presetID="4"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ox(in)">
                                      <p:cBhvr>
                                        <p:cTn id="26" dur="500"/>
                                        <p:tgtEl>
                                          <p:spTgt spid="1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ox(in)">
                                      <p:cBhvr>
                                        <p:cTn id="29" dur="500"/>
                                        <p:tgtEl>
                                          <p:spTgt spid="1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ox(in)">
                                      <p:cBhvr>
                                        <p:cTn id="35" dur="500"/>
                                        <p:tgtEl>
                                          <p:spTgt spid="1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ox(in)">
                                      <p:cBhvr>
                                        <p:cTn id="38" dur="500"/>
                                        <p:tgtEl>
                                          <p:spTgt spid="20"/>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box(in)">
                                      <p:cBhvr>
                                        <p:cTn id="41" dur="500"/>
                                        <p:tgtEl>
                                          <p:spTgt spid="21"/>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ox(i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ox(in)">
                                      <p:cBhvr>
                                        <p:cTn id="49" dur="500"/>
                                        <p:tgtEl>
                                          <p:spTgt spid="40"/>
                                        </p:tgtEl>
                                      </p:cBhvr>
                                    </p:animEffect>
                                  </p:childTnLst>
                                </p:cTn>
                              </p:par>
                            </p:childTnLst>
                          </p:cTn>
                        </p:par>
                        <p:par>
                          <p:cTn id="50" fill="hold">
                            <p:stCondLst>
                              <p:cond delay="500"/>
                            </p:stCondLst>
                            <p:childTnLst>
                              <p:par>
                                <p:cTn id="51" presetID="4" presetClass="entr" presetSubtype="1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box(in)">
                                      <p:cBhvr>
                                        <p:cTn id="53" dur="500"/>
                                        <p:tgtEl>
                                          <p:spTgt spid="41"/>
                                        </p:tgtEl>
                                      </p:cBhvr>
                                    </p:animEffect>
                                  </p:childTnLst>
                                </p:cTn>
                              </p:par>
                            </p:childTnLst>
                          </p:cTn>
                        </p:par>
                        <p:par>
                          <p:cTn id="54" fill="hold">
                            <p:stCondLst>
                              <p:cond delay="1000"/>
                            </p:stCondLst>
                            <p:childTnLst>
                              <p:par>
                                <p:cTn id="55" presetID="4" presetClass="entr" presetSubtype="16"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box(in)">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36" grpId="0" bldLvl="0" animBg="1"/>
      <p:bldP spid="37" grpId="0" bldLvl="0" animBg="1"/>
      <p:bldP spid="39" grpId="0" bldLvl="0" animBg="1"/>
      <p:bldP spid="4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grpSp>
        <p:nvGrpSpPr>
          <p:cNvPr id="8" name="组合 7">
            <a:extLst>
              <a:ext uri="{FF2B5EF4-FFF2-40B4-BE49-F238E27FC236}">
                <a16:creationId xmlns:a16="http://schemas.microsoft.com/office/drawing/2014/main" id="{AB215A55-C57A-2818-0AA5-0D36188A9C9E}"/>
              </a:ext>
            </a:extLst>
          </p:cNvPr>
          <p:cNvGrpSpPr/>
          <p:nvPr/>
        </p:nvGrpSpPr>
        <p:grpSpPr>
          <a:xfrm>
            <a:off x="609600" y="676080"/>
            <a:ext cx="6264275" cy="4354513"/>
            <a:chOff x="1431925" y="666750"/>
            <a:chExt cx="6264275" cy="4354513"/>
          </a:xfrm>
        </p:grpSpPr>
        <p:pic>
          <p:nvPicPr>
            <p:cNvPr id="100355" name="Picture 4" descr="4-18"/>
            <p:cNvPicPr>
              <a:picLocks noChangeAspect="1"/>
            </p:cNvPicPr>
            <p:nvPr/>
          </p:nvPicPr>
          <p:blipFill>
            <a:blip r:embed="rId3"/>
            <a:stretch>
              <a:fillRect/>
            </a:stretch>
          </p:blipFill>
          <p:spPr>
            <a:xfrm>
              <a:off x="1431925" y="666750"/>
              <a:ext cx="6264275" cy="4354513"/>
            </a:xfrm>
            <a:prstGeom prst="rect">
              <a:avLst/>
            </a:prstGeom>
            <a:noFill/>
            <a:ln w="9525">
              <a:noFill/>
            </a:ln>
          </p:spPr>
        </p:pic>
        <p:sp>
          <p:nvSpPr>
            <p:cNvPr id="2" name="文本框 1">
              <a:extLst>
                <a:ext uri="{FF2B5EF4-FFF2-40B4-BE49-F238E27FC236}">
                  <a16:creationId xmlns:a16="http://schemas.microsoft.com/office/drawing/2014/main" id="{ABC278E1-20C0-0FD8-44F1-BD4197CBFC84}"/>
                </a:ext>
              </a:extLst>
            </p:cNvPr>
            <p:cNvSpPr txBox="1"/>
            <p:nvPr/>
          </p:nvSpPr>
          <p:spPr>
            <a:xfrm>
              <a:off x="2895600" y="742950"/>
              <a:ext cx="697627" cy="246221"/>
            </a:xfrm>
            <a:prstGeom prst="rect">
              <a:avLst/>
            </a:prstGeom>
            <a:noFill/>
            <a:ln w="12700">
              <a:noFill/>
            </a:ln>
          </p:spPr>
          <p:txBody>
            <a:bodyPr wrap="none" rtlCol="0">
              <a:spAutoFit/>
            </a:bodyPr>
            <a:lstStyle/>
            <a:p>
              <a:pPr algn="l"/>
              <a:r>
                <a:rPr lang="zh-CN" altLang="en-US" sz="1000" dirty="0">
                  <a:solidFill>
                    <a:srgbClr val="FF0000"/>
                  </a:solidFill>
                </a:rPr>
                <a:t>物理块号</a:t>
              </a:r>
            </a:p>
          </p:txBody>
        </p:sp>
      </p:grpSp>
      <p:sp>
        <p:nvSpPr>
          <p:cNvPr id="10" name="文本框 9">
            <a:extLst>
              <a:ext uri="{FF2B5EF4-FFF2-40B4-BE49-F238E27FC236}">
                <a16:creationId xmlns:a16="http://schemas.microsoft.com/office/drawing/2014/main" id="{4D48D982-1E84-4B44-7115-C06493DCFCC2}"/>
              </a:ext>
            </a:extLst>
          </p:cNvPr>
          <p:cNvSpPr txBox="1"/>
          <p:nvPr/>
        </p:nvSpPr>
        <p:spPr>
          <a:xfrm>
            <a:off x="7315200" y="1563662"/>
            <a:ext cx="1132233" cy="646331"/>
          </a:xfrm>
          <a:prstGeom prst="rect">
            <a:avLst/>
          </a:prstGeom>
          <a:noFill/>
          <a:ln w="12700">
            <a:solidFill>
              <a:schemeClr val="tx1"/>
            </a:solidFill>
          </a:ln>
        </p:spPr>
        <p:txBody>
          <a:bodyPr wrap="none" rtlCol="0">
            <a:spAutoFit/>
          </a:bodyPr>
          <a:lstStyle/>
          <a:p>
            <a:pPr algn="l"/>
            <a:r>
              <a:rPr lang="zh-CN" altLang="en-US" dirty="0"/>
              <a:t>缺点：</a:t>
            </a:r>
            <a:endParaRPr lang="en-US" altLang="zh-CN" dirty="0"/>
          </a:p>
          <a:p>
            <a:pPr algn="l"/>
            <a:r>
              <a:rPr lang="zh-CN" altLang="en-US" dirty="0">
                <a:solidFill>
                  <a:srgbClr val="FF0000"/>
                </a:solidFill>
              </a:rPr>
              <a:t>速度变慢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593" name="Group 73"/>
          <p:cNvGraphicFramePr>
            <a:graphicFrameLocks noGrp="1"/>
          </p:cNvGraphicFramePr>
          <p:nvPr>
            <p:ph sz="half" idx="4294967295"/>
          </p:nvPr>
        </p:nvGraphicFramePr>
        <p:xfrm>
          <a:off x="2590800" y="2646363"/>
          <a:ext cx="1117600" cy="2106612"/>
        </p:xfrm>
        <a:graphic>
          <a:graphicData uri="http://schemas.openxmlformats.org/drawingml/2006/table">
            <a:tbl>
              <a:tblPr/>
              <a:tblGrid>
                <a:gridCol w="622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56922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外部页号</a:t>
                      </a:r>
                    </a:p>
                  </a:txBody>
                  <a:tcPr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块号</a:t>
                      </a:r>
                    </a:p>
                  </a:txBody>
                  <a:tcPr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345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836">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345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644">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63660" name="Group 140"/>
          <p:cNvGraphicFramePr>
            <a:graphicFrameLocks noGrp="1"/>
          </p:cNvGraphicFramePr>
          <p:nvPr>
            <p:ph sz="half" idx="4294967295"/>
          </p:nvPr>
        </p:nvGraphicFramePr>
        <p:xfrm>
          <a:off x="4716463" y="2646363"/>
          <a:ext cx="1657350" cy="1860550"/>
        </p:xfrm>
        <a:graphic>
          <a:graphicData uri="http://schemas.openxmlformats.org/drawingml/2006/table">
            <a:tbl>
              <a:tblPr/>
              <a:tblGrid>
                <a:gridCol w="898525">
                  <a:extLst>
                    <a:ext uri="{9D8B030D-6E8A-4147-A177-3AD203B41FA5}">
                      <a16:colId xmlns:a16="http://schemas.microsoft.com/office/drawing/2014/main" val="20000"/>
                    </a:ext>
                  </a:extLst>
                </a:gridCol>
                <a:gridCol w="758825">
                  <a:extLst>
                    <a:ext uri="{9D8B030D-6E8A-4147-A177-3AD203B41FA5}">
                      <a16:colId xmlns:a16="http://schemas.microsoft.com/office/drawing/2014/main" val="20001"/>
                    </a:ext>
                  </a:extLst>
                </a:gridCol>
              </a:tblGrid>
              <a:tr h="42258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页号</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块号</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73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0</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49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921">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8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4000</a:t>
                      </a:r>
                    </a:p>
                  </a:txBody>
                  <a:tcPr marT="34283" marB="3428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800</a:t>
                      </a:r>
                    </a:p>
                  </a:txBody>
                  <a:tcPr marT="34283" marB="3428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3524" name="Text Box 4"/>
          <p:cNvSpPr txBox="1">
            <a:spLocks noChangeArrowheads="1"/>
          </p:cNvSpPr>
          <p:nvPr/>
        </p:nvSpPr>
        <p:spPr bwMode="auto">
          <a:xfrm>
            <a:off x="2339975" y="2195513"/>
            <a:ext cx="1511300" cy="534988"/>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页目录表</a:t>
            </a:r>
          </a:p>
        </p:txBody>
      </p:sp>
      <p:sp>
        <p:nvSpPr>
          <p:cNvPr id="363526" name="Rectangle 6"/>
          <p:cNvSpPr>
            <a:spLocks noChangeArrowheads="1"/>
          </p:cNvSpPr>
          <p:nvPr/>
        </p:nvSpPr>
        <p:spPr bwMode="auto">
          <a:xfrm>
            <a:off x="7740650" y="3078163"/>
            <a:ext cx="1295400" cy="481013"/>
          </a:xfrm>
          <a:prstGeom prst="rect">
            <a:avLst/>
          </a:prstGeom>
          <a:solidFill>
            <a:srgbClr val="FFCC00"/>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en-US" altLang="zh-CN"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10</a:t>
            </a:r>
          </a:p>
        </p:txBody>
      </p:sp>
      <p:sp>
        <p:nvSpPr>
          <p:cNvPr id="363527" name="Text Box 7"/>
          <p:cNvSpPr txBox="1">
            <a:spLocks noChangeArrowheads="1"/>
          </p:cNvSpPr>
          <p:nvPr/>
        </p:nvSpPr>
        <p:spPr bwMode="auto">
          <a:xfrm>
            <a:off x="7064375" y="3622675"/>
            <a:ext cx="1593850" cy="534988"/>
          </a:xfrm>
          <a:prstGeom prst="rect">
            <a:avLst/>
          </a:prstGeom>
          <a:no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物理地址</a:t>
            </a:r>
          </a:p>
        </p:txBody>
      </p:sp>
      <p:sp>
        <p:nvSpPr>
          <p:cNvPr id="363529" name="Line 9"/>
          <p:cNvSpPr>
            <a:spLocks noChangeShapeType="1"/>
          </p:cNvSpPr>
          <p:nvPr/>
        </p:nvSpPr>
        <p:spPr bwMode="auto">
          <a:xfrm flipH="1">
            <a:off x="1979613" y="1619250"/>
            <a:ext cx="0" cy="1674813"/>
          </a:xfrm>
          <a:prstGeom prst="line">
            <a:avLst/>
          </a:prstGeom>
          <a:noFill/>
          <a:ln w="28575">
            <a:solidFill>
              <a:srgbClr val="993300"/>
            </a:solidFill>
            <a:round/>
            <a:tailEnd type="triangle" w="med" len="med"/>
          </a:ln>
          <a:effectLst/>
        </p:spPr>
        <p:txBody>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30" name="Rectangle 10"/>
          <p:cNvSpPr>
            <a:spLocks noChangeArrowheads="1"/>
          </p:cNvSpPr>
          <p:nvPr/>
        </p:nvSpPr>
        <p:spPr bwMode="auto">
          <a:xfrm>
            <a:off x="539750" y="1187450"/>
            <a:ext cx="2374900" cy="479425"/>
          </a:xfrm>
          <a:prstGeom prst="rect">
            <a:avLst/>
          </a:prstGeom>
          <a:solidFill>
            <a:schemeClr val="hlink"/>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页目录 </a:t>
            </a:r>
            <a:r>
              <a:rPr kumimoji="1" lang="en-US" altLang="zh-CN"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PDE</a:t>
            </a:r>
          </a:p>
        </p:txBody>
      </p:sp>
      <p:sp>
        <p:nvSpPr>
          <p:cNvPr id="363531" name="Rectangle 11"/>
          <p:cNvSpPr>
            <a:spLocks noChangeArrowheads="1"/>
          </p:cNvSpPr>
          <p:nvPr/>
        </p:nvSpPr>
        <p:spPr bwMode="auto">
          <a:xfrm>
            <a:off x="2916238" y="1187450"/>
            <a:ext cx="2733675" cy="479425"/>
          </a:xfrm>
          <a:prstGeom prst="rect">
            <a:avLst/>
          </a:prstGeom>
          <a:solidFill>
            <a:schemeClr val="accent1"/>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页号</a:t>
            </a:r>
            <a:r>
              <a:rPr kumimoji="1" lang="en-US" altLang="zh-CN"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PTE</a:t>
            </a:r>
          </a:p>
        </p:txBody>
      </p:sp>
      <p:sp>
        <p:nvSpPr>
          <p:cNvPr id="123934" name="Text Box 12"/>
          <p:cNvSpPr txBox="1">
            <a:spLocks noChangeArrowheads="1"/>
          </p:cNvSpPr>
          <p:nvPr/>
        </p:nvSpPr>
        <p:spPr bwMode="auto">
          <a:xfrm>
            <a:off x="1616075" y="755650"/>
            <a:ext cx="184150" cy="534988"/>
          </a:xfrm>
          <a:prstGeom prst="rect">
            <a:avLst/>
          </a:prstGeom>
          <a:noFill/>
          <a:ln>
            <a:noFill/>
          </a:ln>
          <a:effec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3533" name="Rectangle 13"/>
          <p:cNvSpPr>
            <a:spLocks noChangeArrowheads="1"/>
          </p:cNvSpPr>
          <p:nvPr/>
        </p:nvSpPr>
        <p:spPr bwMode="auto">
          <a:xfrm>
            <a:off x="5649913" y="1187450"/>
            <a:ext cx="2879725" cy="479425"/>
          </a:xfrm>
          <a:prstGeom prst="rect">
            <a:avLst/>
          </a:prstGeom>
          <a:solidFill>
            <a:schemeClr val="accent2"/>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页内地址</a:t>
            </a:r>
            <a:r>
              <a:rPr kumimoji="1" lang="en-US" altLang="zh-CN" sz="24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w</a:t>
            </a:r>
          </a:p>
        </p:txBody>
      </p:sp>
      <p:sp>
        <p:nvSpPr>
          <p:cNvPr id="363540" name="AutoShape 20"/>
          <p:cNvSpPr>
            <a:spLocks noChangeArrowheads="1"/>
          </p:cNvSpPr>
          <p:nvPr/>
        </p:nvSpPr>
        <p:spPr bwMode="auto">
          <a:xfrm>
            <a:off x="1835150" y="3294063"/>
            <a:ext cx="358775" cy="328613"/>
          </a:xfrm>
          <a:prstGeom prst="flowChartOr">
            <a:avLst/>
          </a:prstGeom>
          <a:noFill/>
          <a:ln w="28575">
            <a:solidFill>
              <a:schemeClr val="tx1"/>
            </a:solidFill>
            <a:rou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63547" name="Line 27"/>
          <p:cNvSpPr>
            <a:spLocks noChangeShapeType="1"/>
          </p:cNvSpPr>
          <p:nvPr/>
        </p:nvSpPr>
        <p:spPr bwMode="auto">
          <a:xfrm>
            <a:off x="6372225" y="3348038"/>
            <a:ext cx="407988" cy="0"/>
          </a:xfrm>
          <a:prstGeom prst="line">
            <a:avLst/>
          </a:prstGeom>
          <a:noFill/>
          <a:ln w="28575">
            <a:solidFill>
              <a:srgbClr val="800000"/>
            </a:solidFill>
            <a:round/>
            <a:tailEnd type="triangle" w="med" len="med"/>
          </a:ln>
          <a:effectLst/>
        </p:spPr>
        <p:txBody>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48" name="Rectangle 28"/>
          <p:cNvSpPr>
            <a:spLocks noChangeArrowheads="1"/>
          </p:cNvSpPr>
          <p:nvPr/>
        </p:nvSpPr>
        <p:spPr bwMode="auto">
          <a:xfrm>
            <a:off x="6804025" y="3078163"/>
            <a:ext cx="889000" cy="481013"/>
          </a:xfrm>
          <a:prstGeom prst="rect">
            <a:avLst/>
          </a:prstGeom>
          <a:solidFill>
            <a:schemeClr val="hlink"/>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1"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363550" name="Line 30"/>
          <p:cNvSpPr>
            <a:spLocks noChangeShapeType="1"/>
          </p:cNvSpPr>
          <p:nvPr/>
        </p:nvSpPr>
        <p:spPr bwMode="auto">
          <a:xfrm>
            <a:off x="1476375" y="3455988"/>
            <a:ext cx="360363" cy="0"/>
          </a:xfrm>
          <a:prstGeom prst="line">
            <a:avLst/>
          </a:prstGeom>
          <a:noFill/>
          <a:ln w="28575">
            <a:solidFill>
              <a:schemeClr val="tx2"/>
            </a:solidFill>
            <a:round/>
            <a:tailEnd type="triangle" w="med" len="med"/>
          </a:ln>
          <a:effectLst/>
        </p:spPr>
        <p:txBody>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51" name="Text Box 31"/>
          <p:cNvSpPr txBox="1">
            <a:spLocks noChangeArrowheads="1"/>
          </p:cNvSpPr>
          <p:nvPr/>
        </p:nvSpPr>
        <p:spPr bwMode="auto">
          <a:xfrm>
            <a:off x="6804025" y="2700338"/>
            <a:ext cx="1008063" cy="423863"/>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块号</a:t>
            </a:r>
          </a:p>
        </p:txBody>
      </p:sp>
      <p:sp>
        <p:nvSpPr>
          <p:cNvPr id="363552" name="Text Box 32"/>
          <p:cNvSpPr txBox="1">
            <a:spLocks noChangeArrowheads="1"/>
          </p:cNvSpPr>
          <p:nvPr/>
        </p:nvSpPr>
        <p:spPr bwMode="auto">
          <a:xfrm>
            <a:off x="7596188" y="2700338"/>
            <a:ext cx="1484313" cy="423863"/>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块内地址</a:t>
            </a:r>
          </a:p>
        </p:txBody>
      </p:sp>
      <p:sp>
        <p:nvSpPr>
          <p:cNvPr id="363553" name="Line 33"/>
          <p:cNvSpPr>
            <a:spLocks noChangeShapeType="1"/>
          </p:cNvSpPr>
          <p:nvPr/>
        </p:nvSpPr>
        <p:spPr bwMode="auto">
          <a:xfrm>
            <a:off x="2195513" y="3455988"/>
            <a:ext cx="287338" cy="0"/>
          </a:xfrm>
          <a:prstGeom prst="line">
            <a:avLst/>
          </a:prstGeom>
          <a:noFill/>
          <a:ln w="28575">
            <a:solidFill>
              <a:srgbClr val="993300"/>
            </a:solidFill>
            <a:round/>
            <a:tailEnd type="triangle" w="med" len="med"/>
          </a:ln>
          <a:effectLst>
            <a:outerShdw dist="17961" dir="2700000" algn="ctr" rotWithShape="0">
              <a:srgbClr val="5C1F00">
                <a:alpha val="50000"/>
              </a:srgbClr>
            </a:outerShdw>
          </a:effectLst>
        </p:spPr>
        <p:txBody>
          <a:bodyPr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55" name="AutoShape 35"/>
          <p:cNvSpPr>
            <a:spLocks noChangeArrowheads="1"/>
          </p:cNvSpPr>
          <p:nvPr/>
        </p:nvSpPr>
        <p:spPr bwMode="auto">
          <a:xfrm>
            <a:off x="4067175" y="3294063"/>
            <a:ext cx="358775" cy="328613"/>
          </a:xfrm>
          <a:prstGeom prst="flowChartOr">
            <a:avLst/>
          </a:prstGeom>
          <a:noFill/>
          <a:ln w="28575">
            <a:solidFill>
              <a:schemeClr val="tx1"/>
            </a:solidFill>
            <a:round/>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endParaRPr kumimoji="0" lang="zh-CN" altLang="en-US" sz="24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63556" name="Line 36"/>
          <p:cNvSpPr>
            <a:spLocks noChangeShapeType="1"/>
          </p:cNvSpPr>
          <p:nvPr/>
        </p:nvSpPr>
        <p:spPr bwMode="auto">
          <a:xfrm>
            <a:off x="3706813" y="3455988"/>
            <a:ext cx="360363" cy="0"/>
          </a:xfrm>
          <a:prstGeom prst="line">
            <a:avLst/>
          </a:prstGeom>
          <a:noFill/>
          <a:ln w="28575">
            <a:solidFill>
              <a:schemeClr val="tx2"/>
            </a:solidFill>
            <a:round/>
            <a:tailEnd type="triangle" w="med" len="med"/>
          </a:ln>
          <a:effectLst/>
        </p:spPr>
        <p:txBody>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57" name="Line 37"/>
          <p:cNvSpPr>
            <a:spLocks noChangeShapeType="1"/>
          </p:cNvSpPr>
          <p:nvPr/>
        </p:nvSpPr>
        <p:spPr bwMode="auto">
          <a:xfrm>
            <a:off x="4427538" y="3455988"/>
            <a:ext cx="287338" cy="0"/>
          </a:xfrm>
          <a:prstGeom prst="line">
            <a:avLst/>
          </a:prstGeom>
          <a:noFill/>
          <a:ln w="28575">
            <a:solidFill>
              <a:srgbClr val="993300"/>
            </a:solidFill>
            <a:round/>
            <a:tailEnd type="triangle" w="med" len="med"/>
          </a:ln>
          <a:effectLst>
            <a:outerShdw dist="17961" dir="2700000" algn="ctr" rotWithShape="0">
              <a:srgbClr val="5C1F00">
                <a:alpha val="50000"/>
              </a:srgbClr>
            </a:outerShdw>
          </a:effectLst>
        </p:spPr>
        <p:txBody>
          <a:bodyPr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363562" name="Text Box 42"/>
          <p:cNvSpPr txBox="1">
            <a:spLocks noChangeArrowheads="1"/>
          </p:cNvSpPr>
          <p:nvPr/>
        </p:nvSpPr>
        <p:spPr bwMode="auto">
          <a:xfrm>
            <a:off x="4965700" y="2160588"/>
            <a:ext cx="1368425" cy="425450"/>
          </a:xfrm>
          <a:prstGeom prst="rect">
            <a:avLst/>
          </a:prstGeom>
          <a:noFill/>
          <a:ln>
            <a:noFill/>
          </a:ln>
          <a:effectLst>
            <a:outerShdw dist="17961" dir="2700000" algn="ctr" rotWithShape="0">
              <a:schemeClr val="hlink">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3</a:t>
            </a:r>
            <a:r>
              <a:rPr kumimoji="0" lang="en-US" altLang="zh-CN" kern="1200" cap="none" spc="0" normalizeH="0" baseline="3000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a:t>
            </a:r>
            <a:r>
              <a:rPr kumimoji="0" lang="zh-CN" altLang="en-US" kern="1200" cap="none" spc="0" normalizeH="0" baseline="0" noProof="0"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mn-cs"/>
              </a:rPr>
              <a:t>页表分页</a:t>
            </a:r>
          </a:p>
        </p:txBody>
      </p:sp>
      <p:grpSp>
        <p:nvGrpSpPr>
          <p:cNvPr id="363568" name="Group 48"/>
          <p:cNvGrpSpPr/>
          <p:nvPr/>
        </p:nvGrpSpPr>
        <p:grpSpPr>
          <a:xfrm>
            <a:off x="36513" y="3078163"/>
            <a:ext cx="2232025" cy="2051050"/>
            <a:chOff x="113" y="2478"/>
            <a:chExt cx="1225" cy="1687"/>
          </a:xfrm>
        </p:grpSpPr>
        <p:sp>
          <p:nvSpPr>
            <p:cNvPr id="123973" name="Rectangle 5"/>
            <p:cNvSpPr>
              <a:spLocks noChangeArrowheads="1"/>
            </p:cNvSpPr>
            <p:nvPr/>
          </p:nvSpPr>
          <p:spPr bwMode="auto">
            <a:xfrm>
              <a:off x="158" y="2478"/>
              <a:ext cx="849" cy="644"/>
            </a:xfrm>
            <a:prstGeom prst="rect">
              <a:avLst/>
            </a:prstGeom>
            <a:solidFill>
              <a:schemeClr val="hlink"/>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页目录</a:t>
              </a:r>
              <a:endParaRPr kumimoji="1" lang="en-US" altLang="zh-CN"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寄存器</a:t>
              </a:r>
            </a:p>
          </p:txBody>
        </p:sp>
        <p:sp>
          <p:nvSpPr>
            <p:cNvPr id="123974" name="Rectangle 43"/>
            <p:cNvSpPr>
              <a:spLocks noChangeArrowheads="1"/>
            </p:cNvSpPr>
            <p:nvPr/>
          </p:nvSpPr>
          <p:spPr bwMode="auto">
            <a:xfrm>
              <a:off x="113" y="3521"/>
              <a:ext cx="1225" cy="644"/>
            </a:xfrm>
            <a:prstGeom prst="rect">
              <a:avLst/>
            </a:prstGeom>
            <a:solidFill>
              <a:schemeClr val="hlink"/>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页表</a:t>
              </a:r>
            </a:p>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zh-CN" altLang="en-US" sz="24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始址、长度</a:t>
              </a:r>
            </a:p>
          </p:txBody>
        </p:sp>
        <p:sp>
          <p:nvSpPr>
            <p:cNvPr id="123975" name="Line 44"/>
            <p:cNvSpPr>
              <a:spLocks noChangeShapeType="1"/>
            </p:cNvSpPr>
            <p:nvPr/>
          </p:nvSpPr>
          <p:spPr bwMode="auto">
            <a:xfrm>
              <a:off x="521" y="3113"/>
              <a:ext cx="0" cy="401"/>
            </a:xfrm>
            <a:prstGeom prst="line">
              <a:avLst/>
            </a:prstGeom>
            <a:noFill/>
            <a:ln w="28575">
              <a:solidFill>
                <a:srgbClr val="FF0000"/>
              </a:solidFill>
              <a:prstDash val="dash"/>
              <a:round/>
              <a:tailEnd type="triangle" w="med" len="med"/>
            </a:ln>
            <a:effectLst>
              <a:outerShdw dist="17961" dir="2700000" algn="ctr" rotWithShape="0">
                <a:srgbClr val="990000">
                  <a:alpha val="50000"/>
                </a:srgbClr>
              </a:outerShdw>
            </a:effectLst>
          </p:spPr>
          <p:txBody>
            <a:bodyPr anchor="ctr">
              <a:spAutoFit/>
            </a:bodyPr>
            <a:lstStyle/>
            <a:p>
              <a:pPr marL="0" marR="0" lvl="0" indent="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Char char="Ø"/>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grpSp>
      <p:sp>
        <p:nvSpPr>
          <p:cNvPr id="123949" name="Rectangle 45"/>
          <p:cNvSpPr>
            <a:spLocks noChangeArrowheads="1"/>
          </p:cNvSpPr>
          <p:nvPr/>
        </p:nvSpPr>
        <p:spPr bwMode="auto">
          <a:xfrm>
            <a:off x="539750" y="647700"/>
            <a:ext cx="2374900" cy="479425"/>
          </a:xfrm>
          <a:prstGeom prst="rect">
            <a:avLst/>
          </a:prstGeom>
          <a:solidFill>
            <a:schemeClr val="hlink"/>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en-US" altLang="zh-CN"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0000000001</a:t>
            </a:r>
          </a:p>
        </p:txBody>
      </p:sp>
      <p:sp>
        <p:nvSpPr>
          <p:cNvPr id="123950" name="Rectangle 46"/>
          <p:cNvSpPr>
            <a:spLocks noChangeArrowheads="1"/>
          </p:cNvSpPr>
          <p:nvPr/>
        </p:nvSpPr>
        <p:spPr bwMode="auto">
          <a:xfrm>
            <a:off x="2916238" y="647700"/>
            <a:ext cx="2733675" cy="479425"/>
          </a:xfrm>
          <a:prstGeom prst="rect">
            <a:avLst/>
          </a:prstGeom>
          <a:solidFill>
            <a:schemeClr val="accent1"/>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en-US" altLang="zh-CN" sz="32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0000000001</a:t>
            </a:r>
          </a:p>
        </p:txBody>
      </p:sp>
      <p:sp>
        <p:nvSpPr>
          <p:cNvPr id="123951" name="Rectangle 47"/>
          <p:cNvSpPr>
            <a:spLocks noChangeArrowheads="1"/>
          </p:cNvSpPr>
          <p:nvPr/>
        </p:nvSpPr>
        <p:spPr bwMode="auto">
          <a:xfrm>
            <a:off x="5649913" y="647700"/>
            <a:ext cx="2879725" cy="479425"/>
          </a:xfrm>
          <a:prstGeom prst="rect">
            <a:avLst/>
          </a:prstGeom>
          <a:solidFill>
            <a:schemeClr val="accent2"/>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en-US" altLang="zh-CN" sz="32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000000001010</a:t>
            </a:r>
          </a:p>
        </p:txBody>
      </p:sp>
      <p:sp>
        <p:nvSpPr>
          <p:cNvPr id="363661" name="Text Box 141"/>
          <p:cNvSpPr txBox="1">
            <a:spLocks noChangeArrowheads="1"/>
          </p:cNvSpPr>
          <p:nvPr/>
        </p:nvSpPr>
        <p:spPr bwMode="auto">
          <a:xfrm>
            <a:off x="6858000" y="3067050"/>
            <a:ext cx="779463" cy="495300"/>
          </a:xfrm>
          <a:prstGeom prst="rect">
            <a:avLst/>
          </a:prstGeom>
          <a:noFill/>
          <a:ln>
            <a:noFill/>
          </a:ln>
          <a:effectLst>
            <a:outerShdw dist="17961" dir="2700000" algn="ctr" rotWithShape="0">
              <a:schemeClr val="accent1">
                <a:gamma/>
                <a:shade val="60000"/>
                <a:invGamma/>
                <a:alpha val="50000"/>
              </a:schemeClr>
            </a:outerShdw>
          </a:effectLst>
        </p:spPr>
        <p:txBody>
          <a:bodyPr>
            <a:spAutoFit/>
          </a:bodyPr>
          <a:lstStyle/>
          <a:p>
            <a:pPr marR="0" algn="ctr" defTabSz="914400" eaLnBrk="1" hangingPunct="1">
              <a:lnSpc>
                <a:spcPct val="120000"/>
              </a:lnSpc>
              <a:buClr>
                <a:schemeClr val="tx2"/>
              </a:buClr>
              <a:buSzPct val="95000"/>
              <a:buFont typeface="Wingdings" panose="05000000000000000000" pitchFamily="2" charset="2"/>
              <a:buNone/>
              <a:defRPr/>
            </a:pPr>
            <a:r>
              <a:rPr kumimoji="0" lang="en-US" altLang="zh-CN" sz="2400"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Rectangle 6"/>
          <p:cNvSpPr>
            <a:spLocks noChangeArrowheads="1"/>
          </p:cNvSpPr>
          <p:nvPr/>
        </p:nvSpPr>
        <p:spPr bwMode="auto">
          <a:xfrm>
            <a:off x="7265988" y="4583113"/>
            <a:ext cx="1295400" cy="481013"/>
          </a:xfrm>
          <a:prstGeom prst="rect">
            <a:avLst/>
          </a:prstGeom>
          <a:solidFill>
            <a:srgbClr val="7030A0"/>
          </a:solidFill>
          <a:ln w="9525">
            <a:solidFill>
              <a:srgbClr val="CCECFF"/>
            </a:solidFill>
            <a:miter lim="800000"/>
          </a:ln>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chemeClr val="tx2"/>
              </a:buClr>
              <a:buSzPct val="95000"/>
              <a:buFontTx/>
              <a:buNone/>
              <a:defRPr/>
            </a:pPr>
            <a:r>
              <a:rPr kumimoji="1" lang="en-US" altLang="zh-CN"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20490</a:t>
            </a:r>
          </a:p>
        </p:txBody>
      </p:sp>
      <p:sp>
        <p:nvSpPr>
          <p:cNvPr id="3" name="箭头: 上下 2"/>
          <p:cNvSpPr/>
          <p:nvPr/>
        </p:nvSpPr>
        <p:spPr>
          <a:xfrm>
            <a:off x="7812088" y="4057650"/>
            <a:ext cx="188913" cy="449263"/>
          </a:xfrm>
          <a:prstGeom prst="up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矩形: 圆角 1">
            <a:extLst>
              <a:ext uri="{FF2B5EF4-FFF2-40B4-BE49-F238E27FC236}">
                <a16:creationId xmlns:a16="http://schemas.microsoft.com/office/drawing/2014/main" id="{3B1D5CF6-C675-C477-33EF-044604B36369}"/>
              </a:ext>
            </a:extLst>
          </p:cNvPr>
          <p:cNvSpPr/>
          <p:nvPr/>
        </p:nvSpPr>
        <p:spPr>
          <a:xfrm>
            <a:off x="2590800" y="3622675"/>
            <a:ext cx="992186" cy="32861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ECCD3460-1FE2-3989-1AD8-4515E2217E6F}"/>
              </a:ext>
            </a:extLst>
          </p:cNvPr>
          <p:cNvSpPr/>
          <p:nvPr/>
        </p:nvSpPr>
        <p:spPr>
          <a:xfrm>
            <a:off x="5019677" y="2178843"/>
            <a:ext cx="1314447" cy="39290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A931C8B0-55A7-0C99-B067-B263D226AF60}"/>
              </a:ext>
            </a:extLst>
          </p:cNvPr>
          <p:cNvCxnSpPr>
            <a:cxnSpLocks/>
            <a:stCxn id="2" idx="3"/>
          </p:cNvCxnSpPr>
          <p:nvPr/>
        </p:nvCxnSpPr>
        <p:spPr>
          <a:xfrm flipV="1">
            <a:off x="3582986" y="2571750"/>
            <a:ext cx="1436691" cy="1215232"/>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C1C5053B-6C4D-41DD-119B-EECE1E48975E}"/>
              </a:ext>
            </a:extLst>
          </p:cNvPr>
          <p:cNvCxnSpPr>
            <a:cxnSpLocks/>
          </p:cNvCxnSpPr>
          <p:nvPr/>
        </p:nvCxnSpPr>
        <p:spPr>
          <a:xfrm>
            <a:off x="2625724" y="1127125"/>
            <a:ext cx="107952" cy="2511425"/>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FE94E60-FC92-6EA3-86AB-76415F6BBD59}"/>
              </a:ext>
            </a:extLst>
          </p:cNvPr>
          <p:cNvCxnSpPr/>
          <p:nvPr/>
        </p:nvCxnSpPr>
        <p:spPr>
          <a:xfrm>
            <a:off x="5181600" y="1127125"/>
            <a:ext cx="0" cy="2328863"/>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D6CC2BC0-7E32-EB66-067D-75C8D5E7D657}"/>
              </a:ext>
            </a:extLst>
          </p:cNvPr>
          <p:cNvSpPr/>
          <p:nvPr/>
        </p:nvSpPr>
        <p:spPr>
          <a:xfrm>
            <a:off x="4920321" y="3409950"/>
            <a:ext cx="1314447" cy="3810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7B01CF07-8D1B-92DE-EBB4-9CE1FF7298B5}"/>
              </a:ext>
            </a:extLst>
          </p:cNvPr>
          <p:cNvCxnSpPr>
            <a:cxnSpLocks/>
          </p:cNvCxnSpPr>
          <p:nvPr/>
        </p:nvCxnSpPr>
        <p:spPr>
          <a:xfrm>
            <a:off x="8001000" y="1127125"/>
            <a:ext cx="381000" cy="2054225"/>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sp>
        <p:nvSpPr>
          <p:cNvPr id="2" name="文本框 1"/>
          <p:cNvSpPr txBox="1"/>
          <p:nvPr/>
        </p:nvSpPr>
        <p:spPr>
          <a:xfrm>
            <a:off x="238125" y="971550"/>
            <a:ext cx="8440420" cy="1198880"/>
          </a:xfrm>
          <a:prstGeom prst="rect">
            <a:avLst/>
          </a:prstGeom>
          <a:noFill/>
        </p:spPr>
        <p:txBody>
          <a:bodyPr wrap="square" rtlCol="0" anchor="t">
            <a:spAutoFit/>
          </a:bodyPr>
          <a:lstStyle/>
          <a:p>
            <a:r>
              <a:rPr lang="zh-CN" altLang="en-US" sz="1800"/>
              <a:t>问题二：没有必要让整个页表常驻内存，因为进程在段时间内可能只需要访问某几个特定的页面。</a:t>
            </a:r>
          </a:p>
          <a:p>
            <a:endParaRPr lang="zh-CN" altLang="en-US" sz="1800"/>
          </a:p>
          <a:p>
            <a:endParaRPr lang="zh-CN" altLang="en-US" sz="1800"/>
          </a:p>
        </p:txBody>
      </p:sp>
      <p:pic>
        <p:nvPicPr>
          <p:cNvPr id="116" name="图片 115"/>
          <p:cNvPicPr/>
          <p:nvPr/>
        </p:nvPicPr>
        <p:blipFill>
          <a:blip r:embed="rId3"/>
          <a:stretch>
            <a:fillRect/>
          </a:stretch>
        </p:blipFill>
        <p:spPr>
          <a:xfrm>
            <a:off x="3124200" y="3409950"/>
            <a:ext cx="2074545" cy="1623695"/>
          </a:xfrm>
          <a:prstGeom prst="rect">
            <a:avLst/>
          </a:prstGeom>
          <a:noFill/>
          <a:ln w="9525">
            <a:noFill/>
          </a:ln>
        </p:spPr>
      </p:pic>
      <p:sp>
        <p:nvSpPr>
          <p:cNvPr id="3" name="文本框 2"/>
          <p:cNvSpPr txBox="1"/>
          <p:nvPr/>
        </p:nvSpPr>
        <p:spPr>
          <a:xfrm>
            <a:off x="238125" y="1809750"/>
            <a:ext cx="8423275" cy="1476375"/>
          </a:xfrm>
          <a:prstGeom prst="rect">
            <a:avLst/>
          </a:prstGeom>
          <a:noFill/>
        </p:spPr>
        <p:txBody>
          <a:bodyPr wrap="square" rtlCol="0" anchor="t">
            <a:spAutoFit/>
          </a:bodyPr>
          <a:lstStyle/>
          <a:p>
            <a:r>
              <a:rPr lang="zh-CN" altLang="en-US" sz="1800" dirty="0">
                <a:sym typeface="+mn-ea"/>
              </a:rPr>
              <a:t>解决方案是：</a:t>
            </a:r>
            <a:endParaRPr lang="zh-CN" altLang="en-US" sz="1800" dirty="0"/>
          </a:p>
          <a:p>
            <a:endParaRPr lang="zh-CN" altLang="en-US" sz="1800" dirty="0"/>
          </a:p>
          <a:p>
            <a:r>
              <a:rPr lang="zh-CN" altLang="en-US" sz="1800" dirty="0">
                <a:sym typeface="+mn-ea"/>
              </a:rPr>
              <a:t>可以在需要访问页面的时候才把页面调入内存(虚拟存储器技术，之后会讲到)。</a:t>
            </a:r>
            <a:endParaRPr lang="zh-CN" altLang="en-US" sz="1800" dirty="0"/>
          </a:p>
          <a:p>
            <a:endParaRPr lang="zh-CN" altLang="en-US" sz="1800" dirty="0"/>
          </a:p>
          <a:p>
            <a:r>
              <a:rPr lang="zh-CN" altLang="en-US" sz="1800" dirty="0">
                <a:sym typeface="+mn-ea"/>
              </a:rPr>
              <a:t>可以在页表项中增加一个标志位，用于表示该页面是否已经调入内存。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 calcmode="lin" valueType="num">
                                      <p:cBhvr additive="base">
                                        <p:cTn id="12" dur="500" fill="hold"/>
                                        <p:tgtEl>
                                          <p:spTgt spid="116"/>
                                        </p:tgtEl>
                                        <p:attrNameLst>
                                          <p:attrName>ppt_x</p:attrName>
                                        </p:attrNameLst>
                                      </p:cBhvr>
                                      <p:tavLst>
                                        <p:tav tm="0">
                                          <p:val>
                                            <p:strVal val="#ppt_x"/>
                                          </p:val>
                                        </p:tav>
                                        <p:tav tm="100000">
                                          <p:val>
                                            <p:strVal val="#ppt_x"/>
                                          </p:val>
                                        </p:tav>
                                      </p:tavLst>
                                    </p:anim>
                                    <p:anim calcmode="lin" valueType="num">
                                      <p:cBhvr additive="base">
                                        <p:cTn id="13"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custDataLst>
              <p:tags r:id="rId1"/>
            </p:custDataLst>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两级和多级页表</a:t>
            </a:r>
          </a:p>
        </p:txBody>
      </p:sp>
      <p:sp>
        <p:nvSpPr>
          <p:cNvPr id="3" name="文本框 2"/>
          <p:cNvSpPr txBox="1"/>
          <p:nvPr/>
        </p:nvSpPr>
        <p:spPr>
          <a:xfrm>
            <a:off x="219075" y="666750"/>
            <a:ext cx="8663305" cy="1754326"/>
          </a:xfrm>
          <a:prstGeom prst="rect">
            <a:avLst/>
          </a:prstGeom>
          <a:noFill/>
        </p:spPr>
        <p:txBody>
          <a:bodyPr wrap="square" rtlCol="0" anchor="t">
            <a:spAutoFit/>
          </a:bodyPr>
          <a:lstStyle/>
          <a:p>
            <a:r>
              <a:rPr lang="zh-CN" altLang="en-US" b="1" dirty="0">
                <a:solidFill>
                  <a:schemeClr val="accent1">
                    <a:lumMod val="75000"/>
                  </a:schemeClr>
                </a:solidFill>
              </a:rPr>
              <a:t>需要注意的细节</a:t>
            </a:r>
          </a:p>
          <a:p>
            <a:endParaRPr lang="zh-CN" altLang="en-US" b="1" dirty="0">
              <a:solidFill>
                <a:schemeClr val="accent1">
                  <a:lumMod val="75000"/>
                </a:schemeClr>
              </a:solidFill>
            </a:endParaRPr>
          </a:p>
          <a:p>
            <a:r>
              <a:rPr lang="zh-CN" altLang="en-US" dirty="0"/>
              <a:t>1.若采用多级页表机制，则</a:t>
            </a:r>
            <a:r>
              <a:rPr lang="zh-CN" altLang="en-US" dirty="0">
                <a:solidFill>
                  <a:srgbClr val="FF0000"/>
                </a:solidFill>
              </a:rPr>
              <a:t>各级页表的大小不能超过一个页面</a:t>
            </a:r>
          </a:p>
          <a:p>
            <a:endParaRPr lang="zh-CN" altLang="en-US" dirty="0"/>
          </a:p>
          <a:p>
            <a:r>
              <a:rPr lang="zh-CN" altLang="en-US" dirty="0"/>
              <a:t>例题：某系统按字节编址，采用40位逻辑地址，页面大小为4KB，页表项大小为4B，假设采用纯页式存储，则要采用（</a:t>
            </a:r>
            <a:r>
              <a:rPr lang="en-US" altLang="zh-CN" dirty="0"/>
              <a:t>3</a:t>
            </a:r>
            <a:r>
              <a:rPr lang="zh-CN" altLang="en-US" dirty="0"/>
              <a:t>）级页表，页内偏移量为（</a:t>
            </a:r>
            <a:r>
              <a:rPr lang="en-US" altLang="zh-CN" dirty="0"/>
              <a:t>12</a:t>
            </a:r>
            <a:r>
              <a:rPr lang="zh-CN" altLang="en-US" dirty="0"/>
              <a:t>)位？</a:t>
            </a:r>
          </a:p>
        </p:txBody>
      </p:sp>
      <p:sp>
        <p:nvSpPr>
          <p:cNvPr id="4" name="文本框 3"/>
          <p:cNvSpPr txBox="1"/>
          <p:nvPr/>
        </p:nvSpPr>
        <p:spPr>
          <a:xfrm>
            <a:off x="381000" y="3714750"/>
            <a:ext cx="7530465" cy="706755"/>
          </a:xfrm>
          <a:prstGeom prst="rect">
            <a:avLst/>
          </a:prstGeom>
          <a:noFill/>
        </p:spPr>
        <p:txBody>
          <a:bodyPr wrap="square" rtlCol="0" anchor="t">
            <a:spAutoFit/>
          </a:bodyPr>
          <a:lstStyle/>
          <a:p>
            <a:r>
              <a:rPr lang="zh-CN" altLang="en-US" sz="2000" dirty="0"/>
              <a:t>2.两级页表的访存次数分析(假设没有快表机构)</a:t>
            </a:r>
          </a:p>
          <a:p>
            <a:r>
              <a:rPr lang="en-US" altLang="zh-CN" sz="2000" dirty="0"/>
              <a:t>   </a:t>
            </a:r>
            <a:r>
              <a:rPr lang="zh-CN" altLang="en-US" sz="2000" dirty="0">
                <a:solidFill>
                  <a:srgbClr val="FF0000"/>
                </a:solidFill>
              </a:rPr>
              <a:t>n级页表访问n+1次</a:t>
            </a:r>
          </a:p>
        </p:txBody>
      </p:sp>
      <p:sp>
        <p:nvSpPr>
          <p:cNvPr id="5" name="文本框 4"/>
          <p:cNvSpPr txBox="1"/>
          <p:nvPr/>
        </p:nvSpPr>
        <p:spPr>
          <a:xfrm>
            <a:off x="228600" y="2680970"/>
            <a:ext cx="8696325" cy="707886"/>
          </a:xfrm>
          <a:prstGeom prst="rect">
            <a:avLst/>
          </a:prstGeom>
          <a:noFill/>
        </p:spPr>
        <p:txBody>
          <a:bodyPr wrap="square" rtlCol="0" anchor="t">
            <a:spAutoFit/>
          </a:bodyPr>
          <a:lstStyle/>
          <a:p>
            <a:r>
              <a:rPr lang="zh-CN" altLang="en-US" sz="2000" dirty="0">
                <a:sym typeface="+mn-ea"/>
              </a:rPr>
              <a:t>解：页面大小=4KB=2^12B，因此页内偏移量为12位，页号=40-12=28位，各级页表最多包含</a:t>
            </a:r>
            <a:r>
              <a:rPr lang="zh-CN" altLang="en-US" sz="2000" dirty="0">
                <a:solidFill>
                  <a:srgbClr val="FF0000"/>
                </a:solidFill>
                <a:sym typeface="+mn-ea"/>
              </a:rPr>
              <a:t>2^10（</a:t>
            </a:r>
            <a:r>
              <a:rPr lang="en-US" altLang="zh-CN" sz="2000" dirty="0">
                <a:solidFill>
                  <a:srgbClr val="FF0000"/>
                </a:solidFill>
                <a:sym typeface="+mn-ea"/>
              </a:rPr>
              <a:t>10^12÷2^2</a:t>
            </a:r>
            <a:r>
              <a:rPr lang="zh-CN" altLang="en-US" sz="2000" dirty="0">
                <a:solidFill>
                  <a:srgbClr val="FF0000"/>
                </a:solidFill>
                <a:sym typeface="+mn-ea"/>
              </a:rPr>
              <a:t>）</a:t>
            </a:r>
            <a:r>
              <a:rPr lang="zh-CN" altLang="en-US" sz="2000" dirty="0">
                <a:sym typeface="+mn-ea"/>
              </a:rPr>
              <a:t>个页表项，页号至少要分为三级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5.1 </a:t>
            </a:r>
            <a:r>
              <a:rPr lang="zh-CN" altLang="en-US" sz="1800" dirty="0">
                <a:latin typeface="+mj-ea"/>
                <a:ea typeface="+mj-ea"/>
              </a:rPr>
              <a:t>存储器的层次结构</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5.2 </a:t>
            </a:r>
            <a:r>
              <a:rPr lang="zh-CN" altLang="en-US" sz="1800" dirty="0">
                <a:latin typeface="+mj-ea"/>
              </a:rPr>
              <a:t>程序的装入和链接</a:t>
            </a: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5.3 </a:t>
            </a:r>
            <a:r>
              <a:rPr lang="zh-CN" altLang="en-US" sz="1800" dirty="0">
                <a:latin typeface="+mj-ea"/>
              </a:rPr>
              <a:t>对换与覆盖</a:t>
            </a:r>
            <a:endParaRPr lang="en-US" altLang="zh-CN" sz="1800" dirty="0">
              <a:latin typeface="+mj-ea"/>
            </a:endParaRPr>
          </a:p>
        </p:txBody>
      </p:sp>
      <p:sp>
        <p:nvSpPr>
          <p:cNvPr id="25" name="矩形 24"/>
          <p:cNvSpPr/>
          <p:nvPr/>
        </p:nvSpPr>
        <p:spPr>
          <a:xfrm>
            <a:off x="1272351" y="2710442"/>
            <a:ext cx="2929007" cy="368300"/>
          </a:xfrm>
          <a:prstGeom prst="rect">
            <a:avLst/>
          </a:prstGeom>
        </p:spPr>
        <p:txBody>
          <a:bodyPr wrap="square">
            <a:spAutoFit/>
          </a:bodyPr>
          <a:lstStyle/>
          <a:p>
            <a:r>
              <a:rPr lang="en-US" altLang="zh-CN" sz="1800" dirty="0">
                <a:latin typeface="+mj-ea"/>
              </a:rPr>
              <a:t>5.4 </a:t>
            </a:r>
            <a:r>
              <a:rPr lang="zh-CN" altLang="en-US" sz="1800" dirty="0">
                <a:latin typeface="+mj-ea"/>
              </a:rPr>
              <a:t>连续分配存储管理方式</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latin typeface="+mj-ea"/>
              </a:rPr>
              <a:t>5.5 </a:t>
            </a:r>
            <a:r>
              <a:rPr lang="zh-CN" altLang="en-US" sz="1800" dirty="0">
                <a:latin typeface="+mj-ea"/>
              </a:rPr>
              <a:t>分页存储管理方式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b="1" dirty="0">
                <a:solidFill>
                  <a:srgbClr val="0000FF"/>
                </a:solidFill>
                <a:latin typeface="+mj-ea"/>
              </a:rPr>
              <a:t>5.6 </a:t>
            </a:r>
            <a:r>
              <a:rPr lang="zh-CN" altLang="en-US" sz="1800" b="1" dirty="0">
                <a:solidFill>
                  <a:srgbClr val="0000FF"/>
                </a:solidFill>
                <a:latin typeface="+mj-ea"/>
              </a:rPr>
              <a:t>分段存储管理方式</a:t>
            </a:r>
          </a:p>
        </p:txBody>
      </p:sp>
      <p:sp>
        <p:nvSpPr>
          <p:cNvPr id="3" name="矩形 2"/>
          <p:cNvSpPr/>
          <p:nvPr/>
        </p:nvSpPr>
        <p:spPr>
          <a:xfrm>
            <a:off x="5546324" y="1789753"/>
            <a:ext cx="3190875"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5</a:t>
            </a:r>
            <a:r>
              <a:rPr lang="zh-CN" altLang="en-US" sz="2700" dirty="0">
                <a:solidFill>
                  <a:srgbClr val="000000"/>
                </a:solidFill>
              </a:rPr>
              <a:t>章    存储器管理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分段存储管理方式</a:t>
            </a:r>
          </a:p>
        </p:txBody>
      </p:sp>
      <p:sp>
        <p:nvSpPr>
          <p:cNvPr id="2" name="文本框 1">
            <a:extLst>
              <a:ext uri="{FF2B5EF4-FFF2-40B4-BE49-F238E27FC236}">
                <a16:creationId xmlns:a16="http://schemas.microsoft.com/office/drawing/2014/main" id="{34960411-4B05-4014-A815-15CB0FC895DA}"/>
              </a:ext>
            </a:extLst>
          </p:cNvPr>
          <p:cNvSpPr txBox="1"/>
          <p:nvPr/>
        </p:nvSpPr>
        <p:spPr>
          <a:xfrm>
            <a:off x="3505200" y="820400"/>
            <a:ext cx="1569660" cy="369332"/>
          </a:xfrm>
          <a:prstGeom prst="rect">
            <a:avLst/>
          </a:prstGeom>
          <a:noFill/>
          <a:ln w="12700">
            <a:solidFill>
              <a:schemeClr val="tx1"/>
            </a:solidFill>
          </a:ln>
        </p:spPr>
        <p:txBody>
          <a:bodyPr wrap="none" rtlCol="0">
            <a:spAutoFit/>
          </a:bodyPr>
          <a:lstStyle/>
          <a:p>
            <a:pPr algn="l"/>
            <a:r>
              <a:rPr lang="zh-CN" altLang="en-US" dirty="0"/>
              <a:t>存储管理发展</a:t>
            </a:r>
          </a:p>
        </p:txBody>
      </p:sp>
      <p:sp>
        <p:nvSpPr>
          <p:cNvPr id="3" name="文本框 2">
            <a:extLst>
              <a:ext uri="{FF2B5EF4-FFF2-40B4-BE49-F238E27FC236}">
                <a16:creationId xmlns:a16="http://schemas.microsoft.com/office/drawing/2014/main" id="{6D0EE92C-CF25-D4FC-594A-82E618BBD2D4}"/>
              </a:ext>
            </a:extLst>
          </p:cNvPr>
          <p:cNvSpPr txBox="1"/>
          <p:nvPr/>
        </p:nvSpPr>
        <p:spPr>
          <a:xfrm>
            <a:off x="457200" y="1885950"/>
            <a:ext cx="4358886" cy="1077218"/>
          </a:xfrm>
          <a:prstGeom prst="rect">
            <a:avLst/>
          </a:prstGeom>
          <a:noFill/>
          <a:ln w="12700">
            <a:solidFill>
              <a:schemeClr val="tx1"/>
            </a:solidFill>
          </a:ln>
        </p:spPr>
        <p:txBody>
          <a:bodyPr wrap="none" rtlCol="0">
            <a:spAutoFit/>
          </a:bodyPr>
          <a:lstStyle/>
          <a:p>
            <a:pPr algn="l"/>
            <a:r>
              <a:rPr lang="zh-CN" altLang="en-US" sz="1600" dirty="0"/>
              <a:t>连续分配：</a:t>
            </a:r>
            <a:endParaRPr lang="en-US" altLang="zh-CN" sz="1600" dirty="0"/>
          </a:p>
          <a:p>
            <a:pPr algn="l"/>
            <a:r>
              <a:rPr lang="zh-CN" altLang="en-US" sz="1600" dirty="0"/>
              <a:t>单一连续分配</a:t>
            </a:r>
            <a:r>
              <a:rPr lang="en-US" altLang="zh-CN" sz="1600" dirty="0"/>
              <a:t>-&gt;</a:t>
            </a:r>
            <a:r>
              <a:rPr lang="zh-CN" altLang="en-US" sz="1600" dirty="0"/>
              <a:t>固定分区分配</a:t>
            </a:r>
            <a:r>
              <a:rPr lang="en-US" altLang="zh-CN" sz="1600" dirty="0"/>
              <a:t>-&gt;</a:t>
            </a:r>
            <a:r>
              <a:rPr lang="zh-CN" altLang="en-US" sz="1600" dirty="0"/>
              <a:t>动态分区分配</a:t>
            </a:r>
            <a:endParaRPr lang="en-US" altLang="zh-CN" sz="1600" dirty="0"/>
          </a:p>
          <a:p>
            <a:pPr algn="l"/>
            <a:endParaRPr lang="en-US" altLang="zh-CN" sz="1600" dirty="0"/>
          </a:p>
          <a:p>
            <a:pPr algn="l"/>
            <a:r>
              <a:rPr lang="zh-CN" altLang="en-US" sz="1600" dirty="0"/>
              <a:t>连续分配</a:t>
            </a:r>
            <a:r>
              <a:rPr lang="en-US" altLang="zh-CN" sz="1600" dirty="0"/>
              <a:t>-&gt;</a:t>
            </a:r>
            <a:r>
              <a:rPr lang="zh-CN" altLang="en-US" sz="1600" dirty="0"/>
              <a:t>离散分配（页式分配）</a:t>
            </a:r>
          </a:p>
        </p:txBody>
      </p:sp>
      <p:sp>
        <p:nvSpPr>
          <p:cNvPr id="4" name="文本框 3">
            <a:extLst>
              <a:ext uri="{FF2B5EF4-FFF2-40B4-BE49-F238E27FC236}">
                <a16:creationId xmlns:a16="http://schemas.microsoft.com/office/drawing/2014/main" id="{D8437945-D6C9-F0C1-BF50-83B27AFD34FC}"/>
              </a:ext>
            </a:extLst>
          </p:cNvPr>
          <p:cNvSpPr txBox="1"/>
          <p:nvPr/>
        </p:nvSpPr>
        <p:spPr>
          <a:xfrm>
            <a:off x="1371600" y="1352550"/>
            <a:ext cx="1800493" cy="369332"/>
          </a:xfrm>
          <a:prstGeom prst="rect">
            <a:avLst/>
          </a:prstGeom>
          <a:noFill/>
          <a:ln w="12700">
            <a:noFill/>
          </a:ln>
        </p:spPr>
        <p:txBody>
          <a:bodyPr wrap="none" rtlCol="0">
            <a:spAutoFit/>
          </a:bodyPr>
          <a:lstStyle/>
          <a:p>
            <a:pPr algn="l"/>
            <a:r>
              <a:rPr lang="zh-CN" altLang="en-US" dirty="0">
                <a:solidFill>
                  <a:srgbClr val="FF0000"/>
                </a:solidFill>
              </a:rPr>
              <a:t>提高内存利用率</a:t>
            </a:r>
          </a:p>
        </p:txBody>
      </p:sp>
      <p:sp>
        <p:nvSpPr>
          <p:cNvPr id="5" name="文本框 4">
            <a:extLst>
              <a:ext uri="{FF2B5EF4-FFF2-40B4-BE49-F238E27FC236}">
                <a16:creationId xmlns:a16="http://schemas.microsoft.com/office/drawing/2014/main" id="{4BB4B9E0-578A-FB3E-4E02-67B36D1F55D6}"/>
              </a:ext>
            </a:extLst>
          </p:cNvPr>
          <p:cNvSpPr txBox="1"/>
          <p:nvPr/>
        </p:nvSpPr>
        <p:spPr>
          <a:xfrm>
            <a:off x="5410200" y="1352550"/>
            <a:ext cx="2262158" cy="369332"/>
          </a:xfrm>
          <a:prstGeom prst="rect">
            <a:avLst/>
          </a:prstGeom>
          <a:noFill/>
          <a:ln w="12700">
            <a:noFill/>
          </a:ln>
        </p:spPr>
        <p:txBody>
          <a:bodyPr wrap="none" rtlCol="0">
            <a:spAutoFit/>
          </a:bodyPr>
          <a:lstStyle/>
          <a:p>
            <a:pPr algn="l"/>
            <a:r>
              <a:rPr lang="zh-CN" altLang="en-US" dirty="0">
                <a:solidFill>
                  <a:srgbClr val="FF0000"/>
                </a:solidFill>
              </a:rPr>
              <a:t>满足用户和编程需要</a:t>
            </a:r>
          </a:p>
        </p:txBody>
      </p:sp>
      <p:sp>
        <p:nvSpPr>
          <p:cNvPr id="6" name="文本框 5">
            <a:extLst>
              <a:ext uri="{FF2B5EF4-FFF2-40B4-BE49-F238E27FC236}">
                <a16:creationId xmlns:a16="http://schemas.microsoft.com/office/drawing/2014/main" id="{1CBCD3B3-6A14-DB4F-CBDE-0990FE5CF21B}"/>
              </a:ext>
            </a:extLst>
          </p:cNvPr>
          <p:cNvSpPr txBox="1"/>
          <p:nvPr/>
        </p:nvSpPr>
        <p:spPr>
          <a:xfrm>
            <a:off x="6096000" y="1809750"/>
            <a:ext cx="1005403" cy="1323439"/>
          </a:xfrm>
          <a:prstGeom prst="rect">
            <a:avLst/>
          </a:prstGeom>
          <a:noFill/>
          <a:ln w="12700">
            <a:solidFill>
              <a:schemeClr val="tx1"/>
            </a:solidFill>
          </a:ln>
        </p:spPr>
        <p:txBody>
          <a:bodyPr wrap="none" rtlCol="0">
            <a:spAutoFit/>
          </a:bodyPr>
          <a:lstStyle/>
          <a:p>
            <a:pPr algn="l"/>
            <a:r>
              <a:rPr lang="zh-CN" altLang="en-US" sz="1600" dirty="0"/>
              <a:t>自然划分</a:t>
            </a:r>
            <a:endParaRPr lang="en-US" altLang="zh-CN" sz="1600" dirty="0"/>
          </a:p>
          <a:p>
            <a:pPr algn="l"/>
            <a:r>
              <a:rPr lang="zh-CN" altLang="en-US" sz="1600" dirty="0"/>
              <a:t>共享</a:t>
            </a:r>
            <a:endParaRPr lang="en-US" altLang="zh-CN" sz="1600" dirty="0"/>
          </a:p>
          <a:p>
            <a:pPr algn="l"/>
            <a:r>
              <a:rPr lang="zh-CN" altLang="en-US" sz="1600" dirty="0"/>
              <a:t>保护</a:t>
            </a:r>
            <a:endParaRPr lang="en-US" altLang="zh-CN" sz="1600" dirty="0"/>
          </a:p>
          <a:p>
            <a:pPr algn="l"/>
            <a:r>
              <a:rPr lang="zh-CN" altLang="en-US" sz="1600" dirty="0"/>
              <a:t>动态链接</a:t>
            </a:r>
            <a:endParaRPr lang="en-US" altLang="zh-CN" sz="1600" dirty="0"/>
          </a:p>
          <a:p>
            <a:pPr algn="l"/>
            <a:r>
              <a:rPr lang="zh-CN" altLang="en-US" sz="1600" dirty="0"/>
              <a:t>动态增长</a:t>
            </a:r>
          </a:p>
        </p:txBody>
      </p:sp>
    </p:spTree>
    <p:extLst>
      <p:ext uri="{BB962C8B-B14F-4D97-AF65-F5344CB8AC3E}">
        <p14:creationId xmlns:p14="http://schemas.microsoft.com/office/powerpoint/2010/main" val="2053280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分段存储管理方式</a:t>
            </a:r>
          </a:p>
        </p:txBody>
      </p:sp>
      <p:sp>
        <p:nvSpPr>
          <p:cNvPr id="31" name="内容占位符 2"/>
          <p:cNvSpPr txBox="1"/>
          <p:nvPr/>
        </p:nvSpPr>
        <p:spPr>
          <a:xfrm>
            <a:off x="533400" y="647302"/>
            <a:ext cx="8453120" cy="9804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300"/>
              </a:spcBef>
              <a:buClr>
                <a:srgbClr val="FF0000"/>
              </a:buClr>
              <a:buFont typeface="Wingdings" panose="05000000000000000000" pitchFamily="2" charset="2"/>
              <a:buChar char="Ø"/>
              <a:defRPr/>
            </a:pPr>
            <a:r>
              <a:rPr lang="zh-CN" altLang="en-US" dirty="0">
                <a:solidFill>
                  <a:srgbClr val="FF0000"/>
                </a:solidFill>
              </a:rPr>
              <a:t>  引入目的：</a:t>
            </a:r>
            <a:r>
              <a:rPr lang="zh-CN" altLang="en-US" dirty="0"/>
              <a:t>为了</a:t>
            </a:r>
            <a:r>
              <a:rPr lang="zh-CN" altLang="en-US" dirty="0">
                <a:solidFill>
                  <a:srgbClr val="FF0000"/>
                </a:solidFill>
              </a:rPr>
              <a:t>满足用户</a:t>
            </a:r>
            <a:r>
              <a:rPr lang="zh-CN" altLang="en-US" dirty="0"/>
              <a:t>（程序员）在</a:t>
            </a:r>
            <a:r>
              <a:rPr lang="zh-CN" altLang="en-US" dirty="0">
                <a:solidFill>
                  <a:srgbClr val="FF0000"/>
                </a:solidFill>
              </a:rPr>
              <a:t>编程</a:t>
            </a:r>
            <a:r>
              <a:rPr lang="zh-CN" altLang="en-US" dirty="0"/>
              <a:t>和</a:t>
            </a:r>
            <a:r>
              <a:rPr lang="zh-CN" altLang="en-US" dirty="0">
                <a:solidFill>
                  <a:srgbClr val="FF0000"/>
                </a:solidFill>
              </a:rPr>
              <a:t>使用上的需求</a:t>
            </a:r>
          </a:p>
          <a:p>
            <a:pPr>
              <a:lnSpc>
                <a:spcPct val="150000"/>
              </a:lnSpc>
              <a:spcBef>
                <a:spcPts val="300"/>
              </a:spcBef>
              <a:buClr>
                <a:srgbClr val="FF0000"/>
              </a:buClr>
              <a:buFont typeface="Wingdings" panose="05000000000000000000" pitchFamily="2" charset="2"/>
              <a:buChar char="Ø"/>
              <a:defRPr/>
            </a:pPr>
            <a:r>
              <a:rPr lang="zh-CN" altLang="en-US" dirty="0"/>
              <a:t>  一个程序是一些段的集合，一个段是一个逻辑单位，如：</a:t>
            </a:r>
          </a:p>
        </p:txBody>
      </p:sp>
      <p:sp>
        <p:nvSpPr>
          <p:cNvPr id="34" name="内容占位符 2"/>
          <p:cNvSpPr txBox="1"/>
          <p:nvPr/>
        </p:nvSpPr>
        <p:spPr>
          <a:xfrm>
            <a:off x="152400" y="1748061"/>
            <a:ext cx="8670166" cy="83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20000"/>
              </a:spcBef>
              <a:buFont typeface="Monotype Sorts" pitchFamily="2" charset="2"/>
              <a:buNone/>
            </a:pPr>
            <a:r>
              <a:rPr lang="zh-CN" altLang="zh-CN" sz="1950" dirty="0"/>
              <a:t>	</a:t>
            </a:r>
            <a:r>
              <a:rPr lang="en-US" altLang="zh-CN" sz="1950" dirty="0"/>
              <a:t>   进程的地址空间：按照程序自身的逻辑关系划分为若干个段，每个段都有一个段名(在低级语言中。程序员使用段名来编程)，每段从0开始编址</a:t>
            </a:r>
          </a:p>
        </p:txBody>
      </p:sp>
      <p:pic>
        <p:nvPicPr>
          <p:cNvPr id="117" name="图片 116"/>
          <p:cNvPicPr/>
          <p:nvPr/>
        </p:nvPicPr>
        <p:blipFill rotWithShape="1">
          <a:blip r:embed="rId2">
            <a:lum contrast="30000"/>
          </a:blip>
          <a:srcRect l="8241" t="5916" r="8766" b="11264"/>
          <a:stretch/>
        </p:blipFill>
        <p:spPr>
          <a:xfrm>
            <a:off x="4572000" y="2952750"/>
            <a:ext cx="3807601" cy="2133600"/>
          </a:xfrm>
          <a:prstGeom prst="rect">
            <a:avLst/>
          </a:prstGeom>
          <a:noFill/>
          <a:ln w="9525">
            <a:noFill/>
          </a:ln>
        </p:spPr>
      </p:pic>
      <p:sp>
        <p:nvSpPr>
          <p:cNvPr id="2" name="文本框 1">
            <a:extLst>
              <a:ext uri="{FF2B5EF4-FFF2-40B4-BE49-F238E27FC236}">
                <a16:creationId xmlns:a16="http://schemas.microsoft.com/office/drawing/2014/main" id="{7F817F74-7159-B63B-071E-9E54100292FD}"/>
              </a:ext>
            </a:extLst>
          </p:cNvPr>
          <p:cNvSpPr txBox="1"/>
          <p:nvPr/>
        </p:nvSpPr>
        <p:spPr>
          <a:xfrm>
            <a:off x="838200" y="3105150"/>
            <a:ext cx="1367682" cy="1477328"/>
          </a:xfrm>
          <a:prstGeom prst="rect">
            <a:avLst/>
          </a:prstGeom>
          <a:noFill/>
          <a:ln w="12700">
            <a:solidFill>
              <a:schemeClr val="tx1"/>
            </a:solidFill>
          </a:ln>
        </p:spPr>
        <p:txBody>
          <a:bodyPr wrap="none" rtlCol="0">
            <a:spAutoFit/>
          </a:bodyPr>
          <a:lstStyle/>
          <a:p>
            <a:pPr algn="l"/>
            <a:r>
              <a:rPr lang="en-US" altLang="zh-CN" dirty="0">
                <a:solidFill>
                  <a:srgbClr val="FF0000"/>
                </a:solidFill>
              </a:rPr>
              <a:t>1. </a:t>
            </a:r>
            <a:r>
              <a:rPr lang="zh-CN" altLang="en-US" dirty="0">
                <a:solidFill>
                  <a:srgbClr val="FF0000"/>
                </a:solidFill>
              </a:rPr>
              <a:t>方便编程</a:t>
            </a:r>
            <a:endParaRPr lang="en-US" altLang="zh-CN" dirty="0">
              <a:solidFill>
                <a:srgbClr val="FF0000"/>
              </a:solidFill>
            </a:endParaRPr>
          </a:p>
          <a:p>
            <a:pPr algn="l"/>
            <a:r>
              <a:rPr lang="en-US" altLang="zh-CN" dirty="0">
                <a:solidFill>
                  <a:srgbClr val="FF0000"/>
                </a:solidFill>
              </a:rPr>
              <a:t>2. </a:t>
            </a:r>
            <a:r>
              <a:rPr lang="zh-CN" altLang="en-US" dirty="0">
                <a:solidFill>
                  <a:srgbClr val="FF0000"/>
                </a:solidFill>
              </a:rPr>
              <a:t>信息共享</a:t>
            </a:r>
            <a:endParaRPr lang="en-US" altLang="zh-CN" dirty="0">
              <a:solidFill>
                <a:srgbClr val="FF0000"/>
              </a:solidFill>
            </a:endParaRPr>
          </a:p>
          <a:p>
            <a:pPr algn="l"/>
            <a:r>
              <a:rPr lang="en-US" altLang="zh-CN" dirty="0">
                <a:solidFill>
                  <a:srgbClr val="FF0000"/>
                </a:solidFill>
              </a:rPr>
              <a:t>3. </a:t>
            </a:r>
            <a:r>
              <a:rPr lang="zh-CN" altLang="en-US" dirty="0">
                <a:solidFill>
                  <a:srgbClr val="FF0000"/>
                </a:solidFill>
              </a:rPr>
              <a:t>信息保护</a:t>
            </a:r>
            <a:endParaRPr lang="en-US" altLang="zh-CN" dirty="0">
              <a:solidFill>
                <a:srgbClr val="FF0000"/>
              </a:solidFill>
            </a:endParaRPr>
          </a:p>
          <a:p>
            <a:pPr algn="l"/>
            <a:r>
              <a:rPr lang="en-US" altLang="zh-CN" dirty="0">
                <a:solidFill>
                  <a:srgbClr val="FF0000"/>
                </a:solidFill>
              </a:rPr>
              <a:t>4. </a:t>
            </a:r>
            <a:r>
              <a:rPr lang="zh-CN" altLang="en-US" dirty="0">
                <a:solidFill>
                  <a:srgbClr val="FF0000"/>
                </a:solidFill>
              </a:rPr>
              <a:t>动态增长</a:t>
            </a:r>
            <a:endParaRPr lang="en-US" altLang="zh-CN" dirty="0">
              <a:solidFill>
                <a:srgbClr val="FF0000"/>
              </a:solidFill>
            </a:endParaRPr>
          </a:p>
          <a:p>
            <a:pPr algn="l"/>
            <a:r>
              <a:rPr lang="en-US" altLang="zh-CN" dirty="0">
                <a:solidFill>
                  <a:srgbClr val="FF0000"/>
                </a:solidFill>
              </a:rPr>
              <a:t>5. </a:t>
            </a:r>
            <a:r>
              <a:rPr lang="zh-CN" altLang="en-US" dirty="0">
                <a:solidFill>
                  <a:srgbClr val="FF0000"/>
                </a:solidFill>
              </a:rPr>
              <a:t>动态链接</a:t>
            </a:r>
          </a:p>
        </p:txBody>
      </p:sp>
      <p:sp>
        <p:nvSpPr>
          <p:cNvPr id="3" name="文本框 2">
            <a:extLst>
              <a:ext uri="{FF2B5EF4-FFF2-40B4-BE49-F238E27FC236}">
                <a16:creationId xmlns:a16="http://schemas.microsoft.com/office/drawing/2014/main" id="{52C0D909-44F0-E70A-A304-4B2BE44E1984}"/>
              </a:ext>
            </a:extLst>
          </p:cNvPr>
          <p:cNvSpPr txBox="1"/>
          <p:nvPr/>
        </p:nvSpPr>
        <p:spPr>
          <a:xfrm>
            <a:off x="502444" y="2724476"/>
            <a:ext cx="1980029" cy="307777"/>
          </a:xfrm>
          <a:prstGeom prst="rect">
            <a:avLst/>
          </a:prstGeom>
          <a:noFill/>
          <a:ln w="12700">
            <a:noFill/>
          </a:ln>
        </p:spPr>
        <p:txBody>
          <a:bodyPr wrap="none" rtlCol="0">
            <a:spAutoFit/>
          </a:bodyPr>
          <a:lstStyle/>
          <a:p>
            <a:pPr algn="l"/>
            <a:r>
              <a:rPr lang="zh-CN" altLang="en-US" sz="1400" dirty="0">
                <a:solidFill>
                  <a:srgbClr val="FF0000"/>
                </a:solidFill>
              </a:rPr>
              <a:t>分段式存储管理优点：</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分段的基本原理</a:t>
            </a:r>
          </a:p>
        </p:txBody>
      </p:sp>
      <p:sp>
        <p:nvSpPr>
          <p:cNvPr id="22" name="i$lîďê"/>
          <p:cNvSpPr/>
          <p:nvPr/>
        </p:nvSpPr>
        <p:spPr>
          <a:xfrm>
            <a:off x="1187654" y="1855567"/>
            <a:ext cx="7399335" cy="607518"/>
          </a:xfrm>
          <a:prstGeom prst="rect">
            <a:avLst/>
          </a:prstGeom>
          <a:noFill/>
          <a:ln>
            <a:noFill/>
          </a:ln>
        </p:spPr>
        <p:txBody>
          <a:bodyPr wrap="square" lIns="68580" tIns="34290" rIns="68580" bIns="34290" anchor="ctr" anchorCtr="0">
            <a:noAutofit/>
          </a:bodyPr>
          <a:lstStyle/>
          <a:p>
            <a:endParaRPr lang="zh-CN" altLang="en-US" sz="1800" dirty="0"/>
          </a:p>
        </p:txBody>
      </p:sp>
      <p:sp>
        <p:nvSpPr>
          <p:cNvPr id="24" name="ïṧḷïḋè"/>
          <p:cNvSpPr/>
          <p:nvPr/>
        </p:nvSpPr>
        <p:spPr>
          <a:xfrm>
            <a:off x="1187655" y="737574"/>
            <a:ext cx="7399334" cy="311327"/>
          </a:xfrm>
          <a:prstGeom prst="rect">
            <a:avLst/>
          </a:prstGeom>
          <a:noFill/>
          <a:ln>
            <a:noFill/>
          </a:ln>
        </p:spPr>
        <p:txBody>
          <a:bodyPr wrap="square" lIns="68580" tIns="34290" rIns="68580" bIns="34290" anchor="ctr" anchorCtr="0">
            <a:noAutofit/>
          </a:bodyPr>
          <a:lstStyle/>
          <a:p>
            <a:r>
              <a:rPr lang="zh-CN" altLang="en-US" sz="1800" dirty="0"/>
              <a:t>段的长度由相应的逻辑信息的长度决定，因此各段长度不等。</a:t>
            </a:r>
          </a:p>
        </p:txBody>
      </p:sp>
      <p:graphicFrame>
        <p:nvGraphicFramePr>
          <p:cNvPr id="14" name="Group 30"/>
          <p:cNvGraphicFramePr>
            <a:graphicFrameLocks noGrp="1"/>
          </p:cNvGraphicFramePr>
          <p:nvPr/>
        </p:nvGraphicFramePr>
        <p:xfrm>
          <a:off x="1556732" y="1473727"/>
          <a:ext cx="5688330" cy="541655"/>
        </p:xfrm>
        <a:graphic>
          <a:graphicData uri="http://schemas.openxmlformats.org/drawingml/2006/table">
            <a:tbl>
              <a:tblPr/>
              <a:tblGrid>
                <a:gridCol w="2764790">
                  <a:extLst>
                    <a:ext uri="{9D8B030D-6E8A-4147-A177-3AD203B41FA5}">
                      <a16:colId xmlns:a16="http://schemas.microsoft.com/office/drawing/2014/main" val="20000"/>
                    </a:ext>
                  </a:extLst>
                </a:gridCol>
                <a:gridCol w="2923540">
                  <a:extLst>
                    <a:ext uri="{9D8B030D-6E8A-4147-A177-3AD203B41FA5}">
                      <a16:colId xmlns:a16="http://schemas.microsoft.com/office/drawing/2014/main" val="20001"/>
                    </a:ext>
                  </a:extLst>
                </a:gridCol>
              </a:tblGrid>
              <a:tr h="54165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2925" b="0" i="0" u="none" strike="noStrike" cap="none" normalizeH="0" baseline="0" dirty="0">
                          <a:ln>
                            <a:noFill/>
                          </a:ln>
                          <a:solidFill>
                            <a:schemeClr val="tx1"/>
                          </a:solidFill>
                          <a:effectLst/>
                          <a:latin typeface="+mn-ea"/>
                          <a:ea typeface="+mn-ea"/>
                        </a:rPr>
                        <a:t>段号</a:t>
                      </a:r>
                    </a:p>
                  </a:txBody>
                  <a:tcPr marL="95469" marR="95469" marT="47763" marB="477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2925" b="0" i="0" u="none" strike="noStrike" cap="none" normalizeH="0" baseline="0" dirty="0">
                          <a:ln>
                            <a:noFill/>
                          </a:ln>
                          <a:solidFill>
                            <a:schemeClr val="bg1"/>
                          </a:solidFill>
                          <a:effectLst/>
                          <a:latin typeface="+mn-ea"/>
                          <a:ea typeface="+mn-ea"/>
                        </a:rPr>
                        <a:t>段内地址</a:t>
                      </a:r>
                    </a:p>
                  </a:txBody>
                  <a:tcPr marL="95469" marR="95469" marT="47763" marB="477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bl>
          </a:graphicData>
        </a:graphic>
      </p:graphicFrame>
      <p:sp>
        <p:nvSpPr>
          <p:cNvPr id="15" name="Text Box 21"/>
          <p:cNvSpPr txBox="1">
            <a:spLocks noChangeArrowheads="1"/>
          </p:cNvSpPr>
          <p:nvPr/>
        </p:nvSpPr>
        <p:spPr bwMode="auto">
          <a:xfrm>
            <a:off x="1556733" y="2068650"/>
            <a:ext cx="811230" cy="3911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None/>
            </a:pPr>
            <a:r>
              <a:rPr lang="en-US" altLang="zh-CN" sz="2100" b="1"/>
              <a:t>31</a:t>
            </a:r>
          </a:p>
        </p:txBody>
      </p:sp>
      <p:sp>
        <p:nvSpPr>
          <p:cNvPr id="16" name="Text Box 23"/>
          <p:cNvSpPr txBox="1">
            <a:spLocks noChangeArrowheads="1"/>
          </p:cNvSpPr>
          <p:nvPr/>
        </p:nvSpPr>
        <p:spPr bwMode="auto">
          <a:xfrm>
            <a:off x="3891029" y="2068650"/>
            <a:ext cx="811230" cy="3911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None/>
            </a:pPr>
            <a:r>
              <a:rPr lang="en-US" altLang="zh-CN" sz="2100" b="1"/>
              <a:t>16</a:t>
            </a:r>
          </a:p>
        </p:txBody>
      </p:sp>
      <p:sp>
        <p:nvSpPr>
          <p:cNvPr id="17" name="Text Box 24"/>
          <p:cNvSpPr txBox="1">
            <a:spLocks noChangeArrowheads="1"/>
          </p:cNvSpPr>
          <p:nvPr/>
        </p:nvSpPr>
        <p:spPr bwMode="auto">
          <a:xfrm>
            <a:off x="4343149" y="2071825"/>
            <a:ext cx="811230" cy="3911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None/>
            </a:pPr>
            <a:r>
              <a:rPr lang="en-US" altLang="zh-CN" sz="2100" b="1"/>
              <a:t>15</a:t>
            </a:r>
          </a:p>
        </p:txBody>
      </p:sp>
      <p:sp>
        <p:nvSpPr>
          <p:cNvPr id="18" name="Text Box 25"/>
          <p:cNvSpPr txBox="1">
            <a:spLocks noChangeArrowheads="1"/>
          </p:cNvSpPr>
          <p:nvPr/>
        </p:nvSpPr>
        <p:spPr bwMode="auto">
          <a:xfrm>
            <a:off x="6912257" y="2068185"/>
            <a:ext cx="333101" cy="39116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Monotype Sorts" pitchFamily="2" charset="2"/>
              <a:buNone/>
            </a:pPr>
            <a:r>
              <a:rPr lang="en-US" altLang="zh-CN" sz="2100" b="1" dirty="0"/>
              <a:t>0</a:t>
            </a:r>
          </a:p>
        </p:txBody>
      </p:sp>
      <p:sp>
        <p:nvSpPr>
          <p:cNvPr id="3" name="文本框 2"/>
          <p:cNvSpPr txBox="1"/>
          <p:nvPr/>
        </p:nvSpPr>
        <p:spPr>
          <a:xfrm>
            <a:off x="1295400" y="2724150"/>
            <a:ext cx="6241415" cy="1630045"/>
          </a:xfrm>
          <a:prstGeom prst="rect">
            <a:avLst/>
          </a:prstGeom>
          <a:noFill/>
        </p:spPr>
        <p:txBody>
          <a:bodyPr wrap="square" rtlCol="0" anchor="t">
            <a:spAutoFit/>
          </a:bodyPr>
          <a:lstStyle/>
          <a:p>
            <a:r>
              <a:rPr lang="zh-CN" altLang="en-US" sz="2000" dirty="0"/>
              <a:t>段号的位数决定了每个进程最多可以分为几个段</a:t>
            </a:r>
          </a:p>
          <a:p>
            <a:endParaRPr lang="zh-CN" altLang="en-US" sz="2000" dirty="0"/>
          </a:p>
          <a:p>
            <a:endParaRPr lang="zh-CN" altLang="en-US" sz="2000" dirty="0"/>
          </a:p>
          <a:p>
            <a:r>
              <a:rPr lang="zh-CN" altLang="en-US" sz="2000" dirty="0"/>
              <a:t>段内地址位数决定了每个段的最大长度是多少</a:t>
            </a:r>
          </a:p>
          <a:p>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838200" y="20923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sp>
        <p:nvSpPr>
          <p:cNvPr id="2" name="文本框 1"/>
          <p:cNvSpPr txBox="1"/>
          <p:nvPr/>
        </p:nvSpPr>
        <p:spPr>
          <a:xfrm>
            <a:off x="16510" y="1069340"/>
            <a:ext cx="9289415" cy="1578610"/>
          </a:xfrm>
          <a:prstGeom prst="rect">
            <a:avLst/>
          </a:prstGeom>
          <a:noFill/>
        </p:spPr>
        <p:txBody>
          <a:bodyPr wrap="square" rtlCol="0" anchor="t">
            <a:noAutofit/>
          </a:bodyPr>
          <a:lstStyle/>
          <a:p>
            <a:r>
              <a:rPr lang="zh-CN" altLang="en-US" sz="1800" dirty="0"/>
              <a:t>支持多道程序的两种连续分配方式：</a:t>
            </a:r>
          </a:p>
          <a:p>
            <a:r>
              <a:rPr lang="zh-CN" altLang="en-US" sz="1800" dirty="0"/>
              <a:t>1.固定分区分配：缺乏灵活性，会产生大量的内部碎片(占不满分区)，内存的利用率很低。</a:t>
            </a:r>
          </a:p>
          <a:p>
            <a:r>
              <a:rPr lang="zh-CN" altLang="en-US" sz="1800" dirty="0"/>
              <a:t>2.动态分区分配：会产生很多外部碎片(难以利用的小分区)，虽然可以用“紧凑”技术来处理，但是“紧凑”的时间</a:t>
            </a:r>
            <a:r>
              <a:rPr lang="zh-CN" altLang="en-US" sz="1800" b="1" dirty="0">
                <a:solidFill>
                  <a:srgbClr val="FF0000"/>
                </a:solidFill>
              </a:rPr>
              <a:t>代价大</a:t>
            </a:r>
          </a:p>
          <a:p>
            <a:endParaRPr lang="zh-CN" altLang="en-US" sz="1800" dirty="0"/>
          </a:p>
          <a:p>
            <a:endParaRPr lang="zh-CN" altLang="en-US" sz="1800" dirty="0"/>
          </a:p>
          <a:p>
            <a:endParaRPr lang="zh-CN" altLang="en-US" sz="1800" dirty="0"/>
          </a:p>
          <a:p>
            <a:endParaRPr lang="zh-CN" altLang="en-US" sz="1800" dirty="0"/>
          </a:p>
          <a:p>
            <a:endParaRPr lang="zh-CN" altLang="en-US" sz="1800" dirty="0"/>
          </a:p>
        </p:txBody>
      </p:sp>
      <p:sp>
        <p:nvSpPr>
          <p:cNvPr id="3" name="文本框 2"/>
          <p:cNvSpPr txBox="1"/>
          <p:nvPr/>
        </p:nvSpPr>
        <p:spPr>
          <a:xfrm>
            <a:off x="3810000" y="-37381"/>
            <a:ext cx="4800600" cy="1322070"/>
          </a:xfrm>
          <a:prstGeom prst="rect">
            <a:avLst/>
          </a:prstGeom>
          <a:noFill/>
        </p:spPr>
        <p:txBody>
          <a:bodyPr wrap="square" rtlCol="0" anchor="t">
            <a:spAutoFit/>
          </a:bodyPr>
          <a:lstStyle/>
          <a:p>
            <a:r>
              <a:rPr lang="zh-CN" altLang="en-US" sz="2000" dirty="0"/>
              <a:t>连续分配：为用户进程分配的是一个</a:t>
            </a:r>
            <a:endParaRPr lang="en-US" altLang="zh-CN" sz="2000" dirty="0"/>
          </a:p>
          <a:p>
            <a:r>
              <a:rPr lang="zh-CN" altLang="en-US" sz="2000" dirty="0">
                <a:solidFill>
                  <a:srgbClr val="FF0000"/>
                </a:solidFill>
              </a:rPr>
              <a:t>连续的内存空间</a:t>
            </a:r>
            <a:r>
              <a:rPr lang="zh-CN" altLang="en-US" sz="2000" dirty="0"/>
              <a:t>。</a:t>
            </a:r>
          </a:p>
          <a:p>
            <a:r>
              <a:rPr lang="zh-CN" altLang="en-US" sz="2000" dirty="0"/>
              <a:t>非连续分配：为用户进程分配的是一些</a:t>
            </a:r>
            <a:endParaRPr lang="en-US" altLang="zh-CN" sz="2000" dirty="0"/>
          </a:p>
          <a:p>
            <a:r>
              <a:rPr lang="zh-CN" altLang="en-US" sz="2000" dirty="0">
                <a:solidFill>
                  <a:srgbClr val="FF0000"/>
                </a:solidFill>
              </a:rPr>
              <a:t>分散的内存空间</a:t>
            </a:r>
            <a:r>
              <a:rPr lang="zh-CN" altLang="en-US" sz="2000" dirty="0"/>
              <a:t>。</a:t>
            </a:r>
          </a:p>
        </p:txBody>
      </p:sp>
      <p:sp>
        <p:nvSpPr>
          <p:cNvPr id="4" name="文本框 3"/>
          <p:cNvSpPr txBox="1"/>
          <p:nvPr/>
        </p:nvSpPr>
        <p:spPr>
          <a:xfrm>
            <a:off x="152400" y="2495550"/>
            <a:ext cx="8910320" cy="645160"/>
          </a:xfrm>
          <a:prstGeom prst="rect">
            <a:avLst/>
          </a:prstGeom>
          <a:noFill/>
        </p:spPr>
        <p:txBody>
          <a:bodyPr wrap="square" rtlCol="0" anchor="t">
            <a:spAutoFit/>
          </a:bodyPr>
          <a:lstStyle/>
          <a:p>
            <a:r>
              <a:rPr lang="zh-CN" altLang="en-US" sz="1800" dirty="0">
                <a:solidFill>
                  <a:schemeClr val="accent2">
                    <a:lumMod val="75000"/>
                  </a:schemeClr>
                </a:solidFill>
                <a:sym typeface="+mn-ea"/>
              </a:rPr>
              <a:t>造成它们缺点的一个本质原因就在于连续分配方式要求进程占用的必须是一整段的连续的内存区域，因此：</a:t>
            </a:r>
          </a:p>
        </p:txBody>
      </p:sp>
      <p:sp>
        <p:nvSpPr>
          <p:cNvPr id="5" name="文本框 4"/>
          <p:cNvSpPr txBox="1"/>
          <p:nvPr/>
        </p:nvSpPr>
        <p:spPr>
          <a:xfrm>
            <a:off x="152400" y="3257550"/>
            <a:ext cx="8527415" cy="645160"/>
          </a:xfrm>
          <a:prstGeom prst="rect">
            <a:avLst/>
          </a:prstGeom>
          <a:noFill/>
        </p:spPr>
        <p:txBody>
          <a:bodyPr wrap="square" rtlCol="0" anchor="t">
            <a:spAutoFit/>
          </a:bodyPr>
          <a:lstStyle/>
          <a:p>
            <a:r>
              <a:rPr lang="zh-CN" altLang="en-US" sz="1800" dirty="0">
                <a:solidFill>
                  <a:schemeClr val="accent6">
                    <a:lumMod val="75000"/>
                  </a:schemeClr>
                </a:solidFill>
                <a:sym typeface="+mn-ea"/>
              </a:rPr>
              <a:t>能不能将一个进程分散地装入到许多不相邻的分区中，便可充分地利用内存，而无需再进行"紧凑"？</a:t>
            </a:r>
          </a:p>
        </p:txBody>
      </p:sp>
      <p:sp>
        <p:nvSpPr>
          <p:cNvPr id="6" name="文本框 5"/>
          <p:cNvSpPr txBox="1"/>
          <p:nvPr/>
        </p:nvSpPr>
        <p:spPr>
          <a:xfrm>
            <a:off x="609600" y="4171950"/>
            <a:ext cx="8451215" cy="368300"/>
          </a:xfrm>
          <a:prstGeom prst="rect">
            <a:avLst/>
          </a:prstGeom>
          <a:noFill/>
        </p:spPr>
        <p:txBody>
          <a:bodyPr wrap="square" rtlCol="0" anchor="t">
            <a:spAutoFit/>
          </a:bodyPr>
          <a:lstStyle/>
          <a:p>
            <a:r>
              <a:rPr lang="zh-CN" altLang="en-US" sz="1800" dirty="0">
                <a:solidFill>
                  <a:srgbClr val="FF0000"/>
                </a:solidFill>
                <a:sym typeface="+mn-ea"/>
              </a:rPr>
              <a:t>基于此思想，便产生了非连续分配管理方式，或者称离散分配管理方式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p:bldP spid="6"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209550"/>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段表</a:t>
            </a:r>
          </a:p>
        </p:txBody>
      </p:sp>
      <p:sp>
        <p:nvSpPr>
          <p:cNvPr id="29" name="矩形 28"/>
          <p:cNvSpPr/>
          <p:nvPr/>
        </p:nvSpPr>
        <p:spPr>
          <a:xfrm>
            <a:off x="612775" y="845820"/>
            <a:ext cx="7933690" cy="439420"/>
          </a:xfrm>
          <a:prstGeom prst="rect">
            <a:avLst/>
          </a:prstGeom>
        </p:spPr>
        <p:txBody>
          <a:bodyPr wrap="square">
            <a:noAutofit/>
          </a:bodyPr>
          <a:lstStyle/>
          <a:p>
            <a:pPr indent="457200" algn="l">
              <a:lnSpc>
                <a:spcPct val="123000"/>
              </a:lnSpc>
            </a:pPr>
            <a:r>
              <a:rPr lang="zh-CN" altLang="en-US" sz="1800" dirty="0"/>
              <a:t>在分段式存储管理系统中，为每个分段分配一个连续的分区。进程中的各个段可以离散地装入内存中不同的分区中。</a:t>
            </a:r>
          </a:p>
        </p:txBody>
      </p:sp>
      <p:sp>
        <p:nvSpPr>
          <p:cNvPr id="36" name="内容占位符 2"/>
          <p:cNvSpPr txBox="1"/>
          <p:nvPr/>
        </p:nvSpPr>
        <p:spPr>
          <a:xfrm>
            <a:off x="152400" y="2419784"/>
            <a:ext cx="4096942" cy="990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7000"/>
              </a:lnSpc>
              <a:spcBef>
                <a:spcPts val="600"/>
              </a:spcBef>
              <a:spcAft>
                <a:spcPts val="600"/>
              </a:spcAft>
              <a:buClr>
                <a:srgbClr val="FF0000"/>
              </a:buClr>
              <a:buFont typeface="Wingdings" panose="05000000000000000000" pitchFamily="2" charset="2"/>
              <a:buChar char="Ø"/>
              <a:defRPr/>
            </a:pPr>
            <a:r>
              <a:rPr lang="zh-CN" altLang="en-US" sz="1650" dirty="0"/>
              <a:t>每个段在表中占有一个表项，记录了该段在内存中的</a:t>
            </a:r>
            <a:r>
              <a:rPr lang="zh-CN" altLang="en-US" sz="1650" dirty="0">
                <a:solidFill>
                  <a:srgbClr val="FF0000"/>
                </a:solidFill>
              </a:rPr>
              <a:t>首地址</a:t>
            </a:r>
            <a:r>
              <a:rPr lang="zh-CN" altLang="en-US" sz="1650" dirty="0"/>
              <a:t>（基址）和</a:t>
            </a:r>
            <a:r>
              <a:rPr lang="zh-CN" altLang="en-US" sz="1650" dirty="0">
                <a:solidFill>
                  <a:srgbClr val="FF0000"/>
                </a:solidFill>
              </a:rPr>
              <a:t>段长</a:t>
            </a:r>
          </a:p>
        </p:txBody>
      </p:sp>
      <p:sp>
        <p:nvSpPr>
          <p:cNvPr id="38" name="内容占位符 2"/>
          <p:cNvSpPr txBox="1"/>
          <p:nvPr/>
        </p:nvSpPr>
        <p:spPr>
          <a:xfrm>
            <a:off x="4648200" y="2343150"/>
            <a:ext cx="3898180" cy="19761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1650" dirty="0"/>
              <a:t>为了保证程序能正常运行，就必须能从物理内存中找到各个逻辑段的存放位置。为此，需要每个进程建立一张段映射表，简称</a:t>
            </a:r>
            <a:r>
              <a:rPr lang="zh-CN" altLang="en-US" sz="1650" dirty="0">
                <a:solidFill>
                  <a:srgbClr val="FF0000"/>
                </a:solidFill>
              </a:rPr>
              <a:t>"段表"</a:t>
            </a:r>
          </a:p>
        </p:txBody>
      </p:sp>
      <p:pic>
        <p:nvPicPr>
          <p:cNvPr id="118" name="图片 117"/>
          <p:cNvPicPr/>
          <p:nvPr/>
        </p:nvPicPr>
        <p:blipFill>
          <a:blip r:embed="rId2">
            <a:lum contrast="30000"/>
          </a:blip>
          <a:stretch>
            <a:fillRect/>
          </a:stretch>
        </p:blipFill>
        <p:spPr>
          <a:xfrm>
            <a:off x="914400" y="3409950"/>
            <a:ext cx="2447925" cy="13843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利用段表实现地址映射</a:t>
            </a:r>
          </a:p>
        </p:txBody>
      </p:sp>
      <p:graphicFrame>
        <p:nvGraphicFramePr>
          <p:cNvPr id="31" name="Group 105"/>
          <p:cNvGraphicFramePr>
            <a:graphicFrameLocks noGrp="1"/>
          </p:cNvGraphicFramePr>
          <p:nvPr>
            <p:custDataLst>
              <p:tags r:id="rId1"/>
            </p:custDataLst>
          </p:nvPr>
        </p:nvGraphicFramePr>
        <p:xfrm>
          <a:off x="887989" y="805489"/>
          <a:ext cx="1610995" cy="1469259"/>
        </p:xfrm>
        <a:graphic>
          <a:graphicData uri="http://schemas.openxmlformats.org/drawingml/2006/table">
            <a:tbl>
              <a:tblPr/>
              <a:tblGrid>
                <a:gridCol w="508635">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tblGrid>
              <a:tr h="5715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42" marB="34542" horzOverflow="overflow">
                    <a:lnL cap="flat">
                      <a:noFill/>
                    </a:lnL>
                    <a:lnR>
                      <a:noFill/>
                    </a:lnR>
                    <a:lnT cap="flat">
                      <a:noFill/>
                    </a:lnT>
                    <a:lnB>
                      <a:noFill/>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b="1" i="0" u="none" strike="noStrike" cap="none" normalizeH="0" baseline="0" dirty="0">
                          <a:ln>
                            <a:noFill/>
                          </a:ln>
                          <a:solidFill>
                            <a:schemeClr val="tx1"/>
                          </a:solidFill>
                          <a:effectLst/>
                          <a:latin typeface="+mn-ea"/>
                          <a:ea typeface="+mn-ea"/>
                        </a:rPr>
                        <a:t>作业空间</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(MAIN)=0</a:t>
                      </a:r>
                    </a:p>
                  </a:txBody>
                  <a:tcPr marL="69056" marR="69056" marT="34542" marB="34542"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908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69056" marR="69056" marT="34542" marB="3454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3">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42" marB="345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845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42" marB="34542"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2"/>
                  </a:ext>
                </a:extLst>
              </a:tr>
              <a:tr h="29972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30K</a:t>
                      </a:r>
                    </a:p>
                  </a:txBody>
                  <a:tcPr marL="69056" marR="69056" marT="34542" marB="34542"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3"/>
                  </a:ext>
                </a:extLst>
              </a:tr>
            </a:tbl>
          </a:graphicData>
        </a:graphic>
      </p:graphicFrame>
      <p:graphicFrame>
        <p:nvGraphicFramePr>
          <p:cNvPr id="32" name="Group 107"/>
          <p:cNvGraphicFramePr>
            <a:graphicFrameLocks noGrp="1"/>
          </p:cNvGraphicFramePr>
          <p:nvPr/>
        </p:nvGraphicFramePr>
        <p:xfrm>
          <a:off x="859665" y="2259572"/>
          <a:ext cx="1678940" cy="893445"/>
        </p:xfrm>
        <a:graphic>
          <a:graphicData uri="http://schemas.openxmlformats.org/drawingml/2006/table">
            <a:tbl>
              <a:tblPr/>
              <a:tblGrid>
                <a:gridCol w="530225">
                  <a:extLst>
                    <a:ext uri="{9D8B030D-6E8A-4147-A177-3AD203B41FA5}">
                      <a16:colId xmlns:a16="http://schemas.microsoft.com/office/drawing/2014/main" val="20000"/>
                    </a:ext>
                  </a:extLst>
                </a:gridCol>
                <a:gridCol w="1148715">
                  <a:extLst>
                    <a:ext uri="{9D8B030D-6E8A-4147-A177-3AD203B41FA5}">
                      <a16:colId xmlns:a16="http://schemas.microsoft.com/office/drawing/2014/main" val="20001"/>
                    </a:ext>
                  </a:extLst>
                </a:gridCol>
              </a:tblGrid>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cap="flat">
                      <a:noFill/>
                    </a:lnL>
                    <a:lnR>
                      <a:noFill/>
                    </a:lnR>
                    <a:lnT cap="flat">
                      <a:noFill/>
                    </a:lnT>
                    <a:lnB>
                      <a:noFill/>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(X)=1</a:t>
                      </a:r>
                    </a:p>
                  </a:txBody>
                  <a:tcPr marL="69056" marR="69056" marT="34459" marB="3445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20K</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2"/>
                  </a:ext>
                </a:extLst>
              </a:tr>
            </a:tbl>
          </a:graphicData>
        </a:graphic>
      </p:graphicFrame>
      <p:graphicFrame>
        <p:nvGraphicFramePr>
          <p:cNvPr id="34" name="Group 140"/>
          <p:cNvGraphicFramePr>
            <a:graphicFrameLocks noGrp="1"/>
          </p:cNvGraphicFramePr>
          <p:nvPr/>
        </p:nvGraphicFramePr>
        <p:xfrm>
          <a:off x="927279" y="3135872"/>
          <a:ext cx="1620520" cy="893445"/>
        </p:xfrm>
        <a:graphic>
          <a:graphicData uri="http://schemas.openxmlformats.org/drawingml/2006/table">
            <a:tbl>
              <a:tblPr/>
              <a:tblGrid>
                <a:gridCol w="511810">
                  <a:extLst>
                    <a:ext uri="{9D8B030D-6E8A-4147-A177-3AD203B41FA5}">
                      <a16:colId xmlns:a16="http://schemas.microsoft.com/office/drawing/2014/main" val="20000"/>
                    </a:ext>
                  </a:extLst>
                </a:gridCol>
                <a:gridCol w="1108710">
                  <a:extLst>
                    <a:ext uri="{9D8B030D-6E8A-4147-A177-3AD203B41FA5}">
                      <a16:colId xmlns:a16="http://schemas.microsoft.com/office/drawing/2014/main" val="20001"/>
                    </a:ext>
                  </a:extLst>
                </a:gridCol>
              </a:tblGrid>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cap="flat">
                      <a:noFill/>
                    </a:lnL>
                    <a:lnR>
                      <a:noFill/>
                    </a:lnR>
                    <a:lnT cap="flat">
                      <a:noFill/>
                    </a:lnT>
                    <a:lnB>
                      <a:noFill/>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(D)=2</a:t>
                      </a:r>
                    </a:p>
                  </a:txBody>
                  <a:tcPr marL="69056" marR="69056" marT="34459" marB="3445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15K</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2"/>
                  </a:ext>
                </a:extLst>
              </a:tr>
            </a:tbl>
          </a:graphicData>
        </a:graphic>
      </p:graphicFrame>
      <p:graphicFrame>
        <p:nvGraphicFramePr>
          <p:cNvPr id="36" name="Group 124"/>
          <p:cNvGraphicFramePr>
            <a:graphicFrameLocks noGrp="1"/>
          </p:cNvGraphicFramePr>
          <p:nvPr/>
        </p:nvGraphicFramePr>
        <p:xfrm>
          <a:off x="927279" y="4040747"/>
          <a:ext cx="1610995" cy="893445"/>
        </p:xfrm>
        <a:graphic>
          <a:graphicData uri="http://schemas.openxmlformats.org/drawingml/2006/table">
            <a:tbl>
              <a:tblPr/>
              <a:tblGrid>
                <a:gridCol w="508635">
                  <a:extLst>
                    <a:ext uri="{9D8B030D-6E8A-4147-A177-3AD203B41FA5}">
                      <a16:colId xmlns:a16="http://schemas.microsoft.com/office/drawing/2014/main" val="20000"/>
                    </a:ext>
                  </a:extLst>
                </a:gridCol>
                <a:gridCol w="1102360">
                  <a:extLst>
                    <a:ext uri="{9D8B030D-6E8A-4147-A177-3AD203B41FA5}">
                      <a16:colId xmlns:a16="http://schemas.microsoft.com/office/drawing/2014/main" val="20001"/>
                    </a:ext>
                  </a:extLst>
                </a:gridCol>
              </a:tblGrid>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cap="flat">
                      <a:noFill/>
                    </a:lnL>
                    <a:lnR>
                      <a:noFill/>
                    </a:lnR>
                    <a:lnT cap="flat">
                      <a:noFill/>
                    </a:lnT>
                    <a:lnB>
                      <a:noFill/>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(S)=3</a:t>
                      </a:r>
                    </a:p>
                  </a:txBody>
                  <a:tcPr marL="69056" marR="69056" marT="34459" marB="34459"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rowSpan="2">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3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459" marB="344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10K</a:t>
                      </a:r>
                    </a:p>
                  </a:txBody>
                  <a:tcPr marL="69056" marR="69056" marT="34459" marB="34459"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2"/>
                  </a:ext>
                </a:extLst>
              </a:tr>
            </a:tbl>
          </a:graphicData>
        </a:graphic>
      </p:graphicFrame>
      <p:graphicFrame>
        <p:nvGraphicFramePr>
          <p:cNvPr id="38" name="Group 417"/>
          <p:cNvGraphicFramePr>
            <a:graphicFrameLocks noGrp="1"/>
          </p:cNvGraphicFramePr>
          <p:nvPr>
            <p:custDataLst>
              <p:tags r:id="rId2"/>
            </p:custDataLst>
            <p:extLst>
              <p:ext uri="{D42A27DB-BD31-4B8C-83A1-F6EECF244321}">
                <p14:modId xmlns:p14="http://schemas.microsoft.com/office/powerpoint/2010/main" val="1934084598"/>
              </p:ext>
            </p:extLst>
          </p:nvPr>
        </p:nvGraphicFramePr>
        <p:xfrm>
          <a:off x="3510298" y="1811896"/>
          <a:ext cx="1617980" cy="2396331"/>
        </p:xfrm>
        <a:graphic>
          <a:graphicData uri="http://schemas.openxmlformats.org/drawingml/2006/table">
            <a:tbl>
              <a:tblPr>
                <a:tableStyleId>{5DA37D80-6434-44D0-A028-1B22A696006F}</a:tableStyleId>
              </a:tblPr>
              <a:tblGrid>
                <a:gridCol w="522605">
                  <a:extLst>
                    <a:ext uri="{9D8B030D-6E8A-4147-A177-3AD203B41FA5}">
                      <a16:colId xmlns:a16="http://schemas.microsoft.com/office/drawing/2014/main" val="20000"/>
                    </a:ext>
                  </a:extLst>
                </a:gridCol>
                <a:gridCol w="522605">
                  <a:extLst>
                    <a:ext uri="{9D8B030D-6E8A-4147-A177-3AD203B41FA5}">
                      <a16:colId xmlns:a16="http://schemas.microsoft.com/office/drawing/2014/main" val="20001"/>
                    </a:ext>
                  </a:extLst>
                </a:gridCol>
                <a:gridCol w="572770">
                  <a:extLst>
                    <a:ext uri="{9D8B030D-6E8A-4147-A177-3AD203B41FA5}">
                      <a16:colId xmlns:a16="http://schemas.microsoft.com/office/drawing/2014/main" val="20002"/>
                    </a:ext>
                  </a:extLst>
                </a:gridCol>
              </a:tblGrid>
              <a:tr h="374015">
                <a:tc gridSpan="3">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u="none" strike="noStrike" cap="none" normalizeH="0" baseline="0" dirty="0">
                          <a:ln>
                            <a:noFill/>
                          </a:ln>
                          <a:effectLst/>
                          <a:latin typeface="+mn-ea"/>
                          <a:ea typeface="+mn-ea"/>
                        </a:rPr>
                        <a:t>段表</a:t>
                      </a:r>
                      <a:endParaRPr kumimoji="1" lang="zh-CN" altLang="en-US" sz="1500" b="0" i="0" u="none" strike="noStrike" cap="none" normalizeH="0" baseline="0" dirty="0">
                        <a:ln>
                          <a:noFill/>
                        </a:ln>
                        <a:solidFill>
                          <a:schemeClr val="tx1"/>
                        </a:solidFill>
                        <a:effectLst/>
                        <a:latin typeface="+mn-ea"/>
                        <a:ea typeface="+mn-ea"/>
                      </a:endParaRPr>
                    </a:p>
                  </a:txBody>
                  <a:tcPr marL="69056" marR="69056" marT="34528" marB="3452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740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u="none" strike="noStrike" cap="none" normalizeH="0" baseline="0" dirty="0">
                          <a:ln>
                            <a:noFill/>
                          </a:ln>
                          <a:effectLst/>
                          <a:latin typeface="+mn-ea"/>
                          <a:ea typeface="+mn-ea"/>
                        </a:rPr>
                        <a:t>段号</a:t>
                      </a:r>
                      <a:endParaRPr kumimoji="1" lang="zh-CN" altLang="en-US" sz="1500" b="0" i="0" u="none" strike="noStrike" cap="none" normalizeH="0" baseline="0" dirty="0">
                        <a:ln>
                          <a:noFill/>
                        </a:ln>
                        <a:solidFill>
                          <a:schemeClr val="tx1"/>
                        </a:solidFill>
                        <a:effectLst/>
                        <a:latin typeface="+mn-ea"/>
                        <a:ea typeface="+mn-ea"/>
                      </a:endParaRPr>
                    </a:p>
                  </a:txBody>
                  <a:tcPr marL="69056" marR="69056" marT="34528" marB="34528"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u="none" strike="noStrike" cap="none" normalizeH="0" baseline="0">
                          <a:ln>
                            <a:noFill/>
                          </a:ln>
                          <a:effectLst/>
                          <a:latin typeface="+mn-ea"/>
                          <a:ea typeface="+mn-ea"/>
                        </a:rPr>
                        <a:t>段长</a:t>
                      </a:r>
                      <a:endParaRPr kumimoji="1" lang="zh-CN" altLang="en-US" sz="1500" b="0" i="0" u="none" strike="noStrike" cap="none" normalizeH="0" baseline="0">
                        <a:ln>
                          <a:noFill/>
                        </a:ln>
                        <a:solidFill>
                          <a:schemeClr val="tx1"/>
                        </a:solidFill>
                        <a:effectLst/>
                        <a:latin typeface="+mn-ea"/>
                        <a:ea typeface="+mn-ea"/>
                      </a:endParaRPr>
                    </a:p>
                  </a:txBody>
                  <a:tcPr marL="69056" marR="69056" marT="34528" marB="34528"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u="none" strike="noStrike" cap="none" normalizeH="0" baseline="0" dirty="0">
                          <a:ln>
                            <a:noFill/>
                          </a:ln>
                          <a:effectLst/>
                          <a:latin typeface="+mn-ea"/>
                          <a:ea typeface="+mn-ea"/>
                        </a:rPr>
                        <a:t>起始地址</a:t>
                      </a:r>
                      <a:endParaRPr kumimoji="1" lang="zh-CN" altLang="en-US" sz="1500" b="0" i="0" u="none" strike="noStrike" cap="none" normalizeH="0" baseline="0" dirty="0">
                        <a:ln>
                          <a:noFill/>
                        </a:ln>
                        <a:solidFill>
                          <a:schemeClr val="tx1"/>
                        </a:solidFill>
                        <a:effectLst/>
                        <a:latin typeface="+mn-ea"/>
                        <a:ea typeface="+mn-ea"/>
                      </a:endParaRPr>
                    </a:p>
                  </a:txBody>
                  <a:tcPr marL="69056" marR="69056" marT="34528" marB="34528" anchor="ctr" horzOverflow="overflow">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0</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30K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40K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3740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1</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20K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80K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3740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2</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15K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120K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3740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3</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10K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u="none" strike="noStrike" cap="none" normalizeH="0" baseline="0" dirty="0">
                          <a:ln>
                            <a:noFill/>
                          </a:ln>
                          <a:effectLst/>
                        </a:rPr>
                        <a:t>150K</a:t>
                      </a:r>
                      <a:endPar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bl>
          </a:graphicData>
        </a:graphic>
      </p:graphicFrame>
      <p:graphicFrame>
        <p:nvGraphicFramePr>
          <p:cNvPr id="39" name="Group 392"/>
          <p:cNvGraphicFramePr>
            <a:graphicFrameLocks noGrp="1"/>
          </p:cNvGraphicFramePr>
          <p:nvPr>
            <p:extLst>
              <p:ext uri="{D42A27DB-BD31-4B8C-83A1-F6EECF244321}">
                <p14:modId xmlns:p14="http://schemas.microsoft.com/office/powerpoint/2010/main" val="2458140747"/>
              </p:ext>
            </p:extLst>
          </p:nvPr>
        </p:nvGraphicFramePr>
        <p:xfrm>
          <a:off x="6228947" y="546063"/>
          <a:ext cx="1877695" cy="4614214"/>
        </p:xfrm>
        <a:graphic>
          <a:graphicData uri="http://schemas.openxmlformats.org/drawingml/2006/table">
            <a:tbl>
              <a:tblPr/>
              <a:tblGrid>
                <a:gridCol w="1195070">
                  <a:extLst>
                    <a:ext uri="{9D8B030D-6E8A-4147-A177-3AD203B41FA5}">
                      <a16:colId xmlns:a16="http://schemas.microsoft.com/office/drawing/2014/main" val="20000"/>
                    </a:ext>
                  </a:extLst>
                </a:gridCol>
                <a:gridCol w="682625">
                  <a:extLst>
                    <a:ext uri="{9D8B030D-6E8A-4147-A177-3AD203B41FA5}">
                      <a16:colId xmlns:a16="http://schemas.microsoft.com/office/drawing/2014/main" val="20001"/>
                    </a:ext>
                  </a:extLst>
                </a:gridCol>
              </a:tblGrid>
              <a:tr h="29718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b="1" i="0" u="none" strike="noStrike" cap="none" normalizeH="0" baseline="0" dirty="0">
                          <a:ln>
                            <a:noFill/>
                          </a:ln>
                          <a:solidFill>
                            <a:schemeClr val="tx1"/>
                          </a:solidFill>
                          <a:effectLst/>
                          <a:latin typeface="+mn-ea"/>
                          <a:ea typeface="+mn-ea"/>
                        </a:rPr>
                        <a:t>内存空间</a:t>
                      </a:r>
                    </a:p>
                  </a:txBody>
                  <a:tcPr marL="69056" marR="69056" marT="34527" marB="34527"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9056" marR="69056" marT="34527" marB="34527"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297180">
                <a:tc rowSpan="2">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1"/>
                      </a:fgClr>
                      <a:bgClr>
                        <a:srgbClr val="FFFFFF"/>
                      </a:bgClr>
                    </a:patt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a:t>
                      </a:r>
                    </a:p>
                  </a:txBody>
                  <a:tcPr marL="69056" marR="69056" marT="34527" marB="34527"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2595">
                <a:tc vMerge="1">
                  <a:txBody>
                    <a:bodyPr/>
                    <a:lstStyle/>
                    <a:p>
                      <a:endParaRPr lang="zh-CN"/>
                    </a:p>
                  </a:txBody>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2359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(MAIN)=0</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30K</a:t>
                      </a: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40K</a:t>
                      </a:r>
                    </a:p>
                  </a:txBody>
                  <a:tcPr marL="69056" marR="69056" marT="34527" marB="34527"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957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1"/>
                      </a:fgClr>
                      <a:bgClr>
                        <a:srgbClr val="FFFFFF"/>
                      </a:bgClr>
                    </a:patt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80K</a:t>
                      </a:r>
                    </a:p>
                  </a:txBody>
                  <a:tcPr marL="69056" marR="69056" marT="34527" marB="34527"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0388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(X)=1</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20K</a:t>
                      </a: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29718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1"/>
                      </a:fgClr>
                      <a:bgClr>
                        <a:srgbClr val="FFFFFF"/>
                      </a:bgClr>
                    </a:patt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120K</a:t>
                      </a:r>
                    </a:p>
                  </a:txBody>
                  <a:tcPr marL="69056" marR="69056" marT="34527" marB="34527"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5715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(D)=2</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15K</a:t>
                      </a: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9718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wdUpDiag">
                      <a:fgClr>
                        <a:schemeClr val="accent1"/>
                      </a:fgClr>
                      <a:bgClr>
                        <a:srgbClr val="FFFFFF"/>
                      </a:bgClr>
                    </a:patt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150K</a:t>
                      </a:r>
                    </a:p>
                  </a:txBody>
                  <a:tcPr marL="69056" marR="69056" marT="34527" marB="34527" anchor="b"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57150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(S)=3</a:t>
                      </a:r>
                    </a:p>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10K</a:t>
                      </a:r>
                    </a:p>
                  </a:txBody>
                  <a:tcPr marL="69056" marR="69056" marT="34527" marB="345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7" marB="34527" anchor="ct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0" name="Line 393"/>
          <p:cNvSpPr>
            <a:spLocks noChangeShapeType="1"/>
          </p:cNvSpPr>
          <p:nvPr/>
        </p:nvSpPr>
        <p:spPr bwMode="auto">
          <a:xfrm>
            <a:off x="2581963" y="1726171"/>
            <a:ext cx="1451540" cy="960457"/>
          </a:xfrm>
          <a:prstGeom prst="line">
            <a:avLst/>
          </a:prstGeom>
          <a:noFill/>
          <a:ln w="1905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2" name="Line 394"/>
          <p:cNvSpPr>
            <a:spLocks noChangeShapeType="1"/>
          </p:cNvSpPr>
          <p:nvPr/>
        </p:nvSpPr>
        <p:spPr bwMode="auto">
          <a:xfrm>
            <a:off x="2538748" y="2726296"/>
            <a:ext cx="1471081" cy="379149"/>
          </a:xfrm>
          <a:prstGeom prst="line">
            <a:avLst/>
          </a:prstGeom>
          <a:noFill/>
          <a:ln w="1905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4" name="Line 395"/>
          <p:cNvSpPr>
            <a:spLocks noChangeShapeType="1"/>
          </p:cNvSpPr>
          <p:nvPr/>
        </p:nvSpPr>
        <p:spPr bwMode="auto">
          <a:xfrm flipV="1">
            <a:off x="2538748" y="3516871"/>
            <a:ext cx="1471081" cy="123826"/>
          </a:xfrm>
          <a:prstGeom prst="line">
            <a:avLst/>
          </a:prstGeom>
          <a:noFill/>
          <a:ln w="1905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5" name="Line 396"/>
          <p:cNvSpPr>
            <a:spLocks noChangeShapeType="1"/>
          </p:cNvSpPr>
          <p:nvPr/>
        </p:nvSpPr>
        <p:spPr bwMode="auto">
          <a:xfrm flipV="1">
            <a:off x="2538748" y="3926445"/>
            <a:ext cx="1471081" cy="571501"/>
          </a:xfrm>
          <a:prstGeom prst="line">
            <a:avLst/>
          </a:prstGeom>
          <a:noFill/>
          <a:ln w="1905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6" name="Line 397"/>
          <p:cNvSpPr>
            <a:spLocks noChangeShapeType="1"/>
          </p:cNvSpPr>
          <p:nvPr/>
        </p:nvSpPr>
        <p:spPr bwMode="auto">
          <a:xfrm flipV="1">
            <a:off x="5110498" y="1468997"/>
            <a:ext cx="971550" cy="10858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7" name="Line 398"/>
          <p:cNvSpPr>
            <a:spLocks noChangeShapeType="1"/>
          </p:cNvSpPr>
          <p:nvPr/>
        </p:nvSpPr>
        <p:spPr bwMode="auto">
          <a:xfrm flipV="1">
            <a:off x="5110498" y="2554847"/>
            <a:ext cx="1028700" cy="2857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8" name="Line 399"/>
          <p:cNvSpPr>
            <a:spLocks noChangeShapeType="1"/>
          </p:cNvSpPr>
          <p:nvPr/>
        </p:nvSpPr>
        <p:spPr bwMode="auto">
          <a:xfrm>
            <a:off x="5110498" y="3126347"/>
            <a:ext cx="1028700" cy="4000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9" name="Line 400"/>
          <p:cNvSpPr>
            <a:spLocks noChangeShapeType="1"/>
          </p:cNvSpPr>
          <p:nvPr/>
        </p:nvSpPr>
        <p:spPr bwMode="auto">
          <a:xfrm>
            <a:off x="5110498" y="3469247"/>
            <a:ext cx="1028700" cy="97155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2" name="文本框 1"/>
          <p:cNvSpPr txBox="1"/>
          <p:nvPr/>
        </p:nvSpPr>
        <p:spPr>
          <a:xfrm>
            <a:off x="3200400" y="59055"/>
            <a:ext cx="4572000" cy="368300"/>
          </a:xfrm>
          <a:prstGeom prst="rect">
            <a:avLst/>
          </a:prstGeom>
          <a:noFill/>
        </p:spPr>
        <p:txBody>
          <a:bodyPr wrap="square" rtlCol="0" anchor="t">
            <a:spAutoFit/>
          </a:bodyPr>
          <a:lstStyle/>
          <a:p>
            <a:r>
              <a:rPr lang="zh-CN" altLang="en-US" sz="1800"/>
              <a:t>如下为段表和内存、各段之间的关系：</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分段系统的地址变换过程</a:t>
            </a:r>
          </a:p>
        </p:txBody>
      </p:sp>
      <p:graphicFrame>
        <p:nvGraphicFramePr>
          <p:cNvPr id="31" name="Group 18"/>
          <p:cNvGraphicFramePr>
            <a:graphicFrameLocks noGrp="1"/>
          </p:cNvGraphicFramePr>
          <p:nvPr>
            <p:extLst>
              <p:ext uri="{D42A27DB-BD31-4B8C-83A1-F6EECF244321}">
                <p14:modId xmlns:p14="http://schemas.microsoft.com/office/powerpoint/2010/main" val="2203002227"/>
              </p:ext>
            </p:extLst>
          </p:nvPr>
        </p:nvGraphicFramePr>
        <p:xfrm>
          <a:off x="876300" y="1748914"/>
          <a:ext cx="2228850" cy="323850"/>
        </p:xfrm>
        <a:graphic>
          <a:graphicData uri="http://schemas.openxmlformats.org/drawingml/2006/table">
            <a:tbl>
              <a:tblPr/>
              <a:tblGrid>
                <a:gridCol w="1057275">
                  <a:extLst>
                    <a:ext uri="{9D8B030D-6E8A-4147-A177-3AD203B41FA5}">
                      <a16:colId xmlns:a16="http://schemas.microsoft.com/office/drawing/2014/main" val="20000"/>
                    </a:ext>
                  </a:extLst>
                </a:gridCol>
                <a:gridCol w="1171575">
                  <a:extLst>
                    <a:ext uri="{9D8B030D-6E8A-4147-A177-3AD203B41FA5}">
                      <a16:colId xmlns:a16="http://schemas.microsoft.com/office/drawing/2014/main" val="20001"/>
                    </a:ext>
                  </a:extLst>
                </a:gridCol>
              </a:tblGrid>
              <a:tr h="32385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段表始址</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段表长度</a:t>
                      </a:r>
                      <a:r>
                        <a:rPr kumimoji="1"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TL</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 name="Text Box 19"/>
          <p:cNvSpPr txBox="1">
            <a:spLocks noChangeArrowheads="1"/>
          </p:cNvSpPr>
          <p:nvPr/>
        </p:nvSpPr>
        <p:spPr bwMode="auto">
          <a:xfrm>
            <a:off x="1261372" y="1253890"/>
            <a:ext cx="12573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b="1" dirty="0">
                <a:solidFill>
                  <a:schemeClr val="accent2"/>
                </a:solidFill>
                <a:latin typeface="+mn-ea"/>
                <a:ea typeface="+mn-ea"/>
              </a:rPr>
              <a:t>段表寄存器</a:t>
            </a:r>
          </a:p>
        </p:txBody>
      </p:sp>
      <p:sp>
        <p:nvSpPr>
          <p:cNvPr id="34" name="Oval 20"/>
          <p:cNvSpPr>
            <a:spLocks noChangeArrowheads="1"/>
          </p:cNvSpPr>
          <p:nvPr/>
        </p:nvSpPr>
        <p:spPr bwMode="auto">
          <a:xfrm>
            <a:off x="3676650" y="1748914"/>
            <a:ext cx="342900" cy="342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Monotype Sorts" pitchFamily="2" charset="2"/>
              <a:buNone/>
            </a:pPr>
            <a:r>
              <a:rPr lang="en-US" altLang="zh-CN" sz="100" b="1" dirty="0">
                <a:solidFill>
                  <a:schemeClr val="bg1"/>
                </a:solidFill>
              </a:rPr>
              <a:t>&gt;</a:t>
            </a:r>
          </a:p>
        </p:txBody>
      </p:sp>
      <p:graphicFrame>
        <p:nvGraphicFramePr>
          <p:cNvPr id="36" name="Group 30"/>
          <p:cNvGraphicFramePr>
            <a:graphicFrameLocks noGrp="1"/>
          </p:cNvGraphicFramePr>
          <p:nvPr>
            <p:extLst>
              <p:ext uri="{D42A27DB-BD31-4B8C-83A1-F6EECF244321}">
                <p14:modId xmlns:p14="http://schemas.microsoft.com/office/powerpoint/2010/main" val="723482449"/>
              </p:ext>
            </p:extLst>
          </p:nvPr>
        </p:nvGraphicFramePr>
        <p:xfrm>
          <a:off x="5391150" y="1748914"/>
          <a:ext cx="1200150" cy="323850"/>
        </p:xfrm>
        <a:graphic>
          <a:graphicData uri="http://schemas.openxmlformats.org/drawingml/2006/table">
            <a:tbl>
              <a:tblPr/>
              <a:tblGrid>
                <a:gridCol w="445135">
                  <a:extLst>
                    <a:ext uri="{9D8B030D-6E8A-4147-A177-3AD203B41FA5}">
                      <a16:colId xmlns:a16="http://schemas.microsoft.com/office/drawing/2014/main" val="20000"/>
                    </a:ext>
                  </a:extLst>
                </a:gridCol>
                <a:gridCol w="755015">
                  <a:extLst>
                    <a:ext uri="{9D8B030D-6E8A-4147-A177-3AD203B41FA5}">
                      <a16:colId xmlns:a16="http://schemas.microsoft.com/office/drawing/2014/main" val="20001"/>
                    </a:ext>
                  </a:extLst>
                </a:gridCol>
              </a:tblGrid>
              <a:tr h="32385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31"/>
          <p:cNvSpPr txBox="1">
            <a:spLocks noChangeArrowheads="1"/>
          </p:cNvSpPr>
          <p:nvPr/>
        </p:nvSpPr>
        <p:spPr bwMode="auto">
          <a:xfrm>
            <a:off x="6591300" y="1748914"/>
            <a:ext cx="9144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dirty="0">
                <a:latin typeface="+mn-ea"/>
                <a:ea typeface="+mn-ea"/>
              </a:rPr>
              <a:t>有效地址</a:t>
            </a:r>
          </a:p>
        </p:txBody>
      </p:sp>
      <p:sp>
        <p:nvSpPr>
          <p:cNvPr id="39" name="Line 32"/>
          <p:cNvSpPr>
            <a:spLocks noChangeShapeType="1"/>
          </p:cNvSpPr>
          <p:nvPr/>
        </p:nvSpPr>
        <p:spPr bwMode="auto">
          <a:xfrm>
            <a:off x="4019550" y="1920364"/>
            <a:ext cx="40005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0" name="Line 33"/>
          <p:cNvSpPr>
            <a:spLocks noChangeShapeType="1"/>
          </p:cNvSpPr>
          <p:nvPr/>
        </p:nvSpPr>
        <p:spPr bwMode="auto">
          <a:xfrm>
            <a:off x="3105150" y="1920364"/>
            <a:ext cx="5715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graphicFrame>
        <p:nvGraphicFramePr>
          <p:cNvPr id="42" name="Group 66"/>
          <p:cNvGraphicFramePr>
            <a:graphicFrameLocks noGrp="1"/>
          </p:cNvGraphicFramePr>
          <p:nvPr>
            <p:custDataLst>
              <p:tags r:id="rId1"/>
            </p:custDataLst>
            <p:extLst>
              <p:ext uri="{D42A27DB-BD31-4B8C-83A1-F6EECF244321}">
                <p14:modId xmlns:p14="http://schemas.microsoft.com/office/powerpoint/2010/main" val="2526559652"/>
              </p:ext>
            </p:extLst>
          </p:nvPr>
        </p:nvGraphicFramePr>
        <p:xfrm>
          <a:off x="3333750" y="2957515"/>
          <a:ext cx="1085850" cy="119126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tblGrid>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1K</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6K</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600</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4K</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500</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8K</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81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p>
                  </a:txBody>
                  <a:tcPr marL="69056" marR="69056" marT="34528" marB="345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en-US" altLang="zh-CN" sz="15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9200</a:t>
                      </a:r>
                    </a:p>
                  </a:txBody>
                  <a:tcPr marL="69056" marR="69056" marT="34528" marB="345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 name="Text Box 67"/>
          <p:cNvSpPr txBox="1">
            <a:spLocks noChangeArrowheads="1"/>
          </p:cNvSpPr>
          <p:nvPr/>
        </p:nvSpPr>
        <p:spPr bwMode="auto">
          <a:xfrm>
            <a:off x="3048000" y="3871915"/>
            <a:ext cx="2857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a:t>3</a:t>
            </a:r>
          </a:p>
        </p:txBody>
      </p:sp>
      <p:sp>
        <p:nvSpPr>
          <p:cNvPr id="45" name="Text Box 68"/>
          <p:cNvSpPr txBox="1">
            <a:spLocks noChangeArrowheads="1"/>
          </p:cNvSpPr>
          <p:nvPr/>
        </p:nvSpPr>
        <p:spPr bwMode="auto">
          <a:xfrm>
            <a:off x="3048000" y="3586165"/>
            <a:ext cx="2857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b="1" dirty="0">
                <a:solidFill>
                  <a:srgbClr val="FF0000"/>
                </a:solidFill>
              </a:rPr>
              <a:t>2</a:t>
            </a:r>
          </a:p>
        </p:txBody>
      </p:sp>
      <p:sp>
        <p:nvSpPr>
          <p:cNvPr id="46" name="Text Box 69"/>
          <p:cNvSpPr txBox="1">
            <a:spLocks noChangeArrowheads="1"/>
          </p:cNvSpPr>
          <p:nvPr/>
        </p:nvSpPr>
        <p:spPr bwMode="auto">
          <a:xfrm>
            <a:off x="3048000" y="3243265"/>
            <a:ext cx="2857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a:t>1</a:t>
            </a:r>
          </a:p>
        </p:txBody>
      </p:sp>
      <p:sp>
        <p:nvSpPr>
          <p:cNvPr id="47" name="Text Box 70"/>
          <p:cNvSpPr txBox="1">
            <a:spLocks noChangeArrowheads="1"/>
          </p:cNvSpPr>
          <p:nvPr/>
        </p:nvSpPr>
        <p:spPr bwMode="auto">
          <a:xfrm>
            <a:off x="3048000" y="2957515"/>
            <a:ext cx="2857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a:t>0</a:t>
            </a:r>
          </a:p>
        </p:txBody>
      </p:sp>
      <p:sp>
        <p:nvSpPr>
          <p:cNvPr id="48" name="Line 71"/>
          <p:cNvSpPr>
            <a:spLocks noChangeShapeType="1"/>
          </p:cNvSpPr>
          <p:nvPr/>
        </p:nvSpPr>
        <p:spPr bwMode="auto">
          <a:xfrm>
            <a:off x="2990850" y="2957515"/>
            <a:ext cx="457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49" name="Line 72"/>
          <p:cNvSpPr>
            <a:spLocks noChangeShapeType="1"/>
          </p:cNvSpPr>
          <p:nvPr/>
        </p:nvSpPr>
        <p:spPr bwMode="auto">
          <a:xfrm>
            <a:off x="3333750" y="2786065"/>
            <a:ext cx="0" cy="1714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50" name="Text Box 73"/>
          <p:cNvSpPr txBox="1">
            <a:spLocks noChangeArrowheads="1"/>
          </p:cNvSpPr>
          <p:nvPr/>
        </p:nvSpPr>
        <p:spPr bwMode="auto">
          <a:xfrm>
            <a:off x="3295650" y="2614615"/>
            <a:ext cx="5524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a:latin typeface="+mn-ea"/>
                <a:ea typeface="+mn-ea"/>
              </a:rPr>
              <a:t>段长</a:t>
            </a:r>
          </a:p>
        </p:txBody>
      </p:sp>
      <p:sp>
        <p:nvSpPr>
          <p:cNvPr id="51" name="Text Box 74"/>
          <p:cNvSpPr txBox="1">
            <a:spLocks noChangeArrowheads="1"/>
          </p:cNvSpPr>
          <p:nvPr/>
        </p:nvSpPr>
        <p:spPr bwMode="auto">
          <a:xfrm>
            <a:off x="3848100" y="2605090"/>
            <a:ext cx="5715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a:latin typeface="+mn-ea"/>
                <a:ea typeface="+mn-ea"/>
              </a:rPr>
              <a:t>基址</a:t>
            </a:r>
          </a:p>
        </p:txBody>
      </p:sp>
      <p:sp>
        <p:nvSpPr>
          <p:cNvPr id="52" name="Text Box 75"/>
          <p:cNvSpPr txBox="1">
            <a:spLocks noChangeArrowheads="1"/>
          </p:cNvSpPr>
          <p:nvPr/>
        </p:nvSpPr>
        <p:spPr bwMode="auto">
          <a:xfrm>
            <a:off x="2809875" y="2614615"/>
            <a:ext cx="5524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a:latin typeface="+mn-ea"/>
                <a:ea typeface="+mn-ea"/>
              </a:rPr>
              <a:t>段号</a:t>
            </a:r>
          </a:p>
        </p:txBody>
      </p:sp>
      <p:sp>
        <p:nvSpPr>
          <p:cNvPr id="53" name="Text Box 76"/>
          <p:cNvSpPr txBox="1">
            <a:spLocks noChangeArrowheads="1"/>
          </p:cNvSpPr>
          <p:nvPr/>
        </p:nvSpPr>
        <p:spPr bwMode="auto">
          <a:xfrm>
            <a:off x="5655469" y="2969990"/>
            <a:ext cx="792956" cy="29908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a:t>8292</a:t>
            </a:r>
          </a:p>
        </p:txBody>
      </p:sp>
      <p:sp>
        <p:nvSpPr>
          <p:cNvPr id="54" name="Text Box 77"/>
          <p:cNvSpPr txBox="1">
            <a:spLocks noChangeArrowheads="1"/>
          </p:cNvSpPr>
          <p:nvPr/>
        </p:nvSpPr>
        <p:spPr bwMode="auto">
          <a:xfrm>
            <a:off x="6438900" y="2969990"/>
            <a:ext cx="9715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dirty="0">
                <a:latin typeface="+mn-ea"/>
                <a:ea typeface="+mn-ea"/>
              </a:rPr>
              <a:t>物理地址</a:t>
            </a:r>
          </a:p>
        </p:txBody>
      </p:sp>
      <p:sp>
        <p:nvSpPr>
          <p:cNvPr id="55" name="Oval 78"/>
          <p:cNvSpPr>
            <a:spLocks noChangeArrowheads="1"/>
          </p:cNvSpPr>
          <p:nvPr/>
        </p:nvSpPr>
        <p:spPr bwMode="auto">
          <a:xfrm>
            <a:off x="6019800" y="2420225"/>
            <a:ext cx="342900" cy="342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Monotype Sorts" pitchFamily="2" charset="2"/>
              <a:buNone/>
            </a:pPr>
            <a:r>
              <a:rPr lang="en-US" altLang="zh-CN" sz="100" b="1" dirty="0">
                <a:solidFill>
                  <a:schemeClr val="bg1"/>
                </a:solidFill>
              </a:rPr>
              <a:t>+</a:t>
            </a:r>
          </a:p>
        </p:txBody>
      </p:sp>
      <p:sp>
        <p:nvSpPr>
          <p:cNvPr id="56" name="AutoShape 79"/>
          <p:cNvSpPr/>
          <p:nvPr/>
        </p:nvSpPr>
        <p:spPr bwMode="auto">
          <a:xfrm rot="-5472468">
            <a:off x="6191251" y="1776298"/>
            <a:ext cx="55959" cy="741760"/>
          </a:xfrm>
          <a:prstGeom prst="leftBrace">
            <a:avLst>
              <a:gd name="adj1" fmla="val 110462"/>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p>
        </p:txBody>
      </p:sp>
      <p:sp>
        <p:nvSpPr>
          <p:cNvPr id="57" name="AutoShape 80"/>
          <p:cNvSpPr/>
          <p:nvPr/>
        </p:nvSpPr>
        <p:spPr bwMode="auto">
          <a:xfrm rot="-5472468">
            <a:off x="5589985" y="1929889"/>
            <a:ext cx="57150" cy="457200"/>
          </a:xfrm>
          <a:prstGeom prst="leftBrace">
            <a:avLst>
              <a:gd name="adj1" fmla="val 66667"/>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p>
        </p:txBody>
      </p:sp>
      <p:sp>
        <p:nvSpPr>
          <p:cNvPr id="58" name="Line 81"/>
          <p:cNvSpPr>
            <a:spLocks noChangeShapeType="1"/>
          </p:cNvSpPr>
          <p:nvPr/>
        </p:nvSpPr>
        <p:spPr bwMode="auto">
          <a:xfrm>
            <a:off x="6191250" y="2206114"/>
            <a:ext cx="0" cy="21411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59" name="Line 82"/>
          <p:cNvSpPr>
            <a:spLocks noChangeShapeType="1"/>
          </p:cNvSpPr>
          <p:nvPr/>
        </p:nvSpPr>
        <p:spPr bwMode="auto">
          <a:xfrm>
            <a:off x="6191250" y="2763125"/>
            <a:ext cx="0" cy="19439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0" name="AutoShape 83"/>
          <p:cNvSpPr/>
          <p:nvPr/>
        </p:nvSpPr>
        <p:spPr bwMode="auto">
          <a:xfrm rot="-5472468">
            <a:off x="6129933" y="3086076"/>
            <a:ext cx="63104" cy="516731"/>
          </a:xfrm>
          <a:prstGeom prst="leftBrace">
            <a:avLst>
              <a:gd name="adj1" fmla="val 68239"/>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p>
        </p:txBody>
      </p:sp>
      <p:sp>
        <p:nvSpPr>
          <p:cNvPr id="61" name="Oval 84"/>
          <p:cNvSpPr>
            <a:spLocks noChangeArrowheads="1"/>
          </p:cNvSpPr>
          <p:nvPr/>
        </p:nvSpPr>
        <p:spPr bwMode="auto">
          <a:xfrm>
            <a:off x="1390650" y="2320414"/>
            <a:ext cx="342900" cy="342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Monotype Sorts" pitchFamily="2" charset="2"/>
              <a:buNone/>
            </a:pPr>
            <a:r>
              <a:rPr lang="en-US" altLang="zh-CN" sz="100" b="1" dirty="0">
                <a:solidFill>
                  <a:schemeClr val="bg1"/>
                </a:solidFill>
              </a:rPr>
              <a:t>+</a:t>
            </a:r>
          </a:p>
        </p:txBody>
      </p:sp>
      <p:sp>
        <p:nvSpPr>
          <p:cNvPr id="62" name="Line 85"/>
          <p:cNvSpPr>
            <a:spLocks noChangeShapeType="1"/>
          </p:cNvSpPr>
          <p:nvPr/>
        </p:nvSpPr>
        <p:spPr bwMode="auto">
          <a:xfrm>
            <a:off x="5619750" y="2206114"/>
            <a:ext cx="0" cy="28575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3" name="Line 86"/>
          <p:cNvSpPr>
            <a:spLocks noChangeShapeType="1"/>
          </p:cNvSpPr>
          <p:nvPr/>
        </p:nvSpPr>
        <p:spPr bwMode="auto">
          <a:xfrm flipH="1">
            <a:off x="1733550" y="2491864"/>
            <a:ext cx="38862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4" name="Line 87"/>
          <p:cNvSpPr>
            <a:spLocks noChangeShapeType="1"/>
          </p:cNvSpPr>
          <p:nvPr/>
        </p:nvSpPr>
        <p:spPr bwMode="auto">
          <a:xfrm flipV="1">
            <a:off x="3848100" y="2091814"/>
            <a:ext cx="0" cy="400050"/>
          </a:xfrm>
          <a:prstGeom prst="line">
            <a:avLst/>
          </a:prstGeom>
          <a:noFill/>
          <a:ln w="38100">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5" name="Line 88"/>
          <p:cNvSpPr>
            <a:spLocks noChangeShapeType="1"/>
          </p:cNvSpPr>
          <p:nvPr/>
        </p:nvSpPr>
        <p:spPr bwMode="auto">
          <a:xfrm>
            <a:off x="1562100" y="2091814"/>
            <a:ext cx="0" cy="22860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6" name="Line 89"/>
          <p:cNvSpPr>
            <a:spLocks noChangeShapeType="1"/>
          </p:cNvSpPr>
          <p:nvPr/>
        </p:nvSpPr>
        <p:spPr bwMode="auto">
          <a:xfrm>
            <a:off x="1561632" y="2672838"/>
            <a:ext cx="468" cy="88475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7" name="Line 90"/>
          <p:cNvSpPr>
            <a:spLocks noChangeShapeType="1"/>
          </p:cNvSpPr>
          <p:nvPr/>
        </p:nvSpPr>
        <p:spPr bwMode="auto">
          <a:xfrm>
            <a:off x="1562100" y="3557590"/>
            <a:ext cx="177165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8" name="Line 91"/>
          <p:cNvSpPr>
            <a:spLocks noChangeShapeType="1"/>
          </p:cNvSpPr>
          <p:nvPr/>
        </p:nvSpPr>
        <p:spPr bwMode="auto">
          <a:xfrm>
            <a:off x="4419600" y="3648950"/>
            <a:ext cx="857250"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69" name="Line 92"/>
          <p:cNvSpPr>
            <a:spLocks noChangeShapeType="1"/>
          </p:cNvSpPr>
          <p:nvPr/>
        </p:nvSpPr>
        <p:spPr bwMode="auto">
          <a:xfrm flipV="1">
            <a:off x="5276850" y="2591675"/>
            <a:ext cx="0" cy="1057275"/>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0" name="Line 93"/>
          <p:cNvSpPr>
            <a:spLocks noChangeShapeType="1"/>
          </p:cNvSpPr>
          <p:nvPr/>
        </p:nvSpPr>
        <p:spPr bwMode="auto">
          <a:xfrm>
            <a:off x="5276850" y="2591675"/>
            <a:ext cx="74295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1" name="Text Box 94"/>
          <p:cNvSpPr txBox="1">
            <a:spLocks noChangeArrowheads="1"/>
          </p:cNvSpPr>
          <p:nvPr/>
        </p:nvSpPr>
        <p:spPr bwMode="auto">
          <a:xfrm>
            <a:off x="4419600" y="1748914"/>
            <a:ext cx="5715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a:latin typeface="+mn-ea"/>
                <a:ea typeface="+mn-ea"/>
              </a:rPr>
              <a:t>越界</a:t>
            </a:r>
          </a:p>
        </p:txBody>
      </p:sp>
      <p:sp>
        <p:nvSpPr>
          <p:cNvPr id="72" name="Text Box 95"/>
          <p:cNvSpPr txBox="1">
            <a:spLocks noChangeArrowheads="1"/>
          </p:cNvSpPr>
          <p:nvPr/>
        </p:nvSpPr>
        <p:spPr bwMode="auto">
          <a:xfrm>
            <a:off x="5905500" y="1377037"/>
            <a:ext cx="1028700" cy="3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b="1" dirty="0">
                <a:solidFill>
                  <a:schemeClr val="accent2"/>
                </a:solidFill>
                <a:latin typeface="+mn-ea"/>
                <a:ea typeface="+mn-ea"/>
              </a:rPr>
              <a:t>段内偏移</a:t>
            </a:r>
            <a:r>
              <a:rPr lang="en-US" altLang="zh-CN" sz="1500" b="1" dirty="0">
                <a:solidFill>
                  <a:schemeClr val="accent2"/>
                </a:solidFill>
                <a:latin typeface="+mn-ea"/>
                <a:ea typeface="+mn-ea"/>
              </a:rPr>
              <a:t>d</a:t>
            </a:r>
          </a:p>
        </p:txBody>
      </p:sp>
      <p:sp>
        <p:nvSpPr>
          <p:cNvPr id="73" name="Text Box 96"/>
          <p:cNvSpPr txBox="1">
            <a:spLocks noChangeArrowheads="1"/>
          </p:cNvSpPr>
          <p:nvPr/>
        </p:nvSpPr>
        <p:spPr bwMode="auto">
          <a:xfrm>
            <a:off x="5219700" y="1396489"/>
            <a:ext cx="6858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a:latin typeface="+mn-ea"/>
                <a:ea typeface="+mn-ea"/>
              </a:rPr>
              <a:t>段号</a:t>
            </a:r>
            <a:r>
              <a:rPr lang="en-US" altLang="zh-CN" sz="1500">
                <a:latin typeface="+mn-ea"/>
                <a:ea typeface="+mn-ea"/>
              </a:rPr>
              <a:t>S</a:t>
            </a:r>
          </a:p>
        </p:txBody>
      </p:sp>
      <p:graphicFrame>
        <p:nvGraphicFramePr>
          <p:cNvPr id="74" name="Group 139"/>
          <p:cNvGraphicFramePr>
            <a:graphicFrameLocks noGrp="1"/>
          </p:cNvGraphicFramePr>
          <p:nvPr>
            <p:extLst>
              <p:ext uri="{D42A27DB-BD31-4B8C-83A1-F6EECF244321}">
                <p14:modId xmlns:p14="http://schemas.microsoft.com/office/powerpoint/2010/main" val="3491785194"/>
              </p:ext>
            </p:extLst>
          </p:nvPr>
        </p:nvGraphicFramePr>
        <p:xfrm>
          <a:off x="6172200" y="3680285"/>
          <a:ext cx="685800" cy="1146175"/>
        </p:xfrm>
        <a:graphic>
          <a:graphicData uri="http://schemas.openxmlformats.org/drawingml/2006/table">
            <a:tbl>
              <a:tblPr/>
              <a:tblGrid>
                <a:gridCol w="685800">
                  <a:extLst>
                    <a:ext uri="{9D8B030D-6E8A-4147-A177-3AD203B41FA5}">
                      <a16:colId xmlns:a16="http://schemas.microsoft.com/office/drawing/2014/main" val="20000"/>
                    </a:ext>
                  </a:extLst>
                </a:gridCol>
              </a:tblGrid>
              <a:tr h="22923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0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923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05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923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05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ysDot"/>
                      <a:round/>
                      <a:headEnd type="none" w="med" len="med"/>
                      <a:tailEnd type="none" w="med" len="med"/>
                    </a:lnT>
                    <a:lnB w="1905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923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05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923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05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69056" marR="69056" marT="34528" marB="345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5" name="Line 141"/>
          <p:cNvSpPr>
            <a:spLocks noChangeShapeType="1"/>
          </p:cNvSpPr>
          <p:nvPr/>
        </p:nvSpPr>
        <p:spPr bwMode="auto">
          <a:xfrm>
            <a:off x="6172200" y="3402943"/>
            <a:ext cx="0" cy="11922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6" name="Line 142"/>
          <p:cNvSpPr>
            <a:spLocks noChangeShapeType="1"/>
          </p:cNvSpPr>
          <p:nvPr/>
        </p:nvSpPr>
        <p:spPr bwMode="auto">
          <a:xfrm flipH="1">
            <a:off x="5669655" y="3512512"/>
            <a:ext cx="521594"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7" name="Line 143"/>
          <p:cNvSpPr>
            <a:spLocks noChangeShapeType="1"/>
          </p:cNvSpPr>
          <p:nvPr/>
        </p:nvSpPr>
        <p:spPr bwMode="auto">
          <a:xfrm flipH="1">
            <a:off x="5676899" y="3522171"/>
            <a:ext cx="1" cy="80217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8" name="Line 144"/>
          <p:cNvSpPr>
            <a:spLocks noChangeShapeType="1"/>
          </p:cNvSpPr>
          <p:nvPr/>
        </p:nvSpPr>
        <p:spPr bwMode="auto">
          <a:xfrm>
            <a:off x="5657850" y="4324350"/>
            <a:ext cx="51435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00"/>
          </a:p>
        </p:txBody>
      </p:sp>
      <p:sp>
        <p:nvSpPr>
          <p:cNvPr id="79" name="Text Box 145"/>
          <p:cNvSpPr txBox="1">
            <a:spLocks noChangeArrowheads="1"/>
          </p:cNvSpPr>
          <p:nvPr/>
        </p:nvSpPr>
        <p:spPr bwMode="auto">
          <a:xfrm>
            <a:off x="5791200" y="3861260"/>
            <a:ext cx="4000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dirty="0"/>
              <a:t>8K</a:t>
            </a:r>
          </a:p>
        </p:txBody>
      </p:sp>
      <p:sp>
        <p:nvSpPr>
          <p:cNvPr id="80" name="Text Box 146"/>
          <p:cNvSpPr txBox="1">
            <a:spLocks noChangeArrowheads="1"/>
          </p:cNvSpPr>
          <p:nvPr/>
        </p:nvSpPr>
        <p:spPr bwMode="auto">
          <a:xfrm>
            <a:off x="5591175" y="4073570"/>
            <a:ext cx="6286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dirty="0"/>
              <a:t>8292</a:t>
            </a:r>
          </a:p>
        </p:txBody>
      </p:sp>
      <p:sp>
        <p:nvSpPr>
          <p:cNvPr id="81" name="Text Box 147"/>
          <p:cNvSpPr txBox="1">
            <a:spLocks noChangeArrowheads="1"/>
          </p:cNvSpPr>
          <p:nvPr/>
        </p:nvSpPr>
        <p:spPr bwMode="auto">
          <a:xfrm>
            <a:off x="5591175" y="4442285"/>
            <a:ext cx="62865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500" dirty="0"/>
              <a:t>8692</a:t>
            </a:r>
          </a:p>
        </p:txBody>
      </p:sp>
      <p:sp>
        <p:nvSpPr>
          <p:cNvPr id="82" name="Text Box 148"/>
          <p:cNvSpPr txBox="1">
            <a:spLocks noChangeArrowheads="1"/>
          </p:cNvSpPr>
          <p:nvPr/>
        </p:nvSpPr>
        <p:spPr bwMode="auto">
          <a:xfrm>
            <a:off x="6248400" y="4830499"/>
            <a:ext cx="571500" cy="299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500" b="1" dirty="0">
                <a:latin typeface="+mn-ea"/>
                <a:ea typeface="+mn-ea"/>
              </a:rPr>
              <a:t>主存</a:t>
            </a:r>
          </a:p>
        </p:txBody>
      </p:sp>
      <p:sp>
        <p:nvSpPr>
          <p:cNvPr id="2" name="文本框 1">
            <a:extLst>
              <a:ext uri="{FF2B5EF4-FFF2-40B4-BE49-F238E27FC236}">
                <a16:creationId xmlns:a16="http://schemas.microsoft.com/office/drawing/2014/main" id="{6430CF78-0385-6B75-3076-E5C907F3BFF0}"/>
              </a:ext>
            </a:extLst>
          </p:cNvPr>
          <p:cNvSpPr txBox="1"/>
          <p:nvPr/>
        </p:nvSpPr>
        <p:spPr>
          <a:xfrm>
            <a:off x="3681967" y="1735698"/>
            <a:ext cx="360996" cy="369332"/>
          </a:xfrm>
          <a:prstGeom prst="rect">
            <a:avLst/>
          </a:prstGeom>
          <a:noFill/>
          <a:ln w="12700">
            <a:noFill/>
          </a:ln>
        </p:spPr>
        <p:txBody>
          <a:bodyPr wrap="none" rtlCol="0">
            <a:spAutoFit/>
          </a:bodyPr>
          <a:lstStyle/>
          <a:p>
            <a:pPr algn="l"/>
            <a:r>
              <a:rPr lang="en-US" altLang="zh-CN" b="1" dirty="0">
                <a:solidFill>
                  <a:srgbClr val="FF0000"/>
                </a:solidFill>
              </a:rPr>
              <a:t>&gt;</a:t>
            </a:r>
            <a:endParaRPr lang="zh-CN" altLang="en-US" b="1" dirty="0">
              <a:solidFill>
                <a:srgbClr val="FF0000"/>
              </a:solidFill>
            </a:endParaRPr>
          </a:p>
        </p:txBody>
      </p:sp>
      <p:sp>
        <p:nvSpPr>
          <p:cNvPr id="3" name="文本框 2">
            <a:extLst>
              <a:ext uri="{FF2B5EF4-FFF2-40B4-BE49-F238E27FC236}">
                <a16:creationId xmlns:a16="http://schemas.microsoft.com/office/drawing/2014/main" id="{B7C49E52-559E-726A-2B7A-CFD4737B8C20}"/>
              </a:ext>
            </a:extLst>
          </p:cNvPr>
          <p:cNvSpPr txBox="1"/>
          <p:nvPr/>
        </p:nvSpPr>
        <p:spPr>
          <a:xfrm>
            <a:off x="1381125" y="2307198"/>
            <a:ext cx="360996" cy="369332"/>
          </a:xfrm>
          <a:prstGeom prst="rect">
            <a:avLst/>
          </a:prstGeom>
          <a:noFill/>
          <a:ln w="12700">
            <a:noFill/>
          </a:ln>
        </p:spPr>
        <p:txBody>
          <a:bodyPr wrap="none" rtlCol="0">
            <a:spAutoFit/>
          </a:bodyPr>
          <a:lstStyle/>
          <a:p>
            <a:pPr algn="l"/>
            <a:r>
              <a:rPr lang="en-US" altLang="zh-CN" b="1" dirty="0">
                <a:solidFill>
                  <a:srgbClr val="FF0000"/>
                </a:solidFill>
              </a:rPr>
              <a:t>+</a:t>
            </a:r>
            <a:endParaRPr lang="zh-CN" altLang="en-US" b="1" dirty="0">
              <a:solidFill>
                <a:srgbClr val="FF0000"/>
              </a:solidFill>
            </a:endParaRPr>
          </a:p>
        </p:txBody>
      </p:sp>
      <p:sp>
        <p:nvSpPr>
          <p:cNvPr id="4" name="文本框 3">
            <a:extLst>
              <a:ext uri="{FF2B5EF4-FFF2-40B4-BE49-F238E27FC236}">
                <a16:creationId xmlns:a16="http://schemas.microsoft.com/office/drawing/2014/main" id="{1C55ACB7-6086-B988-2888-AA98631788AE}"/>
              </a:ext>
            </a:extLst>
          </p:cNvPr>
          <p:cNvSpPr txBox="1"/>
          <p:nvPr/>
        </p:nvSpPr>
        <p:spPr>
          <a:xfrm>
            <a:off x="5551287" y="998040"/>
            <a:ext cx="1005403"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逻辑地址</a:t>
            </a:r>
          </a:p>
        </p:txBody>
      </p:sp>
      <p:sp>
        <p:nvSpPr>
          <p:cNvPr id="5" name="文本框 4">
            <a:extLst>
              <a:ext uri="{FF2B5EF4-FFF2-40B4-BE49-F238E27FC236}">
                <a16:creationId xmlns:a16="http://schemas.microsoft.com/office/drawing/2014/main" id="{DE876D4F-0FCA-3251-A1B3-8EA24C2D4F31}"/>
              </a:ext>
            </a:extLst>
          </p:cNvPr>
          <p:cNvSpPr txBox="1"/>
          <p:nvPr/>
        </p:nvSpPr>
        <p:spPr>
          <a:xfrm>
            <a:off x="3222736" y="1243990"/>
            <a:ext cx="1350050" cy="461665"/>
          </a:xfrm>
          <a:prstGeom prst="rect">
            <a:avLst/>
          </a:prstGeom>
          <a:noFill/>
          <a:ln w="12700">
            <a:noFill/>
          </a:ln>
        </p:spPr>
        <p:txBody>
          <a:bodyPr wrap="none" rtlCol="0">
            <a:spAutoFit/>
          </a:bodyPr>
          <a:lstStyle/>
          <a:p>
            <a:pPr algn="ctr"/>
            <a:r>
              <a:rPr lang="zh-CN" altLang="en-US" sz="1200" dirty="0">
                <a:solidFill>
                  <a:srgbClr val="FF0000"/>
                </a:solidFill>
              </a:rPr>
              <a:t>段号</a:t>
            </a:r>
            <a:r>
              <a:rPr lang="en-US" altLang="zh-CN" sz="1200" dirty="0">
                <a:solidFill>
                  <a:srgbClr val="FF0000"/>
                </a:solidFill>
              </a:rPr>
              <a:t>S</a:t>
            </a:r>
            <a:r>
              <a:rPr lang="zh-CN" altLang="en-US" sz="1200" dirty="0">
                <a:solidFill>
                  <a:srgbClr val="FF0000"/>
                </a:solidFill>
              </a:rPr>
              <a:t>要小于段长</a:t>
            </a:r>
            <a:endParaRPr lang="en-US" altLang="zh-CN" sz="1200" dirty="0">
              <a:solidFill>
                <a:srgbClr val="FF0000"/>
              </a:solidFill>
            </a:endParaRPr>
          </a:p>
          <a:p>
            <a:pPr algn="ctr"/>
            <a:r>
              <a:rPr lang="zh-CN" altLang="en-US" sz="1200" dirty="0">
                <a:solidFill>
                  <a:srgbClr val="FF0000"/>
                </a:solidFill>
              </a:rPr>
              <a:t>否则越界</a:t>
            </a:r>
          </a:p>
        </p:txBody>
      </p:sp>
      <p:cxnSp>
        <p:nvCxnSpPr>
          <p:cNvPr id="7" name="直接箭头连接符 6">
            <a:extLst>
              <a:ext uri="{FF2B5EF4-FFF2-40B4-BE49-F238E27FC236}">
                <a16:creationId xmlns:a16="http://schemas.microsoft.com/office/drawing/2014/main" id="{7924F389-1151-E092-DC74-40FFB6CFCC8E}"/>
              </a:ext>
            </a:extLst>
          </p:cNvPr>
          <p:cNvCxnSpPr>
            <a:stCxn id="32" idx="2"/>
          </p:cNvCxnSpPr>
          <p:nvPr/>
        </p:nvCxnSpPr>
        <p:spPr>
          <a:xfrm flipH="1">
            <a:off x="1600200" y="1552975"/>
            <a:ext cx="289822" cy="219752"/>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F714C84-AE38-5E61-2677-B59DF5ACC88D}"/>
              </a:ext>
            </a:extLst>
          </p:cNvPr>
          <p:cNvCxnSpPr>
            <a:stCxn id="32" idx="2"/>
          </p:cNvCxnSpPr>
          <p:nvPr/>
        </p:nvCxnSpPr>
        <p:spPr>
          <a:xfrm>
            <a:off x="1890022" y="1552975"/>
            <a:ext cx="418314" cy="184666"/>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BE4A9AFB-5BD3-1976-E646-DB403A14C0FD}"/>
              </a:ext>
            </a:extLst>
          </p:cNvPr>
          <p:cNvSpPr txBox="1"/>
          <p:nvPr/>
        </p:nvSpPr>
        <p:spPr>
          <a:xfrm>
            <a:off x="6015324" y="2420662"/>
            <a:ext cx="360996" cy="369332"/>
          </a:xfrm>
          <a:prstGeom prst="rect">
            <a:avLst/>
          </a:prstGeom>
          <a:noFill/>
          <a:ln w="12700">
            <a:noFill/>
          </a:ln>
        </p:spPr>
        <p:txBody>
          <a:bodyPr wrap="none" rtlCol="0">
            <a:spAutoFit/>
          </a:bodyPr>
          <a:lstStyle/>
          <a:p>
            <a:pPr algn="l"/>
            <a:r>
              <a:rPr lang="en-US" altLang="zh-CN" b="1" dirty="0">
                <a:solidFill>
                  <a:srgbClr val="FF0000"/>
                </a:solidFill>
              </a:rPr>
              <a:t>+</a:t>
            </a:r>
            <a:endParaRPr lang="zh-CN" altLang="en-US" b="1" dirty="0">
              <a:solidFill>
                <a:srgbClr val="FF0000"/>
              </a:solidFill>
            </a:endParaRPr>
          </a:p>
        </p:txBody>
      </p:sp>
      <p:cxnSp>
        <p:nvCxnSpPr>
          <p:cNvPr id="12" name="直接箭头连接符 11">
            <a:extLst>
              <a:ext uri="{FF2B5EF4-FFF2-40B4-BE49-F238E27FC236}">
                <a16:creationId xmlns:a16="http://schemas.microsoft.com/office/drawing/2014/main" id="{1B41B075-CA91-5486-C7F9-B3827A181318}"/>
              </a:ext>
            </a:extLst>
          </p:cNvPr>
          <p:cNvCxnSpPr/>
          <p:nvPr/>
        </p:nvCxnSpPr>
        <p:spPr>
          <a:xfrm flipH="1">
            <a:off x="3733800" y="2038350"/>
            <a:ext cx="2485430" cy="16106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82AE388-2948-5566-6DBF-17E7261E2C90}"/>
              </a:ext>
            </a:extLst>
          </p:cNvPr>
          <p:cNvSpPr txBox="1"/>
          <p:nvPr/>
        </p:nvSpPr>
        <p:spPr>
          <a:xfrm>
            <a:off x="4320528" y="2637215"/>
            <a:ext cx="1031051" cy="430887"/>
          </a:xfrm>
          <a:prstGeom prst="rect">
            <a:avLst/>
          </a:prstGeom>
          <a:noFill/>
          <a:ln w="12700">
            <a:noFill/>
          </a:ln>
        </p:spPr>
        <p:txBody>
          <a:bodyPr wrap="none" rtlCol="0">
            <a:spAutoFit/>
          </a:bodyPr>
          <a:lstStyle/>
          <a:p>
            <a:pPr algn="ctr"/>
            <a:r>
              <a:rPr lang="zh-CN" altLang="en-US" sz="1050" dirty="0">
                <a:solidFill>
                  <a:srgbClr val="FF0000"/>
                </a:solidFill>
              </a:rPr>
              <a:t>段内偏移不能</a:t>
            </a:r>
            <a:endParaRPr lang="en-US" altLang="zh-CN" sz="1050" dirty="0">
              <a:solidFill>
                <a:srgbClr val="FF0000"/>
              </a:solidFill>
            </a:endParaRPr>
          </a:p>
          <a:p>
            <a:pPr algn="ctr"/>
            <a:r>
              <a:rPr lang="zh-CN" altLang="en-US" sz="1050" dirty="0">
                <a:solidFill>
                  <a:srgbClr val="FF0000"/>
                </a:solidFill>
              </a:rPr>
              <a:t>超过段长</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分页和分段的主要区别</a:t>
            </a:r>
          </a:p>
        </p:txBody>
      </p:sp>
      <p:graphicFrame>
        <p:nvGraphicFramePr>
          <p:cNvPr id="84" name="Group 72"/>
          <p:cNvGraphicFramePr>
            <a:graphicFrameLocks noGrp="1"/>
          </p:cNvGraphicFramePr>
          <p:nvPr>
            <p:custDataLst>
              <p:tags r:id="rId1"/>
            </p:custDataLst>
            <p:extLst>
              <p:ext uri="{D42A27DB-BD31-4B8C-83A1-F6EECF244321}">
                <p14:modId xmlns:p14="http://schemas.microsoft.com/office/powerpoint/2010/main" val="3657761368"/>
              </p:ext>
            </p:extLst>
          </p:nvPr>
        </p:nvGraphicFramePr>
        <p:xfrm>
          <a:off x="809758" y="1149433"/>
          <a:ext cx="7303770" cy="3800475"/>
        </p:xfrm>
        <a:graphic>
          <a:graphicData uri="http://schemas.openxmlformats.org/drawingml/2006/table">
            <a:tbl>
              <a:tblPr>
                <a:tableStyleId>{5DA37D80-6434-44D0-A028-1B22A696006F}</a:tableStyleId>
              </a:tblPr>
              <a:tblGrid>
                <a:gridCol w="1686560">
                  <a:extLst>
                    <a:ext uri="{9D8B030D-6E8A-4147-A177-3AD203B41FA5}">
                      <a16:colId xmlns:a16="http://schemas.microsoft.com/office/drawing/2014/main" val="20000"/>
                    </a:ext>
                  </a:extLst>
                </a:gridCol>
                <a:gridCol w="2545715">
                  <a:extLst>
                    <a:ext uri="{9D8B030D-6E8A-4147-A177-3AD203B41FA5}">
                      <a16:colId xmlns:a16="http://schemas.microsoft.com/office/drawing/2014/main" val="20001"/>
                    </a:ext>
                  </a:extLst>
                </a:gridCol>
                <a:gridCol w="3071495">
                  <a:extLst>
                    <a:ext uri="{9D8B030D-6E8A-4147-A177-3AD203B41FA5}">
                      <a16:colId xmlns:a16="http://schemas.microsoft.com/office/drawing/2014/main" val="20002"/>
                    </a:ext>
                  </a:extLst>
                </a:gridCol>
              </a:tblGrid>
              <a:tr h="63309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endParaRPr kumimoji="1" lang="zh-CN" altLang="zh-CN"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分页</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分段</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extLst>
                  <a:ext uri="{0D108BD9-81ED-4DB2-BD59-A6C34878D82A}">
                    <a16:rowId xmlns:a16="http://schemas.microsoft.com/office/drawing/2014/main" val="10000"/>
                  </a:ext>
                </a:extLst>
              </a:tr>
              <a:tr h="63309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信息单位</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页</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段（逻辑上有意义）</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extLst>
                  <a:ext uri="{0D108BD9-81ED-4DB2-BD59-A6C34878D82A}">
                    <a16:rowId xmlns:a16="http://schemas.microsoft.com/office/drawing/2014/main" val="10001"/>
                  </a:ext>
                </a:extLst>
              </a:tr>
              <a:tr h="63627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信息完整性</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离散分配方式</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意义相对完整</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extLst>
                  <a:ext uri="{0D108BD9-81ED-4DB2-BD59-A6C34878D82A}">
                    <a16:rowId xmlns:a16="http://schemas.microsoft.com/office/drawing/2014/main" val="10002"/>
                  </a:ext>
                </a:extLst>
              </a:tr>
              <a:tr h="63309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页</a:t>
                      </a:r>
                      <a:r>
                        <a:rPr kumimoji="1" lang="en-US" altLang="zh-CN" sz="1800" u="none" strike="noStrike" cap="none" normalizeH="0" baseline="0" dirty="0">
                          <a:ln>
                            <a:noFill/>
                          </a:ln>
                          <a:effectLst/>
                          <a:latin typeface="+mn-ea"/>
                          <a:ea typeface="+mn-ea"/>
                        </a:rPr>
                        <a:t>/</a:t>
                      </a:r>
                      <a:r>
                        <a:rPr kumimoji="1" lang="zh-CN" altLang="en-US" sz="1800" u="none" strike="noStrike" cap="none" normalizeH="0" baseline="0" dirty="0">
                          <a:ln>
                            <a:noFill/>
                          </a:ln>
                          <a:effectLst/>
                          <a:latin typeface="+mn-ea"/>
                          <a:ea typeface="+mn-ea"/>
                        </a:rPr>
                        <a:t>段的大小</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固定，由系统决定</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不固定，由程序员决定</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extLst>
                  <a:ext uri="{0D108BD9-81ED-4DB2-BD59-A6C34878D82A}">
                    <a16:rowId xmlns:a16="http://schemas.microsoft.com/office/drawing/2014/main" val="10003"/>
                  </a:ext>
                </a:extLst>
              </a:tr>
              <a:tr h="63246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地址空间</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solidFill>
                      <a:schemeClr val="accent2">
                        <a:lumMod val="20000"/>
                        <a:lumOff val="8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一维</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u="none" strike="noStrike" cap="none" normalizeH="0" baseline="0" dirty="0">
                          <a:ln>
                            <a:noFill/>
                          </a:ln>
                          <a:effectLst/>
                          <a:latin typeface="+mn-ea"/>
                          <a:ea typeface="+mn-ea"/>
                        </a:rPr>
                        <a:t>二维</a:t>
                      </a:r>
                      <a:r>
                        <a:rPr kumimoji="1" lang="en-US" altLang="zh-CN" sz="1800" u="none" strike="noStrike" cap="none" normalizeH="0" baseline="0" dirty="0">
                          <a:ln>
                            <a:noFill/>
                          </a:ln>
                          <a:effectLst/>
                          <a:latin typeface="+mn-ea"/>
                          <a:ea typeface="+mn-ea"/>
                        </a:rPr>
                        <a:t>(</a:t>
                      </a:r>
                      <a:r>
                        <a:rPr kumimoji="1" lang="zh-CN" altLang="en-US" sz="1800" u="none" strike="noStrike" cap="none" normalizeH="0" baseline="0" dirty="0">
                          <a:ln>
                            <a:noFill/>
                          </a:ln>
                          <a:effectLst/>
                          <a:latin typeface="+mn-ea"/>
                          <a:ea typeface="+mn-ea"/>
                        </a:rPr>
                        <a:t>段号</a:t>
                      </a:r>
                      <a:r>
                        <a:rPr kumimoji="1" lang="en-US" altLang="zh-CN" sz="1800" u="none" strike="noStrike" cap="none" normalizeH="0" baseline="0" dirty="0">
                          <a:ln>
                            <a:noFill/>
                          </a:ln>
                          <a:effectLst/>
                          <a:latin typeface="+mn-ea"/>
                          <a:ea typeface="+mn-ea"/>
                        </a:rPr>
                        <a:t>+</a:t>
                      </a:r>
                      <a:r>
                        <a:rPr kumimoji="1" lang="zh-CN" altLang="en-US" sz="1800" u="none" strike="noStrike" cap="none" normalizeH="0" baseline="0" dirty="0">
                          <a:ln>
                            <a:noFill/>
                          </a:ln>
                          <a:effectLst/>
                          <a:latin typeface="+mn-ea"/>
                          <a:ea typeface="+mn-ea"/>
                        </a:rPr>
                        <a:t>段内偏移</a:t>
                      </a:r>
                      <a:r>
                        <a:rPr kumimoji="1" lang="en-US" altLang="zh-CN" sz="1800" u="none" strike="noStrike" cap="none" normalizeH="0" baseline="0" dirty="0">
                          <a:ln>
                            <a:noFill/>
                          </a:ln>
                          <a:effectLst/>
                          <a:latin typeface="+mn-ea"/>
                          <a:ea typeface="+mn-ea"/>
                        </a:rPr>
                        <a:t>)</a:t>
                      </a:r>
                      <a:endParaRPr kumimoji="1" lang="zh-CN" altLang="en-US" sz="1800" b="0" i="0" u="none" strike="noStrike" cap="none" normalizeH="0" baseline="0" dirty="0">
                        <a:ln>
                          <a:noFill/>
                        </a:ln>
                        <a:solidFill>
                          <a:schemeClr val="tx1"/>
                        </a:solidFill>
                        <a:effectLst/>
                        <a:latin typeface="+mn-ea"/>
                        <a:ea typeface="+mn-ea"/>
                      </a:endParaRPr>
                    </a:p>
                  </a:txBody>
                  <a:tcPr marL="69056" marR="69056" marT="34528" marB="34528" anchor="ctr" horzOverflow="overflow"/>
                </a:tc>
                <a:extLst>
                  <a:ext uri="{0D108BD9-81ED-4DB2-BD59-A6C34878D82A}">
                    <a16:rowId xmlns:a16="http://schemas.microsoft.com/office/drawing/2014/main" val="10004"/>
                  </a:ext>
                </a:extLst>
              </a:tr>
              <a:tr h="63246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目的</a:t>
                      </a:r>
                    </a:p>
                  </a:txBody>
                  <a:tcPr marL="69056" marR="69056" marT="34528" marB="34528" anchor="ctr" horzOverflow="overflow">
                    <a:solidFill>
                      <a:schemeClr val="accent2">
                        <a:lumMod val="20000"/>
                        <a:lumOff val="80000"/>
                      </a:scheme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提高内存利用率</a:t>
                      </a:r>
                    </a:p>
                  </a:txBody>
                  <a:tcPr marL="69056" marR="69056" marT="34528" marB="34528" anchor="ctr" horzOverflow="overflow"/>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满足用户需求</a:t>
                      </a:r>
                    </a:p>
                  </a:txBody>
                  <a:tcPr marL="69056" marR="69056" marT="34528" marB="34528" anchor="ctr" horzOverflow="overflow"/>
                </a:tc>
                <a:extLst>
                  <a:ext uri="{0D108BD9-81ED-4DB2-BD59-A6C34878D82A}">
                    <a16:rowId xmlns:a16="http://schemas.microsoft.com/office/drawing/2014/main" val="14337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信息共享</a:t>
            </a:r>
          </a:p>
        </p:txBody>
      </p:sp>
      <p:sp>
        <p:nvSpPr>
          <p:cNvPr id="34" name="ïşḻiḍé"/>
          <p:cNvSpPr/>
          <p:nvPr/>
        </p:nvSpPr>
        <p:spPr>
          <a:xfrm>
            <a:off x="1219200" y="1200150"/>
            <a:ext cx="6172200" cy="1252575"/>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noAutofit/>
          </a:bodyPr>
          <a:lstStyle/>
          <a:p>
            <a:pPr>
              <a:lnSpc>
                <a:spcPct val="112000"/>
              </a:lnSpc>
            </a:pPr>
            <a:r>
              <a:rPr lang="zh-CN" altLang="en-US" sz="1800" dirty="0">
                <a:solidFill>
                  <a:schemeClr val="tx1"/>
                </a:solidFill>
              </a:rPr>
              <a:t>分段的一个突出优点，是易于实现段的</a:t>
            </a:r>
            <a:r>
              <a:rPr lang="zh-CN" altLang="en-US" sz="1800" dirty="0">
                <a:solidFill>
                  <a:srgbClr val="FF0000"/>
                </a:solidFill>
              </a:rPr>
              <a:t>共享</a:t>
            </a:r>
            <a:r>
              <a:rPr lang="zh-CN" altLang="en-US" sz="1800" dirty="0">
                <a:solidFill>
                  <a:schemeClr val="tx1"/>
                </a:solidFill>
              </a:rPr>
              <a:t>，即允许若干个进程共享一个或多个分段，且对段的</a:t>
            </a:r>
            <a:r>
              <a:rPr lang="zh-CN" altLang="en-US" sz="1800" dirty="0">
                <a:solidFill>
                  <a:srgbClr val="FF0000"/>
                </a:solidFill>
              </a:rPr>
              <a:t>保护</a:t>
            </a:r>
            <a:r>
              <a:rPr lang="zh-CN" altLang="en-US" sz="1800" dirty="0">
                <a:solidFill>
                  <a:schemeClr val="tx1"/>
                </a:solidFill>
              </a:rPr>
              <a:t>也十分简单易行</a:t>
            </a:r>
          </a:p>
        </p:txBody>
      </p:sp>
      <p:sp>
        <p:nvSpPr>
          <p:cNvPr id="38" name="ïšlïḑè"/>
          <p:cNvSpPr/>
          <p:nvPr/>
        </p:nvSpPr>
        <p:spPr>
          <a:xfrm>
            <a:off x="1143000" y="2690776"/>
            <a:ext cx="6400800" cy="1252575"/>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noAutofit/>
          </a:bodyPr>
          <a:lstStyle/>
          <a:p>
            <a:pPr>
              <a:lnSpc>
                <a:spcPct val="112000"/>
              </a:lnSpc>
            </a:pPr>
            <a:r>
              <a:rPr lang="zh-CN" altLang="en-US" sz="1800" dirty="0">
                <a:solidFill>
                  <a:schemeClr val="tx1"/>
                </a:solidFill>
              </a:rPr>
              <a:t>在分页系统中，虽然也能实现程序和数据的共享，但远不如分段系统来得方便</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90759" y="59001"/>
            <a:ext cx="5269706" cy="398780"/>
          </a:xfrm>
          <a:prstGeom prst="rect">
            <a:avLst/>
          </a:prstGeom>
        </p:spPr>
        <p:txBody>
          <a:bodyPr wrap="square">
            <a:spAutoFit/>
          </a:bodyPr>
          <a:lstStyle/>
          <a:p>
            <a:pPr lvl="0" algn="l">
              <a:buClrTx/>
              <a:buSzTx/>
              <a:buFontTx/>
            </a:pPr>
            <a:r>
              <a:rPr lang="zh-CN" altLang="en-US" sz="2000" b="1" noProof="0" dirty="0">
                <a:solidFill>
                  <a:schemeClr val="bg1">
                    <a:lumMod val="50000"/>
                  </a:schemeClr>
                </a:solidFill>
                <a:sym typeface="+mn-ea"/>
              </a:rPr>
              <a:t>信息共享：</a:t>
            </a:r>
            <a:r>
              <a:rPr lang="zh-CN" altLang="en-US" sz="2000" b="1" noProof="0" dirty="0">
                <a:solidFill>
                  <a:srgbClr val="FF0000"/>
                </a:solidFill>
                <a:sym typeface="+mn-ea"/>
              </a:rPr>
              <a:t>分页系统</a:t>
            </a:r>
            <a:r>
              <a:rPr lang="zh-CN" altLang="en-US" sz="2000" b="1" noProof="0" dirty="0">
                <a:solidFill>
                  <a:schemeClr val="bg1">
                    <a:lumMod val="50000"/>
                  </a:schemeClr>
                </a:solidFill>
                <a:sym typeface="+mn-ea"/>
              </a:rPr>
              <a:t>中</a:t>
            </a:r>
            <a:r>
              <a:rPr lang="zh-CN" altLang="en-US" sz="2000" b="1" noProof="0" dirty="0">
                <a:solidFill>
                  <a:srgbClr val="FF0000"/>
                </a:solidFill>
                <a:sym typeface="+mn-ea"/>
              </a:rPr>
              <a:t>信息共享</a:t>
            </a:r>
            <a:r>
              <a:rPr lang="zh-CN" altLang="en-US" sz="2000" b="1" noProof="0" dirty="0">
                <a:solidFill>
                  <a:schemeClr val="bg1">
                    <a:lumMod val="50000"/>
                  </a:schemeClr>
                </a:solidFill>
                <a:sym typeface="+mn-ea"/>
              </a:rPr>
              <a:t>的例子</a:t>
            </a:r>
          </a:p>
        </p:txBody>
      </p:sp>
      <p:grpSp>
        <p:nvGrpSpPr>
          <p:cNvPr id="13" name="组合 12">
            <a:extLst>
              <a:ext uri="{FF2B5EF4-FFF2-40B4-BE49-F238E27FC236}">
                <a16:creationId xmlns:a16="http://schemas.microsoft.com/office/drawing/2014/main" id="{C8BF7DB0-C59E-5585-4D5C-5A68AFCFBBEC}"/>
              </a:ext>
            </a:extLst>
          </p:cNvPr>
          <p:cNvGrpSpPr/>
          <p:nvPr/>
        </p:nvGrpSpPr>
        <p:grpSpPr>
          <a:xfrm>
            <a:off x="48440" y="687573"/>
            <a:ext cx="6325956" cy="4485738"/>
            <a:chOff x="48440" y="687573"/>
            <a:chExt cx="6325956" cy="4485738"/>
          </a:xfrm>
        </p:grpSpPr>
        <p:pic>
          <p:nvPicPr>
            <p:cNvPr id="4" name="图片 3">
              <a:extLst>
                <a:ext uri="{FF2B5EF4-FFF2-40B4-BE49-F238E27FC236}">
                  <a16:creationId xmlns:a16="http://schemas.microsoft.com/office/drawing/2014/main" id="{EFD12969-9000-E6C5-6844-668C43D7FE60}"/>
                </a:ext>
              </a:extLst>
            </p:cNvPr>
            <p:cNvPicPr>
              <a:picLocks noChangeAspect="1"/>
            </p:cNvPicPr>
            <p:nvPr/>
          </p:nvPicPr>
          <p:blipFill>
            <a:blip r:embed="rId2"/>
            <a:stretch>
              <a:fillRect/>
            </a:stretch>
          </p:blipFill>
          <p:spPr>
            <a:xfrm>
              <a:off x="838200" y="687573"/>
              <a:ext cx="5536196" cy="4485738"/>
            </a:xfrm>
            <a:prstGeom prst="rect">
              <a:avLst/>
            </a:prstGeom>
          </p:spPr>
        </p:pic>
        <p:sp>
          <p:nvSpPr>
            <p:cNvPr id="5" name="AutoShape 80">
              <a:extLst>
                <a:ext uri="{FF2B5EF4-FFF2-40B4-BE49-F238E27FC236}">
                  <a16:creationId xmlns:a16="http://schemas.microsoft.com/office/drawing/2014/main" id="{D60CD694-FC67-C888-1718-9846E1C062FD}"/>
                </a:ext>
              </a:extLst>
            </p:cNvPr>
            <p:cNvSpPr/>
            <p:nvPr/>
          </p:nvSpPr>
          <p:spPr bwMode="auto">
            <a:xfrm rot="21527532">
              <a:off x="925808" y="972911"/>
              <a:ext cx="125381" cy="930605"/>
            </a:xfrm>
            <a:prstGeom prst="leftBrace">
              <a:avLst>
                <a:gd name="adj1" fmla="val 66667"/>
                <a:gd name="adj2" fmla="val 50000"/>
              </a:avLst>
            </a:prstGeom>
            <a:noFill/>
            <a:ln w="127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solidFill>
                  <a:srgbClr val="FF0000"/>
                </a:solidFill>
              </a:endParaRPr>
            </a:p>
          </p:txBody>
        </p:sp>
        <p:sp>
          <p:nvSpPr>
            <p:cNvPr id="6" name="AutoShape 80">
              <a:extLst>
                <a:ext uri="{FF2B5EF4-FFF2-40B4-BE49-F238E27FC236}">
                  <a16:creationId xmlns:a16="http://schemas.microsoft.com/office/drawing/2014/main" id="{FD5A3F8A-D993-F3D6-B395-E3EBE819083E}"/>
                </a:ext>
              </a:extLst>
            </p:cNvPr>
            <p:cNvSpPr/>
            <p:nvPr/>
          </p:nvSpPr>
          <p:spPr bwMode="auto">
            <a:xfrm rot="21527532">
              <a:off x="923350" y="1952872"/>
              <a:ext cx="130296" cy="697547"/>
            </a:xfrm>
            <a:prstGeom prst="leftBrace">
              <a:avLst>
                <a:gd name="adj1" fmla="val 66667"/>
                <a:gd name="adj2" fmla="val 50000"/>
              </a:avLst>
            </a:prstGeom>
            <a:noFill/>
            <a:ln w="127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solidFill>
                  <a:srgbClr val="FF0000"/>
                </a:solidFill>
              </a:endParaRPr>
            </a:p>
          </p:txBody>
        </p:sp>
        <p:sp>
          <p:nvSpPr>
            <p:cNvPr id="7" name="文本框 6">
              <a:extLst>
                <a:ext uri="{FF2B5EF4-FFF2-40B4-BE49-F238E27FC236}">
                  <a16:creationId xmlns:a16="http://schemas.microsoft.com/office/drawing/2014/main" id="{59954406-7D50-9B61-28CB-D414DF944DA2}"/>
                </a:ext>
              </a:extLst>
            </p:cNvPr>
            <p:cNvSpPr txBox="1"/>
            <p:nvPr/>
          </p:nvSpPr>
          <p:spPr>
            <a:xfrm>
              <a:off x="48440" y="1311255"/>
              <a:ext cx="880369" cy="253916"/>
            </a:xfrm>
            <a:prstGeom prst="rect">
              <a:avLst/>
            </a:prstGeom>
            <a:noFill/>
            <a:ln w="12700">
              <a:solidFill>
                <a:schemeClr val="tx1"/>
              </a:solidFill>
            </a:ln>
          </p:spPr>
          <p:txBody>
            <a:bodyPr wrap="none" rtlCol="0">
              <a:spAutoFit/>
            </a:bodyPr>
            <a:lstStyle/>
            <a:p>
              <a:pPr algn="l"/>
              <a:r>
                <a:rPr lang="en-US" altLang="zh-CN" sz="1000" dirty="0">
                  <a:solidFill>
                    <a:srgbClr val="FF0000"/>
                  </a:solidFill>
                </a:rPr>
                <a:t>40</a:t>
              </a:r>
              <a:r>
                <a:rPr lang="zh-CN" altLang="en-US" sz="1000" dirty="0">
                  <a:solidFill>
                    <a:srgbClr val="FF0000"/>
                  </a:solidFill>
                </a:rPr>
                <a:t>个逻辑页</a:t>
              </a:r>
            </a:p>
          </p:txBody>
        </p:sp>
        <p:sp>
          <p:nvSpPr>
            <p:cNvPr id="8" name="文本框 7">
              <a:extLst>
                <a:ext uri="{FF2B5EF4-FFF2-40B4-BE49-F238E27FC236}">
                  <a16:creationId xmlns:a16="http://schemas.microsoft.com/office/drawing/2014/main" id="{0D2D0C1F-BE74-137D-E1CC-B3AC9047D663}"/>
                </a:ext>
              </a:extLst>
            </p:cNvPr>
            <p:cNvSpPr txBox="1"/>
            <p:nvPr/>
          </p:nvSpPr>
          <p:spPr>
            <a:xfrm>
              <a:off x="67703" y="2188853"/>
              <a:ext cx="848309"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10</a:t>
              </a:r>
              <a:r>
                <a:rPr lang="zh-CN" altLang="en-US" sz="1000" dirty="0">
                  <a:solidFill>
                    <a:srgbClr val="FF0000"/>
                  </a:solidFill>
                </a:rPr>
                <a:t>个数据页</a:t>
              </a:r>
            </a:p>
          </p:txBody>
        </p:sp>
        <p:sp>
          <p:nvSpPr>
            <p:cNvPr id="9" name="AutoShape 80">
              <a:extLst>
                <a:ext uri="{FF2B5EF4-FFF2-40B4-BE49-F238E27FC236}">
                  <a16:creationId xmlns:a16="http://schemas.microsoft.com/office/drawing/2014/main" id="{DDF81382-080E-4251-9B89-4EF5E420FFA5}"/>
                </a:ext>
              </a:extLst>
            </p:cNvPr>
            <p:cNvSpPr/>
            <p:nvPr/>
          </p:nvSpPr>
          <p:spPr bwMode="auto">
            <a:xfrm rot="21527532">
              <a:off x="925808" y="3164030"/>
              <a:ext cx="125381" cy="930605"/>
            </a:xfrm>
            <a:prstGeom prst="leftBrace">
              <a:avLst>
                <a:gd name="adj1" fmla="val 66667"/>
                <a:gd name="adj2" fmla="val 50000"/>
              </a:avLst>
            </a:prstGeom>
            <a:noFill/>
            <a:ln w="127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solidFill>
                  <a:srgbClr val="FF0000"/>
                </a:solidFill>
              </a:endParaRPr>
            </a:p>
          </p:txBody>
        </p:sp>
        <p:sp>
          <p:nvSpPr>
            <p:cNvPr id="10" name="AutoShape 80">
              <a:extLst>
                <a:ext uri="{FF2B5EF4-FFF2-40B4-BE49-F238E27FC236}">
                  <a16:creationId xmlns:a16="http://schemas.microsoft.com/office/drawing/2014/main" id="{ADE5EA6F-7DCF-86EF-853A-3E0BF620AEE2}"/>
                </a:ext>
              </a:extLst>
            </p:cNvPr>
            <p:cNvSpPr/>
            <p:nvPr/>
          </p:nvSpPr>
          <p:spPr bwMode="auto">
            <a:xfrm rot="21527532">
              <a:off x="923350" y="4143991"/>
              <a:ext cx="130296" cy="697547"/>
            </a:xfrm>
            <a:prstGeom prst="leftBrace">
              <a:avLst>
                <a:gd name="adj1" fmla="val 66667"/>
                <a:gd name="adj2" fmla="val 50000"/>
              </a:avLst>
            </a:prstGeom>
            <a:noFill/>
            <a:ln w="127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00">
                <a:solidFill>
                  <a:srgbClr val="FF0000"/>
                </a:solidFill>
              </a:endParaRPr>
            </a:p>
          </p:txBody>
        </p:sp>
        <p:sp>
          <p:nvSpPr>
            <p:cNvPr id="11" name="文本框 10">
              <a:extLst>
                <a:ext uri="{FF2B5EF4-FFF2-40B4-BE49-F238E27FC236}">
                  <a16:creationId xmlns:a16="http://schemas.microsoft.com/office/drawing/2014/main" id="{AFBC3F4B-C5E9-AC4C-63A9-A54E8DB0D381}"/>
                </a:ext>
              </a:extLst>
            </p:cNvPr>
            <p:cNvSpPr txBox="1"/>
            <p:nvPr/>
          </p:nvSpPr>
          <p:spPr>
            <a:xfrm>
              <a:off x="48440" y="3502374"/>
              <a:ext cx="880369" cy="253916"/>
            </a:xfrm>
            <a:prstGeom prst="rect">
              <a:avLst/>
            </a:prstGeom>
            <a:noFill/>
            <a:ln w="12700">
              <a:solidFill>
                <a:schemeClr val="tx1"/>
              </a:solidFill>
            </a:ln>
          </p:spPr>
          <p:txBody>
            <a:bodyPr wrap="none" rtlCol="0">
              <a:spAutoFit/>
            </a:bodyPr>
            <a:lstStyle/>
            <a:p>
              <a:pPr algn="l"/>
              <a:r>
                <a:rPr lang="en-US" altLang="zh-CN" sz="1000" dirty="0">
                  <a:solidFill>
                    <a:srgbClr val="FF0000"/>
                  </a:solidFill>
                </a:rPr>
                <a:t>40</a:t>
              </a:r>
              <a:r>
                <a:rPr lang="zh-CN" altLang="en-US" sz="1000" dirty="0">
                  <a:solidFill>
                    <a:srgbClr val="FF0000"/>
                  </a:solidFill>
                </a:rPr>
                <a:t>个逻辑页</a:t>
              </a:r>
            </a:p>
          </p:txBody>
        </p:sp>
        <p:sp>
          <p:nvSpPr>
            <p:cNvPr id="12" name="文本框 11">
              <a:extLst>
                <a:ext uri="{FF2B5EF4-FFF2-40B4-BE49-F238E27FC236}">
                  <a16:creationId xmlns:a16="http://schemas.microsoft.com/office/drawing/2014/main" id="{FC3EACF8-B6E0-F24E-35E1-06C595A17AB7}"/>
                </a:ext>
              </a:extLst>
            </p:cNvPr>
            <p:cNvSpPr txBox="1"/>
            <p:nvPr/>
          </p:nvSpPr>
          <p:spPr>
            <a:xfrm>
              <a:off x="67703" y="4379972"/>
              <a:ext cx="848309" cy="246221"/>
            </a:xfrm>
            <a:prstGeom prst="rect">
              <a:avLst/>
            </a:prstGeom>
            <a:noFill/>
            <a:ln w="12700">
              <a:solidFill>
                <a:schemeClr val="tx1"/>
              </a:solidFill>
            </a:ln>
          </p:spPr>
          <p:txBody>
            <a:bodyPr wrap="none" rtlCol="0">
              <a:spAutoFit/>
            </a:bodyPr>
            <a:lstStyle/>
            <a:p>
              <a:pPr algn="l"/>
              <a:r>
                <a:rPr lang="en-US" altLang="zh-CN" sz="1000" dirty="0">
                  <a:solidFill>
                    <a:srgbClr val="FF0000"/>
                  </a:solidFill>
                </a:rPr>
                <a:t>10</a:t>
              </a:r>
              <a:r>
                <a:rPr lang="zh-CN" altLang="en-US" sz="1000" dirty="0">
                  <a:solidFill>
                    <a:srgbClr val="FF0000"/>
                  </a:solidFill>
                </a:rPr>
                <a:t>个数据页</a:t>
              </a:r>
            </a:p>
          </p:txBody>
        </p:sp>
      </p:grpSp>
      <p:sp>
        <p:nvSpPr>
          <p:cNvPr id="14" name="文本框 13">
            <a:extLst>
              <a:ext uri="{FF2B5EF4-FFF2-40B4-BE49-F238E27FC236}">
                <a16:creationId xmlns:a16="http://schemas.microsoft.com/office/drawing/2014/main" id="{B9C54E93-E307-A9FB-3A14-6007FB22F0BE}"/>
              </a:ext>
            </a:extLst>
          </p:cNvPr>
          <p:cNvSpPr txBox="1"/>
          <p:nvPr/>
        </p:nvSpPr>
        <p:spPr>
          <a:xfrm>
            <a:off x="3124200" y="687573"/>
            <a:ext cx="1467068" cy="400110"/>
          </a:xfrm>
          <a:prstGeom prst="rect">
            <a:avLst/>
          </a:prstGeom>
          <a:noFill/>
          <a:ln w="12700">
            <a:noFill/>
          </a:ln>
        </p:spPr>
        <p:txBody>
          <a:bodyPr wrap="none" rtlCol="0">
            <a:spAutoFit/>
          </a:bodyPr>
          <a:lstStyle/>
          <a:p>
            <a:pPr algn="ctr"/>
            <a:r>
              <a:rPr lang="zh-CN" altLang="en-US" sz="1000" dirty="0">
                <a:solidFill>
                  <a:srgbClr val="FF0000"/>
                </a:solidFill>
              </a:rPr>
              <a:t>逻辑页相同</a:t>
            </a:r>
            <a:endParaRPr lang="en-US" altLang="zh-CN" sz="1000" dirty="0">
              <a:solidFill>
                <a:srgbClr val="FF0000"/>
              </a:solidFill>
            </a:endParaRPr>
          </a:p>
          <a:p>
            <a:pPr algn="ctr"/>
            <a:r>
              <a:rPr lang="zh-CN" altLang="en-US" sz="1000" dirty="0">
                <a:solidFill>
                  <a:srgbClr val="FF0000"/>
                </a:solidFill>
              </a:rPr>
              <a:t>所以指向同一内存地址</a:t>
            </a:r>
          </a:p>
        </p:txBody>
      </p:sp>
      <p:cxnSp>
        <p:nvCxnSpPr>
          <p:cNvPr id="16" name="直接箭头连接符 15">
            <a:extLst>
              <a:ext uri="{FF2B5EF4-FFF2-40B4-BE49-F238E27FC236}">
                <a16:creationId xmlns:a16="http://schemas.microsoft.com/office/drawing/2014/main" id="{E6652EA3-92D8-E0FF-E5F5-D4C82FAED5AA}"/>
              </a:ext>
            </a:extLst>
          </p:cNvPr>
          <p:cNvCxnSpPr>
            <a:cxnSpLocks/>
          </p:cNvCxnSpPr>
          <p:nvPr/>
        </p:nvCxnSpPr>
        <p:spPr>
          <a:xfrm flipV="1">
            <a:off x="3186440" y="1565171"/>
            <a:ext cx="1309360" cy="1739931"/>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127D9AD-42B6-7ED0-70D4-1FA4F5A5C6C3}"/>
              </a:ext>
            </a:extLst>
          </p:cNvPr>
          <p:cNvCxnSpPr>
            <a:cxnSpLocks/>
          </p:cNvCxnSpPr>
          <p:nvPr/>
        </p:nvCxnSpPr>
        <p:spPr>
          <a:xfrm>
            <a:off x="3186440" y="1099374"/>
            <a:ext cx="1343679" cy="44673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990759" y="59001"/>
            <a:ext cx="5269706" cy="398780"/>
          </a:xfrm>
          <a:prstGeom prst="rect">
            <a:avLst/>
          </a:prstGeom>
        </p:spPr>
        <p:txBody>
          <a:bodyPr wrap="square">
            <a:spAutoFit/>
          </a:bodyPr>
          <a:lstStyle/>
          <a:p>
            <a:pPr lvl="0" algn="l">
              <a:buClrTx/>
              <a:buSzTx/>
              <a:buFontTx/>
            </a:pPr>
            <a:r>
              <a:rPr lang="zh-CN" altLang="en-US" sz="2000" b="1" noProof="0" dirty="0">
                <a:solidFill>
                  <a:schemeClr val="bg1">
                    <a:lumMod val="50000"/>
                  </a:schemeClr>
                </a:solidFill>
                <a:sym typeface="+mn-ea"/>
              </a:rPr>
              <a:t>信息共享：</a:t>
            </a:r>
            <a:r>
              <a:rPr lang="zh-CN" altLang="en-US" sz="2000" b="1" noProof="0" dirty="0">
                <a:solidFill>
                  <a:srgbClr val="FF0000"/>
                </a:solidFill>
                <a:sym typeface="+mn-ea"/>
              </a:rPr>
              <a:t>分</a:t>
            </a:r>
            <a:r>
              <a:rPr lang="zh-CN" altLang="en-US" sz="2000" b="1" dirty="0">
                <a:solidFill>
                  <a:srgbClr val="FF0000"/>
                </a:solidFill>
                <a:sym typeface="+mn-ea"/>
              </a:rPr>
              <a:t>段</a:t>
            </a:r>
            <a:r>
              <a:rPr lang="zh-CN" altLang="en-US" sz="2000" b="1" noProof="0" dirty="0">
                <a:solidFill>
                  <a:srgbClr val="FF0000"/>
                </a:solidFill>
                <a:sym typeface="+mn-ea"/>
              </a:rPr>
              <a:t>系统</a:t>
            </a:r>
            <a:r>
              <a:rPr lang="zh-CN" altLang="en-US" sz="2000" b="1" noProof="0" dirty="0">
                <a:solidFill>
                  <a:schemeClr val="bg1">
                    <a:lumMod val="50000"/>
                  </a:schemeClr>
                </a:solidFill>
                <a:sym typeface="+mn-ea"/>
              </a:rPr>
              <a:t>中</a:t>
            </a:r>
            <a:r>
              <a:rPr lang="zh-CN" altLang="en-US" sz="2000" b="1" noProof="0" dirty="0">
                <a:solidFill>
                  <a:srgbClr val="FF0000"/>
                </a:solidFill>
                <a:sym typeface="+mn-ea"/>
              </a:rPr>
              <a:t>信息共享</a:t>
            </a:r>
            <a:r>
              <a:rPr lang="zh-CN" altLang="en-US" sz="2000" b="1" noProof="0" dirty="0">
                <a:solidFill>
                  <a:schemeClr val="bg1">
                    <a:lumMod val="50000"/>
                  </a:schemeClr>
                </a:solidFill>
                <a:sym typeface="+mn-ea"/>
              </a:rPr>
              <a:t>的例子</a:t>
            </a:r>
          </a:p>
        </p:txBody>
      </p:sp>
      <p:pic>
        <p:nvPicPr>
          <p:cNvPr id="3" name="图片 2">
            <a:extLst>
              <a:ext uri="{FF2B5EF4-FFF2-40B4-BE49-F238E27FC236}">
                <a16:creationId xmlns:a16="http://schemas.microsoft.com/office/drawing/2014/main" id="{C45E0309-202A-F996-8B71-201C4B5F3CD9}"/>
              </a:ext>
            </a:extLst>
          </p:cNvPr>
          <p:cNvPicPr>
            <a:picLocks noChangeAspect="1"/>
          </p:cNvPicPr>
          <p:nvPr/>
        </p:nvPicPr>
        <p:blipFill>
          <a:blip r:embed="rId2"/>
          <a:stretch>
            <a:fillRect/>
          </a:stretch>
        </p:blipFill>
        <p:spPr>
          <a:xfrm>
            <a:off x="1676400" y="1486133"/>
            <a:ext cx="7074483" cy="3016949"/>
          </a:xfrm>
          <a:prstGeom prst="rect">
            <a:avLst/>
          </a:prstGeom>
        </p:spPr>
      </p:pic>
      <p:sp>
        <p:nvSpPr>
          <p:cNvPr id="23" name="矩形 22">
            <a:extLst>
              <a:ext uri="{FF2B5EF4-FFF2-40B4-BE49-F238E27FC236}">
                <a16:creationId xmlns:a16="http://schemas.microsoft.com/office/drawing/2014/main" id="{ACBC91B0-F866-045F-67C6-9AA506BBB363}"/>
              </a:ext>
            </a:extLst>
          </p:cNvPr>
          <p:cNvSpPr/>
          <p:nvPr/>
        </p:nvSpPr>
        <p:spPr>
          <a:xfrm>
            <a:off x="5351463" y="2390776"/>
            <a:ext cx="1316037"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17" name="直接箭头连接符 16">
            <a:extLst>
              <a:ext uri="{FF2B5EF4-FFF2-40B4-BE49-F238E27FC236}">
                <a16:creationId xmlns:a16="http://schemas.microsoft.com/office/drawing/2014/main" id="{58629BCB-A037-B4A4-59D4-041DD9DE1D11}"/>
              </a:ext>
            </a:extLst>
          </p:cNvPr>
          <p:cNvCxnSpPr>
            <a:cxnSpLocks/>
          </p:cNvCxnSpPr>
          <p:nvPr/>
        </p:nvCxnSpPr>
        <p:spPr>
          <a:xfrm flipV="1">
            <a:off x="5336327" y="2181298"/>
            <a:ext cx="1343679" cy="1197096"/>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00E25F4F-B39C-130A-DC66-DD17150A6CF4}"/>
              </a:ext>
            </a:extLst>
          </p:cNvPr>
          <p:cNvCxnSpPr/>
          <p:nvPr/>
        </p:nvCxnSpPr>
        <p:spPr>
          <a:xfrm flipV="1">
            <a:off x="5334000" y="2188853"/>
            <a:ext cx="1295400" cy="230497"/>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B9B34641-81F4-D96F-2BBC-B3B34EE0EEF9}"/>
              </a:ext>
            </a:extLst>
          </p:cNvPr>
          <p:cNvCxnSpPr>
            <a:endCxn id="23" idx="3"/>
          </p:cNvCxnSpPr>
          <p:nvPr/>
        </p:nvCxnSpPr>
        <p:spPr>
          <a:xfrm flipV="1">
            <a:off x="5351463" y="2549526"/>
            <a:ext cx="1316037" cy="15875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35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92221" y="209550"/>
            <a:ext cx="5269706" cy="398780"/>
          </a:xfrm>
          <a:prstGeom prst="rect">
            <a:avLst/>
          </a:prstGeom>
        </p:spPr>
        <p:txBody>
          <a:bodyPr wrap="square">
            <a:spAutoFit/>
          </a:bodyPr>
          <a:lstStyle/>
          <a:p>
            <a:r>
              <a:rPr lang="zh-CN" altLang="en-US" sz="2000" b="1" noProof="0" dirty="0">
                <a:solidFill>
                  <a:srgbClr val="FF0000"/>
                </a:solidFill>
              </a:rPr>
              <a:t>段页式</a:t>
            </a:r>
            <a:r>
              <a:rPr lang="zh-CN" altLang="en-US" sz="2000" b="1" noProof="0" dirty="0">
                <a:solidFill>
                  <a:schemeClr val="bg1">
                    <a:lumMod val="50000"/>
                  </a:schemeClr>
                </a:solidFill>
              </a:rPr>
              <a:t>存储管理方式</a:t>
            </a:r>
          </a:p>
        </p:txBody>
      </p:sp>
      <p:grpSp>
        <p:nvGrpSpPr>
          <p:cNvPr id="571" name="iṡļiḓe"/>
          <p:cNvGrpSpPr/>
          <p:nvPr/>
        </p:nvGrpSpPr>
        <p:grpSpPr>
          <a:xfrm>
            <a:off x="152400" y="1123950"/>
            <a:ext cx="7353945" cy="1714145"/>
            <a:chOff x="779848" y="1835355"/>
            <a:chExt cx="5788379" cy="2285527"/>
          </a:xfrm>
        </p:grpSpPr>
        <p:grpSp>
          <p:nvGrpSpPr>
            <p:cNvPr id="1144" name="iSḻíḓè"/>
            <p:cNvGrpSpPr/>
            <p:nvPr/>
          </p:nvGrpSpPr>
          <p:grpSpPr>
            <a:xfrm>
              <a:off x="1296567" y="1835355"/>
              <a:ext cx="5271660" cy="2285527"/>
              <a:chOff x="1296567" y="1835355"/>
              <a:chExt cx="6648884" cy="2285527"/>
            </a:xfrm>
          </p:grpSpPr>
          <p:sp>
            <p:nvSpPr>
              <p:cNvPr id="1148" name="îṧľîḋé"/>
              <p:cNvSpPr txBox="1"/>
              <p:nvPr/>
            </p:nvSpPr>
            <p:spPr>
              <a:xfrm>
                <a:off x="1296567" y="1835355"/>
                <a:ext cx="6293555" cy="389423"/>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t>基本原理：</a:t>
                </a:r>
              </a:p>
            </p:txBody>
          </p:sp>
          <p:sp>
            <p:nvSpPr>
              <p:cNvPr id="1149" name="íşļîḓé"/>
              <p:cNvSpPr/>
              <p:nvPr/>
            </p:nvSpPr>
            <p:spPr bwMode="auto">
              <a:xfrm>
                <a:off x="1296567" y="2279077"/>
                <a:ext cx="6648884" cy="184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32000"/>
                  </a:lnSpc>
                  <a:buClr>
                    <a:schemeClr val="accent4">
                      <a:lumMod val="40000"/>
                      <a:lumOff val="60000"/>
                    </a:schemeClr>
                  </a:buClr>
                  <a:buFont typeface="Wingdings" panose="05000000000000000000" pitchFamily="2" charset="2"/>
                  <a:buChar char="Ø"/>
                </a:pPr>
                <a:r>
                  <a:rPr lang="zh-CN" altLang="en-US" dirty="0">
                    <a:solidFill>
                      <a:srgbClr val="FF0000"/>
                    </a:solidFill>
                  </a:rPr>
                  <a:t>分段和分页原理的结合</a:t>
                </a:r>
                <a:r>
                  <a:rPr lang="zh-CN" altLang="en-US" dirty="0"/>
                  <a:t>，即先将用户程序分成若干段，再把每个段分成若干个页，并为每个段赋予一个段名。</a:t>
                </a:r>
              </a:p>
            </p:txBody>
          </p:sp>
        </p:grpSp>
        <p:sp>
          <p:nvSpPr>
            <p:cNvPr id="1147" name="îŝlîďe"/>
            <p:cNvSpPr/>
            <p:nvPr/>
          </p:nvSpPr>
          <p:spPr>
            <a:xfrm>
              <a:off x="779848" y="1918584"/>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5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grpSp>
      <p:grpSp>
        <p:nvGrpSpPr>
          <p:cNvPr id="574" name="ïṧļïḓe"/>
          <p:cNvGrpSpPr/>
          <p:nvPr/>
        </p:nvGrpSpPr>
        <p:grpSpPr>
          <a:xfrm>
            <a:off x="972424" y="2996006"/>
            <a:ext cx="7561975" cy="1488322"/>
            <a:chOff x="1296567" y="2092935"/>
            <a:chExt cx="7140794" cy="1984429"/>
          </a:xfrm>
        </p:grpSpPr>
        <p:sp>
          <p:nvSpPr>
            <p:cNvPr id="1142" name="ïšļíďè"/>
            <p:cNvSpPr txBox="1"/>
            <p:nvPr/>
          </p:nvSpPr>
          <p:spPr>
            <a:xfrm>
              <a:off x="1296567" y="2092935"/>
              <a:ext cx="7140794" cy="389423"/>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solidFill>
                    <a:srgbClr val="FF0000"/>
                  </a:solidFill>
                </a:rPr>
                <a:t>优点：</a:t>
              </a:r>
            </a:p>
          </p:txBody>
        </p:sp>
        <p:sp>
          <p:nvSpPr>
            <p:cNvPr id="1143" name="íşľíḑè"/>
            <p:cNvSpPr/>
            <p:nvPr/>
          </p:nvSpPr>
          <p:spPr bwMode="auto">
            <a:xfrm>
              <a:off x="1312811" y="2588173"/>
              <a:ext cx="6632637" cy="148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23000"/>
                </a:lnSpc>
                <a:spcBef>
                  <a:spcPts val="600"/>
                </a:spcBef>
                <a:spcAft>
                  <a:spcPts val="600"/>
                </a:spcAft>
                <a:buFont typeface="Wingdings" panose="05000000000000000000" pitchFamily="2" charset="2"/>
                <a:buChar char="Ø"/>
              </a:pPr>
              <a:r>
                <a:rPr lang="zh-CN" altLang="en-US" dirty="0"/>
                <a:t>既有</a:t>
              </a:r>
              <a:r>
                <a:rPr lang="zh-CN" altLang="en-US" dirty="0">
                  <a:solidFill>
                    <a:srgbClr val="FF0000"/>
                  </a:solidFill>
                </a:rPr>
                <a:t>分段</a:t>
              </a:r>
              <a:r>
                <a:rPr lang="zh-CN" altLang="en-US" dirty="0"/>
                <a:t>系统的便于实现、可</a:t>
              </a:r>
              <a:r>
                <a:rPr lang="zh-CN" altLang="en-US" dirty="0">
                  <a:solidFill>
                    <a:srgbClr val="FF0000"/>
                  </a:solidFill>
                </a:rPr>
                <a:t>共享</a:t>
              </a:r>
              <a:r>
                <a:rPr lang="zh-CN" altLang="en-US" dirty="0"/>
                <a:t>、易于</a:t>
              </a:r>
              <a:r>
                <a:rPr lang="zh-CN" altLang="en-US" dirty="0">
                  <a:solidFill>
                    <a:srgbClr val="FF0000"/>
                  </a:solidFill>
                </a:rPr>
                <a:t>保护</a:t>
              </a:r>
              <a:r>
                <a:rPr lang="zh-CN" altLang="en-US" dirty="0"/>
                <a:t>、可</a:t>
              </a:r>
              <a:r>
                <a:rPr lang="zh-CN" altLang="en-US" dirty="0">
                  <a:solidFill>
                    <a:srgbClr val="FF0000"/>
                  </a:solidFill>
                </a:rPr>
                <a:t>动态链接</a:t>
              </a:r>
              <a:r>
                <a:rPr lang="zh-CN" altLang="en-US" dirty="0"/>
                <a:t>；</a:t>
              </a:r>
            </a:p>
            <a:p>
              <a:pPr marL="342900" lvl="1" indent="-342900">
                <a:lnSpc>
                  <a:spcPct val="123000"/>
                </a:lnSpc>
                <a:spcBef>
                  <a:spcPts val="600"/>
                </a:spcBef>
                <a:spcAft>
                  <a:spcPts val="600"/>
                </a:spcAft>
                <a:buFont typeface="Wingdings" panose="05000000000000000000" pitchFamily="2" charset="2"/>
                <a:buChar char="Ø"/>
              </a:pPr>
              <a:r>
                <a:rPr lang="zh-CN" altLang="en-US" dirty="0"/>
                <a:t>又能像</a:t>
              </a:r>
              <a:r>
                <a:rPr lang="zh-CN" altLang="en-US" dirty="0">
                  <a:solidFill>
                    <a:srgbClr val="FF0000"/>
                  </a:solidFill>
                </a:rPr>
                <a:t>分页</a:t>
              </a:r>
              <a:r>
                <a:rPr lang="zh-CN" altLang="en-US" dirty="0"/>
                <a:t>系统，很好地解决内存的外部</a:t>
              </a:r>
              <a:r>
                <a:rPr lang="zh-CN" altLang="en-US" dirty="0">
                  <a:solidFill>
                    <a:srgbClr val="FF0000"/>
                  </a:solidFill>
                </a:rPr>
                <a:t>碎片</a:t>
              </a:r>
              <a:r>
                <a:rPr lang="zh-CN" altLang="en-US" dirty="0"/>
                <a:t>问题。</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作业地址空间和地址结构</a:t>
            </a:r>
          </a:p>
        </p:txBody>
      </p:sp>
      <p:graphicFrame>
        <p:nvGraphicFramePr>
          <p:cNvPr id="38" name="Group 113"/>
          <p:cNvGraphicFramePr>
            <a:graphicFrameLocks noGrp="1"/>
          </p:cNvGraphicFramePr>
          <p:nvPr>
            <p:extLst>
              <p:ext uri="{D42A27DB-BD31-4B8C-83A1-F6EECF244321}">
                <p14:modId xmlns:p14="http://schemas.microsoft.com/office/powerpoint/2010/main" val="1257705593"/>
              </p:ext>
            </p:extLst>
          </p:nvPr>
        </p:nvGraphicFramePr>
        <p:xfrm>
          <a:off x="1700816" y="4275023"/>
          <a:ext cx="5895975" cy="417195"/>
        </p:xfrm>
        <a:graphic>
          <a:graphicData uri="http://schemas.openxmlformats.org/drawingml/2006/table">
            <a:tbl>
              <a:tblPr/>
              <a:tblGrid>
                <a:gridCol w="1965325">
                  <a:extLst>
                    <a:ext uri="{9D8B030D-6E8A-4147-A177-3AD203B41FA5}">
                      <a16:colId xmlns:a16="http://schemas.microsoft.com/office/drawing/2014/main" val="20000"/>
                    </a:ext>
                  </a:extLst>
                </a:gridCol>
                <a:gridCol w="1965325">
                  <a:extLst>
                    <a:ext uri="{9D8B030D-6E8A-4147-A177-3AD203B41FA5}">
                      <a16:colId xmlns:a16="http://schemas.microsoft.com/office/drawing/2014/main" val="20001"/>
                    </a:ext>
                  </a:extLst>
                </a:gridCol>
                <a:gridCol w="1965325">
                  <a:extLst>
                    <a:ext uri="{9D8B030D-6E8A-4147-A177-3AD203B41FA5}">
                      <a16:colId xmlns:a16="http://schemas.microsoft.com/office/drawing/2014/main" val="20002"/>
                    </a:ext>
                  </a:extLst>
                </a:gridCol>
              </a:tblGrid>
              <a:tr h="41719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段号</a:t>
                      </a:r>
                      <a:r>
                        <a:rPr kumimoji="1" lang="en-US" altLang="zh-CN" sz="1800" b="0" i="0" u="none" strike="noStrike" cap="none" normalizeH="0" baseline="0" dirty="0">
                          <a:ln>
                            <a:noFill/>
                          </a:ln>
                          <a:solidFill>
                            <a:schemeClr val="tx1"/>
                          </a:solidFill>
                          <a:effectLst/>
                          <a:latin typeface="+mn-ea"/>
                          <a:ea typeface="+mn-ea"/>
                        </a:rPr>
                        <a:t>S</a:t>
                      </a:r>
                    </a:p>
                  </a:txBody>
                  <a:tcPr marL="80565" marR="80565" marT="40283" marB="4028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段内页号</a:t>
                      </a:r>
                      <a:r>
                        <a:rPr kumimoji="1" lang="en-US" altLang="zh-CN" sz="1800" b="0" i="0" u="none" strike="noStrike" cap="none" normalizeH="0" baseline="0" dirty="0">
                          <a:ln>
                            <a:noFill/>
                          </a:ln>
                          <a:solidFill>
                            <a:schemeClr val="tx1"/>
                          </a:solidFill>
                          <a:effectLst/>
                          <a:latin typeface="+mn-ea"/>
                          <a:ea typeface="+mn-ea"/>
                        </a:rPr>
                        <a:t>P</a:t>
                      </a:r>
                    </a:p>
                  </a:txBody>
                  <a:tcPr marL="80565" marR="80565" marT="40283" marB="4028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页内地址</a:t>
                      </a:r>
                      <a:r>
                        <a:rPr kumimoji="1" lang="en-US" altLang="zh-CN" sz="1800" b="0" i="0" u="none" strike="noStrike" cap="none" normalizeH="0" baseline="0" dirty="0">
                          <a:ln>
                            <a:noFill/>
                          </a:ln>
                          <a:solidFill>
                            <a:schemeClr val="tx1"/>
                          </a:solidFill>
                          <a:effectLst/>
                          <a:latin typeface="+mn-ea"/>
                          <a:ea typeface="+mn-ea"/>
                        </a:rPr>
                        <a:t>W</a:t>
                      </a:r>
                    </a:p>
                  </a:txBody>
                  <a:tcPr marL="80565" marR="80565" marT="40283" marB="4028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39" name="Text Box 108"/>
          <p:cNvSpPr txBox="1">
            <a:spLocks noChangeArrowheads="1"/>
          </p:cNvSpPr>
          <p:nvPr/>
        </p:nvSpPr>
        <p:spPr bwMode="auto">
          <a:xfrm>
            <a:off x="3129566" y="3697051"/>
            <a:ext cx="857250" cy="3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(a)</a:t>
            </a:r>
          </a:p>
        </p:txBody>
      </p:sp>
      <p:sp>
        <p:nvSpPr>
          <p:cNvPr id="40" name="Text Box 109"/>
          <p:cNvSpPr txBox="1">
            <a:spLocks noChangeArrowheads="1"/>
          </p:cNvSpPr>
          <p:nvPr/>
        </p:nvSpPr>
        <p:spPr bwMode="auto">
          <a:xfrm>
            <a:off x="3205766" y="4766746"/>
            <a:ext cx="857250" cy="3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en-US" altLang="zh-CN" sz="1800" dirty="0">
                <a:latin typeface="+mn-ea"/>
                <a:ea typeface="+mn-ea"/>
              </a:rPr>
              <a:t>(b)</a:t>
            </a:r>
          </a:p>
        </p:txBody>
      </p:sp>
      <p:pic>
        <p:nvPicPr>
          <p:cNvPr id="123" name="图片 122"/>
          <p:cNvPicPr/>
          <p:nvPr/>
        </p:nvPicPr>
        <p:blipFill>
          <a:blip r:embed="rId2">
            <a:lum contrast="30000"/>
          </a:blip>
          <a:stretch>
            <a:fillRect/>
          </a:stretch>
        </p:blipFill>
        <p:spPr>
          <a:xfrm>
            <a:off x="1904365" y="656590"/>
            <a:ext cx="5633085" cy="2925445"/>
          </a:xfrm>
          <a:prstGeom prst="rect">
            <a:avLst/>
          </a:prstGeom>
          <a:noFill/>
          <a:ln w="9525">
            <a:noFill/>
          </a:ln>
        </p:spPr>
      </p:pic>
      <p:sp>
        <p:nvSpPr>
          <p:cNvPr id="2" name="文本框 1"/>
          <p:cNvSpPr txBox="1"/>
          <p:nvPr/>
        </p:nvSpPr>
        <p:spPr>
          <a:xfrm>
            <a:off x="3810000" y="4744720"/>
            <a:ext cx="4572000" cy="398780"/>
          </a:xfrm>
          <a:prstGeom prst="rect">
            <a:avLst/>
          </a:prstGeom>
          <a:noFill/>
        </p:spPr>
        <p:txBody>
          <a:bodyPr wrap="square" rtlCol="0" anchor="t">
            <a:spAutoFit/>
          </a:bodyPr>
          <a:lstStyle/>
          <a:p>
            <a:r>
              <a:rPr lang="zh-CN" altLang="en-US" sz="2000"/>
              <a:t>段页式管理的逻辑地址结构</a:t>
            </a:r>
          </a:p>
        </p:txBody>
      </p:sp>
      <p:sp>
        <p:nvSpPr>
          <p:cNvPr id="3" name="文本框 2"/>
          <p:cNvSpPr txBox="1"/>
          <p:nvPr/>
        </p:nvSpPr>
        <p:spPr>
          <a:xfrm>
            <a:off x="3810000" y="3696970"/>
            <a:ext cx="4572000" cy="398780"/>
          </a:xfrm>
          <a:prstGeom prst="rect">
            <a:avLst/>
          </a:prstGeom>
          <a:noFill/>
        </p:spPr>
        <p:txBody>
          <a:bodyPr wrap="square" rtlCol="0" anchor="t">
            <a:spAutoFit/>
          </a:bodyPr>
          <a:lstStyle/>
          <a:p>
            <a:r>
              <a:rPr lang="zh-CN" altLang="en-US" sz="2000"/>
              <a:t>采用段页式管理的方式</a:t>
            </a:r>
          </a:p>
        </p:txBody>
      </p:sp>
      <p:sp>
        <p:nvSpPr>
          <p:cNvPr id="4" name="矩形: 圆角 3">
            <a:extLst>
              <a:ext uri="{FF2B5EF4-FFF2-40B4-BE49-F238E27FC236}">
                <a16:creationId xmlns:a16="http://schemas.microsoft.com/office/drawing/2014/main" id="{2DEB81A3-B502-48EA-C322-A17BEA80874C}"/>
              </a:ext>
            </a:extLst>
          </p:cNvPr>
          <p:cNvSpPr/>
          <p:nvPr/>
        </p:nvSpPr>
        <p:spPr>
          <a:xfrm>
            <a:off x="2826962" y="1962150"/>
            <a:ext cx="602038"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F5900D1A-5110-B155-25DB-EA3D3ADFD026}"/>
              </a:ext>
            </a:extLst>
          </p:cNvPr>
          <p:cNvSpPr/>
          <p:nvPr/>
        </p:nvSpPr>
        <p:spPr>
          <a:xfrm>
            <a:off x="5334000" y="2038350"/>
            <a:ext cx="6096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864373A-2F6C-38B6-0394-3CCAC785F401}"/>
              </a:ext>
            </a:extLst>
          </p:cNvPr>
          <p:cNvSpPr txBox="1"/>
          <p:nvPr/>
        </p:nvSpPr>
        <p:spPr>
          <a:xfrm>
            <a:off x="148519" y="930608"/>
            <a:ext cx="3057247" cy="338554"/>
          </a:xfrm>
          <a:prstGeom prst="rect">
            <a:avLst/>
          </a:prstGeom>
          <a:noFill/>
          <a:ln w="12700">
            <a:solidFill>
              <a:schemeClr val="tx1"/>
            </a:solidFill>
          </a:ln>
        </p:spPr>
        <p:txBody>
          <a:bodyPr wrap="none" rtlCol="0">
            <a:spAutoFit/>
          </a:bodyPr>
          <a:lstStyle/>
          <a:p>
            <a:pPr algn="l"/>
            <a:r>
              <a:rPr lang="zh-CN" altLang="en-US" sz="1600" dirty="0">
                <a:solidFill>
                  <a:srgbClr val="FF0000"/>
                </a:solidFill>
              </a:rPr>
              <a:t>一个进程有一张段表和多张页表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noProof="0" dirty="0">
                <a:solidFill>
                  <a:schemeClr val="bg1">
                    <a:lumMod val="50000"/>
                  </a:schemeClr>
                </a:solidFill>
              </a:rPr>
              <a:t>作业地址空间和地址结构</a:t>
            </a:r>
          </a:p>
        </p:txBody>
      </p:sp>
      <p:pic>
        <p:nvPicPr>
          <p:cNvPr id="8" name="图片 7">
            <a:extLst>
              <a:ext uri="{FF2B5EF4-FFF2-40B4-BE49-F238E27FC236}">
                <a16:creationId xmlns:a16="http://schemas.microsoft.com/office/drawing/2014/main" id="{DBAE8FE7-A7BD-2AA6-2430-4DF7DD3ABA5F}"/>
              </a:ext>
            </a:extLst>
          </p:cNvPr>
          <p:cNvPicPr>
            <a:picLocks noChangeAspect="1"/>
          </p:cNvPicPr>
          <p:nvPr/>
        </p:nvPicPr>
        <p:blipFill>
          <a:blip r:embed="rId2"/>
          <a:stretch>
            <a:fillRect/>
          </a:stretch>
        </p:blipFill>
        <p:spPr>
          <a:xfrm>
            <a:off x="914400" y="1123950"/>
            <a:ext cx="6881813" cy="3571574"/>
          </a:xfrm>
          <a:prstGeom prst="rect">
            <a:avLst/>
          </a:prstGeom>
        </p:spPr>
      </p:pic>
      <p:sp>
        <p:nvSpPr>
          <p:cNvPr id="9" name="文本框 8">
            <a:extLst>
              <a:ext uri="{FF2B5EF4-FFF2-40B4-BE49-F238E27FC236}">
                <a16:creationId xmlns:a16="http://schemas.microsoft.com/office/drawing/2014/main" id="{72DF07FA-71B2-752D-BBC2-064E04EC93F3}"/>
              </a:ext>
            </a:extLst>
          </p:cNvPr>
          <p:cNvSpPr txBox="1"/>
          <p:nvPr/>
        </p:nvSpPr>
        <p:spPr>
          <a:xfrm>
            <a:off x="1371600" y="742950"/>
            <a:ext cx="973343" cy="338554"/>
          </a:xfrm>
          <a:prstGeom prst="rect">
            <a:avLst/>
          </a:prstGeom>
          <a:noFill/>
          <a:ln w="12700">
            <a:solidFill>
              <a:schemeClr val="tx1"/>
            </a:solidFill>
          </a:ln>
        </p:spPr>
        <p:txBody>
          <a:bodyPr wrap="none" rtlCol="0">
            <a:spAutoFit/>
          </a:bodyPr>
          <a:lstStyle/>
          <a:p>
            <a:pPr algn="l"/>
            <a:r>
              <a:rPr lang="en-US" altLang="zh-CN" sz="1600" dirty="0">
                <a:solidFill>
                  <a:srgbClr val="FF0000"/>
                </a:solidFill>
              </a:rPr>
              <a:t>4KB</a:t>
            </a:r>
            <a:r>
              <a:rPr lang="zh-CN" altLang="en-US" sz="1600" dirty="0">
                <a:solidFill>
                  <a:srgbClr val="FF0000"/>
                </a:solidFill>
              </a:rPr>
              <a:t>页面</a:t>
            </a:r>
          </a:p>
        </p:txBody>
      </p:sp>
      <p:cxnSp>
        <p:nvCxnSpPr>
          <p:cNvPr id="11" name="直接箭头连接符 10">
            <a:extLst>
              <a:ext uri="{FF2B5EF4-FFF2-40B4-BE49-F238E27FC236}">
                <a16:creationId xmlns:a16="http://schemas.microsoft.com/office/drawing/2014/main" id="{13B82732-FC1E-EA1C-29EF-B20D0EB2E4D0}"/>
              </a:ext>
            </a:extLst>
          </p:cNvPr>
          <p:cNvCxnSpPr/>
          <p:nvPr/>
        </p:nvCxnSpPr>
        <p:spPr>
          <a:xfrm flipH="1">
            <a:off x="1371600" y="2800350"/>
            <a:ext cx="533400" cy="6096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3478496-B707-A4CC-3167-8B55993B20EC}"/>
              </a:ext>
            </a:extLst>
          </p:cNvPr>
          <p:cNvSpPr txBox="1"/>
          <p:nvPr/>
        </p:nvSpPr>
        <p:spPr>
          <a:xfrm>
            <a:off x="890551" y="3409950"/>
            <a:ext cx="875561"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浪费</a:t>
            </a:r>
            <a:r>
              <a:rPr lang="en-US" altLang="zh-CN" sz="1400" dirty="0">
                <a:solidFill>
                  <a:srgbClr val="FF0000"/>
                </a:solidFill>
              </a:rPr>
              <a:t>1KB</a:t>
            </a:r>
            <a:endParaRPr lang="zh-CN" altLang="en-US" sz="1400" dirty="0">
              <a:solidFill>
                <a:srgbClr val="FF0000"/>
              </a:solidFill>
            </a:endParaRPr>
          </a:p>
        </p:txBody>
      </p:sp>
      <p:sp>
        <p:nvSpPr>
          <p:cNvPr id="13" name="文本框 12">
            <a:extLst>
              <a:ext uri="{FF2B5EF4-FFF2-40B4-BE49-F238E27FC236}">
                <a16:creationId xmlns:a16="http://schemas.microsoft.com/office/drawing/2014/main" id="{145E18EE-F163-AB10-DC7A-65EE2D24DFB2}"/>
              </a:ext>
            </a:extLst>
          </p:cNvPr>
          <p:cNvSpPr txBox="1"/>
          <p:nvPr/>
        </p:nvSpPr>
        <p:spPr>
          <a:xfrm>
            <a:off x="1656979" y="2987472"/>
            <a:ext cx="543739" cy="307777"/>
          </a:xfrm>
          <a:prstGeom prst="rect">
            <a:avLst/>
          </a:prstGeom>
          <a:noFill/>
          <a:ln w="12700">
            <a:noFill/>
          </a:ln>
        </p:spPr>
        <p:txBody>
          <a:bodyPr wrap="none" rtlCol="0">
            <a:spAutoFit/>
          </a:bodyPr>
          <a:lstStyle/>
          <a:p>
            <a:pPr algn="l"/>
            <a:r>
              <a:rPr lang="zh-CN" altLang="en-US" sz="1400" dirty="0"/>
              <a:t>碎片</a:t>
            </a:r>
          </a:p>
        </p:txBody>
      </p:sp>
      <p:sp>
        <p:nvSpPr>
          <p:cNvPr id="14" name="文本框 13">
            <a:extLst>
              <a:ext uri="{FF2B5EF4-FFF2-40B4-BE49-F238E27FC236}">
                <a16:creationId xmlns:a16="http://schemas.microsoft.com/office/drawing/2014/main" id="{6201F8CE-934D-95FD-22F9-CC45361A84C3}"/>
              </a:ext>
            </a:extLst>
          </p:cNvPr>
          <p:cNvSpPr txBox="1"/>
          <p:nvPr/>
        </p:nvSpPr>
        <p:spPr>
          <a:xfrm>
            <a:off x="4275138" y="1581150"/>
            <a:ext cx="290464" cy="307777"/>
          </a:xfrm>
          <a:prstGeom prst="rect">
            <a:avLst/>
          </a:prstGeom>
          <a:noFill/>
          <a:ln w="12700">
            <a:noFill/>
          </a:ln>
        </p:spPr>
        <p:txBody>
          <a:bodyPr wrap="none" rtlCol="0">
            <a:spAutoFit/>
          </a:bodyPr>
          <a:lstStyle/>
          <a:p>
            <a:pPr algn="l"/>
            <a:r>
              <a:rPr lang="en-US" altLang="zh-CN" sz="1400" dirty="0">
                <a:solidFill>
                  <a:srgbClr val="FF0000"/>
                </a:solidFill>
              </a:rPr>
              <a:t>0</a:t>
            </a:r>
            <a:endParaRPr lang="zh-CN" altLang="en-US" sz="1400" dirty="0">
              <a:solidFill>
                <a:srgbClr val="FF0000"/>
              </a:solidFill>
            </a:endParaRPr>
          </a:p>
        </p:txBody>
      </p:sp>
      <p:sp>
        <p:nvSpPr>
          <p:cNvPr id="15" name="文本框 14">
            <a:extLst>
              <a:ext uri="{FF2B5EF4-FFF2-40B4-BE49-F238E27FC236}">
                <a16:creationId xmlns:a16="http://schemas.microsoft.com/office/drawing/2014/main" id="{1CDC1DF0-F311-A6DB-5914-FFB2F971F28A}"/>
              </a:ext>
            </a:extLst>
          </p:cNvPr>
          <p:cNvSpPr txBox="1"/>
          <p:nvPr/>
        </p:nvSpPr>
        <p:spPr>
          <a:xfrm>
            <a:off x="4285027" y="1882417"/>
            <a:ext cx="290464" cy="307777"/>
          </a:xfrm>
          <a:prstGeom prst="rect">
            <a:avLst/>
          </a:prstGeom>
          <a:noFill/>
          <a:ln w="12700">
            <a:noFill/>
          </a:ln>
        </p:spPr>
        <p:txBody>
          <a:bodyPr wrap="none" rtlCol="0">
            <a:spAutoFit/>
          </a:bodyPr>
          <a:lstStyle/>
          <a:p>
            <a:pPr algn="l"/>
            <a:r>
              <a:rPr lang="en-US" altLang="zh-CN" sz="1400" dirty="0">
                <a:solidFill>
                  <a:srgbClr val="FF0000"/>
                </a:solidFill>
              </a:rPr>
              <a:t>1</a:t>
            </a:r>
            <a:endParaRPr lang="zh-CN" altLang="en-US" sz="1400" dirty="0">
              <a:solidFill>
                <a:srgbClr val="FF0000"/>
              </a:solidFill>
            </a:endParaRPr>
          </a:p>
        </p:txBody>
      </p:sp>
      <p:sp>
        <p:nvSpPr>
          <p:cNvPr id="16" name="文本框 15">
            <a:extLst>
              <a:ext uri="{FF2B5EF4-FFF2-40B4-BE49-F238E27FC236}">
                <a16:creationId xmlns:a16="http://schemas.microsoft.com/office/drawing/2014/main" id="{DBE30197-06AE-5568-2D47-DB884A46ACD3}"/>
              </a:ext>
            </a:extLst>
          </p:cNvPr>
          <p:cNvSpPr txBox="1"/>
          <p:nvPr/>
        </p:nvSpPr>
        <p:spPr>
          <a:xfrm>
            <a:off x="6553200" y="1581150"/>
            <a:ext cx="290464" cy="307777"/>
          </a:xfrm>
          <a:prstGeom prst="rect">
            <a:avLst/>
          </a:prstGeom>
          <a:noFill/>
          <a:ln w="12700">
            <a:noFill/>
          </a:ln>
        </p:spPr>
        <p:txBody>
          <a:bodyPr wrap="none" rtlCol="0">
            <a:spAutoFit/>
          </a:bodyPr>
          <a:lstStyle/>
          <a:p>
            <a:pPr algn="l"/>
            <a:r>
              <a:rPr lang="en-US" altLang="zh-CN" sz="1400" dirty="0">
                <a:solidFill>
                  <a:srgbClr val="FF0000"/>
                </a:solidFill>
              </a:rPr>
              <a:t>0</a:t>
            </a:r>
            <a:endParaRPr lang="zh-CN" altLang="en-US" sz="1400" dirty="0">
              <a:solidFill>
                <a:srgbClr val="FF0000"/>
              </a:solidFill>
            </a:endParaRPr>
          </a:p>
        </p:txBody>
      </p:sp>
      <p:sp>
        <p:nvSpPr>
          <p:cNvPr id="17" name="文本框 16">
            <a:extLst>
              <a:ext uri="{FF2B5EF4-FFF2-40B4-BE49-F238E27FC236}">
                <a16:creationId xmlns:a16="http://schemas.microsoft.com/office/drawing/2014/main" id="{7DB91AF3-D031-D1E1-BFC8-8B9CC2C75F85}"/>
              </a:ext>
            </a:extLst>
          </p:cNvPr>
          <p:cNvSpPr txBox="1"/>
          <p:nvPr/>
        </p:nvSpPr>
        <p:spPr>
          <a:xfrm>
            <a:off x="6563089" y="1882417"/>
            <a:ext cx="290464" cy="307777"/>
          </a:xfrm>
          <a:prstGeom prst="rect">
            <a:avLst/>
          </a:prstGeom>
          <a:noFill/>
          <a:ln w="12700">
            <a:noFill/>
          </a:ln>
        </p:spPr>
        <p:txBody>
          <a:bodyPr wrap="none" rtlCol="0">
            <a:spAutoFit/>
          </a:bodyPr>
          <a:lstStyle/>
          <a:p>
            <a:pPr algn="l"/>
            <a:r>
              <a:rPr lang="en-US" altLang="zh-CN" sz="1400" dirty="0">
                <a:solidFill>
                  <a:srgbClr val="FF0000"/>
                </a:solidFill>
              </a:rPr>
              <a:t>1</a:t>
            </a:r>
            <a:endParaRPr lang="zh-CN" altLang="en-US" sz="1400" dirty="0">
              <a:solidFill>
                <a:srgbClr val="FF0000"/>
              </a:solidFill>
            </a:endParaRPr>
          </a:p>
        </p:txBody>
      </p:sp>
      <p:sp>
        <p:nvSpPr>
          <p:cNvPr id="18" name="文本框 17">
            <a:extLst>
              <a:ext uri="{FF2B5EF4-FFF2-40B4-BE49-F238E27FC236}">
                <a16:creationId xmlns:a16="http://schemas.microsoft.com/office/drawing/2014/main" id="{A765FADF-761C-02E7-EFC5-68C94F0FE673}"/>
              </a:ext>
            </a:extLst>
          </p:cNvPr>
          <p:cNvSpPr txBox="1"/>
          <p:nvPr/>
        </p:nvSpPr>
        <p:spPr>
          <a:xfrm>
            <a:off x="6553200" y="2254445"/>
            <a:ext cx="290464" cy="307777"/>
          </a:xfrm>
          <a:prstGeom prst="rect">
            <a:avLst/>
          </a:prstGeom>
          <a:noFill/>
          <a:ln w="12700">
            <a:noFill/>
          </a:ln>
        </p:spPr>
        <p:txBody>
          <a:bodyPr wrap="none" rtlCol="0">
            <a:spAutoFit/>
          </a:bodyPr>
          <a:lstStyle/>
          <a:p>
            <a:pPr algn="l"/>
            <a:r>
              <a:rPr lang="en-US" altLang="zh-CN" sz="1400" dirty="0">
                <a:solidFill>
                  <a:srgbClr val="FF0000"/>
                </a:solidFill>
              </a:rPr>
              <a:t>2</a:t>
            </a:r>
            <a:endParaRPr lang="zh-CN" altLang="en-US" sz="1400" dirty="0">
              <a:solidFill>
                <a:srgbClr val="FF0000"/>
              </a:solidFill>
            </a:endParaRPr>
          </a:p>
        </p:txBody>
      </p:sp>
      <p:sp>
        <p:nvSpPr>
          <p:cNvPr id="19" name="文本框 18">
            <a:extLst>
              <a:ext uri="{FF2B5EF4-FFF2-40B4-BE49-F238E27FC236}">
                <a16:creationId xmlns:a16="http://schemas.microsoft.com/office/drawing/2014/main" id="{B404A407-B155-B38D-94BC-AC807B100FC8}"/>
              </a:ext>
            </a:extLst>
          </p:cNvPr>
          <p:cNvSpPr txBox="1"/>
          <p:nvPr/>
        </p:nvSpPr>
        <p:spPr>
          <a:xfrm>
            <a:off x="2133600" y="1574640"/>
            <a:ext cx="290464" cy="307777"/>
          </a:xfrm>
          <a:prstGeom prst="rect">
            <a:avLst/>
          </a:prstGeom>
          <a:noFill/>
          <a:ln w="12700">
            <a:noFill/>
          </a:ln>
        </p:spPr>
        <p:txBody>
          <a:bodyPr wrap="none" rtlCol="0">
            <a:spAutoFit/>
          </a:bodyPr>
          <a:lstStyle/>
          <a:p>
            <a:pPr algn="l"/>
            <a:r>
              <a:rPr lang="en-US" altLang="zh-CN" sz="1400" dirty="0">
                <a:solidFill>
                  <a:srgbClr val="FF0000"/>
                </a:solidFill>
              </a:rPr>
              <a:t>0</a:t>
            </a:r>
            <a:endParaRPr lang="zh-CN" altLang="en-US" sz="1400" dirty="0">
              <a:solidFill>
                <a:srgbClr val="FF0000"/>
              </a:solidFill>
            </a:endParaRPr>
          </a:p>
        </p:txBody>
      </p:sp>
      <p:sp>
        <p:nvSpPr>
          <p:cNvPr id="21" name="文本框 20">
            <a:extLst>
              <a:ext uri="{FF2B5EF4-FFF2-40B4-BE49-F238E27FC236}">
                <a16:creationId xmlns:a16="http://schemas.microsoft.com/office/drawing/2014/main" id="{8CF767B8-A10D-B081-48B4-7DDB1ABCFC18}"/>
              </a:ext>
            </a:extLst>
          </p:cNvPr>
          <p:cNvSpPr txBox="1"/>
          <p:nvPr/>
        </p:nvSpPr>
        <p:spPr>
          <a:xfrm>
            <a:off x="2143489" y="1875907"/>
            <a:ext cx="290464" cy="307777"/>
          </a:xfrm>
          <a:prstGeom prst="rect">
            <a:avLst/>
          </a:prstGeom>
          <a:noFill/>
          <a:ln w="12700">
            <a:noFill/>
          </a:ln>
        </p:spPr>
        <p:txBody>
          <a:bodyPr wrap="none" rtlCol="0">
            <a:spAutoFit/>
          </a:bodyPr>
          <a:lstStyle/>
          <a:p>
            <a:pPr algn="l"/>
            <a:r>
              <a:rPr lang="en-US" altLang="zh-CN" sz="1400" dirty="0">
                <a:solidFill>
                  <a:srgbClr val="FF0000"/>
                </a:solidFill>
              </a:rPr>
              <a:t>1</a:t>
            </a:r>
            <a:endParaRPr lang="zh-CN" altLang="en-US" sz="1400" dirty="0">
              <a:solidFill>
                <a:srgbClr val="FF0000"/>
              </a:solidFill>
            </a:endParaRPr>
          </a:p>
        </p:txBody>
      </p:sp>
      <p:sp>
        <p:nvSpPr>
          <p:cNvPr id="22" name="文本框 21">
            <a:extLst>
              <a:ext uri="{FF2B5EF4-FFF2-40B4-BE49-F238E27FC236}">
                <a16:creationId xmlns:a16="http://schemas.microsoft.com/office/drawing/2014/main" id="{6D4B2702-360F-938C-D21C-0342A333698E}"/>
              </a:ext>
            </a:extLst>
          </p:cNvPr>
          <p:cNvSpPr txBox="1"/>
          <p:nvPr/>
        </p:nvSpPr>
        <p:spPr>
          <a:xfrm>
            <a:off x="2133600" y="2247935"/>
            <a:ext cx="290464" cy="307777"/>
          </a:xfrm>
          <a:prstGeom prst="rect">
            <a:avLst/>
          </a:prstGeom>
          <a:noFill/>
          <a:ln w="12700">
            <a:noFill/>
          </a:ln>
        </p:spPr>
        <p:txBody>
          <a:bodyPr wrap="none" rtlCol="0">
            <a:spAutoFit/>
          </a:bodyPr>
          <a:lstStyle/>
          <a:p>
            <a:pPr algn="l"/>
            <a:r>
              <a:rPr lang="en-US" altLang="zh-CN" sz="1400" dirty="0">
                <a:solidFill>
                  <a:srgbClr val="FF0000"/>
                </a:solidFill>
              </a:rPr>
              <a:t>2</a:t>
            </a:r>
            <a:endParaRPr lang="zh-CN" altLang="en-US" sz="1400" dirty="0">
              <a:solidFill>
                <a:srgbClr val="FF0000"/>
              </a:solidFill>
            </a:endParaRPr>
          </a:p>
        </p:txBody>
      </p:sp>
      <p:sp>
        <p:nvSpPr>
          <p:cNvPr id="23" name="文本框 22">
            <a:extLst>
              <a:ext uri="{FF2B5EF4-FFF2-40B4-BE49-F238E27FC236}">
                <a16:creationId xmlns:a16="http://schemas.microsoft.com/office/drawing/2014/main" id="{F2295FAF-E577-5B1B-91EC-854B1BD06EA7}"/>
              </a:ext>
            </a:extLst>
          </p:cNvPr>
          <p:cNvSpPr txBox="1"/>
          <p:nvPr/>
        </p:nvSpPr>
        <p:spPr>
          <a:xfrm>
            <a:off x="2133600" y="2542076"/>
            <a:ext cx="290464" cy="307777"/>
          </a:xfrm>
          <a:prstGeom prst="rect">
            <a:avLst/>
          </a:prstGeom>
          <a:noFill/>
          <a:ln w="12700">
            <a:noFill/>
          </a:ln>
        </p:spPr>
        <p:txBody>
          <a:bodyPr wrap="none" rtlCol="0">
            <a:spAutoFit/>
          </a:bodyPr>
          <a:lstStyle/>
          <a:p>
            <a:pPr algn="l"/>
            <a:r>
              <a:rPr lang="en-US" altLang="zh-CN" sz="1400" dirty="0">
                <a:solidFill>
                  <a:srgbClr val="FF0000"/>
                </a:solidFill>
              </a:rPr>
              <a:t>3</a:t>
            </a:r>
            <a:endParaRPr lang="zh-CN" altLang="en-US" sz="1400" dirty="0">
              <a:solidFill>
                <a:srgbClr val="FF0000"/>
              </a:solidFill>
            </a:endParaRPr>
          </a:p>
        </p:txBody>
      </p:sp>
      <p:cxnSp>
        <p:nvCxnSpPr>
          <p:cNvPr id="25" name="直接箭头连接符 24">
            <a:extLst>
              <a:ext uri="{FF2B5EF4-FFF2-40B4-BE49-F238E27FC236}">
                <a16:creationId xmlns:a16="http://schemas.microsoft.com/office/drawing/2014/main" id="{D20B89BB-9DC3-AEB6-70D8-934F68E988B8}"/>
              </a:ext>
            </a:extLst>
          </p:cNvPr>
          <p:cNvCxnSpPr/>
          <p:nvPr/>
        </p:nvCxnSpPr>
        <p:spPr>
          <a:xfrm>
            <a:off x="4430259" y="2190194"/>
            <a:ext cx="0" cy="1372156"/>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C3B5D52-03C9-8BFB-565F-668F85CFD7EE}"/>
              </a:ext>
            </a:extLst>
          </p:cNvPr>
          <p:cNvSpPr txBox="1"/>
          <p:nvPr/>
        </p:nvSpPr>
        <p:spPr>
          <a:xfrm>
            <a:off x="2667000" y="1123950"/>
            <a:ext cx="452368" cy="369332"/>
          </a:xfrm>
          <a:prstGeom prst="rect">
            <a:avLst/>
          </a:prstGeom>
          <a:noFill/>
          <a:ln w="12700">
            <a:solidFill>
              <a:schemeClr val="tx1"/>
            </a:solidFill>
          </a:ln>
        </p:spPr>
        <p:txBody>
          <a:bodyPr wrap="none" rtlCol="0">
            <a:spAutoFit/>
          </a:bodyPr>
          <a:lstStyle/>
          <a:p>
            <a:pPr algn="l"/>
            <a:r>
              <a:rPr lang="en-US" altLang="zh-CN" dirty="0"/>
              <a:t>S0</a:t>
            </a:r>
            <a:endParaRPr lang="zh-CN" altLang="en-US" dirty="0"/>
          </a:p>
        </p:txBody>
      </p:sp>
      <p:sp>
        <p:nvSpPr>
          <p:cNvPr id="27" name="文本框 26">
            <a:extLst>
              <a:ext uri="{FF2B5EF4-FFF2-40B4-BE49-F238E27FC236}">
                <a16:creationId xmlns:a16="http://schemas.microsoft.com/office/drawing/2014/main" id="{C1CA7AAA-69D0-AD3F-80FB-755E1C04B483}"/>
              </a:ext>
            </a:extLst>
          </p:cNvPr>
          <p:cNvSpPr txBox="1"/>
          <p:nvPr/>
        </p:nvSpPr>
        <p:spPr>
          <a:xfrm>
            <a:off x="4876800" y="1123950"/>
            <a:ext cx="452368" cy="369332"/>
          </a:xfrm>
          <a:prstGeom prst="rect">
            <a:avLst/>
          </a:prstGeom>
          <a:noFill/>
          <a:ln w="12700">
            <a:solidFill>
              <a:schemeClr val="tx1"/>
            </a:solidFill>
          </a:ln>
        </p:spPr>
        <p:txBody>
          <a:bodyPr wrap="none" rtlCol="0">
            <a:spAutoFit/>
          </a:bodyPr>
          <a:lstStyle/>
          <a:p>
            <a:pPr algn="l"/>
            <a:r>
              <a:rPr lang="en-US" altLang="zh-CN" dirty="0"/>
              <a:t>S1</a:t>
            </a:r>
            <a:endParaRPr lang="zh-CN" altLang="en-US" dirty="0"/>
          </a:p>
        </p:txBody>
      </p:sp>
      <p:sp>
        <p:nvSpPr>
          <p:cNvPr id="28" name="文本框 27">
            <a:extLst>
              <a:ext uri="{FF2B5EF4-FFF2-40B4-BE49-F238E27FC236}">
                <a16:creationId xmlns:a16="http://schemas.microsoft.com/office/drawing/2014/main" id="{96DA838E-90AE-2E0A-DE55-E4CADC251771}"/>
              </a:ext>
            </a:extLst>
          </p:cNvPr>
          <p:cNvSpPr txBox="1"/>
          <p:nvPr/>
        </p:nvSpPr>
        <p:spPr>
          <a:xfrm>
            <a:off x="7068390" y="1129912"/>
            <a:ext cx="452368" cy="369332"/>
          </a:xfrm>
          <a:prstGeom prst="rect">
            <a:avLst/>
          </a:prstGeom>
          <a:noFill/>
          <a:ln w="12700">
            <a:solidFill>
              <a:schemeClr val="tx1"/>
            </a:solidFill>
          </a:ln>
        </p:spPr>
        <p:txBody>
          <a:bodyPr wrap="none" rtlCol="0">
            <a:spAutoFit/>
          </a:bodyPr>
          <a:lstStyle/>
          <a:p>
            <a:pPr algn="l"/>
            <a:r>
              <a:rPr lang="en-US" altLang="zh-CN" dirty="0"/>
              <a:t>S2</a:t>
            </a:r>
            <a:endParaRPr lang="zh-CN" altLang="en-US" dirty="0"/>
          </a:p>
        </p:txBody>
      </p:sp>
      <p:cxnSp>
        <p:nvCxnSpPr>
          <p:cNvPr id="30" name="直接箭头连接符 29">
            <a:extLst>
              <a:ext uri="{FF2B5EF4-FFF2-40B4-BE49-F238E27FC236}">
                <a16:creationId xmlns:a16="http://schemas.microsoft.com/office/drawing/2014/main" id="{8B228435-504E-11BD-78D7-DBB5F70F7862}"/>
              </a:ext>
            </a:extLst>
          </p:cNvPr>
          <p:cNvCxnSpPr/>
          <p:nvPr/>
        </p:nvCxnSpPr>
        <p:spPr>
          <a:xfrm>
            <a:off x="2893184" y="1493282"/>
            <a:ext cx="307216" cy="2069068"/>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64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838200" y="20923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100" name="图片 99"/>
          <p:cNvPicPr/>
          <p:nvPr/>
        </p:nvPicPr>
        <p:blipFill>
          <a:blip r:embed="rId3">
            <a:lum contrast="30000"/>
          </a:blip>
          <a:stretch>
            <a:fillRect/>
          </a:stretch>
        </p:blipFill>
        <p:spPr>
          <a:xfrm>
            <a:off x="457200" y="835660"/>
            <a:ext cx="2606040" cy="2933700"/>
          </a:xfrm>
          <a:prstGeom prst="rect">
            <a:avLst/>
          </a:prstGeom>
          <a:noFill/>
          <a:ln w="9525">
            <a:noFill/>
          </a:ln>
        </p:spPr>
      </p:pic>
      <p:sp>
        <p:nvSpPr>
          <p:cNvPr id="4" name="文本框 3"/>
          <p:cNvSpPr txBox="1"/>
          <p:nvPr/>
        </p:nvSpPr>
        <p:spPr>
          <a:xfrm>
            <a:off x="228600" y="4019550"/>
            <a:ext cx="8495665" cy="368300"/>
          </a:xfrm>
          <a:prstGeom prst="rect">
            <a:avLst/>
          </a:prstGeom>
          <a:noFill/>
        </p:spPr>
        <p:txBody>
          <a:bodyPr wrap="square" rtlCol="0" anchor="t">
            <a:spAutoFit/>
          </a:bodyPr>
          <a:lstStyle/>
          <a:p>
            <a:r>
              <a:rPr lang="zh-CN" altLang="en-US" sz="1800"/>
              <a:t>如果允许进程占用多个分区，那么可以把进程拆分成10MB+10MB+3MB三个部分</a:t>
            </a:r>
          </a:p>
        </p:txBody>
      </p:sp>
      <p:pic>
        <p:nvPicPr>
          <p:cNvPr id="101" name="图片 100"/>
          <p:cNvPicPr/>
          <p:nvPr/>
        </p:nvPicPr>
        <p:blipFill>
          <a:blip r:embed="rId4">
            <a:lum contrast="30000"/>
          </a:blip>
          <a:stretch>
            <a:fillRect/>
          </a:stretch>
        </p:blipFill>
        <p:spPr>
          <a:xfrm>
            <a:off x="4038600" y="706120"/>
            <a:ext cx="2034540" cy="3063240"/>
          </a:xfrm>
          <a:prstGeom prst="rect">
            <a:avLst/>
          </a:prstGeom>
          <a:noFill/>
          <a:ln w="9525">
            <a:noFill/>
          </a:ln>
        </p:spPr>
      </p:pic>
      <p:sp>
        <p:nvSpPr>
          <p:cNvPr id="5" name="椭圆 4"/>
          <p:cNvSpPr/>
          <p:nvPr/>
        </p:nvSpPr>
        <p:spPr>
          <a:xfrm>
            <a:off x="5562600" y="3195955"/>
            <a:ext cx="609600" cy="228600"/>
          </a:xfrm>
          <a:prstGeom prst="ellipse">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28600" y="4400550"/>
            <a:ext cx="8745855" cy="368300"/>
          </a:xfrm>
          <a:prstGeom prst="rect">
            <a:avLst/>
          </a:prstGeom>
          <a:noFill/>
        </p:spPr>
        <p:txBody>
          <a:bodyPr wrap="square" rtlCol="0" anchor="t">
            <a:spAutoFit/>
          </a:bodyPr>
          <a:lstStyle/>
          <a:p>
            <a:r>
              <a:rPr lang="zh-CN" altLang="en-US" sz="1800"/>
              <a:t>如果每个分区大小为2MB，那么进程A的内存碎片？</a:t>
            </a:r>
          </a:p>
        </p:txBody>
      </p:sp>
      <p:sp>
        <p:nvSpPr>
          <p:cNvPr id="7" name="文本框 6"/>
          <p:cNvSpPr txBox="1"/>
          <p:nvPr/>
        </p:nvSpPr>
        <p:spPr>
          <a:xfrm>
            <a:off x="228600" y="4781550"/>
            <a:ext cx="8140065" cy="368300"/>
          </a:xfrm>
          <a:prstGeom prst="rect">
            <a:avLst/>
          </a:prstGeom>
          <a:noFill/>
        </p:spPr>
        <p:txBody>
          <a:bodyPr wrap="square" rtlCol="0" anchor="t">
            <a:spAutoFit/>
          </a:bodyPr>
          <a:lstStyle/>
          <a:p>
            <a:r>
              <a:rPr lang="zh-CN" altLang="en-US" sz="1800">
                <a:solidFill>
                  <a:srgbClr val="FF0000"/>
                </a:solidFill>
              </a:rPr>
              <a:t>结论：如果把分区大小设置的更小些，内部碎片会更小，内存利用率会更高。</a:t>
            </a:r>
          </a:p>
        </p:txBody>
      </p:sp>
      <p:sp>
        <p:nvSpPr>
          <p:cNvPr id="8" name="文本框 7"/>
          <p:cNvSpPr txBox="1"/>
          <p:nvPr/>
        </p:nvSpPr>
        <p:spPr>
          <a:xfrm>
            <a:off x="5943600" y="1047750"/>
            <a:ext cx="3117850" cy="1552575"/>
          </a:xfrm>
          <a:prstGeom prst="rect">
            <a:avLst/>
          </a:prstGeom>
          <a:noFill/>
        </p:spPr>
        <p:txBody>
          <a:bodyPr wrap="square" rtlCol="0" anchor="t">
            <a:noAutofit/>
          </a:bodyPr>
          <a:lstStyle/>
          <a:p>
            <a:r>
              <a:rPr lang="zh-CN" altLang="en-US" sz="2000" dirty="0">
                <a:solidFill>
                  <a:srgbClr val="FF0000"/>
                </a:solidFill>
              </a:rPr>
              <a:t>分页存储管理的思想</a:t>
            </a:r>
            <a:r>
              <a:rPr lang="zh-CN" altLang="en-US" sz="2000" dirty="0">
                <a:solidFill>
                  <a:schemeClr val="accent1">
                    <a:lumMod val="75000"/>
                  </a:schemeClr>
                </a:solidFill>
              </a:rPr>
              <a:t>即——把内存分为一个个相等的小分区，再按照分区大小把进程拆分成一个个小部分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blinds(horizontal)">
                                      <p:cBhvr>
                                        <p:cTn id="15" dur="500"/>
                                        <p:tgtEl>
                                          <p:spTgt spid="10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ldLvl="0" animBg="1"/>
      <p:bldP spid="5" grpId="1" animBg="1"/>
      <p:bldP spid="6" grpId="0"/>
      <p:bldP spid="6" grpId="1"/>
      <p:bldP spid="7" grpId="0"/>
      <p:bldP spid="7" grpId="1"/>
      <p:bldP spid="8" grpId="0"/>
      <p:bldP spid="8"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段页式存储管理方式的地址变换过程</a:t>
            </a:r>
          </a:p>
        </p:txBody>
      </p:sp>
      <p:pic>
        <p:nvPicPr>
          <p:cNvPr id="4" name="图片 3">
            <a:extLst>
              <a:ext uri="{FF2B5EF4-FFF2-40B4-BE49-F238E27FC236}">
                <a16:creationId xmlns:a16="http://schemas.microsoft.com/office/drawing/2014/main" id="{33B5ED03-B1DE-0D4A-2A46-A75164BEC39C}"/>
              </a:ext>
            </a:extLst>
          </p:cNvPr>
          <p:cNvPicPr>
            <a:picLocks noChangeAspect="1"/>
          </p:cNvPicPr>
          <p:nvPr/>
        </p:nvPicPr>
        <p:blipFill>
          <a:blip r:embed="rId2"/>
          <a:stretch>
            <a:fillRect/>
          </a:stretch>
        </p:blipFill>
        <p:spPr>
          <a:xfrm>
            <a:off x="1066800" y="1047750"/>
            <a:ext cx="7696200" cy="3985960"/>
          </a:xfrm>
          <a:prstGeom prst="rect">
            <a:avLst/>
          </a:prstGeom>
        </p:spPr>
      </p:pic>
      <p:sp>
        <p:nvSpPr>
          <p:cNvPr id="3" name="文本框 2">
            <a:extLst>
              <a:ext uri="{FF2B5EF4-FFF2-40B4-BE49-F238E27FC236}">
                <a16:creationId xmlns:a16="http://schemas.microsoft.com/office/drawing/2014/main" id="{E44FC895-3EFC-3C12-D4A9-C91C14DB6CE7}"/>
              </a:ext>
            </a:extLst>
          </p:cNvPr>
          <p:cNvSpPr txBox="1"/>
          <p:nvPr/>
        </p:nvSpPr>
        <p:spPr>
          <a:xfrm>
            <a:off x="2819400" y="1657350"/>
            <a:ext cx="1066318" cy="307777"/>
          </a:xfrm>
          <a:prstGeom prst="rect">
            <a:avLst/>
          </a:prstGeom>
          <a:noFill/>
          <a:ln w="12700">
            <a:noFill/>
          </a:ln>
        </p:spPr>
        <p:txBody>
          <a:bodyPr wrap="none" rtlCol="0">
            <a:spAutoFit/>
          </a:bodyPr>
          <a:lstStyle/>
          <a:p>
            <a:pPr algn="l"/>
            <a:r>
              <a:rPr lang="zh-CN" altLang="en-US" sz="1400" dirty="0">
                <a:solidFill>
                  <a:srgbClr val="FF0000"/>
                </a:solidFill>
              </a:rPr>
              <a:t>由</a:t>
            </a:r>
            <a:r>
              <a:rPr lang="en-US" altLang="zh-CN" sz="1400" dirty="0">
                <a:solidFill>
                  <a:srgbClr val="FF0000"/>
                </a:solidFill>
              </a:rPr>
              <a:t>PCB</a:t>
            </a:r>
            <a:r>
              <a:rPr lang="zh-CN" altLang="en-US" sz="1400" dirty="0">
                <a:solidFill>
                  <a:srgbClr val="FF0000"/>
                </a:solidFill>
              </a:rPr>
              <a:t>给出</a:t>
            </a:r>
          </a:p>
        </p:txBody>
      </p:sp>
      <p:cxnSp>
        <p:nvCxnSpPr>
          <p:cNvPr id="7" name="直接连接符 6">
            <a:extLst>
              <a:ext uri="{FF2B5EF4-FFF2-40B4-BE49-F238E27FC236}">
                <a16:creationId xmlns:a16="http://schemas.microsoft.com/office/drawing/2014/main" id="{6925B2FB-A44F-51FF-4888-0074004EA74E}"/>
              </a:ext>
            </a:extLst>
          </p:cNvPr>
          <p:cNvCxnSpPr>
            <a:cxnSpLocks/>
          </p:cNvCxnSpPr>
          <p:nvPr/>
        </p:nvCxnSpPr>
        <p:spPr>
          <a:xfrm>
            <a:off x="2514600" y="2190750"/>
            <a:ext cx="9144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7AB98F5-EC2A-9768-0D59-4A0B8F382C79}"/>
              </a:ext>
            </a:extLst>
          </p:cNvPr>
          <p:cNvSpPr txBox="1"/>
          <p:nvPr/>
        </p:nvSpPr>
        <p:spPr>
          <a:xfrm>
            <a:off x="1524000" y="2294751"/>
            <a:ext cx="1415772" cy="276999"/>
          </a:xfrm>
          <a:prstGeom prst="rect">
            <a:avLst/>
          </a:prstGeom>
          <a:noFill/>
          <a:ln w="12700">
            <a:noFill/>
          </a:ln>
        </p:spPr>
        <p:txBody>
          <a:bodyPr wrap="none" rtlCol="0">
            <a:spAutoFit/>
          </a:bodyPr>
          <a:lstStyle/>
          <a:p>
            <a:pPr algn="l"/>
            <a:r>
              <a:rPr lang="zh-CN" altLang="en-US" sz="1200" dirty="0">
                <a:solidFill>
                  <a:srgbClr val="FF0000"/>
                </a:solidFill>
              </a:rPr>
              <a:t>由段表首地址找到</a:t>
            </a:r>
          </a:p>
        </p:txBody>
      </p:sp>
      <p:sp>
        <p:nvSpPr>
          <p:cNvPr id="10" name="文本框 9">
            <a:extLst>
              <a:ext uri="{FF2B5EF4-FFF2-40B4-BE49-F238E27FC236}">
                <a16:creationId xmlns:a16="http://schemas.microsoft.com/office/drawing/2014/main" id="{BC9EF582-5C57-5AE8-B9BC-C7BECA9A2BCE}"/>
              </a:ext>
            </a:extLst>
          </p:cNvPr>
          <p:cNvSpPr txBox="1"/>
          <p:nvPr/>
        </p:nvSpPr>
        <p:spPr>
          <a:xfrm>
            <a:off x="1676400" y="4171950"/>
            <a:ext cx="992579" cy="369332"/>
          </a:xfrm>
          <a:prstGeom prst="rect">
            <a:avLst/>
          </a:prstGeom>
          <a:noFill/>
          <a:ln w="12700">
            <a:solidFill>
              <a:schemeClr val="tx1"/>
            </a:solidFill>
          </a:ln>
        </p:spPr>
        <p:txBody>
          <a:bodyPr wrap="none" rtlCol="0">
            <a:spAutoFit/>
          </a:bodyPr>
          <a:lstStyle/>
          <a:p>
            <a:pPr algn="l"/>
            <a:r>
              <a:rPr lang="zh-CN" altLang="en-US" sz="900" dirty="0">
                <a:solidFill>
                  <a:srgbClr val="FF0000"/>
                </a:solidFill>
              </a:rPr>
              <a:t>在内存中</a:t>
            </a:r>
            <a:endParaRPr lang="en-US" altLang="zh-CN" sz="900" dirty="0">
              <a:solidFill>
                <a:srgbClr val="FF0000"/>
              </a:solidFill>
            </a:endParaRPr>
          </a:p>
          <a:p>
            <a:pPr algn="l"/>
            <a:r>
              <a:rPr lang="zh-CN" altLang="en-US" sz="900" dirty="0">
                <a:solidFill>
                  <a:srgbClr val="FF0000"/>
                </a:solidFill>
              </a:rPr>
              <a:t>还是不在内存中</a:t>
            </a:r>
          </a:p>
        </p:txBody>
      </p:sp>
      <p:cxnSp>
        <p:nvCxnSpPr>
          <p:cNvPr id="12" name="直接箭头连接符 11">
            <a:extLst>
              <a:ext uri="{FF2B5EF4-FFF2-40B4-BE49-F238E27FC236}">
                <a16:creationId xmlns:a16="http://schemas.microsoft.com/office/drawing/2014/main" id="{EC5C2604-D066-C2E5-6D97-8458718D962D}"/>
              </a:ext>
            </a:extLst>
          </p:cNvPr>
          <p:cNvCxnSpPr>
            <a:stCxn id="10" idx="0"/>
          </p:cNvCxnSpPr>
          <p:nvPr/>
        </p:nvCxnSpPr>
        <p:spPr>
          <a:xfrm flipV="1">
            <a:off x="2172690" y="3867150"/>
            <a:ext cx="37110" cy="3048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724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pPr algn="l">
              <a:buClrTx/>
              <a:buSzTx/>
              <a:buFontTx/>
            </a:pPr>
            <a:r>
              <a:rPr lang="zh-CN" altLang="en-US" sz="2000" b="1" noProof="0" dirty="0">
                <a:solidFill>
                  <a:schemeClr val="bg1">
                    <a:lumMod val="50000"/>
                  </a:schemeClr>
                </a:solidFill>
              </a:rPr>
              <a:t>段页式存储管理方式的地址变换过程</a:t>
            </a:r>
          </a:p>
        </p:txBody>
      </p:sp>
      <p:pic>
        <p:nvPicPr>
          <p:cNvPr id="5" name="图片 4"/>
          <p:cNvPicPr>
            <a:picLocks noChangeAspect="1"/>
          </p:cNvPicPr>
          <p:nvPr/>
        </p:nvPicPr>
        <p:blipFill>
          <a:blip r:embed="rId2">
            <a:clrChange>
              <a:clrFrom>
                <a:srgbClr val="FFFFFF"/>
              </a:clrFrom>
              <a:clrTo>
                <a:srgbClr val="FFFFFF">
                  <a:alpha val="0"/>
                </a:srgbClr>
              </a:clrTo>
            </a:clrChange>
          </a:blip>
          <a:stretch>
            <a:fillRect/>
          </a:stretch>
        </p:blipFill>
        <p:spPr>
          <a:xfrm>
            <a:off x="747578" y="817581"/>
            <a:ext cx="7629525" cy="3871913"/>
          </a:xfrm>
          <a:prstGeom prst="rect">
            <a:avLst/>
          </a:prstGeom>
        </p:spPr>
      </p:pic>
      <p:sp>
        <p:nvSpPr>
          <p:cNvPr id="2" name="文本框 1"/>
          <p:cNvSpPr txBox="1"/>
          <p:nvPr/>
        </p:nvSpPr>
        <p:spPr>
          <a:xfrm>
            <a:off x="2590800" y="4689494"/>
            <a:ext cx="2895600" cy="398780"/>
          </a:xfrm>
          <a:prstGeom prst="rect">
            <a:avLst/>
          </a:prstGeom>
          <a:noFill/>
        </p:spPr>
        <p:txBody>
          <a:bodyPr wrap="square" rtlCol="0" anchor="t">
            <a:spAutoFit/>
          </a:bodyPr>
          <a:lstStyle/>
          <a:p>
            <a:r>
              <a:rPr lang="zh-CN" altLang="en-US" sz="2000" dirty="0">
                <a:solidFill>
                  <a:srgbClr val="FF0000"/>
                </a:solidFill>
              </a:rPr>
              <a:t>这种方式需要三次访存</a:t>
            </a:r>
          </a:p>
        </p:txBody>
      </p:sp>
      <p:sp>
        <p:nvSpPr>
          <p:cNvPr id="10" name="文本框 9">
            <a:extLst>
              <a:ext uri="{FF2B5EF4-FFF2-40B4-BE49-F238E27FC236}">
                <a16:creationId xmlns:a16="http://schemas.microsoft.com/office/drawing/2014/main" id="{BF463CDD-EC60-2954-8FAA-76A72D9EBCEC}"/>
              </a:ext>
            </a:extLst>
          </p:cNvPr>
          <p:cNvSpPr txBox="1"/>
          <p:nvPr/>
        </p:nvSpPr>
        <p:spPr>
          <a:xfrm>
            <a:off x="2819400" y="666750"/>
            <a:ext cx="1669047" cy="246221"/>
          </a:xfrm>
          <a:prstGeom prst="rect">
            <a:avLst/>
          </a:prstGeom>
          <a:noFill/>
          <a:ln w="12700">
            <a:noFill/>
          </a:ln>
        </p:spPr>
        <p:txBody>
          <a:bodyPr wrap="none" rtlCol="0">
            <a:spAutoFit/>
          </a:bodyPr>
          <a:lstStyle/>
          <a:p>
            <a:pPr algn="l"/>
            <a:r>
              <a:rPr lang="zh-CN" altLang="en-US" sz="1000" dirty="0">
                <a:solidFill>
                  <a:srgbClr val="FF0000"/>
                </a:solidFill>
              </a:rPr>
              <a:t>段号</a:t>
            </a:r>
            <a:r>
              <a:rPr lang="en-US" altLang="zh-CN" sz="1000" dirty="0">
                <a:solidFill>
                  <a:srgbClr val="FF0000"/>
                </a:solidFill>
              </a:rPr>
              <a:t>S</a:t>
            </a:r>
            <a:r>
              <a:rPr lang="zh-CN" altLang="en-US" sz="1000" dirty="0">
                <a:solidFill>
                  <a:srgbClr val="FF0000"/>
                </a:solidFill>
              </a:rPr>
              <a:t>段表长比较防止越界</a:t>
            </a:r>
          </a:p>
        </p:txBody>
      </p:sp>
      <p:cxnSp>
        <p:nvCxnSpPr>
          <p:cNvPr id="12" name="直接箭头连接符 11">
            <a:extLst>
              <a:ext uri="{FF2B5EF4-FFF2-40B4-BE49-F238E27FC236}">
                <a16:creationId xmlns:a16="http://schemas.microsoft.com/office/drawing/2014/main" id="{534DC2CB-403B-77A5-2A3F-5DE391D71FAE}"/>
              </a:ext>
            </a:extLst>
          </p:cNvPr>
          <p:cNvCxnSpPr/>
          <p:nvPr/>
        </p:nvCxnSpPr>
        <p:spPr>
          <a:xfrm flipH="1" flipV="1">
            <a:off x="2667000" y="4476750"/>
            <a:ext cx="381000" cy="2286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B075110-E273-1E06-A290-3BAEDFCC2FFA}"/>
              </a:ext>
            </a:extLst>
          </p:cNvPr>
          <p:cNvCxnSpPr/>
          <p:nvPr/>
        </p:nvCxnSpPr>
        <p:spPr>
          <a:xfrm flipV="1">
            <a:off x="4336047" y="4459129"/>
            <a:ext cx="540753" cy="230365"/>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8526373-46A2-D935-67BC-7A7E58D36D15}"/>
              </a:ext>
            </a:extLst>
          </p:cNvPr>
          <p:cNvCxnSpPr>
            <a:stCxn id="2" idx="3"/>
          </p:cNvCxnSpPr>
          <p:nvPr/>
        </p:nvCxnSpPr>
        <p:spPr>
          <a:xfrm flipV="1">
            <a:off x="5486400" y="4095750"/>
            <a:ext cx="1919422" cy="793134"/>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D70C13A-8602-51B2-FE9E-0AE956B8B877}"/>
              </a:ext>
            </a:extLst>
          </p:cNvPr>
          <p:cNvSpPr txBox="1"/>
          <p:nvPr/>
        </p:nvSpPr>
        <p:spPr>
          <a:xfrm>
            <a:off x="7315200" y="3257550"/>
            <a:ext cx="492443" cy="276999"/>
          </a:xfrm>
          <a:prstGeom prst="rect">
            <a:avLst/>
          </a:prstGeom>
          <a:noFill/>
          <a:ln w="12700">
            <a:noFill/>
          </a:ln>
        </p:spPr>
        <p:txBody>
          <a:bodyPr wrap="none" rtlCol="0">
            <a:spAutoFit/>
          </a:bodyPr>
          <a:lstStyle/>
          <a:p>
            <a:pPr algn="l"/>
            <a:r>
              <a:rPr lang="zh-CN" altLang="en-US" sz="1200" dirty="0">
                <a:solidFill>
                  <a:srgbClr val="FF0000"/>
                </a:solidFill>
              </a:rPr>
              <a:t>拼接</a:t>
            </a:r>
          </a:p>
        </p:txBody>
      </p:sp>
      <p:sp>
        <p:nvSpPr>
          <p:cNvPr id="19" name="文本框 18">
            <a:extLst>
              <a:ext uri="{FF2B5EF4-FFF2-40B4-BE49-F238E27FC236}">
                <a16:creationId xmlns:a16="http://schemas.microsoft.com/office/drawing/2014/main" id="{75A4274D-8BDC-26B5-6886-69399BB3E28D}"/>
              </a:ext>
            </a:extLst>
          </p:cNvPr>
          <p:cNvSpPr txBox="1"/>
          <p:nvPr/>
        </p:nvSpPr>
        <p:spPr>
          <a:xfrm>
            <a:off x="783184" y="3638550"/>
            <a:ext cx="426720" cy="276999"/>
          </a:xfrm>
          <a:prstGeom prst="rect">
            <a:avLst/>
          </a:prstGeom>
          <a:noFill/>
          <a:ln w="12700">
            <a:noFill/>
          </a:ln>
        </p:spPr>
        <p:txBody>
          <a:bodyPr wrap="none" rtlCol="0">
            <a:spAutoFit/>
          </a:bodyPr>
          <a:lstStyle/>
          <a:p>
            <a:pPr algn="l"/>
            <a:r>
              <a:rPr lang="zh-CN" altLang="en-US" sz="1200" dirty="0">
                <a:solidFill>
                  <a:srgbClr val="FF0000"/>
                </a:solidFill>
              </a:rPr>
              <a:t>找</a:t>
            </a:r>
            <a:r>
              <a:rPr lang="en-US" altLang="zh-CN" sz="1200" dirty="0">
                <a:solidFill>
                  <a:srgbClr val="FF0000"/>
                </a:solidFill>
              </a:rPr>
              <a:t>S</a:t>
            </a:r>
            <a:endParaRPr lang="zh-CN" altLang="en-US" sz="1200" dirty="0">
              <a:solidFill>
                <a:srgbClr val="FF0000"/>
              </a:solidFill>
            </a:endParaRPr>
          </a:p>
        </p:txBody>
      </p:sp>
      <p:sp>
        <p:nvSpPr>
          <p:cNvPr id="21" name="文本框 20">
            <a:extLst>
              <a:ext uri="{FF2B5EF4-FFF2-40B4-BE49-F238E27FC236}">
                <a16:creationId xmlns:a16="http://schemas.microsoft.com/office/drawing/2014/main" id="{D3FD7E09-ABA4-FA50-E6E0-7B35D40684F3}"/>
              </a:ext>
            </a:extLst>
          </p:cNvPr>
          <p:cNvSpPr txBox="1"/>
          <p:nvPr/>
        </p:nvSpPr>
        <p:spPr>
          <a:xfrm>
            <a:off x="2659738" y="2753537"/>
            <a:ext cx="1569660" cy="461665"/>
          </a:xfrm>
          <a:prstGeom prst="rect">
            <a:avLst/>
          </a:prstGeom>
          <a:noFill/>
          <a:ln w="12700">
            <a:noFill/>
          </a:ln>
        </p:spPr>
        <p:txBody>
          <a:bodyPr wrap="none" rtlCol="0">
            <a:spAutoFit/>
          </a:bodyPr>
          <a:lstStyle/>
          <a:p>
            <a:pPr algn="l"/>
            <a:r>
              <a:rPr lang="zh-CN" altLang="en-US" sz="1200" dirty="0">
                <a:solidFill>
                  <a:srgbClr val="FF0000"/>
                </a:solidFill>
              </a:rPr>
              <a:t>该段所有页表首地址</a:t>
            </a:r>
            <a:endParaRPr lang="en-US" altLang="zh-CN" sz="1200" dirty="0">
              <a:solidFill>
                <a:srgbClr val="FF0000"/>
              </a:solidFill>
            </a:endParaRPr>
          </a:p>
          <a:p>
            <a:pPr algn="l"/>
            <a:r>
              <a:rPr lang="zh-CN" altLang="en-US" sz="1200" dirty="0">
                <a:solidFill>
                  <a:srgbClr val="FF0000"/>
                </a:solidFill>
              </a:rPr>
              <a:t>等信息</a:t>
            </a:r>
          </a:p>
        </p:txBody>
      </p:sp>
      <p:cxnSp>
        <p:nvCxnSpPr>
          <p:cNvPr id="23" name="直接箭头连接符 22">
            <a:extLst>
              <a:ext uri="{FF2B5EF4-FFF2-40B4-BE49-F238E27FC236}">
                <a16:creationId xmlns:a16="http://schemas.microsoft.com/office/drawing/2014/main" id="{0D4A09F7-7274-DE87-E080-60805F2B7220}"/>
              </a:ext>
            </a:extLst>
          </p:cNvPr>
          <p:cNvCxnSpPr/>
          <p:nvPr/>
        </p:nvCxnSpPr>
        <p:spPr>
          <a:xfrm>
            <a:off x="4229398" y="2869089"/>
            <a:ext cx="723602" cy="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D3BFB61-9A67-C973-EC88-0DEECB96CD34}"/>
              </a:ext>
            </a:extLst>
          </p:cNvPr>
          <p:cNvCxnSpPr/>
          <p:nvPr/>
        </p:nvCxnSpPr>
        <p:spPr>
          <a:xfrm>
            <a:off x="4229398" y="2952750"/>
            <a:ext cx="723602" cy="762000"/>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A4330A1-EAE3-8016-8132-A875642B949F}"/>
              </a:ext>
            </a:extLst>
          </p:cNvPr>
          <p:cNvSpPr txBox="1"/>
          <p:nvPr/>
        </p:nvSpPr>
        <p:spPr>
          <a:xfrm>
            <a:off x="4330507" y="3185835"/>
            <a:ext cx="279244" cy="276999"/>
          </a:xfrm>
          <a:prstGeom prst="rect">
            <a:avLst/>
          </a:prstGeom>
          <a:noFill/>
          <a:ln w="12700">
            <a:noFill/>
          </a:ln>
        </p:spPr>
        <p:txBody>
          <a:bodyPr wrap="none" rtlCol="0">
            <a:spAutoFit/>
          </a:bodyPr>
          <a:lstStyle/>
          <a:p>
            <a:pPr algn="l"/>
            <a:r>
              <a:rPr lang="en-US" altLang="zh-CN" sz="1200" dirty="0">
                <a:solidFill>
                  <a:srgbClr val="FF0000"/>
                </a:solidFill>
              </a:rPr>
              <a:t>P</a:t>
            </a:r>
            <a:endParaRPr lang="zh-CN" altLang="en-US" sz="1200" dirty="0">
              <a:solidFill>
                <a:srgbClr val="FF0000"/>
              </a:solidFill>
            </a:endParaRPr>
          </a:p>
        </p:txBody>
      </p:sp>
      <p:sp>
        <p:nvSpPr>
          <p:cNvPr id="3" name="文本框 2">
            <a:extLst>
              <a:ext uri="{FF2B5EF4-FFF2-40B4-BE49-F238E27FC236}">
                <a16:creationId xmlns:a16="http://schemas.microsoft.com/office/drawing/2014/main" id="{18B2F721-B530-41BA-9D07-5ADC719C00E6}"/>
              </a:ext>
            </a:extLst>
          </p:cNvPr>
          <p:cNvSpPr txBox="1"/>
          <p:nvPr/>
        </p:nvSpPr>
        <p:spPr>
          <a:xfrm>
            <a:off x="1905000" y="2419350"/>
            <a:ext cx="441146" cy="246221"/>
          </a:xfrm>
          <a:prstGeom prst="rect">
            <a:avLst/>
          </a:prstGeom>
          <a:noFill/>
          <a:ln w="12700">
            <a:noFill/>
          </a:ln>
        </p:spPr>
        <p:txBody>
          <a:bodyPr wrap="none" rtlCol="0">
            <a:spAutoFit/>
          </a:bodyPr>
          <a:lstStyle/>
          <a:p>
            <a:pPr algn="l"/>
            <a:r>
              <a:rPr lang="zh-CN" altLang="en-US" sz="1000" dirty="0">
                <a:solidFill>
                  <a:srgbClr val="FF0000"/>
                </a:solidFill>
              </a:rPr>
              <a:t>一张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第5章 知识导图"/>
          <p:cNvPicPr>
            <a:picLocks noChangeAspect="1"/>
          </p:cNvPicPr>
          <p:nvPr/>
        </p:nvPicPr>
        <p:blipFill>
          <a:blip r:embed="rId3"/>
          <a:stretch>
            <a:fillRect/>
          </a:stretch>
        </p:blipFill>
        <p:spPr>
          <a:xfrm>
            <a:off x="3244691" y="869633"/>
            <a:ext cx="5558790" cy="4216718"/>
          </a:xfrm>
          <a:prstGeom prst="rect">
            <a:avLst/>
          </a:prstGeom>
        </p:spPr>
      </p:pic>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1" name="任意多边形: 形状 10"/>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sp>
        <p:nvSpPr>
          <p:cNvPr id="20" name="矩形 19"/>
          <p:cNvSpPr/>
          <p:nvPr/>
        </p:nvSpPr>
        <p:spPr>
          <a:xfrm>
            <a:off x="578644" y="193373"/>
            <a:ext cx="3281045" cy="414020"/>
          </a:xfrm>
          <a:prstGeom prst="rect">
            <a:avLst/>
          </a:prstGeom>
        </p:spPr>
        <p:txBody>
          <a:bodyPr wrap="none">
            <a:spAutoFit/>
          </a:bodyPr>
          <a:lstStyle/>
          <a:p>
            <a:r>
              <a:rPr lang="zh-CN" altLang="en-US" sz="2100" b="1" dirty="0">
                <a:solidFill>
                  <a:schemeClr val="bg1"/>
                </a:solidFill>
              </a:rPr>
              <a:t>学而时习之（第</a:t>
            </a:r>
            <a:r>
              <a:rPr lang="en-US" altLang="zh-CN" sz="2100" b="1" dirty="0">
                <a:solidFill>
                  <a:schemeClr val="bg1"/>
                </a:solidFill>
              </a:rPr>
              <a:t>5</a:t>
            </a:r>
            <a:r>
              <a:rPr lang="zh-CN" altLang="en-US" sz="2100" b="1" dirty="0">
                <a:solidFill>
                  <a:schemeClr val="bg1"/>
                </a:solidFill>
              </a:rPr>
              <a:t>章总结）</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graphicFrame>
        <p:nvGraphicFramePr>
          <p:cNvPr id="13" name="表格 12"/>
          <p:cNvGraphicFramePr/>
          <p:nvPr>
            <p:custDataLst>
              <p:tags r:id="rId1"/>
            </p:custDataLst>
          </p:nvPr>
        </p:nvGraphicFramePr>
        <p:xfrm>
          <a:off x="259891" y="1213817"/>
          <a:ext cx="2879090" cy="3596640"/>
        </p:xfrm>
        <a:graphic>
          <a:graphicData uri="http://schemas.openxmlformats.org/drawingml/2006/table">
            <a:tbl>
              <a:tblPr firstRow="1" bandRow="1">
                <a:tableStyleId>{72833802-FEF1-4C79-8D5D-14CF1EAF98D9}</a:tableStyleId>
              </a:tblPr>
              <a:tblGrid>
                <a:gridCol w="842645">
                  <a:extLst>
                    <a:ext uri="{9D8B030D-6E8A-4147-A177-3AD203B41FA5}">
                      <a16:colId xmlns:a16="http://schemas.microsoft.com/office/drawing/2014/main" val="20000"/>
                    </a:ext>
                  </a:extLst>
                </a:gridCol>
                <a:gridCol w="20364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微软雅黑 (正文)"/>
                        </a:rPr>
                        <a:t>第1章</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微软雅黑 (正文)"/>
                        </a:rPr>
                        <a:t>操作系统引论</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微软雅黑 (正文)"/>
                        </a:rPr>
                        <a:t>第2章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进程的描述与控制</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微软雅黑 (正文)"/>
                        </a:rPr>
                        <a:t>第3章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处理机调度与死锁</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微软雅黑 (正文)"/>
                        </a:rPr>
                        <a:t>第4章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进程同步</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微软雅黑 (正文)"/>
                        </a:rPr>
                        <a:t>第5章</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rgbClr val="FFC000"/>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微软雅黑 (正文)"/>
                        </a:rPr>
                        <a:t>存储器管理</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rgbClr val="FFC000"/>
                    </a:solidFill>
                  </a:tcP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dirty="0">
                          <a:latin typeface="微软雅黑 (正文)"/>
                        </a:rPr>
                        <a:t>第6章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虚拟存储器</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微软雅黑 (正文)"/>
                        </a:rPr>
                        <a:t>第7章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输入</a:t>
                      </a:r>
                      <a:r>
                        <a:rPr lang="en-US" sz="1500" dirty="0">
                          <a:latin typeface="微软雅黑 (正文)"/>
                        </a:rPr>
                        <a:t>/</a:t>
                      </a:r>
                      <a:r>
                        <a:rPr lang="en-US" sz="1500" dirty="0" err="1">
                          <a:latin typeface="微软雅黑 (正文)"/>
                        </a:rPr>
                        <a:t>输出系统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a:latin typeface="微软雅黑 (正文)"/>
                        </a:rPr>
                        <a:t>第8章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文件管理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微软雅黑 (正文)"/>
                        </a:rPr>
                        <a:t>第9章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磁盘存储器管理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微软雅黑 (正文)"/>
                        </a:rPr>
                        <a:t>第10章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多处理机操作系统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微软雅黑 (正文)"/>
                        </a:rPr>
                        <a:t>第11章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虚拟化和云计算</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微软雅黑 (正文)"/>
                        </a:rPr>
                        <a:t>第12章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保护和安全</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1"/>
                  </a:ext>
                </a:extLst>
              </a:tr>
            </a:tbl>
          </a:graphicData>
        </a:graphic>
      </p:graphicFrame>
      <p:sp>
        <p:nvSpPr>
          <p:cNvPr id="16" name="前凸带形 15"/>
          <p:cNvSpPr/>
          <p:nvPr/>
        </p:nvSpPr>
        <p:spPr>
          <a:xfrm>
            <a:off x="3810159" y="438309"/>
            <a:ext cx="1487805" cy="321945"/>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a:solidFill>
                  <a:schemeClr val="bg1"/>
                </a:solidFill>
                <a:latin typeface="黑体" panose="02010609060101010101" charset="-122"/>
                <a:ea typeface="黑体" panose="02010609060101010101" charset="-122"/>
              </a:rPr>
              <a:t>本章学习结束</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BE36762-FA63-4E56-9F76-9A89B4F228D2}"/>
              </a:ext>
            </a:extLst>
          </p:cNvPr>
          <p:cNvSpPr txBox="1"/>
          <p:nvPr/>
        </p:nvSpPr>
        <p:spPr>
          <a:xfrm>
            <a:off x="1583814" y="742950"/>
            <a:ext cx="4603410" cy="369332"/>
          </a:xfrm>
          <a:prstGeom prst="rect">
            <a:avLst/>
          </a:prstGeom>
          <a:noFill/>
          <a:ln w="12700">
            <a:solidFill>
              <a:schemeClr val="tx1"/>
            </a:solidFill>
          </a:ln>
        </p:spPr>
        <p:txBody>
          <a:bodyPr wrap="square">
            <a:spAutoFit/>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第五章</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P170   7,16,19</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5F207110-CC7D-4C11-8F2F-9D53CF4E3FAB}"/>
              </a:ext>
            </a:extLst>
          </p:cNvPr>
          <p:cNvSpPr txBox="1"/>
          <p:nvPr/>
        </p:nvSpPr>
        <p:spPr>
          <a:xfrm>
            <a:off x="914400" y="209550"/>
            <a:ext cx="1338828" cy="369332"/>
          </a:xfrm>
          <a:prstGeom prst="rect">
            <a:avLst/>
          </a:prstGeom>
          <a:noFill/>
          <a:ln w="12700">
            <a:solidFill>
              <a:schemeClr val="tx1"/>
            </a:solidFill>
          </a:ln>
        </p:spPr>
        <p:txBody>
          <a:bodyPr wrap="none" rtlCol="0">
            <a:spAutoFit/>
          </a:bodyPr>
          <a:lstStyle/>
          <a:p>
            <a:pPr algn="l"/>
            <a:r>
              <a:rPr lang="zh-CN" altLang="en-US" dirty="0"/>
              <a:t>第三次作业</a:t>
            </a:r>
          </a:p>
        </p:txBody>
      </p:sp>
      <p:pic>
        <p:nvPicPr>
          <p:cNvPr id="5" name="图片 4">
            <a:extLst>
              <a:ext uri="{FF2B5EF4-FFF2-40B4-BE49-F238E27FC236}">
                <a16:creationId xmlns:a16="http://schemas.microsoft.com/office/drawing/2014/main" id="{EA174FEB-3A42-4C66-8AEC-C5C8E276B877}"/>
              </a:ext>
            </a:extLst>
          </p:cNvPr>
          <p:cNvPicPr>
            <a:picLocks noChangeAspect="1"/>
          </p:cNvPicPr>
          <p:nvPr/>
        </p:nvPicPr>
        <p:blipFill>
          <a:blip r:embed="rId2"/>
          <a:stretch>
            <a:fillRect/>
          </a:stretch>
        </p:blipFill>
        <p:spPr>
          <a:xfrm>
            <a:off x="-19235" y="1657350"/>
            <a:ext cx="9144000" cy="2418945"/>
          </a:xfrm>
          <a:prstGeom prst="rect">
            <a:avLst/>
          </a:prstGeom>
        </p:spPr>
      </p:pic>
    </p:spTree>
    <p:extLst>
      <p:ext uri="{BB962C8B-B14F-4D97-AF65-F5344CB8AC3E}">
        <p14:creationId xmlns:p14="http://schemas.microsoft.com/office/powerpoint/2010/main" val="744652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2AC123-9FD6-44BF-B1E0-FCCBCA88FBC5}"/>
              </a:ext>
            </a:extLst>
          </p:cNvPr>
          <p:cNvSpPr/>
          <p:nvPr/>
        </p:nvSpPr>
        <p:spPr>
          <a:xfrm>
            <a:off x="575187"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矩形 4">
            <a:extLst>
              <a:ext uri="{FF2B5EF4-FFF2-40B4-BE49-F238E27FC236}">
                <a16:creationId xmlns:a16="http://schemas.microsoft.com/office/drawing/2014/main" id="{E1EB5F1A-E4E4-4826-8D31-F664418657B9}"/>
              </a:ext>
            </a:extLst>
          </p:cNvPr>
          <p:cNvSpPr/>
          <p:nvPr/>
        </p:nvSpPr>
        <p:spPr>
          <a:xfrm>
            <a:off x="1462738"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a:extLst>
              <a:ext uri="{FF2B5EF4-FFF2-40B4-BE49-F238E27FC236}">
                <a16:creationId xmlns:a16="http://schemas.microsoft.com/office/drawing/2014/main" id="{A754956F-E125-4CA1-A871-13B2E4F570A3}"/>
              </a:ext>
            </a:extLst>
          </p:cNvPr>
          <p:cNvSpPr/>
          <p:nvPr/>
        </p:nvSpPr>
        <p:spPr>
          <a:xfrm>
            <a:off x="2410891"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a:extLst>
              <a:ext uri="{FF2B5EF4-FFF2-40B4-BE49-F238E27FC236}">
                <a16:creationId xmlns:a16="http://schemas.microsoft.com/office/drawing/2014/main" id="{E8583DBB-B393-4771-9A1C-CD04FDF15029}"/>
              </a:ext>
            </a:extLst>
          </p:cNvPr>
          <p:cNvSpPr/>
          <p:nvPr/>
        </p:nvSpPr>
        <p:spPr>
          <a:xfrm>
            <a:off x="6021696"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矩形 10">
            <a:extLst>
              <a:ext uri="{FF2B5EF4-FFF2-40B4-BE49-F238E27FC236}">
                <a16:creationId xmlns:a16="http://schemas.microsoft.com/office/drawing/2014/main" id="{1A1BF702-2C52-4A2C-9F2C-8D74E79F3050}"/>
              </a:ext>
            </a:extLst>
          </p:cNvPr>
          <p:cNvSpPr/>
          <p:nvPr/>
        </p:nvSpPr>
        <p:spPr>
          <a:xfrm>
            <a:off x="6909247"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a:extLst>
              <a:ext uri="{FF2B5EF4-FFF2-40B4-BE49-F238E27FC236}">
                <a16:creationId xmlns:a16="http://schemas.microsoft.com/office/drawing/2014/main" id="{8F1E335E-54E3-4534-94CA-9AABB46DC1A8}"/>
              </a:ext>
            </a:extLst>
          </p:cNvPr>
          <p:cNvSpPr/>
          <p:nvPr/>
        </p:nvSpPr>
        <p:spPr>
          <a:xfrm>
            <a:off x="635171" y="487885"/>
            <a:ext cx="525394" cy="23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300</a:t>
            </a:r>
            <a:endParaRPr lang="zh-CN" altLang="en-US" sz="1400" dirty="0"/>
          </a:p>
        </p:txBody>
      </p:sp>
      <p:sp>
        <p:nvSpPr>
          <p:cNvPr id="13" name="矩形 12">
            <a:extLst>
              <a:ext uri="{FF2B5EF4-FFF2-40B4-BE49-F238E27FC236}">
                <a16:creationId xmlns:a16="http://schemas.microsoft.com/office/drawing/2014/main" id="{AF0B87FB-78FF-4F3E-A6DA-5506D2616953}"/>
              </a:ext>
            </a:extLst>
          </p:cNvPr>
          <p:cNvSpPr/>
          <p:nvPr/>
        </p:nvSpPr>
        <p:spPr>
          <a:xfrm>
            <a:off x="1502015" y="487885"/>
            <a:ext cx="525394" cy="23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300</a:t>
            </a:r>
            <a:endParaRPr lang="zh-CN" altLang="en-US" sz="1400" dirty="0"/>
          </a:p>
        </p:txBody>
      </p:sp>
      <p:sp>
        <p:nvSpPr>
          <p:cNvPr id="14" name="矩形 13">
            <a:extLst>
              <a:ext uri="{FF2B5EF4-FFF2-40B4-BE49-F238E27FC236}">
                <a16:creationId xmlns:a16="http://schemas.microsoft.com/office/drawing/2014/main" id="{4D669DB5-E3B9-429D-9A17-3A7347373485}"/>
              </a:ext>
            </a:extLst>
          </p:cNvPr>
          <p:cNvSpPr/>
          <p:nvPr/>
        </p:nvSpPr>
        <p:spPr>
          <a:xfrm>
            <a:off x="1523340"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15" name="矩形 14">
            <a:extLst>
              <a:ext uri="{FF2B5EF4-FFF2-40B4-BE49-F238E27FC236}">
                <a16:creationId xmlns:a16="http://schemas.microsoft.com/office/drawing/2014/main" id="{9F440BEF-A6B3-44C8-98C5-40AE64F2261C}"/>
              </a:ext>
            </a:extLst>
          </p:cNvPr>
          <p:cNvSpPr/>
          <p:nvPr/>
        </p:nvSpPr>
        <p:spPr>
          <a:xfrm>
            <a:off x="2470875"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16" name="文本框 15">
            <a:extLst>
              <a:ext uri="{FF2B5EF4-FFF2-40B4-BE49-F238E27FC236}">
                <a16:creationId xmlns:a16="http://schemas.microsoft.com/office/drawing/2014/main" id="{C1991F91-D24F-48F2-A922-11367632C646}"/>
              </a:ext>
            </a:extLst>
          </p:cNvPr>
          <p:cNvSpPr txBox="1"/>
          <p:nvPr/>
        </p:nvSpPr>
        <p:spPr>
          <a:xfrm>
            <a:off x="1579421"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17" name="文本框 16">
            <a:extLst>
              <a:ext uri="{FF2B5EF4-FFF2-40B4-BE49-F238E27FC236}">
                <a16:creationId xmlns:a16="http://schemas.microsoft.com/office/drawing/2014/main" id="{F335B84C-E215-4696-9238-E5845514A950}"/>
              </a:ext>
            </a:extLst>
          </p:cNvPr>
          <p:cNvSpPr txBox="1"/>
          <p:nvPr/>
        </p:nvSpPr>
        <p:spPr>
          <a:xfrm>
            <a:off x="2523743"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19" name="文本框 18">
            <a:extLst>
              <a:ext uri="{FF2B5EF4-FFF2-40B4-BE49-F238E27FC236}">
                <a16:creationId xmlns:a16="http://schemas.microsoft.com/office/drawing/2014/main" id="{0AE00EE1-1936-498A-B792-E8779789F3AF}"/>
              </a:ext>
            </a:extLst>
          </p:cNvPr>
          <p:cNvSpPr txBox="1"/>
          <p:nvPr/>
        </p:nvSpPr>
        <p:spPr>
          <a:xfrm>
            <a:off x="2523743" y="1516166"/>
            <a:ext cx="502061" cy="307777"/>
          </a:xfrm>
          <a:prstGeom prst="rect">
            <a:avLst/>
          </a:prstGeom>
          <a:noFill/>
        </p:spPr>
        <p:txBody>
          <a:bodyPr wrap="none" rtlCol="0">
            <a:spAutoFit/>
          </a:bodyPr>
          <a:lstStyle/>
          <a:p>
            <a:r>
              <a:rPr lang="en-US" altLang="zh-CN" sz="1400" dirty="0"/>
              <a:t>300</a:t>
            </a:r>
            <a:endParaRPr lang="zh-CN" altLang="en-US" sz="1400" dirty="0"/>
          </a:p>
        </p:txBody>
      </p:sp>
      <p:sp>
        <p:nvSpPr>
          <p:cNvPr id="27" name="矩形 26">
            <a:extLst>
              <a:ext uri="{FF2B5EF4-FFF2-40B4-BE49-F238E27FC236}">
                <a16:creationId xmlns:a16="http://schemas.microsoft.com/office/drawing/2014/main" id="{9AAEB6E3-D0B1-42BA-A200-C1A439B5C53D}"/>
              </a:ext>
            </a:extLst>
          </p:cNvPr>
          <p:cNvSpPr/>
          <p:nvPr/>
        </p:nvSpPr>
        <p:spPr>
          <a:xfrm>
            <a:off x="3298441"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矩形 27">
            <a:extLst>
              <a:ext uri="{FF2B5EF4-FFF2-40B4-BE49-F238E27FC236}">
                <a16:creationId xmlns:a16="http://schemas.microsoft.com/office/drawing/2014/main" id="{8CB43CCD-6EB6-4A54-BC97-FEA9CB33B775}"/>
              </a:ext>
            </a:extLst>
          </p:cNvPr>
          <p:cNvSpPr/>
          <p:nvPr/>
        </p:nvSpPr>
        <p:spPr>
          <a:xfrm>
            <a:off x="3358425"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29" name="文本框 28">
            <a:extLst>
              <a:ext uri="{FF2B5EF4-FFF2-40B4-BE49-F238E27FC236}">
                <a16:creationId xmlns:a16="http://schemas.microsoft.com/office/drawing/2014/main" id="{A02EC3C3-51EC-482C-B244-E0CB3B53EA19}"/>
              </a:ext>
            </a:extLst>
          </p:cNvPr>
          <p:cNvSpPr txBox="1"/>
          <p:nvPr/>
        </p:nvSpPr>
        <p:spPr>
          <a:xfrm>
            <a:off x="3411294"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30" name="文本框 29">
            <a:extLst>
              <a:ext uri="{FF2B5EF4-FFF2-40B4-BE49-F238E27FC236}">
                <a16:creationId xmlns:a16="http://schemas.microsoft.com/office/drawing/2014/main" id="{911AAD14-26CD-475E-8D9D-EEFAAAE514D3}"/>
              </a:ext>
            </a:extLst>
          </p:cNvPr>
          <p:cNvSpPr txBox="1"/>
          <p:nvPr/>
        </p:nvSpPr>
        <p:spPr>
          <a:xfrm>
            <a:off x="3411293" y="2326814"/>
            <a:ext cx="502061" cy="307777"/>
          </a:xfrm>
          <a:prstGeom prst="rect">
            <a:avLst/>
          </a:prstGeom>
          <a:noFill/>
        </p:spPr>
        <p:txBody>
          <a:bodyPr wrap="none" rtlCol="0">
            <a:spAutoFit/>
          </a:bodyPr>
          <a:lstStyle/>
          <a:p>
            <a:r>
              <a:rPr lang="en-US" altLang="zh-CN" sz="1400" dirty="0"/>
              <a:t>150</a:t>
            </a:r>
            <a:endParaRPr lang="zh-CN" altLang="en-US" sz="1400" dirty="0"/>
          </a:p>
        </p:txBody>
      </p:sp>
      <p:sp>
        <p:nvSpPr>
          <p:cNvPr id="31" name="矩形 30">
            <a:extLst>
              <a:ext uri="{FF2B5EF4-FFF2-40B4-BE49-F238E27FC236}">
                <a16:creationId xmlns:a16="http://schemas.microsoft.com/office/drawing/2014/main" id="{B7F6AA46-C9AE-4CBE-B796-8A21FAD6778F}"/>
              </a:ext>
            </a:extLst>
          </p:cNvPr>
          <p:cNvSpPr/>
          <p:nvPr/>
        </p:nvSpPr>
        <p:spPr>
          <a:xfrm>
            <a:off x="3341865" y="525773"/>
            <a:ext cx="525394" cy="1363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150</a:t>
            </a:r>
            <a:endParaRPr lang="zh-CN" altLang="en-US" sz="1400" dirty="0"/>
          </a:p>
        </p:txBody>
      </p:sp>
      <p:sp>
        <p:nvSpPr>
          <p:cNvPr id="32" name="矩形 31">
            <a:extLst>
              <a:ext uri="{FF2B5EF4-FFF2-40B4-BE49-F238E27FC236}">
                <a16:creationId xmlns:a16="http://schemas.microsoft.com/office/drawing/2014/main" id="{FE6D503F-E164-479B-B855-C5D4A995F187}"/>
              </a:ext>
            </a:extLst>
          </p:cNvPr>
          <p:cNvSpPr/>
          <p:nvPr/>
        </p:nvSpPr>
        <p:spPr>
          <a:xfrm>
            <a:off x="4185992"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矩形 32">
            <a:extLst>
              <a:ext uri="{FF2B5EF4-FFF2-40B4-BE49-F238E27FC236}">
                <a16:creationId xmlns:a16="http://schemas.microsoft.com/office/drawing/2014/main" id="{47E5C37A-4A68-4AE4-9C12-AE32420E9102}"/>
              </a:ext>
            </a:extLst>
          </p:cNvPr>
          <p:cNvSpPr/>
          <p:nvPr/>
        </p:nvSpPr>
        <p:spPr>
          <a:xfrm>
            <a:off x="4245976"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34" name="文本框 33">
            <a:extLst>
              <a:ext uri="{FF2B5EF4-FFF2-40B4-BE49-F238E27FC236}">
                <a16:creationId xmlns:a16="http://schemas.microsoft.com/office/drawing/2014/main" id="{5A82D98B-E66A-4994-940F-E26CE9E706C1}"/>
              </a:ext>
            </a:extLst>
          </p:cNvPr>
          <p:cNvSpPr txBox="1"/>
          <p:nvPr/>
        </p:nvSpPr>
        <p:spPr>
          <a:xfrm>
            <a:off x="4298845"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35" name="文本框 34">
            <a:extLst>
              <a:ext uri="{FF2B5EF4-FFF2-40B4-BE49-F238E27FC236}">
                <a16:creationId xmlns:a16="http://schemas.microsoft.com/office/drawing/2014/main" id="{0A525CC0-D721-4040-9DF2-277F1E31CDD7}"/>
              </a:ext>
            </a:extLst>
          </p:cNvPr>
          <p:cNvSpPr txBox="1"/>
          <p:nvPr/>
        </p:nvSpPr>
        <p:spPr>
          <a:xfrm>
            <a:off x="4298843" y="2425515"/>
            <a:ext cx="502061" cy="307777"/>
          </a:xfrm>
          <a:prstGeom prst="rect">
            <a:avLst/>
          </a:prstGeom>
          <a:noFill/>
        </p:spPr>
        <p:txBody>
          <a:bodyPr wrap="none" rtlCol="0">
            <a:spAutoFit/>
          </a:bodyPr>
          <a:lstStyle/>
          <a:p>
            <a:r>
              <a:rPr lang="en-US" altLang="zh-CN" sz="1400" dirty="0"/>
              <a:t>100</a:t>
            </a:r>
            <a:endParaRPr lang="zh-CN" altLang="en-US" sz="1400" dirty="0"/>
          </a:p>
        </p:txBody>
      </p:sp>
      <p:sp>
        <p:nvSpPr>
          <p:cNvPr id="36" name="矩形 35">
            <a:extLst>
              <a:ext uri="{FF2B5EF4-FFF2-40B4-BE49-F238E27FC236}">
                <a16:creationId xmlns:a16="http://schemas.microsoft.com/office/drawing/2014/main" id="{69CC615F-AC6D-4C67-B8AF-99EA497FC4FB}"/>
              </a:ext>
            </a:extLst>
          </p:cNvPr>
          <p:cNvSpPr/>
          <p:nvPr/>
        </p:nvSpPr>
        <p:spPr>
          <a:xfrm>
            <a:off x="4229415" y="525773"/>
            <a:ext cx="525394" cy="1363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150</a:t>
            </a:r>
            <a:endParaRPr lang="zh-CN" altLang="en-US" sz="1400" dirty="0"/>
          </a:p>
        </p:txBody>
      </p:sp>
      <p:sp>
        <p:nvSpPr>
          <p:cNvPr id="37" name="矩形 36">
            <a:extLst>
              <a:ext uri="{FF2B5EF4-FFF2-40B4-BE49-F238E27FC236}">
                <a16:creationId xmlns:a16="http://schemas.microsoft.com/office/drawing/2014/main" id="{4FDAFEBD-626F-44E6-95B7-67E5BB1A5C1B}"/>
              </a:ext>
            </a:extLst>
          </p:cNvPr>
          <p:cNvSpPr/>
          <p:nvPr/>
        </p:nvSpPr>
        <p:spPr>
          <a:xfrm>
            <a:off x="4242453" y="1949169"/>
            <a:ext cx="525394" cy="297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50</a:t>
            </a:r>
            <a:endParaRPr lang="zh-CN" altLang="en-US" sz="1400" dirty="0"/>
          </a:p>
        </p:txBody>
      </p:sp>
      <p:sp>
        <p:nvSpPr>
          <p:cNvPr id="38" name="矩形 37">
            <a:extLst>
              <a:ext uri="{FF2B5EF4-FFF2-40B4-BE49-F238E27FC236}">
                <a16:creationId xmlns:a16="http://schemas.microsoft.com/office/drawing/2014/main" id="{D160477A-766D-492E-B032-6C077715C631}"/>
              </a:ext>
            </a:extLst>
          </p:cNvPr>
          <p:cNvSpPr/>
          <p:nvPr/>
        </p:nvSpPr>
        <p:spPr>
          <a:xfrm>
            <a:off x="5113285"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9" name="矩形 38">
            <a:extLst>
              <a:ext uri="{FF2B5EF4-FFF2-40B4-BE49-F238E27FC236}">
                <a16:creationId xmlns:a16="http://schemas.microsoft.com/office/drawing/2014/main" id="{ADACB845-CFFC-4F16-8BFE-62F0FAC06B05}"/>
              </a:ext>
            </a:extLst>
          </p:cNvPr>
          <p:cNvSpPr/>
          <p:nvPr/>
        </p:nvSpPr>
        <p:spPr>
          <a:xfrm>
            <a:off x="5173269"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40" name="文本框 39">
            <a:extLst>
              <a:ext uri="{FF2B5EF4-FFF2-40B4-BE49-F238E27FC236}">
                <a16:creationId xmlns:a16="http://schemas.microsoft.com/office/drawing/2014/main" id="{40494F35-4F48-455F-81C1-5E0136EE30F1}"/>
              </a:ext>
            </a:extLst>
          </p:cNvPr>
          <p:cNvSpPr txBox="1"/>
          <p:nvPr/>
        </p:nvSpPr>
        <p:spPr>
          <a:xfrm>
            <a:off x="5226137"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41" name="文本框 40">
            <a:extLst>
              <a:ext uri="{FF2B5EF4-FFF2-40B4-BE49-F238E27FC236}">
                <a16:creationId xmlns:a16="http://schemas.microsoft.com/office/drawing/2014/main" id="{FA8B376D-3E28-457C-876C-84F5C805C7C0}"/>
              </a:ext>
            </a:extLst>
          </p:cNvPr>
          <p:cNvSpPr txBox="1"/>
          <p:nvPr/>
        </p:nvSpPr>
        <p:spPr>
          <a:xfrm>
            <a:off x="5299660" y="2741290"/>
            <a:ext cx="296876" cy="207749"/>
          </a:xfrm>
          <a:prstGeom prst="rect">
            <a:avLst/>
          </a:prstGeom>
          <a:noFill/>
        </p:spPr>
        <p:txBody>
          <a:bodyPr wrap="none" rtlCol="0">
            <a:spAutoFit/>
          </a:bodyPr>
          <a:lstStyle/>
          <a:p>
            <a:r>
              <a:rPr lang="en-US" altLang="zh-CN" sz="750" dirty="0"/>
              <a:t>10</a:t>
            </a:r>
            <a:endParaRPr lang="zh-CN" altLang="en-US" sz="750" dirty="0"/>
          </a:p>
        </p:txBody>
      </p:sp>
      <p:sp>
        <p:nvSpPr>
          <p:cNvPr id="42" name="矩形 41">
            <a:extLst>
              <a:ext uri="{FF2B5EF4-FFF2-40B4-BE49-F238E27FC236}">
                <a16:creationId xmlns:a16="http://schemas.microsoft.com/office/drawing/2014/main" id="{410462E5-737E-4AC0-939D-489EA033E3D8}"/>
              </a:ext>
            </a:extLst>
          </p:cNvPr>
          <p:cNvSpPr/>
          <p:nvPr/>
        </p:nvSpPr>
        <p:spPr>
          <a:xfrm>
            <a:off x="5156708" y="525773"/>
            <a:ext cx="525394" cy="1363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150</a:t>
            </a:r>
            <a:endParaRPr lang="zh-CN" altLang="en-US" sz="1400" dirty="0"/>
          </a:p>
        </p:txBody>
      </p:sp>
      <p:sp>
        <p:nvSpPr>
          <p:cNvPr id="43" name="矩形 42">
            <a:extLst>
              <a:ext uri="{FF2B5EF4-FFF2-40B4-BE49-F238E27FC236}">
                <a16:creationId xmlns:a16="http://schemas.microsoft.com/office/drawing/2014/main" id="{5EE4A774-A17C-4186-B820-2C84920D8FA2}"/>
              </a:ext>
            </a:extLst>
          </p:cNvPr>
          <p:cNvSpPr/>
          <p:nvPr/>
        </p:nvSpPr>
        <p:spPr>
          <a:xfrm>
            <a:off x="5169746" y="1949169"/>
            <a:ext cx="525394" cy="297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50</a:t>
            </a:r>
            <a:endParaRPr lang="zh-CN" altLang="en-US" sz="1400" dirty="0"/>
          </a:p>
        </p:txBody>
      </p:sp>
      <p:sp>
        <p:nvSpPr>
          <p:cNvPr id="44" name="矩形 43">
            <a:extLst>
              <a:ext uri="{FF2B5EF4-FFF2-40B4-BE49-F238E27FC236}">
                <a16:creationId xmlns:a16="http://schemas.microsoft.com/office/drawing/2014/main" id="{CAB556E9-29D3-4EBC-9C00-07078C15C969}"/>
              </a:ext>
            </a:extLst>
          </p:cNvPr>
          <p:cNvSpPr/>
          <p:nvPr/>
        </p:nvSpPr>
        <p:spPr>
          <a:xfrm>
            <a:off x="5168760" y="2285463"/>
            <a:ext cx="525394" cy="489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90</a:t>
            </a:r>
            <a:endParaRPr lang="zh-CN" altLang="en-US" sz="1400" dirty="0"/>
          </a:p>
        </p:txBody>
      </p:sp>
    </p:spTree>
    <p:extLst>
      <p:ext uri="{BB962C8B-B14F-4D97-AF65-F5344CB8AC3E}">
        <p14:creationId xmlns:p14="http://schemas.microsoft.com/office/powerpoint/2010/main" val="2669908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2AC123-9FD6-44BF-B1E0-FCCBCA88FBC5}"/>
              </a:ext>
            </a:extLst>
          </p:cNvPr>
          <p:cNvSpPr/>
          <p:nvPr/>
        </p:nvSpPr>
        <p:spPr>
          <a:xfrm>
            <a:off x="575187"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矩形 4">
            <a:extLst>
              <a:ext uri="{FF2B5EF4-FFF2-40B4-BE49-F238E27FC236}">
                <a16:creationId xmlns:a16="http://schemas.microsoft.com/office/drawing/2014/main" id="{E1EB5F1A-E4E4-4826-8D31-F664418657B9}"/>
              </a:ext>
            </a:extLst>
          </p:cNvPr>
          <p:cNvSpPr/>
          <p:nvPr/>
        </p:nvSpPr>
        <p:spPr>
          <a:xfrm>
            <a:off x="1462738"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矩形 5">
            <a:extLst>
              <a:ext uri="{FF2B5EF4-FFF2-40B4-BE49-F238E27FC236}">
                <a16:creationId xmlns:a16="http://schemas.microsoft.com/office/drawing/2014/main" id="{A754956F-E125-4CA1-A871-13B2E4F570A3}"/>
              </a:ext>
            </a:extLst>
          </p:cNvPr>
          <p:cNvSpPr/>
          <p:nvPr/>
        </p:nvSpPr>
        <p:spPr>
          <a:xfrm>
            <a:off x="3151923"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矩形 7">
            <a:extLst>
              <a:ext uri="{FF2B5EF4-FFF2-40B4-BE49-F238E27FC236}">
                <a16:creationId xmlns:a16="http://schemas.microsoft.com/office/drawing/2014/main" id="{D70FB95F-54AA-43EE-AB19-60B761E876BD}"/>
              </a:ext>
            </a:extLst>
          </p:cNvPr>
          <p:cNvSpPr/>
          <p:nvPr/>
        </p:nvSpPr>
        <p:spPr>
          <a:xfrm>
            <a:off x="4927024"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矩形 8">
            <a:extLst>
              <a:ext uri="{FF2B5EF4-FFF2-40B4-BE49-F238E27FC236}">
                <a16:creationId xmlns:a16="http://schemas.microsoft.com/office/drawing/2014/main" id="{D294A06C-70A0-4A77-AC6A-BDEB3A935381}"/>
              </a:ext>
            </a:extLst>
          </p:cNvPr>
          <p:cNvSpPr/>
          <p:nvPr/>
        </p:nvSpPr>
        <p:spPr>
          <a:xfrm>
            <a:off x="5814575"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a:extLst>
              <a:ext uri="{FF2B5EF4-FFF2-40B4-BE49-F238E27FC236}">
                <a16:creationId xmlns:a16="http://schemas.microsoft.com/office/drawing/2014/main" id="{E8583DBB-B393-4771-9A1C-CD04FDF15029}"/>
              </a:ext>
            </a:extLst>
          </p:cNvPr>
          <p:cNvSpPr/>
          <p:nvPr/>
        </p:nvSpPr>
        <p:spPr>
          <a:xfrm>
            <a:off x="6762728"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 name="矩形 10">
            <a:extLst>
              <a:ext uri="{FF2B5EF4-FFF2-40B4-BE49-F238E27FC236}">
                <a16:creationId xmlns:a16="http://schemas.microsoft.com/office/drawing/2014/main" id="{1A1BF702-2C52-4A2C-9F2C-8D74E79F3050}"/>
              </a:ext>
            </a:extLst>
          </p:cNvPr>
          <p:cNvSpPr/>
          <p:nvPr/>
        </p:nvSpPr>
        <p:spPr>
          <a:xfrm>
            <a:off x="7650279"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 name="矩形 11">
            <a:extLst>
              <a:ext uri="{FF2B5EF4-FFF2-40B4-BE49-F238E27FC236}">
                <a16:creationId xmlns:a16="http://schemas.microsoft.com/office/drawing/2014/main" id="{8F1E335E-54E3-4534-94CA-9AABB46DC1A8}"/>
              </a:ext>
            </a:extLst>
          </p:cNvPr>
          <p:cNvSpPr/>
          <p:nvPr/>
        </p:nvSpPr>
        <p:spPr>
          <a:xfrm>
            <a:off x="635171" y="487885"/>
            <a:ext cx="525394" cy="23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300</a:t>
            </a:r>
            <a:endParaRPr lang="zh-CN" altLang="en-US" sz="1400" dirty="0"/>
          </a:p>
        </p:txBody>
      </p:sp>
      <p:sp>
        <p:nvSpPr>
          <p:cNvPr id="13" name="矩形 12">
            <a:extLst>
              <a:ext uri="{FF2B5EF4-FFF2-40B4-BE49-F238E27FC236}">
                <a16:creationId xmlns:a16="http://schemas.microsoft.com/office/drawing/2014/main" id="{AF0B87FB-78FF-4F3E-A6DA-5506D2616953}"/>
              </a:ext>
            </a:extLst>
          </p:cNvPr>
          <p:cNvSpPr/>
          <p:nvPr/>
        </p:nvSpPr>
        <p:spPr>
          <a:xfrm>
            <a:off x="1502015" y="487885"/>
            <a:ext cx="525394" cy="23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300</a:t>
            </a:r>
            <a:endParaRPr lang="zh-CN" altLang="en-US" sz="1400" dirty="0"/>
          </a:p>
        </p:txBody>
      </p:sp>
      <p:sp>
        <p:nvSpPr>
          <p:cNvPr id="14" name="矩形 13">
            <a:extLst>
              <a:ext uri="{FF2B5EF4-FFF2-40B4-BE49-F238E27FC236}">
                <a16:creationId xmlns:a16="http://schemas.microsoft.com/office/drawing/2014/main" id="{4D669DB5-E3B9-429D-9A17-3A7347373485}"/>
              </a:ext>
            </a:extLst>
          </p:cNvPr>
          <p:cNvSpPr/>
          <p:nvPr/>
        </p:nvSpPr>
        <p:spPr>
          <a:xfrm>
            <a:off x="1523340"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15" name="矩形 14">
            <a:extLst>
              <a:ext uri="{FF2B5EF4-FFF2-40B4-BE49-F238E27FC236}">
                <a16:creationId xmlns:a16="http://schemas.microsoft.com/office/drawing/2014/main" id="{9F440BEF-A6B3-44C8-98C5-40AE64F2261C}"/>
              </a:ext>
            </a:extLst>
          </p:cNvPr>
          <p:cNvSpPr/>
          <p:nvPr/>
        </p:nvSpPr>
        <p:spPr>
          <a:xfrm>
            <a:off x="3211907"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16" name="文本框 15">
            <a:extLst>
              <a:ext uri="{FF2B5EF4-FFF2-40B4-BE49-F238E27FC236}">
                <a16:creationId xmlns:a16="http://schemas.microsoft.com/office/drawing/2014/main" id="{C1991F91-D24F-48F2-A922-11367632C646}"/>
              </a:ext>
            </a:extLst>
          </p:cNvPr>
          <p:cNvSpPr txBox="1"/>
          <p:nvPr/>
        </p:nvSpPr>
        <p:spPr>
          <a:xfrm>
            <a:off x="1579421"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17" name="文本框 16">
            <a:extLst>
              <a:ext uri="{FF2B5EF4-FFF2-40B4-BE49-F238E27FC236}">
                <a16:creationId xmlns:a16="http://schemas.microsoft.com/office/drawing/2014/main" id="{F335B84C-E215-4696-9238-E5845514A950}"/>
              </a:ext>
            </a:extLst>
          </p:cNvPr>
          <p:cNvSpPr txBox="1"/>
          <p:nvPr/>
        </p:nvSpPr>
        <p:spPr>
          <a:xfrm>
            <a:off x="3264775"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18" name="矩形 17">
            <a:extLst>
              <a:ext uri="{FF2B5EF4-FFF2-40B4-BE49-F238E27FC236}">
                <a16:creationId xmlns:a16="http://schemas.microsoft.com/office/drawing/2014/main" id="{D68799A1-515C-45A5-9297-0EA5B643E471}"/>
              </a:ext>
            </a:extLst>
          </p:cNvPr>
          <p:cNvSpPr/>
          <p:nvPr/>
        </p:nvSpPr>
        <p:spPr>
          <a:xfrm>
            <a:off x="3208386" y="487884"/>
            <a:ext cx="525394" cy="1224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150</a:t>
            </a:r>
            <a:endParaRPr lang="zh-CN" altLang="en-US" sz="1400" dirty="0"/>
          </a:p>
        </p:txBody>
      </p:sp>
      <p:sp>
        <p:nvSpPr>
          <p:cNvPr id="19" name="文本框 18">
            <a:extLst>
              <a:ext uri="{FF2B5EF4-FFF2-40B4-BE49-F238E27FC236}">
                <a16:creationId xmlns:a16="http://schemas.microsoft.com/office/drawing/2014/main" id="{0AE00EE1-1936-498A-B792-E8779789F3AF}"/>
              </a:ext>
            </a:extLst>
          </p:cNvPr>
          <p:cNvSpPr txBox="1"/>
          <p:nvPr/>
        </p:nvSpPr>
        <p:spPr>
          <a:xfrm>
            <a:off x="3269690" y="2168099"/>
            <a:ext cx="502061" cy="307777"/>
          </a:xfrm>
          <a:prstGeom prst="rect">
            <a:avLst/>
          </a:prstGeom>
          <a:noFill/>
        </p:spPr>
        <p:txBody>
          <a:bodyPr wrap="none" rtlCol="0">
            <a:spAutoFit/>
          </a:bodyPr>
          <a:lstStyle/>
          <a:p>
            <a:r>
              <a:rPr lang="en-US" altLang="zh-CN" sz="1400" dirty="0"/>
              <a:t>150</a:t>
            </a:r>
            <a:endParaRPr lang="zh-CN" altLang="en-US" sz="1400" dirty="0"/>
          </a:p>
        </p:txBody>
      </p:sp>
      <p:sp>
        <p:nvSpPr>
          <p:cNvPr id="20" name="矩形 19">
            <a:extLst>
              <a:ext uri="{FF2B5EF4-FFF2-40B4-BE49-F238E27FC236}">
                <a16:creationId xmlns:a16="http://schemas.microsoft.com/office/drawing/2014/main" id="{3686F5DF-696A-406B-AD63-476B0C74054D}"/>
              </a:ext>
            </a:extLst>
          </p:cNvPr>
          <p:cNvSpPr/>
          <p:nvPr/>
        </p:nvSpPr>
        <p:spPr>
          <a:xfrm>
            <a:off x="4026145"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a:extLst>
              <a:ext uri="{FF2B5EF4-FFF2-40B4-BE49-F238E27FC236}">
                <a16:creationId xmlns:a16="http://schemas.microsoft.com/office/drawing/2014/main" id="{D31CEE65-BB4B-4E7A-8F1F-98D15BCF0473}"/>
              </a:ext>
            </a:extLst>
          </p:cNvPr>
          <p:cNvSpPr/>
          <p:nvPr/>
        </p:nvSpPr>
        <p:spPr>
          <a:xfrm>
            <a:off x="4086129"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22" name="文本框 21">
            <a:extLst>
              <a:ext uri="{FF2B5EF4-FFF2-40B4-BE49-F238E27FC236}">
                <a16:creationId xmlns:a16="http://schemas.microsoft.com/office/drawing/2014/main" id="{61EAF8CC-C77C-4A15-B917-58789CDE60D3}"/>
              </a:ext>
            </a:extLst>
          </p:cNvPr>
          <p:cNvSpPr txBox="1"/>
          <p:nvPr/>
        </p:nvSpPr>
        <p:spPr>
          <a:xfrm>
            <a:off x="4143912" y="4114800"/>
            <a:ext cx="396262" cy="307777"/>
          </a:xfrm>
          <a:prstGeom prst="rect">
            <a:avLst/>
          </a:prstGeom>
          <a:noFill/>
        </p:spPr>
        <p:txBody>
          <a:bodyPr wrap="none" rtlCol="0">
            <a:spAutoFit/>
          </a:bodyPr>
          <a:lstStyle/>
          <a:p>
            <a:r>
              <a:rPr lang="en-US" altLang="zh-CN" sz="1400" dirty="0"/>
              <a:t>62</a:t>
            </a:r>
            <a:endParaRPr lang="zh-CN" altLang="en-US" sz="1400" dirty="0"/>
          </a:p>
        </p:txBody>
      </p:sp>
      <p:sp>
        <p:nvSpPr>
          <p:cNvPr id="23" name="矩形 22">
            <a:extLst>
              <a:ext uri="{FF2B5EF4-FFF2-40B4-BE49-F238E27FC236}">
                <a16:creationId xmlns:a16="http://schemas.microsoft.com/office/drawing/2014/main" id="{F60E9E89-0837-4228-86BE-DE7BBA435DDE}"/>
              </a:ext>
            </a:extLst>
          </p:cNvPr>
          <p:cNvSpPr/>
          <p:nvPr/>
        </p:nvSpPr>
        <p:spPr>
          <a:xfrm>
            <a:off x="4082608" y="487884"/>
            <a:ext cx="525394" cy="1224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150</a:t>
            </a:r>
            <a:endParaRPr lang="zh-CN" altLang="en-US" sz="1400" dirty="0"/>
          </a:p>
        </p:txBody>
      </p:sp>
      <p:sp>
        <p:nvSpPr>
          <p:cNvPr id="24" name="文本框 23">
            <a:extLst>
              <a:ext uri="{FF2B5EF4-FFF2-40B4-BE49-F238E27FC236}">
                <a16:creationId xmlns:a16="http://schemas.microsoft.com/office/drawing/2014/main" id="{D5C4BAEA-1FAE-4273-824A-60559CF770DD}"/>
              </a:ext>
            </a:extLst>
          </p:cNvPr>
          <p:cNvSpPr txBox="1"/>
          <p:nvPr/>
        </p:nvSpPr>
        <p:spPr>
          <a:xfrm>
            <a:off x="4143912" y="2544446"/>
            <a:ext cx="396262" cy="307777"/>
          </a:xfrm>
          <a:prstGeom prst="rect">
            <a:avLst/>
          </a:prstGeom>
          <a:noFill/>
        </p:spPr>
        <p:txBody>
          <a:bodyPr wrap="none" rtlCol="0">
            <a:spAutoFit/>
          </a:bodyPr>
          <a:lstStyle/>
          <a:p>
            <a:r>
              <a:rPr lang="en-US" altLang="zh-CN" sz="1400" dirty="0"/>
              <a:t>60</a:t>
            </a:r>
            <a:endParaRPr lang="zh-CN" altLang="en-US" sz="1400" dirty="0"/>
          </a:p>
        </p:txBody>
      </p:sp>
      <p:sp>
        <p:nvSpPr>
          <p:cNvPr id="25" name="矩形 24">
            <a:extLst>
              <a:ext uri="{FF2B5EF4-FFF2-40B4-BE49-F238E27FC236}">
                <a16:creationId xmlns:a16="http://schemas.microsoft.com/office/drawing/2014/main" id="{4AC010C0-CF44-4AAE-84D0-CF04563B5C89}"/>
              </a:ext>
            </a:extLst>
          </p:cNvPr>
          <p:cNvSpPr/>
          <p:nvPr/>
        </p:nvSpPr>
        <p:spPr>
          <a:xfrm>
            <a:off x="4090024" y="3503560"/>
            <a:ext cx="525394" cy="325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50</a:t>
            </a:r>
            <a:endParaRPr lang="zh-CN" altLang="en-US" sz="1400" dirty="0"/>
          </a:p>
        </p:txBody>
      </p:sp>
      <p:sp>
        <p:nvSpPr>
          <p:cNvPr id="26" name="矩形 25">
            <a:extLst>
              <a:ext uri="{FF2B5EF4-FFF2-40B4-BE49-F238E27FC236}">
                <a16:creationId xmlns:a16="http://schemas.microsoft.com/office/drawing/2014/main" id="{AC947EB8-B3B7-4074-8BC0-6FA68503F960}"/>
              </a:ext>
            </a:extLst>
          </p:cNvPr>
          <p:cNvSpPr/>
          <p:nvPr/>
        </p:nvSpPr>
        <p:spPr>
          <a:xfrm>
            <a:off x="4092528" y="1783072"/>
            <a:ext cx="525394" cy="788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90</a:t>
            </a:r>
            <a:endParaRPr lang="zh-CN" altLang="en-US" sz="1400" dirty="0"/>
          </a:p>
        </p:txBody>
      </p:sp>
      <p:sp>
        <p:nvSpPr>
          <p:cNvPr id="27" name="矩形 26">
            <a:extLst>
              <a:ext uri="{FF2B5EF4-FFF2-40B4-BE49-F238E27FC236}">
                <a16:creationId xmlns:a16="http://schemas.microsoft.com/office/drawing/2014/main" id="{9B006631-B942-49D2-B1E1-3958FB750218}"/>
              </a:ext>
            </a:extLst>
          </p:cNvPr>
          <p:cNvSpPr/>
          <p:nvPr/>
        </p:nvSpPr>
        <p:spPr>
          <a:xfrm>
            <a:off x="2321536" y="417010"/>
            <a:ext cx="645980" cy="4056176"/>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矩形 28">
            <a:extLst>
              <a:ext uri="{FF2B5EF4-FFF2-40B4-BE49-F238E27FC236}">
                <a16:creationId xmlns:a16="http://schemas.microsoft.com/office/drawing/2014/main" id="{E48148C7-A661-421E-9015-FAEF75C939B8}"/>
              </a:ext>
            </a:extLst>
          </p:cNvPr>
          <p:cNvSpPr/>
          <p:nvPr/>
        </p:nvSpPr>
        <p:spPr>
          <a:xfrm>
            <a:off x="2382139" y="2892320"/>
            <a:ext cx="525394" cy="578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sp>
        <p:nvSpPr>
          <p:cNvPr id="30" name="文本框 29">
            <a:extLst>
              <a:ext uri="{FF2B5EF4-FFF2-40B4-BE49-F238E27FC236}">
                <a16:creationId xmlns:a16="http://schemas.microsoft.com/office/drawing/2014/main" id="{53EB9FB9-16DA-48B9-8C85-613DF025D7D4}"/>
              </a:ext>
            </a:extLst>
          </p:cNvPr>
          <p:cNvSpPr txBox="1"/>
          <p:nvPr/>
        </p:nvSpPr>
        <p:spPr>
          <a:xfrm>
            <a:off x="2438220" y="3907679"/>
            <a:ext cx="502061" cy="307777"/>
          </a:xfrm>
          <a:prstGeom prst="rect">
            <a:avLst/>
          </a:prstGeom>
          <a:noFill/>
        </p:spPr>
        <p:txBody>
          <a:bodyPr wrap="none" rtlCol="0">
            <a:spAutoFit/>
          </a:bodyPr>
          <a:lstStyle/>
          <a:p>
            <a:r>
              <a:rPr lang="en-US" altLang="zh-CN" sz="1400" dirty="0"/>
              <a:t>112</a:t>
            </a:r>
            <a:endParaRPr lang="zh-CN" altLang="en-US" sz="1400" dirty="0"/>
          </a:p>
        </p:txBody>
      </p:sp>
      <p:sp>
        <p:nvSpPr>
          <p:cNvPr id="31" name="文本框 30">
            <a:extLst>
              <a:ext uri="{FF2B5EF4-FFF2-40B4-BE49-F238E27FC236}">
                <a16:creationId xmlns:a16="http://schemas.microsoft.com/office/drawing/2014/main" id="{9470B6ED-0773-464D-AE02-91034A7D648C}"/>
              </a:ext>
            </a:extLst>
          </p:cNvPr>
          <p:cNvSpPr txBox="1"/>
          <p:nvPr/>
        </p:nvSpPr>
        <p:spPr>
          <a:xfrm>
            <a:off x="2434469" y="1573700"/>
            <a:ext cx="502061" cy="307777"/>
          </a:xfrm>
          <a:prstGeom prst="rect">
            <a:avLst/>
          </a:prstGeom>
          <a:noFill/>
        </p:spPr>
        <p:txBody>
          <a:bodyPr wrap="none" rtlCol="0">
            <a:spAutoFit/>
          </a:bodyPr>
          <a:lstStyle/>
          <a:p>
            <a:r>
              <a:rPr lang="en-US" altLang="zh-CN" sz="1400" dirty="0"/>
              <a:t>300</a:t>
            </a:r>
            <a:endParaRPr lang="zh-CN" altLang="en-US" sz="1400" dirty="0"/>
          </a:p>
        </p:txBody>
      </p:sp>
    </p:spTree>
    <p:extLst>
      <p:ext uri="{BB962C8B-B14F-4D97-AF65-F5344CB8AC3E}">
        <p14:creationId xmlns:p14="http://schemas.microsoft.com/office/powerpoint/2010/main" val="298546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5.1 </a:t>
            </a:r>
            <a:r>
              <a:rPr lang="zh-CN" altLang="en-US" sz="1800" dirty="0">
                <a:latin typeface="+mj-ea"/>
                <a:ea typeface="+mj-ea"/>
              </a:rPr>
              <a:t>存储器的层次结构</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5.2 </a:t>
            </a:r>
            <a:r>
              <a:rPr lang="zh-CN" altLang="en-US" sz="1800" dirty="0">
                <a:latin typeface="+mj-ea"/>
              </a:rPr>
              <a:t>程序的装入和链接</a:t>
            </a: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5.3 </a:t>
            </a:r>
            <a:r>
              <a:rPr lang="zh-CN" altLang="en-US" sz="1800" dirty="0">
                <a:latin typeface="+mj-ea"/>
              </a:rPr>
              <a:t>对换与覆盖</a:t>
            </a:r>
            <a:endParaRPr lang="en-US" altLang="zh-CN" sz="1800" dirty="0">
              <a:latin typeface="+mj-ea"/>
            </a:endParaRPr>
          </a:p>
        </p:txBody>
      </p:sp>
      <p:sp>
        <p:nvSpPr>
          <p:cNvPr id="25" name="矩形 24"/>
          <p:cNvSpPr/>
          <p:nvPr/>
        </p:nvSpPr>
        <p:spPr>
          <a:xfrm>
            <a:off x="1272351" y="2710442"/>
            <a:ext cx="2929007" cy="368300"/>
          </a:xfrm>
          <a:prstGeom prst="rect">
            <a:avLst/>
          </a:prstGeom>
        </p:spPr>
        <p:txBody>
          <a:bodyPr wrap="square">
            <a:spAutoFit/>
          </a:bodyPr>
          <a:lstStyle/>
          <a:p>
            <a:r>
              <a:rPr lang="en-US" altLang="zh-CN" sz="1800" dirty="0">
                <a:latin typeface="+mj-ea"/>
              </a:rPr>
              <a:t>5.4 </a:t>
            </a:r>
            <a:r>
              <a:rPr lang="zh-CN" altLang="en-US" sz="1800" dirty="0">
                <a:latin typeface="+mj-ea"/>
              </a:rPr>
              <a:t>连续分配存储管理方式</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b="1" dirty="0">
                <a:solidFill>
                  <a:srgbClr val="0000FF"/>
                </a:solidFill>
                <a:latin typeface="+mj-ea"/>
              </a:rPr>
              <a:t>5.5 </a:t>
            </a:r>
            <a:r>
              <a:rPr lang="zh-CN" altLang="en-US" sz="1800" b="1" dirty="0">
                <a:solidFill>
                  <a:srgbClr val="0000FF"/>
                </a:solidFill>
                <a:latin typeface="+mj-ea"/>
              </a:rPr>
              <a:t>分页存储管理方式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5.6 </a:t>
            </a:r>
            <a:r>
              <a:rPr lang="zh-CN" altLang="en-US" sz="1800" dirty="0">
                <a:latin typeface="+mj-ea"/>
              </a:rPr>
              <a:t>分段存储管理方式</a:t>
            </a:r>
          </a:p>
        </p:txBody>
      </p:sp>
      <p:sp>
        <p:nvSpPr>
          <p:cNvPr id="3" name="矩形 2"/>
          <p:cNvSpPr/>
          <p:nvPr/>
        </p:nvSpPr>
        <p:spPr>
          <a:xfrm>
            <a:off x="5546324" y="1789753"/>
            <a:ext cx="3190875"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5</a:t>
            </a:r>
            <a:r>
              <a:rPr lang="zh-CN" altLang="en-US" sz="2700" dirty="0">
                <a:solidFill>
                  <a:srgbClr val="000000"/>
                </a:solidFill>
              </a:rPr>
              <a:t>章    存储器管理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页式存储基本原理</a:t>
            </a:r>
          </a:p>
        </p:txBody>
      </p:sp>
      <p:sp>
        <p:nvSpPr>
          <p:cNvPr id="7" name="文本框 6">
            <a:extLst>
              <a:ext uri="{FF2B5EF4-FFF2-40B4-BE49-F238E27FC236}">
                <a16:creationId xmlns:a16="http://schemas.microsoft.com/office/drawing/2014/main" id="{A262067E-06C0-1ACE-6925-95A89633FF01}"/>
              </a:ext>
            </a:extLst>
          </p:cNvPr>
          <p:cNvSpPr txBox="1"/>
          <p:nvPr/>
        </p:nvSpPr>
        <p:spPr>
          <a:xfrm>
            <a:off x="2057400" y="1190185"/>
            <a:ext cx="3762568" cy="2763129"/>
          </a:xfrm>
          <a:prstGeom prst="rect">
            <a:avLst/>
          </a:prstGeom>
          <a:noFill/>
        </p:spPr>
        <p:txBody>
          <a:bodyPr wrap="none" rtlCol="0">
            <a:spAutoFit/>
          </a:bodyPr>
          <a:lstStyle/>
          <a:p>
            <a:pPr>
              <a:lnSpc>
                <a:spcPct val="160000"/>
              </a:lnSpc>
            </a:pPr>
            <a:r>
              <a:rPr lang="zh-CN" altLang="en-US" sz="2800" dirty="0"/>
              <a:t>离散式内存管理：</a:t>
            </a:r>
            <a:endParaRPr lang="en-US" altLang="zh-CN" sz="2800" dirty="0"/>
          </a:p>
          <a:p>
            <a:pPr marL="342900" indent="-342900">
              <a:lnSpc>
                <a:spcPct val="160000"/>
              </a:lnSpc>
              <a:buFont typeface="Wingdings" panose="05000000000000000000" pitchFamily="2" charset="2"/>
              <a:buChar char="n"/>
            </a:pPr>
            <a:r>
              <a:rPr lang="zh-CN" altLang="en-US" sz="2800" dirty="0">
                <a:solidFill>
                  <a:srgbClr val="FF0000"/>
                </a:solidFill>
              </a:rPr>
              <a:t>分页</a:t>
            </a:r>
            <a:r>
              <a:rPr lang="zh-CN" altLang="en-US" sz="2800" dirty="0"/>
              <a:t>存储管理方式</a:t>
            </a:r>
            <a:endParaRPr lang="en-US" altLang="zh-CN" sz="2800" dirty="0"/>
          </a:p>
          <a:p>
            <a:pPr marL="342900" indent="-342900">
              <a:lnSpc>
                <a:spcPct val="160000"/>
              </a:lnSpc>
              <a:buFont typeface="Wingdings" panose="05000000000000000000" pitchFamily="2" charset="2"/>
              <a:buChar char="n"/>
            </a:pPr>
            <a:r>
              <a:rPr lang="zh-CN" altLang="en-US" sz="2800" dirty="0">
                <a:solidFill>
                  <a:srgbClr val="FF0000"/>
                </a:solidFill>
              </a:rPr>
              <a:t>分段</a:t>
            </a:r>
            <a:r>
              <a:rPr lang="zh-CN" altLang="en-US" sz="2800" dirty="0"/>
              <a:t>式存储管理方式</a:t>
            </a:r>
            <a:endParaRPr lang="en-US" altLang="zh-CN" sz="2800" dirty="0"/>
          </a:p>
          <a:p>
            <a:pPr marL="342900" indent="-342900">
              <a:lnSpc>
                <a:spcPct val="160000"/>
              </a:lnSpc>
              <a:buFont typeface="Wingdings" panose="05000000000000000000" pitchFamily="2" charset="2"/>
              <a:buChar char="n"/>
            </a:pPr>
            <a:r>
              <a:rPr lang="zh-CN" altLang="en-US" sz="2800" dirty="0">
                <a:solidFill>
                  <a:srgbClr val="FF0000"/>
                </a:solidFill>
              </a:rPr>
              <a:t>段页</a:t>
            </a:r>
            <a:r>
              <a:rPr lang="zh-CN" altLang="en-US" sz="2800" dirty="0"/>
              <a:t>式存储管理方式</a:t>
            </a:r>
          </a:p>
        </p:txBody>
      </p:sp>
    </p:spTree>
    <p:extLst>
      <p:ext uri="{BB962C8B-B14F-4D97-AF65-F5344CB8AC3E}">
        <p14:creationId xmlns:p14="http://schemas.microsoft.com/office/powerpoint/2010/main" val="423504693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页式存储管理基本方法</a:t>
            </a:r>
          </a:p>
        </p:txBody>
      </p:sp>
      <p:pic>
        <p:nvPicPr>
          <p:cNvPr id="102" name="图片 101"/>
          <p:cNvPicPr/>
          <p:nvPr/>
        </p:nvPicPr>
        <p:blipFill rotWithShape="1">
          <a:blip r:embed="rId3">
            <a:lum contrast="30000"/>
          </a:blip>
          <a:srcRect l="8161" r="6154"/>
          <a:stretch/>
        </p:blipFill>
        <p:spPr>
          <a:xfrm>
            <a:off x="975571" y="654998"/>
            <a:ext cx="1371600" cy="2971800"/>
          </a:xfrm>
          <a:prstGeom prst="rect">
            <a:avLst/>
          </a:prstGeom>
          <a:noFill/>
          <a:ln w="9525">
            <a:noFill/>
          </a:ln>
        </p:spPr>
      </p:pic>
      <p:pic>
        <p:nvPicPr>
          <p:cNvPr id="103" name="图片 102"/>
          <p:cNvPicPr/>
          <p:nvPr/>
        </p:nvPicPr>
        <p:blipFill rotWithShape="1">
          <a:blip r:embed="rId4">
            <a:lum contrast="30000"/>
          </a:blip>
          <a:srcRect l="9310" r="16214" b="6424"/>
          <a:stretch/>
        </p:blipFill>
        <p:spPr>
          <a:xfrm>
            <a:off x="76200" y="1352551"/>
            <a:ext cx="914400" cy="1295400"/>
          </a:xfrm>
          <a:prstGeom prst="rect">
            <a:avLst/>
          </a:prstGeom>
          <a:noFill/>
          <a:ln w="9525">
            <a:noFill/>
          </a:ln>
        </p:spPr>
      </p:pic>
      <p:pic>
        <p:nvPicPr>
          <p:cNvPr id="104" name="图片 103"/>
          <p:cNvPicPr/>
          <p:nvPr/>
        </p:nvPicPr>
        <p:blipFill rotWithShape="1">
          <a:blip r:embed="rId5">
            <a:lum contrast="30000"/>
          </a:blip>
          <a:srcRect l="23513" r="5944"/>
          <a:stretch/>
        </p:blipFill>
        <p:spPr>
          <a:xfrm>
            <a:off x="2118570" y="731197"/>
            <a:ext cx="1111591" cy="2819400"/>
          </a:xfrm>
          <a:prstGeom prst="rect">
            <a:avLst/>
          </a:prstGeom>
          <a:noFill/>
          <a:ln w="9525">
            <a:noFill/>
          </a:ln>
        </p:spPr>
      </p:pic>
      <p:sp>
        <p:nvSpPr>
          <p:cNvPr id="7" name="文本框 6">
            <a:extLst>
              <a:ext uri="{FF2B5EF4-FFF2-40B4-BE49-F238E27FC236}">
                <a16:creationId xmlns:a16="http://schemas.microsoft.com/office/drawing/2014/main" id="{B6BB2CB3-90CA-49AA-D2E1-23BECC5DF10C}"/>
              </a:ext>
            </a:extLst>
          </p:cNvPr>
          <p:cNvSpPr txBox="1"/>
          <p:nvPr/>
        </p:nvSpPr>
        <p:spPr>
          <a:xfrm>
            <a:off x="3267899" y="742205"/>
            <a:ext cx="5724644" cy="2938048"/>
          </a:xfrm>
          <a:prstGeom prst="rect">
            <a:avLst/>
          </a:prstGeom>
          <a:noFill/>
        </p:spPr>
        <p:txBody>
          <a:bodyPr wrap="none" rtlCol="0">
            <a:spAutoFit/>
          </a:bodyPr>
          <a:lstStyle/>
          <a:p>
            <a:pPr>
              <a:lnSpc>
                <a:spcPct val="130000"/>
              </a:lnSpc>
            </a:pPr>
            <a:r>
              <a:rPr lang="zh-CN" altLang="en-US" dirty="0">
                <a:solidFill>
                  <a:srgbClr val="FF0000"/>
                </a:solidFill>
              </a:rPr>
              <a:t>逻辑</a:t>
            </a:r>
            <a:r>
              <a:rPr lang="zh-CN" altLang="en-US" dirty="0"/>
              <a:t>地址空间分若干</a:t>
            </a:r>
            <a:r>
              <a:rPr lang="zh-CN" altLang="en-US" dirty="0">
                <a:solidFill>
                  <a:srgbClr val="FF0000"/>
                </a:solidFill>
              </a:rPr>
              <a:t>页</a:t>
            </a:r>
            <a:endParaRPr lang="en-US" altLang="zh-CN" dirty="0">
              <a:solidFill>
                <a:srgbClr val="FF0000"/>
              </a:solidFill>
            </a:endParaRPr>
          </a:p>
          <a:p>
            <a:pPr>
              <a:lnSpc>
                <a:spcPct val="130000"/>
              </a:lnSpc>
            </a:pPr>
            <a:r>
              <a:rPr lang="zh-CN" altLang="en-US" dirty="0">
                <a:solidFill>
                  <a:srgbClr val="FF0000"/>
                </a:solidFill>
              </a:rPr>
              <a:t>物理</a:t>
            </a:r>
            <a:r>
              <a:rPr lang="zh-CN" altLang="en-US" dirty="0"/>
              <a:t>空间分若干</a:t>
            </a:r>
            <a:r>
              <a:rPr lang="zh-CN" altLang="en-US" dirty="0">
                <a:solidFill>
                  <a:srgbClr val="FF0000"/>
                </a:solidFill>
              </a:rPr>
              <a:t>块</a:t>
            </a:r>
            <a:endParaRPr lang="en-US" altLang="zh-CN" dirty="0">
              <a:solidFill>
                <a:srgbClr val="FF0000"/>
              </a:solidFill>
            </a:endParaRPr>
          </a:p>
          <a:p>
            <a:pPr>
              <a:lnSpc>
                <a:spcPct val="130000"/>
              </a:lnSpc>
            </a:pPr>
            <a:r>
              <a:rPr lang="zh-CN" altLang="en-US" dirty="0">
                <a:solidFill>
                  <a:srgbClr val="FF0000"/>
                </a:solidFill>
              </a:rPr>
              <a:t>逻辑页</a:t>
            </a:r>
            <a:r>
              <a:rPr lang="zh-CN" altLang="en-US" dirty="0"/>
              <a:t>大小</a:t>
            </a:r>
            <a:r>
              <a:rPr lang="en-US" altLang="zh-CN" dirty="0"/>
              <a:t>=</a:t>
            </a:r>
            <a:r>
              <a:rPr lang="zh-CN" altLang="en-US" dirty="0">
                <a:solidFill>
                  <a:srgbClr val="FF0000"/>
                </a:solidFill>
              </a:rPr>
              <a:t>物理块</a:t>
            </a:r>
            <a:r>
              <a:rPr lang="zh-CN" altLang="en-US" dirty="0"/>
              <a:t>大小</a:t>
            </a:r>
            <a:endParaRPr lang="en-US" altLang="zh-CN" dirty="0"/>
          </a:p>
          <a:p>
            <a:pPr>
              <a:lnSpc>
                <a:spcPct val="130000"/>
              </a:lnSpc>
            </a:pPr>
            <a:r>
              <a:rPr lang="zh-CN" altLang="en-US" dirty="0"/>
              <a:t>以块为单位进行内存分配，进程逻辑页装入不相邻的</a:t>
            </a:r>
            <a:endParaRPr lang="en-US" altLang="zh-CN" dirty="0"/>
          </a:p>
          <a:p>
            <a:pPr>
              <a:lnSpc>
                <a:spcPct val="130000"/>
              </a:lnSpc>
            </a:pPr>
            <a:r>
              <a:rPr lang="zh-CN" altLang="en-US" dirty="0"/>
              <a:t>多个物理块</a:t>
            </a:r>
            <a:endParaRPr lang="en-US" altLang="zh-CN" dirty="0"/>
          </a:p>
          <a:p>
            <a:pPr>
              <a:lnSpc>
                <a:spcPct val="130000"/>
              </a:lnSpc>
            </a:pPr>
            <a:endParaRPr lang="en-US" altLang="zh-CN" dirty="0"/>
          </a:p>
          <a:p>
            <a:pPr>
              <a:lnSpc>
                <a:spcPct val="130000"/>
              </a:lnSpc>
            </a:pPr>
            <a:r>
              <a:rPr lang="zh-CN" altLang="en-US" dirty="0"/>
              <a:t>页太小：减少页内碎片，但页表长，影响换入换出效率</a:t>
            </a:r>
            <a:endParaRPr lang="en-US" altLang="zh-CN" dirty="0"/>
          </a:p>
          <a:p>
            <a:pPr>
              <a:lnSpc>
                <a:spcPct val="130000"/>
              </a:lnSpc>
            </a:pPr>
            <a:r>
              <a:rPr lang="zh-CN" altLang="en-US" dirty="0"/>
              <a:t>页太大：页面的大小为</a:t>
            </a:r>
            <a:r>
              <a:rPr lang="en-US" altLang="zh-CN" dirty="0"/>
              <a:t>2^n</a:t>
            </a:r>
            <a:r>
              <a:rPr lang="zh-CN" altLang="en-US" dirty="0"/>
              <a:t>次方，例如：</a:t>
            </a:r>
            <a:r>
              <a:rPr lang="en-US" altLang="zh-CN" dirty="0"/>
              <a:t>1KB~8KB</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页式存储基本原理</a:t>
            </a:r>
          </a:p>
        </p:txBody>
      </p:sp>
      <p:pic>
        <p:nvPicPr>
          <p:cNvPr id="106" name="图片 105"/>
          <p:cNvPicPr/>
          <p:nvPr/>
        </p:nvPicPr>
        <p:blipFill>
          <a:blip r:embed="rId6">
            <a:lum contrast="30000"/>
          </a:blip>
          <a:stretch>
            <a:fillRect/>
          </a:stretch>
        </p:blipFill>
        <p:spPr>
          <a:xfrm>
            <a:off x="228600" y="1123950"/>
            <a:ext cx="5391150" cy="3778885"/>
          </a:xfrm>
          <a:prstGeom prst="rect">
            <a:avLst/>
          </a:prstGeom>
          <a:noFill/>
          <a:ln w="9525">
            <a:noFill/>
          </a:ln>
        </p:spPr>
      </p:pic>
      <p:pic>
        <p:nvPicPr>
          <p:cNvPr id="107" name="图片 106"/>
          <p:cNvPicPr/>
          <p:nvPr/>
        </p:nvPicPr>
        <p:blipFill>
          <a:blip r:embed="rId7">
            <a:lum contrast="30000"/>
          </a:blip>
          <a:stretch>
            <a:fillRect/>
          </a:stretch>
        </p:blipFill>
        <p:spPr>
          <a:xfrm>
            <a:off x="5943600" y="1651635"/>
            <a:ext cx="2301240" cy="3368040"/>
          </a:xfrm>
          <a:prstGeom prst="rect">
            <a:avLst/>
          </a:prstGeom>
          <a:noFill/>
          <a:ln w="9525">
            <a:noFill/>
          </a:ln>
        </p:spPr>
      </p:pic>
      <p:sp>
        <p:nvSpPr>
          <p:cNvPr id="5" name="椭圆 4"/>
          <p:cNvSpPr/>
          <p:nvPr>
            <p:custDataLst>
              <p:tags r:id="rId1"/>
            </p:custDataLst>
          </p:nvPr>
        </p:nvSpPr>
        <p:spPr>
          <a:xfrm>
            <a:off x="7620000" y="2266950"/>
            <a:ext cx="609600" cy="228600"/>
          </a:xfrm>
          <a:prstGeom prst="ellipse">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custDataLst>
              <p:tags r:id="rId2"/>
            </p:custDataLst>
          </p:nvPr>
        </p:nvSpPr>
        <p:spPr>
          <a:xfrm>
            <a:off x="4844248" y="2580628"/>
            <a:ext cx="609600" cy="228600"/>
          </a:xfrm>
          <a:prstGeom prst="ellipse">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3"/>
            </p:custDataLst>
          </p:nvPr>
        </p:nvSpPr>
        <p:spPr>
          <a:xfrm>
            <a:off x="6096000" y="3943350"/>
            <a:ext cx="609600" cy="228600"/>
          </a:xfrm>
          <a:prstGeom prst="ellipse">
            <a:avLst/>
          </a:prstGeom>
          <a:noFill/>
          <a:ln>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F59F65EB-25DB-407F-8CB5-FAECD7D38C59}"/>
              </a:ext>
            </a:extLst>
          </p:cNvPr>
          <p:cNvSpPr txBox="1"/>
          <p:nvPr/>
        </p:nvSpPr>
        <p:spPr>
          <a:xfrm>
            <a:off x="4865691" y="2194652"/>
            <a:ext cx="1082348" cy="400110"/>
          </a:xfrm>
          <a:prstGeom prst="rect">
            <a:avLst/>
          </a:prstGeom>
          <a:noFill/>
          <a:ln w="12700">
            <a:solidFill>
              <a:schemeClr val="tx1"/>
            </a:solidFill>
          </a:ln>
        </p:spPr>
        <p:txBody>
          <a:bodyPr wrap="none" rtlCol="0">
            <a:spAutoFit/>
          </a:bodyPr>
          <a:lstStyle/>
          <a:p>
            <a:pPr algn="l"/>
            <a:r>
              <a:rPr lang="zh-CN" altLang="en-US" sz="1000" dirty="0">
                <a:solidFill>
                  <a:srgbClr val="FF0000"/>
                </a:solidFill>
              </a:rPr>
              <a:t>第一页的首地址</a:t>
            </a:r>
            <a:endParaRPr lang="en-US" altLang="zh-CN" sz="1000" dirty="0">
              <a:solidFill>
                <a:srgbClr val="FF0000"/>
              </a:solidFill>
            </a:endParaRPr>
          </a:p>
          <a:p>
            <a:pPr algn="l"/>
            <a:r>
              <a:rPr lang="en-US" altLang="zh-CN" sz="1000" dirty="0">
                <a:solidFill>
                  <a:srgbClr val="FF0000"/>
                </a:solidFill>
              </a:rPr>
              <a:t>+30</a:t>
            </a:r>
            <a:endParaRPr lang="zh-CN" altLang="en-US" sz="1000" dirty="0">
              <a:solidFill>
                <a:srgbClr val="FF0000"/>
              </a:solidFill>
            </a:endParaRPr>
          </a:p>
        </p:txBody>
      </p:sp>
      <p:sp>
        <p:nvSpPr>
          <p:cNvPr id="12" name="文本框 11">
            <a:extLst>
              <a:ext uri="{FF2B5EF4-FFF2-40B4-BE49-F238E27FC236}">
                <a16:creationId xmlns:a16="http://schemas.microsoft.com/office/drawing/2014/main" id="{FD4DEA1C-9BCC-49BA-885D-DE1359F64C20}"/>
              </a:ext>
            </a:extLst>
          </p:cNvPr>
          <p:cNvSpPr txBox="1"/>
          <p:nvPr/>
        </p:nvSpPr>
        <p:spPr>
          <a:xfrm>
            <a:off x="8108139" y="4002673"/>
            <a:ext cx="1035861" cy="338554"/>
          </a:xfrm>
          <a:prstGeom prst="rect">
            <a:avLst/>
          </a:prstGeom>
          <a:noFill/>
          <a:ln w="12700">
            <a:solidFill>
              <a:schemeClr val="tx1"/>
            </a:solidFill>
          </a:ln>
        </p:spPr>
        <p:txBody>
          <a:bodyPr wrap="none" rtlCol="0">
            <a:spAutoFit/>
          </a:bodyPr>
          <a:lstStyle/>
          <a:p>
            <a:pPr algn="l"/>
            <a:r>
              <a:rPr lang="zh-CN" altLang="en-US" sz="800" dirty="0">
                <a:solidFill>
                  <a:srgbClr val="FF0000"/>
                </a:solidFill>
              </a:rPr>
              <a:t>第一页 </a:t>
            </a:r>
            <a:r>
              <a:rPr lang="zh-CN" altLang="en-US" sz="800" dirty="0"/>
              <a:t>放在物理块</a:t>
            </a:r>
            <a:endParaRPr lang="en-US" altLang="zh-CN" sz="800" dirty="0"/>
          </a:p>
          <a:p>
            <a:pPr algn="l"/>
            <a:r>
              <a:rPr lang="zh-CN" altLang="en-US" sz="800" dirty="0"/>
              <a:t>的首地址为</a:t>
            </a:r>
            <a:r>
              <a:rPr lang="en-US" altLang="zh-CN" sz="800" dirty="0"/>
              <a:t>450</a:t>
            </a:r>
            <a:endParaRPr lang="zh-CN" altLang="en-US" sz="800" dirty="0"/>
          </a:p>
        </p:txBody>
      </p:sp>
      <p:cxnSp>
        <p:nvCxnSpPr>
          <p:cNvPr id="10" name="直接箭头连接符 9">
            <a:extLst>
              <a:ext uri="{FF2B5EF4-FFF2-40B4-BE49-F238E27FC236}">
                <a16:creationId xmlns:a16="http://schemas.microsoft.com/office/drawing/2014/main" id="{C49E7B7E-97CE-4F0D-9ED4-9BE5191E3C58}"/>
              </a:ext>
            </a:extLst>
          </p:cNvPr>
          <p:cNvCxnSpPr>
            <a:cxnSpLocks/>
          </p:cNvCxnSpPr>
          <p:nvPr/>
        </p:nvCxnSpPr>
        <p:spPr>
          <a:xfrm flipH="1">
            <a:off x="8030622" y="3967100"/>
            <a:ext cx="685801"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5380ADB-3B0F-40F0-B305-4CD9BD783377}"/>
              </a:ext>
            </a:extLst>
          </p:cNvPr>
          <p:cNvSpPr txBox="1"/>
          <p:nvPr/>
        </p:nvSpPr>
        <p:spPr>
          <a:xfrm>
            <a:off x="6705600" y="697646"/>
            <a:ext cx="1223412" cy="646331"/>
          </a:xfrm>
          <a:prstGeom prst="rect">
            <a:avLst/>
          </a:prstGeom>
          <a:noFill/>
          <a:ln w="12700">
            <a:solidFill>
              <a:schemeClr val="tx1"/>
            </a:solidFill>
          </a:ln>
        </p:spPr>
        <p:txBody>
          <a:bodyPr wrap="none" rtlCol="0">
            <a:spAutoFit/>
          </a:bodyPr>
          <a:lstStyle/>
          <a:p>
            <a:r>
              <a:rPr lang="zh-CN" altLang="en-US" sz="1200" dirty="0">
                <a:solidFill>
                  <a:srgbClr val="FF0000"/>
                </a:solidFill>
              </a:rPr>
              <a:t>起始位置为450</a:t>
            </a:r>
            <a:endParaRPr lang="en-US" altLang="zh-CN" sz="1200" dirty="0">
              <a:solidFill>
                <a:srgbClr val="FF0000"/>
              </a:solidFill>
            </a:endParaRPr>
          </a:p>
          <a:p>
            <a:r>
              <a:rPr lang="zh-CN" altLang="en-US" sz="1200" dirty="0">
                <a:solidFill>
                  <a:srgbClr val="FF0000"/>
                </a:solidFill>
              </a:rPr>
              <a:t>偏移量为</a:t>
            </a:r>
            <a:r>
              <a:rPr lang="en-US" altLang="zh-CN" sz="1200" dirty="0">
                <a:solidFill>
                  <a:srgbClr val="FF0000"/>
                </a:solidFill>
              </a:rPr>
              <a:t>30</a:t>
            </a:r>
          </a:p>
          <a:p>
            <a:r>
              <a:rPr lang="zh-CN" altLang="en-US" sz="1200" dirty="0">
                <a:solidFill>
                  <a:srgbClr val="FF0000"/>
                </a:solidFill>
              </a:rPr>
              <a:t>物理地址为4</a:t>
            </a:r>
            <a:r>
              <a:rPr lang="en-US" altLang="zh-CN" sz="1200" dirty="0">
                <a:solidFill>
                  <a:srgbClr val="FF0000"/>
                </a:solidFill>
              </a:rPr>
              <a:t>8</a:t>
            </a:r>
            <a:r>
              <a:rPr lang="zh-CN" altLang="en-US" sz="1200" dirty="0">
                <a:solidFill>
                  <a:srgbClr val="FF0000"/>
                </a:solidFill>
              </a:rPr>
              <a:t>0</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38bac117-223a-4dab-a85a-2abc1a362b87"/>
  <p:tag name="COMMONDATA" val="eyJoZGlkIjoiY2E4MjFiNDcwZWU2NGM3MWYzMTk0ODg2YzgxY2ZiNm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a850287b-ef19-4e0b-9563-fe71925c80ec}"/>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8cf0b3a7-d37a-43a7-bed9-1a02fad0776c}"/>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96d89646-1920-4584-8b39-2335e8223436}"/>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7b6ae4b8-f33d-4b89-9471-a44ce5ba16b5}"/>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4485</Words>
  <Application>Microsoft Office PowerPoint</Application>
  <PresentationFormat>全屏显示(16:9)</PresentationFormat>
  <Paragraphs>705</Paragraphs>
  <Slides>55</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Monotype Sorts</vt:lpstr>
      <vt:lpstr>黑体</vt:lpstr>
      <vt:lpstr>华文楷体</vt:lpstr>
      <vt:lpstr>宋体</vt:lpstr>
      <vt:lpstr>微软雅黑</vt:lpstr>
      <vt:lpstr>微软雅黑 (正文)</vt:lpstr>
      <vt:lpstr>Arial</vt:lpstr>
      <vt:lpstr>Calibri</vt:lpstr>
      <vt:lpstr>Impact</vt:lpstr>
      <vt:lpstr>Times New Roman</vt:lpstr>
      <vt:lpstr>Wingdings</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528</cp:revision>
  <dcterms:created xsi:type="dcterms:W3CDTF">2015-07-29T09:05:00Z</dcterms:created>
  <dcterms:modified xsi:type="dcterms:W3CDTF">2025-04-21T05:08:25Z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46091AB4528443A7AD6FCC93EA222683_12</vt:lpwstr>
  </property>
  <property fmtid="{D5CDD505-2E9C-101B-9397-08002B2CF9AE}" pid="3" name="KSOProductBuildVer">
    <vt:lpwstr>2052-12.1.0.16417</vt:lpwstr>
  </property>
</Properties>
</file>