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63" r:id="rId2"/>
    <p:sldId id="257" r:id="rId3"/>
    <p:sldId id="259" r:id="rId4"/>
    <p:sldId id="265" r:id="rId5"/>
    <p:sldId id="270" r:id="rId6"/>
    <p:sldId id="269" r:id="rId7"/>
    <p:sldId id="268" r:id="rId8"/>
    <p:sldId id="267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8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58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5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9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1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6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39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8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E8B48E4-5E5F-4FD6-9B22-0E0CA96B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dirty="0">
                <a:solidFill>
                  <a:schemeClr val="accent1">
                    <a:lumMod val="50000"/>
                  </a:schemeClr>
                </a:solidFill>
              </a:rPr>
              <a:t>By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    SAI SHANKAR (2010030054)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    PS YESHWANTH (2010030122)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    SRIKAR KANCHE (2010030474)</a:t>
            </a:r>
          </a:p>
          <a:p>
            <a:pPr marL="0" indent="0">
              <a:buNone/>
            </a:pPr>
            <a:r>
              <a:rPr lang="en-IN" sz="8000" dirty="0">
                <a:solidFill>
                  <a:schemeClr val="accent3">
                    <a:lumMod val="50000"/>
                  </a:schemeClr>
                </a:solidFill>
              </a:rPr>
              <a:t>    SAI MANASWI (2010030325)</a:t>
            </a:r>
          </a:p>
          <a:p>
            <a:pPr marL="0" indent="0">
              <a:buNone/>
            </a:pPr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Under the guidance of 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8000" dirty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                                      DR .DEEPTHI KALAVALA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CE72588-B37B-44CF-BA64-BA18E2EB9E13}"/>
              </a:ext>
            </a:extLst>
          </p:cNvPr>
          <p:cNvSpPr/>
          <p:nvPr/>
        </p:nvSpPr>
        <p:spPr>
          <a:xfrm>
            <a:off x="781050" y="397810"/>
            <a:ext cx="10629900" cy="1697759"/>
          </a:xfrm>
          <a:prstGeom prst="flowChartProcess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Isomorphism of Organic Compounds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5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SAI SHANKAR 2010030054 (Smiles conversion)</a:t>
            </a:r>
          </a:p>
          <a:p>
            <a:r>
              <a:rPr lang="en-US" sz="2800" dirty="0"/>
              <a:t>PS YESHWANTH 2010030122 (Chemical structure)</a:t>
            </a:r>
          </a:p>
          <a:p>
            <a:r>
              <a:rPr lang="en-US" sz="2800" dirty="0"/>
              <a:t>SRIKAR KANCHE 2010030474 (converting to graph)</a:t>
            </a:r>
          </a:p>
          <a:p>
            <a:r>
              <a:rPr lang="en-IN" sz="2800" dirty="0"/>
              <a:t>SAI MANASWI 2010030325 (graph Isomorphism )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11CF14-5BF0-408A-9AEA-CCAA943DA8D0}"/>
              </a:ext>
            </a:extLst>
          </p:cNvPr>
          <p:cNvSpPr/>
          <p:nvPr/>
        </p:nvSpPr>
        <p:spPr>
          <a:xfrm>
            <a:off x="916994" y="371475"/>
            <a:ext cx="10029825" cy="11906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Division of work among the group members</a:t>
            </a:r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401AE9-F594-4A8D-80E5-4FD32F11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5300"/>
            <a:ext cx="10872787" cy="54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424" y="1514475"/>
            <a:ext cx="6648451" cy="3951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Chemical bond structure, Structure of chemical bond is very different than normal graph hence it becomes very tedious job to apply graph isomorphism algorithms for such kinds of structure. </a:t>
            </a:r>
          </a:p>
          <a:p>
            <a:r>
              <a:rPr lang="en-US" dirty="0"/>
              <a:t>Here also first convert bond structure in relevant graph format then go for graph isomorphism. </a:t>
            </a:r>
          </a:p>
          <a:p>
            <a:r>
              <a:rPr lang="en-US" dirty="0"/>
              <a:t>In Chemical bond structure, each node has a unique identification number. If in case, it is changed in that case it is assumed that chemical structure is changed.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7153E-D92E-4500-92CE-1752B18D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643104"/>
            <a:ext cx="3541711" cy="4166322"/>
          </a:xfrm>
          <a:prstGeom prst="rect">
            <a:avLst/>
          </a:prstGeom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A223B3D7-28B4-4F53-B979-6DDA11C7F701}"/>
              </a:ext>
            </a:extLst>
          </p:cNvPr>
          <p:cNvSpPr/>
          <p:nvPr/>
        </p:nvSpPr>
        <p:spPr>
          <a:xfrm>
            <a:off x="600075" y="257999"/>
            <a:ext cx="10946818" cy="1133656"/>
          </a:xfrm>
          <a:prstGeom prst="horizontalScroll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10604529" cy="3294576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The proposed algorithm for isomorphism is VF2 algorithm.</a:t>
            </a:r>
          </a:p>
          <a:p>
            <a:r>
              <a:rPr lang="en-US" sz="2400" dirty="0"/>
              <a:t>The Graph Matcher are responsible for matching graphs in a predetermined manner. This usually means a check for an isomorphism, though other checks are also possible.</a:t>
            </a:r>
          </a:p>
          <a:p>
            <a:r>
              <a:rPr lang="en-IN" sz="2400" dirty="0"/>
              <a:t>The VF2 Algorithm is a </a:t>
            </a:r>
            <a:r>
              <a:rPr lang="en-US" sz="2400" dirty="0"/>
              <a:t>matching graphs or directed graphs in a predetermined manner. Hence Used for Checking isomorphism in two chemical compounds</a:t>
            </a:r>
            <a:endParaRPr lang="en-IN" sz="2400" dirty="0"/>
          </a:p>
          <a:p>
            <a:r>
              <a:rPr lang="en-IN" sz="2400" dirty="0"/>
              <a:t>It Returns Boolean if given two graphs are isomorphic or not.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79CA446-7137-4FD1-B57C-EE8B0A35DEF9}"/>
              </a:ext>
            </a:extLst>
          </p:cNvPr>
          <p:cNvSpPr/>
          <p:nvPr/>
        </p:nvSpPr>
        <p:spPr>
          <a:xfrm>
            <a:off x="571500" y="334380"/>
            <a:ext cx="10991850" cy="1390650"/>
          </a:xfrm>
          <a:prstGeom prst="horizontalScroll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Proposed Algorithm Design Technique</a:t>
            </a: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8487A1A7-07EA-4C2A-98FA-CA8B6365E10B}"/>
              </a:ext>
            </a:extLst>
          </p:cNvPr>
          <p:cNvSpPr/>
          <p:nvPr/>
        </p:nvSpPr>
        <p:spPr>
          <a:xfrm>
            <a:off x="771525" y="267494"/>
            <a:ext cx="10991850" cy="1390650"/>
          </a:xfrm>
          <a:prstGeom prst="horizontalScroll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VF2 Algorithm Steps: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E675-DE4D-41E9-9E74-7C26EB25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49" y="1828800"/>
            <a:ext cx="7414452" cy="3637545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step 1 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Match empty V with empty V' : it always works</a:t>
            </a:r>
          </a:p>
          <a:p>
            <a:pPr algn="l" fontAlgn="base"/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step 2 :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 can match 1V with 1V',2V' or 3V’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atch 1V with 1V' : it always works</a:t>
            </a:r>
          </a:p>
          <a:p>
            <a:pPr algn="l" fontAlgn="base"/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step 3 :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We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can match 2V with 2V' or 3V’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atch 2V with 2V' : it works because {1V 2V} and 	   {1V' 2V} are isomorphic</a:t>
            </a:r>
          </a:p>
          <a:p>
            <a:pPr algn="l" fontAlgn="base"/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step 4 :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atch 3V with a node in 3V’ It cannot be possible as there is no edge that connects both Nodes. So, I go back to step 2</a:t>
            </a:r>
          </a:p>
          <a:p>
            <a:pPr algn="l" fontAlgn="base"/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step 5: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it Unit all Nodes are pushed into Set.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009F4-8546-42BA-A1C5-16D2409E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460" y="1790138"/>
            <a:ext cx="3810330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4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DA37F-69EF-4C83-8119-B8FF04DA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State space tree</a:t>
            </a:r>
          </a:p>
        </p:txBody>
      </p:sp>
      <p:pic>
        <p:nvPicPr>
          <p:cNvPr id="39" name="Picture 20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D5DC14A-2F44-4C80-8A9E-8E5AEDB7F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002974"/>
            <a:ext cx="4960442" cy="4265980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1" name="Straight Connector 24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8480E928-28A4-4CB4-9F55-C07E734C2D98}"/>
              </a:ext>
            </a:extLst>
          </p:cNvPr>
          <p:cNvSpPr/>
          <p:nvPr/>
        </p:nvSpPr>
        <p:spPr>
          <a:xfrm>
            <a:off x="435982" y="106378"/>
            <a:ext cx="10991850" cy="1390650"/>
          </a:xfrm>
          <a:prstGeom prst="horizontalScroll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 of the proposed solution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ABE60309-267D-4D09-9517-8EABC5AA4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2" y="1497028"/>
            <a:ext cx="11248018" cy="44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4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AA86856D-B507-4E7E-8997-0297EF60B6DB}"/>
              </a:ext>
            </a:extLst>
          </p:cNvPr>
          <p:cNvSpPr/>
          <p:nvPr/>
        </p:nvSpPr>
        <p:spPr>
          <a:xfrm>
            <a:off x="2014636" y="367700"/>
            <a:ext cx="7831992" cy="551528"/>
          </a:xfrm>
          <a:prstGeom prst="horizontalScroll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 example of the algorithm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1D663-C8D8-4A87-B2CF-C4371436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19" y="2142149"/>
            <a:ext cx="6281530" cy="378754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280-19AB-4DFE-814B-D1AE42097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329" y="2891321"/>
            <a:ext cx="4242437" cy="2684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5FBD52-6E63-4045-93E3-0D8896FCF37E}"/>
              </a:ext>
            </a:extLst>
          </p:cNvPr>
          <p:cNvSpPr txBox="1"/>
          <p:nvPr/>
        </p:nvSpPr>
        <p:spPr>
          <a:xfrm>
            <a:off x="1683026" y="2175231"/>
            <a:ext cx="1722783" cy="36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6560-699B-4160-897C-5AA7081098A0}"/>
              </a:ext>
            </a:extLst>
          </p:cNvPr>
          <p:cNvSpPr txBox="1"/>
          <p:nvPr/>
        </p:nvSpPr>
        <p:spPr>
          <a:xfrm>
            <a:off x="5870713" y="1643270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14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13F0-5AA7-4C15-B77C-1FE63DEC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https://colab.research.google.com/drive/1oH45TobOPOwMQJADPatmPznsRbAY19FG?authuser=1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3682ADA3-EAAD-4763-B71F-0CE0CB257298}"/>
              </a:ext>
            </a:extLst>
          </p:cNvPr>
          <p:cNvSpPr/>
          <p:nvPr/>
        </p:nvSpPr>
        <p:spPr>
          <a:xfrm>
            <a:off x="725460" y="139509"/>
            <a:ext cx="10991850" cy="1390650"/>
          </a:xfrm>
          <a:prstGeom prst="horizontalScroll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status and testing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908" y="982840"/>
            <a:ext cx="8915400" cy="950735"/>
          </a:xfrm>
        </p:spPr>
        <p:txBody>
          <a:bodyPr/>
          <a:lstStyle/>
          <a:p>
            <a:r>
              <a:rPr lang="en-IN" dirty="0"/>
              <a:t>https://github.com/GALI-SAI-SHANKAR/Isomorphism-of-Organic-Compounds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B039E46B-1E54-4CF3-B238-868AD7014C67}"/>
              </a:ext>
            </a:extLst>
          </p:cNvPr>
          <p:cNvSpPr/>
          <p:nvPr/>
        </p:nvSpPr>
        <p:spPr>
          <a:xfrm>
            <a:off x="969564" y="276224"/>
            <a:ext cx="10203744" cy="809625"/>
          </a:xfrm>
          <a:prstGeom prst="horizontalScroll">
            <a:avLst>
              <a:gd name="adj" fmla="val 25000"/>
            </a:avLst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GitHub setup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0C34D0-DEE4-4DB4-820F-617684996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792465"/>
            <a:ext cx="10084904" cy="40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559</TotalTime>
  <Words>417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inherit</vt:lpstr>
      <vt:lpstr>Gallery</vt:lpstr>
      <vt:lpstr>PowerPoint Presentation</vt:lpstr>
      <vt:lpstr>PowerPoint Presentation</vt:lpstr>
      <vt:lpstr>PowerPoint Presentation</vt:lpstr>
      <vt:lpstr>PowerPoint Presentation</vt:lpstr>
      <vt:lpstr>State space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SRIKAR KANCHE</cp:lastModifiedBy>
  <cp:revision>24</cp:revision>
  <dcterms:created xsi:type="dcterms:W3CDTF">2022-02-18T09:01:51Z</dcterms:created>
  <dcterms:modified xsi:type="dcterms:W3CDTF">2022-03-14T05:15:51Z</dcterms:modified>
</cp:coreProperties>
</file>