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36FC4D-5E66-4CB3-ACED-D09E283390D6}"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D6EB34-643C-4271-A0AE-E9B3A89B77A1}" type="slidenum">
              <a:rPr lang="en-IN" smtClean="0"/>
              <a:t>‹#›</a:t>
            </a:fld>
            <a:endParaRPr lang="en-IN"/>
          </a:p>
        </p:txBody>
      </p:sp>
    </p:spTree>
    <p:extLst>
      <p:ext uri="{BB962C8B-B14F-4D97-AF65-F5344CB8AC3E}">
        <p14:creationId xmlns:p14="http://schemas.microsoft.com/office/powerpoint/2010/main" val="3945431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36FC4D-5E66-4CB3-ACED-D09E283390D6}" type="datetimeFigureOut">
              <a:rPr lang="en-IN" smtClean="0"/>
              <a:t>22-04-2022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D6EB34-643C-4271-A0AE-E9B3A89B77A1}" type="slidenum">
              <a:rPr lang="en-IN" smtClean="0"/>
              <a:t>‹#›</a:t>
            </a:fld>
            <a:endParaRPr lang="en-IN"/>
          </a:p>
        </p:txBody>
      </p:sp>
    </p:spTree>
    <p:extLst>
      <p:ext uri="{BB962C8B-B14F-4D97-AF65-F5344CB8AC3E}">
        <p14:creationId xmlns:p14="http://schemas.microsoft.com/office/powerpoint/2010/main" val="2412816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36FC4D-5E66-4CB3-ACED-D09E283390D6}"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D6EB34-643C-4271-A0AE-E9B3A89B77A1}" type="slidenum">
              <a:rPr lang="en-IN" smtClean="0"/>
              <a:t>‹#›</a:t>
            </a:fld>
            <a:endParaRPr lang="en-IN"/>
          </a:p>
        </p:txBody>
      </p:sp>
    </p:spTree>
    <p:extLst>
      <p:ext uri="{BB962C8B-B14F-4D97-AF65-F5344CB8AC3E}">
        <p14:creationId xmlns:p14="http://schemas.microsoft.com/office/powerpoint/2010/main" val="2727055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36FC4D-5E66-4CB3-ACED-D09E283390D6}"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D6EB34-643C-4271-A0AE-E9B3A89B77A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42561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36FC4D-5E66-4CB3-ACED-D09E283390D6}"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D6EB34-643C-4271-A0AE-E9B3A89B77A1}" type="slidenum">
              <a:rPr lang="en-IN" smtClean="0"/>
              <a:t>‹#›</a:t>
            </a:fld>
            <a:endParaRPr lang="en-IN"/>
          </a:p>
        </p:txBody>
      </p:sp>
    </p:spTree>
    <p:extLst>
      <p:ext uri="{BB962C8B-B14F-4D97-AF65-F5344CB8AC3E}">
        <p14:creationId xmlns:p14="http://schemas.microsoft.com/office/powerpoint/2010/main" val="920422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36FC4D-5E66-4CB3-ACED-D09E283390D6}" type="datetimeFigureOut">
              <a:rPr lang="en-IN" smtClean="0"/>
              <a:t>22-04-2022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D6EB34-643C-4271-A0AE-E9B3A89B77A1}" type="slidenum">
              <a:rPr lang="en-IN" smtClean="0"/>
              <a:t>‹#›</a:t>
            </a:fld>
            <a:endParaRPr lang="en-IN"/>
          </a:p>
        </p:txBody>
      </p:sp>
    </p:spTree>
    <p:extLst>
      <p:ext uri="{BB962C8B-B14F-4D97-AF65-F5344CB8AC3E}">
        <p14:creationId xmlns:p14="http://schemas.microsoft.com/office/powerpoint/2010/main" val="4002048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36FC4D-5E66-4CB3-ACED-D09E283390D6}" type="datetimeFigureOut">
              <a:rPr lang="en-IN" smtClean="0"/>
              <a:t>22-04-2022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D6EB34-643C-4271-A0AE-E9B3A89B77A1}" type="slidenum">
              <a:rPr lang="en-IN" smtClean="0"/>
              <a:t>‹#›</a:t>
            </a:fld>
            <a:endParaRPr lang="en-IN"/>
          </a:p>
        </p:txBody>
      </p:sp>
    </p:spTree>
    <p:extLst>
      <p:ext uri="{BB962C8B-B14F-4D97-AF65-F5344CB8AC3E}">
        <p14:creationId xmlns:p14="http://schemas.microsoft.com/office/powerpoint/2010/main" val="2957373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36FC4D-5E66-4CB3-ACED-D09E283390D6}"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D6EB34-643C-4271-A0AE-E9B3A89B77A1}" type="slidenum">
              <a:rPr lang="en-IN" smtClean="0"/>
              <a:t>‹#›</a:t>
            </a:fld>
            <a:endParaRPr lang="en-IN"/>
          </a:p>
        </p:txBody>
      </p:sp>
    </p:spTree>
    <p:extLst>
      <p:ext uri="{BB962C8B-B14F-4D97-AF65-F5344CB8AC3E}">
        <p14:creationId xmlns:p14="http://schemas.microsoft.com/office/powerpoint/2010/main" val="569593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36FC4D-5E66-4CB3-ACED-D09E283390D6}"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D6EB34-643C-4271-A0AE-E9B3A89B77A1}" type="slidenum">
              <a:rPr lang="en-IN" smtClean="0"/>
              <a:t>‹#›</a:t>
            </a:fld>
            <a:endParaRPr lang="en-IN"/>
          </a:p>
        </p:txBody>
      </p:sp>
    </p:spTree>
    <p:extLst>
      <p:ext uri="{BB962C8B-B14F-4D97-AF65-F5344CB8AC3E}">
        <p14:creationId xmlns:p14="http://schemas.microsoft.com/office/powerpoint/2010/main" val="11000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736FC4D-5E66-4CB3-ACED-D09E283390D6}"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D6EB34-643C-4271-A0AE-E9B3A89B77A1}" type="slidenum">
              <a:rPr lang="en-IN" smtClean="0"/>
              <a:t>‹#›</a:t>
            </a:fld>
            <a:endParaRPr lang="en-IN"/>
          </a:p>
        </p:txBody>
      </p:sp>
    </p:spTree>
    <p:extLst>
      <p:ext uri="{BB962C8B-B14F-4D97-AF65-F5344CB8AC3E}">
        <p14:creationId xmlns:p14="http://schemas.microsoft.com/office/powerpoint/2010/main" val="206470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36FC4D-5E66-4CB3-ACED-D09E283390D6}"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D6EB34-643C-4271-A0AE-E9B3A89B77A1}" type="slidenum">
              <a:rPr lang="en-IN" smtClean="0"/>
              <a:t>‹#›</a:t>
            </a:fld>
            <a:endParaRPr lang="en-IN"/>
          </a:p>
        </p:txBody>
      </p:sp>
    </p:spTree>
    <p:extLst>
      <p:ext uri="{BB962C8B-B14F-4D97-AF65-F5344CB8AC3E}">
        <p14:creationId xmlns:p14="http://schemas.microsoft.com/office/powerpoint/2010/main" val="3338328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36FC4D-5E66-4CB3-ACED-D09E283390D6}" type="datetimeFigureOut">
              <a:rPr lang="en-IN" smtClean="0"/>
              <a:t>22-04-2022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D6EB34-643C-4271-A0AE-E9B3A89B77A1}" type="slidenum">
              <a:rPr lang="en-IN" smtClean="0"/>
              <a:t>‹#›</a:t>
            </a:fld>
            <a:endParaRPr lang="en-IN"/>
          </a:p>
        </p:txBody>
      </p:sp>
    </p:spTree>
    <p:extLst>
      <p:ext uri="{BB962C8B-B14F-4D97-AF65-F5344CB8AC3E}">
        <p14:creationId xmlns:p14="http://schemas.microsoft.com/office/powerpoint/2010/main" val="759588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36FC4D-5E66-4CB3-ACED-D09E283390D6}" type="datetimeFigureOut">
              <a:rPr lang="en-IN" smtClean="0"/>
              <a:t>22-04-2022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D6EB34-643C-4271-A0AE-E9B3A89B77A1}" type="slidenum">
              <a:rPr lang="en-IN" smtClean="0"/>
              <a:t>‹#›</a:t>
            </a:fld>
            <a:endParaRPr lang="en-IN"/>
          </a:p>
        </p:txBody>
      </p:sp>
    </p:spTree>
    <p:extLst>
      <p:ext uri="{BB962C8B-B14F-4D97-AF65-F5344CB8AC3E}">
        <p14:creationId xmlns:p14="http://schemas.microsoft.com/office/powerpoint/2010/main" val="1000356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36FC4D-5E66-4CB3-ACED-D09E283390D6}" type="datetimeFigureOut">
              <a:rPr lang="en-IN" smtClean="0"/>
              <a:t>22-04-2022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6D6EB34-643C-4271-A0AE-E9B3A89B77A1}" type="slidenum">
              <a:rPr lang="en-IN" smtClean="0"/>
              <a:t>‹#›</a:t>
            </a:fld>
            <a:endParaRPr lang="en-IN"/>
          </a:p>
        </p:txBody>
      </p:sp>
    </p:spTree>
    <p:extLst>
      <p:ext uri="{BB962C8B-B14F-4D97-AF65-F5344CB8AC3E}">
        <p14:creationId xmlns:p14="http://schemas.microsoft.com/office/powerpoint/2010/main" val="322001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36FC4D-5E66-4CB3-ACED-D09E283390D6}" type="datetimeFigureOut">
              <a:rPr lang="en-IN" smtClean="0"/>
              <a:t>22-04-2022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6D6EB34-643C-4271-A0AE-E9B3A89B77A1}" type="slidenum">
              <a:rPr lang="en-IN" smtClean="0"/>
              <a:t>‹#›</a:t>
            </a:fld>
            <a:endParaRPr lang="en-IN"/>
          </a:p>
        </p:txBody>
      </p:sp>
    </p:spTree>
    <p:extLst>
      <p:ext uri="{BB962C8B-B14F-4D97-AF65-F5344CB8AC3E}">
        <p14:creationId xmlns:p14="http://schemas.microsoft.com/office/powerpoint/2010/main" val="821089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736FC4D-5E66-4CB3-ACED-D09E283390D6}" type="datetimeFigureOut">
              <a:rPr lang="en-IN" smtClean="0"/>
              <a:t>22-04-2022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6D6EB34-643C-4271-A0AE-E9B3A89B77A1}" type="slidenum">
              <a:rPr lang="en-IN" smtClean="0"/>
              <a:t>‹#›</a:t>
            </a:fld>
            <a:endParaRPr lang="en-IN"/>
          </a:p>
        </p:txBody>
      </p:sp>
    </p:spTree>
    <p:extLst>
      <p:ext uri="{BB962C8B-B14F-4D97-AF65-F5344CB8AC3E}">
        <p14:creationId xmlns:p14="http://schemas.microsoft.com/office/powerpoint/2010/main" val="187213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36FC4D-5E66-4CB3-ACED-D09E283390D6}" type="datetimeFigureOut">
              <a:rPr lang="en-IN" smtClean="0"/>
              <a:t>22-04-2022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D6EB34-643C-4271-A0AE-E9B3A89B77A1}" type="slidenum">
              <a:rPr lang="en-IN" smtClean="0"/>
              <a:t>‹#›</a:t>
            </a:fld>
            <a:endParaRPr lang="en-IN"/>
          </a:p>
        </p:txBody>
      </p:sp>
    </p:spTree>
    <p:extLst>
      <p:ext uri="{BB962C8B-B14F-4D97-AF65-F5344CB8AC3E}">
        <p14:creationId xmlns:p14="http://schemas.microsoft.com/office/powerpoint/2010/main" val="3557912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36FC4D-5E66-4CB3-ACED-D09E283390D6}" type="datetimeFigureOut">
              <a:rPr lang="en-IN" smtClean="0"/>
              <a:t>22-04-2022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D6EB34-643C-4271-A0AE-E9B3A89B77A1}" type="slidenum">
              <a:rPr lang="en-IN" smtClean="0"/>
              <a:t>‹#›</a:t>
            </a:fld>
            <a:endParaRPr lang="en-IN"/>
          </a:p>
        </p:txBody>
      </p:sp>
    </p:spTree>
    <p:extLst>
      <p:ext uri="{BB962C8B-B14F-4D97-AF65-F5344CB8AC3E}">
        <p14:creationId xmlns:p14="http://schemas.microsoft.com/office/powerpoint/2010/main" val="5828813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006903" y="2090656"/>
            <a:ext cx="9643925" cy="2664371"/>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sz="4000" b="1" u="sng" dirty="0">
                <a:solidFill>
                  <a:schemeClr val="accent1">
                    <a:lumMod val="50000"/>
                  </a:schemeClr>
                </a:solidFill>
              </a:rPr>
              <a:t>MACHINE LEARNING‑BASED </a:t>
            </a:r>
            <a:r>
              <a:rPr lang="en-US" sz="4000" b="1" u="sng" dirty="0" smtClean="0">
                <a:solidFill>
                  <a:schemeClr val="accent1">
                    <a:lumMod val="50000"/>
                  </a:schemeClr>
                </a:solidFill>
              </a:rPr>
              <a:t>RAINFALL PREDICTION</a:t>
            </a:r>
            <a:endParaRPr lang="en-US" sz="38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Rounded Rectangle 1"/>
          <p:cNvSpPr>
            <a:spLocks noChangeArrowheads="1"/>
          </p:cNvSpPr>
          <p:nvPr/>
        </p:nvSpPr>
        <p:spPr bwMode="auto">
          <a:xfrm>
            <a:off x="1315997" y="788662"/>
            <a:ext cx="4634042"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a:t>
            </a:r>
            <a:r>
              <a:rPr lang="en-US" altLang="en-US" sz="2400" b="1" dirty="0" smtClean="0">
                <a:solidFill>
                  <a:schemeClr val="tx1"/>
                </a:solidFill>
                <a:latin typeface="Times New Roman" panose="02020603050405020304" pitchFamily="18" charset="0"/>
                <a:cs typeface="Times New Roman" panose="02020603050405020304" pitchFamily="18" charset="0"/>
              </a:rPr>
              <a:t>Machine Learning</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a:t>
            </a:r>
            <a:r>
              <a:rPr lang="en-US" altLang="en-US" sz="2400" b="1" dirty="0" smtClean="0">
                <a:solidFill>
                  <a:schemeClr val="tx1"/>
                </a:solidFill>
                <a:latin typeface="Times New Roman" panose="02020603050405020304" pitchFamily="18" charset="0"/>
                <a:cs typeface="Times New Roman" panose="02020603050405020304" pitchFamily="18" charset="0"/>
              </a:rPr>
              <a:t>Python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sp>
        <p:nvSpPr>
          <p:cNvPr id="6" name="Text Box 3"/>
          <p:cNvSpPr txBox="1">
            <a:spLocks noChangeArrowheads="1"/>
          </p:cNvSpPr>
          <p:nvPr/>
        </p:nvSpPr>
        <p:spPr bwMode="auto">
          <a:xfrm>
            <a:off x="1378039" y="5096973"/>
            <a:ext cx="9144000" cy="40229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2000" b="1" dirty="0" smtClean="0">
                <a:solidFill>
                  <a:schemeClr val="tx1"/>
                </a:solidFill>
                <a:latin typeface="Times New Roman" panose="02020603050405020304" pitchFamily="18" charset="0"/>
                <a:cs typeface="Times New Roman" panose="02020603050405020304" pitchFamily="18" charset="0"/>
              </a:rPr>
              <a:t>By: &lt;names here&gt;</a:t>
            </a:r>
            <a:endParaRPr lang="en-US" alt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913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146995" y="663445"/>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EXISTING METHOD</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47681" y="1358905"/>
            <a:ext cx="9548949" cy="4513862"/>
          </a:xfrm>
        </p:spPr>
        <p:txBody>
          <a:bodyPr>
            <a:normAutofit/>
          </a:bodyPr>
          <a:lstStyle/>
          <a:p>
            <a:pPr marL="0" marR="0" algn="just">
              <a:lnSpc>
                <a:spcPct val="150000"/>
              </a:lnSpc>
              <a:spcBef>
                <a:spcPts val="1200"/>
              </a:spcBef>
              <a:spcAft>
                <a:spcPts val="1000"/>
              </a:spcAft>
            </a:pPr>
            <a:r>
              <a:rPr lang="en-US" sz="2000" dirty="0" smtClean="0">
                <a:latin typeface="Times New Roman" panose="02020603050405020304" pitchFamily="18" charset="0"/>
                <a:cs typeface="Times New Roman" panose="02020603050405020304" pitchFamily="18" charset="0"/>
              </a:rPr>
              <a:t>In existing system, Observational data collected by Sensors, Doppler radar, Radiosonde, weather satellites, buoys and other instruments are fed into computerized NWS numerical forecast models. </a:t>
            </a:r>
          </a:p>
          <a:p>
            <a:pPr marL="0" marR="0" algn="just">
              <a:lnSpc>
                <a:spcPct val="150000"/>
              </a:lnSpc>
              <a:spcBef>
                <a:spcPts val="1200"/>
              </a:spcBef>
              <a:spcAft>
                <a:spcPts val="1000"/>
              </a:spcAft>
            </a:pPr>
            <a:r>
              <a:rPr lang="en-US" sz="2000" dirty="0" smtClean="0">
                <a:latin typeface="Times New Roman" panose="02020603050405020304" pitchFamily="18" charset="0"/>
                <a:cs typeface="Times New Roman" panose="02020603050405020304" pitchFamily="18" charset="0"/>
              </a:rPr>
              <a:t>In the Existing system Random forest and Decision Tree is not working precisely and its prediction and mean absolute error(MSE) is also higher than other models.</a:t>
            </a:r>
          </a:p>
          <a:p>
            <a:pPr marL="0" marR="0" algn="just">
              <a:lnSpc>
                <a:spcPct val="150000"/>
              </a:lnSpc>
              <a:spcBef>
                <a:spcPts val="1200"/>
              </a:spcBef>
              <a:spcAft>
                <a:spcPts val="10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For less performing models we are introducing some high performance linear model in proposed system so we could predict the rainfall frequency correctly and precisely.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30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50006" y="1455313"/>
            <a:ext cx="9767951" cy="46984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DISADVANTAGES:</a:t>
            </a:r>
            <a:endParaRPr lang="en-IN" sz="2000" dirty="0">
              <a:latin typeface="Times New Roman" panose="02020603050405020304" pitchFamily="18" charset="0"/>
              <a:cs typeface="Times New Roman" panose="02020603050405020304" pitchFamily="18" charset="0"/>
            </a:endParaRPr>
          </a:p>
          <a:p>
            <a:pPr lvl="0">
              <a:lnSpc>
                <a:spcPct val="150000"/>
              </a:lnSpc>
            </a:pPr>
            <a:r>
              <a:rPr lang="en-US" sz="2000" dirty="0">
                <a:latin typeface="Times New Roman" panose="02020603050405020304" pitchFamily="18" charset="0"/>
                <a:cs typeface="Times New Roman" panose="02020603050405020304" pitchFamily="18" charset="0"/>
              </a:rPr>
              <a:t>The primary problem with Numerical </a:t>
            </a:r>
            <a:r>
              <a:rPr lang="en-US" sz="2000" dirty="0" smtClean="0">
                <a:latin typeface="Times New Roman" panose="02020603050405020304" pitchFamily="18" charset="0"/>
                <a:cs typeface="Times New Roman" panose="02020603050405020304" pitchFamily="18" charset="0"/>
              </a:rPr>
              <a:t>Rainfall Prediction models </a:t>
            </a:r>
            <a:r>
              <a:rPr lang="en-US" sz="2000" dirty="0">
                <a:latin typeface="Times New Roman" panose="02020603050405020304" pitchFamily="18" charset="0"/>
                <a:cs typeface="Times New Roman" panose="02020603050405020304" pitchFamily="18" charset="0"/>
              </a:rPr>
              <a:t>is it takes a long time to produce its results.</a:t>
            </a:r>
            <a:endParaRPr lang="en-IN" sz="2000" dirty="0">
              <a:latin typeface="Times New Roman" panose="02020603050405020304" pitchFamily="18" charset="0"/>
              <a:cs typeface="Times New Roman" panose="02020603050405020304" pitchFamily="18" charset="0"/>
            </a:endParaRPr>
          </a:p>
          <a:p>
            <a:pPr lvl="0">
              <a:lnSpc>
                <a:spcPct val="150000"/>
              </a:lnSpc>
            </a:pPr>
            <a:r>
              <a:rPr lang="en-US" sz="2000" dirty="0" smtClean="0">
                <a:latin typeface="Times New Roman" panose="02020603050405020304" pitchFamily="18" charset="0"/>
                <a:cs typeface="Times New Roman" panose="02020603050405020304" pitchFamily="18" charset="0"/>
              </a:rPr>
              <a:t>Prediction and forecast are </a:t>
            </a:r>
            <a:r>
              <a:rPr lang="en-US" sz="2000" dirty="0">
                <a:latin typeface="Times New Roman" panose="02020603050405020304" pitchFamily="18" charset="0"/>
                <a:cs typeface="Times New Roman" panose="02020603050405020304" pitchFamily="18" charset="0"/>
              </a:rPr>
              <a:t>Never Completely Accurate.</a:t>
            </a:r>
            <a:endParaRPr lang="en-IN" sz="2000" dirty="0">
              <a:latin typeface="Times New Roman" panose="02020603050405020304" pitchFamily="18" charset="0"/>
              <a:cs typeface="Times New Roman" panose="02020603050405020304" pitchFamily="18" charset="0"/>
            </a:endParaRPr>
          </a:p>
          <a:p>
            <a:pPr lvl="0">
              <a:lnSpc>
                <a:spcPct val="150000"/>
              </a:lnSpc>
            </a:pPr>
            <a:r>
              <a:rPr lang="en-US" sz="2000" dirty="0">
                <a:latin typeface="Times New Roman" panose="02020603050405020304" pitchFamily="18" charset="0"/>
                <a:cs typeface="Times New Roman" panose="02020603050405020304" pitchFamily="18" charset="0"/>
              </a:rPr>
              <a:t>Forecasts are never 100% and it is almost impossible to predict the future with certainty. </a:t>
            </a:r>
            <a:endParaRPr lang="en-IN" sz="2000" dirty="0">
              <a:latin typeface="Times New Roman" panose="02020603050405020304" pitchFamily="18" charset="0"/>
              <a:cs typeface="Times New Roman" panose="02020603050405020304" pitchFamily="18" charset="0"/>
            </a:endParaRPr>
          </a:p>
          <a:p>
            <a:pPr lvl="0">
              <a:lnSpc>
                <a:spcPct val="150000"/>
              </a:lnSpc>
            </a:pPr>
            <a:r>
              <a:rPr lang="en-US" sz="2000" dirty="0">
                <a:latin typeface="Times New Roman" panose="02020603050405020304" pitchFamily="18" charset="0"/>
                <a:cs typeface="Times New Roman" panose="02020603050405020304" pitchFamily="18" charset="0"/>
              </a:rPr>
              <a:t>Problems concern availability, timeliness, and quality of observational data.</a:t>
            </a:r>
            <a:endParaRPr lang="en-IN" sz="2000" dirty="0">
              <a:latin typeface="Times New Roman" panose="02020603050405020304" pitchFamily="18" charset="0"/>
              <a:cs typeface="Times New Roman" panose="02020603050405020304" pitchFamily="18" charset="0"/>
            </a:endParaRPr>
          </a:p>
          <a:p>
            <a:pPr algn="just">
              <a:lnSpc>
                <a:spcPct val="150000"/>
              </a:lnSpc>
              <a:buNone/>
            </a:pPr>
            <a:endParaRPr lang="en-US" sz="2000" dirty="0">
              <a:solidFill>
                <a:srgbClr val="1C1C1C"/>
              </a:solidFill>
              <a:latin typeface="Times New Roman" pitchFamily="18" charset="0"/>
              <a:cs typeface="Times New Roman" pitchFamily="18" charset="0"/>
            </a:endParaRPr>
          </a:p>
          <a:p>
            <a:pPr marL="0" indent="0">
              <a:buNone/>
            </a:pPr>
            <a:endParaRPr lang="en-US" sz="2000" dirty="0"/>
          </a:p>
        </p:txBody>
      </p:sp>
      <p:sp>
        <p:nvSpPr>
          <p:cNvPr id="6" name="Title 1"/>
          <p:cNvSpPr>
            <a:spLocks noGrp="1"/>
          </p:cNvSpPr>
          <p:nvPr>
            <p:ph type="title"/>
          </p:nvPr>
        </p:nvSpPr>
        <p:spPr>
          <a:xfrm>
            <a:off x="4146994" y="72784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DISADVANTAGES</a:t>
            </a:r>
            <a:endParaRPr lang="en-US" sz="2400" b="1"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0488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146995" y="663445"/>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PROPOSED METHOD</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ECFEDB6-7F4A-4342-99CF-F15D1A827F16}"/>
              </a:ext>
            </a:extLst>
          </p:cNvPr>
          <p:cNvSpPr>
            <a:spLocks noGrp="1"/>
          </p:cNvSpPr>
          <p:nvPr>
            <p:ph idx="1"/>
          </p:nvPr>
        </p:nvSpPr>
        <p:spPr>
          <a:xfrm>
            <a:off x="1091822" y="1312357"/>
            <a:ext cx="9553432" cy="4689198"/>
          </a:xfrm>
        </p:spPr>
        <p:txBody>
          <a:bodyPr>
            <a:normAutofit/>
          </a:bodyPr>
          <a:lstStyle/>
          <a:p>
            <a:pPr>
              <a:lnSpc>
                <a:spcPct val="160000"/>
              </a:lnSpc>
            </a:pPr>
            <a:r>
              <a:rPr lang="en-IN" dirty="0">
                <a:latin typeface="Times New Roman" panose="02020603050405020304" pitchFamily="18" charset="0"/>
                <a:cs typeface="Times New Roman" panose="02020603050405020304" pitchFamily="18" charset="0"/>
              </a:rPr>
              <a:t>The proposed model is developed using multiple linear regression. The proposed method uses Indian meteorological date to predict the rain fall.</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IN" sz="2000" dirty="0" smtClean="0">
                <a:latin typeface="Times New Roman" panose="02020603050405020304" pitchFamily="18" charset="0"/>
                <a:cs typeface="Times New Roman" panose="02020603050405020304" pitchFamily="18" charset="0"/>
              </a:rPr>
              <a:t>We </a:t>
            </a:r>
            <a:r>
              <a:rPr lang="en-IN" sz="2000" dirty="0">
                <a:latin typeface="Times New Roman" panose="02020603050405020304" pitchFamily="18" charset="0"/>
                <a:cs typeface="Times New Roman" panose="02020603050405020304" pitchFamily="18" charset="0"/>
              </a:rPr>
              <a:t>propose this system </a:t>
            </a:r>
            <a:r>
              <a:rPr lang="en-US" sz="2000" dirty="0">
                <a:latin typeface="Times New Roman" panose="02020603050405020304" pitchFamily="18" charset="0"/>
                <a:cs typeface="Times New Roman" panose="02020603050405020304" pitchFamily="18" charset="0"/>
              </a:rPr>
              <a:t>which uses Machine Learning Algorithms like </a:t>
            </a:r>
            <a:r>
              <a:rPr lang="en-US" dirty="0" smtClean="0">
                <a:latin typeface="Times New Roman" panose="02020603050405020304" pitchFamily="18" charset="0"/>
                <a:cs typeface="Times New Roman" panose="02020603050405020304" pitchFamily="18" charset="0"/>
              </a:rPr>
              <a:t>Linear Regression, Ridge Regression , Lasso Regression, Decision Tree and Random Forest. </a:t>
            </a:r>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techniques can determine the possibility of </a:t>
            </a:r>
            <a:r>
              <a:rPr lang="en-US" dirty="0" smtClean="0">
                <a:latin typeface="Times New Roman" panose="02020603050405020304" pitchFamily="18" charset="0"/>
                <a:cs typeface="Times New Roman" panose="02020603050405020304" pitchFamily="18" charset="0"/>
              </a:rPr>
              <a:t>Rainfall</a:t>
            </a:r>
            <a:r>
              <a:rPr lang="en-US" sz="2000" dirty="0" smtClean="0">
                <a:latin typeface="Times New Roman" panose="02020603050405020304" pitchFamily="18" charset="0"/>
                <a:cs typeface="Times New Roman" panose="02020603050405020304" pitchFamily="18" charset="0"/>
              </a:rPr>
              <a:t> condition.</a:t>
            </a:r>
          </a:p>
          <a:p>
            <a:pPr>
              <a:lnSpc>
                <a:spcPct val="150000"/>
              </a:lnSpc>
            </a:pPr>
            <a:r>
              <a:rPr lang="en-US" dirty="0" smtClean="0">
                <a:latin typeface="Times New Roman" panose="02020603050405020304" pitchFamily="18" charset="0"/>
                <a:cs typeface="Times New Roman" panose="02020603050405020304" pitchFamily="18" charset="0"/>
              </a:rPr>
              <a:t>In Our model only Linear Regression, Ridge Regression and Lasso Regressor are performing excellent.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3552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4" y="72784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ADVANTAGES</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772731" y="1764406"/>
            <a:ext cx="9558623" cy="3876541"/>
          </a:xfrm>
        </p:spPr>
        <p:txBody>
          <a:bodyPr>
            <a:normAutofit/>
          </a:bodyPr>
          <a:lstStyle/>
          <a:p>
            <a:pPr marL="0" indent="0">
              <a:lnSpc>
                <a:spcPct val="150000"/>
              </a:lnSpc>
              <a:buNone/>
            </a:pPr>
            <a:r>
              <a:rPr lang="en-IN" dirty="0" smtClean="0">
                <a:latin typeface="Times New Roman" panose="02020603050405020304" pitchFamily="18" charset="0"/>
                <a:cs typeface="Times New Roman" panose="02020603050405020304" pitchFamily="18" charset="0"/>
              </a:rPr>
              <a:t>Rainfall </a:t>
            </a:r>
            <a:r>
              <a:rPr lang="en-IN" dirty="0">
                <a:latin typeface="Times New Roman" panose="02020603050405020304" pitchFamily="18" charset="0"/>
                <a:cs typeface="Times New Roman" panose="02020603050405020304" pitchFamily="18" charset="0"/>
              </a:rPr>
              <a:t>forecasting is very important because heavy and irregular rainfall can have many impacts like </a:t>
            </a:r>
            <a:r>
              <a:rPr lang="en-IN" dirty="0" smtClean="0">
                <a:latin typeface="Times New Roman" panose="02020603050405020304" pitchFamily="18" charset="0"/>
                <a:cs typeface="Times New Roman" panose="02020603050405020304" pitchFamily="18" charset="0"/>
              </a:rPr>
              <a:t>:</a:t>
            </a:r>
          </a:p>
          <a:p>
            <a:pPr lvl="0">
              <a:lnSpc>
                <a:spcPct val="150000"/>
              </a:lnSpc>
            </a:pPr>
            <a:r>
              <a:rPr lang="en-IN" dirty="0" smtClean="0">
                <a:latin typeface="Times New Roman" panose="02020603050405020304" pitchFamily="18" charset="0"/>
                <a:cs typeface="Times New Roman" panose="02020603050405020304" pitchFamily="18" charset="0"/>
              </a:rPr>
              <a:t>Destruction </a:t>
            </a:r>
            <a:r>
              <a:rPr lang="en-IN" dirty="0">
                <a:latin typeface="Times New Roman" panose="02020603050405020304" pitchFamily="18" charset="0"/>
                <a:cs typeface="Times New Roman" panose="02020603050405020304" pitchFamily="18" charset="0"/>
              </a:rPr>
              <a:t>of crops and </a:t>
            </a:r>
            <a:r>
              <a:rPr lang="en-IN" dirty="0" smtClean="0">
                <a:latin typeface="Times New Roman" panose="02020603050405020304" pitchFamily="18" charset="0"/>
                <a:cs typeface="Times New Roman" panose="02020603050405020304" pitchFamily="18" charset="0"/>
              </a:rPr>
              <a:t>farms.</a:t>
            </a:r>
          </a:p>
          <a:p>
            <a:pPr lvl="0">
              <a:lnSpc>
                <a:spcPct val="150000"/>
              </a:lnSpc>
            </a:pPr>
            <a:r>
              <a:rPr lang="en-IN" dirty="0" smtClean="0">
                <a:latin typeface="Times New Roman" panose="02020603050405020304" pitchFamily="18" charset="0"/>
                <a:cs typeface="Times New Roman" panose="02020603050405020304" pitchFamily="18" charset="0"/>
              </a:rPr>
              <a:t>Damage </a:t>
            </a:r>
            <a:r>
              <a:rPr lang="en-IN" dirty="0">
                <a:latin typeface="Times New Roman" panose="02020603050405020304" pitchFamily="18" charset="0"/>
                <a:cs typeface="Times New Roman" panose="02020603050405020304" pitchFamily="18" charset="0"/>
              </a:rPr>
              <a:t>of property so a better forecasting model is essential for an early warning that can minimize risks to life and </a:t>
            </a:r>
            <a:r>
              <a:rPr lang="en-IN" dirty="0" smtClean="0">
                <a:latin typeface="Times New Roman" panose="02020603050405020304" pitchFamily="18" charset="0"/>
                <a:cs typeface="Times New Roman" panose="02020603050405020304" pitchFamily="18" charset="0"/>
              </a:rPr>
              <a:t>property.</a:t>
            </a:r>
          </a:p>
          <a:p>
            <a:pPr lvl="0">
              <a:lnSpc>
                <a:spcPct val="150000"/>
              </a:lnSpc>
            </a:pPr>
            <a:r>
              <a:rPr lang="en-IN" dirty="0" smtClean="0">
                <a:latin typeface="Times New Roman" panose="02020603050405020304" pitchFamily="18" charset="0"/>
                <a:cs typeface="Times New Roman" panose="02020603050405020304" pitchFamily="18" charset="0"/>
              </a:rPr>
              <a:t>Managing </a:t>
            </a:r>
            <a:r>
              <a:rPr lang="en-IN" dirty="0">
                <a:latin typeface="Times New Roman" panose="02020603050405020304" pitchFamily="18" charset="0"/>
                <a:cs typeface="Times New Roman" panose="02020603050405020304" pitchFamily="18" charset="0"/>
              </a:rPr>
              <a:t>the agricultural farms in better way.</a:t>
            </a:r>
          </a:p>
          <a:p>
            <a:pPr lvl="0">
              <a:lnSpc>
                <a:spcPct val="150000"/>
              </a:lnSpc>
            </a:pPr>
            <a:endParaRPr lang="en-IN" dirty="0">
              <a:latin typeface="Times New Roman" panose="02020603050405020304" pitchFamily="18" charset="0"/>
              <a:cs typeface="Times New Roman" panose="02020603050405020304" pitchFamily="18" charset="0"/>
            </a:endParaRPr>
          </a:p>
          <a:p>
            <a:pPr marL="0" indent="0">
              <a:lnSpc>
                <a:spcPct val="150000"/>
              </a:lnSpc>
              <a:buNone/>
            </a:pPr>
            <a:endParaRPr lang="en-IN" dirty="0" smtClean="0">
              <a:latin typeface="Times New Roman" panose="02020603050405020304" pitchFamily="18" charset="0"/>
              <a:cs typeface="Times New Roman" panose="02020603050405020304" pitchFamily="18" charset="0"/>
            </a:endParaRPr>
          </a:p>
          <a:p>
            <a:pPr marL="0" indent="0">
              <a:buNone/>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0841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68548" y="624809"/>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APPLICATIONS</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217342" y="1784869"/>
            <a:ext cx="8568103" cy="3878951"/>
          </a:xfrm>
        </p:spPr>
        <p:txBody>
          <a:bodyPr>
            <a:normAutofit/>
          </a:bodyPr>
          <a:lstStyle/>
          <a:p>
            <a:pPr lvl="0">
              <a:lnSpc>
                <a:spcPct val="150000"/>
              </a:lnSpc>
            </a:pPr>
            <a:r>
              <a:rPr lang="en-IN" dirty="0">
                <a:latin typeface="Times New Roman" panose="02020603050405020304" pitchFamily="18" charset="0"/>
                <a:cs typeface="Times New Roman" panose="02020603050405020304" pitchFamily="18" charset="0"/>
              </a:rPr>
              <a:t>Rainfall forecasting is important for many catchment management applications, in particular for flood warning systems. The variability of rainfall in space and time, however, renders quantitative forecasting of rainfall extremely difficult</a:t>
            </a:r>
            <a:r>
              <a:rPr lang="en-IN" dirty="0" smtClean="0">
                <a:latin typeface="Times New Roman" panose="02020603050405020304" pitchFamily="18" charset="0"/>
                <a:cs typeface="Times New Roman" panose="02020603050405020304" pitchFamily="18" charset="0"/>
              </a:rPr>
              <a:t>.</a:t>
            </a:r>
          </a:p>
          <a:p>
            <a:pPr lvl="0">
              <a:lnSpc>
                <a:spcPct val="150000"/>
              </a:lnSpc>
            </a:pPr>
            <a:r>
              <a:rPr lang="en-IN" dirty="0">
                <a:latin typeface="Times New Roman" panose="02020603050405020304" pitchFamily="18" charset="0"/>
                <a:cs typeface="Times New Roman" panose="02020603050405020304" pitchFamily="18" charset="0"/>
              </a:rPr>
              <a:t>Rainfall Prediction is the application of science and technology to predict the state of the atmosphere. It is important to exactly determine the rainfall for effective use of water resources, crop productivity and pre planning of water structures</a:t>
            </a:r>
            <a:r>
              <a:rPr lang="en-IN" dirty="0" smtClean="0">
                <a:latin typeface="Times New Roman" panose="02020603050405020304" pitchFamily="18" charset="0"/>
                <a:cs typeface="Times New Roman" panose="02020603050405020304" pitchFamily="18" charset="0"/>
              </a:rPr>
              <a:t>.</a:t>
            </a:r>
            <a:endParaRPr lang="en-US" sz="2000" dirty="0">
              <a:solidFill>
                <a:srgbClr val="1C1C1C"/>
              </a:solidFill>
              <a:latin typeface="Times New Roman" pitchFamily="18" charset="0"/>
              <a:cs typeface="Times New Roman" pitchFamily="18" charset="0"/>
            </a:endParaRPr>
          </a:p>
          <a:p>
            <a:pPr marL="342900" marR="0" lvl="0" indent="-342900" algn="just">
              <a:lnSpc>
                <a:spcPct val="150000"/>
              </a:lnSpc>
              <a:spcBef>
                <a:spcPts val="0"/>
              </a:spcBef>
              <a:spcAft>
                <a:spcPts val="800"/>
              </a:spcAft>
              <a:buFont typeface="Symbol" panose="05050102010706020507" pitchFamily="18" charset="2"/>
              <a:buChar char=""/>
            </a:pPr>
            <a:endParaRPr lang="en-US" sz="2000" dirty="0">
              <a:solidFill>
                <a:srgbClr val="1C1C1C"/>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6040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2796" y="525688"/>
            <a:ext cx="2215165" cy="553998"/>
          </a:xfrm>
          <a:prstGeom prst="rect">
            <a:avLst/>
          </a:prstGeom>
        </p:spPr>
        <p:txBody>
          <a:bodyPr wrap="square">
            <a:spAutoFit/>
          </a:bodyPr>
          <a:lstStyle/>
          <a:p>
            <a:pPr algn="just">
              <a:lnSpc>
                <a:spcPct val="150000"/>
              </a:lnSpc>
              <a:spcBef>
                <a:spcPts val="1200"/>
              </a:spcBef>
              <a:spcAft>
                <a:spcPts val="1000"/>
              </a:spcAft>
            </a:pPr>
            <a:r>
              <a:rPr lang="en-IN" sz="2000" b="1" dirty="0">
                <a:solidFill>
                  <a:srgbClr val="333333"/>
                </a:solidFill>
                <a:latin typeface="Times New Roman" panose="02020603050405020304" pitchFamily="18" charset="0"/>
                <a:ea typeface="Calibri" panose="020F0502020204030204" pitchFamily="34" charset="0"/>
              </a:rPr>
              <a:t>FLOW CHART</a:t>
            </a:r>
            <a:r>
              <a:rPr lang="en-IN" b="1" dirty="0">
                <a:solidFill>
                  <a:srgbClr val="333333"/>
                </a:solidFill>
                <a:latin typeface="Times New Roman" panose="02020603050405020304" pitchFamily="18" charset="0"/>
                <a:ea typeface="Calibri" panose="020F0502020204030204" pitchFamily="34" charset="0"/>
              </a:rPr>
              <a:t>:</a:t>
            </a:r>
            <a:endParaRPr lang="en-IN" dirty="0">
              <a:solidFill>
                <a:srgbClr val="333333"/>
              </a:solidFill>
              <a:effectLst/>
              <a:latin typeface="Times New Roman" panose="02020603050405020304" pitchFamily="18" charset="0"/>
              <a:ea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028" y="1243460"/>
            <a:ext cx="8625384" cy="5012398"/>
          </a:xfrm>
          <a:prstGeom prst="rect">
            <a:avLst/>
          </a:prstGeom>
        </p:spPr>
      </p:pic>
    </p:spTree>
    <p:extLst>
      <p:ext uri="{BB962C8B-B14F-4D97-AF65-F5344CB8AC3E}">
        <p14:creationId xmlns:p14="http://schemas.microsoft.com/office/powerpoint/2010/main" val="1065139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73477" y="534657"/>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IMPLEMENTATION</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815921" y="1436179"/>
            <a:ext cx="8665433" cy="5170683"/>
          </a:xfrm>
        </p:spPr>
        <p:txBody>
          <a:bodyPr numCol="2">
            <a:noAutofit/>
          </a:bodyPr>
          <a:lstStyle/>
          <a:p>
            <a:pPr lvl="0">
              <a:lnSpc>
                <a:spcPct val="150000"/>
              </a:lnSpc>
            </a:pPr>
            <a:r>
              <a:rPr lang="en-US" sz="2000" dirty="0">
                <a:solidFill>
                  <a:srgbClr val="1C1C1C"/>
                </a:solidFill>
                <a:latin typeface="Times New Roman" pitchFamily="18" charset="0"/>
                <a:cs typeface="Times New Roman" pitchFamily="18" charset="0"/>
              </a:rPr>
              <a:t>System:</a:t>
            </a:r>
          </a:p>
          <a:p>
            <a:pPr lvl="1">
              <a:lnSpc>
                <a:spcPct val="150000"/>
              </a:lnSpc>
            </a:pPr>
            <a:r>
              <a:rPr lang="en-US" sz="2000" dirty="0" smtClean="0">
                <a:solidFill>
                  <a:srgbClr val="1C1C1C"/>
                </a:solidFill>
                <a:latin typeface="Times New Roman" pitchFamily="18" charset="0"/>
                <a:cs typeface="Times New Roman" pitchFamily="18" charset="0"/>
              </a:rPr>
              <a:t>Stores Data</a:t>
            </a:r>
            <a:endParaRPr lang="en-US" sz="2000" dirty="0">
              <a:solidFill>
                <a:srgbClr val="1C1C1C"/>
              </a:solidFill>
              <a:latin typeface="Times New Roman" pitchFamily="18" charset="0"/>
              <a:cs typeface="Times New Roman" pitchFamily="18" charset="0"/>
            </a:endParaRPr>
          </a:p>
          <a:p>
            <a:pPr lvl="1">
              <a:lnSpc>
                <a:spcPct val="150000"/>
              </a:lnSpc>
            </a:pPr>
            <a:r>
              <a:rPr lang="en-US" sz="2000" dirty="0" smtClean="0">
                <a:solidFill>
                  <a:srgbClr val="1C1C1C"/>
                </a:solidFill>
                <a:latin typeface="Times New Roman" pitchFamily="18" charset="0"/>
                <a:cs typeface="Times New Roman" pitchFamily="18" charset="0"/>
              </a:rPr>
              <a:t>Model Training</a:t>
            </a:r>
            <a:endParaRPr lang="en-US" sz="2000" dirty="0">
              <a:solidFill>
                <a:srgbClr val="1C1C1C"/>
              </a:solidFill>
              <a:latin typeface="Times New Roman" pitchFamily="18" charset="0"/>
              <a:cs typeface="Times New Roman" pitchFamily="18" charset="0"/>
            </a:endParaRPr>
          </a:p>
          <a:p>
            <a:pPr lvl="1">
              <a:lnSpc>
                <a:spcPct val="150000"/>
              </a:lnSpc>
            </a:pPr>
            <a:r>
              <a:rPr lang="en-US" sz="2000" dirty="0" smtClean="0">
                <a:solidFill>
                  <a:srgbClr val="1C1C1C"/>
                </a:solidFill>
                <a:latin typeface="Times New Roman" pitchFamily="18" charset="0"/>
                <a:cs typeface="Times New Roman" pitchFamily="18" charset="0"/>
              </a:rPr>
              <a:t>Model Predictions</a:t>
            </a:r>
          </a:p>
          <a:p>
            <a:pPr lvl="1">
              <a:lnSpc>
                <a:spcPct val="150000"/>
              </a:lnSpc>
            </a:pPr>
            <a:endParaRPr lang="en-US" sz="2000" dirty="0">
              <a:solidFill>
                <a:srgbClr val="1C1C1C"/>
              </a:solidFill>
              <a:latin typeface="Times New Roman" pitchFamily="18" charset="0"/>
              <a:cs typeface="Times New Roman" pitchFamily="18" charset="0"/>
            </a:endParaRPr>
          </a:p>
          <a:p>
            <a:pPr lvl="1">
              <a:lnSpc>
                <a:spcPct val="150000"/>
              </a:lnSpc>
            </a:pPr>
            <a:endParaRPr lang="en-US" sz="2000" dirty="0" smtClean="0">
              <a:solidFill>
                <a:srgbClr val="1C1C1C"/>
              </a:solidFill>
              <a:latin typeface="Times New Roman" pitchFamily="18" charset="0"/>
              <a:cs typeface="Times New Roman" pitchFamily="18" charset="0"/>
            </a:endParaRPr>
          </a:p>
          <a:p>
            <a:pPr marL="457200" lvl="1" indent="0">
              <a:lnSpc>
                <a:spcPct val="150000"/>
              </a:lnSpc>
              <a:buNone/>
            </a:pPr>
            <a:endParaRPr lang="en-US" sz="2000" dirty="0" smtClean="0">
              <a:solidFill>
                <a:srgbClr val="1C1C1C"/>
              </a:solidFill>
              <a:latin typeface="Times New Roman" pitchFamily="18" charset="0"/>
              <a:cs typeface="Times New Roman" pitchFamily="18" charset="0"/>
            </a:endParaRPr>
          </a:p>
          <a:p>
            <a:pPr lvl="1">
              <a:lnSpc>
                <a:spcPct val="150000"/>
              </a:lnSpc>
            </a:pPr>
            <a:endParaRPr lang="en-US" sz="2000" dirty="0" smtClean="0">
              <a:solidFill>
                <a:srgbClr val="1C1C1C"/>
              </a:solidFill>
              <a:latin typeface="Times New Roman" pitchFamily="18" charset="0"/>
              <a:cs typeface="Times New Roman" pitchFamily="18" charset="0"/>
            </a:endParaRPr>
          </a:p>
          <a:p>
            <a:pPr lvl="1">
              <a:lnSpc>
                <a:spcPct val="150000"/>
              </a:lnSpc>
            </a:pPr>
            <a:endParaRPr lang="en-US" sz="2000" dirty="0">
              <a:solidFill>
                <a:srgbClr val="1C1C1C"/>
              </a:solidFill>
              <a:latin typeface="Times New Roman" pitchFamily="18" charset="0"/>
              <a:cs typeface="Times New Roman" pitchFamily="18" charset="0"/>
            </a:endParaRPr>
          </a:p>
          <a:p>
            <a:pPr lvl="0">
              <a:lnSpc>
                <a:spcPct val="150000"/>
              </a:lnSpc>
            </a:pPr>
            <a:r>
              <a:rPr lang="en-US" sz="2000" dirty="0">
                <a:solidFill>
                  <a:srgbClr val="1C1C1C"/>
                </a:solidFill>
                <a:latin typeface="Times New Roman" pitchFamily="18" charset="0"/>
                <a:cs typeface="Times New Roman" pitchFamily="18" charset="0"/>
              </a:rPr>
              <a:t>User:</a:t>
            </a:r>
          </a:p>
          <a:p>
            <a:pPr lvl="1">
              <a:lnSpc>
                <a:spcPct val="150000"/>
              </a:lnSpc>
            </a:pPr>
            <a:r>
              <a:rPr lang="en-US" sz="2000" dirty="0" smtClean="0">
                <a:solidFill>
                  <a:srgbClr val="1C1C1C"/>
                </a:solidFill>
                <a:latin typeface="Times New Roman" pitchFamily="18" charset="0"/>
                <a:cs typeface="Times New Roman" pitchFamily="18" charset="0"/>
              </a:rPr>
              <a:t>Load Dataset</a:t>
            </a:r>
            <a:endParaRPr lang="en-US" sz="2000" dirty="0">
              <a:solidFill>
                <a:srgbClr val="1C1C1C"/>
              </a:solidFill>
              <a:latin typeface="Times New Roman" pitchFamily="18" charset="0"/>
              <a:cs typeface="Times New Roman" pitchFamily="18" charset="0"/>
            </a:endParaRPr>
          </a:p>
          <a:p>
            <a:pPr lvl="1">
              <a:lnSpc>
                <a:spcPct val="150000"/>
              </a:lnSpc>
            </a:pPr>
            <a:r>
              <a:rPr lang="en-US" sz="2000" dirty="0">
                <a:solidFill>
                  <a:srgbClr val="1C1C1C"/>
                </a:solidFill>
                <a:latin typeface="Times New Roman" pitchFamily="18" charset="0"/>
                <a:cs typeface="Times New Roman" pitchFamily="18" charset="0"/>
              </a:rPr>
              <a:t>View </a:t>
            </a:r>
            <a:r>
              <a:rPr lang="en-US" sz="2000" dirty="0" smtClean="0">
                <a:solidFill>
                  <a:srgbClr val="1C1C1C"/>
                </a:solidFill>
                <a:latin typeface="Times New Roman" pitchFamily="18" charset="0"/>
                <a:cs typeface="Times New Roman" pitchFamily="18" charset="0"/>
              </a:rPr>
              <a:t>Dataset.</a:t>
            </a:r>
            <a:endParaRPr lang="en-US" sz="2000" dirty="0">
              <a:solidFill>
                <a:srgbClr val="1C1C1C"/>
              </a:solidFill>
              <a:latin typeface="Times New Roman" pitchFamily="18" charset="0"/>
              <a:cs typeface="Times New Roman" pitchFamily="18" charset="0"/>
            </a:endParaRPr>
          </a:p>
          <a:p>
            <a:pPr lvl="1">
              <a:lnSpc>
                <a:spcPct val="150000"/>
              </a:lnSpc>
            </a:pPr>
            <a:r>
              <a:rPr lang="en-US" sz="2000" dirty="0" smtClean="0">
                <a:solidFill>
                  <a:srgbClr val="1C1C1C"/>
                </a:solidFill>
                <a:latin typeface="Times New Roman" pitchFamily="18" charset="0"/>
                <a:cs typeface="Times New Roman" pitchFamily="18" charset="0"/>
              </a:rPr>
              <a:t>Select Model.</a:t>
            </a:r>
            <a:endParaRPr lang="en-US" sz="2000" dirty="0">
              <a:solidFill>
                <a:srgbClr val="1C1C1C"/>
              </a:solidFill>
              <a:latin typeface="Times New Roman" pitchFamily="18" charset="0"/>
              <a:cs typeface="Times New Roman" pitchFamily="18" charset="0"/>
            </a:endParaRPr>
          </a:p>
          <a:p>
            <a:pPr lvl="1">
              <a:lnSpc>
                <a:spcPct val="150000"/>
              </a:lnSpc>
            </a:pPr>
            <a:r>
              <a:rPr lang="en-US" sz="2000" dirty="0" smtClean="0">
                <a:solidFill>
                  <a:srgbClr val="1C1C1C"/>
                </a:solidFill>
                <a:latin typeface="Times New Roman" pitchFamily="18" charset="0"/>
                <a:cs typeface="Times New Roman" pitchFamily="18" charset="0"/>
              </a:rPr>
              <a:t>Evaluation</a:t>
            </a:r>
            <a:endParaRPr lang="en-US" sz="2000" dirty="0">
              <a:solidFill>
                <a:srgbClr val="1C1C1C"/>
              </a:solidFill>
              <a:latin typeface="Times New Roman" pitchFamily="18" charset="0"/>
              <a:cs typeface="Times New Roman" pitchFamily="18" charset="0"/>
            </a:endParaRPr>
          </a:p>
          <a:p>
            <a:pPr lvl="0">
              <a:lnSpc>
                <a:spcPct val="150000"/>
              </a:lnSpc>
            </a:pPr>
            <a:endParaRPr lang="en-US" sz="2000" dirty="0">
              <a:solidFill>
                <a:srgbClr val="1C1C1C"/>
              </a:solidFill>
              <a:latin typeface="Times New Roman" pitchFamily="18" charset="0"/>
              <a:cs typeface="Times New Roman" pitchFamily="18" charset="0"/>
            </a:endParaRPr>
          </a:p>
          <a:p>
            <a:pPr marL="342900" marR="0" lvl="0" indent="-342900" algn="just">
              <a:lnSpc>
                <a:spcPct val="150000"/>
              </a:lnSpc>
              <a:spcBef>
                <a:spcPts val="0"/>
              </a:spcBef>
              <a:spcAft>
                <a:spcPts val="800"/>
              </a:spcAft>
              <a:buFont typeface="Symbol" panose="05050102010706020507" pitchFamily="18" charset="2"/>
              <a:buChar char=""/>
            </a:pPr>
            <a:endParaRPr lang="en-US" sz="2000" dirty="0">
              <a:solidFill>
                <a:srgbClr val="1C1C1C"/>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17125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658323" y="27708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ALGORITHMS</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412123" y="805114"/>
            <a:ext cx="11526591" cy="5737354"/>
          </a:xfrm>
        </p:spPr>
        <p:txBody>
          <a:bodyPr>
            <a:normAutofit/>
          </a:bodyPr>
          <a:lstStyle/>
          <a:p>
            <a:pPr marL="0" indent="0">
              <a:buNone/>
            </a:pPr>
            <a:r>
              <a:rPr lang="en-IN" sz="2400" b="1" dirty="0" smtClean="0">
                <a:latin typeface="Times New Roman" panose="02020603050405020304" pitchFamily="18" charset="0"/>
                <a:cs typeface="Times New Roman" panose="02020603050405020304" pitchFamily="18" charset="0"/>
              </a:rPr>
              <a:t>Linear </a:t>
            </a:r>
            <a:r>
              <a:rPr lang="en-IN" sz="2400" b="1" dirty="0">
                <a:latin typeface="Times New Roman" panose="02020603050405020304" pitchFamily="18" charset="0"/>
                <a:cs typeface="Times New Roman" panose="02020603050405020304" pitchFamily="18" charset="0"/>
              </a:rPr>
              <a:t>Regression</a:t>
            </a:r>
            <a:r>
              <a:rPr lang="en-IN" sz="2400" b="1" dirty="0" smtClean="0">
                <a:latin typeface="Times New Roman" panose="02020603050405020304" pitchFamily="18" charset="0"/>
                <a:cs typeface="Times New Roman" panose="02020603050405020304" pitchFamily="18" charset="0"/>
              </a:rPr>
              <a:t>:</a:t>
            </a: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Linear Regression is a machine learning algorithm based on supervised learning. It performs a regression task. Regression models a target prediction value based on independent variables. It is mostly used for finding out the relationship between variables and forecasting.</a:t>
            </a:r>
          </a:p>
          <a:p>
            <a:pPr>
              <a:lnSpc>
                <a:spcPct val="150000"/>
              </a:lnSpc>
            </a:pPr>
            <a:r>
              <a:rPr lang="en-IN" dirty="0">
                <a:latin typeface="Times New Roman" panose="02020603050405020304" pitchFamily="18" charset="0"/>
                <a:cs typeface="Times New Roman" panose="02020603050405020304" pitchFamily="18" charset="0"/>
              </a:rPr>
              <a:t>In </a:t>
            </a:r>
            <a:r>
              <a:rPr lang="en-IN" dirty="0" smtClean="0">
                <a:latin typeface="Times New Roman" panose="02020603050405020304" pitchFamily="18" charset="0"/>
                <a:cs typeface="Times New Roman" panose="02020603050405020304" pitchFamily="18" charset="0"/>
              </a:rPr>
              <a:t>statistics,</a:t>
            </a:r>
            <a:r>
              <a:rPr lang="en-IN" dirty="0">
                <a:latin typeface="Times New Roman" panose="02020603050405020304" pitchFamily="18" charset="0"/>
                <a:cs typeface="Times New Roman" panose="02020603050405020304" pitchFamily="18" charset="0"/>
              </a:rPr>
              <a:t> linear regression is a linear approach for modelling the relationship between a scalar response and one or more explanatory variables (also known as dependent and independent variables). The case of one explanatory variable is called simple linear </a:t>
            </a:r>
            <a:r>
              <a:rPr lang="en-IN" dirty="0" smtClean="0">
                <a:latin typeface="Times New Roman" panose="02020603050405020304" pitchFamily="18" charset="0"/>
                <a:cs typeface="Times New Roman" panose="02020603050405020304" pitchFamily="18" charset="0"/>
              </a:rPr>
              <a:t>regression. </a:t>
            </a:r>
            <a:r>
              <a:rPr lang="en-IN" dirty="0">
                <a:latin typeface="Times New Roman" panose="02020603050405020304" pitchFamily="18" charset="0"/>
                <a:cs typeface="Times New Roman" panose="02020603050405020304" pitchFamily="18" charset="0"/>
              </a:rPr>
              <a:t>for more than one, the process is called multiple linear regression. This term is distinct from multivariate linear regression, where multiple correlated dependent variables are predicted, rather than a single scalar variable. </a:t>
            </a:r>
          </a:p>
          <a:p>
            <a:pPr marL="0" indent="0">
              <a:lnSpc>
                <a:spcPct val="150000"/>
              </a:lnSpc>
              <a:buNone/>
            </a:pP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973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96214" y="367233"/>
            <a:ext cx="10663708" cy="6320170"/>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Linear Regression:</a:t>
            </a:r>
            <a:endParaRPr lang="en-IN" dirty="0">
              <a:latin typeface="Times New Roman" panose="02020603050405020304" pitchFamily="18" charset="0"/>
              <a:cs typeface="Times New Roman" panose="02020603050405020304" pitchFamily="18" charset="0"/>
            </a:endParaRPr>
          </a:p>
          <a:p>
            <a:pPr>
              <a:lnSpc>
                <a:spcPct val="150000"/>
              </a:lnSpc>
            </a:pPr>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linear regression, the relationships are modeled using linear predictor functions whose unknown model parameters are estimated from the data. Such models are called linear models. Most commonly, the conditional mean of the response given the values of the explanatory variables (or predictors) is assumed to be an affine function of those values; less commonly, the conditional median or some other quantile is used. Like all forms of regression analysis, linear regression focuses on the conditional probability distribution of the response given the values of the predictors, rather than on the joint probability distribution of all of these variables, which is the domain of multivariate analysis.</a:t>
            </a:r>
          </a:p>
          <a:p>
            <a:pPr>
              <a:lnSpc>
                <a:spcPct val="150000"/>
              </a:lnSpc>
            </a:pPr>
            <a:endParaRPr lang="en-US" sz="2000" dirty="0" smtClean="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4979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idx="1"/>
          </p:nvPr>
        </p:nvSpPr>
        <p:spPr>
          <a:xfrm>
            <a:off x="656824" y="710179"/>
            <a:ext cx="10599312" cy="5252739"/>
          </a:xfrm>
        </p:spPr>
        <p:txBody>
          <a:bodyPr>
            <a:normAutofit/>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Ridge Regression:</a:t>
            </a:r>
            <a:endParaRPr lang="en-IN"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Ridge </a:t>
            </a:r>
            <a:r>
              <a:rPr lang="en-US" sz="2000" dirty="0" smtClean="0">
                <a:latin typeface="Times New Roman" panose="02020603050405020304" pitchFamily="18" charset="0"/>
                <a:cs typeface="Times New Roman" panose="02020603050405020304" pitchFamily="18" charset="0"/>
              </a:rPr>
              <a:t>Regression</a:t>
            </a:r>
            <a:r>
              <a:rPr lang="en-US" sz="2000" dirty="0">
                <a:latin typeface="Times New Roman" panose="02020603050405020304" pitchFamily="18" charset="0"/>
                <a:cs typeface="Times New Roman" panose="02020603050405020304" pitchFamily="18" charset="0"/>
              </a:rPr>
              <a:t> is a model tuning method that is used to analyses any data that suffers from multi-collinearity. This method performs L2 regularization. When the issue of multi-collinearity occurs, least-squares are unbiased, and variances are large, this results in predicted values to be far away from the actual values. </a:t>
            </a:r>
            <a:endParaRPr lang="en-IN"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Lambda is the penalty term. λ given here is denoted by an alpha parameter in the ridge function. So, by changing the values of alpha, we are controlling the penalty term. Higher the values of alpha, bigger is the penalty and therefore the magnitude of coefficients is reduced. It shrinks the parameters. Therefore, it is used to prevent multi-collinearity. It reduces the model complexity by coefficient shrinkage.</a:t>
            </a:r>
            <a:endParaRPr lang="en-IN" sz="2000" dirty="0">
              <a:latin typeface="Times New Roman" panose="02020603050405020304" pitchFamily="18" charset="0"/>
              <a:cs typeface="Times New Roman" panose="02020603050405020304" pitchFamily="18" charset="0"/>
            </a:endParaRPr>
          </a:p>
          <a:p>
            <a:pPr marL="0" lvl="0" indent="0">
              <a:lnSpc>
                <a:spcPct val="110000"/>
              </a:lnSpc>
              <a:buNone/>
            </a:pPr>
            <a:endParaRPr lang="en-US" sz="20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09135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2942" y="855931"/>
            <a:ext cx="1579830" cy="638020"/>
          </a:xfrm>
        </p:spPr>
        <p:txBody>
          <a:bodyPr>
            <a:norm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INDEX</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47249" y="1738649"/>
            <a:ext cx="9163646" cy="4726546"/>
          </a:xfrm>
        </p:spPr>
        <p:txBody>
          <a:bodyPr numCol="2">
            <a:noAutofit/>
          </a:bodyPr>
          <a:lstStyle/>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Abstract</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Problem Definition</a:t>
            </a: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Literature </a:t>
            </a:r>
            <a:r>
              <a:rPr lang="en-US" sz="2000" dirty="0" smtClean="0">
                <a:solidFill>
                  <a:srgbClr val="1C1C1C"/>
                </a:solidFill>
                <a:latin typeface="Times New Roman" panose="02020603050405020304" pitchFamily="18" charset="0"/>
                <a:cs typeface="Times New Roman" panose="02020603050405020304" pitchFamily="18" charset="0"/>
              </a:rPr>
              <a:t>review</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Hardware and Software </a:t>
            </a:r>
            <a:r>
              <a:rPr lang="en-US" sz="2000" dirty="0" smtClean="0">
                <a:solidFill>
                  <a:srgbClr val="1C1C1C"/>
                </a:solidFill>
                <a:latin typeface="Times New Roman" panose="02020603050405020304" pitchFamily="18" charset="0"/>
                <a:cs typeface="Times New Roman" panose="02020603050405020304" pitchFamily="18" charset="0"/>
              </a:rPr>
              <a:t>Requirements</a:t>
            </a: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Existing Method</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Disadvantage</a:t>
            </a: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Proposed </a:t>
            </a:r>
            <a:r>
              <a:rPr lang="en-US" sz="2000" dirty="0" smtClean="0">
                <a:solidFill>
                  <a:srgbClr val="1C1C1C"/>
                </a:solidFill>
                <a:latin typeface="Times New Roman" panose="02020603050405020304" pitchFamily="18" charset="0"/>
                <a:cs typeface="Times New Roman" panose="02020603050405020304" pitchFamily="18" charset="0"/>
              </a:rPr>
              <a:t>method</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Flow Diagram</a:t>
            </a:r>
            <a:r>
              <a:rPr lang="en-US" sz="2000" dirty="0">
                <a:solidFill>
                  <a:srgbClr val="1C1C1C"/>
                </a:solidFill>
                <a:latin typeface="Times New Roman" panose="02020603050405020304" pitchFamily="18" charset="0"/>
                <a:cs typeface="Times New Roman" panose="02020603050405020304" pitchFamily="18" charset="0"/>
              </a:rPr>
              <a:t>		</a:t>
            </a:r>
            <a:endParaRPr lang="en-US" sz="2000" dirty="0" smtClean="0">
              <a:solidFill>
                <a:srgbClr val="1C1C1C"/>
              </a:solidFill>
              <a:latin typeface="Times New Roman" panose="02020603050405020304" pitchFamily="18" charset="0"/>
              <a:cs typeface="Times New Roman" panose="02020603050405020304" pitchFamily="18" charset="0"/>
            </a:endParaRP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Advantages</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Applications</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Implementation</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Algorithms</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UML Diagrams</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References</a:t>
            </a: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5481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02276" y="663630"/>
            <a:ext cx="10934547" cy="5801564"/>
          </a:xfrm>
        </p:spPr>
        <p:txBody>
          <a:bodyPr>
            <a:normAutofit fontScale="92500" lnSpcReduction="10000"/>
          </a:bodyPr>
          <a:lstStyle/>
          <a:p>
            <a:pPr marL="0" indent="0">
              <a:lnSpc>
                <a:spcPct val="150000"/>
              </a:lnSpc>
              <a:buNone/>
            </a:pPr>
            <a:r>
              <a:rPr lang="en-IN" b="1" dirty="0">
                <a:latin typeface="Times New Roman" panose="02020603050405020304" pitchFamily="18" charset="0"/>
                <a:cs typeface="Times New Roman" panose="02020603050405020304" pitchFamily="18" charset="0"/>
              </a:rPr>
              <a:t>Lasso Regression:</a:t>
            </a:r>
            <a:endParaRPr lang="en-IN" dirty="0">
              <a:latin typeface="Times New Roman" panose="02020603050405020304" pitchFamily="18" charset="0"/>
              <a:cs typeface="Times New Roman" panose="02020603050405020304" pitchFamily="18" charset="0"/>
            </a:endParaRPr>
          </a:p>
          <a:p>
            <a:pPr>
              <a:lnSpc>
                <a:spcPct val="160000"/>
              </a:lnSpc>
            </a:pPr>
            <a:r>
              <a:rPr lang="en-US" dirty="0">
                <a:latin typeface="Times New Roman" panose="02020603050405020304" pitchFamily="18" charset="0"/>
                <a:cs typeface="Times New Roman" panose="02020603050405020304" pitchFamily="18" charset="0"/>
              </a:rPr>
              <a:t>The word “LASSO” stands for </a:t>
            </a:r>
            <a:r>
              <a:rPr lang="en-US" b="1"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east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bsolute </a:t>
            </a:r>
            <a:r>
              <a:rPr lang="en-US" b="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hrinkage and </a:t>
            </a:r>
            <a:r>
              <a:rPr lang="en-US" b="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election </a:t>
            </a:r>
            <a:r>
              <a:rPr lang="en-US" b="1" dirty="0">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perator. It is a statistical formula for the </a:t>
            </a:r>
            <a:r>
              <a:rPr lang="en-US" dirty="0" smtClean="0">
                <a:latin typeface="Times New Roman" panose="02020603050405020304" pitchFamily="18" charset="0"/>
                <a:cs typeface="Times New Roman" panose="02020603050405020304" pitchFamily="18" charset="0"/>
              </a:rPr>
              <a:t>regularization </a:t>
            </a:r>
            <a:r>
              <a:rPr lang="en-US" dirty="0">
                <a:latin typeface="Times New Roman" panose="02020603050405020304" pitchFamily="18" charset="0"/>
                <a:cs typeface="Times New Roman" panose="02020603050405020304" pitchFamily="18" charset="0"/>
              </a:rPr>
              <a:t>of data models and feature selection. Regularization is an important concept that is used to avoid over fitting of the data, especially when the trained and test data are much varying. Regularization is implemented by adding a “penalty” term to the best fit derived from the trained data, to achieve a lesser variance with the tested data and also restricts the influence of predictor variables over the output variable by compressing their coefficients. There are two main regularization techniques, namely Ridge Regression and Lasso Regression. They both differ in the way they assign a penalty to the coefficients. </a:t>
            </a:r>
            <a:endParaRPr lang="en-US" dirty="0" smtClean="0">
              <a:latin typeface="Times New Roman" panose="02020603050405020304" pitchFamily="18" charset="0"/>
              <a:cs typeface="Times New Roman" panose="02020603050405020304" pitchFamily="18" charset="0"/>
            </a:endParaRPr>
          </a:p>
          <a:p>
            <a:pPr>
              <a:lnSpc>
                <a:spcPct val="160000"/>
              </a:lnSpc>
            </a:pPr>
            <a:r>
              <a:rPr lang="en-US" dirty="0">
                <a:latin typeface="Times New Roman" panose="02020603050405020304" pitchFamily="18" charset="0"/>
                <a:cs typeface="Times New Roman" panose="02020603050405020304" pitchFamily="18" charset="0"/>
              </a:rPr>
              <a:t>In regularization, what we do is normally we keep the same number of features but reduce the magnitude of the coefficients. We can reduce the magnitude of the coefficients by using different types of regression techniques which uses regularization to overcome this problem. </a:t>
            </a: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9820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02277" y="663630"/>
            <a:ext cx="10264462" cy="5801564"/>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Lasso regression is a regularization technique. It is used over regression methods for a more accurate prediction. This model uses shrinkage. Shrinkage is where data values are shrunk towards a central point as the mean. The lasso procedure encourages simple, sparse models (i.e. models with fewer parameters). This particular type of regression is well-suited for models showing high levels of </a:t>
            </a:r>
            <a:r>
              <a:rPr lang="en-US" dirty="0" smtClean="0">
                <a:latin typeface="Times New Roman" panose="02020603050405020304" pitchFamily="18" charset="0"/>
                <a:cs typeface="Times New Roman" panose="02020603050405020304" pitchFamily="18" charset="0"/>
              </a:rPr>
              <a:t>multi-collinearity </a:t>
            </a:r>
            <a:r>
              <a:rPr lang="en-US" dirty="0">
                <a:latin typeface="Times New Roman" panose="02020603050405020304" pitchFamily="18" charset="0"/>
                <a:cs typeface="Times New Roman" panose="02020603050405020304" pitchFamily="18" charset="0"/>
              </a:rPr>
              <a:t>or when you want to automate certain parts of model selection, like variable selection/parameter elimination. Lasso Regression uses L1 regularization technique (will be discussed later in this article). It is used when we have more number of features because it automatically performs feature selection.</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If a regression model uses the L1 Regularization technique, then it is called Lasso Regression. If it used the L2 regularization technique, it’s called Ridge Regression. We will study more about these in the later sections.</a:t>
            </a:r>
            <a:endParaRPr lang="en-IN" dirty="0">
              <a:latin typeface="Times New Roman" panose="02020603050405020304" pitchFamily="18" charset="0"/>
              <a:cs typeface="Times New Roman" panose="02020603050405020304" pitchFamily="18" charset="0"/>
            </a:endParaRP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4005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15156" y="285176"/>
            <a:ext cx="9581881" cy="5767894"/>
          </a:xfrm>
        </p:spPr>
        <p:txBody>
          <a:bodyPr>
            <a:normAutofit fontScale="85000" lnSpcReduction="10000"/>
          </a:bodyPr>
          <a:lstStyle/>
          <a:p>
            <a:pPr marL="0" indent="0">
              <a:lnSpc>
                <a:spcPct val="160000"/>
              </a:lnSpc>
              <a:buNone/>
            </a:pPr>
            <a:r>
              <a:rPr lang="en-US" sz="2400" b="1" dirty="0">
                <a:latin typeface="Times New Roman" panose="02020603050405020304" pitchFamily="18" charset="0"/>
                <a:cs typeface="Times New Roman" panose="02020603050405020304" pitchFamily="18" charset="0"/>
              </a:rPr>
              <a:t>Decision </a:t>
            </a:r>
            <a:r>
              <a:rPr lang="en-US" sz="2400" b="1" dirty="0" smtClean="0">
                <a:latin typeface="Times New Roman" panose="02020603050405020304" pitchFamily="18" charset="0"/>
                <a:cs typeface="Times New Roman" panose="02020603050405020304" pitchFamily="18" charset="0"/>
              </a:rPr>
              <a:t>Tree:</a:t>
            </a:r>
            <a:endParaRPr lang="en-IN" sz="2400" dirty="0">
              <a:latin typeface="Times New Roman" panose="02020603050405020304" pitchFamily="18" charset="0"/>
              <a:cs typeface="Times New Roman" panose="02020603050405020304" pitchFamily="18" charset="0"/>
            </a:endParaRPr>
          </a:p>
          <a:p>
            <a:pPr>
              <a:lnSpc>
                <a:spcPct val="160000"/>
              </a:lnSpc>
            </a:pPr>
            <a:r>
              <a:rPr lang="en-US" sz="2400" dirty="0">
                <a:latin typeface="Times New Roman" panose="02020603050405020304" pitchFamily="18" charset="0"/>
                <a:cs typeface="Times New Roman" panose="02020603050405020304" pitchFamily="18" charset="0"/>
              </a:rPr>
              <a:t>A tree has many analogies in real life, and turns out that it has influenced a wide area of machine learning, covering both classification and regression. In decision analysis, a decision tree can be used to visually and explicitly represent decisions and decision making. As the name goes, it uses a tree-like model of decisions. Though a commonly used tool in data mining for deriving a strategy to reach a particular goal.</a:t>
            </a:r>
            <a:endParaRPr lang="en-IN" sz="2400" dirty="0">
              <a:latin typeface="Times New Roman" panose="02020603050405020304" pitchFamily="18" charset="0"/>
              <a:cs typeface="Times New Roman" panose="02020603050405020304" pitchFamily="18" charset="0"/>
            </a:endParaRPr>
          </a:p>
          <a:p>
            <a:pPr>
              <a:lnSpc>
                <a:spcPct val="160000"/>
              </a:lnSpc>
            </a:pPr>
            <a:r>
              <a:rPr lang="en-US" sz="2400" dirty="0">
                <a:latin typeface="Times New Roman" panose="02020603050405020304" pitchFamily="18" charset="0"/>
                <a:cs typeface="Times New Roman" panose="02020603050405020304" pitchFamily="18" charset="0"/>
              </a:rPr>
              <a:t>A decision tree is drawn upside down with its root at the top. In the image on the left, the bold text in black represents a condition/internal node, based on which the tree splits into branches/ edges. The end of the branch that doesn’t split anymore is the decision/leaf, in this case, whether the passenger died or survived, represented as red and green text respectively.</a:t>
            </a:r>
            <a:endParaRPr lang="en-IN" sz="2400" dirty="0">
              <a:latin typeface="Times New Roman" panose="02020603050405020304" pitchFamily="18" charset="0"/>
              <a:cs typeface="Times New Roman" panose="02020603050405020304" pitchFamily="18" charset="0"/>
            </a:endParaRPr>
          </a:p>
          <a:p>
            <a:pPr marL="0" indent="0">
              <a:lnSpc>
                <a:spcPct val="160000"/>
              </a:lnSpc>
              <a:buNone/>
            </a:pPr>
            <a:endParaRPr lang="en-IN" sz="2200" dirty="0">
              <a:latin typeface="Times New Roman" panose="02020603050405020304" pitchFamily="18" charset="0"/>
              <a:cs typeface="Times New Roman" panose="02020603050405020304" pitchFamily="18" charset="0"/>
            </a:endParaRPr>
          </a:p>
          <a:p>
            <a:pPr marL="0" lvl="0" indent="0">
              <a:lnSpc>
                <a:spcPct val="160000"/>
              </a:lnSpc>
              <a:buNone/>
            </a:pPr>
            <a:endParaRPr lang="en-US" sz="20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65398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914032" y="916424"/>
            <a:ext cx="9350430" cy="5239678"/>
          </a:xfrm>
        </p:spPr>
        <p:txBody>
          <a:bodyPr>
            <a:normAutofit/>
          </a:bodyPr>
          <a:lstStyle/>
          <a:p>
            <a:pPr marL="0" lvl="0" indent="0">
              <a:lnSpc>
                <a:spcPct val="110000"/>
              </a:lnSpc>
              <a:buNone/>
            </a:pPr>
            <a:r>
              <a:rPr lang="en-US" sz="2000" b="1" dirty="0" smtClean="0">
                <a:latin typeface="Times New Roman" pitchFamily="18" charset="0"/>
                <a:cs typeface="Times New Roman" pitchFamily="18" charset="0"/>
              </a:rPr>
              <a:t>Random Forest:</a:t>
            </a:r>
          </a:p>
          <a:p>
            <a:pPr marL="400050" lvl="1" algn="just">
              <a:lnSpc>
                <a:spcPct val="115000"/>
              </a:lnSpc>
              <a:spcBef>
                <a:spcPts val="1200"/>
              </a:spcBef>
              <a:spcAft>
                <a:spcPts val="1000"/>
              </a:spcAft>
            </a:pPr>
            <a:r>
              <a:rPr lang="en-US" sz="2000" dirty="0">
                <a:latin typeface="Times New Roman" panose="02020603050405020304" pitchFamily="18" charset="0"/>
                <a:ea typeface="Calibri" panose="020F0502020204030204" pitchFamily="34" charset="0"/>
              </a:rPr>
              <a:t>Random forests or random decision forests are an ensemble learning method for classification, regression and other tasks that operate by constructing a multitude of decision trees at training time and outputting the class that is the mode of the classes (classification) or mean/average prediction (regression) of the individual trees. </a:t>
            </a:r>
            <a:endParaRPr lang="en-US" sz="2000" dirty="0" smtClean="0">
              <a:latin typeface="Times New Roman" panose="02020603050405020304" pitchFamily="18" charset="0"/>
              <a:ea typeface="Calibri" panose="020F0502020204030204" pitchFamily="34" charset="0"/>
            </a:endParaRPr>
          </a:p>
          <a:p>
            <a:pPr marL="400050" lvl="1" algn="just">
              <a:lnSpc>
                <a:spcPct val="115000"/>
              </a:lnSpc>
              <a:spcBef>
                <a:spcPts val="1200"/>
              </a:spcBef>
              <a:spcAft>
                <a:spcPts val="1000"/>
              </a:spcAft>
            </a:pPr>
            <a:r>
              <a:rPr lang="en-US" sz="2000" dirty="0" smtClean="0">
                <a:latin typeface="Times New Roman" panose="02020603050405020304" pitchFamily="18" charset="0"/>
                <a:ea typeface="Calibri" panose="020F0502020204030204" pitchFamily="34" charset="0"/>
              </a:rPr>
              <a:t>Random </a:t>
            </a:r>
            <a:r>
              <a:rPr lang="en-US" sz="2000" dirty="0">
                <a:latin typeface="Times New Roman" panose="02020603050405020304" pitchFamily="18" charset="0"/>
                <a:ea typeface="Calibri" panose="020F0502020204030204" pitchFamily="34" charset="0"/>
              </a:rPr>
              <a:t>decision forests correct for decision trees' habit of over fitting to their training set. </a:t>
            </a:r>
            <a:endParaRPr lang="en-US" sz="2000" dirty="0" smtClean="0">
              <a:latin typeface="Times New Roman" panose="02020603050405020304" pitchFamily="18" charset="0"/>
              <a:ea typeface="Calibri" panose="020F0502020204030204" pitchFamily="34" charset="0"/>
            </a:endParaRPr>
          </a:p>
          <a:p>
            <a:pPr marL="400050" lvl="1" algn="just">
              <a:lnSpc>
                <a:spcPct val="115000"/>
              </a:lnSpc>
              <a:spcBef>
                <a:spcPts val="1200"/>
              </a:spcBef>
              <a:spcAft>
                <a:spcPts val="1000"/>
              </a:spcAft>
            </a:pPr>
            <a:r>
              <a:rPr lang="en-US" sz="2000" dirty="0" smtClean="0">
                <a:latin typeface="Times New Roman" panose="02020603050405020304" pitchFamily="18" charset="0"/>
                <a:ea typeface="Calibri" panose="020F0502020204030204" pitchFamily="34" charset="0"/>
              </a:rPr>
              <a:t>Random </a:t>
            </a:r>
            <a:r>
              <a:rPr lang="en-US" sz="2000" dirty="0">
                <a:latin typeface="Times New Roman" panose="02020603050405020304" pitchFamily="18" charset="0"/>
                <a:ea typeface="Calibri" panose="020F0502020204030204" pitchFamily="34" charset="0"/>
              </a:rPr>
              <a:t>forests generally outperform decision trees, but their accuracy is lower than gradient boosted trees. However, data characteristics can affect their performance. </a:t>
            </a:r>
          </a:p>
        </p:txBody>
      </p:sp>
    </p:spTree>
    <p:extLst>
      <p:ext uri="{BB962C8B-B14F-4D97-AF65-F5344CB8AC3E}">
        <p14:creationId xmlns:p14="http://schemas.microsoft.com/office/powerpoint/2010/main" val="3672113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829578" y="386368"/>
            <a:ext cx="218940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ABSTRACT</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1065" y="1101146"/>
            <a:ext cx="10071280" cy="4303367"/>
          </a:xfrm>
        </p:spPr>
        <p:txBody>
          <a:bodyPr>
            <a:normAutofit/>
          </a:bodyPr>
          <a:lstStyle/>
          <a:p>
            <a:pPr marL="0" indent="0">
              <a:lnSpc>
                <a:spcPct val="150000"/>
              </a:lnSpc>
              <a:buNone/>
            </a:pPr>
            <a:r>
              <a:rPr lang="en-IN" dirty="0">
                <a:latin typeface="Times New Roman" panose="02020603050405020304" pitchFamily="18" charset="0"/>
                <a:cs typeface="Times New Roman" panose="02020603050405020304" pitchFamily="18" charset="0"/>
              </a:rPr>
              <a:t>Rainfall prediction is the one of the important technique to predict the climatic conditions in any country. This paper proposes a rainfall prediction model using Multiple Linear Regression (MLR</a:t>
            </a:r>
            <a:r>
              <a:rPr lang="en-IN" dirty="0" smtClean="0">
                <a:latin typeface="Times New Roman" panose="02020603050405020304" pitchFamily="18" charset="0"/>
                <a:cs typeface="Times New Roman" panose="02020603050405020304" pitchFamily="18" charset="0"/>
              </a:rPr>
              <a:t>) techniques for our dataset</a:t>
            </a:r>
            <a:r>
              <a:rPr lang="en-IN" dirty="0">
                <a:latin typeface="Times New Roman" panose="02020603050405020304" pitchFamily="18" charset="0"/>
                <a:cs typeface="Times New Roman" panose="02020603050405020304" pitchFamily="18" charset="0"/>
              </a:rPr>
              <a:t>. The input data is having </a:t>
            </a:r>
            <a:r>
              <a:rPr lang="en-IN" dirty="0" smtClean="0">
                <a:latin typeface="Times New Roman" panose="02020603050405020304" pitchFamily="18" charset="0"/>
                <a:cs typeface="Times New Roman" panose="02020603050405020304" pitchFamily="18" charset="0"/>
              </a:rPr>
              <a:t>multiple locations, months, years and frequency of rain parameters </a:t>
            </a:r>
            <a:r>
              <a:rPr lang="en-IN" dirty="0">
                <a:latin typeface="Times New Roman" panose="02020603050405020304" pitchFamily="18" charset="0"/>
                <a:cs typeface="Times New Roman" panose="02020603050405020304" pitchFamily="18" charset="0"/>
              </a:rPr>
              <a:t>and to predict the </a:t>
            </a:r>
            <a:r>
              <a:rPr lang="en-IN" dirty="0" smtClean="0">
                <a:latin typeface="Times New Roman" panose="02020603050405020304" pitchFamily="18" charset="0"/>
                <a:cs typeface="Times New Roman" panose="02020603050405020304" pitchFamily="18" charset="0"/>
              </a:rPr>
              <a:t>rainfall frequency in </a:t>
            </a:r>
            <a:r>
              <a:rPr lang="en-IN" dirty="0">
                <a:latin typeface="Times New Roman" panose="02020603050405020304" pitchFamily="18" charset="0"/>
                <a:cs typeface="Times New Roman" panose="02020603050405020304" pitchFamily="18" charset="0"/>
              </a:rPr>
              <a:t>more precise. The Mean Square Error (MSE), accuracy, correlation are the parameters used to validate the proposed model. From the results, the proposed machine learning model provides better results than the other algorithms in the literature</a:t>
            </a:r>
            <a:r>
              <a:rPr lang="en-IN" dirty="0" smtClean="0">
                <a:latin typeface="Times New Roman" panose="02020603050405020304" pitchFamily="18" charset="0"/>
                <a:cs typeface="Times New Roman" panose="02020603050405020304" pitchFamily="18" charset="0"/>
              </a:rPr>
              <a:t>.</a:t>
            </a:r>
          </a:p>
          <a:p>
            <a:pPr marL="0" indent="0">
              <a:lnSpc>
                <a:spcPct val="150000"/>
              </a:lnSpc>
              <a:buNone/>
            </a:pPr>
            <a:r>
              <a:rPr lang="en-IN" dirty="0">
                <a:latin typeface="Times New Roman" panose="02020603050405020304" pitchFamily="18" charset="0"/>
                <a:cs typeface="Times New Roman" panose="02020603050405020304" pitchFamily="18" charset="0"/>
              </a:rPr>
              <a:t>Keywords— Multiple Linear Regression, rainfall, prediction, machine learning, accuracy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9875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361386" y="640816"/>
            <a:ext cx="4726546"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INTRODUCTION</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 xmlns:a16="http://schemas.microsoft.com/office/drawing/2014/main" id="{2C05C3F2-575C-434B-8AAC-8108D93ED429}"/>
              </a:ext>
            </a:extLst>
          </p:cNvPr>
          <p:cNvSpPr>
            <a:spLocks noGrp="1"/>
          </p:cNvSpPr>
          <p:nvPr>
            <p:ph idx="1"/>
          </p:nvPr>
        </p:nvSpPr>
        <p:spPr>
          <a:xfrm>
            <a:off x="508715" y="1284759"/>
            <a:ext cx="10708783" cy="4892344"/>
          </a:xfrm>
        </p:spPr>
        <p:txBody>
          <a:bodyPr>
            <a:normAutofit/>
          </a:bodyPr>
          <a:lstStyle/>
          <a:p>
            <a:pPr marL="0" indent="0">
              <a:lnSpc>
                <a:spcPct val="150000"/>
              </a:lnSpc>
              <a:buNone/>
            </a:pPr>
            <a:r>
              <a:rPr lang="en-IN" dirty="0">
                <a:latin typeface="Times New Roman" panose="02020603050405020304" pitchFamily="18" charset="0"/>
                <a:cs typeface="Times New Roman" panose="02020603050405020304" pitchFamily="18" charset="0"/>
              </a:rPr>
              <a:t>In Today’s era global warming is affecting all over the world which majorly effect on mankind and cause the expedite the change in climate. Due to this air and oceans are warming, sea level is rising and flooding and drought etc. One of the serious consequences due to this climate change is on Rainfall. Rainfall prediction now days is an arduous task which is taking into the consideration of most of the major world-wide authorities. Rainfall is a climatic factor that aﬀects several human activities on which they are depended on for ex. agricultural production, construction, power generation and tourism, among </a:t>
            </a:r>
            <a:r>
              <a:rPr lang="en-IN" dirty="0" smtClean="0">
                <a:latin typeface="Times New Roman" panose="02020603050405020304" pitchFamily="18" charset="0"/>
                <a:cs typeface="Times New Roman" panose="02020603050405020304" pitchFamily="18" charset="0"/>
              </a:rPr>
              <a:t>others. </a:t>
            </a:r>
            <a:r>
              <a:rPr lang="en-IN" dirty="0">
                <a:latin typeface="Times New Roman" panose="02020603050405020304" pitchFamily="18" charset="0"/>
                <a:cs typeface="Times New Roman" panose="02020603050405020304" pitchFamily="18" charset="0"/>
              </a:rPr>
              <a:t>This make the rainfall serious concern and requirement of better rainfall prediction. Rainfall is a complex atmospheric process, and due to the climate changes, it become more difficult to predict it. Since due to the arbitrary characteristics of rainfall series, they are often labelled by a stochastic </a:t>
            </a:r>
            <a:r>
              <a:rPr lang="en-IN" dirty="0" smtClean="0">
                <a:latin typeface="Times New Roman" panose="02020603050405020304" pitchFamily="18" charset="0"/>
                <a:cs typeface="Times New Roman" panose="02020603050405020304" pitchFamily="18" charset="0"/>
              </a:rPr>
              <a:t>process.</a:t>
            </a:r>
            <a:endParaRPr lang="en-US"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9658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7" y="611929"/>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LITERATURE</a:t>
            </a:r>
            <a:r>
              <a:rPr lang="en-US" sz="2400" b="1" dirty="0" smtClean="0">
                <a:latin typeface="Times New Roman" panose="02020603050405020304" pitchFamily="18" charset="0"/>
                <a:cs typeface="Times New Roman" panose="02020603050405020304" pitchFamily="18" charset="0"/>
              </a:rPr>
              <a:t> </a:t>
            </a:r>
            <a:r>
              <a:rPr lang="en-US" sz="2400" b="1" dirty="0" smtClean="0">
                <a:solidFill>
                  <a:srgbClr val="1C1C1C"/>
                </a:solidFill>
                <a:latin typeface="Times New Roman" panose="02020603050405020304" pitchFamily="18" charset="0"/>
                <a:cs typeface="Times New Roman" panose="02020603050405020304" pitchFamily="18" charset="0"/>
              </a:rPr>
              <a:t>REVIEW</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631065" y="1043189"/>
            <a:ext cx="10621759" cy="5692462"/>
          </a:xfrm>
        </p:spPr>
        <p:txBody>
          <a:bodyPr>
            <a:noAutofit/>
          </a:bodyPr>
          <a:lstStyle/>
          <a:p>
            <a:pPr>
              <a:lnSpc>
                <a:spcPct val="150000"/>
              </a:lnSpc>
            </a:pPr>
            <a:r>
              <a:rPr lang="en-IN" b="1" dirty="0" smtClean="0">
                <a:latin typeface="Times New Roman" panose="02020603050405020304" pitchFamily="18" charset="0"/>
                <a:cs typeface="Times New Roman" panose="02020603050405020304" pitchFamily="18" charset="0"/>
              </a:rPr>
              <a:t>[1] Aswin </a:t>
            </a:r>
            <a:r>
              <a:rPr lang="en-IN" b="1" dirty="0">
                <a:latin typeface="Times New Roman" panose="02020603050405020304" pitchFamily="18" charset="0"/>
                <a:cs typeface="Times New Roman" panose="02020603050405020304" pitchFamily="18" charset="0"/>
              </a:rPr>
              <a:t>S, Geetha P and Vinayakumar R, “Deep Learning Models for the Prediction of Rainfall”, International Conference on Communication and Signal Processing, April 3-5, 2018, India, pp. 0657-0661</a:t>
            </a:r>
            <a:r>
              <a:rPr lang="en-IN" b="1" dirty="0" smtClean="0">
                <a:latin typeface="Times New Roman" panose="02020603050405020304" pitchFamily="18" charset="0"/>
                <a:cs typeface="Times New Roman" panose="02020603050405020304" pitchFamily="18" charset="0"/>
              </a:rPr>
              <a:t>.</a:t>
            </a:r>
          </a:p>
          <a:p>
            <a:pPr marL="0" indent="0">
              <a:lnSpc>
                <a:spcPct val="150000"/>
              </a:lnSpc>
              <a:buNone/>
            </a:pP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marL="0" indent="0">
              <a:lnSpc>
                <a:spcPct val="150000"/>
              </a:lnSpc>
              <a:buNone/>
            </a:pPr>
            <a:r>
              <a:rPr lang="en-IN" dirty="0" smtClean="0">
                <a:latin typeface="Times New Roman" panose="02020603050405020304" pitchFamily="18" charset="0"/>
                <a:cs typeface="Times New Roman" panose="02020603050405020304" pitchFamily="18" charset="0"/>
              </a:rPr>
              <a:t>An </a:t>
            </a:r>
            <a:r>
              <a:rPr lang="en-IN" dirty="0">
                <a:latin typeface="Times New Roman" panose="02020603050405020304" pitchFamily="18" charset="0"/>
                <a:cs typeface="Times New Roman" panose="02020603050405020304" pitchFamily="18" charset="0"/>
              </a:rPr>
              <a:t>erratic rainfall distribution in Ethiopia affects the agriculture on which the economy depends on. Wise use of rainfall water should be planned and practiced in the country. The Extreme Gradient Boosting machine learning algorithm performed better than others to predict rainfall. </a:t>
            </a:r>
            <a:r>
              <a:rPr lang="en-IN" dirty="0" smtClean="0">
                <a:latin typeface="Times New Roman" panose="02020603050405020304" pitchFamily="18" charset="0"/>
                <a:cs typeface="Times New Roman" panose="02020603050405020304" pitchFamily="18" charset="0"/>
              </a:rPr>
              <a:t>Machine </a:t>
            </a:r>
            <a:r>
              <a:rPr lang="en-IN" dirty="0">
                <a:latin typeface="Times New Roman" panose="02020603050405020304" pitchFamily="18" charset="0"/>
                <a:cs typeface="Times New Roman" panose="02020603050405020304" pitchFamily="18" charset="0"/>
              </a:rPr>
              <a:t>learning techniques </a:t>
            </a:r>
            <a:r>
              <a:rPr lang="en-IN" dirty="0" smtClean="0">
                <a:latin typeface="Times New Roman" panose="02020603050405020304" pitchFamily="18" charset="0"/>
                <a:cs typeface="Times New Roman" panose="02020603050405020304" pitchFamily="18" charset="0"/>
              </a:rPr>
              <a:t>like Linear Regression, Ridge and Lasso Regressor, Random Forest and Decision Tree Regressor were </a:t>
            </a:r>
            <a:r>
              <a:rPr lang="en-IN" dirty="0">
                <a:latin typeface="Times New Roman" panose="02020603050405020304" pitchFamily="18" charset="0"/>
                <a:cs typeface="Times New Roman" panose="02020603050405020304" pitchFamily="18" charset="0"/>
              </a:rPr>
              <a:t>used for this study.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519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11368" y="635848"/>
            <a:ext cx="10419009" cy="5842225"/>
          </a:xfrm>
        </p:spPr>
        <p:txBody>
          <a:bodyPr>
            <a:noAutofit/>
          </a:bodyPr>
          <a:lstStyle/>
          <a:p>
            <a:pPr>
              <a:lnSpc>
                <a:spcPct val="150000"/>
              </a:lnSpc>
            </a:pPr>
            <a:r>
              <a:rPr lang="en-US" sz="2000" b="1"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Xianggen Gan, Lihong Chen, Dongbao Yang, Guang Liu, “The Research Of Rainfall Prediction Models Based On Matlab Neural Network”, Proceedings of IEEE CCIS2011, pp. 45- 48</a:t>
            </a:r>
            <a:r>
              <a:rPr lang="en-US" b="1" dirty="0" smtClean="0">
                <a:latin typeface="Times New Roman" panose="02020603050405020304" pitchFamily="18" charset="0"/>
                <a:cs typeface="Times New Roman" panose="02020603050405020304" pitchFamily="18" charset="0"/>
              </a:rPr>
              <a:t>.</a:t>
            </a:r>
          </a:p>
          <a:p>
            <a:pPr marL="0" indent="0">
              <a:lnSpc>
                <a:spcPct val="150000"/>
              </a:lnSpc>
              <a:buNone/>
            </a:pPr>
            <a:endParaRPr lang="en-IN" dirty="0" smtClean="0">
              <a:latin typeface="Times New Roman" panose="02020603050405020304" pitchFamily="18" charset="0"/>
              <a:cs typeface="Times New Roman" panose="02020603050405020304" pitchFamily="18" charset="0"/>
            </a:endParaRPr>
          </a:p>
          <a:p>
            <a:pPr marL="0" indent="0">
              <a:lnSpc>
                <a:spcPct val="150000"/>
              </a:lnSpc>
              <a:buNone/>
            </a:pPr>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paper proposes a rainfall prediction model using </a:t>
            </a:r>
            <a:r>
              <a:rPr lang="en-IN" dirty="0" smtClean="0">
                <a:latin typeface="Times New Roman" panose="02020603050405020304" pitchFamily="18" charset="0"/>
                <a:cs typeface="Times New Roman" panose="02020603050405020304" pitchFamily="18" charset="0"/>
              </a:rPr>
              <a:t>Multiple Linear Regression for </a:t>
            </a:r>
            <a:r>
              <a:rPr lang="en-IN" dirty="0">
                <a:latin typeface="Times New Roman" panose="02020603050405020304" pitchFamily="18" charset="0"/>
                <a:cs typeface="Times New Roman" panose="02020603050405020304" pitchFamily="18" charset="0"/>
              </a:rPr>
              <a:t>Indian dataset. From the results, the proposed machine learning model provides better results than the other algorithms in the literature. The Mean Square Error (MSE), accuracy, correlation are the parameters used to validate the proposed model.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1301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11368" y="635848"/>
            <a:ext cx="10419009" cy="5842225"/>
          </a:xfrm>
        </p:spPr>
        <p:txBody>
          <a:bodyPr>
            <a:noAutofit/>
          </a:bodyPr>
          <a:lstStyle/>
          <a:p>
            <a:pPr>
              <a:lnSpc>
                <a:spcPct val="150000"/>
              </a:lnSpc>
            </a:pPr>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Sam Cramer, Michael Kampouridis, Alex A. Freitas and Antonis Alexandridis, “Predicting Rainfall in the Context of Rainfall Derivatives Using Genetic Programming”, 2015 IEEE Symposium Series on Computational Intelligence, pp. 711 – 718</a:t>
            </a:r>
            <a:r>
              <a:rPr lang="en-US" b="1" dirty="0" smtClean="0">
                <a:latin typeface="Times New Roman" panose="02020603050405020304" pitchFamily="18" charset="0"/>
                <a:cs typeface="Times New Roman" panose="02020603050405020304" pitchFamily="18" charset="0"/>
              </a:rPr>
              <a:t>.</a:t>
            </a:r>
          </a:p>
          <a:p>
            <a:pPr marL="0" indent="0">
              <a:lnSpc>
                <a:spcPct val="150000"/>
              </a:lnSpc>
              <a:buNone/>
            </a:pPr>
            <a:endParaRPr lang="en-IN" dirty="0" smtClean="0">
              <a:latin typeface="Times New Roman" panose="02020603050405020304" pitchFamily="18" charset="0"/>
              <a:cs typeface="Times New Roman" panose="02020603050405020304" pitchFamily="18" charset="0"/>
            </a:endParaRPr>
          </a:p>
          <a:p>
            <a:pPr marL="0" indent="0">
              <a:lnSpc>
                <a:spcPct val="150000"/>
              </a:lnSpc>
              <a:buNone/>
            </a:pPr>
            <a:r>
              <a:rPr lang="en-IN" dirty="0" smtClean="0">
                <a:latin typeface="Times New Roman" panose="02020603050405020304" pitchFamily="18" charset="0"/>
                <a:cs typeface="Times New Roman" panose="02020603050405020304" pitchFamily="18" charset="0"/>
              </a:rPr>
              <a:t>Rainfall </a:t>
            </a:r>
            <a:r>
              <a:rPr lang="en-IN" dirty="0">
                <a:latin typeface="Times New Roman" panose="02020603050405020304" pitchFamily="18" charset="0"/>
                <a:cs typeface="Times New Roman" panose="02020603050405020304" pitchFamily="18" charset="0"/>
              </a:rPr>
              <a:t>is one of the most challenging variables to predict, as it exhibits very unique characteristics. In this paper we outline a new methodology to be carried out by predicting rainfall with Genetic Programming. Results indicate that in general GP significantly outperforms MCRP, which is the dominant approach.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17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a:spLocks noGrp="1"/>
          </p:cNvSpPr>
          <p:nvPr>
            <p:ph idx="1"/>
          </p:nvPr>
        </p:nvSpPr>
        <p:spPr>
          <a:xfrm>
            <a:off x="482600" y="635848"/>
            <a:ext cx="11252200" cy="5842225"/>
          </a:xfrm>
        </p:spPr>
        <p:txBody>
          <a:bodyPr>
            <a:noAutofit/>
          </a:bodyPr>
          <a:lstStyle/>
          <a:p>
            <a:pPr>
              <a:lnSpc>
                <a:spcPct val="150000"/>
              </a:lnSpc>
            </a:pPr>
            <a:r>
              <a:rPr lang="en-US" sz="2000" b="1"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Mr. Sunil Navadia, Mr. Pintukumar Yadav, Mr. Jobin Thomas, Ms. Shakila Shaikh, “Weather Prediction: A novel approach for measuring and analyzing weather data”, International conference on I-SMAC (IoT in Social, Mobile, Analytics and Cloud) (I-SMAC 2017), pp. 414 </a:t>
            </a:r>
            <a:r>
              <a:rPr lang="en-US" b="1" dirty="0" smtClean="0">
                <a:latin typeface="Times New Roman" panose="02020603050405020304" pitchFamily="18" charset="0"/>
                <a:cs typeface="Times New Roman" panose="02020603050405020304" pitchFamily="18" charset="0"/>
              </a:rPr>
              <a:t>– 417</a:t>
            </a:r>
          </a:p>
          <a:p>
            <a:pPr marL="0" indent="0">
              <a:lnSpc>
                <a:spcPct val="150000"/>
              </a:lnSpc>
              <a:buNone/>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generation of data in last few years has increased tremendously and it is expected to increase more in future therefore it is a tedious process to analyze huge chunks of weather data and perform predictive analysis of the same using traditional methods. The project aims to forecast the chances of rainfall by using predictive analysis in Hadoop. The proposed system serves as a tool that takes in the rainfall data from large amount of data as input and predicts the future rainfall with min, max and average rainfall in an efficient manner. Predictive analytic models capture relationships among many factors in a data set to assess risk with a particular set of conditions to assign a score or a weight. These patterns of score/weight found in historical data can be used for predicting the future.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506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63651" y="817992"/>
            <a:ext cx="7959143"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SOFTWARE &amp; HARDWARE REQUIREMENTS</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607971" y="1570303"/>
            <a:ext cx="7070501" cy="4147736"/>
          </a:xfrm>
        </p:spPr>
        <p:txBody>
          <a:bodyPr/>
          <a:lstStyle/>
          <a:p>
            <a:pPr lvl="0" algn="just">
              <a:lnSpc>
                <a:spcPct val="150000"/>
              </a:lnSpc>
              <a:spcBef>
                <a:spcPts val="0"/>
              </a:spcBef>
              <a:buFont typeface="Symbol" panose="05050102010706020507" pitchFamily="18" charset="2"/>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Python v3.6+</a:t>
            </a:r>
          </a:p>
          <a:p>
            <a:pPr lvl="0" algn="just">
              <a:lnSpc>
                <a:spcPct val="150000"/>
              </a:lnSpc>
              <a:spcBef>
                <a:spcPts val="0"/>
              </a:spcBef>
              <a:buFont typeface="Symbol" panose="05050102010706020507" pitchFamily="18" charset="2"/>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PyCharm IDE.</a:t>
            </a:r>
          </a:p>
          <a:p>
            <a:pPr lvl="0" algn="just">
              <a:lnSpc>
                <a:spcPct val="150000"/>
              </a:lnSpc>
              <a:spcBef>
                <a:spcPts val="0"/>
              </a:spcBef>
              <a:buFont typeface="Symbol" panose="05050102010706020507" pitchFamily="18" charset="2"/>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RAM:	       4GB minimum.</a:t>
            </a:r>
          </a:p>
          <a:p>
            <a:pPr lvl="0" algn="just">
              <a:lnSpc>
                <a:spcPct val="150000"/>
              </a:lnSpc>
              <a:spcBef>
                <a:spcPts val="0"/>
              </a:spcBef>
              <a:buFont typeface="Symbol" panose="05050102010706020507" pitchFamily="18" charset="2"/>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Processor: 	Intel I3 (min)</a:t>
            </a:r>
          </a:p>
          <a:p>
            <a:pPr lvl="0" algn="just">
              <a:lnSpc>
                <a:spcPct val="150000"/>
              </a:lnSpc>
              <a:spcBef>
                <a:spcPts val="0"/>
              </a:spcBef>
              <a:buFont typeface="Symbol" panose="05050102010706020507" pitchFamily="18" charset="2"/>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Hard Disk: 	128 GB +</a:t>
            </a:r>
          </a:p>
          <a:p>
            <a:pPr lvl="0" algn="just">
              <a:lnSpc>
                <a:spcPct val="150000"/>
              </a:lnSpc>
              <a:spcBef>
                <a:spcPts val="0"/>
              </a:spcBef>
              <a:buFont typeface="Symbol" panose="05050102010706020507" pitchFamily="18" charset="2"/>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OS: 			Windows 7+</a:t>
            </a:r>
          </a:p>
          <a:p>
            <a:pPr lvl="0" algn="just">
              <a:lnSpc>
                <a:spcPct val="150000"/>
              </a:lnSpc>
              <a:spcBef>
                <a:spcPts val="0"/>
              </a:spcBef>
              <a:buFont typeface="Symbol" panose="05050102010706020507" pitchFamily="18" charset="2"/>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Libraries:        </a:t>
            </a:r>
            <a:r>
              <a:rPr lang="en-US" sz="2000" dirty="0" smtClean="0">
                <a:latin typeface="Times New Roman" panose="02020603050405020304" pitchFamily="18" charset="0"/>
                <a:cs typeface="Times New Roman" panose="02020603050405020304" pitchFamily="18" charset="0"/>
              </a:rPr>
              <a:t>Pandas</a:t>
            </a:r>
            <a:r>
              <a:rPr lang="en-US" sz="2000" dirty="0">
                <a:latin typeface="Times New Roman" panose="02020603050405020304" pitchFamily="18" charset="0"/>
                <a:cs typeface="Times New Roman" panose="02020603050405020304" pitchFamily="18" charset="0"/>
              </a:rPr>
              <a:t>, Numpy, </a:t>
            </a:r>
            <a:r>
              <a:rPr lang="en-US" sz="2000" dirty="0" smtClean="0">
                <a:latin typeface="Times New Roman" panose="02020603050405020304" pitchFamily="18" charset="0"/>
                <a:cs typeface="Times New Roman" panose="02020603050405020304" pitchFamily="18" charset="0"/>
              </a:rPr>
              <a:t>scikit-learn, seaborn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Matplotlib</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solidFill>
                <a:srgbClr val="1C1C1C"/>
              </a:solidFill>
            </a:endParaRPr>
          </a:p>
        </p:txBody>
      </p:sp>
    </p:spTree>
    <p:extLst>
      <p:ext uri="{BB962C8B-B14F-4D97-AF65-F5344CB8AC3E}">
        <p14:creationId xmlns:p14="http://schemas.microsoft.com/office/powerpoint/2010/main" val="37910441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TotalTime>
  <Words>1434</Words>
  <Application>Microsoft Office PowerPoint</Application>
  <PresentationFormat>Widescreen</PresentationFormat>
  <Paragraphs>107</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Century Gothic</vt:lpstr>
      <vt:lpstr>Droid Sans Fallback</vt:lpstr>
      <vt:lpstr>Symbol</vt:lpstr>
      <vt:lpstr>Times New Roman</vt:lpstr>
      <vt:lpstr>Wingdings 3</vt:lpstr>
      <vt:lpstr>Ion</vt:lpstr>
      <vt:lpstr>PowerPoint Presentation</vt:lpstr>
      <vt:lpstr>INDEX</vt:lpstr>
      <vt:lpstr>ABSTRACT</vt:lpstr>
      <vt:lpstr>INTRODUCTION</vt:lpstr>
      <vt:lpstr>LITERATURE REVIEW</vt:lpstr>
      <vt:lpstr>PowerPoint Presentation</vt:lpstr>
      <vt:lpstr>PowerPoint Presentation</vt:lpstr>
      <vt:lpstr>PowerPoint Presentation</vt:lpstr>
      <vt:lpstr>SOFTWARE &amp; HARDWARE REQUIREMENTS</vt:lpstr>
      <vt:lpstr>EXISTING METHOD</vt:lpstr>
      <vt:lpstr>DISADVANTAGES</vt:lpstr>
      <vt:lpstr>PROPOSED METHOD</vt:lpstr>
      <vt:lpstr>ADVANTAGES</vt:lpstr>
      <vt:lpstr>APPLICATIONS</vt:lpstr>
      <vt:lpstr>PowerPoint Presentation</vt:lpstr>
      <vt:lpstr>IMPLEMENTATION</vt:lpstr>
      <vt:lpstr>ALGORITHMS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DILIP PATEL</dc:creator>
  <cp:lastModifiedBy>GAURAV DILIP PATEL</cp:lastModifiedBy>
  <cp:revision>1</cp:revision>
  <dcterms:created xsi:type="dcterms:W3CDTF">2022-04-22T07:47:57Z</dcterms:created>
  <dcterms:modified xsi:type="dcterms:W3CDTF">2022-04-22T07:49:20Z</dcterms:modified>
</cp:coreProperties>
</file>