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301" r:id="rId4"/>
    <p:sldId id="257" r:id="rId5"/>
    <p:sldId id="259" r:id="rId6"/>
    <p:sldId id="278" r:id="rId7"/>
    <p:sldId id="302" r:id="rId8"/>
    <p:sldId id="303" r:id="rId9"/>
    <p:sldId id="304" r:id="rId10"/>
    <p:sldId id="306" r:id="rId11"/>
    <p:sldId id="307" r:id="rId12"/>
    <p:sldId id="31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8" r:id="rId21"/>
    <p:sldId id="322" r:id="rId22"/>
    <p:sldId id="319" r:id="rId23"/>
    <p:sldId id="320" r:id="rId24"/>
    <p:sldId id="321" r:id="rId25"/>
    <p:sldId id="323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62DEF-DC4E-4534-B076-0BF4A4B86736}" v="703" dt="2019-02-28T07:35:40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26C68-ACF8-4949-85FD-EBD5935E2B0D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BADDC-CE95-4193-AEFB-8F0F96C08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E28-B4A6-4A04-8B02-BFA6866856B2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B2B1-5FEE-4900-8D9B-7E9758E5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" TargetMode="External"/><Relationship Id="rId2" Type="http://schemas.openxmlformats.org/officeDocument/2006/relationships/hyperlink" Target="https://en.wikipedia.org/wiki/Encry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laintext" TargetMode="External"/><Relationship Id="rId4" Type="http://schemas.openxmlformats.org/officeDocument/2006/relationships/hyperlink" Target="https://en.wikipedia.org/wiki/Cipherte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is_versicolor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Iris_setos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en.wikipedia.org/wiki/Iris_virgini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9C04-D518-4F4D-82AC-A099CD0F8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Laboratory in Secure Computation in the Cloud</a:t>
            </a:r>
            <a:br>
              <a:rPr lang="en-US" dirty="0"/>
            </a:br>
            <a:r>
              <a:rPr lang="en-US" sz="2700" dirty="0"/>
              <a:t>Adi </a:t>
            </a:r>
            <a:r>
              <a:rPr lang="en-US" sz="2700" dirty="0" err="1"/>
              <a:t>Akavia</a:t>
            </a:r>
            <a:r>
              <a:rPr lang="en-US" sz="2700" dirty="0"/>
              <a:t> University of Haifa, Fall 2019</a:t>
            </a:r>
            <a:br>
              <a:rPr lang="en-US" sz="27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2610-5F8E-46AC-8C54-F1BDEB81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6028"/>
            <a:ext cx="6858000" cy="2584570"/>
          </a:xfrm>
        </p:spPr>
        <p:txBody>
          <a:bodyPr>
            <a:normAutofit/>
          </a:bodyPr>
          <a:lstStyle/>
          <a:p>
            <a:r>
              <a:rPr lang="en-US" sz="2800" dirty="0"/>
              <a:t>Privacy-preserving machine learning SVM inference on FHE encrypted data</a:t>
            </a:r>
            <a:endParaRPr lang="en-US" alt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3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BE03-0C85-4E27-A124-E899BEF6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1128-87B0-472C-85C9-7C021A6CD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Analize the dataset and give best SVM parameters</a:t>
                </a:r>
              </a:p>
              <a:p>
                <a:r>
                  <a:rPr lang="en-US" dirty="0"/>
                  <a:t>Linear and Polynomial Kernel only</a:t>
                </a:r>
              </a:p>
              <a:p>
                <a:r>
                  <a:rPr lang="en-US" dirty="0"/>
                  <a:t>SVM Formula: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</a:t>
                </a:r>
              </a:p>
              <a:p>
                <a:pPr lvl="2"/>
                <a:r>
                  <a:rPr lang="en-US" dirty="0"/>
                  <a:t>Linear 	-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  <a:p>
                <a:pPr lvl="2"/>
                <a:r>
                  <a:rPr lang="en-US" dirty="0"/>
                  <a:t>Polynomial	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dirty="0"/>
                          <m:t> * &lt;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fv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&gt; + </m:t>
                        </m:r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SVM parameters 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𝑐𝑜𝑒𝑓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Polynomial : d ,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1128-87B0-472C-85C9-7C021A6CD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 descr="תמונה קשורה">
            <a:extLst>
              <a:ext uri="{FF2B5EF4-FFF2-40B4-BE49-F238E27FC236}">
                <a16:creationId xmlns:a16="http://schemas.microsoft.com/office/drawing/2014/main" id="{BDD09B08-D2D3-43AB-B4C8-31E4BB4D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5" y="4270099"/>
            <a:ext cx="2052868" cy="19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5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D48-6424-4384-B329-F351CA0C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homomorphic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CEFE-04A3-4A03-AB43-B7C2A21C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Homomorphic encryption</a:t>
            </a:r>
            <a:r>
              <a:rPr lang="en-US" dirty="0"/>
              <a:t> is a form of </a:t>
            </a:r>
            <a:r>
              <a:rPr lang="en-US" dirty="0">
                <a:hlinkClick r:id="rId2" tooltip="Encryption"/>
              </a:rPr>
              <a:t>encryption</a:t>
            </a:r>
            <a:r>
              <a:rPr lang="en-US" dirty="0"/>
              <a:t> that allows </a:t>
            </a:r>
            <a:r>
              <a:rPr lang="en-US" dirty="0">
                <a:hlinkClick r:id="rId3" tooltip="Computation"/>
              </a:rPr>
              <a:t>computation</a:t>
            </a:r>
            <a:r>
              <a:rPr lang="en-US" dirty="0"/>
              <a:t> on </a:t>
            </a:r>
            <a:r>
              <a:rPr lang="en-US" dirty="0">
                <a:hlinkClick r:id="rId4" tooltip="Ciphertext"/>
              </a:rPr>
              <a:t>ciphertexts</a:t>
            </a:r>
            <a:r>
              <a:rPr lang="en-US" dirty="0"/>
              <a:t>, generating an encrypted result which, when decrypted, matches the result of the operations as if they had been performed on the </a:t>
            </a:r>
            <a:r>
              <a:rPr lang="en-US" dirty="0">
                <a:hlinkClick r:id="rId5" tooltip="Plaintext"/>
              </a:rPr>
              <a:t>plaintext</a:t>
            </a:r>
            <a:r>
              <a:rPr lang="en-US" dirty="0"/>
              <a:t>.</a:t>
            </a:r>
          </a:p>
          <a:p>
            <a:r>
              <a:rPr lang="en-US" dirty="0"/>
              <a:t>Useful for </a:t>
            </a:r>
            <a:r>
              <a:rPr lang="en-US" b="1" dirty="0"/>
              <a:t>secure outsourcing </a:t>
            </a:r>
            <a:r>
              <a:rPr lang="en-US" dirty="0"/>
              <a:t>supporting protection of data-in-use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5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70FC-8E81-438C-8153-811E8D7C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BB38-EF59-4D28-B28A-085F829F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5315-EE9F-4343-9AA8-25169A62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052B-E631-475E-961D-EAE0A70E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23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Five stages</a:t>
            </a:r>
          </a:p>
          <a:p>
            <a:r>
              <a:rPr lang="en-US" dirty="0"/>
              <a:t>Setup</a:t>
            </a:r>
          </a:p>
          <a:p>
            <a:pPr lvl="1"/>
            <a:r>
              <a:rPr lang="en-US" dirty="0"/>
              <a:t>Scheme</a:t>
            </a:r>
          </a:p>
          <a:p>
            <a:pPr lvl="1"/>
            <a:r>
              <a:rPr lang="en-US" dirty="0"/>
              <a:t>Security parameters</a:t>
            </a:r>
          </a:p>
          <a:p>
            <a:pPr lvl="1"/>
            <a:r>
              <a:rPr lang="en-US" dirty="0"/>
              <a:t>Functionality parameters</a:t>
            </a:r>
          </a:p>
          <a:p>
            <a:r>
              <a:rPr lang="en-US" dirty="0"/>
              <a:t>Key generation</a:t>
            </a:r>
          </a:p>
          <a:p>
            <a:pPr lvl="1"/>
            <a:r>
              <a:rPr lang="en-US" dirty="0"/>
              <a:t>Secret key, Public key, </a:t>
            </a:r>
            <a:r>
              <a:rPr lang="en-US" dirty="0" err="1"/>
              <a:t>Relinearization</a:t>
            </a:r>
            <a:r>
              <a:rPr lang="en-US" dirty="0"/>
              <a:t> key, Galois keys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A number or a vector of numbers </a:t>
            </a:r>
            <a:r>
              <a:rPr lang="en-US" dirty="0">
                <a:sym typeface="Wingdings" panose="05000000000000000000" pitchFamily="2" charset="2"/>
              </a:rPr>
              <a:t> A cipher text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Decryption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3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C058-4DBC-47FE-B06E-A1D7574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SIMD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3D3D-FBBC-4697-9389-1643CF2D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</a:t>
            </a:r>
            <a:r>
              <a:rPr lang="en-US" dirty="0" err="1"/>
              <a:t>PolyModulusDegree</a:t>
            </a:r>
            <a:r>
              <a:rPr lang="en-US" dirty="0"/>
              <a:t> ; (8192 , 16384)</a:t>
            </a:r>
          </a:p>
          <a:p>
            <a:r>
              <a:rPr lang="en-US" dirty="0"/>
              <a:t>Encrypted cipher text has N/2 slots  (‭4096‬  , 8192)</a:t>
            </a:r>
          </a:p>
          <a:p>
            <a:r>
              <a:rPr lang="en-US" dirty="0"/>
              <a:t>Enc(1,2,3,…) + Enc(1,2,3,…) = Enc(2,4,6,…)</a:t>
            </a:r>
          </a:p>
          <a:p>
            <a:r>
              <a:rPr lang="en-US" dirty="0"/>
              <a:t>Enc(1,2,3,…) x Enc(1,2,3,…) = Enc(1,4,9,…)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C13C1-1063-488E-AB74-34FA9759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5" y="4341239"/>
            <a:ext cx="7496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7B48-90FC-40E8-93EA-CBED8FFD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CKKSEncoder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AF93-E37B-434A-AB7A-DAA56774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CKKSEncoder</a:t>
            </a:r>
            <a:endParaRPr lang="en-US" dirty="0"/>
          </a:p>
          <a:p>
            <a:pPr lvl="1"/>
            <a:r>
              <a:rPr lang="en-US" dirty="0"/>
              <a:t>scheme for computing on encrypted real or complex numbers</a:t>
            </a:r>
          </a:p>
          <a:p>
            <a:pPr lvl="1"/>
            <a:r>
              <a:rPr lang="en-US" dirty="0"/>
              <a:t>To create CKKS plaintexts we need a special encoder: there is no other way  to create them</a:t>
            </a:r>
          </a:p>
          <a:p>
            <a:pPr lvl="1"/>
            <a:r>
              <a:rPr lang="en-US" dirty="0"/>
              <a:t>In CKKS the number of slots is </a:t>
            </a:r>
          </a:p>
          <a:p>
            <a:pPr lvl="2"/>
            <a:r>
              <a:rPr lang="en-US" dirty="0" err="1"/>
              <a:t>PolyModulusDegree</a:t>
            </a:r>
            <a:r>
              <a:rPr lang="en-US" dirty="0"/>
              <a:t> / 2 </a:t>
            </a:r>
          </a:p>
          <a:p>
            <a:pPr lvl="2"/>
            <a:r>
              <a:rPr lang="en-US" dirty="0"/>
              <a:t>each slot encodes one real or complex number</a:t>
            </a:r>
          </a:p>
          <a:p>
            <a:pPr lvl="2"/>
            <a:r>
              <a:rPr lang="en-US" dirty="0"/>
              <a:t>The floating-point coefficients of `input’ will be scaled up by the parameter `scale’</a:t>
            </a:r>
          </a:p>
          <a:p>
            <a:pPr lvl="2"/>
            <a:r>
              <a:rPr lang="en-US" dirty="0"/>
              <a:t>it is instructive to think of the scale as determining the bit-precision of the encoding</a:t>
            </a:r>
          </a:p>
        </p:txBody>
      </p:sp>
    </p:spTree>
    <p:extLst>
      <p:ext uri="{BB962C8B-B14F-4D97-AF65-F5344CB8AC3E}">
        <p14:creationId xmlns:p14="http://schemas.microsoft.com/office/powerpoint/2010/main" val="235728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51C0-3FF3-4A11-83B9-166A1EB8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0A86-6612-48E9-8E81-67D3E986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evaluator can only operate on CYPHERTEXT at same level</a:t>
            </a:r>
          </a:p>
          <a:p>
            <a:r>
              <a:rPr lang="en-US" dirty="0" err="1"/>
              <a:t>Relinearization</a:t>
            </a:r>
            <a:r>
              <a:rPr lang="en-US" dirty="0"/>
              <a:t> , Rescale</a:t>
            </a:r>
          </a:p>
          <a:p>
            <a:r>
              <a:rPr lang="en-US" dirty="0"/>
              <a:t>Encrypted addition and subtraction require that the scales of the inputs </a:t>
            </a:r>
            <a:r>
              <a:rPr lang="en-US" dirty="0" err="1"/>
              <a:t>arethe</a:t>
            </a:r>
            <a:r>
              <a:rPr lang="en-US" dirty="0"/>
              <a:t> same, and also that the encryption parameters (</a:t>
            </a:r>
            <a:r>
              <a:rPr lang="en-US" dirty="0" err="1"/>
              <a:t>ParmsId</a:t>
            </a:r>
            <a:r>
              <a:rPr lang="en-US" dirty="0"/>
              <a:t>) match. If there is a mismatch, Evaluator will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60946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C355-40F0-4B70-BC72-EB3E68FE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39EB-AEC6-48BB-88EB-9DB8FF43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Scale stabilization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RelinearizeInplace</a:t>
            </a:r>
            <a:r>
              <a:rPr lang="en-US" dirty="0"/>
              <a:t> and rescale - after each multiplication</a:t>
            </a:r>
          </a:p>
          <a:p>
            <a:pPr lvl="1"/>
            <a:r>
              <a:rPr lang="en-US" dirty="0"/>
              <a:t>scale stabilization is important because :</a:t>
            </a:r>
          </a:p>
          <a:p>
            <a:pPr lvl="1"/>
            <a:r>
              <a:rPr lang="en-US" dirty="0"/>
              <a:t>avoid out of scaling</a:t>
            </a:r>
          </a:p>
          <a:p>
            <a:pPr lvl="1"/>
            <a:r>
              <a:rPr lang="en-US" dirty="0"/>
              <a:t>keeps performance same level</a:t>
            </a:r>
          </a:p>
          <a:p>
            <a:pPr lvl="1"/>
            <a:r>
              <a:rPr lang="en-US" dirty="0"/>
              <a:t>avoid unnecessary precision</a:t>
            </a:r>
          </a:p>
          <a:p>
            <a:r>
              <a:rPr lang="en-US" dirty="0"/>
              <a:t>Multiplication</a:t>
            </a:r>
          </a:p>
          <a:p>
            <a:pPr lvl="1"/>
            <a:r>
              <a:rPr lang="en-US" dirty="0"/>
              <a:t>the scale grows ~ scale ^2 = </a:t>
            </a:r>
            <a:r>
              <a:rPr lang="en-US" dirty="0" err="1"/>
              <a:t>scales_bits</a:t>
            </a:r>
            <a:r>
              <a:rPr lang="en-US" dirty="0"/>
              <a:t>*2</a:t>
            </a:r>
          </a:p>
          <a:p>
            <a:r>
              <a:rPr lang="en-US" dirty="0" err="1"/>
              <a:t>MaxBitCount</a:t>
            </a:r>
            <a:endParaRPr lang="en-US" dirty="0"/>
          </a:p>
          <a:p>
            <a:pPr lvl="1"/>
            <a:r>
              <a:rPr lang="en-US" dirty="0"/>
              <a:t>max bits allowed per each </a:t>
            </a:r>
            <a:r>
              <a:rPr lang="en-US" dirty="0" err="1"/>
              <a:t>polinomial</a:t>
            </a:r>
            <a:r>
              <a:rPr lang="en-US" dirty="0"/>
              <a:t> degree (</a:t>
            </a:r>
            <a:r>
              <a:rPr lang="en-US" dirty="0" err="1"/>
              <a:t>polyModulusDegree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2492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D0A9-F6D7-4585-8894-4A408520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CF36-3E5F-40AF-A00D-3FA0DE73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CoeffModulus</a:t>
            </a:r>
            <a:endParaRPr lang="en-US" dirty="0"/>
          </a:p>
          <a:p>
            <a:pPr lvl="1"/>
            <a:r>
              <a:rPr lang="en-US" dirty="0"/>
              <a:t>most "problematic"  feature to choose</a:t>
            </a:r>
          </a:p>
          <a:p>
            <a:pPr lvl="1"/>
            <a:r>
              <a:rPr lang="en-US" dirty="0"/>
              <a:t>depends on </a:t>
            </a:r>
            <a:r>
              <a:rPr lang="en-US" dirty="0" err="1"/>
              <a:t>percision</a:t>
            </a:r>
            <a:r>
              <a:rPr lang="en-US" dirty="0"/>
              <a:t> and calculation depth</a:t>
            </a:r>
          </a:p>
          <a:p>
            <a:pPr lvl="1"/>
            <a:r>
              <a:rPr lang="en-US" dirty="0"/>
              <a:t>Guideline</a:t>
            </a:r>
          </a:p>
          <a:p>
            <a:pPr lvl="2"/>
            <a:r>
              <a:rPr lang="en-US" dirty="0"/>
              <a:t>first prime = Choose a 60-bit prime as the first prime in </a:t>
            </a:r>
            <a:r>
              <a:rPr lang="en-US" dirty="0" err="1"/>
              <a:t>CoeffModulus</a:t>
            </a:r>
            <a:r>
              <a:rPr lang="en-US" dirty="0"/>
              <a:t>. This will give the highest precision when decrypting.</a:t>
            </a:r>
          </a:p>
          <a:p>
            <a:pPr lvl="2"/>
            <a:r>
              <a:rPr lang="en-US" dirty="0"/>
              <a:t>choose another 60-bit prime as the last element of </a:t>
            </a:r>
            <a:r>
              <a:rPr lang="en-US" dirty="0" err="1"/>
              <a:t>CoeffModulus</a:t>
            </a:r>
            <a:r>
              <a:rPr lang="en-US" dirty="0"/>
              <a:t>, as this will be used as the </a:t>
            </a:r>
            <a:r>
              <a:rPr lang="en-US" u="sng" dirty="0"/>
              <a:t>special prime</a:t>
            </a:r>
            <a:r>
              <a:rPr lang="en-US" dirty="0"/>
              <a:t> and should be as large as the largest of the other primes.</a:t>
            </a:r>
          </a:p>
          <a:p>
            <a:pPr lvl="2"/>
            <a:r>
              <a:rPr lang="en-US" dirty="0"/>
              <a:t>Choose the intermediate primes to be close to each other</a:t>
            </a:r>
          </a:p>
          <a:p>
            <a:pPr lvl="1"/>
            <a:r>
              <a:rPr lang="en-US" dirty="0"/>
              <a:t>minimum bits :  </a:t>
            </a:r>
            <a:r>
              <a:rPr lang="en-US" sz="1800" dirty="0"/>
              <a:t>2^bit_size - 2 * </a:t>
            </a:r>
            <a:r>
              <a:rPr lang="en-US" sz="1800" dirty="0" err="1"/>
              <a:t>ntt_size</a:t>
            </a:r>
            <a:r>
              <a:rPr lang="en-US" sz="1800" dirty="0"/>
              <a:t>(</a:t>
            </a:r>
            <a:r>
              <a:rPr lang="en-US" sz="1800" dirty="0" err="1"/>
              <a:t>polyModulusDegree</a:t>
            </a:r>
            <a:r>
              <a:rPr lang="en-US" sz="1800" dirty="0"/>
              <a:t>) + 1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0F6E-6B0A-4538-BCFF-E20E9D6A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46E6-AEF1-4067-B33C-D6E08F6E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ParmsId</a:t>
            </a:r>
            <a:endParaRPr lang="en-US" dirty="0"/>
          </a:p>
          <a:p>
            <a:pPr lvl="1"/>
            <a:r>
              <a:rPr lang="en-US" dirty="0"/>
              <a:t>Encrypted multiplication addition and subtraction require that the scales of the inputs are the same, and also that the encryption parameters (</a:t>
            </a:r>
            <a:r>
              <a:rPr lang="en-US" dirty="0" err="1"/>
              <a:t>ParmsId</a:t>
            </a:r>
            <a:r>
              <a:rPr lang="en-US" dirty="0"/>
              <a:t>) match</a:t>
            </a:r>
          </a:p>
          <a:p>
            <a:r>
              <a:rPr lang="en-US" dirty="0" err="1"/>
              <a:t>MultiplyPlain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Multiply by 0 is not allowed ( use 1e-9).</a:t>
            </a:r>
          </a:p>
          <a:p>
            <a:r>
              <a:rPr lang="en-US" dirty="0"/>
              <a:t>Rotation</a:t>
            </a:r>
          </a:p>
          <a:p>
            <a:pPr lvl="1"/>
            <a:r>
              <a:rPr lang="en-US" dirty="0"/>
              <a:t>Needs Galois Keys = expensive. </a:t>
            </a:r>
          </a:p>
          <a:p>
            <a:pPr lvl="1"/>
            <a:r>
              <a:rPr lang="en-US" dirty="0"/>
              <a:t>rotations do not consume any noise budget</a:t>
            </a:r>
          </a:p>
        </p:txBody>
      </p:sp>
    </p:spTree>
    <p:extLst>
      <p:ext uri="{BB962C8B-B14F-4D97-AF65-F5344CB8AC3E}">
        <p14:creationId xmlns:p14="http://schemas.microsoft.com/office/powerpoint/2010/main" val="31269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9C04-D518-4F4D-82AC-A099CD0F8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Presenting Students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D2610-5F8E-46AC-8C54-F1BDEB81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1922091"/>
          </a:xfrm>
        </p:spPr>
        <p:txBody>
          <a:bodyPr>
            <a:normAutofit/>
          </a:bodyPr>
          <a:lstStyle/>
          <a:p>
            <a:r>
              <a:rPr lang="en-US" dirty="0"/>
              <a:t>Gal Savranevski</a:t>
            </a:r>
          </a:p>
        </p:txBody>
      </p:sp>
    </p:spTree>
    <p:extLst>
      <p:ext uri="{BB962C8B-B14F-4D97-AF65-F5344CB8AC3E}">
        <p14:creationId xmlns:p14="http://schemas.microsoft.com/office/powerpoint/2010/main" val="194199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6CB-0C1F-43E4-B319-FF129EB6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and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3AA4-1628-47B8-8D0E-79113086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“Plain” SVM implementation .</a:t>
            </a:r>
          </a:p>
          <a:p>
            <a:r>
              <a:rPr lang="en-US" dirty="0"/>
              <a:t>IRIS</a:t>
            </a:r>
          </a:p>
          <a:p>
            <a:pPr lvl="1"/>
            <a:r>
              <a:rPr lang="en-US" dirty="0"/>
              <a:t>Find parameters with SCIKIT</a:t>
            </a:r>
          </a:p>
          <a:p>
            <a:pPr lvl="1"/>
            <a:r>
              <a:rPr lang="en-US" dirty="0"/>
              <a:t>Simple program : </a:t>
            </a:r>
          </a:p>
          <a:p>
            <a:pPr lvl="2"/>
            <a:r>
              <a:rPr lang="en-US" dirty="0"/>
              <a:t>no loops , custom made data struct</a:t>
            </a:r>
          </a:p>
          <a:p>
            <a:pPr lvl="2"/>
            <a:r>
              <a:rPr lang="en-US" dirty="0"/>
              <a:t>With / Without: </a:t>
            </a:r>
            <a:r>
              <a:rPr lang="en-US" dirty="0" err="1"/>
              <a:t>Relinearizetion</a:t>
            </a:r>
            <a:r>
              <a:rPr lang="en-US" dirty="0"/>
              <a:t> , rescale</a:t>
            </a:r>
          </a:p>
          <a:p>
            <a:pPr lvl="2"/>
            <a:r>
              <a:rPr lang="en-US" dirty="0"/>
              <a:t>Different scales (precision, performance)</a:t>
            </a:r>
          </a:p>
          <a:p>
            <a:pPr lvl="2"/>
            <a:r>
              <a:rPr lang="en-US" dirty="0"/>
              <a:t>Linear kernel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Generalize implementation (suitable not only for iris)</a:t>
            </a:r>
          </a:p>
          <a:p>
            <a:pPr lvl="2"/>
            <a:r>
              <a:rPr lang="en-US" dirty="0"/>
              <a:t>Use loops and general data structs </a:t>
            </a:r>
          </a:p>
          <a:p>
            <a:pPr lvl="2"/>
            <a:r>
              <a:rPr lang="en-US" dirty="0"/>
              <a:t>No SIMD</a:t>
            </a:r>
          </a:p>
          <a:p>
            <a:pPr lvl="2"/>
            <a:r>
              <a:rPr lang="en-US" dirty="0"/>
              <a:t>Linear kernel only</a:t>
            </a:r>
          </a:p>
          <a:p>
            <a:pPr lvl="2"/>
            <a:r>
              <a:rPr lang="en-US" dirty="0"/>
              <a:t>Polynomial kernel</a:t>
            </a:r>
          </a:p>
          <a:p>
            <a:pPr lvl="3"/>
            <a:r>
              <a:rPr lang="en-US" dirty="0"/>
              <a:t> </a:t>
            </a:r>
            <a:r>
              <a:rPr lang="en-US" sz="1500" dirty="0" err="1"/>
              <a:t>CoeffModulus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vs </a:t>
            </a:r>
            <a:r>
              <a:rPr lang="en-US" sz="1500" dirty="0" err="1">
                <a:sym typeface="Wingdings" panose="05000000000000000000" pitchFamily="2" charset="2"/>
              </a:rPr>
              <a:t>PolynomialDegree</a:t>
            </a:r>
            <a:r>
              <a:rPr lang="en-US" sz="1500" dirty="0">
                <a:sym typeface="Wingdings" panose="05000000000000000000" pitchFamily="2" charset="2"/>
              </a:rPr>
              <a:t> vs performance vs generalization 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First SIMD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0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4458-EA2D-46E7-B174-B31BBB32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and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E293-AB5F-431B-8A78-51773D3D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implementation</a:t>
            </a:r>
          </a:p>
          <a:p>
            <a:pPr lvl="1"/>
            <a:r>
              <a:rPr lang="en-US" dirty="0"/>
              <a:t>Circle Depth </a:t>
            </a:r>
          </a:p>
          <a:p>
            <a:pPr lvl="2"/>
            <a:r>
              <a:rPr lang="en-US" dirty="0"/>
              <a:t>Linear = 2</a:t>
            </a:r>
          </a:p>
          <a:p>
            <a:pPr lvl="2"/>
            <a:r>
              <a:rPr lang="en-US" dirty="0" err="1"/>
              <a:t>Plynomial</a:t>
            </a:r>
            <a:r>
              <a:rPr lang="en-US" dirty="0"/>
              <a:t> = d+3  </a:t>
            </a:r>
          </a:p>
        </p:txBody>
      </p:sp>
    </p:spTree>
    <p:extLst>
      <p:ext uri="{BB962C8B-B14F-4D97-AF65-F5344CB8AC3E}">
        <p14:creationId xmlns:p14="http://schemas.microsoft.com/office/powerpoint/2010/main" val="277698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B201-E151-4365-B3A2-84C78553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and SEAL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9D818-17D3-412B-8F54-2A9E0F485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SIMD</a:t>
                </a:r>
              </a:p>
              <a:p>
                <a:pPr lvl="1"/>
                <a:r>
                  <a:rPr lang="en-US" dirty="0"/>
                  <a:t>Implement IP with rotation 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)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9D818-17D3-412B-8F54-2A9E0F485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776F07-C2AF-422C-A009-9BCC7241C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992"/>
              </p:ext>
            </p:extLst>
          </p:nvPr>
        </p:nvGraphicFramePr>
        <p:xfrm>
          <a:off x="745724" y="2867484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5C0872-97EF-454F-A280-932A19AD3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33230"/>
              </p:ext>
            </p:extLst>
          </p:nvPr>
        </p:nvGraphicFramePr>
        <p:xfrm>
          <a:off x="4572000" y="3419599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A416D-5B31-4460-A769-6A765FAF18E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72508" y="3062793"/>
            <a:ext cx="2112884" cy="356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DFD049-1B4D-48BA-A3D5-A4C937A255AD}"/>
              </a:ext>
            </a:extLst>
          </p:cNvPr>
          <p:cNvSpPr txBox="1"/>
          <p:nvPr/>
        </p:nvSpPr>
        <p:spPr>
          <a:xfrm>
            <a:off x="4971494" y="2764938"/>
            <a:ext cx="1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(1)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2B4532-5C06-43C9-B9B8-13B8B11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59164"/>
              </p:ext>
            </p:extLst>
          </p:nvPr>
        </p:nvGraphicFramePr>
        <p:xfrm>
          <a:off x="745727" y="3811158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513D8B-4D46-450C-82FA-12B93622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16113"/>
              </p:ext>
            </p:extLst>
          </p:nvPr>
        </p:nvGraphicFramePr>
        <p:xfrm>
          <a:off x="745724" y="4584048"/>
          <a:ext cx="3448016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4E5A47-3064-4C2E-A1D8-44A6C368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39109"/>
              </p:ext>
            </p:extLst>
          </p:nvPr>
        </p:nvGraphicFramePr>
        <p:xfrm>
          <a:off x="4572000" y="5081693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2+3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41D00FA-09AF-4E8F-8B52-53045D44A02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172508" y="4724887"/>
            <a:ext cx="2112884" cy="356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3020CC-E05F-4321-82DF-F7E15C7DB568}"/>
              </a:ext>
            </a:extLst>
          </p:cNvPr>
          <p:cNvSpPr txBox="1"/>
          <p:nvPr/>
        </p:nvSpPr>
        <p:spPr>
          <a:xfrm>
            <a:off x="4971494" y="4427032"/>
            <a:ext cx="1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(2)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CD22C07-1888-417F-BDA2-B4D82CC4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99292"/>
              </p:ext>
            </p:extLst>
          </p:nvPr>
        </p:nvGraphicFramePr>
        <p:xfrm>
          <a:off x="766956" y="5419575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6+7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7+8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2+3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sp>
        <p:nvSpPr>
          <p:cNvPr id="20" name="Plus Sign 19">
            <a:extLst>
              <a:ext uri="{FF2B5EF4-FFF2-40B4-BE49-F238E27FC236}">
                <a16:creationId xmlns:a16="http://schemas.microsoft.com/office/drawing/2014/main" id="{8ABB8E91-996A-42A2-8796-6D6C96E94D0A}"/>
              </a:ext>
            </a:extLst>
          </p:cNvPr>
          <p:cNvSpPr/>
          <p:nvPr/>
        </p:nvSpPr>
        <p:spPr>
          <a:xfrm>
            <a:off x="2228295" y="3358350"/>
            <a:ext cx="372030" cy="356806"/>
          </a:xfrm>
          <a:prstGeom prst="mathPlus">
            <a:avLst>
              <a:gd name="adj1" fmla="val 22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E9465024-E0F9-4A62-B135-C41F5282D16F}"/>
              </a:ext>
            </a:extLst>
          </p:cNvPr>
          <p:cNvSpPr/>
          <p:nvPr/>
        </p:nvSpPr>
        <p:spPr>
          <a:xfrm>
            <a:off x="2228295" y="4998551"/>
            <a:ext cx="372030" cy="356806"/>
          </a:xfrm>
          <a:prstGeom prst="mathPlus">
            <a:avLst>
              <a:gd name="adj1" fmla="val 22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3F05E79-A535-427B-839F-71AAB3D8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1338"/>
              </p:ext>
            </p:extLst>
          </p:nvPr>
        </p:nvGraphicFramePr>
        <p:xfrm>
          <a:off x="745724" y="6147993"/>
          <a:ext cx="3426784" cy="3906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8348">
                  <a:extLst>
                    <a:ext uri="{9D8B030D-6E8A-4147-A177-3AD203B41FA5}">
                      <a16:colId xmlns:a16="http://schemas.microsoft.com/office/drawing/2014/main" val="3094557424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879809855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88113633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341568015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09907787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565739622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1315566309"/>
                    </a:ext>
                  </a:extLst>
                </a:gridCol>
                <a:gridCol w="428348">
                  <a:extLst>
                    <a:ext uri="{9D8B030D-6E8A-4147-A177-3AD203B41FA5}">
                      <a16:colId xmlns:a16="http://schemas.microsoft.com/office/drawing/2014/main" val="648498025"/>
                    </a:ext>
                  </a:extLst>
                </a:gridCol>
              </a:tblGrid>
              <a:tr h="3906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5..8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2+3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19091"/>
                  </a:ext>
                </a:extLst>
              </a:tr>
            </a:tbl>
          </a:graphicData>
        </a:graphic>
      </p:graphicFrame>
      <p:sp>
        <p:nvSpPr>
          <p:cNvPr id="25" name="Equals 24">
            <a:extLst>
              <a:ext uri="{FF2B5EF4-FFF2-40B4-BE49-F238E27FC236}">
                <a16:creationId xmlns:a16="http://schemas.microsoft.com/office/drawing/2014/main" id="{E6E78FCD-811A-4678-BB25-EA9B70D14BD4}"/>
              </a:ext>
            </a:extLst>
          </p:cNvPr>
          <p:cNvSpPr/>
          <p:nvPr/>
        </p:nvSpPr>
        <p:spPr>
          <a:xfrm>
            <a:off x="2325950" y="4212129"/>
            <a:ext cx="246909" cy="369332"/>
          </a:xfrm>
          <a:prstGeom prst="mathEqual">
            <a:avLst>
              <a:gd name="adj1" fmla="val 163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A3BC2E14-9035-47B7-A698-4F1E05CE173C}"/>
              </a:ext>
            </a:extLst>
          </p:cNvPr>
          <p:cNvSpPr/>
          <p:nvPr/>
        </p:nvSpPr>
        <p:spPr>
          <a:xfrm>
            <a:off x="2325950" y="5752599"/>
            <a:ext cx="246909" cy="369332"/>
          </a:xfrm>
          <a:prstGeom prst="mathEqual">
            <a:avLst>
              <a:gd name="adj1" fmla="val 163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37A850-4E81-467D-8ECE-4CCEBE67B700}"/>
              </a:ext>
            </a:extLst>
          </p:cNvPr>
          <p:cNvCxnSpPr>
            <a:cxnSpLocks/>
          </p:cNvCxnSpPr>
          <p:nvPr/>
        </p:nvCxnSpPr>
        <p:spPr>
          <a:xfrm>
            <a:off x="4193740" y="6343302"/>
            <a:ext cx="2029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33AB5-897D-4DD8-A03B-EA4649FA6922}"/>
              </a:ext>
            </a:extLst>
          </p:cNvPr>
          <p:cNvSpPr txBox="1"/>
          <p:nvPr/>
        </p:nvSpPr>
        <p:spPr>
          <a:xfrm>
            <a:off x="4971494" y="5996362"/>
            <a:ext cx="11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(4)</a:t>
            </a:r>
          </a:p>
        </p:txBody>
      </p:sp>
    </p:spTree>
    <p:extLst>
      <p:ext uri="{BB962C8B-B14F-4D97-AF65-F5344CB8AC3E}">
        <p14:creationId xmlns:p14="http://schemas.microsoft.com/office/powerpoint/2010/main" val="261462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6093-8564-4808-93D6-68807710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and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5656-A957-49B1-829B-5F89369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Mashroom</a:t>
            </a:r>
            <a:r>
              <a:rPr lang="en-US" dirty="0"/>
              <a:t> (Lets complicate)</a:t>
            </a:r>
          </a:p>
          <a:p>
            <a:pPr lvl="1"/>
            <a:r>
              <a:rPr lang="en-US" dirty="0"/>
              <a:t>Preprocess and Find best parameters with SCIKIT</a:t>
            </a:r>
          </a:p>
          <a:p>
            <a:pPr lvl="1"/>
            <a:r>
              <a:rPr lang="en-US" dirty="0"/>
              <a:t>Calculate score with SCIKIT</a:t>
            </a:r>
          </a:p>
          <a:p>
            <a:pPr lvl="1"/>
            <a:r>
              <a:rPr lang="en-US" dirty="0"/>
              <a:t>Run with SEAL ( or TRY to run…)</a:t>
            </a:r>
          </a:p>
          <a:p>
            <a:pPr lvl="1"/>
            <a:r>
              <a:rPr lang="en-US" dirty="0"/>
              <a:t>Many hours ….</a:t>
            </a:r>
          </a:p>
          <a:p>
            <a:pPr lvl="2"/>
            <a:r>
              <a:rPr lang="en-US" dirty="0"/>
              <a:t>Bugs in implementation</a:t>
            </a:r>
          </a:p>
          <a:p>
            <a:pPr lvl="2"/>
            <a:r>
              <a:rPr lang="en-US" dirty="0"/>
              <a:t>Poor Performance</a:t>
            </a:r>
          </a:p>
          <a:p>
            <a:pPr lvl="1"/>
            <a:r>
              <a:rPr lang="en-US" dirty="0"/>
              <a:t>POOR PERFOMANCE (20 sec per record)</a:t>
            </a:r>
          </a:p>
          <a:p>
            <a:pPr lvl="2"/>
            <a:r>
              <a:rPr lang="en-US" dirty="0"/>
              <a:t>16 sec for IP!!!</a:t>
            </a:r>
          </a:p>
          <a:p>
            <a:pPr lvl="2"/>
            <a:r>
              <a:rPr lang="en-US" dirty="0"/>
              <a:t>Try with regular IP implementation (35 sec per record)</a:t>
            </a:r>
          </a:p>
          <a:p>
            <a:pPr lvl="3"/>
            <a:r>
              <a:rPr lang="en-US" dirty="0"/>
              <a:t>0 in plaintext multiplication</a:t>
            </a:r>
          </a:p>
          <a:p>
            <a:pPr lvl="3"/>
            <a:r>
              <a:rPr lang="en-US" dirty="0"/>
              <a:t>25sec for IP</a:t>
            </a:r>
          </a:p>
          <a:p>
            <a:pPr lvl="2"/>
            <a:r>
              <a:rPr lang="en-US" dirty="0"/>
              <a:t> Parallel computation (use all CPUS by running many instances)</a:t>
            </a:r>
          </a:p>
          <a:p>
            <a:pPr lvl="2"/>
            <a:r>
              <a:rPr lang="en-US" dirty="0"/>
              <a:t>Still poor performance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8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1D1-75A3-4BEF-BD77-EB9D4D97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and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E59B-62B6-41F0-8C0C-CB3ADDA2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(POWER FULL) SIMD</a:t>
            </a:r>
          </a:p>
          <a:p>
            <a:pPr lvl="1"/>
            <a:r>
              <a:rPr lang="en-US" dirty="0"/>
              <a:t>Apply prediction for many records</a:t>
            </a:r>
          </a:p>
          <a:p>
            <a:pPr lvl="1"/>
            <a:r>
              <a:rPr lang="en-US" dirty="0"/>
              <a:t> Each </a:t>
            </a:r>
            <a:r>
              <a:rPr lang="en-US" dirty="0" err="1"/>
              <a:t>CiherText</a:t>
            </a:r>
            <a:r>
              <a:rPr lang="en-US" dirty="0"/>
              <a:t> have N/slots </a:t>
            </a:r>
          </a:p>
          <a:p>
            <a:pPr lvl="1"/>
            <a:r>
              <a:rPr lang="en-US" dirty="0"/>
              <a:t>if N = 16384 ,Num of slots = 8192 </a:t>
            </a:r>
          </a:p>
          <a:p>
            <a:pPr lvl="1"/>
            <a:r>
              <a:rPr lang="en-US" dirty="0" err="1"/>
              <a:t>Mashroom</a:t>
            </a:r>
            <a:r>
              <a:rPr lang="en-US" dirty="0"/>
              <a:t> record has 22 features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So we can apply prediction for ~200(!!!) records at once (!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BEC53-0A51-4473-BB33-93B915D3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05809"/>
              </p:ext>
            </p:extLst>
          </p:nvPr>
        </p:nvGraphicFramePr>
        <p:xfrm>
          <a:off x="452761" y="4208016"/>
          <a:ext cx="8062600" cy="553592"/>
        </p:xfrm>
        <a:graphic>
          <a:graphicData uri="http://schemas.openxmlformats.org/drawingml/2006/table">
            <a:tbl>
              <a:tblPr/>
              <a:tblGrid>
                <a:gridCol w="403130">
                  <a:extLst>
                    <a:ext uri="{9D8B030D-6E8A-4147-A177-3AD203B41FA5}">
                      <a16:colId xmlns:a16="http://schemas.microsoft.com/office/drawing/2014/main" val="61772425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810164551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317653359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142752248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215974193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545853052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427950497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1256034767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454475820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4211632226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415526888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119043528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100089047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39509713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4273267897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37037242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2855571728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541112224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1704822058"/>
                    </a:ext>
                  </a:extLst>
                </a:gridCol>
                <a:gridCol w="403130">
                  <a:extLst>
                    <a:ext uri="{9D8B030D-6E8A-4147-A177-3AD203B41FA5}">
                      <a16:colId xmlns:a16="http://schemas.microsoft.com/office/drawing/2014/main" val="3095035230"/>
                    </a:ext>
                  </a:extLst>
                </a:gridCol>
              </a:tblGrid>
              <a:tr h="5535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53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55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B631-867C-4F2A-B362-ADF6281F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 and SEAL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65A1-F7AF-4FF9-87B7-02109384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PowerFull</a:t>
            </a:r>
            <a:r>
              <a:rPr lang="en-US" dirty="0"/>
              <a:t> SIMD</a:t>
            </a:r>
          </a:p>
          <a:p>
            <a:pPr lvl="1"/>
            <a:r>
              <a:rPr lang="en-US" dirty="0"/>
              <a:t>The client and the server need to agree on number of </a:t>
            </a:r>
            <a:r>
              <a:rPr lang="en-US" dirty="0" err="1"/>
              <a:t>concated</a:t>
            </a:r>
            <a:r>
              <a:rPr lang="en-US" dirty="0"/>
              <a:t> records </a:t>
            </a:r>
          </a:p>
          <a:p>
            <a:pPr lvl="1"/>
            <a:r>
              <a:rPr lang="en-US" b="1" dirty="0"/>
              <a:t>Average Predict: 107 </a:t>
            </a:r>
            <a:r>
              <a:rPr lang="en-US" b="1" dirty="0" err="1"/>
              <a:t>ms</a:t>
            </a:r>
            <a:r>
              <a:rPr lang="en-US" b="1" dirty="0"/>
              <a:t> (without parallel processing)</a:t>
            </a:r>
          </a:p>
        </p:txBody>
      </p:sp>
    </p:spTree>
    <p:extLst>
      <p:ext uri="{BB962C8B-B14F-4D97-AF65-F5344CB8AC3E}">
        <p14:creationId xmlns:p14="http://schemas.microsoft.com/office/powerpoint/2010/main" val="230496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B8C9-CD1B-4575-B0C4-8550DBC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A3BC-C421-4C65-A476-24ED2EDA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1. cap-shape: bell=</a:t>
            </a:r>
            <a:r>
              <a:rPr lang="en-US" dirty="0" err="1"/>
              <a:t>b,conical</a:t>
            </a:r>
            <a:r>
              <a:rPr lang="en-US" dirty="0"/>
              <a:t>=</a:t>
            </a:r>
            <a:r>
              <a:rPr lang="en-US" dirty="0" err="1"/>
              <a:t>c,convex</a:t>
            </a:r>
            <a:r>
              <a:rPr lang="en-US" dirty="0"/>
              <a:t>=</a:t>
            </a:r>
            <a:r>
              <a:rPr lang="en-US" dirty="0" err="1"/>
              <a:t>x,flat</a:t>
            </a:r>
            <a:r>
              <a:rPr lang="en-US" dirty="0"/>
              <a:t>=f, knobbed=</a:t>
            </a:r>
            <a:r>
              <a:rPr lang="en-US" dirty="0" err="1"/>
              <a:t>k,sunken</a:t>
            </a:r>
            <a:r>
              <a:rPr lang="en-US" dirty="0"/>
              <a:t>=s</a:t>
            </a:r>
            <a:br>
              <a:rPr lang="en-US" dirty="0"/>
            </a:br>
            <a:r>
              <a:rPr lang="en-US" dirty="0"/>
              <a:t>2. cap-surface: fibrous=</a:t>
            </a:r>
            <a:r>
              <a:rPr lang="en-US" dirty="0" err="1"/>
              <a:t>f,grooves</a:t>
            </a:r>
            <a:r>
              <a:rPr lang="en-US" dirty="0"/>
              <a:t>=</a:t>
            </a:r>
            <a:r>
              <a:rPr lang="en-US" dirty="0" err="1"/>
              <a:t>g,scaly</a:t>
            </a:r>
            <a:r>
              <a:rPr lang="en-US" dirty="0"/>
              <a:t>=</a:t>
            </a:r>
            <a:r>
              <a:rPr lang="en-US" dirty="0" err="1"/>
              <a:t>y,smooth</a:t>
            </a:r>
            <a:r>
              <a:rPr lang="en-US" dirty="0"/>
              <a:t>=s</a:t>
            </a:r>
            <a:br>
              <a:rPr lang="en-US" dirty="0"/>
            </a:br>
            <a:r>
              <a:rPr lang="en-US" dirty="0"/>
              <a:t>3. cap-color: brown=</a:t>
            </a:r>
            <a:r>
              <a:rPr lang="en-US" dirty="0" err="1"/>
              <a:t>n,buff</a:t>
            </a:r>
            <a:r>
              <a:rPr lang="en-US" dirty="0"/>
              <a:t>=</a:t>
            </a:r>
            <a:r>
              <a:rPr lang="en-US" dirty="0" err="1"/>
              <a:t>b,cinnamon</a:t>
            </a:r>
            <a:r>
              <a:rPr lang="en-US" dirty="0"/>
              <a:t>=</a:t>
            </a:r>
            <a:r>
              <a:rPr lang="en-US" dirty="0" err="1"/>
              <a:t>c,gray</a:t>
            </a:r>
            <a:r>
              <a:rPr lang="en-US" dirty="0"/>
              <a:t>=</a:t>
            </a:r>
            <a:r>
              <a:rPr lang="en-US" dirty="0" err="1"/>
              <a:t>g,green</a:t>
            </a:r>
            <a:r>
              <a:rPr lang="en-US" dirty="0"/>
              <a:t>=r, pink=</a:t>
            </a:r>
            <a:r>
              <a:rPr lang="en-US" dirty="0" err="1"/>
              <a:t>p,purple</a:t>
            </a:r>
            <a:r>
              <a:rPr lang="en-US" dirty="0"/>
              <a:t>=</a:t>
            </a:r>
            <a:r>
              <a:rPr lang="en-US" dirty="0" err="1"/>
              <a:t>u,red</a:t>
            </a:r>
            <a:r>
              <a:rPr lang="en-US" dirty="0"/>
              <a:t>=</a:t>
            </a:r>
            <a:r>
              <a:rPr lang="en-US" dirty="0" err="1"/>
              <a:t>e,white</a:t>
            </a:r>
            <a:r>
              <a:rPr lang="en-US" dirty="0"/>
              <a:t>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4. bruises?: bruises=</a:t>
            </a:r>
            <a:r>
              <a:rPr lang="en-US" dirty="0" err="1"/>
              <a:t>t,no</a:t>
            </a:r>
            <a:r>
              <a:rPr lang="en-US" dirty="0"/>
              <a:t>=f</a:t>
            </a:r>
            <a:br>
              <a:rPr lang="en-US" dirty="0"/>
            </a:br>
            <a:r>
              <a:rPr lang="en-US" dirty="0"/>
              <a:t>5. odor: almond=</a:t>
            </a:r>
            <a:r>
              <a:rPr lang="en-US" dirty="0" err="1"/>
              <a:t>a,anise</a:t>
            </a:r>
            <a:r>
              <a:rPr lang="en-US" dirty="0"/>
              <a:t>=</a:t>
            </a:r>
            <a:r>
              <a:rPr lang="en-US" dirty="0" err="1"/>
              <a:t>l,creosote</a:t>
            </a:r>
            <a:r>
              <a:rPr lang="en-US" dirty="0"/>
              <a:t>=</a:t>
            </a:r>
            <a:r>
              <a:rPr lang="en-US" dirty="0" err="1"/>
              <a:t>c,fishy</a:t>
            </a:r>
            <a:r>
              <a:rPr lang="en-US" dirty="0"/>
              <a:t>=</a:t>
            </a:r>
            <a:r>
              <a:rPr lang="en-US" dirty="0" err="1"/>
              <a:t>y,foul</a:t>
            </a:r>
            <a:r>
              <a:rPr lang="en-US" dirty="0"/>
              <a:t>=f, musty=</a:t>
            </a:r>
            <a:r>
              <a:rPr lang="en-US" dirty="0" err="1"/>
              <a:t>m,none</a:t>
            </a:r>
            <a:r>
              <a:rPr lang="en-US" dirty="0"/>
              <a:t>=</a:t>
            </a:r>
            <a:r>
              <a:rPr lang="en-US" dirty="0" err="1"/>
              <a:t>n,pungent</a:t>
            </a:r>
            <a:r>
              <a:rPr lang="en-US" dirty="0"/>
              <a:t>=</a:t>
            </a:r>
            <a:r>
              <a:rPr lang="en-US" dirty="0" err="1"/>
              <a:t>p,spicy</a:t>
            </a:r>
            <a:r>
              <a:rPr lang="en-US" dirty="0"/>
              <a:t>=s</a:t>
            </a:r>
            <a:br>
              <a:rPr lang="en-US" dirty="0"/>
            </a:br>
            <a:r>
              <a:rPr lang="en-US" dirty="0"/>
              <a:t>6. gill-attachment: attached=</a:t>
            </a:r>
            <a:r>
              <a:rPr lang="en-US" dirty="0" err="1"/>
              <a:t>a,descending</a:t>
            </a:r>
            <a:r>
              <a:rPr lang="en-US" dirty="0"/>
              <a:t>=</a:t>
            </a:r>
            <a:r>
              <a:rPr lang="en-US" dirty="0" err="1"/>
              <a:t>d,free</a:t>
            </a:r>
            <a:r>
              <a:rPr lang="en-US" dirty="0"/>
              <a:t>=</a:t>
            </a:r>
            <a:r>
              <a:rPr lang="en-US" dirty="0" err="1"/>
              <a:t>f,notched</a:t>
            </a:r>
            <a:r>
              <a:rPr lang="en-US" dirty="0"/>
              <a:t>=n</a:t>
            </a:r>
            <a:br>
              <a:rPr lang="en-US" dirty="0"/>
            </a:br>
            <a:r>
              <a:rPr lang="en-US" dirty="0"/>
              <a:t>7. gill-spacing: close=</a:t>
            </a:r>
            <a:r>
              <a:rPr lang="en-US" dirty="0" err="1"/>
              <a:t>c,crowded</a:t>
            </a:r>
            <a:r>
              <a:rPr lang="en-US" dirty="0"/>
              <a:t>=</a:t>
            </a:r>
            <a:r>
              <a:rPr lang="en-US" dirty="0" err="1"/>
              <a:t>w,distant</a:t>
            </a:r>
            <a:r>
              <a:rPr lang="en-US" dirty="0"/>
              <a:t>=d</a:t>
            </a:r>
            <a:br>
              <a:rPr lang="en-US" dirty="0"/>
            </a:br>
            <a:r>
              <a:rPr lang="en-US" dirty="0"/>
              <a:t>8. gill-size: broad=</a:t>
            </a:r>
            <a:r>
              <a:rPr lang="en-US" dirty="0" err="1"/>
              <a:t>b,narrow</a:t>
            </a:r>
            <a:r>
              <a:rPr lang="en-US" dirty="0"/>
              <a:t>=n</a:t>
            </a:r>
            <a:br>
              <a:rPr lang="en-US" dirty="0"/>
            </a:br>
            <a:r>
              <a:rPr lang="en-US" dirty="0"/>
              <a:t>9. gill-color: black=</a:t>
            </a:r>
            <a:r>
              <a:rPr lang="en-US" dirty="0" err="1"/>
              <a:t>k,brown</a:t>
            </a:r>
            <a:r>
              <a:rPr lang="en-US" dirty="0"/>
              <a:t>=</a:t>
            </a:r>
            <a:r>
              <a:rPr lang="en-US" dirty="0" err="1"/>
              <a:t>n,buff</a:t>
            </a:r>
            <a:r>
              <a:rPr lang="en-US" dirty="0"/>
              <a:t>=</a:t>
            </a:r>
            <a:r>
              <a:rPr lang="en-US" dirty="0" err="1"/>
              <a:t>b,chocolate</a:t>
            </a:r>
            <a:r>
              <a:rPr lang="en-US" dirty="0"/>
              <a:t>=</a:t>
            </a:r>
            <a:r>
              <a:rPr lang="en-US" dirty="0" err="1"/>
              <a:t>h,gray</a:t>
            </a:r>
            <a:r>
              <a:rPr lang="en-US" dirty="0"/>
              <a:t>=g, green=</a:t>
            </a:r>
            <a:r>
              <a:rPr lang="en-US" dirty="0" err="1"/>
              <a:t>r,orange</a:t>
            </a:r>
            <a:r>
              <a:rPr lang="en-US" dirty="0"/>
              <a:t>=</a:t>
            </a:r>
            <a:r>
              <a:rPr lang="en-US" dirty="0" err="1"/>
              <a:t>o,pink</a:t>
            </a:r>
            <a:r>
              <a:rPr lang="en-US" dirty="0"/>
              <a:t>=</a:t>
            </a:r>
            <a:r>
              <a:rPr lang="en-US" dirty="0" err="1"/>
              <a:t>p,purple</a:t>
            </a:r>
            <a:r>
              <a:rPr lang="en-US" dirty="0"/>
              <a:t>=</a:t>
            </a:r>
            <a:r>
              <a:rPr lang="en-US" dirty="0" err="1"/>
              <a:t>u,red</a:t>
            </a:r>
            <a:r>
              <a:rPr lang="en-US" dirty="0"/>
              <a:t>=e, white=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10. stalk-shape: enlarging=</a:t>
            </a:r>
            <a:r>
              <a:rPr lang="en-US" dirty="0" err="1"/>
              <a:t>e,tapering</a:t>
            </a:r>
            <a:r>
              <a:rPr lang="en-US" dirty="0"/>
              <a:t>=t</a:t>
            </a:r>
            <a:br>
              <a:rPr lang="en-US" dirty="0"/>
            </a:br>
            <a:r>
              <a:rPr lang="en-US" dirty="0"/>
              <a:t>11. stalk-root: bulbous=</a:t>
            </a:r>
            <a:r>
              <a:rPr lang="en-US" dirty="0" err="1"/>
              <a:t>b,club</a:t>
            </a:r>
            <a:r>
              <a:rPr lang="en-US" dirty="0"/>
              <a:t>=</a:t>
            </a:r>
            <a:r>
              <a:rPr lang="en-US" dirty="0" err="1"/>
              <a:t>c,cup</a:t>
            </a:r>
            <a:r>
              <a:rPr lang="en-US" dirty="0"/>
              <a:t>=</a:t>
            </a:r>
            <a:r>
              <a:rPr lang="en-US" dirty="0" err="1"/>
              <a:t>u,equal</a:t>
            </a:r>
            <a:r>
              <a:rPr lang="en-US" dirty="0"/>
              <a:t>=e, rhizomorphs=</a:t>
            </a:r>
            <a:r>
              <a:rPr lang="en-US" dirty="0" err="1"/>
              <a:t>z,rooted</a:t>
            </a:r>
            <a:r>
              <a:rPr lang="en-US" dirty="0"/>
              <a:t>=</a:t>
            </a:r>
            <a:r>
              <a:rPr lang="en-US" dirty="0" err="1"/>
              <a:t>r,missing</a:t>
            </a:r>
            <a:r>
              <a:rPr lang="en-US" dirty="0"/>
              <a:t>=?</a:t>
            </a:r>
            <a:br>
              <a:rPr lang="en-US" dirty="0"/>
            </a:br>
            <a:r>
              <a:rPr lang="en-US" dirty="0"/>
              <a:t>12. stalk-surface-above-ring: fibrous=</a:t>
            </a:r>
            <a:r>
              <a:rPr lang="en-US" dirty="0" err="1"/>
              <a:t>f,scaly</a:t>
            </a:r>
            <a:r>
              <a:rPr lang="en-US" dirty="0"/>
              <a:t>=</a:t>
            </a:r>
            <a:r>
              <a:rPr lang="en-US" dirty="0" err="1"/>
              <a:t>y,silky</a:t>
            </a:r>
            <a:r>
              <a:rPr lang="en-US" dirty="0"/>
              <a:t>=</a:t>
            </a:r>
            <a:r>
              <a:rPr lang="en-US" dirty="0" err="1"/>
              <a:t>k,smooth</a:t>
            </a:r>
            <a:r>
              <a:rPr lang="en-US" dirty="0"/>
              <a:t>=s</a:t>
            </a:r>
            <a:br>
              <a:rPr lang="en-US" dirty="0"/>
            </a:br>
            <a:r>
              <a:rPr lang="en-US" dirty="0"/>
              <a:t>13. stalk-surface-below-ring: fibrous=</a:t>
            </a:r>
            <a:r>
              <a:rPr lang="en-US" dirty="0" err="1"/>
              <a:t>f,scaly</a:t>
            </a:r>
            <a:r>
              <a:rPr lang="en-US" dirty="0"/>
              <a:t>=</a:t>
            </a:r>
            <a:r>
              <a:rPr lang="en-US" dirty="0" err="1"/>
              <a:t>y,silky</a:t>
            </a:r>
            <a:r>
              <a:rPr lang="en-US" dirty="0"/>
              <a:t>=</a:t>
            </a:r>
            <a:r>
              <a:rPr lang="en-US" dirty="0" err="1"/>
              <a:t>k,smooth</a:t>
            </a:r>
            <a:r>
              <a:rPr lang="en-US" dirty="0"/>
              <a:t>=s</a:t>
            </a:r>
            <a:br>
              <a:rPr lang="en-US" dirty="0"/>
            </a:br>
            <a:r>
              <a:rPr lang="en-US" dirty="0"/>
              <a:t>14. stalk-color-above-ring: brown=</a:t>
            </a:r>
            <a:r>
              <a:rPr lang="en-US" dirty="0" err="1"/>
              <a:t>n,buff</a:t>
            </a:r>
            <a:r>
              <a:rPr lang="en-US" dirty="0"/>
              <a:t>=</a:t>
            </a:r>
            <a:r>
              <a:rPr lang="en-US" dirty="0" err="1"/>
              <a:t>b,cinnamon</a:t>
            </a:r>
            <a:r>
              <a:rPr lang="en-US" dirty="0"/>
              <a:t>=</a:t>
            </a:r>
            <a:r>
              <a:rPr lang="en-US" dirty="0" err="1"/>
              <a:t>c,gray</a:t>
            </a:r>
            <a:r>
              <a:rPr lang="en-US" dirty="0"/>
              <a:t>=</a:t>
            </a:r>
            <a:r>
              <a:rPr lang="en-US" dirty="0" err="1"/>
              <a:t>g,orange</a:t>
            </a:r>
            <a:r>
              <a:rPr lang="en-US" dirty="0"/>
              <a:t>=o, pink=</a:t>
            </a:r>
            <a:r>
              <a:rPr lang="en-US" dirty="0" err="1"/>
              <a:t>p,red</a:t>
            </a:r>
            <a:r>
              <a:rPr lang="en-US" dirty="0"/>
              <a:t>=</a:t>
            </a:r>
            <a:r>
              <a:rPr lang="en-US" dirty="0" err="1"/>
              <a:t>e,white</a:t>
            </a:r>
            <a:r>
              <a:rPr lang="en-US" dirty="0"/>
              <a:t>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15. stalk-color-below-ring: brown=</a:t>
            </a:r>
            <a:r>
              <a:rPr lang="en-US" dirty="0" err="1"/>
              <a:t>n,buff</a:t>
            </a:r>
            <a:r>
              <a:rPr lang="en-US" dirty="0"/>
              <a:t>=</a:t>
            </a:r>
            <a:r>
              <a:rPr lang="en-US" dirty="0" err="1"/>
              <a:t>b,cinnamon</a:t>
            </a:r>
            <a:r>
              <a:rPr lang="en-US" dirty="0"/>
              <a:t>=</a:t>
            </a:r>
            <a:r>
              <a:rPr lang="en-US" dirty="0" err="1"/>
              <a:t>c,gray</a:t>
            </a:r>
            <a:r>
              <a:rPr lang="en-US" dirty="0"/>
              <a:t>=</a:t>
            </a:r>
            <a:r>
              <a:rPr lang="en-US" dirty="0" err="1"/>
              <a:t>g,orange</a:t>
            </a:r>
            <a:r>
              <a:rPr lang="en-US" dirty="0"/>
              <a:t>=o, pink=</a:t>
            </a:r>
            <a:r>
              <a:rPr lang="en-US" dirty="0" err="1"/>
              <a:t>p,red</a:t>
            </a:r>
            <a:r>
              <a:rPr lang="en-US" dirty="0"/>
              <a:t>=</a:t>
            </a:r>
            <a:r>
              <a:rPr lang="en-US" dirty="0" err="1"/>
              <a:t>e,white</a:t>
            </a:r>
            <a:r>
              <a:rPr lang="en-US" dirty="0"/>
              <a:t>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16. veil-type: partial=</a:t>
            </a:r>
            <a:r>
              <a:rPr lang="en-US" dirty="0" err="1"/>
              <a:t>p,universal</a:t>
            </a:r>
            <a:r>
              <a:rPr lang="en-US" dirty="0"/>
              <a:t>=u</a:t>
            </a:r>
            <a:br>
              <a:rPr lang="en-US" dirty="0"/>
            </a:br>
            <a:r>
              <a:rPr lang="en-US" dirty="0"/>
              <a:t>17. veil-color: brown=</a:t>
            </a:r>
            <a:r>
              <a:rPr lang="en-US" dirty="0" err="1"/>
              <a:t>n,orange</a:t>
            </a:r>
            <a:r>
              <a:rPr lang="en-US" dirty="0"/>
              <a:t>=</a:t>
            </a:r>
            <a:r>
              <a:rPr lang="en-US" dirty="0" err="1"/>
              <a:t>o,white</a:t>
            </a:r>
            <a:r>
              <a:rPr lang="en-US" dirty="0"/>
              <a:t>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18. ring-number: none=</a:t>
            </a:r>
            <a:r>
              <a:rPr lang="en-US" dirty="0" err="1"/>
              <a:t>n,one</a:t>
            </a:r>
            <a:r>
              <a:rPr lang="en-US" dirty="0"/>
              <a:t>=</a:t>
            </a:r>
            <a:r>
              <a:rPr lang="en-US" dirty="0" err="1"/>
              <a:t>o,two</a:t>
            </a:r>
            <a:r>
              <a:rPr lang="en-US" dirty="0"/>
              <a:t>=t</a:t>
            </a:r>
            <a:br>
              <a:rPr lang="en-US" dirty="0"/>
            </a:br>
            <a:r>
              <a:rPr lang="en-US" dirty="0"/>
              <a:t>19. ring-type: cobwebby=</a:t>
            </a:r>
            <a:r>
              <a:rPr lang="en-US" dirty="0" err="1"/>
              <a:t>c,evanescent</a:t>
            </a:r>
            <a:r>
              <a:rPr lang="en-US" dirty="0"/>
              <a:t>=</a:t>
            </a:r>
            <a:r>
              <a:rPr lang="en-US" dirty="0" err="1"/>
              <a:t>e,flaring</a:t>
            </a:r>
            <a:r>
              <a:rPr lang="en-US" dirty="0"/>
              <a:t>=</a:t>
            </a:r>
            <a:r>
              <a:rPr lang="en-US" dirty="0" err="1"/>
              <a:t>f,large</a:t>
            </a:r>
            <a:r>
              <a:rPr lang="en-US" dirty="0"/>
              <a:t>=l, none=</a:t>
            </a:r>
            <a:r>
              <a:rPr lang="en-US" dirty="0" err="1"/>
              <a:t>n,pendant</a:t>
            </a:r>
            <a:r>
              <a:rPr lang="en-US" dirty="0"/>
              <a:t>=</a:t>
            </a:r>
            <a:r>
              <a:rPr lang="en-US" dirty="0" err="1"/>
              <a:t>p,sheathing</a:t>
            </a:r>
            <a:r>
              <a:rPr lang="en-US" dirty="0"/>
              <a:t>=</a:t>
            </a:r>
            <a:r>
              <a:rPr lang="en-US" dirty="0" err="1"/>
              <a:t>s,zone</a:t>
            </a:r>
            <a:r>
              <a:rPr lang="en-US" dirty="0"/>
              <a:t>=z</a:t>
            </a:r>
            <a:br>
              <a:rPr lang="en-US" dirty="0"/>
            </a:br>
            <a:r>
              <a:rPr lang="en-US" dirty="0"/>
              <a:t>20. spore-print-color: black=</a:t>
            </a:r>
            <a:r>
              <a:rPr lang="en-US" dirty="0" err="1"/>
              <a:t>k,brown</a:t>
            </a:r>
            <a:r>
              <a:rPr lang="en-US" dirty="0"/>
              <a:t>=</a:t>
            </a:r>
            <a:r>
              <a:rPr lang="en-US" dirty="0" err="1"/>
              <a:t>n,buff</a:t>
            </a:r>
            <a:r>
              <a:rPr lang="en-US" dirty="0"/>
              <a:t>=</a:t>
            </a:r>
            <a:r>
              <a:rPr lang="en-US" dirty="0" err="1"/>
              <a:t>b,chocolate</a:t>
            </a:r>
            <a:r>
              <a:rPr lang="en-US" dirty="0"/>
              <a:t>=</a:t>
            </a:r>
            <a:r>
              <a:rPr lang="en-US" dirty="0" err="1"/>
              <a:t>h,green</a:t>
            </a:r>
            <a:r>
              <a:rPr lang="en-US" dirty="0"/>
              <a:t>=r, orange=</a:t>
            </a:r>
            <a:r>
              <a:rPr lang="en-US" dirty="0" err="1"/>
              <a:t>o,purple</a:t>
            </a:r>
            <a:r>
              <a:rPr lang="en-US" dirty="0"/>
              <a:t>=</a:t>
            </a:r>
            <a:r>
              <a:rPr lang="en-US" dirty="0" err="1"/>
              <a:t>u,white</a:t>
            </a:r>
            <a:r>
              <a:rPr lang="en-US" dirty="0"/>
              <a:t>=</a:t>
            </a:r>
            <a:r>
              <a:rPr lang="en-US" dirty="0" err="1"/>
              <a:t>w,yellow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21. population: abundant=</a:t>
            </a:r>
            <a:r>
              <a:rPr lang="en-US" dirty="0" err="1"/>
              <a:t>a,clustered</a:t>
            </a:r>
            <a:r>
              <a:rPr lang="en-US" dirty="0"/>
              <a:t>=</a:t>
            </a:r>
            <a:r>
              <a:rPr lang="en-US" dirty="0" err="1"/>
              <a:t>c,numerous</a:t>
            </a:r>
            <a:r>
              <a:rPr lang="en-US" dirty="0"/>
              <a:t>=n, scattered=</a:t>
            </a:r>
            <a:r>
              <a:rPr lang="en-US" dirty="0" err="1"/>
              <a:t>s,several</a:t>
            </a:r>
            <a:r>
              <a:rPr lang="en-US" dirty="0"/>
              <a:t>=</a:t>
            </a:r>
            <a:r>
              <a:rPr lang="en-US" dirty="0" err="1"/>
              <a:t>v,solitary</a:t>
            </a:r>
            <a:r>
              <a:rPr lang="en-US" dirty="0"/>
              <a:t>=y</a:t>
            </a:r>
            <a:br>
              <a:rPr lang="en-US" dirty="0"/>
            </a:br>
            <a:r>
              <a:rPr lang="en-US" dirty="0"/>
              <a:t>22. habitat: grasses=</a:t>
            </a:r>
            <a:r>
              <a:rPr lang="en-US" dirty="0" err="1"/>
              <a:t>g,leaves</a:t>
            </a:r>
            <a:r>
              <a:rPr lang="en-US" dirty="0"/>
              <a:t>=</a:t>
            </a:r>
            <a:r>
              <a:rPr lang="en-US" dirty="0" err="1"/>
              <a:t>l,meadows</a:t>
            </a:r>
            <a:r>
              <a:rPr lang="en-US" dirty="0"/>
              <a:t>=</a:t>
            </a:r>
            <a:r>
              <a:rPr lang="en-US" dirty="0" err="1"/>
              <a:t>m,paths</a:t>
            </a:r>
            <a:r>
              <a:rPr lang="en-US" dirty="0"/>
              <a:t>=p, urban=</a:t>
            </a:r>
            <a:r>
              <a:rPr lang="en-US" dirty="0" err="1"/>
              <a:t>u,waste</a:t>
            </a:r>
            <a:r>
              <a:rPr lang="en-US" dirty="0"/>
              <a:t>=</a:t>
            </a:r>
            <a:r>
              <a:rPr lang="en-US" dirty="0" err="1"/>
              <a:t>w,woods</a:t>
            </a:r>
            <a:r>
              <a:rPr lang="en-US" dirty="0"/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34492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883C-FDA5-412D-AFDC-34C5609C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8E29-0F79-4604-A93A-8155FBCF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 SVM model on cleartext data.</a:t>
            </a:r>
          </a:p>
          <a:p>
            <a:r>
              <a:rPr lang="en-US" b="1" dirty="0"/>
              <a:t>Design an arithmetic circuit</a:t>
            </a:r>
          </a:p>
          <a:p>
            <a:r>
              <a:rPr lang="en-US" b="1" dirty="0"/>
              <a:t>Implement inference with your SVM model on FHE encrypted data</a:t>
            </a:r>
          </a:p>
          <a:p>
            <a:r>
              <a:rPr lang="en-US" b="1" dirty="0"/>
              <a:t>Write 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2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4693-E368-4994-857A-C703352E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04D6-0DA8-4ED1-A13E-78BE4C88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here the resources you used:</a:t>
            </a:r>
          </a:p>
          <a:p>
            <a:pPr marL="342900" indent="-342900">
              <a:buAutoNum type="arabicParenR"/>
            </a:pPr>
            <a:r>
              <a:rPr lang="en-US" dirty="0"/>
              <a:t>Books</a:t>
            </a:r>
          </a:p>
          <a:p>
            <a:pPr marL="342900" indent="-342900">
              <a:buAutoNum type="arabicParenR"/>
            </a:pPr>
            <a:r>
              <a:rPr lang="en-US" dirty="0"/>
              <a:t>Video lectures and slides</a:t>
            </a:r>
          </a:p>
          <a:p>
            <a:pPr marL="342900" indent="-342900">
              <a:buAutoNum type="arabicParenR"/>
            </a:pPr>
            <a:r>
              <a:rPr lang="en-US" dirty="0"/>
              <a:t>Other material you use</a:t>
            </a:r>
          </a:p>
          <a:p>
            <a:pPr marL="342900" indent="-342900">
              <a:buAutoNum type="arabicParenR"/>
            </a:pPr>
            <a:r>
              <a:rPr lang="en-US" dirty="0"/>
              <a:t>Further reading recommendations (good resources you encountered in your studies and recommend for other students)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8C81-9310-4928-8984-F838528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68C3-13C5-4BCE-8CB0-C1B331E1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Name your pptx file “x-y”, where for </a:t>
            </a:r>
          </a:p>
          <a:p>
            <a:pPr lvl="1"/>
            <a:r>
              <a:rPr lang="en-US" dirty="0"/>
              <a:t>x = lecture number (2-13)</a:t>
            </a:r>
          </a:p>
          <a:p>
            <a:pPr lvl="1"/>
            <a:r>
              <a:rPr lang="en-US" dirty="0"/>
              <a:t>y = lecture topic (the words in </a:t>
            </a:r>
            <a:r>
              <a:rPr lang="en-US" b="1" dirty="0"/>
              <a:t>bold </a:t>
            </a:r>
            <a:r>
              <a:rPr lang="en-US" dirty="0"/>
              <a:t>font in the “What” column of the Topics and Schedule table).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Form &amp; Language:</a:t>
            </a:r>
          </a:p>
          <a:p>
            <a:r>
              <a:rPr lang="en-US" b="1" dirty="0"/>
              <a:t>Slides </a:t>
            </a:r>
            <a:r>
              <a:rPr lang="en-US" dirty="0"/>
              <a:t>must  be in </a:t>
            </a:r>
            <a:r>
              <a:rPr lang="en-US" b="1" dirty="0"/>
              <a:t>English</a:t>
            </a:r>
            <a:endParaRPr lang="en-US" dirty="0"/>
          </a:p>
          <a:p>
            <a:r>
              <a:rPr lang="en-US" b="1" dirty="0"/>
              <a:t>Oral </a:t>
            </a:r>
            <a:r>
              <a:rPr lang="en-US" dirty="0"/>
              <a:t>presentation should be in </a:t>
            </a:r>
            <a:r>
              <a:rPr lang="en-US" b="1" dirty="0"/>
              <a:t>Hebrew</a:t>
            </a:r>
            <a:r>
              <a:rPr lang="en-US" dirty="0"/>
              <a:t>.</a:t>
            </a:r>
          </a:p>
          <a:p>
            <a:r>
              <a:rPr lang="en-US" b="1" dirty="0"/>
              <a:t>Illustration </a:t>
            </a:r>
            <a:r>
              <a:rPr lang="en-US" dirty="0"/>
              <a:t>&amp; animation are essential tools (but don’t overdo for “show-off”!)</a:t>
            </a:r>
          </a:p>
          <a:p>
            <a:r>
              <a:rPr lang="en-US" b="1" dirty="0"/>
              <a:t>Text </a:t>
            </a:r>
            <a:r>
              <a:rPr lang="en-US" dirty="0"/>
              <a:t>should be concise. Reading long text </a:t>
            </a:r>
            <a:r>
              <a:rPr lang="en-US"/>
              <a:t>is impossible.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Emphasize </a:t>
            </a:r>
            <a:r>
              <a:rPr lang="en-US" dirty="0"/>
              <a:t>text using    </a:t>
            </a:r>
            <a:r>
              <a:rPr lang="en-US" dirty="0">
                <a:solidFill>
                  <a:srgbClr val="FF0000"/>
                </a:solidFill>
              </a:rPr>
              <a:t>colors</a:t>
            </a:r>
            <a:r>
              <a:rPr lang="en-US" dirty="0"/>
              <a:t>, </a:t>
            </a:r>
            <a:r>
              <a:rPr lang="en-US" i="1" dirty="0"/>
              <a:t>italic</a:t>
            </a:r>
            <a:r>
              <a:rPr lang="en-US" dirty="0"/>
              <a:t>, </a:t>
            </a:r>
            <a:r>
              <a:rPr lang="en-US" b="1" dirty="0"/>
              <a:t>bold</a:t>
            </a:r>
            <a:r>
              <a:rPr lang="en-US" dirty="0"/>
              <a:t>    (or their combination):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as primary colors for emphasizing and highlighting important text; </a:t>
            </a:r>
            <a:br>
              <a:rPr lang="en-US" dirty="0"/>
            </a:br>
            <a:r>
              <a:rPr lang="en-US" dirty="0"/>
              <a:t>Additional </a:t>
            </a:r>
            <a:r>
              <a:rPr lang="en-US" dirty="0">
                <a:solidFill>
                  <a:srgbClr val="00B050"/>
                </a:solidFill>
              </a:rPr>
              <a:t>colors </a:t>
            </a:r>
            <a:r>
              <a:rPr lang="en-US" dirty="0"/>
              <a:t>allowed when needed.</a:t>
            </a:r>
          </a:p>
          <a:p>
            <a:r>
              <a:rPr lang="en-US" dirty="0"/>
              <a:t>Use </a:t>
            </a:r>
            <a:r>
              <a:rPr lang="en-US" i="1" dirty="0"/>
              <a:t>italic </a:t>
            </a:r>
            <a:r>
              <a:rPr lang="en-US" dirty="0"/>
              <a:t>font to emphasize </a:t>
            </a:r>
            <a:r>
              <a:rPr lang="en-US" b="1" dirty="0"/>
              <a:t>new terms </a:t>
            </a:r>
            <a:r>
              <a:rPr lang="en-US" dirty="0"/>
              <a:t>you are defining, use bold for other emphasis.</a:t>
            </a:r>
          </a:p>
        </p:txBody>
      </p:sp>
    </p:spTree>
    <p:extLst>
      <p:ext uri="{BB962C8B-B14F-4D97-AF65-F5344CB8AC3E}">
        <p14:creationId xmlns:p14="http://schemas.microsoft.com/office/powerpoint/2010/main" val="12469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3C0F-4E98-459F-A69E-8A21C62E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76E6-AD3C-44D5-B18F-EC593708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Machine Learning basics</a:t>
            </a:r>
          </a:p>
          <a:p>
            <a:pPr lvl="1"/>
            <a:r>
              <a:rPr lang="en-US" dirty="0"/>
              <a:t>Supervised / Unsupervised learning </a:t>
            </a:r>
          </a:p>
          <a:p>
            <a:pPr lvl="1"/>
            <a:r>
              <a:rPr lang="en-US" dirty="0"/>
              <a:t>Different ML Algorithms</a:t>
            </a:r>
          </a:p>
          <a:p>
            <a:pPr lvl="1"/>
            <a:r>
              <a:rPr lang="en-US" dirty="0"/>
              <a:t>Dataset , features , target variable</a:t>
            </a:r>
          </a:p>
          <a:p>
            <a:pPr lvl="1"/>
            <a:r>
              <a:rPr lang="en-US" dirty="0"/>
              <a:t>Data : different types , data </a:t>
            </a:r>
            <a:r>
              <a:rPr lang="en-US" dirty="0" err="1"/>
              <a:t>proccessing</a:t>
            </a:r>
            <a:endParaRPr lang="en-US" dirty="0"/>
          </a:p>
          <a:p>
            <a:pPr lvl="1"/>
            <a:r>
              <a:rPr lang="en-US" dirty="0"/>
              <a:t>Model Evaluation (Confusion matrix, Score)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Theory</a:t>
            </a:r>
          </a:p>
          <a:p>
            <a:pPr lvl="2"/>
            <a:r>
              <a:rPr lang="en-US" dirty="0"/>
              <a:t>Optimization problem : SVM finds the widest  street between the nearest points on either side.</a:t>
            </a:r>
          </a:p>
          <a:p>
            <a:pPr lvl="1"/>
            <a:r>
              <a:rPr lang="en-US" dirty="0"/>
              <a:t>Hyper plane</a:t>
            </a:r>
          </a:p>
          <a:p>
            <a:pPr lvl="1"/>
            <a:r>
              <a:rPr lang="en-US" dirty="0"/>
              <a:t>Hard margin / Soft margin</a:t>
            </a:r>
          </a:p>
          <a:p>
            <a:pPr lvl="1"/>
            <a:r>
              <a:rPr lang="en-US" dirty="0"/>
              <a:t>Support vectors</a:t>
            </a:r>
          </a:p>
          <a:p>
            <a:pPr lvl="1"/>
            <a:r>
              <a:rPr lang="en-US" dirty="0"/>
              <a:t>Kernel Trick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D4D3-C316-4F00-8194-AEA24AEF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SVM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BA5F-2E0F-4FB6-B203-12DE9C4B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Phyton</a:t>
            </a:r>
          </a:p>
          <a:p>
            <a:r>
              <a:rPr lang="en-US" dirty="0" err="1"/>
              <a:t>SciKit</a:t>
            </a:r>
            <a:endParaRPr lang="en-US" dirty="0"/>
          </a:p>
          <a:p>
            <a:r>
              <a:rPr lang="en-US" dirty="0"/>
              <a:t>Editors</a:t>
            </a:r>
          </a:p>
          <a:p>
            <a:pPr lvl="1"/>
            <a:r>
              <a:rPr lang="en-US" dirty="0" err="1"/>
              <a:t>Phycharm</a:t>
            </a:r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Finding a dataset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UC Irvine Machine Learning Repository</a:t>
            </a:r>
          </a:p>
        </p:txBody>
      </p:sp>
    </p:spTree>
    <p:extLst>
      <p:ext uri="{BB962C8B-B14F-4D97-AF65-F5344CB8AC3E}">
        <p14:creationId xmlns:p14="http://schemas.microsoft.com/office/powerpoint/2010/main" val="190305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F91F-E19D-426E-B2F2-C5141FA7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115C-FF44-41F7-AA9B-9F199196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</a:t>
            </a:r>
          </a:p>
          <a:p>
            <a:pPr lvl="1"/>
            <a:r>
              <a:rPr lang="en-US" b="1" dirty="0"/>
              <a:t>Iris data set</a:t>
            </a:r>
          </a:p>
          <a:p>
            <a:pPr lvl="2"/>
            <a:r>
              <a:rPr lang="en-US" dirty="0"/>
              <a:t>150 records ,5 attributes ( 4 features , 1 target)</a:t>
            </a:r>
          </a:p>
          <a:p>
            <a:pPr lvl="2"/>
            <a:r>
              <a:rPr lang="en-US" dirty="0"/>
              <a:t>3 classes (reduced to 2)</a:t>
            </a:r>
          </a:p>
          <a:p>
            <a:pPr lvl="2"/>
            <a:r>
              <a:rPr lang="en-US" dirty="0"/>
              <a:t>Perfect linear/</a:t>
            </a:r>
            <a:r>
              <a:rPr lang="en-US" dirty="0" err="1"/>
              <a:t>polynimial</a:t>
            </a:r>
            <a:r>
              <a:rPr lang="en-US" dirty="0"/>
              <a:t> </a:t>
            </a:r>
            <a:r>
              <a:rPr lang="en-US" dirty="0" err="1"/>
              <a:t>seperable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Classify Iris Spices : </a:t>
            </a:r>
            <a:r>
              <a:rPr lang="en-US" i="1" dirty="0" err="1">
                <a:hlinkClick r:id="rId2"/>
              </a:rPr>
              <a:t>setosa</a:t>
            </a:r>
            <a:r>
              <a:rPr lang="en-US" i="1" dirty="0"/>
              <a:t> , </a:t>
            </a:r>
            <a:r>
              <a:rPr lang="en-US" i="1" dirty="0">
                <a:hlinkClick r:id="rId3" tooltip="Iris versicolor"/>
              </a:rPr>
              <a:t>versicolor</a:t>
            </a:r>
            <a:r>
              <a:rPr lang="en-US" i="1" dirty="0"/>
              <a:t> ,</a:t>
            </a:r>
            <a:r>
              <a:rPr lang="en-US" i="1" u="sng" dirty="0">
                <a:hlinkClick r:id="rId4"/>
              </a:rPr>
              <a:t>  virginica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033E0B-6A0C-4F26-9A7B-69914E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80" y="4405088"/>
            <a:ext cx="2075754" cy="15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BD2D44-620D-4BD4-B806-1847768E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4405089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923B2B-FA5C-4927-AD10-F43C2099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41" y="4404197"/>
            <a:ext cx="1932702" cy="15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2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5012-8C3F-4D7C-B3EC-6B42B5E4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4858-5372-4633-9870-9FF7A431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dataset</a:t>
            </a:r>
          </a:p>
          <a:p>
            <a:pPr lvl="1"/>
            <a:r>
              <a:rPr lang="en-US" b="1" dirty="0"/>
              <a:t>Mushroom Classification</a:t>
            </a:r>
          </a:p>
          <a:p>
            <a:pPr lvl="2"/>
            <a:r>
              <a:rPr lang="en-US" dirty="0"/>
              <a:t>8124 records , 23 attributes ( 4 features , 1 target)</a:t>
            </a:r>
          </a:p>
          <a:p>
            <a:pPr lvl="2"/>
            <a:r>
              <a:rPr lang="en-US" dirty="0"/>
              <a:t>2 classes : edible , poisonous</a:t>
            </a:r>
          </a:p>
          <a:p>
            <a:pPr lvl="2"/>
            <a:r>
              <a:rPr lang="en-US" dirty="0"/>
              <a:t>Perfect </a:t>
            </a:r>
            <a:r>
              <a:rPr lang="en-US" dirty="0" err="1"/>
              <a:t>polynimial</a:t>
            </a:r>
            <a:r>
              <a:rPr lang="en-US" dirty="0"/>
              <a:t> </a:t>
            </a:r>
            <a:r>
              <a:rPr lang="en-US" dirty="0" err="1"/>
              <a:t>seperable</a:t>
            </a:r>
            <a:r>
              <a:rPr lang="en-US" dirty="0"/>
              <a:t>  (d=2)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AF625-722D-4D2A-BBE6-918DDE7A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2" y="5033639"/>
            <a:ext cx="2088842" cy="12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31241E-F3CC-404F-8B55-329010CC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0" y="5535451"/>
            <a:ext cx="3407361" cy="7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9FC4698-CD40-4966-BEE8-AF5C9778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0" y="4624823"/>
            <a:ext cx="3558281" cy="6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FD830DC-B9CB-4678-9DF6-AD6267A2D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825807"/>
            <a:ext cx="1857098" cy="60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תוצאת תמונה עבור ‪mashrooms‬‏">
            <a:extLst>
              <a:ext uri="{FF2B5EF4-FFF2-40B4-BE49-F238E27FC236}">
                <a16:creationId xmlns:a16="http://schemas.microsoft.com/office/drawing/2014/main" id="{D70BEDFA-F60A-4601-A3A3-686C8E58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15" y="3978465"/>
            <a:ext cx="1314450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תוצאת תמונה עבור ‪mashrooms‬‏">
            <a:extLst>
              <a:ext uri="{FF2B5EF4-FFF2-40B4-BE49-F238E27FC236}">
                <a16:creationId xmlns:a16="http://schemas.microsoft.com/office/drawing/2014/main" id="{18F3AB58-3E31-4640-9694-87992BCA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32" y="3825807"/>
            <a:ext cx="1576017" cy="10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6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1862</Words>
  <Application>Microsoft Office PowerPoint</Application>
  <PresentationFormat>On-screen Show (4:3)</PresentationFormat>
  <Paragraphs>278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Laboratory in Secure Computation in the Cloud Adi Akavia University of Haifa, Fall 2019 </vt:lpstr>
      <vt:lpstr>Presenting Students Details</vt:lpstr>
      <vt:lpstr>Tasks</vt:lpstr>
      <vt:lpstr>References and Resources</vt:lpstr>
      <vt:lpstr>Additional Instructions</vt:lpstr>
      <vt:lpstr>Machine Learning and SVM </vt:lpstr>
      <vt:lpstr>Machine Learning and SVM Tools</vt:lpstr>
      <vt:lpstr>Dataset</vt:lpstr>
      <vt:lpstr>Dataset</vt:lpstr>
      <vt:lpstr>SVM</vt:lpstr>
      <vt:lpstr>Fully homomorphic encryption</vt:lpstr>
      <vt:lpstr>SEAL</vt:lpstr>
      <vt:lpstr>HE</vt:lpstr>
      <vt:lpstr> SIMD Computation</vt:lpstr>
      <vt:lpstr>CKKSEncoder</vt:lpstr>
      <vt:lpstr>Evaluator</vt:lpstr>
      <vt:lpstr>Working Guidelines</vt:lpstr>
      <vt:lpstr>Working Guidelines</vt:lpstr>
      <vt:lpstr>Working Guidelines</vt:lpstr>
      <vt:lpstr>SVM and SEAL</vt:lpstr>
      <vt:lpstr>SVM and SEAL</vt:lpstr>
      <vt:lpstr>SVM and SEAL</vt:lpstr>
      <vt:lpstr>SVM and SEAL</vt:lpstr>
      <vt:lpstr>SVM and SEAL</vt:lpstr>
      <vt:lpstr>SVM and SEAL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Talk Title &gt;</dc:title>
  <dc:creator>adi akavia</dc:creator>
  <cp:lastModifiedBy>Gal Savranevski</cp:lastModifiedBy>
  <cp:revision>126</cp:revision>
  <dcterms:created xsi:type="dcterms:W3CDTF">2019-02-28T07:21:14Z</dcterms:created>
  <dcterms:modified xsi:type="dcterms:W3CDTF">2020-01-30T10:07:13Z</dcterms:modified>
</cp:coreProperties>
</file>