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42"/>
  </p:notesMasterIdLst>
  <p:handoutMasterIdLst>
    <p:handoutMasterId r:id="rId43"/>
  </p:handoutMasterIdLst>
  <p:sldIdLst>
    <p:sldId id="256" r:id="rId3"/>
    <p:sldId id="302" r:id="rId4"/>
    <p:sldId id="258" r:id="rId5"/>
    <p:sldId id="263" r:id="rId6"/>
    <p:sldId id="264" r:id="rId7"/>
    <p:sldId id="265" r:id="rId8"/>
    <p:sldId id="266" r:id="rId9"/>
    <p:sldId id="267" r:id="rId10"/>
    <p:sldId id="259" r:id="rId11"/>
    <p:sldId id="260" r:id="rId12"/>
    <p:sldId id="261" r:id="rId13"/>
    <p:sldId id="303" r:id="rId14"/>
    <p:sldId id="286" r:id="rId15"/>
    <p:sldId id="28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8" r:id="rId33"/>
    <p:sldId id="289" r:id="rId34"/>
    <p:sldId id="290" r:id="rId35"/>
    <p:sldId id="291" r:id="rId36"/>
    <p:sldId id="292" r:id="rId37"/>
    <p:sldId id="293" r:id="rId38"/>
    <p:sldId id="299" r:id="rId39"/>
    <p:sldId id="301" r:id="rId40"/>
    <p:sldId id="300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Intro" id="{910EF21D-BDA0-4FC2-824B-3A14E3BB3A28}">
          <p14:sldIdLst>
            <p14:sldId id="256"/>
            <p14:sldId id="302"/>
            <p14:sldId id="258"/>
          </p14:sldIdLst>
        </p14:section>
        <p14:section name="Let vs. Var" id="{E9A06F4C-8471-434B-AB2C-BBB3400BBDBC}">
          <p14:sldIdLst>
            <p14:sldId id="263"/>
            <p14:sldId id="264"/>
            <p14:sldId id="265"/>
            <p14:sldId id="266"/>
            <p14:sldId id="267"/>
          </p14:sldIdLst>
        </p14:section>
        <p14:section name="What is Data Type" id="{06CBEF51-CD52-4C30-B388-265A4632DE44}">
          <p14:sldIdLst>
            <p14:sldId id="259"/>
            <p14:sldId id="260"/>
            <p14:sldId id="261"/>
            <p14:sldId id="303"/>
          </p14:sldIdLst>
        </p14:section>
        <p14:section name="Typeof Operator" id="{537E0914-9C4B-492C-863C-A0E6DA14D904}">
          <p14:sldIdLst>
            <p14:sldId id="286"/>
            <p14:sldId id="287"/>
          </p14:sldIdLst>
        </p14:section>
        <p14:section name="Strings" id="{CFF5E554-81AF-4177-A072-BD58C8382DF4}">
          <p14:sldIdLst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Numbers" id="{76626C9D-1D19-4EBD-87E4-D5D09EA7A5BE}">
          <p14:sldIdLst>
            <p14:sldId id="274"/>
            <p14:sldId id="275"/>
            <p14:sldId id="276"/>
          </p14:sldIdLst>
        </p14:section>
        <p14:section name="Booleans" id="{BDB7D4E5-7442-48B6-A2BB-A64AFA0AA86D}">
          <p14:sldIdLst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Undefined and Null" id="{B77E0D24-8FF3-4C0C-AEED-10B7C6EA10B5}">
          <p14:sldIdLst>
            <p14:sldId id="288"/>
            <p14:sldId id="289"/>
            <p14:sldId id="290"/>
            <p14:sldId id="291"/>
            <p14:sldId id="292"/>
          </p14:sldIdLst>
        </p14:section>
        <p14:section name="Conclusion" id="{7A78BECC-4217-4E2D-A32D-D1C8D1C2765D}">
          <p14:sldIdLst>
            <p14:sldId id="293"/>
            <p14:sldId id="299"/>
            <p14:sldId id="301"/>
            <p14:sldId id="300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63" d="100"/>
          <a:sy n="63" d="100"/>
        </p:scale>
        <p:origin x="-108" y="-156"/>
      </p:cViewPr>
      <p:guideLst>
        <p:guide orient="horz" pos="2184"/>
        <p:guide orient="horz" pos="2188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6080363" cy="4608036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48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29.9.2020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2020-09-29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954222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3348002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3343441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69418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658938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970179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softuni.</a:t>
            </a:r>
            <a:r>
              <a:rPr lang="en-US" sz="1600" u="sng" noProof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92061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xmlns="" val="2196466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xmlns="" val="1028724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634377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xmlns="" val="1222194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337405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13592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2486392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1641860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211501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xmlns="" val="3529216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024508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347625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71326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xmlns="" val="947886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102970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43545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1679651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3284562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000829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044033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774019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704" r:id="rId12"/>
  </p:sldLayoutIdLst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34465"/>
                </a:solidFill>
              </a:rPr>
              <a:t>Types of Operators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8" y="254857"/>
            <a:ext cx="12097731" cy="882654"/>
          </a:xfrm>
        </p:spPr>
        <p:txBody>
          <a:bodyPr>
            <a:normAutofit/>
          </a:bodyPr>
          <a:lstStyle/>
          <a:p>
            <a:r>
              <a:rPr lang="en-US" dirty="0"/>
              <a:t>Data Types and Variables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4" name="Picture 2" descr="C:\Users\ko3ebo7e\Desktop\Pictures\More\data-types cop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4978" y="1629451"/>
            <a:ext cx="3930451" cy="2947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5663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 Type?</a:t>
            </a:r>
          </a:p>
        </p:txBody>
      </p:sp>
      <p:sp>
        <p:nvSpPr>
          <p:cNvPr id="9" name="Rectangle 8"/>
          <p:cNvSpPr>
            <a:spLocks noGrp="1" noChangeArrowheads="1"/>
          </p:cNvSpPr>
          <p:nvPr/>
        </p:nvSpPr>
        <p:spPr>
          <a:xfrm>
            <a:off x="1853411" y="1339741"/>
            <a:ext cx="9899619" cy="5069009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latinLnBrk="0" hangingPunct="0"/>
            <a:r>
              <a:rPr lang="en-US" sz="3200" dirty="0"/>
              <a:t>Data type </a:t>
            </a:r>
            <a:r>
              <a:rPr lang="en-US" sz="3200" b="1" dirty="0">
                <a:solidFill>
                  <a:schemeClr val="bg1"/>
                </a:solidFill>
              </a:rPr>
              <a:t>indicates</a:t>
            </a:r>
            <a:r>
              <a:rPr lang="en-US" sz="3200" dirty="0"/>
              <a:t> characteristics of data and tells the compiler whether the value is numeric, alphabetic etc.</a:t>
            </a:r>
          </a:p>
          <a:p>
            <a:pPr eaLnBrk="0" latinLnBrk="0" hangingPunct="0"/>
            <a:r>
              <a:rPr lang="en-US" sz="3200" dirty="0"/>
              <a:t>After </a:t>
            </a:r>
            <a:r>
              <a:rPr lang="en-US" sz="3200" b="1" dirty="0">
                <a:solidFill>
                  <a:schemeClr val="bg1"/>
                </a:solidFill>
              </a:rPr>
              <a:t>ECMAScript </a:t>
            </a:r>
            <a:r>
              <a:rPr lang="en-US" sz="3200" dirty="0"/>
              <a:t>2015 there are </a:t>
            </a:r>
            <a:r>
              <a:rPr lang="en-US" sz="3200" b="1" dirty="0">
                <a:solidFill>
                  <a:schemeClr val="bg1"/>
                </a:solidFill>
              </a:rPr>
              <a:t>seven primitive</a:t>
            </a:r>
            <a:r>
              <a:rPr lang="en-US" sz="3200" dirty="0"/>
              <a:t> data types:</a:t>
            </a:r>
          </a:p>
          <a:p>
            <a:pPr lvl="1" eaLnBrk="0" latinLnBrk="0" hangingPunct="0"/>
            <a:r>
              <a:rPr lang="en-US" sz="3200" dirty="0"/>
              <a:t>Seven </a:t>
            </a:r>
            <a:r>
              <a:rPr lang="en-US" sz="3200" b="1" dirty="0">
                <a:solidFill>
                  <a:schemeClr val="bg1"/>
                </a:solidFill>
              </a:rPr>
              <a:t>primitive</a:t>
            </a:r>
            <a:r>
              <a:rPr lang="en-US" sz="3200" dirty="0"/>
              <a:t>: Boolean, Null, Undefined, Number, String, Symbol, </a:t>
            </a:r>
            <a:r>
              <a:rPr lang="en-US" sz="3200" dirty="0" err="1"/>
              <a:t>BigInt</a:t>
            </a:r>
            <a:endParaRPr lang="en-US" sz="3200" dirty="0"/>
          </a:p>
          <a:p>
            <a:pPr lvl="1" eaLnBrk="0" latinLnBrk="0" hangingPunct="0"/>
            <a:r>
              <a:rPr lang="en-US" sz="3200" dirty="0"/>
              <a:t>and </a:t>
            </a:r>
            <a:r>
              <a:rPr lang="en-US" sz="3200" b="1" dirty="0">
                <a:solidFill>
                  <a:schemeClr val="bg1"/>
                </a:solidFill>
              </a:rPr>
              <a:t>Objects</a:t>
            </a:r>
          </a:p>
          <a:p>
            <a:pPr lvl="1" eaLnBrk="0" latinLnBrk="0" hangingPunct="0"/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95900" y="4478416"/>
            <a:ext cx="6400800" cy="2284334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633324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71276" y="3951790"/>
            <a:ext cx="10360550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1"/>
            <a:r>
              <a:rPr lang="en-US" sz="2400" b="1" dirty="0">
                <a:latin typeface="Consolas" pitchFamily="49" charset="0"/>
              </a:rPr>
              <a:t>let number = 10; 			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Number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let name = 'George';		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String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let array = [1, 2, 3];		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Array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let </a:t>
            </a:r>
            <a:r>
              <a:rPr lang="en-US" sz="2400" b="1" dirty="0" err="1">
                <a:latin typeface="Consolas" pitchFamily="49" charset="0"/>
              </a:rPr>
              <a:t>isTrue</a:t>
            </a:r>
            <a:r>
              <a:rPr lang="en-US" sz="2400" b="1" dirty="0">
                <a:latin typeface="Consolas" pitchFamily="49" charset="0"/>
              </a:rPr>
              <a:t> = true;			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Boolean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let person = {name: 'George', age: 25};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Object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let empty = null;			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Null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let unknown = undefined;		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Undefined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6" name="AutoShape 4" descr="Ð ÐµÐ·ÑÐ»ÑÐ°Ñ Ñ Ð¸Ð·Ð¾Ð±ÑÐ°Ð¶ÐµÐ½Ð¸Ðµ Ð·Ð° data types javascript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Овал 6"/>
          <p:cNvSpPr/>
          <p:nvPr/>
        </p:nvSpPr>
        <p:spPr bwMode="auto">
          <a:xfrm>
            <a:off x="4754872" y="2218396"/>
            <a:ext cx="1630018" cy="1661823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b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</a:t>
            </a:r>
          </a:p>
        </p:txBody>
      </p:sp>
      <p:sp>
        <p:nvSpPr>
          <p:cNvPr id="8" name="Стрелка надясно 7"/>
          <p:cNvSpPr/>
          <p:nvPr/>
        </p:nvSpPr>
        <p:spPr bwMode="auto">
          <a:xfrm rot="20153699">
            <a:off x="5792480" y="1359210"/>
            <a:ext cx="1896453" cy="60977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Undefined</a:t>
            </a:r>
          </a:p>
        </p:txBody>
      </p:sp>
      <p:sp>
        <p:nvSpPr>
          <p:cNvPr id="13" name="Стрелка надясно 12"/>
          <p:cNvSpPr/>
          <p:nvPr/>
        </p:nvSpPr>
        <p:spPr bwMode="auto">
          <a:xfrm rot="20284312">
            <a:off x="6190098" y="1768281"/>
            <a:ext cx="1896453" cy="60977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Null</a:t>
            </a:r>
          </a:p>
        </p:txBody>
      </p:sp>
      <p:sp>
        <p:nvSpPr>
          <p:cNvPr id="14" name="Стрелка надясно 13"/>
          <p:cNvSpPr/>
          <p:nvPr/>
        </p:nvSpPr>
        <p:spPr bwMode="auto">
          <a:xfrm>
            <a:off x="6442374" y="3073957"/>
            <a:ext cx="1896453" cy="60977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</a:p>
        </p:txBody>
      </p:sp>
      <p:sp>
        <p:nvSpPr>
          <p:cNvPr id="9" name="Стрелка наляво 8"/>
          <p:cNvSpPr/>
          <p:nvPr/>
        </p:nvSpPr>
        <p:spPr bwMode="auto">
          <a:xfrm rot="352849">
            <a:off x="2815667" y="2479041"/>
            <a:ext cx="1896453" cy="598630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Boolean</a:t>
            </a:r>
          </a:p>
        </p:txBody>
      </p:sp>
      <p:sp>
        <p:nvSpPr>
          <p:cNvPr id="17" name="Стрелка наляво 16"/>
          <p:cNvSpPr/>
          <p:nvPr/>
        </p:nvSpPr>
        <p:spPr bwMode="auto">
          <a:xfrm>
            <a:off x="2825858" y="3113931"/>
            <a:ext cx="1896453" cy="598630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</a:t>
            </a:r>
          </a:p>
        </p:txBody>
      </p:sp>
      <p:sp>
        <p:nvSpPr>
          <p:cNvPr id="18" name="Стрелка наляво 17"/>
          <p:cNvSpPr/>
          <p:nvPr/>
        </p:nvSpPr>
        <p:spPr bwMode="auto">
          <a:xfrm rot="1485587">
            <a:off x="3300167" y="1381721"/>
            <a:ext cx="1896453" cy="664307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Symbol</a:t>
            </a:r>
          </a:p>
        </p:txBody>
      </p:sp>
      <p:sp>
        <p:nvSpPr>
          <p:cNvPr id="19" name="Стрелка наляво 18"/>
          <p:cNvSpPr/>
          <p:nvPr/>
        </p:nvSpPr>
        <p:spPr bwMode="auto">
          <a:xfrm rot="988818">
            <a:off x="2934248" y="1857517"/>
            <a:ext cx="1896453" cy="589711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</a:t>
            </a:r>
          </a:p>
        </p:txBody>
      </p:sp>
      <p:sp>
        <p:nvSpPr>
          <p:cNvPr id="20" name="Стрелка надясно 19"/>
          <p:cNvSpPr/>
          <p:nvPr/>
        </p:nvSpPr>
        <p:spPr bwMode="auto">
          <a:xfrm rot="20944997">
            <a:off x="6436327" y="2447894"/>
            <a:ext cx="1644043" cy="59823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787036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4" grpId="0" animBg="1"/>
      <p:bldP spid="9" grpId="0" animBg="1"/>
      <p:bldP spid="18" grpId="0" animBg="1"/>
      <p:bldP spid="19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81000" y="1108911"/>
            <a:ext cx="9675000" cy="5546589"/>
          </a:xfrm>
        </p:spPr>
        <p:txBody>
          <a:bodyPr>
            <a:normAutofit/>
          </a:bodyPr>
          <a:lstStyle/>
          <a:p>
            <a:r>
              <a:rPr lang="en-US" dirty="0"/>
              <a:t>Variables in JavaScript are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directly </a:t>
            </a:r>
            <a:r>
              <a:rPr lang="en-US" b="1" dirty="0">
                <a:solidFill>
                  <a:schemeClr val="bg1"/>
                </a:solidFill>
              </a:rPr>
              <a:t>associated</a:t>
            </a:r>
            <a:r>
              <a:rPr lang="en-US" dirty="0"/>
              <a:t> with any particular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</a:p>
          <a:p>
            <a:r>
              <a:rPr lang="en-US" dirty="0"/>
              <a:t>Any variable </a:t>
            </a:r>
            <a:r>
              <a:rPr lang="en-US" b="1" dirty="0">
                <a:solidFill>
                  <a:schemeClr val="bg1"/>
                </a:solidFill>
              </a:rPr>
              <a:t>can</a:t>
            </a:r>
            <a:r>
              <a:rPr lang="en-US" dirty="0"/>
              <a:t> be assigned (and </a:t>
            </a:r>
            <a:r>
              <a:rPr lang="en-US" b="1" dirty="0">
                <a:solidFill>
                  <a:schemeClr val="bg1"/>
                </a:solidFill>
              </a:rPr>
              <a:t>re-assigned</a:t>
            </a:r>
            <a:r>
              <a:rPr lang="en-US" dirty="0"/>
              <a:t>) values of all types</a:t>
            </a:r>
            <a:endParaRPr lang="bg-BG" dirty="0"/>
          </a:p>
          <a:p>
            <a:endParaRPr lang="bg-BG" dirty="0"/>
          </a:p>
          <a:p>
            <a:pPr>
              <a:buNone/>
            </a:pPr>
            <a:endParaRPr lang="bg-BG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NOTE: The use of dynamic typing is considered a bad practice!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Typing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2667000" y="3651250"/>
            <a:ext cx="80772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foo = 42;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foo is now a number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foo = 'bar'; 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foo is now a string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foo = true;  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foo is now a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boolean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433893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авоъгълник 6"/>
          <p:cNvSpPr/>
          <p:nvPr/>
        </p:nvSpPr>
        <p:spPr>
          <a:xfrm>
            <a:off x="3985174" y="1860317"/>
            <a:ext cx="423644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</a:t>
            </a:r>
            <a:r>
              <a:rPr lang="en-US" sz="8000" b="1" cap="none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ypeof</a:t>
            </a:r>
            <a:endParaRPr lang="bg-BG" sz="8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Typeof Operator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Checking for a Type</a:t>
            </a:r>
          </a:p>
        </p:txBody>
      </p:sp>
    </p:spTree>
    <p:extLst>
      <p:ext uri="{BB962C8B-B14F-4D97-AF65-F5344CB8AC3E}">
        <p14:creationId xmlns:p14="http://schemas.microsoft.com/office/powerpoint/2010/main" xmlns="" val="621541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1412331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Used to find the </a:t>
            </a:r>
            <a:r>
              <a:rPr lang="en-US" sz="3200" b="1" dirty="0">
                <a:solidFill>
                  <a:schemeClr val="bg1"/>
                </a:solidFill>
              </a:rPr>
              <a:t>type of </a:t>
            </a:r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variable</a:t>
            </a: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Returns</a:t>
            </a:r>
            <a:r>
              <a:rPr lang="en-US" sz="3200" dirty="0"/>
              <a:t> the </a:t>
            </a:r>
            <a:r>
              <a:rPr lang="en-US" sz="3200" b="1" dirty="0">
                <a:solidFill>
                  <a:schemeClr val="bg1"/>
                </a:solidFill>
              </a:rPr>
              <a:t>type</a:t>
            </a:r>
            <a:r>
              <a:rPr lang="en-US" sz="3200" dirty="0"/>
              <a:t> of a variable or an expression: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and Examples</a:t>
            </a:r>
          </a:p>
        </p:txBody>
      </p:sp>
      <p:sp>
        <p:nvSpPr>
          <p:cNvPr id="6" name="Текстово поле 5"/>
          <p:cNvSpPr txBox="1"/>
          <p:nvPr/>
        </p:nvSpPr>
        <p:spPr>
          <a:xfrm>
            <a:off x="2699249" y="2622165"/>
            <a:ext cx="8867163" cy="18431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console.log(</a:t>
            </a:r>
            <a:r>
              <a:rPr lang="en-US" sz="2400" b="1" dirty="0" err="1">
                <a:latin typeface="Consolas" pitchFamily="49" charset="0"/>
              </a:rPr>
              <a:t>typeof</a:t>
            </a:r>
            <a:r>
              <a:rPr lang="en-US" sz="2400" b="1" dirty="0">
                <a:latin typeface="Consolas" pitchFamily="49" charset="0"/>
              </a:rPr>
              <a:t> "")         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Returns "string"</a:t>
            </a:r>
            <a:b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console.log(</a:t>
            </a:r>
            <a:r>
              <a:rPr lang="en-US" sz="2400" b="1" dirty="0" err="1">
                <a:latin typeface="Consolas" pitchFamily="49" charset="0"/>
              </a:rPr>
              <a:t>typeof</a:t>
            </a:r>
            <a:r>
              <a:rPr lang="en-US" sz="2400" b="1" dirty="0">
                <a:latin typeface="Consolas" pitchFamily="49" charset="0"/>
              </a:rPr>
              <a:t> "John")     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Returns "string"</a:t>
            </a:r>
            <a:b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console.log(</a:t>
            </a:r>
            <a:r>
              <a:rPr lang="en-US" sz="2400" b="1" dirty="0" err="1">
                <a:latin typeface="Consolas" pitchFamily="49" charset="0"/>
              </a:rPr>
              <a:t>typeof</a:t>
            </a:r>
            <a:r>
              <a:rPr lang="en-US" sz="2400" b="1" dirty="0">
                <a:latin typeface="Consolas" pitchFamily="49" charset="0"/>
              </a:rPr>
              <a:t> "John Doe")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Returns "string"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console.log(</a:t>
            </a:r>
            <a:r>
              <a:rPr lang="en-US" sz="2400" b="1" dirty="0" err="1">
                <a:latin typeface="Consolas" pitchFamily="49" charset="0"/>
              </a:rPr>
              <a:t>typeof</a:t>
            </a:r>
            <a:r>
              <a:rPr lang="en-US" sz="2400" b="1" dirty="0">
                <a:latin typeface="Consolas" pitchFamily="49" charset="0"/>
              </a:rPr>
              <a:t> 0)         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Returns "number"</a:t>
            </a:r>
          </a:p>
        </p:txBody>
      </p:sp>
      <p:sp>
        <p:nvSpPr>
          <p:cNvPr id="10" name="Текстово поле 9"/>
          <p:cNvSpPr txBox="1"/>
          <p:nvPr/>
        </p:nvSpPr>
        <p:spPr>
          <a:xfrm>
            <a:off x="2699249" y="4844830"/>
            <a:ext cx="5662653" cy="18431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 number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if (</a:t>
            </a:r>
            <a:r>
              <a:rPr lang="en-US" sz="2400" b="1" dirty="0" err="1">
                <a:latin typeface="Consolas" pitchFamily="49" charset="0"/>
              </a:rPr>
              <a:t>typeof</a:t>
            </a:r>
            <a:r>
              <a:rPr lang="en-US" sz="2400" b="1" dirty="0">
                <a:latin typeface="Consolas" pitchFamily="49" charset="0"/>
              </a:rPr>
              <a:t>(n) === 'number')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  console.log(number);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495792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авоъгълник 6"/>
          <p:cNvSpPr/>
          <p:nvPr/>
        </p:nvSpPr>
        <p:spPr>
          <a:xfrm>
            <a:off x="4601039" y="1776824"/>
            <a:ext cx="2989921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'ABC'</a:t>
            </a:r>
            <a:endParaRPr lang="bg-BG" sz="10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Strings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Sequence of Characters</a:t>
            </a:r>
          </a:p>
        </p:txBody>
      </p:sp>
    </p:spTree>
    <p:extLst>
      <p:ext uri="{BB962C8B-B14F-4D97-AF65-F5344CB8AC3E}">
        <p14:creationId xmlns:p14="http://schemas.microsoft.com/office/powerpoint/2010/main" xmlns="" val="3935572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36000" y="1108911"/>
            <a:ext cx="9871850" cy="5546589"/>
          </a:xfrm>
        </p:spPr>
        <p:txBody>
          <a:bodyPr>
            <a:normAutofit/>
          </a:bodyPr>
          <a:lstStyle/>
          <a:p>
            <a:r>
              <a:rPr lang="en-US" sz="3200" dirty="0"/>
              <a:t>Used to represent </a:t>
            </a:r>
            <a:r>
              <a:rPr lang="en-US" sz="3200" b="1" dirty="0">
                <a:solidFill>
                  <a:schemeClr val="bg1"/>
                </a:solidFill>
              </a:rPr>
              <a:t>textual data</a:t>
            </a:r>
            <a:endParaRPr lang="en-US" sz="3200" dirty="0"/>
          </a:p>
          <a:p>
            <a:r>
              <a:rPr lang="en-US" sz="3200" dirty="0"/>
              <a:t>Each </a:t>
            </a:r>
            <a:r>
              <a:rPr lang="en-US" sz="3200" b="1" dirty="0">
                <a:solidFill>
                  <a:schemeClr val="bg1"/>
                </a:solidFill>
              </a:rPr>
              <a:t>symbol </a:t>
            </a:r>
            <a:r>
              <a:rPr lang="en-US" sz="3200" dirty="0"/>
              <a:t>occupies a </a:t>
            </a:r>
            <a:r>
              <a:rPr lang="en-US" sz="3200" b="1" dirty="0">
                <a:solidFill>
                  <a:schemeClr val="bg1"/>
                </a:solidFill>
              </a:rPr>
              <a:t>position</a:t>
            </a:r>
            <a:r>
              <a:rPr lang="en-US" sz="3200" dirty="0"/>
              <a:t> in the String </a:t>
            </a:r>
          </a:p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first</a:t>
            </a:r>
            <a:r>
              <a:rPr lang="en-US" sz="3200" dirty="0"/>
              <a:t> element is at </a:t>
            </a:r>
            <a:r>
              <a:rPr lang="en-US" sz="3200" b="1" dirty="0">
                <a:solidFill>
                  <a:schemeClr val="bg1"/>
                </a:solidFill>
              </a:rPr>
              <a:t>index 0</a:t>
            </a:r>
            <a:r>
              <a:rPr lang="en-US" sz="3200" dirty="0"/>
              <a:t>, the next at index 1, and </a:t>
            </a:r>
            <a:br>
              <a:rPr lang="en-US" sz="3200" dirty="0"/>
            </a:br>
            <a:r>
              <a:rPr lang="en-US" sz="3200" dirty="0"/>
              <a:t>so on</a:t>
            </a:r>
          </a:p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length</a:t>
            </a:r>
            <a:r>
              <a:rPr lang="en-US" sz="3200" dirty="0"/>
              <a:t> of a String is the number of elements in it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String?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676000" y="4331175"/>
            <a:ext cx="6484044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let name = 'George';</a:t>
            </a:r>
          </a:p>
          <a:p>
            <a:r>
              <a:rPr lang="en-US" sz="2400" b="1" dirty="0">
                <a:latin typeface="Consolas" pitchFamily="49" charset="0"/>
              </a:rPr>
              <a:t>console.log(name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[0]</a:t>
            </a:r>
            <a:r>
              <a:rPr lang="en-US" sz="2400" b="1" dirty="0">
                <a:latin typeface="Consolas" pitchFamily="49" charset="0"/>
              </a:rPr>
              <a:t>);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'G'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5" name="Закръглено правоъгълно изнесено означение 4"/>
          <p:cNvSpPr/>
          <p:nvPr/>
        </p:nvSpPr>
        <p:spPr bwMode="auto">
          <a:xfrm>
            <a:off x="4315463" y="5413455"/>
            <a:ext cx="4404221" cy="536895"/>
          </a:xfrm>
          <a:prstGeom prst="wedgeRoundRectCallout">
            <a:avLst>
              <a:gd name="adj1" fmla="val -17088"/>
              <a:gd name="adj2" fmla="val -822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Accessing element at index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740788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81000" y="1108911"/>
            <a:ext cx="10129234" cy="5546589"/>
          </a:xfrm>
        </p:spPr>
        <p:txBody>
          <a:bodyPr>
            <a:normAutofit/>
          </a:bodyPr>
          <a:lstStyle/>
          <a:p>
            <a:r>
              <a:rPr lang="en-US" sz="3200" dirty="0"/>
              <a:t>Unlike in languages like C, JavaScript strings are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immutable</a:t>
            </a:r>
            <a:endParaRPr lang="en-US" sz="3200" dirty="0"/>
          </a:p>
          <a:p>
            <a:r>
              <a:rPr lang="en-US" sz="3200" dirty="0"/>
              <a:t>This means that once a string is created, </a:t>
            </a:r>
            <a:br>
              <a:rPr lang="en-US" sz="3200" dirty="0"/>
            </a:br>
            <a:r>
              <a:rPr lang="en-US" sz="3200" dirty="0"/>
              <a:t>it is </a:t>
            </a: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en-US" sz="3200" dirty="0"/>
              <a:t> possible to </a:t>
            </a:r>
            <a:r>
              <a:rPr lang="en-US" sz="3200" b="1" dirty="0">
                <a:solidFill>
                  <a:schemeClr val="bg1"/>
                </a:solidFill>
              </a:rPr>
              <a:t>modify </a:t>
            </a:r>
            <a:r>
              <a:rPr lang="en-US" sz="3200" dirty="0"/>
              <a:t>it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Strings Are Immutable</a:t>
            </a:r>
            <a:endParaRPr lang="en-US" dirty="0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672523" y="3652214"/>
            <a:ext cx="5557077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let name = 'George';</a:t>
            </a:r>
          </a:p>
          <a:p>
            <a:r>
              <a:rPr lang="en-US" sz="2400" b="1" dirty="0">
                <a:latin typeface="Consolas" pitchFamily="49" charset="0"/>
              </a:rPr>
              <a:t>name[0] = 'P';</a:t>
            </a:r>
          </a:p>
          <a:p>
            <a:r>
              <a:rPr lang="en-US" sz="2400" b="1" dirty="0">
                <a:latin typeface="Consolas" pitchFamily="49" charset="0"/>
              </a:rPr>
              <a:t>console.log(name)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'George'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pic>
        <p:nvPicPr>
          <p:cNvPr id="1026" name="Picture 2" descr="C:\Users\ko3ebo7e\Desktop\IMPORTANT Софтуни FILES\Pictures\icons\201550-education\noteboo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242940">
            <a:off x="8750809" y="3822140"/>
            <a:ext cx="2406334" cy="2406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629307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JS we can use </a:t>
            </a:r>
            <a:r>
              <a:rPr lang="en-US" b="1" dirty="0">
                <a:solidFill>
                  <a:schemeClr val="bg1"/>
                </a:solidFill>
              </a:rPr>
              <a:t>template literals</a:t>
            </a:r>
            <a:r>
              <a:rPr lang="en-US" dirty="0"/>
              <a:t>. These are string </a:t>
            </a:r>
            <a:br>
              <a:rPr lang="en-US" dirty="0"/>
            </a:br>
            <a:r>
              <a:rPr lang="en-US" dirty="0"/>
              <a:t>literals that allow </a:t>
            </a:r>
            <a:r>
              <a:rPr lang="en-US" b="1" dirty="0">
                <a:solidFill>
                  <a:schemeClr val="bg1"/>
                </a:solidFill>
              </a:rPr>
              <a:t>embedded</a:t>
            </a:r>
            <a:r>
              <a:rPr lang="en-US" dirty="0"/>
              <a:t> expressions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Interpolation</a:t>
            </a:r>
            <a:endParaRPr lang="bg-BG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925763" y="3429000"/>
            <a:ext cx="5864806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let name = 'Rick';</a:t>
            </a:r>
          </a:p>
          <a:p>
            <a:r>
              <a:rPr lang="en-US" sz="2400" b="1" dirty="0">
                <a:latin typeface="Consolas" pitchFamily="49" charset="0"/>
              </a:rPr>
              <a:t>let age = 18;</a:t>
            </a:r>
          </a:p>
          <a:p>
            <a:r>
              <a:rPr lang="en-US" sz="2400" b="1" dirty="0">
                <a:latin typeface="Consolas" pitchFamily="49" charset="0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`$</a:t>
            </a:r>
            <a:r>
              <a:rPr lang="en-US" sz="2400" b="1" dirty="0">
                <a:latin typeface="Consolas" pitchFamily="49" charset="0"/>
              </a:rPr>
              <a:t>{name} =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$</a:t>
            </a:r>
            <a:r>
              <a:rPr lang="en-US" sz="2400" b="1" dirty="0">
                <a:latin typeface="Consolas" pitchFamily="49" charset="0"/>
              </a:rPr>
              <a:t>{age}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`</a:t>
            </a:r>
            <a:r>
              <a:rPr lang="en-US" sz="2400" b="1" dirty="0">
                <a:latin typeface="Consolas" pitchFamily="49" charset="0"/>
              </a:rPr>
              <a:t>); 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'Rick = 18'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7" name="Закръглено правоъгълно изнесено означение 4"/>
          <p:cNvSpPr/>
          <p:nvPr/>
        </p:nvSpPr>
        <p:spPr bwMode="auto">
          <a:xfrm>
            <a:off x="5171761" y="4692130"/>
            <a:ext cx="5877176" cy="891301"/>
          </a:xfrm>
          <a:custGeom>
            <a:avLst/>
            <a:gdLst>
              <a:gd name="connsiteX0" fmla="*/ 0 w 5877176"/>
              <a:gd name="connsiteY0" fmla="*/ 146737 h 880403"/>
              <a:gd name="connsiteX1" fmla="*/ 146737 w 5877176"/>
              <a:gd name="connsiteY1" fmla="*/ 0 h 880403"/>
              <a:gd name="connsiteX2" fmla="*/ 979529 w 5877176"/>
              <a:gd name="connsiteY2" fmla="*/ 0 h 880403"/>
              <a:gd name="connsiteX3" fmla="*/ 754571 w 5877176"/>
              <a:gd name="connsiteY3" fmla="*/ -607813 h 880403"/>
              <a:gd name="connsiteX4" fmla="*/ 2448823 w 5877176"/>
              <a:gd name="connsiteY4" fmla="*/ 0 h 880403"/>
              <a:gd name="connsiteX5" fmla="*/ 5730439 w 5877176"/>
              <a:gd name="connsiteY5" fmla="*/ 0 h 880403"/>
              <a:gd name="connsiteX6" fmla="*/ 5877176 w 5877176"/>
              <a:gd name="connsiteY6" fmla="*/ 146737 h 880403"/>
              <a:gd name="connsiteX7" fmla="*/ 5877176 w 5877176"/>
              <a:gd name="connsiteY7" fmla="*/ 146734 h 880403"/>
              <a:gd name="connsiteX8" fmla="*/ 5877176 w 5877176"/>
              <a:gd name="connsiteY8" fmla="*/ 146734 h 880403"/>
              <a:gd name="connsiteX9" fmla="*/ 5877176 w 5877176"/>
              <a:gd name="connsiteY9" fmla="*/ 366835 h 880403"/>
              <a:gd name="connsiteX10" fmla="*/ 5877176 w 5877176"/>
              <a:gd name="connsiteY10" fmla="*/ 733666 h 880403"/>
              <a:gd name="connsiteX11" fmla="*/ 5730439 w 5877176"/>
              <a:gd name="connsiteY11" fmla="*/ 880403 h 880403"/>
              <a:gd name="connsiteX12" fmla="*/ 2448823 w 5877176"/>
              <a:gd name="connsiteY12" fmla="*/ 880403 h 880403"/>
              <a:gd name="connsiteX13" fmla="*/ 979529 w 5877176"/>
              <a:gd name="connsiteY13" fmla="*/ 880403 h 880403"/>
              <a:gd name="connsiteX14" fmla="*/ 979529 w 5877176"/>
              <a:gd name="connsiteY14" fmla="*/ 880403 h 880403"/>
              <a:gd name="connsiteX15" fmla="*/ 146737 w 5877176"/>
              <a:gd name="connsiteY15" fmla="*/ 880403 h 880403"/>
              <a:gd name="connsiteX16" fmla="*/ 0 w 5877176"/>
              <a:gd name="connsiteY16" fmla="*/ 733666 h 880403"/>
              <a:gd name="connsiteX17" fmla="*/ 0 w 5877176"/>
              <a:gd name="connsiteY17" fmla="*/ 366835 h 880403"/>
              <a:gd name="connsiteX18" fmla="*/ 0 w 5877176"/>
              <a:gd name="connsiteY18" fmla="*/ 146734 h 880403"/>
              <a:gd name="connsiteX19" fmla="*/ 0 w 5877176"/>
              <a:gd name="connsiteY19" fmla="*/ 146734 h 880403"/>
              <a:gd name="connsiteX20" fmla="*/ 0 w 5877176"/>
              <a:gd name="connsiteY20" fmla="*/ 146737 h 880403"/>
              <a:gd name="connsiteX0" fmla="*/ 0 w 5877176"/>
              <a:gd name="connsiteY0" fmla="*/ 754550 h 1488216"/>
              <a:gd name="connsiteX1" fmla="*/ 146737 w 5877176"/>
              <a:gd name="connsiteY1" fmla="*/ 607813 h 1488216"/>
              <a:gd name="connsiteX2" fmla="*/ 1162409 w 5877176"/>
              <a:gd name="connsiteY2" fmla="*/ 589525 h 1488216"/>
              <a:gd name="connsiteX3" fmla="*/ 754571 w 5877176"/>
              <a:gd name="connsiteY3" fmla="*/ 0 h 1488216"/>
              <a:gd name="connsiteX4" fmla="*/ 2448823 w 5877176"/>
              <a:gd name="connsiteY4" fmla="*/ 607813 h 1488216"/>
              <a:gd name="connsiteX5" fmla="*/ 5730439 w 5877176"/>
              <a:gd name="connsiteY5" fmla="*/ 607813 h 1488216"/>
              <a:gd name="connsiteX6" fmla="*/ 5877176 w 5877176"/>
              <a:gd name="connsiteY6" fmla="*/ 754550 h 1488216"/>
              <a:gd name="connsiteX7" fmla="*/ 5877176 w 5877176"/>
              <a:gd name="connsiteY7" fmla="*/ 754547 h 1488216"/>
              <a:gd name="connsiteX8" fmla="*/ 5877176 w 5877176"/>
              <a:gd name="connsiteY8" fmla="*/ 754547 h 1488216"/>
              <a:gd name="connsiteX9" fmla="*/ 5877176 w 5877176"/>
              <a:gd name="connsiteY9" fmla="*/ 974648 h 1488216"/>
              <a:gd name="connsiteX10" fmla="*/ 5877176 w 5877176"/>
              <a:gd name="connsiteY10" fmla="*/ 1341479 h 1488216"/>
              <a:gd name="connsiteX11" fmla="*/ 5730439 w 5877176"/>
              <a:gd name="connsiteY11" fmla="*/ 1488216 h 1488216"/>
              <a:gd name="connsiteX12" fmla="*/ 2448823 w 5877176"/>
              <a:gd name="connsiteY12" fmla="*/ 1488216 h 1488216"/>
              <a:gd name="connsiteX13" fmla="*/ 979529 w 5877176"/>
              <a:gd name="connsiteY13" fmla="*/ 1488216 h 1488216"/>
              <a:gd name="connsiteX14" fmla="*/ 979529 w 5877176"/>
              <a:gd name="connsiteY14" fmla="*/ 1488216 h 1488216"/>
              <a:gd name="connsiteX15" fmla="*/ 146737 w 5877176"/>
              <a:gd name="connsiteY15" fmla="*/ 1488216 h 1488216"/>
              <a:gd name="connsiteX16" fmla="*/ 0 w 5877176"/>
              <a:gd name="connsiteY16" fmla="*/ 1341479 h 1488216"/>
              <a:gd name="connsiteX17" fmla="*/ 0 w 5877176"/>
              <a:gd name="connsiteY17" fmla="*/ 974648 h 1488216"/>
              <a:gd name="connsiteX18" fmla="*/ 0 w 5877176"/>
              <a:gd name="connsiteY18" fmla="*/ 754547 h 1488216"/>
              <a:gd name="connsiteX19" fmla="*/ 0 w 5877176"/>
              <a:gd name="connsiteY19" fmla="*/ 754547 h 1488216"/>
              <a:gd name="connsiteX20" fmla="*/ 0 w 5877176"/>
              <a:gd name="connsiteY20" fmla="*/ 754550 h 1488216"/>
              <a:gd name="connsiteX0" fmla="*/ 0 w 5877176"/>
              <a:gd name="connsiteY0" fmla="*/ 754550 h 1488216"/>
              <a:gd name="connsiteX1" fmla="*/ 146737 w 5877176"/>
              <a:gd name="connsiteY1" fmla="*/ 607813 h 1488216"/>
              <a:gd name="connsiteX2" fmla="*/ 1162409 w 5877176"/>
              <a:gd name="connsiteY2" fmla="*/ 589525 h 1488216"/>
              <a:gd name="connsiteX3" fmla="*/ 754571 w 5877176"/>
              <a:gd name="connsiteY3" fmla="*/ 0 h 1488216"/>
              <a:gd name="connsiteX4" fmla="*/ 1781311 w 5877176"/>
              <a:gd name="connsiteY4" fmla="*/ 616957 h 1488216"/>
              <a:gd name="connsiteX5" fmla="*/ 5730439 w 5877176"/>
              <a:gd name="connsiteY5" fmla="*/ 607813 h 1488216"/>
              <a:gd name="connsiteX6" fmla="*/ 5877176 w 5877176"/>
              <a:gd name="connsiteY6" fmla="*/ 754550 h 1488216"/>
              <a:gd name="connsiteX7" fmla="*/ 5877176 w 5877176"/>
              <a:gd name="connsiteY7" fmla="*/ 754547 h 1488216"/>
              <a:gd name="connsiteX8" fmla="*/ 5877176 w 5877176"/>
              <a:gd name="connsiteY8" fmla="*/ 754547 h 1488216"/>
              <a:gd name="connsiteX9" fmla="*/ 5877176 w 5877176"/>
              <a:gd name="connsiteY9" fmla="*/ 974648 h 1488216"/>
              <a:gd name="connsiteX10" fmla="*/ 5877176 w 5877176"/>
              <a:gd name="connsiteY10" fmla="*/ 1341479 h 1488216"/>
              <a:gd name="connsiteX11" fmla="*/ 5730439 w 5877176"/>
              <a:gd name="connsiteY11" fmla="*/ 1488216 h 1488216"/>
              <a:gd name="connsiteX12" fmla="*/ 2448823 w 5877176"/>
              <a:gd name="connsiteY12" fmla="*/ 1488216 h 1488216"/>
              <a:gd name="connsiteX13" fmla="*/ 979529 w 5877176"/>
              <a:gd name="connsiteY13" fmla="*/ 1488216 h 1488216"/>
              <a:gd name="connsiteX14" fmla="*/ 979529 w 5877176"/>
              <a:gd name="connsiteY14" fmla="*/ 1488216 h 1488216"/>
              <a:gd name="connsiteX15" fmla="*/ 146737 w 5877176"/>
              <a:gd name="connsiteY15" fmla="*/ 1488216 h 1488216"/>
              <a:gd name="connsiteX16" fmla="*/ 0 w 5877176"/>
              <a:gd name="connsiteY16" fmla="*/ 1341479 h 1488216"/>
              <a:gd name="connsiteX17" fmla="*/ 0 w 5877176"/>
              <a:gd name="connsiteY17" fmla="*/ 974648 h 1488216"/>
              <a:gd name="connsiteX18" fmla="*/ 0 w 5877176"/>
              <a:gd name="connsiteY18" fmla="*/ 754547 h 1488216"/>
              <a:gd name="connsiteX19" fmla="*/ 0 w 5877176"/>
              <a:gd name="connsiteY19" fmla="*/ 754547 h 1488216"/>
              <a:gd name="connsiteX20" fmla="*/ 0 w 5877176"/>
              <a:gd name="connsiteY20" fmla="*/ 754550 h 1488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877176" h="1488216">
                <a:moveTo>
                  <a:pt x="0" y="754550"/>
                </a:moveTo>
                <a:cubicBezTo>
                  <a:pt x="0" y="673509"/>
                  <a:pt x="65696" y="607813"/>
                  <a:pt x="146737" y="607813"/>
                </a:cubicBezTo>
                <a:lnTo>
                  <a:pt x="1162409" y="589525"/>
                </a:lnTo>
                <a:lnTo>
                  <a:pt x="754571" y="0"/>
                </a:lnTo>
                <a:lnTo>
                  <a:pt x="1781311" y="616957"/>
                </a:lnTo>
                <a:lnTo>
                  <a:pt x="5730439" y="607813"/>
                </a:lnTo>
                <a:cubicBezTo>
                  <a:pt x="5811480" y="607813"/>
                  <a:pt x="5877176" y="673509"/>
                  <a:pt x="5877176" y="754550"/>
                </a:cubicBezTo>
                <a:lnTo>
                  <a:pt x="5877176" y="754547"/>
                </a:lnTo>
                <a:lnTo>
                  <a:pt x="5877176" y="754547"/>
                </a:lnTo>
                <a:lnTo>
                  <a:pt x="5877176" y="974648"/>
                </a:lnTo>
                <a:lnTo>
                  <a:pt x="5877176" y="1341479"/>
                </a:lnTo>
                <a:cubicBezTo>
                  <a:pt x="5877176" y="1422520"/>
                  <a:pt x="5811480" y="1488216"/>
                  <a:pt x="5730439" y="1488216"/>
                </a:cubicBezTo>
                <a:lnTo>
                  <a:pt x="2448823" y="1488216"/>
                </a:lnTo>
                <a:lnTo>
                  <a:pt x="979529" y="1488216"/>
                </a:lnTo>
                <a:lnTo>
                  <a:pt x="979529" y="1488216"/>
                </a:lnTo>
                <a:lnTo>
                  <a:pt x="146737" y="1488216"/>
                </a:lnTo>
                <a:cubicBezTo>
                  <a:pt x="65696" y="1488216"/>
                  <a:pt x="0" y="1422520"/>
                  <a:pt x="0" y="1341479"/>
                </a:cubicBezTo>
                <a:lnTo>
                  <a:pt x="0" y="974648"/>
                </a:lnTo>
                <a:lnTo>
                  <a:pt x="0" y="754547"/>
                </a:lnTo>
                <a:lnTo>
                  <a:pt x="0" y="754547"/>
                </a:lnTo>
                <a:lnTo>
                  <a:pt x="0" y="754550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Place your </a:t>
            </a:r>
            <a:r>
              <a:rPr lang="en-US" sz="2800" b="1" dirty="0">
                <a:solidFill>
                  <a:schemeClr val="bg1"/>
                </a:solidFill>
              </a:rPr>
              <a:t>variables</a:t>
            </a:r>
            <a:r>
              <a:rPr lang="en-US" sz="2800" b="1" dirty="0">
                <a:solidFill>
                  <a:srgbClr val="FFFFFF"/>
                </a:solidFill>
              </a:rPr>
              <a:t> after the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'$'</a:t>
            </a:r>
            <a:r>
              <a:rPr lang="en-US" sz="2800" b="1" dirty="0">
                <a:solidFill>
                  <a:srgbClr val="FFFFFF"/>
                </a:solidFill>
              </a:rPr>
              <a:t> sign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836141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Receive two </a:t>
            </a:r>
            <a:r>
              <a:rPr lang="en-US" b="1" dirty="0">
                <a:solidFill>
                  <a:schemeClr val="bg1"/>
                </a:solidFill>
              </a:rPr>
              <a:t>names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as </a:t>
            </a:r>
            <a:r>
              <a:rPr lang="en-US" b="1" dirty="0">
                <a:solidFill>
                  <a:schemeClr val="bg1"/>
                </a:solidFill>
              </a:rPr>
              <a:t>string parameters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a </a:t>
            </a:r>
            <a:r>
              <a:rPr lang="en-US" b="1" dirty="0">
                <a:solidFill>
                  <a:schemeClr val="bg1"/>
                </a:solidFill>
              </a:rPr>
              <a:t>delimiter</a:t>
            </a:r>
            <a:endParaRPr lang="en-US" b="1" dirty="0"/>
          </a:p>
          <a:p>
            <a:r>
              <a:rPr lang="en-US" dirty="0"/>
              <a:t>Print the names </a:t>
            </a:r>
            <a:r>
              <a:rPr lang="en-US" b="1" dirty="0">
                <a:solidFill>
                  <a:schemeClr val="bg1"/>
                </a:solidFill>
              </a:rPr>
              <a:t>joined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by the delimiter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Concatenate Names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87962" y="2622253"/>
            <a:ext cx="3756097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'John', 'Smith', '-&gt;'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029770" y="2591476"/>
            <a:ext cx="339826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John-&gt;Smith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7" name="Arrow: Right 6"/>
          <p:cNvSpPr/>
          <p:nvPr/>
        </p:nvSpPr>
        <p:spPr>
          <a:xfrm>
            <a:off x="5721719" y="2683656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387961" y="3542865"/>
            <a:ext cx="3756097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'Jan', 'White', '&lt;-&gt;'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029769" y="3547174"/>
            <a:ext cx="3398261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Jan&lt;-&gt;White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10" name="Arrow: Right 6"/>
          <p:cNvSpPr/>
          <p:nvPr/>
        </p:nvSpPr>
        <p:spPr>
          <a:xfrm>
            <a:off x="5721719" y="3632792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1387961" y="4431539"/>
            <a:ext cx="7364770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function solve(first, second, del)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console.log(</a:t>
            </a:r>
            <a:r>
              <a:rPr lang="en-US" sz="2200" dirty="0">
                <a:solidFill>
                  <a:schemeClr val="bg1"/>
                </a:solidFill>
              </a:rPr>
              <a:t>`</a:t>
            </a:r>
            <a:r>
              <a:rPr lang="en-US" sz="2200" dirty="0">
                <a:solidFill>
                  <a:schemeClr val="tx1"/>
                </a:solidFill>
              </a:rPr>
              <a:t>${first}${del}${second}</a:t>
            </a:r>
            <a:r>
              <a:rPr lang="en-US" sz="2200" dirty="0">
                <a:solidFill>
                  <a:schemeClr val="bg1"/>
                </a:solidFill>
              </a:rPr>
              <a:t>`</a:t>
            </a:r>
            <a:r>
              <a:rPr lang="en-US" sz="2200" dirty="0">
                <a:solidFill>
                  <a:schemeClr val="tx1"/>
                </a:solidFill>
              </a:rPr>
              <a:t>);</a:t>
            </a:r>
          </a:p>
          <a:p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4428021" y="5440934"/>
            <a:ext cx="4324710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0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solve(</a:t>
            </a:r>
            <a:r>
              <a:rPr lang="en-US" dirty="0">
                <a:solidFill>
                  <a:schemeClr val="bg1"/>
                </a:solidFill>
              </a:rPr>
              <a:t>'John', 'Wick', '***'</a:t>
            </a:r>
            <a:r>
              <a:rPr lang="en-US" dirty="0"/>
              <a:t>)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968637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/>
            <a:r>
              <a:rPr lang="en-US" dirty="0"/>
              <a:t>What is a data type?</a:t>
            </a:r>
          </a:p>
          <a:p>
            <a:pPr marL="514350" indent="-514350"/>
            <a:r>
              <a:rPr lang="en-US" dirty="0"/>
              <a:t>Let vs. </a:t>
            </a:r>
            <a:r>
              <a:rPr lang="en-US" dirty="0" err="1"/>
              <a:t>Var</a:t>
            </a:r>
            <a:endParaRPr lang="en-US" dirty="0"/>
          </a:p>
          <a:p>
            <a:pPr marL="514350" indent="-514350"/>
            <a:r>
              <a:rPr lang="en-US" dirty="0"/>
              <a:t>Strings</a:t>
            </a:r>
          </a:p>
          <a:p>
            <a:pPr marL="514350" indent="-514350"/>
            <a:r>
              <a:rPr lang="en-US" dirty="0"/>
              <a:t>Numbers</a:t>
            </a:r>
          </a:p>
          <a:p>
            <a:pPr marL="514350" indent="-514350"/>
            <a:r>
              <a:rPr lang="en-US" dirty="0"/>
              <a:t>Booleans</a:t>
            </a:r>
          </a:p>
          <a:p>
            <a:pPr marL="514350" indent="-514350"/>
            <a:r>
              <a:rPr lang="en-US" dirty="0" err="1"/>
              <a:t>Typeof</a:t>
            </a:r>
            <a:r>
              <a:rPr lang="en-US" dirty="0"/>
              <a:t> operator</a:t>
            </a:r>
          </a:p>
          <a:p>
            <a:pPr marL="514350" indent="-514350"/>
            <a:r>
              <a:rPr lang="en-US" dirty="0"/>
              <a:t>Undefined and Null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828096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3D0360D1-1C9D-4837-B2CA-8774DF7D66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9728" y="1102150"/>
            <a:ext cx="11695176" cy="520106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You will receive </a:t>
            </a:r>
            <a:r>
              <a:rPr lang="en-US" sz="3200" b="1" dirty="0">
                <a:solidFill>
                  <a:schemeClr val="bg1"/>
                </a:solidFill>
              </a:rPr>
              <a:t>3 parameters </a:t>
            </a:r>
            <a:r>
              <a:rPr lang="en-US" sz="3200" dirty="0"/>
              <a:t>(string, symbol, string)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Replace the underscore </a:t>
            </a:r>
            <a:r>
              <a:rPr lang="en-US" sz="3000" b="1" dirty="0">
                <a:solidFill>
                  <a:schemeClr val="bg1"/>
                </a:solidFill>
              </a:rPr>
              <a:t>'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r>
              <a:rPr lang="en-US" sz="3000" b="1" dirty="0">
                <a:solidFill>
                  <a:schemeClr val="bg1"/>
                </a:solidFill>
              </a:rPr>
              <a:t>'</a:t>
            </a:r>
            <a:r>
              <a:rPr lang="en-US" sz="3000" dirty="0"/>
              <a:t> in the </a:t>
            </a:r>
            <a:r>
              <a:rPr lang="en-US" sz="3000" b="1" dirty="0">
                <a:solidFill>
                  <a:schemeClr val="bg1"/>
                </a:solidFill>
              </a:rPr>
              <a:t>first word </a:t>
            </a:r>
            <a:r>
              <a:rPr lang="en-US" sz="3000" dirty="0"/>
              <a:t>with the </a:t>
            </a:r>
            <a:r>
              <a:rPr lang="en-US" sz="3000" b="1" dirty="0">
                <a:solidFill>
                  <a:schemeClr val="bg1"/>
                </a:solidFill>
              </a:rPr>
              <a:t>symbol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Compare both strings and print </a:t>
            </a:r>
            <a:r>
              <a:rPr lang="en-US" sz="3000" b="1" dirty="0">
                <a:solidFill>
                  <a:schemeClr val="bg1"/>
                </a:solidFill>
              </a:rPr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Matched</a:t>
            </a:r>
            <a:r>
              <a:rPr lang="en-US" sz="3000" b="1" dirty="0">
                <a:solidFill>
                  <a:schemeClr val="bg1"/>
                </a:solidFill>
              </a:rPr>
              <a:t>" </a:t>
            </a:r>
            <a:r>
              <a:rPr lang="en-US" sz="3000" dirty="0"/>
              <a:t>or </a:t>
            </a:r>
            <a:r>
              <a:rPr lang="en-US" sz="3000" b="1" dirty="0">
                <a:solidFill>
                  <a:schemeClr val="bg1"/>
                </a:solidFill>
              </a:rPr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Matched</a:t>
            </a:r>
            <a:r>
              <a:rPr lang="en-US" sz="3000" b="1" dirty="0">
                <a:solidFill>
                  <a:schemeClr val="bg1"/>
                </a:solidFill>
              </a:rPr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Problem: </a:t>
            </a:r>
            <a:r>
              <a:rPr lang="en-GB"/>
              <a:t>Right Place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99222" y="3186710"/>
            <a:ext cx="4143515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'</a:t>
            </a:r>
            <a:r>
              <a:rPr lang="en-US" sz="2200" b="1" dirty="0" err="1">
                <a:latin typeface="Consolas" panose="020B0609020204030204" pitchFamily="49" charset="0"/>
              </a:rPr>
              <a:t>Str_ng</a:t>
            </a:r>
            <a:r>
              <a:rPr lang="en-US" sz="2200" b="1" dirty="0">
                <a:latin typeface="Consolas" panose="020B0609020204030204" pitchFamily="49" charset="0"/>
              </a:rPr>
              <a:t>', 'I', 'Strong'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99024" y="4012648"/>
            <a:ext cx="2855565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Not Matched</a:t>
            </a:r>
          </a:p>
        </p:txBody>
      </p:sp>
      <p:sp>
        <p:nvSpPr>
          <p:cNvPr id="7" name="Arrow: Right 6"/>
          <p:cNvSpPr/>
          <p:nvPr/>
        </p:nvSpPr>
        <p:spPr>
          <a:xfrm>
            <a:off x="798405" y="4102470"/>
            <a:ext cx="537295" cy="37702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99222" y="4919161"/>
            <a:ext cx="4106940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'</a:t>
            </a:r>
            <a:r>
              <a:rPr lang="en-US" sz="2200" b="1" dirty="0" err="1">
                <a:latin typeface="Consolas" panose="020B0609020204030204" pitchFamily="49" charset="0"/>
              </a:rPr>
              <a:t>Str_ng</a:t>
            </a:r>
            <a:r>
              <a:rPr lang="en-US" sz="2200" b="1" dirty="0">
                <a:latin typeface="Consolas" panose="020B0609020204030204" pitchFamily="49" charset="0"/>
              </a:rPr>
              <a:t>', '</a:t>
            </a:r>
            <a:r>
              <a:rPr lang="en-US" sz="2200" b="1" dirty="0" err="1">
                <a:latin typeface="Consolas" panose="020B0609020204030204" pitchFamily="49" charset="0"/>
              </a:rPr>
              <a:t>i</a:t>
            </a:r>
            <a:r>
              <a:rPr lang="en-US" sz="2200" b="1" dirty="0">
                <a:latin typeface="Consolas" panose="020B0609020204030204" pitchFamily="49" charset="0"/>
              </a:rPr>
              <a:t>', 'String'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99024" y="5697234"/>
            <a:ext cx="2961295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Matched</a:t>
            </a:r>
          </a:p>
        </p:txBody>
      </p:sp>
      <p:sp>
        <p:nvSpPr>
          <p:cNvPr id="11" name="Arrow: Right 6"/>
          <p:cNvSpPr/>
          <p:nvPr/>
        </p:nvSpPr>
        <p:spPr>
          <a:xfrm>
            <a:off x="798405" y="5785066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5032018" y="3186710"/>
            <a:ext cx="6864325" cy="28846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function solve(</a:t>
            </a:r>
            <a:r>
              <a:rPr lang="en-US" sz="2000" dirty="0" err="1">
                <a:solidFill>
                  <a:schemeClr val="tx1"/>
                </a:solidFill>
              </a:rPr>
              <a:t>str</a:t>
            </a:r>
            <a:r>
              <a:rPr lang="en-US" sz="2000" dirty="0">
                <a:solidFill>
                  <a:schemeClr val="tx1"/>
                </a:solidFill>
              </a:rPr>
              <a:t>, symbol, result) 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let res = str.</a:t>
            </a:r>
            <a:r>
              <a:rPr lang="en-US" sz="2000" dirty="0">
                <a:solidFill>
                  <a:schemeClr val="bg1"/>
                </a:solidFill>
              </a:rPr>
              <a:t>replace</a:t>
            </a:r>
            <a:r>
              <a:rPr lang="en-US" sz="2000" dirty="0">
                <a:solidFill>
                  <a:schemeClr val="tx1"/>
                </a:solidFill>
              </a:rPr>
              <a:t>('_', symbol);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let output = res === 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   result ? </a:t>
            </a:r>
            <a:r>
              <a:rPr lang="en-US" sz="2000" dirty="0">
                <a:solidFill>
                  <a:schemeClr val="bg1"/>
                </a:solidFill>
              </a:rPr>
              <a:t>"Matched" </a:t>
            </a:r>
            <a:r>
              <a:rPr lang="en-US" sz="2000" dirty="0">
                <a:solidFill>
                  <a:schemeClr val="tx1"/>
                </a:solidFill>
              </a:rPr>
              <a:t>: </a:t>
            </a:r>
            <a:r>
              <a:rPr lang="en-US" sz="2000" dirty="0">
                <a:solidFill>
                  <a:schemeClr val="bg1"/>
                </a:solidFill>
              </a:rPr>
              <a:t>"Not Matched"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console.log(output);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}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7745652" y="5567411"/>
            <a:ext cx="4150691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0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800" dirty="0"/>
              <a:t>solve(</a:t>
            </a:r>
            <a:r>
              <a:rPr lang="en-US" sz="1800" dirty="0">
                <a:solidFill>
                  <a:schemeClr val="bg1"/>
                </a:solidFill>
              </a:rPr>
              <a:t>'</a:t>
            </a:r>
            <a:r>
              <a:rPr lang="en-US" sz="1800" dirty="0" err="1">
                <a:solidFill>
                  <a:schemeClr val="bg1"/>
                </a:solidFill>
              </a:rPr>
              <a:t>Str_ng</a:t>
            </a:r>
            <a:r>
              <a:rPr lang="en-US" sz="1800" dirty="0">
                <a:solidFill>
                  <a:schemeClr val="bg1"/>
                </a:solidFill>
              </a:rPr>
              <a:t>', 'I', 'Strong'</a:t>
            </a:r>
            <a:r>
              <a:rPr lang="en-US" sz="1800" dirty="0"/>
              <a:t>)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763000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3" grpId="0" animBg="1"/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авоъгълник 6"/>
          <p:cNvSpPr/>
          <p:nvPr/>
        </p:nvSpPr>
        <p:spPr>
          <a:xfrm>
            <a:off x="5002640" y="1759246"/>
            <a:ext cx="2151551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123</a:t>
            </a:r>
            <a:endParaRPr lang="bg-BG" sz="10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Numbers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Integer, Float, Double – All in One</a:t>
            </a:r>
          </a:p>
        </p:txBody>
      </p:sp>
    </p:spTree>
    <p:extLst>
      <p:ext uri="{BB962C8B-B14F-4D97-AF65-F5344CB8AC3E}">
        <p14:creationId xmlns:p14="http://schemas.microsoft.com/office/powerpoint/2010/main" xmlns="" val="3056121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76728" y="1122411"/>
            <a:ext cx="10129234" cy="5546589"/>
          </a:xfrm>
        </p:spPr>
        <p:txBody>
          <a:bodyPr>
            <a:normAutofit/>
          </a:bodyPr>
          <a:lstStyle/>
          <a:p>
            <a:r>
              <a:rPr lang="en-US" sz="3200" dirty="0"/>
              <a:t>There is </a:t>
            </a:r>
            <a:r>
              <a:rPr lang="en-US" sz="3200" b="1" dirty="0">
                <a:solidFill>
                  <a:schemeClr val="bg1"/>
                </a:solidFill>
              </a:rPr>
              <a:t>no specific </a:t>
            </a:r>
            <a:r>
              <a:rPr lang="en-US" sz="3200" dirty="0"/>
              <a:t>type for integers and floating-point numbers</a:t>
            </a:r>
          </a:p>
          <a:p>
            <a:r>
              <a:rPr lang="en-US" sz="3200" dirty="0"/>
              <a:t>To represent floating-point numbers, the number type</a:t>
            </a:r>
            <a:br>
              <a:rPr lang="en-US" sz="3200" dirty="0"/>
            </a:br>
            <a:r>
              <a:rPr lang="en-US" sz="3200" dirty="0"/>
              <a:t> has three symbolic values: 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+Infinity</a:t>
            </a:r>
            <a:r>
              <a:rPr lang="en-US" sz="3200" dirty="0"/>
              <a:t>,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-Infinity</a:t>
            </a:r>
            <a:r>
              <a:rPr lang="en-US" sz="3200" dirty="0"/>
              <a:t>, and 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NaN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(not-a-number)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Number?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634788" y="4067366"/>
            <a:ext cx="6484044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let num1 = 1;</a:t>
            </a:r>
          </a:p>
          <a:p>
            <a:r>
              <a:rPr lang="en-US" sz="2400" b="1" dirty="0">
                <a:latin typeface="Consolas" pitchFamily="49" charset="0"/>
              </a:rPr>
              <a:t>let num2 = 1.5;</a:t>
            </a:r>
          </a:p>
          <a:p>
            <a:r>
              <a:rPr lang="en-US" sz="2400" b="1" dirty="0">
                <a:latin typeface="Consolas" pitchFamily="49" charset="0"/>
              </a:rPr>
              <a:t>let num3 = 'p';</a:t>
            </a:r>
          </a:p>
          <a:p>
            <a:r>
              <a:rPr lang="en-US" sz="2400" b="1" dirty="0">
                <a:latin typeface="Consolas" pitchFamily="49" charset="0"/>
              </a:rPr>
              <a:t>console.log(num1 + num2)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2.5</a:t>
            </a:r>
          </a:p>
          <a:p>
            <a:r>
              <a:rPr lang="en-US" sz="2400" b="1" dirty="0">
                <a:latin typeface="Consolas" pitchFamily="49" charset="0"/>
              </a:rPr>
              <a:t>console.log(num1 + num3)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'1p'</a:t>
            </a:r>
          </a:p>
          <a:p>
            <a:r>
              <a:rPr lang="en-US" sz="2400" b="1" dirty="0">
                <a:latin typeface="Consolas" pitchFamily="49" charset="0"/>
              </a:rPr>
              <a:t>console.log(Number(num3))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400" b="1" i="1" dirty="0" err="1">
                <a:solidFill>
                  <a:schemeClr val="accent2"/>
                </a:solidFill>
                <a:latin typeface="Consolas" pitchFamily="49" charset="0"/>
              </a:rPr>
              <a:t>NaN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8" name="Закръглено правоъгълно изнесено означение 7"/>
          <p:cNvSpPr/>
          <p:nvPr/>
        </p:nvSpPr>
        <p:spPr bwMode="auto">
          <a:xfrm>
            <a:off x="8632270" y="5607032"/>
            <a:ext cx="2508309" cy="872455"/>
          </a:xfrm>
          <a:prstGeom prst="wedgeRoundRectCallout">
            <a:avLst>
              <a:gd name="adj1" fmla="val -60486"/>
              <a:gd name="adj2" fmla="val 222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Trying to parse a string</a:t>
            </a:r>
          </a:p>
        </p:txBody>
      </p:sp>
      <p:sp>
        <p:nvSpPr>
          <p:cNvPr id="6" name="Закръглено правоъгълно изнесено означение 5"/>
          <p:cNvSpPr/>
          <p:nvPr/>
        </p:nvSpPr>
        <p:spPr bwMode="auto">
          <a:xfrm>
            <a:off x="8099901" y="4552732"/>
            <a:ext cx="2508309" cy="581638"/>
          </a:xfrm>
          <a:prstGeom prst="wedgeRoundRectCallout">
            <a:avLst>
              <a:gd name="adj1" fmla="val -41422"/>
              <a:gd name="adj2" fmla="val 1425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Concatenation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52154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3D0360D1-1C9D-4837-B2CA-8774DF7D66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2970" y="1201377"/>
            <a:ext cx="11818096" cy="520106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You will receive </a:t>
            </a:r>
            <a:r>
              <a:rPr lang="en-US" sz="3200" b="1" dirty="0">
                <a:solidFill>
                  <a:schemeClr val="bg1"/>
                </a:solidFill>
              </a:rPr>
              <a:t>3 numbers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Find their </a:t>
            </a:r>
            <a:r>
              <a:rPr lang="en-US" sz="3200" b="1" dirty="0">
                <a:solidFill>
                  <a:schemeClr val="bg1"/>
                </a:solidFill>
              </a:rPr>
              <a:t>sum</a:t>
            </a:r>
            <a:r>
              <a:rPr lang="en-US" sz="3200" dirty="0"/>
              <a:t> and print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"{Sum} – {Integer or Float}"</a:t>
            </a:r>
          </a:p>
          <a:p>
            <a:endParaRPr lang="en-US" sz="2400" b="1" noProof="1">
              <a:solidFill>
                <a:schemeClr val="accent1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US"/>
              <a:t>Integer or </a:t>
            </a:r>
            <a:r>
              <a:rPr lang="en-US" dirty="0"/>
              <a:t>Float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7068" y="2530348"/>
            <a:ext cx="2175783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9, 100, 1.1</a:t>
            </a:r>
            <a:endParaRPr lang="en-US" sz="2000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49775" y="3276024"/>
            <a:ext cx="2224361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anose="020B0609020204030204" pitchFamily="49" charset="0"/>
              </a:rPr>
              <a:t>110.1 -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</a:p>
        </p:txBody>
      </p:sp>
      <p:sp>
        <p:nvSpPr>
          <p:cNvPr id="7" name="Arrow: Right 6"/>
          <p:cNvSpPr/>
          <p:nvPr/>
        </p:nvSpPr>
        <p:spPr>
          <a:xfrm>
            <a:off x="446283" y="3381880"/>
            <a:ext cx="491593" cy="3449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67505" y="3966558"/>
            <a:ext cx="2410486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100, 200, 303</a:t>
            </a:r>
            <a:endParaRPr lang="en-US" sz="2000" b="1" noProof="1">
              <a:latin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149776" y="4770889"/>
            <a:ext cx="2224362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603 -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Integer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03477" y="5415572"/>
            <a:ext cx="2474494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122.3, 212.3, 5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170049" y="6074427"/>
            <a:ext cx="2204088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339.6 -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Float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4233704" y="2808680"/>
            <a:ext cx="7552912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pt-BR" dirty="0">
                <a:solidFill>
                  <a:schemeClr val="tx1"/>
                </a:solidFill>
              </a:rPr>
              <a:t>function solve(num1, num2, num3) {</a:t>
            </a:r>
          </a:p>
          <a:p>
            <a:r>
              <a:rPr lang="pt-BR" dirty="0">
                <a:solidFill>
                  <a:schemeClr val="tx1"/>
                </a:solidFill>
              </a:rPr>
              <a:t>  let sum = num1 + num2 + num3;</a:t>
            </a:r>
          </a:p>
          <a:p>
            <a:r>
              <a:rPr lang="pt-BR" dirty="0">
                <a:solidFill>
                  <a:schemeClr val="tx1"/>
                </a:solidFill>
              </a:rPr>
              <a:t>  let output = </a:t>
            </a:r>
            <a:r>
              <a:rPr lang="pt-BR" dirty="0">
                <a:solidFill>
                  <a:schemeClr val="bg1"/>
                </a:solidFill>
              </a:rPr>
              <a:t>sum % 1 === 0 </a:t>
            </a:r>
          </a:p>
          <a:p>
            <a:r>
              <a:rPr lang="pt-BR" dirty="0">
                <a:solidFill>
                  <a:schemeClr val="tx1"/>
                </a:solidFill>
              </a:rPr>
              <a:t>   ? sum + ' - Integer' </a:t>
            </a:r>
          </a:p>
          <a:p>
            <a:r>
              <a:rPr lang="pt-BR" dirty="0">
                <a:solidFill>
                  <a:schemeClr val="tx1"/>
                </a:solidFill>
              </a:rPr>
              <a:t>   : sum + ' - Float';</a:t>
            </a:r>
          </a:p>
          <a:p>
            <a:r>
              <a:rPr lang="pt-BR" dirty="0">
                <a:solidFill>
                  <a:schemeClr val="tx1"/>
                </a:solidFill>
              </a:rPr>
              <a:t>  console.log(output);</a:t>
            </a:r>
          </a:p>
          <a:p>
            <a:r>
              <a:rPr lang="pt-BR" dirty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Arrow: Right 6"/>
          <p:cNvSpPr/>
          <p:nvPr/>
        </p:nvSpPr>
        <p:spPr>
          <a:xfrm>
            <a:off x="467068" y="4861356"/>
            <a:ext cx="491593" cy="3449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rrow: Right 6"/>
          <p:cNvSpPr/>
          <p:nvPr/>
        </p:nvSpPr>
        <p:spPr>
          <a:xfrm>
            <a:off x="446282" y="6195671"/>
            <a:ext cx="491593" cy="3449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 Placeholder 5"/>
          <p:cNvSpPr txBox="1">
            <a:spLocks/>
          </p:cNvSpPr>
          <p:nvPr/>
        </p:nvSpPr>
        <p:spPr>
          <a:xfrm>
            <a:off x="8281409" y="6014614"/>
            <a:ext cx="3505207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0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solve(</a:t>
            </a:r>
            <a:r>
              <a:rPr lang="en-US" dirty="0">
                <a:solidFill>
                  <a:schemeClr val="bg1"/>
                </a:solidFill>
              </a:rPr>
              <a:t>112.3, 212.3, 5</a:t>
            </a:r>
            <a:r>
              <a:rPr lang="en-US" dirty="0"/>
              <a:t>)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083941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авоъгълник 6"/>
          <p:cNvSpPr/>
          <p:nvPr/>
        </p:nvSpPr>
        <p:spPr>
          <a:xfrm>
            <a:off x="4647383" y="1318482"/>
            <a:ext cx="2970260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true</a:t>
            </a:r>
            <a: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/>
            </a:r>
            <a:b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</a:br>
            <a:r>
              <a:rPr lang="en-US" sz="8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false</a:t>
            </a:r>
            <a:endParaRPr lang="bg-BG" sz="8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Booleans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Conditions, </a:t>
            </a:r>
            <a:r>
              <a:rPr lang="en-US" dirty="0" err="1"/>
              <a:t>Truthy</a:t>
            </a:r>
            <a:r>
              <a:rPr lang="en-US" dirty="0"/>
              <a:t> and </a:t>
            </a:r>
            <a:r>
              <a:rPr lang="en-US" dirty="0" err="1"/>
              <a:t>Falsy</a:t>
            </a:r>
            <a:r>
              <a:rPr lang="en-US" dirty="0"/>
              <a:t> values</a:t>
            </a:r>
          </a:p>
        </p:txBody>
      </p:sp>
    </p:spTree>
    <p:extLst>
      <p:ext uri="{BB962C8B-B14F-4D97-AF65-F5344CB8AC3E}">
        <p14:creationId xmlns:p14="http://schemas.microsoft.com/office/powerpoint/2010/main" xmlns="" val="3400544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39710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Boolean</a:t>
            </a:r>
            <a:r>
              <a:rPr lang="en-US" sz="3200" dirty="0"/>
              <a:t> represents a logical entity and can have two </a:t>
            </a:r>
            <a:br>
              <a:rPr lang="en-US" sz="3200" dirty="0"/>
            </a:br>
            <a:r>
              <a:rPr lang="en-US" sz="3200" dirty="0"/>
              <a:t>values: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200" dirty="0"/>
              <a:t> and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en-US" sz="3200" dirty="0">
              <a:latin typeface="Consolas" panose="020B0609020204030204" pitchFamily="49" charset="0"/>
            </a:endParaRPr>
          </a:p>
          <a:p>
            <a:r>
              <a:rPr lang="en-US" sz="3200" dirty="0"/>
              <a:t>You can use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Boolean()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function to find out if an </a:t>
            </a:r>
            <a:br>
              <a:rPr lang="en-US" sz="3200" dirty="0"/>
            </a:br>
            <a:r>
              <a:rPr lang="en-US" sz="3200" dirty="0"/>
              <a:t>expression (or a variable) is true: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Or even easier: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Boolean?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674510" y="3506306"/>
            <a:ext cx="472235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/>
              <a:t>Boolean(10 &gt; 9)        </a:t>
            </a:r>
            <a:r>
              <a:rPr lang="en-US" sz="2400" b="1" i="1" dirty="0">
                <a:solidFill>
                  <a:schemeClr val="accent2"/>
                </a:solidFill>
              </a:rPr>
              <a:t>// Returns true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674510" y="4791656"/>
            <a:ext cx="4722357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/>
              <a:t>(10 &gt; 9)              </a:t>
            </a:r>
            <a:r>
              <a:rPr lang="en-US" sz="2400" b="1" i="1" dirty="0">
                <a:solidFill>
                  <a:schemeClr val="accent2"/>
                </a:solidFill>
              </a:rPr>
              <a:t>// Also returns true</a:t>
            </a:r>
            <a:br>
              <a:rPr lang="en-US" sz="2400" b="1" i="1" dirty="0">
                <a:solidFill>
                  <a:schemeClr val="accent2"/>
                </a:solidFill>
              </a:rPr>
            </a:br>
            <a:r>
              <a:rPr lang="en-US" sz="2400" b="1" dirty="0"/>
              <a:t>10 &gt; 9                </a:t>
            </a:r>
            <a:r>
              <a:rPr lang="en-US" sz="2400" b="1" i="1" dirty="0">
                <a:solidFill>
                  <a:schemeClr val="accent2"/>
                </a:solidFill>
              </a:rPr>
              <a:t>// Also returns true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pic>
        <p:nvPicPr>
          <p:cNvPr id="2050" name="Picture 2" descr="C:\Users\ko3ebo7e\Desktop\Pictures\More\wrong-vs.-righ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96452" y="4093747"/>
            <a:ext cx="1395818" cy="139581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001417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Comparisons and Conditions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22319603"/>
              </p:ext>
            </p:extLst>
          </p:nvPr>
        </p:nvGraphicFramePr>
        <p:xfrm>
          <a:off x="1279966" y="1785726"/>
          <a:ext cx="9596119" cy="395960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403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036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5520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07216">
                <a:tc>
                  <a:txBody>
                    <a:bodyPr/>
                    <a:lstStyle/>
                    <a:p>
                      <a:r>
                        <a:rPr lang="en-US" sz="2398" b="1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1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3018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 to (no</a:t>
                      </a:r>
                      <a:r>
                        <a:rPr lang="en-US" baseline="0" dirty="0"/>
                        <a:t> type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if (day == 'Monday')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4951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if (salary &gt; 9000)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4616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if (age</a:t>
                      </a:r>
                      <a:r>
                        <a:rPr lang="en-US" baseline="0" dirty="0">
                          <a:latin typeface="Consolas" panose="020B0609020204030204" pitchFamily="49" charset="0"/>
                        </a:rPr>
                        <a:t> &lt; 18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3961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===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 to (with type)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if (5 === 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0397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 or equal (no type)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if (6 &gt;= 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20117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!==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equal (with type)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if (5 !== '5')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86562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equal (no type)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if (5 != 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635468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Everything </a:t>
            </a:r>
            <a:r>
              <a:rPr lang="en-US" sz="3200" b="1" dirty="0">
                <a:solidFill>
                  <a:schemeClr val="bg1"/>
                </a:solidFill>
              </a:rPr>
              <a:t>with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 "value" is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</a:p>
          <a:p>
            <a:endParaRPr lang="en-US" sz="3200" b="1" dirty="0">
              <a:solidFill>
                <a:schemeClr val="bg1"/>
              </a:solidFill>
            </a:endParaRPr>
          </a:p>
          <a:p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200" dirty="0"/>
              <a:t>Everything </a:t>
            </a:r>
            <a:r>
              <a:rPr lang="en-US" sz="3200" b="1" dirty="0">
                <a:solidFill>
                  <a:schemeClr val="bg1"/>
                </a:solidFill>
              </a:rPr>
              <a:t>without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 "value" is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Booleans Examples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40212" y="1897399"/>
            <a:ext cx="6484044" cy="15723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latin typeface="Consolas" pitchFamily="49" charset="0"/>
              </a:rPr>
              <a:t>let number = 1;</a:t>
            </a:r>
          </a:p>
          <a:p>
            <a:r>
              <a:rPr lang="en-US" sz="2200" b="1" dirty="0">
                <a:latin typeface="Consolas" pitchFamily="49" charset="0"/>
              </a:rPr>
              <a:t>if (number) {</a:t>
            </a:r>
          </a:p>
          <a:p>
            <a:r>
              <a:rPr lang="en-US" sz="2200" b="1" dirty="0">
                <a:latin typeface="Consolas" pitchFamily="49" charset="0"/>
              </a:rPr>
              <a:t>  console.log(number) </a:t>
            </a:r>
            <a:r>
              <a:rPr lang="en-US" sz="2200" b="1" i="1" dirty="0">
                <a:solidFill>
                  <a:schemeClr val="accent2"/>
                </a:solidFill>
                <a:latin typeface="Consolas" pitchFamily="49" charset="0"/>
              </a:rPr>
              <a:t>// 1</a:t>
            </a:r>
          </a:p>
          <a:p>
            <a:r>
              <a:rPr lang="en-US" sz="2200" b="1" dirty="0">
                <a:latin typeface="Consolas" pitchFamily="49" charset="0"/>
              </a:rPr>
              <a:t>}</a:t>
            </a:r>
            <a:endParaRPr lang="bg-BG" sz="2200" b="1" dirty="0">
              <a:latin typeface="Consolas" pitchFamily="49" charset="0"/>
            </a:endParaRPr>
          </a:p>
        </p:txBody>
      </p:sp>
      <p:sp>
        <p:nvSpPr>
          <p:cNvPr id="2" name="Закръглено правоъгълно изнесено означение 1"/>
          <p:cNvSpPr/>
          <p:nvPr/>
        </p:nvSpPr>
        <p:spPr bwMode="auto">
          <a:xfrm>
            <a:off x="3744638" y="2285759"/>
            <a:ext cx="1461477" cy="397803"/>
          </a:xfrm>
          <a:prstGeom prst="wedgeRoundRectCallout">
            <a:avLst>
              <a:gd name="adj1" fmla="val -72637"/>
              <a:gd name="adj2" fmla="val 428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true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940212" y="4475456"/>
            <a:ext cx="6484044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latin typeface="Consolas" pitchFamily="49" charset="0"/>
              </a:rPr>
              <a:t>let number;</a:t>
            </a:r>
          </a:p>
          <a:p>
            <a:r>
              <a:rPr lang="en-US" sz="2200" b="1" dirty="0">
                <a:latin typeface="Consolas" pitchFamily="49" charset="0"/>
              </a:rPr>
              <a:t>if (number) {</a:t>
            </a:r>
          </a:p>
          <a:p>
            <a:r>
              <a:rPr lang="en-US" sz="2200" b="1" dirty="0">
                <a:latin typeface="Consolas" pitchFamily="49" charset="0"/>
              </a:rPr>
              <a:t>  console.log(number)</a:t>
            </a:r>
          </a:p>
          <a:p>
            <a:r>
              <a:rPr lang="en-US" sz="2200" b="1" dirty="0">
                <a:latin typeface="Consolas" pitchFamily="49" charset="0"/>
              </a:rPr>
              <a:t>} else {</a:t>
            </a:r>
          </a:p>
          <a:p>
            <a:r>
              <a:rPr lang="en-US" sz="2200" b="1" dirty="0">
                <a:latin typeface="Consolas" pitchFamily="49" charset="0"/>
              </a:rPr>
              <a:t>  console.log('false')  </a:t>
            </a:r>
            <a:r>
              <a:rPr lang="en-US" sz="2200" b="1" i="1" dirty="0">
                <a:solidFill>
                  <a:schemeClr val="accent2"/>
                </a:solidFill>
                <a:latin typeface="Consolas" pitchFamily="49" charset="0"/>
              </a:rPr>
              <a:t>// false</a:t>
            </a:r>
          </a:p>
          <a:p>
            <a:r>
              <a:rPr lang="en-US" sz="2200" b="1" dirty="0">
                <a:latin typeface="Consolas" pitchFamily="49" charset="0"/>
              </a:rPr>
              <a:t>}</a:t>
            </a:r>
            <a:endParaRPr lang="bg-BG" sz="2200" b="1" dirty="0">
              <a:latin typeface="Consolas" pitchFamily="49" charset="0"/>
            </a:endParaRPr>
          </a:p>
        </p:txBody>
      </p:sp>
      <p:sp>
        <p:nvSpPr>
          <p:cNvPr id="9" name="Закръглено правоъгълно изнесено означение 8"/>
          <p:cNvSpPr/>
          <p:nvPr/>
        </p:nvSpPr>
        <p:spPr bwMode="auto">
          <a:xfrm>
            <a:off x="3766657" y="4659922"/>
            <a:ext cx="1461476" cy="435589"/>
          </a:xfrm>
          <a:prstGeom prst="wedgeRoundRectCallout">
            <a:avLst>
              <a:gd name="adj1" fmla="val -72637"/>
              <a:gd name="adj2" fmla="val 428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false</a:t>
            </a:r>
          </a:p>
        </p:txBody>
      </p:sp>
      <p:pic>
        <p:nvPicPr>
          <p:cNvPr id="3074" name="Picture 2" descr="C:\Users\ko3ebo7e\Desktop\Pictures\More\wrong-vs.-righ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87512" y="2287873"/>
            <a:ext cx="3096768" cy="309676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923006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Booleans Examples (2)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11705" y="1496480"/>
            <a:ext cx="7440391" cy="46500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let x = 0;</a:t>
            </a:r>
          </a:p>
          <a:p>
            <a:r>
              <a:rPr lang="en-US" sz="2400" b="1" dirty="0">
                <a:latin typeface="Consolas" pitchFamily="49" charset="0"/>
              </a:rPr>
              <a:t>Boolean(x);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false</a:t>
            </a:r>
          </a:p>
          <a:p>
            <a:r>
              <a:rPr lang="en-US" sz="2400" b="1" dirty="0">
                <a:latin typeface="Consolas" pitchFamily="49" charset="0"/>
              </a:rPr>
              <a:t>let x = -0;</a:t>
            </a:r>
          </a:p>
          <a:p>
            <a:r>
              <a:rPr lang="en-US" sz="2400" b="1" dirty="0">
                <a:latin typeface="Consolas" pitchFamily="49" charset="0"/>
              </a:rPr>
              <a:t>Boolean(x);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false</a:t>
            </a:r>
            <a:endParaRPr lang="en-US" sz="2400" b="1" dirty="0">
              <a:latin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</a:rPr>
              <a:t>let x = '';</a:t>
            </a:r>
          </a:p>
          <a:p>
            <a:r>
              <a:rPr lang="en-US" sz="2400" b="1" dirty="0">
                <a:latin typeface="Consolas" pitchFamily="49" charset="0"/>
              </a:rPr>
              <a:t>Boolean(x);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false</a:t>
            </a:r>
            <a:endParaRPr lang="en-US" sz="2400" b="1" dirty="0">
              <a:latin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</a:rPr>
              <a:t>let x = false;</a:t>
            </a:r>
          </a:p>
          <a:p>
            <a:r>
              <a:rPr lang="en-US" sz="2400" b="1" dirty="0">
                <a:latin typeface="Consolas" pitchFamily="49" charset="0"/>
              </a:rPr>
              <a:t>Boolean(x);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false</a:t>
            </a:r>
            <a:endParaRPr lang="en-US" sz="2400" b="1" dirty="0">
              <a:latin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</a:rPr>
              <a:t>let x = null;</a:t>
            </a:r>
          </a:p>
          <a:p>
            <a:r>
              <a:rPr lang="en-US" sz="2400" b="1" dirty="0">
                <a:latin typeface="Consolas" pitchFamily="49" charset="0"/>
              </a:rPr>
              <a:t>Boolean(x);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false</a:t>
            </a:r>
            <a:endParaRPr lang="en-US" sz="2400" b="1" dirty="0">
              <a:latin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</a:rPr>
              <a:t>let x = 10 / 'p';</a:t>
            </a:r>
          </a:p>
          <a:p>
            <a:r>
              <a:rPr lang="en-US" sz="2400" b="1" dirty="0">
                <a:latin typeface="Consolas" pitchFamily="49" charset="0"/>
              </a:rPr>
              <a:t>Boolean(x);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false</a:t>
            </a:r>
            <a:endParaRPr lang="en-US" sz="2400" b="1" dirty="0">
              <a:latin typeface="Consolas" pitchFamily="49" charset="0"/>
            </a:endParaRPr>
          </a:p>
        </p:txBody>
      </p:sp>
      <p:pic>
        <p:nvPicPr>
          <p:cNvPr id="2050" name="Picture 2" descr="D:\Desktop\Draw_Boy_questioni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86219" y="1866027"/>
            <a:ext cx="33147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311183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3D0360D1-1C9D-4837-B2CA-8774DF7D66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20106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You will receive </a:t>
            </a:r>
            <a:r>
              <a:rPr lang="en-US" b="1" dirty="0">
                <a:solidFill>
                  <a:schemeClr val="bg1"/>
                </a:solidFill>
              </a:rPr>
              <a:t>a number, </a:t>
            </a:r>
            <a:r>
              <a:rPr lang="en-US" dirty="0"/>
              <a:t>check if it is </a:t>
            </a:r>
            <a:r>
              <a:rPr lang="en-US" b="1" dirty="0">
                <a:solidFill>
                  <a:schemeClr val="bg1"/>
                </a:solidFill>
              </a:rPr>
              <a:t>amazing </a:t>
            </a:r>
          </a:p>
          <a:p>
            <a:pPr>
              <a:lnSpc>
                <a:spcPct val="100000"/>
              </a:lnSpc>
            </a:pPr>
            <a:r>
              <a:rPr lang="en-US" dirty="0"/>
              <a:t>An amazing is a number, whose </a:t>
            </a:r>
            <a:r>
              <a:rPr lang="en-US" b="1" dirty="0">
                <a:solidFill>
                  <a:schemeClr val="bg1"/>
                </a:solidFill>
              </a:rPr>
              <a:t>sum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of digits includes </a:t>
            </a:r>
            <a:r>
              <a:rPr lang="en-US" b="1" dirty="0">
                <a:solidFill>
                  <a:schemeClr val="bg1"/>
                </a:solidFill>
              </a:rPr>
              <a:t>9</a:t>
            </a:r>
          </a:p>
          <a:p>
            <a:pPr>
              <a:lnSpc>
                <a:spcPct val="100000"/>
              </a:lnSpc>
            </a:pPr>
            <a:r>
              <a:rPr lang="en-US" dirty="0"/>
              <a:t>Print it in format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"{number} Amazing? {True or False}"</a:t>
            </a:r>
          </a:p>
          <a:p>
            <a:endParaRPr lang="en-US" sz="2400" b="1" noProof="1">
              <a:solidFill>
                <a:schemeClr val="accent1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Amazing Numbers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38171" y="3968673"/>
            <a:ext cx="982578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1233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10" name="Arrow: Right 6"/>
          <p:cNvSpPr/>
          <p:nvPr/>
        </p:nvSpPr>
        <p:spPr>
          <a:xfrm>
            <a:off x="4642847" y="4124536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689930" y="3968673"/>
            <a:ext cx="378950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1233 Amazing?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endParaRPr lang="en-US" sz="24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38171" y="5007334"/>
            <a:ext cx="98257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999</a:t>
            </a:r>
          </a:p>
        </p:txBody>
      </p:sp>
      <p:sp>
        <p:nvSpPr>
          <p:cNvPr id="13" name="Arrow: Right 6"/>
          <p:cNvSpPr/>
          <p:nvPr/>
        </p:nvSpPr>
        <p:spPr>
          <a:xfrm>
            <a:off x="4642847" y="5059415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689929" y="4956194"/>
            <a:ext cx="378950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999 Amazing?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en-US" sz="24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4094808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</a:t>
            </a:r>
            <a:r>
              <a:rPr lang="en-US" sz="11500" b="1" dirty="0" err="1"/>
              <a:t>js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533851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Amazing Numbers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666853" y="1327216"/>
            <a:ext cx="7925203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pt-BR" dirty="0">
                <a:solidFill>
                  <a:schemeClr val="tx1"/>
                </a:solidFill>
              </a:rPr>
              <a:t>function solve(num) {</a:t>
            </a:r>
          </a:p>
          <a:p>
            <a:r>
              <a:rPr lang="pt-BR" dirty="0">
                <a:solidFill>
                  <a:schemeClr val="tx1"/>
                </a:solidFill>
              </a:rPr>
              <a:t>  num = num.toString();</a:t>
            </a:r>
          </a:p>
          <a:p>
            <a:r>
              <a:rPr lang="pt-BR" dirty="0">
                <a:solidFill>
                  <a:schemeClr val="tx1"/>
                </a:solidFill>
              </a:rPr>
              <a:t>  let sum = 0;</a:t>
            </a:r>
          </a:p>
          <a:p>
            <a:r>
              <a:rPr lang="pt-BR" dirty="0">
                <a:solidFill>
                  <a:schemeClr val="tx1"/>
                </a:solidFill>
              </a:rPr>
              <a:t>  for(let i = 0; i &lt; num.length; i++) </a:t>
            </a:r>
          </a:p>
          <a:p>
            <a:r>
              <a:rPr lang="pt-BR" dirty="0">
                <a:solidFill>
                  <a:schemeClr val="tx1"/>
                </a:solidFill>
              </a:rPr>
              <a:t>    sum += Number(num[i]);</a:t>
            </a:r>
          </a:p>
          <a:p>
            <a:r>
              <a:rPr lang="pt-BR" dirty="0">
                <a:solidFill>
                  <a:schemeClr val="tx1"/>
                </a:solidFill>
              </a:rPr>
              <a:t>  let result = sum.toString().</a:t>
            </a:r>
            <a:r>
              <a:rPr lang="pt-BR" dirty="0">
                <a:solidFill>
                  <a:schemeClr val="bg1"/>
                </a:solidFill>
              </a:rPr>
              <a:t>includes</a:t>
            </a:r>
            <a:r>
              <a:rPr lang="pt-BR" dirty="0">
                <a:solidFill>
                  <a:schemeClr val="tx1"/>
                </a:solidFill>
              </a:rPr>
              <a:t>('9');</a:t>
            </a:r>
          </a:p>
          <a:p>
            <a:r>
              <a:rPr lang="pt-BR" dirty="0">
                <a:solidFill>
                  <a:schemeClr val="tx1"/>
                </a:solidFill>
              </a:rPr>
              <a:t>  console.log(result ? `${num} Amazing? True`</a:t>
            </a:r>
          </a:p>
          <a:p>
            <a:r>
              <a:rPr lang="pt-BR" dirty="0">
                <a:solidFill>
                  <a:schemeClr val="tx1"/>
                </a:solidFill>
              </a:rPr>
              <a:t>        : `${num} Amazing? False`);</a:t>
            </a:r>
          </a:p>
          <a:p>
            <a:r>
              <a:rPr lang="pt-BR" dirty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109525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авоъгълник 6"/>
          <p:cNvSpPr/>
          <p:nvPr/>
        </p:nvSpPr>
        <p:spPr>
          <a:xfrm>
            <a:off x="3087150" y="1918711"/>
            <a:ext cx="6035910" cy="19082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9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Undefined</a:t>
            </a:r>
            <a:br>
              <a:rPr lang="en-US" sz="59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</a:br>
            <a:r>
              <a:rPr lang="en-US" sz="59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Null</a:t>
            </a:r>
            <a:endParaRPr lang="bg-BG" sz="59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Undefined and Null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Non-Existent and Empty</a:t>
            </a:r>
          </a:p>
        </p:txBody>
      </p:sp>
    </p:spTree>
    <p:extLst>
      <p:ext uri="{BB962C8B-B14F-4D97-AF65-F5344CB8AC3E}">
        <p14:creationId xmlns:p14="http://schemas.microsoft.com/office/powerpoint/2010/main" xmlns="" val="2634615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62360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A variable without a value, has the value</a:t>
            </a:r>
            <a:r>
              <a:rPr lang="en-US" sz="3200" b="1" dirty="0"/>
              <a:t>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r>
              <a:rPr lang="en-US" sz="3200" dirty="0"/>
              <a:t>. </a:t>
            </a:r>
            <a:br>
              <a:rPr lang="en-US" sz="3200" dirty="0"/>
            </a:b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is also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endParaRPr lang="en-US" sz="3200" dirty="0">
              <a:latin typeface="Consolas" panose="020B06090202040302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  <a:p>
            <a:r>
              <a:rPr lang="en-US" sz="3200" dirty="0"/>
              <a:t>A variable can be emptied, by setting the value to 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r>
              <a:rPr lang="en-US" sz="3200" dirty="0"/>
              <a:t>. The type will also be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endParaRPr lang="en-US" sz="3200" dirty="0"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Undefined</a:t>
            </a:r>
          </a:p>
        </p:txBody>
      </p:sp>
      <p:sp>
        <p:nvSpPr>
          <p:cNvPr id="6" name="Текстово поле 5"/>
          <p:cNvSpPr txBox="1"/>
          <p:nvPr/>
        </p:nvSpPr>
        <p:spPr>
          <a:xfrm>
            <a:off x="2645651" y="2511829"/>
            <a:ext cx="8867163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 car;  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Value is undefined, type is undefined</a:t>
            </a:r>
          </a:p>
        </p:txBody>
      </p:sp>
      <p:sp>
        <p:nvSpPr>
          <p:cNvPr id="7" name="Текстово поле 6"/>
          <p:cNvSpPr txBox="1"/>
          <p:nvPr/>
        </p:nvSpPr>
        <p:spPr>
          <a:xfrm>
            <a:off x="2645650" y="4928104"/>
            <a:ext cx="8867163" cy="10306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 car = undefined;  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Value is undefined, type is undefined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974884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19790" y="938265"/>
            <a:ext cx="9929724" cy="194083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3200" dirty="0"/>
              <a:t> is </a:t>
            </a:r>
            <a:r>
              <a:rPr lang="en-US" sz="3200" b="1" dirty="0">
                <a:solidFill>
                  <a:schemeClr val="bg1"/>
                </a:solidFill>
              </a:rPr>
              <a:t>"nothing"</a:t>
            </a:r>
            <a:r>
              <a:rPr lang="en-US" sz="3200" dirty="0"/>
              <a:t>. It is supposed to be something that </a:t>
            </a:r>
            <a:br>
              <a:rPr lang="en-US" sz="3200" dirty="0"/>
            </a:br>
            <a:r>
              <a:rPr lang="en-US" sz="3200" dirty="0"/>
              <a:t>doesn't exist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null is an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object</a:t>
            </a:r>
            <a:endParaRPr lang="en-US" sz="3200" dirty="0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</a:t>
            </a:r>
          </a:p>
        </p:txBody>
      </p:sp>
      <p:sp>
        <p:nvSpPr>
          <p:cNvPr id="7" name="Текстово поле 6"/>
          <p:cNvSpPr txBox="1"/>
          <p:nvPr/>
        </p:nvSpPr>
        <p:spPr>
          <a:xfrm>
            <a:off x="2650921" y="2921091"/>
            <a:ext cx="6778306" cy="34682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 person =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</a:t>
            </a:r>
            <a:r>
              <a:rPr lang="en-US" sz="2400" b="1" dirty="0" err="1">
                <a:latin typeface="Consolas" pitchFamily="49" charset="0"/>
              </a:rPr>
              <a:t>firstName</a:t>
            </a:r>
            <a:r>
              <a:rPr lang="en-US" sz="2400" b="1" dirty="0">
                <a:latin typeface="Consolas" pitchFamily="49" charset="0"/>
              </a:rPr>
              <a:t>:"John",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</a:t>
            </a:r>
            <a:r>
              <a:rPr lang="en-US" sz="2400" b="1" dirty="0" err="1">
                <a:latin typeface="Consolas" pitchFamily="49" charset="0"/>
              </a:rPr>
              <a:t>lastName</a:t>
            </a:r>
            <a:r>
              <a:rPr lang="en-US" sz="2400" b="1" dirty="0">
                <a:latin typeface="Consolas" pitchFamily="49" charset="0"/>
              </a:rPr>
              <a:t>:"Doe",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age:50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};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person = null;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console.log(person);		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null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console.log(</a:t>
            </a:r>
            <a:r>
              <a:rPr lang="en-US" sz="2400" b="1" dirty="0" err="1">
                <a:latin typeface="Consolas" pitchFamily="49" charset="0"/>
              </a:rPr>
              <a:t>typeof</a:t>
            </a:r>
            <a:r>
              <a:rPr lang="en-US" sz="2400" b="1" dirty="0">
                <a:latin typeface="Consolas" pitchFamily="49" charset="0"/>
              </a:rPr>
              <a:t>(person));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object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876354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3200" dirty="0"/>
              <a:t> is an assigned value. It means nothing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r>
              <a:rPr lang="en-US" sz="3200" b="1" dirty="0">
                <a:solidFill>
                  <a:schemeClr val="bg1"/>
                </a:solidFill>
              </a:rPr>
              <a:t> </a:t>
            </a:r>
            <a:r>
              <a:rPr lang="en-US" sz="3200" dirty="0"/>
              <a:t>typically means a variable has been declared but not</a:t>
            </a:r>
            <a:br>
              <a:rPr lang="en-US" sz="3200" dirty="0"/>
            </a:br>
            <a:r>
              <a:rPr lang="en-US" sz="3200" dirty="0"/>
              <a:t> defined yet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3200" dirty="0"/>
              <a:t> and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r>
              <a:rPr lang="en-US" sz="3200" b="1" dirty="0">
                <a:solidFill>
                  <a:schemeClr val="bg1"/>
                </a:solidFill>
              </a:rPr>
              <a:t> </a:t>
            </a:r>
            <a:r>
              <a:rPr lang="en-US" sz="3200" dirty="0"/>
              <a:t>are </a:t>
            </a:r>
            <a:r>
              <a:rPr lang="en-US" sz="3200" b="1" dirty="0" err="1">
                <a:solidFill>
                  <a:schemeClr val="bg1"/>
                </a:solidFill>
              </a:rPr>
              <a:t>falsy</a:t>
            </a:r>
            <a:r>
              <a:rPr lang="en-US" sz="3200" dirty="0"/>
              <a:t> values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and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3200" dirty="0"/>
              <a:t> are equal in value but different in type: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and Undefined</a:t>
            </a:r>
          </a:p>
        </p:txBody>
      </p:sp>
      <p:sp>
        <p:nvSpPr>
          <p:cNvPr id="7" name="Текстово поле 6"/>
          <p:cNvSpPr txBox="1"/>
          <p:nvPr/>
        </p:nvSpPr>
        <p:spPr>
          <a:xfrm>
            <a:off x="2534561" y="4694496"/>
            <a:ext cx="5759047" cy="10306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null !== undefined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null == undefined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true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720850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xmlns="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xmlns="" val="4213561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xmlns="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43074" y="1626210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  <a:latin typeface="+mj-lt"/>
              </a:rPr>
              <a:t>There are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7 data types 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in JavaScript: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Number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,</a:t>
            </a:r>
            <a:br>
              <a:rPr lang="en-US" sz="2800" dirty="0">
                <a:solidFill>
                  <a:schemeClr val="bg2"/>
                </a:solidFill>
                <a:latin typeface="+mj-lt"/>
              </a:rPr>
            </a:br>
            <a:r>
              <a:rPr lang="en-US" sz="2800" b="1" dirty="0">
                <a:solidFill>
                  <a:schemeClr val="bg1"/>
                </a:solidFill>
                <a:latin typeface="+mj-lt"/>
              </a:rPr>
              <a:t>String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,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Symbol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,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Null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,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Undefined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,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Object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, </a:t>
            </a:r>
            <a:br>
              <a:rPr lang="en-US" sz="2800" dirty="0">
                <a:solidFill>
                  <a:schemeClr val="bg2"/>
                </a:solidFill>
                <a:latin typeface="+mj-lt"/>
              </a:rPr>
            </a:br>
            <a:r>
              <a:rPr lang="en-US" sz="2800" b="1" dirty="0">
                <a:solidFill>
                  <a:schemeClr val="bg1"/>
                </a:solidFill>
                <a:latin typeface="+mj-lt"/>
              </a:rPr>
              <a:t>Boolean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  <a:latin typeface="+mj-lt"/>
              </a:rPr>
              <a:t>let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 has block scope, </a:t>
            </a:r>
            <a:r>
              <a:rPr lang="en-US" sz="2800" b="1" dirty="0" err="1">
                <a:solidFill>
                  <a:schemeClr val="bg1"/>
                </a:solidFill>
                <a:latin typeface="+mj-lt"/>
              </a:rPr>
              <a:t>var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 has function scope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  <a:latin typeface="+mj-lt"/>
              </a:rPr>
              <a:t>With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typeof 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we can receive the type of a </a:t>
            </a:r>
            <a:br>
              <a:rPr lang="en-US" sz="2800" dirty="0">
                <a:solidFill>
                  <a:schemeClr val="bg2"/>
                </a:solidFill>
                <a:latin typeface="+mj-lt"/>
              </a:rPr>
            </a:br>
            <a:r>
              <a:rPr lang="en-US" sz="2800" dirty="0">
                <a:solidFill>
                  <a:schemeClr val="bg2"/>
                </a:solidFill>
                <a:latin typeface="+mj-lt"/>
              </a:rPr>
              <a:t>variable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  <a:latin typeface="+mj-lt"/>
              </a:rPr>
              <a:t>Null 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is "nothing", 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undefined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 exists, but is </a:t>
            </a:r>
            <a:br>
              <a:rPr lang="en-US" sz="2800" dirty="0">
                <a:solidFill>
                  <a:schemeClr val="bg2"/>
                </a:solidFill>
                <a:latin typeface="+mj-lt"/>
              </a:rPr>
            </a:br>
            <a:r>
              <a:rPr lang="en-US" sz="2800" dirty="0">
                <a:solidFill>
                  <a:schemeClr val="bg2"/>
                </a:solidFill>
                <a:latin typeface="+mj-lt"/>
              </a:rPr>
              <a:t>empty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548482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xmlns="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xmlns="" val="3538928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44186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506533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Групиране 10"/>
          <p:cNvGrpSpPr/>
          <p:nvPr/>
        </p:nvGrpSpPr>
        <p:grpSpPr>
          <a:xfrm>
            <a:off x="4497197" y="1892376"/>
            <a:ext cx="3245312" cy="1606095"/>
            <a:chOff x="4473344" y="1955987"/>
            <a:chExt cx="3245312" cy="1606095"/>
          </a:xfrm>
        </p:grpSpPr>
        <p:sp>
          <p:nvSpPr>
            <p:cNvPr id="2" name="Правоъгълник 1"/>
            <p:cNvSpPr/>
            <p:nvPr/>
          </p:nvSpPr>
          <p:spPr>
            <a:xfrm>
              <a:off x="4473344" y="2235815"/>
              <a:ext cx="3245312" cy="104644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6200" b="1" cap="none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let      </a:t>
              </a:r>
              <a:r>
                <a:rPr lang="en-US" sz="62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var</a:t>
              </a:r>
              <a:endParaRPr lang="bg-BG" sz="6200" b="1" cap="none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endParaRPr>
            </a:p>
          </p:txBody>
        </p:sp>
        <p:sp>
          <p:nvSpPr>
            <p:cNvPr id="3" name="Светкавица 2"/>
            <p:cNvSpPr/>
            <p:nvPr/>
          </p:nvSpPr>
          <p:spPr bwMode="auto">
            <a:xfrm rot="20785218" flipH="1">
              <a:off x="5279665" y="1955987"/>
              <a:ext cx="1455089" cy="1606095"/>
            </a:xfrm>
            <a:prstGeom prst="lightningBolt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Let vs. Var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Local vs. Global</a:t>
            </a:r>
          </a:p>
        </p:txBody>
      </p:sp>
    </p:spTree>
    <p:extLst>
      <p:ext uri="{BB962C8B-B14F-4D97-AF65-F5344CB8AC3E}">
        <p14:creationId xmlns:p14="http://schemas.microsoft.com/office/powerpoint/2010/main" xmlns="" val="4226624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457200" lvl="1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dirty="0"/>
              <a:t> – variables use </a:t>
            </a:r>
            <a:r>
              <a:rPr lang="en-US" b="1" dirty="0">
                <a:solidFill>
                  <a:schemeClr val="bg1"/>
                </a:solidFill>
              </a:rPr>
              <a:t>block scope</a:t>
            </a:r>
            <a:r>
              <a:rPr lang="en-US" dirty="0"/>
              <a:t> – when declared inside a block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{}</a:t>
            </a:r>
            <a:r>
              <a:rPr lang="en-US" dirty="0"/>
              <a:t> can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be </a:t>
            </a:r>
            <a:br>
              <a:rPr lang="en-US" dirty="0"/>
            </a:br>
            <a:r>
              <a:rPr lang="en-US" dirty="0"/>
              <a:t>accessed from outside the </a:t>
            </a:r>
            <a:br>
              <a:rPr lang="en-US" dirty="0"/>
            </a:br>
            <a:r>
              <a:rPr lang="en-US" dirty="0"/>
              <a:t>block</a:t>
            </a:r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226753"/>
            <a:ext cx="5545598" cy="495707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3400" dirty="0"/>
              <a:t> – variables use </a:t>
            </a:r>
            <a:r>
              <a:rPr lang="en-US" sz="3198" b="1" dirty="0">
                <a:solidFill>
                  <a:schemeClr val="bg1"/>
                </a:solidFill>
              </a:rPr>
              <a:t>function scope</a:t>
            </a:r>
            <a:r>
              <a:rPr lang="en-US" sz="3400" dirty="0"/>
              <a:t> – when declared inside a block 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{}</a:t>
            </a:r>
            <a:r>
              <a:rPr lang="en-US" sz="3400" b="1" dirty="0">
                <a:solidFill>
                  <a:schemeClr val="bg1"/>
                </a:solidFill>
              </a:rPr>
              <a:t> </a:t>
            </a:r>
            <a:r>
              <a:rPr lang="en-US" sz="3400" dirty="0"/>
              <a:t>can be accessed from outside the block</a:t>
            </a:r>
          </a:p>
          <a:p>
            <a:pPr marL="76153" indent="0">
              <a:buNone/>
            </a:pPr>
            <a:endParaRPr lang="en-US" sz="340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90406" y="69927"/>
            <a:ext cx="9715594" cy="882654"/>
          </a:xfrm>
        </p:spPr>
        <p:txBody>
          <a:bodyPr/>
          <a:lstStyle/>
          <a:p>
            <a:r>
              <a:rPr lang="en-US" dirty="0"/>
              <a:t>Var and Let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1029" y="4171892"/>
            <a:ext cx="4290155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91440" lvl="1"/>
            <a:r>
              <a:rPr lang="en-US" sz="2400" b="1" dirty="0">
                <a:latin typeface="Consolas" pitchFamily="49" charset="0"/>
              </a:rPr>
              <a:t>{ 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var x = 2; 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}</a:t>
            </a:r>
          </a:p>
          <a:p>
            <a:pPr marL="91440" lvl="1"/>
            <a:r>
              <a:rPr lang="en-US" sz="2400" b="1" dirty="0">
                <a:latin typeface="Consolas" pitchFamily="49" charset="0"/>
              </a:rPr>
              <a:t>console.log(x);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2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06117" y="4166513"/>
            <a:ext cx="489548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{ 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let x = 2;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}</a:t>
            </a:r>
          </a:p>
          <a:p>
            <a:r>
              <a:rPr lang="en-US" sz="2400" b="1" dirty="0">
                <a:latin typeface="Consolas" pitchFamily="49" charset="0"/>
              </a:rPr>
              <a:t>console.log(x)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undefined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669739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scope of a variable is the </a:t>
            </a:r>
            <a:r>
              <a:rPr lang="en-US" sz="3200" b="1" dirty="0">
                <a:solidFill>
                  <a:schemeClr val="bg1"/>
                </a:solidFill>
              </a:rPr>
              <a:t>region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of the program in which it is </a:t>
            </a:r>
            <a:br>
              <a:rPr lang="en-US" sz="3200" dirty="0"/>
            </a:br>
            <a:r>
              <a:rPr lang="en-US" sz="3200" dirty="0"/>
              <a:t>defined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Global Scope</a:t>
            </a:r>
            <a:r>
              <a:rPr lang="en-US" sz="3000" dirty="0"/>
              <a:t>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Global</a:t>
            </a:r>
            <a:r>
              <a:rPr lang="en-US" sz="3000" b="1" dirty="0"/>
              <a:t> </a:t>
            </a:r>
            <a:r>
              <a:rPr lang="en-US" sz="3000" dirty="0"/>
              <a:t>variables can be accessed from </a:t>
            </a:r>
            <a:br>
              <a:rPr lang="en-US" sz="3000" dirty="0"/>
            </a:br>
            <a:r>
              <a:rPr lang="en-US" sz="3000" dirty="0"/>
              <a:t>anywhere in a JavaScript function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Scope</a:t>
            </a:r>
            <a:r>
              <a:rPr lang="en-US" dirty="0">
                <a:solidFill>
                  <a:srgbClr val="FF0000"/>
                </a:solidFill>
              </a:rPr>
              <a:t>	</a:t>
            </a:r>
            <a:endParaRPr lang="bg-BG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930955" y="3645398"/>
            <a:ext cx="7139893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1"/>
            <a:r>
              <a:rPr lang="en-US" sz="2400" b="1" dirty="0">
                <a:latin typeface="Consolas" pitchFamily="49" charset="0"/>
              </a:rPr>
              <a:t>var </a:t>
            </a:r>
            <a:r>
              <a:rPr lang="en-US" sz="2400" b="1" dirty="0" err="1">
                <a:latin typeface="Consolas" pitchFamily="49" charset="0"/>
              </a:rPr>
              <a:t>carName</a:t>
            </a:r>
            <a:r>
              <a:rPr lang="en-US" sz="2400" b="1" dirty="0">
                <a:latin typeface="Consolas" pitchFamily="49" charset="0"/>
              </a:rPr>
              <a:t> = "Volvo";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Code here can use </a:t>
            </a:r>
            <a:r>
              <a:rPr lang="en-US" sz="2400" b="1" i="1" dirty="0" err="1">
                <a:solidFill>
                  <a:schemeClr val="accent2"/>
                </a:solidFill>
                <a:latin typeface="Consolas" pitchFamily="49" charset="0"/>
              </a:rPr>
              <a:t>carName</a:t>
            </a:r>
            <a:r>
              <a:rPr lang="en-US" sz="2400" b="1" dirty="0">
                <a:latin typeface="Consolas" pitchFamily="49" charset="0"/>
              </a:rPr>
              <a:t/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function </a:t>
            </a:r>
            <a:r>
              <a:rPr lang="en-US" sz="2400" b="1" dirty="0" err="1">
                <a:latin typeface="Consolas" pitchFamily="49" charset="0"/>
              </a:rPr>
              <a:t>myFunction</a:t>
            </a:r>
            <a:r>
              <a:rPr lang="en-US" sz="2400" b="1" dirty="0">
                <a:latin typeface="Consolas" pitchFamily="49" charset="0"/>
              </a:rPr>
              <a:t>() {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Code here can also use </a:t>
            </a:r>
            <a:r>
              <a:rPr lang="en-US" sz="2400" b="1" i="1" dirty="0" err="1">
                <a:solidFill>
                  <a:schemeClr val="accent2"/>
                </a:solidFill>
                <a:latin typeface="Consolas" pitchFamily="49" charset="0"/>
              </a:rPr>
              <a:t>carName</a:t>
            </a:r>
            <a:r>
              <a:rPr lang="en-US" sz="2400" b="1" dirty="0">
                <a:latin typeface="Consolas" pitchFamily="49" charset="0"/>
              </a:rPr>
              <a:t> 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}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907988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100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Function Scope </a:t>
            </a:r>
            <a:r>
              <a:rPr lang="en-US" dirty="0"/>
              <a:t>–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Local</a:t>
            </a:r>
            <a:r>
              <a:rPr lang="en-US" dirty="0"/>
              <a:t> variables can only be accessed from </a:t>
            </a:r>
            <a:br>
              <a:rPr lang="en-US" dirty="0"/>
            </a:br>
            <a:r>
              <a:rPr lang="en-US" dirty="0"/>
              <a:t>inside the function where they are declared</a:t>
            </a:r>
          </a:p>
          <a:p>
            <a:pPr marL="609219" lvl="1" indent="0"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Block Scope </a:t>
            </a:r>
            <a:r>
              <a:rPr lang="en-US" dirty="0"/>
              <a:t>- Variables declared inside a block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{}</a:t>
            </a:r>
            <a:r>
              <a:rPr lang="en-US" dirty="0"/>
              <a:t> can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be </a:t>
            </a:r>
            <a:br>
              <a:rPr lang="en-US" dirty="0"/>
            </a:br>
            <a:r>
              <a:rPr lang="en-US" dirty="0"/>
              <a:t>accessed from </a:t>
            </a:r>
            <a:br>
              <a:rPr lang="en-US" dirty="0"/>
            </a:br>
            <a:r>
              <a:rPr lang="en-US" dirty="0"/>
              <a:t>outside the block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Scope (2)	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40010" y="2396156"/>
            <a:ext cx="6894851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1"/>
            <a:r>
              <a:rPr lang="en-US" sz="2400" b="1" dirty="0">
                <a:latin typeface="Consolas" pitchFamily="49" charset="0"/>
              </a:rPr>
              <a:t>function </a:t>
            </a:r>
            <a:r>
              <a:rPr lang="en-US" sz="2400" b="1" dirty="0" err="1">
                <a:latin typeface="Consolas" pitchFamily="49" charset="0"/>
              </a:rPr>
              <a:t>myFunction</a:t>
            </a:r>
            <a:r>
              <a:rPr lang="en-US" sz="2400" b="1" dirty="0">
                <a:latin typeface="Consolas" pitchFamily="49" charset="0"/>
              </a:rPr>
              <a:t>() {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var</a:t>
            </a:r>
            <a:r>
              <a:rPr lang="en-US" sz="2400" b="1" dirty="0">
                <a:latin typeface="Consolas" pitchFamily="49" charset="0"/>
              </a:rPr>
              <a:t> </a:t>
            </a:r>
            <a:r>
              <a:rPr lang="en-US" sz="2400" b="1" dirty="0" err="1">
                <a:latin typeface="Consolas" pitchFamily="49" charset="0"/>
              </a:rPr>
              <a:t>carName</a:t>
            </a:r>
            <a:r>
              <a:rPr lang="en-US" sz="2400" b="1" dirty="0">
                <a:latin typeface="Consolas" pitchFamily="49" charset="0"/>
              </a:rPr>
              <a:t> = "Volvo";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Only here code CAN use </a:t>
            </a:r>
            <a:r>
              <a:rPr lang="en-US" sz="2400" b="1" i="1" dirty="0" err="1">
                <a:solidFill>
                  <a:schemeClr val="accent2"/>
                </a:solidFill>
                <a:latin typeface="Consolas" pitchFamily="49" charset="0"/>
              </a:rPr>
              <a:t>carName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/>
            </a:r>
            <a:b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}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451169" y="5018666"/>
            <a:ext cx="5578116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1"/>
            <a:r>
              <a:rPr lang="en-US" sz="2400" b="1" dirty="0">
                <a:latin typeface="Consolas" pitchFamily="49" charset="0"/>
              </a:rPr>
              <a:t>{ 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400" b="1" dirty="0">
                <a:latin typeface="Consolas" pitchFamily="49" charset="0"/>
              </a:rPr>
              <a:t> x = 2;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}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x can NOT be used here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756769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Variable names are </a:t>
            </a:r>
            <a:r>
              <a:rPr lang="en-US" sz="3200" b="1" dirty="0">
                <a:solidFill>
                  <a:schemeClr val="bg1"/>
                </a:solidFill>
              </a:rPr>
              <a:t>case sensitive</a:t>
            </a:r>
          </a:p>
          <a:p>
            <a:pPr>
              <a:spcAft>
                <a:spcPts val="1200"/>
              </a:spcAft>
            </a:pPr>
            <a:r>
              <a:rPr lang="en-US" sz="3200" dirty="0"/>
              <a:t>Variable names must begin with a </a:t>
            </a:r>
            <a:r>
              <a:rPr lang="en-US" sz="3200" b="1" dirty="0">
                <a:solidFill>
                  <a:schemeClr val="bg1"/>
                </a:solidFill>
              </a:rPr>
              <a:t>letter</a:t>
            </a:r>
            <a:r>
              <a:rPr lang="en-US" sz="3200" dirty="0"/>
              <a:t> or </a:t>
            </a:r>
            <a:r>
              <a:rPr lang="en-US" sz="3200" b="1" dirty="0">
                <a:solidFill>
                  <a:schemeClr val="bg1"/>
                </a:solidFill>
              </a:rPr>
              <a:t>underscore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dirty="0">
                <a:latin typeface="Consolas" panose="020B0609020204030204" pitchFamily="49" charset="0"/>
              </a:rPr>
              <a:t>(_)</a:t>
            </a:r>
            <a:r>
              <a:rPr lang="en-US" sz="3200" dirty="0"/>
              <a:t> character</a:t>
            </a:r>
          </a:p>
          <a:p>
            <a:pPr marL="0" indent="0">
              <a:spcAft>
                <a:spcPts val="1200"/>
              </a:spcAft>
              <a:buNone/>
            </a:pPr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200" dirty="0"/>
              <a:t>Variable names </a:t>
            </a:r>
            <a:r>
              <a:rPr lang="en-US" sz="3200" b="1" dirty="0">
                <a:solidFill>
                  <a:schemeClr val="bg1"/>
                </a:solidFill>
              </a:rPr>
              <a:t>can't</a:t>
            </a:r>
            <a:r>
              <a:rPr lang="en-US" sz="3200" dirty="0"/>
              <a:t> be one of JavaScript's reserved </a:t>
            </a:r>
            <a:br>
              <a:rPr lang="en-US" sz="3200" dirty="0"/>
            </a:br>
            <a:r>
              <a:rPr lang="en-US" sz="3200" dirty="0"/>
              <a:t>words like: </a:t>
            </a:r>
            <a:r>
              <a:rPr lang="en-US" sz="3200" b="1" dirty="0">
                <a:solidFill>
                  <a:schemeClr val="bg1"/>
                </a:solidFill>
              </a:rPr>
              <a:t>break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const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interface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typeof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true</a:t>
            </a:r>
            <a:r>
              <a:rPr lang="en-US" sz="3200" dirty="0"/>
              <a:t> etc.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Variables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659438" y="3047231"/>
            <a:ext cx="82057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firstName, report, config, fontSize, maxSpeed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659438" y="5075735"/>
            <a:ext cx="82057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foo, bar, p, p1, LastName, last_name, LAST_NAME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237468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41610" y="857998"/>
            <a:ext cx="3561532" cy="3537385"/>
          </a:xfrm>
          <a:prstGeom prst="rect">
            <a:avLst/>
          </a:prstGeom>
          <a:effectLst/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What is Data Type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Definition and Examples </a:t>
            </a:r>
          </a:p>
        </p:txBody>
      </p:sp>
    </p:spTree>
    <p:extLst>
      <p:ext uri="{BB962C8B-B14F-4D97-AF65-F5344CB8AC3E}">
        <p14:creationId xmlns:p14="http://schemas.microsoft.com/office/powerpoint/2010/main" xmlns="" val="1854333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3876</TotalTime>
  <Words>1265</Words>
  <Application>Microsoft Office PowerPoint</Application>
  <PresentationFormat>По избор</PresentationFormat>
  <Paragraphs>352</Paragraphs>
  <Slides>39</Slides>
  <Notes>8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39</vt:i4>
      </vt:variant>
    </vt:vector>
  </HeadingPairs>
  <TitlesOfParts>
    <vt:vector size="41" baseType="lpstr">
      <vt:lpstr>SoftUni</vt:lpstr>
      <vt:lpstr>1_SoftUni</vt:lpstr>
      <vt:lpstr>Data Types and Variables</vt:lpstr>
      <vt:lpstr>Table of Contents</vt:lpstr>
      <vt:lpstr>Have a Question?</vt:lpstr>
      <vt:lpstr>Let vs. Var</vt:lpstr>
      <vt:lpstr>Var and Let</vt:lpstr>
      <vt:lpstr>Variables Scope </vt:lpstr>
      <vt:lpstr>Variables Scope (2) </vt:lpstr>
      <vt:lpstr>Naming Variables</vt:lpstr>
      <vt:lpstr>What is Data Type</vt:lpstr>
      <vt:lpstr>What is a Data Type?</vt:lpstr>
      <vt:lpstr>Examples</vt:lpstr>
      <vt:lpstr>Dynamic Typing</vt:lpstr>
      <vt:lpstr>Typeof Operator</vt:lpstr>
      <vt:lpstr>Definition and Examples</vt:lpstr>
      <vt:lpstr>Strings</vt:lpstr>
      <vt:lpstr>What is a String?</vt:lpstr>
      <vt:lpstr>Strings Are Immutable</vt:lpstr>
      <vt:lpstr>String Interpolation</vt:lpstr>
      <vt:lpstr>Problem: Concatenate Names</vt:lpstr>
      <vt:lpstr>Problem: Right Place</vt:lpstr>
      <vt:lpstr>Numbers</vt:lpstr>
      <vt:lpstr>What is a Number?</vt:lpstr>
      <vt:lpstr>Problem: Integer or Float</vt:lpstr>
      <vt:lpstr>Booleans</vt:lpstr>
      <vt:lpstr>What is a Boolean?</vt:lpstr>
      <vt:lpstr>Comparisons and Conditions</vt:lpstr>
      <vt:lpstr>Booleans Examples</vt:lpstr>
      <vt:lpstr>Booleans Examples (2)</vt:lpstr>
      <vt:lpstr>Problem: Amazing Numbers</vt:lpstr>
      <vt:lpstr>Solution: Amazing Numbers</vt:lpstr>
      <vt:lpstr>Undefined and Null</vt:lpstr>
      <vt:lpstr>Undefined</vt:lpstr>
      <vt:lpstr>Null</vt:lpstr>
      <vt:lpstr>Null and Undefined</vt:lpstr>
      <vt:lpstr>Live Exercises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Fundamentals - Data Types and Variables - JS</dc:title>
  <dc:subject>Software Development</dc:subject>
  <dc:creator>Software University</dc:creator>
  <cp:keywords>Technologies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Bozhidar</cp:lastModifiedBy>
  <cp:revision>25</cp:revision>
  <dcterms:created xsi:type="dcterms:W3CDTF">2018-05-23T13:08:44Z</dcterms:created>
  <dcterms:modified xsi:type="dcterms:W3CDTF">2020-09-29T08:21:33Z</dcterms:modified>
  <cp:category>programming;computer programming;software development;web development</cp:category>
</cp:coreProperties>
</file>