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8" r:id="rId3"/>
    <p:sldId id="262" r:id="rId4"/>
    <p:sldId id="275" r:id="rId5"/>
    <p:sldId id="263" r:id="rId6"/>
    <p:sldId id="282" r:id="rId7"/>
    <p:sldId id="267" r:id="rId8"/>
    <p:sldId id="264" r:id="rId9"/>
    <p:sldId id="266" r:id="rId10"/>
    <p:sldId id="265" r:id="rId11"/>
    <p:sldId id="276" r:id="rId12"/>
    <p:sldId id="279" r:id="rId13"/>
    <p:sldId id="281" r:id="rId14"/>
    <p:sldId id="283" r:id="rId15"/>
    <p:sldId id="259" r:id="rId16"/>
  </p:sldIdLst>
  <p:sldSz cx="12192000" cy="6858000"/>
  <p:notesSz cx="6858000" cy="9144000"/>
  <p:embeddedFontLst>
    <p:embeddedFont>
      <p:font typeface="Lato Black" panose="020F0502020204030203" pitchFamily="34" charset="0"/>
      <p:bold r:id="rId18"/>
      <p:boldItalic r:id="rId19"/>
    </p:embeddedFont>
    <p:embeddedFont>
      <p:font typeface="Libre Baskerville" panose="02000000000000000000" pitchFamily="2"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2.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8062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5585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138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095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821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511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003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649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010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280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2016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ars24.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610555" y="3101242"/>
            <a:ext cx="7246189" cy="1508065"/>
          </a:xfrm>
          <a:prstGeom prst="rect">
            <a:avLst/>
          </a:prstGeom>
          <a:noFill/>
          <a:ln>
            <a:noFill/>
          </a:ln>
        </p:spPr>
        <p:txBody>
          <a:bodyPr spcFirstLastPara="1" wrap="square" lIns="91425" tIns="45700" rIns="91425" bIns="45700" anchor="t" anchorCtr="0">
            <a:spAutoFit/>
          </a:bodyPr>
          <a:lstStyle/>
          <a:p>
            <a:pPr algn="ctr"/>
            <a:br>
              <a:rPr lang="en-IN" sz="1800" b="0" i="0" u="none" strike="noStrike" cap="none" dirty="0">
                <a:solidFill>
                  <a:schemeClr val="dk1"/>
                </a:solidFill>
                <a:latin typeface="Calibri"/>
                <a:ea typeface="Calibri"/>
                <a:cs typeface="Calibri"/>
                <a:sym typeface="Calibri"/>
              </a:rPr>
            </a:br>
            <a:br>
              <a:rPr lang="en-US" sz="1800" b="0" i="0" u="none" strike="noStrike" cap="none" dirty="0">
                <a:solidFill>
                  <a:schemeClr val="dk1"/>
                </a:solidFill>
                <a:latin typeface="Calibri"/>
                <a:ea typeface="Calibri"/>
                <a:cs typeface="Calibri"/>
                <a:sym typeface="Calibri"/>
              </a:rPr>
            </a:br>
            <a:r>
              <a:rPr lang="en-US" sz="2800" b="1" i="0" dirty="0">
                <a:solidFill>
                  <a:srgbClr val="0D0D0D"/>
                </a:solidFill>
                <a:effectLst/>
                <a:highlight>
                  <a:srgbClr val="FFFFFF"/>
                </a:highlight>
                <a:latin typeface="Söhne"/>
              </a:rPr>
              <a:t>Exploratory Analysis of Used Cars, Area-wise Distribution and Brand Analysis.</a:t>
            </a:r>
            <a:endParaRPr lang="en-US" sz="2800" b="1" dirty="0"/>
          </a:p>
        </p:txBody>
      </p:sp>
      <p:sp>
        <p:nvSpPr>
          <p:cNvPr id="2" name="TextBox 1">
            <a:extLst>
              <a:ext uri="{FF2B5EF4-FFF2-40B4-BE49-F238E27FC236}">
                <a16:creationId xmlns:a16="http://schemas.microsoft.com/office/drawing/2014/main" id="{86A660A6-BE1D-2212-142F-8B9076313C08}"/>
              </a:ext>
            </a:extLst>
          </p:cNvPr>
          <p:cNvSpPr txBox="1"/>
          <p:nvPr/>
        </p:nvSpPr>
        <p:spPr>
          <a:xfrm>
            <a:off x="6972300" y="5083317"/>
            <a:ext cx="3794023" cy="646331"/>
          </a:xfrm>
          <a:prstGeom prst="rect">
            <a:avLst/>
          </a:prstGeom>
          <a:noFill/>
        </p:spPr>
        <p:txBody>
          <a:bodyPr wrap="square" rtlCol="0">
            <a:spAutoFit/>
          </a:bodyPr>
          <a:lstStyle/>
          <a:p>
            <a:r>
              <a:rPr lang="en-US" sz="1800" dirty="0"/>
              <a:t>Presented By:</a:t>
            </a:r>
            <a:br>
              <a:rPr lang="en-US" sz="1800" dirty="0"/>
            </a:br>
            <a:r>
              <a:rPr lang="en-US" sz="1800" dirty="0"/>
              <a:t>Gamasu </a:t>
            </a:r>
            <a:r>
              <a:rPr lang="en-US" sz="1800" dirty="0" err="1"/>
              <a:t>Narasimharao</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3347837" y="416554"/>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b="1" u="sng" dirty="0">
                <a:solidFill>
                  <a:schemeClr val="tx1"/>
                </a:solidFill>
                <a:latin typeface="Lato Black"/>
                <a:ea typeface="Lato Black"/>
                <a:cs typeface="Lato Black"/>
                <a:sym typeface="Lato Black"/>
              </a:rPr>
              <a:t>Finding null values in DataFrame:</a:t>
            </a:r>
            <a:endParaRPr sz="2800" b="1" i="0" u="sng" strike="noStrike" cap="none" dirty="0">
              <a:solidFill>
                <a:schemeClr val="tx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B711A569-819D-55B2-6648-DD9071360A72}"/>
              </a:ext>
            </a:extLst>
          </p:cNvPr>
          <p:cNvPicPr>
            <a:picLocks noChangeAspect="1"/>
          </p:cNvPicPr>
          <p:nvPr/>
        </p:nvPicPr>
        <p:blipFill>
          <a:blip r:embed="rId3"/>
          <a:stretch>
            <a:fillRect/>
          </a:stretch>
        </p:blipFill>
        <p:spPr>
          <a:xfrm>
            <a:off x="956962" y="1936954"/>
            <a:ext cx="4273800" cy="335034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A54D2CAB-31FB-8E19-1BFE-6C89CE431018}"/>
              </a:ext>
            </a:extLst>
          </p:cNvPr>
          <p:cNvPicPr>
            <a:picLocks noChangeAspect="1"/>
          </p:cNvPicPr>
          <p:nvPr/>
        </p:nvPicPr>
        <p:blipFill>
          <a:blip r:embed="rId4"/>
          <a:stretch>
            <a:fillRect/>
          </a:stretch>
        </p:blipFill>
        <p:spPr>
          <a:xfrm>
            <a:off x="6397568" y="1936954"/>
            <a:ext cx="4837471" cy="335034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TextBox 7">
            <a:extLst>
              <a:ext uri="{FF2B5EF4-FFF2-40B4-BE49-F238E27FC236}">
                <a16:creationId xmlns:a16="http://schemas.microsoft.com/office/drawing/2014/main" id="{2C247EB0-0BBD-9323-DA96-6C882A354B51}"/>
              </a:ext>
            </a:extLst>
          </p:cNvPr>
          <p:cNvSpPr txBox="1"/>
          <p:nvPr/>
        </p:nvSpPr>
        <p:spPr>
          <a:xfrm>
            <a:off x="2320413" y="1292881"/>
            <a:ext cx="1877961" cy="369332"/>
          </a:xfrm>
          <a:prstGeom prst="rect">
            <a:avLst/>
          </a:prstGeom>
          <a:noFill/>
        </p:spPr>
        <p:txBody>
          <a:bodyPr wrap="square" rtlCol="0">
            <a:spAutoFit/>
          </a:bodyPr>
          <a:lstStyle/>
          <a:p>
            <a:r>
              <a:rPr lang="en-US" sz="1800" b="1" dirty="0"/>
              <a:t>BEFORE</a:t>
            </a:r>
            <a:endParaRPr lang="en-IN" sz="1800" b="1" dirty="0"/>
          </a:p>
        </p:txBody>
      </p:sp>
      <p:sp>
        <p:nvSpPr>
          <p:cNvPr id="9" name="TextBox 8">
            <a:extLst>
              <a:ext uri="{FF2B5EF4-FFF2-40B4-BE49-F238E27FC236}">
                <a16:creationId xmlns:a16="http://schemas.microsoft.com/office/drawing/2014/main" id="{6C49130C-CD74-F91A-CCD1-1DDD58299747}"/>
              </a:ext>
            </a:extLst>
          </p:cNvPr>
          <p:cNvSpPr txBox="1"/>
          <p:nvPr/>
        </p:nvSpPr>
        <p:spPr>
          <a:xfrm>
            <a:off x="8293509" y="1292881"/>
            <a:ext cx="1877961" cy="400110"/>
          </a:xfrm>
          <a:prstGeom prst="rect">
            <a:avLst/>
          </a:prstGeom>
          <a:noFill/>
        </p:spPr>
        <p:txBody>
          <a:bodyPr wrap="square" rtlCol="0">
            <a:spAutoFit/>
          </a:bodyPr>
          <a:lstStyle/>
          <a:p>
            <a:r>
              <a:rPr lang="en-US" sz="2000" b="1" dirty="0"/>
              <a:t>AFTER</a:t>
            </a:r>
            <a:endParaRPr lang="en-IN" sz="2000" b="1" dirty="0"/>
          </a:p>
        </p:txBody>
      </p:sp>
    </p:spTree>
    <p:extLst>
      <p:ext uri="{BB962C8B-B14F-4D97-AF65-F5344CB8AC3E}">
        <p14:creationId xmlns:p14="http://schemas.microsoft.com/office/powerpoint/2010/main" val="119498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3" name="Picture 2">
            <a:extLst>
              <a:ext uri="{FF2B5EF4-FFF2-40B4-BE49-F238E27FC236}">
                <a16:creationId xmlns:a16="http://schemas.microsoft.com/office/drawing/2014/main" id="{931771A4-0913-4935-8724-FD344EB1CBD7}"/>
              </a:ext>
            </a:extLst>
          </p:cNvPr>
          <p:cNvPicPr>
            <a:picLocks noChangeAspect="1"/>
          </p:cNvPicPr>
          <p:nvPr/>
        </p:nvPicPr>
        <p:blipFill>
          <a:blip r:embed="rId3"/>
          <a:stretch>
            <a:fillRect/>
          </a:stretch>
        </p:blipFill>
        <p:spPr>
          <a:xfrm>
            <a:off x="860322" y="1199535"/>
            <a:ext cx="10471355" cy="493579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Box 3">
            <a:extLst>
              <a:ext uri="{FF2B5EF4-FFF2-40B4-BE49-F238E27FC236}">
                <a16:creationId xmlns:a16="http://schemas.microsoft.com/office/drawing/2014/main" id="{29161703-C24D-09E3-58CD-3E9F1B6EEA21}"/>
              </a:ext>
            </a:extLst>
          </p:cNvPr>
          <p:cNvSpPr txBox="1"/>
          <p:nvPr/>
        </p:nvSpPr>
        <p:spPr>
          <a:xfrm>
            <a:off x="3741174" y="299885"/>
            <a:ext cx="8327922" cy="523220"/>
          </a:xfrm>
          <a:prstGeom prst="rect">
            <a:avLst/>
          </a:prstGeom>
          <a:noFill/>
        </p:spPr>
        <p:txBody>
          <a:bodyPr wrap="square" rtlCol="0">
            <a:spAutoFit/>
          </a:bodyPr>
          <a:lstStyle/>
          <a:p>
            <a:r>
              <a:rPr lang="en-US" sz="2800" b="1" u="sng" dirty="0"/>
              <a:t>After Cleaning the Data</a:t>
            </a:r>
            <a:endParaRPr lang="en-IN" sz="2800" b="1" u="sng" dirty="0"/>
          </a:p>
        </p:txBody>
      </p:sp>
    </p:spTree>
    <p:extLst>
      <p:ext uri="{BB962C8B-B14F-4D97-AF65-F5344CB8AC3E}">
        <p14:creationId xmlns:p14="http://schemas.microsoft.com/office/powerpoint/2010/main" val="1821403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626030" y="544374"/>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b="1" u="sng" dirty="0">
                <a:solidFill>
                  <a:schemeClr val="tx1"/>
                </a:solidFill>
                <a:latin typeface="Lato Black"/>
                <a:ea typeface="Lato Black"/>
                <a:cs typeface="Lato Black"/>
                <a:sym typeface="Lato Black"/>
              </a:rPr>
              <a:t>Car Brands by City</a:t>
            </a:r>
            <a:endParaRPr sz="2800" b="1" i="0" u="sng" strike="noStrike" cap="none" dirty="0">
              <a:solidFill>
                <a:schemeClr val="tx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9B2BE347-0812-C6FD-A0E6-69FB070337CE}"/>
              </a:ext>
            </a:extLst>
          </p:cNvPr>
          <p:cNvPicPr>
            <a:picLocks noChangeAspect="1"/>
          </p:cNvPicPr>
          <p:nvPr/>
        </p:nvPicPr>
        <p:blipFill>
          <a:blip r:embed="rId3"/>
          <a:stretch>
            <a:fillRect/>
          </a:stretch>
        </p:blipFill>
        <p:spPr>
          <a:xfrm>
            <a:off x="1494504" y="1288025"/>
            <a:ext cx="9399638" cy="48768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334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3406831" y="425513"/>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b="1" i="0" u="sng" strike="noStrike" cap="none" dirty="0">
                <a:solidFill>
                  <a:schemeClr val="tx1"/>
                </a:solidFill>
                <a:latin typeface="Calibri"/>
                <a:ea typeface="Calibri"/>
                <a:cs typeface="Calibri"/>
                <a:sym typeface="Calibri"/>
              </a:rPr>
              <a:t>Distribution of  Brands in percentages</a:t>
            </a:r>
            <a:endParaRPr sz="2800" b="1" i="0" u="sng" strike="noStrike" cap="none" dirty="0">
              <a:solidFill>
                <a:schemeClr val="tx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89E97272-E845-251E-9ABE-5599B3F89CE6}"/>
              </a:ext>
            </a:extLst>
          </p:cNvPr>
          <p:cNvPicPr>
            <a:picLocks noChangeAspect="1"/>
          </p:cNvPicPr>
          <p:nvPr/>
        </p:nvPicPr>
        <p:blipFill>
          <a:blip r:embed="rId3"/>
          <a:stretch>
            <a:fillRect/>
          </a:stretch>
        </p:blipFill>
        <p:spPr>
          <a:xfrm>
            <a:off x="2606741" y="1248697"/>
            <a:ext cx="6978517" cy="49652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245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968429" y="1704580"/>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b="1" dirty="0">
                <a:solidFill>
                  <a:srgbClr val="FF0000"/>
                </a:solidFill>
                <a:latin typeface="Lato Black"/>
                <a:ea typeface="Lato Black"/>
                <a:cs typeface="Lato Black"/>
                <a:sym typeface="Lato Black"/>
              </a:rPr>
              <a:t> </a:t>
            </a:r>
            <a:endParaRPr sz="1800" b="1" i="0" u="none" strike="noStrike" cap="none" dirty="0">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99586F4D-E7C7-6581-C62C-64B8D03D850D}"/>
              </a:ext>
            </a:extLst>
          </p:cNvPr>
          <p:cNvSpPr txBox="1"/>
          <p:nvPr/>
        </p:nvSpPr>
        <p:spPr>
          <a:xfrm>
            <a:off x="855406" y="1373100"/>
            <a:ext cx="6862917" cy="4985980"/>
          </a:xfrm>
          <a:prstGeom prst="rect">
            <a:avLst/>
          </a:prstGeom>
          <a:noFill/>
        </p:spPr>
        <p:txBody>
          <a:bodyPr wrap="square" rtlCol="0">
            <a:spAutoFit/>
          </a:bodyPr>
          <a:lstStyle/>
          <a:p>
            <a:pPr algn="l"/>
            <a:r>
              <a:rPr lang="en-US" sz="1800" b="0" i="0" dirty="0">
                <a:solidFill>
                  <a:srgbClr val="0D0D0D"/>
                </a:solidFill>
                <a:effectLst/>
                <a:highlight>
                  <a:srgbClr val="FFFFFF"/>
                </a:highlight>
                <a:latin typeface="Söhne"/>
              </a:rPr>
              <a:t>After analyzing the data, the top five car brands in five major cities are as follows:</a:t>
            </a:r>
          </a:p>
          <a:p>
            <a:pPr algn="l">
              <a:buFont typeface="+mj-lt"/>
              <a:buAutoNum type="arabicPeriod"/>
            </a:pPr>
            <a:r>
              <a:rPr lang="en-US" sz="1800" b="0" i="0" dirty="0">
                <a:solidFill>
                  <a:srgbClr val="0D0D0D"/>
                </a:solidFill>
                <a:effectLst/>
                <a:highlight>
                  <a:srgbClr val="FFFFFF"/>
                </a:highlight>
                <a:latin typeface="Söhne"/>
              </a:rPr>
              <a:t>Maruti Suzuki: Dominates the market in all five cities, showing strong popularity across the board.</a:t>
            </a:r>
          </a:p>
          <a:p>
            <a:pPr algn="l">
              <a:buFont typeface="+mj-lt"/>
              <a:buAutoNum type="arabicPeriod"/>
            </a:pPr>
            <a:r>
              <a:rPr lang="en-US" sz="1800" b="0" i="0" dirty="0">
                <a:solidFill>
                  <a:srgbClr val="0D0D0D"/>
                </a:solidFill>
                <a:effectLst/>
                <a:highlight>
                  <a:srgbClr val="FFFFFF"/>
                </a:highlight>
                <a:latin typeface="Söhne"/>
              </a:rPr>
              <a:t>Hyundai: Holds a significant market share in most cities, indicating consistent demand.</a:t>
            </a:r>
          </a:p>
          <a:p>
            <a:pPr algn="l">
              <a:buFont typeface="+mj-lt"/>
              <a:buAutoNum type="arabicPeriod"/>
            </a:pPr>
            <a:r>
              <a:rPr lang="en-US" sz="1800" b="0" i="0" dirty="0">
                <a:solidFill>
                  <a:srgbClr val="0D0D0D"/>
                </a:solidFill>
                <a:effectLst/>
                <a:highlight>
                  <a:srgbClr val="FFFFFF"/>
                </a:highlight>
                <a:latin typeface="Söhne"/>
              </a:rPr>
              <a:t>Honda: Shows moderate popularity, particularly in cities like Delhi and Bangalore.</a:t>
            </a:r>
          </a:p>
          <a:p>
            <a:pPr algn="l">
              <a:buFont typeface="+mj-lt"/>
              <a:buAutoNum type="arabicPeriod"/>
            </a:pPr>
            <a:r>
              <a:rPr lang="en-US" sz="1800" b="0" i="0" dirty="0">
                <a:solidFill>
                  <a:srgbClr val="0D0D0D"/>
                </a:solidFill>
                <a:effectLst/>
                <a:highlight>
                  <a:srgbClr val="FFFFFF"/>
                </a:highlight>
                <a:latin typeface="Söhne"/>
              </a:rPr>
              <a:t>Tata: Emerges as a prominent choice, especially in cities like </a:t>
            </a:r>
            <a:r>
              <a:rPr lang="en-US" sz="1600" b="0" i="0" dirty="0">
                <a:solidFill>
                  <a:srgbClr val="0D0D0D"/>
                </a:solidFill>
                <a:effectLst/>
                <a:highlight>
                  <a:srgbClr val="FFFFFF"/>
                </a:highlight>
                <a:latin typeface="Söhne"/>
              </a:rPr>
              <a:t>Mumbai</a:t>
            </a:r>
            <a:r>
              <a:rPr lang="en-US" sz="1800" b="0" i="0" dirty="0">
                <a:solidFill>
                  <a:srgbClr val="0D0D0D"/>
                </a:solidFill>
                <a:effectLst/>
                <a:highlight>
                  <a:srgbClr val="FFFFFF"/>
                </a:highlight>
                <a:latin typeface="Söhne"/>
              </a:rPr>
              <a:t> and Bangalore.</a:t>
            </a:r>
          </a:p>
          <a:p>
            <a:pPr algn="l">
              <a:buFont typeface="+mj-lt"/>
              <a:buAutoNum type="arabicPeriod"/>
            </a:pPr>
            <a:r>
              <a:rPr lang="en-US" sz="1800" b="0" i="0" dirty="0">
                <a:solidFill>
                  <a:srgbClr val="0D0D0D"/>
                </a:solidFill>
                <a:effectLst/>
                <a:highlight>
                  <a:srgbClr val="FFFFFF"/>
                </a:highlight>
                <a:latin typeface="Söhne"/>
              </a:rPr>
              <a:t>Mahindra: Also demonstrates noticeable presence, with higher popularity in cities like Mumbai and Delhi.</a:t>
            </a:r>
          </a:p>
          <a:p>
            <a:pPr algn="l">
              <a:buFont typeface="+mj-lt"/>
              <a:buAutoNum type="arabicPeriod"/>
            </a:pPr>
            <a:endParaRPr lang="en-US" sz="1800" dirty="0">
              <a:solidFill>
                <a:srgbClr val="0D0D0D"/>
              </a:solidFill>
              <a:highlight>
                <a:srgbClr val="FFFFFF"/>
              </a:highlight>
              <a:latin typeface="Söhne"/>
            </a:endParaRPr>
          </a:p>
          <a:p>
            <a:pPr algn="l"/>
            <a:endParaRPr lang="en-US" sz="1800" b="0" i="0" dirty="0">
              <a:solidFill>
                <a:srgbClr val="0D0D0D"/>
              </a:solidFill>
              <a:effectLst/>
              <a:highlight>
                <a:srgbClr val="FFFFFF"/>
              </a:highlight>
              <a:latin typeface="Söhne"/>
            </a:endParaRPr>
          </a:p>
          <a:p>
            <a:pPr algn="l"/>
            <a:r>
              <a:rPr lang="en-US" sz="1800" b="0" i="0" dirty="0">
                <a:solidFill>
                  <a:srgbClr val="0D0D0D"/>
                </a:solidFill>
                <a:effectLst/>
                <a:highlight>
                  <a:srgbClr val="FFFFFF"/>
                </a:highlight>
                <a:latin typeface="Söhne"/>
              </a:rPr>
              <a:t>Overall, Maruti Suzuki emerges as the top choice in all five major cities, followed by Hyundai and other brands like Honda, Tata, and Mahindra, each showing varying degrees of popularity across different locations.</a:t>
            </a:r>
          </a:p>
          <a:p>
            <a:endParaRPr lang="en-IN" sz="1100" dirty="0"/>
          </a:p>
        </p:txBody>
      </p:sp>
      <p:pic>
        <p:nvPicPr>
          <p:cNvPr id="5" name="Picture 4">
            <a:extLst>
              <a:ext uri="{FF2B5EF4-FFF2-40B4-BE49-F238E27FC236}">
                <a16:creationId xmlns:a16="http://schemas.microsoft.com/office/drawing/2014/main" id="{FC3F1E95-31CB-AC4D-4964-74D0D0B4DEF4}"/>
              </a:ext>
            </a:extLst>
          </p:cNvPr>
          <p:cNvPicPr>
            <a:picLocks noChangeAspect="1"/>
          </p:cNvPicPr>
          <p:nvPr/>
        </p:nvPicPr>
        <p:blipFill>
          <a:blip r:embed="rId3"/>
          <a:stretch>
            <a:fillRect/>
          </a:stretch>
        </p:blipFill>
        <p:spPr>
          <a:xfrm>
            <a:off x="7531510" y="2190827"/>
            <a:ext cx="4463846" cy="3315236"/>
          </a:xfrm>
          <a:prstGeom prst="rect">
            <a:avLst/>
          </a:prstGeom>
        </p:spPr>
      </p:pic>
      <p:sp>
        <p:nvSpPr>
          <p:cNvPr id="6" name="TextBox 5">
            <a:extLst>
              <a:ext uri="{FF2B5EF4-FFF2-40B4-BE49-F238E27FC236}">
                <a16:creationId xmlns:a16="http://schemas.microsoft.com/office/drawing/2014/main" id="{2C7B10F6-8B70-E107-AD04-9DA54DD4FB36}"/>
              </a:ext>
            </a:extLst>
          </p:cNvPr>
          <p:cNvSpPr txBox="1"/>
          <p:nvPr/>
        </p:nvSpPr>
        <p:spPr>
          <a:xfrm>
            <a:off x="658761" y="498920"/>
            <a:ext cx="7059562" cy="584775"/>
          </a:xfrm>
          <a:prstGeom prst="rect">
            <a:avLst/>
          </a:prstGeom>
          <a:noFill/>
        </p:spPr>
        <p:txBody>
          <a:bodyPr wrap="square" rtlCol="0">
            <a:spAutoFit/>
          </a:bodyPr>
          <a:lstStyle/>
          <a:p>
            <a:r>
              <a:rPr lang="en-US" sz="3200" b="1" u="sng" dirty="0">
                <a:solidFill>
                  <a:srgbClr val="FF0000"/>
                </a:solidFill>
              </a:rPr>
              <a:t>Conclusion</a:t>
            </a:r>
            <a:endParaRPr lang="en-IN" sz="3200" b="1" u="sng" dirty="0">
              <a:solidFill>
                <a:srgbClr val="FF0000"/>
              </a:solidFill>
            </a:endParaRPr>
          </a:p>
        </p:txBody>
      </p:sp>
    </p:spTree>
    <p:extLst>
      <p:ext uri="{BB962C8B-B14F-4D97-AF65-F5344CB8AC3E}">
        <p14:creationId xmlns:p14="http://schemas.microsoft.com/office/powerpoint/2010/main" val="158484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041233" y="3044279"/>
            <a:ext cx="4684252"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US" sz="4400" b="0" i="0" u="none" strike="noStrike" cap="none" dirty="0">
                <a:solidFill>
                  <a:srgbClr val="C00000"/>
                </a:solidFill>
                <a:latin typeface="Libre Baskerville"/>
                <a:ea typeface="Calibri"/>
                <a:cs typeface="Calibri"/>
                <a:sym typeface="Libre Baskerville"/>
              </a:rPr>
              <a:t>Special</a:t>
            </a:r>
            <a:r>
              <a:rPr lang="en-US" sz="4400" dirty="0">
                <a:solidFill>
                  <a:srgbClr val="C00000"/>
                </a:solidFill>
                <a:latin typeface="Libre Baskerville"/>
                <a:ea typeface="Calibri"/>
                <a:cs typeface="Calibri"/>
                <a:sym typeface="Libre Baskerville"/>
              </a:rPr>
              <a:t> </a:t>
            </a:r>
            <a:r>
              <a:rPr lang="en-US" sz="4400" b="0" i="0" u="none" strike="noStrike" cap="none" dirty="0">
                <a:solidFill>
                  <a:srgbClr val="C00000"/>
                </a:solidFill>
                <a:latin typeface="Libre Baskerville"/>
                <a:ea typeface="Calibri"/>
                <a:cs typeface="Calibri"/>
                <a:sym typeface="Libre Baskerville"/>
              </a:rPr>
              <a:t>Thanks</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Today Agenda:</a:t>
            </a:r>
            <a:endParaRPr b="1" dirty="0">
              <a:solidFill>
                <a:srgbClr val="FF0000"/>
              </a:solidFill>
            </a:endParaRPr>
          </a:p>
        </p:txBody>
      </p:sp>
      <p:sp>
        <p:nvSpPr>
          <p:cNvPr id="111" name="Google Shape;111;p4"/>
          <p:cNvSpPr txBox="1">
            <a:spLocks noGrp="1"/>
          </p:cNvSpPr>
          <p:nvPr>
            <p:ph type="body" idx="1"/>
          </p:nvPr>
        </p:nvSpPr>
        <p:spPr>
          <a:xfrm>
            <a:off x="655383" y="1456913"/>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IN" b="1" dirty="0"/>
              <a:t>Business Problem and Use case domain understanding(If Required) </a:t>
            </a:r>
            <a:endParaRPr dirty="0"/>
          </a:p>
          <a:p>
            <a:pPr marL="228600" lvl="0" indent="-228600" algn="l" rtl="0">
              <a:lnSpc>
                <a:spcPct val="90000"/>
              </a:lnSpc>
              <a:spcBef>
                <a:spcPts val="1000"/>
              </a:spcBef>
              <a:spcAft>
                <a:spcPts val="0"/>
              </a:spcAft>
              <a:buClr>
                <a:schemeClr val="dk1"/>
              </a:buClr>
              <a:buSzPct val="100000"/>
              <a:buChar char="•"/>
            </a:pPr>
            <a:r>
              <a:rPr lang="en-IN" b="1" dirty="0"/>
              <a:t>Objective of the Project</a:t>
            </a:r>
            <a:endParaRPr dirty="0"/>
          </a:p>
          <a:p>
            <a:pPr marL="228600" lvl="0" indent="-228600" algn="l" rtl="0">
              <a:lnSpc>
                <a:spcPct val="90000"/>
              </a:lnSpc>
              <a:spcBef>
                <a:spcPts val="1000"/>
              </a:spcBef>
              <a:spcAft>
                <a:spcPts val="0"/>
              </a:spcAft>
              <a:buClr>
                <a:schemeClr val="dk1"/>
              </a:buClr>
              <a:buSzPct val="100000"/>
              <a:buChar char="•"/>
            </a:pPr>
            <a:r>
              <a:rPr lang="en-IN" b="1" dirty="0"/>
              <a:t>Web Scraping – Details (Websites, Processor you followed) </a:t>
            </a:r>
          </a:p>
          <a:p>
            <a:pPr marL="228600" lvl="0" indent="-228600" algn="l" rtl="0">
              <a:lnSpc>
                <a:spcPct val="90000"/>
              </a:lnSpc>
              <a:spcBef>
                <a:spcPts val="1000"/>
              </a:spcBef>
              <a:spcAft>
                <a:spcPts val="0"/>
              </a:spcAft>
              <a:buClr>
                <a:schemeClr val="dk1"/>
              </a:buClr>
              <a:buSzPct val="100000"/>
              <a:buChar char="•"/>
            </a:pPr>
            <a:r>
              <a:rPr lang="en-IN" b="1" u="sng" dirty="0">
                <a:solidFill>
                  <a:schemeClr val="tx1"/>
                </a:solidFill>
              </a:rPr>
              <a:t>Exploratory Data Analysis: </a:t>
            </a:r>
            <a:endParaRPr dirty="0">
              <a:solidFill>
                <a:schemeClr val="tx1"/>
              </a:solidFill>
            </a:endParaRPr>
          </a:p>
          <a:p>
            <a:pPr marL="0" lvl="0" indent="0" algn="just" rtl="0">
              <a:lnSpc>
                <a:spcPct val="90000"/>
              </a:lnSpc>
              <a:spcBef>
                <a:spcPts val="1000"/>
              </a:spcBef>
              <a:spcAft>
                <a:spcPts val="0"/>
              </a:spcAft>
              <a:buClr>
                <a:schemeClr val="dk1"/>
              </a:buClr>
              <a:buSzPct val="100000"/>
              <a:buNone/>
            </a:pPr>
            <a:r>
              <a:rPr lang="en-IN" b="1" i="1" dirty="0"/>
              <a:t>	a. Data Cleaning Steps  </a:t>
            </a:r>
            <a:endParaRPr dirty="0"/>
          </a:p>
          <a:p>
            <a:pPr marL="0" lvl="0" indent="0" algn="just" rtl="0">
              <a:lnSpc>
                <a:spcPct val="90000"/>
              </a:lnSpc>
              <a:spcBef>
                <a:spcPts val="1000"/>
              </a:spcBef>
              <a:spcAft>
                <a:spcPts val="0"/>
              </a:spcAft>
              <a:buClr>
                <a:schemeClr val="dk1"/>
              </a:buClr>
              <a:buSzPct val="100000"/>
              <a:buNone/>
            </a:pPr>
            <a:r>
              <a:rPr lang="en-IN" b="1" i="1" dirty="0"/>
              <a:t>	b. Data Manipulation Steps</a:t>
            </a:r>
            <a:endParaRPr dirty="0"/>
          </a:p>
          <a:p>
            <a:pPr marL="0" lvl="0" indent="0" algn="just" rtl="0">
              <a:lnSpc>
                <a:spcPct val="90000"/>
              </a:lnSpc>
              <a:spcBef>
                <a:spcPts val="1000"/>
              </a:spcBef>
              <a:spcAft>
                <a:spcPts val="0"/>
              </a:spcAft>
              <a:buClr>
                <a:schemeClr val="dk1"/>
              </a:buClr>
              <a:buSzPct val="100000"/>
              <a:buNone/>
            </a:pPr>
            <a:r>
              <a:rPr lang="en-IN" b="1" i="1" dirty="0"/>
              <a:t>	c. Analysis  Steps</a:t>
            </a:r>
          </a:p>
          <a:p>
            <a:pPr indent="-457200" algn="just">
              <a:buSzPct val="100000"/>
            </a:pPr>
            <a:r>
              <a:rPr lang="en-IN" b="1" dirty="0"/>
              <a:t>Summary of the Data </a:t>
            </a:r>
            <a:endParaRPr lang="en-IN" dirty="0"/>
          </a:p>
          <a:p>
            <a:pPr marL="514350" lvl="0" indent="-514350" algn="just" rtl="0">
              <a:lnSpc>
                <a:spcPct val="90000"/>
              </a:lnSpc>
              <a:spcBef>
                <a:spcPts val="1000"/>
              </a:spcBef>
              <a:spcAft>
                <a:spcPts val="0"/>
              </a:spcAft>
              <a:buClr>
                <a:schemeClr val="dk1"/>
              </a:buClr>
              <a:buSzPct val="100000"/>
              <a:buFont typeface="Calibri"/>
              <a:buAutoNum type="alphaLcPeriod"/>
            </a:pPr>
            <a:endParaRPr lang="en-IN" b="1" i="1" dirty="0"/>
          </a:p>
          <a:p>
            <a:pPr marL="514350" lvl="0" indent="-514350" algn="just" rtl="0">
              <a:lnSpc>
                <a:spcPct val="90000"/>
              </a:lnSpc>
              <a:spcBef>
                <a:spcPts val="1000"/>
              </a:spcBef>
              <a:spcAft>
                <a:spcPts val="0"/>
              </a:spcAft>
              <a:buClr>
                <a:schemeClr val="dk1"/>
              </a:buClr>
              <a:buSzPct val="100000"/>
              <a:buFont typeface="Calibri"/>
              <a:buAutoNum type="alphaLcPeriod"/>
            </a:pPr>
            <a:endParaRPr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47A4-7F78-BE27-8243-D0D8300C40BC}"/>
              </a:ext>
            </a:extLst>
          </p:cNvPr>
          <p:cNvSpPr>
            <a:spLocks noGrp="1"/>
          </p:cNvSpPr>
          <p:nvPr>
            <p:ph type="title"/>
          </p:nvPr>
        </p:nvSpPr>
        <p:spPr>
          <a:xfrm>
            <a:off x="838200" y="1939282"/>
            <a:ext cx="10515600" cy="1325563"/>
          </a:xfrm>
        </p:spPr>
        <p:txBody>
          <a:bodyPr>
            <a:normAutofit/>
          </a:bodyPr>
          <a:lstStyle/>
          <a:p>
            <a:r>
              <a:rPr lang="en-US" sz="3600" b="1" dirty="0">
                <a:solidFill>
                  <a:srgbClr val="FF0000"/>
                </a:solidFill>
              </a:rPr>
              <a:t>Objective of the Project :</a:t>
            </a:r>
            <a:endParaRPr lang="en-IN" sz="3600" b="1" dirty="0">
              <a:solidFill>
                <a:srgbClr val="FF0000"/>
              </a:solidFill>
            </a:endParaRPr>
          </a:p>
        </p:txBody>
      </p:sp>
      <p:sp>
        <p:nvSpPr>
          <p:cNvPr id="3" name="TextBox 2">
            <a:extLst>
              <a:ext uri="{FF2B5EF4-FFF2-40B4-BE49-F238E27FC236}">
                <a16:creationId xmlns:a16="http://schemas.microsoft.com/office/drawing/2014/main" id="{2393FD22-6438-92FC-7ACC-67ABF64915CE}"/>
              </a:ext>
            </a:extLst>
          </p:cNvPr>
          <p:cNvSpPr txBox="1"/>
          <p:nvPr/>
        </p:nvSpPr>
        <p:spPr>
          <a:xfrm>
            <a:off x="952500" y="3122162"/>
            <a:ext cx="10301748" cy="1938992"/>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The objective of this project is to analyze the distribution of used cars </a:t>
            </a:r>
            <a:r>
              <a:rPr lang="en-US" sz="2400" dirty="0">
                <a:solidFill>
                  <a:srgbClr val="0D0D0D"/>
                </a:solidFill>
                <a:highlight>
                  <a:srgbClr val="FFFFFF"/>
                </a:highlight>
                <a:latin typeface="Söhne"/>
              </a:rPr>
              <a:t>on</a:t>
            </a:r>
            <a:r>
              <a:rPr lang="en-US" sz="2400" b="0" i="0" dirty="0">
                <a:solidFill>
                  <a:srgbClr val="0D0D0D"/>
                </a:solidFill>
                <a:effectLst/>
                <a:highlight>
                  <a:srgbClr val="FFFFFF"/>
                </a:highlight>
                <a:latin typeface="Söhne"/>
              </a:rPr>
              <a:t> those cities in India and perform a detailed brand-wise analysis to understand the market trends and preferences of buyers and sellers. The project aims to identify key insights regarding the availability, pricing, and features of used cars in those cities and for different brands</a:t>
            </a:r>
            <a:r>
              <a:rPr lang="en-US" b="0" i="0" dirty="0">
                <a:solidFill>
                  <a:srgbClr val="0D0D0D"/>
                </a:solidFill>
                <a:effectLst/>
                <a:highlight>
                  <a:srgbClr val="FFFFFF"/>
                </a:highlight>
                <a:latin typeface="Söhne"/>
              </a:rPr>
              <a:t>.</a:t>
            </a:r>
            <a:endParaRPr lang="en-IN" dirty="0"/>
          </a:p>
        </p:txBody>
      </p:sp>
      <p:sp>
        <p:nvSpPr>
          <p:cNvPr id="4" name="TextBox 3">
            <a:extLst>
              <a:ext uri="{FF2B5EF4-FFF2-40B4-BE49-F238E27FC236}">
                <a16:creationId xmlns:a16="http://schemas.microsoft.com/office/drawing/2014/main" id="{6F83BED1-B04E-523F-04BE-A9F4DE5316F9}"/>
              </a:ext>
            </a:extLst>
          </p:cNvPr>
          <p:cNvSpPr txBox="1"/>
          <p:nvPr/>
        </p:nvSpPr>
        <p:spPr>
          <a:xfrm>
            <a:off x="838200" y="677254"/>
            <a:ext cx="10677832" cy="584775"/>
          </a:xfrm>
          <a:prstGeom prst="rect">
            <a:avLst/>
          </a:prstGeom>
          <a:noFill/>
        </p:spPr>
        <p:txBody>
          <a:bodyPr wrap="square" rtlCol="0">
            <a:spAutoFit/>
          </a:bodyPr>
          <a:lstStyle/>
          <a:p>
            <a:r>
              <a:rPr lang="en-US" sz="3200" b="1" dirty="0">
                <a:solidFill>
                  <a:srgbClr val="FF0000"/>
                </a:solidFill>
              </a:rPr>
              <a:t>Problem Statement:</a:t>
            </a:r>
            <a:endParaRPr lang="en-IN" sz="3200" dirty="0"/>
          </a:p>
        </p:txBody>
      </p:sp>
      <p:sp>
        <p:nvSpPr>
          <p:cNvPr id="11" name="Rectangle 1">
            <a:extLst>
              <a:ext uri="{FF2B5EF4-FFF2-40B4-BE49-F238E27FC236}">
                <a16:creationId xmlns:a16="http://schemas.microsoft.com/office/drawing/2014/main" id="{23BF9F39-A2B5-83C1-8F0A-1040D4E92C9D}"/>
              </a:ext>
            </a:extLst>
          </p:cNvPr>
          <p:cNvSpPr>
            <a:spLocks noChangeArrowheads="1"/>
          </p:cNvSpPr>
          <p:nvPr/>
        </p:nvSpPr>
        <p:spPr bwMode="auto">
          <a:xfrm>
            <a:off x="952500" y="1449160"/>
            <a:ext cx="549541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tx1"/>
                </a:solidFill>
                <a:latin typeface="Arial" panose="020B0604020202020204" pitchFamily="34" charset="0"/>
              </a:rPr>
              <a:t>T</a:t>
            </a:r>
            <a:r>
              <a:rPr kumimoji="0" lang="en-US" altLang="en-US" sz="2000" b="0" i="0" u="none" strike="noStrike" cap="none" normalizeH="0" baseline="0" dirty="0">
                <a:ln>
                  <a:noFill/>
                </a:ln>
                <a:solidFill>
                  <a:schemeClr val="tx1"/>
                </a:solidFill>
                <a:effectLst/>
                <a:latin typeface="Arial" panose="020B0604020202020204" pitchFamily="34" charset="0"/>
              </a:rPr>
              <a:t>op 5 car brands in 5 major cities across India.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6DF33A63-3086-02C5-D7C3-2B55C56BF8B7}"/>
              </a:ext>
            </a:extLst>
          </p:cNvPr>
          <p:cNvSpPr>
            <a:spLocks noChangeArrowheads="1"/>
          </p:cNvSpPr>
          <p:nvPr/>
        </p:nvSpPr>
        <p:spPr bwMode="auto">
          <a:xfrm>
            <a:off x="0" y="0"/>
            <a:ext cx="2254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745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757084" y="416554"/>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b="1" u="sng" dirty="0">
                <a:solidFill>
                  <a:srgbClr val="FF0000"/>
                </a:solidFill>
                <a:latin typeface="Lato Black"/>
                <a:ea typeface="Lato Black"/>
                <a:cs typeface="Lato Black"/>
                <a:sym typeface="Lato Black"/>
              </a:rPr>
              <a:t>Used this tools: </a:t>
            </a:r>
            <a:endParaRPr sz="2800" b="1" i="0" u="sng" strike="noStrike" cap="none" dirty="0">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8CA9142A-BDAA-A85A-78FC-C4AC6B26EE82}"/>
              </a:ext>
            </a:extLst>
          </p:cNvPr>
          <p:cNvSpPr txBox="1"/>
          <p:nvPr/>
        </p:nvSpPr>
        <p:spPr>
          <a:xfrm>
            <a:off x="757084" y="1150374"/>
            <a:ext cx="11061290" cy="769441"/>
          </a:xfrm>
          <a:prstGeom prst="rect">
            <a:avLst/>
          </a:prstGeom>
          <a:noFill/>
        </p:spPr>
        <p:txBody>
          <a:bodyPr wrap="square" rtlCol="0">
            <a:spAutoFit/>
          </a:bodyPr>
          <a:lstStyle/>
          <a:p>
            <a:pPr marL="342900" indent="-342900">
              <a:buFont typeface="Arial" panose="020B0604020202020204" pitchFamily="34" charset="0"/>
              <a:buChar char="•"/>
            </a:pPr>
            <a:r>
              <a:rPr lang="en-IN" sz="2400" b="0" i="0" dirty="0">
                <a:solidFill>
                  <a:srgbClr val="0D0D0D"/>
                </a:solidFill>
                <a:effectLst/>
                <a:highlight>
                  <a:srgbClr val="FFFFFF"/>
                </a:highlight>
                <a:latin typeface="Söhne"/>
              </a:rPr>
              <a:t>Integrated Development Environment(IDE): </a:t>
            </a:r>
          </a:p>
          <a:p>
            <a:r>
              <a:rPr lang="en-IN" sz="2000" dirty="0">
                <a:solidFill>
                  <a:srgbClr val="0D0D0D"/>
                </a:solidFill>
                <a:highlight>
                  <a:srgbClr val="FFFFFF"/>
                </a:highlight>
                <a:latin typeface="Söhne"/>
              </a:rPr>
              <a:t>                  1. Jupyter notebook</a:t>
            </a:r>
            <a:endParaRPr lang="en-IN" sz="2000" dirty="0"/>
          </a:p>
        </p:txBody>
      </p:sp>
      <p:sp>
        <p:nvSpPr>
          <p:cNvPr id="3" name="TextBox 2">
            <a:extLst>
              <a:ext uri="{FF2B5EF4-FFF2-40B4-BE49-F238E27FC236}">
                <a16:creationId xmlns:a16="http://schemas.microsoft.com/office/drawing/2014/main" id="{4D620CD7-2CFE-D5C7-F7FF-583A7A58CAEB}"/>
              </a:ext>
            </a:extLst>
          </p:cNvPr>
          <p:cNvSpPr txBox="1"/>
          <p:nvPr/>
        </p:nvSpPr>
        <p:spPr>
          <a:xfrm>
            <a:off x="757084" y="2216633"/>
            <a:ext cx="10815484" cy="769441"/>
          </a:xfrm>
          <a:prstGeom prst="rect">
            <a:avLst/>
          </a:prstGeom>
          <a:noFill/>
        </p:spPr>
        <p:txBody>
          <a:bodyPr wrap="square" rtlCol="0">
            <a:spAutoFit/>
          </a:bodyPr>
          <a:lstStyle/>
          <a:p>
            <a:pPr marL="342900" indent="-342900">
              <a:buFont typeface="Arial" panose="020B0604020202020204" pitchFamily="34" charset="0"/>
              <a:buChar char="•"/>
            </a:pPr>
            <a:r>
              <a:rPr lang="en-US" sz="2400" dirty="0"/>
              <a:t>Programming :</a:t>
            </a:r>
          </a:p>
          <a:p>
            <a:r>
              <a:rPr lang="en-US" dirty="0"/>
              <a:t>                    </a:t>
            </a:r>
            <a:r>
              <a:rPr lang="en-US" sz="2000" dirty="0"/>
              <a:t>1. Python</a:t>
            </a:r>
            <a:endParaRPr lang="en-IN" sz="2000" dirty="0"/>
          </a:p>
        </p:txBody>
      </p:sp>
      <p:sp>
        <p:nvSpPr>
          <p:cNvPr id="4" name="TextBox 3">
            <a:extLst>
              <a:ext uri="{FF2B5EF4-FFF2-40B4-BE49-F238E27FC236}">
                <a16:creationId xmlns:a16="http://schemas.microsoft.com/office/drawing/2014/main" id="{11B5986B-9318-468F-1707-1EB3C092B5C1}"/>
              </a:ext>
            </a:extLst>
          </p:cNvPr>
          <p:cNvSpPr txBox="1"/>
          <p:nvPr/>
        </p:nvSpPr>
        <p:spPr>
          <a:xfrm>
            <a:off x="757084" y="3121820"/>
            <a:ext cx="10628671" cy="2923877"/>
          </a:xfrm>
          <a:prstGeom prst="rect">
            <a:avLst/>
          </a:prstGeom>
          <a:noFill/>
        </p:spPr>
        <p:txBody>
          <a:bodyPr wrap="square" rtlCol="0">
            <a:spAutoFit/>
          </a:bodyPr>
          <a:lstStyle/>
          <a:p>
            <a:pPr marL="342900" indent="-342900">
              <a:buFont typeface="Arial" panose="020B0604020202020204" pitchFamily="34" charset="0"/>
              <a:buChar char="•"/>
            </a:pPr>
            <a:r>
              <a:rPr lang="en-US" sz="2400" dirty="0"/>
              <a:t>Libraries:</a:t>
            </a:r>
          </a:p>
          <a:p>
            <a:r>
              <a:rPr lang="en-US" sz="2000" dirty="0"/>
              <a:t>              1. Pandas</a:t>
            </a:r>
          </a:p>
          <a:p>
            <a:r>
              <a:rPr lang="en-US" sz="2000" dirty="0"/>
              <a:t>              2. Numpy’s</a:t>
            </a:r>
          </a:p>
          <a:p>
            <a:r>
              <a:rPr lang="en-US" sz="2000" dirty="0"/>
              <a:t>              3. Regular Expressions</a:t>
            </a:r>
          </a:p>
          <a:p>
            <a:r>
              <a:rPr lang="en-US" sz="2000" dirty="0"/>
              <a:t>              4. Requests</a:t>
            </a:r>
          </a:p>
          <a:p>
            <a:r>
              <a:rPr lang="en-US" sz="2000" dirty="0"/>
              <a:t>              5. BeautifulSoup</a:t>
            </a:r>
          </a:p>
          <a:p>
            <a:r>
              <a:rPr lang="en-US" sz="2000" dirty="0"/>
              <a:t>              6. Selenium</a:t>
            </a:r>
          </a:p>
          <a:p>
            <a:r>
              <a:rPr lang="en-US" sz="2000" dirty="0"/>
              <a:t>              7. Matplotlip</a:t>
            </a:r>
          </a:p>
          <a:p>
            <a:r>
              <a:rPr lang="en-US" sz="2000" dirty="0"/>
              <a:t>              8. Seaborn</a:t>
            </a:r>
            <a:endParaRPr lang="en-IN" sz="2000" dirty="0"/>
          </a:p>
        </p:txBody>
      </p:sp>
    </p:spTree>
    <p:extLst>
      <p:ext uri="{BB962C8B-B14F-4D97-AF65-F5344CB8AC3E}">
        <p14:creationId xmlns:p14="http://schemas.microsoft.com/office/powerpoint/2010/main" val="80126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57476" y="902801"/>
            <a:ext cx="11070730" cy="2585283"/>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b="1" dirty="0">
                <a:solidFill>
                  <a:schemeClr val="dk1"/>
                </a:solidFill>
                <a:latin typeface="Calibri"/>
                <a:ea typeface="Calibri"/>
                <a:cs typeface="Calibri"/>
                <a:sym typeface="Calibri"/>
              </a:rPr>
              <a:t>The web site we used is CARS24.com (</a:t>
            </a:r>
            <a:r>
              <a:rPr lang="en-IN" sz="1800" i="0" u="sng" dirty="0">
                <a:solidFill>
                  <a:srgbClr val="1155CC"/>
                </a:solidFill>
                <a:effectLst/>
                <a:latin typeface="Arial" panose="020B0604020202020204" pitchFamily="34" charset="0"/>
                <a:hlinkClick r:id="rId3"/>
              </a:rPr>
              <a:t>https://www.cars24.com/</a:t>
            </a:r>
            <a:r>
              <a:rPr lang="en-IN" sz="1800" i="0" u="sng" dirty="0">
                <a:solidFill>
                  <a:srgbClr val="1155CC"/>
                </a:solidFill>
                <a:effectLst/>
                <a:latin typeface="Arial" panose="020B0604020202020204" pitchFamily="34" charset="0"/>
              </a:rPr>
              <a:t>)</a:t>
            </a:r>
          </a:p>
          <a:p>
            <a:pPr marR="0" lvl="0" algn="l" rtl="0">
              <a:spcBef>
                <a:spcPts val="0"/>
              </a:spcBef>
              <a:spcAft>
                <a:spcPts val="0"/>
              </a:spcAft>
              <a:buClr>
                <a:schemeClr val="dk1"/>
              </a:buClr>
              <a:buSzPts val="1800"/>
            </a:pPr>
            <a:endParaRPr lang="en-IN" sz="1800" i="0" u="sng" dirty="0">
              <a:solidFill>
                <a:srgbClr val="1155CC"/>
              </a:solidFill>
              <a:effectLst/>
              <a:latin typeface="Arial" panose="020B0604020202020204" pitchFamily="34" charset="0"/>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1" dirty="0">
                <a:solidFill>
                  <a:schemeClr val="tx1"/>
                </a:solidFill>
                <a:latin typeface="Arial" panose="020B0604020202020204" pitchFamily="34" charset="0"/>
                <a:ea typeface="Calibri"/>
                <a:cs typeface="Calibri"/>
                <a:sym typeface="Calibri"/>
              </a:rPr>
              <a:t>Before scraping, I inspected the HTML structure of the target web pages using browser developer tools. This helped identify the specific HTML elements containing the desired data, such as car details (brand, model, year, price, etc.).</a:t>
            </a:r>
          </a:p>
          <a:p>
            <a:pPr marR="0" lvl="0" algn="l" rtl="0">
              <a:spcBef>
                <a:spcPts val="0"/>
              </a:spcBef>
              <a:spcAft>
                <a:spcPts val="0"/>
              </a:spcAft>
              <a:buClr>
                <a:schemeClr val="dk1"/>
              </a:buClr>
              <a:buSzPts val="1800"/>
            </a:pPr>
            <a:endParaRPr lang="en-US" sz="1800" b="1" dirty="0">
              <a:solidFill>
                <a:schemeClr val="tx1"/>
              </a:solidFill>
              <a:latin typeface="Arial" panose="020B0604020202020204" pitchFamily="34" charset="0"/>
              <a:ea typeface="Calibri"/>
              <a:cs typeface="Calibri"/>
              <a:sym typeface="Calibri"/>
            </a:endParaRPr>
          </a:p>
          <a:p>
            <a:pPr marR="0" lvl="0" algn="l" rtl="0">
              <a:spcBef>
                <a:spcPts val="0"/>
              </a:spcBef>
              <a:spcAft>
                <a:spcPts val="0"/>
              </a:spcAft>
              <a:buClr>
                <a:schemeClr val="dk1"/>
              </a:buClr>
              <a:buSzPts val="1800"/>
            </a:pPr>
            <a:endParaRPr lang="en-US" sz="1800" b="1" dirty="0">
              <a:solidFill>
                <a:schemeClr val="tx1"/>
              </a:solidFill>
              <a:latin typeface="Arial" panose="020B0604020202020204" pitchFamily="34" charset="0"/>
              <a:ea typeface="Calibri"/>
              <a:cs typeface="Calibri"/>
              <a:sym typeface="Calibri"/>
            </a:endParaRPr>
          </a:p>
          <a:p>
            <a:pPr marR="0" lvl="0" algn="l" rtl="0">
              <a:spcBef>
                <a:spcPts val="0"/>
              </a:spcBef>
              <a:spcAft>
                <a:spcPts val="0"/>
              </a:spcAft>
              <a:buClr>
                <a:schemeClr val="dk1"/>
              </a:buClr>
              <a:buSzPts val="1800"/>
            </a:pPr>
            <a:endParaRPr lang="en-US"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b="1" dirty="0">
                <a:solidFill>
                  <a:srgbClr val="FF0000"/>
                </a:solidFill>
                <a:latin typeface="Lato Black"/>
                <a:ea typeface="Lato Black"/>
                <a:cs typeface="Lato Black"/>
                <a:sym typeface="Lato Black"/>
              </a:rPr>
              <a:t>Web Scraping - Details </a:t>
            </a:r>
            <a:endParaRPr sz="1800" b="1" i="0" u="none" strike="noStrike" cap="none" dirty="0">
              <a:solidFill>
                <a:srgbClr val="FF0000"/>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77D76C6E-A61C-E111-2176-0D8442D8C240}"/>
              </a:ext>
            </a:extLst>
          </p:cNvPr>
          <p:cNvPicPr>
            <a:picLocks noChangeAspect="1"/>
          </p:cNvPicPr>
          <p:nvPr/>
        </p:nvPicPr>
        <p:blipFill>
          <a:blip r:embed="rId4"/>
          <a:stretch>
            <a:fillRect/>
          </a:stretch>
        </p:blipFill>
        <p:spPr>
          <a:xfrm>
            <a:off x="255638" y="2487561"/>
            <a:ext cx="11680723" cy="4247535"/>
          </a:xfrm>
          <a:prstGeom prst="rect">
            <a:avLst/>
          </a:prstGeom>
          <a:ln>
            <a:solidFill>
              <a:schemeClr val="tx1">
                <a:lumMod val="50000"/>
                <a:lumOff val="50000"/>
              </a:schemeClr>
            </a:solidFill>
          </a:ln>
        </p:spPr>
      </p:pic>
    </p:spTree>
    <p:extLst>
      <p:ext uri="{BB962C8B-B14F-4D97-AF65-F5344CB8AC3E}">
        <p14:creationId xmlns:p14="http://schemas.microsoft.com/office/powerpoint/2010/main" val="75335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 name="Picture 9">
            <a:extLst>
              <a:ext uri="{FF2B5EF4-FFF2-40B4-BE49-F238E27FC236}">
                <a16:creationId xmlns:a16="http://schemas.microsoft.com/office/drawing/2014/main" id="{73A954E8-F40D-9E55-227B-396D4FCC488D}"/>
              </a:ext>
            </a:extLst>
          </p:cNvPr>
          <p:cNvPicPr>
            <a:picLocks noChangeAspect="1"/>
          </p:cNvPicPr>
          <p:nvPr/>
        </p:nvPicPr>
        <p:blipFill>
          <a:blip r:embed="rId3"/>
          <a:stretch>
            <a:fillRect/>
          </a:stretch>
        </p:blipFill>
        <p:spPr>
          <a:xfrm>
            <a:off x="475655" y="1474840"/>
            <a:ext cx="6190616" cy="4823878"/>
          </a:xfrm>
          <a:prstGeom prst="rect">
            <a:avLst/>
          </a:prstGeom>
        </p:spPr>
      </p:pic>
      <p:sp>
        <p:nvSpPr>
          <p:cNvPr id="11" name="TextBox 10">
            <a:extLst>
              <a:ext uri="{FF2B5EF4-FFF2-40B4-BE49-F238E27FC236}">
                <a16:creationId xmlns:a16="http://schemas.microsoft.com/office/drawing/2014/main" id="{665A360A-62D6-757D-7BC8-9D28872C924B}"/>
              </a:ext>
            </a:extLst>
          </p:cNvPr>
          <p:cNvSpPr txBox="1"/>
          <p:nvPr/>
        </p:nvSpPr>
        <p:spPr>
          <a:xfrm>
            <a:off x="599768" y="393290"/>
            <a:ext cx="11120284" cy="523220"/>
          </a:xfrm>
          <a:prstGeom prst="rect">
            <a:avLst/>
          </a:prstGeom>
          <a:noFill/>
        </p:spPr>
        <p:txBody>
          <a:bodyPr wrap="square" rtlCol="0">
            <a:spAutoFit/>
          </a:bodyPr>
          <a:lstStyle/>
          <a:p>
            <a:r>
              <a:rPr lang="en-US" sz="2800" b="1" u="sng" dirty="0"/>
              <a:t>Logic Behind Web Scraping</a:t>
            </a:r>
            <a:endParaRPr lang="en-IN" sz="2800" b="1" u="sng" dirty="0"/>
          </a:p>
        </p:txBody>
      </p:sp>
      <p:pic>
        <p:nvPicPr>
          <p:cNvPr id="13" name="Picture 12">
            <a:extLst>
              <a:ext uri="{FF2B5EF4-FFF2-40B4-BE49-F238E27FC236}">
                <a16:creationId xmlns:a16="http://schemas.microsoft.com/office/drawing/2014/main" id="{3F775505-6515-A2E2-0C4E-C129257FC5FB}"/>
              </a:ext>
            </a:extLst>
          </p:cNvPr>
          <p:cNvPicPr>
            <a:picLocks noChangeAspect="1"/>
          </p:cNvPicPr>
          <p:nvPr/>
        </p:nvPicPr>
        <p:blipFill>
          <a:blip r:embed="rId4"/>
          <a:stretch>
            <a:fillRect/>
          </a:stretch>
        </p:blipFill>
        <p:spPr>
          <a:xfrm>
            <a:off x="7462684" y="1848465"/>
            <a:ext cx="4253661" cy="3578941"/>
          </a:xfrm>
          <a:prstGeom prst="rect">
            <a:avLst/>
          </a:prstGeom>
        </p:spPr>
      </p:pic>
    </p:spTree>
    <p:extLst>
      <p:ext uri="{BB962C8B-B14F-4D97-AF65-F5344CB8AC3E}">
        <p14:creationId xmlns:p14="http://schemas.microsoft.com/office/powerpoint/2010/main" val="2809128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7" name="TextBox 6">
            <a:extLst>
              <a:ext uri="{FF2B5EF4-FFF2-40B4-BE49-F238E27FC236}">
                <a16:creationId xmlns:a16="http://schemas.microsoft.com/office/drawing/2014/main" id="{33D1FCFA-6480-4CF0-B95A-643F41714B02}"/>
              </a:ext>
            </a:extLst>
          </p:cNvPr>
          <p:cNvSpPr txBox="1"/>
          <p:nvPr/>
        </p:nvSpPr>
        <p:spPr>
          <a:xfrm>
            <a:off x="393290" y="339765"/>
            <a:ext cx="10658168" cy="646331"/>
          </a:xfrm>
          <a:prstGeom prst="rect">
            <a:avLst/>
          </a:prstGeom>
          <a:noFill/>
        </p:spPr>
        <p:txBody>
          <a:bodyPr wrap="square" rtlCol="0">
            <a:spAutoFit/>
          </a:bodyPr>
          <a:lstStyle/>
          <a:p>
            <a:r>
              <a:rPr lang="en-US" sz="3600" b="1" dirty="0">
                <a:solidFill>
                  <a:srgbClr val="FF0000"/>
                </a:solidFill>
              </a:rPr>
              <a:t>Data Preparation:</a:t>
            </a:r>
            <a:endParaRPr lang="en-IN" sz="3600" b="1" dirty="0">
              <a:solidFill>
                <a:srgbClr val="FF0000"/>
              </a:solidFill>
            </a:endParaRPr>
          </a:p>
        </p:txBody>
      </p:sp>
      <p:pic>
        <p:nvPicPr>
          <p:cNvPr id="9" name="Picture 8">
            <a:extLst>
              <a:ext uri="{FF2B5EF4-FFF2-40B4-BE49-F238E27FC236}">
                <a16:creationId xmlns:a16="http://schemas.microsoft.com/office/drawing/2014/main" id="{DC4E81BA-4207-5E96-4793-7E6523FFE915}"/>
              </a:ext>
            </a:extLst>
          </p:cNvPr>
          <p:cNvPicPr>
            <a:picLocks noChangeAspect="1"/>
          </p:cNvPicPr>
          <p:nvPr/>
        </p:nvPicPr>
        <p:blipFill>
          <a:blip r:embed="rId3"/>
          <a:stretch>
            <a:fillRect/>
          </a:stretch>
        </p:blipFill>
        <p:spPr>
          <a:xfrm>
            <a:off x="498330" y="1307690"/>
            <a:ext cx="11388870" cy="4670323"/>
          </a:xfrm>
          <a:prstGeom prst="rect">
            <a:avLst/>
          </a:prstGeom>
        </p:spPr>
      </p:pic>
    </p:spTree>
    <p:extLst>
      <p:ext uri="{BB962C8B-B14F-4D97-AF65-F5344CB8AC3E}">
        <p14:creationId xmlns:p14="http://schemas.microsoft.com/office/powerpoint/2010/main" val="7038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82172" y="804479"/>
            <a:ext cx="10480795" cy="1569620"/>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400" i="0" u="none" strike="noStrike" cap="none" dirty="0">
                <a:solidFill>
                  <a:schemeClr val="dk1"/>
                </a:solidFill>
                <a:latin typeface="Calibri"/>
                <a:ea typeface="Calibri"/>
                <a:cs typeface="Calibri"/>
                <a:sym typeface="Calibri"/>
              </a:rPr>
              <a:t>The dataset contains information on used cars, including attributes such as brand, model, year, price, mileage, transmission type, fuel type, and location (area). The dataset is collected from Cars24.com website .It comprises a comprehensive set of records representing the used car market in India.</a:t>
            </a:r>
            <a:endParaRPr sz="2400" i="0" u="none" strike="noStrike" cap="none" dirty="0">
              <a:solidFill>
                <a:schemeClr val="dk1"/>
              </a:solidFill>
              <a:latin typeface="Calibri"/>
              <a:ea typeface="Calibri"/>
              <a:cs typeface="Calibri"/>
              <a:sym typeface="Calibri"/>
            </a:endParaRPr>
          </a:p>
        </p:txBody>
      </p:sp>
      <p:sp>
        <p:nvSpPr>
          <p:cNvPr id="105" name="Google Shape;105;p3"/>
          <p:cNvSpPr txBox="1"/>
          <p:nvPr/>
        </p:nvSpPr>
        <p:spPr>
          <a:xfrm>
            <a:off x="482172" y="318232"/>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b="1" dirty="0">
                <a:solidFill>
                  <a:srgbClr val="FF0000"/>
                </a:solidFill>
                <a:latin typeface="Lato Black"/>
                <a:ea typeface="Lato Black"/>
                <a:cs typeface="Lato Black"/>
                <a:sym typeface="Lato Black"/>
              </a:rPr>
              <a:t>Summary of the Data</a:t>
            </a:r>
            <a:endParaRPr sz="1800" b="1" i="0" u="none" strike="noStrike" cap="none" dirty="0">
              <a:solidFill>
                <a:srgbClr val="FF0000"/>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908EA3EB-4D82-F5EB-67B4-D52E09E8457D}"/>
              </a:ext>
            </a:extLst>
          </p:cNvPr>
          <p:cNvPicPr>
            <a:picLocks noChangeAspect="1"/>
          </p:cNvPicPr>
          <p:nvPr/>
        </p:nvPicPr>
        <p:blipFill>
          <a:blip r:embed="rId3"/>
          <a:stretch>
            <a:fillRect/>
          </a:stretch>
        </p:blipFill>
        <p:spPr>
          <a:xfrm>
            <a:off x="482173" y="2536723"/>
            <a:ext cx="11178886" cy="3706761"/>
          </a:xfrm>
          <a:prstGeom prst="rect">
            <a:avLst/>
          </a:prstGeom>
        </p:spPr>
      </p:pic>
    </p:spTree>
    <p:extLst>
      <p:ext uri="{BB962C8B-B14F-4D97-AF65-F5344CB8AC3E}">
        <p14:creationId xmlns:p14="http://schemas.microsoft.com/office/powerpoint/2010/main" val="229034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704688" y="308399"/>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b="1" u="sng" dirty="0">
                <a:solidFill>
                  <a:srgbClr val="FF0000"/>
                </a:solidFill>
                <a:latin typeface="Lato Black"/>
                <a:ea typeface="Lato Black"/>
                <a:cs typeface="Lato Black"/>
                <a:sym typeface="Lato Black"/>
              </a:rPr>
              <a:t>Data Cleaning:</a:t>
            </a:r>
            <a:endParaRPr sz="1800" b="1" i="0" u="sng" strike="noStrike" cap="none" dirty="0">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6FD18AD1-B3F0-38E5-E158-D81C7B3FB772}"/>
              </a:ext>
            </a:extLst>
          </p:cNvPr>
          <p:cNvSpPr txBox="1"/>
          <p:nvPr/>
        </p:nvSpPr>
        <p:spPr>
          <a:xfrm>
            <a:off x="560439" y="863472"/>
            <a:ext cx="5691377" cy="461665"/>
          </a:xfrm>
          <a:prstGeom prst="rect">
            <a:avLst/>
          </a:prstGeom>
          <a:noFill/>
        </p:spPr>
        <p:txBody>
          <a:bodyPr wrap="square" rtlCol="0">
            <a:spAutoFit/>
          </a:bodyPr>
          <a:lstStyle/>
          <a:p>
            <a:r>
              <a:rPr lang="en-US" sz="2400" dirty="0"/>
              <a:t>Type Casting:</a:t>
            </a:r>
            <a:endParaRPr lang="en-IN" sz="2400" dirty="0"/>
          </a:p>
        </p:txBody>
      </p:sp>
      <p:sp>
        <p:nvSpPr>
          <p:cNvPr id="5" name="TextBox 4">
            <a:extLst>
              <a:ext uri="{FF2B5EF4-FFF2-40B4-BE49-F238E27FC236}">
                <a16:creationId xmlns:a16="http://schemas.microsoft.com/office/drawing/2014/main" id="{3BA1F9C1-505F-F983-9D91-0E5507CE74AA}"/>
              </a:ext>
            </a:extLst>
          </p:cNvPr>
          <p:cNvSpPr txBox="1"/>
          <p:nvPr/>
        </p:nvSpPr>
        <p:spPr>
          <a:xfrm>
            <a:off x="646647" y="5395653"/>
            <a:ext cx="10898706" cy="584775"/>
          </a:xfrm>
          <a:prstGeom prst="rect">
            <a:avLst/>
          </a:prstGeom>
          <a:noFill/>
        </p:spPr>
        <p:txBody>
          <a:bodyPr wrap="square" rtlCol="0">
            <a:spAutoFit/>
          </a:bodyPr>
          <a:lstStyle/>
          <a:p>
            <a:r>
              <a:rPr lang="en-US" sz="1600" dirty="0"/>
              <a:t>Actually the “EMI” Column is in object data type we changed the EMI Column object converting into integer type we used </a:t>
            </a:r>
            <a:r>
              <a:rPr lang="en-US" sz="1600" b="1" dirty="0" err="1"/>
              <a:t>astype</a:t>
            </a:r>
            <a:r>
              <a:rPr lang="en-US" sz="1600" dirty="0"/>
              <a:t> method</a:t>
            </a:r>
            <a:endParaRPr lang="en-IN" sz="1600" dirty="0"/>
          </a:p>
        </p:txBody>
      </p:sp>
      <p:pic>
        <p:nvPicPr>
          <p:cNvPr id="8" name="Picture 7">
            <a:extLst>
              <a:ext uri="{FF2B5EF4-FFF2-40B4-BE49-F238E27FC236}">
                <a16:creationId xmlns:a16="http://schemas.microsoft.com/office/drawing/2014/main" id="{F43A62D8-CBFA-7B3A-E150-FDADF67CE4A2}"/>
              </a:ext>
            </a:extLst>
          </p:cNvPr>
          <p:cNvPicPr>
            <a:picLocks noChangeAspect="1"/>
          </p:cNvPicPr>
          <p:nvPr/>
        </p:nvPicPr>
        <p:blipFill>
          <a:blip r:embed="rId3"/>
          <a:stretch>
            <a:fillRect/>
          </a:stretch>
        </p:blipFill>
        <p:spPr>
          <a:xfrm>
            <a:off x="646358" y="1391505"/>
            <a:ext cx="4751552" cy="3888859"/>
          </a:xfrm>
          <a:prstGeom prst="rect">
            <a:avLst/>
          </a:prstGeom>
        </p:spPr>
      </p:pic>
      <p:pic>
        <p:nvPicPr>
          <p:cNvPr id="10" name="Picture 9">
            <a:extLst>
              <a:ext uri="{FF2B5EF4-FFF2-40B4-BE49-F238E27FC236}">
                <a16:creationId xmlns:a16="http://schemas.microsoft.com/office/drawing/2014/main" id="{DC4D986C-8C4D-21EF-7EE2-84802CA4B23A}"/>
              </a:ext>
            </a:extLst>
          </p:cNvPr>
          <p:cNvPicPr>
            <a:picLocks noChangeAspect="1"/>
          </p:cNvPicPr>
          <p:nvPr/>
        </p:nvPicPr>
        <p:blipFill>
          <a:blip r:embed="rId4"/>
          <a:stretch>
            <a:fillRect/>
          </a:stretch>
        </p:blipFill>
        <p:spPr>
          <a:xfrm>
            <a:off x="6469626" y="1325137"/>
            <a:ext cx="5075727" cy="3540025"/>
          </a:xfrm>
          <a:prstGeom prst="rect">
            <a:avLst/>
          </a:prstGeom>
        </p:spPr>
      </p:pic>
    </p:spTree>
    <p:extLst>
      <p:ext uri="{BB962C8B-B14F-4D97-AF65-F5344CB8AC3E}">
        <p14:creationId xmlns:p14="http://schemas.microsoft.com/office/powerpoint/2010/main" val="150825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541</Words>
  <Application>Microsoft Office PowerPoint</Application>
  <PresentationFormat>Widescreen</PresentationFormat>
  <Paragraphs>62</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Söhne</vt:lpstr>
      <vt:lpstr>Calibri</vt:lpstr>
      <vt:lpstr>Libre Baskerville</vt:lpstr>
      <vt:lpstr>Lato Black</vt:lpstr>
      <vt:lpstr>Arial</vt:lpstr>
      <vt:lpstr>Office Theme</vt:lpstr>
      <vt:lpstr>PowerPoint Presentation</vt:lpstr>
      <vt:lpstr>Today Agenda:</vt:lpstr>
      <vt:lpstr>Objective of the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GAMASU NARASIMHA RAO</cp:lastModifiedBy>
  <cp:revision>5</cp:revision>
  <dcterms:created xsi:type="dcterms:W3CDTF">2021-02-16T05:19:01Z</dcterms:created>
  <dcterms:modified xsi:type="dcterms:W3CDTF">2025-04-06T19:29:33Z</dcterms:modified>
</cp:coreProperties>
</file>