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8" r:id="rId3"/>
    <p:sldId id="266" r:id="rId4"/>
    <p:sldId id="256" r:id="rId5"/>
    <p:sldId id="257" r:id="rId6"/>
    <p:sldId id="258" r:id="rId7"/>
    <p:sldId id="259" r:id="rId8"/>
    <p:sldId id="260" r:id="rId9"/>
    <p:sldId id="262" r:id="rId10"/>
    <p:sldId id="265" r:id="rId11"/>
    <p:sldId id="263" r:id="rId12"/>
    <p:sldId id="267" r:id="rId13"/>
    <p:sldId id="269" r:id="rId14"/>
    <p:sldId id="268" r:id="rId15"/>
    <p:sldId id="270" r:id="rId16"/>
    <p:sldId id="271"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20"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mer, Jacob (CTR) - NRCS, Elizabethtown, NC" userId="f5a40b0d-267c-47b0-aeeb-cf37f0c4894f" providerId="ADAL" clId="{5CC19953-C5FC-49D0-AA3A-814FF02004FA}"/>
    <pc:docChg chg="modSld">
      <pc:chgData name="Comer, Jacob (CTR) - NRCS, Elizabethtown, NC" userId="f5a40b0d-267c-47b0-aeeb-cf37f0c4894f" providerId="ADAL" clId="{5CC19953-C5FC-49D0-AA3A-814FF02004FA}" dt="2022-10-17T20:48:07.924" v="4" actId="2"/>
      <pc:docMkLst>
        <pc:docMk/>
      </pc:docMkLst>
      <pc:sldChg chg="modSp mod">
        <pc:chgData name="Comer, Jacob (CTR) - NRCS, Elizabethtown, NC" userId="f5a40b0d-267c-47b0-aeeb-cf37f0c4894f" providerId="ADAL" clId="{5CC19953-C5FC-49D0-AA3A-814FF02004FA}" dt="2022-10-17T20:48:03.675" v="0" actId="2"/>
        <pc:sldMkLst>
          <pc:docMk/>
          <pc:sldMk cId="1041083348" sldId="259"/>
        </pc:sldMkLst>
        <pc:spChg chg="mod">
          <ac:chgData name="Comer, Jacob (CTR) - NRCS, Elizabethtown, NC" userId="f5a40b0d-267c-47b0-aeeb-cf37f0c4894f" providerId="ADAL" clId="{5CC19953-C5FC-49D0-AA3A-814FF02004FA}" dt="2022-10-17T20:48:03.675" v="0" actId="2"/>
          <ac:spMkLst>
            <pc:docMk/>
            <pc:sldMk cId="1041083348" sldId="259"/>
            <ac:spMk id="8" creationId="{656C75EE-8569-4C9C-BC07-C360DA01A741}"/>
          </ac:spMkLst>
        </pc:spChg>
      </pc:sldChg>
      <pc:sldChg chg="modSp mod">
        <pc:chgData name="Comer, Jacob (CTR) - NRCS, Elizabethtown, NC" userId="f5a40b0d-267c-47b0-aeeb-cf37f0c4894f" providerId="ADAL" clId="{5CC19953-C5FC-49D0-AA3A-814FF02004FA}" dt="2022-10-17T20:48:04.483" v="1" actId="2"/>
        <pc:sldMkLst>
          <pc:docMk/>
          <pc:sldMk cId="2733611044" sldId="263"/>
        </pc:sldMkLst>
        <pc:spChg chg="mod">
          <ac:chgData name="Comer, Jacob (CTR) - NRCS, Elizabethtown, NC" userId="f5a40b0d-267c-47b0-aeeb-cf37f0c4894f" providerId="ADAL" clId="{5CC19953-C5FC-49D0-AA3A-814FF02004FA}" dt="2022-10-17T20:48:04.483" v="1" actId="2"/>
          <ac:spMkLst>
            <pc:docMk/>
            <pc:sldMk cId="2733611044" sldId="263"/>
            <ac:spMk id="5" creationId="{3A981F1A-FF64-4046-A472-BEB1E46A29CF}"/>
          </ac:spMkLst>
        </pc:spChg>
      </pc:sldChg>
      <pc:sldChg chg="modSp mod">
        <pc:chgData name="Comer, Jacob (CTR) - NRCS, Elizabethtown, NC" userId="f5a40b0d-267c-47b0-aeeb-cf37f0c4894f" providerId="ADAL" clId="{5CC19953-C5FC-49D0-AA3A-814FF02004FA}" dt="2022-10-17T20:48:06.491" v="3" actId="2"/>
        <pc:sldMkLst>
          <pc:docMk/>
          <pc:sldMk cId="611138617" sldId="269"/>
        </pc:sldMkLst>
        <pc:spChg chg="mod">
          <ac:chgData name="Comer, Jacob (CTR) - NRCS, Elizabethtown, NC" userId="f5a40b0d-267c-47b0-aeeb-cf37f0c4894f" providerId="ADAL" clId="{5CC19953-C5FC-49D0-AA3A-814FF02004FA}" dt="2022-10-17T20:48:06.491" v="3" actId="2"/>
          <ac:spMkLst>
            <pc:docMk/>
            <pc:sldMk cId="611138617" sldId="269"/>
            <ac:spMk id="8" creationId="{656C75EE-8569-4C9C-BC07-C360DA01A741}"/>
          </ac:spMkLst>
        </pc:spChg>
      </pc:sldChg>
      <pc:sldChg chg="modSp mod">
        <pc:chgData name="Comer, Jacob (CTR) - NRCS, Elizabethtown, NC" userId="f5a40b0d-267c-47b0-aeeb-cf37f0c4894f" providerId="ADAL" clId="{5CC19953-C5FC-49D0-AA3A-814FF02004FA}" dt="2022-10-17T20:48:07.924" v="4" actId="2"/>
        <pc:sldMkLst>
          <pc:docMk/>
          <pc:sldMk cId="2677329275" sldId="275"/>
        </pc:sldMkLst>
        <pc:spChg chg="mod">
          <ac:chgData name="Comer, Jacob (CTR) - NRCS, Elizabethtown, NC" userId="f5a40b0d-267c-47b0-aeeb-cf37f0c4894f" providerId="ADAL" clId="{5CC19953-C5FC-49D0-AA3A-814FF02004FA}" dt="2022-10-17T20:48:07.924" v="4" actId="2"/>
          <ac:spMkLst>
            <pc:docMk/>
            <pc:sldMk cId="2677329275" sldId="275"/>
            <ac:spMk id="7" creationId="{DD37562C-0D10-4303-A60A-88E2F21B48E8}"/>
          </ac:spMkLst>
        </pc:spChg>
      </pc:sldChg>
    </pc:docChg>
  </pc:docChgLst>
  <pc:docChgLst>
    <pc:chgData name="Comer, Jacob (CTR) - NRCS, Elizabethtown, NC" userId="f5a40b0d-267c-47b0-aeeb-cf37f0c4894f" providerId="ADAL" clId="{4B515EA2-5908-44AD-823D-4076A2D31EEF}"/>
    <pc:docChg chg="modSld">
      <pc:chgData name="Comer, Jacob (CTR) - NRCS, Elizabethtown, NC" userId="f5a40b0d-267c-47b0-aeeb-cf37f0c4894f" providerId="ADAL" clId="{4B515EA2-5908-44AD-823D-4076A2D31EEF}" dt="2022-10-18T18:33:46.943" v="5" actId="20577"/>
      <pc:docMkLst>
        <pc:docMk/>
      </pc:docMkLst>
      <pc:sldChg chg="modSp mod">
        <pc:chgData name="Comer, Jacob (CTR) - NRCS, Elizabethtown, NC" userId="f5a40b0d-267c-47b0-aeeb-cf37f0c4894f" providerId="ADAL" clId="{4B515EA2-5908-44AD-823D-4076A2D31EEF}" dt="2022-10-18T18:33:46.943" v="5" actId="20577"/>
        <pc:sldMkLst>
          <pc:docMk/>
          <pc:sldMk cId="3766876865" sldId="276"/>
        </pc:sldMkLst>
        <pc:spChg chg="mod">
          <ac:chgData name="Comer, Jacob (CTR) - NRCS, Elizabethtown, NC" userId="f5a40b0d-267c-47b0-aeeb-cf37f0c4894f" providerId="ADAL" clId="{4B515EA2-5908-44AD-823D-4076A2D31EEF}" dt="2022-10-18T18:33:46.943" v="5" actId="20577"/>
          <ac:spMkLst>
            <pc:docMk/>
            <pc:sldMk cId="3766876865" sldId="276"/>
            <ac:spMk id="3" creationId="{677575EB-D07C-4A52-AA09-0F0051E4140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BA4F1-B946-4EE7-8BCE-3A864EDA45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A51F3D-96CF-43B3-B592-5DB711921F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AAC29D-9683-406D-86FA-E886C5CB6D46}"/>
              </a:ext>
            </a:extLst>
          </p:cNvPr>
          <p:cNvSpPr>
            <a:spLocks noGrp="1"/>
          </p:cNvSpPr>
          <p:nvPr>
            <p:ph type="dt" sz="half" idx="10"/>
          </p:nvPr>
        </p:nvSpPr>
        <p:spPr/>
        <p:txBody>
          <a:bodyPr/>
          <a:lstStyle/>
          <a:p>
            <a:fld id="{F1140EF4-9E69-403A-8B33-65E5C5329779}" type="datetimeFigureOut">
              <a:rPr lang="en-US" smtClean="0"/>
              <a:t>1/18/2024</a:t>
            </a:fld>
            <a:endParaRPr lang="en-US" dirty="0"/>
          </a:p>
        </p:txBody>
      </p:sp>
      <p:sp>
        <p:nvSpPr>
          <p:cNvPr id="5" name="Footer Placeholder 4">
            <a:extLst>
              <a:ext uri="{FF2B5EF4-FFF2-40B4-BE49-F238E27FC236}">
                <a16:creationId xmlns:a16="http://schemas.microsoft.com/office/drawing/2014/main" id="{D8A42A5F-5279-4FFA-9BA9-299ED2CE46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78DC87-4821-4E2E-B15D-EF6BF25BDA0D}"/>
              </a:ext>
            </a:extLst>
          </p:cNvPr>
          <p:cNvSpPr>
            <a:spLocks noGrp="1"/>
          </p:cNvSpPr>
          <p:nvPr>
            <p:ph type="sldNum" sz="quarter" idx="12"/>
          </p:nvPr>
        </p:nvSpPr>
        <p:spPr/>
        <p:txBody>
          <a:bodyPr/>
          <a:lstStyle/>
          <a:p>
            <a:fld id="{EC9B53F6-F9F8-4258-A488-B453E173C8CD}" type="slidenum">
              <a:rPr lang="en-US" smtClean="0"/>
              <a:t>‹#›</a:t>
            </a:fld>
            <a:endParaRPr lang="en-US" dirty="0"/>
          </a:p>
        </p:txBody>
      </p:sp>
    </p:spTree>
    <p:extLst>
      <p:ext uri="{BB962C8B-B14F-4D97-AF65-F5344CB8AC3E}">
        <p14:creationId xmlns:p14="http://schemas.microsoft.com/office/powerpoint/2010/main" val="174304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DDA7-AE31-4604-AA3A-D5FADC34F8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F7B7AA-D2DA-4F79-B5BE-EE40C0EBB4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B86FA8-7771-4573-BE68-CA86BE19C256}"/>
              </a:ext>
            </a:extLst>
          </p:cNvPr>
          <p:cNvSpPr>
            <a:spLocks noGrp="1"/>
          </p:cNvSpPr>
          <p:nvPr>
            <p:ph type="dt" sz="half" idx="10"/>
          </p:nvPr>
        </p:nvSpPr>
        <p:spPr/>
        <p:txBody>
          <a:bodyPr/>
          <a:lstStyle/>
          <a:p>
            <a:fld id="{F1140EF4-9E69-403A-8B33-65E5C5329779}" type="datetimeFigureOut">
              <a:rPr lang="en-US" smtClean="0"/>
              <a:t>1/18/2024</a:t>
            </a:fld>
            <a:endParaRPr lang="en-US" dirty="0"/>
          </a:p>
        </p:txBody>
      </p:sp>
      <p:sp>
        <p:nvSpPr>
          <p:cNvPr id="5" name="Footer Placeholder 4">
            <a:extLst>
              <a:ext uri="{FF2B5EF4-FFF2-40B4-BE49-F238E27FC236}">
                <a16:creationId xmlns:a16="http://schemas.microsoft.com/office/drawing/2014/main" id="{2465AE85-433C-4216-9DB0-0D1EF63B9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4146DC-8098-4731-9AD7-ADA67AB2780D}"/>
              </a:ext>
            </a:extLst>
          </p:cNvPr>
          <p:cNvSpPr>
            <a:spLocks noGrp="1"/>
          </p:cNvSpPr>
          <p:nvPr>
            <p:ph type="sldNum" sz="quarter" idx="12"/>
          </p:nvPr>
        </p:nvSpPr>
        <p:spPr/>
        <p:txBody>
          <a:bodyPr/>
          <a:lstStyle/>
          <a:p>
            <a:fld id="{EC9B53F6-F9F8-4258-A488-B453E173C8CD}" type="slidenum">
              <a:rPr lang="en-US" smtClean="0"/>
              <a:t>‹#›</a:t>
            </a:fld>
            <a:endParaRPr lang="en-US" dirty="0"/>
          </a:p>
        </p:txBody>
      </p:sp>
    </p:spTree>
    <p:extLst>
      <p:ext uri="{BB962C8B-B14F-4D97-AF65-F5344CB8AC3E}">
        <p14:creationId xmlns:p14="http://schemas.microsoft.com/office/powerpoint/2010/main" val="345877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BEF64-9459-45E2-A763-C3A946C23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D4B52D-E806-402D-96E8-5064506A3D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08AF6-5E89-46A0-A945-739469906A33}"/>
              </a:ext>
            </a:extLst>
          </p:cNvPr>
          <p:cNvSpPr>
            <a:spLocks noGrp="1"/>
          </p:cNvSpPr>
          <p:nvPr>
            <p:ph type="dt" sz="half" idx="10"/>
          </p:nvPr>
        </p:nvSpPr>
        <p:spPr/>
        <p:txBody>
          <a:bodyPr/>
          <a:lstStyle/>
          <a:p>
            <a:fld id="{F1140EF4-9E69-403A-8B33-65E5C5329779}" type="datetimeFigureOut">
              <a:rPr lang="en-US" smtClean="0"/>
              <a:t>1/18/2024</a:t>
            </a:fld>
            <a:endParaRPr lang="en-US" dirty="0"/>
          </a:p>
        </p:txBody>
      </p:sp>
      <p:sp>
        <p:nvSpPr>
          <p:cNvPr id="5" name="Footer Placeholder 4">
            <a:extLst>
              <a:ext uri="{FF2B5EF4-FFF2-40B4-BE49-F238E27FC236}">
                <a16:creationId xmlns:a16="http://schemas.microsoft.com/office/drawing/2014/main" id="{69EAA7C0-ED44-403B-849E-E04805F84F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430DAF-4E5E-48DF-97A8-2A955230888C}"/>
              </a:ext>
            </a:extLst>
          </p:cNvPr>
          <p:cNvSpPr>
            <a:spLocks noGrp="1"/>
          </p:cNvSpPr>
          <p:nvPr>
            <p:ph type="sldNum" sz="quarter" idx="12"/>
          </p:nvPr>
        </p:nvSpPr>
        <p:spPr/>
        <p:txBody>
          <a:bodyPr/>
          <a:lstStyle/>
          <a:p>
            <a:fld id="{EC9B53F6-F9F8-4258-A488-B453E173C8CD}" type="slidenum">
              <a:rPr lang="en-US" smtClean="0"/>
              <a:t>‹#›</a:t>
            </a:fld>
            <a:endParaRPr lang="en-US" dirty="0"/>
          </a:p>
        </p:txBody>
      </p:sp>
    </p:spTree>
    <p:extLst>
      <p:ext uri="{BB962C8B-B14F-4D97-AF65-F5344CB8AC3E}">
        <p14:creationId xmlns:p14="http://schemas.microsoft.com/office/powerpoint/2010/main" val="320241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CF20-E02E-4636-986C-3C097BDF65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722B10-B796-4D8E-88EE-3DF7567F7B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127879-74C7-46F5-9985-2A6F3BF9FFA3}"/>
              </a:ext>
            </a:extLst>
          </p:cNvPr>
          <p:cNvSpPr>
            <a:spLocks noGrp="1"/>
          </p:cNvSpPr>
          <p:nvPr>
            <p:ph type="dt" sz="half" idx="10"/>
          </p:nvPr>
        </p:nvSpPr>
        <p:spPr/>
        <p:txBody>
          <a:bodyPr/>
          <a:lstStyle/>
          <a:p>
            <a:fld id="{F1140EF4-9E69-403A-8B33-65E5C5329779}" type="datetimeFigureOut">
              <a:rPr lang="en-US" smtClean="0"/>
              <a:t>1/18/2024</a:t>
            </a:fld>
            <a:endParaRPr lang="en-US" dirty="0"/>
          </a:p>
        </p:txBody>
      </p:sp>
      <p:sp>
        <p:nvSpPr>
          <p:cNvPr id="5" name="Footer Placeholder 4">
            <a:extLst>
              <a:ext uri="{FF2B5EF4-FFF2-40B4-BE49-F238E27FC236}">
                <a16:creationId xmlns:a16="http://schemas.microsoft.com/office/drawing/2014/main" id="{38A02AA4-36F8-478C-B554-FCA1483C6E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7DE80A-DB96-4343-A935-54C134BB2B60}"/>
              </a:ext>
            </a:extLst>
          </p:cNvPr>
          <p:cNvSpPr>
            <a:spLocks noGrp="1"/>
          </p:cNvSpPr>
          <p:nvPr>
            <p:ph type="sldNum" sz="quarter" idx="12"/>
          </p:nvPr>
        </p:nvSpPr>
        <p:spPr/>
        <p:txBody>
          <a:bodyPr/>
          <a:lstStyle/>
          <a:p>
            <a:fld id="{EC9B53F6-F9F8-4258-A488-B453E173C8CD}" type="slidenum">
              <a:rPr lang="en-US" smtClean="0"/>
              <a:t>‹#›</a:t>
            </a:fld>
            <a:endParaRPr lang="en-US" dirty="0"/>
          </a:p>
        </p:txBody>
      </p:sp>
    </p:spTree>
    <p:extLst>
      <p:ext uri="{BB962C8B-B14F-4D97-AF65-F5344CB8AC3E}">
        <p14:creationId xmlns:p14="http://schemas.microsoft.com/office/powerpoint/2010/main" val="928909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1332-79A6-4BAA-9822-9E6BF962B4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A10719-372A-4C99-905C-E963E71C26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7772F5-AD11-40B9-9201-AE766F4B3D97}"/>
              </a:ext>
            </a:extLst>
          </p:cNvPr>
          <p:cNvSpPr>
            <a:spLocks noGrp="1"/>
          </p:cNvSpPr>
          <p:nvPr>
            <p:ph type="dt" sz="half" idx="10"/>
          </p:nvPr>
        </p:nvSpPr>
        <p:spPr/>
        <p:txBody>
          <a:bodyPr/>
          <a:lstStyle/>
          <a:p>
            <a:fld id="{F1140EF4-9E69-403A-8B33-65E5C5329779}" type="datetimeFigureOut">
              <a:rPr lang="en-US" smtClean="0"/>
              <a:t>1/18/2024</a:t>
            </a:fld>
            <a:endParaRPr lang="en-US" dirty="0"/>
          </a:p>
        </p:txBody>
      </p:sp>
      <p:sp>
        <p:nvSpPr>
          <p:cNvPr id="5" name="Footer Placeholder 4">
            <a:extLst>
              <a:ext uri="{FF2B5EF4-FFF2-40B4-BE49-F238E27FC236}">
                <a16:creationId xmlns:a16="http://schemas.microsoft.com/office/drawing/2014/main" id="{9DA4DAEE-D16B-4585-A652-33E9EAD032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8B6DE7-FC84-45C6-813A-1607215CE1AE}"/>
              </a:ext>
            </a:extLst>
          </p:cNvPr>
          <p:cNvSpPr>
            <a:spLocks noGrp="1"/>
          </p:cNvSpPr>
          <p:nvPr>
            <p:ph type="sldNum" sz="quarter" idx="12"/>
          </p:nvPr>
        </p:nvSpPr>
        <p:spPr/>
        <p:txBody>
          <a:bodyPr/>
          <a:lstStyle/>
          <a:p>
            <a:fld id="{EC9B53F6-F9F8-4258-A488-B453E173C8CD}" type="slidenum">
              <a:rPr lang="en-US" smtClean="0"/>
              <a:t>‹#›</a:t>
            </a:fld>
            <a:endParaRPr lang="en-US" dirty="0"/>
          </a:p>
        </p:txBody>
      </p:sp>
    </p:spTree>
    <p:extLst>
      <p:ext uri="{BB962C8B-B14F-4D97-AF65-F5344CB8AC3E}">
        <p14:creationId xmlns:p14="http://schemas.microsoft.com/office/powerpoint/2010/main" val="286441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8862-AE28-4213-9282-83C33E7FB1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41CE80-4CAE-4207-B80B-EF347CB8E5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243ED-9EB7-4D85-9A84-05550B0E90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238F6F-3DB8-4B16-A25F-F8554D3AB0C4}"/>
              </a:ext>
            </a:extLst>
          </p:cNvPr>
          <p:cNvSpPr>
            <a:spLocks noGrp="1"/>
          </p:cNvSpPr>
          <p:nvPr>
            <p:ph type="dt" sz="half" idx="10"/>
          </p:nvPr>
        </p:nvSpPr>
        <p:spPr/>
        <p:txBody>
          <a:bodyPr/>
          <a:lstStyle/>
          <a:p>
            <a:fld id="{F1140EF4-9E69-403A-8B33-65E5C5329779}" type="datetimeFigureOut">
              <a:rPr lang="en-US" smtClean="0"/>
              <a:t>1/18/2024</a:t>
            </a:fld>
            <a:endParaRPr lang="en-US" dirty="0"/>
          </a:p>
        </p:txBody>
      </p:sp>
      <p:sp>
        <p:nvSpPr>
          <p:cNvPr id="6" name="Footer Placeholder 5">
            <a:extLst>
              <a:ext uri="{FF2B5EF4-FFF2-40B4-BE49-F238E27FC236}">
                <a16:creationId xmlns:a16="http://schemas.microsoft.com/office/drawing/2014/main" id="{4946CE20-D4B3-49F3-8B68-1E678A76F5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94B8B5-8167-48D2-8DB8-71B8F42F2D88}"/>
              </a:ext>
            </a:extLst>
          </p:cNvPr>
          <p:cNvSpPr>
            <a:spLocks noGrp="1"/>
          </p:cNvSpPr>
          <p:nvPr>
            <p:ph type="sldNum" sz="quarter" idx="12"/>
          </p:nvPr>
        </p:nvSpPr>
        <p:spPr/>
        <p:txBody>
          <a:bodyPr/>
          <a:lstStyle/>
          <a:p>
            <a:fld id="{EC9B53F6-F9F8-4258-A488-B453E173C8CD}" type="slidenum">
              <a:rPr lang="en-US" smtClean="0"/>
              <a:t>‹#›</a:t>
            </a:fld>
            <a:endParaRPr lang="en-US" dirty="0"/>
          </a:p>
        </p:txBody>
      </p:sp>
    </p:spTree>
    <p:extLst>
      <p:ext uri="{BB962C8B-B14F-4D97-AF65-F5344CB8AC3E}">
        <p14:creationId xmlns:p14="http://schemas.microsoft.com/office/powerpoint/2010/main" val="2226152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7374-1776-4D6A-8E77-F645D40AF1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9E24E7-7D50-464F-BED5-8D9FF5B44C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F60158-9671-4748-9BF3-86522BAE40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87650F-327D-453D-955A-CF1B8D41A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764022-E62A-4833-843A-FD587CCD97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150EDE-0EE9-474F-AFB9-31BA3101470B}"/>
              </a:ext>
            </a:extLst>
          </p:cNvPr>
          <p:cNvSpPr>
            <a:spLocks noGrp="1"/>
          </p:cNvSpPr>
          <p:nvPr>
            <p:ph type="dt" sz="half" idx="10"/>
          </p:nvPr>
        </p:nvSpPr>
        <p:spPr/>
        <p:txBody>
          <a:bodyPr/>
          <a:lstStyle/>
          <a:p>
            <a:fld id="{F1140EF4-9E69-403A-8B33-65E5C5329779}" type="datetimeFigureOut">
              <a:rPr lang="en-US" smtClean="0"/>
              <a:t>1/18/2024</a:t>
            </a:fld>
            <a:endParaRPr lang="en-US" dirty="0"/>
          </a:p>
        </p:txBody>
      </p:sp>
      <p:sp>
        <p:nvSpPr>
          <p:cNvPr id="8" name="Footer Placeholder 7">
            <a:extLst>
              <a:ext uri="{FF2B5EF4-FFF2-40B4-BE49-F238E27FC236}">
                <a16:creationId xmlns:a16="http://schemas.microsoft.com/office/drawing/2014/main" id="{0C702D42-205F-41BE-B0F7-6C763434EB1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7C3FC79-5491-4D89-8D8A-27030DD27BBF}"/>
              </a:ext>
            </a:extLst>
          </p:cNvPr>
          <p:cNvSpPr>
            <a:spLocks noGrp="1"/>
          </p:cNvSpPr>
          <p:nvPr>
            <p:ph type="sldNum" sz="quarter" idx="12"/>
          </p:nvPr>
        </p:nvSpPr>
        <p:spPr/>
        <p:txBody>
          <a:bodyPr/>
          <a:lstStyle/>
          <a:p>
            <a:fld id="{EC9B53F6-F9F8-4258-A488-B453E173C8CD}" type="slidenum">
              <a:rPr lang="en-US" smtClean="0"/>
              <a:t>‹#›</a:t>
            </a:fld>
            <a:endParaRPr lang="en-US" dirty="0"/>
          </a:p>
        </p:txBody>
      </p:sp>
    </p:spTree>
    <p:extLst>
      <p:ext uri="{BB962C8B-B14F-4D97-AF65-F5344CB8AC3E}">
        <p14:creationId xmlns:p14="http://schemas.microsoft.com/office/powerpoint/2010/main" val="225150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E8E5-F767-473D-8487-04B77D379C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CC70CC-B688-453C-91AB-10D13CA9F3E8}"/>
              </a:ext>
            </a:extLst>
          </p:cNvPr>
          <p:cNvSpPr>
            <a:spLocks noGrp="1"/>
          </p:cNvSpPr>
          <p:nvPr>
            <p:ph type="dt" sz="half" idx="10"/>
          </p:nvPr>
        </p:nvSpPr>
        <p:spPr/>
        <p:txBody>
          <a:bodyPr/>
          <a:lstStyle/>
          <a:p>
            <a:fld id="{F1140EF4-9E69-403A-8B33-65E5C5329779}" type="datetimeFigureOut">
              <a:rPr lang="en-US" smtClean="0"/>
              <a:t>1/18/2024</a:t>
            </a:fld>
            <a:endParaRPr lang="en-US" dirty="0"/>
          </a:p>
        </p:txBody>
      </p:sp>
      <p:sp>
        <p:nvSpPr>
          <p:cNvPr id="4" name="Footer Placeholder 3">
            <a:extLst>
              <a:ext uri="{FF2B5EF4-FFF2-40B4-BE49-F238E27FC236}">
                <a16:creationId xmlns:a16="http://schemas.microsoft.com/office/drawing/2014/main" id="{C81EFFEB-6F63-4852-9AE6-AC3BF57A341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B8B7E1D-B743-4272-8D3B-E3ADE05FDDF8}"/>
              </a:ext>
            </a:extLst>
          </p:cNvPr>
          <p:cNvSpPr>
            <a:spLocks noGrp="1"/>
          </p:cNvSpPr>
          <p:nvPr>
            <p:ph type="sldNum" sz="quarter" idx="12"/>
          </p:nvPr>
        </p:nvSpPr>
        <p:spPr/>
        <p:txBody>
          <a:bodyPr/>
          <a:lstStyle/>
          <a:p>
            <a:fld id="{EC9B53F6-F9F8-4258-A488-B453E173C8CD}" type="slidenum">
              <a:rPr lang="en-US" smtClean="0"/>
              <a:t>‹#›</a:t>
            </a:fld>
            <a:endParaRPr lang="en-US" dirty="0"/>
          </a:p>
        </p:txBody>
      </p:sp>
    </p:spTree>
    <p:extLst>
      <p:ext uri="{BB962C8B-B14F-4D97-AF65-F5344CB8AC3E}">
        <p14:creationId xmlns:p14="http://schemas.microsoft.com/office/powerpoint/2010/main" val="36102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0B873E-1FFE-4718-A57D-C91AE2635B2C}"/>
              </a:ext>
            </a:extLst>
          </p:cNvPr>
          <p:cNvSpPr>
            <a:spLocks noGrp="1"/>
          </p:cNvSpPr>
          <p:nvPr>
            <p:ph type="dt" sz="half" idx="10"/>
          </p:nvPr>
        </p:nvSpPr>
        <p:spPr/>
        <p:txBody>
          <a:bodyPr/>
          <a:lstStyle/>
          <a:p>
            <a:fld id="{F1140EF4-9E69-403A-8B33-65E5C5329779}" type="datetimeFigureOut">
              <a:rPr lang="en-US" smtClean="0"/>
              <a:t>1/18/2024</a:t>
            </a:fld>
            <a:endParaRPr lang="en-US" dirty="0"/>
          </a:p>
        </p:txBody>
      </p:sp>
      <p:sp>
        <p:nvSpPr>
          <p:cNvPr id="3" name="Footer Placeholder 2">
            <a:extLst>
              <a:ext uri="{FF2B5EF4-FFF2-40B4-BE49-F238E27FC236}">
                <a16:creationId xmlns:a16="http://schemas.microsoft.com/office/drawing/2014/main" id="{FD12C719-9D9F-4CDD-84F6-EB1517A51DC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45A4C48-0D42-4453-93E4-731651F7938D}"/>
              </a:ext>
            </a:extLst>
          </p:cNvPr>
          <p:cNvSpPr>
            <a:spLocks noGrp="1"/>
          </p:cNvSpPr>
          <p:nvPr>
            <p:ph type="sldNum" sz="quarter" idx="12"/>
          </p:nvPr>
        </p:nvSpPr>
        <p:spPr/>
        <p:txBody>
          <a:bodyPr/>
          <a:lstStyle/>
          <a:p>
            <a:fld id="{EC9B53F6-F9F8-4258-A488-B453E173C8CD}" type="slidenum">
              <a:rPr lang="en-US" smtClean="0"/>
              <a:t>‹#›</a:t>
            </a:fld>
            <a:endParaRPr lang="en-US" dirty="0"/>
          </a:p>
        </p:txBody>
      </p:sp>
    </p:spTree>
    <p:extLst>
      <p:ext uri="{BB962C8B-B14F-4D97-AF65-F5344CB8AC3E}">
        <p14:creationId xmlns:p14="http://schemas.microsoft.com/office/powerpoint/2010/main" val="3603290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8FFEA-0765-4E86-929A-6F2187D94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77DA9B-BB53-43C2-B4B4-225AA76B3E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EF1868-5F7A-4853-B45B-9E65647D3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E562B9-A102-4991-BEBF-CF82F4D7561E}"/>
              </a:ext>
            </a:extLst>
          </p:cNvPr>
          <p:cNvSpPr>
            <a:spLocks noGrp="1"/>
          </p:cNvSpPr>
          <p:nvPr>
            <p:ph type="dt" sz="half" idx="10"/>
          </p:nvPr>
        </p:nvSpPr>
        <p:spPr/>
        <p:txBody>
          <a:bodyPr/>
          <a:lstStyle/>
          <a:p>
            <a:fld id="{F1140EF4-9E69-403A-8B33-65E5C5329779}" type="datetimeFigureOut">
              <a:rPr lang="en-US" smtClean="0"/>
              <a:t>1/18/2024</a:t>
            </a:fld>
            <a:endParaRPr lang="en-US" dirty="0"/>
          </a:p>
        </p:txBody>
      </p:sp>
      <p:sp>
        <p:nvSpPr>
          <p:cNvPr id="6" name="Footer Placeholder 5">
            <a:extLst>
              <a:ext uri="{FF2B5EF4-FFF2-40B4-BE49-F238E27FC236}">
                <a16:creationId xmlns:a16="http://schemas.microsoft.com/office/drawing/2014/main" id="{164EE4F1-A307-4E26-99CA-ADB8729E93E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E0AC9-57AE-42AA-9954-674203D4B2A3}"/>
              </a:ext>
            </a:extLst>
          </p:cNvPr>
          <p:cNvSpPr>
            <a:spLocks noGrp="1"/>
          </p:cNvSpPr>
          <p:nvPr>
            <p:ph type="sldNum" sz="quarter" idx="12"/>
          </p:nvPr>
        </p:nvSpPr>
        <p:spPr/>
        <p:txBody>
          <a:bodyPr/>
          <a:lstStyle/>
          <a:p>
            <a:fld id="{EC9B53F6-F9F8-4258-A488-B453E173C8CD}" type="slidenum">
              <a:rPr lang="en-US" smtClean="0"/>
              <a:t>‹#›</a:t>
            </a:fld>
            <a:endParaRPr lang="en-US" dirty="0"/>
          </a:p>
        </p:txBody>
      </p:sp>
    </p:spTree>
    <p:extLst>
      <p:ext uri="{BB962C8B-B14F-4D97-AF65-F5344CB8AC3E}">
        <p14:creationId xmlns:p14="http://schemas.microsoft.com/office/powerpoint/2010/main" val="1203608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F9BC-9D41-4B86-8514-ACF68BB65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4DAB40-8388-42B2-9F67-E7DC875237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0B0404F-BC97-4D2E-948A-AF291A493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C247B-8579-4C9C-BF4C-2F93FE859D62}"/>
              </a:ext>
            </a:extLst>
          </p:cNvPr>
          <p:cNvSpPr>
            <a:spLocks noGrp="1"/>
          </p:cNvSpPr>
          <p:nvPr>
            <p:ph type="dt" sz="half" idx="10"/>
          </p:nvPr>
        </p:nvSpPr>
        <p:spPr/>
        <p:txBody>
          <a:bodyPr/>
          <a:lstStyle/>
          <a:p>
            <a:fld id="{F1140EF4-9E69-403A-8B33-65E5C5329779}" type="datetimeFigureOut">
              <a:rPr lang="en-US" smtClean="0"/>
              <a:t>1/18/2024</a:t>
            </a:fld>
            <a:endParaRPr lang="en-US" dirty="0"/>
          </a:p>
        </p:txBody>
      </p:sp>
      <p:sp>
        <p:nvSpPr>
          <p:cNvPr id="6" name="Footer Placeholder 5">
            <a:extLst>
              <a:ext uri="{FF2B5EF4-FFF2-40B4-BE49-F238E27FC236}">
                <a16:creationId xmlns:a16="http://schemas.microsoft.com/office/drawing/2014/main" id="{2AE3DA27-AA8C-4236-A3B5-A07CC48BD24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AA43B5-5FD3-47B0-AA09-F649C9FAAE2E}"/>
              </a:ext>
            </a:extLst>
          </p:cNvPr>
          <p:cNvSpPr>
            <a:spLocks noGrp="1"/>
          </p:cNvSpPr>
          <p:nvPr>
            <p:ph type="sldNum" sz="quarter" idx="12"/>
          </p:nvPr>
        </p:nvSpPr>
        <p:spPr/>
        <p:txBody>
          <a:bodyPr/>
          <a:lstStyle/>
          <a:p>
            <a:fld id="{EC9B53F6-F9F8-4258-A488-B453E173C8CD}" type="slidenum">
              <a:rPr lang="en-US" smtClean="0"/>
              <a:t>‹#›</a:t>
            </a:fld>
            <a:endParaRPr lang="en-US" dirty="0"/>
          </a:p>
        </p:txBody>
      </p:sp>
    </p:spTree>
    <p:extLst>
      <p:ext uri="{BB962C8B-B14F-4D97-AF65-F5344CB8AC3E}">
        <p14:creationId xmlns:p14="http://schemas.microsoft.com/office/powerpoint/2010/main" val="66620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C592D8-7FB3-4B67-8064-656ED1AD47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8963FC-6A22-4E3F-B75A-A271AD19E7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C23E0-607E-49DD-83AD-D75B567DE5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140EF4-9E69-403A-8B33-65E5C5329779}" type="datetimeFigureOut">
              <a:rPr lang="en-US" smtClean="0"/>
              <a:t>1/18/2024</a:t>
            </a:fld>
            <a:endParaRPr lang="en-US" dirty="0"/>
          </a:p>
        </p:txBody>
      </p:sp>
      <p:sp>
        <p:nvSpPr>
          <p:cNvPr id="5" name="Footer Placeholder 4">
            <a:extLst>
              <a:ext uri="{FF2B5EF4-FFF2-40B4-BE49-F238E27FC236}">
                <a16:creationId xmlns:a16="http://schemas.microsoft.com/office/drawing/2014/main" id="{634FFBC8-6F34-447B-843F-E00DB6144C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1361D5-702E-4A42-B83A-FC4265FADC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B53F6-F9F8-4258-A488-B453E173C8CD}" type="slidenum">
              <a:rPr lang="en-US" smtClean="0"/>
              <a:t>‹#›</a:t>
            </a:fld>
            <a:endParaRPr lang="en-US" dirty="0"/>
          </a:p>
        </p:txBody>
      </p:sp>
    </p:spTree>
    <p:extLst>
      <p:ext uri="{BB962C8B-B14F-4D97-AF65-F5344CB8AC3E}">
        <p14:creationId xmlns:p14="http://schemas.microsoft.com/office/powerpoint/2010/main" val="704360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ithub.com/GAMELab-UGA/Working-Lands-for-Wildlife-Outcomes-Assessment/blob/main/WLFW_Monitoring_Design.ppt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david.Tilson@uga.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GAMELab-UGA/Working-Lands-for-Wildlife-Outcomes-Assessment/blob/main/WLFW_Monitoring_Design.ppt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2B28-5B2D-4F77-AE49-EBD325041C67}"/>
              </a:ext>
            </a:extLst>
          </p:cNvPr>
          <p:cNvSpPr>
            <a:spLocks noGrp="1"/>
          </p:cNvSpPr>
          <p:nvPr>
            <p:ph type="title"/>
          </p:nvPr>
        </p:nvSpPr>
        <p:spPr/>
        <p:txBody>
          <a:bodyPr/>
          <a:lstStyle/>
          <a:p>
            <a:pPr algn="ctr"/>
            <a:r>
              <a:rPr lang="en-US" b="1" u="sng" dirty="0"/>
              <a:t>Overview</a:t>
            </a:r>
          </a:p>
        </p:txBody>
      </p:sp>
      <p:sp>
        <p:nvSpPr>
          <p:cNvPr id="3" name="Content Placeholder 2">
            <a:extLst>
              <a:ext uri="{FF2B5EF4-FFF2-40B4-BE49-F238E27FC236}">
                <a16:creationId xmlns:a16="http://schemas.microsoft.com/office/drawing/2014/main" id="{9CE64E3D-25AF-42EF-AE8A-3B6CD21E026B}"/>
              </a:ext>
            </a:extLst>
          </p:cNvPr>
          <p:cNvSpPr>
            <a:spLocks noGrp="1"/>
          </p:cNvSpPr>
          <p:nvPr>
            <p:ph idx="1"/>
          </p:nvPr>
        </p:nvSpPr>
        <p:spPr/>
        <p:txBody>
          <a:bodyPr/>
          <a:lstStyle/>
          <a:p>
            <a:r>
              <a:rPr lang="en-US" dirty="0"/>
              <a:t>The first step of the point selection process is to pull relevant contracts and email them to David Tilson for prioritization. The following slides have been prepared by Jacob Comer showing how to do the data pulls. </a:t>
            </a:r>
          </a:p>
          <a:p>
            <a:r>
              <a:rPr lang="en-US" dirty="0"/>
              <a:t>For details about the entire point selection process, see pg. 1-2 of the Point Count SOP. </a:t>
            </a:r>
          </a:p>
        </p:txBody>
      </p:sp>
    </p:spTree>
    <p:extLst>
      <p:ext uri="{BB962C8B-B14F-4D97-AF65-F5344CB8AC3E}">
        <p14:creationId xmlns:p14="http://schemas.microsoft.com/office/powerpoint/2010/main" val="1366049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0DB88A-444E-4350-A97D-D93CCF9317F0}"/>
              </a:ext>
            </a:extLst>
          </p:cNvPr>
          <p:cNvPicPr>
            <a:picLocks noChangeAspect="1"/>
          </p:cNvPicPr>
          <p:nvPr/>
        </p:nvPicPr>
        <p:blipFill>
          <a:blip r:embed="rId2"/>
          <a:stretch>
            <a:fillRect/>
          </a:stretch>
        </p:blipFill>
        <p:spPr>
          <a:xfrm>
            <a:off x="0" y="1037675"/>
            <a:ext cx="12192000" cy="2282730"/>
          </a:xfrm>
          <a:prstGeom prst="rect">
            <a:avLst/>
          </a:prstGeom>
        </p:spPr>
      </p:pic>
      <p:sp>
        <p:nvSpPr>
          <p:cNvPr id="6" name="TextBox 5">
            <a:extLst>
              <a:ext uri="{FF2B5EF4-FFF2-40B4-BE49-F238E27FC236}">
                <a16:creationId xmlns:a16="http://schemas.microsoft.com/office/drawing/2014/main" id="{4780B818-DF65-47AE-8284-A6F38C68E2C4}"/>
              </a:ext>
            </a:extLst>
          </p:cNvPr>
          <p:cNvSpPr txBox="1"/>
          <p:nvPr/>
        </p:nvSpPr>
        <p:spPr>
          <a:xfrm>
            <a:off x="2204254" y="4011601"/>
            <a:ext cx="6685280" cy="1200329"/>
          </a:xfrm>
          <a:prstGeom prst="rect">
            <a:avLst/>
          </a:prstGeom>
          <a:noFill/>
        </p:spPr>
        <p:txBody>
          <a:bodyPr wrap="square" rtlCol="0">
            <a:spAutoFit/>
          </a:bodyPr>
          <a:lstStyle/>
          <a:p>
            <a:pPr algn="ctr"/>
            <a:r>
              <a:rPr lang="en-US" dirty="0">
                <a:highlight>
                  <a:srgbClr val="FFFF00"/>
                </a:highlight>
              </a:rPr>
              <a:t>Step 7: DELETE participant name, obligation amount, payments, obligation, and payment columns</a:t>
            </a:r>
          </a:p>
          <a:p>
            <a:pPr algn="ctr"/>
            <a:endParaRPr lang="en-US" dirty="0">
              <a:highlight>
                <a:srgbClr val="FFFF00"/>
              </a:highlight>
            </a:endParaRPr>
          </a:p>
          <a:p>
            <a:pPr algn="ctr"/>
            <a:r>
              <a:rPr lang="en-US" dirty="0">
                <a:highlight>
                  <a:srgbClr val="FF0000"/>
                </a:highlight>
              </a:rPr>
              <a:t>Do not only black out the columns delete them from the file</a:t>
            </a:r>
          </a:p>
        </p:txBody>
      </p:sp>
    </p:spTree>
    <p:extLst>
      <p:ext uri="{BB962C8B-B14F-4D97-AF65-F5344CB8AC3E}">
        <p14:creationId xmlns:p14="http://schemas.microsoft.com/office/powerpoint/2010/main" val="156097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981F1A-FF64-4046-A472-BEB1E46A29CF}"/>
              </a:ext>
            </a:extLst>
          </p:cNvPr>
          <p:cNvSpPr txBox="1"/>
          <p:nvPr/>
        </p:nvSpPr>
        <p:spPr>
          <a:xfrm>
            <a:off x="2363645" y="3244334"/>
            <a:ext cx="6685280" cy="646331"/>
          </a:xfrm>
          <a:prstGeom prst="rect">
            <a:avLst/>
          </a:prstGeom>
          <a:noFill/>
        </p:spPr>
        <p:txBody>
          <a:bodyPr wrap="square" rtlCol="0">
            <a:spAutoFit/>
          </a:bodyPr>
          <a:lstStyle/>
          <a:p>
            <a:pPr algn="ctr"/>
            <a:r>
              <a:rPr lang="en-US" dirty="0">
                <a:highlight>
                  <a:srgbClr val="FFFF00"/>
                </a:highlight>
              </a:rPr>
              <a:t>Step 8: Save Excel as seen above but for respective state.</a:t>
            </a:r>
          </a:p>
          <a:p>
            <a:pPr algn="ctr"/>
            <a:r>
              <a:rPr lang="en-US" dirty="0">
                <a:highlight>
                  <a:srgbClr val="FFFF00"/>
                </a:highlight>
              </a:rPr>
              <a:t>(i.e 338_666_Completed_Planned_EQIP_South_Carolina)</a:t>
            </a:r>
          </a:p>
        </p:txBody>
      </p:sp>
      <p:pic>
        <p:nvPicPr>
          <p:cNvPr id="6" name="Picture 5">
            <a:extLst>
              <a:ext uri="{FF2B5EF4-FFF2-40B4-BE49-F238E27FC236}">
                <a16:creationId xmlns:a16="http://schemas.microsoft.com/office/drawing/2014/main" id="{6EE88B40-44D0-4841-8F43-0F5918B81075}"/>
              </a:ext>
            </a:extLst>
          </p:cNvPr>
          <p:cNvPicPr>
            <a:picLocks noChangeAspect="1"/>
          </p:cNvPicPr>
          <p:nvPr/>
        </p:nvPicPr>
        <p:blipFill>
          <a:blip r:embed="rId2"/>
          <a:stretch>
            <a:fillRect/>
          </a:stretch>
        </p:blipFill>
        <p:spPr>
          <a:xfrm>
            <a:off x="1517015" y="2292985"/>
            <a:ext cx="9544050" cy="361950"/>
          </a:xfrm>
          <a:prstGeom prst="rect">
            <a:avLst/>
          </a:prstGeom>
        </p:spPr>
      </p:pic>
    </p:spTree>
    <p:extLst>
      <p:ext uri="{BB962C8B-B14F-4D97-AF65-F5344CB8AC3E}">
        <p14:creationId xmlns:p14="http://schemas.microsoft.com/office/powerpoint/2010/main" val="2733611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9145-5077-489C-8047-53855FD580DC}"/>
              </a:ext>
            </a:extLst>
          </p:cNvPr>
          <p:cNvSpPr>
            <a:spLocks noGrp="1"/>
          </p:cNvSpPr>
          <p:nvPr>
            <p:ph type="title"/>
          </p:nvPr>
        </p:nvSpPr>
        <p:spPr/>
        <p:txBody>
          <a:bodyPr/>
          <a:lstStyle/>
          <a:p>
            <a:r>
              <a:rPr lang="en-US" dirty="0"/>
              <a:t>Data Pull #2</a:t>
            </a:r>
          </a:p>
        </p:txBody>
      </p:sp>
      <p:sp>
        <p:nvSpPr>
          <p:cNvPr id="3" name="Content Placeholder 2">
            <a:extLst>
              <a:ext uri="{FF2B5EF4-FFF2-40B4-BE49-F238E27FC236}">
                <a16:creationId xmlns:a16="http://schemas.microsoft.com/office/drawing/2014/main" id="{3976BCB7-AFE0-4453-AD50-D46C16155C87}"/>
              </a:ext>
            </a:extLst>
          </p:cNvPr>
          <p:cNvSpPr>
            <a:spLocks noGrp="1"/>
          </p:cNvSpPr>
          <p:nvPr>
            <p:ph idx="1"/>
          </p:nvPr>
        </p:nvSpPr>
        <p:spPr/>
        <p:txBody>
          <a:bodyPr/>
          <a:lstStyle/>
          <a:p>
            <a:r>
              <a:rPr lang="en-US" dirty="0"/>
              <a:t>WLFW Contracts</a:t>
            </a:r>
          </a:p>
          <a:p>
            <a:endParaRPr lang="en-US" dirty="0"/>
          </a:p>
          <a:p>
            <a:r>
              <a:rPr lang="en-US" dirty="0">
                <a:highlight>
                  <a:srgbClr val="FFFF00"/>
                </a:highlight>
              </a:rPr>
              <a:t>Follow steps 1-3 from Data Pull #1 instructions</a:t>
            </a:r>
          </a:p>
          <a:p>
            <a:endParaRPr lang="en-US" dirty="0"/>
          </a:p>
          <a:p>
            <a:endParaRPr lang="en-US" dirty="0"/>
          </a:p>
        </p:txBody>
      </p:sp>
    </p:spTree>
    <p:extLst>
      <p:ext uri="{BB962C8B-B14F-4D97-AF65-F5344CB8AC3E}">
        <p14:creationId xmlns:p14="http://schemas.microsoft.com/office/powerpoint/2010/main" val="1072731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56C75EE-8569-4C9C-BC07-C360DA01A741}"/>
              </a:ext>
            </a:extLst>
          </p:cNvPr>
          <p:cNvSpPr txBox="1"/>
          <p:nvPr/>
        </p:nvSpPr>
        <p:spPr>
          <a:xfrm>
            <a:off x="1826907" y="3333263"/>
            <a:ext cx="8538179" cy="2862322"/>
          </a:xfrm>
          <a:prstGeom prst="rect">
            <a:avLst/>
          </a:prstGeom>
          <a:noFill/>
        </p:spPr>
        <p:txBody>
          <a:bodyPr wrap="square" rtlCol="0">
            <a:spAutoFit/>
          </a:bodyPr>
          <a:lstStyle/>
          <a:p>
            <a:pPr algn="ctr"/>
            <a:r>
              <a:rPr lang="en-US" dirty="0">
                <a:highlight>
                  <a:srgbClr val="FFFF00"/>
                </a:highlight>
              </a:rPr>
              <a:t>Step 4: </a:t>
            </a:r>
          </a:p>
          <a:p>
            <a:pPr algn="ctr"/>
            <a:r>
              <a:rPr lang="en-US" dirty="0">
                <a:highlight>
                  <a:srgbClr val="FFFF00"/>
                </a:highlight>
              </a:rPr>
              <a:t>-Program: Select EQIP 2018</a:t>
            </a:r>
          </a:p>
          <a:p>
            <a:pPr algn="ctr"/>
            <a:r>
              <a:rPr lang="en-US" dirty="0">
                <a:highlight>
                  <a:srgbClr val="FFFF00"/>
                </a:highlight>
              </a:rPr>
              <a:t>-Fiscal Year: Select 2022</a:t>
            </a:r>
          </a:p>
          <a:p>
            <a:pPr algn="ctr"/>
            <a:r>
              <a:rPr lang="en-US" dirty="0">
                <a:highlight>
                  <a:srgbClr val="FFFF00"/>
                </a:highlight>
              </a:rPr>
              <a:t>-Counties: Select all or the counties you cover</a:t>
            </a:r>
          </a:p>
          <a:p>
            <a:pPr algn="ctr"/>
            <a:r>
              <a:rPr lang="en-US" dirty="0">
                <a:highlight>
                  <a:srgbClr val="FFFF00"/>
                </a:highlight>
              </a:rPr>
              <a:t>-Fund Code: WLFW-Northern Bobwhite Pine Savanna</a:t>
            </a:r>
          </a:p>
          <a:p>
            <a:pPr algn="ctr"/>
            <a:r>
              <a:rPr lang="en-US" dirty="0">
                <a:highlight>
                  <a:srgbClr val="FFFF00"/>
                </a:highlight>
              </a:rPr>
              <a:t>-Practices: Click Practices and select those associated with your state (refer to slides 10-12 in the </a:t>
            </a:r>
            <a:r>
              <a:rPr lang="en-US" dirty="0">
                <a:highlight>
                  <a:srgbClr val="FFFF00"/>
                </a:highlight>
                <a:hlinkClick r:id="rId2"/>
              </a:rPr>
              <a:t>WLFW_Monitoring_Design.pptx</a:t>
            </a:r>
            <a:r>
              <a:rPr lang="en-US" dirty="0">
                <a:highlight>
                  <a:srgbClr val="FFFF00"/>
                </a:highlight>
              </a:rPr>
              <a:t>)</a:t>
            </a:r>
          </a:p>
          <a:p>
            <a:pPr algn="ctr"/>
            <a:r>
              <a:rPr lang="en-US" dirty="0">
                <a:highlight>
                  <a:srgbClr val="FFFF00"/>
                </a:highlight>
              </a:rPr>
              <a:t>-Select “Planned and Applied”</a:t>
            </a:r>
          </a:p>
          <a:p>
            <a:pPr algn="ctr"/>
            <a:r>
              <a:rPr lang="en-US" dirty="0">
                <a:highlight>
                  <a:srgbClr val="FFFF00"/>
                </a:highlight>
              </a:rPr>
              <a:t>-Add the years 2021 through 2027 (This accounts for 3 FY prior to FY 24 and 3 Fy after)</a:t>
            </a:r>
          </a:p>
          <a:p>
            <a:pPr algn="ctr"/>
            <a:r>
              <a:rPr lang="en-US" dirty="0">
                <a:highlight>
                  <a:srgbClr val="FFFF00"/>
                </a:highlight>
              </a:rPr>
              <a:t>-Click Go</a:t>
            </a:r>
          </a:p>
        </p:txBody>
      </p:sp>
      <p:pic>
        <p:nvPicPr>
          <p:cNvPr id="3" name="Picture 2">
            <a:extLst>
              <a:ext uri="{FF2B5EF4-FFF2-40B4-BE49-F238E27FC236}">
                <a16:creationId xmlns:a16="http://schemas.microsoft.com/office/drawing/2014/main" id="{FA6879B6-EA70-4A8E-A8D9-55334AAAC381}"/>
              </a:ext>
            </a:extLst>
          </p:cNvPr>
          <p:cNvPicPr>
            <a:picLocks noChangeAspect="1"/>
          </p:cNvPicPr>
          <p:nvPr/>
        </p:nvPicPr>
        <p:blipFill>
          <a:blip r:embed="rId3"/>
          <a:stretch>
            <a:fillRect/>
          </a:stretch>
        </p:blipFill>
        <p:spPr>
          <a:xfrm>
            <a:off x="1719260" y="385972"/>
            <a:ext cx="8753475" cy="2400300"/>
          </a:xfrm>
          <a:prstGeom prst="rect">
            <a:avLst/>
          </a:prstGeom>
        </p:spPr>
      </p:pic>
    </p:spTree>
    <p:extLst>
      <p:ext uri="{BB962C8B-B14F-4D97-AF65-F5344CB8AC3E}">
        <p14:creationId xmlns:p14="http://schemas.microsoft.com/office/powerpoint/2010/main" val="611138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D984FF-9B85-46A9-B508-CEE2141ED80B}"/>
              </a:ext>
            </a:extLst>
          </p:cNvPr>
          <p:cNvPicPr>
            <a:picLocks noChangeAspect="1"/>
          </p:cNvPicPr>
          <p:nvPr/>
        </p:nvPicPr>
        <p:blipFill>
          <a:blip r:embed="rId2"/>
          <a:stretch>
            <a:fillRect/>
          </a:stretch>
        </p:blipFill>
        <p:spPr>
          <a:xfrm>
            <a:off x="1941830" y="267282"/>
            <a:ext cx="8136890" cy="6323436"/>
          </a:xfrm>
          <a:prstGeom prst="rect">
            <a:avLst/>
          </a:prstGeom>
        </p:spPr>
      </p:pic>
      <p:sp>
        <p:nvSpPr>
          <p:cNvPr id="5" name="TextBox 4">
            <a:extLst>
              <a:ext uri="{FF2B5EF4-FFF2-40B4-BE49-F238E27FC236}">
                <a16:creationId xmlns:a16="http://schemas.microsoft.com/office/drawing/2014/main" id="{4AF69748-4FE2-4F82-AFE3-2562575B4E0A}"/>
              </a:ext>
            </a:extLst>
          </p:cNvPr>
          <p:cNvSpPr txBox="1"/>
          <p:nvPr/>
        </p:nvSpPr>
        <p:spPr>
          <a:xfrm>
            <a:off x="2430757" y="5773289"/>
            <a:ext cx="6685280" cy="923330"/>
          </a:xfrm>
          <a:prstGeom prst="rect">
            <a:avLst/>
          </a:prstGeom>
          <a:noFill/>
        </p:spPr>
        <p:txBody>
          <a:bodyPr wrap="square" rtlCol="0">
            <a:spAutoFit/>
          </a:bodyPr>
          <a:lstStyle/>
          <a:p>
            <a:pPr algn="ctr"/>
            <a:r>
              <a:rPr lang="en-US" dirty="0">
                <a:highlight>
                  <a:srgbClr val="FFFF00"/>
                </a:highlight>
              </a:rPr>
              <a:t>Continue to follow steps 5-7 from data pull #1 instructions</a:t>
            </a:r>
          </a:p>
          <a:p>
            <a:pPr algn="ctr"/>
            <a:r>
              <a:rPr lang="en-US" dirty="0">
                <a:highlight>
                  <a:srgbClr val="FF0000"/>
                </a:highlight>
              </a:rPr>
              <a:t>Note: This is not the final step in data pull #2</a:t>
            </a:r>
          </a:p>
          <a:p>
            <a:pPr algn="ctr"/>
            <a:r>
              <a:rPr lang="en-US" dirty="0">
                <a:highlight>
                  <a:srgbClr val="FFFF00"/>
                </a:highlight>
              </a:rPr>
              <a:t> </a:t>
            </a:r>
          </a:p>
        </p:txBody>
      </p:sp>
    </p:spTree>
    <p:extLst>
      <p:ext uri="{BB962C8B-B14F-4D97-AF65-F5344CB8AC3E}">
        <p14:creationId xmlns:p14="http://schemas.microsoft.com/office/powerpoint/2010/main" val="411592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845AD0F-CA54-45AC-AA27-DCB7C5EF8FC4}"/>
              </a:ext>
            </a:extLst>
          </p:cNvPr>
          <p:cNvPicPr>
            <a:picLocks noChangeAspect="1"/>
          </p:cNvPicPr>
          <p:nvPr/>
        </p:nvPicPr>
        <p:blipFill>
          <a:blip r:embed="rId2"/>
          <a:stretch>
            <a:fillRect/>
          </a:stretch>
        </p:blipFill>
        <p:spPr>
          <a:xfrm>
            <a:off x="3890962" y="1624012"/>
            <a:ext cx="4410075" cy="3609975"/>
          </a:xfrm>
          <a:prstGeom prst="rect">
            <a:avLst/>
          </a:prstGeom>
        </p:spPr>
      </p:pic>
      <p:sp>
        <p:nvSpPr>
          <p:cNvPr id="9" name="TextBox 8">
            <a:extLst>
              <a:ext uri="{FF2B5EF4-FFF2-40B4-BE49-F238E27FC236}">
                <a16:creationId xmlns:a16="http://schemas.microsoft.com/office/drawing/2014/main" id="{8E1A6BFB-D625-4D7B-AFD7-4839528EA390}"/>
              </a:ext>
            </a:extLst>
          </p:cNvPr>
          <p:cNvSpPr txBox="1"/>
          <p:nvPr/>
        </p:nvSpPr>
        <p:spPr>
          <a:xfrm>
            <a:off x="2430757" y="5773289"/>
            <a:ext cx="6685280" cy="369332"/>
          </a:xfrm>
          <a:prstGeom prst="rect">
            <a:avLst/>
          </a:prstGeom>
          <a:noFill/>
        </p:spPr>
        <p:txBody>
          <a:bodyPr wrap="square" rtlCol="0">
            <a:spAutoFit/>
          </a:bodyPr>
          <a:lstStyle/>
          <a:p>
            <a:pPr algn="ctr"/>
            <a:r>
              <a:rPr lang="en-US" dirty="0">
                <a:highlight>
                  <a:srgbClr val="FFFF00"/>
                </a:highlight>
              </a:rPr>
              <a:t>Step 6: Select All contracts returned and Details</a:t>
            </a:r>
          </a:p>
        </p:txBody>
      </p:sp>
    </p:spTree>
    <p:extLst>
      <p:ext uri="{BB962C8B-B14F-4D97-AF65-F5344CB8AC3E}">
        <p14:creationId xmlns:p14="http://schemas.microsoft.com/office/powerpoint/2010/main" val="821698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0DB88A-444E-4350-A97D-D93CCF9317F0}"/>
              </a:ext>
            </a:extLst>
          </p:cNvPr>
          <p:cNvPicPr>
            <a:picLocks noChangeAspect="1"/>
          </p:cNvPicPr>
          <p:nvPr/>
        </p:nvPicPr>
        <p:blipFill>
          <a:blip r:embed="rId2"/>
          <a:stretch>
            <a:fillRect/>
          </a:stretch>
        </p:blipFill>
        <p:spPr>
          <a:xfrm>
            <a:off x="0" y="1037675"/>
            <a:ext cx="12192000" cy="2282730"/>
          </a:xfrm>
          <a:prstGeom prst="rect">
            <a:avLst/>
          </a:prstGeom>
        </p:spPr>
      </p:pic>
      <p:sp>
        <p:nvSpPr>
          <p:cNvPr id="6" name="TextBox 5">
            <a:extLst>
              <a:ext uri="{FF2B5EF4-FFF2-40B4-BE49-F238E27FC236}">
                <a16:creationId xmlns:a16="http://schemas.microsoft.com/office/drawing/2014/main" id="{4780B818-DF65-47AE-8284-A6F38C68E2C4}"/>
              </a:ext>
            </a:extLst>
          </p:cNvPr>
          <p:cNvSpPr txBox="1"/>
          <p:nvPr/>
        </p:nvSpPr>
        <p:spPr>
          <a:xfrm>
            <a:off x="2204254" y="4011601"/>
            <a:ext cx="6685280" cy="1200329"/>
          </a:xfrm>
          <a:prstGeom prst="rect">
            <a:avLst/>
          </a:prstGeom>
          <a:noFill/>
        </p:spPr>
        <p:txBody>
          <a:bodyPr wrap="square" rtlCol="0">
            <a:spAutoFit/>
          </a:bodyPr>
          <a:lstStyle/>
          <a:p>
            <a:pPr algn="ctr"/>
            <a:r>
              <a:rPr lang="en-US" dirty="0">
                <a:highlight>
                  <a:srgbClr val="FFFF00"/>
                </a:highlight>
              </a:rPr>
              <a:t>Step 7: DELETE participant name, obligation amount, payments, obligation, and payment columns</a:t>
            </a:r>
          </a:p>
          <a:p>
            <a:pPr algn="ctr"/>
            <a:endParaRPr lang="en-US" dirty="0">
              <a:highlight>
                <a:srgbClr val="FFFF00"/>
              </a:highlight>
            </a:endParaRPr>
          </a:p>
          <a:p>
            <a:pPr algn="ctr"/>
            <a:r>
              <a:rPr lang="en-US" dirty="0">
                <a:highlight>
                  <a:srgbClr val="FF0000"/>
                </a:highlight>
              </a:rPr>
              <a:t>Do not only black out the columns delete them from the file</a:t>
            </a:r>
          </a:p>
        </p:txBody>
      </p:sp>
    </p:spTree>
    <p:extLst>
      <p:ext uri="{BB962C8B-B14F-4D97-AF65-F5344CB8AC3E}">
        <p14:creationId xmlns:p14="http://schemas.microsoft.com/office/powerpoint/2010/main" val="356232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C415828-86AE-4C2C-AC7A-817D5FB51C2C}"/>
              </a:ext>
            </a:extLst>
          </p:cNvPr>
          <p:cNvSpPr txBox="1"/>
          <p:nvPr/>
        </p:nvSpPr>
        <p:spPr>
          <a:xfrm>
            <a:off x="2204254" y="4011601"/>
            <a:ext cx="6685280" cy="1754326"/>
          </a:xfrm>
          <a:prstGeom prst="rect">
            <a:avLst/>
          </a:prstGeom>
          <a:noFill/>
        </p:spPr>
        <p:txBody>
          <a:bodyPr wrap="square" rtlCol="0">
            <a:spAutoFit/>
          </a:bodyPr>
          <a:lstStyle/>
          <a:p>
            <a:pPr algn="ctr"/>
            <a:r>
              <a:rPr lang="en-US" dirty="0">
                <a:highlight>
                  <a:srgbClr val="FFFF00"/>
                </a:highlight>
              </a:rPr>
              <a:t>Step 8: Repeat step 4-6 again for each FY through FY 2021.</a:t>
            </a:r>
          </a:p>
          <a:p>
            <a:pPr algn="ctr"/>
            <a:r>
              <a:rPr lang="en-US" dirty="0">
                <a:highlight>
                  <a:srgbClr val="FFFF00"/>
                </a:highlight>
              </a:rPr>
              <a:t>This will create a table for each FY</a:t>
            </a:r>
          </a:p>
          <a:p>
            <a:pPr algn="ctr"/>
            <a:r>
              <a:rPr lang="en-US" dirty="0">
                <a:highlight>
                  <a:srgbClr val="FFFF00"/>
                </a:highlight>
              </a:rPr>
              <a:t>2023</a:t>
            </a:r>
          </a:p>
          <a:p>
            <a:pPr algn="ctr"/>
            <a:r>
              <a:rPr lang="en-US" dirty="0">
                <a:highlight>
                  <a:srgbClr val="FFFF00"/>
                </a:highlight>
              </a:rPr>
              <a:t>2022</a:t>
            </a:r>
          </a:p>
          <a:p>
            <a:pPr algn="ctr"/>
            <a:r>
              <a:rPr lang="en-US" dirty="0">
                <a:highlight>
                  <a:srgbClr val="FFFF00"/>
                </a:highlight>
              </a:rPr>
              <a:t>2021</a:t>
            </a:r>
          </a:p>
          <a:p>
            <a:pPr algn="ctr"/>
            <a:endParaRPr lang="en-US" dirty="0">
              <a:highlight>
                <a:srgbClr val="FFFF00"/>
              </a:highlight>
            </a:endParaRPr>
          </a:p>
        </p:txBody>
      </p:sp>
      <p:pic>
        <p:nvPicPr>
          <p:cNvPr id="10" name="Picture 9">
            <a:extLst>
              <a:ext uri="{FF2B5EF4-FFF2-40B4-BE49-F238E27FC236}">
                <a16:creationId xmlns:a16="http://schemas.microsoft.com/office/drawing/2014/main" id="{6EA52B7E-F51A-469D-8ABE-E26A91C5D0D7}"/>
              </a:ext>
            </a:extLst>
          </p:cNvPr>
          <p:cNvPicPr>
            <a:picLocks noChangeAspect="1"/>
          </p:cNvPicPr>
          <p:nvPr/>
        </p:nvPicPr>
        <p:blipFill>
          <a:blip r:embed="rId2"/>
          <a:stretch>
            <a:fillRect/>
          </a:stretch>
        </p:blipFill>
        <p:spPr>
          <a:xfrm>
            <a:off x="1204912" y="214312"/>
            <a:ext cx="9458325" cy="2828925"/>
          </a:xfrm>
          <a:prstGeom prst="rect">
            <a:avLst/>
          </a:prstGeom>
        </p:spPr>
      </p:pic>
      <p:sp>
        <p:nvSpPr>
          <p:cNvPr id="11" name="Star: 5 Points 10">
            <a:extLst>
              <a:ext uri="{FF2B5EF4-FFF2-40B4-BE49-F238E27FC236}">
                <a16:creationId xmlns:a16="http://schemas.microsoft.com/office/drawing/2014/main" id="{38C66EEE-E0CD-4A40-AA95-0260A186AE5C}"/>
              </a:ext>
            </a:extLst>
          </p:cNvPr>
          <p:cNvSpPr/>
          <p:nvPr/>
        </p:nvSpPr>
        <p:spPr>
          <a:xfrm>
            <a:off x="669458" y="3679876"/>
            <a:ext cx="1828800" cy="1590675"/>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tar: 5 Points 11">
            <a:extLst>
              <a:ext uri="{FF2B5EF4-FFF2-40B4-BE49-F238E27FC236}">
                <a16:creationId xmlns:a16="http://schemas.microsoft.com/office/drawing/2014/main" id="{40A40B44-C233-4BF5-9DF9-9F9F154F9BF3}"/>
              </a:ext>
            </a:extLst>
          </p:cNvPr>
          <p:cNvSpPr/>
          <p:nvPr/>
        </p:nvSpPr>
        <p:spPr>
          <a:xfrm>
            <a:off x="8603065" y="3679877"/>
            <a:ext cx="1828800" cy="1590675"/>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11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7D65AB-8F44-4350-8D9B-3DA30E928106}"/>
              </a:ext>
            </a:extLst>
          </p:cNvPr>
          <p:cNvSpPr txBox="1"/>
          <p:nvPr/>
        </p:nvSpPr>
        <p:spPr>
          <a:xfrm>
            <a:off x="2495725" y="4141776"/>
            <a:ext cx="6685280" cy="646331"/>
          </a:xfrm>
          <a:prstGeom prst="rect">
            <a:avLst/>
          </a:prstGeom>
          <a:noFill/>
        </p:spPr>
        <p:txBody>
          <a:bodyPr wrap="square" rtlCol="0">
            <a:spAutoFit/>
          </a:bodyPr>
          <a:lstStyle/>
          <a:p>
            <a:pPr algn="ctr"/>
            <a:r>
              <a:rPr lang="en-US" dirty="0">
                <a:highlight>
                  <a:srgbClr val="FFFF00"/>
                </a:highlight>
              </a:rPr>
              <a:t>Step 9: Combine each table from FY 23’, 22’, and 21’ into one table</a:t>
            </a:r>
          </a:p>
          <a:p>
            <a:pPr algn="ctr"/>
            <a:endParaRPr lang="en-US" dirty="0">
              <a:highlight>
                <a:srgbClr val="FFFF00"/>
              </a:highlight>
            </a:endParaRPr>
          </a:p>
        </p:txBody>
      </p:sp>
      <p:sp>
        <p:nvSpPr>
          <p:cNvPr id="7" name="TextBox 6">
            <a:extLst>
              <a:ext uri="{FF2B5EF4-FFF2-40B4-BE49-F238E27FC236}">
                <a16:creationId xmlns:a16="http://schemas.microsoft.com/office/drawing/2014/main" id="{DD37562C-0D10-4303-A60A-88E2F21B48E8}"/>
              </a:ext>
            </a:extLst>
          </p:cNvPr>
          <p:cNvSpPr txBox="1"/>
          <p:nvPr/>
        </p:nvSpPr>
        <p:spPr>
          <a:xfrm>
            <a:off x="2363645" y="5113774"/>
            <a:ext cx="6685280" cy="646331"/>
          </a:xfrm>
          <a:prstGeom prst="rect">
            <a:avLst/>
          </a:prstGeom>
          <a:noFill/>
        </p:spPr>
        <p:txBody>
          <a:bodyPr wrap="square" rtlCol="0">
            <a:spAutoFit/>
          </a:bodyPr>
          <a:lstStyle/>
          <a:p>
            <a:pPr algn="ctr"/>
            <a:r>
              <a:rPr lang="en-US" dirty="0">
                <a:highlight>
                  <a:srgbClr val="FFFF00"/>
                </a:highlight>
              </a:rPr>
              <a:t>Step 10: Save Excel as seen above </a:t>
            </a:r>
          </a:p>
          <a:p>
            <a:pPr algn="ctr"/>
            <a:r>
              <a:rPr lang="en-US" dirty="0">
                <a:highlight>
                  <a:srgbClr val="FFFF00"/>
                </a:highlight>
              </a:rPr>
              <a:t>(i.e 338_666_WLFW_Completed_Planned_EQIP_South_Carolina)</a:t>
            </a:r>
          </a:p>
        </p:txBody>
      </p:sp>
      <p:pic>
        <p:nvPicPr>
          <p:cNvPr id="8" name="Picture 7">
            <a:extLst>
              <a:ext uri="{FF2B5EF4-FFF2-40B4-BE49-F238E27FC236}">
                <a16:creationId xmlns:a16="http://schemas.microsoft.com/office/drawing/2014/main" id="{1777359E-5938-4300-93D0-A5DB92DE398A}"/>
              </a:ext>
            </a:extLst>
          </p:cNvPr>
          <p:cNvPicPr>
            <a:picLocks noChangeAspect="1"/>
          </p:cNvPicPr>
          <p:nvPr/>
        </p:nvPicPr>
        <p:blipFill>
          <a:blip r:embed="rId2"/>
          <a:stretch>
            <a:fillRect/>
          </a:stretch>
        </p:blipFill>
        <p:spPr>
          <a:xfrm>
            <a:off x="1382712" y="2747327"/>
            <a:ext cx="9572625" cy="409575"/>
          </a:xfrm>
          <a:prstGeom prst="rect">
            <a:avLst/>
          </a:prstGeom>
        </p:spPr>
      </p:pic>
    </p:spTree>
    <p:extLst>
      <p:ext uri="{BB962C8B-B14F-4D97-AF65-F5344CB8AC3E}">
        <p14:creationId xmlns:p14="http://schemas.microsoft.com/office/powerpoint/2010/main" val="2677329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3B42-8D4F-40D0-8E39-38A230A54C0F}"/>
              </a:ext>
            </a:extLst>
          </p:cNvPr>
          <p:cNvSpPr>
            <a:spLocks noGrp="1"/>
          </p:cNvSpPr>
          <p:nvPr>
            <p:ph type="title"/>
          </p:nvPr>
        </p:nvSpPr>
        <p:spPr/>
        <p:txBody>
          <a:bodyPr/>
          <a:lstStyle/>
          <a:p>
            <a:r>
              <a:rPr lang="en-US" dirty="0"/>
              <a:t>Final Step for both Data Pulls</a:t>
            </a:r>
          </a:p>
        </p:txBody>
      </p:sp>
      <p:sp>
        <p:nvSpPr>
          <p:cNvPr id="3" name="Content Placeholder 2">
            <a:extLst>
              <a:ext uri="{FF2B5EF4-FFF2-40B4-BE49-F238E27FC236}">
                <a16:creationId xmlns:a16="http://schemas.microsoft.com/office/drawing/2014/main" id="{677575EB-D07C-4A52-AA09-0F0051E4140C}"/>
              </a:ext>
            </a:extLst>
          </p:cNvPr>
          <p:cNvSpPr>
            <a:spLocks noGrp="1"/>
          </p:cNvSpPr>
          <p:nvPr>
            <p:ph idx="1"/>
          </p:nvPr>
        </p:nvSpPr>
        <p:spPr/>
        <p:txBody>
          <a:bodyPr/>
          <a:lstStyle/>
          <a:p>
            <a:r>
              <a:rPr lang="en-US" dirty="0"/>
              <a:t>Email the spreadsheet to David Tilson (</a:t>
            </a:r>
            <a:r>
              <a:rPr lang="en-US" dirty="0">
                <a:hlinkClick r:id="rId2"/>
              </a:rPr>
              <a:t>david.tilson@</a:t>
            </a:r>
            <a:r>
              <a:rPr lang="en-US" dirty="0">
                <a:hlinkClick r:id="rId2"/>
              </a:rPr>
              <a:t>u</a:t>
            </a:r>
            <a:r>
              <a:rPr lang="en-US" dirty="0">
                <a:hlinkClick r:id="rId2"/>
              </a:rPr>
              <a:t>ga.edu</a:t>
            </a:r>
            <a:r>
              <a:rPr lang="en-US" dirty="0"/>
              <a:t>). </a:t>
            </a:r>
          </a:p>
        </p:txBody>
      </p:sp>
    </p:spTree>
    <p:extLst>
      <p:ext uri="{BB962C8B-B14F-4D97-AF65-F5344CB8AC3E}">
        <p14:creationId xmlns:p14="http://schemas.microsoft.com/office/powerpoint/2010/main" val="3766876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2B28-5B2D-4F77-AE49-EBD325041C67}"/>
              </a:ext>
            </a:extLst>
          </p:cNvPr>
          <p:cNvSpPr>
            <a:spLocks noGrp="1"/>
          </p:cNvSpPr>
          <p:nvPr>
            <p:ph type="title"/>
          </p:nvPr>
        </p:nvSpPr>
        <p:spPr/>
        <p:txBody>
          <a:bodyPr/>
          <a:lstStyle/>
          <a:p>
            <a:pPr algn="ctr"/>
            <a:r>
              <a:rPr lang="en-US" b="1" u="sng" dirty="0"/>
              <a:t>Pulling all EQIP Contracts</a:t>
            </a:r>
          </a:p>
        </p:txBody>
      </p:sp>
      <p:sp>
        <p:nvSpPr>
          <p:cNvPr id="3" name="Content Placeholder 2">
            <a:extLst>
              <a:ext uri="{FF2B5EF4-FFF2-40B4-BE49-F238E27FC236}">
                <a16:creationId xmlns:a16="http://schemas.microsoft.com/office/drawing/2014/main" id="{9CE64E3D-25AF-42EF-AE8A-3B6CD21E026B}"/>
              </a:ext>
            </a:extLst>
          </p:cNvPr>
          <p:cNvSpPr>
            <a:spLocks noGrp="1"/>
          </p:cNvSpPr>
          <p:nvPr>
            <p:ph idx="1"/>
          </p:nvPr>
        </p:nvSpPr>
        <p:spPr/>
        <p:txBody>
          <a:bodyPr/>
          <a:lstStyle/>
          <a:p>
            <a:r>
              <a:rPr lang="en-US" dirty="0"/>
              <a:t>Instructions for how to pull contracts for NOBO monitoring study</a:t>
            </a:r>
          </a:p>
          <a:p>
            <a:r>
              <a:rPr lang="en-US" dirty="0"/>
              <a:t>Please follow these instructions carefully to pull the needed information</a:t>
            </a:r>
          </a:p>
          <a:p>
            <a:endParaRPr lang="en-US" dirty="0"/>
          </a:p>
          <a:p>
            <a:r>
              <a:rPr lang="en-US" dirty="0"/>
              <a:t>Data pull #1 instructions: Pulling all EQIP contracts </a:t>
            </a:r>
          </a:p>
          <a:p>
            <a:r>
              <a:rPr lang="en-US" dirty="0"/>
              <a:t>Data Pull #2 Instructions: Pulling all EQIP WLFW contracts</a:t>
            </a:r>
          </a:p>
          <a:p>
            <a:endParaRPr lang="en-US" dirty="0"/>
          </a:p>
          <a:p>
            <a:pPr algn="ctr"/>
            <a:r>
              <a:rPr lang="en-US" dirty="0">
                <a:highlight>
                  <a:srgbClr val="FF0000"/>
                </a:highlight>
              </a:rPr>
              <a:t>Please read the entirety of instructions for both data pulls</a:t>
            </a:r>
          </a:p>
        </p:txBody>
      </p:sp>
    </p:spTree>
    <p:extLst>
      <p:ext uri="{BB962C8B-B14F-4D97-AF65-F5344CB8AC3E}">
        <p14:creationId xmlns:p14="http://schemas.microsoft.com/office/powerpoint/2010/main" val="2784629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DC8C-6ADE-4308-9794-C0AE76C63202}"/>
              </a:ext>
            </a:extLst>
          </p:cNvPr>
          <p:cNvSpPr>
            <a:spLocks noGrp="1"/>
          </p:cNvSpPr>
          <p:nvPr>
            <p:ph type="title"/>
          </p:nvPr>
        </p:nvSpPr>
        <p:spPr/>
        <p:txBody>
          <a:bodyPr/>
          <a:lstStyle/>
          <a:p>
            <a:r>
              <a:rPr lang="en-US" dirty="0"/>
              <a:t>Data Pull #1</a:t>
            </a:r>
          </a:p>
        </p:txBody>
      </p:sp>
      <p:sp>
        <p:nvSpPr>
          <p:cNvPr id="3" name="Content Placeholder 2">
            <a:extLst>
              <a:ext uri="{FF2B5EF4-FFF2-40B4-BE49-F238E27FC236}">
                <a16:creationId xmlns:a16="http://schemas.microsoft.com/office/drawing/2014/main" id="{A71E649A-74CE-463A-AEC8-2B755B66EF4A}"/>
              </a:ext>
            </a:extLst>
          </p:cNvPr>
          <p:cNvSpPr>
            <a:spLocks noGrp="1"/>
          </p:cNvSpPr>
          <p:nvPr>
            <p:ph idx="1"/>
          </p:nvPr>
        </p:nvSpPr>
        <p:spPr>
          <a:xfrm>
            <a:off x="838200" y="3178492"/>
            <a:ext cx="10515600" cy="501015"/>
          </a:xfrm>
        </p:spPr>
        <p:txBody>
          <a:bodyPr/>
          <a:lstStyle/>
          <a:p>
            <a:pPr algn="ctr"/>
            <a:r>
              <a:rPr lang="en-US" dirty="0"/>
              <a:t>All EQIP Contracts </a:t>
            </a:r>
          </a:p>
        </p:txBody>
      </p:sp>
    </p:spTree>
    <p:extLst>
      <p:ext uri="{BB962C8B-B14F-4D97-AF65-F5344CB8AC3E}">
        <p14:creationId xmlns:p14="http://schemas.microsoft.com/office/powerpoint/2010/main" val="357771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62CECD5-2AA8-4289-93F4-1EA5DC3BDE4E}"/>
              </a:ext>
            </a:extLst>
          </p:cNvPr>
          <p:cNvPicPr>
            <a:picLocks noChangeAspect="1"/>
          </p:cNvPicPr>
          <p:nvPr/>
        </p:nvPicPr>
        <p:blipFill>
          <a:blip r:embed="rId2"/>
          <a:stretch>
            <a:fillRect/>
          </a:stretch>
        </p:blipFill>
        <p:spPr>
          <a:xfrm>
            <a:off x="335030" y="534390"/>
            <a:ext cx="11521940" cy="4962170"/>
          </a:xfrm>
          <a:prstGeom prst="rect">
            <a:avLst/>
          </a:prstGeom>
        </p:spPr>
      </p:pic>
      <p:sp>
        <p:nvSpPr>
          <p:cNvPr id="8" name="TextBox 7">
            <a:extLst>
              <a:ext uri="{FF2B5EF4-FFF2-40B4-BE49-F238E27FC236}">
                <a16:creationId xmlns:a16="http://schemas.microsoft.com/office/drawing/2014/main" id="{AC69E261-57DC-48B5-A84B-4B147CA587A1}"/>
              </a:ext>
            </a:extLst>
          </p:cNvPr>
          <p:cNvSpPr txBox="1"/>
          <p:nvPr/>
        </p:nvSpPr>
        <p:spPr>
          <a:xfrm>
            <a:off x="2338478" y="5311894"/>
            <a:ext cx="6685280" cy="369332"/>
          </a:xfrm>
          <a:prstGeom prst="rect">
            <a:avLst/>
          </a:prstGeom>
          <a:noFill/>
        </p:spPr>
        <p:txBody>
          <a:bodyPr wrap="square" rtlCol="0">
            <a:spAutoFit/>
          </a:bodyPr>
          <a:lstStyle/>
          <a:p>
            <a:pPr algn="ctr"/>
            <a:r>
              <a:rPr lang="en-US" dirty="0">
                <a:highlight>
                  <a:srgbClr val="FFFF00"/>
                </a:highlight>
              </a:rPr>
              <a:t>Step 1: Open protracts and select contracts at the top of the screen</a:t>
            </a:r>
          </a:p>
        </p:txBody>
      </p:sp>
    </p:spTree>
    <p:extLst>
      <p:ext uri="{BB962C8B-B14F-4D97-AF65-F5344CB8AC3E}">
        <p14:creationId xmlns:p14="http://schemas.microsoft.com/office/powerpoint/2010/main" val="289282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322E05-A222-4949-B1FF-94D7A809F07F}"/>
              </a:ext>
            </a:extLst>
          </p:cNvPr>
          <p:cNvPicPr>
            <a:picLocks noChangeAspect="1"/>
          </p:cNvPicPr>
          <p:nvPr/>
        </p:nvPicPr>
        <p:blipFill>
          <a:blip r:embed="rId2"/>
          <a:stretch>
            <a:fillRect/>
          </a:stretch>
        </p:blipFill>
        <p:spPr>
          <a:xfrm>
            <a:off x="1524000" y="109538"/>
            <a:ext cx="9144000" cy="5418808"/>
          </a:xfrm>
          <a:prstGeom prst="rect">
            <a:avLst/>
          </a:prstGeom>
        </p:spPr>
      </p:pic>
      <p:sp>
        <p:nvSpPr>
          <p:cNvPr id="8" name="TextBox 7">
            <a:extLst>
              <a:ext uri="{FF2B5EF4-FFF2-40B4-BE49-F238E27FC236}">
                <a16:creationId xmlns:a16="http://schemas.microsoft.com/office/drawing/2014/main" id="{95149E2C-73C7-42A4-863E-B0F95D425059}"/>
              </a:ext>
            </a:extLst>
          </p:cNvPr>
          <p:cNvSpPr txBox="1"/>
          <p:nvPr/>
        </p:nvSpPr>
        <p:spPr>
          <a:xfrm>
            <a:off x="2430757" y="5773289"/>
            <a:ext cx="6685280" cy="369332"/>
          </a:xfrm>
          <a:prstGeom prst="rect">
            <a:avLst/>
          </a:prstGeom>
          <a:noFill/>
        </p:spPr>
        <p:txBody>
          <a:bodyPr wrap="square" rtlCol="0">
            <a:spAutoFit/>
          </a:bodyPr>
          <a:lstStyle/>
          <a:p>
            <a:pPr algn="ctr"/>
            <a:r>
              <a:rPr lang="en-US" dirty="0">
                <a:highlight>
                  <a:srgbClr val="FFFF00"/>
                </a:highlight>
              </a:rPr>
              <a:t>Step 2: From the drop down, select “Manage Contracts”</a:t>
            </a:r>
          </a:p>
        </p:txBody>
      </p:sp>
    </p:spTree>
    <p:extLst>
      <p:ext uri="{BB962C8B-B14F-4D97-AF65-F5344CB8AC3E}">
        <p14:creationId xmlns:p14="http://schemas.microsoft.com/office/powerpoint/2010/main" val="1848709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CBAA10-5E4B-49EF-AA82-CCF64E658ABD}"/>
              </a:ext>
            </a:extLst>
          </p:cNvPr>
          <p:cNvPicPr>
            <a:picLocks noChangeAspect="1"/>
          </p:cNvPicPr>
          <p:nvPr/>
        </p:nvPicPr>
        <p:blipFill>
          <a:blip r:embed="rId2"/>
          <a:stretch>
            <a:fillRect/>
          </a:stretch>
        </p:blipFill>
        <p:spPr>
          <a:xfrm>
            <a:off x="1167130" y="1402397"/>
            <a:ext cx="9105900" cy="4581525"/>
          </a:xfrm>
          <a:prstGeom prst="rect">
            <a:avLst/>
          </a:prstGeom>
        </p:spPr>
      </p:pic>
      <p:sp>
        <p:nvSpPr>
          <p:cNvPr id="6" name="TextBox 5">
            <a:extLst>
              <a:ext uri="{FF2B5EF4-FFF2-40B4-BE49-F238E27FC236}">
                <a16:creationId xmlns:a16="http://schemas.microsoft.com/office/drawing/2014/main" id="{A2E16030-91F5-457A-9D2A-828406E04152}"/>
              </a:ext>
            </a:extLst>
          </p:cNvPr>
          <p:cNvSpPr txBox="1"/>
          <p:nvPr/>
        </p:nvSpPr>
        <p:spPr>
          <a:xfrm>
            <a:off x="2044863" y="4590441"/>
            <a:ext cx="6685280" cy="646331"/>
          </a:xfrm>
          <a:prstGeom prst="rect">
            <a:avLst/>
          </a:prstGeom>
          <a:noFill/>
        </p:spPr>
        <p:txBody>
          <a:bodyPr wrap="square" rtlCol="0">
            <a:spAutoFit/>
          </a:bodyPr>
          <a:lstStyle/>
          <a:p>
            <a:pPr algn="ctr"/>
            <a:r>
              <a:rPr lang="en-US" dirty="0">
                <a:highlight>
                  <a:srgbClr val="FFFF00"/>
                </a:highlight>
              </a:rPr>
              <a:t>Step 3: In the blue toolbar that appears after selecting “manage contracts” select “Practices”</a:t>
            </a:r>
          </a:p>
        </p:txBody>
      </p:sp>
    </p:spTree>
    <p:extLst>
      <p:ext uri="{BB962C8B-B14F-4D97-AF65-F5344CB8AC3E}">
        <p14:creationId xmlns:p14="http://schemas.microsoft.com/office/powerpoint/2010/main" val="1626141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56C75EE-8569-4C9C-BC07-C360DA01A741}"/>
              </a:ext>
            </a:extLst>
          </p:cNvPr>
          <p:cNvSpPr txBox="1"/>
          <p:nvPr/>
        </p:nvSpPr>
        <p:spPr>
          <a:xfrm>
            <a:off x="1826908" y="4156223"/>
            <a:ext cx="8538179" cy="2585323"/>
          </a:xfrm>
          <a:prstGeom prst="rect">
            <a:avLst/>
          </a:prstGeom>
          <a:noFill/>
        </p:spPr>
        <p:txBody>
          <a:bodyPr wrap="square" rtlCol="0">
            <a:spAutoFit/>
          </a:bodyPr>
          <a:lstStyle/>
          <a:p>
            <a:pPr algn="ctr"/>
            <a:r>
              <a:rPr lang="en-US" dirty="0">
                <a:highlight>
                  <a:srgbClr val="FFFF00"/>
                </a:highlight>
              </a:rPr>
              <a:t>Step 4 </a:t>
            </a:r>
          </a:p>
          <a:p>
            <a:pPr algn="ctr"/>
            <a:r>
              <a:rPr lang="en-US" dirty="0">
                <a:highlight>
                  <a:srgbClr val="FFFF00"/>
                </a:highlight>
              </a:rPr>
              <a:t>-Program: Select EQIP 2018</a:t>
            </a:r>
          </a:p>
          <a:p>
            <a:pPr algn="ctr"/>
            <a:r>
              <a:rPr lang="en-US" dirty="0">
                <a:highlight>
                  <a:srgbClr val="FFFF00"/>
                </a:highlight>
              </a:rPr>
              <a:t>-Fiscal year: All</a:t>
            </a:r>
          </a:p>
          <a:p>
            <a:pPr algn="ctr"/>
            <a:r>
              <a:rPr lang="en-US" dirty="0">
                <a:highlight>
                  <a:srgbClr val="FFFF00"/>
                </a:highlight>
              </a:rPr>
              <a:t>-Counties: Select all or the counties you cover</a:t>
            </a:r>
          </a:p>
          <a:p>
            <a:pPr algn="ctr"/>
            <a:r>
              <a:rPr lang="en-US" dirty="0">
                <a:highlight>
                  <a:srgbClr val="FFFF00"/>
                </a:highlight>
              </a:rPr>
              <a:t>-Practices: Click Practices and select those associated with your state (refer to slides 10-12 in the </a:t>
            </a:r>
            <a:r>
              <a:rPr lang="en-US" dirty="0">
                <a:highlight>
                  <a:srgbClr val="FFFF00"/>
                </a:highlight>
                <a:hlinkClick r:id="rId2"/>
              </a:rPr>
              <a:t>WLFW_Monitoring_Design.pptx</a:t>
            </a:r>
            <a:r>
              <a:rPr lang="en-US" dirty="0">
                <a:highlight>
                  <a:srgbClr val="FFFF00"/>
                </a:highlight>
              </a:rPr>
              <a:t>)</a:t>
            </a:r>
          </a:p>
          <a:p>
            <a:pPr algn="ctr"/>
            <a:r>
              <a:rPr lang="en-US" dirty="0">
                <a:highlight>
                  <a:srgbClr val="FFFF00"/>
                </a:highlight>
              </a:rPr>
              <a:t>-Select “Planned and Applied”</a:t>
            </a:r>
          </a:p>
          <a:p>
            <a:pPr algn="ctr"/>
            <a:r>
              <a:rPr lang="en-US" dirty="0">
                <a:highlight>
                  <a:srgbClr val="FFFF00"/>
                </a:highlight>
              </a:rPr>
              <a:t>-Add the years 2021 through 2027 (This accounts for 3 FY prior to FY 24 and 3 after)</a:t>
            </a:r>
          </a:p>
          <a:p>
            <a:pPr algn="ctr"/>
            <a:r>
              <a:rPr lang="en-US" dirty="0">
                <a:highlight>
                  <a:srgbClr val="FFFF00"/>
                </a:highlight>
              </a:rPr>
              <a:t>-Click Go</a:t>
            </a:r>
          </a:p>
        </p:txBody>
      </p:sp>
      <p:pic>
        <p:nvPicPr>
          <p:cNvPr id="10" name="Picture 9">
            <a:extLst>
              <a:ext uri="{FF2B5EF4-FFF2-40B4-BE49-F238E27FC236}">
                <a16:creationId xmlns:a16="http://schemas.microsoft.com/office/drawing/2014/main" id="{B2C8835C-4513-426A-8C83-0F3C56B5EBEA}"/>
              </a:ext>
            </a:extLst>
          </p:cNvPr>
          <p:cNvPicPr>
            <a:picLocks noChangeAspect="1"/>
          </p:cNvPicPr>
          <p:nvPr/>
        </p:nvPicPr>
        <p:blipFill>
          <a:blip r:embed="rId3"/>
          <a:stretch>
            <a:fillRect/>
          </a:stretch>
        </p:blipFill>
        <p:spPr>
          <a:xfrm>
            <a:off x="1466848" y="209550"/>
            <a:ext cx="9258300" cy="3657600"/>
          </a:xfrm>
          <a:prstGeom prst="rect">
            <a:avLst/>
          </a:prstGeom>
        </p:spPr>
      </p:pic>
    </p:spTree>
    <p:extLst>
      <p:ext uri="{BB962C8B-B14F-4D97-AF65-F5344CB8AC3E}">
        <p14:creationId xmlns:p14="http://schemas.microsoft.com/office/powerpoint/2010/main" val="1041083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218FB8-9978-4780-A907-94E4B32D2607}"/>
              </a:ext>
            </a:extLst>
          </p:cNvPr>
          <p:cNvPicPr>
            <a:picLocks noChangeAspect="1"/>
          </p:cNvPicPr>
          <p:nvPr/>
        </p:nvPicPr>
        <p:blipFill>
          <a:blip r:embed="rId2"/>
          <a:stretch>
            <a:fillRect/>
          </a:stretch>
        </p:blipFill>
        <p:spPr>
          <a:xfrm>
            <a:off x="1941830" y="267282"/>
            <a:ext cx="8136890" cy="6323436"/>
          </a:xfrm>
          <a:prstGeom prst="rect">
            <a:avLst/>
          </a:prstGeom>
        </p:spPr>
      </p:pic>
      <p:sp>
        <p:nvSpPr>
          <p:cNvPr id="6" name="TextBox 5">
            <a:extLst>
              <a:ext uri="{FF2B5EF4-FFF2-40B4-BE49-F238E27FC236}">
                <a16:creationId xmlns:a16="http://schemas.microsoft.com/office/drawing/2014/main" id="{FF698904-F617-4489-AD2F-03961B8177F1}"/>
              </a:ext>
            </a:extLst>
          </p:cNvPr>
          <p:cNvSpPr txBox="1"/>
          <p:nvPr/>
        </p:nvSpPr>
        <p:spPr>
          <a:xfrm>
            <a:off x="2430757" y="5773289"/>
            <a:ext cx="6685280" cy="369332"/>
          </a:xfrm>
          <a:prstGeom prst="rect">
            <a:avLst/>
          </a:prstGeom>
          <a:noFill/>
        </p:spPr>
        <p:txBody>
          <a:bodyPr wrap="square" rtlCol="0">
            <a:spAutoFit/>
          </a:bodyPr>
          <a:lstStyle/>
          <a:p>
            <a:pPr algn="ctr"/>
            <a:r>
              <a:rPr lang="en-US" dirty="0">
                <a:highlight>
                  <a:srgbClr val="FFFF00"/>
                </a:highlight>
              </a:rPr>
              <a:t>Step 5: From the table the comes up click Export</a:t>
            </a:r>
          </a:p>
        </p:txBody>
      </p:sp>
    </p:spTree>
    <p:extLst>
      <p:ext uri="{BB962C8B-B14F-4D97-AF65-F5344CB8AC3E}">
        <p14:creationId xmlns:p14="http://schemas.microsoft.com/office/powerpoint/2010/main" val="90380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845AD0F-CA54-45AC-AA27-DCB7C5EF8FC4}"/>
              </a:ext>
            </a:extLst>
          </p:cNvPr>
          <p:cNvPicPr>
            <a:picLocks noChangeAspect="1"/>
          </p:cNvPicPr>
          <p:nvPr/>
        </p:nvPicPr>
        <p:blipFill>
          <a:blip r:embed="rId2"/>
          <a:stretch>
            <a:fillRect/>
          </a:stretch>
        </p:blipFill>
        <p:spPr>
          <a:xfrm>
            <a:off x="3890962" y="1624012"/>
            <a:ext cx="4410075" cy="3609975"/>
          </a:xfrm>
          <a:prstGeom prst="rect">
            <a:avLst/>
          </a:prstGeom>
        </p:spPr>
      </p:pic>
      <p:sp>
        <p:nvSpPr>
          <p:cNvPr id="9" name="TextBox 8">
            <a:extLst>
              <a:ext uri="{FF2B5EF4-FFF2-40B4-BE49-F238E27FC236}">
                <a16:creationId xmlns:a16="http://schemas.microsoft.com/office/drawing/2014/main" id="{8E1A6BFB-D625-4D7B-AFD7-4839528EA390}"/>
              </a:ext>
            </a:extLst>
          </p:cNvPr>
          <p:cNvSpPr txBox="1"/>
          <p:nvPr/>
        </p:nvSpPr>
        <p:spPr>
          <a:xfrm>
            <a:off x="2430757" y="5773289"/>
            <a:ext cx="6685280" cy="369332"/>
          </a:xfrm>
          <a:prstGeom prst="rect">
            <a:avLst/>
          </a:prstGeom>
          <a:noFill/>
        </p:spPr>
        <p:txBody>
          <a:bodyPr wrap="square" rtlCol="0">
            <a:spAutoFit/>
          </a:bodyPr>
          <a:lstStyle/>
          <a:p>
            <a:pPr algn="ctr"/>
            <a:r>
              <a:rPr lang="en-US" dirty="0">
                <a:highlight>
                  <a:srgbClr val="FFFF00"/>
                </a:highlight>
              </a:rPr>
              <a:t>Step 6: Select All contracts returned and Details</a:t>
            </a:r>
          </a:p>
        </p:txBody>
      </p:sp>
    </p:spTree>
    <p:extLst>
      <p:ext uri="{BB962C8B-B14F-4D97-AF65-F5344CB8AC3E}">
        <p14:creationId xmlns:p14="http://schemas.microsoft.com/office/powerpoint/2010/main" val="2932674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586</Words>
  <Application>Microsoft Office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Overview</vt:lpstr>
      <vt:lpstr>Pulling all EQIP Contracts</vt:lpstr>
      <vt:lpstr>Data Pull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Pull #2</vt:lpstr>
      <vt:lpstr>PowerPoint Presentation</vt:lpstr>
      <vt:lpstr>PowerPoint Presentation</vt:lpstr>
      <vt:lpstr>PowerPoint Presentation</vt:lpstr>
      <vt:lpstr>PowerPoint Presentation</vt:lpstr>
      <vt:lpstr>PowerPoint Presentation</vt:lpstr>
      <vt:lpstr>PowerPoint Presentation</vt:lpstr>
      <vt:lpstr>Final Step for both Data Pulls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Pulling all EQIP Contracts</dc:title>
  <dc:creator>Comer, Jacob (CTR) - NRCS, Elizabethtown, NC</dc:creator>
  <cp:lastModifiedBy>David Alan Tilson</cp:lastModifiedBy>
  <cp:revision>6</cp:revision>
  <dcterms:created xsi:type="dcterms:W3CDTF">2022-10-17T19:42:05Z</dcterms:created>
  <dcterms:modified xsi:type="dcterms:W3CDTF">2024-01-18T15:06:11Z</dcterms:modified>
</cp:coreProperties>
</file>