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5"/>
  </p:notesMasterIdLst>
  <p:handoutMasterIdLst>
    <p:handoutMasterId r:id="rId36"/>
  </p:handoutMasterIdLst>
  <p:sldIdLst>
    <p:sldId id="458" r:id="rId2"/>
    <p:sldId id="483" r:id="rId3"/>
    <p:sldId id="507" r:id="rId4"/>
    <p:sldId id="508" r:id="rId5"/>
    <p:sldId id="509" r:id="rId6"/>
    <p:sldId id="533" r:id="rId7"/>
    <p:sldId id="534" r:id="rId8"/>
    <p:sldId id="510" r:id="rId9"/>
    <p:sldId id="513" r:id="rId10"/>
    <p:sldId id="511" r:id="rId11"/>
    <p:sldId id="512" r:id="rId12"/>
    <p:sldId id="505" r:id="rId13"/>
    <p:sldId id="540" r:id="rId14"/>
    <p:sldId id="536" r:id="rId15"/>
    <p:sldId id="537" r:id="rId16"/>
    <p:sldId id="538" r:id="rId17"/>
    <p:sldId id="541" r:id="rId18"/>
    <p:sldId id="539" r:id="rId19"/>
    <p:sldId id="542" r:id="rId20"/>
    <p:sldId id="543" r:id="rId21"/>
    <p:sldId id="535" r:id="rId22"/>
    <p:sldId id="514" r:id="rId23"/>
    <p:sldId id="517" r:id="rId24"/>
    <p:sldId id="515" r:id="rId25"/>
    <p:sldId id="518" r:id="rId26"/>
    <p:sldId id="519" r:id="rId27"/>
    <p:sldId id="520" r:id="rId28"/>
    <p:sldId id="521" r:id="rId29"/>
    <p:sldId id="522" r:id="rId30"/>
    <p:sldId id="523" r:id="rId31"/>
    <p:sldId id="530" r:id="rId32"/>
    <p:sldId id="506" r:id="rId33"/>
    <p:sldId id="474" r:id="rId34"/>
  </p:sldIdLst>
  <p:sldSz cx="9144000" cy="6858000" type="screen4x3"/>
  <p:notesSz cx="6858000" cy="9296400"/>
  <p:custDataLst>
    <p:tags r:id="rId37"/>
  </p:custDataLst>
  <p:defaultTextStyle>
    <a:defPPr>
      <a:defRPr lang="en-US"/>
    </a:defPPr>
    <a:lvl1pPr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70000"/>
      </a:lnSpc>
      <a:spcBef>
        <a:spcPct val="5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6600"/>
    <a:srgbClr val="3399FF"/>
    <a:srgbClr val="0099FF"/>
    <a:srgbClr val="0099CC"/>
    <a:srgbClr val="FF9933"/>
    <a:srgbClr val="FF3300"/>
    <a:srgbClr val="3366CC"/>
    <a:srgbClr val="0066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7" autoAdjust="0"/>
    <p:restoredTop sz="92471" autoAdjust="0"/>
  </p:normalViewPr>
  <p:slideViewPr>
    <p:cSldViewPr snapToObjects="1">
      <p:cViewPr varScale="1">
        <p:scale>
          <a:sx n="68" d="100"/>
          <a:sy n="68" d="100"/>
        </p:scale>
        <p:origin x="-1296" y="-96"/>
      </p:cViewPr>
      <p:guideLst>
        <p:guide orient="horz" pos="1595"/>
        <p:guide orient="horz" pos="4264"/>
        <p:guide pos="1859"/>
        <p:guide pos="4824"/>
        <p:guide pos="4967"/>
      </p:guideLst>
    </p:cSldViewPr>
  </p:slideViewPr>
  <p:outlineViewPr>
    <p:cViewPr>
      <p:scale>
        <a:sx n="33" d="100"/>
        <a:sy n="33" d="100"/>
      </p:scale>
      <p:origin x="0" y="12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notesViewPr>
    <p:cSldViewPr snapToObjects="1">
      <p:cViewPr varScale="1">
        <p:scale>
          <a:sx n="74" d="100"/>
          <a:sy n="74" d="100"/>
        </p:scale>
        <p:origin x="-2136" y="-102"/>
      </p:cViewPr>
      <p:guideLst>
        <p:guide orient="horz" pos="2928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1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1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7AC2C5-51BF-4F6A-8F48-E3628CC33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1" y="1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4838"/>
            <a:ext cx="50292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1" y="8831264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B05C2F1-B6F0-4980-8561-B751F33A5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D0BC0-2B2F-4F67-B9CC-CAE79DCEC63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Welcome, thank</a:t>
            </a:r>
            <a:r>
              <a:rPr lang="en-US" baseline="0" dirty="0" smtClean="0"/>
              <a:t> audience.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Illustrate</a:t>
            </a:r>
            <a:r>
              <a:rPr lang="en-US" baseline="0" dirty="0" smtClean="0"/>
              <a:t> that the data is indexed by labels, that sets can be indexed just like parameters, and that mappings can be viewed in different 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21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9845E-6654-4524-B433-E645B748048F}" type="slidenum">
              <a:rPr lang="en-US"/>
              <a:pPr/>
              <a:t>32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05C2F1-B6F0-4980-8561-B751F33A5D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4935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0" y="0"/>
            <a:ext cx="476250" cy="6858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36909" name="Rectangle 13"/>
          <p:cNvSpPr>
            <a:spLocks noChangeArrowheads="1"/>
          </p:cNvSpPr>
          <p:nvPr userDrawn="1"/>
        </p:nvSpPr>
        <p:spPr bwMode="auto">
          <a:xfrm>
            <a:off x="12700" y="555625"/>
            <a:ext cx="9131300" cy="4953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1001713"/>
            <a:ext cx="8667750" cy="5984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570913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0" y="0"/>
            <a:ext cx="476250" cy="6858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de-DE" sz="32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927100" y="188913"/>
            <a:ext cx="7605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endParaRPr lang="en-US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31" name="Picture 6" descr="GAMS"/>
          <p:cNvPicPr>
            <a:picLocks noChangeAspect="1" noChangeArrowheads="1"/>
          </p:cNvPicPr>
          <p:nvPr/>
        </p:nvPicPr>
        <p:blipFill>
          <a:blip r:embed="rId5" cstate="print"/>
          <a:srcRect l="-32" r="16068" b="-8182"/>
          <a:stretch>
            <a:fillRect/>
          </a:stretch>
        </p:blipFill>
        <p:spPr bwMode="auto">
          <a:xfrm>
            <a:off x="-6350" y="0"/>
            <a:ext cx="91503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927100" y="188913"/>
            <a:ext cx="76057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defRPr/>
            </a:pPr>
            <a:endParaRPr lang="en-US" b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035" name="Picture 10" descr="GAMS"/>
          <p:cNvPicPr>
            <a:picLocks noChangeAspect="1" noChangeArrowheads="1"/>
          </p:cNvPicPr>
          <p:nvPr/>
        </p:nvPicPr>
        <p:blipFill>
          <a:blip r:embed="rId5" cstate="print"/>
          <a:srcRect l="-32" r="16068" b="-8182"/>
          <a:stretch>
            <a:fillRect/>
          </a:stretch>
        </p:blipFill>
        <p:spPr bwMode="auto">
          <a:xfrm>
            <a:off x="-6350" y="0"/>
            <a:ext cx="915035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28638" y="6421485"/>
            <a:ext cx="46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647E525-4182-4002-B656-FEA25787BC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0" r:id="rId2"/>
    <p:sldLayoutId id="2147483699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273050" indent="-273050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358775" algn="l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898525" indent="-263525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73163" indent="-273050" algn="l" rtl="0" eaLnBrk="0" fontAlgn="base" hangingPunct="0">
        <a:spcBef>
          <a:spcPct val="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1441450" indent="-2667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8986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3558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28130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270250" indent="-2667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hyperlink" Target="http://www.gams.com/" TargetMode="External"/><Relationship Id="rId4" Type="http://schemas.openxmlformats.org/officeDocument/2006/relationships/hyperlink" Target="mailto:jhjagla@gam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oleObject" Target="../embeddings/oleObject2.bin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oleObject" Target="../embeddings/oleObject1.bin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3.bin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3.v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oleObject" Target="../embeddings/oleObject4.bin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30.xml"/><Relationship Id="rId1" Type="http://schemas.openxmlformats.org/officeDocument/2006/relationships/vmlDrawing" Target="../drawings/vmlDrawing4.v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gams.com/doku.php?id=gdxrrw:interfacing_gams_and_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blog.modelworks.ch/" TargetMode="External"/><Relationship Id="rId4" Type="http://schemas.openxmlformats.org/officeDocument/2006/relationships/hyperlink" Target="http://www.gams.com/downloa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4stats.com/articles/popularit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4stats.com/articles/popularity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2"/>
          <p:cNvSpPr>
            <a:spLocks noChangeArrowheads="1"/>
          </p:cNvSpPr>
          <p:nvPr/>
        </p:nvSpPr>
        <p:spPr bwMode="auto">
          <a:xfrm>
            <a:off x="1833525" y="1895454"/>
            <a:ext cx="6500177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GDXRRW: 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Exchanging Data Between</a:t>
            </a:r>
          </a:p>
          <a:p>
            <a:pPr algn="l"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itchFamily="2" charset="2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GAMS and 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387" name="Rectangle 1134"/>
          <p:cNvSpPr>
            <a:spLocks noChangeArrowheads="1"/>
          </p:cNvSpPr>
          <p:nvPr/>
        </p:nvSpPr>
        <p:spPr bwMode="auto">
          <a:xfrm>
            <a:off x="1797012" y="4668046"/>
            <a:ext cx="5498300" cy="93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Steve </a:t>
            </a:r>
            <a:r>
              <a:rPr lang="en-US" sz="1600" dirty="0" err="1" smtClean="0">
                <a:solidFill>
                  <a:schemeClr val="tx1"/>
                </a:solidFill>
              </a:rPr>
              <a:t>Dirkse</a:t>
            </a:r>
            <a:r>
              <a:rPr lang="en-US" sz="1600" dirty="0" smtClean="0">
                <a:solidFill>
                  <a:schemeClr val="tx1"/>
                </a:solidFill>
              </a:rPr>
              <a:t>			</a:t>
            </a:r>
            <a:r>
              <a:rPr lang="en-US" sz="1600" b="0" dirty="0" smtClean="0">
                <a:solidFill>
                  <a:schemeClr val="accent4"/>
                </a:solidFill>
                <a:hlinkClick r:id="rId4"/>
              </a:rPr>
              <a:t>sdirkse@gams.com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GAMS Development Corporation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1600" b="0" dirty="0" smtClean="0">
                <a:solidFill>
                  <a:schemeClr val="tx1"/>
                </a:solidFill>
                <a:hlinkClick r:id="rId5"/>
              </a:rPr>
              <a:t>www.gams.com</a:t>
            </a:r>
            <a:endParaRPr lang="en-US" sz="1600" b="0" dirty="0" smtClean="0">
              <a:solidFill>
                <a:schemeClr val="tx1"/>
              </a:solidFill>
            </a:endParaRPr>
          </a:p>
        </p:txBody>
      </p:sp>
      <p:sp>
        <p:nvSpPr>
          <p:cNvPr id="16388" name="Rectangle 113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5830" y="1968480"/>
            <a:ext cx="339725" cy="177482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200" dirty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90759" y="6056313"/>
            <a:ext cx="4162482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ISMP Berlin         20 August  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has a wide variety of data types</a:t>
            </a:r>
          </a:p>
          <a:p>
            <a:r>
              <a:rPr lang="en-US" dirty="0" smtClean="0"/>
              <a:t>GDXRRW uses:</a:t>
            </a:r>
          </a:p>
          <a:p>
            <a:pPr lvl="1"/>
            <a:r>
              <a:rPr lang="en-US" dirty="0" smtClean="0"/>
              <a:t>numeric, character, logical</a:t>
            </a:r>
          </a:p>
          <a:p>
            <a:pPr lvl="1"/>
            <a:r>
              <a:rPr lang="en-US" dirty="0" smtClean="0"/>
              <a:t>scalar, vector, matrix, array</a:t>
            </a:r>
          </a:p>
          <a:p>
            <a:pPr lvl="1"/>
            <a:r>
              <a:rPr lang="en-US" dirty="0" smtClean="0"/>
              <a:t>List: collections of potentially unrelated objects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actors: efficient storage for names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ataframes</a:t>
            </a:r>
            <a:r>
              <a:rPr lang="en-US" dirty="0" smtClean="0"/>
              <a:t>: matrix with different modes per column</a:t>
            </a:r>
          </a:p>
          <a:p>
            <a:pPr lvl="2"/>
            <a:r>
              <a:rPr lang="en-US" dirty="0" smtClean="0"/>
              <a:t>E.g. cols 1 &amp; 2 strings, col 3 numeric</a:t>
            </a:r>
          </a:p>
          <a:p>
            <a:r>
              <a:rPr lang="en-US" dirty="0" smtClean="0"/>
              <a:t>R borrows from Perl</a:t>
            </a:r>
            <a:r>
              <a:rPr lang="en-US" dirty="0"/>
              <a:t>: TMTOWTDI</a:t>
            </a:r>
            <a:endParaRPr lang="en-US" dirty="0" smtClean="0"/>
          </a:p>
          <a:p>
            <a:pPr lvl="1"/>
            <a:r>
              <a:rPr lang="en-US" i="1" dirty="0" smtClean="0"/>
              <a:t>There’s more than one way to do it</a:t>
            </a:r>
          </a:p>
          <a:p>
            <a:pPr lvl="1"/>
            <a:r>
              <a:rPr lang="en-US" dirty="0" smtClean="0"/>
              <a:t>e.g. accessing a list via order or by name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matrix indexed by both integers and strings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Types and Formats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Simplicity: make the obvious choice</a:t>
            </a:r>
          </a:p>
          <a:p>
            <a:r>
              <a:rPr lang="en-US" dirty="0" smtClean="0"/>
              <a:t>Convenience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 the users what they want</a:t>
            </a:r>
          </a:p>
          <a:p>
            <a:pPr lvl="1"/>
            <a:r>
              <a:rPr lang="en-US" dirty="0" smtClean="0"/>
              <a:t>Map GDX data to oft-used, similar R data structures</a:t>
            </a:r>
          </a:p>
          <a:p>
            <a:pPr lvl="1"/>
            <a:r>
              <a:rPr lang="en-US" dirty="0" smtClean="0"/>
              <a:t>E.g. factors, data frames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Force of habit to consider speed and memory</a:t>
            </a:r>
          </a:p>
          <a:p>
            <a:pPr lvl="1"/>
            <a:r>
              <a:rPr lang="en-US" dirty="0" smtClean="0"/>
              <a:t>Sometimes conflicts with the R way</a:t>
            </a:r>
          </a:p>
          <a:p>
            <a:r>
              <a:rPr lang="en-US" dirty="0" smtClean="0"/>
              <a:t>Data mapping</a:t>
            </a:r>
          </a:p>
          <a:p>
            <a:pPr lvl="1"/>
            <a:r>
              <a:rPr lang="en-US" dirty="0" smtClean="0"/>
              <a:t>relational GDX data &lt;-&gt; multiple R possibilities</a:t>
            </a:r>
          </a:p>
          <a:p>
            <a:pPr lvl="1"/>
            <a:r>
              <a:rPr lang="en-US" dirty="0" smtClean="0"/>
              <a:t>No single right way to do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&amp; issues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90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504438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Data mapping issues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friends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(*,*)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valerie.erica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/;</a:t>
            </a: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execute_unload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'data1';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Data </a:t>
            </a:r>
            <a:r>
              <a:rPr lang="en-US" dirty="0" smtClean="0"/>
              <a:t>– data1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34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=‘full’))</a:t>
            </a:r>
          </a:p>
          <a:p>
            <a:r>
              <a:rPr lang="en-US" dirty="0" smtClean="0"/>
              <a:t>Each call reads a single set or parameter</a:t>
            </a:r>
          </a:p>
          <a:p>
            <a:pPr lvl="1"/>
            <a:r>
              <a:rPr lang="en-US" dirty="0" smtClean="0"/>
              <a:t>Reading GDX this way is efficient and simple</a:t>
            </a:r>
          </a:p>
          <a:p>
            <a:r>
              <a:rPr lang="en-US" dirty="0" smtClean="0"/>
              <a:t>Input list fields control what and how to return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name= 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xxxxx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dirty="0" smtClean="0"/>
              <a:t> – required, symbol name in GDX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form= ‘full’</a:t>
            </a:r>
            <a:r>
              <a:rPr lang="en-US" dirty="0" smtClean="0"/>
              <a:t>– return a full/dense result</a:t>
            </a:r>
          </a:p>
          <a:p>
            <a:r>
              <a:rPr lang="en-US" dirty="0" smtClean="0"/>
              <a:t>Result fields include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: a matrix of values (0/1 for sets)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the GAMS labels mapped to each dimension</a:t>
            </a:r>
          </a:p>
          <a:p>
            <a:r>
              <a:rPr lang="en-US" dirty="0" smtClean="0"/>
              <a:t>N.B.: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dense and potentially big: each dimension has cardinality of the universe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54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(‘d1’,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=‘full’,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compress=TRUE))</a:t>
            </a:r>
          </a:p>
          <a:p>
            <a:r>
              <a:rPr lang="en-US" dirty="0" smtClean="0"/>
              <a:t>Note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option</a:t>
            </a:r>
            <a:endParaRPr lang="en-US" dirty="0" smtClean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cs typeface="Courier New" pitchFamily="49" charset="0"/>
              </a:rPr>
              <a:t>compressed by removing empty rows/cols 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r$uels</a:t>
            </a:r>
            <a:r>
              <a:rPr lang="en-US" dirty="0" smtClean="0"/>
              <a:t> is also smaller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is still dense and potentially big, but each dimension has minimal cardinality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N.B.: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compress=TRUE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can squeeze out more than we intended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</a:t>
            </a:r>
            <a:r>
              <a:rPr lang="en-US" dirty="0" err="1" smtClean="0"/>
              <a:t>full’,compressed</a:t>
            </a:r>
            <a:r>
              <a:rPr lang="en-US" dirty="0" smtClean="0"/>
              <a:t>=TRUE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1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i1 &lt;- c("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i2 &lt;- c("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 &lt;- list(name='friends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form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='full',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=list(i1,i2))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('data1', o)</a:t>
            </a:r>
          </a:p>
          <a:p>
            <a:r>
              <a:rPr lang="en-US" dirty="0" smtClean="0"/>
              <a:t>Note </a:t>
            </a:r>
            <a:r>
              <a:rPr lang="en-US" dirty="0" smtClean="0"/>
              <a:t>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=list(i1,i2)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option</a:t>
            </a:r>
            <a:endParaRPr lang="en-US" dirty="0" smtClean="0"/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</a:t>
            </a:r>
            <a:r>
              <a:rPr lang="en-US" dirty="0" smtClean="0">
                <a:cs typeface="Courier New" pitchFamily="49" charset="0"/>
              </a:rPr>
              <a:t>as large as the Cartesian product i1 x i2 and is still dense</a:t>
            </a:r>
            <a:endParaRPr lang="en-US" dirty="0" smtClean="0">
              <a:cs typeface="Courier New" pitchFamily="49" charset="0"/>
            </a:endParaRP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r$uels</a:t>
            </a:r>
            <a:r>
              <a:rPr lang="en-US" dirty="0" smtClean="0"/>
              <a:t> </a:t>
            </a:r>
            <a:r>
              <a:rPr lang="en-US" dirty="0" smtClean="0"/>
              <a:t>is identical to the input </a:t>
            </a:r>
            <a:r>
              <a:rPr lang="en-US" dirty="0" err="1" smtClean="0"/>
              <a:t>uels</a:t>
            </a:r>
            <a:endParaRPr lang="en-US" dirty="0" smtClean="0"/>
          </a:p>
          <a:p>
            <a:pPr lvl="1"/>
            <a:r>
              <a:rPr lang="en-US" dirty="0" smtClean="0"/>
              <a:t>This mode filters and reorders data</a:t>
            </a:r>
          </a:p>
          <a:p>
            <a:pPr marL="274638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</a:t>
            </a:r>
            <a:r>
              <a:rPr lang="en-US" dirty="0" smtClean="0"/>
              <a:t>’,</a:t>
            </a:r>
            <a:r>
              <a:rPr lang="en-US" dirty="0" err="1" smtClean="0"/>
              <a:t>uels</a:t>
            </a:r>
            <a:r>
              <a:rPr lang="en-US" dirty="0" smtClean="0"/>
              <a:t>=xxx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6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 'daughters' 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 'people we know'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emily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friends(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d,p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/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valerie.erica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execute_unload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'data2';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Data </a:t>
            </a:r>
            <a:r>
              <a:rPr lang="en-US" dirty="0" smtClean="0"/>
              <a:t>– data2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00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We can create a filter by reading from GDX 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('data2',list(name='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d',compress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=TRUE))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('data2',list(name='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p',compress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=TRUE))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filt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&lt;- list(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dd$uels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[[1]],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pp$uels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[[1]])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&lt;- list(name='friends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form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='full',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('data1', o)</a:t>
            </a:r>
          </a:p>
          <a:p>
            <a:r>
              <a:rPr lang="en-US" dirty="0" smtClean="0"/>
              <a:t>Note that:</a:t>
            </a:r>
          </a:p>
          <a:p>
            <a:pPr lvl="1"/>
            <a:r>
              <a:rPr lang="en-US" dirty="0" smtClean="0"/>
              <a:t>The above technique is very reliable</a:t>
            </a:r>
            <a:endParaRPr lang="en-US" dirty="0" smtClean="0"/>
          </a:p>
          <a:p>
            <a:pPr lvl="1"/>
            <a:r>
              <a:rPr lang="en-US" dirty="0" smtClean="0">
                <a:cs typeface="Courier New" pitchFamily="49" charset="0"/>
              </a:rPr>
              <a:t>Filters </a:t>
            </a:r>
            <a:r>
              <a:rPr lang="en-US" dirty="0" smtClean="0">
                <a:cs typeface="Courier New" pitchFamily="49" charset="0"/>
              </a:rPr>
              <a:t>can be defined manually or automatically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Current work to automate this more</a:t>
            </a:r>
            <a:endParaRPr lang="en-US" dirty="0" smtClean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form=‘full</a:t>
            </a:r>
            <a:r>
              <a:rPr lang="en-US" dirty="0" smtClean="0"/>
              <a:t>’,</a:t>
            </a:r>
            <a:r>
              <a:rPr lang="en-US" dirty="0" err="1" smtClean="0"/>
              <a:t>uels</a:t>
            </a:r>
            <a:r>
              <a:rPr lang="en-US" dirty="0" smtClean="0"/>
              <a:t>=xxx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1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’,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list(name=‘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friends’,form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=‘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sparse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same </a:t>
            </a:r>
            <a:r>
              <a:rPr lang="en-US" dirty="0"/>
              <a:t>options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compressed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>
                <a:cs typeface="Courier New" pitchFamily="49" charset="0"/>
              </a:rPr>
              <a:t>) can be used</a:t>
            </a:r>
          </a:p>
          <a:p>
            <a:r>
              <a:rPr lang="en-US" dirty="0" smtClean="0">
                <a:cs typeface="Courier New" pitchFamily="49" charset="0"/>
              </a:rPr>
              <a:t>The same fields in the 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cs typeface="Courier New" pitchFamily="49" charset="0"/>
              </a:rPr>
              <a:t> will be returned, </a:t>
            </a:r>
            <a:r>
              <a:rPr lang="en-US" b="1" dirty="0" smtClean="0">
                <a:cs typeface="Courier New" pitchFamily="49" charset="0"/>
              </a:rPr>
              <a:t>except</a:t>
            </a:r>
            <a:endParaRPr lang="en-US" b="1" dirty="0" smtClean="0"/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will be a sparse representation of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from the full case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i,j,val</a:t>
            </a:r>
            <a:r>
              <a:rPr lang="en-US" dirty="0" smtClean="0">
                <a:cs typeface="Courier New" pitchFamily="49" charset="0"/>
              </a:rPr>
              <a:t>) or (i1,i2,i3,i4,…,</a:t>
            </a:r>
            <a:r>
              <a:rPr lang="en-US" dirty="0" err="1" smtClean="0">
                <a:cs typeface="Courier New" pitchFamily="49" charset="0"/>
              </a:rPr>
              <a:t>iN,val</a:t>
            </a:r>
            <a:r>
              <a:rPr lang="en-US" dirty="0" smtClean="0">
                <a:cs typeface="Courier New" pitchFamily="49" charset="0"/>
              </a:rPr>
              <a:t>) for parameters</a:t>
            </a:r>
          </a:p>
          <a:p>
            <a:pPr lvl="1"/>
            <a:r>
              <a:rPr lang="en-US" dirty="0">
                <a:cs typeface="Courier New" pitchFamily="49" charset="0"/>
              </a:rPr>
              <a:t>(</a:t>
            </a:r>
            <a:r>
              <a:rPr lang="en-US" dirty="0" err="1" smtClean="0">
                <a:cs typeface="Courier New" pitchFamily="49" charset="0"/>
              </a:rPr>
              <a:t>i,j</a:t>
            </a:r>
            <a:r>
              <a:rPr lang="en-US" dirty="0" smtClean="0"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or (i1,i2,i3,i4,…,</a:t>
            </a:r>
            <a:r>
              <a:rPr lang="en-US" dirty="0" err="1" smtClean="0"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) </a:t>
            </a:r>
            <a:r>
              <a:rPr lang="en-US" dirty="0">
                <a:cs typeface="Courier New" pitchFamily="49" charset="0"/>
              </a:rPr>
              <a:t>for </a:t>
            </a:r>
            <a:r>
              <a:rPr lang="en-US" dirty="0" smtClean="0">
                <a:cs typeface="Courier New" pitchFamily="49" charset="0"/>
              </a:rPr>
              <a:t>sets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N.B</a:t>
            </a:r>
            <a:r>
              <a:rPr lang="en-US" dirty="0" smtClean="0"/>
              <a:t>.: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r$val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has one row per element of 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</a:t>
            </a:r>
            <a:r>
              <a:rPr lang="en-US" dirty="0"/>
              <a:t>:</a:t>
            </a:r>
            <a:r>
              <a:rPr lang="en-US" dirty="0" smtClean="0"/>
              <a:t> form</a:t>
            </a:r>
            <a:r>
              <a:rPr lang="en-US" dirty="0" smtClean="0"/>
              <a:t>=‘</a:t>
            </a:r>
            <a:r>
              <a:rPr lang="en-US" dirty="0" smtClean="0"/>
              <a:t>sparse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57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Welcome/Agenda</a:t>
            </a:r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7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624664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readgdx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8056" y="5765832"/>
            <a:ext cx="845455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Joint work with Michael Ferris &amp; </a:t>
            </a:r>
            <a:r>
              <a:rPr lang="en-US" sz="2400" dirty="0" err="1" smtClean="0">
                <a:solidFill>
                  <a:schemeClr val="tx1"/>
                </a:solidFill>
              </a:rPr>
              <a:t>Renger</a:t>
            </a:r>
            <a:r>
              <a:rPr lang="en-US" sz="2400" dirty="0" smtClean="0">
                <a:solidFill>
                  <a:schemeClr val="tx1"/>
                </a:solidFill>
              </a:rPr>
              <a:t> van </a:t>
            </a:r>
            <a:r>
              <a:rPr lang="en-US" sz="2400" dirty="0" err="1" smtClean="0">
                <a:solidFill>
                  <a:schemeClr val="tx1"/>
                </a:solidFill>
              </a:rPr>
              <a:t>Nieuwkoop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C</a:t>
            </a:r>
            <a:r>
              <a:rPr lang="en-US" dirty="0" smtClean="0">
                <a:cs typeface="Courier New" pitchFamily="49" charset="0"/>
              </a:rPr>
              <a:t>onvenience wrappers handle special cases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Implemented in R source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Allows for customization, documentation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rgdx.set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(‘data1’,’friends’)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An R session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print(r)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(r)</a:t>
            </a:r>
            <a:r>
              <a:rPr lang="en-US" dirty="0" smtClean="0"/>
              <a:t> helps now</a:t>
            </a:r>
          </a:p>
          <a:p>
            <a:r>
              <a:rPr lang="en-US" dirty="0" smtClean="0"/>
              <a:t>Possible options include compression, filtering.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gdx.set</a:t>
            </a:r>
            <a:r>
              <a:rPr lang="en-US" dirty="0" smtClean="0"/>
              <a:t>: </a:t>
            </a:r>
            <a:r>
              <a:rPr lang="en-US" dirty="0" err="1" smtClean="0"/>
              <a:t>dataframe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04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29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504438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readgdx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err="1" smtClean="0">
                <a:solidFill>
                  <a:schemeClr val="tx2"/>
                </a:solidFill>
              </a:rPr>
              <a:t>writegdx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</p:txBody>
      </p:sp>
    </p:spTree>
    <p:extLst>
      <p:ext uri="{BB962C8B-B14F-4D97-AF65-F5344CB8AC3E}">
        <p14:creationId xmlns:p14="http://schemas.microsoft.com/office/powerpoint/2010/main" val="1055795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filename.gdx’,o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where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is a structure containing the result, i.e. output data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 is a structure of options controlling the read</a:t>
            </a:r>
          </a:p>
          <a:p>
            <a:r>
              <a:rPr lang="en-US" dirty="0" smtClean="0"/>
              <a:t>Each call reads a single set or parameter</a:t>
            </a:r>
          </a:p>
          <a:p>
            <a:pPr lvl="1"/>
            <a:r>
              <a:rPr lang="en-US" dirty="0" smtClean="0"/>
              <a:t>Reading GDX this way is efficient and simple</a:t>
            </a:r>
          </a:p>
          <a:p>
            <a:r>
              <a:rPr lang="en-US" dirty="0" smtClean="0"/>
              <a:t>Option fields include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name= 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xxxxx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dirty="0" smtClean="0"/>
              <a:t> – required, symbol name in GDX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form= ‘full’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‘sparse’</a:t>
            </a:r>
            <a:r>
              <a:rPr lang="en-US" dirty="0" smtClean="0"/>
              <a:t> – default sparse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compress= ‘true’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‘false’</a:t>
            </a:r>
            <a:r>
              <a:rPr lang="en-US" dirty="0" smtClean="0"/>
              <a:t> – default </a:t>
            </a:r>
            <a:r>
              <a:rPr lang="en-US" dirty="0" smtClean="0">
                <a:cs typeface="Courier New" pitchFamily="49" charset="0"/>
              </a:rPr>
              <a:t>false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optional filter/mapping for each dimension</a:t>
            </a:r>
          </a:p>
          <a:p>
            <a:r>
              <a:rPr lang="en-US" dirty="0" smtClean="0"/>
              <a:t>Result fields include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: the </a:t>
            </a:r>
            <a:r>
              <a:rPr lang="en-US" dirty="0" err="1" smtClean="0"/>
              <a:t>Matlab</a:t>
            </a:r>
            <a:r>
              <a:rPr lang="en-US" dirty="0" smtClean="0"/>
              <a:t> matrix, in full or sparse form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/>
              <a:t>: the GAMS labels mapped to each dimension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 – basic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2263806"/>
          </a:xfrm>
        </p:spPr>
        <p:txBody>
          <a:bodyPr/>
          <a:lstStyle/>
          <a:p>
            <a:r>
              <a:rPr lang="en-US" dirty="0" smtClean="0"/>
              <a:t>The interesting results are the values and UELs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j 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link(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‘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 to read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’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r.val and </a:t>
            </a:r>
            <a:r>
              <a:rPr lang="en-US" dirty="0" err="1" smtClean="0"/>
              <a:t>r.uels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51938" name="Picture 2"/>
          <p:cNvPicPr>
            <a:picLocks noChangeAspect="1" noChangeArrowheads="1"/>
          </p:cNvPicPr>
          <p:nvPr/>
        </p:nvPicPr>
        <p:blipFill>
          <a:blip r:embed="rId2" cstate="print"/>
          <a:srcRect l="5134" t="24639" r="54759" b="45627"/>
          <a:stretch>
            <a:fillRect/>
          </a:stretch>
        </p:blipFill>
        <p:spPr bwMode="auto">
          <a:xfrm>
            <a:off x="701622" y="4451706"/>
            <a:ext cx="2993709" cy="208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5134" t="60228" r="20535" b="10951"/>
          <a:stretch>
            <a:fillRect/>
          </a:stretch>
        </p:blipFill>
        <p:spPr bwMode="auto">
          <a:xfrm>
            <a:off x="3841383" y="4706955"/>
            <a:ext cx="5177082" cy="188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7996347" cy="149703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link(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‘set to read’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sandiego.chicago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full vs. sparse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2" cstate="print"/>
          <a:srcRect l="5783" t="60488" r="23133" b="14634"/>
          <a:stretch>
            <a:fillRect/>
          </a:stretch>
        </p:blipFill>
        <p:spPr bwMode="auto">
          <a:xfrm>
            <a:off x="541275" y="3794130"/>
            <a:ext cx="3872304" cy="20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84187" y="6094449"/>
            <a:ext cx="3103605" cy="35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Full (</a:t>
            </a:r>
            <a:r>
              <a:rPr lang="en-US" sz="2400" b="0" dirty="0" err="1" smtClean="0">
                <a:solidFill>
                  <a:schemeClr val="tx1"/>
                </a:solidFill>
              </a:rPr>
              <a:t>i.e</a:t>
            </a:r>
            <a:r>
              <a:rPr lang="en-US" sz="2400" b="0" dirty="0" smtClean="0">
                <a:solidFill>
                  <a:schemeClr val="tx1"/>
                </a:solidFill>
              </a:rPr>
              <a:t> dense) result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2721" y="6079333"/>
            <a:ext cx="3103605" cy="3562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tx1"/>
                </a:solidFill>
              </a:rPr>
              <a:t>Sparse result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50918" name="Picture 6"/>
          <p:cNvPicPr>
            <a:picLocks noChangeAspect="1" noChangeArrowheads="1"/>
          </p:cNvPicPr>
          <p:nvPr/>
        </p:nvPicPr>
        <p:blipFill>
          <a:blip r:embed="rId3" cstate="print"/>
          <a:srcRect l="6254" t="51089" r="46906" b="16634"/>
          <a:stretch>
            <a:fillRect/>
          </a:stretch>
        </p:blipFill>
        <p:spPr bwMode="auto">
          <a:xfrm>
            <a:off x="5594365" y="3713158"/>
            <a:ext cx="2424592" cy="219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filter is a list of labels - values whose labels are outside of this list are ignored.</a:t>
            </a:r>
          </a:p>
          <a:p>
            <a:r>
              <a:rPr lang="en-US" dirty="0" smtClean="0"/>
              <a:t>Filters are specified using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>
                <a:cs typeface="Courier New" pitchFamily="49" charset="0"/>
              </a:rPr>
              <a:t> field of the options</a:t>
            </a:r>
            <a:endParaRPr lang="en-US" dirty="0" smtClean="0"/>
          </a:p>
          <a:p>
            <a:pPr lvl="1"/>
            <a:r>
              <a:rPr lang="en-US" dirty="0" smtClean="0"/>
              <a:t>Each dimension has its own filter</a:t>
            </a:r>
          </a:p>
          <a:p>
            <a:pPr lvl="1"/>
            <a:r>
              <a:rPr lang="en-US" dirty="0" smtClean="0"/>
              <a:t>To filter nothing out, use the universe as a filter</a:t>
            </a:r>
          </a:p>
          <a:p>
            <a:pPr lvl="1"/>
            <a:r>
              <a:rPr lang="en-US" dirty="0" smtClean="0"/>
              <a:t>The result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uels</a:t>
            </a:r>
            <a:r>
              <a:rPr lang="en-US" dirty="0" smtClean="0">
                <a:cs typeface="Courier New" pitchFamily="49" charset="0"/>
              </a:rPr>
              <a:t> field duplicates the input options</a:t>
            </a:r>
            <a:endParaRPr lang="en-US" dirty="0" smtClean="0"/>
          </a:p>
          <a:p>
            <a:r>
              <a:rPr lang="en-US" dirty="0" smtClean="0"/>
              <a:t>Filters provide additional flexibility</a:t>
            </a:r>
          </a:p>
          <a:p>
            <a:pPr lvl="1"/>
            <a:r>
              <a:rPr lang="en-US" dirty="0" smtClean="0"/>
              <a:t>E.g. compressed reads remove all zero rows/cols</a:t>
            </a:r>
          </a:p>
          <a:p>
            <a:pPr lvl="1"/>
            <a:r>
              <a:rPr lang="en-US" dirty="0" smtClean="0"/>
              <a:t>Filters can reorder data as well as filter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filtered 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Matlab</a:t>
            </a:r>
            <a:r>
              <a:rPr lang="en-US" dirty="0" smtClean="0"/>
              <a:t> code below does a filtered read on our example data, returning an empty set.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o.name = 'link';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cell(1,2);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{1} = {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chicago','topeka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};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{2} = { 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seattle','sandiego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 };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o.uels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rgdx.gdx',o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– filtered reads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Difficult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58082" name="Picture 2"/>
          <p:cNvPicPr>
            <a:picLocks noChangeAspect="1" noChangeArrowheads="1"/>
          </p:cNvPicPr>
          <p:nvPr/>
        </p:nvPicPr>
        <p:blipFill>
          <a:blip r:embed="rId2" cstate="print"/>
          <a:srcRect l="5486" t="14629" r="26743" b="8229"/>
          <a:stretch>
            <a:fillRect/>
          </a:stretch>
        </p:blipFill>
        <p:spPr bwMode="auto">
          <a:xfrm>
            <a:off x="1504906" y="1555752"/>
            <a:ext cx="6207211" cy="529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CONVERT to dump the </a:t>
            </a:r>
            <a:r>
              <a:rPr lang="en-US" dirty="0" err="1" smtClean="0"/>
              <a:t>Jacobian</a:t>
            </a:r>
            <a:r>
              <a:rPr lang="en-US" dirty="0" smtClean="0"/>
              <a:t> to GDX</a:t>
            </a:r>
          </a:p>
          <a:p>
            <a:r>
              <a:rPr lang="en-US" dirty="0" smtClean="0"/>
              <a:t>A few </a:t>
            </a:r>
            <a:r>
              <a:rPr lang="en-US" dirty="0" err="1" smtClean="0"/>
              <a:t>Matlab</a:t>
            </a:r>
            <a:r>
              <a:rPr lang="en-US" dirty="0" smtClean="0"/>
              <a:t> lines give us an interesting picture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('dyngame.gdx');     universe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rFlags.name = 'I';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dyngame.gdx',rFlags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rFlags.name = 'J';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dyngame.gdx',rFlags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{1} = {universe{i.val}};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{2} = {universe{j.val}};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rFlags.name = 'A';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rFlags.uels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rFlags.form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'full';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dyngame.gdx',rFlags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% spy(A.val)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Readgdx</a:t>
            </a:r>
            <a:r>
              <a:rPr lang="en-US" dirty="0" smtClean="0"/>
              <a:t> - Visualizing the </a:t>
            </a:r>
            <a:r>
              <a:rPr lang="en-US" dirty="0" err="1" smtClean="0"/>
              <a:t>Jacobian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yng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0239" y="1611081"/>
            <a:ext cx="6995893" cy="52469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Jacobian</a:t>
            </a:r>
            <a:r>
              <a:rPr lang="en-US" dirty="0" smtClean="0"/>
              <a:t> Revealed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architecture with separation of:</a:t>
            </a:r>
          </a:p>
          <a:p>
            <a:pPr lvl="1"/>
            <a:r>
              <a:rPr lang="en-US" dirty="0" smtClean="0"/>
              <a:t>Model and data</a:t>
            </a:r>
          </a:p>
          <a:p>
            <a:pPr lvl="1"/>
            <a:r>
              <a:rPr lang="en-US" dirty="0" smtClean="0"/>
              <a:t>Model and user interface</a:t>
            </a:r>
          </a:p>
          <a:p>
            <a:r>
              <a:rPr lang="en-US" dirty="0" smtClean="0"/>
              <a:t>Open architecture and interfaces to other systems</a:t>
            </a:r>
          </a:p>
          <a:p>
            <a:pPr lvl="1"/>
            <a:r>
              <a:rPr lang="en-US" dirty="0" smtClean="0"/>
              <a:t>GDX (</a:t>
            </a:r>
            <a:r>
              <a:rPr lang="en-US" dirty="0" err="1" smtClean="0"/>
              <a:t>Gams</a:t>
            </a:r>
            <a:r>
              <a:rPr lang="en-US" dirty="0" smtClean="0"/>
              <a:t> Data </a:t>
            </a:r>
            <a:r>
              <a:rPr lang="en-US" dirty="0" err="1" smtClean="0"/>
              <a:t>eXchange</a:t>
            </a:r>
            <a:r>
              <a:rPr lang="en-US" dirty="0" smtClean="0"/>
              <a:t>) – data hugely important</a:t>
            </a:r>
          </a:p>
          <a:p>
            <a:pPr lvl="1"/>
            <a:r>
              <a:rPr lang="en-US" dirty="0" smtClean="0"/>
              <a:t>GDX tools (from GAMS and 3</a:t>
            </a:r>
            <a:r>
              <a:rPr lang="en-US" baseline="30000" dirty="0" smtClean="0"/>
              <a:t>rd</a:t>
            </a:r>
            <a:r>
              <a:rPr lang="en-US" dirty="0" smtClean="0"/>
              <a:t> parties)</a:t>
            </a:r>
          </a:p>
          <a:p>
            <a:pPr lvl="1"/>
            <a:r>
              <a:rPr lang="en-US" dirty="0" smtClean="0"/>
              <a:t>GDX API to exchange data with other apps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GAMS Philosophy 101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3322683" cy="270196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o.name = 'A';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o.form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'full';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o.compress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='true';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jac’,o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spy(A.val);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Model, Another </a:t>
            </a:r>
            <a:r>
              <a:rPr lang="en-US" dirty="0" err="1" smtClean="0"/>
              <a:t>Jacobian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4" descr="arrowhead_65.png"/>
          <p:cNvPicPr>
            <a:picLocks noChangeAspect="1"/>
          </p:cNvPicPr>
          <p:nvPr/>
        </p:nvPicPr>
        <p:blipFill>
          <a:blip r:embed="rId2" cstate="print"/>
          <a:srcRect l="15430" t="4572" r="15430" b="2286"/>
          <a:stretch>
            <a:fillRect/>
          </a:stretch>
        </p:blipFill>
        <p:spPr>
          <a:xfrm>
            <a:off x="3914766" y="1696002"/>
            <a:ext cx="5148333" cy="52017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7674" y="1785915"/>
            <a:ext cx="3176631" cy="4935560"/>
          </a:xfrm>
        </p:spPr>
        <p:txBody>
          <a:bodyPr/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bratu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o.name = 'I';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fname,o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o.name = ‘J';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fname,o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o.name =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vsol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o.form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'full';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d{1} = 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{i.val}};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d{2} = {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uni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{j.val}};</a:t>
            </a: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o.uels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rgdx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fname,o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surf(v.val)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a surface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 descr="obstBratu.png"/>
          <p:cNvPicPr>
            <a:picLocks noChangeAspect="1"/>
          </p:cNvPicPr>
          <p:nvPr/>
        </p:nvPicPr>
        <p:blipFill>
          <a:blip r:embed="rId2" cstate="print"/>
          <a:srcRect l="6858" r="5143"/>
          <a:stretch>
            <a:fillRect/>
          </a:stretch>
        </p:blipFill>
        <p:spPr>
          <a:xfrm>
            <a:off x="3805227" y="1911883"/>
            <a:ext cx="5326283" cy="45395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200" y="3132138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200" y="2466975"/>
            <a:ext cx="5678488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03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38325" y="3132138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38325" y="2466975"/>
            <a:ext cx="339725" cy="612775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Rectangle 7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13" r:id="rId13" imgW="0" imgH="0" progId="">
                  <p:embed/>
                </p:oleObj>
              </mc:Choice>
              <mc:Fallback>
                <p:oleObj r:id="rId13" imgW="0" imgH="0" progId="">
                  <p:embed/>
                  <p:pic>
                    <p:nvPicPr>
                      <p:cNvPr id="0" name="Rectangle 7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30438" y="3790950"/>
            <a:ext cx="5678487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33563" y="3790950"/>
            <a:ext cx="339725" cy="612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2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524125" y="2692400"/>
            <a:ext cx="4538102" cy="1698927"/>
          </a:xfrm>
          <a:noFill/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Background: why &amp; what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err="1" smtClean="0">
                <a:solidFill>
                  <a:schemeClr val="tx2"/>
                </a:solidFill>
              </a:rPr>
              <a:t>readgdx</a:t>
            </a:r>
            <a:r>
              <a:rPr lang="en-US" dirty="0" smtClean="0">
                <a:solidFill>
                  <a:schemeClr val="tx2"/>
                </a:solidFill>
              </a:rPr>
              <a:t>: overview and examples</a:t>
            </a:r>
          </a:p>
          <a:p>
            <a:pPr marL="0" indent="0" eaLnBrk="1" hangingPunct="1">
              <a:spcBef>
                <a:spcPct val="80000"/>
              </a:spcBef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Example use cases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enhancements are in progress</a:t>
            </a:r>
          </a:p>
          <a:p>
            <a:pPr lvl="1"/>
            <a:r>
              <a:rPr lang="en-US" dirty="0" smtClean="0"/>
              <a:t>Reading/writing equations and variables</a:t>
            </a:r>
          </a:p>
          <a:p>
            <a:pPr lvl="1"/>
            <a:r>
              <a:rPr lang="en-US" dirty="0" smtClean="0"/>
              <a:t>Make use of domain information where available</a:t>
            </a:r>
          </a:p>
          <a:p>
            <a:pPr lvl="1"/>
            <a:r>
              <a:rPr lang="en-US" dirty="0" smtClean="0"/>
              <a:t>Suggestions welcome!!</a:t>
            </a:r>
          </a:p>
          <a:p>
            <a:r>
              <a:rPr lang="en-US" dirty="0" smtClean="0"/>
              <a:t>We invite &amp; encourage you to use these tools</a:t>
            </a:r>
          </a:p>
          <a:p>
            <a:r>
              <a:rPr lang="en-US" dirty="0" smtClean="0"/>
              <a:t>For more information: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support.gams.com/doku.php?id=gdxrrw:interfacing_gams_and_r</a:t>
            </a:r>
            <a:r>
              <a:rPr lang="en-US" dirty="0" smtClean="0"/>
              <a:t> (GDXRRW Wiki, downloads, FAQ,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hlinkClick r:id="rId4"/>
              </a:rPr>
              <a:t>http://www.gams.com/download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(free GAMS downloads)</a:t>
            </a:r>
          </a:p>
          <a:p>
            <a:pPr lvl="1"/>
            <a:r>
              <a:rPr lang="en-US" dirty="0">
                <a:hlinkClick r:id="rId5"/>
              </a:rPr>
              <a:t>http://blog.modelworks.ch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</a:t>
            </a:r>
            <a:r>
              <a:rPr lang="en-US" dirty="0" err="1" smtClean="0"/>
              <a:t>Renger’s</a:t>
            </a:r>
            <a:r>
              <a:rPr lang="en-US" dirty="0" smtClean="0"/>
              <a:t> blog)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NewRoman" charset="0"/>
              </a:rPr>
              <a:t>Concluding Remarks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Fully precise – data are stored in a binary format</a:t>
            </a:r>
          </a:p>
          <a:p>
            <a:r>
              <a:rPr lang="en-US" dirty="0" smtClean="0"/>
              <a:t>Efficient: careful coding, </a:t>
            </a:r>
            <a:r>
              <a:rPr lang="en-US" dirty="0" err="1" smtClean="0"/>
              <a:t>sparsity</a:t>
            </a:r>
            <a:r>
              <a:rPr lang="en-US" dirty="0" smtClean="0"/>
              <a:t>, compression</a:t>
            </a:r>
          </a:p>
          <a:p>
            <a:r>
              <a:rPr lang="en-US" dirty="0" smtClean="0"/>
              <a:t>Supported by freely available utilities</a:t>
            </a:r>
          </a:p>
          <a:p>
            <a:r>
              <a:rPr lang="en-US" dirty="0" smtClean="0"/>
              <a:t>Standards-based: format is documented, tested, supported, and used in many applications</a:t>
            </a:r>
          </a:p>
          <a:p>
            <a:r>
              <a:rPr lang="en-US" dirty="0" smtClean="0"/>
              <a:t>Language independent: published interfaces for many languages, e.g. C/C++, C#, Java, VB</a:t>
            </a:r>
            <a:r>
              <a:rPr lang="en-US" dirty="0"/>
              <a:t>, Python, </a:t>
            </a:r>
            <a:r>
              <a:rPr lang="en-US" dirty="0" smtClean="0"/>
              <a:t>Delphi</a:t>
            </a:r>
          </a:p>
          <a:p>
            <a:r>
              <a:rPr lang="en-US" dirty="0" smtClean="0"/>
              <a:t>Validated data</a:t>
            </a:r>
          </a:p>
          <a:p>
            <a:pPr lvl="1"/>
            <a:r>
              <a:rPr lang="en-US" dirty="0" smtClean="0"/>
              <a:t>no syntax errors on read</a:t>
            </a:r>
          </a:p>
          <a:p>
            <a:pPr lvl="1"/>
            <a:r>
              <a:rPr lang="en-US" dirty="0" smtClean="0"/>
              <a:t>consistent: no duplicates, contradictions,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GDX Advantages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powerful, feature-packed software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Data analysis, manipulation, and visualization</a:t>
            </a:r>
          </a:p>
          <a:p>
            <a:pPr lvl="1"/>
            <a:r>
              <a:rPr lang="en-US" dirty="0" smtClean="0"/>
              <a:t>Programming – prototyping and development</a:t>
            </a:r>
          </a:p>
          <a:p>
            <a:pPr lvl="1"/>
            <a:r>
              <a:rPr lang="en-US" dirty="0" smtClean="0"/>
              <a:t>Application-specific packages – thousands available</a:t>
            </a:r>
          </a:p>
          <a:p>
            <a:pPr lvl="2"/>
            <a:r>
              <a:rPr lang="en-US" dirty="0" smtClean="0"/>
              <a:t>More statistics</a:t>
            </a:r>
          </a:p>
          <a:p>
            <a:pPr lvl="2"/>
            <a:r>
              <a:rPr lang="en-US" dirty="0" smtClean="0"/>
              <a:t>Finance</a:t>
            </a:r>
          </a:p>
          <a:p>
            <a:pPr lvl="2"/>
            <a:r>
              <a:rPr lang="en-US" dirty="0" smtClean="0"/>
              <a:t>Computation biology / bioinformatics </a:t>
            </a:r>
            <a:r>
              <a:rPr lang="en-US" i="1" dirty="0" smtClean="0"/>
              <a:t>(</a:t>
            </a:r>
            <a:r>
              <a:rPr lang="en-US" i="1" dirty="0" err="1" smtClean="0"/>
              <a:t>Bioconductor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 smtClean="0"/>
              <a:t>R is easy to install, update, and augment</a:t>
            </a:r>
          </a:p>
          <a:p>
            <a:r>
              <a:rPr lang="en-US" dirty="0" smtClean="0"/>
              <a:t>R is fun to use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00" y="1484784"/>
            <a:ext cx="6483808" cy="4559581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47672" y="5769260"/>
            <a:ext cx="79963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35877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98525" indent="-263525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173163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1441450" indent="-2667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18986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3558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28130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2702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Software used in data analysis competitions in 2011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r4stats.com/articles/popularity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7755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847672" y="6057292"/>
            <a:ext cx="799634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3413" indent="-35877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898525" indent="-263525" algn="l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173163" indent="-273050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1441450" indent="-266700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18986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3558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28130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270250" indent="-266700" algn="l" rtl="0" fontAlgn="base">
              <a:spcBef>
                <a:spcPct val="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Language use survey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r4stats.com/articles/popularity</a:t>
            </a:r>
            <a:endParaRPr 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9" y="1600200"/>
            <a:ext cx="6170038" cy="4428198"/>
          </a:xfrm>
        </p:spPr>
      </p:pic>
    </p:spTree>
    <p:extLst>
      <p:ext uri="{BB962C8B-B14F-4D97-AF65-F5344CB8AC3E}">
        <p14:creationId xmlns:p14="http://schemas.microsoft.com/office/powerpoint/2010/main" val="2062752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GAMS &amp; GDX use a </a:t>
            </a:r>
            <a:r>
              <a:rPr lang="en-US" i="1" dirty="0" smtClean="0"/>
              <a:t>relational</a:t>
            </a:r>
            <a:r>
              <a:rPr lang="en-US" dirty="0" smtClean="0"/>
              <a:t> data model</a:t>
            </a:r>
          </a:p>
          <a:p>
            <a:pPr lvl="1"/>
            <a:r>
              <a:rPr lang="en-US" dirty="0" smtClean="0"/>
              <a:t>Parameters and sets are indexed by </a:t>
            </a:r>
            <a:r>
              <a:rPr lang="en-US" i="1" dirty="0" smtClean="0"/>
              <a:t>labels</a:t>
            </a:r>
            <a:r>
              <a:rPr lang="en-US" dirty="0" smtClean="0"/>
              <a:t>, not integers</a:t>
            </a:r>
          </a:p>
          <a:p>
            <a:pPr lvl="1"/>
            <a:r>
              <a:rPr lang="en-US" dirty="0" smtClean="0"/>
              <a:t>The union of labels used forms an ordered universe</a:t>
            </a:r>
          </a:p>
          <a:p>
            <a:r>
              <a:rPr lang="en-US" dirty="0" smtClean="0"/>
              <a:t>Data is stored in </a:t>
            </a:r>
            <a:r>
              <a:rPr lang="en-US" i="1" dirty="0" smtClean="0"/>
              <a:t>sparse form</a:t>
            </a:r>
          </a:p>
          <a:p>
            <a:r>
              <a:rPr lang="en-US" dirty="0" smtClean="0"/>
              <a:t>Set data – a collection of labels is a set</a:t>
            </a:r>
          </a:p>
          <a:p>
            <a:pPr lvl="1"/>
            <a:r>
              <a:rPr lang="en-US" dirty="0" smtClean="0"/>
              <a:t>One-dimensional sets make the foundation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-dimensional </a:t>
            </a:r>
            <a:r>
              <a:rPr lang="en-US" dirty="0" err="1" smtClean="0"/>
              <a:t>tuples</a:t>
            </a:r>
            <a:r>
              <a:rPr lang="en-US" dirty="0" smtClean="0"/>
              <a:t> build (sub)sets from this</a:t>
            </a:r>
          </a:p>
          <a:p>
            <a:r>
              <a:rPr lang="en-US" dirty="0" smtClean="0"/>
              <a:t>Parameter data – numeric</a:t>
            </a:r>
          </a:p>
          <a:p>
            <a:pPr lvl="1"/>
            <a:r>
              <a:rPr lang="en-US" dirty="0" smtClean="0"/>
              <a:t>Behave like </a:t>
            </a:r>
            <a:r>
              <a:rPr lang="en-US" i="1" dirty="0" smtClean="0"/>
              <a:t>N</a:t>
            </a:r>
            <a:r>
              <a:rPr lang="en-US" dirty="0" smtClean="0"/>
              <a:t>-dim sets, but with values</a:t>
            </a:r>
          </a:p>
          <a:p>
            <a:r>
              <a:rPr lang="en-US" dirty="0" smtClean="0"/>
              <a:t>Special values – INF, </a:t>
            </a:r>
            <a:r>
              <a:rPr lang="en-US" dirty="0" err="1" smtClean="0"/>
              <a:t>eps</a:t>
            </a:r>
            <a:r>
              <a:rPr lang="en-US" dirty="0" smtClean="0"/>
              <a:t>, NA (missing)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GAMS Data Format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people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zoe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emily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 friends(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people,people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/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annika.zoe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elise.annie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michelle.emily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valerie.erica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GAMS Data -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47E525-4182-4002-B656-FEA25787BC0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5428&quot;/&gt;&lt;partner val=&quot;53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 val=&quot;.&quot;&gt;.&lt;/m_chDecimalSymbol&gt;&lt;m_nGroupingDigits val=&quot;3&quot;/&gt;&lt;m_chGroupingSymbol val=&quot;,&quot;&gt;,&lt;/m_chGroupingSymbol&gt;&lt;/m_precDefault&gt;&lt;/CDefaultPrec&gt;&lt;/root&gt;"/>
  <p:tag name="THINKCELLUNDODONOTDELETE" val="4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xhVJSmF1fECAWLtimLz0L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dbj8C8kIBUKIzcLMz09E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f_Ew8s03xEGOqoCoDGYi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9QMqp087EmivSHxC.mk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cx1wGokhrkSgeRAWtXSL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3_lJ8kusEGih2mq3zJ0yg"/>
</p:tagLst>
</file>

<file path=ppt/theme/theme1.xml><?xml version="1.0" encoding="utf-8"?>
<a:theme xmlns:a="http://schemas.openxmlformats.org/drawingml/2006/main" name="masterlayout-gam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F8F8"/>
      </a:accent1>
      <a:accent2>
        <a:srgbClr val="DDDDDD"/>
      </a:accent2>
      <a:accent3>
        <a:srgbClr val="FFFFFF"/>
      </a:accent3>
      <a:accent4>
        <a:srgbClr val="FF6600"/>
      </a:accent4>
      <a:accent5>
        <a:srgbClr val="FBFBFB"/>
      </a:accent5>
      <a:accent6>
        <a:srgbClr val="C8C8C8"/>
      </a:accent6>
      <a:hlink>
        <a:srgbClr val="FF6600"/>
      </a:hlink>
      <a:folHlink>
        <a:srgbClr val="FF6600"/>
      </a:folHlink>
    </a:clrScheme>
    <a:fontScheme name="masterlayout-gam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asterlayout-ga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layout-gam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AEAEAE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A1A1A1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layout-gams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8F8F8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C8C8C8"/>
        </a:accent6>
        <a:hlink>
          <a:srgbClr val="00CC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masterlayout-gams</Template>
  <TotalTime>5997</TotalTime>
  <Words>1830</Words>
  <Application>Microsoft Office PowerPoint</Application>
  <PresentationFormat>On-screen Show (4:3)</PresentationFormat>
  <Paragraphs>319</Paragraphs>
  <Slides>33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masterlayout-gams</vt:lpstr>
      <vt:lpstr>PowerPoint Presentation</vt:lpstr>
      <vt:lpstr>Welcome/Agenda</vt:lpstr>
      <vt:lpstr>GAMS Philosophy 101</vt:lpstr>
      <vt:lpstr>GDX Advantages</vt:lpstr>
      <vt:lpstr>Why R?</vt:lpstr>
      <vt:lpstr>Why R?</vt:lpstr>
      <vt:lpstr>Why R?</vt:lpstr>
      <vt:lpstr>The GAMS Data Format</vt:lpstr>
      <vt:lpstr>GAMS Data - Example</vt:lpstr>
      <vt:lpstr>R Data Types and Formats</vt:lpstr>
      <vt:lpstr>Design goals &amp; issues </vt:lpstr>
      <vt:lpstr>PowerPoint Presentation</vt:lpstr>
      <vt:lpstr>Example Data – data1</vt:lpstr>
      <vt:lpstr>rgdx: form=‘full’</vt:lpstr>
      <vt:lpstr>rgdx: form=‘full’,compressed=TRUE</vt:lpstr>
      <vt:lpstr>rgdx: form=‘full’,uels=xxx</vt:lpstr>
      <vt:lpstr>Example Data – data2</vt:lpstr>
      <vt:lpstr>rgdx: form=‘full’,uels=xxx</vt:lpstr>
      <vt:lpstr>rgdx: form=‘sparse’</vt:lpstr>
      <vt:lpstr>rgdx.set: dataframe output</vt:lpstr>
      <vt:lpstr>PowerPoint Presentation</vt:lpstr>
      <vt:lpstr>Readgdx  – basic syntax</vt:lpstr>
      <vt:lpstr>Readgdx – r.val and r.uels</vt:lpstr>
      <vt:lpstr>Readgdx – full vs. sparse</vt:lpstr>
      <vt:lpstr>Readgdx – filtered reads</vt:lpstr>
      <vt:lpstr>Readgdx – filtered reads</vt:lpstr>
      <vt:lpstr>A Difficult Model</vt:lpstr>
      <vt:lpstr>Readgdx - Visualizing the Jacobian</vt:lpstr>
      <vt:lpstr>The Jacobian Revealed</vt:lpstr>
      <vt:lpstr>Another Model, Another Jacobian</vt:lpstr>
      <vt:lpstr>Visualizing a surface</vt:lpstr>
      <vt:lpstr>PowerPoint Presentation</vt:lpstr>
      <vt:lpstr>Concluding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Dirkse</dc:creator>
  <cp:lastModifiedBy>sdirkse</cp:lastModifiedBy>
  <cp:revision>1146</cp:revision>
  <cp:lastPrinted>2006-08-22T11:18:49Z</cp:lastPrinted>
  <dcterms:created xsi:type="dcterms:W3CDTF">2001-09-04T21:31:19Z</dcterms:created>
  <dcterms:modified xsi:type="dcterms:W3CDTF">2012-08-18T04:26:13Z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Title">
    <vt:lpwstr>PowerPoint Presentation</vt:lpwstr>
  </property>
  <property fmtid="{D5CDD505-2E9C-101B-9397-08002B2CF9AE}" pid="4" name="Final">
    <vt:bool>true</vt:bool>
  </property>
  <property fmtid="{D5CDD505-2E9C-101B-9397-08002B2CF9AE}" pid="5" name="Event">
    <vt:lpwstr/>
  </property>
  <property fmtid="{D5CDD505-2E9C-101B-9397-08002B2CF9AE}" pid="6" name="Delivery Date">
    <vt:lpwstr/>
  </property>
  <property fmtid="{D5CDD505-2E9C-101B-9397-08002B2CF9AE}" pid="7" name="docid">
    <vt:lpwstr/>
  </property>
</Properties>
</file>