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handoutMasterIdLst>
    <p:handoutMasterId r:id="rId28"/>
  </p:handoutMasterIdLst>
  <p:sldIdLst>
    <p:sldId id="458" r:id="rId2"/>
    <p:sldId id="483" r:id="rId3"/>
    <p:sldId id="507" r:id="rId4"/>
    <p:sldId id="508" r:id="rId5"/>
    <p:sldId id="509" r:id="rId6"/>
    <p:sldId id="533" r:id="rId7"/>
    <p:sldId id="534" r:id="rId8"/>
    <p:sldId id="510" r:id="rId9"/>
    <p:sldId id="513" r:id="rId10"/>
    <p:sldId id="511" r:id="rId11"/>
    <p:sldId id="512" r:id="rId12"/>
    <p:sldId id="505" r:id="rId13"/>
    <p:sldId id="540" r:id="rId14"/>
    <p:sldId id="536" r:id="rId15"/>
    <p:sldId id="537" r:id="rId16"/>
    <p:sldId id="538" r:id="rId17"/>
    <p:sldId id="541" r:id="rId18"/>
    <p:sldId id="539" r:id="rId19"/>
    <p:sldId id="542" r:id="rId20"/>
    <p:sldId id="543" r:id="rId21"/>
    <p:sldId id="506" r:id="rId22"/>
    <p:sldId id="544" r:id="rId23"/>
    <p:sldId id="545" r:id="rId24"/>
    <p:sldId id="546" r:id="rId25"/>
    <p:sldId id="474" r:id="rId26"/>
  </p:sldIdLst>
  <p:sldSz cx="9144000" cy="6858000" type="screen4x3"/>
  <p:notesSz cx="6858000" cy="9296400"/>
  <p:custDataLst>
    <p:tags r:id="rId29"/>
  </p:custDataLst>
  <p:defaultTextStyle>
    <a:defPPr>
      <a:defRPr lang="en-US"/>
    </a:defPPr>
    <a:lvl1pPr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3399FF"/>
    <a:srgbClr val="0099FF"/>
    <a:srgbClr val="0099CC"/>
    <a:srgbClr val="FF9933"/>
    <a:srgbClr val="FF3300"/>
    <a:srgbClr val="3366CC"/>
    <a:srgbClr val="0066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2540" autoAdjust="0"/>
  </p:normalViewPr>
  <p:slideViewPr>
    <p:cSldViewPr snapToObjects="1">
      <p:cViewPr varScale="1">
        <p:scale>
          <a:sx n="68" d="100"/>
          <a:sy n="68" d="100"/>
        </p:scale>
        <p:origin x="-1296" y="-96"/>
      </p:cViewPr>
      <p:guideLst>
        <p:guide orient="horz" pos="1595"/>
        <p:guide orient="horz" pos="4264"/>
        <p:guide pos="1859"/>
        <p:guide pos="4824"/>
        <p:guide pos="4967"/>
      </p:guideLst>
    </p:cSldViewPr>
  </p:slideViewPr>
  <p:outlineViewPr>
    <p:cViewPr>
      <p:scale>
        <a:sx n="33" d="100"/>
        <a:sy n="33" d="100"/>
      </p:scale>
      <p:origin x="0" y="12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2136" y="-102"/>
      </p:cViewPr>
      <p:guideLst>
        <p:guide orient="horz" pos="292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7AC2C5-51BF-4F6A-8F48-E3628CC33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B05C2F1-B6F0-4980-8561-B751F33A5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0BC0-2B2F-4F67-B9CC-CAE79DCEC63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Welcome, thank</a:t>
            </a:r>
            <a:r>
              <a:rPr lang="en-US" baseline="0" dirty="0" smtClean="0"/>
              <a:t> audience.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4935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9" name="Rectangle 13"/>
          <p:cNvSpPr>
            <a:spLocks noChangeArrowheads="1"/>
          </p:cNvSpPr>
          <p:nvPr userDrawn="1"/>
        </p:nvSpPr>
        <p:spPr bwMode="auto">
          <a:xfrm>
            <a:off x="12700" y="555625"/>
            <a:ext cx="9131300" cy="4953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001713"/>
            <a:ext cx="8667750" cy="5984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570913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1" name="Picture 6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5" name="Picture 10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8638" y="6421485"/>
            <a:ext cx="46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647E525-4182-4002-B656-FEA25787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0" r:id="rId2"/>
    <p:sldLayoutId id="2147483699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358775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898525" indent="-263525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73163" indent="-273050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1441450" indent="-2667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8986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3558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28130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2702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hyperlink" Target="http://www.gams.com/" TargetMode="External"/><Relationship Id="rId4" Type="http://schemas.openxmlformats.org/officeDocument/2006/relationships/hyperlink" Target="mailto:jhjagla@gam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oleObject" Target="../embeddings/oleObject1.bin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gams.com/doku.php?id=gdxrrw:interfacing_gams_and_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odelworks.ch/" TargetMode="External"/><Relationship Id="rId4" Type="http://schemas.openxmlformats.org/officeDocument/2006/relationships/hyperlink" Target="http://www.gams.com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4stats.com/articles/popular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4stats.com/articles/popularity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2"/>
          <p:cNvSpPr>
            <a:spLocks noChangeArrowheads="1"/>
          </p:cNvSpPr>
          <p:nvPr/>
        </p:nvSpPr>
        <p:spPr bwMode="auto">
          <a:xfrm>
            <a:off x="1833525" y="1895454"/>
            <a:ext cx="650017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GDXRRW: 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Exchanging Data Between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GAMS and 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87" name="Rectangle 1134"/>
          <p:cNvSpPr>
            <a:spLocks noChangeArrowheads="1"/>
          </p:cNvSpPr>
          <p:nvPr/>
        </p:nvSpPr>
        <p:spPr bwMode="auto">
          <a:xfrm>
            <a:off x="1797012" y="4668046"/>
            <a:ext cx="5498300" cy="93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Steve </a:t>
            </a:r>
            <a:r>
              <a:rPr lang="en-US" sz="1600" dirty="0" err="1" smtClean="0">
                <a:solidFill>
                  <a:schemeClr val="tx1"/>
                </a:solidFill>
              </a:rPr>
              <a:t>Dirkse</a:t>
            </a:r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b="0" dirty="0" smtClean="0">
                <a:solidFill>
                  <a:schemeClr val="accent4"/>
                </a:solidFill>
                <a:hlinkClick r:id="rId4"/>
              </a:rPr>
              <a:t>sdirkse@gams.com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GAMS Development Corporation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0" dirty="0" smtClean="0">
                <a:solidFill>
                  <a:schemeClr val="tx1"/>
                </a:solidFill>
                <a:hlinkClick r:id="rId5"/>
              </a:rPr>
              <a:t>www.gams.com</a:t>
            </a:r>
            <a:endParaRPr lang="en-US" sz="1600" b="0" dirty="0" smtClean="0">
              <a:solidFill>
                <a:schemeClr val="tx1"/>
              </a:solidFill>
            </a:endParaRPr>
          </a:p>
        </p:txBody>
      </p:sp>
      <p:sp>
        <p:nvSpPr>
          <p:cNvPr id="16388" name="Rectangle 113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5830" y="1968480"/>
            <a:ext cx="339725" cy="177482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0759" y="6056313"/>
            <a:ext cx="416248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ISMP Berlin         20 August 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wide variety of data types</a:t>
            </a:r>
          </a:p>
          <a:p>
            <a:r>
              <a:rPr lang="en-US" dirty="0" smtClean="0"/>
              <a:t>GDXRRW uses:</a:t>
            </a:r>
          </a:p>
          <a:p>
            <a:pPr lvl="1"/>
            <a:r>
              <a:rPr lang="en-US" dirty="0" smtClean="0"/>
              <a:t>numeric, character, logical</a:t>
            </a:r>
          </a:p>
          <a:p>
            <a:pPr lvl="1"/>
            <a:r>
              <a:rPr lang="en-US" dirty="0" smtClean="0"/>
              <a:t>scalar, vector, matrix, array</a:t>
            </a:r>
          </a:p>
          <a:p>
            <a:pPr lvl="1"/>
            <a:r>
              <a:rPr lang="en-US" dirty="0" smtClean="0"/>
              <a:t>List: collections of potentially dissimilar objects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actors: efficient storage for names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ataframes</a:t>
            </a:r>
            <a:r>
              <a:rPr lang="en-US" dirty="0" smtClean="0"/>
              <a:t>: matrix with different modes per column</a:t>
            </a:r>
          </a:p>
          <a:p>
            <a:pPr lvl="2"/>
            <a:r>
              <a:rPr lang="en-US" dirty="0" smtClean="0"/>
              <a:t>E.g. cols 1 &amp; 2 strings, col 3 numeric</a:t>
            </a:r>
          </a:p>
          <a:p>
            <a:r>
              <a:rPr lang="en-US" dirty="0" smtClean="0"/>
              <a:t>R borrows from Perl</a:t>
            </a:r>
            <a:r>
              <a:rPr lang="en-US" dirty="0"/>
              <a:t>: TMTOWTDI</a:t>
            </a:r>
            <a:endParaRPr lang="en-US" dirty="0" smtClean="0"/>
          </a:p>
          <a:p>
            <a:pPr lvl="1"/>
            <a:r>
              <a:rPr lang="en-US" i="1" dirty="0" smtClean="0"/>
              <a:t>There’s more than one way to do it</a:t>
            </a:r>
          </a:p>
          <a:p>
            <a:pPr lvl="1"/>
            <a:r>
              <a:rPr lang="en-US" dirty="0" smtClean="0"/>
              <a:t>e.g. accessing a list via index position or name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matrix indexed by both integers and strings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Types and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Simplicity: make the obvious choice</a:t>
            </a:r>
          </a:p>
          <a:p>
            <a:r>
              <a:rPr lang="en-US" dirty="0" smtClean="0"/>
              <a:t>Convenience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 the users what they want</a:t>
            </a:r>
          </a:p>
          <a:p>
            <a:pPr lvl="1"/>
            <a:r>
              <a:rPr lang="en-US" dirty="0" smtClean="0"/>
              <a:t>Map GDX data to oft-used, similar R data structures</a:t>
            </a:r>
          </a:p>
          <a:p>
            <a:pPr lvl="1"/>
            <a:r>
              <a:rPr lang="en-US" dirty="0" smtClean="0"/>
              <a:t>E.g. factors, data frames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Force of habit to consider speed and memory</a:t>
            </a:r>
          </a:p>
          <a:p>
            <a:pPr lvl="1"/>
            <a:r>
              <a:rPr lang="en-US" dirty="0" smtClean="0"/>
              <a:t>Sometimes conflicts with the R way</a:t>
            </a:r>
          </a:p>
          <a:p>
            <a:r>
              <a:rPr lang="en-US" dirty="0" smtClean="0"/>
              <a:t>Data mapping</a:t>
            </a:r>
          </a:p>
          <a:p>
            <a:pPr lvl="1"/>
            <a:r>
              <a:rPr lang="en-US" dirty="0" smtClean="0"/>
              <a:t>relational GDX data &lt;-&gt; multiple R possibilities</a:t>
            </a:r>
          </a:p>
          <a:p>
            <a:pPr lvl="1"/>
            <a:r>
              <a:rPr lang="en-US" dirty="0" smtClean="0"/>
              <a:t>No single right way to do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&amp; issues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04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338874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Data mapping issues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Example use </a:t>
            </a:r>
            <a:r>
              <a:rPr lang="en-US" dirty="0" smtClean="0">
                <a:solidFill>
                  <a:schemeClr val="tx2"/>
                </a:solidFill>
              </a:rPr>
              <a:t>cases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friends(*,*)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valerie.erica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execute_unload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'data1';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– data1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34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=‘full’))</a:t>
            </a:r>
          </a:p>
          <a:p>
            <a:r>
              <a:rPr lang="en-US" dirty="0" smtClean="0"/>
              <a:t>Each 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Input list fields control what and how to return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– return a full/dense result</a:t>
            </a:r>
          </a:p>
          <a:p>
            <a:r>
              <a:rPr lang="en-US" dirty="0" smtClean="0"/>
              <a:t>Result 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a matrix of values (0/1 for sets)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dimension</a:t>
            </a:r>
          </a:p>
          <a:p>
            <a:r>
              <a:rPr lang="en-US" dirty="0" smtClean="0"/>
              <a:t>N.B.: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dense and potentially big: each dimension has cardinality of the universe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4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compress=TRUE))</a:t>
            </a:r>
          </a:p>
          <a:p>
            <a:r>
              <a:rPr lang="en-US" dirty="0" smtClean="0"/>
              <a:t>Note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compressed by removing empty rows/cols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r$uels</a:t>
            </a:r>
            <a:r>
              <a:rPr lang="en-US" dirty="0" smtClean="0"/>
              <a:t> is also smaller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still dense and potentially big, but each dimension has minimal cardinality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N.B.: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can squeeze out more than we intended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</a:t>
            </a:r>
            <a:r>
              <a:rPr lang="en-US" dirty="0" err="1" smtClean="0"/>
              <a:t>full’,</a:t>
            </a:r>
            <a:r>
              <a:rPr lang="en-US" dirty="0" err="1" smtClean="0"/>
              <a:t>compress</a:t>
            </a:r>
            <a:r>
              <a:rPr lang="en-US" dirty="0" smtClean="0"/>
              <a:t>=TRUE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1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i1 &lt;- c("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i2 &lt;- 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 &lt;- list(name='friends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='full',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=list(i1,i2))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('data1', o)</a:t>
            </a:r>
          </a:p>
          <a:p>
            <a:r>
              <a:rPr lang="en-US" dirty="0" smtClean="0"/>
              <a:t>Note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=list(i1,i2)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Each dimension has its own filter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as large as the Cartesian product i1 x i2 and is still dense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r$uels</a:t>
            </a:r>
            <a:r>
              <a:rPr lang="en-US" dirty="0" smtClean="0"/>
              <a:t> is identical to the input </a:t>
            </a:r>
            <a:r>
              <a:rPr lang="en-US" dirty="0" err="1" smtClean="0"/>
              <a:t>uels</a:t>
            </a:r>
            <a:endParaRPr lang="en-US" dirty="0" smtClean="0"/>
          </a:p>
          <a:p>
            <a:pPr lvl="1"/>
            <a:r>
              <a:rPr lang="en-US" dirty="0" smtClean="0"/>
              <a:t>This mode filters and reorders data</a:t>
            </a:r>
          </a:p>
          <a:p>
            <a:pPr marL="274638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form=‘full’,</a:t>
            </a:r>
            <a:r>
              <a:rPr lang="en-US" dirty="0" err="1" smtClean="0"/>
              <a:t>uels</a:t>
            </a:r>
            <a:r>
              <a:rPr lang="en-US" dirty="0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6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 'daughters'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 'people we know'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d,p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valerie.erica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execute_unload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'data2';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– data2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00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We can create a filter by reading from GDX 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('data2',list(name='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d',compress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=TRUE))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('data2',list(name='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p',compress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=TRUE))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&lt;- list(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dd$uels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[[1]],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pp$uels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[[1]])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&lt;- list(name='friends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='full',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('data1', o)</a:t>
            </a:r>
          </a:p>
          <a:p>
            <a:r>
              <a:rPr lang="en-US" dirty="0" smtClean="0"/>
              <a:t>Note that:</a:t>
            </a:r>
          </a:p>
          <a:p>
            <a:pPr lvl="1"/>
            <a:r>
              <a:rPr lang="en-US" dirty="0" smtClean="0"/>
              <a:t>The above technique is very reliable</a:t>
            </a:r>
          </a:p>
          <a:p>
            <a:pPr lvl="1"/>
            <a:r>
              <a:rPr lang="en-US" dirty="0" smtClean="0"/>
              <a:t>The universe can be used: no filtering or reordering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Filters can be defined manually or automatically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Current work to automate this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form=‘full’,</a:t>
            </a:r>
            <a:r>
              <a:rPr lang="en-US" dirty="0" err="1" smtClean="0"/>
              <a:t>uels</a:t>
            </a:r>
            <a:r>
              <a:rPr lang="en-US" dirty="0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1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=‘sparse’))</a:t>
            </a:r>
          </a:p>
          <a:p>
            <a:r>
              <a:rPr lang="en-US" dirty="0" smtClean="0"/>
              <a:t>The same </a:t>
            </a:r>
            <a:r>
              <a:rPr lang="en-US" dirty="0"/>
              <a:t>options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compressed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) can be used</a:t>
            </a:r>
          </a:p>
          <a:p>
            <a:r>
              <a:rPr lang="en-US" dirty="0" smtClean="0">
                <a:cs typeface="Courier New" pitchFamily="49" charset="0"/>
              </a:rPr>
              <a:t>The same fields in the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cs typeface="Courier New" pitchFamily="49" charset="0"/>
              </a:rPr>
              <a:t> will be returned, </a:t>
            </a:r>
            <a:r>
              <a:rPr lang="en-US" b="1" dirty="0" smtClean="0">
                <a:cs typeface="Courier New" pitchFamily="49" charset="0"/>
              </a:rPr>
              <a:t>except</a:t>
            </a:r>
            <a:endParaRPr lang="en-US" b="1" dirty="0" smtClean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will be a sparse representation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from the full case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i,j,val</a:t>
            </a:r>
            <a:r>
              <a:rPr lang="en-US" dirty="0" smtClean="0">
                <a:cs typeface="Courier New" pitchFamily="49" charset="0"/>
              </a:rPr>
              <a:t>) or (i1,i2,i3,i4,…,</a:t>
            </a:r>
            <a:r>
              <a:rPr lang="en-US" dirty="0" err="1" smtClean="0">
                <a:cs typeface="Courier New" pitchFamily="49" charset="0"/>
              </a:rPr>
              <a:t>iN,val</a:t>
            </a:r>
            <a:r>
              <a:rPr lang="en-US" dirty="0" smtClean="0">
                <a:cs typeface="Courier New" pitchFamily="49" charset="0"/>
              </a:rPr>
              <a:t>) for parameters</a:t>
            </a:r>
          </a:p>
          <a:p>
            <a:pPr lvl="1"/>
            <a:r>
              <a:rPr lang="en-US" dirty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i,j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or (i1,i2,i3,i4,…,</a:t>
            </a:r>
            <a:r>
              <a:rPr lang="en-US" dirty="0" err="1" smtClean="0"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for </a:t>
            </a:r>
            <a:r>
              <a:rPr lang="en-US" dirty="0" smtClean="0">
                <a:cs typeface="Courier New" pitchFamily="49" charset="0"/>
              </a:rPr>
              <a:t>sets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N.B.: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has one row per element of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form=‘sparse’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5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Welcome/Agenda</a:t>
            </a:r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1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338874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Data mapping issues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Example use cases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056" y="5765832"/>
            <a:ext cx="845455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Joint work with Michael Ferris &amp; </a:t>
            </a:r>
            <a:r>
              <a:rPr lang="en-US" sz="2400" dirty="0" err="1" smtClean="0">
                <a:solidFill>
                  <a:schemeClr val="tx1"/>
                </a:solidFill>
              </a:rPr>
              <a:t>Renger</a:t>
            </a:r>
            <a:r>
              <a:rPr lang="en-US" sz="2400" dirty="0" smtClean="0">
                <a:solidFill>
                  <a:schemeClr val="tx1"/>
                </a:solidFill>
              </a:rPr>
              <a:t> van </a:t>
            </a:r>
            <a:r>
              <a:rPr lang="en-US" sz="2400" dirty="0" err="1" smtClean="0">
                <a:solidFill>
                  <a:schemeClr val="tx1"/>
                </a:solidFill>
              </a:rPr>
              <a:t>Nieuwkoop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onvenience wrappers handle special cases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Implemented in R source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Allows for customization, documentation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rgdx.set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(‘data1’,’friends’)</a:t>
            </a:r>
          </a:p>
          <a:p>
            <a:r>
              <a:rPr lang="en-US" dirty="0" smtClean="0"/>
              <a:t>An R session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print(r)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(r)</a:t>
            </a:r>
            <a:r>
              <a:rPr lang="en-US" dirty="0" smtClean="0"/>
              <a:t> helps now</a:t>
            </a:r>
          </a:p>
          <a:p>
            <a:r>
              <a:rPr lang="en-US" dirty="0" smtClean="0"/>
              <a:t>Possible options </a:t>
            </a:r>
            <a:r>
              <a:rPr lang="en-US" smtClean="0"/>
              <a:t>include compression.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gdx.set</a:t>
            </a:r>
            <a:r>
              <a:rPr lang="en-US" dirty="0" smtClean="0"/>
              <a:t>: </a:t>
            </a:r>
            <a:r>
              <a:rPr lang="en-US" dirty="0" err="1" smtClean="0"/>
              <a:t>dataframe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04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6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338874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Data mapping issues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Example use cases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096" y="1699397"/>
            <a:ext cx="3457533" cy="4935560"/>
          </a:xfrm>
        </p:spPr>
        <p:txBody>
          <a:bodyPr/>
          <a:lstStyle/>
          <a:p>
            <a:r>
              <a:rPr lang="en-US" sz="2000" b="1" dirty="0" smtClean="0">
                <a:cs typeface="Courier New" pitchFamily="49" charset="0"/>
              </a:rPr>
              <a:t>Distance data native to R</a:t>
            </a:r>
          </a:p>
          <a:p>
            <a:r>
              <a:rPr lang="en-US" sz="2000" b="1" dirty="0" smtClean="0">
                <a:cs typeface="Courier New" pitchFamily="49" charset="0"/>
              </a:rPr>
              <a:t>To GDX via GDXRRW</a:t>
            </a:r>
          </a:p>
          <a:p>
            <a:r>
              <a:rPr lang="en-US" sz="2000" b="1" dirty="0" smtClean="0">
                <a:cs typeface="Courier New" pitchFamily="49" charset="0"/>
              </a:rPr>
              <a:t>Solve TSP in GAMS</a:t>
            </a:r>
          </a:p>
          <a:p>
            <a:r>
              <a:rPr lang="en-US" sz="2000" b="1" dirty="0" smtClean="0">
                <a:cs typeface="Courier New" pitchFamily="49" charset="0"/>
              </a:rPr>
              <a:t>Dump tour to GDX </a:t>
            </a:r>
          </a:p>
          <a:p>
            <a:r>
              <a:rPr lang="en-US" sz="2000" b="1" dirty="0" smtClean="0">
                <a:cs typeface="Courier New" pitchFamily="49" charset="0"/>
              </a:rPr>
              <a:t>Read tour into R </a:t>
            </a:r>
          </a:p>
          <a:p>
            <a:r>
              <a:rPr lang="en-US" sz="2000" b="1" dirty="0" smtClean="0">
                <a:cs typeface="Courier New" pitchFamily="49" charset="0"/>
              </a:rPr>
              <a:t>Plot cities and tour</a:t>
            </a:r>
          </a:p>
          <a:p>
            <a:endParaRPr lang="en-US" sz="2000" b="1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TSP on R’s </a:t>
            </a:r>
            <a:r>
              <a:rPr lang="en-US" dirty="0" err="1" smtClean="0"/>
              <a:t>eurodist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095836" y="6597352"/>
            <a:ext cx="5326283" cy="4539519"/>
          </a:xfrm>
          <a:prstGeom prst="rect">
            <a:avLst/>
          </a:prstGeom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83" y="1627584"/>
            <a:ext cx="52673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341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096" y="1699397"/>
            <a:ext cx="3457533" cy="4935560"/>
          </a:xfrm>
        </p:spPr>
        <p:txBody>
          <a:bodyPr/>
          <a:lstStyle/>
          <a:p>
            <a:r>
              <a:rPr lang="en-US" sz="2000" b="1" dirty="0" smtClean="0">
                <a:cs typeface="Courier New" pitchFamily="49" charset="0"/>
              </a:rPr>
              <a:t>Data in GDX: nodes, arcs, </a:t>
            </a:r>
            <a:r>
              <a:rPr lang="en-US" sz="2000" b="1" dirty="0" err="1" smtClean="0">
                <a:cs typeface="Courier New" pitchFamily="49" charset="0"/>
              </a:rPr>
              <a:t>coords</a:t>
            </a:r>
            <a:r>
              <a:rPr lang="en-US" sz="2000" b="1" dirty="0" smtClean="0">
                <a:cs typeface="Courier New" pitchFamily="49" charset="0"/>
              </a:rPr>
              <a:t>, results</a:t>
            </a:r>
          </a:p>
          <a:p>
            <a:r>
              <a:rPr lang="en-US" sz="2000" b="1" dirty="0" smtClean="0">
                <a:cs typeface="Courier New" pitchFamily="49" charset="0"/>
              </a:rPr>
              <a:t>Read into </a:t>
            </a:r>
            <a:r>
              <a:rPr lang="en-US" sz="2000" b="1" dirty="0">
                <a:cs typeface="Courier New" pitchFamily="49" charset="0"/>
              </a:rPr>
              <a:t>R via </a:t>
            </a:r>
            <a:r>
              <a:rPr lang="en-US" sz="2000" b="1" dirty="0" smtClean="0">
                <a:cs typeface="Courier New" pitchFamily="49" charset="0"/>
              </a:rPr>
              <a:t>GDXRRW</a:t>
            </a:r>
          </a:p>
          <a:p>
            <a:r>
              <a:rPr lang="en-US" sz="2000" b="1" dirty="0" smtClean="0">
                <a:cs typeface="Courier New" pitchFamily="49" charset="0"/>
              </a:rPr>
              <a:t>Adjust format, labels, etc.</a:t>
            </a:r>
            <a:endParaRPr lang="en-US" sz="2000" b="1" dirty="0">
              <a:cs typeface="Courier New" pitchFamily="49" charset="0"/>
            </a:endParaRPr>
          </a:p>
          <a:p>
            <a:r>
              <a:rPr lang="en-US" sz="2000" b="1" smtClean="0">
                <a:cs typeface="Courier New" pitchFamily="49" charset="0"/>
              </a:rPr>
              <a:t>Plot network and bar charts</a:t>
            </a:r>
            <a:endParaRPr lang="en-US" sz="2000" b="1" dirty="0" smtClean="0">
              <a:cs typeface="Courier New" pitchFamily="49" charset="0"/>
            </a:endParaRPr>
          </a:p>
          <a:p>
            <a:endParaRPr lang="en-US" sz="2000" b="1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parking data on a grid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095836" y="6597352"/>
            <a:ext cx="5326283" cy="4539519"/>
          </a:xfrm>
          <a:prstGeom prst="rect">
            <a:avLst/>
          </a:prstGeom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7885" y="1268760"/>
            <a:ext cx="5616544" cy="560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36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096" y="1699397"/>
            <a:ext cx="3948888" cy="4935560"/>
          </a:xfrm>
        </p:spPr>
        <p:txBody>
          <a:bodyPr/>
          <a:lstStyle/>
          <a:p>
            <a:r>
              <a:rPr lang="en-US" sz="2000" b="1" dirty="0" smtClean="0">
                <a:cs typeface="Courier New" pitchFamily="49" charset="0"/>
              </a:rPr>
              <a:t>Data in GDX: state subset and data</a:t>
            </a:r>
          </a:p>
          <a:p>
            <a:r>
              <a:rPr lang="en-US" sz="2000" b="1" dirty="0" smtClean="0">
                <a:cs typeface="Courier New" pitchFamily="49" charset="0"/>
              </a:rPr>
              <a:t>Read into </a:t>
            </a:r>
            <a:r>
              <a:rPr lang="en-US" sz="2000" b="1" dirty="0">
                <a:cs typeface="Courier New" pitchFamily="49" charset="0"/>
              </a:rPr>
              <a:t>R via </a:t>
            </a:r>
            <a:r>
              <a:rPr lang="en-US" sz="2000" b="1" dirty="0" smtClean="0">
                <a:cs typeface="Courier New" pitchFamily="49" charset="0"/>
              </a:rPr>
              <a:t>GDXRRW</a:t>
            </a:r>
          </a:p>
          <a:p>
            <a:r>
              <a:rPr lang="en-US" sz="2000" b="1" dirty="0">
                <a:cs typeface="Courier New" pitchFamily="49" charset="0"/>
              </a:rPr>
              <a:t>l</a:t>
            </a:r>
            <a:r>
              <a:rPr lang="en-US" sz="2000" b="1" dirty="0" smtClean="0">
                <a:cs typeface="Courier New" pitchFamily="49" charset="0"/>
              </a:rPr>
              <a:t>ibrary(maps)</a:t>
            </a:r>
          </a:p>
          <a:p>
            <a:pPr lvl="1"/>
            <a:r>
              <a:rPr lang="en-US" sz="2000" b="1" dirty="0">
                <a:cs typeface="Courier New" pitchFamily="49" charset="0"/>
              </a:rPr>
              <a:t>p</a:t>
            </a:r>
            <a:r>
              <a:rPr lang="en-US" sz="2000" b="1" dirty="0" smtClean="0">
                <a:cs typeface="Courier New" pitchFamily="49" charset="0"/>
              </a:rPr>
              <a:t>lots subset of states</a:t>
            </a:r>
          </a:p>
          <a:p>
            <a:pPr lvl="1"/>
            <a:r>
              <a:rPr lang="en-US" sz="2000" b="1" dirty="0" smtClean="0">
                <a:cs typeface="Courier New" pitchFamily="49" charset="0"/>
              </a:rPr>
              <a:t>Has centers of states</a:t>
            </a:r>
            <a:endParaRPr lang="en-US" sz="2000" b="1" dirty="0">
              <a:cs typeface="Courier New" pitchFamily="49" charset="0"/>
            </a:endParaRPr>
          </a:p>
          <a:p>
            <a:r>
              <a:rPr lang="en-US" sz="2000" b="1" dirty="0" smtClean="0">
                <a:cs typeface="Courier New" pitchFamily="49" charset="0"/>
              </a:rPr>
              <a:t>Use centers to position pie charts</a:t>
            </a:r>
          </a:p>
          <a:p>
            <a:endParaRPr lang="en-US" sz="2000" b="1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model results with maps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095836" y="6597352"/>
            <a:ext cx="5326283" cy="4539519"/>
          </a:xfrm>
          <a:prstGeom prst="rect">
            <a:avLst/>
          </a:prstGeom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7885" y="1268760"/>
            <a:ext cx="5616544" cy="560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74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enhancements are in progress</a:t>
            </a:r>
          </a:p>
          <a:p>
            <a:pPr lvl="1"/>
            <a:r>
              <a:rPr lang="en-US" dirty="0" smtClean="0"/>
              <a:t>Reading/writing equations and variables</a:t>
            </a:r>
          </a:p>
          <a:p>
            <a:pPr lvl="1"/>
            <a:r>
              <a:rPr lang="en-US" dirty="0" smtClean="0"/>
              <a:t>Make use of domain information where available</a:t>
            </a:r>
          </a:p>
          <a:p>
            <a:pPr lvl="1"/>
            <a:r>
              <a:rPr lang="en-US" dirty="0" smtClean="0"/>
              <a:t>Suggestions welcome!!</a:t>
            </a:r>
          </a:p>
          <a:p>
            <a:r>
              <a:rPr lang="en-US" dirty="0" smtClean="0"/>
              <a:t>We invite &amp; encourage you to use these tools</a:t>
            </a:r>
          </a:p>
          <a:p>
            <a:r>
              <a:rPr lang="en-US" dirty="0" smtClean="0"/>
              <a:t>For more information: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support.gams.com/doku.php?id=gdxrrw:interfacing_gams_and_r</a:t>
            </a:r>
            <a:r>
              <a:rPr lang="en-US" dirty="0" smtClean="0"/>
              <a:t> (Wiki, downloads, FAQ,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http://www.gams.com/download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(free GAMS downloads)</a:t>
            </a:r>
          </a:p>
          <a:p>
            <a:pPr lvl="1"/>
            <a:r>
              <a:rPr lang="en-US" dirty="0">
                <a:hlinkClick r:id="rId5"/>
              </a:rPr>
              <a:t>http://blog.modelworks.ch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Renger’s</a:t>
            </a:r>
            <a:r>
              <a:rPr lang="en-US" dirty="0" smtClean="0"/>
              <a:t> blog)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NewRoman" charset="0"/>
              </a:rPr>
              <a:t>Concluding Remarks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architecture with separation of:</a:t>
            </a:r>
          </a:p>
          <a:p>
            <a:pPr lvl="1"/>
            <a:r>
              <a:rPr lang="en-US" dirty="0" smtClean="0"/>
              <a:t>Model and data</a:t>
            </a:r>
          </a:p>
          <a:p>
            <a:pPr lvl="1"/>
            <a:r>
              <a:rPr lang="en-US" dirty="0" smtClean="0"/>
              <a:t>Model and user interface</a:t>
            </a:r>
          </a:p>
          <a:p>
            <a:r>
              <a:rPr lang="en-US" dirty="0" smtClean="0"/>
              <a:t>Open architecture and interfaces to other systems</a:t>
            </a:r>
          </a:p>
          <a:p>
            <a:pPr lvl="1"/>
            <a:r>
              <a:rPr lang="en-US" dirty="0" smtClean="0"/>
              <a:t>GDX (</a:t>
            </a:r>
            <a:r>
              <a:rPr lang="en-US" dirty="0" err="1" smtClean="0"/>
              <a:t>Gams</a:t>
            </a:r>
            <a:r>
              <a:rPr lang="en-US" dirty="0" smtClean="0"/>
              <a:t> Data </a:t>
            </a:r>
            <a:r>
              <a:rPr lang="en-US" dirty="0" err="1" smtClean="0"/>
              <a:t>eXchange</a:t>
            </a:r>
            <a:r>
              <a:rPr lang="en-US" dirty="0" smtClean="0"/>
              <a:t>) – data hugely important</a:t>
            </a:r>
          </a:p>
          <a:p>
            <a:pPr lvl="1"/>
            <a:r>
              <a:rPr lang="en-US" dirty="0" smtClean="0"/>
              <a:t>GDX tools (from GAMS and 3</a:t>
            </a:r>
            <a:r>
              <a:rPr lang="en-US" baseline="30000" dirty="0" smtClean="0"/>
              <a:t>rd</a:t>
            </a:r>
            <a:r>
              <a:rPr lang="en-US" dirty="0" smtClean="0"/>
              <a:t> parties)</a:t>
            </a:r>
          </a:p>
          <a:p>
            <a:pPr lvl="1"/>
            <a:r>
              <a:rPr lang="en-US" dirty="0" smtClean="0"/>
              <a:t>GDX API to exchange data with other apps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Philosophy 101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Fully precise – data are stored in a binary format</a:t>
            </a:r>
          </a:p>
          <a:p>
            <a:r>
              <a:rPr lang="en-US" dirty="0" smtClean="0"/>
              <a:t>Efficient: careful coding, </a:t>
            </a:r>
            <a:r>
              <a:rPr lang="en-US" dirty="0" err="1" smtClean="0"/>
              <a:t>sparsity</a:t>
            </a:r>
            <a:r>
              <a:rPr lang="en-US" dirty="0" smtClean="0"/>
              <a:t>, compression</a:t>
            </a:r>
          </a:p>
          <a:p>
            <a:r>
              <a:rPr lang="en-US" dirty="0" smtClean="0"/>
              <a:t>Supported by freely available utilities</a:t>
            </a:r>
          </a:p>
          <a:p>
            <a:r>
              <a:rPr lang="en-US" dirty="0" smtClean="0"/>
              <a:t>Standards-based: format is documented, tested, supported, and used in many applications</a:t>
            </a:r>
          </a:p>
          <a:p>
            <a:r>
              <a:rPr lang="en-US" dirty="0" smtClean="0"/>
              <a:t>Language independent: published interfaces for many languages, e.g. C/C++, C#, Java, VB</a:t>
            </a:r>
            <a:r>
              <a:rPr lang="en-US" dirty="0"/>
              <a:t>, Python, </a:t>
            </a:r>
            <a:r>
              <a:rPr lang="en-US" dirty="0" smtClean="0"/>
              <a:t>Delphi</a:t>
            </a:r>
          </a:p>
          <a:p>
            <a:r>
              <a:rPr lang="en-US" dirty="0" smtClean="0"/>
              <a:t>Validated data</a:t>
            </a:r>
          </a:p>
          <a:p>
            <a:pPr lvl="1"/>
            <a:r>
              <a:rPr lang="en-US" dirty="0" smtClean="0"/>
              <a:t>no syntax errors on read</a:t>
            </a:r>
          </a:p>
          <a:p>
            <a:pPr lvl="1"/>
            <a:r>
              <a:rPr lang="en-US" dirty="0" smtClean="0"/>
              <a:t>consistent: no duplicates, contradictions,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GDX Advantages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powerful, feature-packed software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Data analysis, manipulation, and visualization</a:t>
            </a:r>
          </a:p>
          <a:p>
            <a:pPr lvl="1"/>
            <a:r>
              <a:rPr lang="en-US" dirty="0" smtClean="0"/>
              <a:t>Programming – prototyping and development</a:t>
            </a:r>
          </a:p>
          <a:p>
            <a:pPr lvl="1"/>
            <a:r>
              <a:rPr lang="en-US" dirty="0" smtClean="0"/>
              <a:t>Application-specific packages – thousands available</a:t>
            </a:r>
          </a:p>
          <a:p>
            <a:pPr lvl="2"/>
            <a:r>
              <a:rPr lang="en-US" dirty="0" smtClean="0"/>
              <a:t>More statistics</a:t>
            </a:r>
          </a:p>
          <a:p>
            <a:pPr lvl="2"/>
            <a:r>
              <a:rPr lang="en-US" dirty="0" smtClean="0"/>
              <a:t>Finance</a:t>
            </a:r>
          </a:p>
          <a:p>
            <a:pPr lvl="2"/>
            <a:r>
              <a:rPr lang="en-US" dirty="0" smtClean="0"/>
              <a:t>Computation biology / bioinformatics </a:t>
            </a:r>
            <a:r>
              <a:rPr lang="en-US" i="1" dirty="0" smtClean="0"/>
              <a:t>(</a:t>
            </a:r>
            <a:r>
              <a:rPr lang="en-US" i="1" dirty="0" err="1" smtClean="0"/>
              <a:t>Bioconductor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R is easy to install, update, and augment</a:t>
            </a:r>
          </a:p>
          <a:p>
            <a:r>
              <a:rPr lang="en-US" dirty="0" smtClean="0"/>
              <a:t>R is fun to use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0" y="1484784"/>
            <a:ext cx="6483808" cy="455958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5769260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Software used in data analysis competitions in 2011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r4stats.com/articles/popularity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755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6057292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Language use survey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r4stats.com/articles/popularity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00200"/>
            <a:ext cx="6170038" cy="4428198"/>
          </a:xfrm>
        </p:spPr>
      </p:pic>
    </p:spTree>
    <p:extLst>
      <p:ext uri="{BB962C8B-B14F-4D97-AF65-F5344CB8AC3E}">
        <p14:creationId xmlns:p14="http://schemas.microsoft.com/office/powerpoint/2010/main" val="206275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GAMS &amp; GDX use a </a:t>
            </a:r>
            <a:r>
              <a:rPr lang="en-US" i="1" dirty="0" smtClean="0"/>
              <a:t>relational</a:t>
            </a:r>
            <a:r>
              <a:rPr lang="en-US" dirty="0" smtClean="0"/>
              <a:t> data model</a:t>
            </a:r>
          </a:p>
          <a:p>
            <a:pPr lvl="1"/>
            <a:r>
              <a:rPr lang="en-US" dirty="0" smtClean="0"/>
              <a:t>Parameters and sets are indexed by </a:t>
            </a:r>
            <a:r>
              <a:rPr lang="en-US" i="1" dirty="0" smtClean="0"/>
              <a:t>labels</a:t>
            </a:r>
            <a:r>
              <a:rPr lang="en-US" dirty="0" smtClean="0"/>
              <a:t>, not integers</a:t>
            </a:r>
          </a:p>
          <a:p>
            <a:pPr lvl="1"/>
            <a:r>
              <a:rPr lang="en-US" dirty="0" smtClean="0"/>
              <a:t>The union of labels used forms an ordered universe</a:t>
            </a:r>
          </a:p>
          <a:p>
            <a:r>
              <a:rPr lang="en-US" dirty="0" smtClean="0"/>
              <a:t>Data is stored in </a:t>
            </a:r>
            <a:r>
              <a:rPr lang="en-US" i="1" dirty="0" smtClean="0"/>
              <a:t>sparse form</a:t>
            </a:r>
          </a:p>
          <a:p>
            <a:r>
              <a:rPr lang="en-US" dirty="0" smtClean="0"/>
              <a:t>Set data – a collection of labels is a set</a:t>
            </a:r>
          </a:p>
          <a:p>
            <a:pPr lvl="1"/>
            <a:r>
              <a:rPr lang="en-US" dirty="0" smtClean="0"/>
              <a:t>One-dimensional sets make the foundation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-dimensional </a:t>
            </a:r>
            <a:r>
              <a:rPr lang="en-US" dirty="0" err="1" smtClean="0"/>
              <a:t>tuples</a:t>
            </a:r>
            <a:r>
              <a:rPr lang="en-US" dirty="0" smtClean="0"/>
              <a:t> build (sub)sets from this</a:t>
            </a:r>
          </a:p>
          <a:p>
            <a:r>
              <a:rPr lang="en-US" dirty="0" smtClean="0"/>
              <a:t>Parameter data – numeric</a:t>
            </a:r>
          </a:p>
          <a:p>
            <a:pPr lvl="1"/>
            <a:r>
              <a:rPr lang="en-US" dirty="0" smtClean="0"/>
              <a:t>Behave like </a:t>
            </a:r>
            <a:r>
              <a:rPr lang="en-US" i="1" dirty="0" smtClean="0"/>
              <a:t>N</a:t>
            </a:r>
            <a:r>
              <a:rPr lang="en-US" dirty="0" smtClean="0"/>
              <a:t>-dim sets, but with values</a:t>
            </a:r>
          </a:p>
          <a:p>
            <a:r>
              <a:rPr lang="en-US" dirty="0" smtClean="0"/>
              <a:t>Special values – INF, </a:t>
            </a:r>
            <a:r>
              <a:rPr lang="en-US" dirty="0" err="1" smtClean="0"/>
              <a:t>eps</a:t>
            </a:r>
            <a:r>
              <a:rPr lang="en-US" dirty="0" smtClean="0"/>
              <a:t>, NA (missing)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GAMS Data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people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people,people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valerie.erica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Data -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5428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4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heme/theme1.xml><?xml version="1.0" encoding="utf-8"?>
<a:theme xmlns:a="http://schemas.openxmlformats.org/drawingml/2006/main" name="masterlayout-gam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F8F8"/>
      </a:accent1>
      <a:accent2>
        <a:srgbClr val="DDDDDD"/>
      </a:accent2>
      <a:accent3>
        <a:srgbClr val="FFFFFF"/>
      </a:accent3>
      <a:accent4>
        <a:srgbClr val="FF6600"/>
      </a:accent4>
      <a:accent5>
        <a:srgbClr val="FBFBFB"/>
      </a:accent5>
      <a:accent6>
        <a:srgbClr val="C8C8C8"/>
      </a:accent6>
      <a:hlink>
        <a:srgbClr val="FF6600"/>
      </a:hlink>
      <a:folHlink>
        <a:srgbClr val="FF6600"/>
      </a:folHlink>
    </a:clrScheme>
    <a:fontScheme name="masterlayout-ga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layout-ga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EAEAE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1A1A1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C8C8C8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masterlayout-gams</Template>
  <TotalTime>6132</TotalTime>
  <Words>1387</Words>
  <Application>Microsoft Office PowerPoint</Application>
  <PresentationFormat>On-screen Show (4:3)</PresentationFormat>
  <Paragraphs>243</Paragraphs>
  <Slides>25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masterlayout-gams</vt:lpstr>
      <vt:lpstr>PowerPoint Presentation</vt:lpstr>
      <vt:lpstr>Welcome/Agenda</vt:lpstr>
      <vt:lpstr>GAMS Philosophy 101</vt:lpstr>
      <vt:lpstr>GDX Advantages</vt:lpstr>
      <vt:lpstr>Why R?</vt:lpstr>
      <vt:lpstr>Why R?</vt:lpstr>
      <vt:lpstr>Why R?</vt:lpstr>
      <vt:lpstr>The GAMS Data Format</vt:lpstr>
      <vt:lpstr>GAMS Data - Example</vt:lpstr>
      <vt:lpstr>R Data Types and Formats</vt:lpstr>
      <vt:lpstr>Design goals &amp; issues </vt:lpstr>
      <vt:lpstr>PowerPoint Presentation</vt:lpstr>
      <vt:lpstr>Example Data – data1</vt:lpstr>
      <vt:lpstr>rgdx: form=‘full’</vt:lpstr>
      <vt:lpstr>rgdx: form=‘full’,compress=TRUE</vt:lpstr>
      <vt:lpstr>rgdx: form=‘full’,uels=xxx</vt:lpstr>
      <vt:lpstr>Example Data – data2</vt:lpstr>
      <vt:lpstr>rgdx: form=‘full’,uels=xxx</vt:lpstr>
      <vt:lpstr>rgdx: form=‘sparse’</vt:lpstr>
      <vt:lpstr>rgdx.set: dataframe output</vt:lpstr>
      <vt:lpstr>PowerPoint Presentation</vt:lpstr>
      <vt:lpstr>Visualizing a TSP on R’s eurodist data</vt:lpstr>
      <vt:lpstr>Visualizing parking data on a grid</vt:lpstr>
      <vt:lpstr>Integrating model results with maps</vt:lpstr>
      <vt:lpstr>Concluding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Dirkse</dc:creator>
  <cp:lastModifiedBy>sdirkse</cp:lastModifiedBy>
  <cp:revision>1160</cp:revision>
  <cp:lastPrinted>2006-08-22T11:18:49Z</cp:lastPrinted>
  <dcterms:created xsi:type="dcterms:W3CDTF">2001-09-04T21:31:19Z</dcterms:created>
  <dcterms:modified xsi:type="dcterms:W3CDTF">2012-08-20T08:47:19Z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