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9906000" type="A4"/>
  <p:notesSz cx="10234613" cy="71040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2" autoAdjust="0"/>
    <p:restoredTop sz="94660"/>
  </p:normalViewPr>
  <p:slideViewPr>
    <p:cSldViewPr snapToGrid="0">
      <p:cViewPr>
        <p:scale>
          <a:sx n="400" d="100"/>
          <a:sy n="400" d="100"/>
        </p:scale>
        <p:origin x="-3576" y="-6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27.05.2022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85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27.05.2022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764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27.05.2022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499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27.05.2022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961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27.05.2022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804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27.05.2022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011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27.05.2022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702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27.05.2022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313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27.05.2022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389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27.05.2022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03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BC5-235E-4AFB-BCA6-D5338D9E5FA0}" type="datetimeFigureOut">
              <a:rPr lang="nb-NO" smtClean="0"/>
              <a:t>27.05.2022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056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4BBC5-235E-4AFB-BCA6-D5338D9E5FA0}" type="datetimeFigureOut">
              <a:rPr lang="nb-NO" smtClean="0"/>
              <a:t>27.05.2022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BC238-927B-4DBB-905E-59DE2DB07A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74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l 10">
            <a:extLst>
              <a:ext uri="{FF2B5EF4-FFF2-40B4-BE49-F238E27FC236}">
                <a16:creationId xmlns:a16="http://schemas.microsoft.com/office/drawing/2014/main" id="{D397B95E-7122-4435-A08F-8BE0FBFCA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317031"/>
              </p:ext>
            </p:extLst>
          </p:nvPr>
        </p:nvGraphicFramePr>
        <p:xfrm>
          <a:off x="397183" y="378677"/>
          <a:ext cx="1184763" cy="7386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4763">
                  <a:extLst>
                    <a:ext uri="{9D8B030D-6E8A-4147-A177-3AD203B41FA5}">
                      <a16:colId xmlns:a16="http://schemas.microsoft.com/office/drawing/2014/main" val="304410519"/>
                    </a:ext>
                  </a:extLst>
                </a:gridCol>
              </a:tblGrid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</a:t>
                      </a:r>
                    </a:p>
                  </a:txBody>
                  <a:tcPr marL="2107" marR="2107" marT="2107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392001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runid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2107" marR="2107" marT="2107" marB="0" anchor="b"/>
                </a:tc>
                <a:extLst>
                  <a:ext uri="{0D108BD9-81ED-4DB2-BD59-A6C34878D82A}">
                    <a16:rowId xmlns:a16="http://schemas.microsoft.com/office/drawing/2014/main" val="878957463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sampleid TEXT</a:t>
                      </a:r>
                    </a:p>
                  </a:txBody>
                  <a:tcPr marL="2107" marR="2107" marT="2107" marB="0" anchor="b"/>
                </a:tc>
                <a:extLst>
                  <a:ext uri="{0D108BD9-81ED-4DB2-BD59-A6C34878D82A}">
                    <a16:rowId xmlns:a16="http://schemas.microsoft.com/office/drawing/2014/main" val="3049985482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4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b-NO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CHROM_POS_ALTEND_DATE 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2107" marR="2107" marT="2107" marB="0" anchor="b"/>
                </a:tc>
                <a:extLst>
                  <a:ext uri="{0D108BD9-81ED-4DB2-BD59-A6C34878D82A}">
                    <a16:rowId xmlns:a16="http://schemas.microsoft.com/office/drawing/2014/main" val="1318724367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User_Classification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141163069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Variant_ID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1087957857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Variant_Name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670142286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Key_Variant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4277704607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Oncomine_Reporter_Evidence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431540166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1291115664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Oncomine_Gene_Class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693939933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Oncomine_Variant_Class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09215182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1121441502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Call_Details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923886133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Phred_QUAL_Score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3881461743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Zygosity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114997218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P_Value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626880099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PPA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88849893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Read_Counts_Per_Million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403415415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Oncomine_Driver_Gene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84603073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Gene_Isoform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3604281034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NormalizedReadCount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3627290119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Imbalance_Score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1002449414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Copy_Number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480614316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P_Value_1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3400228634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CNV_Confidence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79270260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Valid_CNV_Amplicons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041924223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1935581961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3938660465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3147225504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1963168823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GQ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1507829571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557692791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READ_COUNT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339024770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GENE_NAME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254956388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EXON_NUM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3084578004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RPM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382732393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NORM_COUNT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3217302946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NORM_COUNT_TO_HK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1567172422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FUSION_DRIVER_GENE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3140329402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ANNOTATION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613445018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PASS_REASON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1137757573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Non_Targeted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1467219244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3092446246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PRECISE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1232853322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777156829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NUMTILES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3837358596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3164597749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CDF_MAPD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3558839302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RAW_CN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66919842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REF_CN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1459182824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PVAL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3082816135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101604364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3530534726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1125748357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4138863883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FAO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3846392734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FDP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1800190699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FDVR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69708809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564785199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924957793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FSAF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375375097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FSAR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893303741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FSRF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3012523296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FSRR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247825797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FWDB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347052502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FXX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3909564355"/>
                  </a:ext>
                </a:extLst>
              </a:tr>
              <a:tr h="737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GCM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3450279186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HRUN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869539175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HS_ONLY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1882490074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1251897758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MLLD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300038049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OALT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3523560874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OID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1550074763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OMAPALT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166264835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OPOS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436050988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OREF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1524672878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3052162193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PBP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3847227070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PPD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1437462859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QD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313272139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RBI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738264042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REFB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1524610945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REVB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3992877091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1845504573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SAF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4126572972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873320955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SPD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458305971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SRF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1582144960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SRR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478887847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SSEN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326047648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SSEP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812835418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SSSB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1024913918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STB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623824222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STBP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468430675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VARB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913404225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algn="ctr" fontAlgn="b"/>
                      <a:r>
                        <a:rPr lang="nb-NO" sz="400" u="none" strike="noStrike" dirty="0">
                          <a:effectLst/>
                        </a:rPr>
                        <a:t>NID TEXT</a:t>
                      </a:r>
                      <a:endParaRPr lang="nb-NO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07" marR="2107" marT="2107" marB="0" anchor="b"/>
                </a:tc>
                <a:extLst>
                  <a:ext uri="{0D108BD9-81ED-4DB2-BD59-A6C34878D82A}">
                    <a16:rowId xmlns:a16="http://schemas.microsoft.com/office/drawing/2014/main" val="2232787187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algn="ctr" fontAlgn="b"/>
                      <a:r>
                        <a:rPr lang="nb-NO" sz="400" u="none" strike="noStrike" dirty="0">
                          <a:effectLst/>
                        </a:rPr>
                        <a:t>MISA TEXT</a:t>
                      </a:r>
                      <a:endParaRPr lang="nb-NO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07" marR="2107" marT="2107" marB="0" anchor="b"/>
                </a:tc>
                <a:extLst>
                  <a:ext uri="{0D108BD9-81ED-4DB2-BD59-A6C34878D82A}">
                    <a16:rowId xmlns:a16="http://schemas.microsoft.com/office/drawing/2014/main" val="3139867663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CLSF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731358781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VCFALT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1120989814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VCFPOS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113736583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VCFREF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588914894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 TEXT</a:t>
                      </a: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1488177192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400" u="none" strike="noStrike" dirty="0">
                          <a:effectLst/>
                        </a:rPr>
                        <a:t>SUBSET TEXT</a:t>
                      </a:r>
                      <a:endParaRPr lang="nb-NO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613952429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400" u="none" strike="noStrike" dirty="0">
                          <a:effectLst/>
                        </a:rPr>
                        <a:t>MISC TEXT</a:t>
                      </a:r>
                      <a:endParaRPr lang="nb-NO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2359759781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94" marR="6594" marT="6594" marB="0" anchor="b"/>
                </a:tc>
                <a:extLst>
                  <a:ext uri="{0D108BD9-81ED-4DB2-BD59-A6C34878D82A}">
                    <a16:rowId xmlns:a16="http://schemas.microsoft.com/office/drawing/2014/main" val="808908318"/>
                  </a:ext>
                </a:extLst>
              </a:tr>
            </a:tbl>
          </a:graphicData>
        </a:graphic>
      </p:graphicFrame>
      <p:graphicFrame>
        <p:nvGraphicFramePr>
          <p:cNvPr id="17" name="Tabell 16">
            <a:extLst>
              <a:ext uri="{FF2B5EF4-FFF2-40B4-BE49-F238E27FC236}">
                <a16:creationId xmlns:a16="http://schemas.microsoft.com/office/drawing/2014/main" id="{B9E16A01-F764-45DA-BC54-8A1BA8642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842901"/>
              </p:ext>
            </p:extLst>
          </p:nvPr>
        </p:nvGraphicFramePr>
        <p:xfrm>
          <a:off x="2709109" y="1766192"/>
          <a:ext cx="894785" cy="2529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4785">
                  <a:extLst>
                    <a:ext uri="{9D8B030D-6E8A-4147-A177-3AD203B41FA5}">
                      <a16:colId xmlns:a16="http://schemas.microsoft.com/office/drawing/2014/main" val="2671564098"/>
                    </a:ext>
                  </a:extLst>
                </a:gridCol>
              </a:tblGrid>
              <a:tr h="67870">
                <a:tc>
                  <a:txBody>
                    <a:bodyPr/>
                    <a:lstStyle/>
                    <a:p>
                      <a:pPr algn="ctr" fontAlgn="b"/>
                      <a:r>
                        <a:rPr lang="nb-NO" sz="4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interpretation</a:t>
                      </a:r>
                      <a:endParaRPr lang="nb-NO" sz="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65" marR="4565" marT="456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13417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4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CHROM_POS_ALTEND_DATE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extLst>
                  <a:ext uri="{0D108BD9-81ED-4DB2-BD59-A6C34878D82A}">
                    <a16:rowId xmlns:a16="http://schemas.microsoft.com/office/drawing/2014/main" val="2391019195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runid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3809946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sampleid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7139754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Genliste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5125051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Perc_Tumor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4851751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3030124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Transkript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1058928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Annotering_variant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735779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Reads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9364051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Copy_Number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2687238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Allelfraksjon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4864361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COSMIC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0093774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Svares_ut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3109138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Populasjonsdata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3301928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Funksjonsstudier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8787473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Prediktive_data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6381392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Cancer_hotspots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8859803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Computational_evidens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0799251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Konservering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1508998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ClinVar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6311723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Andre_DB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7530498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Kommentar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2454558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Oncogenicity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4439354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Tier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9793000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Kommentar2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6411483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DATO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2636360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BRUKER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2862525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DATO_SIGNOFF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7834264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>
                          <a:effectLst/>
                        </a:rPr>
                        <a:t> KONTROLL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9234957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DATO_GODKJENNING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5555353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KOLONNE8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141552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KOLONNE9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1503379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KOLONNE10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8404694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KOLONNE11</a:t>
                      </a:r>
                      <a:r>
                        <a:rPr lang="nb-NO" sz="400" u="none" strike="noStrike" dirty="0">
                          <a:effectLst/>
                        </a:rPr>
                        <a:t> TEXT</a:t>
                      </a:r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1239349"/>
                  </a:ext>
                </a:extLst>
              </a:tr>
              <a:tr h="67870">
                <a:tc>
                  <a:txBody>
                    <a:bodyPr/>
                    <a:lstStyle/>
                    <a:p>
                      <a:pPr algn="ctr" fontAlgn="b"/>
                      <a:endParaRPr lang="nb-NO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5" marR="4565" marT="4565" marB="0" anchor="b"/>
                </a:tc>
                <a:extLst>
                  <a:ext uri="{0D108BD9-81ED-4DB2-BD59-A6C34878D82A}">
                    <a16:rowId xmlns:a16="http://schemas.microsoft.com/office/drawing/2014/main" val="725046775"/>
                  </a:ext>
                </a:extLst>
              </a:tr>
            </a:tbl>
          </a:graphicData>
        </a:graphic>
      </p:graphicFrame>
      <p:graphicFrame>
        <p:nvGraphicFramePr>
          <p:cNvPr id="19" name="Tabell 18">
            <a:extLst>
              <a:ext uri="{FF2B5EF4-FFF2-40B4-BE49-F238E27FC236}">
                <a16:creationId xmlns:a16="http://schemas.microsoft.com/office/drawing/2014/main" id="{27F8C863-3E00-492A-BB2A-CD6EBD517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755638"/>
              </p:ext>
            </p:extLst>
          </p:nvPr>
        </p:nvGraphicFramePr>
        <p:xfrm>
          <a:off x="4319013" y="378669"/>
          <a:ext cx="858115" cy="24496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115">
                  <a:extLst>
                    <a:ext uri="{9D8B030D-6E8A-4147-A177-3AD203B41FA5}">
                      <a16:colId xmlns:a16="http://schemas.microsoft.com/office/drawing/2014/main" val="304410519"/>
                    </a:ext>
                  </a:extLst>
                </a:gridCol>
              </a:tblGrid>
              <a:tr h="65411">
                <a:tc>
                  <a:txBody>
                    <a:bodyPr/>
                    <a:lstStyle/>
                    <a:p>
                      <a:pPr algn="ctr" fontAlgn="b"/>
                      <a:r>
                        <a:rPr lang="nb-NO" sz="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Variant </a:t>
                      </a:r>
                    </a:p>
                  </a:txBody>
                  <a:tcPr marL="2107" marR="2107" marT="2107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392001"/>
                  </a:ext>
                </a:extLst>
              </a:tr>
              <a:tr h="128716"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4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FOREIGN KEY (CHROM_POS_ALTEND_DATE)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2107" marR="2107" marT="2107" marB="0" anchor="b"/>
                </a:tc>
                <a:extLst>
                  <a:ext uri="{0D108BD9-81ED-4DB2-BD59-A6C34878D82A}">
                    <a16:rowId xmlns:a16="http://schemas.microsoft.com/office/drawing/2014/main" val="3237847192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4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CHROM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2115689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1567221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1140042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1350488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ALTEND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3170933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§ 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027213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896510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8344773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exon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88545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oncomineGeneClass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6834856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oncomineVariantClass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8809260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origPos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9375167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origRef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1276596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normalizedRef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6384645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normalizedPos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0343444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normalizedAlt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5793621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9597245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codon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3972734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2885600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transcript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109163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0284299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protein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629512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6359629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origAlt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6105911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CLNACC1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05871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CLNSIG1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3648746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CLNREVSTAT1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5224633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CLNID1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531914"/>
                  </a:ext>
                </a:extLst>
              </a:tr>
              <a:tr h="5847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polyphen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0452745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sift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9784950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nb-NO" sz="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grantham</a:t>
                      </a:r>
                      <a:r>
                        <a:rPr lang="nb-NO" sz="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9534044"/>
                  </a:ext>
                </a:extLst>
              </a:tr>
              <a:tr h="65411">
                <a:tc>
                  <a:txBody>
                    <a:bodyPr/>
                    <a:lstStyle/>
                    <a:p>
                      <a:pPr algn="l" fontAlgn="b"/>
                      <a:endParaRPr lang="nb-NO" sz="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1925995"/>
                  </a:ext>
                </a:extLst>
              </a:tr>
            </a:tbl>
          </a:graphicData>
        </a:graphic>
      </p:graphicFrame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3BE19C7B-45B5-4051-A06C-1F2642793762}"/>
              </a:ext>
            </a:extLst>
          </p:cNvPr>
          <p:cNvCxnSpPr/>
          <p:nvPr/>
        </p:nvCxnSpPr>
        <p:spPr>
          <a:xfrm flipV="1">
            <a:off x="1581946" y="514350"/>
            <a:ext cx="2737066" cy="8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E15EC2A9-F109-491B-A008-4F8B7AE9FBE9}"/>
              </a:ext>
            </a:extLst>
          </p:cNvPr>
          <p:cNvCxnSpPr>
            <a:cxnSpLocks/>
          </p:cNvCxnSpPr>
          <p:nvPr/>
        </p:nvCxnSpPr>
        <p:spPr>
          <a:xfrm flipV="1">
            <a:off x="3603894" y="554831"/>
            <a:ext cx="715118" cy="130254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tt linje 36">
            <a:extLst>
              <a:ext uri="{FF2B5EF4-FFF2-40B4-BE49-F238E27FC236}">
                <a16:creationId xmlns:a16="http://schemas.microsoft.com/office/drawing/2014/main" id="{5915BE4B-CAC6-4C93-A91F-5FB860BBF1CD}"/>
              </a:ext>
            </a:extLst>
          </p:cNvPr>
          <p:cNvCxnSpPr>
            <a:cxnSpLocks/>
          </p:cNvCxnSpPr>
          <p:nvPr/>
        </p:nvCxnSpPr>
        <p:spPr>
          <a:xfrm flipH="1" flipV="1">
            <a:off x="1581946" y="599915"/>
            <a:ext cx="1127162" cy="125746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tt linje 41">
            <a:extLst>
              <a:ext uri="{FF2B5EF4-FFF2-40B4-BE49-F238E27FC236}">
                <a16:creationId xmlns:a16="http://schemas.microsoft.com/office/drawing/2014/main" id="{CC305FD8-83E2-4033-A111-19F9B51A29BD}"/>
              </a:ext>
            </a:extLst>
          </p:cNvPr>
          <p:cNvCxnSpPr>
            <a:cxnSpLocks/>
          </p:cNvCxnSpPr>
          <p:nvPr/>
        </p:nvCxnSpPr>
        <p:spPr>
          <a:xfrm flipH="1" flipV="1">
            <a:off x="1581946" y="546258"/>
            <a:ext cx="1127162" cy="147815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AAC98275-2FEB-4D1E-9279-DE73B46790FE}"/>
              </a:ext>
            </a:extLst>
          </p:cNvPr>
          <p:cNvCxnSpPr>
            <a:cxnSpLocks/>
          </p:cNvCxnSpPr>
          <p:nvPr/>
        </p:nvCxnSpPr>
        <p:spPr>
          <a:xfrm flipH="1" flipV="1">
            <a:off x="1581946" y="473345"/>
            <a:ext cx="1127162" cy="145639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03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7136</TotalTime>
  <Words>481</Words>
  <Application>Microsoft Office PowerPoint</Application>
  <PresentationFormat>A4 (210 x 297 mm)</PresentationFormat>
  <Paragraphs>173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Genetikk</dc:creator>
  <cp:lastModifiedBy>Genetikk</cp:lastModifiedBy>
  <cp:revision>34</cp:revision>
  <cp:lastPrinted>2022-05-20T08:43:24Z</cp:lastPrinted>
  <dcterms:created xsi:type="dcterms:W3CDTF">2022-04-11T06:25:13Z</dcterms:created>
  <dcterms:modified xsi:type="dcterms:W3CDTF">2022-05-27T06:11:04Z</dcterms:modified>
</cp:coreProperties>
</file>