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74" r:id="rId4"/>
    <p:sldId id="387" r:id="rId5"/>
    <p:sldId id="388" r:id="rId6"/>
    <p:sldId id="376" r:id="rId7"/>
    <p:sldId id="379" r:id="rId8"/>
    <p:sldId id="380" r:id="rId9"/>
    <p:sldId id="382" r:id="rId10"/>
    <p:sldId id="375" r:id="rId11"/>
    <p:sldId id="389" r:id="rId12"/>
    <p:sldId id="381" r:id="rId13"/>
    <p:sldId id="384" r:id="rId14"/>
    <p:sldId id="263" r:id="rId15"/>
    <p:sldId id="346" r:id="rId16"/>
    <p:sldId id="347" r:id="rId17"/>
    <p:sldId id="348" r:id="rId18"/>
    <p:sldId id="344" r:id="rId19"/>
    <p:sldId id="345" r:id="rId20"/>
    <p:sldId id="350" r:id="rId21"/>
    <p:sldId id="265" r:id="rId22"/>
    <p:sldId id="268" r:id="rId23"/>
    <p:sldId id="266" r:id="rId24"/>
    <p:sldId id="267" r:id="rId25"/>
    <p:sldId id="270" r:id="rId26"/>
    <p:sldId id="269"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58" r:id="rId41"/>
    <p:sldId id="329" r:id="rId42"/>
    <p:sldId id="330" r:id="rId43"/>
    <p:sldId id="261" r:id="rId44"/>
    <p:sldId id="262" r:id="rId45"/>
    <p:sldId id="331" r:id="rId46"/>
    <p:sldId id="332" r:id="rId47"/>
    <p:sldId id="333" r:id="rId48"/>
    <p:sldId id="334" r:id="rId49"/>
    <p:sldId id="335" r:id="rId50"/>
    <p:sldId id="336" r:id="rId51"/>
    <p:sldId id="338" r:id="rId52"/>
    <p:sldId id="339" r:id="rId53"/>
    <p:sldId id="340" r:id="rId54"/>
    <p:sldId id="341" r:id="rId55"/>
    <p:sldId id="342" r:id="rId56"/>
    <p:sldId id="351" r:id="rId57"/>
    <p:sldId id="371" r:id="rId58"/>
    <p:sldId id="372" r:id="rId59"/>
    <p:sldId id="373" r:id="rId60"/>
    <p:sldId id="363" r:id="rId6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8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BEB9DF4-0725-41B4-9B89-6F043A9A08E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 xmlns:a16="http://schemas.microsoft.com/office/drawing/2014/main" id="{D862E202-FE5C-431B-9A21-8121DFDA7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 xmlns:a16="http://schemas.microsoft.com/office/drawing/2014/main" id="{A0A42040-97E0-4546-8188-181CAC0D52B9}"/>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5" name="Espace réservé du pied de page 4">
            <a:extLst>
              <a:ext uri="{FF2B5EF4-FFF2-40B4-BE49-F238E27FC236}">
                <a16:creationId xmlns="" xmlns:a16="http://schemas.microsoft.com/office/drawing/2014/main" id="{3E3A69AC-1DEA-47E9-BF04-62C90FCECB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50E7D68E-4F05-4DFE-9F08-5B4ECF81215B}"/>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7117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AF777BF-7D66-467E-A547-1B69995A19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 xmlns:a16="http://schemas.microsoft.com/office/drawing/2014/main" id="{36A48B99-D467-45BE-883D-15DE4FB445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7B3B3B60-697F-40FA-B236-EED975695611}"/>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5" name="Espace réservé du pied de page 4">
            <a:extLst>
              <a:ext uri="{FF2B5EF4-FFF2-40B4-BE49-F238E27FC236}">
                <a16:creationId xmlns="" xmlns:a16="http://schemas.microsoft.com/office/drawing/2014/main" id="{F4512ED5-05D0-4768-AE99-825110550D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F3ECD050-CDBF-474D-994D-EBD0E91C60DD}"/>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158096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A39BB68D-CBDA-4E82-8E93-665F5B6CC08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 xmlns:a16="http://schemas.microsoft.com/office/drawing/2014/main" id="{54F47C36-8D4C-49CC-9C4F-64EF0150D69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27F5DF30-57FB-494C-9D31-AEFAAD01AE1C}"/>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5" name="Espace réservé du pied de page 4">
            <a:extLst>
              <a:ext uri="{FF2B5EF4-FFF2-40B4-BE49-F238E27FC236}">
                <a16:creationId xmlns="" xmlns:a16="http://schemas.microsoft.com/office/drawing/2014/main" id="{8EB1F350-A8FB-48DF-90DC-1FA9413C23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A40E8553-FD2E-40D5-8EF4-271B9CC1F039}"/>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98856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nl-NL"/>
              <a:t>Klik om de stijl te bewerken</a:t>
            </a:r>
          </a:p>
        </p:txBody>
      </p:sp>
      <p:sp>
        <p:nvSpPr>
          <p:cNvPr id="3" name="Ond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p>
            <a:fld id="{8261E007-27FD-4CC5-8070-F083F492A46A}" type="datetime1">
              <a:rPr lang="nl-NL" smtClean="0"/>
              <a:t>14-11-2024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51831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DD20193-27DA-46E7-93B5-555061E5504A}" type="datetime1">
              <a:rPr lang="nl-NL" smtClean="0"/>
              <a:t>14-11-2024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188679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AAF633F7-46B5-4486-87EE-10FD398FBB58}" type="datetime1">
              <a:rPr lang="nl-NL" smtClean="0"/>
              <a:t>14-11-2024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207996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E10B643E-FB3B-44FA-9352-76CC5782A595}" type="datetime1">
              <a:rPr lang="nl-NL" smtClean="0"/>
              <a:t>14-11-2024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56432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96360E4-959C-49EE-8B72-698B3596FBAC}" type="datetime1">
              <a:rPr lang="nl-NL" smtClean="0"/>
              <a:t>14-11-2024</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757196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73275281-ED82-4E6D-8797-238F151BC7D6}" type="datetime1">
              <a:rPr lang="nl-NL" smtClean="0"/>
              <a:t>14-11-2024</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2597964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5BEDFFE-CE13-405D-BDA4-9DEF91287B43}" type="datetime1">
              <a:rPr lang="nl-NL" smtClean="0"/>
              <a:t>14-11-2024</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498651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4FDF83FB-879F-4BC4-B2FE-2D46B730E8E9}" type="datetime1">
              <a:rPr lang="nl-NL" smtClean="0"/>
              <a:t>14-11-2024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49880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1133D09-F50B-4979-B299-192C36171E3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4F51426B-A770-4754-BC03-A6F65D9AA8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BBA8C733-AFC2-4517-83C9-A1A8B7FED204}"/>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5" name="Espace réservé du pied de page 4">
            <a:extLst>
              <a:ext uri="{FF2B5EF4-FFF2-40B4-BE49-F238E27FC236}">
                <a16:creationId xmlns="" xmlns:a16="http://schemas.microsoft.com/office/drawing/2014/main" id="{DE030DC0-6A44-4C01-B466-9C5CEBE468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729C54D8-C057-484A-92C9-3490773A12FC}"/>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4219188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7CE9EBAF-F1D4-4530-8709-DFD14CCC1986}" type="datetime1">
              <a:rPr lang="nl-NL" smtClean="0"/>
              <a:t>14-11-2024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1995399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3BD8D79-A5EC-4005-B6AE-A8C89EF9CE2A}" type="datetime1">
              <a:rPr lang="nl-NL" smtClean="0"/>
              <a:t>14-11-2024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10312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274639"/>
            <a:ext cx="27432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609600" y="274639"/>
            <a:ext cx="80264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FBBAF951-0DD6-4BEC-9D0E-7D8CF31890CD}" type="datetime1">
              <a:rPr lang="nl-NL" smtClean="0"/>
              <a:t>14-11-2024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294153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EFDADD0-EB49-4C79-A1F9-4BA7CDA5BCB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 xmlns:a16="http://schemas.microsoft.com/office/drawing/2014/main" id="{2D074015-FCB0-4519-A7E6-A3A33CB7B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 xmlns:a16="http://schemas.microsoft.com/office/drawing/2014/main" id="{6656DDAE-C162-4434-A843-AC4400EB7C3B}"/>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5" name="Espace réservé du pied de page 4">
            <a:extLst>
              <a:ext uri="{FF2B5EF4-FFF2-40B4-BE49-F238E27FC236}">
                <a16:creationId xmlns="" xmlns:a16="http://schemas.microsoft.com/office/drawing/2014/main" id="{944A8D0C-044B-42CC-9C28-299E911C50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CE83D9CC-60AE-4CB3-9E9E-038222793AE8}"/>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278970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3DB132D-7015-4FAA-A191-6D23E1D739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2302AFDF-1848-40B0-9C2F-E689A280F9D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 xmlns:a16="http://schemas.microsoft.com/office/drawing/2014/main" id="{5A2AF31B-DDC2-40A6-8793-6DB4FF341B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 xmlns:a16="http://schemas.microsoft.com/office/drawing/2014/main" id="{FAEB40D1-0AC6-4A01-8987-73EF69533E9A}"/>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6" name="Espace réservé du pied de page 5">
            <a:extLst>
              <a:ext uri="{FF2B5EF4-FFF2-40B4-BE49-F238E27FC236}">
                <a16:creationId xmlns="" xmlns:a16="http://schemas.microsoft.com/office/drawing/2014/main" id="{4F09FAF1-9585-463C-A5F2-2AE9B9CD4D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34F3E000-9E79-45B1-9643-61949557E1C6}"/>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3552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9040EED-E47F-4FD1-A71C-1E4695FD57D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 xmlns:a16="http://schemas.microsoft.com/office/drawing/2014/main" id="{7DB9086B-266E-4C3C-93A4-79C46DDBD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 xmlns:a16="http://schemas.microsoft.com/office/drawing/2014/main" id="{124D62F4-150F-421C-82E0-96C2638D337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 xmlns:a16="http://schemas.microsoft.com/office/drawing/2014/main" id="{A68AE2AF-93A2-4CE5-906F-E2EA8600E0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 xmlns:a16="http://schemas.microsoft.com/office/drawing/2014/main" id="{D04CD4B2-67CC-4B7F-90B6-9B09AF4C8B2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 xmlns:a16="http://schemas.microsoft.com/office/drawing/2014/main" id="{DEFA7F5A-2FCF-40E8-9A17-706C68A6702A}"/>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8" name="Espace réservé du pied de page 7">
            <a:extLst>
              <a:ext uri="{FF2B5EF4-FFF2-40B4-BE49-F238E27FC236}">
                <a16:creationId xmlns="" xmlns:a16="http://schemas.microsoft.com/office/drawing/2014/main" id="{05B68B02-F1F9-45A1-A872-545C04F21ED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039E4E83-93CE-478F-944D-EC351E55984F}"/>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43049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5DDFFF0-C9DB-43E1-9965-01B3A06CC25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 xmlns:a16="http://schemas.microsoft.com/office/drawing/2014/main" id="{58B55473-58B5-472B-B0FF-F7F5214EA364}"/>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4" name="Espace réservé du pied de page 3">
            <a:extLst>
              <a:ext uri="{FF2B5EF4-FFF2-40B4-BE49-F238E27FC236}">
                <a16:creationId xmlns="" xmlns:a16="http://schemas.microsoft.com/office/drawing/2014/main" id="{9E866D1C-66FA-478C-A5B5-35341DE5BD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560A0B7B-55C1-414D-A3E3-CC4A8091F501}"/>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122172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C378DDE0-B228-4891-A631-5F166C146293}"/>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3" name="Espace réservé du pied de page 2">
            <a:extLst>
              <a:ext uri="{FF2B5EF4-FFF2-40B4-BE49-F238E27FC236}">
                <a16:creationId xmlns="" xmlns:a16="http://schemas.microsoft.com/office/drawing/2014/main" id="{020E22CC-8AD2-48A8-BD4F-81757C4EA71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C824E773-F743-474A-94AC-7FDD52E5FA97}"/>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307422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1069D36-3060-4A75-A03B-052C830EA2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 xmlns:a16="http://schemas.microsoft.com/office/drawing/2014/main" id="{47257E4B-51BE-4F79-B84F-712D1F94B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 xmlns:a16="http://schemas.microsoft.com/office/drawing/2014/main" id="{B8E5753F-67E2-4EBA-9049-C47518F8E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6ECB3138-A4EE-45A9-8FFA-4BC3BC9FBC13}"/>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6" name="Espace réservé du pied de page 5">
            <a:extLst>
              <a:ext uri="{FF2B5EF4-FFF2-40B4-BE49-F238E27FC236}">
                <a16:creationId xmlns="" xmlns:a16="http://schemas.microsoft.com/office/drawing/2014/main" id="{2124BD19-8F75-4412-860D-0D9ABB7920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DE818851-EFF1-4109-BED5-2AC1D7CD9E17}"/>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333364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8F02F9C-C1B2-47F9-9024-29162AF382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 xmlns:a16="http://schemas.microsoft.com/office/drawing/2014/main" id="{9F753047-F511-43B8-B163-BA95938B8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 xmlns:a16="http://schemas.microsoft.com/office/drawing/2014/main" id="{F589217D-6DD1-48F7-84C4-0C5F90A66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A5299C9B-480A-42D0-96CF-2551F35E9A75}"/>
              </a:ext>
            </a:extLst>
          </p:cNvPr>
          <p:cNvSpPr>
            <a:spLocks noGrp="1"/>
          </p:cNvSpPr>
          <p:nvPr>
            <p:ph type="dt" sz="half" idx="10"/>
          </p:nvPr>
        </p:nvSpPr>
        <p:spPr/>
        <p:txBody>
          <a:bodyPr/>
          <a:lstStyle/>
          <a:p>
            <a:fld id="{85DD3D84-4D43-4907-8319-BC4D640216E5}" type="datetimeFigureOut">
              <a:rPr lang="fr-FR" smtClean="0"/>
              <a:t>14/11/2024</a:t>
            </a:fld>
            <a:endParaRPr lang="fr-FR"/>
          </a:p>
        </p:txBody>
      </p:sp>
      <p:sp>
        <p:nvSpPr>
          <p:cNvPr id="6" name="Espace réservé du pied de page 5">
            <a:extLst>
              <a:ext uri="{FF2B5EF4-FFF2-40B4-BE49-F238E27FC236}">
                <a16:creationId xmlns="" xmlns:a16="http://schemas.microsoft.com/office/drawing/2014/main" id="{3857F698-7B71-49F2-A680-C6B39F91E6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E40C2FC9-3E5C-49E5-B081-33830532BEB7}"/>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29180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EBB0A864-9DF5-45EF-B594-8FF01177B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 xmlns:a16="http://schemas.microsoft.com/office/drawing/2014/main" id="{C0F77109-834F-488C-AB9C-CC9C3FCBD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6974B4C8-EB34-445A-BE3E-8D1E6A6B4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D3D84-4D43-4907-8319-BC4D640216E5}" type="datetimeFigureOut">
              <a:rPr lang="fr-FR" smtClean="0"/>
              <a:t>14/11/2024</a:t>
            </a:fld>
            <a:endParaRPr lang="fr-FR"/>
          </a:p>
        </p:txBody>
      </p:sp>
      <p:sp>
        <p:nvSpPr>
          <p:cNvPr id="5" name="Espace réservé du pied de page 4">
            <a:extLst>
              <a:ext uri="{FF2B5EF4-FFF2-40B4-BE49-F238E27FC236}">
                <a16:creationId xmlns="" xmlns:a16="http://schemas.microsoft.com/office/drawing/2014/main" id="{4C1F0BF0-E37F-41D8-9C8B-DD09D2FAA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3FAF86FF-DCF9-4469-A432-D391C52AA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CECDA-482A-4F5B-B26F-BB59CE82BEB2}" type="slidenum">
              <a:rPr lang="fr-FR" smtClean="0"/>
              <a:t>‹N°›</a:t>
            </a:fld>
            <a:endParaRPr lang="fr-FR"/>
          </a:p>
        </p:txBody>
      </p:sp>
    </p:spTree>
    <p:extLst>
      <p:ext uri="{BB962C8B-B14F-4D97-AF65-F5344CB8AC3E}">
        <p14:creationId xmlns:p14="http://schemas.microsoft.com/office/powerpoint/2010/main" val="404043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B3E69-3165-4A69-862E-32FAE3624B4B}" type="datetime1">
              <a:rPr lang="nl-NL" smtClean="0"/>
              <a:t>14-11-2024</a:t>
            </a:fld>
            <a:endParaRPr lang="nl-NL"/>
          </a:p>
        </p:txBody>
      </p:sp>
      <p:sp>
        <p:nvSpPr>
          <p:cNvPr id="5" name="Tijdelijke aanduiding voor voetteks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96D49-DAE3-40DE-93E0-41688E0A5016}" type="slidenum">
              <a:rPr lang="nl-NL" smtClean="0"/>
              <a:t>‹N°›</a:t>
            </a:fld>
            <a:endParaRPr lang="nl-NL"/>
          </a:p>
        </p:txBody>
      </p:sp>
    </p:spTree>
    <p:extLst>
      <p:ext uri="{BB962C8B-B14F-4D97-AF65-F5344CB8AC3E}">
        <p14:creationId xmlns:p14="http://schemas.microsoft.com/office/powerpoint/2010/main" val="1784966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udalix@yahoo.f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4BD395-F217-4E9E-8BA3-BFB17C06DB41}"/>
              </a:ext>
            </a:extLst>
          </p:cNvPr>
          <p:cNvSpPr>
            <a:spLocks noGrp="1"/>
          </p:cNvSpPr>
          <p:nvPr>
            <p:ph type="title"/>
          </p:nvPr>
        </p:nvSpPr>
        <p:spPr>
          <a:xfrm>
            <a:off x="355195" y="2331077"/>
            <a:ext cx="11661913" cy="1275008"/>
          </a:xfrm>
        </p:spPr>
        <p:txBody>
          <a:bodyPr>
            <a:noAutofit/>
          </a:bodyPr>
          <a:lstStyle/>
          <a:p>
            <a:pPr algn="ctr">
              <a:lnSpc>
                <a:spcPct val="100000"/>
              </a:lnSpc>
            </a:pPr>
            <a:r>
              <a:rPr lang="fr-FR" sz="4000" b="1" dirty="0">
                <a:solidFill>
                  <a:srgbClr val="FF0000"/>
                </a:solidFill>
                <a:latin typeface="+mn-lt"/>
              </a:rPr>
              <a:t> </a:t>
            </a:r>
            <a:r>
              <a:rPr lang="fr-FR" sz="3600" b="1" cap="all" dirty="0" smtClean="0">
                <a:latin typeface="Calibri" panose="020F0502020204030204" pitchFamily="34" charset="0"/>
                <a:ea typeface="Calibri" panose="020F0502020204030204" pitchFamily="34" charset="0"/>
                <a:cs typeface="Times New Roman" panose="02020603050405020304" pitchFamily="18" charset="0"/>
              </a:rPr>
              <a:t>Planification</a:t>
            </a:r>
            <a:r>
              <a:rPr lang="fr-FR" sz="3600" b="1" cap="all" dirty="0">
                <a:latin typeface="Calibri" panose="020F0502020204030204" pitchFamily="34" charset="0"/>
                <a:ea typeface="Calibri" panose="020F0502020204030204" pitchFamily="34" charset="0"/>
                <a:cs typeface="Times New Roman" panose="02020603050405020304" pitchFamily="18" charset="0"/>
              </a:rPr>
              <a:t> en Afrique : enjeux et </a:t>
            </a:r>
            <a:r>
              <a:rPr lang="fr-FR" sz="3600" b="1" cap="all" dirty="0" smtClean="0">
                <a:latin typeface="Calibri" panose="020F0502020204030204" pitchFamily="34" charset="0"/>
                <a:ea typeface="Calibri" panose="020F0502020204030204" pitchFamily="34" charset="0"/>
                <a:cs typeface="Times New Roman" panose="02020603050405020304" pitchFamily="18" charset="0"/>
              </a:rPr>
              <a:t>perspectives</a:t>
            </a:r>
            <a:endParaRPr lang="fr-FR" sz="3600" b="1" cap="all" dirty="0">
              <a:solidFill>
                <a:srgbClr val="FF0000"/>
              </a:solidFill>
              <a:latin typeface="+mn-lt"/>
            </a:endParaRPr>
          </a:p>
        </p:txBody>
      </p:sp>
      <p:sp>
        <p:nvSpPr>
          <p:cNvPr id="3" name="Espace réservé du contenu 2">
            <a:extLst>
              <a:ext uri="{FF2B5EF4-FFF2-40B4-BE49-F238E27FC236}">
                <a16:creationId xmlns="" xmlns:a16="http://schemas.microsoft.com/office/drawing/2014/main" id="{F323861A-D657-4107-92B7-1895D67F8900}"/>
              </a:ext>
            </a:extLst>
          </p:cNvPr>
          <p:cNvSpPr>
            <a:spLocks noGrp="1"/>
          </p:cNvSpPr>
          <p:nvPr>
            <p:ph idx="1"/>
          </p:nvPr>
        </p:nvSpPr>
        <p:spPr>
          <a:xfrm>
            <a:off x="825321" y="4151952"/>
            <a:ext cx="10515600" cy="1870695"/>
          </a:xfrm>
        </p:spPr>
        <p:txBody>
          <a:bodyPr>
            <a:normAutofit lnSpcReduction="10000"/>
          </a:bodyPr>
          <a:lstStyle/>
          <a:p>
            <a:pPr marL="0" lvl="0" indent="0" algn="ctr">
              <a:buNone/>
            </a:pPr>
            <a:r>
              <a:rPr lang="fr-FR" sz="2000" b="1" smtClean="0">
                <a:solidFill>
                  <a:srgbClr val="FF0000"/>
                </a:solidFill>
              </a:rPr>
              <a:t>Prof. </a:t>
            </a:r>
            <a:r>
              <a:rPr lang="fr-FR" sz="2000" b="1" dirty="0">
                <a:solidFill>
                  <a:srgbClr val="FF0000"/>
                </a:solidFill>
              </a:rPr>
              <a:t>Alix Servais AFOUDA</a:t>
            </a:r>
          </a:p>
          <a:p>
            <a:pPr marL="0" lvl="0" indent="0" algn="ctr">
              <a:buNone/>
            </a:pPr>
            <a:r>
              <a:rPr lang="fr-FR" sz="2000" b="1" dirty="0">
                <a:solidFill>
                  <a:srgbClr val="FF0000"/>
                </a:solidFill>
              </a:rPr>
              <a:t>DGAT/FLASH/UP</a:t>
            </a:r>
          </a:p>
          <a:p>
            <a:pPr marL="0" lvl="0" indent="0" algn="ctr">
              <a:buNone/>
            </a:pPr>
            <a:r>
              <a:rPr lang="fr-FR" sz="2000" b="1" dirty="0">
                <a:solidFill>
                  <a:srgbClr val="FF0000"/>
                </a:solidFill>
              </a:rPr>
              <a:t>LARES</a:t>
            </a:r>
          </a:p>
          <a:p>
            <a:pPr marL="0" lvl="0" indent="0" algn="ctr">
              <a:buNone/>
            </a:pPr>
            <a:r>
              <a:rPr lang="fr-FR" sz="2000" b="1" dirty="0">
                <a:solidFill>
                  <a:srgbClr val="FF0000"/>
                </a:solidFill>
              </a:rPr>
              <a:t>E-mail :</a:t>
            </a:r>
            <a:r>
              <a:rPr lang="fr-FR" sz="2000" b="1" dirty="0">
                <a:solidFill>
                  <a:prstClr val="black"/>
                </a:solidFill>
              </a:rPr>
              <a:t> </a:t>
            </a:r>
            <a:r>
              <a:rPr lang="fr-FR" sz="2000" b="1" dirty="0">
                <a:solidFill>
                  <a:prstClr val="black"/>
                </a:solidFill>
                <a:hlinkClick r:id="rId2">
                  <a:extLst>
                    <a:ext uri="{A12FA001-AC4F-418D-AE19-62706E023703}">
                      <ahyp:hlinkClr xmlns="" xmlns:ahyp="http://schemas.microsoft.com/office/drawing/2018/hyperlinkcolor" val="tx"/>
                    </a:ext>
                  </a:extLst>
                </a:hlinkClick>
              </a:rPr>
              <a:t>afoudalix@yahoo.fr</a:t>
            </a:r>
            <a:endParaRPr lang="fr-FR" sz="2000" b="1" dirty="0">
              <a:solidFill>
                <a:prstClr val="black"/>
              </a:solidFill>
            </a:endParaRPr>
          </a:p>
          <a:p>
            <a:pPr marL="0" lvl="0" indent="0" algn="ctr">
              <a:buNone/>
            </a:pPr>
            <a:r>
              <a:rPr lang="fr-FR" sz="2000" b="1" dirty="0">
                <a:solidFill>
                  <a:srgbClr val="FF0000"/>
                </a:solidFill>
              </a:rPr>
              <a:t>Tél :</a:t>
            </a:r>
            <a:r>
              <a:rPr lang="fr-FR" sz="2000" b="1" dirty="0">
                <a:solidFill>
                  <a:prstClr val="black"/>
                </a:solidFill>
              </a:rPr>
              <a:t> </a:t>
            </a:r>
            <a:r>
              <a:rPr lang="fr-FR" sz="2000" b="1" dirty="0">
                <a:solidFill>
                  <a:srgbClr val="002060"/>
                </a:solidFill>
              </a:rPr>
              <a:t>+229 95 56 93 58</a:t>
            </a:r>
          </a:p>
          <a:p>
            <a:endParaRPr lang="fr-FR" dirty="0"/>
          </a:p>
        </p:txBody>
      </p:sp>
    </p:spTree>
    <p:extLst>
      <p:ext uri="{BB962C8B-B14F-4D97-AF65-F5344CB8AC3E}">
        <p14:creationId xmlns:p14="http://schemas.microsoft.com/office/powerpoint/2010/main" val="3957731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9064"/>
            <a:ext cx="10515600" cy="858367"/>
          </a:xfrm>
        </p:spPr>
        <p:txBody>
          <a:bodyPr/>
          <a:lstStyle/>
          <a:p>
            <a:r>
              <a:rPr lang="fr-FR" b="1" dirty="0" smtClean="0">
                <a:solidFill>
                  <a:srgbClr val="FF0000"/>
                </a:solidFill>
                <a:latin typeface="Calibri" panose="020F0502020204030204" pitchFamily="34" charset="0"/>
                <a:cs typeface="Calibri" panose="020F0502020204030204" pitchFamily="34" charset="0"/>
              </a:rPr>
              <a:t>3 - Défis et perspectives de </a:t>
            </a:r>
            <a:r>
              <a:rPr lang="fr-FR" b="1" dirty="0">
                <a:solidFill>
                  <a:srgbClr val="FF0000"/>
                </a:solidFill>
                <a:latin typeface="Calibri" panose="020F0502020204030204" pitchFamily="34" charset="0"/>
                <a:cs typeface="Calibri" panose="020F0502020204030204" pitchFamily="34" charset="0"/>
              </a:rPr>
              <a:t>la </a:t>
            </a:r>
            <a:r>
              <a:rPr lang="fr-FR" b="1" dirty="0" smtClean="0">
                <a:solidFill>
                  <a:srgbClr val="FF0000"/>
                </a:solidFill>
                <a:latin typeface="Calibri" panose="020F0502020204030204" pitchFamily="34" charset="0"/>
                <a:cs typeface="Calibri" panose="020F0502020204030204" pitchFamily="34" charset="0"/>
              </a:rPr>
              <a:t>planification</a:t>
            </a:r>
            <a:endParaRPr lang="fr-FR" b="1" dirty="0">
              <a:solidFill>
                <a:srgbClr val="FF0000"/>
              </a:solidFill>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494227" y="1902897"/>
            <a:ext cx="11203546" cy="4369114"/>
          </a:xfrm>
        </p:spPr>
        <p:txBody>
          <a:bodyPr>
            <a:normAutofit/>
          </a:bodyPr>
          <a:lstStyle/>
          <a:p>
            <a:pPr>
              <a:spcAft>
                <a:spcPts val="1800"/>
              </a:spcAft>
            </a:pPr>
            <a:r>
              <a:rPr lang="fr-FR" sz="3600" dirty="0" smtClean="0"/>
              <a:t>Planification, gestion des politiques publiques et mondialisation</a:t>
            </a:r>
          </a:p>
          <a:p>
            <a:pPr>
              <a:spcAft>
                <a:spcPts val="1800"/>
              </a:spcAft>
            </a:pPr>
            <a:r>
              <a:rPr lang="fr-FR" sz="3600" dirty="0" smtClean="0"/>
              <a:t>Planification et satisfaction des besoins vitaux et Afrique</a:t>
            </a:r>
          </a:p>
          <a:p>
            <a:pPr>
              <a:spcAft>
                <a:spcPts val="1800"/>
              </a:spcAft>
            </a:pPr>
            <a:r>
              <a:rPr lang="fr-FR" sz="3600" dirty="0" smtClean="0"/>
              <a:t>Planification et organisation de l’espace en Afrique</a:t>
            </a:r>
          </a:p>
          <a:p>
            <a:pPr>
              <a:spcAft>
                <a:spcPts val="1800"/>
              </a:spcAft>
            </a:pPr>
            <a:r>
              <a:rPr lang="fr-FR" sz="3600" dirty="0" smtClean="0"/>
              <a:t>Perspectives</a:t>
            </a:r>
            <a:endParaRPr lang="fr-FR" sz="3600" dirty="0"/>
          </a:p>
        </p:txBody>
      </p:sp>
    </p:spTree>
    <p:extLst>
      <p:ext uri="{BB962C8B-B14F-4D97-AF65-F5344CB8AC3E}">
        <p14:creationId xmlns:p14="http://schemas.microsoft.com/office/powerpoint/2010/main" val="1862570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740" y="145924"/>
            <a:ext cx="10515600" cy="729580"/>
          </a:xfrm>
        </p:spPr>
        <p:txBody>
          <a:bodyPr/>
          <a:lstStyle/>
          <a:p>
            <a:r>
              <a:rPr lang="fr-FR" b="1" dirty="0" smtClean="0">
                <a:solidFill>
                  <a:srgbClr val="FF0000"/>
                </a:solidFill>
                <a:latin typeface="Calibri" panose="020F0502020204030204" pitchFamily="34" charset="0"/>
                <a:cs typeface="Calibri" panose="020F0502020204030204" pitchFamily="34" charset="0"/>
              </a:rPr>
              <a:t>CONCLUSION : </a:t>
            </a:r>
            <a:endParaRPr lang="fr-FR" b="1" dirty="0">
              <a:solidFill>
                <a:srgbClr val="FF0000"/>
              </a:solidFill>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142740" y="734097"/>
            <a:ext cx="11924763" cy="5911402"/>
          </a:xfrm>
        </p:spPr>
        <p:txBody>
          <a:bodyPr/>
          <a:lstStyle/>
          <a:p>
            <a:pPr marL="0" indent="0">
              <a:buNone/>
            </a:pPr>
            <a:endParaRPr lang="fr-FR" dirty="0" smtClean="0"/>
          </a:p>
          <a:p>
            <a:pPr marL="0" indent="0">
              <a:buNone/>
            </a:pPr>
            <a:r>
              <a:rPr lang="fr-FR" dirty="0" smtClean="0"/>
              <a:t>Pour </a:t>
            </a:r>
            <a:r>
              <a:rPr lang="fr-FR" dirty="0"/>
              <a:t>bien </a:t>
            </a:r>
            <a:r>
              <a:rPr lang="fr-FR" dirty="0" smtClean="0"/>
              <a:t>gérer 1 projet, </a:t>
            </a:r>
          </a:p>
          <a:p>
            <a:pPr marL="0" indent="0">
              <a:buNone/>
            </a:pPr>
            <a:r>
              <a:rPr lang="fr-FR" dirty="0" smtClean="0"/>
              <a:t>1 entreprise, 1 commune…</a:t>
            </a:r>
          </a:p>
          <a:p>
            <a:pPr marL="0" indent="0">
              <a:buNone/>
            </a:pPr>
            <a:r>
              <a:rPr lang="fr-FR" dirty="0" smtClean="0"/>
              <a:t>il </a:t>
            </a:r>
            <a:r>
              <a:rPr lang="fr-FR" dirty="0"/>
              <a:t>faut tenir compte</a:t>
            </a:r>
            <a:endParaRPr lang="fr-FR" dirty="0" smtClean="0"/>
          </a:p>
          <a:p>
            <a:pPr marL="0" indent="0">
              <a:buNone/>
            </a:pPr>
            <a:r>
              <a:rPr lang="fr-FR" dirty="0" smtClean="0"/>
              <a:t>du </a:t>
            </a:r>
            <a:r>
              <a:rPr lang="fr-FR" b="1" dirty="0"/>
              <a:t>cycle de </a:t>
            </a:r>
            <a:r>
              <a:rPr lang="fr-FR" b="1" dirty="0" err="1"/>
              <a:t>Deaming</a:t>
            </a:r>
            <a:r>
              <a:rPr lang="fr-FR" dirty="0"/>
              <a:t> : </a:t>
            </a:r>
            <a:endParaRPr lang="fr-FR" dirty="0" smtClean="0"/>
          </a:p>
          <a:p>
            <a:pPr marL="0" indent="0">
              <a:buNone/>
            </a:pPr>
            <a:r>
              <a:rPr lang="fr-FR" dirty="0" smtClean="0"/>
              <a:t>planifier</a:t>
            </a:r>
            <a:r>
              <a:rPr lang="fr-FR" dirty="0"/>
              <a:t>, réaliser, </a:t>
            </a:r>
            <a:endParaRPr lang="fr-FR" dirty="0" smtClean="0"/>
          </a:p>
          <a:p>
            <a:pPr marL="0" indent="0">
              <a:buNone/>
            </a:pPr>
            <a:r>
              <a:rPr lang="fr-FR" dirty="0" smtClean="0"/>
              <a:t>contrôler et </a:t>
            </a:r>
            <a:r>
              <a:rPr lang="fr-FR" dirty="0"/>
              <a:t>agir </a:t>
            </a:r>
            <a:endParaRPr lang="fr-FR" dirty="0" smtClean="0"/>
          </a:p>
          <a:p>
            <a:pPr marL="0" indent="0">
              <a:buNone/>
            </a:pPr>
            <a:r>
              <a:rPr lang="fr-FR" dirty="0" smtClean="0"/>
              <a:t>(</a:t>
            </a:r>
            <a:r>
              <a:rPr lang="fr-FR" dirty="0"/>
              <a:t>en corrigeant les actions mal </a:t>
            </a:r>
            <a:endParaRPr lang="fr-FR" dirty="0" smtClean="0"/>
          </a:p>
          <a:p>
            <a:pPr marL="0" indent="0">
              <a:buNone/>
            </a:pPr>
            <a:r>
              <a:rPr lang="fr-FR" dirty="0" smtClean="0"/>
              <a:t>exécutées </a:t>
            </a:r>
            <a:r>
              <a:rPr lang="fr-FR" dirty="0"/>
              <a:t>précédemment)</a:t>
            </a:r>
          </a:p>
          <a:p>
            <a:pPr marL="0" indent="0">
              <a:buNone/>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4778061" y="875504"/>
            <a:ext cx="6774287" cy="5593477"/>
          </a:xfrm>
          <a:prstGeom prst="rect">
            <a:avLst/>
          </a:prstGeom>
          <a:noFill/>
          <a:ln w="9525">
            <a:solidFill>
              <a:schemeClr val="tx1"/>
            </a:solidFill>
            <a:miter lim="800000"/>
            <a:headEnd/>
            <a:tailEnd/>
          </a:ln>
          <a:effectLst/>
        </p:spPr>
      </p:pic>
      <p:sp>
        <p:nvSpPr>
          <p:cNvPr id="6" name="Titre 1"/>
          <p:cNvSpPr txBox="1">
            <a:spLocks/>
          </p:cNvSpPr>
          <p:nvPr/>
        </p:nvSpPr>
        <p:spPr>
          <a:xfrm>
            <a:off x="142740" y="1746490"/>
            <a:ext cx="4519412" cy="36833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dirty="0"/>
          </a:p>
        </p:txBody>
      </p:sp>
    </p:spTree>
    <p:extLst>
      <p:ext uri="{BB962C8B-B14F-4D97-AF65-F5344CB8AC3E}">
        <p14:creationId xmlns:p14="http://schemas.microsoft.com/office/powerpoint/2010/main" val="342071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 xmlns:a16="http://schemas.microsoft.com/office/drawing/2014/main" id="{DC043FBC-0B5A-4914-9B74-82E61916454F}"/>
              </a:ext>
            </a:extLst>
          </p:cNvPr>
          <p:cNvSpPr>
            <a:spLocks noGrp="1"/>
          </p:cNvSpPr>
          <p:nvPr>
            <p:ph idx="1"/>
          </p:nvPr>
        </p:nvSpPr>
        <p:spPr>
          <a:xfrm>
            <a:off x="889715" y="2327901"/>
            <a:ext cx="10515600" cy="2630465"/>
          </a:xfrm>
        </p:spPr>
        <p:txBody>
          <a:bodyPr>
            <a:normAutofit/>
          </a:bodyPr>
          <a:lstStyle/>
          <a:p>
            <a:pPr marL="0" indent="0" algn="ctr">
              <a:buNone/>
            </a:pPr>
            <a:r>
              <a:rPr lang="fr-FR" sz="6000" b="1" dirty="0"/>
              <a:t>MERCI DE VOTRE </a:t>
            </a:r>
          </a:p>
          <a:p>
            <a:pPr marL="0" indent="0" algn="ctr">
              <a:buNone/>
            </a:pPr>
            <a:r>
              <a:rPr lang="fr-FR" sz="6000" b="1" dirty="0"/>
              <a:t>AIMABLE ATTENTION</a:t>
            </a:r>
          </a:p>
        </p:txBody>
      </p:sp>
    </p:spTree>
    <p:extLst>
      <p:ext uri="{BB962C8B-B14F-4D97-AF65-F5344CB8AC3E}">
        <p14:creationId xmlns:p14="http://schemas.microsoft.com/office/powerpoint/2010/main" val="1404349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F6DF75-8E69-45E6-811D-B9CA54108F51}"/>
              </a:ext>
            </a:extLst>
          </p:cNvPr>
          <p:cNvSpPr>
            <a:spLocks noGrp="1"/>
          </p:cNvSpPr>
          <p:nvPr>
            <p:ph type="title"/>
          </p:nvPr>
        </p:nvSpPr>
        <p:spPr>
          <a:xfrm>
            <a:off x="251792" y="131762"/>
            <a:ext cx="11781182" cy="663369"/>
          </a:xfrm>
        </p:spPr>
        <p:txBody>
          <a:bodyPr>
            <a:normAutofit fontScale="90000"/>
          </a:bodyPr>
          <a:lstStyle/>
          <a:p>
            <a:pPr lvl="0">
              <a:spcBef>
                <a:spcPts val="1000"/>
              </a:spcBef>
            </a:pPr>
            <a:r>
              <a:rPr lang="fr-FR" b="1" dirty="0">
                <a:solidFill>
                  <a:srgbClr val="FF0000"/>
                </a:solidFill>
                <a:latin typeface="+mn-lt"/>
              </a:rPr>
              <a:t/>
            </a:r>
            <a:br>
              <a:rPr lang="fr-FR" b="1" dirty="0">
                <a:solidFill>
                  <a:srgbClr val="FF0000"/>
                </a:solidFill>
                <a:latin typeface="+mn-lt"/>
              </a:rPr>
            </a:br>
            <a:r>
              <a:rPr lang="fr-FR" sz="3700" b="1" dirty="0">
                <a:solidFill>
                  <a:srgbClr val="FF0000"/>
                </a:solidFill>
                <a:latin typeface="+mn-lt"/>
              </a:rPr>
              <a:t>INTRODUCTION : </a:t>
            </a:r>
            <a:r>
              <a:rPr lang="fr-FR" sz="3700" b="1" dirty="0">
                <a:solidFill>
                  <a:srgbClr val="00B0F0"/>
                </a:solidFill>
                <a:latin typeface="+mn-lt"/>
                <a:ea typeface="+mn-ea"/>
                <a:cs typeface="+mn-cs"/>
              </a:rPr>
              <a:t>MONTER UN PROJET, DU PAREIL AU MEME </a:t>
            </a:r>
            <a:r>
              <a:rPr lang="fr-FR" sz="3700" b="1" dirty="0">
                <a:solidFill>
                  <a:srgbClr val="FF0000"/>
                </a:solidFill>
                <a:latin typeface="+mn-lt"/>
                <a:ea typeface="+mn-ea"/>
                <a:cs typeface="+mn-cs"/>
              </a:rPr>
              <a:t>(1/3)</a:t>
            </a:r>
            <a:r>
              <a:rPr lang="fr-FR" sz="3700" dirty="0">
                <a:solidFill>
                  <a:srgbClr val="FF0000"/>
                </a:solidFill>
                <a:latin typeface="Calibri" panose="020F0502020204030204"/>
                <a:ea typeface="+mn-ea"/>
                <a:cs typeface="+mn-cs"/>
              </a:rPr>
              <a:t/>
            </a:r>
            <a:br>
              <a:rPr lang="fr-FR" sz="3700" dirty="0">
                <a:solidFill>
                  <a:srgbClr val="FF0000"/>
                </a:solidFill>
                <a:latin typeface="Calibri" panose="020F0502020204030204"/>
                <a:ea typeface="+mn-ea"/>
                <a:cs typeface="+mn-cs"/>
              </a:rPr>
            </a:br>
            <a:endParaRPr lang="fr-FR" sz="3700" b="1" dirty="0">
              <a:solidFill>
                <a:srgbClr val="FF0000"/>
              </a:solidFill>
              <a:latin typeface="+mn-lt"/>
            </a:endParaRPr>
          </a:p>
        </p:txBody>
      </p:sp>
      <p:sp>
        <p:nvSpPr>
          <p:cNvPr id="3" name="Espace réservé du contenu 2">
            <a:extLst>
              <a:ext uri="{FF2B5EF4-FFF2-40B4-BE49-F238E27FC236}">
                <a16:creationId xmlns="" xmlns:a16="http://schemas.microsoft.com/office/drawing/2014/main" id="{7239A7EE-F366-467B-8A15-A58701598323}"/>
              </a:ext>
            </a:extLst>
          </p:cNvPr>
          <p:cNvSpPr>
            <a:spLocks noGrp="1"/>
          </p:cNvSpPr>
          <p:nvPr>
            <p:ph idx="1"/>
          </p:nvPr>
        </p:nvSpPr>
        <p:spPr>
          <a:xfrm>
            <a:off x="251792" y="1123259"/>
            <a:ext cx="11688416" cy="5602979"/>
          </a:xfrm>
        </p:spPr>
        <p:txBody>
          <a:bodyPr>
            <a:normAutofit fontScale="77500" lnSpcReduction="20000"/>
          </a:bodyPr>
          <a:lstStyle/>
          <a:p>
            <a:pPr marL="0" indent="0">
              <a:lnSpc>
                <a:spcPct val="120000"/>
              </a:lnSpc>
              <a:spcBef>
                <a:spcPts val="0"/>
              </a:spcBef>
              <a:spcAft>
                <a:spcPts val="1800"/>
              </a:spcAft>
              <a:buNone/>
            </a:pPr>
            <a:r>
              <a:rPr lang="fr-FR" sz="4100" dirty="0"/>
              <a:t>Sans même en avoir conscience, on est régulièrement en situation de projet. Tous les projets sont dans la nature, à tous les âges, dans tous les domaines, comme :</a:t>
            </a:r>
            <a:r>
              <a:rPr lang="fr-FR" sz="3600" dirty="0"/>
              <a:t> </a:t>
            </a:r>
          </a:p>
          <a:p>
            <a:pPr lvl="1">
              <a:spcBef>
                <a:spcPts val="0"/>
              </a:spcBef>
              <a:spcAft>
                <a:spcPts val="1200"/>
              </a:spcAft>
            </a:pPr>
            <a:r>
              <a:rPr lang="fr-FR" sz="3600" dirty="0"/>
              <a:t>organiser une fête, </a:t>
            </a:r>
          </a:p>
          <a:p>
            <a:pPr lvl="1">
              <a:spcBef>
                <a:spcPts val="0"/>
              </a:spcBef>
              <a:spcAft>
                <a:spcPts val="1200"/>
              </a:spcAft>
            </a:pPr>
            <a:r>
              <a:rPr lang="fr-FR" sz="3600" dirty="0"/>
              <a:t>partir en vacances sans les parents, </a:t>
            </a:r>
          </a:p>
          <a:p>
            <a:pPr lvl="1">
              <a:spcBef>
                <a:spcPts val="0"/>
              </a:spcBef>
              <a:spcAft>
                <a:spcPts val="1200"/>
              </a:spcAft>
            </a:pPr>
            <a:r>
              <a:rPr lang="fr-FR" sz="3600" dirty="0"/>
              <a:t>monter un groupe de musique, </a:t>
            </a:r>
          </a:p>
          <a:p>
            <a:pPr lvl="1">
              <a:spcBef>
                <a:spcPts val="0"/>
              </a:spcBef>
              <a:spcAft>
                <a:spcPts val="1200"/>
              </a:spcAft>
            </a:pPr>
            <a:r>
              <a:rPr lang="fr-FR" sz="3600" dirty="0"/>
              <a:t>créer son propre emploi, </a:t>
            </a:r>
          </a:p>
          <a:p>
            <a:pPr lvl="1">
              <a:spcBef>
                <a:spcPts val="0"/>
              </a:spcBef>
              <a:spcAft>
                <a:spcPts val="1800"/>
              </a:spcAft>
            </a:pPr>
            <a:r>
              <a:rPr lang="fr-FR" sz="3600" dirty="0"/>
              <a:t>voire sa propre entreprise….</a:t>
            </a:r>
          </a:p>
          <a:p>
            <a:pPr marL="0" indent="0">
              <a:buNone/>
            </a:pPr>
            <a:endParaRPr lang="fr-FR" dirty="0"/>
          </a:p>
          <a:p>
            <a:pPr marL="0" indent="0">
              <a:lnSpc>
                <a:spcPct val="120000"/>
              </a:lnSpc>
              <a:spcBef>
                <a:spcPts val="0"/>
              </a:spcBef>
              <a:buNone/>
            </a:pPr>
            <a:r>
              <a:rPr lang="fr-FR" sz="4200" dirty="0">
                <a:solidFill>
                  <a:srgbClr val="FF0000"/>
                </a:solidFill>
              </a:rPr>
              <a:t>Monter un projet c’est tout simplement se fixer un objectif et se donner les moyens de l’atteindre.</a:t>
            </a:r>
          </a:p>
        </p:txBody>
      </p:sp>
      <p:sp>
        <p:nvSpPr>
          <p:cNvPr id="4" name="Flèche : bas 3">
            <a:extLst>
              <a:ext uri="{FF2B5EF4-FFF2-40B4-BE49-F238E27FC236}">
                <a16:creationId xmlns="" xmlns:a16="http://schemas.microsoft.com/office/drawing/2014/main" id="{0549F803-42DE-4F1F-B1CD-D65A6E33FA72}"/>
              </a:ext>
            </a:extLst>
          </p:cNvPr>
          <p:cNvSpPr/>
          <p:nvPr/>
        </p:nvSpPr>
        <p:spPr>
          <a:xfrm>
            <a:off x="5844209" y="4850295"/>
            <a:ext cx="795130" cy="663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1213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4FD17D4-26DE-48E2-9CC6-419BDE88C881}"/>
              </a:ext>
            </a:extLst>
          </p:cNvPr>
          <p:cNvSpPr>
            <a:spLocks noGrp="1"/>
          </p:cNvSpPr>
          <p:nvPr>
            <p:ph type="title"/>
          </p:nvPr>
        </p:nvSpPr>
        <p:spPr>
          <a:xfrm>
            <a:off x="265043" y="189188"/>
            <a:ext cx="11741427" cy="801066"/>
          </a:xfrm>
        </p:spPr>
        <p:txBody>
          <a:bodyPr>
            <a:normAutofit/>
          </a:bodyPr>
          <a:lstStyle/>
          <a:p>
            <a:r>
              <a:rPr lang="fr-FR" sz="3300" b="1" dirty="0">
                <a:solidFill>
                  <a:srgbClr val="FF0000"/>
                </a:solidFill>
                <a:latin typeface="Calibri" panose="020F0502020204030204"/>
              </a:rPr>
              <a:t>INTRODUCTION : </a:t>
            </a:r>
            <a:r>
              <a:rPr lang="fr-FR" sz="3300" b="1" dirty="0">
                <a:solidFill>
                  <a:srgbClr val="00B0F0"/>
                </a:solidFill>
                <a:latin typeface="Calibri" panose="020F0502020204030204"/>
              </a:rPr>
              <a:t>MONTER UN PROJET, DU PAREIL AU MEME </a:t>
            </a:r>
            <a:r>
              <a:rPr lang="fr-FR" sz="3300" b="1" dirty="0">
                <a:solidFill>
                  <a:srgbClr val="FF0000"/>
                </a:solidFill>
                <a:latin typeface="Calibri" panose="020F0502020204030204"/>
              </a:rPr>
              <a:t>(2/3)</a:t>
            </a:r>
            <a:endParaRPr lang="fr-FR" sz="3600" dirty="0">
              <a:solidFill>
                <a:srgbClr val="FF0000"/>
              </a:solidFill>
            </a:endParaRPr>
          </a:p>
        </p:txBody>
      </p:sp>
      <p:sp>
        <p:nvSpPr>
          <p:cNvPr id="3" name="Espace réservé du contenu 2">
            <a:extLst>
              <a:ext uri="{FF2B5EF4-FFF2-40B4-BE49-F238E27FC236}">
                <a16:creationId xmlns="" xmlns:a16="http://schemas.microsoft.com/office/drawing/2014/main" id="{2006CE9F-2680-4DA5-9961-4DCE67F0FAB5}"/>
              </a:ext>
            </a:extLst>
          </p:cNvPr>
          <p:cNvSpPr>
            <a:spLocks noGrp="1"/>
          </p:cNvSpPr>
          <p:nvPr>
            <p:ph idx="1"/>
          </p:nvPr>
        </p:nvSpPr>
        <p:spPr>
          <a:xfrm>
            <a:off x="251791" y="1378227"/>
            <a:ext cx="11741427" cy="5290586"/>
          </a:xfrm>
        </p:spPr>
        <p:txBody>
          <a:bodyPr>
            <a:normAutofit lnSpcReduction="10000"/>
          </a:bodyPr>
          <a:lstStyle/>
          <a:p>
            <a:pPr marL="0" indent="0" algn="just">
              <a:lnSpc>
                <a:spcPct val="100000"/>
              </a:lnSpc>
              <a:spcBef>
                <a:spcPts val="0"/>
              </a:spcBef>
              <a:spcAft>
                <a:spcPts val="2400"/>
              </a:spcAft>
              <a:buNone/>
            </a:pPr>
            <a:r>
              <a:rPr lang="fr-FR" sz="35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L’importance du dossier de présentation de projet </a:t>
            </a:r>
            <a:endParaRPr lang="fr-FR"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Le dossier de présentation de projet, ou plan d’affaires est important à plus d’un titre.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Tout d’abord c’est un excellent moyen pour le créateur d’entreprise de </a:t>
            </a:r>
            <a:r>
              <a:rPr lang="fr-FR" sz="3200" b="1" dirty="0">
                <a:latin typeface="Calibri" panose="020F0502020204030204" pitchFamily="34" charset="0"/>
                <a:ea typeface="Calibri" panose="020F0502020204030204" pitchFamily="34" charset="0"/>
                <a:cs typeface="Times New Roman" panose="02020603050405020304" pitchFamily="18" charset="0"/>
              </a:rPr>
              <a:t>travailler sur son projet afin d’en vérifier la cohérence et de l’affiner</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Ensuite, c’est </a:t>
            </a:r>
            <a:r>
              <a:rPr lang="fr-FR" sz="3200" b="1" dirty="0">
                <a:latin typeface="Calibri" panose="020F0502020204030204" pitchFamily="34" charset="0"/>
                <a:ea typeface="Calibri" panose="020F0502020204030204" pitchFamily="34" charset="0"/>
                <a:cs typeface="Times New Roman" panose="02020603050405020304" pitchFamily="18" charset="0"/>
              </a:rPr>
              <a:t>un élément de communication essentiel</a:t>
            </a:r>
            <a:r>
              <a:rPr lang="fr-FR" sz="3200" dirty="0">
                <a:latin typeface="Calibri" panose="020F0502020204030204" pitchFamily="34" charset="0"/>
                <a:ea typeface="Calibri" panose="020F0502020204030204" pitchFamily="34" charset="0"/>
                <a:cs typeface="Times New Roman" panose="02020603050405020304" pitchFamily="18" charset="0"/>
              </a:rPr>
              <a:t> qui va contribuer à donner une image du projet à l’ensemble de ses lecteurs. </a:t>
            </a:r>
            <a:endParaRPr lang="fr-FR" sz="3200" dirty="0"/>
          </a:p>
        </p:txBody>
      </p:sp>
    </p:spTree>
    <p:extLst>
      <p:ext uri="{BB962C8B-B14F-4D97-AF65-F5344CB8AC3E}">
        <p14:creationId xmlns:p14="http://schemas.microsoft.com/office/powerpoint/2010/main" val="409318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30F79CD6-3D3F-4B77-A748-359DD30023A1}"/>
              </a:ext>
            </a:extLst>
          </p:cNvPr>
          <p:cNvSpPr>
            <a:spLocks noGrp="1"/>
          </p:cNvSpPr>
          <p:nvPr>
            <p:ph idx="1"/>
          </p:nvPr>
        </p:nvSpPr>
        <p:spPr>
          <a:xfrm>
            <a:off x="278296" y="887895"/>
            <a:ext cx="11741426" cy="5877340"/>
          </a:xfrm>
        </p:spPr>
        <p:txBody>
          <a:bodyPr>
            <a:noAutofit/>
          </a:bodyPr>
          <a:lstStyle/>
          <a:p>
            <a:pPr marL="0" lvl="0" indent="0" algn="just">
              <a:lnSpc>
                <a:spcPct val="100000"/>
              </a:lnSpc>
              <a:spcBef>
                <a:spcPts val="0"/>
              </a:spcBef>
              <a:spcAft>
                <a:spcPts val="1800"/>
              </a:spcAft>
              <a:buNone/>
            </a:pPr>
            <a:r>
              <a:rPr lang="fr-FR" sz="3000" b="1" dirty="0">
                <a:solidFill>
                  <a:srgbClr val="00B0F0"/>
                </a:solidFill>
                <a:ea typeface="Calibri" panose="020F0502020204030204" pitchFamily="34" charset="0"/>
                <a:cs typeface="Times New Roman" panose="02020603050405020304" pitchFamily="18" charset="0"/>
              </a:rPr>
              <a:t>En tant qu’outil de communication sur le projet il a pour vocation :</a:t>
            </a:r>
            <a:r>
              <a:rPr lang="fr-FR" sz="3000" dirty="0">
                <a:solidFill>
                  <a:srgbClr val="00B0F0"/>
                </a:solidFill>
                <a:ea typeface="Calibri" panose="020F0502020204030204" pitchFamily="34" charset="0"/>
                <a:cs typeface="Times New Roman" panose="02020603050405020304" pitchFamily="18" charset="0"/>
              </a:rPr>
              <a:t> </a:t>
            </a:r>
          </a:p>
          <a:p>
            <a:pPr algn="just">
              <a:lnSpc>
                <a:spcPct val="100000"/>
              </a:lnSpc>
              <a:spcBef>
                <a:spcPts val="0"/>
              </a:spcBef>
              <a:spcAft>
                <a:spcPts val="1800"/>
              </a:spcAft>
            </a:pPr>
            <a:r>
              <a:rPr lang="fr-FR" sz="3000" dirty="0">
                <a:solidFill>
                  <a:prstClr val="black"/>
                </a:solidFill>
                <a:ea typeface="Calibri" panose="020F0502020204030204" pitchFamily="34" charset="0"/>
                <a:cs typeface="Times New Roman" panose="02020603050405020304" pitchFamily="18" charset="0"/>
              </a:rPr>
              <a:t>De laisser une trace écrite que le lecteur conservera. Il s’agit non seulement de donner une première impression positive du projet et du porteur de projet mais aussi de rassurer les partenaires potentiels sur le projet et sur le porteur de projet </a:t>
            </a:r>
          </a:p>
          <a:p>
            <a:pPr algn="just">
              <a:lnSpc>
                <a:spcPct val="100000"/>
              </a:lnSpc>
              <a:spcBef>
                <a:spcPts val="0"/>
              </a:spcBef>
              <a:spcAft>
                <a:spcPts val="1800"/>
              </a:spcAft>
            </a:pPr>
            <a:r>
              <a:rPr lang="fr-FR" sz="3000" dirty="0">
                <a:solidFill>
                  <a:prstClr val="black"/>
                </a:solidFill>
                <a:ea typeface="Calibri" panose="020F0502020204030204" pitchFamily="34" charset="0"/>
                <a:cs typeface="Times New Roman" panose="02020603050405020304" pitchFamily="18" charset="0"/>
              </a:rPr>
              <a:t>De mettre en avant l’intérêt du projet. Il s’agit ici d’en dire suffisamment et d’en dévoiler les perspectives afin de donner l’envie aux lecteurs de s’associer au projet</a:t>
            </a:r>
          </a:p>
          <a:p>
            <a:pPr marL="0" indent="0" algn="just">
              <a:lnSpc>
                <a:spcPct val="100000"/>
              </a:lnSpc>
              <a:spcBef>
                <a:spcPts val="0"/>
              </a:spcBef>
              <a:spcAft>
                <a:spcPts val="1800"/>
              </a:spcAft>
              <a:buNone/>
            </a:pPr>
            <a:r>
              <a:rPr lang="fr-FR"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Détailler la structure du plan d’affaires afin que chaque élément soit construit, ordonnancé de façon logique dans sa décomposition en parties et sous-parties. Des titres évocateurs peuvent aider le lecteur.</a:t>
            </a:r>
            <a:endParaRPr lang="fr-FR" sz="3000" dirty="0"/>
          </a:p>
        </p:txBody>
      </p:sp>
      <p:sp>
        <p:nvSpPr>
          <p:cNvPr id="5" name="Rectangle 4">
            <a:extLst>
              <a:ext uri="{FF2B5EF4-FFF2-40B4-BE49-F238E27FC236}">
                <a16:creationId xmlns="" xmlns:a16="http://schemas.microsoft.com/office/drawing/2014/main" id="{F10D7A9A-E751-4AA7-9574-6477CC0C52F5}"/>
              </a:ext>
            </a:extLst>
          </p:cNvPr>
          <p:cNvSpPr/>
          <p:nvPr/>
        </p:nvSpPr>
        <p:spPr>
          <a:xfrm>
            <a:off x="278296" y="0"/>
            <a:ext cx="11741426" cy="584775"/>
          </a:xfrm>
          <a:prstGeom prst="rect">
            <a:avLst/>
          </a:prstGeom>
        </p:spPr>
        <p:txBody>
          <a:bodyPr wrap="square">
            <a:spAutoFit/>
          </a:bodyPr>
          <a:lstStyle/>
          <a:p>
            <a:r>
              <a:rPr lang="fr-FR" sz="3200" b="1" dirty="0">
                <a:solidFill>
                  <a:srgbClr val="FF0000"/>
                </a:solidFill>
                <a:ea typeface="+mj-ea"/>
                <a:cs typeface="+mj-cs"/>
              </a:rPr>
              <a:t>INTRODUCTION : </a:t>
            </a:r>
            <a:r>
              <a:rPr lang="fr-FR" sz="3200" b="1" dirty="0">
                <a:solidFill>
                  <a:srgbClr val="0070C0"/>
                </a:solidFill>
                <a:ea typeface="+mj-ea"/>
                <a:cs typeface="+mj-cs"/>
              </a:rPr>
              <a:t>MONTER UN PROJET, DU PAREIL AU MEME </a:t>
            </a:r>
            <a:r>
              <a:rPr lang="fr-FR" sz="3200" b="1" dirty="0">
                <a:solidFill>
                  <a:srgbClr val="FF0000"/>
                </a:solidFill>
                <a:ea typeface="+mj-ea"/>
                <a:cs typeface="+mj-cs"/>
              </a:rPr>
              <a:t>(3/3)</a:t>
            </a:r>
            <a:endParaRPr lang="fr-FR" sz="3200" dirty="0"/>
          </a:p>
        </p:txBody>
      </p:sp>
    </p:spTree>
    <p:extLst>
      <p:ext uri="{BB962C8B-B14F-4D97-AF65-F5344CB8AC3E}">
        <p14:creationId xmlns:p14="http://schemas.microsoft.com/office/powerpoint/2010/main" val="755456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CE4CAB80-04D3-42C2-A607-4100F38EB3F6}"/>
              </a:ext>
            </a:extLst>
          </p:cNvPr>
          <p:cNvSpPr>
            <a:spLocks noGrp="1"/>
          </p:cNvSpPr>
          <p:nvPr>
            <p:ph idx="1"/>
          </p:nvPr>
        </p:nvSpPr>
        <p:spPr>
          <a:xfrm>
            <a:off x="311426" y="1039606"/>
            <a:ext cx="11569148" cy="5672620"/>
          </a:xfrm>
        </p:spPr>
        <p:txBody>
          <a:bodyPr>
            <a:noAutofit/>
          </a:bodyPr>
          <a:lstStyle/>
          <a:p>
            <a:pPr marL="0" indent="0" algn="just">
              <a:lnSpc>
                <a:spcPct val="100000"/>
              </a:lnSpc>
              <a:spcBef>
                <a:spcPts val="0"/>
              </a:spcBef>
              <a:spcAft>
                <a:spcPts val="1800"/>
              </a:spcAft>
              <a:buNone/>
            </a:pPr>
            <a:r>
              <a:rPr lang="fr-FR" sz="3200" b="1" dirty="0">
                <a:solidFill>
                  <a:srgbClr val="00B0F0"/>
                </a:solidFill>
                <a:ea typeface="Calibri" panose="020F0502020204030204" pitchFamily="34" charset="0"/>
                <a:cs typeface="Times New Roman" panose="02020603050405020304" pitchFamily="18" charset="0"/>
              </a:rPr>
              <a:t>En tant qu’outil de communication sur le projet il a pour vocation :</a:t>
            </a:r>
            <a:r>
              <a:rPr lang="fr-FR" sz="3200" dirty="0">
                <a:solidFill>
                  <a:srgbClr val="00B0F0"/>
                </a:solidFill>
                <a:ea typeface="Calibri" panose="020F0502020204030204" pitchFamily="34" charset="0"/>
                <a:cs typeface="Times New Roman" panose="02020603050405020304" pitchFamily="18" charset="0"/>
              </a:rPr>
              <a:t> </a:t>
            </a:r>
          </a:p>
          <a:p>
            <a:pPr algn="just">
              <a:lnSpc>
                <a:spcPct val="100000"/>
              </a:lnSpc>
              <a:spcBef>
                <a:spcPts val="0"/>
              </a:spcBef>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Il vous manquera sans doute un certain nombre de chiffres, documents ou autres. Il faudra les noter et en faire en une liste pour être plus efficace dans les recherches. </a:t>
            </a:r>
          </a:p>
          <a:p>
            <a:pPr algn="just">
              <a:lnSpc>
                <a:spcPct val="100000"/>
              </a:lnSpc>
              <a:spcBef>
                <a:spcPts val="0"/>
              </a:spcBef>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Remplissez chaque partie au fur et à mesure en étant attentif à respecter le cadre, la logique et l’homogénéité du dossier. Si un nouvel élément ou une nouvelle idée arrive, intégrez-la de manière logique dans votre plan d’affaires. </a:t>
            </a:r>
          </a:p>
          <a:p>
            <a:pPr algn="just">
              <a:lnSpc>
                <a:spcPct val="100000"/>
              </a:lnSpc>
              <a:spcBef>
                <a:spcPts val="0"/>
              </a:spcBef>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Enfin relisez et faites relire votre dossier de présentation de projet pour vous assurer qu’il est complet et cohérent</a:t>
            </a:r>
          </a:p>
          <a:p>
            <a:pPr lvl="0" algn="just">
              <a:lnSpc>
                <a:spcPct val="100000"/>
              </a:lnSpc>
              <a:spcBef>
                <a:spcPts val="0"/>
              </a:spcBef>
              <a:spcAft>
                <a:spcPts val="3600"/>
              </a:spcAft>
              <a:buSzPts val="1000"/>
              <a:buFontTx/>
              <a:buChar char="-"/>
              <a:tabLst>
                <a:tab pos="457200" algn="l"/>
              </a:tabLst>
            </a:pPr>
            <a:endPar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itre 1">
            <a:extLst>
              <a:ext uri="{FF2B5EF4-FFF2-40B4-BE49-F238E27FC236}">
                <a16:creationId xmlns="" xmlns:a16="http://schemas.microsoft.com/office/drawing/2014/main" id="{B0527C2A-8ED1-4D0B-8A13-8E79867D0660}"/>
              </a:ext>
            </a:extLst>
          </p:cNvPr>
          <p:cNvSpPr>
            <a:spLocks noGrp="1"/>
          </p:cNvSpPr>
          <p:nvPr>
            <p:ph type="title"/>
          </p:nvPr>
        </p:nvSpPr>
        <p:spPr>
          <a:xfrm>
            <a:off x="311426" y="145774"/>
            <a:ext cx="11741427" cy="801066"/>
          </a:xfrm>
        </p:spPr>
        <p:txBody>
          <a:bodyPr>
            <a:normAutofit/>
          </a:bodyPr>
          <a:lstStyle/>
          <a:p>
            <a:r>
              <a:rPr lang="fr-FR" sz="3300" b="1" dirty="0">
                <a:solidFill>
                  <a:srgbClr val="FF0000"/>
                </a:solidFill>
                <a:latin typeface="Calibri" panose="020F0502020204030204"/>
              </a:rPr>
              <a:t>INTRODUCTION : </a:t>
            </a:r>
            <a:r>
              <a:rPr lang="fr-FR" sz="3300" b="1" dirty="0">
                <a:solidFill>
                  <a:srgbClr val="00B0F0"/>
                </a:solidFill>
                <a:latin typeface="Calibri" panose="020F0502020204030204"/>
              </a:rPr>
              <a:t>MONTER UN PROJET, DU PAREIL AU MEME </a:t>
            </a:r>
            <a:r>
              <a:rPr lang="fr-FR" sz="3300" b="1" dirty="0">
                <a:solidFill>
                  <a:srgbClr val="FF0000"/>
                </a:solidFill>
                <a:latin typeface="Calibri" panose="020F0502020204030204"/>
              </a:rPr>
              <a:t>(2/3)</a:t>
            </a:r>
            <a:endParaRPr lang="fr-FR" sz="3600" dirty="0">
              <a:solidFill>
                <a:srgbClr val="FF0000"/>
              </a:solidFill>
            </a:endParaRPr>
          </a:p>
        </p:txBody>
      </p:sp>
    </p:spTree>
    <p:extLst>
      <p:ext uri="{BB962C8B-B14F-4D97-AF65-F5344CB8AC3E}">
        <p14:creationId xmlns:p14="http://schemas.microsoft.com/office/powerpoint/2010/main" val="398159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2518BAC-7F09-4B25-8CB3-6ACAC22E0A53}"/>
              </a:ext>
            </a:extLst>
          </p:cNvPr>
          <p:cNvSpPr>
            <a:spLocks noGrp="1"/>
          </p:cNvSpPr>
          <p:nvPr>
            <p:ph type="title"/>
          </p:nvPr>
        </p:nvSpPr>
        <p:spPr>
          <a:xfrm>
            <a:off x="463826" y="112643"/>
            <a:ext cx="11264348" cy="681797"/>
          </a:xfrm>
        </p:spPr>
        <p:txBody>
          <a:bodyPr>
            <a:normAutofit fontScale="90000"/>
          </a:bodyPr>
          <a:lstStyle/>
          <a:p>
            <a:pPr algn="ctr"/>
            <a:r>
              <a:rPr lang="fr-FR" b="1" cap="all" dirty="0">
                <a:solidFill>
                  <a:srgbClr val="FF0000"/>
                </a:solidFill>
                <a:latin typeface="Calibri" panose="020F0502020204030204" pitchFamily="34" charset="0"/>
                <a:ea typeface="Calibri" panose="020F0502020204030204" pitchFamily="34" charset="0"/>
                <a:cs typeface="Times New Roman" panose="02020603050405020304" pitchFamily="18" charset="0"/>
              </a:rPr>
              <a:t>I - Présentation de projet : comment faire ?</a:t>
            </a:r>
            <a:endParaRPr lang="fr-FR" cap="all" dirty="0">
              <a:solidFill>
                <a:srgbClr val="FF0000"/>
              </a:solidFill>
            </a:endParaRPr>
          </a:p>
        </p:txBody>
      </p:sp>
      <p:sp>
        <p:nvSpPr>
          <p:cNvPr id="3" name="Espace réservé du contenu 2">
            <a:extLst>
              <a:ext uri="{FF2B5EF4-FFF2-40B4-BE49-F238E27FC236}">
                <a16:creationId xmlns="" xmlns:a16="http://schemas.microsoft.com/office/drawing/2014/main" id="{025F076A-3CB0-45D0-80BC-0209D555306B}"/>
              </a:ext>
            </a:extLst>
          </p:cNvPr>
          <p:cNvSpPr>
            <a:spLocks noGrp="1"/>
          </p:cNvSpPr>
          <p:nvPr>
            <p:ph idx="1"/>
          </p:nvPr>
        </p:nvSpPr>
        <p:spPr>
          <a:xfrm>
            <a:off x="306456" y="1253331"/>
            <a:ext cx="11579087" cy="5306495"/>
          </a:xfrm>
        </p:spPr>
        <p:txBody>
          <a:bodyPr>
            <a:normAutofit/>
          </a:bodyPr>
          <a:lstStyle/>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Lorsqu’un porteur de projet souhaite créer une entreprise, il est amené à </a:t>
            </a:r>
            <a:r>
              <a:rPr lang="fr-FR" sz="3200" b="1" dirty="0">
                <a:latin typeface="Calibri" panose="020F0502020204030204" pitchFamily="34" charset="0"/>
                <a:ea typeface="Calibri" panose="020F0502020204030204" pitchFamily="34" charset="0"/>
                <a:cs typeface="Times New Roman" panose="02020603050405020304" pitchFamily="18" charset="0"/>
              </a:rPr>
              <a:t>présenter son projet à différentes personnes susceptibles de jouer un rôle plus ou moins important dans sa démarche</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Le projet est souvent synthétisé dans </a:t>
            </a:r>
            <a:r>
              <a:rPr lang="fr-FR" sz="3200" b="1" dirty="0">
                <a:latin typeface="Calibri" panose="020F0502020204030204" pitchFamily="34" charset="0"/>
                <a:ea typeface="Calibri" panose="020F0502020204030204" pitchFamily="34" charset="0"/>
                <a:cs typeface="Times New Roman" panose="02020603050405020304" pitchFamily="18" charset="0"/>
              </a:rPr>
              <a:t>un dossier de présentation de projet également appelé « plan d’affaires »</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La rédaction de ce dossier est trop souvent perçue comme une contrainte, voire une corvée alors que ce travail, bien que fastidieux, est d’une importance capitale car il est la source d’une création d’entreprise bien orchestrée.</a:t>
            </a:r>
            <a:endParaRPr lang="fr-FR" sz="3200" dirty="0"/>
          </a:p>
        </p:txBody>
      </p:sp>
    </p:spTree>
    <p:extLst>
      <p:ext uri="{BB962C8B-B14F-4D97-AF65-F5344CB8AC3E}">
        <p14:creationId xmlns:p14="http://schemas.microsoft.com/office/powerpoint/2010/main" val="95962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F6DF5D7-8C81-406A-B63C-90B5B6D24018}"/>
              </a:ext>
            </a:extLst>
          </p:cNvPr>
          <p:cNvSpPr>
            <a:spLocks noGrp="1"/>
          </p:cNvSpPr>
          <p:nvPr>
            <p:ph type="title"/>
          </p:nvPr>
        </p:nvSpPr>
        <p:spPr>
          <a:xfrm>
            <a:off x="357809" y="78753"/>
            <a:ext cx="10995991" cy="602284"/>
          </a:xfrm>
        </p:spPr>
        <p:txBody>
          <a:bodyPr>
            <a:noAutofit/>
          </a:bodyPr>
          <a:lstStyle/>
          <a:p>
            <a:r>
              <a:rPr lang="fr-FR" sz="4000" b="1" cap="all" dirty="0">
                <a:solidFill>
                  <a:srgbClr val="FF0000"/>
                </a:solidFill>
                <a:latin typeface="Calibri" panose="020F0502020204030204" pitchFamily="34" charset="0"/>
                <a:ea typeface="Calibri" panose="020F0502020204030204" pitchFamily="34" charset="0"/>
                <a:cs typeface="Times New Roman" panose="02020603050405020304" pitchFamily="18" charset="0"/>
              </a:rPr>
              <a:t>I - Présentation de projet : comment faire ?</a:t>
            </a:r>
            <a:endParaRPr lang="fr-FR" sz="4000" cap="all" dirty="0"/>
          </a:p>
        </p:txBody>
      </p:sp>
      <p:sp>
        <p:nvSpPr>
          <p:cNvPr id="3" name="Espace réservé du contenu 2">
            <a:extLst>
              <a:ext uri="{FF2B5EF4-FFF2-40B4-BE49-F238E27FC236}">
                <a16:creationId xmlns="" xmlns:a16="http://schemas.microsoft.com/office/drawing/2014/main" id="{BAD34679-7D82-404A-A22C-7EF2A4B2EE0E}"/>
              </a:ext>
            </a:extLst>
          </p:cNvPr>
          <p:cNvSpPr>
            <a:spLocks noGrp="1"/>
          </p:cNvSpPr>
          <p:nvPr>
            <p:ph idx="1"/>
          </p:nvPr>
        </p:nvSpPr>
        <p:spPr>
          <a:xfrm>
            <a:off x="192156" y="795129"/>
            <a:ext cx="11807687" cy="5984117"/>
          </a:xfrm>
        </p:spPr>
        <p:txBody>
          <a:bodyPr>
            <a:normAutofit fontScale="77500" lnSpcReduction="20000"/>
          </a:bodyPr>
          <a:lstStyle/>
          <a:p>
            <a:pPr lvl="0" algn="just">
              <a:lnSpc>
                <a:spcPct val="120000"/>
              </a:lnSpc>
              <a:spcBef>
                <a:spcPts val="0"/>
              </a:spcBef>
              <a:spcAft>
                <a:spcPts val="1200"/>
              </a:spcAft>
            </a:pP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Il s’agit en effet d’un travail utile et qui, lorsqu’il est bien fait, peut être très fructueux car </a:t>
            </a:r>
            <a:r>
              <a:rPr lang="fr-FR" sz="41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le dossier de présentation de projet permet au lecteur de se faire une idée sur la qualité du projet, sa maturité et son niveau d’avancement. </a:t>
            </a:r>
          </a:p>
          <a:p>
            <a:pPr lvl="0" algn="just">
              <a:lnSpc>
                <a:spcPct val="120000"/>
              </a:lnSpc>
              <a:spcBef>
                <a:spcPts val="0"/>
              </a:spcBef>
              <a:spcAft>
                <a:spcPts val="1200"/>
              </a:spcAft>
            </a:pP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Il donne aussi une indication sur </a:t>
            </a:r>
            <a:r>
              <a:rPr lang="fr-FR" sz="41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la nature du porteur de projet, sa détermination et ses compétences de meneur de projet, de négociateur et parfois de manager</a:t>
            </a: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lvl="0" algn="just">
              <a:lnSpc>
                <a:spcPct val="120000"/>
              </a:lnSpc>
              <a:spcBef>
                <a:spcPts val="0"/>
              </a:spcBef>
              <a:spcAft>
                <a:spcPts val="1200"/>
              </a:spcAft>
            </a:pPr>
            <a:r>
              <a:rPr lang="fr-FR" sz="41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Lorsqu’un porteur de projet éprouve des difficultés à mettre sur le papier la vision de son projet, c’est bien souvent qu’il n’est pas prêt : ni pour défendre son projet auprès de partenaires potentiels, ni pour se lancer dans une démarche de création d’entreprise »</a:t>
            </a: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10838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180D660-8EDE-4416-A6FE-D65466A4D5F0}"/>
              </a:ext>
            </a:extLst>
          </p:cNvPr>
          <p:cNvSpPr>
            <a:spLocks noGrp="1"/>
          </p:cNvSpPr>
          <p:nvPr>
            <p:ph type="title"/>
          </p:nvPr>
        </p:nvSpPr>
        <p:spPr>
          <a:xfrm>
            <a:off x="159026" y="178903"/>
            <a:ext cx="11900452" cy="563219"/>
          </a:xfrm>
        </p:spPr>
        <p:txBody>
          <a:bodyPr>
            <a:noAutofit/>
          </a:bodyPr>
          <a:lstStyle/>
          <a:p>
            <a:r>
              <a:rPr lang="fr-FR" sz="3300" b="1" cap="all" dirty="0">
                <a:solidFill>
                  <a:srgbClr val="FF0000"/>
                </a:solidFill>
                <a:latin typeface="Calibri" panose="020F0502020204030204" pitchFamily="34" charset="0"/>
                <a:ea typeface="Calibri" panose="020F0502020204030204" pitchFamily="34" charset="0"/>
                <a:cs typeface="Times New Roman" panose="02020603050405020304" pitchFamily="18" charset="0"/>
              </a:rPr>
              <a:t>II - Comment réaliser un dossier de présentation de projet</a:t>
            </a:r>
            <a:endParaRPr lang="fr-FR" sz="3300" cap="all" dirty="0">
              <a:solidFill>
                <a:srgbClr val="FF0000"/>
              </a:solidFill>
            </a:endParaRPr>
          </a:p>
        </p:txBody>
      </p:sp>
      <p:sp>
        <p:nvSpPr>
          <p:cNvPr id="3" name="Espace réservé du contenu 2">
            <a:extLst>
              <a:ext uri="{FF2B5EF4-FFF2-40B4-BE49-F238E27FC236}">
                <a16:creationId xmlns="" xmlns:a16="http://schemas.microsoft.com/office/drawing/2014/main" id="{0D8CFCDF-1594-4E69-AF83-F0949F4CA0D2}"/>
              </a:ext>
            </a:extLst>
          </p:cNvPr>
          <p:cNvSpPr>
            <a:spLocks noGrp="1"/>
          </p:cNvSpPr>
          <p:nvPr>
            <p:ph idx="1"/>
          </p:nvPr>
        </p:nvSpPr>
        <p:spPr>
          <a:xfrm>
            <a:off x="311426" y="1334121"/>
            <a:ext cx="11569148" cy="4602854"/>
          </a:xfrm>
        </p:spPr>
        <p:txBody>
          <a:bodyPr>
            <a:normAutofit/>
          </a:bodyPr>
          <a:lstStyle/>
          <a:p>
            <a:pPr algn="just">
              <a:lnSpc>
                <a:spcPct val="100000"/>
              </a:lnSpc>
              <a:spcBef>
                <a:spcPts val="0"/>
              </a:spcBef>
              <a:spcAft>
                <a:spcPts val="1800"/>
              </a:spcAft>
            </a:pPr>
            <a:r>
              <a:rPr lang="fr-FR" sz="3200" dirty="0">
                <a:latin typeface="Calibri" panose="020F0502020204030204" pitchFamily="34" charset="0"/>
                <a:ea typeface="Calibri" panose="020F0502020204030204" pitchFamily="34" charset="0"/>
                <a:cs typeface="Times New Roman" panose="02020603050405020304" pitchFamily="18" charset="0"/>
              </a:rPr>
              <a:t>Prenez d’abord le temps de fixer les objectifs de votre plan d’affaires et de définir les thèmes à aborder. </a:t>
            </a:r>
          </a:p>
          <a:p>
            <a:pPr algn="just">
              <a:lnSpc>
                <a:spcPct val="100000"/>
              </a:lnSpc>
              <a:spcBef>
                <a:spcPts val="0"/>
              </a:spcBef>
              <a:spcAft>
                <a:spcPts val="1800"/>
              </a:spcAft>
            </a:pPr>
            <a:r>
              <a:rPr lang="fr-FR" sz="3200" dirty="0">
                <a:latin typeface="Calibri" panose="020F0502020204030204" pitchFamily="34" charset="0"/>
                <a:ea typeface="Calibri" panose="020F0502020204030204" pitchFamily="34" charset="0"/>
                <a:cs typeface="Times New Roman" panose="02020603050405020304" pitchFamily="18" charset="0"/>
              </a:rPr>
              <a:t>Ecrivez les conclusions ou les points marquants que vous souhaitez mettre en avant </a:t>
            </a:r>
          </a:p>
          <a:p>
            <a:pPr algn="just">
              <a:lnSpc>
                <a:spcPct val="100000"/>
              </a:lnSpc>
              <a:spcBef>
                <a:spcPts val="0"/>
              </a:spcBef>
              <a:spcAft>
                <a:spcPts val="1800"/>
              </a:spcAft>
            </a:pPr>
            <a:r>
              <a:rPr lang="fr-FR" sz="3200" dirty="0">
                <a:latin typeface="Calibri" panose="020F0502020204030204" pitchFamily="34" charset="0"/>
                <a:ea typeface="Calibri" panose="020F0502020204030204" pitchFamily="34" charset="0"/>
                <a:cs typeface="Times New Roman" panose="02020603050405020304" pitchFamily="18" charset="0"/>
              </a:rPr>
              <a:t>Commencez par décrire les grandes lignes du dossier de présentation de projet en y intégrant les points définis ci-dessus afin de vous assurer de donner une suite logique aux éléments qui le composeront.</a:t>
            </a:r>
            <a:endParaRPr lang="fr-FR" sz="3200" dirty="0"/>
          </a:p>
        </p:txBody>
      </p:sp>
    </p:spTree>
    <p:extLst>
      <p:ext uri="{BB962C8B-B14F-4D97-AF65-F5344CB8AC3E}">
        <p14:creationId xmlns:p14="http://schemas.microsoft.com/office/powerpoint/2010/main" val="41508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411" y="120427"/>
            <a:ext cx="10515600" cy="768216"/>
          </a:xfrm>
        </p:spPr>
        <p:txBody>
          <a:bodyPr/>
          <a:lstStyle/>
          <a:p>
            <a:r>
              <a:rPr lang="fr-FR" b="1" dirty="0" smtClean="0">
                <a:solidFill>
                  <a:srgbClr val="FF0000"/>
                </a:solidFill>
                <a:latin typeface="Calibri" panose="020F0502020204030204" pitchFamily="34" charset="0"/>
                <a:cs typeface="Calibri" panose="020F0502020204030204" pitchFamily="34" charset="0"/>
              </a:rPr>
              <a:t>Plan de présentation</a:t>
            </a:r>
            <a:endParaRPr lang="fr-FR" b="1" dirty="0">
              <a:solidFill>
                <a:srgbClr val="FF0000"/>
              </a:solidFill>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387438" y="1143045"/>
            <a:ext cx="11615671" cy="5386544"/>
          </a:xfrm>
        </p:spPr>
        <p:txBody>
          <a:bodyPr>
            <a:normAutofit lnSpcReduction="10000"/>
          </a:bodyPr>
          <a:lstStyle/>
          <a:p>
            <a:pPr marL="0" indent="0">
              <a:spcAft>
                <a:spcPts val="1800"/>
              </a:spcAft>
              <a:buNone/>
            </a:pPr>
            <a:r>
              <a:rPr lang="fr-FR" sz="3600" b="1" dirty="0" smtClean="0"/>
              <a:t>Introduction</a:t>
            </a:r>
          </a:p>
          <a:p>
            <a:pPr marL="514350" indent="-514350">
              <a:spcAft>
                <a:spcPts val="1800"/>
              </a:spcAft>
              <a:buFont typeface="+mj-lt"/>
              <a:buAutoNum type="arabicPeriod"/>
            </a:pPr>
            <a:r>
              <a:rPr lang="fr-FR" sz="3600" b="1" dirty="0" smtClean="0"/>
              <a:t>Déterminants de la planification</a:t>
            </a:r>
          </a:p>
          <a:p>
            <a:pPr marL="514350" indent="-514350">
              <a:spcAft>
                <a:spcPts val="1800"/>
              </a:spcAft>
              <a:buFont typeface="+mj-lt"/>
              <a:buAutoNum type="arabicPeriod"/>
            </a:pPr>
            <a:r>
              <a:rPr lang="fr-FR" sz="3600" b="1" dirty="0" smtClean="0"/>
              <a:t>Enjeux de la planification </a:t>
            </a:r>
            <a:r>
              <a:rPr lang="fr-FR" sz="3600" b="1" dirty="0"/>
              <a:t>en </a:t>
            </a:r>
            <a:r>
              <a:rPr lang="fr-FR" sz="3600" b="1" dirty="0" smtClean="0"/>
              <a:t>Afrique : Planification traditionnelle; Planification stratégique &amp;  Planification territoriale </a:t>
            </a:r>
          </a:p>
          <a:p>
            <a:pPr marL="514350" indent="-514350">
              <a:spcAft>
                <a:spcPts val="1800"/>
              </a:spcAft>
              <a:buFont typeface="+mj-lt"/>
              <a:buAutoNum type="arabicPeriod"/>
            </a:pPr>
            <a:r>
              <a:rPr lang="fr-FR" sz="3600" b="1" dirty="0" smtClean="0"/>
              <a:t>Défis et perspectives de </a:t>
            </a:r>
            <a:r>
              <a:rPr lang="fr-FR" sz="3600" b="1" dirty="0"/>
              <a:t>la </a:t>
            </a:r>
            <a:r>
              <a:rPr lang="fr-FR" sz="3600" b="1" dirty="0" smtClean="0"/>
              <a:t>planification </a:t>
            </a:r>
            <a:r>
              <a:rPr lang="fr-FR" sz="2000" b="1" dirty="0" smtClean="0">
                <a:solidFill>
                  <a:srgbClr val="FF0000"/>
                </a:solidFill>
              </a:rPr>
              <a:t>(de la fiabilité des données : production, commerce, etc.)</a:t>
            </a:r>
            <a:r>
              <a:rPr lang="fr-FR" sz="3600" b="1" dirty="0" smtClean="0"/>
              <a:t> </a:t>
            </a:r>
            <a:endParaRPr lang="fr-FR" sz="3600" b="1" dirty="0"/>
          </a:p>
          <a:p>
            <a:pPr marL="0" indent="0">
              <a:spcAft>
                <a:spcPts val="1800"/>
              </a:spcAft>
              <a:buNone/>
            </a:pPr>
            <a:r>
              <a:rPr lang="fr-FR" sz="3600" b="1" dirty="0" smtClean="0"/>
              <a:t>Conclusion</a:t>
            </a:r>
            <a:endParaRPr lang="fr-FR" sz="3600" b="1" dirty="0"/>
          </a:p>
        </p:txBody>
      </p:sp>
    </p:spTree>
    <p:extLst>
      <p:ext uri="{BB962C8B-B14F-4D97-AF65-F5344CB8AC3E}">
        <p14:creationId xmlns:p14="http://schemas.microsoft.com/office/powerpoint/2010/main" val="559129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00FACAD-3B86-408E-B2B5-FF8E7BC01C38}"/>
              </a:ext>
            </a:extLst>
          </p:cNvPr>
          <p:cNvSpPr>
            <a:spLocks noGrp="1"/>
          </p:cNvSpPr>
          <p:nvPr>
            <p:ph type="title"/>
          </p:nvPr>
        </p:nvSpPr>
        <p:spPr>
          <a:xfrm>
            <a:off x="293204" y="1000539"/>
            <a:ext cx="11605591" cy="613121"/>
          </a:xfrm>
        </p:spPr>
        <p:txBody>
          <a:bodyPr>
            <a:normAutofit fontScale="90000"/>
          </a:bodyPr>
          <a:lstStyle/>
          <a:p>
            <a:pPr algn="ctr"/>
            <a:r>
              <a:rPr lang="fr-FR" b="1" dirty="0">
                <a:solidFill>
                  <a:srgbClr val="00B0F0"/>
                </a:solidFill>
                <a:latin typeface="+mn-lt"/>
              </a:rPr>
              <a:t>2.1 - Avoir à l’esprit les 5 dimensions d’un projet (1/4)</a:t>
            </a:r>
          </a:p>
        </p:txBody>
      </p:sp>
      <p:sp>
        <p:nvSpPr>
          <p:cNvPr id="3" name="Espace réservé du contenu 2">
            <a:extLst>
              <a:ext uri="{FF2B5EF4-FFF2-40B4-BE49-F238E27FC236}">
                <a16:creationId xmlns="" xmlns:a16="http://schemas.microsoft.com/office/drawing/2014/main" id="{B6DA4C84-121D-4E3E-8E97-3C61797716DC}"/>
              </a:ext>
            </a:extLst>
          </p:cNvPr>
          <p:cNvSpPr>
            <a:spLocks noGrp="1"/>
          </p:cNvSpPr>
          <p:nvPr>
            <p:ph idx="1"/>
          </p:nvPr>
        </p:nvSpPr>
        <p:spPr>
          <a:xfrm>
            <a:off x="306456" y="2003838"/>
            <a:ext cx="11605591" cy="4458358"/>
          </a:xfrm>
        </p:spPr>
        <p:txBody>
          <a:bodyPr>
            <a:normAutofit/>
          </a:bodyPr>
          <a:lstStyle/>
          <a:p>
            <a:pPr marL="0" indent="0">
              <a:lnSpc>
                <a:spcPct val="100000"/>
              </a:lnSpc>
              <a:spcBef>
                <a:spcPts val="0"/>
              </a:spcBef>
              <a:spcAft>
                <a:spcPts val="3000"/>
              </a:spcAft>
              <a:buNone/>
            </a:pPr>
            <a:r>
              <a:rPr lang="fr-FR" sz="4000" b="1" dirty="0">
                <a:solidFill>
                  <a:srgbClr val="000000"/>
                </a:solidFill>
                <a:latin typeface="Calibri" panose="020F0502020204030204" pitchFamily="34" charset="0"/>
                <a:cs typeface="Calibri" panose="020F0502020204030204" pitchFamily="34" charset="0"/>
              </a:rPr>
              <a:t>Une dimension personnelle : </a:t>
            </a:r>
          </a:p>
          <a:p>
            <a:pPr marL="0" indent="0">
              <a:lnSpc>
                <a:spcPct val="100000"/>
              </a:lnSpc>
              <a:spcBef>
                <a:spcPts val="0"/>
              </a:spcBef>
              <a:spcAft>
                <a:spcPts val="3000"/>
              </a:spcAft>
              <a:buNone/>
            </a:pPr>
            <a:r>
              <a:rPr lang="fr-FR" sz="4000" dirty="0">
                <a:latin typeface="Calibri" panose="020F0502020204030204" pitchFamily="34" charset="0"/>
                <a:cs typeface="Calibri" panose="020F0502020204030204" pitchFamily="34" charset="0"/>
              </a:rPr>
              <a:t>Il s’agit d’une une vraie démarche d’apprentissage</a:t>
            </a:r>
          </a:p>
          <a:p>
            <a:pPr lvl="1">
              <a:lnSpc>
                <a:spcPct val="100000"/>
              </a:lnSpc>
              <a:spcBef>
                <a:spcPts val="0"/>
              </a:spcBef>
              <a:spcAft>
                <a:spcPts val="3000"/>
              </a:spcAft>
            </a:pPr>
            <a:r>
              <a:rPr lang="fr-FR" sz="3600" dirty="0">
                <a:solidFill>
                  <a:srgbClr val="000000"/>
                </a:solidFill>
                <a:latin typeface="Calibri" panose="020F0502020204030204" pitchFamily="34" charset="0"/>
                <a:cs typeface="Calibri" panose="020F0502020204030204" pitchFamily="34" charset="0"/>
              </a:rPr>
              <a:t>La 1</a:t>
            </a:r>
            <a:r>
              <a:rPr lang="fr-FR" sz="3600" baseline="30000" dirty="0">
                <a:solidFill>
                  <a:srgbClr val="000000"/>
                </a:solidFill>
                <a:latin typeface="Calibri" panose="020F0502020204030204" pitchFamily="34" charset="0"/>
                <a:cs typeface="Calibri" panose="020F0502020204030204" pitchFamily="34" charset="0"/>
              </a:rPr>
              <a:t>ère</a:t>
            </a:r>
            <a:r>
              <a:rPr lang="fr-FR" sz="3600" dirty="0">
                <a:solidFill>
                  <a:srgbClr val="000000"/>
                </a:solidFill>
                <a:latin typeface="Calibri" panose="020F0502020204030204" pitchFamily="34" charset="0"/>
                <a:cs typeface="Calibri" panose="020F0502020204030204" pitchFamily="34" charset="0"/>
              </a:rPr>
              <a:t> </a:t>
            </a:r>
            <a:r>
              <a:rPr lang="fr-FR" sz="3600" baseline="30000" dirty="0">
                <a:solidFill>
                  <a:srgbClr val="000000"/>
                </a:solidFill>
                <a:latin typeface="Calibri" panose="020F0502020204030204" pitchFamily="34" charset="0"/>
                <a:cs typeface="Calibri" panose="020F0502020204030204" pitchFamily="34" charset="0"/>
              </a:rPr>
              <a:t> </a:t>
            </a:r>
            <a:r>
              <a:rPr lang="fr-FR" sz="3600" dirty="0">
                <a:solidFill>
                  <a:srgbClr val="000000"/>
                </a:solidFill>
                <a:latin typeface="Calibri" panose="020F0502020204030204" pitchFamily="34" charset="0"/>
                <a:cs typeface="Calibri" panose="020F0502020204030204" pitchFamily="34" charset="0"/>
              </a:rPr>
              <a:t>et la plus évidente. </a:t>
            </a:r>
          </a:p>
          <a:p>
            <a:pPr lvl="1">
              <a:lnSpc>
                <a:spcPct val="100000"/>
              </a:lnSpc>
              <a:spcBef>
                <a:spcPts val="0"/>
              </a:spcBef>
              <a:spcAft>
                <a:spcPts val="3000"/>
              </a:spcAft>
            </a:pPr>
            <a:r>
              <a:rPr lang="fr-FR" sz="3600" dirty="0">
                <a:solidFill>
                  <a:srgbClr val="000000"/>
                </a:solidFill>
                <a:latin typeface="Calibri" panose="020F0502020204030204" pitchFamily="34" charset="0"/>
                <a:cs typeface="Calibri" panose="020F0502020204030204" pitchFamily="34" charset="0"/>
              </a:rPr>
              <a:t>Il s’agit d’une idée personnelle, ce que l’on met de soi-même, ce qu’on découvre en soi-même et aux autres.</a:t>
            </a:r>
          </a:p>
        </p:txBody>
      </p:sp>
      <p:sp>
        <p:nvSpPr>
          <p:cNvPr id="4" name="Titre 1">
            <a:extLst>
              <a:ext uri="{FF2B5EF4-FFF2-40B4-BE49-F238E27FC236}">
                <a16:creationId xmlns="" xmlns:a16="http://schemas.microsoft.com/office/drawing/2014/main" id="{DEC0FA74-7B96-4136-A01D-8EB1DFF53FDD}"/>
              </a:ext>
            </a:extLst>
          </p:cNvPr>
          <p:cNvSpPr txBox="1">
            <a:spLocks/>
          </p:cNvSpPr>
          <p:nvPr/>
        </p:nvSpPr>
        <p:spPr>
          <a:xfrm>
            <a:off x="159026" y="178903"/>
            <a:ext cx="11900452" cy="5632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300" b="1" cap="all">
                <a:solidFill>
                  <a:srgbClr val="FF0000"/>
                </a:solidFill>
                <a:latin typeface="Calibri" panose="020F0502020204030204" pitchFamily="34" charset="0"/>
                <a:ea typeface="Calibri" panose="020F0502020204030204" pitchFamily="34" charset="0"/>
                <a:cs typeface="Times New Roman" panose="02020603050405020304" pitchFamily="18" charset="0"/>
              </a:rPr>
              <a:t>II - Comment réaliser un dossier de présentation de projet</a:t>
            </a:r>
            <a:endParaRPr lang="fr-FR" sz="3300" cap="all" dirty="0">
              <a:solidFill>
                <a:srgbClr val="FF0000"/>
              </a:solidFill>
            </a:endParaRPr>
          </a:p>
        </p:txBody>
      </p:sp>
    </p:spTree>
    <p:extLst>
      <p:ext uri="{BB962C8B-B14F-4D97-AF65-F5344CB8AC3E}">
        <p14:creationId xmlns:p14="http://schemas.microsoft.com/office/powerpoint/2010/main" val="2507953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F6DF75-8E69-45E6-811D-B9CA54108F51}"/>
              </a:ext>
            </a:extLst>
          </p:cNvPr>
          <p:cNvSpPr>
            <a:spLocks noGrp="1"/>
          </p:cNvSpPr>
          <p:nvPr>
            <p:ph type="title"/>
          </p:nvPr>
        </p:nvSpPr>
        <p:spPr>
          <a:xfrm>
            <a:off x="838200" y="192848"/>
            <a:ext cx="10515600" cy="721552"/>
          </a:xfrm>
        </p:spPr>
        <p:txBody>
          <a:bodyPr>
            <a:normAutofit fontScale="90000"/>
          </a:bodyPr>
          <a:lstStyle/>
          <a:p>
            <a:r>
              <a:rPr lang="fr-FR" sz="4000" b="1" dirty="0">
                <a:solidFill>
                  <a:srgbClr val="00B0F0"/>
                </a:solidFill>
                <a:latin typeface="+mn-lt"/>
              </a:rPr>
              <a:t>2.2 - Avoir à l’esprit les 5 dimensions d’un projet (2/4)</a:t>
            </a:r>
            <a:endParaRPr lang="fr-FR" b="1" dirty="0">
              <a:solidFill>
                <a:srgbClr val="00B0F0"/>
              </a:solidFill>
              <a:latin typeface="+mn-lt"/>
            </a:endParaRPr>
          </a:p>
        </p:txBody>
      </p:sp>
      <p:sp>
        <p:nvSpPr>
          <p:cNvPr id="3" name="Espace réservé du contenu 2">
            <a:extLst>
              <a:ext uri="{FF2B5EF4-FFF2-40B4-BE49-F238E27FC236}">
                <a16:creationId xmlns="" xmlns:a16="http://schemas.microsoft.com/office/drawing/2014/main" id="{7239A7EE-F366-467B-8A15-A58701598323}"/>
              </a:ext>
            </a:extLst>
          </p:cNvPr>
          <p:cNvSpPr>
            <a:spLocks noGrp="1"/>
          </p:cNvSpPr>
          <p:nvPr>
            <p:ph idx="1"/>
          </p:nvPr>
        </p:nvSpPr>
        <p:spPr>
          <a:xfrm>
            <a:off x="258417" y="1416600"/>
            <a:ext cx="11675165" cy="5248552"/>
          </a:xfrm>
        </p:spPr>
        <p:txBody>
          <a:bodyPr>
            <a:normAutofit/>
          </a:bodyPr>
          <a:lstStyle/>
          <a:p>
            <a:pPr marL="0" lvl="0" indent="0">
              <a:lnSpc>
                <a:spcPct val="110000"/>
              </a:lnSpc>
              <a:spcBef>
                <a:spcPts val="0"/>
              </a:spcBef>
              <a:spcAft>
                <a:spcPts val="1800"/>
              </a:spcAft>
              <a:buNone/>
            </a:pPr>
            <a:r>
              <a:rPr lang="fr-FR" sz="3600" b="1" dirty="0">
                <a:solidFill>
                  <a:srgbClr val="000000"/>
                </a:solidFill>
                <a:latin typeface="Calibri" panose="020F0502020204030204" pitchFamily="34" charset="0"/>
                <a:cs typeface="Calibri" panose="020F0502020204030204" pitchFamily="34" charset="0"/>
              </a:rPr>
              <a:t>Une dimension sociale</a:t>
            </a:r>
          </a:p>
          <a:p>
            <a:pPr marL="0" lvl="0" indent="0">
              <a:lnSpc>
                <a:spcPct val="110000"/>
              </a:lnSpc>
              <a:spcBef>
                <a:spcPts val="0"/>
              </a:spcBef>
              <a:spcAft>
                <a:spcPts val="1800"/>
              </a:spcAft>
              <a:buNone/>
            </a:pPr>
            <a:r>
              <a:rPr lang="fr-FR" sz="3600" b="1" dirty="0">
                <a:solidFill>
                  <a:srgbClr val="0070C0"/>
                </a:solidFill>
                <a:latin typeface="Calibri" panose="020F0502020204030204" pitchFamily="34" charset="0"/>
                <a:cs typeface="Calibri" panose="020F0502020204030204" pitchFamily="34" charset="0"/>
              </a:rPr>
              <a:t>Un projet ne se monte jamais seul, on a besoin des autres</a:t>
            </a:r>
          </a:p>
          <a:p>
            <a:pPr lvl="1">
              <a:lnSpc>
                <a:spcPct val="11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On ne vit pas dans une bulle. </a:t>
            </a:r>
          </a:p>
          <a:p>
            <a:pPr lvl="1">
              <a:lnSpc>
                <a:spcPct val="11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Les actions s’inscrivent nécessairement dans un environnement plus ou moins éloigné du milieu où l’on vit. </a:t>
            </a:r>
          </a:p>
          <a:p>
            <a:pPr lvl="1">
              <a:lnSpc>
                <a:spcPct val="11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L’on doit entrer en relation avec ce milieu, engager le dialogue, développer de nombreux contacts.</a:t>
            </a:r>
            <a:endParaRPr lang="fr-FR" sz="3200" dirty="0">
              <a:solidFill>
                <a:prstClr val="black"/>
              </a:solidFill>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185106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E660F1A5-3F2F-436E-924C-B76017576CBC}"/>
              </a:ext>
            </a:extLst>
          </p:cNvPr>
          <p:cNvSpPr>
            <a:spLocks noGrp="1"/>
          </p:cNvSpPr>
          <p:nvPr>
            <p:ph idx="1"/>
          </p:nvPr>
        </p:nvSpPr>
        <p:spPr>
          <a:xfrm>
            <a:off x="412474" y="1332844"/>
            <a:ext cx="11367052" cy="5200478"/>
          </a:xfrm>
        </p:spPr>
        <p:txBody>
          <a:bodyPr/>
          <a:lstStyle/>
          <a:p>
            <a:pPr marL="0" lvl="0" indent="0">
              <a:lnSpc>
                <a:spcPct val="100000"/>
              </a:lnSpc>
              <a:spcBef>
                <a:spcPts val="0"/>
              </a:spcBef>
              <a:spcAft>
                <a:spcPts val="1800"/>
              </a:spcAft>
              <a:buNone/>
            </a:pPr>
            <a:r>
              <a:rPr lang="fr-FR" sz="3200" b="1" dirty="0">
                <a:solidFill>
                  <a:srgbClr val="000000"/>
                </a:solidFill>
                <a:latin typeface="Calibri" panose="020F0502020204030204" pitchFamily="34" charset="0"/>
                <a:cs typeface="Calibri" panose="020F0502020204030204" pitchFamily="34" charset="0"/>
              </a:rPr>
              <a:t>Une dimension technique</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Il s’agit de tous les aspects matériels et concrets du projet</a:t>
            </a:r>
          </a:p>
          <a:p>
            <a:pPr lvl="1">
              <a:lnSpc>
                <a:spcPct val="100000"/>
              </a:lnSpc>
              <a:spcBef>
                <a:spcPts val="0"/>
              </a:spcBef>
              <a:spcAft>
                <a:spcPts val="3600"/>
              </a:spcAft>
            </a:pPr>
            <a:r>
              <a:rPr lang="fr-FR" sz="2800" dirty="0">
                <a:solidFill>
                  <a:srgbClr val="000000"/>
                </a:solidFill>
                <a:latin typeface="Calibri" panose="020F0502020204030204" pitchFamily="34" charset="0"/>
                <a:cs typeface="Calibri" panose="020F0502020204030204" pitchFamily="34" charset="0"/>
              </a:rPr>
              <a:t>qu’il faut posséder et maîtriser. </a:t>
            </a:r>
          </a:p>
          <a:p>
            <a:pPr marL="0" lvl="0" indent="0">
              <a:lnSpc>
                <a:spcPct val="100000"/>
              </a:lnSpc>
              <a:spcBef>
                <a:spcPts val="0"/>
              </a:spcBef>
              <a:spcAft>
                <a:spcPts val="1800"/>
              </a:spcAft>
              <a:buNone/>
            </a:pPr>
            <a:r>
              <a:rPr lang="fr-FR" sz="3200" b="1" dirty="0">
                <a:solidFill>
                  <a:srgbClr val="000000"/>
                </a:solidFill>
                <a:latin typeface="Calibri" panose="020F0502020204030204" pitchFamily="34" charset="0"/>
                <a:cs typeface="Calibri" panose="020F0502020204030204" pitchFamily="34" charset="0"/>
              </a:rPr>
              <a:t>Une dimension économique</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Tout le monde le sait, l’argent est le nerf de l’action.</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Tout projet a un coût (il faudra trouver les financements</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nécessaires) mais il peut aussi être créateur de richesses.</a:t>
            </a:r>
            <a:endParaRPr lang="fr-FR" dirty="0"/>
          </a:p>
        </p:txBody>
      </p:sp>
      <p:sp>
        <p:nvSpPr>
          <p:cNvPr id="4" name="Titre 1">
            <a:extLst>
              <a:ext uri="{FF2B5EF4-FFF2-40B4-BE49-F238E27FC236}">
                <a16:creationId xmlns="" xmlns:a16="http://schemas.microsoft.com/office/drawing/2014/main" id="{C8778609-68C1-4DF5-85E2-4768BFC45D31}"/>
              </a:ext>
            </a:extLst>
          </p:cNvPr>
          <p:cNvSpPr txBox="1">
            <a:spLocks/>
          </p:cNvSpPr>
          <p:nvPr/>
        </p:nvSpPr>
        <p:spPr>
          <a:xfrm>
            <a:off x="838200" y="110676"/>
            <a:ext cx="10515600" cy="72155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00B0F0"/>
                </a:solidFill>
                <a:latin typeface="+mn-lt"/>
              </a:rPr>
              <a:t>2.2 - Avoir à l’esprit les 5 dimensions d’un projet (3/4)</a:t>
            </a:r>
            <a:endParaRPr lang="fr-FR" b="1" dirty="0">
              <a:solidFill>
                <a:srgbClr val="00B0F0"/>
              </a:solidFill>
              <a:latin typeface="+mn-lt"/>
            </a:endParaRPr>
          </a:p>
        </p:txBody>
      </p:sp>
    </p:spTree>
    <p:extLst>
      <p:ext uri="{BB962C8B-B14F-4D97-AF65-F5344CB8AC3E}">
        <p14:creationId xmlns:p14="http://schemas.microsoft.com/office/powerpoint/2010/main" val="3315400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F323861A-D657-4107-92B7-1895D67F8900}"/>
              </a:ext>
            </a:extLst>
          </p:cNvPr>
          <p:cNvSpPr>
            <a:spLocks noGrp="1"/>
          </p:cNvSpPr>
          <p:nvPr>
            <p:ph idx="1"/>
          </p:nvPr>
        </p:nvSpPr>
        <p:spPr>
          <a:xfrm>
            <a:off x="465483" y="1308098"/>
            <a:ext cx="11261034" cy="5211280"/>
          </a:xfrm>
        </p:spPr>
        <p:txBody>
          <a:bodyPr>
            <a:normAutofit/>
          </a:bodyPr>
          <a:lstStyle/>
          <a:p>
            <a:pPr marL="0" indent="0">
              <a:lnSpc>
                <a:spcPct val="100000"/>
              </a:lnSpc>
              <a:spcBef>
                <a:spcPts val="0"/>
              </a:spcBef>
              <a:spcAft>
                <a:spcPts val="3000"/>
              </a:spcAft>
              <a:buNone/>
            </a:pPr>
            <a:r>
              <a:rPr lang="fr-FR" sz="3200" b="1" dirty="0">
                <a:solidFill>
                  <a:srgbClr val="000000"/>
                </a:solidFill>
                <a:latin typeface="Calibri" panose="020F0502020204030204" pitchFamily="34" charset="0"/>
                <a:cs typeface="Calibri" panose="020F0502020204030204" pitchFamily="34" charset="0"/>
              </a:rPr>
              <a:t>Une dimension temporelle</a:t>
            </a:r>
          </a:p>
          <a:p>
            <a:pPr marL="0" indent="0">
              <a:lnSpc>
                <a:spcPct val="100000"/>
              </a:lnSpc>
              <a:spcBef>
                <a:spcPts val="0"/>
              </a:spcBef>
              <a:spcAft>
                <a:spcPts val="1800"/>
              </a:spcAft>
              <a:buNone/>
            </a:pPr>
            <a:r>
              <a:rPr lang="fr-FR" sz="3200" b="1" dirty="0">
                <a:solidFill>
                  <a:srgbClr val="0070C0"/>
                </a:solidFill>
                <a:latin typeface="Calibri" panose="020F0502020204030204" pitchFamily="34" charset="0"/>
                <a:cs typeface="Calibri" panose="020F0502020204030204" pitchFamily="34" charset="0"/>
              </a:rPr>
              <a:t>Pour ‘’construire’’ un projet solide, il faut du temps</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A moins d’une baguette magique, rien ne se construit en un</a:t>
            </a:r>
          </a:p>
          <a:p>
            <a:pPr marL="0" indent="0">
              <a:lnSpc>
                <a:spcPct val="100000"/>
              </a:lnSpc>
              <a:spcBef>
                <a:spcPts val="0"/>
              </a:spcBef>
              <a:spcAft>
                <a:spcPts val="1800"/>
              </a:spcAft>
              <a:buNone/>
            </a:pPr>
            <a:r>
              <a:rPr lang="fr-FR" sz="3200" dirty="0">
                <a:solidFill>
                  <a:srgbClr val="000000"/>
                </a:solidFill>
                <a:latin typeface="Calibri" panose="020F0502020204030204" pitchFamily="34" charset="0"/>
                <a:cs typeface="Calibri" panose="020F0502020204030204" pitchFamily="34" charset="0"/>
              </a:rPr>
              <a:t>claquement de doigts. </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 projet a un début, un milieu et une fin. </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Il peut se prolonger, se développer, se pérenniser. </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Savoir agir dans l’urgence sans se précipiter : un vrai défi.</a:t>
            </a:r>
            <a:endParaRPr lang="fr-FR" sz="3200" dirty="0">
              <a:latin typeface="Calibri" panose="020F0502020204030204" pitchFamily="34" charset="0"/>
              <a:cs typeface="Calibri" panose="020F0502020204030204" pitchFamily="34" charset="0"/>
            </a:endParaRPr>
          </a:p>
        </p:txBody>
      </p:sp>
      <p:sp>
        <p:nvSpPr>
          <p:cNvPr id="6" name="Titre 1">
            <a:extLst>
              <a:ext uri="{FF2B5EF4-FFF2-40B4-BE49-F238E27FC236}">
                <a16:creationId xmlns="" xmlns:a16="http://schemas.microsoft.com/office/drawing/2014/main" id="{76EEDB43-45F4-43BB-8F24-07B674A5EC07}"/>
              </a:ext>
            </a:extLst>
          </p:cNvPr>
          <p:cNvSpPr>
            <a:spLocks noGrp="1"/>
          </p:cNvSpPr>
          <p:nvPr>
            <p:ph type="title"/>
          </p:nvPr>
        </p:nvSpPr>
        <p:spPr>
          <a:xfrm>
            <a:off x="838200" y="192848"/>
            <a:ext cx="10515600" cy="721552"/>
          </a:xfrm>
        </p:spPr>
        <p:txBody>
          <a:bodyPr>
            <a:normAutofit fontScale="90000"/>
          </a:bodyPr>
          <a:lstStyle/>
          <a:p>
            <a:r>
              <a:rPr lang="fr-FR" sz="4000" b="1" dirty="0">
                <a:solidFill>
                  <a:srgbClr val="00B0F0"/>
                </a:solidFill>
                <a:latin typeface="+mn-lt"/>
              </a:rPr>
              <a:t>2.2 - Avoir à l’esprit les 5 dimensions d’un projet (4/4)</a:t>
            </a:r>
            <a:endParaRPr lang="fr-FR" b="1" dirty="0">
              <a:solidFill>
                <a:srgbClr val="00B0F0"/>
              </a:solidFill>
              <a:latin typeface="+mn-lt"/>
            </a:endParaRPr>
          </a:p>
        </p:txBody>
      </p:sp>
    </p:spTree>
    <p:extLst>
      <p:ext uri="{BB962C8B-B14F-4D97-AF65-F5344CB8AC3E}">
        <p14:creationId xmlns:p14="http://schemas.microsoft.com/office/powerpoint/2010/main" val="3244892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00FACAD-3B86-408E-B2B5-FF8E7BC01C38}"/>
              </a:ext>
            </a:extLst>
          </p:cNvPr>
          <p:cNvSpPr>
            <a:spLocks noGrp="1"/>
          </p:cNvSpPr>
          <p:nvPr>
            <p:ph type="title"/>
          </p:nvPr>
        </p:nvSpPr>
        <p:spPr>
          <a:xfrm>
            <a:off x="99392" y="167860"/>
            <a:ext cx="11993216" cy="1009374"/>
          </a:xfrm>
        </p:spPr>
        <p:txBody>
          <a:bodyPr>
            <a:noAutofit/>
          </a:bodyPr>
          <a:lstStyle/>
          <a:p>
            <a:pPr algn="ctr"/>
            <a:r>
              <a:rPr lang="fr-FR" sz="3400" b="1" dirty="0">
                <a:solidFill>
                  <a:srgbClr val="00B0F0"/>
                </a:solidFill>
                <a:latin typeface="Calibri" panose="020F0502020204030204" pitchFamily="34" charset="0"/>
                <a:cs typeface="Calibri" panose="020F0502020204030204" pitchFamily="34" charset="0"/>
              </a:rPr>
              <a:t>2.3 - Des dispositions mentales pratiques pour rédiger un document de projet (1/2)</a:t>
            </a:r>
          </a:p>
        </p:txBody>
      </p:sp>
      <p:sp>
        <p:nvSpPr>
          <p:cNvPr id="3" name="Espace réservé du contenu 2">
            <a:extLst>
              <a:ext uri="{FF2B5EF4-FFF2-40B4-BE49-F238E27FC236}">
                <a16:creationId xmlns="" xmlns:a16="http://schemas.microsoft.com/office/drawing/2014/main" id="{B6DA4C84-121D-4E3E-8E97-3C61797716DC}"/>
              </a:ext>
            </a:extLst>
          </p:cNvPr>
          <p:cNvSpPr>
            <a:spLocks noGrp="1"/>
          </p:cNvSpPr>
          <p:nvPr>
            <p:ph idx="1"/>
          </p:nvPr>
        </p:nvSpPr>
        <p:spPr>
          <a:xfrm>
            <a:off x="278295" y="1736034"/>
            <a:ext cx="11635409" cy="4837044"/>
          </a:xfrm>
        </p:spPr>
        <p:txBody>
          <a:bodyPr>
            <a:noAutofit/>
          </a:bodyPr>
          <a:lstStyle/>
          <a:p>
            <a:pPr marL="0" indent="0">
              <a:lnSpc>
                <a:spcPct val="100000"/>
              </a:lnSpc>
              <a:spcBef>
                <a:spcPts val="0"/>
              </a:spcBef>
              <a:spcAft>
                <a:spcPts val="2400"/>
              </a:spcAft>
              <a:buNone/>
            </a:pPr>
            <a:r>
              <a:rPr lang="fr-FR" sz="3200" b="1" dirty="0">
                <a:latin typeface="Calibri" panose="020F0502020204030204" pitchFamily="34" charset="0"/>
                <a:cs typeface="Calibri" panose="020F0502020204030204" pitchFamily="34" charset="0"/>
              </a:rPr>
              <a:t>Ne sous-estimez pas la phase de préparation</a:t>
            </a:r>
          </a:p>
          <a:p>
            <a:pPr marL="0" indent="0">
              <a:lnSpc>
                <a:spcPct val="100000"/>
              </a:lnSpc>
              <a:spcBef>
                <a:spcPts val="0"/>
              </a:spcBef>
              <a:spcAft>
                <a:spcPts val="4200"/>
              </a:spcAft>
              <a:buNone/>
            </a:pPr>
            <a:r>
              <a:rPr lang="fr-FR" sz="3200" dirty="0">
                <a:latin typeface="Calibri" panose="020F0502020204030204" pitchFamily="34" charset="0"/>
                <a:cs typeface="Calibri" panose="020F0502020204030204" pitchFamily="34" charset="0"/>
              </a:rPr>
              <a:t>Elle est essentielle. Se </a:t>
            </a:r>
            <a:r>
              <a:rPr lang="fr-FR" sz="3200" b="1" dirty="0">
                <a:latin typeface="Calibri" panose="020F0502020204030204" pitchFamily="34" charset="0"/>
                <a:cs typeface="Calibri" panose="020F0502020204030204" pitchFamily="34" charset="0"/>
              </a:rPr>
              <a:t>poser toutes les bonnes questions</a:t>
            </a:r>
            <a:r>
              <a:rPr lang="fr-FR" sz="3200" dirty="0">
                <a:latin typeface="Calibri" panose="020F0502020204030204" pitchFamily="34" charset="0"/>
                <a:cs typeface="Calibri" panose="020F0502020204030204" pitchFamily="34" charset="0"/>
              </a:rPr>
              <a:t>, c’est déjà entrevoir les solutions ou les impasses.</a:t>
            </a:r>
          </a:p>
          <a:p>
            <a:pPr marL="0" indent="0">
              <a:lnSpc>
                <a:spcPct val="100000"/>
              </a:lnSpc>
              <a:spcBef>
                <a:spcPts val="0"/>
              </a:spcBef>
              <a:spcAft>
                <a:spcPts val="2400"/>
              </a:spcAft>
              <a:buNone/>
            </a:pPr>
            <a:r>
              <a:rPr lang="fr-FR" sz="3200" b="1" dirty="0">
                <a:latin typeface="Calibri" panose="020F0502020204030204" pitchFamily="34" charset="0"/>
                <a:cs typeface="Calibri" panose="020F0502020204030204" pitchFamily="34" charset="0"/>
              </a:rPr>
              <a:t>N’hésitez surtout pas à demander conseil.</a:t>
            </a:r>
          </a:p>
          <a:p>
            <a:pPr marL="0" indent="0">
              <a:lnSpc>
                <a:spcPct val="100000"/>
              </a:lnSpc>
              <a:spcBef>
                <a:spcPts val="0"/>
              </a:spcBef>
              <a:spcAft>
                <a:spcPts val="2400"/>
              </a:spcAft>
              <a:buNone/>
            </a:pPr>
            <a:r>
              <a:rPr lang="fr-FR" sz="3200" dirty="0">
                <a:latin typeface="Calibri" panose="020F0502020204030204" pitchFamily="34" charset="0"/>
                <a:cs typeface="Calibri" panose="020F0502020204030204" pitchFamily="34" charset="0"/>
              </a:rPr>
              <a:t>De nombreux professionnels sont là pour vous accompagner et vous aider à réaliser votre projet.</a:t>
            </a:r>
          </a:p>
        </p:txBody>
      </p:sp>
    </p:spTree>
    <p:extLst>
      <p:ext uri="{BB962C8B-B14F-4D97-AF65-F5344CB8AC3E}">
        <p14:creationId xmlns:p14="http://schemas.microsoft.com/office/powerpoint/2010/main" val="102739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3CB6D52-57A7-4DFD-9EB8-F814080C9466}"/>
              </a:ext>
            </a:extLst>
          </p:cNvPr>
          <p:cNvSpPr>
            <a:spLocks noGrp="1"/>
          </p:cNvSpPr>
          <p:nvPr>
            <p:ph type="title"/>
          </p:nvPr>
        </p:nvSpPr>
        <p:spPr>
          <a:xfrm>
            <a:off x="192156" y="118511"/>
            <a:ext cx="11807687" cy="954916"/>
          </a:xfrm>
        </p:spPr>
        <p:txBody>
          <a:bodyPr>
            <a:noAutofit/>
          </a:bodyPr>
          <a:lstStyle/>
          <a:p>
            <a:pPr algn="ctr"/>
            <a:r>
              <a:rPr lang="fr-FR" sz="3400" b="1" dirty="0">
                <a:solidFill>
                  <a:srgbClr val="00B0F0"/>
                </a:solidFill>
                <a:latin typeface="Calibri" panose="020F0502020204030204" pitchFamily="34" charset="0"/>
                <a:cs typeface="Calibri" panose="020F0502020204030204" pitchFamily="34" charset="0"/>
              </a:rPr>
              <a:t>2.4 - Dispositions mentales pratiques pour rédiger un </a:t>
            </a:r>
            <a:br>
              <a:rPr lang="fr-FR" sz="3400" b="1" dirty="0">
                <a:solidFill>
                  <a:srgbClr val="00B0F0"/>
                </a:solidFill>
                <a:latin typeface="Calibri" panose="020F0502020204030204" pitchFamily="34" charset="0"/>
                <a:cs typeface="Calibri" panose="020F0502020204030204" pitchFamily="34" charset="0"/>
              </a:rPr>
            </a:br>
            <a:r>
              <a:rPr lang="fr-FR" sz="3400" b="1" dirty="0">
                <a:solidFill>
                  <a:srgbClr val="00B0F0"/>
                </a:solidFill>
                <a:latin typeface="Calibri" panose="020F0502020204030204" pitchFamily="34" charset="0"/>
                <a:cs typeface="Calibri" panose="020F0502020204030204" pitchFamily="34" charset="0"/>
              </a:rPr>
              <a:t>document de projet (2/2)</a:t>
            </a:r>
            <a:endParaRPr lang="fr-FR" sz="3400" dirty="0">
              <a:solidFill>
                <a:srgbClr val="00B0F0"/>
              </a:solidFill>
            </a:endParaRPr>
          </a:p>
        </p:txBody>
      </p:sp>
      <p:sp>
        <p:nvSpPr>
          <p:cNvPr id="3" name="Espace réservé du contenu 2">
            <a:extLst>
              <a:ext uri="{FF2B5EF4-FFF2-40B4-BE49-F238E27FC236}">
                <a16:creationId xmlns="" xmlns:a16="http://schemas.microsoft.com/office/drawing/2014/main" id="{CCB8140E-523D-4F5F-9BA3-FB5A5DD582E4}"/>
              </a:ext>
            </a:extLst>
          </p:cNvPr>
          <p:cNvSpPr>
            <a:spLocks noGrp="1"/>
          </p:cNvSpPr>
          <p:nvPr>
            <p:ph idx="1"/>
          </p:nvPr>
        </p:nvSpPr>
        <p:spPr>
          <a:xfrm>
            <a:off x="192156" y="1446005"/>
            <a:ext cx="11635409" cy="5293483"/>
          </a:xfrm>
        </p:spPr>
        <p:txBody>
          <a:bodyPr>
            <a:normAutofit fontScale="92500" lnSpcReduction="10000"/>
          </a:bodyPr>
          <a:lstStyle/>
          <a:p>
            <a:pPr marL="0" lvl="0" indent="0">
              <a:lnSpc>
                <a:spcPct val="110000"/>
              </a:lnSpc>
              <a:spcBef>
                <a:spcPts val="0"/>
              </a:spcBef>
              <a:spcAft>
                <a:spcPts val="1800"/>
              </a:spcAft>
              <a:buNone/>
            </a:pPr>
            <a:r>
              <a:rPr lang="fr-FR" sz="3200" b="1" dirty="0">
                <a:latin typeface="Calibri" panose="020F0502020204030204" pitchFamily="34" charset="0"/>
                <a:cs typeface="Calibri" panose="020F0502020204030204" pitchFamily="34" charset="0"/>
              </a:rPr>
              <a:t>C’est en « forgeant que l’on devient forgeron », ou « </a:t>
            </a:r>
            <a:r>
              <a:rPr lang="fr-FR" sz="3200" b="1" dirty="0" err="1">
                <a:latin typeface="Calibri" panose="020F0502020204030204" pitchFamily="34" charset="0"/>
                <a:cs typeface="Calibri" panose="020F0502020204030204" pitchFamily="34" charset="0"/>
              </a:rPr>
              <a:t>learning</a:t>
            </a:r>
            <a:r>
              <a:rPr lang="fr-FR" sz="3200" b="1" dirty="0">
                <a:latin typeface="Calibri" panose="020F0502020204030204" pitchFamily="34" charset="0"/>
                <a:cs typeface="Calibri" panose="020F0502020204030204" pitchFamily="34" charset="0"/>
              </a:rPr>
              <a:t> by </a:t>
            </a:r>
            <a:r>
              <a:rPr lang="fr-FR" sz="3200" b="1" dirty="0" err="1">
                <a:latin typeface="Calibri" panose="020F0502020204030204" pitchFamily="34" charset="0"/>
                <a:cs typeface="Calibri" panose="020F0502020204030204" pitchFamily="34" charset="0"/>
              </a:rPr>
              <a:t>doing</a:t>
            </a:r>
            <a:r>
              <a:rPr lang="fr-FR" sz="3200" b="1" dirty="0">
                <a:latin typeface="Calibri" panose="020F0502020204030204" pitchFamily="34" charset="0"/>
                <a:cs typeface="Calibri" panose="020F0502020204030204" pitchFamily="34" charset="0"/>
              </a:rPr>
              <a:t> » </a:t>
            </a:r>
          </a:p>
          <a:p>
            <a:pPr marL="0" lvl="0" indent="0">
              <a:lnSpc>
                <a:spcPct val="110000"/>
              </a:lnSpc>
              <a:spcBef>
                <a:spcPts val="0"/>
              </a:spcBef>
              <a:spcAft>
                <a:spcPts val="3000"/>
              </a:spcAft>
              <a:buNone/>
            </a:pPr>
            <a:r>
              <a:rPr lang="fr-FR" sz="3200" dirty="0">
                <a:solidFill>
                  <a:prstClr val="black"/>
                </a:solidFill>
                <a:latin typeface="Calibri" panose="020F0502020204030204" pitchFamily="34" charset="0"/>
                <a:cs typeface="Calibri" panose="020F0502020204030204" pitchFamily="34" charset="0"/>
              </a:rPr>
              <a:t>En clair, on a le </a:t>
            </a:r>
            <a:r>
              <a:rPr lang="fr-FR" sz="3200" b="1" dirty="0">
                <a:solidFill>
                  <a:prstClr val="black"/>
                </a:solidFill>
                <a:latin typeface="Calibri" panose="020F0502020204030204" pitchFamily="34" charset="0"/>
                <a:cs typeface="Calibri" panose="020F0502020204030204" pitchFamily="34" charset="0"/>
              </a:rPr>
              <a:t>droit à l’erreur</a:t>
            </a:r>
            <a:r>
              <a:rPr lang="fr-FR" sz="3200" dirty="0">
                <a:solidFill>
                  <a:prstClr val="black"/>
                </a:solidFill>
                <a:latin typeface="Calibri" panose="020F0502020204030204" pitchFamily="34" charset="0"/>
                <a:cs typeface="Calibri" panose="020F0502020204030204" pitchFamily="34" charset="0"/>
              </a:rPr>
              <a:t>, à charge pour le jeune apprenant d’en tirer les enseignements pour aller plus loin.</a:t>
            </a:r>
          </a:p>
          <a:p>
            <a:pPr marL="0" indent="0">
              <a:lnSpc>
                <a:spcPct val="110000"/>
              </a:lnSpc>
              <a:spcBef>
                <a:spcPts val="0"/>
              </a:spcBef>
              <a:spcAft>
                <a:spcPts val="1800"/>
              </a:spcAft>
              <a:buNone/>
            </a:pPr>
            <a:r>
              <a:rPr lang="fr-FR" sz="3200" b="1" dirty="0">
                <a:latin typeface="Calibri" panose="020F0502020204030204" pitchFamily="34" charset="0"/>
                <a:cs typeface="Calibri" panose="020F0502020204030204" pitchFamily="34" charset="0"/>
              </a:rPr>
              <a:t>Tout projet est évolutif, </a:t>
            </a:r>
          </a:p>
          <a:p>
            <a:pPr marL="0" indent="0">
              <a:lnSpc>
                <a:spcPct val="110000"/>
              </a:lnSpc>
              <a:spcBef>
                <a:spcPts val="0"/>
              </a:spcBef>
              <a:spcAft>
                <a:spcPts val="3000"/>
              </a:spcAft>
              <a:buNone/>
            </a:pPr>
            <a:r>
              <a:rPr lang="fr-FR" sz="3200" dirty="0">
                <a:solidFill>
                  <a:srgbClr val="000000"/>
                </a:solidFill>
                <a:latin typeface="Calibri" panose="020F0502020204030204" pitchFamily="34" charset="0"/>
                <a:cs typeface="Calibri" panose="020F0502020204030204" pitchFamily="34" charset="0"/>
              </a:rPr>
              <a:t>Comme un être vivant, il est vivant, il change et il grandit.</a:t>
            </a:r>
          </a:p>
          <a:p>
            <a:pPr marL="0" indent="0">
              <a:lnSpc>
                <a:spcPct val="110000"/>
              </a:lnSpc>
              <a:spcBef>
                <a:spcPts val="0"/>
              </a:spcBef>
              <a:spcAft>
                <a:spcPts val="1800"/>
              </a:spcAft>
              <a:buNone/>
            </a:pPr>
            <a:r>
              <a:rPr lang="fr-FR" sz="3200" b="1" dirty="0">
                <a:latin typeface="Calibri" panose="020F0502020204030204" pitchFamily="34" charset="0"/>
                <a:cs typeface="Calibri" panose="020F0502020204030204" pitchFamily="34" charset="0"/>
              </a:rPr>
              <a:t>Pas d’autocensure a priori</a:t>
            </a:r>
            <a:r>
              <a:rPr lang="fr-FR" sz="3200" dirty="0">
                <a:solidFill>
                  <a:srgbClr val="000000"/>
                </a:solidFill>
                <a:latin typeface="Calibri" panose="020F0502020204030204" pitchFamily="34" charset="0"/>
                <a:cs typeface="Calibri" panose="020F0502020204030204" pitchFamily="34" charset="0"/>
              </a:rPr>
              <a:t>. </a:t>
            </a:r>
          </a:p>
          <a:p>
            <a:pPr marL="0" indent="0">
              <a:lnSpc>
                <a:spcPct val="110000"/>
              </a:lnSpc>
              <a:spcBef>
                <a:spcPts val="0"/>
              </a:spcBef>
              <a:spcAft>
                <a:spcPts val="1800"/>
              </a:spcAft>
              <a:buNone/>
            </a:pPr>
            <a:r>
              <a:rPr lang="fr-FR" sz="3200" dirty="0">
                <a:solidFill>
                  <a:srgbClr val="000000"/>
                </a:solidFill>
                <a:latin typeface="Calibri" panose="020F0502020204030204" pitchFamily="34" charset="0"/>
                <a:cs typeface="Calibri" panose="020F0502020204030204" pitchFamily="34" charset="0"/>
              </a:rPr>
              <a:t>On ne peut pas savoir ce qui sortira en fin de compte de ‘’la marmite’’, tous les jours </a:t>
            </a:r>
            <a:r>
              <a:rPr lang="fr-FR" sz="3200" b="1" dirty="0">
                <a:solidFill>
                  <a:srgbClr val="000000"/>
                </a:solidFill>
                <a:latin typeface="Calibri" panose="020F0502020204030204" pitchFamily="34" charset="0"/>
                <a:cs typeface="Calibri" panose="020F0502020204030204" pitchFamily="34" charset="0"/>
              </a:rPr>
              <a:t>l’impossible est en cours</a:t>
            </a:r>
            <a:r>
              <a:rPr lang="fr-FR" sz="3200" dirty="0">
                <a:solidFill>
                  <a:srgbClr val="000000"/>
                </a:solidFill>
                <a:latin typeface="Calibri" panose="020F0502020204030204" pitchFamily="34" charset="0"/>
                <a:cs typeface="Calibri" panose="020F0502020204030204" pitchFamily="34" charset="0"/>
              </a:rPr>
              <a:t>…</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36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8BD7382-E675-432F-A7D4-CC1CA19050A2}"/>
              </a:ext>
            </a:extLst>
          </p:cNvPr>
          <p:cNvSpPr>
            <a:spLocks noGrp="1"/>
          </p:cNvSpPr>
          <p:nvPr>
            <p:ph type="title"/>
          </p:nvPr>
        </p:nvSpPr>
        <p:spPr>
          <a:xfrm>
            <a:off x="198782" y="39757"/>
            <a:ext cx="11834191" cy="827571"/>
          </a:xfrm>
        </p:spPr>
        <p:txBody>
          <a:bodyPr>
            <a:normAutofit fontScale="90000"/>
          </a:bodyPr>
          <a:lstStyle/>
          <a:p>
            <a:r>
              <a:rPr lang="fr-FR" sz="3800" b="1" dirty="0">
                <a:solidFill>
                  <a:srgbClr val="00B0F0"/>
                </a:solidFill>
                <a:latin typeface="Calibri" panose="020F0502020204030204" pitchFamily="34" charset="0"/>
                <a:cs typeface="Calibri" panose="020F0502020204030204" pitchFamily="34" charset="0"/>
              </a:rPr>
              <a:t>2.5 - Les principaux ingrédients pour conduire un projet (1/1)</a:t>
            </a:r>
          </a:p>
        </p:txBody>
      </p:sp>
      <p:sp>
        <p:nvSpPr>
          <p:cNvPr id="3" name="Espace réservé du contenu 2">
            <a:extLst>
              <a:ext uri="{FF2B5EF4-FFF2-40B4-BE49-F238E27FC236}">
                <a16:creationId xmlns="" xmlns:a16="http://schemas.microsoft.com/office/drawing/2014/main" id="{E660F1A5-3F2F-436E-924C-B76017576CBC}"/>
              </a:ext>
            </a:extLst>
          </p:cNvPr>
          <p:cNvSpPr>
            <a:spLocks noGrp="1"/>
          </p:cNvSpPr>
          <p:nvPr>
            <p:ph idx="1"/>
          </p:nvPr>
        </p:nvSpPr>
        <p:spPr>
          <a:xfrm>
            <a:off x="198782" y="1113182"/>
            <a:ext cx="11794435" cy="5605670"/>
          </a:xfrm>
        </p:spPr>
        <p:txBody>
          <a:bodyPr>
            <a:noAutofit/>
          </a:bodyPr>
          <a:lstStyle/>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bonne dose d’imagination et de créativité : osez !</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réelle ouverture d’esprit et beaucoup d’écoute.</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De l’audace et du réalisme, c-à-d une prise de risque raisonnée.</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détermination sans faille : croyez en vous et en votre projet.</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patience à toute épreuve.</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Du travail, encore du travail.</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 questionnement critique permanent.</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Ce qu’il faut de méthode et d’organisation.</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262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4BD395-F217-4E9E-8BA3-BFB17C06DB41}"/>
              </a:ext>
            </a:extLst>
          </p:cNvPr>
          <p:cNvSpPr>
            <a:spLocks noGrp="1"/>
          </p:cNvSpPr>
          <p:nvPr>
            <p:ph type="title"/>
          </p:nvPr>
        </p:nvSpPr>
        <p:spPr>
          <a:xfrm>
            <a:off x="392596" y="179595"/>
            <a:ext cx="11062252" cy="681797"/>
          </a:xfrm>
        </p:spPr>
        <p:txBody>
          <a:bodyPr>
            <a:normAutofit fontScale="90000"/>
          </a:bodyPr>
          <a:lstStyle/>
          <a:p>
            <a:r>
              <a:rPr lang="fr-FR" sz="4000" b="1" dirty="0">
                <a:solidFill>
                  <a:srgbClr val="00B0F0"/>
                </a:solidFill>
                <a:latin typeface="Calibri" panose="020F0502020204030204" pitchFamily="34" charset="0"/>
                <a:cs typeface="Calibri" panose="020F0502020204030204" pitchFamily="34" charset="0"/>
              </a:rPr>
              <a:t>2.6 - 10 Principales étapes de la conduite de projet (1/1)</a:t>
            </a:r>
          </a:p>
        </p:txBody>
      </p:sp>
      <p:sp>
        <p:nvSpPr>
          <p:cNvPr id="3" name="Espace réservé du contenu 2">
            <a:extLst>
              <a:ext uri="{FF2B5EF4-FFF2-40B4-BE49-F238E27FC236}">
                <a16:creationId xmlns="" xmlns:a16="http://schemas.microsoft.com/office/drawing/2014/main" id="{F323861A-D657-4107-92B7-1895D67F8900}"/>
              </a:ext>
            </a:extLst>
          </p:cNvPr>
          <p:cNvSpPr>
            <a:spLocks noGrp="1"/>
          </p:cNvSpPr>
          <p:nvPr>
            <p:ph idx="1"/>
          </p:nvPr>
        </p:nvSpPr>
        <p:spPr>
          <a:xfrm>
            <a:off x="291548" y="1007164"/>
            <a:ext cx="11608904" cy="5671241"/>
          </a:xfrm>
        </p:spPr>
        <p:txBody>
          <a:bodyPr>
            <a:normAutofit/>
          </a:bodyPr>
          <a:lstStyle/>
          <a:p>
            <a:pPr marL="0" indent="0">
              <a:spcBef>
                <a:spcPts val="0"/>
              </a:spcBef>
              <a:spcAft>
                <a:spcPts val="1200"/>
              </a:spcAft>
              <a:buNone/>
            </a:pPr>
            <a:r>
              <a:rPr lang="fr-FR" sz="3000" b="1" dirty="0"/>
              <a:t>1. </a:t>
            </a:r>
            <a:r>
              <a:rPr lang="fr-FR" sz="3000" dirty="0"/>
              <a:t>Clarifier l’idée.</a:t>
            </a:r>
          </a:p>
          <a:p>
            <a:pPr marL="0" indent="0">
              <a:spcBef>
                <a:spcPts val="0"/>
              </a:spcBef>
              <a:spcAft>
                <a:spcPts val="1200"/>
              </a:spcAft>
              <a:buNone/>
            </a:pPr>
            <a:r>
              <a:rPr lang="fr-FR" sz="3000" b="1" dirty="0"/>
              <a:t>2. </a:t>
            </a:r>
            <a:r>
              <a:rPr lang="fr-FR" sz="3000" dirty="0"/>
              <a:t>Faire l’état des lieux.</a:t>
            </a:r>
          </a:p>
          <a:p>
            <a:pPr marL="0" indent="0">
              <a:spcBef>
                <a:spcPts val="0"/>
              </a:spcBef>
              <a:spcAft>
                <a:spcPts val="1200"/>
              </a:spcAft>
              <a:buNone/>
            </a:pPr>
            <a:r>
              <a:rPr lang="fr-FR" sz="3000" b="1" dirty="0"/>
              <a:t>3. </a:t>
            </a:r>
            <a:r>
              <a:rPr lang="fr-FR" sz="3000" dirty="0"/>
              <a:t>Elaborer le budget prévisionnel.</a:t>
            </a:r>
          </a:p>
          <a:p>
            <a:pPr marL="0" indent="0">
              <a:spcBef>
                <a:spcPts val="0"/>
              </a:spcBef>
              <a:spcAft>
                <a:spcPts val="1200"/>
              </a:spcAft>
              <a:buNone/>
            </a:pPr>
            <a:r>
              <a:rPr lang="fr-FR" sz="3000" b="1" dirty="0"/>
              <a:t>4. </a:t>
            </a:r>
            <a:r>
              <a:rPr lang="fr-FR" sz="3000" dirty="0"/>
              <a:t>Formaliser le projet.</a:t>
            </a:r>
          </a:p>
          <a:p>
            <a:pPr marL="0" indent="0">
              <a:spcBef>
                <a:spcPts val="0"/>
              </a:spcBef>
              <a:spcAft>
                <a:spcPts val="1200"/>
              </a:spcAft>
              <a:buNone/>
            </a:pPr>
            <a:r>
              <a:rPr lang="fr-FR" sz="3000" b="1" dirty="0"/>
              <a:t>5. </a:t>
            </a:r>
            <a:r>
              <a:rPr lang="fr-FR" sz="3000" dirty="0"/>
              <a:t>Trouver des partenaires.</a:t>
            </a:r>
          </a:p>
          <a:p>
            <a:pPr marL="0" indent="0">
              <a:spcBef>
                <a:spcPts val="0"/>
              </a:spcBef>
              <a:spcAft>
                <a:spcPts val="1200"/>
              </a:spcAft>
              <a:buNone/>
            </a:pPr>
            <a:r>
              <a:rPr lang="fr-FR" sz="3000" b="1" dirty="0"/>
              <a:t>6. </a:t>
            </a:r>
            <a:r>
              <a:rPr lang="fr-FR" sz="3000" dirty="0"/>
              <a:t>Bâtir le plan d’action.</a:t>
            </a:r>
          </a:p>
          <a:p>
            <a:pPr marL="0" indent="0">
              <a:spcBef>
                <a:spcPts val="0"/>
              </a:spcBef>
              <a:spcAft>
                <a:spcPts val="1200"/>
              </a:spcAft>
              <a:buNone/>
            </a:pPr>
            <a:r>
              <a:rPr lang="fr-FR" sz="3000" b="1" dirty="0"/>
              <a:t>7. </a:t>
            </a:r>
            <a:r>
              <a:rPr lang="fr-FR" sz="3000" dirty="0"/>
              <a:t>Communiquer.</a:t>
            </a:r>
          </a:p>
          <a:p>
            <a:pPr marL="0" indent="0">
              <a:spcBef>
                <a:spcPts val="0"/>
              </a:spcBef>
              <a:spcAft>
                <a:spcPts val="1200"/>
              </a:spcAft>
              <a:buNone/>
            </a:pPr>
            <a:r>
              <a:rPr lang="fr-FR" sz="3000" b="1" dirty="0"/>
              <a:t>8. </a:t>
            </a:r>
            <a:r>
              <a:rPr lang="fr-FR" sz="3000" dirty="0"/>
              <a:t>Réaliser le projet.</a:t>
            </a:r>
          </a:p>
          <a:p>
            <a:pPr marL="0" indent="0">
              <a:spcBef>
                <a:spcPts val="0"/>
              </a:spcBef>
              <a:spcAft>
                <a:spcPts val="1200"/>
              </a:spcAft>
              <a:buNone/>
            </a:pPr>
            <a:r>
              <a:rPr lang="fr-FR" sz="3000" b="1" dirty="0"/>
              <a:t>9. </a:t>
            </a:r>
            <a:r>
              <a:rPr lang="fr-FR" sz="3000" dirty="0"/>
              <a:t>Evaluer et rendre compte.</a:t>
            </a:r>
          </a:p>
          <a:p>
            <a:pPr marL="0" indent="0">
              <a:spcBef>
                <a:spcPts val="0"/>
              </a:spcBef>
              <a:spcAft>
                <a:spcPts val="1200"/>
              </a:spcAft>
              <a:buNone/>
            </a:pPr>
            <a:r>
              <a:rPr lang="fr-FR" sz="3000" b="1" dirty="0"/>
              <a:t>10. </a:t>
            </a:r>
            <a:r>
              <a:rPr lang="fr-FR" sz="3000" dirty="0"/>
              <a:t>Prolonger l’action.</a:t>
            </a:r>
          </a:p>
        </p:txBody>
      </p:sp>
    </p:spTree>
    <p:extLst>
      <p:ext uri="{BB962C8B-B14F-4D97-AF65-F5344CB8AC3E}">
        <p14:creationId xmlns:p14="http://schemas.microsoft.com/office/powerpoint/2010/main" val="1900510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F6DF75-8E69-45E6-811D-B9CA54108F51}"/>
              </a:ext>
            </a:extLst>
          </p:cNvPr>
          <p:cNvSpPr>
            <a:spLocks noGrp="1"/>
          </p:cNvSpPr>
          <p:nvPr>
            <p:ph type="title"/>
          </p:nvPr>
        </p:nvSpPr>
        <p:spPr>
          <a:xfrm>
            <a:off x="838200" y="100082"/>
            <a:ext cx="10515600" cy="748058"/>
          </a:xfrm>
        </p:spPr>
        <p:txBody>
          <a:bodyPr>
            <a:normAutofit fontScale="90000"/>
          </a:bodyPr>
          <a:lstStyle/>
          <a:p>
            <a:r>
              <a:rPr lang="fr-FR" b="1" dirty="0">
                <a:solidFill>
                  <a:srgbClr val="FF0000"/>
                </a:solidFill>
                <a:latin typeface="CenturyGothic,Bold"/>
              </a:rPr>
              <a:t>III - DOSSIER DE PRESENTATION DU PROJET</a:t>
            </a:r>
            <a:endParaRPr lang="fr-FR" dirty="0">
              <a:solidFill>
                <a:srgbClr val="FF0000"/>
              </a:solidFill>
            </a:endParaRPr>
          </a:p>
        </p:txBody>
      </p:sp>
      <p:sp>
        <p:nvSpPr>
          <p:cNvPr id="3" name="Espace réservé du contenu 2">
            <a:extLst>
              <a:ext uri="{FF2B5EF4-FFF2-40B4-BE49-F238E27FC236}">
                <a16:creationId xmlns="" xmlns:a16="http://schemas.microsoft.com/office/drawing/2014/main" id="{7239A7EE-F366-467B-8A15-A58701598323}"/>
              </a:ext>
            </a:extLst>
          </p:cNvPr>
          <p:cNvSpPr>
            <a:spLocks noGrp="1"/>
          </p:cNvSpPr>
          <p:nvPr>
            <p:ph idx="1"/>
          </p:nvPr>
        </p:nvSpPr>
        <p:spPr>
          <a:xfrm>
            <a:off x="424070" y="1258956"/>
            <a:ext cx="10929730" cy="5339935"/>
          </a:xfrm>
        </p:spPr>
        <p:txBody>
          <a:bodyPr>
            <a:normAutofit fontScale="25000" lnSpcReduction="20000"/>
          </a:bodyPr>
          <a:lstStyle/>
          <a:p>
            <a:pPr marL="0" indent="0">
              <a:lnSpc>
                <a:spcPct val="120000"/>
              </a:lnSpc>
              <a:spcAft>
                <a:spcPts val="1800"/>
              </a:spcAft>
              <a:buNone/>
            </a:pPr>
            <a:r>
              <a:rPr lang="fr-FR" sz="14400" b="1" dirty="0">
                <a:solidFill>
                  <a:srgbClr val="00B0F0"/>
                </a:solidFill>
              </a:rPr>
              <a:t>NB : Ceci est une fiche pour aider à constituer le dossier de présentation de votre projet. </a:t>
            </a:r>
          </a:p>
          <a:p>
            <a:pPr>
              <a:lnSpc>
                <a:spcPct val="120000"/>
              </a:lnSpc>
              <a:spcAft>
                <a:spcPts val="1800"/>
              </a:spcAft>
            </a:pPr>
            <a:r>
              <a:rPr lang="fr-FR" sz="14400" dirty="0"/>
              <a:t>Il décrit les informations que du dossier de projet doit contenir mais vous ne devez pas compléter les informations directement sur ce document. </a:t>
            </a:r>
          </a:p>
          <a:p>
            <a:pPr>
              <a:lnSpc>
                <a:spcPct val="120000"/>
              </a:lnSpc>
              <a:spcAft>
                <a:spcPts val="1800"/>
              </a:spcAft>
            </a:pPr>
            <a:r>
              <a:rPr lang="fr-FR" sz="14400" dirty="0"/>
              <a:t>Il ne faut pas le reproduire à l’identique mais à s’en inspirer pour constituer un </a:t>
            </a:r>
            <a:r>
              <a:rPr lang="fr-FR" sz="14400" b="1" dirty="0"/>
              <a:t>dossier de projet personnalisé</a:t>
            </a:r>
            <a:r>
              <a:rPr lang="fr-FR" sz="14400" dirty="0"/>
              <a:t>.</a:t>
            </a:r>
            <a:endParaRPr lang="fr-FR" sz="14400" b="1" dirty="0">
              <a:solidFill>
                <a:srgbClr val="FFFFFF"/>
              </a:solidFill>
            </a:endParaRPr>
          </a:p>
          <a:p>
            <a:pPr>
              <a:spcAft>
                <a:spcPts val="1800"/>
              </a:spcAft>
            </a:pPr>
            <a:r>
              <a:rPr lang="fr-FR" sz="12800" b="1" dirty="0">
                <a:solidFill>
                  <a:srgbClr val="FFFFFF"/>
                </a:solidFill>
              </a:rPr>
              <a:t>10 principales étapes de la</a:t>
            </a:r>
          </a:p>
          <a:p>
            <a:r>
              <a:rPr lang="fr-FR" sz="3600" b="1" dirty="0">
                <a:solidFill>
                  <a:srgbClr val="FFFFFF"/>
                </a:solidFill>
                <a:latin typeface="Frutiger-Bold"/>
              </a:rPr>
              <a:t>conduite de projet :</a:t>
            </a:r>
          </a:p>
          <a:p>
            <a:r>
              <a:rPr lang="fr-FR" sz="3200" b="1" dirty="0">
                <a:solidFill>
                  <a:srgbClr val="FFFFFF"/>
                </a:solidFill>
                <a:latin typeface="Frutiger-Bold"/>
              </a:rPr>
              <a:t>1. </a:t>
            </a:r>
            <a:r>
              <a:rPr lang="fr-FR" sz="3200" dirty="0">
                <a:solidFill>
                  <a:srgbClr val="FFFFFF"/>
                </a:solidFill>
                <a:latin typeface="Frutiger-Roman"/>
              </a:rPr>
              <a:t>Clarifier l’idée.</a:t>
            </a:r>
          </a:p>
          <a:p>
            <a:r>
              <a:rPr lang="fr-FR" sz="3200" b="1" dirty="0">
                <a:solidFill>
                  <a:srgbClr val="FFFFFF"/>
                </a:solidFill>
                <a:latin typeface="Frutiger-Bold"/>
              </a:rPr>
              <a:t>2. </a:t>
            </a:r>
            <a:r>
              <a:rPr lang="fr-FR" sz="3200" dirty="0">
                <a:solidFill>
                  <a:srgbClr val="FFFFFF"/>
                </a:solidFill>
                <a:latin typeface="Frutiger-Roman"/>
              </a:rPr>
              <a:t>Faire l’état des lieux.</a:t>
            </a:r>
          </a:p>
          <a:p>
            <a:r>
              <a:rPr lang="fr-FR" sz="3200" b="1" dirty="0">
                <a:solidFill>
                  <a:srgbClr val="FFFFFF"/>
                </a:solidFill>
                <a:latin typeface="Frutiger-Bold"/>
              </a:rPr>
              <a:t>3. </a:t>
            </a:r>
            <a:r>
              <a:rPr lang="fr-FR" sz="3200" dirty="0">
                <a:solidFill>
                  <a:srgbClr val="FFFFFF"/>
                </a:solidFill>
                <a:latin typeface="Frutiger-Roman"/>
              </a:rPr>
              <a:t>Elaborer le budget prévisionnel.</a:t>
            </a:r>
          </a:p>
          <a:p>
            <a:r>
              <a:rPr lang="fr-FR" sz="3200" b="1" dirty="0">
                <a:solidFill>
                  <a:srgbClr val="FFFFFF"/>
                </a:solidFill>
                <a:latin typeface="Frutiger-Bold"/>
              </a:rPr>
              <a:t>4. </a:t>
            </a:r>
            <a:r>
              <a:rPr lang="fr-FR" sz="3200" dirty="0">
                <a:solidFill>
                  <a:srgbClr val="FFFFFF"/>
                </a:solidFill>
                <a:latin typeface="Frutiger-Roman"/>
              </a:rPr>
              <a:t>Formaliser le projet.</a:t>
            </a:r>
          </a:p>
          <a:p>
            <a:r>
              <a:rPr lang="fr-FR" sz="3200" b="1" dirty="0">
                <a:solidFill>
                  <a:srgbClr val="FFFFFF"/>
                </a:solidFill>
                <a:latin typeface="Frutiger-Bold"/>
              </a:rPr>
              <a:t>5. </a:t>
            </a:r>
            <a:r>
              <a:rPr lang="fr-FR" sz="3200" dirty="0">
                <a:solidFill>
                  <a:srgbClr val="FFFFFF"/>
                </a:solidFill>
                <a:latin typeface="Frutiger-Roman"/>
              </a:rPr>
              <a:t>Trouver des partenaires.</a:t>
            </a:r>
          </a:p>
          <a:p>
            <a:r>
              <a:rPr lang="fr-FR" sz="3200" b="1" dirty="0">
                <a:solidFill>
                  <a:srgbClr val="FFFFFF"/>
                </a:solidFill>
                <a:latin typeface="Frutiger-Bold"/>
              </a:rPr>
              <a:t>6. </a:t>
            </a:r>
            <a:r>
              <a:rPr lang="fr-FR" sz="3200" dirty="0">
                <a:solidFill>
                  <a:srgbClr val="FFFFFF"/>
                </a:solidFill>
                <a:latin typeface="Frutiger-Roman"/>
              </a:rPr>
              <a:t>Bâtir le plan d’action.</a:t>
            </a:r>
          </a:p>
          <a:p>
            <a:r>
              <a:rPr lang="fr-FR" sz="3200" b="1" dirty="0">
                <a:solidFill>
                  <a:srgbClr val="FFFFFF"/>
                </a:solidFill>
                <a:latin typeface="Frutiger-Bold"/>
              </a:rPr>
              <a:t>7. </a:t>
            </a:r>
            <a:r>
              <a:rPr lang="fr-FR" sz="3200" dirty="0">
                <a:solidFill>
                  <a:srgbClr val="FFFFFF"/>
                </a:solidFill>
                <a:latin typeface="Frutiger-Roman"/>
              </a:rPr>
              <a:t>Communiquer.</a:t>
            </a:r>
          </a:p>
          <a:p>
            <a:r>
              <a:rPr lang="fr-FR" sz="3200" b="1" dirty="0">
                <a:solidFill>
                  <a:srgbClr val="FFFFFF"/>
                </a:solidFill>
                <a:latin typeface="Frutiger-Bold"/>
              </a:rPr>
              <a:t>8. </a:t>
            </a:r>
            <a:r>
              <a:rPr lang="fr-FR" sz="3200" dirty="0">
                <a:solidFill>
                  <a:srgbClr val="FFFFFF"/>
                </a:solidFill>
                <a:latin typeface="Frutiger-Roman"/>
              </a:rPr>
              <a:t>Réaliser le projet.</a:t>
            </a:r>
          </a:p>
          <a:p>
            <a:r>
              <a:rPr lang="fr-FR" sz="3200" b="1" dirty="0">
                <a:solidFill>
                  <a:srgbClr val="FFFFFF"/>
                </a:solidFill>
                <a:latin typeface="Frutiger-Bold"/>
              </a:rPr>
              <a:t>9. </a:t>
            </a:r>
            <a:r>
              <a:rPr lang="fr-FR" sz="3200" dirty="0">
                <a:solidFill>
                  <a:srgbClr val="FFFFFF"/>
                </a:solidFill>
                <a:latin typeface="Frutiger-Roman"/>
              </a:rPr>
              <a:t>Evaluer et rendre compte.</a:t>
            </a:r>
          </a:p>
          <a:p>
            <a:r>
              <a:rPr lang="fr-FR" sz="3200" b="1" dirty="0">
                <a:solidFill>
                  <a:srgbClr val="FFFFFF"/>
                </a:solidFill>
                <a:latin typeface="Frutiger-Bold"/>
              </a:rPr>
              <a:t>10. </a:t>
            </a:r>
            <a:r>
              <a:rPr lang="fr-FR" sz="3200" dirty="0">
                <a:solidFill>
                  <a:srgbClr val="FFFFFF"/>
                </a:solidFill>
                <a:latin typeface="Frutiger-Roman"/>
              </a:rPr>
              <a:t>Prolonger l’action. </a:t>
            </a:r>
            <a:r>
              <a:rPr lang="fr-FR" sz="3200" b="1" dirty="0" err="1">
                <a:solidFill>
                  <a:srgbClr val="FFFFFF"/>
                </a:solidFill>
                <a:latin typeface="Frutiger-Bold"/>
              </a:rPr>
              <a:t>hode</a:t>
            </a:r>
            <a:r>
              <a:rPr lang="fr-FR" sz="3200" b="1" dirty="0">
                <a:solidFill>
                  <a:srgbClr val="FFFFFF"/>
                </a:solidFill>
                <a:latin typeface="Frutiger-Bold"/>
              </a:rPr>
              <a:t>, voici les</a:t>
            </a:r>
          </a:p>
          <a:p>
            <a:r>
              <a:rPr lang="fr-FR" sz="3200" b="1" dirty="0">
                <a:solidFill>
                  <a:srgbClr val="FFFFFF"/>
                </a:solidFill>
                <a:latin typeface="Frutiger-Bold"/>
              </a:rPr>
              <a:t>10 principales étapes de la</a:t>
            </a:r>
          </a:p>
          <a:p>
            <a:r>
              <a:rPr lang="fr-FR" sz="3200" b="1" dirty="0">
                <a:solidFill>
                  <a:srgbClr val="FFFFFF"/>
                </a:solidFill>
                <a:latin typeface="Frutiger-Bold"/>
              </a:rPr>
              <a:t>conduite de projet :</a:t>
            </a:r>
          </a:p>
          <a:p>
            <a:r>
              <a:rPr lang="fr-FR" b="1" dirty="0">
                <a:solidFill>
                  <a:srgbClr val="FFFFFF"/>
                </a:solidFill>
                <a:latin typeface="Frutiger-Bold"/>
              </a:rPr>
              <a:t>1. </a:t>
            </a:r>
            <a:r>
              <a:rPr lang="fr-FR" dirty="0">
                <a:solidFill>
                  <a:srgbClr val="FFFFFF"/>
                </a:solidFill>
                <a:latin typeface="Frutiger-Roman"/>
              </a:rPr>
              <a:t>Clarifier l’idée.</a:t>
            </a:r>
          </a:p>
          <a:p>
            <a:r>
              <a:rPr lang="fr-FR" b="1" dirty="0">
                <a:solidFill>
                  <a:srgbClr val="FFFFFF"/>
                </a:solidFill>
                <a:latin typeface="Frutiger-Bold"/>
              </a:rPr>
              <a:t>2. </a:t>
            </a:r>
            <a:r>
              <a:rPr lang="fr-FR" dirty="0">
                <a:solidFill>
                  <a:srgbClr val="FFFFFF"/>
                </a:solidFill>
                <a:latin typeface="Frutiger-Roman"/>
              </a:rPr>
              <a:t>Faire l’état des lieux.</a:t>
            </a:r>
          </a:p>
          <a:p>
            <a:r>
              <a:rPr lang="fr-FR" b="1" dirty="0">
                <a:solidFill>
                  <a:srgbClr val="FFFFFF"/>
                </a:solidFill>
                <a:latin typeface="Frutiger-Bold"/>
              </a:rPr>
              <a:t>3. </a:t>
            </a:r>
            <a:r>
              <a:rPr lang="fr-FR" dirty="0">
                <a:solidFill>
                  <a:srgbClr val="FFFFFF"/>
                </a:solidFill>
                <a:latin typeface="Frutiger-Roman"/>
              </a:rPr>
              <a:t>Elaborer le budget prévisionnel.</a:t>
            </a:r>
          </a:p>
          <a:p>
            <a:r>
              <a:rPr lang="fr-FR" b="1" dirty="0">
                <a:solidFill>
                  <a:srgbClr val="FFFFFF"/>
                </a:solidFill>
                <a:latin typeface="Frutiger-Bold"/>
              </a:rPr>
              <a:t>4. </a:t>
            </a:r>
            <a:r>
              <a:rPr lang="fr-FR" dirty="0">
                <a:solidFill>
                  <a:srgbClr val="FFFFFF"/>
                </a:solidFill>
                <a:latin typeface="Frutiger-Roman"/>
              </a:rPr>
              <a:t>Formaliser le projet.</a:t>
            </a:r>
          </a:p>
          <a:p>
            <a:r>
              <a:rPr lang="fr-FR" b="1" dirty="0">
                <a:solidFill>
                  <a:srgbClr val="FFFFFF"/>
                </a:solidFill>
                <a:latin typeface="Frutiger-Bold"/>
              </a:rPr>
              <a:t>5. </a:t>
            </a:r>
            <a:r>
              <a:rPr lang="fr-FR" dirty="0">
                <a:solidFill>
                  <a:srgbClr val="FFFFFF"/>
                </a:solidFill>
                <a:latin typeface="Frutiger-Roman"/>
              </a:rPr>
              <a:t>Trouver des partenaires.</a:t>
            </a:r>
          </a:p>
          <a:p>
            <a:r>
              <a:rPr lang="fr-FR" b="1" dirty="0">
                <a:solidFill>
                  <a:srgbClr val="FFFFFF"/>
                </a:solidFill>
                <a:latin typeface="Frutiger-Bold"/>
              </a:rPr>
              <a:t>6. </a:t>
            </a:r>
            <a:r>
              <a:rPr lang="fr-FR" dirty="0">
                <a:solidFill>
                  <a:srgbClr val="FFFFFF"/>
                </a:solidFill>
                <a:latin typeface="Frutiger-Roman"/>
              </a:rPr>
              <a:t>Bâtir le plan d’action.</a:t>
            </a:r>
          </a:p>
          <a:p>
            <a:r>
              <a:rPr lang="fr-FR" b="1" dirty="0">
                <a:solidFill>
                  <a:srgbClr val="FFFFFF"/>
                </a:solidFill>
                <a:latin typeface="Frutiger-Bold"/>
              </a:rPr>
              <a:t>7. </a:t>
            </a:r>
            <a:r>
              <a:rPr lang="fr-FR" dirty="0">
                <a:solidFill>
                  <a:srgbClr val="FFFFFF"/>
                </a:solidFill>
                <a:latin typeface="Frutiger-Roman"/>
              </a:rPr>
              <a:t>Communiquer.</a:t>
            </a:r>
          </a:p>
          <a:p>
            <a:r>
              <a:rPr lang="fr-FR" b="1" dirty="0">
                <a:solidFill>
                  <a:srgbClr val="FFFFFF"/>
                </a:solidFill>
                <a:latin typeface="Frutiger-Bold"/>
              </a:rPr>
              <a:t>8. </a:t>
            </a:r>
            <a:r>
              <a:rPr lang="fr-FR" dirty="0">
                <a:solidFill>
                  <a:srgbClr val="FFFFFF"/>
                </a:solidFill>
                <a:latin typeface="Frutiger-Roman"/>
              </a:rPr>
              <a:t>Réaliser le projet.</a:t>
            </a:r>
          </a:p>
          <a:p>
            <a:r>
              <a:rPr lang="fr-FR" b="1" dirty="0">
                <a:solidFill>
                  <a:srgbClr val="FFFFFF"/>
                </a:solidFill>
                <a:latin typeface="Frutiger-Bold"/>
              </a:rPr>
              <a:t>9. </a:t>
            </a:r>
            <a:r>
              <a:rPr lang="fr-FR" dirty="0">
                <a:solidFill>
                  <a:srgbClr val="FFFFFF"/>
                </a:solidFill>
                <a:latin typeface="Frutiger-Roman"/>
              </a:rPr>
              <a:t>Evaluer et rendre compte.</a:t>
            </a:r>
          </a:p>
          <a:p>
            <a:r>
              <a:rPr lang="fr-FR" b="1" dirty="0">
                <a:solidFill>
                  <a:srgbClr val="FFFFFF"/>
                </a:solidFill>
                <a:latin typeface="Frutiger-Bold"/>
              </a:rPr>
              <a:t>10. </a:t>
            </a:r>
            <a:r>
              <a:rPr lang="fr-FR" dirty="0">
                <a:solidFill>
                  <a:srgbClr val="FFFFFF"/>
                </a:solidFill>
                <a:latin typeface="Frutiger-Roman"/>
              </a:rPr>
              <a:t>Prolonger l’action.</a:t>
            </a:r>
            <a:endParaRPr lang="fr-FR" dirty="0"/>
          </a:p>
        </p:txBody>
      </p:sp>
    </p:spTree>
    <p:extLst>
      <p:ext uri="{BB962C8B-B14F-4D97-AF65-F5344CB8AC3E}">
        <p14:creationId xmlns:p14="http://schemas.microsoft.com/office/powerpoint/2010/main" val="2217729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3CB6D52-57A7-4DFD-9EB8-F814080C9466}"/>
              </a:ext>
            </a:extLst>
          </p:cNvPr>
          <p:cNvSpPr>
            <a:spLocks noGrp="1"/>
          </p:cNvSpPr>
          <p:nvPr>
            <p:ph type="title"/>
          </p:nvPr>
        </p:nvSpPr>
        <p:spPr>
          <a:xfrm>
            <a:off x="838200" y="365125"/>
            <a:ext cx="10515600" cy="589031"/>
          </a:xfrm>
        </p:spPr>
        <p:txBody>
          <a:bodyPr>
            <a:normAutofit fontScale="90000"/>
          </a:bodyPr>
          <a:lstStyle/>
          <a:p>
            <a:r>
              <a:rPr lang="fr-FR" b="1" dirty="0">
                <a:solidFill>
                  <a:srgbClr val="0070C0"/>
                </a:solidFill>
                <a:latin typeface="CenturyGothic,Bold"/>
              </a:rPr>
              <a:t>FICHE D’IDENTITE SYNTHETIQUE</a:t>
            </a:r>
            <a:endParaRPr lang="fr-FR" dirty="0"/>
          </a:p>
        </p:txBody>
      </p:sp>
      <p:sp>
        <p:nvSpPr>
          <p:cNvPr id="3" name="Espace réservé du contenu 2">
            <a:extLst>
              <a:ext uri="{FF2B5EF4-FFF2-40B4-BE49-F238E27FC236}">
                <a16:creationId xmlns="" xmlns:a16="http://schemas.microsoft.com/office/drawing/2014/main" id="{CCB8140E-523D-4F5F-9BA3-FB5A5DD582E4}"/>
              </a:ext>
            </a:extLst>
          </p:cNvPr>
          <p:cNvSpPr>
            <a:spLocks noGrp="1"/>
          </p:cNvSpPr>
          <p:nvPr>
            <p:ph idx="1"/>
          </p:nvPr>
        </p:nvSpPr>
        <p:spPr>
          <a:xfrm>
            <a:off x="271669" y="1391478"/>
            <a:ext cx="11648661" cy="5340625"/>
          </a:xfrm>
        </p:spPr>
        <p:txBody>
          <a:bodyPr>
            <a:noAutofit/>
          </a:bodyPr>
          <a:lstStyle/>
          <a:p>
            <a:pPr>
              <a:spcAft>
                <a:spcPts val="1200"/>
              </a:spcAft>
            </a:pPr>
            <a:r>
              <a:rPr lang="fr-FR" sz="3200" b="1" dirty="0">
                <a:latin typeface="CenturyGothic,Bold"/>
              </a:rPr>
              <a:t>Nom du projet : </a:t>
            </a:r>
            <a:r>
              <a:rPr lang="fr-FR" sz="3200" dirty="0">
                <a:latin typeface="CenturyGothic"/>
              </a:rPr>
              <a:t>titre du projet (explicite)</a:t>
            </a:r>
          </a:p>
          <a:p>
            <a:pPr>
              <a:spcAft>
                <a:spcPts val="1200"/>
              </a:spcAft>
            </a:pPr>
            <a:r>
              <a:rPr lang="fr-FR" sz="3200" b="1" dirty="0">
                <a:latin typeface="CenturyGothic,Bold"/>
              </a:rPr>
              <a:t>Objet du projet : </a:t>
            </a:r>
            <a:r>
              <a:rPr lang="fr-FR" sz="3200" dirty="0">
                <a:latin typeface="CenturyGothic"/>
              </a:rPr>
              <a:t>secteur d’intervention envisagé et type d’action prévu</a:t>
            </a:r>
          </a:p>
          <a:p>
            <a:pPr>
              <a:spcAft>
                <a:spcPts val="1200"/>
              </a:spcAft>
            </a:pPr>
            <a:r>
              <a:rPr lang="fr-FR" sz="3200" b="1" dirty="0">
                <a:latin typeface="CenturyGothic,Bold"/>
              </a:rPr>
              <a:t>Zone d’intervention : </a:t>
            </a:r>
            <a:r>
              <a:rPr lang="fr-FR" sz="3200" dirty="0">
                <a:latin typeface="CenturyGothic"/>
              </a:rPr>
              <a:t>commune et quartier</a:t>
            </a:r>
          </a:p>
          <a:p>
            <a:pPr>
              <a:spcAft>
                <a:spcPts val="1200"/>
              </a:spcAft>
            </a:pPr>
            <a:r>
              <a:rPr lang="fr-FR" sz="3200" b="1" dirty="0">
                <a:latin typeface="CenturyGothic,Bold"/>
              </a:rPr>
              <a:t>Bénéficiaires : </a:t>
            </a:r>
            <a:r>
              <a:rPr lang="fr-FR" sz="3200" dirty="0">
                <a:latin typeface="CenturyGothic"/>
              </a:rPr>
              <a:t>populations à qui est destiné le projet</a:t>
            </a:r>
          </a:p>
          <a:p>
            <a:pPr>
              <a:spcAft>
                <a:spcPts val="1200"/>
              </a:spcAft>
            </a:pPr>
            <a:r>
              <a:rPr lang="fr-FR" sz="3200" b="1" dirty="0">
                <a:latin typeface="CenturyGothic,Bold"/>
              </a:rPr>
              <a:t>Coût total : </a:t>
            </a:r>
            <a:r>
              <a:rPr lang="fr-FR" sz="3200" dirty="0">
                <a:latin typeface="CenturyGothic"/>
              </a:rPr>
              <a:t>budget total de l’opération </a:t>
            </a:r>
            <a:r>
              <a:rPr lang="fr-FR" sz="3200" b="1" dirty="0">
                <a:latin typeface="CenturyGothic,Bold"/>
              </a:rPr>
              <a:t>Financement recherché :</a:t>
            </a:r>
            <a:endParaRPr lang="fr-FR" sz="3200" dirty="0">
              <a:latin typeface="CenturyGothic"/>
            </a:endParaRPr>
          </a:p>
          <a:p>
            <a:pPr>
              <a:spcAft>
                <a:spcPts val="1200"/>
              </a:spcAft>
            </a:pPr>
            <a:r>
              <a:rPr lang="fr-FR" sz="3200" b="1" dirty="0">
                <a:latin typeface="CenturyGothic,Bold"/>
              </a:rPr>
              <a:t>Groupe porteur : </a:t>
            </a:r>
            <a:r>
              <a:rPr lang="fr-FR" sz="3200" dirty="0">
                <a:latin typeface="CenturyGothic"/>
              </a:rPr>
              <a:t>nom et type de l’organisation (association, ONG…)</a:t>
            </a:r>
          </a:p>
          <a:p>
            <a:pPr>
              <a:spcAft>
                <a:spcPts val="1200"/>
              </a:spcAft>
            </a:pPr>
            <a:r>
              <a:rPr lang="fr-FR" sz="3200" b="1" dirty="0">
                <a:latin typeface="CenturyGothic,Bold"/>
              </a:rPr>
              <a:t>Contact : </a:t>
            </a:r>
            <a:r>
              <a:rPr lang="fr-FR" sz="3200" dirty="0">
                <a:latin typeface="CenturyGothic"/>
              </a:rPr>
              <a:t>nom et numéro de téléphone du responsable du projet</a:t>
            </a:r>
            <a:endParaRPr lang="fr-FR" sz="3200" dirty="0"/>
          </a:p>
        </p:txBody>
      </p:sp>
    </p:spTree>
    <p:extLst>
      <p:ext uri="{BB962C8B-B14F-4D97-AF65-F5344CB8AC3E}">
        <p14:creationId xmlns:p14="http://schemas.microsoft.com/office/powerpoint/2010/main" val="307311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21216"/>
          </a:xfrm>
        </p:spPr>
        <p:txBody>
          <a:bodyPr/>
          <a:lstStyle/>
          <a:p>
            <a:r>
              <a:rPr lang="fr-FR" b="1" dirty="0">
                <a:solidFill>
                  <a:srgbClr val="FF0000"/>
                </a:solidFill>
                <a:latin typeface="Calibri" panose="020F0502020204030204" pitchFamily="34" charset="0"/>
                <a:cs typeface="Calibri" panose="020F0502020204030204" pitchFamily="34" charset="0"/>
              </a:rPr>
              <a:t>Introduction</a:t>
            </a:r>
          </a:p>
        </p:txBody>
      </p:sp>
      <p:sp>
        <p:nvSpPr>
          <p:cNvPr id="3" name="Espace réservé du contenu 2"/>
          <p:cNvSpPr>
            <a:spLocks noGrp="1"/>
          </p:cNvSpPr>
          <p:nvPr>
            <p:ph idx="1"/>
          </p:nvPr>
        </p:nvSpPr>
        <p:spPr>
          <a:xfrm>
            <a:off x="455591" y="850006"/>
            <a:ext cx="11564154" cy="5885645"/>
          </a:xfrm>
        </p:spPr>
        <p:txBody>
          <a:bodyPr>
            <a:normAutofit fontScale="92500" lnSpcReduction="20000"/>
          </a:bodyPr>
          <a:lstStyle/>
          <a:p>
            <a:pPr marL="0" indent="0">
              <a:lnSpc>
                <a:spcPct val="110000"/>
              </a:lnSpc>
              <a:spcAft>
                <a:spcPts val="600"/>
              </a:spcAft>
              <a:buNone/>
            </a:pPr>
            <a:r>
              <a:rPr lang="fr-FR" sz="3000" b="1" dirty="0"/>
              <a:t>Etymologie</a:t>
            </a:r>
            <a:r>
              <a:rPr lang="fr-FR" sz="3000" dirty="0"/>
              <a:t> : de </a:t>
            </a:r>
            <a:r>
              <a:rPr lang="fr-FR" sz="3000" i="1" dirty="0"/>
              <a:t>planifier</a:t>
            </a:r>
            <a:r>
              <a:rPr lang="fr-FR" sz="3000" dirty="0"/>
              <a:t>, venant du latin </a:t>
            </a:r>
            <a:r>
              <a:rPr lang="fr-FR" sz="3000" i="1" dirty="0" err="1"/>
              <a:t>planus</a:t>
            </a:r>
            <a:r>
              <a:rPr lang="fr-FR" sz="3000" dirty="0"/>
              <a:t>, plan, plat, uni</a:t>
            </a:r>
            <a:r>
              <a:rPr lang="fr-FR" sz="3000" dirty="0" smtClean="0"/>
              <a:t>.</a:t>
            </a:r>
          </a:p>
          <a:p>
            <a:pPr marL="0" indent="0">
              <a:lnSpc>
                <a:spcPct val="110000"/>
              </a:lnSpc>
              <a:spcAft>
                <a:spcPts val="600"/>
              </a:spcAft>
              <a:buNone/>
            </a:pPr>
            <a:r>
              <a:rPr lang="fr-FR" sz="3000" dirty="0" smtClean="0"/>
              <a:t>La </a:t>
            </a:r>
            <a:r>
              <a:rPr lang="fr-FR" sz="3000" b="1" dirty="0"/>
              <a:t>planification</a:t>
            </a:r>
            <a:r>
              <a:rPr lang="fr-FR" sz="3000" dirty="0"/>
              <a:t> est l'action de planifier, c'est-à-dire d'</a:t>
            </a:r>
            <a:r>
              <a:rPr lang="fr-FR" sz="3000" b="1" dirty="0"/>
              <a:t>organiser dans le temps une succession d'actions</a:t>
            </a:r>
            <a:r>
              <a:rPr lang="fr-FR" sz="3000" dirty="0"/>
              <a:t> ou d'évènements afin de </a:t>
            </a:r>
            <a:r>
              <a:rPr lang="fr-FR" sz="3000" b="1" dirty="0"/>
              <a:t>réaliser un objectif particulier</a:t>
            </a:r>
            <a:r>
              <a:rPr lang="fr-FR" sz="3000" dirty="0"/>
              <a:t> ou un projet</a:t>
            </a:r>
            <a:r>
              <a:rPr lang="fr-FR" sz="3000" dirty="0" smtClean="0"/>
              <a:t>. </a:t>
            </a:r>
          </a:p>
          <a:p>
            <a:pPr marL="0" indent="0">
              <a:lnSpc>
                <a:spcPct val="110000"/>
              </a:lnSpc>
              <a:spcAft>
                <a:spcPts val="1200"/>
              </a:spcAft>
              <a:buNone/>
            </a:pPr>
            <a:r>
              <a:rPr lang="fr-FR" sz="3000" dirty="0" smtClean="0"/>
              <a:t>Elle permet de décrire : </a:t>
            </a:r>
            <a:r>
              <a:rPr lang="fr-FR" sz="3000" dirty="0"/>
              <a:t/>
            </a:r>
            <a:br>
              <a:rPr lang="fr-FR" sz="3000" dirty="0"/>
            </a:br>
            <a:r>
              <a:rPr lang="fr-FR" sz="3000" dirty="0" smtClean="0"/>
              <a:t>- </a:t>
            </a:r>
            <a:r>
              <a:rPr lang="fr-FR" sz="3000" dirty="0"/>
              <a:t>les objectifs recherchés,</a:t>
            </a:r>
            <a:br>
              <a:rPr lang="fr-FR" sz="3000" dirty="0"/>
            </a:br>
            <a:r>
              <a:rPr lang="fr-FR" sz="3000" dirty="0"/>
              <a:t>- la manière dont ils seront atteints,</a:t>
            </a:r>
            <a:br>
              <a:rPr lang="fr-FR" sz="3000" dirty="0"/>
            </a:br>
            <a:r>
              <a:rPr lang="fr-FR" sz="3000" dirty="0"/>
              <a:t>- les rôles et </a:t>
            </a:r>
            <a:r>
              <a:rPr lang="fr-FR" sz="3000" dirty="0" smtClean="0"/>
              <a:t>responsabilités </a:t>
            </a:r>
            <a:r>
              <a:rPr lang="fr-FR" sz="3000" dirty="0"/>
              <a:t>des différents acteurs,</a:t>
            </a:r>
            <a:br>
              <a:rPr lang="fr-FR" sz="3000" dirty="0"/>
            </a:br>
            <a:r>
              <a:rPr lang="fr-FR" sz="3000" dirty="0"/>
              <a:t>- le calendrier,</a:t>
            </a:r>
            <a:br>
              <a:rPr lang="fr-FR" sz="3000" dirty="0"/>
            </a:br>
            <a:r>
              <a:rPr lang="fr-FR" sz="3000" dirty="0"/>
              <a:t>- l'estimation des moyens à mettre en œuvre et des coûts,</a:t>
            </a:r>
            <a:br>
              <a:rPr lang="fr-FR" sz="3000" dirty="0"/>
            </a:br>
            <a:r>
              <a:rPr lang="fr-FR" sz="3000" dirty="0"/>
              <a:t>- les modalités de suivi et de contrôle.</a:t>
            </a:r>
            <a:r>
              <a:rPr lang="fr-FR" sz="3200" dirty="0"/>
              <a:t/>
            </a:r>
            <a:br>
              <a:rPr lang="fr-FR" sz="3200" dirty="0"/>
            </a:br>
            <a:r>
              <a:rPr lang="fr-FR" dirty="0"/>
              <a:t/>
            </a:r>
            <a:br>
              <a:rPr lang="fr-FR" dirty="0"/>
            </a:br>
            <a:endParaRPr lang="fr-FR" dirty="0"/>
          </a:p>
        </p:txBody>
      </p:sp>
    </p:spTree>
    <p:extLst>
      <p:ext uri="{BB962C8B-B14F-4D97-AF65-F5344CB8AC3E}">
        <p14:creationId xmlns:p14="http://schemas.microsoft.com/office/powerpoint/2010/main" val="2584676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00FACAD-3B86-408E-B2B5-FF8E7BC01C38}"/>
              </a:ext>
            </a:extLst>
          </p:cNvPr>
          <p:cNvSpPr>
            <a:spLocks noGrp="1"/>
          </p:cNvSpPr>
          <p:nvPr>
            <p:ph type="title"/>
          </p:nvPr>
        </p:nvSpPr>
        <p:spPr>
          <a:xfrm>
            <a:off x="838200" y="126585"/>
            <a:ext cx="10515600" cy="681797"/>
          </a:xfrm>
        </p:spPr>
        <p:txBody>
          <a:bodyPr>
            <a:normAutofit fontScale="90000"/>
          </a:bodyPr>
          <a:lstStyle/>
          <a:p>
            <a:r>
              <a:rPr lang="fr-FR" b="1" dirty="0">
                <a:solidFill>
                  <a:srgbClr val="0070C0"/>
                </a:solidFill>
                <a:latin typeface="CenturyGothic,Bold"/>
              </a:rPr>
              <a:t>JUSTIFICATION DU PROJET</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B6DA4C84-121D-4E3E-8E97-3C61797716DC}"/>
              </a:ext>
            </a:extLst>
          </p:cNvPr>
          <p:cNvSpPr>
            <a:spLocks noGrp="1"/>
          </p:cNvSpPr>
          <p:nvPr>
            <p:ph idx="1"/>
          </p:nvPr>
        </p:nvSpPr>
        <p:spPr>
          <a:xfrm>
            <a:off x="265043" y="1126434"/>
            <a:ext cx="11661913" cy="5604981"/>
          </a:xfrm>
        </p:spPr>
        <p:txBody>
          <a:bodyPr>
            <a:normAutofit/>
          </a:bodyPr>
          <a:lstStyle/>
          <a:p>
            <a:pPr>
              <a:spcAft>
                <a:spcPts val="1200"/>
              </a:spcAft>
            </a:pPr>
            <a:r>
              <a:rPr lang="fr-FR" b="1" dirty="0"/>
              <a:t>Contexte : </a:t>
            </a:r>
            <a:r>
              <a:rPr lang="fr-FR" dirty="0"/>
              <a:t>présentation de votre zone d’intervention et de ses particularités, de son histoire et de ses défis actuels. Quelle est la situation de départ de votre projet ?</a:t>
            </a:r>
          </a:p>
          <a:p>
            <a:pPr>
              <a:spcAft>
                <a:spcPts val="1200"/>
              </a:spcAft>
            </a:pPr>
            <a:r>
              <a:rPr lang="fr-FR" b="1" dirty="0"/>
              <a:t>Problèmes à résoudre : </a:t>
            </a:r>
            <a:r>
              <a:rPr lang="fr-FR" dirty="0"/>
              <a:t>quels problèmes sont pour vous prioritaires ? Quels sont ceux que votre projet entend résoudre, ou participer à résoudre ?</a:t>
            </a:r>
          </a:p>
          <a:p>
            <a:pPr>
              <a:spcAft>
                <a:spcPts val="1200"/>
              </a:spcAft>
            </a:pPr>
            <a:r>
              <a:rPr lang="fr-FR" b="1" dirty="0"/>
              <a:t>Cadre d’intervention : </a:t>
            </a:r>
            <a:r>
              <a:rPr lang="fr-FR" dirty="0"/>
              <a:t>votre projet est-il isolé, s’inscrit-il dans une stratégie municipale ou sectorielle ? Quels sont les autres acteurs en présence, comment allez vous vous coordonner ? Quels projets ont été réalisés auparavant dans le secteur, quels enseignements en ont été tirés ?</a:t>
            </a:r>
          </a:p>
          <a:p>
            <a:pPr>
              <a:spcAft>
                <a:spcPts val="1200"/>
              </a:spcAft>
            </a:pPr>
            <a:r>
              <a:rPr lang="fr-FR" b="1" dirty="0"/>
              <a:t>Bénéficiaires : </a:t>
            </a:r>
            <a:r>
              <a:rPr lang="fr-FR" dirty="0"/>
              <a:t>à qui est destiné votre projet ? Vous devez donner des détails sur la population directement visée : type, sexe, âge, nombre </a:t>
            </a:r>
          </a:p>
        </p:txBody>
      </p:sp>
    </p:spTree>
    <p:extLst>
      <p:ext uri="{BB962C8B-B14F-4D97-AF65-F5344CB8AC3E}">
        <p14:creationId xmlns:p14="http://schemas.microsoft.com/office/powerpoint/2010/main" val="356373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8BD7382-E675-432F-A7D4-CC1CA19050A2}"/>
              </a:ext>
            </a:extLst>
          </p:cNvPr>
          <p:cNvSpPr>
            <a:spLocks noGrp="1"/>
          </p:cNvSpPr>
          <p:nvPr>
            <p:ph type="title"/>
          </p:nvPr>
        </p:nvSpPr>
        <p:spPr>
          <a:xfrm>
            <a:off x="838200" y="232603"/>
            <a:ext cx="10515600" cy="575779"/>
          </a:xfrm>
        </p:spPr>
        <p:txBody>
          <a:bodyPr>
            <a:normAutofit fontScale="90000"/>
          </a:bodyPr>
          <a:lstStyle/>
          <a:p>
            <a:r>
              <a:rPr lang="fr-FR" b="1" dirty="0">
                <a:solidFill>
                  <a:srgbClr val="0070C0"/>
                </a:solidFill>
                <a:latin typeface="CenturyGothic,Bold"/>
              </a:rPr>
              <a:t>CADRE LOGIQUE DU PROJET</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E660F1A5-3F2F-436E-924C-B76017576CBC}"/>
              </a:ext>
            </a:extLst>
          </p:cNvPr>
          <p:cNvSpPr>
            <a:spLocks noGrp="1"/>
          </p:cNvSpPr>
          <p:nvPr>
            <p:ph idx="1"/>
          </p:nvPr>
        </p:nvSpPr>
        <p:spPr>
          <a:xfrm>
            <a:off x="357808" y="1377536"/>
            <a:ext cx="11661913" cy="5247861"/>
          </a:xfrm>
        </p:spPr>
        <p:txBody>
          <a:bodyPr>
            <a:noAutofit/>
          </a:bodyPr>
          <a:lstStyle/>
          <a:p>
            <a:pPr>
              <a:spcAft>
                <a:spcPts val="1800"/>
              </a:spcAft>
            </a:pPr>
            <a:r>
              <a:rPr lang="fr-FR" sz="3000" b="1" dirty="0">
                <a:latin typeface="CenturyGothic,Bold"/>
              </a:rPr>
              <a:t>Objectif : </a:t>
            </a:r>
            <a:r>
              <a:rPr lang="fr-FR" sz="3000" dirty="0">
                <a:latin typeface="CenturyGothic"/>
              </a:rPr>
              <a:t>c’est la raison d’être de votre projet, il doit tenir en une phrase exprimée avec un verbe d’action. La réponse à la question « pourquoi va-t-on mettre en œuvre les activités ? » permet de déterminer l’objectif</a:t>
            </a:r>
          </a:p>
          <a:p>
            <a:pPr>
              <a:spcAft>
                <a:spcPts val="1800"/>
              </a:spcAft>
            </a:pPr>
            <a:r>
              <a:rPr lang="fr-FR" sz="3000" b="1" dirty="0">
                <a:latin typeface="CenturyGothic,Bold"/>
              </a:rPr>
              <a:t>Résultats attendus : </a:t>
            </a:r>
            <a:r>
              <a:rPr lang="fr-FR" sz="3000" dirty="0">
                <a:latin typeface="CenturyGothic"/>
              </a:rPr>
              <a:t>quels changements concrets espérez vous pour les bénéficiaires une fois le projet réalisé, quelle est la situation à laquelle vous souhaitez arriver grâce à l’intervention du projet ?</a:t>
            </a:r>
          </a:p>
          <a:p>
            <a:pPr>
              <a:spcAft>
                <a:spcPts val="1800"/>
              </a:spcAft>
            </a:pPr>
            <a:r>
              <a:rPr lang="fr-FR" sz="3000" b="1" dirty="0">
                <a:latin typeface="CenturyGothic,Bold"/>
              </a:rPr>
              <a:t>Activités : </a:t>
            </a:r>
            <a:r>
              <a:rPr lang="fr-FR" sz="3000" dirty="0">
                <a:latin typeface="CenturyGothic"/>
              </a:rPr>
              <a:t>ce sont tous les travaux (physiques ou intellectuels) que le projet doit réaliser pour atteindre les résultats que vous venez d’énoncer. Une activité qui ne concoure pas à atteindre les résultats énoncés n’a pas lieu d’être.</a:t>
            </a:r>
            <a:endParaRPr lang="fr-FR" sz="3000" dirty="0"/>
          </a:p>
        </p:txBody>
      </p:sp>
    </p:spTree>
    <p:extLst>
      <p:ext uri="{BB962C8B-B14F-4D97-AF65-F5344CB8AC3E}">
        <p14:creationId xmlns:p14="http://schemas.microsoft.com/office/powerpoint/2010/main" val="755636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F323861A-D657-4107-92B7-1895D67F8900}"/>
              </a:ext>
            </a:extLst>
          </p:cNvPr>
          <p:cNvSpPr>
            <a:spLocks noGrp="1"/>
          </p:cNvSpPr>
          <p:nvPr>
            <p:ph idx="1"/>
          </p:nvPr>
        </p:nvSpPr>
        <p:spPr>
          <a:xfrm>
            <a:off x="503582" y="0"/>
            <a:ext cx="11542644" cy="6149009"/>
          </a:xfrm>
        </p:spPr>
        <p:txBody>
          <a:bodyPr>
            <a:normAutofit lnSpcReduction="10000"/>
          </a:bodyPr>
          <a:lstStyle/>
          <a:p>
            <a:pPr>
              <a:spcAft>
                <a:spcPts val="1800"/>
              </a:spcAft>
            </a:pPr>
            <a:r>
              <a:rPr lang="fr-FR" sz="3000" b="1" dirty="0">
                <a:latin typeface="CenturyGothic,Bold"/>
              </a:rPr>
              <a:t>Moyens </a:t>
            </a:r>
            <a:r>
              <a:rPr lang="fr-FR" sz="3000" dirty="0">
                <a:latin typeface="CenturyGothic"/>
              </a:rPr>
              <a:t>: de quels moyens allez vous avoir besoin pour réaliser ces activités (moyens humains, matériels, financiers…). Distinguez bien les moyens d’investissement des moyens de fonctionnement.</a:t>
            </a:r>
          </a:p>
          <a:p>
            <a:pPr>
              <a:spcAft>
                <a:spcPts val="1800"/>
              </a:spcAft>
            </a:pPr>
            <a:r>
              <a:rPr lang="fr-FR" sz="3000" b="1" dirty="0">
                <a:latin typeface="CenturyGothic,Bold"/>
              </a:rPr>
              <a:t>Indicateurs </a:t>
            </a:r>
            <a:r>
              <a:rPr lang="fr-FR" sz="3000" dirty="0">
                <a:latin typeface="CenturyGothic"/>
              </a:rPr>
              <a:t>: comment allez vous vérifier que les résultats sont bien atteints ? Les indicateurs doivent donner des détails précis et mesurables sur la quantité, la qualité et le temps (</a:t>
            </a:r>
            <a:r>
              <a:rPr lang="fr-FR" sz="3000" i="1" dirty="0">
                <a:latin typeface="CenturyGothic,Italic"/>
              </a:rPr>
              <a:t>exemple : 10 jeunes filles ont été reçues à l’examen à la fin de l’année</a:t>
            </a:r>
            <a:r>
              <a:rPr lang="fr-FR" sz="3000" dirty="0">
                <a:latin typeface="CenturyGothic"/>
              </a:rPr>
              <a:t>).</a:t>
            </a:r>
          </a:p>
          <a:p>
            <a:pPr>
              <a:spcAft>
                <a:spcPts val="1800"/>
              </a:spcAft>
            </a:pPr>
            <a:r>
              <a:rPr lang="fr-FR" sz="3000" b="1" dirty="0">
                <a:latin typeface="CenturyGothic,Bold"/>
              </a:rPr>
              <a:t>Contraintes et risques </a:t>
            </a:r>
            <a:r>
              <a:rPr lang="fr-FR" sz="3000" dirty="0">
                <a:latin typeface="CenturyGothic"/>
              </a:rPr>
              <a:t>: quels sont les éléments extérieurs importants pour le projet ? Quels sont ceux qui pourraient avoir des effets négatifs sur sa réalisation ? Quels sont ceux que je maîtrise, ceux que je ne maîtrise pas ? Bref, quelles sont les conditions extérieures pour que le projet puisse marcher ? </a:t>
            </a:r>
            <a:endParaRPr lang="fr-FR" sz="3000" dirty="0"/>
          </a:p>
        </p:txBody>
      </p:sp>
    </p:spTree>
    <p:extLst>
      <p:ext uri="{BB962C8B-B14F-4D97-AF65-F5344CB8AC3E}">
        <p14:creationId xmlns:p14="http://schemas.microsoft.com/office/powerpoint/2010/main" val="2082686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F6DF75-8E69-45E6-811D-B9CA54108F51}"/>
              </a:ext>
            </a:extLst>
          </p:cNvPr>
          <p:cNvSpPr>
            <a:spLocks noGrp="1"/>
          </p:cNvSpPr>
          <p:nvPr>
            <p:ph type="title"/>
          </p:nvPr>
        </p:nvSpPr>
        <p:spPr>
          <a:xfrm>
            <a:off x="838200" y="237779"/>
            <a:ext cx="10515600" cy="443258"/>
          </a:xfrm>
        </p:spPr>
        <p:txBody>
          <a:bodyPr>
            <a:normAutofit fontScale="90000"/>
          </a:bodyPr>
          <a:lstStyle/>
          <a:p>
            <a:r>
              <a:rPr lang="fr-FR" b="1" dirty="0">
                <a:solidFill>
                  <a:srgbClr val="0070C0"/>
                </a:solidFill>
                <a:latin typeface="CenturyGothic,Bold"/>
              </a:rPr>
              <a:t>ACTEURS DU PROJET</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7239A7EE-F366-467B-8A15-A58701598323}"/>
              </a:ext>
            </a:extLst>
          </p:cNvPr>
          <p:cNvSpPr>
            <a:spLocks noGrp="1"/>
          </p:cNvSpPr>
          <p:nvPr>
            <p:ph idx="1"/>
          </p:nvPr>
        </p:nvSpPr>
        <p:spPr>
          <a:xfrm>
            <a:off x="238539" y="914400"/>
            <a:ext cx="11648661" cy="5943600"/>
          </a:xfrm>
        </p:spPr>
        <p:txBody>
          <a:bodyPr>
            <a:normAutofit/>
          </a:bodyPr>
          <a:lstStyle/>
          <a:p>
            <a:pPr marL="0" indent="0">
              <a:spcAft>
                <a:spcPts val="600"/>
              </a:spcAft>
              <a:buNone/>
            </a:pPr>
            <a:r>
              <a:rPr lang="fr-FR" b="1" dirty="0">
                <a:latin typeface="CenturyGothic,Bold"/>
              </a:rPr>
              <a:t>Groupe porteur :</a:t>
            </a:r>
          </a:p>
          <a:p>
            <a:pPr>
              <a:spcAft>
                <a:spcPts val="600"/>
              </a:spcAft>
            </a:pPr>
            <a:r>
              <a:rPr lang="fr-FR" dirty="0">
                <a:latin typeface="CenturyGothic"/>
              </a:rPr>
              <a:t>Quel type de groupement êtes vous (coopérative, association, comité de quartier…)? </a:t>
            </a:r>
          </a:p>
          <a:p>
            <a:pPr>
              <a:spcAft>
                <a:spcPts val="600"/>
              </a:spcAft>
            </a:pPr>
            <a:r>
              <a:rPr lang="fr-FR" dirty="0">
                <a:latin typeface="CenturyGothic"/>
              </a:rPr>
              <a:t>Depuis quand le groupe existe-il ?</a:t>
            </a:r>
          </a:p>
          <a:p>
            <a:pPr>
              <a:spcAft>
                <a:spcPts val="600"/>
              </a:spcAft>
            </a:pPr>
            <a:r>
              <a:rPr lang="fr-FR" dirty="0">
                <a:latin typeface="CenturyGothic"/>
              </a:rPr>
              <a:t>Quelle est votre raison d’être, vos domaines d’intervention habituels ?</a:t>
            </a:r>
          </a:p>
          <a:p>
            <a:pPr>
              <a:spcAft>
                <a:spcPts val="600"/>
              </a:spcAft>
            </a:pPr>
            <a:r>
              <a:rPr lang="fr-FR" dirty="0">
                <a:latin typeface="CenturyGothic"/>
              </a:rPr>
              <a:t>Quelle est votre expérience dans le secteur, quelles sont vos réalisations récentes ?</a:t>
            </a:r>
          </a:p>
          <a:p>
            <a:pPr>
              <a:spcAft>
                <a:spcPts val="600"/>
              </a:spcAft>
            </a:pPr>
            <a:r>
              <a:rPr lang="fr-FR" dirty="0">
                <a:latin typeface="CenturyGothic"/>
              </a:rPr>
              <a:t>Quels sont vos partenariats habituels, avez-vous déjà bénéficié de financements extérieurs, lesquels ?</a:t>
            </a:r>
          </a:p>
          <a:p>
            <a:pPr marL="0" indent="0">
              <a:spcAft>
                <a:spcPts val="600"/>
              </a:spcAft>
              <a:buNone/>
            </a:pPr>
            <a:r>
              <a:rPr lang="fr-FR" dirty="0">
                <a:latin typeface="CenturyGothic"/>
              </a:rPr>
              <a:t>Les membres du groupe porteur :</a:t>
            </a:r>
          </a:p>
          <a:p>
            <a:pPr marL="0" indent="0">
              <a:buNone/>
            </a:pPr>
            <a:endParaRPr lang="fr-FR" dirty="0"/>
          </a:p>
        </p:txBody>
      </p:sp>
      <p:graphicFrame>
        <p:nvGraphicFramePr>
          <p:cNvPr id="4" name="Tableau 3">
            <a:extLst>
              <a:ext uri="{FF2B5EF4-FFF2-40B4-BE49-F238E27FC236}">
                <a16:creationId xmlns="" xmlns:a16="http://schemas.microsoft.com/office/drawing/2014/main" id="{00724653-6C75-4742-A6FF-AD47FD79ADED}"/>
              </a:ext>
            </a:extLst>
          </p:cNvPr>
          <p:cNvGraphicFramePr>
            <a:graphicFrameLocks noGrp="1"/>
          </p:cNvGraphicFramePr>
          <p:nvPr>
            <p:extLst>
              <p:ext uri="{D42A27DB-BD31-4B8C-83A1-F6EECF244321}">
                <p14:modId xmlns:p14="http://schemas.microsoft.com/office/powerpoint/2010/main" val="3637919872"/>
              </p:ext>
            </p:extLst>
          </p:nvPr>
        </p:nvGraphicFramePr>
        <p:xfrm>
          <a:off x="304800" y="6116320"/>
          <a:ext cx="8127999" cy="767080"/>
        </p:xfrm>
        <a:graphic>
          <a:graphicData uri="http://schemas.openxmlformats.org/drawingml/2006/table">
            <a:tbl>
              <a:tblPr firstRow="1" bandRow="1">
                <a:tableStyleId>{5C22544A-7EE6-4342-B048-85BDC9FD1C3A}</a:tableStyleId>
              </a:tblPr>
              <a:tblGrid>
                <a:gridCol w="2709333">
                  <a:extLst>
                    <a:ext uri="{9D8B030D-6E8A-4147-A177-3AD203B41FA5}">
                      <a16:colId xmlns="" xmlns:a16="http://schemas.microsoft.com/office/drawing/2014/main" val="921221639"/>
                    </a:ext>
                  </a:extLst>
                </a:gridCol>
                <a:gridCol w="2709333">
                  <a:extLst>
                    <a:ext uri="{9D8B030D-6E8A-4147-A177-3AD203B41FA5}">
                      <a16:colId xmlns="" xmlns:a16="http://schemas.microsoft.com/office/drawing/2014/main" val="458284759"/>
                    </a:ext>
                  </a:extLst>
                </a:gridCol>
                <a:gridCol w="2709333">
                  <a:extLst>
                    <a:ext uri="{9D8B030D-6E8A-4147-A177-3AD203B41FA5}">
                      <a16:colId xmlns="" xmlns:a16="http://schemas.microsoft.com/office/drawing/2014/main" val="186354164"/>
                    </a:ext>
                  </a:extLst>
                </a:gridCol>
              </a:tblGrid>
              <a:tr h="370840">
                <a:tc>
                  <a:txBody>
                    <a:bodyPr/>
                    <a:lstStyle/>
                    <a:p>
                      <a:r>
                        <a:rPr lang="fr-FR" sz="2000" dirty="0"/>
                        <a:t>Nom</a:t>
                      </a:r>
                    </a:p>
                  </a:txBody>
                  <a:tcPr/>
                </a:tc>
                <a:tc>
                  <a:txBody>
                    <a:bodyPr/>
                    <a:lstStyle/>
                    <a:p>
                      <a:r>
                        <a:rPr lang="fr-FR" sz="2000" dirty="0"/>
                        <a:t>Prénom</a:t>
                      </a:r>
                    </a:p>
                  </a:txBody>
                  <a:tcPr/>
                </a:tc>
                <a:tc>
                  <a:txBody>
                    <a:bodyPr/>
                    <a:lstStyle/>
                    <a:p>
                      <a:r>
                        <a:rPr lang="fr-FR" sz="2000" dirty="0"/>
                        <a:t>Fonction dans le groupe</a:t>
                      </a:r>
                    </a:p>
                  </a:txBody>
                  <a:tcPr/>
                </a:tc>
                <a:extLst>
                  <a:ext uri="{0D108BD9-81ED-4DB2-BD59-A6C34878D82A}">
                    <a16:rowId xmlns="" xmlns:a16="http://schemas.microsoft.com/office/drawing/2014/main" val="2038163411"/>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 xmlns:a16="http://schemas.microsoft.com/office/drawing/2014/main" val="1898889893"/>
                  </a:ext>
                </a:extLst>
              </a:tr>
            </a:tbl>
          </a:graphicData>
        </a:graphic>
      </p:graphicFrame>
    </p:spTree>
    <p:extLst>
      <p:ext uri="{BB962C8B-B14F-4D97-AF65-F5344CB8AC3E}">
        <p14:creationId xmlns:p14="http://schemas.microsoft.com/office/powerpoint/2010/main" val="68179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3CB6D52-57A7-4DFD-9EB8-F814080C9466}"/>
              </a:ext>
            </a:extLst>
          </p:cNvPr>
          <p:cNvSpPr>
            <a:spLocks noGrp="1"/>
          </p:cNvSpPr>
          <p:nvPr>
            <p:ph type="title"/>
          </p:nvPr>
        </p:nvSpPr>
        <p:spPr>
          <a:xfrm>
            <a:off x="544995" y="192846"/>
            <a:ext cx="11102009" cy="628787"/>
          </a:xfrm>
        </p:spPr>
        <p:txBody>
          <a:bodyPr>
            <a:noAutofit/>
          </a:bodyPr>
          <a:lstStyle/>
          <a:p>
            <a:r>
              <a:rPr lang="fr-FR" sz="4000" b="1" dirty="0">
                <a:latin typeface="CenturyGothic,Bold"/>
              </a:rPr>
              <a:t>Partenaires et acteurs intervenants dans le projet</a:t>
            </a:r>
            <a:endParaRPr lang="fr-FR" sz="4000" dirty="0"/>
          </a:p>
        </p:txBody>
      </p:sp>
      <p:sp>
        <p:nvSpPr>
          <p:cNvPr id="3" name="Espace réservé du contenu 2">
            <a:extLst>
              <a:ext uri="{FF2B5EF4-FFF2-40B4-BE49-F238E27FC236}">
                <a16:creationId xmlns="" xmlns:a16="http://schemas.microsoft.com/office/drawing/2014/main" id="{CCB8140E-523D-4F5F-9BA3-FB5A5DD582E4}"/>
              </a:ext>
            </a:extLst>
          </p:cNvPr>
          <p:cNvSpPr>
            <a:spLocks noGrp="1"/>
          </p:cNvSpPr>
          <p:nvPr>
            <p:ph idx="1"/>
          </p:nvPr>
        </p:nvSpPr>
        <p:spPr>
          <a:xfrm>
            <a:off x="212035" y="1192696"/>
            <a:ext cx="11767929" cy="5472458"/>
          </a:xfrm>
        </p:spPr>
        <p:txBody>
          <a:bodyPr>
            <a:normAutofit lnSpcReduction="10000"/>
          </a:bodyPr>
          <a:lstStyle/>
          <a:p>
            <a:pPr>
              <a:spcAft>
                <a:spcPts val="1800"/>
              </a:spcAft>
            </a:pPr>
            <a:r>
              <a:rPr lang="fr-FR" sz="3200" dirty="0">
                <a:latin typeface="CenturyGothic"/>
              </a:rPr>
              <a:t>Quelles actions va mener le groupe porteur dans le cadre du projet ?</a:t>
            </a:r>
          </a:p>
          <a:p>
            <a:pPr>
              <a:spcAft>
                <a:spcPts val="1800"/>
              </a:spcAft>
            </a:pPr>
            <a:r>
              <a:rPr lang="fr-FR" sz="3200" dirty="0">
                <a:latin typeface="CenturyGothic"/>
              </a:rPr>
              <a:t>Quels vont être les acteurs impliqués dans votre projet (mairie, ONG, structure publique ou privée…)? Quels sont leurs engagements respectifs ?</a:t>
            </a:r>
          </a:p>
          <a:p>
            <a:pPr>
              <a:spcAft>
                <a:spcPts val="1800"/>
              </a:spcAft>
            </a:pPr>
            <a:r>
              <a:rPr lang="fr-FR" sz="3200" dirty="0">
                <a:latin typeface="CenturyGothic"/>
              </a:rPr>
              <a:t>Le groupe assurera t-il lui-même toutes les activités ou certaines opérations seront-elles déléguées, à qui ?</a:t>
            </a:r>
          </a:p>
          <a:p>
            <a:pPr>
              <a:spcAft>
                <a:spcPts val="1800"/>
              </a:spcAft>
            </a:pPr>
            <a:r>
              <a:rPr lang="fr-FR" sz="3200" dirty="0">
                <a:latin typeface="CenturyGothic"/>
              </a:rPr>
              <a:t>Qui assurera le suivi et la gestion une fois le projet réalisé ?</a:t>
            </a:r>
          </a:p>
          <a:p>
            <a:pPr>
              <a:spcAft>
                <a:spcPts val="1800"/>
              </a:spcAft>
            </a:pPr>
            <a:r>
              <a:rPr lang="fr-FR" sz="3200" dirty="0">
                <a:latin typeface="CenturyGothic"/>
              </a:rPr>
              <a:t>Comment allez vous impliquer les bénéficiaires, quelle sera leur participation ?</a:t>
            </a:r>
            <a:endParaRPr lang="fr-FR" sz="3200" dirty="0"/>
          </a:p>
        </p:txBody>
      </p:sp>
    </p:spTree>
    <p:extLst>
      <p:ext uri="{BB962C8B-B14F-4D97-AF65-F5344CB8AC3E}">
        <p14:creationId xmlns:p14="http://schemas.microsoft.com/office/powerpoint/2010/main" val="861485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00FACAD-3B86-408E-B2B5-FF8E7BC01C38}"/>
              </a:ext>
            </a:extLst>
          </p:cNvPr>
          <p:cNvSpPr>
            <a:spLocks noGrp="1"/>
          </p:cNvSpPr>
          <p:nvPr>
            <p:ph type="title"/>
          </p:nvPr>
        </p:nvSpPr>
        <p:spPr>
          <a:xfrm>
            <a:off x="838200" y="158266"/>
            <a:ext cx="10515600" cy="522771"/>
          </a:xfrm>
        </p:spPr>
        <p:txBody>
          <a:bodyPr>
            <a:normAutofit fontScale="90000"/>
          </a:bodyPr>
          <a:lstStyle/>
          <a:p>
            <a:r>
              <a:rPr lang="fr-FR" b="1" dirty="0">
                <a:solidFill>
                  <a:srgbClr val="0070C0"/>
                </a:solidFill>
                <a:latin typeface="CenturyGothic,Bold"/>
              </a:rPr>
              <a:t>LE PROJET DANS LE TEMPS</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B6DA4C84-121D-4E3E-8E97-3C61797716DC}"/>
              </a:ext>
            </a:extLst>
          </p:cNvPr>
          <p:cNvSpPr>
            <a:spLocks noGrp="1"/>
          </p:cNvSpPr>
          <p:nvPr>
            <p:ph idx="1"/>
          </p:nvPr>
        </p:nvSpPr>
        <p:spPr>
          <a:xfrm>
            <a:off x="397565" y="1046922"/>
            <a:ext cx="11542644" cy="4810539"/>
          </a:xfrm>
        </p:spPr>
        <p:txBody>
          <a:bodyPr/>
          <a:lstStyle/>
          <a:p>
            <a:pPr marL="0" indent="0">
              <a:buNone/>
            </a:pPr>
            <a:r>
              <a:rPr lang="fr-FR" sz="3600" b="1" dirty="0">
                <a:latin typeface="CenturyGothic,Bold"/>
              </a:rPr>
              <a:t>Calendrier des activités :</a:t>
            </a:r>
          </a:p>
          <a:p>
            <a:endParaRPr lang="fr-FR" sz="3600" b="1" dirty="0">
              <a:latin typeface="CenturyGothic,Bold"/>
            </a:endParaRPr>
          </a:p>
          <a:p>
            <a:pPr marL="0" indent="0">
              <a:buNone/>
            </a:pPr>
            <a:endParaRPr lang="fr-FR" b="1" dirty="0">
              <a:latin typeface="CenturyGothic,Bold"/>
            </a:endParaRPr>
          </a:p>
          <a:p>
            <a:endParaRPr lang="fr-FR" b="1" dirty="0">
              <a:latin typeface="CenturyGothic,Bold"/>
            </a:endParaRPr>
          </a:p>
          <a:p>
            <a:endParaRPr lang="fr-FR" b="1" dirty="0">
              <a:latin typeface="CenturyGothic,Bold"/>
            </a:endParaRPr>
          </a:p>
          <a:p>
            <a:pPr marL="0" indent="0">
              <a:buNone/>
            </a:pPr>
            <a:endParaRPr lang="fr-FR" dirty="0"/>
          </a:p>
        </p:txBody>
      </p:sp>
      <p:graphicFrame>
        <p:nvGraphicFramePr>
          <p:cNvPr id="4" name="Tableau 3">
            <a:extLst>
              <a:ext uri="{FF2B5EF4-FFF2-40B4-BE49-F238E27FC236}">
                <a16:creationId xmlns="" xmlns:a16="http://schemas.microsoft.com/office/drawing/2014/main" id="{6695820D-C9D8-4A35-9806-7D7423CAF163}"/>
              </a:ext>
            </a:extLst>
          </p:cNvPr>
          <p:cNvGraphicFramePr>
            <a:graphicFrameLocks noGrp="1"/>
          </p:cNvGraphicFramePr>
          <p:nvPr>
            <p:extLst>
              <p:ext uri="{D42A27DB-BD31-4B8C-83A1-F6EECF244321}">
                <p14:modId xmlns:p14="http://schemas.microsoft.com/office/powerpoint/2010/main" val="321790074"/>
              </p:ext>
            </p:extLst>
          </p:nvPr>
        </p:nvGraphicFramePr>
        <p:xfrm>
          <a:off x="450573" y="1912361"/>
          <a:ext cx="11555895" cy="3259309"/>
        </p:xfrm>
        <a:graphic>
          <a:graphicData uri="http://schemas.openxmlformats.org/drawingml/2006/table">
            <a:tbl>
              <a:tblPr firstRow="1" bandRow="1">
                <a:tableStyleId>{5C22544A-7EE6-4342-B048-85BDC9FD1C3A}</a:tableStyleId>
              </a:tblPr>
              <a:tblGrid>
                <a:gridCol w="5844208">
                  <a:extLst>
                    <a:ext uri="{9D8B030D-6E8A-4147-A177-3AD203B41FA5}">
                      <a16:colId xmlns="" xmlns:a16="http://schemas.microsoft.com/office/drawing/2014/main" val="1272395461"/>
                    </a:ext>
                  </a:extLst>
                </a:gridCol>
                <a:gridCol w="5711687">
                  <a:extLst>
                    <a:ext uri="{9D8B030D-6E8A-4147-A177-3AD203B41FA5}">
                      <a16:colId xmlns="" xmlns:a16="http://schemas.microsoft.com/office/drawing/2014/main" val="2685137551"/>
                    </a:ext>
                  </a:extLst>
                </a:gridCol>
              </a:tblGrid>
              <a:tr h="844091">
                <a:tc>
                  <a:txBody>
                    <a:bodyPr/>
                    <a:lstStyle/>
                    <a:p>
                      <a:r>
                        <a:rPr lang="fr-FR" sz="3200" b="1" dirty="0">
                          <a:latin typeface="CenturyGothic,Bold"/>
                        </a:rPr>
                        <a:t>Activité</a:t>
                      </a:r>
                      <a:endParaRPr lang="fr-FR" sz="3200" dirty="0"/>
                    </a:p>
                  </a:txBody>
                  <a:tcPr marL="100584" marR="100584"/>
                </a:tc>
                <a:tc>
                  <a:txBody>
                    <a:bodyPr/>
                    <a:lstStyle/>
                    <a:p>
                      <a:r>
                        <a:rPr lang="fr-FR" sz="3200" b="1" dirty="0">
                          <a:latin typeface="CenturyGothic,Bold"/>
                        </a:rPr>
                        <a:t>Période de réalisation</a:t>
                      </a:r>
                      <a:endParaRPr lang="fr-FR" sz="3200" dirty="0"/>
                    </a:p>
                  </a:txBody>
                  <a:tcPr marL="100584" marR="100584"/>
                </a:tc>
                <a:extLst>
                  <a:ext uri="{0D108BD9-81ED-4DB2-BD59-A6C34878D82A}">
                    <a16:rowId xmlns="" xmlns:a16="http://schemas.microsoft.com/office/drawing/2014/main" val="3944074770"/>
                  </a:ext>
                </a:extLst>
              </a:tr>
              <a:tr h="1443712">
                <a:tc>
                  <a:txBody>
                    <a:bodyPr/>
                    <a:lstStyle/>
                    <a:p>
                      <a:pPr algn="l"/>
                      <a:r>
                        <a:rPr lang="fr-FR" sz="3200" b="0" i="0" u="none" strike="noStrike" baseline="0" dirty="0">
                          <a:latin typeface="CenturyGothic"/>
                        </a:rPr>
                        <a:t>Reprendre les activités citées dans le chapitre « cadre logique »</a:t>
                      </a:r>
                      <a:endParaRPr lang="fr-FR" sz="3200" dirty="0"/>
                    </a:p>
                  </a:txBody>
                  <a:tcPr marL="100584" marR="100584"/>
                </a:tc>
                <a:tc>
                  <a:txBody>
                    <a:bodyPr/>
                    <a:lstStyle/>
                    <a:p>
                      <a:pPr algn="l"/>
                      <a:r>
                        <a:rPr lang="fr-FR" sz="3200" b="0" i="0" u="none" strike="noStrike" baseline="0" dirty="0">
                          <a:latin typeface="CenturyGothic"/>
                        </a:rPr>
                        <a:t>Indiquez la durée et la date</a:t>
                      </a:r>
                    </a:p>
                    <a:p>
                      <a:pPr algn="l"/>
                      <a:r>
                        <a:rPr lang="fr-FR" sz="3200" b="0" i="0" u="none" strike="noStrike" baseline="0" dirty="0">
                          <a:latin typeface="CenturyGothic"/>
                        </a:rPr>
                        <a:t>prévisionnelle (semaines / mois)</a:t>
                      </a:r>
                      <a:endParaRPr lang="fr-FR" sz="3200" dirty="0"/>
                    </a:p>
                  </a:txBody>
                  <a:tcPr marL="100584" marR="100584"/>
                </a:tc>
                <a:extLst>
                  <a:ext uri="{0D108BD9-81ED-4DB2-BD59-A6C34878D82A}">
                    <a16:rowId xmlns="" xmlns:a16="http://schemas.microsoft.com/office/drawing/2014/main" val="1349088288"/>
                  </a:ext>
                </a:extLst>
              </a:tr>
              <a:tr h="860738">
                <a:tc>
                  <a:txBody>
                    <a:bodyPr/>
                    <a:lstStyle/>
                    <a:p>
                      <a:endParaRPr lang="fr-FR"/>
                    </a:p>
                  </a:txBody>
                  <a:tcPr marL="100584" marR="100584"/>
                </a:tc>
                <a:tc>
                  <a:txBody>
                    <a:bodyPr/>
                    <a:lstStyle/>
                    <a:p>
                      <a:endParaRPr lang="fr-FR" dirty="0"/>
                    </a:p>
                  </a:txBody>
                  <a:tcPr marL="100584" marR="100584"/>
                </a:tc>
                <a:extLst>
                  <a:ext uri="{0D108BD9-81ED-4DB2-BD59-A6C34878D82A}">
                    <a16:rowId xmlns="" xmlns:a16="http://schemas.microsoft.com/office/drawing/2014/main" val="1421756685"/>
                  </a:ext>
                </a:extLst>
              </a:tr>
            </a:tbl>
          </a:graphicData>
        </a:graphic>
      </p:graphicFrame>
    </p:spTree>
    <p:extLst>
      <p:ext uri="{BB962C8B-B14F-4D97-AF65-F5344CB8AC3E}">
        <p14:creationId xmlns:p14="http://schemas.microsoft.com/office/powerpoint/2010/main" val="192726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8BD7382-E675-432F-A7D4-CC1CA19050A2}"/>
              </a:ext>
            </a:extLst>
          </p:cNvPr>
          <p:cNvSpPr>
            <a:spLocks noGrp="1"/>
          </p:cNvSpPr>
          <p:nvPr>
            <p:ph type="title"/>
          </p:nvPr>
        </p:nvSpPr>
        <p:spPr>
          <a:xfrm>
            <a:off x="838200" y="320260"/>
            <a:ext cx="10515600" cy="721553"/>
          </a:xfrm>
        </p:spPr>
        <p:txBody>
          <a:bodyPr/>
          <a:lstStyle/>
          <a:p>
            <a:r>
              <a:rPr lang="fr-FR" b="1" dirty="0">
                <a:solidFill>
                  <a:srgbClr val="0070C0"/>
                </a:solidFill>
                <a:latin typeface="CenturyGothic,Bold"/>
              </a:rPr>
              <a:t>MONTAGE FINANCIER DU PROJET</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E660F1A5-3F2F-436E-924C-B76017576CBC}"/>
              </a:ext>
            </a:extLst>
          </p:cNvPr>
          <p:cNvSpPr>
            <a:spLocks noGrp="1"/>
          </p:cNvSpPr>
          <p:nvPr>
            <p:ph idx="1"/>
          </p:nvPr>
        </p:nvSpPr>
        <p:spPr>
          <a:xfrm>
            <a:off x="477077" y="1351722"/>
            <a:ext cx="11502887" cy="5367130"/>
          </a:xfrm>
        </p:spPr>
        <p:txBody>
          <a:bodyPr>
            <a:normAutofit lnSpcReduction="10000"/>
          </a:bodyPr>
          <a:lstStyle/>
          <a:p>
            <a:pPr>
              <a:spcAft>
                <a:spcPts val="1200"/>
              </a:spcAft>
            </a:pPr>
            <a:r>
              <a:rPr lang="fr-FR" sz="3600" b="1" dirty="0">
                <a:latin typeface="CenturyGothic,Bold"/>
              </a:rPr>
              <a:t>Budget total : </a:t>
            </a:r>
            <a:r>
              <a:rPr lang="fr-FR" sz="3600" dirty="0">
                <a:latin typeface="CenturyGothic"/>
              </a:rPr>
              <a:t>incluant votre participation, celle des bénéficiaires, d’éventuels autres bailleurs ainsi que le montant recherché.</a:t>
            </a:r>
          </a:p>
          <a:p>
            <a:pPr>
              <a:spcAft>
                <a:spcPts val="1200"/>
              </a:spcAft>
            </a:pPr>
            <a:r>
              <a:rPr lang="fr-FR" sz="3600" b="1" dirty="0">
                <a:latin typeface="CenturyGothic,Bold"/>
              </a:rPr>
              <a:t>Répartition des dépenses par activité : </a:t>
            </a:r>
            <a:r>
              <a:rPr lang="fr-FR" sz="3600" dirty="0">
                <a:latin typeface="CenturyGothic"/>
              </a:rPr>
              <a:t>reprenez les activités définies avec les détail des moyens nécessaires et chiffrez leur coût.</a:t>
            </a:r>
          </a:p>
          <a:p>
            <a:pPr>
              <a:spcAft>
                <a:spcPts val="1200"/>
              </a:spcAft>
            </a:pPr>
            <a:r>
              <a:rPr lang="fr-FR" sz="3600" b="1" dirty="0">
                <a:latin typeface="CenturyGothic,Bold"/>
              </a:rPr>
              <a:t>Financements : </a:t>
            </a:r>
            <a:r>
              <a:rPr lang="fr-FR" sz="3600" dirty="0">
                <a:latin typeface="CenturyGothic"/>
              </a:rPr>
              <a:t>Comment allez vous réunir la participation demandée ? Auprès de qui ? Avez-vous déjà d’autres financements pour ce projet ? Lesquels ?</a:t>
            </a:r>
            <a:endParaRPr lang="fr-FR" sz="3600" dirty="0"/>
          </a:p>
        </p:txBody>
      </p:sp>
    </p:spTree>
    <p:extLst>
      <p:ext uri="{BB962C8B-B14F-4D97-AF65-F5344CB8AC3E}">
        <p14:creationId xmlns:p14="http://schemas.microsoft.com/office/powerpoint/2010/main" val="3379190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4BD395-F217-4E9E-8BA3-BFB17C06DB41}"/>
              </a:ext>
            </a:extLst>
          </p:cNvPr>
          <p:cNvSpPr>
            <a:spLocks noGrp="1"/>
          </p:cNvSpPr>
          <p:nvPr>
            <p:ph type="title"/>
          </p:nvPr>
        </p:nvSpPr>
        <p:spPr>
          <a:xfrm>
            <a:off x="838200" y="126586"/>
            <a:ext cx="10515600" cy="695049"/>
          </a:xfrm>
        </p:spPr>
        <p:txBody>
          <a:bodyPr>
            <a:normAutofit fontScale="90000"/>
          </a:bodyPr>
          <a:lstStyle/>
          <a:p>
            <a:r>
              <a:rPr lang="fr-FR" b="1" dirty="0">
                <a:solidFill>
                  <a:srgbClr val="0070C0"/>
                </a:solidFill>
                <a:latin typeface="CenturyGothic,Bold"/>
              </a:rPr>
              <a:t>Tableau récapitulatif du montage financier</a:t>
            </a:r>
            <a:endParaRPr lang="fr-FR" dirty="0">
              <a:solidFill>
                <a:srgbClr val="0070C0"/>
              </a:solidFill>
            </a:endParaRPr>
          </a:p>
        </p:txBody>
      </p:sp>
      <p:graphicFrame>
        <p:nvGraphicFramePr>
          <p:cNvPr id="4" name="Espace réservé du contenu 3">
            <a:extLst>
              <a:ext uri="{FF2B5EF4-FFF2-40B4-BE49-F238E27FC236}">
                <a16:creationId xmlns="" xmlns:a16="http://schemas.microsoft.com/office/drawing/2014/main" id="{247D8CA0-5C44-40F3-BFDA-00CD52FDD282}"/>
              </a:ext>
            </a:extLst>
          </p:cNvPr>
          <p:cNvGraphicFramePr>
            <a:graphicFrameLocks noGrp="1"/>
          </p:cNvGraphicFramePr>
          <p:nvPr>
            <p:ph idx="1"/>
            <p:extLst>
              <p:ext uri="{D42A27DB-BD31-4B8C-83A1-F6EECF244321}">
                <p14:modId xmlns:p14="http://schemas.microsoft.com/office/powerpoint/2010/main" val="3863392814"/>
              </p:ext>
            </p:extLst>
          </p:nvPr>
        </p:nvGraphicFramePr>
        <p:xfrm>
          <a:off x="318120" y="1060863"/>
          <a:ext cx="11489568" cy="3144773"/>
        </p:xfrm>
        <a:graphic>
          <a:graphicData uri="http://schemas.openxmlformats.org/drawingml/2006/table">
            <a:tbl>
              <a:tblPr firstRow="1" bandRow="1">
                <a:tableStyleId>{5C22544A-7EE6-4342-B048-85BDC9FD1C3A}</a:tableStyleId>
              </a:tblPr>
              <a:tblGrid>
                <a:gridCol w="2045821">
                  <a:extLst>
                    <a:ext uri="{9D8B030D-6E8A-4147-A177-3AD203B41FA5}">
                      <a16:colId xmlns="" xmlns:a16="http://schemas.microsoft.com/office/drawing/2014/main" val="3509997501"/>
                    </a:ext>
                  </a:extLst>
                </a:gridCol>
                <a:gridCol w="1734565">
                  <a:extLst>
                    <a:ext uri="{9D8B030D-6E8A-4147-A177-3AD203B41FA5}">
                      <a16:colId xmlns="" xmlns:a16="http://schemas.microsoft.com/office/drawing/2014/main" val="38022857"/>
                    </a:ext>
                  </a:extLst>
                </a:gridCol>
                <a:gridCol w="1423234">
                  <a:extLst>
                    <a:ext uri="{9D8B030D-6E8A-4147-A177-3AD203B41FA5}">
                      <a16:colId xmlns="" xmlns:a16="http://schemas.microsoft.com/office/drawing/2014/main" val="2203968076"/>
                    </a:ext>
                  </a:extLst>
                </a:gridCol>
                <a:gridCol w="1274980">
                  <a:extLst>
                    <a:ext uri="{9D8B030D-6E8A-4147-A177-3AD203B41FA5}">
                      <a16:colId xmlns="" xmlns:a16="http://schemas.microsoft.com/office/drawing/2014/main" val="4017258021"/>
                    </a:ext>
                  </a:extLst>
                </a:gridCol>
                <a:gridCol w="1438058">
                  <a:extLst>
                    <a:ext uri="{9D8B030D-6E8A-4147-A177-3AD203B41FA5}">
                      <a16:colId xmlns="" xmlns:a16="http://schemas.microsoft.com/office/drawing/2014/main" val="3282488954"/>
                    </a:ext>
                  </a:extLst>
                </a:gridCol>
                <a:gridCol w="1853168">
                  <a:extLst>
                    <a:ext uri="{9D8B030D-6E8A-4147-A177-3AD203B41FA5}">
                      <a16:colId xmlns="" xmlns:a16="http://schemas.microsoft.com/office/drawing/2014/main" val="1843967760"/>
                    </a:ext>
                  </a:extLst>
                </a:gridCol>
                <a:gridCol w="1719742">
                  <a:extLst>
                    <a:ext uri="{9D8B030D-6E8A-4147-A177-3AD203B41FA5}">
                      <a16:colId xmlns="" xmlns:a16="http://schemas.microsoft.com/office/drawing/2014/main" val="3866573621"/>
                    </a:ext>
                  </a:extLst>
                </a:gridCol>
              </a:tblGrid>
              <a:tr h="1195613">
                <a:tc rowSpan="2">
                  <a:txBody>
                    <a:bodyPr/>
                    <a:lstStyle/>
                    <a:p>
                      <a:pPr algn="ctr"/>
                      <a:r>
                        <a:rPr lang="fr-FR" sz="2400" b="1" i="0" u="none" strike="noStrike" baseline="0" dirty="0">
                          <a:latin typeface="CenturyGothic,Bold"/>
                        </a:rPr>
                        <a:t>Tableau récapitulatif du montage financier</a:t>
                      </a:r>
                      <a:endParaRPr lang="fr-FR" sz="2400" dirty="0"/>
                    </a:p>
                  </a:txBody>
                  <a:tcPr anchor="ctr"/>
                </a:tc>
                <a:tc rowSpan="2">
                  <a:txBody>
                    <a:bodyPr/>
                    <a:lstStyle/>
                    <a:p>
                      <a:pPr algn="ctr"/>
                      <a:r>
                        <a:rPr lang="fr-FR" sz="2400" dirty="0"/>
                        <a:t>Budget total nécessaire</a:t>
                      </a:r>
                    </a:p>
                  </a:txBody>
                  <a:tcPr anchor="ctr"/>
                </a:tc>
                <a:tc gridSpan="3">
                  <a:txBody>
                    <a:bodyPr/>
                    <a:lstStyle/>
                    <a:p>
                      <a:pPr algn="ctr"/>
                      <a:r>
                        <a:rPr lang="fr-FR" sz="2400" b="1" i="0" u="none" strike="noStrike" baseline="0" dirty="0">
                          <a:latin typeface="CenturyGothic,Bold"/>
                        </a:rPr>
                        <a:t>Participation du groupe</a:t>
                      </a:r>
                      <a:endParaRPr lang="fr-FR" sz="2400" dirty="0"/>
                    </a:p>
                  </a:txBody>
                  <a:tcPr anchor="ctr"/>
                </a:tc>
                <a:tc hMerge="1">
                  <a:txBody>
                    <a:bodyPr/>
                    <a:lstStyle/>
                    <a:p>
                      <a:endParaRPr lang="fr-FR" dirty="0"/>
                    </a:p>
                  </a:txBody>
                  <a:tcPr/>
                </a:tc>
                <a:tc hMerge="1">
                  <a:txBody>
                    <a:bodyPr/>
                    <a:lstStyle/>
                    <a:p>
                      <a:endParaRPr lang="fr-FR" dirty="0"/>
                    </a:p>
                  </a:txBody>
                  <a:tcPr/>
                </a:tc>
                <a:tc rowSpan="2">
                  <a:txBody>
                    <a:bodyPr/>
                    <a:lstStyle/>
                    <a:p>
                      <a:pPr algn="ctr"/>
                      <a:r>
                        <a:rPr lang="fr-FR" sz="2400" b="1" i="0" u="none" strike="noStrike" baseline="0" dirty="0">
                          <a:latin typeface="CenturyGothic,Bold"/>
                        </a:rPr>
                        <a:t>Apports</a:t>
                      </a:r>
                    </a:p>
                    <a:p>
                      <a:pPr algn="ctr"/>
                      <a:r>
                        <a:rPr lang="fr-FR" sz="2400" b="1" i="0" u="none" strike="noStrike" baseline="0" dirty="0">
                          <a:latin typeface="CenturyGothic,Bold"/>
                        </a:rPr>
                        <a:t>d’autres</a:t>
                      </a:r>
                    </a:p>
                    <a:p>
                      <a:pPr algn="ctr"/>
                      <a:r>
                        <a:rPr lang="fr-FR" sz="2400" b="1" i="0" u="none" strike="noStrike" baseline="0" dirty="0">
                          <a:latin typeface="CenturyGothic,Bold"/>
                        </a:rPr>
                        <a:t>partenaires</a:t>
                      </a:r>
                      <a:endParaRPr lang="fr-FR" sz="2400" dirty="0"/>
                    </a:p>
                  </a:txBody>
                  <a:tcPr anchor="ctr"/>
                </a:tc>
                <a:tc rowSpan="2">
                  <a:txBody>
                    <a:bodyPr/>
                    <a:lstStyle/>
                    <a:p>
                      <a:pPr algn="ctr"/>
                      <a:r>
                        <a:rPr lang="fr-FR" sz="2400" b="1" i="0" u="none" strike="noStrike" baseline="0" dirty="0">
                          <a:latin typeface="CenturyGothic,Bold"/>
                        </a:rPr>
                        <a:t>Montant</a:t>
                      </a:r>
                    </a:p>
                    <a:p>
                      <a:pPr algn="ctr"/>
                      <a:r>
                        <a:rPr lang="fr-FR" sz="2400" b="1" i="0" u="none" strike="noStrike" baseline="0" dirty="0">
                          <a:latin typeface="CenturyGothic,Bold"/>
                        </a:rPr>
                        <a:t>demandé</a:t>
                      </a:r>
                      <a:endParaRPr lang="fr-FR" sz="2400" dirty="0"/>
                    </a:p>
                  </a:txBody>
                  <a:tcPr anchor="ctr"/>
                </a:tc>
                <a:extLst>
                  <a:ext uri="{0D108BD9-81ED-4DB2-BD59-A6C34878D82A}">
                    <a16:rowId xmlns="" xmlns:a16="http://schemas.microsoft.com/office/drawing/2014/main" val="4154266480"/>
                  </a:ext>
                </a:extLst>
              </a:tr>
              <a:tr h="372990">
                <a:tc vMerge="1">
                  <a:txBody>
                    <a:bodyPr/>
                    <a:lstStyle/>
                    <a:p>
                      <a:endParaRPr lang="fr-FR" dirty="0"/>
                    </a:p>
                  </a:txBody>
                  <a:tcPr/>
                </a:tc>
                <a:tc vMerge="1">
                  <a:txBody>
                    <a:bodyPr/>
                    <a:lstStyle/>
                    <a:p>
                      <a:endParaRPr lang="fr-FR" dirty="0"/>
                    </a:p>
                  </a:txBody>
                  <a:tcPr/>
                </a:tc>
                <a:tc>
                  <a:txBody>
                    <a:bodyPr/>
                    <a:lstStyle/>
                    <a:p>
                      <a:pPr algn="ctr"/>
                      <a:r>
                        <a:rPr lang="fr-FR" sz="1800" b="1" i="0" u="none" strike="noStrike" baseline="0" dirty="0">
                          <a:latin typeface="CenturyGothic,Bold"/>
                        </a:rPr>
                        <a:t>Financière</a:t>
                      </a:r>
                      <a:endParaRPr lang="fr-FR" dirty="0"/>
                    </a:p>
                  </a:txBody>
                  <a:tcPr anchor="ctr"/>
                </a:tc>
                <a:tc>
                  <a:txBody>
                    <a:bodyPr/>
                    <a:lstStyle/>
                    <a:p>
                      <a:pPr algn="ctr"/>
                      <a:r>
                        <a:rPr lang="fr-FR" b="1" dirty="0"/>
                        <a:t>Bien</a:t>
                      </a:r>
                    </a:p>
                  </a:txBody>
                  <a:tcPr anchor="ctr"/>
                </a:tc>
                <a:tc>
                  <a:txBody>
                    <a:bodyPr/>
                    <a:lstStyle/>
                    <a:p>
                      <a:pPr algn="ctr"/>
                      <a:r>
                        <a:rPr lang="fr-FR" b="1" dirty="0"/>
                        <a:t>Autre</a:t>
                      </a:r>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 xmlns:a16="http://schemas.microsoft.com/office/drawing/2014/main" val="2057569604"/>
                  </a:ext>
                </a:extLst>
              </a:tr>
              <a:tr h="372990">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 xmlns:a16="http://schemas.microsoft.com/office/drawing/2014/main" val="2894808932"/>
                  </a:ext>
                </a:extLst>
              </a:tr>
              <a:tr h="37299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extLst>
                  <a:ext uri="{0D108BD9-81ED-4DB2-BD59-A6C34878D82A}">
                    <a16:rowId xmlns="" xmlns:a16="http://schemas.microsoft.com/office/drawing/2014/main" val="1045424818"/>
                  </a:ext>
                </a:extLst>
              </a:tr>
              <a:tr h="37299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 xmlns:a16="http://schemas.microsoft.com/office/drawing/2014/main" val="2146650044"/>
                  </a:ext>
                </a:extLst>
              </a:tr>
              <a:tr h="372990">
                <a:tc>
                  <a:txBody>
                    <a:bodyPr/>
                    <a:lstStyle/>
                    <a:p>
                      <a:r>
                        <a:rPr lang="fr-FR" sz="2400" b="1" dirty="0"/>
                        <a:t>TOTAL</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 xmlns:a16="http://schemas.microsoft.com/office/drawing/2014/main" val="1943181425"/>
                  </a:ext>
                </a:extLst>
              </a:tr>
            </a:tbl>
          </a:graphicData>
        </a:graphic>
      </p:graphicFrame>
    </p:spTree>
    <p:extLst>
      <p:ext uri="{BB962C8B-B14F-4D97-AF65-F5344CB8AC3E}">
        <p14:creationId xmlns:p14="http://schemas.microsoft.com/office/powerpoint/2010/main" val="2494631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6F6DF75-8E69-45E6-811D-B9CA54108F51}"/>
              </a:ext>
            </a:extLst>
          </p:cNvPr>
          <p:cNvSpPr>
            <a:spLocks noGrp="1"/>
          </p:cNvSpPr>
          <p:nvPr>
            <p:ph type="title"/>
          </p:nvPr>
        </p:nvSpPr>
        <p:spPr>
          <a:xfrm>
            <a:off x="732183" y="206099"/>
            <a:ext cx="10515600" cy="681797"/>
          </a:xfrm>
        </p:spPr>
        <p:txBody>
          <a:bodyPr>
            <a:noAutofit/>
          </a:bodyPr>
          <a:lstStyle/>
          <a:p>
            <a:r>
              <a:rPr lang="fr-FR" b="1" dirty="0">
                <a:solidFill>
                  <a:srgbClr val="0070C0"/>
                </a:solidFill>
                <a:latin typeface="CenturyGothic,Bold"/>
              </a:rPr>
              <a:t>Perspectives à long terme</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7239A7EE-F366-467B-8A15-A58701598323}"/>
              </a:ext>
            </a:extLst>
          </p:cNvPr>
          <p:cNvSpPr>
            <a:spLocks noGrp="1"/>
          </p:cNvSpPr>
          <p:nvPr>
            <p:ph idx="1"/>
          </p:nvPr>
        </p:nvSpPr>
        <p:spPr>
          <a:xfrm>
            <a:off x="258417" y="1258955"/>
            <a:ext cx="11675166" cy="5392945"/>
          </a:xfrm>
        </p:spPr>
        <p:txBody>
          <a:bodyPr>
            <a:normAutofit lnSpcReduction="10000"/>
          </a:bodyPr>
          <a:lstStyle/>
          <a:p>
            <a:pPr>
              <a:spcAft>
                <a:spcPts val="1800"/>
              </a:spcAft>
            </a:pPr>
            <a:r>
              <a:rPr lang="fr-FR" sz="3600" dirty="0">
                <a:latin typeface="CenturyGothic"/>
              </a:rPr>
              <a:t>Comment allez vous faire durer votre projet ? </a:t>
            </a:r>
          </a:p>
          <a:p>
            <a:pPr>
              <a:spcAft>
                <a:spcPts val="1800"/>
              </a:spcAft>
            </a:pPr>
            <a:r>
              <a:rPr lang="fr-FR" sz="3600" dirty="0">
                <a:latin typeface="CenturyGothic"/>
              </a:rPr>
              <a:t>Quelle organisation allez vous mettre en place pour assurer le bon fonctionnement du projet une fois le financement terminé ?</a:t>
            </a:r>
          </a:p>
          <a:p>
            <a:pPr>
              <a:spcAft>
                <a:spcPts val="3600"/>
              </a:spcAft>
            </a:pPr>
            <a:r>
              <a:rPr lang="fr-FR" sz="3600" dirty="0">
                <a:latin typeface="CenturyGothic"/>
              </a:rPr>
              <a:t>Quelles sont les ressources sur lesquelles vous pouvez raisonnablement compter ?</a:t>
            </a:r>
          </a:p>
          <a:p>
            <a:pPr>
              <a:spcAft>
                <a:spcPts val="1800"/>
              </a:spcAft>
            </a:pPr>
            <a:r>
              <a:rPr lang="fr-FR" sz="3600" dirty="0">
                <a:latin typeface="CenturyGothic"/>
              </a:rPr>
              <a:t>Comment seront-elles réparties ? Seront-elles suffisantes pour couvrir les frais de fonctionnement et de suivi ?</a:t>
            </a:r>
            <a:endParaRPr lang="fr-FR" sz="3600" dirty="0"/>
          </a:p>
        </p:txBody>
      </p:sp>
      <p:sp>
        <p:nvSpPr>
          <p:cNvPr id="4" name="Flèche : bas 3">
            <a:extLst>
              <a:ext uri="{FF2B5EF4-FFF2-40B4-BE49-F238E27FC236}">
                <a16:creationId xmlns="" xmlns:a16="http://schemas.microsoft.com/office/drawing/2014/main" id="{358C0C89-48E1-4E82-83D8-DB727D6725F3}"/>
              </a:ext>
            </a:extLst>
          </p:cNvPr>
          <p:cNvSpPr/>
          <p:nvPr/>
        </p:nvSpPr>
        <p:spPr>
          <a:xfrm>
            <a:off x="6096000" y="4929809"/>
            <a:ext cx="834887" cy="516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161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21B171-56EF-4CFC-AB52-8ECB4A92879D}"/>
              </a:ext>
            </a:extLst>
          </p:cNvPr>
          <p:cNvSpPr>
            <a:spLocks noGrp="1"/>
          </p:cNvSpPr>
          <p:nvPr>
            <p:ph type="title"/>
          </p:nvPr>
        </p:nvSpPr>
        <p:spPr>
          <a:xfrm>
            <a:off x="165652" y="228944"/>
            <a:ext cx="11860695" cy="1427577"/>
          </a:xfrm>
        </p:spPr>
        <p:txBody>
          <a:bodyPr>
            <a:normAutofit fontScale="90000"/>
          </a:bodyPr>
          <a:lstStyle/>
          <a:p>
            <a:pPr algn="ctr"/>
            <a:r>
              <a:rPr lang="fr-FR" sz="3100" dirty="0"/>
              <a:t/>
            </a:r>
            <a:br>
              <a:rPr lang="fr-FR" sz="3100" dirty="0"/>
            </a:br>
            <a:r>
              <a:rPr lang="fr-FR" b="1" dirty="0">
                <a:solidFill>
                  <a:srgbClr val="0070C0"/>
                </a:solidFill>
                <a:latin typeface="+mn-lt"/>
              </a:rPr>
              <a:t>Pour gérer son projet (dès que le financement est requis), il y a nécessité d’établir </a:t>
            </a:r>
            <a:r>
              <a:rPr lang="fr-FR" dirty="0"/>
              <a:t/>
            </a:r>
            <a:br>
              <a:rPr lang="fr-FR" dirty="0"/>
            </a:br>
            <a:endParaRPr lang="fr-FR" dirty="0"/>
          </a:p>
        </p:txBody>
      </p:sp>
      <p:sp>
        <p:nvSpPr>
          <p:cNvPr id="3" name="Espace réservé du contenu 2">
            <a:extLst>
              <a:ext uri="{FF2B5EF4-FFF2-40B4-BE49-F238E27FC236}">
                <a16:creationId xmlns="" xmlns:a16="http://schemas.microsoft.com/office/drawing/2014/main" id="{B065D460-96AC-4E04-80F0-53AEAC775D44}"/>
              </a:ext>
            </a:extLst>
          </p:cNvPr>
          <p:cNvSpPr>
            <a:spLocks noGrp="1"/>
          </p:cNvSpPr>
          <p:nvPr>
            <p:ph idx="1"/>
          </p:nvPr>
        </p:nvSpPr>
        <p:spPr>
          <a:xfrm>
            <a:off x="319708" y="1862070"/>
            <a:ext cx="11552582" cy="4618243"/>
          </a:xfrm>
        </p:spPr>
        <p:txBody>
          <a:bodyPr>
            <a:normAutofit fontScale="25000" lnSpcReduction="20000"/>
          </a:bodyPr>
          <a:lstStyle/>
          <a:p>
            <a:pPr marL="0" indent="0">
              <a:spcAft>
                <a:spcPts val="1800"/>
              </a:spcAft>
              <a:buNone/>
            </a:pPr>
            <a:r>
              <a:rPr lang="fr-FR" dirty="0"/>
              <a:t/>
            </a:r>
            <a:br>
              <a:rPr lang="fr-FR" dirty="0"/>
            </a:br>
            <a:r>
              <a:rPr lang="fr-FR" sz="14400" b="1" dirty="0"/>
              <a:t>1.</a:t>
            </a:r>
            <a:r>
              <a:rPr lang="fr-FR" sz="14400" dirty="0"/>
              <a:t> Le cahier des charges</a:t>
            </a:r>
          </a:p>
          <a:p>
            <a:pPr marL="0" indent="0">
              <a:spcAft>
                <a:spcPts val="1800"/>
              </a:spcAft>
              <a:buNone/>
            </a:pPr>
            <a:r>
              <a:rPr lang="fr-FR" sz="14400" b="1" dirty="0"/>
              <a:t>2.</a:t>
            </a:r>
            <a:r>
              <a:rPr lang="fr-FR" sz="14400" dirty="0"/>
              <a:t> La note de cadrage</a:t>
            </a:r>
          </a:p>
          <a:p>
            <a:pPr marL="0" indent="0">
              <a:spcAft>
                <a:spcPts val="1800"/>
              </a:spcAft>
              <a:buNone/>
            </a:pPr>
            <a:r>
              <a:rPr lang="fr-FR" sz="14400" b="1" dirty="0"/>
              <a:t>3. </a:t>
            </a:r>
            <a:r>
              <a:rPr lang="fr-FR" sz="14400" dirty="0"/>
              <a:t>Le descriptif du projet</a:t>
            </a:r>
          </a:p>
          <a:p>
            <a:pPr marL="0" indent="0">
              <a:spcAft>
                <a:spcPts val="1800"/>
              </a:spcAft>
              <a:buNone/>
            </a:pPr>
            <a:r>
              <a:rPr lang="fr-FR" sz="14400" b="1" dirty="0"/>
              <a:t>4.</a:t>
            </a:r>
            <a:r>
              <a:rPr lang="fr-FR" sz="14400" dirty="0"/>
              <a:t> Des rapports d’étape (ou rapports d’avancement)</a:t>
            </a:r>
          </a:p>
          <a:p>
            <a:pPr marL="0" indent="0">
              <a:spcAft>
                <a:spcPts val="1800"/>
              </a:spcAft>
              <a:buNone/>
            </a:pPr>
            <a:r>
              <a:rPr lang="fr-FR" sz="14400" b="1" dirty="0"/>
              <a:t>5.</a:t>
            </a:r>
            <a:r>
              <a:rPr lang="fr-FR" sz="14400" dirty="0"/>
              <a:t> L’état budgétaire</a:t>
            </a:r>
          </a:p>
          <a:p>
            <a:pPr marL="0" indent="0">
              <a:spcAft>
                <a:spcPts val="1800"/>
              </a:spcAft>
              <a:buNone/>
            </a:pPr>
            <a:r>
              <a:rPr lang="fr-FR" sz="14400" b="1" dirty="0"/>
              <a:t>6.</a:t>
            </a:r>
            <a:r>
              <a:rPr lang="fr-FR" sz="14400" dirty="0"/>
              <a:t> Le document de synthèse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355174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3335" y="321972"/>
            <a:ext cx="11590986" cy="6413679"/>
          </a:xfrm>
        </p:spPr>
        <p:txBody>
          <a:bodyPr>
            <a:normAutofit lnSpcReduction="10000"/>
          </a:bodyPr>
          <a:lstStyle/>
          <a:p>
            <a:pPr marL="0" indent="0">
              <a:lnSpc>
                <a:spcPct val="114000"/>
              </a:lnSpc>
              <a:spcAft>
                <a:spcPts val="1800"/>
              </a:spcAft>
              <a:buNone/>
            </a:pPr>
            <a:r>
              <a:rPr lang="fr-FR" sz="3200" dirty="0"/>
              <a:t>La planification utilise un certain nombre d'outils comme :</a:t>
            </a:r>
            <a:br>
              <a:rPr lang="fr-FR" sz="3200" dirty="0"/>
            </a:br>
            <a:r>
              <a:rPr lang="fr-FR" sz="3200" dirty="0"/>
              <a:t>- l'analyse multicritères,</a:t>
            </a:r>
            <a:br>
              <a:rPr lang="fr-FR" sz="3200" dirty="0"/>
            </a:br>
            <a:r>
              <a:rPr lang="fr-FR" sz="3200" dirty="0"/>
              <a:t>- la prévision,</a:t>
            </a:r>
            <a:br>
              <a:rPr lang="fr-FR" sz="3200" dirty="0"/>
            </a:br>
            <a:r>
              <a:rPr lang="fr-FR" sz="3200" dirty="0"/>
              <a:t>- le </a:t>
            </a:r>
            <a:r>
              <a:rPr lang="fr-FR" sz="3200" dirty="0" smtClean="0"/>
              <a:t>budget,</a:t>
            </a:r>
            <a:r>
              <a:rPr lang="fr-FR" sz="3200" dirty="0"/>
              <a:t/>
            </a:r>
            <a:br>
              <a:rPr lang="fr-FR" sz="3200" dirty="0"/>
            </a:br>
            <a:r>
              <a:rPr lang="fr-FR" sz="3200" dirty="0"/>
              <a:t>- l'étude des différents scénarios entre lesquels il faut choisir,</a:t>
            </a:r>
            <a:br>
              <a:rPr lang="fr-FR" sz="3200" dirty="0"/>
            </a:br>
            <a:r>
              <a:rPr lang="fr-FR" sz="3200" dirty="0"/>
              <a:t>- les probabilités,</a:t>
            </a:r>
            <a:br>
              <a:rPr lang="fr-FR" sz="3200" dirty="0"/>
            </a:br>
            <a:r>
              <a:rPr lang="fr-FR" sz="3200" dirty="0"/>
              <a:t>- l'étude des risques,</a:t>
            </a:r>
            <a:br>
              <a:rPr lang="fr-FR" sz="3200" dirty="0"/>
            </a:br>
            <a:r>
              <a:rPr lang="fr-FR" sz="3200" dirty="0"/>
              <a:t>- les solutions alternatives ou de repli</a:t>
            </a:r>
            <a:br>
              <a:rPr lang="fr-FR" sz="3200" dirty="0"/>
            </a:br>
            <a:r>
              <a:rPr lang="fr-FR" sz="3200" dirty="0"/>
              <a:t/>
            </a:r>
            <a:br>
              <a:rPr lang="fr-FR" sz="3200" dirty="0"/>
            </a:br>
            <a:r>
              <a:rPr lang="fr-FR" sz="3200" dirty="0"/>
              <a:t>En économie, au niveau d'un Etat, la planification est l'</a:t>
            </a:r>
            <a:r>
              <a:rPr lang="fr-FR" sz="3200" b="1" dirty="0"/>
              <a:t>organisation d'un programme économique avec ses objectifs et ses moyens pour plusieurs années à venir</a:t>
            </a:r>
            <a:r>
              <a:rPr lang="fr-FR" sz="3200" dirty="0"/>
              <a:t>.</a:t>
            </a:r>
          </a:p>
        </p:txBody>
      </p:sp>
    </p:spTree>
    <p:extLst>
      <p:ext uri="{BB962C8B-B14F-4D97-AF65-F5344CB8AC3E}">
        <p14:creationId xmlns:p14="http://schemas.microsoft.com/office/powerpoint/2010/main" val="1583972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1236D25-5974-433E-9917-58C3B3EBD870}"/>
              </a:ext>
            </a:extLst>
          </p:cNvPr>
          <p:cNvSpPr>
            <a:spLocks noGrp="1"/>
          </p:cNvSpPr>
          <p:nvPr>
            <p:ph type="title"/>
          </p:nvPr>
        </p:nvSpPr>
        <p:spPr>
          <a:xfrm>
            <a:off x="838200" y="192846"/>
            <a:ext cx="10515600" cy="721553"/>
          </a:xfrm>
        </p:spPr>
        <p:txBody>
          <a:bodyPr/>
          <a:lstStyle/>
          <a:p>
            <a:r>
              <a:rPr lang="fr-FR" b="1" dirty="0">
                <a:solidFill>
                  <a:srgbClr val="FF0000"/>
                </a:solidFill>
                <a:latin typeface="Calibri" panose="020F0502020204030204" pitchFamily="34" charset="0"/>
                <a:cs typeface="Calibri" panose="020F0502020204030204" pitchFamily="34" charset="0"/>
              </a:rPr>
              <a:t>1. Le cahier des charges</a:t>
            </a:r>
          </a:p>
        </p:txBody>
      </p:sp>
      <p:sp>
        <p:nvSpPr>
          <p:cNvPr id="3" name="Espace réservé du contenu 2">
            <a:extLst>
              <a:ext uri="{FF2B5EF4-FFF2-40B4-BE49-F238E27FC236}">
                <a16:creationId xmlns="" xmlns:a16="http://schemas.microsoft.com/office/drawing/2014/main" id="{AA1FFAF4-B574-40C8-9B43-2099E64BAAC5}"/>
              </a:ext>
            </a:extLst>
          </p:cNvPr>
          <p:cNvSpPr>
            <a:spLocks noGrp="1"/>
          </p:cNvSpPr>
          <p:nvPr>
            <p:ph idx="1"/>
          </p:nvPr>
        </p:nvSpPr>
        <p:spPr>
          <a:xfrm>
            <a:off x="304799" y="1219200"/>
            <a:ext cx="11675165" cy="5406887"/>
          </a:xfrm>
        </p:spPr>
        <p:txBody>
          <a:bodyPr>
            <a:normAutofit/>
          </a:bodyPr>
          <a:lstStyle/>
          <a:p>
            <a:pPr>
              <a:lnSpc>
                <a:spcPct val="100000"/>
              </a:lnSpc>
              <a:spcBef>
                <a:spcPts val="0"/>
              </a:spcBef>
              <a:spcAft>
                <a:spcPts val="1800"/>
              </a:spcAft>
            </a:pPr>
            <a:r>
              <a:rPr lang="fr-FR" sz="3200" dirty="0"/>
              <a:t>Le cahier des charges doit être établi à la fin de la phase d’avant-projet, si la décision de lancer le projet est prise.</a:t>
            </a:r>
          </a:p>
          <a:p>
            <a:pPr>
              <a:lnSpc>
                <a:spcPct val="100000"/>
              </a:lnSpc>
              <a:spcBef>
                <a:spcPts val="0"/>
              </a:spcBef>
              <a:spcAft>
                <a:spcPts val="1800"/>
              </a:spcAft>
            </a:pPr>
            <a:r>
              <a:rPr lang="fr-FR" sz="3200" dirty="0"/>
              <a:t>Le cahier des charges est un document décrivant, de la façon la plus précise possible, ce qui est attendu du maître d’œuvre (chef de projet) par le maître d’ouvrage.</a:t>
            </a:r>
          </a:p>
          <a:p>
            <a:pPr>
              <a:lnSpc>
                <a:spcPct val="100000"/>
              </a:lnSpc>
              <a:spcBef>
                <a:spcPts val="0"/>
              </a:spcBef>
              <a:spcAft>
                <a:spcPts val="1800"/>
              </a:spcAft>
            </a:pPr>
            <a:r>
              <a:rPr lang="fr-FR" sz="3200" dirty="0"/>
              <a:t>Le cahier des charges doit contenir tous les éléments permettant au maître d’œuvre de juger de la taille du projet et de sa complexité afin d’être en mesure de proposer des solutions adaptées en termes de coût, de délai, de ressources humaines et d’assurance qualité.</a:t>
            </a:r>
          </a:p>
          <a:p>
            <a:endParaRPr lang="fr-FR" dirty="0"/>
          </a:p>
        </p:txBody>
      </p:sp>
    </p:spTree>
    <p:extLst>
      <p:ext uri="{BB962C8B-B14F-4D97-AF65-F5344CB8AC3E}">
        <p14:creationId xmlns:p14="http://schemas.microsoft.com/office/powerpoint/2010/main" val="3244144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D7F330E9-7BE8-4FCB-9E75-0ACE2C5097D6}"/>
              </a:ext>
            </a:extLst>
          </p:cNvPr>
          <p:cNvSpPr>
            <a:spLocks noGrp="1"/>
          </p:cNvSpPr>
          <p:nvPr>
            <p:ph idx="1"/>
          </p:nvPr>
        </p:nvSpPr>
        <p:spPr>
          <a:xfrm>
            <a:off x="228600" y="208858"/>
            <a:ext cx="11777870" cy="6443733"/>
          </a:xfrm>
        </p:spPr>
        <p:txBody>
          <a:bodyPr>
            <a:noAutofit/>
          </a:bodyPr>
          <a:lstStyle/>
          <a:p>
            <a:pPr marL="0" lvl="0" indent="0">
              <a:lnSpc>
                <a:spcPct val="100000"/>
              </a:lnSpc>
              <a:spcBef>
                <a:spcPts val="0"/>
              </a:spcBef>
              <a:spcAft>
                <a:spcPts val="3000"/>
              </a:spcAft>
              <a:buNone/>
            </a:pPr>
            <a:r>
              <a:rPr lang="fr-FR" sz="3200" dirty="0">
                <a:solidFill>
                  <a:prstClr val="black"/>
                </a:solidFill>
              </a:rPr>
              <a:t>Un cahier des charges n’est pas nécessairement statique. Son contenu peut être modifié au cours du projet. </a:t>
            </a:r>
          </a:p>
          <a:p>
            <a:pPr marL="0" lvl="0" indent="0">
              <a:lnSpc>
                <a:spcPct val="100000"/>
              </a:lnSpc>
              <a:spcBef>
                <a:spcPts val="0"/>
              </a:spcBef>
              <a:spcAft>
                <a:spcPts val="1800"/>
              </a:spcAft>
              <a:buNone/>
            </a:pPr>
            <a:r>
              <a:rPr lang="fr-FR" sz="34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Exemple de contenu de cahier des charges (éléments principaux)</a:t>
            </a:r>
            <a:endParaRPr lang="fr-FR" sz="34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800"/>
              </a:spcAft>
              <a:buNone/>
            </a:pPr>
            <a:r>
              <a:rPr lang="fr-FR" sz="3200" dirty="0">
                <a:latin typeface="Segoe UI Symbol" panose="020B0502040204020203" pitchFamily="34" charset="0"/>
                <a:ea typeface="Calibri" panose="020F0502020204030204" pitchFamily="34" charset="0"/>
                <a:cs typeface="Segoe UI Symbol" panose="020B0502040204020203" pitchFamily="34" charset="0"/>
              </a:rPr>
              <a:t>▶</a:t>
            </a:r>
            <a:r>
              <a:rPr lang="fr-FR" sz="3200" dirty="0">
                <a:latin typeface="Calibri" panose="020F0502020204030204" pitchFamily="34" charset="0"/>
                <a:ea typeface="Calibri" panose="020F0502020204030204" pitchFamily="34" charset="0"/>
                <a:cs typeface="Calibri" panose="020F0502020204030204" pitchFamily="34" charset="0"/>
              </a:rPr>
              <a:t> </a:t>
            </a:r>
            <a:r>
              <a:rPr lang="fr-FR" sz="3200" b="1" dirty="0">
                <a:latin typeface="Calibri" panose="020F0502020204030204" pitchFamily="34" charset="0"/>
                <a:ea typeface="Calibri" panose="020F0502020204030204" pitchFamily="34" charset="0"/>
                <a:cs typeface="Times New Roman" panose="02020603050405020304" pitchFamily="18" charset="0"/>
              </a:rPr>
              <a:t> Contexte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800"/>
              </a:spcAft>
              <a:buNone/>
            </a:pPr>
            <a:r>
              <a:rPr lang="fr-FR" sz="3200" dirty="0">
                <a:latin typeface="Calibri" panose="020F0502020204030204" pitchFamily="34" charset="0"/>
                <a:ea typeface="Calibri" panose="020F0502020204030204" pitchFamily="34" charset="0"/>
                <a:cs typeface="Times New Roman" panose="02020603050405020304" pitchFamily="18" charset="0"/>
              </a:rPr>
              <a:t>Un cahier des charges commence généralement par une section décrivant le contexte, c’est-à-dire notamment le positionnement stratégique du projet. </a:t>
            </a:r>
          </a:p>
          <a:p>
            <a:pPr marL="0" indent="0">
              <a:lnSpc>
                <a:spcPct val="100000"/>
              </a:lnSpc>
              <a:spcBef>
                <a:spcPts val="0"/>
              </a:spcBef>
              <a:spcAft>
                <a:spcPts val="1800"/>
              </a:spcAft>
              <a:buNone/>
            </a:pPr>
            <a:r>
              <a:rPr lang="fr-FR" sz="3200" dirty="0">
                <a:latin typeface="Segoe UI Symbol" panose="020B0502040204020203" pitchFamily="34" charset="0"/>
                <a:ea typeface="Calibri" panose="020F0502020204030204" pitchFamily="34" charset="0"/>
                <a:cs typeface="Segoe UI Symbol" panose="020B0502040204020203" pitchFamily="34" charset="0"/>
              </a:rPr>
              <a:t>▶</a:t>
            </a:r>
            <a:r>
              <a:rPr lang="fr-FR" sz="3200" dirty="0">
                <a:latin typeface="Calibri" panose="020F0502020204030204" pitchFamily="34" charset="0"/>
                <a:ea typeface="Calibri" panose="020F0502020204030204" pitchFamily="34" charset="0"/>
                <a:cs typeface="Calibri" panose="020F0502020204030204" pitchFamily="34" charset="0"/>
              </a:rPr>
              <a:t> </a:t>
            </a:r>
            <a:r>
              <a:rPr lang="fr-FR" sz="3200" b="1" dirty="0">
                <a:latin typeface="Calibri" panose="020F0502020204030204" pitchFamily="34" charset="0"/>
                <a:ea typeface="Calibri" panose="020F0502020204030204" pitchFamily="34" charset="0"/>
                <a:cs typeface="Times New Roman" panose="02020603050405020304" pitchFamily="18" charset="0"/>
              </a:rPr>
              <a:t> Objectifs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800"/>
              </a:spcAft>
              <a:buNone/>
            </a:pPr>
            <a:r>
              <a:rPr lang="fr-FR" sz="3200" dirty="0">
                <a:latin typeface="Calibri" panose="020F0502020204030204" pitchFamily="34" charset="0"/>
                <a:ea typeface="Calibri" panose="020F0502020204030204" pitchFamily="34" charset="0"/>
                <a:cs typeface="Times New Roman" panose="02020603050405020304" pitchFamily="18" charset="0"/>
              </a:rPr>
              <a:t>Le cahier des charges doit permettre de comprendre le but recherché, afin de permettre au maître d’œuvre d’en saisir le sens. </a:t>
            </a:r>
            <a:endParaRPr lang="fr-FR" sz="3200" dirty="0"/>
          </a:p>
        </p:txBody>
      </p:sp>
    </p:spTree>
    <p:extLst>
      <p:ext uri="{BB962C8B-B14F-4D97-AF65-F5344CB8AC3E}">
        <p14:creationId xmlns:p14="http://schemas.microsoft.com/office/powerpoint/2010/main" val="344952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E76CF3F9-39B8-4407-80A6-091FD4BB442C}"/>
              </a:ext>
            </a:extLst>
          </p:cNvPr>
          <p:cNvSpPr>
            <a:spLocks noGrp="1"/>
          </p:cNvSpPr>
          <p:nvPr>
            <p:ph idx="1"/>
          </p:nvPr>
        </p:nvSpPr>
        <p:spPr>
          <a:xfrm>
            <a:off x="278295" y="318052"/>
            <a:ext cx="11714921" cy="6400800"/>
          </a:xfrm>
        </p:spPr>
        <p:txBody>
          <a:bodyPr>
            <a:normAutofit lnSpcReduction="10000"/>
          </a:bodyPr>
          <a:lstStyle/>
          <a:p>
            <a:pPr marL="0" indent="0">
              <a:lnSpc>
                <a:spcPct val="107000"/>
              </a:lnSpc>
              <a:spcAft>
                <a:spcPts val="800"/>
              </a:spcAft>
              <a:buNone/>
            </a:pPr>
            <a:r>
              <a:rPr lang="fr-FR" dirty="0">
                <a:latin typeface="Segoe UI Symbol" panose="020B0502040204020203" pitchFamily="34" charset="0"/>
                <a:ea typeface="Calibri" panose="020F0502020204030204" pitchFamily="34" charset="0"/>
                <a:cs typeface="Segoe UI Symbol" panose="020B0502040204020203" pitchFamily="34" charset="0"/>
              </a:rPr>
              <a:t>▶</a:t>
            </a:r>
            <a:r>
              <a:rPr lang="fr-FR" dirty="0">
                <a:latin typeface="Calibri" panose="020F0502020204030204" pitchFamily="34" charset="0"/>
                <a:ea typeface="Calibri" panose="020F0502020204030204" pitchFamily="34" charset="0"/>
                <a:cs typeface="Calibri" panose="020F0502020204030204" pitchFamily="34" charset="0"/>
              </a:rPr>
              <a:t> </a:t>
            </a:r>
            <a:r>
              <a:rPr lang="fr-FR" b="1" dirty="0">
                <a:latin typeface="Calibri" panose="020F0502020204030204" pitchFamily="34" charset="0"/>
                <a:ea typeface="Calibri" panose="020F0502020204030204" pitchFamily="34" charset="0"/>
                <a:cs typeface="Times New Roman" panose="02020603050405020304" pitchFamily="18" charset="0"/>
              </a:rPr>
              <a:t> Périmètre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Le périmètre du projet présente les besoins fonctionnels, techniques et organisationnels ainsi que les contraintes et les exigences. Il définit le nombre de personnes et les ressources qui seront impactées par sa mise en place. </a:t>
            </a:r>
          </a:p>
          <a:p>
            <a:pPr marL="0" indent="0">
              <a:lnSpc>
                <a:spcPct val="107000"/>
              </a:lnSpc>
              <a:spcAft>
                <a:spcPts val="800"/>
              </a:spcAft>
              <a:buNone/>
            </a:pPr>
            <a:r>
              <a:rPr lang="fr-FR" dirty="0">
                <a:latin typeface="Segoe UI Symbol" panose="020B0502040204020203" pitchFamily="34" charset="0"/>
                <a:ea typeface="Calibri" panose="020F0502020204030204" pitchFamily="34" charset="0"/>
                <a:cs typeface="Segoe UI Symbol" panose="020B0502040204020203" pitchFamily="34" charset="0"/>
              </a:rPr>
              <a:t>▶</a:t>
            </a:r>
            <a:r>
              <a:rPr lang="fr-FR" dirty="0">
                <a:latin typeface="Calibri" panose="020F0502020204030204" pitchFamily="34" charset="0"/>
                <a:ea typeface="Calibri" panose="020F0502020204030204" pitchFamily="34" charset="0"/>
                <a:cs typeface="Calibri" panose="020F0502020204030204" pitchFamily="34" charset="0"/>
              </a:rPr>
              <a:t> </a:t>
            </a:r>
            <a:r>
              <a:rPr lang="fr-FR" b="1" dirty="0">
                <a:latin typeface="Calibri" panose="020F0502020204030204" pitchFamily="34" charset="0"/>
                <a:ea typeface="Calibri" panose="020F0502020204030204" pitchFamily="34" charset="0"/>
                <a:cs typeface="Times New Roman" panose="02020603050405020304" pitchFamily="18" charset="0"/>
              </a:rPr>
              <a:t> Prestation et résultats</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Le cahier des charges liste les prestations et les résultats (livrables) attendus.</a:t>
            </a:r>
          </a:p>
          <a:p>
            <a:pPr marL="0" indent="0">
              <a:lnSpc>
                <a:spcPct val="107000"/>
              </a:lnSpc>
              <a:spcAft>
                <a:spcPts val="800"/>
              </a:spcAft>
              <a:buNone/>
            </a:pPr>
            <a:r>
              <a:rPr lang="fr-FR" dirty="0">
                <a:latin typeface="Segoe UI Symbol" panose="020B0502040204020203" pitchFamily="34" charset="0"/>
                <a:ea typeface="Calibri" panose="020F0502020204030204" pitchFamily="34" charset="0"/>
                <a:cs typeface="Segoe UI Symbol" panose="020B0502040204020203" pitchFamily="34" charset="0"/>
              </a:rPr>
              <a:t>▶</a:t>
            </a:r>
            <a:r>
              <a:rPr lang="fr-FR" dirty="0">
                <a:latin typeface="Calibri" panose="020F0502020204030204" pitchFamily="34" charset="0"/>
                <a:ea typeface="Calibri" panose="020F0502020204030204" pitchFamily="34" charset="0"/>
                <a:cs typeface="Calibri" panose="020F0502020204030204" pitchFamily="34" charset="0"/>
              </a:rPr>
              <a:t> </a:t>
            </a:r>
            <a:r>
              <a:rPr lang="fr-FR" b="1" dirty="0">
                <a:latin typeface="Calibri" panose="020F0502020204030204" pitchFamily="34" charset="0"/>
                <a:ea typeface="Calibri" panose="020F0502020204030204" pitchFamily="34" charset="0"/>
                <a:cs typeface="Times New Roman" panose="02020603050405020304" pitchFamily="18" charset="0"/>
              </a:rPr>
              <a:t> Calendrier</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 calendrier souhaité par le maître d’ouvrage doit être très clairement explicité et faire apparaître la date à laquelle le projet devra impérativement être terminé. </a:t>
            </a:r>
          </a:p>
          <a:p>
            <a:r>
              <a:rPr lang="fr-FR" dirty="0">
                <a:latin typeface="Calibri" panose="020F0502020204030204" pitchFamily="34" charset="0"/>
                <a:ea typeface="Calibri" panose="020F0502020204030204" pitchFamily="34" charset="0"/>
                <a:cs typeface="Times New Roman" panose="02020603050405020304" pitchFamily="18" charset="0"/>
              </a:rPr>
              <a:t>Le cahier de charges vit tout au long du projet. Imposer une lecture fastidieuse est le meilleur moyen pour que personne ne l’utilise. </a:t>
            </a:r>
            <a:endParaRPr lang="fr-FR" dirty="0"/>
          </a:p>
        </p:txBody>
      </p:sp>
    </p:spTree>
    <p:extLst>
      <p:ext uri="{BB962C8B-B14F-4D97-AF65-F5344CB8AC3E}">
        <p14:creationId xmlns:p14="http://schemas.microsoft.com/office/powerpoint/2010/main" val="1785373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F883EA6-59B2-43A3-AA7F-AE8C91ECA22C}"/>
              </a:ext>
            </a:extLst>
          </p:cNvPr>
          <p:cNvSpPr>
            <a:spLocks noGrp="1"/>
          </p:cNvSpPr>
          <p:nvPr>
            <p:ph type="title"/>
          </p:nvPr>
        </p:nvSpPr>
        <p:spPr>
          <a:xfrm>
            <a:off x="838200" y="141356"/>
            <a:ext cx="10515600" cy="826053"/>
          </a:xfrm>
        </p:spPr>
        <p:txBody>
          <a:bodyPr>
            <a:noAutofit/>
          </a:bodyPr>
          <a:lstStyle/>
          <a:p>
            <a:r>
              <a:rPr lang="fr-FR" b="1" dirty="0">
                <a:solidFill>
                  <a:srgbClr val="FF0000"/>
                </a:solidFill>
                <a:latin typeface="Calibri" panose="020F0502020204030204" pitchFamily="34" charset="0"/>
                <a:cs typeface="Calibri" panose="020F0502020204030204" pitchFamily="34" charset="0"/>
              </a:rPr>
              <a:t/>
            </a:r>
            <a:br>
              <a:rPr lang="fr-FR" b="1" dirty="0">
                <a:solidFill>
                  <a:srgbClr val="FF0000"/>
                </a:solidFill>
                <a:latin typeface="Calibri" panose="020F0502020204030204" pitchFamily="34" charset="0"/>
                <a:cs typeface="Calibri" panose="020F0502020204030204" pitchFamily="34" charset="0"/>
              </a:rPr>
            </a:br>
            <a:r>
              <a:rPr lang="fr-FR" b="1" dirty="0">
                <a:solidFill>
                  <a:srgbClr val="FF0000"/>
                </a:solidFill>
                <a:latin typeface="Calibri" panose="020F0502020204030204" pitchFamily="34" charset="0"/>
                <a:cs typeface="Calibri" panose="020F0502020204030204" pitchFamily="34" charset="0"/>
              </a:rPr>
              <a:t>2. La note de cadrage</a:t>
            </a:r>
            <a:r>
              <a:rPr lang="fr-FR" dirty="0">
                <a:latin typeface="Calibri" panose="020F0502020204030204" pitchFamily="34" charset="0"/>
                <a:cs typeface="Calibri" panose="020F0502020204030204" pitchFamily="34" charset="0"/>
              </a:rPr>
              <a:t/>
            </a:r>
            <a:br>
              <a:rPr lang="fr-FR" dirty="0">
                <a:latin typeface="Calibri" panose="020F0502020204030204" pitchFamily="34" charset="0"/>
                <a:cs typeface="Calibri" panose="020F0502020204030204" pitchFamily="34" charset="0"/>
              </a:rPr>
            </a:br>
            <a:endParaRPr lang="fr-FR" dirty="0">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 xmlns:a16="http://schemas.microsoft.com/office/drawing/2014/main" id="{62A39121-4B6B-4975-ACCA-F7BE25D838B5}"/>
              </a:ext>
            </a:extLst>
          </p:cNvPr>
          <p:cNvSpPr>
            <a:spLocks noGrp="1"/>
          </p:cNvSpPr>
          <p:nvPr>
            <p:ph idx="1"/>
          </p:nvPr>
        </p:nvSpPr>
        <p:spPr>
          <a:xfrm>
            <a:off x="294861" y="1253330"/>
            <a:ext cx="11658600" cy="5463314"/>
          </a:xfrm>
        </p:spPr>
        <p:txBody>
          <a:bodyPr>
            <a:normAutofit fontScale="92500" lnSpcReduction="20000"/>
          </a:bodyPr>
          <a:lstStyle/>
          <a:p>
            <a:pPr marL="0" indent="0">
              <a:lnSpc>
                <a:spcPct val="107000"/>
              </a:lnSpc>
              <a:spcAft>
                <a:spcPts val="800"/>
              </a:spcAft>
              <a:buNone/>
            </a:pPr>
            <a:r>
              <a:rPr lang="fr-FR" sz="4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2.1 Définition</a:t>
            </a:r>
            <a:endParaRPr lang="fr-FR" sz="4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4000" dirty="0">
                <a:latin typeface="Calibri" panose="020F0502020204030204" pitchFamily="34" charset="0"/>
                <a:ea typeface="Calibri" panose="020F0502020204030204" pitchFamily="34" charset="0"/>
                <a:cs typeface="Times New Roman" panose="02020603050405020304" pitchFamily="18" charset="0"/>
              </a:rPr>
              <a:t>La </a:t>
            </a:r>
            <a:r>
              <a:rPr lang="fr-FR" sz="4000" b="1" dirty="0">
                <a:latin typeface="Calibri" panose="020F0502020204030204" pitchFamily="34" charset="0"/>
                <a:ea typeface="Calibri" panose="020F0502020204030204" pitchFamily="34" charset="0"/>
                <a:cs typeface="Times New Roman" panose="02020603050405020304" pitchFamily="18" charset="0"/>
              </a:rPr>
              <a:t>note de cadrage</a:t>
            </a:r>
            <a:r>
              <a:rPr lang="fr-FR" sz="4000" dirty="0">
                <a:latin typeface="Calibri" panose="020F0502020204030204" pitchFamily="34" charset="0"/>
                <a:ea typeface="Calibri" panose="020F0502020204030204" pitchFamily="34" charset="0"/>
                <a:cs typeface="Times New Roman" panose="02020603050405020304" pitchFamily="18" charset="0"/>
              </a:rPr>
              <a:t> est un </a:t>
            </a:r>
            <a:r>
              <a:rPr lang="fr-FR" sz="4000" b="1" dirty="0">
                <a:latin typeface="Calibri" panose="020F0502020204030204" pitchFamily="34" charset="0"/>
                <a:ea typeface="Calibri" panose="020F0502020204030204" pitchFamily="34" charset="0"/>
                <a:cs typeface="Times New Roman" panose="02020603050405020304" pitchFamily="18" charset="0"/>
              </a:rPr>
              <a:t>document de synthèse</a:t>
            </a:r>
            <a:r>
              <a:rPr lang="fr-FR" sz="4000" dirty="0">
                <a:latin typeface="Calibri" panose="020F0502020204030204" pitchFamily="34" charset="0"/>
                <a:ea typeface="Calibri" panose="020F0502020204030204" pitchFamily="34" charset="0"/>
                <a:cs typeface="Times New Roman" panose="02020603050405020304" pitchFamily="18" charset="0"/>
              </a:rPr>
              <a:t> qui consiste à </a:t>
            </a:r>
            <a:r>
              <a:rPr lang="fr-FR" sz="4000" b="1" dirty="0">
                <a:latin typeface="Calibri" panose="020F0502020204030204" pitchFamily="34" charset="0"/>
                <a:ea typeface="Calibri" panose="020F0502020204030204" pitchFamily="34" charset="0"/>
                <a:cs typeface="Times New Roman" panose="02020603050405020304" pitchFamily="18" charset="0"/>
              </a:rPr>
              <a:t>expliquer</a:t>
            </a:r>
            <a:r>
              <a:rPr lang="fr-FR" sz="4000" dirty="0">
                <a:latin typeface="Calibri" panose="020F0502020204030204" pitchFamily="34" charset="0"/>
                <a:ea typeface="Calibri" panose="020F0502020204030204" pitchFamily="34" charset="0"/>
                <a:cs typeface="Times New Roman" panose="02020603050405020304" pitchFamily="18" charset="0"/>
              </a:rPr>
              <a:t> succinctement et clairement</a:t>
            </a:r>
            <a:r>
              <a:rPr lang="fr-FR" sz="4000" b="1" dirty="0">
                <a:latin typeface="Calibri" panose="020F0502020204030204" pitchFamily="34" charset="0"/>
                <a:ea typeface="Calibri" panose="020F0502020204030204" pitchFamily="34" charset="0"/>
                <a:cs typeface="Times New Roman" panose="02020603050405020304" pitchFamily="18" charset="0"/>
              </a:rPr>
              <a:t> l’idée d’un projet</a:t>
            </a:r>
            <a:r>
              <a:rPr lang="fr-FR" sz="40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4000" dirty="0">
                <a:latin typeface="Calibri" panose="020F0502020204030204" pitchFamily="34" charset="0"/>
                <a:ea typeface="Calibri" panose="020F0502020204030204" pitchFamily="34" charset="0"/>
                <a:cs typeface="Times New Roman" panose="02020603050405020304" pitchFamily="18" charset="0"/>
              </a:rPr>
              <a:t>Son objectif est de rendre l’idée du projet compréhensible à tous.</a:t>
            </a:r>
          </a:p>
          <a:p>
            <a:pPr>
              <a:lnSpc>
                <a:spcPct val="107000"/>
              </a:lnSpc>
              <a:spcAft>
                <a:spcPts val="800"/>
              </a:spcAft>
            </a:pPr>
            <a:r>
              <a:rPr lang="fr-FR" sz="4000" dirty="0">
                <a:latin typeface="Calibri" panose="020F0502020204030204" pitchFamily="34" charset="0"/>
                <a:ea typeface="Calibri" panose="020F0502020204030204" pitchFamily="34" charset="0"/>
                <a:cs typeface="Times New Roman" panose="02020603050405020304" pitchFamily="18" charset="0"/>
              </a:rPr>
              <a:t>Une bonne note de cadrage est un document qu’une personne totalement externe au projet peut comprendre globalement et en tirer une idée générale du projet décrit.</a:t>
            </a:r>
          </a:p>
          <a:p>
            <a:pPr marL="0" indent="0">
              <a:lnSpc>
                <a:spcPct val="120000"/>
              </a:lnSpc>
              <a:spcBef>
                <a:spcPts val="0"/>
              </a:spcBef>
              <a:spcAft>
                <a:spcPts val="1200"/>
              </a:spcAft>
              <a:buNone/>
            </a:pPr>
            <a:endParaRPr lang="fr-FR" sz="4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66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9469748-78D7-4451-953A-80A2C2A7E9EB}"/>
              </a:ext>
            </a:extLst>
          </p:cNvPr>
          <p:cNvSpPr>
            <a:spLocks noGrp="1"/>
          </p:cNvSpPr>
          <p:nvPr>
            <p:ph type="title"/>
          </p:nvPr>
        </p:nvSpPr>
        <p:spPr>
          <a:xfrm>
            <a:off x="838200" y="78753"/>
            <a:ext cx="10515600" cy="602284"/>
          </a:xfrm>
        </p:spPr>
        <p:txBody>
          <a:bodyPr>
            <a:normAutofit fontScale="90000"/>
          </a:bodyPr>
          <a:lstStyle/>
          <a:p>
            <a:r>
              <a:rPr lang="fr-F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2.2 Les objectifs de la note de cadrage</a:t>
            </a:r>
            <a:endParaRPr lang="fr-FR" dirty="0">
              <a:solidFill>
                <a:srgbClr val="0070C0"/>
              </a:solidFill>
            </a:endParaRPr>
          </a:p>
        </p:txBody>
      </p:sp>
      <p:sp>
        <p:nvSpPr>
          <p:cNvPr id="3" name="Espace réservé du contenu 2">
            <a:extLst>
              <a:ext uri="{FF2B5EF4-FFF2-40B4-BE49-F238E27FC236}">
                <a16:creationId xmlns="" xmlns:a16="http://schemas.microsoft.com/office/drawing/2014/main" id="{01EA82D9-A33B-4AD0-80C8-10AF64BB89CA}"/>
              </a:ext>
            </a:extLst>
          </p:cNvPr>
          <p:cNvSpPr>
            <a:spLocks noGrp="1"/>
          </p:cNvSpPr>
          <p:nvPr>
            <p:ph idx="1"/>
          </p:nvPr>
        </p:nvSpPr>
        <p:spPr>
          <a:xfrm>
            <a:off x="284922" y="1491630"/>
            <a:ext cx="11622156" cy="5287617"/>
          </a:xfrm>
        </p:spPr>
        <p:txBody>
          <a:bodyPr>
            <a:normAutofit fontScale="85000" lnSpcReduction="10000"/>
          </a:bodyPr>
          <a:lstStyle/>
          <a:p>
            <a:pPr marL="0" indent="0">
              <a:lnSpc>
                <a:spcPct val="100000"/>
              </a:lnSpc>
              <a:spcBef>
                <a:spcPts val="0"/>
              </a:spcBef>
              <a:spcAft>
                <a:spcPts val="1800"/>
              </a:spcAft>
              <a:buNone/>
            </a:pPr>
            <a:r>
              <a:rPr lang="fr-FR" sz="38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Note de cadrage : document qui contient toutes les informations nécessaires au chef de projet pour prendre en main le projet.</a:t>
            </a:r>
          </a:p>
          <a:p>
            <a:pPr>
              <a:lnSpc>
                <a:spcPct val="100000"/>
              </a:lnSpc>
              <a:spcBef>
                <a:spcPts val="0"/>
              </a:spcBef>
              <a:spcAft>
                <a:spcPts val="1800"/>
              </a:spcAft>
            </a:pPr>
            <a:r>
              <a:rPr lang="fr-FR" sz="3900" dirty="0">
                <a:latin typeface="Calibri" panose="020F0502020204030204" pitchFamily="34" charset="0"/>
                <a:ea typeface="Calibri" panose="020F0502020204030204" pitchFamily="34" charset="0"/>
                <a:cs typeface="Times New Roman" panose="02020603050405020304" pitchFamily="18" charset="0"/>
              </a:rPr>
              <a:t>La note de cadrage est issue de la rencontre du commanditaire (le maître d’ouvrage) et du chef de projet : la réunion de cadrage.</a:t>
            </a:r>
          </a:p>
          <a:p>
            <a:pPr>
              <a:lnSpc>
                <a:spcPct val="100000"/>
              </a:lnSpc>
              <a:spcBef>
                <a:spcPts val="0"/>
              </a:spcBef>
              <a:spcAft>
                <a:spcPts val="1200"/>
              </a:spcAft>
            </a:pPr>
            <a:r>
              <a:rPr lang="fr-FR" sz="3900" dirty="0">
                <a:latin typeface="Calibri" panose="020F0502020204030204" pitchFamily="34" charset="0"/>
                <a:ea typeface="Calibri" panose="020F0502020204030204" pitchFamily="34" charset="0"/>
                <a:cs typeface="Times New Roman" panose="02020603050405020304" pitchFamily="18" charset="0"/>
              </a:rPr>
              <a:t>Elle permet au commanditaire et au chef de projet de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synchroniser leurs visions du projet (partir dans la même direction)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définir les règles de fonctionnement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établir un intérêt mutuel au projet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s’entendre sur une organisation commune.</a:t>
            </a:r>
          </a:p>
          <a:p>
            <a:endParaRPr lang="fr-FR" dirty="0"/>
          </a:p>
        </p:txBody>
      </p:sp>
    </p:spTree>
    <p:extLst>
      <p:ext uri="{BB962C8B-B14F-4D97-AF65-F5344CB8AC3E}">
        <p14:creationId xmlns:p14="http://schemas.microsoft.com/office/powerpoint/2010/main" val="1349556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4A1D34B0-B8EE-404D-B969-E011A0C2BCCD}"/>
              </a:ext>
            </a:extLst>
          </p:cNvPr>
          <p:cNvSpPr>
            <a:spLocks noGrp="1"/>
          </p:cNvSpPr>
          <p:nvPr>
            <p:ph idx="1"/>
          </p:nvPr>
        </p:nvSpPr>
        <p:spPr>
          <a:xfrm>
            <a:off x="424070" y="450573"/>
            <a:ext cx="11476382" cy="6202017"/>
          </a:xfrm>
        </p:spPr>
        <p:txBody>
          <a:bodyPr>
            <a:normAutofit/>
          </a:bodyPr>
          <a:lstStyle/>
          <a:p>
            <a:pPr marL="0" indent="0">
              <a:lnSpc>
                <a:spcPct val="107000"/>
              </a:lnSpc>
              <a:spcAft>
                <a:spcPts val="800"/>
              </a:spcAft>
              <a:buNone/>
            </a:pPr>
            <a:r>
              <a:rPr lang="fr-FR" sz="3600" dirty="0">
                <a:latin typeface="Calibri" panose="020F0502020204030204" pitchFamily="34" charset="0"/>
                <a:ea typeface="Calibri" panose="020F0502020204030204" pitchFamily="34" charset="0"/>
                <a:cs typeface="Times New Roman" panose="02020603050405020304" pitchFamily="18" charset="0"/>
              </a:rPr>
              <a:t>La note de cadrage </a:t>
            </a:r>
            <a:r>
              <a:rPr lang="fr-FR" sz="3600" b="1" dirty="0">
                <a:latin typeface="Calibri" panose="020F0502020204030204" pitchFamily="34" charset="0"/>
                <a:ea typeface="Calibri" panose="020F0502020204030204" pitchFamily="34" charset="0"/>
                <a:cs typeface="Times New Roman" panose="02020603050405020304" pitchFamily="18" charset="0"/>
              </a:rPr>
              <a:t>contient</a:t>
            </a:r>
            <a:r>
              <a:rPr lang="fr-FR" sz="3600" dirty="0">
                <a:latin typeface="Calibri" panose="020F0502020204030204" pitchFamily="34" charset="0"/>
                <a:ea typeface="Calibri" panose="020F0502020204030204" pitchFamily="34" charset="0"/>
                <a:cs typeface="Times New Roman" panose="02020603050405020304" pitchFamily="18" charset="0"/>
              </a:rPr>
              <a:t> toutes les </a:t>
            </a:r>
            <a:r>
              <a:rPr lang="fr-FR" sz="3600" b="1" dirty="0">
                <a:latin typeface="Calibri" panose="020F0502020204030204" pitchFamily="34" charset="0"/>
                <a:ea typeface="Calibri" panose="020F0502020204030204" pitchFamily="34" charset="0"/>
                <a:cs typeface="Times New Roman" panose="02020603050405020304" pitchFamily="18" charset="0"/>
              </a:rPr>
              <a:t>informations</a:t>
            </a:r>
            <a:r>
              <a:rPr lang="fr-FR" sz="3600" dirty="0">
                <a:latin typeface="Calibri" panose="020F0502020204030204" pitchFamily="34" charset="0"/>
                <a:ea typeface="Calibri" panose="020F0502020204030204" pitchFamily="34" charset="0"/>
                <a:cs typeface="Times New Roman" panose="02020603050405020304" pitchFamily="18" charset="0"/>
              </a:rPr>
              <a:t> qui sont </a:t>
            </a:r>
            <a:r>
              <a:rPr lang="fr-FR" sz="3600" b="1" dirty="0">
                <a:latin typeface="Calibri" panose="020F0502020204030204" pitchFamily="34" charset="0"/>
                <a:ea typeface="Calibri" panose="020F0502020204030204" pitchFamily="34" charset="0"/>
                <a:cs typeface="Times New Roman" panose="02020603050405020304" pitchFamily="18" charset="0"/>
              </a:rPr>
              <a:t>nécessaires au chef de projet</a:t>
            </a:r>
            <a:r>
              <a:rPr lang="fr-FR" sz="3600" dirty="0">
                <a:latin typeface="Calibri" panose="020F0502020204030204" pitchFamily="34" charset="0"/>
                <a:ea typeface="Calibri" panose="020F0502020204030204" pitchFamily="34" charset="0"/>
                <a:cs typeface="Times New Roman" panose="02020603050405020304" pitchFamily="18" charset="0"/>
              </a:rPr>
              <a:t> pour </a:t>
            </a:r>
            <a:r>
              <a:rPr lang="fr-FR" sz="3600" b="1" dirty="0">
                <a:latin typeface="Calibri" panose="020F0502020204030204" pitchFamily="34" charset="0"/>
                <a:ea typeface="Calibri" panose="020F0502020204030204" pitchFamily="34" charset="0"/>
                <a:cs typeface="Times New Roman" panose="02020603050405020304" pitchFamily="18" charset="0"/>
              </a:rPr>
              <a:t>prendre en main le projet</a:t>
            </a:r>
            <a:r>
              <a:rPr lang="fr-FR" sz="3600" dirty="0">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Quel est le projet ?</a:t>
            </a:r>
          </a:p>
          <a:p>
            <a:pPr mar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À quoi sert le projet ?</a:t>
            </a:r>
          </a:p>
          <a:p>
            <a:pPr marL="0" lvl="0" indent="0">
              <a:lnSpc>
                <a:spcPct val="107000"/>
              </a:lnSpc>
              <a:spcAft>
                <a:spcPts val="800"/>
              </a:spcAft>
              <a:buSzPts val="1000"/>
              <a:buNone/>
              <a:tabLst>
                <a:tab pos="457200" algn="l"/>
              </a:tabLst>
            </a:pPr>
            <a:r>
              <a:rPr lang="fr-FR" sz="3600" dirty="0" smtClean="0">
                <a:latin typeface="Calibri" panose="020F0502020204030204" pitchFamily="34" charset="0"/>
                <a:ea typeface="Calibri" panose="020F0502020204030204" pitchFamily="34" charset="0"/>
                <a:cs typeface="Times New Roman" panose="02020603050405020304" pitchFamily="18" charset="0"/>
              </a:rPr>
              <a:t>Quels </a:t>
            </a:r>
            <a:r>
              <a:rPr lang="fr-FR" sz="3600" dirty="0">
                <a:latin typeface="Calibri" panose="020F0502020204030204" pitchFamily="34" charset="0"/>
                <a:ea typeface="Calibri" panose="020F0502020204030204" pitchFamily="34" charset="0"/>
                <a:cs typeface="Times New Roman" panose="02020603050405020304" pitchFamily="18" charset="0"/>
              </a:rPr>
              <a:t>sont les objectifs ?</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Quel est le délai ?</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Quel est le budget </a:t>
            </a:r>
            <a:r>
              <a:rPr lang="fr-FR" sz="3600" dirty="0" smtClean="0">
                <a:latin typeface="Calibri" panose="020F0502020204030204" pitchFamily="34" charset="0"/>
                <a:ea typeface="Calibri" panose="020F0502020204030204" pitchFamily="34" charset="0"/>
                <a:cs typeface="Times New Roman" panose="02020603050405020304" pitchFamily="18" charset="0"/>
              </a:rPr>
              <a:t>?</a:t>
            </a:r>
            <a:endParaRPr lang="fr-FR"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1034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20C305E-1621-450D-8EE8-1B8C5DC0D452}"/>
              </a:ext>
            </a:extLst>
          </p:cNvPr>
          <p:cNvSpPr>
            <a:spLocks noGrp="1"/>
          </p:cNvSpPr>
          <p:nvPr>
            <p:ph type="title"/>
          </p:nvPr>
        </p:nvSpPr>
        <p:spPr>
          <a:xfrm>
            <a:off x="838200" y="126587"/>
            <a:ext cx="10515600" cy="801066"/>
          </a:xfrm>
        </p:spPr>
        <p:txBody>
          <a:bodyPr>
            <a:normAutofit/>
          </a:bodyPr>
          <a:lstStyle/>
          <a:p>
            <a:r>
              <a:rPr lang="fr-FR" b="1" dirty="0">
                <a:solidFill>
                  <a:srgbClr val="FF0000"/>
                </a:solidFill>
                <a:latin typeface="Calibri" panose="020F0502020204030204"/>
                <a:ea typeface="+mn-ea"/>
                <a:cs typeface="+mn-cs"/>
              </a:rPr>
              <a:t>3. Le descriptif du projet</a:t>
            </a:r>
            <a:endParaRPr lang="fr-FR" b="1" dirty="0">
              <a:solidFill>
                <a:srgbClr val="FF0000"/>
              </a:solidFill>
            </a:endParaRPr>
          </a:p>
        </p:txBody>
      </p:sp>
      <p:sp>
        <p:nvSpPr>
          <p:cNvPr id="3" name="Espace réservé du contenu 2">
            <a:extLst>
              <a:ext uri="{FF2B5EF4-FFF2-40B4-BE49-F238E27FC236}">
                <a16:creationId xmlns="" xmlns:a16="http://schemas.microsoft.com/office/drawing/2014/main" id="{5B2A4661-AD0D-480E-90FD-E83CDB5FF018}"/>
              </a:ext>
            </a:extLst>
          </p:cNvPr>
          <p:cNvSpPr>
            <a:spLocks noGrp="1"/>
          </p:cNvSpPr>
          <p:nvPr>
            <p:ph idx="1"/>
          </p:nvPr>
        </p:nvSpPr>
        <p:spPr>
          <a:xfrm>
            <a:off x="318052" y="1391478"/>
            <a:ext cx="11701670" cy="5339935"/>
          </a:xfrm>
        </p:spPr>
        <p:txBody>
          <a:bodyPr>
            <a:normAutofit lnSpcReduction="10000"/>
          </a:bodyPr>
          <a:lstStyle/>
          <a:p>
            <a:pPr marL="0" indent="0">
              <a:lnSpc>
                <a:spcPct val="107000"/>
              </a:lnSpc>
              <a:spcAft>
                <a:spcPts val="800"/>
              </a:spcAft>
              <a:buNone/>
            </a:pPr>
            <a:r>
              <a:rPr lang="fr-FR" sz="36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3.1 Définition</a:t>
            </a:r>
            <a:endParaRPr lang="fr-FR" sz="3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3600" dirty="0">
                <a:latin typeface="Calibri" panose="020F0502020204030204" pitchFamily="34" charset="0"/>
                <a:ea typeface="Calibri" panose="020F0502020204030204" pitchFamily="34" charset="0"/>
                <a:cs typeface="Times New Roman" panose="02020603050405020304" pitchFamily="18" charset="0"/>
              </a:rPr>
              <a:t>Le </a:t>
            </a:r>
            <a:r>
              <a:rPr lang="fr-FR" sz="3600" b="1" dirty="0">
                <a:latin typeface="Calibri" panose="020F0502020204030204" pitchFamily="34" charset="0"/>
                <a:ea typeface="Calibri" panose="020F0502020204030204" pitchFamily="34" charset="0"/>
                <a:cs typeface="Times New Roman" panose="02020603050405020304" pitchFamily="18" charset="0"/>
              </a:rPr>
              <a:t>descriptif du projet</a:t>
            </a:r>
            <a:r>
              <a:rPr lang="fr-FR" sz="3600" dirty="0">
                <a:latin typeface="Calibri" panose="020F0502020204030204" pitchFamily="34" charset="0"/>
                <a:ea typeface="Calibri" panose="020F0502020204030204" pitchFamily="34" charset="0"/>
                <a:cs typeface="Times New Roman" panose="02020603050405020304" pitchFamily="18" charset="0"/>
              </a:rPr>
              <a:t> (ou PRODOC = </a:t>
            </a:r>
            <a:r>
              <a:rPr lang="fr-FR" sz="3600" i="1" dirty="0" err="1">
                <a:latin typeface="Calibri" panose="020F0502020204030204" pitchFamily="34" charset="0"/>
                <a:ea typeface="Calibri" panose="020F0502020204030204" pitchFamily="34" charset="0"/>
                <a:cs typeface="Times New Roman" panose="02020603050405020304" pitchFamily="18" charset="0"/>
              </a:rPr>
              <a:t>project</a:t>
            </a:r>
            <a:r>
              <a:rPr lang="fr-FR" sz="3600" i="1" dirty="0">
                <a:latin typeface="Calibri" panose="020F0502020204030204" pitchFamily="34" charset="0"/>
                <a:ea typeface="Calibri" panose="020F0502020204030204" pitchFamily="34" charset="0"/>
                <a:cs typeface="Times New Roman" panose="02020603050405020304" pitchFamily="18" charset="0"/>
              </a:rPr>
              <a:t> document</a:t>
            </a:r>
            <a:r>
              <a:rPr lang="fr-FR" sz="3600" dirty="0">
                <a:latin typeface="Calibri" panose="020F0502020204030204" pitchFamily="34" charset="0"/>
                <a:ea typeface="Calibri" panose="020F0502020204030204" pitchFamily="34" charset="0"/>
                <a:cs typeface="Times New Roman" panose="02020603050405020304" pitchFamily="18" charset="0"/>
              </a:rPr>
              <a:t>) est un </a:t>
            </a:r>
            <a:r>
              <a:rPr lang="fr-FR" sz="3600" b="1" dirty="0">
                <a:latin typeface="Calibri" panose="020F0502020204030204" pitchFamily="34" charset="0"/>
                <a:ea typeface="Calibri" panose="020F0502020204030204" pitchFamily="34" charset="0"/>
                <a:cs typeface="Times New Roman" panose="02020603050405020304" pitchFamily="18" charset="0"/>
              </a:rPr>
              <a:t>document qui détaille avec précision le projet</a:t>
            </a:r>
            <a:r>
              <a:rPr lang="fr-FR" sz="3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3600" dirty="0">
                <a:latin typeface="Calibri" panose="020F0502020204030204" pitchFamily="34" charset="0"/>
                <a:ea typeface="Calibri" panose="020F0502020204030204" pitchFamily="34" charset="0"/>
                <a:cs typeface="Times New Roman" panose="02020603050405020304" pitchFamily="18" charset="0"/>
              </a:rPr>
              <a:t>Il est rédigé par le chef et/ou le promoteur de projet dès le lancement du projet pour toutes les personnes appelées à y travailler, ainsi que la hiérarchie et les chefs de service concernés. </a:t>
            </a:r>
          </a:p>
          <a:p>
            <a:pPr>
              <a:lnSpc>
                <a:spcPct val="107000"/>
              </a:lnSpc>
              <a:spcAft>
                <a:spcPts val="800"/>
              </a:spcAft>
            </a:pPr>
            <a:r>
              <a:rPr lang="fr-FR" sz="3600" dirty="0">
                <a:latin typeface="Calibri" panose="020F0502020204030204" pitchFamily="34" charset="0"/>
                <a:ea typeface="Calibri" panose="020F0502020204030204" pitchFamily="34" charset="0"/>
                <a:cs typeface="Times New Roman" panose="02020603050405020304" pitchFamily="18" charset="0"/>
              </a:rPr>
              <a:t>C’est un document de référence à usage strictement interne.</a:t>
            </a:r>
          </a:p>
          <a:p>
            <a:endParaRPr lang="fr-FR" dirty="0"/>
          </a:p>
        </p:txBody>
      </p:sp>
    </p:spTree>
    <p:extLst>
      <p:ext uri="{BB962C8B-B14F-4D97-AF65-F5344CB8AC3E}">
        <p14:creationId xmlns:p14="http://schemas.microsoft.com/office/powerpoint/2010/main" val="21456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220F3AD4-DF6B-420A-9A3A-33808504CD0E}"/>
              </a:ext>
            </a:extLst>
          </p:cNvPr>
          <p:cNvSpPr>
            <a:spLocks noGrp="1"/>
          </p:cNvSpPr>
          <p:nvPr>
            <p:ph idx="1"/>
          </p:nvPr>
        </p:nvSpPr>
        <p:spPr>
          <a:xfrm>
            <a:off x="245165" y="119269"/>
            <a:ext cx="11701670" cy="6639340"/>
          </a:xfrm>
        </p:spPr>
        <p:txBody>
          <a:bodyPr>
            <a:noAutofit/>
          </a:bodyPr>
          <a:lstStyle/>
          <a:p>
            <a:pPr marL="0" indent="0">
              <a:lnSpc>
                <a:spcPct val="100000"/>
              </a:lnSpc>
              <a:spcBef>
                <a:spcPts val="0"/>
              </a:spcBef>
              <a:spcAft>
                <a:spcPts val="1200"/>
              </a:spcAft>
              <a:buNone/>
            </a:pPr>
            <a:r>
              <a:rPr lang="fr-FR" dirty="0">
                <a:latin typeface="Calibri" panose="020F0502020204030204" pitchFamily="34" charset="0"/>
                <a:ea typeface="Calibri" panose="020F0502020204030204" pitchFamily="34" charset="0"/>
                <a:cs typeface="Times New Roman" panose="02020603050405020304" pitchFamily="18" charset="0"/>
              </a:rPr>
              <a:t>Il décrit le projet en termes de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finalité</a:t>
            </a:r>
            <a:r>
              <a:rPr lang="fr-FR" dirty="0">
                <a:latin typeface="Calibri" panose="020F0502020204030204" pitchFamily="34" charset="0"/>
                <a:ea typeface="Calibri" panose="020F0502020204030204" pitchFamily="34" charset="0"/>
                <a:cs typeface="Times New Roman" panose="02020603050405020304" pitchFamily="18" charset="0"/>
              </a:rPr>
              <a:t> : elle se définit par un objectif global et un ou des objectifs spécifiques. Les objectifs du projet doivent être précisés sans ambiguïté : coût, performances (indicateurs qualité) et délai du projet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actions </a:t>
            </a:r>
            <a:r>
              <a:rPr lang="fr-FR" dirty="0">
                <a:latin typeface="Calibri" panose="020F0502020204030204" pitchFamily="34" charset="0"/>
                <a:ea typeface="Calibri" panose="020F0502020204030204" pitchFamily="34" charset="0"/>
                <a:cs typeface="Times New Roman" panose="02020603050405020304" pitchFamily="18" charset="0"/>
              </a:rPr>
              <a:t>(succession d’actions cohérentes afférente aux objectifs du projet)</a:t>
            </a:r>
            <a:r>
              <a:rPr lang="fr-FR" b="1" dirty="0">
                <a:latin typeface="Calibri" panose="020F0502020204030204" pitchFamily="34"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ressources </a:t>
            </a:r>
            <a:r>
              <a:rPr lang="fr-FR" dirty="0">
                <a:latin typeface="Calibri" panose="020F0502020204030204" pitchFamily="34" charset="0"/>
                <a:ea typeface="Calibri" panose="020F0502020204030204" pitchFamily="34" charset="0"/>
                <a:cs typeface="Times New Roman" panose="02020603050405020304" pitchFamily="18" charset="0"/>
              </a:rPr>
              <a:t>(humaines, matérielles, financières, etc.)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organisation </a:t>
            </a:r>
            <a:r>
              <a:rPr lang="fr-FR" dirty="0">
                <a:latin typeface="Calibri" panose="020F0502020204030204" pitchFamily="34" charset="0"/>
                <a:ea typeface="Calibri" panose="020F0502020204030204" pitchFamily="34" charset="0"/>
                <a:cs typeface="Times New Roman" panose="02020603050405020304" pitchFamily="18" charset="0"/>
              </a:rPr>
              <a:t>(programmation des actions)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risques : </a:t>
            </a:r>
            <a:r>
              <a:rPr lang="fr-FR" dirty="0">
                <a:latin typeface="Calibri" panose="020F0502020204030204" pitchFamily="34" charset="0"/>
                <a:ea typeface="Calibri" panose="020F0502020204030204" pitchFamily="34" charset="0"/>
                <a:cs typeface="Times New Roman" panose="02020603050405020304" pitchFamily="18" charset="0"/>
              </a:rPr>
              <a:t>le recensement des risques est réalisé dès le début du projet, en fonction des objectifs, des exigences et du contexte du projet : contraintes de délais et de budget, environnement, organisation…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contraintes</a:t>
            </a:r>
            <a:r>
              <a:rPr lang="fr-FR" dirty="0">
                <a:latin typeface="Calibri" panose="020F0502020204030204" pitchFamily="34" charset="0"/>
                <a:ea typeface="Calibri" panose="020F0502020204030204" pitchFamily="34" charset="0"/>
                <a:cs typeface="Times New Roman" panose="02020603050405020304" pitchFamily="18" charset="0"/>
              </a:rPr>
              <a:t> (normes, règlements, etc.).</a:t>
            </a:r>
          </a:p>
          <a:p>
            <a:pPr marL="0" indent="0">
              <a:lnSpc>
                <a:spcPct val="100000"/>
              </a:lnSpc>
              <a:spcBef>
                <a:spcPts val="0"/>
              </a:spcBef>
              <a:spcAft>
                <a:spcPts val="1200"/>
              </a:spcAft>
              <a:buNone/>
            </a:pPr>
            <a:r>
              <a:rPr lang="fr-FR" dirty="0">
                <a:latin typeface="Calibri" panose="020F0502020204030204" pitchFamily="34" charset="0"/>
                <a:ea typeface="Calibri" panose="020F0502020204030204" pitchFamily="34" charset="0"/>
                <a:cs typeface="Times New Roman" panose="02020603050405020304" pitchFamily="18" charset="0"/>
              </a:rPr>
              <a:t>Le descriptif du projet </a:t>
            </a:r>
            <a:r>
              <a:rPr lang="fr-FR" b="1" dirty="0">
                <a:latin typeface="Calibri" panose="020F0502020204030204" pitchFamily="34" charset="0"/>
                <a:ea typeface="Calibri" panose="020F0502020204030204" pitchFamily="34" charset="0"/>
                <a:cs typeface="Times New Roman" panose="02020603050405020304" pitchFamily="18" charset="0"/>
              </a:rPr>
              <a:t>sert de base </a:t>
            </a:r>
            <a:r>
              <a:rPr lang="fr-FR" dirty="0">
                <a:latin typeface="Calibri" panose="020F0502020204030204" pitchFamily="34" charset="0"/>
                <a:ea typeface="Calibri" panose="020F0502020204030204" pitchFamily="34" charset="0"/>
                <a:cs typeface="Times New Roman" panose="02020603050405020304" pitchFamily="18" charset="0"/>
              </a:rPr>
              <a:t>à la</a:t>
            </a:r>
            <a:r>
              <a:rPr lang="fr-FR" b="1" dirty="0">
                <a:latin typeface="Calibri" panose="020F0502020204030204" pitchFamily="34" charset="0"/>
                <a:ea typeface="Calibri" panose="020F0502020204030204" pitchFamily="34" charset="0"/>
                <a:cs typeface="Times New Roman" panose="02020603050405020304" pitchFamily="18" charset="0"/>
              </a:rPr>
              <a:t> mise en œuvre du projet</a:t>
            </a:r>
            <a:r>
              <a:rPr lang="fr-FR" dirty="0">
                <a:latin typeface="Calibri" panose="020F0502020204030204" pitchFamily="34" charset="0"/>
                <a:ea typeface="Calibri" panose="020F0502020204030204" pitchFamily="34" charset="0"/>
                <a:cs typeface="Times New Roman" panose="02020603050405020304" pitchFamily="18" charset="0"/>
              </a:rPr>
              <a:t>, à son </a:t>
            </a:r>
            <a:r>
              <a:rPr lang="fr-FR" b="1" dirty="0">
                <a:latin typeface="Calibri" panose="020F0502020204030204" pitchFamily="34" charset="0"/>
                <a:ea typeface="Calibri" panose="020F0502020204030204" pitchFamily="34" charset="0"/>
                <a:cs typeface="Times New Roman" panose="02020603050405020304" pitchFamily="18" charset="0"/>
              </a:rPr>
              <a:t>suivi </a:t>
            </a:r>
            <a:r>
              <a:rPr lang="fr-FR" dirty="0">
                <a:latin typeface="Calibri" panose="020F0502020204030204" pitchFamily="34" charset="0"/>
                <a:ea typeface="Calibri" panose="020F0502020204030204" pitchFamily="34" charset="0"/>
                <a:cs typeface="Times New Roman" panose="02020603050405020304" pitchFamily="18" charset="0"/>
              </a:rPr>
              <a:t>et à son évaluation.</a:t>
            </a:r>
            <a:endParaRPr lang="fr-FR" dirty="0"/>
          </a:p>
        </p:txBody>
      </p:sp>
    </p:spTree>
    <p:extLst>
      <p:ext uri="{BB962C8B-B14F-4D97-AF65-F5344CB8AC3E}">
        <p14:creationId xmlns:p14="http://schemas.microsoft.com/office/powerpoint/2010/main" val="2963881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80863CE-26AD-4FC3-B5EC-752FD763299E}"/>
              </a:ext>
            </a:extLst>
          </p:cNvPr>
          <p:cNvSpPr>
            <a:spLocks noGrp="1"/>
          </p:cNvSpPr>
          <p:nvPr>
            <p:ph type="title"/>
          </p:nvPr>
        </p:nvSpPr>
        <p:spPr>
          <a:xfrm>
            <a:off x="192156" y="7317"/>
            <a:ext cx="11807687" cy="589031"/>
          </a:xfrm>
        </p:spPr>
        <p:txBody>
          <a:bodyPr>
            <a:normAutofit fontScale="90000"/>
          </a:bodyPr>
          <a:lstStyle/>
          <a:p>
            <a:r>
              <a:rPr lang="fr-FR" sz="4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3.2 Contenu et présentation du descriptif du projet</a:t>
            </a:r>
            <a:endParaRPr lang="fr-FR" sz="4000" dirty="0">
              <a:solidFill>
                <a:srgbClr val="0070C0"/>
              </a:solidFill>
            </a:endParaRPr>
          </a:p>
        </p:txBody>
      </p:sp>
      <p:sp>
        <p:nvSpPr>
          <p:cNvPr id="3" name="Espace réservé du contenu 2">
            <a:extLst>
              <a:ext uri="{FF2B5EF4-FFF2-40B4-BE49-F238E27FC236}">
                <a16:creationId xmlns="" xmlns:a16="http://schemas.microsoft.com/office/drawing/2014/main" id="{1A1C0600-4E6E-4E71-A820-116676A32DAE}"/>
              </a:ext>
            </a:extLst>
          </p:cNvPr>
          <p:cNvSpPr>
            <a:spLocks noGrp="1"/>
          </p:cNvSpPr>
          <p:nvPr>
            <p:ph idx="1"/>
          </p:nvPr>
        </p:nvSpPr>
        <p:spPr>
          <a:xfrm>
            <a:off x="192155" y="874643"/>
            <a:ext cx="11807687" cy="5844209"/>
          </a:xfrm>
        </p:spPr>
        <p:txBody>
          <a:bodyPr>
            <a:normAutofit fontScale="47500" lnSpcReduction="20000"/>
          </a:bodyPr>
          <a:lstStyle/>
          <a:p>
            <a:pPr marL="0" indent="0">
              <a:lnSpc>
                <a:spcPct val="120000"/>
              </a:lnSpc>
              <a:spcBef>
                <a:spcPts val="0"/>
              </a:spcBef>
              <a:spcAft>
                <a:spcPts val="6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1 – Présentation du projet</a:t>
            </a:r>
            <a:r>
              <a:rPr lang="fr-FR" sz="5100" b="1" dirty="0">
                <a:latin typeface="Calibri" panose="020F0502020204030204" pitchFamily="34" charset="0"/>
                <a:ea typeface="Calibri" panose="020F0502020204030204" pitchFamily="34" charset="0"/>
                <a:cs typeface="Times New Roman" panose="02020603050405020304" pitchFamily="18" charset="0"/>
              </a:rPr>
              <a:t> </a:t>
            </a:r>
            <a:endParaRPr lang="fr-FR" sz="51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1.1 – Présentation claire et concise des grandes lignes du projet</a:t>
            </a:r>
          </a:p>
          <a:p>
            <a:pPr marL="457200" lvl="1" indent="0">
              <a:lnSpc>
                <a:spcPct val="120000"/>
              </a:lnSpc>
              <a:spcBef>
                <a:spcPts val="0"/>
              </a:spcBef>
              <a:spcAft>
                <a:spcPts val="6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1.2 – Historique du projet</a:t>
            </a:r>
          </a:p>
          <a:p>
            <a:pPr marL="457200" lvl="1" indent="0">
              <a:lnSpc>
                <a:spcPct val="120000"/>
              </a:lnSpc>
              <a:spcBef>
                <a:spcPts val="0"/>
              </a:spcBef>
              <a:spcAft>
                <a:spcPts val="24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1.3 – Analyse de la situation</a:t>
            </a:r>
          </a:p>
          <a:p>
            <a:pPr marL="0" indent="0">
              <a:lnSpc>
                <a:spcPct val="120000"/>
              </a:lnSpc>
              <a:spcBef>
                <a:spcPts val="0"/>
              </a:spcBef>
              <a:spcAft>
                <a:spcPts val="24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2 – Stratégie</a:t>
            </a:r>
            <a:endParaRPr lang="fr-FR" sz="5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24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3 – Contextes du projet</a:t>
            </a:r>
          </a:p>
          <a:p>
            <a:pPr marL="0" indent="0">
              <a:lnSpc>
                <a:spcPct val="120000"/>
              </a:lnSpc>
              <a:spcBef>
                <a:spcPts val="0"/>
              </a:spcBef>
              <a:spcAft>
                <a:spcPts val="6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4 – Objectifs du projet</a:t>
            </a:r>
            <a:endParaRPr lang="fr-FR" sz="59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4.1 – Finalités du projet</a:t>
            </a:r>
          </a:p>
          <a:p>
            <a:pPr marL="457200" lvl="1" indent="0">
              <a:lnSpc>
                <a:spcPct val="120000"/>
              </a:lnSpc>
              <a:spcBef>
                <a:spcPts val="0"/>
              </a:spcBef>
              <a:spcAft>
                <a:spcPts val="24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4.2 – Objectifs spécifiques</a:t>
            </a:r>
          </a:p>
          <a:p>
            <a:pPr marL="0" indent="0">
              <a:lnSpc>
                <a:spcPct val="120000"/>
              </a:lnSpc>
              <a:spcBef>
                <a:spcPts val="0"/>
              </a:spcBef>
              <a:spcAft>
                <a:spcPts val="1200"/>
              </a:spcAft>
              <a:buNone/>
            </a:pPr>
            <a:r>
              <a:rPr lang="fr-FR" sz="5800" b="1" dirty="0">
                <a:latin typeface="Calibri" panose="020F0502020204030204" pitchFamily="34" charset="0"/>
                <a:ea typeface="Calibri" panose="020F0502020204030204" pitchFamily="34" charset="0"/>
                <a:cs typeface="Times New Roman" panose="02020603050405020304" pitchFamily="18" charset="0"/>
              </a:rPr>
              <a:t>5 – Actions engagées – Échéancier (programmation)</a:t>
            </a:r>
            <a:endParaRPr lang="fr-FR" sz="58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1200"/>
              </a:spcAft>
              <a:buNone/>
            </a:pPr>
            <a:endParaRPr lang="fr-FR" sz="5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3000"/>
              </a:spcAft>
              <a:buNone/>
            </a:pPr>
            <a:endParaRPr lang="fr-FR"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fr-FR" dirty="0"/>
          </a:p>
        </p:txBody>
      </p:sp>
    </p:spTree>
    <p:extLst>
      <p:ext uri="{BB962C8B-B14F-4D97-AF65-F5344CB8AC3E}">
        <p14:creationId xmlns:p14="http://schemas.microsoft.com/office/powerpoint/2010/main" val="426652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26D5D6C2-A48C-445A-B3ED-9BEA120C3460}"/>
              </a:ext>
            </a:extLst>
          </p:cNvPr>
          <p:cNvSpPr>
            <a:spLocks noGrp="1"/>
          </p:cNvSpPr>
          <p:nvPr>
            <p:ph idx="1"/>
          </p:nvPr>
        </p:nvSpPr>
        <p:spPr>
          <a:xfrm>
            <a:off x="344557" y="92766"/>
            <a:ext cx="11648660" cy="6652591"/>
          </a:xfrm>
        </p:spPr>
        <p:txBody>
          <a:bodyPr>
            <a:normAutofit fontScale="85000" lnSpcReduction="20000"/>
          </a:bodyPr>
          <a:lstStyle/>
          <a:p>
            <a:pPr marL="0" indent="0">
              <a:lnSpc>
                <a:spcPct val="120000"/>
              </a:lnSpc>
              <a:spcBef>
                <a:spcPts val="0"/>
              </a:spcBef>
              <a:spcAft>
                <a:spcPts val="24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6 – Budget </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24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7 – Contraintes </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8 – Les acteurs concernés par le projet</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 Maître d’ouvrage</a:t>
            </a:r>
          </a:p>
          <a:p>
            <a:pPr marL="457200" lvl="1" indent="0">
              <a:lnSpc>
                <a:spcPct val="120000"/>
              </a:lnSpc>
              <a:spcBef>
                <a:spcPts val="0"/>
              </a:spcBef>
              <a:spcAft>
                <a:spcPts val="6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 Responsable de l’exécution du projet (chef de projet)</a:t>
            </a:r>
          </a:p>
          <a:p>
            <a:pPr marL="457200" lvl="1" indent="0">
              <a:lnSpc>
                <a:spcPct val="120000"/>
              </a:lnSpc>
              <a:spcBef>
                <a:spcPts val="0"/>
              </a:spcBef>
              <a:spcAft>
                <a:spcPts val="24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 Autres participants à l’exécution du projet</a:t>
            </a:r>
            <a:endParaRPr lang="fr-FR" sz="33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24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9 – Les partenaires du projet et leur rôle</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10 – Calendrier de réalisation du projet (programmation)</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a:t>
            </a:r>
            <a:r>
              <a:rPr lang="fr-FR" sz="3300" dirty="0">
                <a:latin typeface="Calibri" panose="020F0502020204030204" pitchFamily="34" charset="0"/>
                <a:ea typeface="Calibri" panose="020F0502020204030204" pitchFamily="34" charset="0"/>
                <a:cs typeface="Times New Roman" panose="02020603050405020304" pitchFamily="18" charset="0"/>
              </a:rPr>
              <a:t> Date du début de l’exécution : </a:t>
            </a:r>
          </a:p>
          <a:p>
            <a:pPr marL="457200" lvl="1"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a:t>
            </a:r>
            <a:r>
              <a:rPr lang="fr-FR" sz="3300" dirty="0">
                <a:latin typeface="Calibri" panose="020F0502020204030204" pitchFamily="34" charset="0"/>
                <a:ea typeface="Calibri" panose="020F0502020204030204" pitchFamily="34" charset="0"/>
                <a:cs typeface="Times New Roman" panose="02020603050405020304" pitchFamily="18" charset="0"/>
              </a:rPr>
              <a:t> Durée d’exécution du projet : </a:t>
            </a:r>
          </a:p>
          <a:p>
            <a:pPr marL="457200" lvl="1"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a:t>
            </a:r>
            <a:r>
              <a:rPr lang="fr-FR" sz="3300" dirty="0">
                <a:latin typeface="Calibri" panose="020F0502020204030204" pitchFamily="34" charset="0"/>
                <a:ea typeface="Calibri" panose="020F0502020204030204" pitchFamily="34" charset="0"/>
                <a:cs typeface="Times New Roman" panose="02020603050405020304" pitchFamily="18" charset="0"/>
              </a:rPr>
              <a:t> Date prévisionnelle de fin de l’exécution</a:t>
            </a:r>
            <a:endParaRPr lang="fr-FR" sz="3300" b="1"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27848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0304" y="218940"/>
            <a:ext cx="11822806" cy="6639059"/>
          </a:xfrm>
        </p:spPr>
        <p:txBody>
          <a:bodyPr>
            <a:normAutofit/>
          </a:bodyPr>
          <a:lstStyle/>
          <a:p>
            <a:pPr>
              <a:spcAft>
                <a:spcPts val="1200"/>
              </a:spcAft>
            </a:pPr>
            <a:r>
              <a:rPr lang="fr-FR" dirty="0"/>
              <a:t>La planification traditionnelle, centrée sur la gestion réglementaire de l’espace et la maîtrise de la croissance urbaine, ne fait plus recette. </a:t>
            </a:r>
            <a:endParaRPr lang="fr-FR" dirty="0" smtClean="0"/>
          </a:p>
          <a:p>
            <a:pPr lvl="0">
              <a:spcAft>
                <a:spcPts val="1200"/>
              </a:spcAft>
            </a:pPr>
            <a:r>
              <a:rPr lang="fr-FR" dirty="0"/>
              <a:t>La planification stratégique, d’un usage plus récent (seul objectif : positionnement économique des métropoles) se voit reprocher la faible prise en compte des impératifs de </a:t>
            </a:r>
            <a:r>
              <a:rPr lang="fr-FR" dirty="0" smtClean="0"/>
              <a:t>préservation </a:t>
            </a:r>
            <a:r>
              <a:rPr lang="fr-FR" dirty="0"/>
              <a:t>de l’environnement et de développement durable. </a:t>
            </a:r>
          </a:p>
          <a:p>
            <a:pPr lvl="0">
              <a:spcAft>
                <a:spcPts val="1200"/>
              </a:spcAft>
            </a:pPr>
            <a:r>
              <a:rPr lang="fr-FR" dirty="0"/>
              <a:t>De nouvelles modalités de planification (plans de structure, guides, documents d’encadrement…) sont </a:t>
            </a:r>
            <a:r>
              <a:rPr lang="fr-FR" dirty="0" smtClean="0"/>
              <a:t>expérimentées</a:t>
            </a:r>
          </a:p>
          <a:p>
            <a:pPr>
              <a:spcAft>
                <a:spcPts val="1200"/>
              </a:spcAft>
            </a:pPr>
            <a:r>
              <a:rPr lang="fr-FR" dirty="0"/>
              <a:t>La planification territoriale s’appuie sur une </a:t>
            </a:r>
            <a:r>
              <a:rPr lang="fr-FR" b="1" dirty="0"/>
              <a:t>démarche stratégique</a:t>
            </a:r>
            <a:r>
              <a:rPr lang="fr-FR" dirty="0"/>
              <a:t> intégrant les notions de </a:t>
            </a:r>
            <a:r>
              <a:rPr lang="fr-FR" b="1" dirty="0"/>
              <a:t>développement durable</a:t>
            </a:r>
            <a:r>
              <a:rPr lang="fr-FR" dirty="0"/>
              <a:t> et suppose une première étape de </a:t>
            </a:r>
            <a:r>
              <a:rPr lang="fr-FR" b="1" dirty="0"/>
              <a:t>réflexion prospective</a:t>
            </a:r>
            <a:r>
              <a:rPr lang="fr-FR" dirty="0"/>
              <a:t>, suivie d’une étape de </a:t>
            </a:r>
            <a:r>
              <a:rPr lang="fr-FR" b="1" dirty="0"/>
              <a:t>programmation</a:t>
            </a:r>
            <a:r>
              <a:rPr lang="fr-FR" dirty="0"/>
              <a:t> qui détermine des orientations et objectifs plus ou moins précis et indique les moyens propres à les atteindre</a:t>
            </a:r>
            <a:r>
              <a:rPr lang="fr-FR" dirty="0" smtClean="0"/>
              <a:t>.</a:t>
            </a:r>
            <a:endParaRPr lang="fr-FR" dirty="0"/>
          </a:p>
          <a:p>
            <a:endParaRPr lang="fr-FR" dirty="0"/>
          </a:p>
        </p:txBody>
      </p:sp>
    </p:spTree>
    <p:extLst>
      <p:ext uri="{BB962C8B-B14F-4D97-AF65-F5344CB8AC3E}">
        <p14:creationId xmlns:p14="http://schemas.microsoft.com/office/powerpoint/2010/main" val="1157592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71467A1-568E-48E9-8D13-EE2AFBBCE8A1}"/>
              </a:ext>
            </a:extLst>
          </p:cNvPr>
          <p:cNvSpPr>
            <a:spLocks noGrp="1"/>
          </p:cNvSpPr>
          <p:nvPr>
            <p:ph type="title"/>
          </p:nvPr>
        </p:nvSpPr>
        <p:spPr>
          <a:xfrm>
            <a:off x="838200" y="179595"/>
            <a:ext cx="10515600" cy="708301"/>
          </a:xfrm>
        </p:spPr>
        <p:txBody>
          <a:bodyPr>
            <a:normAutofit fontScale="90000"/>
          </a:bodyPr>
          <a:lstStyle/>
          <a:p>
            <a:r>
              <a:rPr lang="fr-FR" b="1" dirty="0">
                <a:latin typeface="Calibri" panose="020F0502020204030204" pitchFamily="34" charset="0"/>
                <a:ea typeface="Calibri" panose="020F0502020204030204" pitchFamily="34" charset="0"/>
                <a:cs typeface="Times New Roman" panose="02020603050405020304" pitchFamily="18" charset="0"/>
              </a:rPr>
              <a:t/>
            </a:r>
            <a:br>
              <a:rPr lang="fr-FR" b="1" dirty="0">
                <a:latin typeface="Calibri" panose="020F0502020204030204" pitchFamily="34" charset="0"/>
                <a:ea typeface="Calibri" panose="020F0502020204030204" pitchFamily="34" charset="0"/>
                <a:cs typeface="Times New Roman" panose="02020603050405020304" pitchFamily="18" charset="0"/>
              </a:rPr>
            </a:br>
            <a:r>
              <a:rPr lang="fr-F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4. Le rapport d’étape (ou rapport d’avancement)</a:t>
            </a:r>
            <a:r>
              <a:rPr lang="fr-F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r>
            <a:br>
              <a:rPr lang="fr-FR"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endParaRPr lang="fr-FR" dirty="0">
              <a:solidFill>
                <a:srgbClr val="FF0000"/>
              </a:solidFill>
            </a:endParaRPr>
          </a:p>
        </p:txBody>
      </p:sp>
      <p:sp>
        <p:nvSpPr>
          <p:cNvPr id="3" name="Espace réservé du contenu 2">
            <a:extLst>
              <a:ext uri="{FF2B5EF4-FFF2-40B4-BE49-F238E27FC236}">
                <a16:creationId xmlns="" xmlns:a16="http://schemas.microsoft.com/office/drawing/2014/main" id="{A2B32067-9A3A-4194-A6C5-B96210D1C450}"/>
              </a:ext>
            </a:extLst>
          </p:cNvPr>
          <p:cNvSpPr>
            <a:spLocks noGrp="1"/>
          </p:cNvSpPr>
          <p:nvPr>
            <p:ph idx="1"/>
          </p:nvPr>
        </p:nvSpPr>
        <p:spPr>
          <a:xfrm>
            <a:off x="344557" y="1086678"/>
            <a:ext cx="11622156" cy="5591727"/>
          </a:xfrm>
        </p:spPr>
        <p:txBody>
          <a:bodyPr>
            <a:normAutofit fontScale="92500" lnSpcReduction="10000"/>
          </a:bodyPr>
          <a:lstStyle/>
          <a:p>
            <a:pPr marL="0" indent="0">
              <a:lnSpc>
                <a:spcPct val="107000"/>
              </a:lnSpc>
              <a:spcAft>
                <a:spcPts val="1200"/>
              </a:spcAft>
              <a:buNone/>
            </a:pPr>
            <a:r>
              <a:rPr lang="fr-FR" sz="36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Rapport d’étape : écrit synthétique faisant le point sur une situation donnée à un moment donné.</a:t>
            </a:r>
          </a:p>
          <a:p>
            <a:pPr>
              <a:lnSpc>
                <a:spcPct val="107000"/>
              </a:lnSpc>
              <a:spcAft>
                <a:spcPts val="1200"/>
              </a:spcAft>
            </a:pPr>
            <a:r>
              <a:rPr lang="fr-FR" sz="3600" dirty="0">
                <a:latin typeface="Calibri" panose="020F0502020204030204" pitchFamily="34" charset="0"/>
                <a:ea typeface="Calibri" panose="020F0502020204030204" pitchFamily="34" charset="0"/>
                <a:cs typeface="Times New Roman" panose="02020603050405020304" pitchFamily="18" charset="0"/>
              </a:rPr>
              <a:t>L’objectif du </a:t>
            </a:r>
            <a:r>
              <a:rPr lang="fr-FR" sz="3600" b="1" dirty="0">
                <a:latin typeface="Calibri" panose="020F0502020204030204" pitchFamily="34" charset="0"/>
                <a:ea typeface="Calibri" panose="020F0502020204030204" pitchFamily="34" charset="0"/>
                <a:cs typeface="Times New Roman" panose="02020603050405020304" pitchFamily="18" charset="0"/>
              </a:rPr>
              <a:t>rapport d’étape</a:t>
            </a:r>
            <a:r>
              <a:rPr lang="fr-FR" sz="3600" dirty="0">
                <a:latin typeface="Calibri" panose="020F0502020204030204" pitchFamily="34" charset="0"/>
                <a:ea typeface="Calibri" panose="020F0502020204030204" pitchFamily="34" charset="0"/>
                <a:cs typeface="Times New Roman" panose="02020603050405020304" pitchFamily="18" charset="0"/>
              </a:rPr>
              <a:t> est de permettre aux acteurs du projet de bien </a:t>
            </a:r>
            <a:r>
              <a:rPr lang="fr-FR" sz="3600" b="1" dirty="0">
                <a:latin typeface="Calibri" panose="020F0502020204030204" pitchFamily="34" charset="0"/>
                <a:ea typeface="Calibri" panose="020F0502020204030204" pitchFamily="34" charset="0"/>
                <a:cs typeface="Times New Roman" panose="02020603050405020304" pitchFamily="18" charset="0"/>
              </a:rPr>
              <a:t>comprendre</a:t>
            </a:r>
            <a:r>
              <a:rPr lang="fr-FR" sz="3600" dirty="0">
                <a:latin typeface="Calibri" panose="020F0502020204030204" pitchFamily="34" charset="0"/>
                <a:ea typeface="Calibri" panose="020F0502020204030204" pitchFamily="34" charset="0"/>
                <a:cs typeface="Times New Roman" panose="02020603050405020304" pitchFamily="18" charset="0"/>
              </a:rPr>
              <a:t> </a:t>
            </a:r>
            <a:r>
              <a:rPr lang="fr-FR" sz="3600" b="1" dirty="0">
                <a:latin typeface="Calibri" panose="020F0502020204030204" pitchFamily="34" charset="0"/>
                <a:ea typeface="Calibri" panose="020F0502020204030204" pitchFamily="34" charset="0"/>
                <a:cs typeface="Times New Roman" panose="02020603050405020304" pitchFamily="18" charset="0"/>
              </a:rPr>
              <a:t>l’évolution du projet</a:t>
            </a:r>
            <a:r>
              <a:rPr lang="fr-FR" sz="3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1200"/>
              </a:spcAft>
            </a:pPr>
            <a:r>
              <a:rPr lang="fr-FR" sz="3600" dirty="0">
                <a:latin typeface="Calibri" panose="020F0502020204030204" pitchFamily="34" charset="0"/>
                <a:ea typeface="Calibri" panose="020F0502020204030204" pitchFamily="34" charset="0"/>
                <a:cs typeface="Times New Roman" panose="02020603050405020304" pitchFamily="18" charset="0"/>
              </a:rPr>
              <a:t>Dans ce document, on doit notamment retrouver les </a:t>
            </a:r>
            <a:r>
              <a:rPr lang="fr-FR" sz="3600" b="1" dirty="0">
                <a:latin typeface="Calibri" panose="020F0502020204030204" pitchFamily="34" charset="0"/>
                <a:ea typeface="Calibri" panose="020F0502020204030204" pitchFamily="34" charset="0"/>
                <a:cs typeface="Times New Roman" panose="02020603050405020304" pitchFamily="18" charset="0"/>
              </a:rPr>
              <a:t>éléments</a:t>
            </a:r>
            <a:r>
              <a:rPr lang="fr-FR" sz="3600" i="1" dirty="0">
                <a:latin typeface="Calibri" panose="020F0502020204030204" pitchFamily="34" charset="0"/>
                <a:ea typeface="Calibri" panose="020F0502020204030204" pitchFamily="34" charset="0"/>
                <a:cs typeface="Times New Roman" panose="02020603050405020304" pitchFamily="18" charset="0"/>
              </a:rPr>
              <a:t> </a:t>
            </a:r>
            <a:r>
              <a:rPr lang="fr-FR" sz="3600" dirty="0">
                <a:latin typeface="Calibri" panose="020F0502020204030204" pitchFamily="34" charset="0"/>
                <a:ea typeface="Calibri" panose="020F0502020204030204" pitchFamily="34" charset="0"/>
                <a:cs typeface="Times New Roman" panose="02020603050405020304" pitchFamily="18" charset="0"/>
              </a:rPr>
              <a:t>permettant de </a:t>
            </a:r>
            <a:r>
              <a:rPr lang="fr-FR" sz="3600" b="1" dirty="0">
                <a:latin typeface="Calibri" panose="020F0502020204030204" pitchFamily="34" charset="0"/>
                <a:ea typeface="Calibri" panose="020F0502020204030204" pitchFamily="34" charset="0"/>
                <a:cs typeface="Times New Roman" panose="02020603050405020304" pitchFamily="18" charset="0"/>
              </a:rPr>
              <a:t>contrôler l’état</a:t>
            </a:r>
            <a:r>
              <a:rPr lang="fr-FR" sz="3600" dirty="0">
                <a:latin typeface="Calibri" panose="020F0502020204030204" pitchFamily="34" charset="0"/>
                <a:ea typeface="Calibri" panose="020F0502020204030204" pitchFamily="34" charset="0"/>
                <a:cs typeface="Times New Roman" panose="02020603050405020304" pitchFamily="18" charset="0"/>
              </a:rPr>
              <a:t> </a:t>
            </a:r>
            <a:r>
              <a:rPr lang="fr-FR" sz="3600" b="1" dirty="0">
                <a:latin typeface="Calibri" panose="020F0502020204030204" pitchFamily="34" charset="0"/>
                <a:ea typeface="Calibri" panose="020F0502020204030204" pitchFamily="34" charset="0"/>
                <a:cs typeface="Times New Roman" panose="02020603050405020304" pitchFamily="18" charset="0"/>
              </a:rPr>
              <a:t>d’avancement des travaux</a:t>
            </a:r>
            <a:r>
              <a:rPr lang="fr-FR" sz="36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1200"/>
              </a:spcAft>
            </a:pPr>
            <a:r>
              <a:rPr lang="fr-FR" sz="3600" dirty="0">
                <a:latin typeface="Calibri" panose="020F0502020204030204" pitchFamily="34" charset="0"/>
                <a:ea typeface="Calibri" panose="020F0502020204030204" pitchFamily="34" charset="0"/>
                <a:cs typeface="Times New Roman" panose="02020603050405020304" pitchFamily="18" charset="0"/>
              </a:rPr>
              <a:t>le rapport d’étape précise comment le projet évolue par rapport à la planification prévue au regard des échéances, des coûts et des objectifs</a:t>
            </a:r>
            <a:r>
              <a:rPr lang="fr-FR" sz="3600" i="1" dirty="0">
                <a:latin typeface="Calibri" panose="020F0502020204030204" pitchFamily="34" charset="0"/>
                <a:ea typeface="Calibri" panose="020F0502020204030204" pitchFamily="34" charset="0"/>
                <a:cs typeface="Times New Roman" panose="02020603050405020304" pitchFamily="18" charset="0"/>
              </a:rPr>
              <a:t>.</a:t>
            </a:r>
            <a:endParaRPr lang="fr-FR" sz="36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endParaRPr lang="fr-FR" sz="2800" dirty="0">
              <a:latin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endParaRPr lang="fr-FR" dirty="0"/>
          </a:p>
          <a:p>
            <a:pPr marL="457200" lvl="1" indent="0">
              <a:lnSpc>
                <a:spcPct val="107000"/>
              </a:lnSpc>
              <a:spcAft>
                <a:spcPts val="800"/>
              </a:spcAft>
              <a:buSzPts val="1000"/>
              <a:buNone/>
              <a:tabLst>
                <a:tab pos="457200" algn="l"/>
              </a:tabLst>
            </a:pPr>
            <a:endParaRPr lang="fr-FR" dirty="0"/>
          </a:p>
        </p:txBody>
      </p:sp>
    </p:spTree>
    <p:extLst>
      <p:ext uri="{BB962C8B-B14F-4D97-AF65-F5344CB8AC3E}">
        <p14:creationId xmlns:p14="http://schemas.microsoft.com/office/powerpoint/2010/main" val="828128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2ED7BD4E-E3EB-4741-9797-B8AF9EA448A7}"/>
              </a:ext>
            </a:extLst>
          </p:cNvPr>
          <p:cNvSpPr>
            <a:spLocks noGrp="1"/>
          </p:cNvSpPr>
          <p:nvPr>
            <p:ph idx="1"/>
          </p:nvPr>
        </p:nvSpPr>
        <p:spPr>
          <a:xfrm>
            <a:off x="331304" y="318052"/>
            <a:ext cx="11022496" cy="6400800"/>
          </a:xfrm>
        </p:spPr>
        <p:txBody>
          <a:bodyPr>
            <a:normAutofit lnSpcReduction="10000"/>
          </a:bodyPr>
          <a:lstStyle/>
          <a:p>
            <a:pPr lvl="0">
              <a:lnSpc>
                <a:spcPct val="110000"/>
              </a:lnSpc>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Le rapport d’étape décrit (à la date de sa réalisation) :</a:t>
            </a:r>
          </a:p>
          <a:p>
            <a:pPr marL="457200" lvl="1" indent="0">
              <a:lnSpc>
                <a:spcPct val="110000"/>
              </a:lnSpc>
              <a:spcBef>
                <a:spcPts val="1000"/>
              </a:spcBef>
              <a:spcAft>
                <a:spcPts val="1800"/>
              </a:spcAft>
              <a:buSzPts val="1000"/>
              <a:buNone/>
              <a:tabLst>
                <a:tab pos="457200" algn="l"/>
              </a:tabLs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les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opérations réalisées</a:t>
            </a:r>
            <a:r>
              <a:rPr lang="fr-FR" sz="3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10000"/>
              </a:lnSpc>
              <a:spcBef>
                <a:spcPts val="1000"/>
              </a:spcBef>
              <a:spcAft>
                <a:spcPts val="1800"/>
              </a:spcAft>
              <a:buSzPts val="1000"/>
              <a:buNone/>
              <a:tabLst>
                <a:tab pos="457200" algn="l"/>
              </a:tabLs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les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difficultés rencontrées et envisagées</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 il commente les difficultés qui risquent d’avoir des incidences sur le déroulement du projet, en explique les causes et expose les mesures envisagées pour remédier à la situation.</a:t>
            </a:r>
          </a:p>
          <a:p>
            <a:pPr lvl="0">
              <a:lnSpc>
                <a:spcPct val="110000"/>
              </a:lnSpc>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Dans le rapport d’étape, il est courant de trouver le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calendrier et le budget prévisionnels</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pour la suite du projet ainsi que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l’état financier</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récapitulant les dépenses engagées à la date du rapport d’étape.</a:t>
            </a:r>
            <a:endParaRPr lang="fr-FR" dirty="0"/>
          </a:p>
        </p:txBody>
      </p:sp>
    </p:spTree>
    <p:extLst>
      <p:ext uri="{BB962C8B-B14F-4D97-AF65-F5344CB8AC3E}">
        <p14:creationId xmlns:p14="http://schemas.microsoft.com/office/powerpoint/2010/main" val="168647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0DE3975-A3BA-429B-A8B9-798EB864DEB5}"/>
              </a:ext>
            </a:extLst>
          </p:cNvPr>
          <p:cNvSpPr>
            <a:spLocks noGrp="1"/>
          </p:cNvSpPr>
          <p:nvPr>
            <p:ph type="title"/>
          </p:nvPr>
        </p:nvSpPr>
        <p:spPr>
          <a:xfrm>
            <a:off x="838200" y="166344"/>
            <a:ext cx="10515600" cy="642040"/>
          </a:xfrm>
        </p:spPr>
        <p:txBody>
          <a:bodyPr>
            <a:normAutofit fontScale="90000"/>
          </a:bodyPr>
          <a:lstStyle/>
          <a:p>
            <a:r>
              <a:rPr lang="fr-F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5. L’état budgétaire</a:t>
            </a:r>
            <a:endParaRPr lang="fr-FR" dirty="0">
              <a:solidFill>
                <a:srgbClr val="FF0000"/>
              </a:solidFill>
            </a:endParaRPr>
          </a:p>
        </p:txBody>
      </p:sp>
      <p:sp>
        <p:nvSpPr>
          <p:cNvPr id="3" name="Espace réservé du contenu 2">
            <a:extLst>
              <a:ext uri="{FF2B5EF4-FFF2-40B4-BE49-F238E27FC236}">
                <a16:creationId xmlns="" xmlns:a16="http://schemas.microsoft.com/office/drawing/2014/main" id="{24F99FAA-DCE9-40FA-93B1-0925E9AD89C2}"/>
              </a:ext>
            </a:extLst>
          </p:cNvPr>
          <p:cNvSpPr>
            <a:spLocks noGrp="1"/>
          </p:cNvSpPr>
          <p:nvPr>
            <p:ph idx="1"/>
          </p:nvPr>
        </p:nvSpPr>
        <p:spPr>
          <a:xfrm>
            <a:off x="331304" y="1152938"/>
            <a:ext cx="11688418" cy="5538717"/>
          </a:xfrm>
        </p:spPr>
        <p:txBody>
          <a:bodyPr>
            <a:normAutofit fontScale="92500" lnSpcReduction="10000"/>
          </a:bodyPr>
          <a:lstStyle/>
          <a:p>
            <a:pPr marL="0" indent="0">
              <a:lnSpc>
                <a:spcPct val="107000"/>
              </a:lnSpc>
              <a:spcAft>
                <a:spcPts val="1200"/>
              </a:spcAft>
              <a:buNone/>
            </a:pPr>
            <a:r>
              <a:rPr lang="fr-FR" sz="33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Document dans lequel on recense les différentes dépenses engagées lors de la préparation, l’exécution et à la fin du projet ; il permet aussi de suivre les coûts et de contrôler l’équilibre du budget (dépenses/recettes)</a:t>
            </a:r>
          </a:p>
          <a:p>
            <a:pPr marL="0" indent="0">
              <a:lnSpc>
                <a:spcPct val="107000"/>
              </a:lnSpc>
              <a:spcAft>
                <a:spcPts val="12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La conception de l’</a:t>
            </a:r>
            <a:r>
              <a:rPr lang="fr-FR" sz="3300" b="1" dirty="0">
                <a:latin typeface="Calibri" panose="020F0502020204030204" pitchFamily="34" charset="0"/>
                <a:ea typeface="Calibri" panose="020F0502020204030204" pitchFamily="34" charset="0"/>
                <a:cs typeface="Times New Roman" panose="02020603050405020304" pitchFamily="18" charset="0"/>
              </a:rPr>
              <a:t>état budgétaire </a:t>
            </a:r>
            <a:r>
              <a:rPr lang="fr-FR" sz="3300" dirty="0">
                <a:latin typeface="Calibri" panose="020F0502020204030204" pitchFamily="34" charset="0"/>
                <a:ea typeface="Calibri" panose="020F0502020204030204" pitchFamily="34" charset="0"/>
                <a:cs typeface="Times New Roman" panose="02020603050405020304" pitchFamily="18" charset="0"/>
              </a:rPr>
              <a:t>vise plusieurs objectifs :</a:t>
            </a:r>
          </a:p>
          <a:p>
            <a:pPr marL="0" lvl="0" indent="0">
              <a:lnSpc>
                <a:spcPct val="107000"/>
              </a:lnSpc>
              <a:spcAft>
                <a:spcPts val="1200"/>
              </a:spcAft>
              <a:buSzPts val="1000"/>
              <a:buNone/>
              <a:tabLst>
                <a:tab pos="457200" algn="l"/>
              </a:tabLst>
            </a:pPr>
            <a:r>
              <a:rPr lang="fr-FR" sz="3300" b="1" dirty="0">
                <a:latin typeface="Calibri" panose="020F0502020204030204" pitchFamily="34" charset="0"/>
                <a:ea typeface="Calibri" panose="020F0502020204030204" pitchFamily="34" charset="0"/>
                <a:cs typeface="Times New Roman" panose="02020603050405020304" pitchFamily="18" charset="0"/>
              </a:rPr>
              <a:t>– recenser les différentes dépenses</a:t>
            </a:r>
            <a:r>
              <a:rPr lang="fr-FR" sz="3300" dirty="0">
                <a:latin typeface="Calibri" panose="020F0502020204030204" pitchFamily="34" charset="0"/>
                <a:ea typeface="Calibri" panose="020F0502020204030204" pitchFamily="34" charset="0"/>
                <a:cs typeface="Times New Roman" panose="02020603050405020304" pitchFamily="18" charset="0"/>
              </a:rPr>
              <a:t> à partir de toutes les actions prévues pour mener le projet </a:t>
            </a:r>
          </a:p>
          <a:p>
            <a:pPr marL="0" lvl="0" indent="0">
              <a:lnSpc>
                <a:spcPct val="107000"/>
              </a:lnSpc>
              <a:spcAft>
                <a:spcPts val="1200"/>
              </a:spcAft>
              <a:buSzPts val="1000"/>
              <a:buNone/>
              <a:tabLst>
                <a:tab pos="457200" algn="l"/>
              </a:tabLst>
            </a:pPr>
            <a:r>
              <a:rPr lang="fr-FR" sz="3300"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NB : (attention, il faut prendre en compte toutes dépenses engagées durant toutes les phases du projet : préparation, exécution, fin de projet)</a:t>
            </a:r>
            <a:r>
              <a:rPr lang="fr-FR" sz="33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904780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CD768AC4-FCDB-4D42-8830-78A4AA0B42C0}"/>
              </a:ext>
            </a:extLst>
          </p:cNvPr>
          <p:cNvSpPr>
            <a:spLocks noGrp="1"/>
          </p:cNvSpPr>
          <p:nvPr>
            <p:ph idx="1"/>
          </p:nvPr>
        </p:nvSpPr>
        <p:spPr>
          <a:xfrm>
            <a:off x="324678" y="543340"/>
            <a:ext cx="11542644" cy="6069496"/>
          </a:xfrm>
        </p:spPr>
        <p:txBody>
          <a:bodyPr>
            <a:normAutofit/>
          </a:bodyPr>
          <a:lstStyle/>
          <a:p>
            <a:pPr marL="0" lvl="0" indent="0">
              <a:lnSpc>
                <a:spcPct val="100000"/>
              </a:lnSpc>
              <a:spcAft>
                <a:spcPts val="3000"/>
              </a:spcAft>
              <a:buSzPts val="1000"/>
              <a:buNone/>
              <a:tabLst>
                <a:tab pos="457200" algn="l"/>
              </a:tabLst>
            </a:pP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suivre les coûts</a:t>
            </a:r>
            <a:r>
              <a:rPr lang="fr-FR" sz="3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 </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le</a:t>
            </a:r>
            <a:r>
              <a:rPr lang="fr-FR" sz="3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suivi des coûts sert à vérifier si l’exécution des activités du projet est réalisée en suivant la ligne budgétaire prévue. Il permet, tout au long de l’exécution du projet :</a:t>
            </a:r>
          </a:p>
          <a:p>
            <a:pPr lvl="1">
              <a:lnSpc>
                <a:spcPct val="100000"/>
              </a:lnSpc>
              <a:spcAft>
                <a:spcPts val="30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de comparer les coûts effectifs avec les coûts prévus et de relever les écarts à l’attention des décideurs, </a:t>
            </a:r>
          </a:p>
          <a:p>
            <a:pPr lvl="1">
              <a:lnSpc>
                <a:spcPct val="100000"/>
              </a:lnSpc>
              <a:spcAft>
                <a:spcPts val="30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d’en expliquer les causes et de proposer des mesures correctives pour éviter ainsi tout dérapage de coûts ; </a:t>
            </a:r>
          </a:p>
          <a:p>
            <a:pPr lvl="1">
              <a:lnSpc>
                <a:spcPct val="100000"/>
              </a:lnSpc>
              <a:spcAft>
                <a:spcPts val="3000"/>
              </a:spcAft>
            </a:pP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veiller à l’équilibre du budget </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(équilibre des recettes et des dépenses).</a:t>
            </a:r>
            <a:endParaRPr lang="fr-FR" sz="3200" dirty="0"/>
          </a:p>
        </p:txBody>
      </p:sp>
    </p:spTree>
    <p:extLst>
      <p:ext uri="{BB962C8B-B14F-4D97-AF65-F5344CB8AC3E}">
        <p14:creationId xmlns:p14="http://schemas.microsoft.com/office/powerpoint/2010/main" val="813197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C03FB5D4-925D-4286-A029-72FB2C4A49D6}"/>
              </a:ext>
            </a:extLst>
          </p:cNvPr>
          <p:cNvSpPr>
            <a:spLocks noGrp="1"/>
          </p:cNvSpPr>
          <p:nvPr>
            <p:ph idx="1"/>
          </p:nvPr>
        </p:nvSpPr>
        <p:spPr>
          <a:xfrm>
            <a:off x="271669" y="1083365"/>
            <a:ext cx="11648661" cy="3040400"/>
          </a:xfrm>
        </p:spPr>
        <p:txBody>
          <a:bodyPr>
            <a:normAutofit lnSpcReduction="10000"/>
          </a:bodyPr>
          <a:lstStyle/>
          <a:p>
            <a:pPr marL="0" indent="0">
              <a:lnSpc>
                <a:spcPct val="107000"/>
              </a:lnSpc>
              <a:spcAft>
                <a:spcPts val="800"/>
              </a:spcAft>
              <a:buNone/>
            </a:pPr>
            <a:r>
              <a:rPr lang="fr-FR" sz="4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6. Le document de synthèse</a:t>
            </a:r>
            <a:endParaRPr lang="fr-FR" sz="4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3200" dirty="0">
                <a:latin typeface="Calibri" panose="020F0502020204030204" pitchFamily="34" charset="0"/>
                <a:ea typeface="Calibri" panose="020F0502020204030204" pitchFamily="34" charset="0"/>
                <a:cs typeface="Times New Roman" panose="02020603050405020304" pitchFamily="18" charset="0"/>
              </a:rPr>
              <a:t>Établi en fin de processus, le</a:t>
            </a:r>
            <a:r>
              <a:rPr lang="fr-FR" sz="3200" b="1" dirty="0">
                <a:latin typeface="Calibri" panose="020F0502020204030204" pitchFamily="34" charset="0"/>
                <a:ea typeface="Calibri" panose="020F0502020204030204" pitchFamily="34" charset="0"/>
                <a:cs typeface="Times New Roman" panose="02020603050405020304" pitchFamily="18" charset="0"/>
              </a:rPr>
              <a:t> document de synthèse</a:t>
            </a:r>
            <a:r>
              <a:rPr lang="fr-FR" sz="3200" dirty="0">
                <a:latin typeface="Calibri" panose="020F0502020204030204" pitchFamily="34" charset="0"/>
                <a:ea typeface="Calibri" panose="020F0502020204030204" pitchFamily="34" charset="0"/>
                <a:cs typeface="Times New Roman" panose="02020603050405020304" pitchFamily="18" charset="0"/>
              </a:rPr>
              <a:t> présente les différentes </a:t>
            </a:r>
            <a:r>
              <a:rPr lang="fr-FR" sz="3200" b="1" dirty="0">
                <a:latin typeface="Calibri" panose="020F0502020204030204" pitchFamily="34" charset="0"/>
                <a:ea typeface="Calibri" panose="020F0502020204030204" pitchFamily="34" charset="0"/>
                <a:cs typeface="Times New Roman" panose="02020603050405020304" pitchFamily="18" charset="0"/>
              </a:rPr>
              <a:t>informations </a:t>
            </a:r>
            <a:r>
              <a:rPr lang="fr-FR" sz="3200" dirty="0">
                <a:latin typeface="Calibri" panose="020F0502020204030204" pitchFamily="34" charset="0"/>
                <a:ea typeface="Calibri" panose="020F0502020204030204" pitchFamily="34" charset="0"/>
                <a:cs typeface="Times New Roman" panose="02020603050405020304" pitchFamily="18" charset="0"/>
              </a:rPr>
              <a:t>(données chiffrées, données qualitatives) permettant l’</a:t>
            </a:r>
            <a:r>
              <a:rPr lang="fr-FR" sz="3200" b="1" dirty="0">
                <a:latin typeface="Calibri" panose="020F0502020204030204" pitchFamily="34" charset="0"/>
                <a:ea typeface="Calibri" panose="020F0502020204030204" pitchFamily="34" charset="0"/>
                <a:cs typeface="Times New Roman" panose="02020603050405020304" pitchFamily="18" charset="0"/>
              </a:rPr>
              <a:t>analyse </a:t>
            </a:r>
            <a:r>
              <a:rPr lang="fr-FR" sz="3200" dirty="0">
                <a:latin typeface="Calibri" panose="020F0502020204030204" pitchFamily="34" charset="0"/>
                <a:ea typeface="Calibri" panose="020F0502020204030204" pitchFamily="34" charset="0"/>
                <a:cs typeface="Times New Roman" panose="02020603050405020304" pitchFamily="18" charset="0"/>
              </a:rPr>
              <a:t>et l’</a:t>
            </a:r>
            <a:r>
              <a:rPr lang="fr-FR" sz="3200" b="1" dirty="0">
                <a:latin typeface="Calibri" panose="020F0502020204030204" pitchFamily="34" charset="0"/>
                <a:ea typeface="Calibri" panose="020F0502020204030204" pitchFamily="34" charset="0"/>
                <a:cs typeface="Times New Roman" panose="02020603050405020304" pitchFamily="18" charset="0"/>
              </a:rPr>
              <a:t>évaluation du projet</a:t>
            </a:r>
            <a:r>
              <a:rPr lang="fr-FR" sz="3200" dirty="0">
                <a:latin typeface="Calibri" panose="020F0502020204030204" pitchFamily="34" charset="0"/>
                <a:ea typeface="Calibri" panose="020F0502020204030204" pitchFamily="34" charset="0"/>
                <a:cs typeface="Times New Roman" panose="02020603050405020304" pitchFamily="18" charset="0"/>
              </a:rPr>
              <a:t> (degré de réussite du projet et constats des écarts).</a:t>
            </a:r>
            <a:endParaRPr lang="fr-FR" sz="3200" dirty="0"/>
          </a:p>
        </p:txBody>
      </p:sp>
    </p:spTree>
    <p:extLst>
      <p:ext uri="{BB962C8B-B14F-4D97-AF65-F5344CB8AC3E}">
        <p14:creationId xmlns:p14="http://schemas.microsoft.com/office/powerpoint/2010/main" val="3979650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AB23A04-0038-45FF-A938-55005D0A2AED}"/>
              </a:ext>
            </a:extLst>
          </p:cNvPr>
          <p:cNvSpPr>
            <a:spLocks noGrp="1"/>
          </p:cNvSpPr>
          <p:nvPr>
            <p:ph type="title"/>
          </p:nvPr>
        </p:nvSpPr>
        <p:spPr>
          <a:xfrm>
            <a:off x="198781" y="198022"/>
            <a:ext cx="11794435" cy="1040365"/>
          </a:xfrm>
        </p:spPr>
        <p:txBody>
          <a:bodyPr>
            <a:noAutofit/>
          </a:bodyPr>
          <a:lstStyle/>
          <a:p>
            <a:pPr algn="ctr"/>
            <a:r>
              <a:rPr lang="fr-FR" sz="4000" b="1" dirty="0">
                <a:solidFill>
                  <a:srgbClr val="FF0000"/>
                </a:solidFill>
                <a:latin typeface="+mn-lt"/>
              </a:rPr>
              <a:t>CONCLUSION : </a:t>
            </a:r>
            <a:r>
              <a:rPr lang="fr-FR" sz="4000" b="1" cap="all" dirty="0">
                <a:solidFill>
                  <a:srgbClr val="FF0000"/>
                </a:solidFill>
                <a:latin typeface="+mn-lt"/>
              </a:rPr>
              <a:t>Le dossier de présentation de projet doit être soigné</a:t>
            </a:r>
          </a:p>
        </p:txBody>
      </p:sp>
      <p:sp>
        <p:nvSpPr>
          <p:cNvPr id="3" name="Espace réservé du contenu 2">
            <a:extLst>
              <a:ext uri="{FF2B5EF4-FFF2-40B4-BE49-F238E27FC236}">
                <a16:creationId xmlns="" xmlns:a16="http://schemas.microsoft.com/office/drawing/2014/main" id="{5D1D72F1-39DE-4DCE-8BF9-38CE0F6CC6DC}"/>
              </a:ext>
            </a:extLst>
          </p:cNvPr>
          <p:cNvSpPr>
            <a:spLocks noGrp="1"/>
          </p:cNvSpPr>
          <p:nvPr>
            <p:ph idx="1"/>
          </p:nvPr>
        </p:nvSpPr>
        <p:spPr>
          <a:xfrm>
            <a:off x="198780" y="2271277"/>
            <a:ext cx="11794435" cy="4102628"/>
          </a:xfrm>
        </p:spPr>
        <p:txBody>
          <a:bodyPr>
            <a:noAutofit/>
          </a:bodyPr>
          <a:lstStyle/>
          <a:p>
            <a:pPr>
              <a:lnSpc>
                <a:spcPct val="100000"/>
              </a:lnSpc>
              <a:spcBef>
                <a:spcPts val="0"/>
              </a:spcBef>
              <a:spcAft>
                <a:spcPts val="1800"/>
              </a:spcAft>
            </a:pPr>
            <a:r>
              <a:rPr lang="fr-FR" sz="3200" b="1" dirty="0"/>
              <a:t> La première impression est généralement la plus importante</a:t>
            </a:r>
            <a:r>
              <a:rPr lang="fr-FR" sz="3200" dirty="0"/>
              <a:t>, et il est nécessaire que le dossier de présentation de projet soit impeccable afin de susciter un intérêt positif chez le lecteur. </a:t>
            </a:r>
          </a:p>
          <a:p>
            <a:pPr>
              <a:lnSpc>
                <a:spcPct val="100000"/>
              </a:lnSpc>
              <a:spcBef>
                <a:spcPts val="0"/>
              </a:spcBef>
              <a:spcAft>
                <a:spcPts val="1800"/>
              </a:spcAft>
            </a:pPr>
            <a:r>
              <a:rPr lang="fr-FR" sz="3200" dirty="0"/>
              <a:t> Il y a donc nécessité de : </a:t>
            </a:r>
          </a:p>
          <a:p>
            <a:pPr marL="457200" lvl="1" indent="0">
              <a:lnSpc>
                <a:spcPct val="100000"/>
              </a:lnSpc>
              <a:spcBef>
                <a:spcPts val="0"/>
              </a:spcBef>
              <a:spcAft>
                <a:spcPts val="1800"/>
              </a:spcAft>
              <a:buNone/>
            </a:pPr>
            <a:r>
              <a:rPr lang="fr-FR" sz="3200" b="1" dirty="0"/>
              <a:t>-</a:t>
            </a:r>
            <a:r>
              <a:rPr lang="fr-FR" sz="3200" dirty="0"/>
              <a:t> penser au style, à la rédaction et à l’orthographe… et </a:t>
            </a:r>
          </a:p>
          <a:p>
            <a:pPr marL="457200" lvl="1" indent="0">
              <a:lnSpc>
                <a:spcPct val="100000"/>
              </a:lnSpc>
              <a:spcBef>
                <a:spcPts val="0"/>
              </a:spcBef>
              <a:spcAft>
                <a:spcPts val="1800"/>
              </a:spcAft>
              <a:buNone/>
            </a:pPr>
            <a:r>
              <a:rPr lang="fr-FR" sz="3200" b="1" dirty="0"/>
              <a:t>-</a:t>
            </a:r>
            <a:r>
              <a:rPr lang="fr-FR" sz="3200" dirty="0"/>
              <a:t> d’évitez les termes trop techniques ou incompréhensibles.</a:t>
            </a:r>
          </a:p>
        </p:txBody>
      </p:sp>
    </p:spTree>
    <p:extLst>
      <p:ext uri="{BB962C8B-B14F-4D97-AF65-F5344CB8AC3E}">
        <p14:creationId xmlns:p14="http://schemas.microsoft.com/office/powerpoint/2010/main" val="3417954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24753" y="181078"/>
            <a:ext cx="9906000" cy="1143000"/>
          </a:xfrm>
        </p:spPr>
        <p:txBody>
          <a:bodyPr>
            <a:noAutofit/>
          </a:bodyPr>
          <a:lstStyle/>
          <a:p>
            <a:pPr eaLnBrk="1" hangingPunct="1"/>
            <a:r>
              <a:rPr lang="fr-FR" altLang="nl-NL" sz="3600" b="1" dirty="0"/>
              <a:t>Développement des modèles d’affaires inclusifs (1) </a:t>
            </a:r>
          </a:p>
        </p:txBody>
      </p:sp>
      <p:sp>
        <p:nvSpPr>
          <p:cNvPr id="3" name="Content Placeholder 2"/>
          <p:cNvSpPr>
            <a:spLocks noGrp="1"/>
          </p:cNvSpPr>
          <p:nvPr>
            <p:ph sz="half" idx="1"/>
          </p:nvPr>
        </p:nvSpPr>
        <p:spPr>
          <a:xfrm>
            <a:off x="367469" y="2521008"/>
            <a:ext cx="11477002" cy="2911604"/>
          </a:xfrm>
        </p:spPr>
        <p:txBody>
          <a:bodyPr anchor="ctr">
            <a:noAutofit/>
          </a:bodyPr>
          <a:lstStyle/>
          <a:p>
            <a:pPr marL="0" indent="0">
              <a:buNone/>
            </a:pPr>
            <a:r>
              <a:rPr lang="fr-FR" dirty="0"/>
              <a:t>« </a:t>
            </a:r>
            <a:r>
              <a:rPr lang="fr-FR" i="1" dirty="0"/>
              <a:t>Les modèles commerciaux inclusifs incluent les pauvres sur le marché côté de la demande en tant que client(e)s, et côté de l'offre en tant qu'employé(e)s, producteurs/</a:t>
            </a:r>
            <a:r>
              <a:rPr lang="fr-FR" i="1" dirty="0" err="1"/>
              <a:t>trices</a:t>
            </a:r>
            <a:r>
              <a:rPr lang="fr-FR" i="1" dirty="0"/>
              <a:t> et entreprises propriétaires à différents points de la chaîne de valeur. Ils construisent des ponts entre les entreprises et les pauvres pour des échanges mutuels bénéfiques</a:t>
            </a:r>
            <a:r>
              <a:rPr lang="fr-FR" dirty="0"/>
              <a:t> »</a:t>
            </a:r>
          </a:p>
        </p:txBody>
      </p:sp>
      <p:sp>
        <p:nvSpPr>
          <p:cNvPr id="17410" name="Tijdelijke aanduiding voor dianumm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cs typeface="Arial" charset="0"/>
              </a:defRPr>
            </a:lvl1pPr>
            <a:lvl2pPr marL="37931725" indent="-37474525" eaLnBrk="0" hangingPunct="0">
              <a:defRPr sz="2400" b="1">
                <a:solidFill>
                  <a:schemeClr val="tx1"/>
                </a:solidFill>
                <a:latin typeface="Arial" charset="0"/>
                <a:cs typeface="Arial" charset="0"/>
              </a:defRPr>
            </a:lvl2pPr>
            <a:lvl3pPr eaLnBrk="0" hangingPunct="0">
              <a:defRPr sz="2400" b="1">
                <a:solidFill>
                  <a:schemeClr val="tx1"/>
                </a:solidFill>
                <a:latin typeface="Arial" charset="0"/>
                <a:cs typeface="Arial" charset="0"/>
              </a:defRPr>
            </a:lvl3pPr>
            <a:lvl4pPr eaLnBrk="0" hangingPunct="0">
              <a:defRPr sz="2400" b="1">
                <a:solidFill>
                  <a:schemeClr val="tx1"/>
                </a:solidFill>
                <a:latin typeface="Arial" charset="0"/>
                <a:cs typeface="Arial" charset="0"/>
              </a:defRPr>
            </a:lvl4pPr>
            <a:lvl5pPr eaLnBrk="0" hangingPunct="0">
              <a:defRPr sz="2400" b="1">
                <a:solidFill>
                  <a:schemeClr val="tx1"/>
                </a:solidFill>
                <a:latin typeface="Arial" charset="0"/>
                <a:cs typeface="Arial" charset="0"/>
              </a:defRPr>
            </a:lvl5pPr>
            <a:lvl6pPr marL="457200" eaLnBrk="0" fontAlgn="base" hangingPunct="0">
              <a:spcBef>
                <a:spcPct val="0"/>
              </a:spcBef>
              <a:spcAft>
                <a:spcPct val="0"/>
              </a:spcAft>
              <a:defRPr sz="2400" b="1">
                <a:solidFill>
                  <a:schemeClr val="tx1"/>
                </a:solidFill>
                <a:latin typeface="Arial" charset="0"/>
                <a:cs typeface="Arial" charset="0"/>
              </a:defRPr>
            </a:lvl6pPr>
            <a:lvl7pPr marL="914400" eaLnBrk="0" fontAlgn="base" hangingPunct="0">
              <a:spcBef>
                <a:spcPct val="0"/>
              </a:spcBef>
              <a:spcAft>
                <a:spcPct val="0"/>
              </a:spcAft>
              <a:defRPr sz="2400" b="1">
                <a:solidFill>
                  <a:schemeClr val="tx1"/>
                </a:solidFill>
                <a:latin typeface="Arial" charset="0"/>
                <a:cs typeface="Arial" charset="0"/>
              </a:defRPr>
            </a:lvl7pPr>
            <a:lvl8pPr marL="1371600" eaLnBrk="0" fontAlgn="base" hangingPunct="0">
              <a:spcBef>
                <a:spcPct val="0"/>
              </a:spcBef>
              <a:spcAft>
                <a:spcPct val="0"/>
              </a:spcAft>
              <a:defRPr sz="2400" b="1">
                <a:solidFill>
                  <a:schemeClr val="tx1"/>
                </a:solidFill>
                <a:latin typeface="Arial" charset="0"/>
                <a:cs typeface="Arial" charset="0"/>
              </a:defRPr>
            </a:lvl8pPr>
            <a:lvl9pPr marL="1828800" eaLnBrk="0" fontAlgn="base" hangingPunct="0">
              <a:spcBef>
                <a:spcPct val="0"/>
              </a:spcBef>
              <a:spcAft>
                <a:spcPct val="0"/>
              </a:spcAft>
              <a:defRPr sz="2400" b="1">
                <a:solidFill>
                  <a:schemeClr val="tx1"/>
                </a:solidFill>
                <a:latin typeface="Arial" charset="0"/>
                <a:cs typeface="Arial" charset="0"/>
              </a:defRPr>
            </a:lvl9pPr>
          </a:lstStyle>
          <a:p>
            <a:pPr eaLnBrk="1" hangingPunct="1"/>
            <a:fld id="{F3D73404-C7E2-4376-844E-49DDFA7C845D}" type="slidenum">
              <a:rPr lang="en-US" altLang="nl-NL" sz="1200" b="0">
                <a:solidFill>
                  <a:prstClr val="black"/>
                </a:solidFill>
                <a:latin typeface="Calibri"/>
              </a:rPr>
              <a:pPr eaLnBrk="1" hangingPunct="1"/>
              <a:t>56</a:t>
            </a:fld>
            <a:endParaRPr lang="en-US" altLang="nl-NL" sz="1200" b="0">
              <a:solidFill>
                <a:prstClr val="black"/>
              </a:solidFill>
              <a:latin typeface="Calibri"/>
            </a:endParaRPr>
          </a:p>
        </p:txBody>
      </p:sp>
      <p:sp>
        <p:nvSpPr>
          <p:cNvPr id="5" name="TextBox 4"/>
          <p:cNvSpPr txBox="1"/>
          <p:nvPr/>
        </p:nvSpPr>
        <p:spPr>
          <a:xfrm>
            <a:off x="1886472" y="6414539"/>
            <a:ext cx="1833264" cy="306937"/>
          </a:xfrm>
          <a:prstGeom prst="rect">
            <a:avLst/>
          </a:prstGeom>
          <a:solidFill>
            <a:schemeClr val="bg1"/>
          </a:solidFill>
        </p:spPr>
        <p:txBody>
          <a:bodyPr wrap="square" rtlCol="0">
            <a:spAutoFit/>
          </a:bodyPr>
          <a:lstStyle/>
          <a:p>
            <a:r>
              <a:rPr lang="fr-FR" sz="1400" b="1" dirty="0">
                <a:solidFill>
                  <a:prstClr val="black"/>
                </a:solidFill>
                <a:latin typeface="Calibri"/>
              </a:rPr>
              <a:t>Source : UNDP (2008) </a:t>
            </a:r>
          </a:p>
        </p:txBody>
      </p:sp>
    </p:spTree>
    <p:extLst>
      <p:ext uri="{BB962C8B-B14F-4D97-AF65-F5344CB8AC3E}">
        <p14:creationId xmlns:p14="http://schemas.microsoft.com/office/powerpoint/2010/main" val="22683569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084729" y="226048"/>
            <a:ext cx="10282518" cy="1143000"/>
          </a:xfrm>
        </p:spPr>
        <p:txBody>
          <a:bodyPr>
            <a:noAutofit/>
          </a:bodyPr>
          <a:lstStyle/>
          <a:p>
            <a:pPr eaLnBrk="1" hangingPunct="1"/>
            <a:r>
              <a:rPr lang="fr-FR" altLang="nl-NL" sz="3600" b="1" dirty="0"/>
              <a:t>Développement des modèles d’affaires inclusif (2) </a:t>
            </a:r>
          </a:p>
        </p:txBody>
      </p:sp>
      <p:sp>
        <p:nvSpPr>
          <p:cNvPr id="3" name="Content Placeholder 2"/>
          <p:cNvSpPr>
            <a:spLocks noGrp="1"/>
          </p:cNvSpPr>
          <p:nvPr>
            <p:ph sz="half" idx="1"/>
          </p:nvPr>
        </p:nvSpPr>
        <p:spPr>
          <a:xfrm>
            <a:off x="119642" y="1735300"/>
            <a:ext cx="11630826" cy="4448294"/>
          </a:xfrm>
        </p:spPr>
        <p:txBody>
          <a:bodyPr anchor="ctr">
            <a:noAutofit/>
          </a:bodyPr>
          <a:lstStyle/>
          <a:p>
            <a:r>
              <a:rPr lang="fr-FR" dirty="0"/>
              <a:t>Inclure les </a:t>
            </a:r>
            <a:r>
              <a:rPr lang="fr-FR" b="1" dirty="0"/>
              <a:t>groupes sociaux à revenu faible </a:t>
            </a:r>
            <a:r>
              <a:rPr lang="fr-FR" dirty="0"/>
              <a:t>et ceux qui risquent être exclus dans les </a:t>
            </a:r>
            <a:r>
              <a:rPr lang="fr-FR" b="1" dirty="0"/>
              <a:t>chaînes de valeurs agricoles </a:t>
            </a:r>
            <a:r>
              <a:rPr lang="fr-FR" dirty="0"/>
              <a:t>et les </a:t>
            </a:r>
            <a:r>
              <a:rPr lang="fr-FR" b="1" dirty="0"/>
              <a:t>modèles d’affaires et d’entreprises</a:t>
            </a:r>
          </a:p>
          <a:p>
            <a:endParaRPr lang="fr-FR" dirty="0"/>
          </a:p>
          <a:p>
            <a:r>
              <a:rPr lang="fr-FR" dirty="0"/>
              <a:t>Développer des </a:t>
            </a:r>
            <a:r>
              <a:rPr lang="fr-FR" b="1" dirty="0"/>
              <a:t>biens </a:t>
            </a:r>
            <a:r>
              <a:rPr lang="fr-FR" dirty="0"/>
              <a:t>et services qui génèrent des </a:t>
            </a:r>
            <a:r>
              <a:rPr lang="fr-FR" b="1" dirty="0"/>
              <a:t>bénéfices pour l’entreprise </a:t>
            </a:r>
            <a:r>
              <a:rPr lang="fr-FR" dirty="0"/>
              <a:t>et qui sont </a:t>
            </a:r>
            <a:r>
              <a:rPr lang="fr-FR" b="1" dirty="0"/>
              <a:t>abordables pour les groupes sociaux à revenu faible</a:t>
            </a:r>
          </a:p>
          <a:p>
            <a:endParaRPr lang="fr-FR" dirty="0"/>
          </a:p>
          <a:p>
            <a:r>
              <a:rPr lang="fr-FR" dirty="0"/>
              <a:t>Groupes sociaux concernés : pauvres, </a:t>
            </a:r>
            <a:r>
              <a:rPr lang="fr-FR" b="1" dirty="0"/>
              <a:t>femmes et jeunes </a:t>
            </a:r>
            <a:r>
              <a:rPr lang="fr-FR" dirty="0"/>
              <a:t>; en tant qu’</a:t>
            </a:r>
            <a:r>
              <a:rPr lang="fr-FR" b="1" dirty="0"/>
              <a:t>agri-entrepreneurs</a:t>
            </a:r>
            <a:r>
              <a:rPr lang="fr-FR" dirty="0"/>
              <a:t>, </a:t>
            </a:r>
            <a:r>
              <a:rPr lang="fr-FR" b="1" dirty="0"/>
              <a:t>employeurs</a:t>
            </a:r>
            <a:r>
              <a:rPr lang="fr-FR" dirty="0"/>
              <a:t> et </a:t>
            </a:r>
            <a:r>
              <a:rPr lang="fr-FR" b="1" dirty="0"/>
              <a:t>consommateurs</a:t>
            </a:r>
          </a:p>
        </p:txBody>
      </p:sp>
      <p:sp>
        <p:nvSpPr>
          <p:cNvPr id="17410" name="Tijdelijke aanduiding voor dianumm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cs typeface="Arial" charset="0"/>
              </a:defRPr>
            </a:lvl1pPr>
            <a:lvl2pPr marL="37931725" indent="-37474525" eaLnBrk="0" hangingPunct="0">
              <a:defRPr sz="2400" b="1">
                <a:solidFill>
                  <a:schemeClr val="tx1"/>
                </a:solidFill>
                <a:latin typeface="Arial" charset="0"/>
                <a:cs typeface="Arial" charset="0"/>
              </a:defRPr>
            </a:lvl2pPr>
            <a:lvl3pPr eaLnBrk="0" hangingPunct="0">
              <a:defRPr sz="2400" b="1">
                <a:solidFill>
                  <a:schemeClr val="tx1"/>
                </a:solidFill>
                <a:latin typeface="Arial" charset="0"/>
                <a:cs typeface="Arial" charset="0"/>
              </a:defRPr>
            </a:lvl3pPr>
            <a:lvl4pPr eaLnBrk="0" hangingPunct="0">
              <a:defRPr sz="2400" b="1">
                <a:solidFill>
                  <a:schemeClr val="tx1"/>
                </a:solidFill>
                <a:latin typeface="Arial" charset="0"/>
                <a:cs typeface="Arial" charset="0"/>
              </a:defRPr>
            </a:lvl4pPr>
            <a:lvl5pPr eaLnBrk="0" hangingPunct="0">
              <a:defRPr sz="2400" b="1">
                <a:solidFill>
                  <a:schemeClr val="tx1"/>
                </a:solidFill>
                <a:latin typeface="Arial" charset="0"/>
                <a:cs typeface="Arial" charset="0"/>
              </a:defRPr>
            </a:lvl5pPr>
            <a:lvl6pPr marL="457200" eaLnBrk="0" fontAlgn="base" hangingPunct="0">
              <a:spcBef>
                <a:spcPct val="0"/>
              </a:spcBef>
              <a:spcAft>
                <a:spcPct val="0"/>
              </a:spcAft>
              <a:defRPr sz="2400" b="1">
                <a:solidFill>
                  <a:schemeClr val="tx1"/>
                </a:solidFill>
                <a:latin typeface="Arial" charset="0"/>
                <a:cs typeface="Arial" charset="0"/>
              </a:defRPr>
            </a:lvl6pPr>
            <a:lvl7pPr marL="914400" eaLnBrk="0" fontAlgn="base" hangingPunct="0">
              <a:spcBef>
                <a:spcPct val="0"/>
              </a:spcBef>
              <a:spcAft>
                <a:spcPct val="0"/>
              </a:spcAft>
              <a:defRPr sz="2400" b="1">
                <a:solidFill>
                  <a:schemeClr val="tx1"/>
                </a:solidFill>
                <a:latin typeface="Arial" charset="0"/>
                <a:cs typeface="Arial" charset="0"/>
              </a:defRPr>
            </a:lvl7pPr>
            <a:lvl8pPr marL="1371600" eaLnBrk="0" fontAlgn="base" hangingPunct="0">
              <a:spcBef>
                <a:spcPct val="0"/>
              </a:spcBef>
              <a:spcAft>
                <a:spcPct val="0"/>
              </a:spcAft>
              <a:defRPr sz="2400" b="1">
                <a:solidFill>
                  <a:schemeClr val="tx1"/>
                </a:solidFill>
                <a:latin typeface="Arial" charset="0"/>
                <a:cs typeface="Arial" charset="0"/>
              </a:defRPr>
            </a:lvl8pPr>
            <a:lvl9pPr marL="1828800" eaLnBrk="0" fontAlgn="base" hangingPunct="0">
              <a:spcBef>
                <a:spcPct val="0"/>
              </a:spcBef>
              <a:spcAft>
                <a:spcPct val="0"/>
              </a:spcAft>
              <a:defRPr sz="2400" b="1">
                <a:solidFill>
                  <a:schemeClr val="tx1"/>
                </a:solidFill>
                <a:latin typeface="Arial" charset="0"/>
                <a:cs typeface="Arial" charset="0"/>
              </a:defRPr>
            </a:lvl9pPr>
          </a:lstStyle>
          <a:p>
            <a:pPr eaLnBrk="1" hangingPunct="1"/>
            <a:fld id="{F3D73404-C7E2-4376-844E-49DDFA7C845D}" type="slidenum">
              <a:rPr lang="en-US" altLang="nl-NL" sz="1200" b="0">
                <a:solidFill>
                  <a:prstClr val="black"/>
                </a:solidFill>
                <a:latin typeface="Calibri"/>
              </a:rPr>
              <a:pPr eaLnBrk="1" hangingPunct="1"/>
              <a:t>57</a:t>
            </a:fld>
            <a:endParaRPr lang="en-US" altLang="nl-NL" sz="1200" b="0">
              <a:solidFill>
                <a:prstClr val="black"/>
              </a:solidFill>
              <a:latin typeface="Calibri"/>
            </a:endParaRPr>
          </a:p>
        </p:txBody>
      </p:sp>
    </p:spTree>
    <p:extLst>
      <p:ext uri="{BB962C8B-B14F-4D97-AF65-F5344CB8AC3E}">
        <p14:creationId xmlns:p14="http://schemas.microsoft.com/office/powerpoint/2010/main" val="2842312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96553" y="197507"/>
            <a:ext cx="11118078" cy="745652"/>
          </a:xfrm>
        </p:spPr>
        <p:txBody>
          <a:bodyPr>
            <a:noAutofit/>
          </a:bodyPr>
          <a:lstStyle/>
          <a:p>
            <a:pPr eaLnBrk="1" hangingPunct="1"/>
            <a:r>
              <a:rPr lang="fr-FR" altLang="nl-NL" sz="3600" b="1" dirty="0"/>
              <a:t>Développement des modèles d’affaires inclusifs (3) </a:t>
            </a:r>
          </a:p>
        </p:txBody>
      </p:sp>
      <p:sp>
        <p:nvSpPr>
          <p:cNvPr id="17410" name="Tijdelijke aanduiding voor dianumm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cs typeface="Arial" charset="0"/>
              </a:defRPr>
            </a:lvl1pPr>
            <a:lvl2pPr marL="37931725" indent="-37474525" eaLnBrk="0" hangingPunct="0">
              <a:defRPr sz="2400" b="1">
                <a:solidFill>
                  <a:schemeClr val="tx1"/>
                </a:solidFill>
                <a:latin typeface="Arial" charset="0"/>
                <a:cs typeface="Arial" charset="0"/>
              </a:defRPr>
            </a:lvl2pPr>
            <a:lvl3pPr eaLnBrk="0" hangingPunct="0">
              <a:defRPr sz="2400" b="1">
                <a:solidFill>
                  <a:schemeClr val="tx1"/>
                </a:solidFill>
                <a:latin typeface="Arial" charset="0"/>
                <a:cs typeface="Arial" charset="0"/>
              </a:defRPr>
            </a:lvl3pPr>
            <a:lvl4pPr eaLnBrk="0" hangingPunct="0">
              <a:defRPr sz="2400" b="1">
                <a:solidFill>
                  <a:schemeClr val="tx1"/>
                </a:solidFill>
                <a:latin typeface="Arial" charset="0"/>
                <a:cs typeface="Arial" charset="0"/>
              </a:defRPr>
            </a:lvl4pPr>
            <a:lvl5pPr eaLnBrk="0" hangingPunct="0">
              <a:defRPr sz="2400" b="1">
                <a:solidFill>
                  <a:schemeClr val="tx1"/>
                </a:solidFill>
                <a:latin typeface="Arial" charset="0"/>
                <a:cs typeface="Arial" charset="0"/>
              </a:defRPr>
            </a:lvl5pPr>
            <a:lvl6pPr marL="457200" eaLnBrk="0" fontAlgn="base" hangingPunct="0">
              <a:spcBef>
                <a:spcPct val="0"/>
              </a:spcBef>
              <a:spcAft>
                <a:spcPct val="0"/>
              </a:spcAft>
              <a:defRPr sz="2400" b="1">
                <a:solidFill>
                  <a:schemeClr val="tx1"/>
                </a:solidFill>
                <a:latin typeface="Arial" charset="0"/>
                <a:cs typeface="Arial" charset="0"/>
              </a:defRPr>
            </a:lvl6pPr>
            <a:lvl7pPr marL="914400" eaLnBrk="0" fontAlgn="base" hangingPunct="0">
              <a:spcBef>
                <a:spcPct val="0"/>
              </a:spcBef>
              <a:spcAft>
                <a:spcPct val="0"/>
              </a:spcAft>
              <a:defRPr sz="2400" b="1">
                <a:solidFill>
                  <a:schemeClr val="tx1"/>
                </a:solidFill>
                <a:latin typeface="Arial" charset="0"/>
                <a:cs typeface="Arial" charset="0"/>
              </a:defRPr>
            </a:lvl7pPr>
            <a:lvl8pPr marL="1371600" eaLnBrk="0" fontAlgn="base" hangingPunct="0">
              <a:spcBef>
                <a:spcPct val="0"/>
              </a:spcBef>
              <a:spcAft>
                <a:spcPct val="0"/>
              </a:spcAft>
              <a:defRPr sz="2400" b="1">
                <a:solidFill>
                  <a:schemeClr val="tx1"/>
                </a:solidFill>
                <a:latin typeface="Arial" charset="0"/>
                <a:cs typeface="Arial" charset="0"/>
              </a:defRPr>
            </a:lvl8pPr>
            <a:lvl9pPr marL="1828800" eaLnBrk="0" fontAlgn="base" hangingPunct="0">
              <a:spcBef>
                <a:spcPct val="0"/>
              </a:spcBef>
              <a:spcAft>
                <a:spcPct val="0"/>
              </a:spcAft>
              <a:defRPr sz="2400" b="1">
                <a:solidFill>
                  <a:schemeClr val="tx1"/>
                </a:solidFill>
                <a:latin typeface="Arial" charset="0"/>
                <a:cs typeface="Arial" charset="0"/>
              </a:defRPr>
            </a:lvl9pPr>
          </a:lstStyle>
          <a:p>
            <a:pPr eaLnBrk="1" hangingPunct="1"/>
            <a:fld id="{F3D73404-C7E2-4376-844E-49DDFA7C845D}" type="slidenum">
              <a:rPr lang="en-US" altLang="nl-NL" sz="1200" b="0">
                <a:solidFill>
                  <a:prstClr val="black"/>
                </a:solidFill>
                <a:latin typeface="Calibri"/>
              </a:rPr>
              <a:pPr eaLnBrk="1" hangingPunct="1"/>
              <a:t>58</a:t>
            </a:fld>
            <a:endParaRPr lang="en-US" altLang="nl-NL" sz="1200" b="0">
              <a:solidFill>
                <a:prstClr val="black"/>
              </a:solidFill>
              <a:latin typeface="Calibri"/>
            </a:endParaRPr>
          </a:p>
        </p:txBody>
      </p:sp>
      <p:grpSp>
        <p:nvGrpSpPr>
          <p:cNvPr id="20" name="Group 19"/>
          <p:cNvGrpSpPr/>
          <p:nvPr/>
        </p:nvGrpSpPr>
        <p:grpSpPr>
          <a:xfrm>
            <a:off x="7036705" y="1225781"/>
            <a:ext cx="3654084" cy="4098782"/>
            <a:chOff x="5293200" y="1844824"/>
            <a:chExt cx="2520000" cy="2986747"/>
          </a:xfrm>
        </p:grpSpPr>
        <p:grpSp>
          <p:nvGrpSpPr>
            <p:cNvPr id="21" name="Group 20"/>
            <p:cNvGrpSpPr/>
            <p:nvPr/>
          </p:nvGrpSpPr>
          <p:grpSpPr>
            <a:xfrm>
              <a:off x="5293200" y="1844824"/>
              <a:ext cx="2520000" cy="2520000"/>
              <a:chOff x="1043608" y="1844824"/>
              <a:chExt cx="2520000" cy="2520000"/>
            </a:xfrm>
          </p:grpSpPr>
          <p:grpSp>
            <p:nvGrpSpPr>
              <p:cNvPr id="22" name="Group 21"/>
              <p:cNvGrpSpPr/>
              <p:nvPr/>
            </p:nvGrpSpPr>
            <p:grpSpPr>
              <a:xfrm>
                <a:off x="1043608" y="1844824"/>
                <a:ext cx="2520000" cy="2520000"/>
                <a:chOff x="1043608" y="1844824"/>
                <a:chExt cx="2520000" cy="2520000"/>
              </a:xfrm>
            </p:grpSpPr>
            <p:sp>
              <p:nvSpPr>
                <p:cNvPr id="28" name="Oval 27"/>
                <p:cNvSpPr/>
                <p:nvPr/>
              </p:nvSpPr>
              <p:spPr>
                <a:xfrm>
                  <a:off x="1043608" y="1844824"/>
                  <a:ext cx="25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9" name="Oval 28"/>
                <p:cNvSpPr/>
                <p:nvPr/>
              </p:nvSpPr>
              <p:spPr>
                <a:xfrm>
                  <a:off x="2195608" y="2105236"/>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0" name="Oval 29"/>
                <p:cNvSpPr/>
                <p:nvPr/>
              </p:nvSpPr>
              <p:spPr>
                <a:xfrm>
                  <a:off x="1835696" y="242088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 name="Oval 30"/>
                <p:cNvSpPr/>
                <p:nvPr/>
              </p:nvSpPr>
              <p:spPr>
                <a:xfrm>
                  <a:off x="2591652" y="2420888"/>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2" name="Oval 31"/>
                <p:cNvSpPr/>
                <p:nvPr/>
              </p:nvSpPr>
              <p:spPr>
                <a:xfrm>
                  <a:off x="1403648" y="2780928"/>
                  <a:ext cx="216000" cy="216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3" name="Oval 32"/>
                <p:cNvSpPr/>
                <p:nvPr/>
              </p:nvSpPr>
              <p:spPr>
                <a:xfrm>
                  <a:off x="2227799"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4" name="Oval 33"/>
                <p:cNvSpPr/>
                <p:nvPr/>
              </p:nvSpPr>
              <p:spPr>
                <a:xfrm>
                  <a:off x="3001314"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5" name="Oval 34"/>
                <p:cNvSpPr/>
                <p:nvPr/>
              </p:nvSpPr>
              <p:spPr>
                <a:xfrm>
                  <a:off x="1770413" y="3117400"/>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6" name="Oval 35"/>
                <p:cNvSpPr/>
                <p:nvPr/>
              </p:nvSpPr>
              <p:spPr>
                <a:xfrm>
                  <a:off x="2713217" y="3136056"/>
                  <a:ext cx="216000" cy="216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23" name="Group 22"/>
              <p:cNvGrpSpPr/>
              <p:nvPr/>
            </p:nvGrpSpPr>
            <p:grpSpPr>
              <a:xfrm>
                <a:off x="1811564" y="3406206"/>
                <a:ext cx="1021276" cy="899960"/>
                <a:chOff x="4932040" y="1952976"/>
                <a:chExt cx="1021276" cy="899960"/>
              </a:xfrm>
            </p:grpSpPr>
            <p:sp>
              <p:nvSpPr>
                <p:cNvPr id="24" name="Oval 23"/>
                <p:cNvSpPr/>
                <p:nvPr/>
              </p:nvSpPr>
              <p:spPr>
                <a:xfrm>
                  <a:off x="4932040" y="1952976"/>
                  <a:ext cx="1008112" cy="89996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 name="Oval 24"/>
                <p:cNvSpPr/>
                <p:nvPr/>
              </p:nvSpPr>
              <p:spPr>
                <a:xfrm>
                  <a:off x="5348275" y="196523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6" name="Oval 25"/>
                <p:cNvSpPr/>
                <p:nvPr/>
              </p:nvSpPr>
              <p:spPr>
                <a:xfrm>
                  <a:off x="4987495" y="2344970"/>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7" name="Oval 26"/>
                <p:cNvSpPr/>
                <p:nvPr/>
              </p:nvSpPr>
              <p:spPr>
                <a:xfrm>
                  <a:off x="5737316" y="2366902"/>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sp>
          <p:nvSpPr>
            <p:cNvPr id="19" name="TextBox 18"/>
            <p:cNvSpPr txBox="1"/>
            <p:nvPr/>
          </p:nvSpPr>
          <p:spPr>
            <a:xfrm>
              <a:off x="5825372" y="4495160"/>
              <a:ext cx="1736037" cy="336411"/>
            </a:xfrm>
            <a:prstGeom prst="rect">
              <a:avLst/>
            </a:prstGeom>
            <a:noFill/>
          </p:spPr>
          <p:txBody>
            <a:bodyPr wrap="square" rtlCol="0">
              <a:spAutoFit/>
            </a:bodyPr>
            <a:lstStyle/>
            <a:p>
              <a:pPr algn="ctr"/>
              <a:r>
                <a:rPr lang="fr-FR" sz="2400" b="1" dirty="0">
                  <a:solidFill>
                    <a:prstClr val="black"/>
                  </a:solidFill>
                  <a:latin typeface="Calibri"/>
                </a:rPr>
                <a:t>Inclusion</a:t>
              </a:r>
            </a:p>
          </p:txBody>
        </p:sp>
      </p:grpSp>
      <p:grpSp>
        <p:nvGrpSpPr>
          <p:cNvPr id="3" name="Group 2"/>
          <p:cNvGrpSpPr/>
          <p:nvPr/>
        </p:nvGrpSpPr>
        <p:grpSpPr>
          <a:xfrm>
            <a:off x="1598064" y="1225781"/>
            <a:ext cx="3931065" cy="4242965"/>
            <a:chOff x="1043608" y="1844824"/>
            <a:chExt cx="2520000" cy="2939766"/>
          </a:xfrm>
        </p:grpSpPr>
        <p:grpSp>
          <p:nvGrpSpPr>
            <p:cNvPr id="18" name="Group 17"/>
            <p:cNvGrpSpPr/>
            <p:nvPr/>
          </p:nvGrpSpPr>
          <p:grpSpPr>
            <a:xfrm>
              <a:off x="1043608" y="1844824"/>
              <a:ext cx="2520000" cy="2520000"/>
              <a:chOff x="1043608" y="1844824"/>
              <a:chExt cx="2520000" cy="2520000"/>
            </a:xfrm>
          </p:grpSpPr>
          <p:grpSp>
            <p:nvGrpSpPr>
              <p:cNvPr id="5" name="Group 4"/>
              <p:cNvGrpSpPr/>
              <p:nvPr/>
            </p:nvGrpSpPr>
            <p:grpSpPr>
              <a:xfrm>
                <a:off x="1043608" y="1844824"/>
                <a:ext cx="2520000" cy="2520000"/>
                <a:chOff x="1043608" y="1844824"/>
                <a:chExt cx="2520000" cy="2520000"/>
              </a:xfrm>
            </p:grpSpPr>
            <p:sp>
              <p:nvSpPr>
                <p:cNvPr id="2" name="Oval 1"/>
                <p:cNvSpPr/>
                <p:nvPr/>
              </p:nvSpPr>
              <p:spPr>
                <a:xfrm>
                  <a:off x="1043608" y="1844824"/>
                  <a:ext cx="25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Oval 5"/>
                <p:cNvSpPr/>
                <p:nvPr/>
              </p:nvSpPr>
              <p:spPr>
                <a:xfrm>
                  <a:off x="2195608" y="2105236"/>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835696" y="242088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2591652" y="242088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1403648"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2227799"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3001314"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1770413" y="3117400"/>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Oval 12"/>
                <p:cNvSpPr/>
                <p:nvPr/>
              </p:nvSpPr>
              <p:spPr>
                <a:xfrm>
                  <a:off x="2713217" y="3136056"/>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4" name="Group 3"/>
              <p:cNvGrpSpPr/>
              <p:nvPr/>
            </p:nvGrpSpPr>
            <p:grpSpPr>
              <a:xfrm>
                <a:off x="1811564" y="3406206"/>
                <a:ext cx="1008112" cy="899960"/>
                <a:chOff x="4932040" y="1952976"/>
                <a:chExt cx="1008112" cy="899960"/>
              </a:xfrm>
            </p:grpSpPr>
            <p:sp>
              <p:nvSpPr>
                <p:cNvPr id="14" name="Oval 13"/>
                <p:cNvSpPr/>
                <p:nvPr/>
              </p:nvSpPr>
              <p:spPr>
                <a:xfrm>
                  <a:off x="4932040" y="1952976"/>
                  <a:ext cx="1008112" cy="8999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5328096" y="2105236"/>
                  <a:ext cx="216000" cy="216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5123385" y="2420888"/>
                  <a:ext cx="216000" cy="216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5559620" y="2420888"/>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sp>
          <p:nvSpPr>
            <p:cNvPr id="38" name="TextBox 37"/>
            <p:cNvSpPr txBox="1"/>
            <p:nvPr/>
          </p:nvSpPr>
          <p:spPr>
            <a:xfrm>
              <a:off x="1387110" y="4464722"/>
              <a:ext cx="1932390" cy="319868"/>
            </a:xfrm>
            <a:prstGeom prst="rect">
              <a:avLst/>
            </a:prstGeom>
            <a:noFill/>
          </p:spPr>
          <p:txBody>
            <a:bodyPr wrap="square" rtlCol="0">
              <a:spAutoFit/>
            </a:bodyPr>
            <a:lstStyle/>
            <a:p>
              <a:pPr algn="ctr"/>
              <a:r>
                <a:rPr lang="fr-FR" sz="2400" b="1" dirty="0">
                  <a:solidFill>
                    <a:prstClr val="black"/>
                  </a:solidFill>
                  <a:latin typeface="Calibri"/>
                </a:rPr>
                <a:t>Intégration</a:t>
              </a:r>
            </a:p>
          </p:txBody>
        </p:sp>
      </p:grpSp>
      <p:sp>
        <p:nvSpPr>
          <p:cNvPr id="39" name="TextBox 1"/>
          <p:cNvSpPr txBox="1"/>
          <p:nvPr/>
        </p:nvSpPr>
        <p:spPr>
          <a:xfrm>
            <a:off x="2088407" y="6413699"/>
            <a:ext cx="2412012" cy="307777"/>
          </a:xfrm>
          <a:prstGeom prst="rect">
            <a:avLst/>
          </a:prstGeom>
          <a:solidFill>
            <a:schemeClr val="bg1"/>
          </a:solidFill>
        </p:spPr>
        <p:txBody>
          <a:bodyPr wrap="square" rtlCol="0">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b="1" dirty="0">
                <a:solidFill>
                  <a:prstClr val="black"/>
                </a:solidFill>
                <a:latin typeface="Calibri"/>
              </a:rPr>
              <a:t>Sources : IFDC-2SCALE (2019)</a:t>
            </a:r>
          </a:p>
        </p:txBody>
      </p:sp>
    </p:spTree>
    <p:extLst>
      <p:ext uri="{BB962C8B-B14F-4D97-AF65-F5344CB8AC3E}">
        <p14:creationId xmlns:p14="http://schemas.microsoft.com/office/powerpoint/2010/main" val="13517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 xmlns:a16="http://schemas.microsoft.com/office/drawing/2014/main" id="{DC043FBC-0B5A-4914-9B74-82E61916454F}"/>
              </a:ext>
            </a:extLst>
          </p:cNvPr>
          <p:cNvSpPr>
            <a:spLocks noGrp="1"/>
          </p:cNvSpPr>
          <p:nvPr>
            <p:ph idx="1"/>
          </p:nvPr>
        </p:nvSpPr>
        <p:spPr>
          <a:xfrm>
            <a:off x="705679" y="2647260"/>
            <a:ext cx="10515600" cy="2375314"/>
          </a:xfrm>
        </p:spPr>
        <p:txBody>
          <a:bodyPr>
            <a:normAutofit/>
          </a:bodyPr>
          <a:lstStyle/>
          <a:p>
            <a:pPr marL="0" indent="0" algn="ctr">
              <a:buNone/>
            </a:pPr>
            <a:r>
              <a:rPr lang="fr-FR" sz="6000" b="1" dirty="0"/>
              <a:t>MERCI DE VOTRE </a:t>
            </a:r>
          </a:p>
          <a:p>
            <a:pPr marL="0" indent="0" algn="ctr">
              <a:buNone/>
            </a:pPr>
            <a:r>
              <a:rPr lang="fr-FR" sz="6000" b="1" dirty="0"/>
              <a:t>AIMABLE ATTENTION</a:t>
            </a:r>
          </a:p>
        </p:txBody>
      </p:sp>
    </p:spTree>
    <p:extLst>
      <p:ext uri="{BB962C8B-B14F-4D97-AF65-F5344CB8AC3E}">
        <p14:creationId xmlns:p14="http://schemas.microsoft.com/office/powerpoint/2010/main" val="4220132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005" y="197699"/>
            <a:ext cx="12015989" cy="897005"/>
          </a:xfrm>
        </p:spPr>
        <p:txBody>
          <a:bodyPr>
            <a:normAutofit fontScale="90000"/>
          </a:bodyPr>
          <a:lstStyle/>
          <a:p>
            <a:r>
              <a:rPr lang="fr-FR" sz="3600" dirty="0" smtClean="0"/>
              <a:t/>
            </a:r>
            <a:br>
              <a:rPr lang="fr-FR" sz="3600" dirty="0" smtClean="0"/>
            </a:br>
            <a:r>
              <a:rPr lang="fr-FR" sz="3600" b="1" dirty="0" smtClean="0">
                <a:solidFill>
                  <a:srgbClr val="FF0000"/>
                </a:solidFill>
                <a:latin typeface="Calibri" panose="020F0502020204030204" pitchFamily="34" charset="0"/>
                <a:cs typeface="Calibri" panose="020F0502020204030204" pitchFamily="34" charset="0"/>
              </a:rPr>
              <a:t>1 - Plusieurs </a:t>
            </a:r>
            <a:r>
              <a:rPr lang="fr-FR" sz="3600" b="1" dirty="0">
                <a:solidFill>
                  <a:srgbClr val="FF0000"/>
                </a:solidFill>
                <a:latin typeface="Calibri" panose="020F0502020204030204" pitchFamily="34" charset="0"/>
                <a:cs typeface="Calibri" panose="020F0502020204030204" pitchFamily="34" charset="0"/>
              </a:rPr>
              <a:t>éléments déterminent la planification, </a:t>
            </a:r>
            <a:r>
              <a:rPr lang="fr-FR" sz="3600" b="1" dirty="0" smtClean="0">
                <a:solidFill>
                  <a:srgbClr val="FF0000"/>
                </a:solidFill>
                <a:latin typeface="Calibri" panose="020F0502020204030204" pitchFamily="34" charset="0"/>
                <a:cs typeface="Calibri" panose="020F0502020204030204" pitchFamily="34" charset="0"/>
              </a:rPr>
              <a:t>quel </a:t>
            </a:r>
            <a:r>
              <a:rPr lang="fr-FR" sz="3600" b="1" dirty="0">
                <a:solidFill>
                  <a:srgbClr val="FF0000"/>
                </a:solidFill>
                <a:latin typeface="Calibri" panose="020F0502020204030204" pitchFamily="34" charset="0"/>
                <a:cs typeface="Calibri" panose="020F0502020204030204" pitchFamily="34" charset="0"/>
              </a:rPr>
              <a:t>que soit le type de planification auquel on a affaire : </a:t>
            </a:r>
            <a:br>
              <a:rPr lang="fr-FR" sz="3600" b="1" dirty="0">
                <a:solidFill>
                  <a:srgbClr val="FF0000"/>
                </a:solidFill>
                <a:latin typeface="Calibri" panose="020F0502020204030204" pitchFamily="34" charset="0"/>
                <a:cs typeface="Calibri" panose="020F0502020204030204" pitchFamily="34" charset="0"/>
              </a:rPr>
            </a:br>
            <a:endParaRPr lang="fr-FR" sz="3600" b="1" dirty="0">
              <a:solidFill>
                <a:srgbClr val="FF0000"/>
              </a:solidFill>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181378" y="1426380"/>
            <a:ext cx="11922616" cy="5244876"/>
          </a:xfrm>
        </p:spPr>
        <p:txBody>
          <a:bodyPr>
            <a:normAutofit lnSpcReduction="10000"/>
          </a:bodyPr>
          <a:lstStyle/>
          <a:p>
            <a:pPr>
              <a:spcAft>
                <a:spcPts val="1200"/>
              </a:spcAft>
            </a:pPr>
            <a:r>
              <a:rPr lang="fr-FR" sz="3200" b="1" dirty="0" smtClean="0"/>
              <a:t>Le </a:t>
            </a:r>
            <a:r>
              <a:rPr lang="fr-FR" sz="3200" b="1" dirty="0"/>
              <a:t>temps</a:t>
            </a:r>
            <a:r>
              <a:rPr lang="fr-FR" sz="3200" dirty="0"/>
              <a:t>, c’est-à-dire la durée délai qui sépare la fin d’un projet du moment où il a été identifié ;</a:t>
            </a:r>
          </a:p>
          <a:p>
            <a:pPr>
              <a:spcAft>
                <a:spcPts val="1200"/>
              </a:spcAft>
            </a:pPr>
            <a:r>
              <a:rPr lang="fr-FR" sz="3200" b="1" dirty="0" smtClean="0"/>
              <a:t>Les ressources financières : </a:t>
            </a:r>
            <a:r>
              <a:rPr lang="fr-FR" sz="3200" dirty="0" smtClean="0"/>
              <a:t>coût financier des opérations à mener (capital à consacrer</a:t>
            </a:r>
            <a:r>
              <a:rPr lang="fr-FR" sz="3200" dirty="0"/>
              <a:t> ;</a:t>
            </a:r>
          </a:p>
          <a:p>
            <a:pPr>
              <a:spcAft>
                <a:spcPts val="1200"/>
              </a:spcAft>
            </a:pPr>
            <a:r>
              <a:rPr lang="fr-FR" sz="3200" b="1" dirty="0" smtClean="0"/>
              <a:t>Les ressources humaines </a:t>
            </a:r>
            <a:r>
              <a:rPr lang="fr-FR" sz="3200" dirty="0"/>
              <a:t>qui permet d’assurer un management approprié pour atteindre les résultats escomptés;</a:t>
            </a:r>
          </a:p>
          <a:p>
            <a:pPr>
              <a:spcAft>
                <a:spcPts val="1200"/>
              </a:spcAft>
            </a:pPr>
            <a:r>
              <a:rPr lang="fr-FR" sz="3200" b="1" dirty="0"/>
              <a:t>L’espace</a:t>
            </a:r>
            <a:r>
              <a:rPr lang="fr-FR" sz="3200" dirty="0"/>
              <a:t>, c’est l’aire géographique couverte par </a:t>
            </a:r>
            <a:r>
              <a:rPr lang="fr-FR" sz="3200" dirty="0" smtClean="0"/>
              <a:t>l’ensemble des actions à mener. Elle </a:t>
            </a:r>
            <a:r>
              <a:rPr lang="fr-FR" sz="3200" dirty="0"/>
              <a:t>recouvre des caractéristiques globales et spécifiques qu’il faut connaitre, notamment par rapport à son évolution;</a:t>
            </a:r>
          </a:p>
          <a:p>
            <a:endParaRPr lang="fr-FR" dirty="0"/>
          </a:p>
        </p:txBody>
      </p:sp>
    </p:spTree>
    <p:extLst>
      <p:ext uri="{BB962C8B-B14F-4D97-AF65-F5344CB8AC3E}">
        <p14:creationId xmlns:p14="http://schemas.microsoft.com/office/powerpoint/2010/main" val="1019210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152" y="305917"/>
            <a:ext cx="11848563" cy="6378217"/>
          </a:xfrm>
        </p:spPr>
        <p:txBody>
          <a:bodyPr>
            <a:normAutofit/>
          </a:bodyPr>
          <a:lstStyle/>
          <a:p>
            <a:pPr marL="0" indent="0">
              <a:spcAft>
                <a:spcPts val="2400"/>
              </a:spcAft>
              <a:buNone/>
            </a:pPr>
            <a:r>
              <a:rPr lang="fr-FR" sz="4000" b="1" dirty="0" smtClean="0">
                <a:solidFill>
                  <a:srgbClr val="FF0000"/>
                </a:solidFill>
              </a:rPr>
              <a:t>La planification suppose </a:t>
            </a:r>
            <a:r>
              <a:rPr lang="fr-FR" sz="4000" dirty="0" smtClean="0">
                <a:solidFill>
                  <a:srgbClr val="FF0000"/>
                </a:solidFill>
              </a:rPr>
              <a:t>: </a:t>
            </a:r>
          </a:p>
          <a:p>
            <a:pPr>
              <a:spcAft>
                <a:spcPts val="1200"/>
              </a:spcAft>
            </a:pPr>
            <a:r>
              <a:rPr lang="fr-FR" sz="3200" dirty="0" smtClean="0"/>
              <a:t>Une </a:t>
            </a:r>
            <a:r>
              <a:rPr lang="fr-FR" sz="3200" dirty="0" smtClean="0">
                <a:solidFill>
                  <a:srgbClr val="FF0000"/>
                </a:solidFill>
              </a:rPr>
              <a:t>anticipation</a:t>
            </a:r>
            <a:r>
              <a:rPr lang="fr-FR" sz="3200" dirty="0" smtClean="0"/>
              <a:t> dans le temps </a:t>
            </a:r>
            <a:r>
              <a:rPr lang="fr-FR" sz="3200" dirty="0"/>
              <a:t>et dans l’espace </a:t>
            </a:r>
            <a:r>
              <a:rPr lang="fr-FR" sz="3200" dirty="0" smtClean="0"/>
              <a:t>en vue de gestion rationnelle des moyens financiers et humains;</a:t>
            </a:r>
          </a:p>
          <a:p>
            <a:pPr>
              <a:spcAft>
                <a:spcPts val="1200"/>
              </a:spcAft>
            </a:pPr>
            <a:r>
              <a:rPr lang="fr-FR" sz="3200" dirty="0" smtClean="0"/>
              <a:t>Une </a:t>
            </a:r>
            <a:r>
              <a:rPr lang="fr-FR" sz="3200" dirty="0" smtClean="0">
                <a:solidFill>
                  <a:srgbClr val="FF0000"/>
                </a:solidFill>
              </a:rPr>
              <a:t>répartition spatiale </a:t>
            </a:r>
            <a:r>
              <a:rPr lang="fr-FR" sz="3200" dirty="0" smtClean="0"/>
              <a:t>(distribution géographique) des faits envisagés;</a:t>
            </a:r>
          </a:p>
          <a:p>
            <a:pPr>
              <a:spcAft>
                <a:spcPts val="1200"/>
              </a:spcAft>
            </a:pPr>
            <a:r>
              <a:rPr lang="fr-FR" sz="3200" dirty="0" smtClean="0"/>
              <a:t>Une utilisation</a:t>
            </a:r>
            <a:r>
              <a:rPr lang="fr-FR" sz="3200" dirty="0" smtClean="0">
                <a:solidFill>
                  <a:srgbClr val="FF0000"/>
                </a:solidFill>
              </a:rPr>
              <a:t> judicieuse des ressources humaines </a:t>
            </a:r>
            <a:r>
              <a:rPr lang="fr-FR" sz="3200" dirty="0" smtClean="0"/>
              <a:t>pour garantir la qualité des résultats</a:t>
            </a:r>
          </a:p>
          <a:p>
            <a:pPr>
              <a:spcAft>
                <a:spcPts val="1200"/>
              </a:spcAft>
            </a:pPr>
            <a:r>
              <a:rPr lang="fr-FR" sz="3200" dirty="0" smtClean="0"/>
              <a:t>Une </a:t>
            </a:r>
            <a:r>
              <a:rPr lang="fr-FR" sz="3200" dirty="0" smtClean="0">
                <a:solidFill>
                  <a:srgbClr val="FF0000"/>
                </a:solidFill>
              </a:rPr>
              <a:t>gestion efficiente </a:t>
            </a:r>
            <a:r>
              <a:rPr lang="fr-FR" sz="3200" dirty="0" smtClean="0"/>
              <a:t>des moyens financiers </a:t>
            </a:r>
          </a:p>
          <a:p>
            <a:pPr>
              <a:spcAft>
                <a:spcPts val="1200"/>
              </a:spcAft>
            </a:pPr>
            <a:r>
              <a:rPr lang="fr-FR" sz="3200" dirty="0" smtClean="0">
                <a:solidFill>
                  <a:srgbClr val="FF0000"/>
                </a:solidFill>
              </a:rPr>
              <a:t>Un suivi-évaluation des résultats obtenus </a:t>
            </a:r>
            <a:r>
              <a:rPr lang="fr-FR" sz="3200" dirty="0" smtClean="0"/>
              <a:t>afin de déterminer au fur et à mesure des stratégies d’amélioration du système mis en place. </a:t>
            </a:r>
          </a:p>
          <a:p>
            <a:pPr>
              <a:spcAft>
                <a:spcPts val="1200"/>
              </a:spcAft>
            </a:pPr>
            <a:endParaRPr lang="fr-FR" sz="3200" dirty="0"/>
          </a:p>
        </p:txBody>
      </p:sp>
    </p:spTree>
    <p:extLst>
      <p:ext uri="{BB962C8B-B14F-4D97-AF65-F5344CB8AC3E}">
        <p14:creationId xmlns:p14="http://schemas.microsoft.com/office/powerpoint/2010/main" val="3130784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286" y="0"/>
            <a:ext cx="11538398" cy="793974"/>
          </a:xfrm>
        </p:spPr>
        <p:txBody>
          <a:bodyPr/>
          <a:lstStyle/>
          <a:p>
            <a:r>
              <a:rPr lang="fr-FR" b="1" dirty="0">
                <a:solidFill>
                  <a:srgbClr val="FF0000"/>
                </a:solidFill>
                <a:latin typeface="Calibri" panose="020F0502020204030204" pitchFamily="34" charset="0"/>
                <a:cs typeface="Calibri" panose="020F0502020204030204" pitchFamily="34" charset="0"/>
              </a:rPr>
              <a:t>La planification </a:t>
            </a:r>
            <a:r>
              <a:rPr lang="fr-FR" b="1" dirty="0" smtClean="0">
                <a:solidFill>
                  <a:srgbClr val="FF0000"/>
                </a:solidFill>
                <a:latin typeface="Calibri" panose="020F0502020204030204" pitchFamily="34" charset="0"/>
                <a:cs typeface="Calibri" panose="020F0502020204030204" pitchFamily="34" charset="0"/>
              </a:rPr>
              <a:t>induit </a:t>
            </a:r>
            <a:r>
              <a:rPr lang="fr-FR" dirty="0">
                <a:solidFill>
                  <a:srgbClr val="FF0000"/>
                </a:solidFill>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110006" y="1133340"/>
            <a:ext cx="11912957" cy="5357611"/>
          </a:xfrm>
        </p:spPr>
        <p:txBody>
          <a:bodyPr>
            <a:normAutofit/>
          </a:bodyPr>
          <a:lstStyle/>
          <a:p>
            <a:pPr marL="0" indent="0">
              <a:spcAft>
                <a:spcPts val="600"/>
              </a:spcAft>
              <a:buNone/>
            </a:pPr>
            <a:r>
              <a:rPr lang="fr-FR" b="1" dirty="0" smtClean="0"/>
              <a:t>une gestion systémique d’1 projet, d’1 entreprise, d’1 commune, d’1 pays…</a:t>
            </a:r>
          </a:p>
          <a:p>
            <a:pPr marL="0" indent="0">
              <a:spcAft>
                <a:spcPts val="600"/>
              </a:spcAft>
              <a:buNone/>
            </a:pPr>
            <a:r>
              <a:rPr lang="fr-FR" dirty="0" smtClean="0"/>
              <a:t>Si l’on tient compte des différents composantes de la planification : </a:t>
            </a:r>
            <a:r>
              <a:rPr lang="fr-FR" b="1" dirty="0" smtClean="0"/>
              <a:t>ressources financières (k), ressources </a:t>
            </a:r>
            <a:r>
              <a:rPr lang="fr-FR" b="1" dirty="0"/>
              <a:t>humaines </a:t>
            </a:r>
            <a:r>
              <a:rPr lang="fr-FR" b="1" dirty="0" smtClean="0"/>
              <a:t>(w), espace (e) </a:t>
            </a:r>
            <a:r>
              <a:rPr lang="fr-FR" dirty="0" smtClean="0"/>
              <a:t>qui sous la contrainte temps (t) sont les déterminants de la gestion d’un projet, d’une entreprise, d’une commune, d’un pays…. on peut écrire la formule élémentaire suivante : </a:t>
            </a:r>
          </a:p>
          <a:p>
            <a:pPr marL="0" indent="0">
              <a:spcAft>
                <a:spcPts val="600"/>
              </a:spcAft>
              <a:buNone/>
            </a:pPr>
            <a:r>
              <a:rPr lang="fr-FR" b="1" dirty="0">
                <a:solidFill>
                  <a:srgbClr val="FF0000"/>
                </a:solidFill>
              </a:rPr>
              <a:t>f</a:t>
            </a:r>
            <a:r>
              <a:rPr lang="fr-FR" b="1" dirty="0" smtClean="0">
                <a:solidFill>
                  <a:srgbClr val="FF0000"/>
                </a:solidFill>
              </a:rPr>
              <a:t>(p</a:t>
            </a:r>
            <a:r>
              <a:rPr lang="fr-FR" b="1" baseline="-25000" dirty="0" smtClean="0">
                <a:solidFill>
                  <a:srgbClr val="FF0000"/>
                </a:solidFill>
              </a:rPr>
              <a:t>t</a:t>
            </a:r>
            <a:r>
              <a:rPr lang="fr-FR" b="1" dirty="0" smtClean="0">
                <a:solidFill>
                  <a:srgbClr val="FF0000"/>
                </a:solidFill>
              </a:rPr>
              <a:t>) = f(</a:t>
            </a:r>
            <a:r>
              <a:rPr lang="fr-FR" b="1" dirty="0" err="1" smtClean="0">
                <a:solidFill>
                  <a:srgbClr val="FF0000"/>
                </a:solidFill>
              </a:rPr>
              <a:t>k</a:t>
            </a:r>
            <a:r>
              <a:rPr lang="fr-FR" b="1" baseline="-25000" dirty="0" err="1">
                <a:solidFill>
                  <a:srgbClr val="FF0000"/>
                </a:solidFill>
              </a:rPr>
              <a:t>t</a:t>
            </a:r>
            <a:r>
              <a:rPr lang="fr-FR" b="1" dirty="0" smtClean="0">
                <a:solidFill>
                  <a:srgbClr val="FF0000"/>
                </a:solidFill>
              </a:rPr>
              <a:t>) + f(</a:t>
            </a:r>
            <a:r>
              <a:rPr lang="fr-FR" b="1" dirty="0" err="1" smtClean="0">
                <a:solidFill>
                  <a:srgbClr val="FF0000"/>
                </a:solidFill>
              </a:rPr>
              <a:t>w</a:t>
            </a:r>
            <a:r>
              <a:rPr lang="fr-FR" b="1" baseline="-25000" dirty="0" err="1">
                <a:solidFill>
                  <a:srgbClr val="FF0000"/>
                </a:solidFill>
              </a:rPr>
              <a:t>t</a:t>
            </a:r>
            <a:r>
              <a:rPr lang="fr-FR" b="1" dirty="0" smtClean="0">
                <a:solidFill>
                  <a:srgbClr val="FF0000"/>
                </a:solidFill>
              </a:rPr>
              <a:t>) + f(e</a:t>
            </a:r>
            <a:r>
              <a:rPr lang="fr-FR" b="1" baseline="-25000" dirty="0">
                <a:solidFill>
                  <a:srgbClr val="FF0000"/>
                </a:solidFill>
              </a:rPr>
              <a:t>t</a:t>
            </a:r>
            <a:r>
              <a:rPr lang="fr-FR" b="1" dirty="0" smtClean="0">
                <a:solidFill>
                  <a:srgbClr val="FF0000"/>
                </a:solidFill>
              </a:rPr>
              <a:t>)</a:t>
            </a:r>
          </a:p>
          <a:p>
            <a:pPr marL="0" indent="0">
              <a:spcAft>
                <a:spcPts val="600"/>
              </a:spcAft>
              <a:buNone/>
            </a:pPr>
            <a:r>
              <a:rPr lang="fr-FR" dirty="0"/>
              <a:t>f</a:t>
            </a:r>
            <a:r>
              <a:rPr lang="fr-FR" dirty="0" smtClean="0"/>
              <a:t>(p</a:t>
            </a:r>
            <a:r>
              <a:rPr lang="fr-FR" baseline="-25000" dirty="0" smtClean="0"/>
              <a:t>t</a:t>
            </a:r>
            <a:r>
              <a:rPr lang="fr-FR" dirty="0" smtClean="0"/>
              <a:t>) étant considéré comme le résultat de gestion du projet, de l’entreprise, de la commune, du pays… Ce résultat f(p</a:t>
            </a:r>
            <a:r>
              <a:rPr lang="fr-FR" baseline="-25000" dirty="0"/>
              <a:t>t</a:t>
            </a:r>
            <a:r>
              <a:rPr lang="fr-FR" dirty="0" smtClean="0"/>
              <a:t>) est fonction de la combinaison des ressources financières, des ressources humaines et de l’espace.</a:t>
            </a:r>
          </a:p>
          <a:p>
            <a:pPr marL="0" indent="0">
              <a:spcAft>
                <a:spcPts val="600"/>
              </a:spcAft>
              <a:buNone/>
            </a:pPr>
            <a:r>
              <a:rPr lang="fr-FR" b="1" dirty="0" smtClean="0">
                <a:solidFill>
                  <a:srgbClr val="FF0000"/>
                </a:solidFill>
              </a:rPr>
              <a:t>NB : La fonction f(p</a:t>
            </a:r>
            <a:r>
              <a:rPr lang="fr-FR" b="1" baseline="-25000" dirty="0" smtClean="0">
                <a:solidFill>
                  <a:srgbClr val="FF0000"/>
                </a:solidFill>
              </a:rPr>
              <a:t>t</a:t>
            </a:r>
            <a:r>
              <a:rPr lang="fr-FR" b="1" dirty="0" smtClean="0">
                <a:solidFill>
                  <a:srgbClr val="FF0000"/>
                </a:solidFill>
              </a:rPr>
              <a:t>) peut être affinée au travers des autres composantes pour prendre la forme d’une équation matricielle simple ou complexe</a:t>
            </a:r>
            <a:endParaRPr lang="fr-FR" b="1" dirty="0">
              <a:solidFill>
                <a:srgbClr val="FF0000"/>
              </a:solidFill>
            </a:endParaRPr>
          </a:p>
          <a:p>
            <a:pPr marL="0" indent="0">
              <a:spcAft>
                <a:spcPts val="600"/>
              </a:spcAft>
              <a:buNone/>
            </a:pPr>
            <a:endParaRPr lang="fr-FR" dirty="0" smtClean="0"/>
          </a:p>
        </p:txBody>
      </p:sp>
    </p:spTree>
    <p:extLst>
      <p:ext uri="{BB962C8B-B14F-4D97-AF65-F5344CB8AC3E}">
        <p14:creationId xmlns:p14="http://schemas.microsoft.com/office/powerpoint/2010/main" val="3328087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1972" y="1007818"/>
            <a:ext cx="11694017" cy="5277072"/>
          </a:xfrm>
        </p:spPr>
        <p:txBody>
          <a:bodyPr/>
          <a:lstStyle/>
          <a:p>
            <a:pPr marL="0" indent="0">
              <a:spcAft>
                <a:spcPts val="2400"/>
              </a:spcAft>
              <a:buNone/>
            </a:pPr>
            <a:r>
              <a:rPr lang="fr-FR" b="1" dirty="0" smtClean="0">
                <a:solidFill>
                  <a:srgbClr val="FF0000"/>
                </a:solidFill>
              </a:rPr>
              <a:t>2 - </a:t>
            </a:r>
            <a:r>
              <a:rPr lang="fr-FR" sz="4000" b="1" dirty="0" smtClean="0">
                <a:solidFill>
                  <a:srgbClr val="FF0000"/>
                </a:solidFill>
              </a:rPr>
              <a:t>Enjeux </a:t>
            </a:r>
            <a:r>
              <a:rPr lang="fr-FR" sz="4000" b="1" dirty="0">
                <a:solidFill>
                  <a:srgbClr val="FF0000"/>
                </a:solidFill>
              </a:rPr>
              <a:t>de la planification : Planification stratégique;  Planification territoriale en </a:t>
            </a:r>
            <a:r>
              <a:rPr lang="fr-FR" sz="4000" b="1" dirty="0" smtClean="0">
                <a:solidFill>
                  <a:srgbClr val="FF0000"/>
                </a:solidFill>
              </a:rPr>
              <a:t>Afrique</a:t>
            </a:r>
          </a:p>
          <a:p>
            <a:pPr>
              <a:spcAft>
                <a:spcPts val="2400"/>
              </a:spcAft>
            </a:pPr>
            <a:r>
              <a:rPr lang="fr-FR" sz="4000" dirty="0" smtClean="0"/>
              <a:t>L’entreprenariat en Afrique</a:t>
            </a:r>
          </a:p>
          <a:p>
            <a:pPr>
              <a:spcAft>
                <a:spcPts val="2400"/>
              </a:spcAft>
            </a:pPr>
            <a:r>
              <a:rPr lang="fr-FR" sz="4000" dirty="0" smtClean="0"/>
              <a:t>Les projets de développement</a:t>
            </a:r>
          </a:p>
          <a:p>
            <a:pPr>
              <a:spcAft>
                <a:spcPts val="2400"/>
              </a:spcAft>
            </a:pPr>
            <a:r>
              <a:rPr lang="fr-FR" sz="4000" dirty="0" smtClean="0"/>
              <a:t>La mise en œuvre des politiques de développement</a:t>
            </a:r>
            <a:endParaRPr lang="fr-FR" sz="4000" dirty="0"/>
          </a:p>
          <a:p>
            <a:pPr marL="0" indent="0">
              <a:buNone/>
            </a:pPr>
            <a:endParaRPr lang="fr-FR" dirty="0"/>
          </a:p>
        </p:txBody>
      </p:sp>
    </p:spTree>
    <p:extLst>
      <p:ext uri="{BB962C8B-B14F-4D97-AF65-F5344CB8AC3E}">
        <p14:creationId xmlns:p14="http://schemas.microsoft.com/office/powerpoint/2010/main" val="229936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3851</TotalTime>
  <Words>3310</Words>
  <Application>Microsoft Office PowerPoint</Application>
  <PresentationFormat>Grand écran</PresentationFormat>
  <Paragraphs>375</Paragraphs>
  <Slides>59</Slides>
  <Notes>0</Notes>
  <HiddenSlides>0</HiddenSlides>
  <MMClips>0</MMClips>
  <ScaleCrop>false</ScaleCrop>
  <HeadingPairs>
    <vt:vector size="6" baseType="variant">
      <vt:variant>
        <vt:lpstr>Polices utilisées</vt:lpstr>
      </vt:variant>
      <vt:variant>
        <vt:i4>10</vt:i4>
      </vt:variant>
      <vt:variant>
        <vt:lpstr>Thème</vt:lpstr>
      </vt:variant>
      <vt:variant>
        <vt:i4>2</vt:i4>
      </vt:variant>
      <vt:variant>
        <vt:lpstr>Titres des diapositives</vt:lpstr>
      </vt:variant>
      <vt:variant>
        <vt:i4>59</vt:i4>
      </vt:variant>
    </vt:vector>
  </HeadingPairs>
  <TitlesOfParts>
    <vt:vector size="71" baseType="lpstr">
      <vt:lpstr>Arial</vt:lpstr>
      <vt:lpstr>Calibri</vt:lpstr>
      <vt:lpstr>Calibri Light</vt:lpstr>
      <vt:lpstr>CenturyGothic</vt:lpstr>
      <vt:lpstr>CenturyGothic,Bold</vt:lpstr>
      <vt:lpstr>CenturyGothic,Italic</vt:lpstr>
      <vt:lpstr>Frutiger-Bold</vt:lpstr>
      <vt:lpstr>Frutiger-Roman</vt:lpstr>
      <vt:lpstr>Segoe UI Symbol</vt:lpstr>
      <vt:lpstr>Times New Roman</vt:lpstr>
      <vt:lpstr>Thème Office</vt:lpstr>
      <vt:lpstr>Office-thema</vt:lpstr>
      <vt:lpstr> Planification en Afrique : enjeux et perspectives</vt:lpstr>
      <vt:lpstr>Plan de présentation</vt:lpstr>
      <vt:lpstr>Introduction</vt:lpstr>
      <vt:lpstr>Présentation PowerPoint</vt:lpstr>
      <vt:lpstr>Présentation PowerPoint</vt:lpstr>
      <vt:lpstr> 1 - Plusieurs éléments déterminent la planification, quel que soit le type de planification auquel on a affaire :  </vt:lpstr>
      <vt:lpstr>Présentation PowerPoint</vt:lpstr>
      <vt:lpstr>La planification induit :</vt:lpstr>
      <vt:lpstr>Présentation PowerPoint</vt:lpstr>
      <vt:lpstr>3 - Défis et perspectives de la planification</vt:lpstr>
      <vt:lpstr>CONCLUSION : </vt:lpstr>
      <vt:lpstr>Présentation PowerPoint</vt:lpstr>
      <vt:lpstr> INTRODUCTION : MONTER UN PROJET, DU PAREIL AU MEME (1/3) </vt:lpstr>
      <vt:lpstr>INTRODUCTION : MONTER UN PROJET, DU PAREIL AU MEME (2/3)</vt:lpstr>
      <vt:lpstr>Présentation PowerPoint</vt:lpstr>
      <vt:lpstr>INTRODUCTION : MONTER UN PROJET, DU PAREIL AU MEME (2/3)</vt:lpstr>
      <vt:lpstr>I - Présentation de projet : comment faire ?</vt:lpstr>
      <vt:lpstr>I - Présentation de projet : comment faire ?</vt:lpstr>
      <vt:lpstr>II - Comment réaliser un dossier de présentation de projet</vt:lpstr>
      <vt:lpstr>2.1 - Avoir à l’esprit les 5 dimensions d’un projet (1/4)</vt:lpstr>
      <vt:lpstr>2.2 - Avoir à l’esprit les 5 dimensions d’un projet (2/4)</vt:lpstr>
      <vt:lpstr>Présentation PowerPoint</vt:lpstr>
      <vt:lpstr>2.2 - Avoir à l’esprit les 5 dimensions d’un projet (4/4)</vt:lpstr>
      <vt:lpstr>2.3 - Des dispositions mentales pratiques pour rédiger un document de projet (1/2)</vt:lpstr>
      <vt:lpstr>2.4 - Dispositions mentales pratiques pour rédiger un  document de projet (2/2)</vt:lpstr>
      <vt:lpstr>2.5 - Les principaux ingrédients pour conduire un projet (1/1)</vt:lpstr>
      <vt:lpstr>2.6 - 10 Principales étapes de la conduite de projet (1/1)</vt:lpstr>
      <vt:lpstr>III - DOSSIER DE PRESENTATION DU PROJET</vt:lpstr>
      <vt:lpstr>FICHE D’IDENTITE SYNTHETIQUE</vt:lpstr>
      <vt:lpstr>JUSTIFICATION DU PROJET</vt:lpstr>
      <vt:lpstr>CADRE LOGIQUE DU PROJET</vt:lpstr>
      <vt:lpstr>Présentation PowerPoint</vt:lpstr>
      <vt:lpstr>ACTEURS DU PROJET</vt:lpstr>
      <vt:lpstr>Partenaires et acteurs intervenants dans le projet</vt:lpstr>
      <vt:lpstr>LE PROJET DANS LE TEMPS</vt:lpstr>
      <vt:lpstr>MONTAGE FINANCIER DU PROJET</vt:lpstr>
      <vt:lpstr>Tableau récapitulatif du montage financier</vt:lpstr>
      <vt:lpstr>Perspectives à long terme</vt:lpstr>
      <vt:lpstr> Pour gérer son projet (dès que le financement est requis), il y a nécessité d’établir  </vt:lpstr>
      <vt:lpstr>1. Le cahier des charges</vt:lpstr>
      <vt:lpstr>Présentation PowerPoint</vt:lpstr>
      <vt:lpstr>Présentation PowerPoint</vt:lpstr>
      <vt:lpstr> 2. La note de cadrage </vt:lpstr>
      <vt:lpstr>2.2 Les objectifs de la note de cadrage</vt:lpstr>
      <vt:lpstr>Présentation PowerPoint</vt:lpstr>
      <vt:lpstr>3. Le descriptif du projet</vt:lpstr>
      <vt:lpstr>Présentation PowerPoint</vt:lpstr>
      <vt:lpstr>3.2 Contenu et présentation du descriptif du projet</vt:lpstr>
      <vt:lpstr>Présentation PowerPoint</vt:lpstr>
      <vt:lpstr> 4. Le rapport d’étape (ou rapport d’avancement) </vt:lpstr>
      <vt:lpstr>Présentation PowerPoint</vt:lpstr>
      <vt:lpstr>5. L’état budgétaire</vt:lpstr>
      <vt:lpstr>Présentation PowerPoint</vt:lpstr>
      <vt:lpstr>Présentation PowerPoint</vt:lpstr>
      <vt:lpstr>CONCLUSION : Le dossier de présentation de projet doit être soigné</vt:lpstr>
      <vt:lpstr>Développement des modèles d’affaires inclusifs (1) </vt:lpstr>
      <vt:lpstr>Développement des modèles d’affaires inclusif (2) </vt:lpstr>
      <vt:lpstr>Développement des modèles d’affaires inclusifs (3)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D’ELABORATION D’UN DOCUMENT DE PROJET (Planification de projet, suivi évaluation, analyse d'impact  ou évaluation d'impact)</dc:title>
  <dc:creator>TOSHIBA</dc:creator>
  <cp:lastModifiedBy>DR AFOUDA</cp:lastModifiedBy>
  <cp:revision>73</cp:revision>
  <dcterms:created xsi:type="dcterms:W3CDTF">2019-06-03T05:52:17Z</dcterms:created>
  <dcterms:modified xsi:type="dcterms:W3CDTF">2024-11-14T06:45:19Z</dcterms:modified>
</cp:coreProperties>
</file>