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7" r:id="rId3"/>
    <p:sldId id="390" r:id="rId4"/>
    <p:sldId id="256" r:id="rId5"/>
    <p:sldId id="391" r:id="rId6"/>
    <p:sldId id="392" r:id="rId7"/>
    <p:sldId id="393" r:id="rId8"/>
    <p:sldId id="260" r:id="rId9"/>
    <p:sldId id="259" r:id="rId10"/>
    <p:sldId id="394" r:id="rId11"/>
    <p:sldId id="395" r:id="rId12"/>
    <p:sldId id="396" r:id="rId13"/>
    <p:sldId id="397" r:id="rId14"/>
    <p:sldId id="398" r:id="rId15"/>
    <p:sldId id="399" r:id="rId16"/>
    <p:sldId id="400" r:id="rId17"/>
    <p:sldId id="401" r:id="rId18"/>
    <p:sldId id="402" r:id="rId19"/>
    <p:sldId id="403" r:id="rId20"/>
    <p:sldId id="404" r:id="rId21"/>
    <p:sldId id="405" r:id="rId22"/>
    <p:sldId id="406" r:id="rId23"/>
    <p:sldId id="407" r:id="rId24"/>
    <p:sldId id="408" r:id="rId25"/>
    <p:sldId id="409" r:id="rId26"/>
    <p:sldId id="410" r:id="rId27"/>
    <p:sldId id="411" r:id="rId28"/>
    <p:sldId id="412" r:id="rId29"/>
    <p:sldId id="413" r:id="rId30"/>
    <p:sldId id="284" r:id="rId31"/>
    <p:sldId id="285" r:id="rId32"/>
    <p:sldId id="289" r:id="rId33"/>
    <p:sldId id="311" r:id="rId34"/>
    <p:sldId id="366" r:id="rId35"/>
    <p:sldId id="290" r:id="rId36"/>
    <p:sldId id="292" r:id="rId37"/>
    <p:sldId id="293" r:id="rId38"/>
    <p:sldId id="294" r:id="rId39"/>
    <p:sldId id="295" r:id="rId40"/>
    <p:sldId id="296" r:id="rId41"/>
    <p:sldId id="367"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291" r:id="rId57"/>
    <p:sldId id="312" r:id="rId58"/>
    <p:sldId id="313" r:id="rId59"/>
    <p:sldId id="368" r:id="rId60"/>
    <p:sldId id="314" r:id="rId61"/>
    <p:sldId id="315" r:id="rId62"/>
    <p:sldId id="369" r:id="rId63"/>
    <p:sldId id="316" r:id="rId64"/>
    <p:sldId id="317" r:id="rId65"/>
    <p:sldId id="320" r:id="rId66"/>
    <p:sldId id="414" r:id="rId67"/>
    <p:sldId id="415" r:id="rId68"/>
    <p:sldId id="416" r:id="rId69"/>
    <p:sldId id="417" r:id="rId70"/>
    <p:sldId id="418" r:id="rId71"/>
    <p:sldId id="343" r:id="rId72"/>
    <p:sldId id="419" r:id="rId73"/>
    <p:sldId id="420" r:id="rId74"/>
    <p:sldId id="421" r:id="rId75"/>
    <p:sldId id="422" r:id="rId76"/>
    <p:sldId id="423" r:id="rId77"/>
    <p:sldId id="349" r:id="rId78"/>
    <p:sldId id="424" r:id="rId79"/>
    <p:sldId id="352" r:id="rId80"/>
    <p:sldId id="353" r:id="rId81"/>
    <p:sldId id="354" r:id="rId82"/>
    <p:sldId id="355" r:id="rId83"/>
    <p:sldId id="358" r:id="rId84"/>
    <p:sldId id="359" r:id="rId85"/>
    <p:sldId id="360" r:id="rId86"/>
    <p:sldId id="361" r:id="rId87"/>
    <p:sldId id="362" r:id="rId88"/>
    <p:sldId id="364" r:id="rId89"/>
    <p:sldId id="425" r:id="rId90"/>
    <p:sldId id="356" r:id="rId91"/>
    <p:sldId id="357" r:id="rId92"/>
    <p:sldId id="365" r:id="rId93"/>
    <p:sldId id="374" r:id="rId94"/>
    <p:sldId id="387" r:id="rId95"/>
    <p:sldId id="388" r:id="rId96"/>
    <p:sldId id="376" r:id="rId97"/>
    <p:sldId id="379" r:id="rId98"/>
    <p:sldId id="380" r:id="rId99"/>
    <p:sldId id="382" r:id="rId100"/>
    <p:sldId id="375" r:id="rId101"/>
    <p:sldId id="389" r:id="rId102"/>
    <p:sldId id="381" r:id="rId103"/>
    <p:sldId id="384" r:id="rId104"/>
    <p:sldId id="263" r:id="rId105"/>
    <p:sldId id="346" r:id="rId106"/>
    <p:sldId id="347" r:id="rId107"/>
    <p:sldId id="348" r:id="rId108"/>
    <p:sldId id="344" r:id="rId109"/>
    <p:sldId id="345" r:id="rId110"/>
    <p:sldId id="350" r:id="rId111"/>
    <p:sldId id="265" r:id="rId112"/>
    <p:sldId id="268" r:id="rId113"/>
    <p:sldId id="266" r:id="rId114"/>
    <p:sldId id="267" r:id="rId115"/>
    <p:sldId id="270" r:id="rId116"/>
    <p:sldId id="269" r:id="rId117"/>
    <p:sldId id="271" r:id="rId118"/>
    <p:sldId id="272" r:id="rId119"/>
    <p:sldId id="273" r:id="rId120"/>
    <p:sldId id="274" r:id="rId121"/>
    <p:sldId id="275" r:id="rId122"/>
    <p:sldId id="276" r:id="rId123"/>
    <p:sldId id="277" r:id="rId124"/>
    <p:sldId id="278" r:id="rId125"/>
    <p:sldId id="279" r:id="rId126"/>
    <p:sldId id="280" r:id="rId127"/>
    <p:sldId id="281" r:id="rId128"/>
    <p:sldId id="282" r:id="rId129"/>
    <p:sldId id="283" r:id="rId130"/>
    <p:sldId id="258" r:id="rId131"/>
    <p:sldId id="329" r:id="rId132"/>
    <p:sldId id="330" r:id="rId133"/>
    <p:sldId id="261" r:id="rId134"/>
    <p:sldId id="262" r:id="rId135"/>
    <p:sldId id="331" r:id="rId136"/>
    <p:sldId id="332" r:id="rId137"/>
    <p:sldId id="333" r:id="rId138"/>
    <p:sldId id="334" r:id="rId139"/>
    <p:sldId id="335" r:id="rId140"/>
    <p:sldId id="336" r:id="rId141"/>
    <p:sldId id="338" r:id="rId142"/>
    <p:sldId id="339" r:id="rId143"/>
    <p:sldId id="340" r:id="rId144"/>
    <p:sldId id="341" r:id="rId145"/>
    <p:sldId id="342" r:id="rId146"/>
    <p:sldId id="351" r:id="rId147"/>
    <p:sldId id="371" r:id="rId148"/>
    <p:sldId id="372" r:id="rId149"/>
    <p:sldId id="373" r:id="rId150"/>
    <p:sldId id="363" r:id="rId15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39" d="100"/>
          <a:sy n="39" d="100"/>
        </p:scale>
        <p:origin x="856"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slide" Target="slides/slide147.xml"/><Relationship Id="rId5" Type="http://schemas.openxmlformats.org/officeDocument/2006/relationships/slide" Target="slides/slide3.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slide" Target="slides/slide137.xml"/><Relationship Id="rId80" Type="http://schemas.openxmlformats.org/officeDocument/2006/relationships/slide" Target="slides/slide78.xml"/><Relationship Id="rId85" Type="http://schemas.openxmlformats.org/officeDocument/2006/relationships/slide" Target="slides/slide83.xml"/><Relationship Id="rId150" Type="http://schemas.openxmlformats.org/officeDocument/2006/relationships/slide" Target="slides/slide148.xml"/><Relationship Id="rId155" Type="http://schemas.openxmlformats.org/officeDocument/2006/relationships/tableStyles" Target="tableStyles.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slide" Target="slides/slide138.xml"/><Relationship Id="rId145" Type="http://schemas.openxmlformats.org/officeDocument/2006/relationships/slide" Target="slides/slide143.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51" Type="http://schemas.openxmlformats.org/officeDocument/2006/relationships/slide" Target="slides/slide149.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presProps" Target="presProps.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viewProps" Target="viewProps.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theme" Target="theme/theme1.xml"/><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EB9DF4-0725-41B4-9B89-6F043A9A08ED}"/>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D862E202-FE5C-431B-9A21-8121DFDA74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A0A42040-97E0-4546-8188-181CAC0D52B9}"/>
              </a:ext>
            </a:extLst>
          </p:cNvPr>
          <p:cNvSpPr>
            <a:spLocks noGrp="1"/>
          </p:cNvSpPr>
          <p:nvPr>
            <p:ph type="dt" sz="half" idx="10"/>
          </p:nvPr>
        </p:nvSpPr>
        <p:spPr/>
        <p:txBody>
          <a:bodyPr/>
          <a:lstStyle/>
          <a:p>
            <a:fld id="{85DD3D84-4D43-4907-8319-BC4D640216E5}" type="datetimeFigureOut">
              <a:rPr lang="fr-FR" smtClean="0"/>
              <a:t>14/01/2025</a:t>
            </a:fld>
            <a:endParaRPr lang="fr-FR"/>
          </a:p>
        </p:txBody>
      </p:sp>
      <p:sp>
        <p:nvSpPr>
          <p:cNvPr id="5" name="Espace réservé du pied de page 4">
            <a:extLst>
              <a:ext uri="{FF2B5EF4-FFF2-40B4-BE49-F238E27FC236}">
                <a16:creationId xmlns:a16="http://schemas.microsoft.com/office/drawing/2014/main" id="{3E3A69AC-1DEA-47E9-BF04-62C90FCECB2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0E7D68E-4F05-4DFE-9F08-5B4ECF81215B}"/>
              </a:ext>
            </a:extLst>
          </p:cNvPr>
          <p:cNvSpPr>
            <a:spLocks noGrp="1"/>
          </p:cNvSpPr>
          <p:nvPr>
            <p:ph type="sldNum" sz="quarter" idx="12"/>
          </p:nvPr>
        </p:nvSpPr>
        <p:spPr/>
        <p:txBody>
          <a:bodyPr/>
          <a:lstStyle/>
          <a:p>
            <a:fld id="{3EACECDA-482A-4F5B-B26F-BB59CE82BEB2}" type="slidenum">
              <a:rPr lang="fr-FR" smtClean="0"/>
              <a:t>‹N°›</a:t>
            </a:fld>
            <a:endParaRPr lang="fr-FR"/>
          </a:p>
        </p:txBody>
      </p:sp>
    </p:spTree>
    <p:extLst>
      <p:ext uri="{BB962C8B-B14F-4D97-AF65-F5344CB8AC3E}">
        <p14:creationId xmlns:p14="http://schemas.microsoft.com/office/powerpoint/2010/main" val="711737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F777BF-7D66-467E-A547-1B69995A19D0}"/>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36A48B99-D467-45BE-883D-15DE4FB44587}"/>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B3B3B60-697F-40FA-B236-EED975695611}"/>
              </a:ext>
            </a:extLst>
          </p:cNvPr>
          <p:cNvSpPr>
            <a:spLocks noGrp="1"/>
          </p:cNvSpPr>
          <p:nvPr>
            <p:ph type="dt" sz="half" idx="10"/>
          </p:nvPr>
        </p:nvSpPr>
        <p:spPr/>
        <p:txBody>
          <a:bodyPr/>
          <a:lstStyle/>
          <a:p>
            <a:fld id="{85DD3D84-4D43-4907-8319-BC4D640216E5}" type="datetimeFigureOut">
              <a:rPr lang="fr-FR" smtClean="0"/>
              <a:t>14/01/2025</a:t>
            </a:fld>
            <a:endParaRPr lang="fr-FR"/>
          </a:p>
        </p:txBody>
      </p:sp>
      <p:sp>
        <p:nvSpPr>
          <p:cNvPr id="5" name="Espace réservé du pied de page 4">
            <a:extLst>
              <a:ext uri="{FF2B5EF4-FFF2-40B4-BE49-F238E27FC236}">
                <a16:creationId xmlns:a16="http://schemas.microsoft.com/office/drawing/2014/main" id="{F4512ED5-05D0-4768-AE99-825110550DD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3ECD050-CDBF-474D-994D-EBD0E91C60DD}"/>
              </a:ext>
            </a:extLst>
          </p:cNvPr>
          <p:cNvSpPr>
            <a:spLocks noGrp="1"/>
          </p:cNvSpPr>
          <p:nvPr>
            <p:ph type="sldNum" sz="quarter" idx="12"/>
          </p:nvPr>
        </p:nvSpPr>
        <p:spPr/>
        <p:txBody>
          <a:bodyPr/>
          <a:lstStyle/>
          <a:p>
            <a:fld id="{3EACECDA-482A-4F5B-B26F-BB59CE82BEB2}" type="slidenum">
              <a:rPr lang="fr-FR" smtClean="0"/>
              <a:t>‹N°›</a:t>
            </a:fld>
            <a:endParaRPr lang="fr-FR"/>
          </a:p>
        </p:txBody>
      </p:sp>
    </p:spTree>
    <p:extLst>
      <p:ext uri="{BB962C8B-B14F-4D97-AF65-F5344CB8AC3E}">
        <p14:creationId xmlns:p14="http://schemas.microsoft.com/office/powerpoint/2010/main" val="1580969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A39BB68D-CBDA-4E82-8E93-665F5B6CC08F}"/>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54F47C36-8D4C-49CC-9C4F-64EF0150D696}"/>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7F5DF30-57FB-494C-9D31-AEFAAD01AE1C}"/>
              </a:ext>
            </a:extLst>
          </p:cNvPr>
          <p:cNvSpPr>
            <a:spLocks noGrp="1"/>
          </p:cNvSpPr>
          <p:nvPr>
            <p:ph type="dt" sz="half" idx="10"/>
          </p:nvPr>
        </p:nvSpPr>
        <p:spPr/>
        <p:txBody>
          <a:bodyPr/>
          <a:lstStyle/>
          <a:p>
            <a:fld id="{85DD3D84-4D43-4907-8319-BC4D640216E5}" type="datetimeFigureOut">
              <a:rPr lang="fr-FR" smtClean="0"/>
              <a:t>14/01/2025</a:t>
            </a:fld>
            <a:endParaRPr lang="fr-FR"/>
          </a:p>
        </p:txBody>
      </p:sp>
      <p:sp>
        <p:nvSpPr>
          <p:cNvPr id="5" name="Espace réservé du pied de page 4">
            <a:extLst>
              <a:ext uri="{FF2B5EF4-FFF2-40B4-BE49-F238E27FC236}">
                <a16:creationId xmlns:a16="http://schemas.microsoft.com/office/drawing/2014/main" id="{8EB1F350-A8FB-48DF-90DC-1FA9413C23E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40E8553-FD2E-40D5-8EF4-271B9CC1F039}"/>
              </a:ext>
            </a:extLst>
          </p:cNvPr>
          <p:cNvSpPr>
            <a:spLocks noGrp="1"/>
          </p:cNvSpPr>
          <p:nvPr>
            <p:ph type="sldNum" sz="quarter" idx="12"/>
          </p:nvPr>
        </p:nvSpPr>
        <p:spPr/>
        <p:txBody>
          <a:bodyPr/>
          <a:lstStyle/>
          <a:p>
            <a:fld id="{3EACECDA-482A-4F5B-B26F-BB59CE82BEB2}" type="slidenum">
              <a:rPr lang="fr-FR" smtClean="0"/>
              <a:t>‹N°›</a:t>
            </a:fld>
            <a:endParaRPr lang="fr-FR"/>
          </a:p>
        </p:txBody>
      </p:sp>
    </p:spTree>
    <p:extLst>
      <p:ext uri="{BB962C8B-B14F-4D97-AF65-F5344CB8AC3E}">
        <p14:creationId xmlns:p14="http://schemas.microsoft.com/office/powerpoint/2010/main" val="988560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914400" y="2130426"/>
            <a:ext cx="10363200" cy="1470025"/>
          </a:xfrm>
        </p:spPr>
        <p:txBody>
          <a:bodyPr/>
          <a:lstStyle/>
          <a:p>
            <a:r>
              <a:rPr lang="nl-NL"/>
              <a:t>Klik om de stijl te bewerken</a:t>
            </a:r>
          </a:p>
        </p:txBody>
      </p:sp>
      <p:sp>
        <p:nvSpPr>
          <p:cNvPr id="3" name="Ondertitel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a:t>Klik om het opmaakprofiel van de modelondertitel te bewerken</a:t>
            </a:r>
          </a:p>
        </p:txBody>
      </p:sp>
      <p:sp>
        <p:nvSpPr>
          <p:cNvPr id="4" name="Tijdelijke aanduiding voor datum 3"/>
          <p:cNvSpPr>
            <a:spLocks noGrp="1"/>
          </p:cNvSpPr>
          <p:nvPr>
            <p:ph type="dt" sz="half" idx="10"/>
          </p:nvPr>
        </p:nvSpPr>
        <p:spPr/>
        <p:txBody>
          <a:bodyPr/>
          <a:lstStyle/>
          <a:p>
            <a:fld id="{8261E007-27FD-4CC5-8070-F083F492A46A}" type="datetime1">
              <a:rPr lang="nl-NL" smtClean="0"/>
              <a:t>14-1-2025</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A9096D49-DAE3-40DE-93E0-41688E0A5016}" type="slidenum">
              <a:rPr lang="nl-NL" smtClean="0"/>
              <a:t>‹N°›</a:t>
            </a:fld>
            <a:endParaRPr lang="nl-NL"/>
          </a:p>
        </p:txBody>
      </p:sp>
    </p:spTree>
    <p:extLst>
      <p:ext uri="{BB962C8B-B14F-4D97-AF65-F5344CB8AC3E}">
        <p14:creationId xmlns:p14="http://schemas.microsoft.com/office/powerpoint/2010/main" val="35183173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inhoud 2"/>
          <p:cNvSpPr>
            <a:spLocks noGrp="1"/>
          </p:cNvSpPr>
          <p:nvPr>
            <p:ph idx="1"/>
          </p:nvPr>
        </p:nvSpPr>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10"/>
          </p:nvPr>
        </p:nvSpPr>
        <p:spPr/>
        <p:txBody>
          <a:bodyPr/>
          <a:lstStyle/>
          <a:p>
            <a:fld id="{7DD20193-27DA-46E7-93B5-555061E5504A}" type="datetime1">
              <a:rPr lang="nl-NL" smtClean="0"/>
              <a:t>14-1-2025</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A9096D49-DAE3-40DE-93E0-41688E0A5016}" type="slidenum">
              <a:rPr lang="nl-NL" smtClean="0"/>
              <a:t>‹N°›</a:t>
            </a:fld>
            <a:endParaRPr lang="nl-NL"/>
          </a:p>
        </p:txBody>
      </p:sp>
    </p:spTree>
    <p:extLst>
      <p:ext uri="{BB962C8B-B14F-4D97-AF65-F5344CB8AC3E}">
        <p14:creationId xmlns:p14="http://schemas.microsoft.com/office/powerpoint/2010/main" val="18867937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963084" y="4406901"/>
            <a:ext cx="10363200" cy="1362075"/>
          </a:xfrm>
        </p:spPr>
        <p:txBody>
          <a:bodyPr anchor="t"/>
          <a:lstStyle>
            <a:lvl1pPr algn="l">
              <a:defRPr sz="4000" b="1" cap="all"/>
            </a:lvl1pPr>
          </a:lstStyle>
          <a:p>
            <a:r>
              <a:rPr lang="nl-NL"/>
              <a:t>Klik om de stijl te bewerken</a:t>
            </a:r>
          </a:p>
        </p:txBody>
      </p:sp>
      <p:sp>
        <p:nvSpPr>
          <p:cNvPr id="3" name="Tijdelijke aanduiding voor tekst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l-NL"/>
              <a:t>Klik om de modelstijlen te bewerken</a:t>
            </a:r>
          </a:p>
        </p:txBody>
      </p:sp>
      <p:sp>
        <p:nvSpPr>
          <p:cNvPr id="4" name="Tijdelijke aanduiding voor datum 3"/>
          <p:cNvSpPr>
            <a:spLocks noGrp="1"/>
          </p:cNvSpPr>
          <p:nvPr>
            <p:ph type="dt" sz="half" idx="10"/>
          </p:nvPr>
        </p:nvSpPr>
        <p:spPr/>
        <p:txBody>
          <a:bodyPr/>
          <a:lstStyle/>
          <a:p>
            <a:fld id="{AAF633F7-46B5-4486-87EE-10FD398FBB58}" type="datetime1">
              <a:rPr lang="nl-NL" smtClean="0"/>
              <a:t>14-1-2025</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A9096D49-DAE3-40DE-93E0-41688E0A5016}" type="slidenum">
              <a:rPr lang="nl-NL" smtClean="0"/>
              <a:t>‹N°›</a:t>
            </a:fld>
            <a:endParaRPr lang="nl-NL"/>
          </a:p>
        </p:txBody>
      </p:sp>
    </p:spTree>
    <p:extLst>
      <p:ext uri="{BB962C8B-B14F-4D97-AF65-F5344CB8AC3E}">
        <p14:creationId xmlns:p14="http://schemas.microsoft.com/office/powerpoint/2010/main" val="20799674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inhoud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p:cNvSpPr>
            <a:spLocks noGrp="1"/>
          </p:cNvSpPr>
          <p:nvPr>
            <p:ph type="dt" sz="half" idx="10"/>
          </p:nvPr>
        </p:nvSpPr>
        <p:spPr/>
        <p:txBody>
          <a:bodyPr/>
          <a:lstStyle/>
          <a:p>
            <a:fld id="{E10B643E-FB3B-44FA-9352-76CC5782A595}" type="datetime1">
              <a:rPr lang="nl-NL" smtClean="0"/>
              <a:t>14-1-2025</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A9096D49-DAE3-40DE-93E0-41688E0A5016}" type="slidenum">
              <a:rPr lang="nl-NL" smtClean="0"/>
              <a:t>‹N°›</a:t>
            </a:fld>
            <a:endParaRPr lang="nl-NL"/>
          </a:p>
        </p:txBody>
      </p:sp>
    </p:spTree>
    <p:extLst>
      <p:ext uri="{BB962C8B-B14F-4D97-AF65-F5344CB8AC3E}">
        <p14:creationId xmlns:p14="http://schemas.microsoft.com/office/powerpoint/2010/main" val="35643241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nl-NL"/>
              <a:t>Klik om de stijl te bewerken</a:t>
            </a:r>
          </a:p>
        </p:txBody>
      </p:sp>
      <p:sp>
        <p:nvSpPr>
          <p:cNvPr id="3" name="Tijdelijke aanduiding voor tekst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4" name="Tijdelijke aanduiding voor inhoud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6" name="Tijdelijke aanduiding voor inhoud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p:cNvSpPr>
            <a:spLocks noGrp="1"/>
          </p:cNvSpPr>
          <p:nvPr>
            <p:ph type="dt" sz="half" idx="10"/>
          </p:nvPr>
        </p:nvSpPr>
        <p:spPr/>
        <p:txBody>
          <a:bodyPr/>
          <a:lstStyle/>
          <a:p>
            <a:fld id="{896360E4-959C-49EE-8B72-698B3596FBAC}" type="datetime1">
              <a:rPr lang="nl-NL" smtClean="0"/>
              <a:t>14-1-2025</a:t>
            </a:fld>
            <a:endParaRPr lang="nl-NL"/>
          </a:p>
        </p:txBody>
      </p:sp>
      <p:sp>
        <p:nvSpPr>
          <p:cNvPr id="8" name="Tijdelijke aanduiding voor voettekst 7"/>
          <p:cNvSpPr>
            <a:spLocks noGrp="1"/>
          </p:cNvSpPr>
          <p:nvPr>
            <p:ph type="ftr" sz="quarter" idx="11"/>
          </p:nvPr>
        </p:nvSpPr>
        <p:spPr/>
        <p:txBody>
          <a:bodyPr/>
          <a:lstStyle/>
          <a:p>
            <a:endParaRPr lang="nl-NL"/>
          </a:p>
        </p:txBody>
      </p:sp>
      <p:sp>
        <p:nvSpPr>
          <p:cNvPr id="9" name="Tijdelijke aanduiding voor dianummer 8"/>
          <p:cNvSpPr>
            <a:spLocks noGrp="1"/>
          </p:cNvSpPr>
          <p:nvPr>
            <p:ph type="sldNum" sz="quarter" idx="12"/>
          </p:nvPr>
        </p:nvSpPr>
        <p:spPr/>
        <p:txBody>
          <a:bodyPr/>
          <a:lstStyle/>
          <a:p>
            <a:fld id="{A9096D49-DAE3-40DE-93E0-41688E0A5016}" type="slidenum">
              <a:rPr lang="nl-NL" smtClean="0"/>
              <a:t>‹N°›</a:t>
            </a:fld>
            <a:endParaRPr lang="nl-NL"/>
          </a:p>
        </p:txBody>
      </p:sp>
    </p:spTree>
    <p:extLst>
      <p:ext uri="{BB962C8B-B14F-4D97-AF65-F5344CB8AC3E}">
        <p14:creationId xmlns:p14="http://schemas.microsoft.com/office/powerpoint/2010/main" val="37571960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datum 2"/>
          <p:cNvSpPr>
            <a:spLocks noGrp="1"/>
          </p:cNvSpPr>
          <p:nvPr>
            <p:ph type="dt" sz="half" idx="10"/>
          </p:nvPr>
        </p:nvSpPr>
        <p:spPr/>
        <p:txBody>
          <a:bodyPr/>
          <a:lstStyle/>
          <a:p>
            <a:fld id="{73275281-ED82-4E6D-8797-238F151BC7D6}" type="datetime1">
              <a:rPr lang="nl-NL" smtClean="0"/>
              <a:t>14-1-2025</a:t>
            </a:fld>
            <a:endParaRPr lang="nl-NL"/>
          </a:p>
        </p:txBody>
      </p:sp>
      <p:sp>
        <p:nvSpPr>
          <p:cNvPr id="4" name="Tijdelijke aanduiding voor voettekst 3"/>
          <p:cNvSpPr>
            <a:spLocks noGrp="1"/>
          </p:cNvSpPr>
          <p:nvPr>
            <p:ph type="ftr" sz="quarter" idx="11"/>
          </p:nvPr>
        </p:nvSpPr>
        <p:spPr/>
        <p:txBody>
          <a:bodyPr/>
          <a:lstStyle/>
          <a:p>
            <a:endParaRPr lang="nl-NL"/>
          </a:p>
        </p:txBody>
      </p:sp>
      <p:sp>
        <p:nvSpPr>
          <p:cNvPr id="5" name="Tijdelijke aanduiding voor dianummer 4"/>
          <p:cNvSpPr>
            <a:spLocks noGrp="1"/>
          </p:cNvSpPr>
          <p:nvPr>
            <p:ph type="sldNum" sz="quarter" idx="12"/>
          </p:nvPr>
        </p:nvSpPr>
        <p:spPr/>
        <p:txBody>
          <a:bodyPr/>
          <a:lstStyle/>
          <a:p>
            <a:fld id="{A9096D49-DAE3-40DE-93E0-41688E0A5016}" type="slidenum">
              <a:rPr lang="nl-NL" smtClean="0"/>
              <a:t>‹N°›</a:t>
            </a:fld>
            <a:endParaRPr lang="nl-NL"/>
          </a:p>
        </p:txBody>
      </p:sp>
    </p:spTree>
    <p:extLst>
      <p:ext uri="{BB962C8B-B14F-4D97-AF65-F5344CB8AC3E}">
        <p14:creationId xmlns:p14="http://schemas.microsoft.com/office/powerpoint/2010/main" val="25979641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45BEDFFE-CE13-405D-BDA4-9DEF91287B43}" type="datetime1">
              <a:rPr lang="nl-NL" smtClean="0"/>
              <a:t>14-1-2025</a:t>
            </a:fld>
            <a:endParaRPr lang="nl-NL"/>
          </a:p>
        </p:txBody>
      </p:sp>
      <p:sp>
        <p:nvSpPr>
          <p:cNvPr id="3" name="Tijdelijke aanduiding voor voettekst 2"/>
          <p:cNvSpPr>
            <a:spLocks noGrp="1"/>
          </p:cNvSpPr>
          <p:nvPr>
            <p:ph type="ftr" sz="quarter" idx="11"/>
          </p:nvPr>
        </p:nvSpPr>
        <p:spPr/>
        <p:txBody>
          <a:bodyPr/>
          <a:lstStyle/>
          <a:p>
            <a:endParaRPr lang="nl-NL"/>
          </a:p>
        </p:txBody>
      </p:sp>
      <p:sp>
        <p:nvSpPr>
          <p:cNvPr id="4" name="Tijdelijke aanduiding voor dianummer 3"/>
          <p:cNvSpPr>
            <a:spLocks noGrp="1"/>
          </p:cNvSpPr>
          <p:nvPr>
            <p:ph type="sldNum" sz="quarter" idx="12"/>
          </p:nvPr>
        </p:nvSpPr>
        <p:spPr/>
        <p:txBody>
          <a:bodyPr/>
          <a:lstStyle/>
          <a:p>
            <a:fld id="{A9096D49-DAE3-40DE-93E0-41688E0A5016}" type="slidenum">
              <a:rPr lang="nl-NL" smtClean="0"/>
              <a:t>‹N°›</a:t>
            </a:fld>
            <a:endParaRPr lang="nl-NL"/>
          </a:p>
        </p:txBody>
      </p:sp>
    </p:spTree>
    <p:extLst>
      <p:ext uri="{BB962C8B-B14F-4D97-AF65-F5344CB8AC3E}">
        <p14:creationId xmlns:p14="http://schemas.microsoft.com/office/powerpoint/2010/main" val="34986519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609601" y="273050"/>
            <a:ext cx="4011084" cy="1162050"/>
          </a:xfrm>
        </p:spPr>
        <p:txBody>
          <a:bodyPr anchor="b"/>
          <a:lstStyle>
            <a:lvl1pPr algn="l">
              <a:defRPr sz="2000" b="1"/>
            </a:lvl1pPr>
          </a:lstStyle>
          <a:p>
            <a:r>
              <a:rPr lang="nl-NL"/>
              <a:t>Klik om de stijl te bewerken</a:t>
            </a:r>
          </a:p>
        </p:txBody>
      </p:sp>
      <p:sp>
        <p:nvSpPr>
          <p:cNvPr id="3" name="Tijdelijke aanduiding voor inhoud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sp>
        <p:nvSpPr>
          <p:cNvPr id="5" name="Tijdelijke aanduiding voor datum 4"/>
          <p:cNvSpPr>
            <a:spLocks noGrp="1"/>
          </p:cNvSpPr>
          <p:nvPr>
            <p:ph type="dt" sz="half" idx="10"/>
          </p:nvPr>
        </p:nvSpPr>
        <p:spPr/>
        <p:txBody>
          <a:bodyPr/>
          <a:lstStyle/>
          <a:p>
            <a:fld id="{4FDF83FB-879F-4BC4-B2FE-2D46B730E8E9}" type="datetime1">
              <a:rPr lang="nl-NL" smtClean="0"/>
              <a:t>14-1-2025</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A9096D49-DAE3-40DE-93E0-41688E0A5016}" type="slidenum">
              <a:rPr lang="nl-NL" smtClean="0"/>
              <a:t>‹N°›</a:t>
            </a:fld>
            <a:endParaRPr lang="nl-NL"/>
          </a:p>
        </p:txBody>
      </p:sp>
    </p:spTree>
    <p:extLst>
      <p:ext uri="{BB962C8B-B14F-4D97-AF65-F5344CB8AC3E}">
        <p14:creationId xmlns:p14="http://schemas.microsoft.com/office/powerpoint/2010/main" val="3498800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133D09-F50B-4979-B299-192C36171E3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4F51426B-A770-4754-BC03-A6F65D9AA882}"/>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BA8C733-AFC2-4517-83C9-A1A8B7FED204}"/>
              </a:ext>
            </a:extLst>
          </p:cNvPr>
          <p:cNvSpPr>
            <a:spLocks noGrp="1"/>
          </p:cNvSpPr>
          <p:nvPr>
            <p:ph type="dt" sz="half" idx="10"/>
          </p:nvPr>
        </p:nvSpPr>
        <p:spPr/>
        <p:txBody>
          <a:bodyPr/>
          <a:lstStyle/>
          <a:p>
            <a:fld id="{85DD3D84-4D43-4907-8319-BC4D640216E5}" type="datetimeFigureOut">
              <a:rPr lang="fr-FR" smtClean="0"/>
              <a:t>14/01/2025</a:t>
            </a:fld>
            <a:endParaRPr lang="fr-FR"/>
          </a:p>
        </p:txBody>
      </p:sp>
      <p:sp>
        <p:nvSpPr>
          <p:cNvPr id="5" name="Espace réservé du pied de page 4">
            <a:extLst>
              <a:ext uri="{FF2B5EF4-FFF2-40B4-BE49-F238E27FC236}">
                <a16:creationId xmlns:a16="http://schemas.microsoft.com/office/drawing/2014/main" id="{DE030DC0-6A44-4C01-B466-9C5CEBE468D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29C54D8-C057-484A-92C9-3490773A12FC}"/>
              </a:ext>
            </a:extLst>
          </p:cNvPr>
          <p:cNvSpPr>
            <a:spLocks noGrp="1"/>
          </p:cNvSpPr>
          <p:nvPr>
            <p:ph type="sldNum" sz="quarter" idx="12"/>
          </p:nvPr>
        </p:nvSpPr>
        <p:spPr/>
        <p:txBody>
          <a:bodyPr/>
          <a:lstStyle/>
          <a:p>
            <a:fld id="{3EACECDA-482A-4F5B-B26F-BB59CE82BEB2}" type="slidenum">
              <a:rPr lang="fr-FR" smtClean="0"/>
              <a:t>‹N°›</a:t>
            </a:fld>
            <a:endParaRPr lang="fr-FR"/>
          </a:p>
        </p:txBody>
      </p:sp>
    </p:spTree>
    <p:extLst>
      <p:ext uri="{BB962C8B-B14F-4D97-AF65-F5344CB8AC3E}">
        <p14:creationId xmlns:p14="http://schemas.microsoft.com/office/powerpoint/2010/main" val="42191883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2389717" y="4800600"/>
            <a:ext cx="7315200" cy="566738"/>
          </a:xfrm>
        </p:spPr>
        <p:txBody>
          <a:bodyPr anchor="b"/>
          <a:lstStyle>
            <a:lvl1pPr algn="l">
              <a:defRPr sz="2000" b="1"/>
            </a:lvl1pPr>
          </a:lstStyle>
          <a:p>
            <a:r>
              <a:rPr lang="nl-NL"/>
              <a:t>Klik om de stijl te bewerken</a:t>
            </a:r>
          </a:p>
        </p:txBody>
      </p:sp>
      <p:sp>
        <p:nvSpPr>
          <p:cNvPr id="3" name="Tijdelijke aanduiding voor afbeelding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sp>
        <p:nvSpPr>
          <p:cNvPr id="5" name="Tijdelijke aanduiding voor datum 4"/>
          <p:cNvSpPr>
            <a:spLocks noGrp="1"/>
          </p:cNvSpPr>
          <p:nvPr>
            <p:ph type="dt" sz="half" idx="10"/>
          </p:nvPr>
        </p:nvSpPr>
        <p:spPr/>
        <p:txBody>
          <a:bodyPr/>
          <a:lstStyle/>
          <a:p>
            <a:fld id="{7CE9EBAF-F1D4-4530-8709-DFD14CCC1986}" type="datetime1">
              <a:rPr lang="nl-NL" smtClean="0"/>
              <a:t>14-1-2025</a:t>
            </a:fld>
            <a:endParaRPr lang="nl-NL"/>
          </a:p>
        </p:txBody>
      </p:sp>
      <p:sp>
        <p:nvSpPr>
          <p:cNvPr id="6" name="Tijdelijke aanduiding voor voettekst 5"/>
          <p:cNvSpPr>
            <a:spLocks noGrp="1"/>
          </p:cNvSpPr>
          <p:nvPr>
            <p:ph type="ftr" sz="quarter" idx="11"/>
          </p:nvPr>
        </p:nvSpPr>
        <p:spPr/>
        <p:txBody>
          <a:bodyPr/>
          <a:lstStyle/>
          <a:p>
            <a:endParaRPr lang="nl-NL"/>
          </a:p>
        </p:txBody>
      </p:sp>
      <p:sp>
        <p:nvSpPr>
          <p:cNvPr id="7" name="Tijdelijke aanduiding voor dianummer 6"/>
          <p:cNvSpPr>
            <a:spLocks noGrp="1"/>
          </p:cNvSpPr>
          <p:nvPr>
            <p:ph type="sldNum" sz="quarter" idx="12"/>
          </p:nvPr>
        </p:nvSpPr>
        <p:spPr/>
        <p:txBody>
          <a:bodyPr/>
          <a:lstStyle/>
          <a:p>
            <a:fld id="{A9096D49-DAE3-40DE-93E0-41688E0A5016}" type="slidenum">
              <a:rPr lang="nl-NL" smtClean="0"/>
              <a:t>‹N°›</a:t>
            </a:fld>
            <a:endParaRPr lang="nl-NL"/>
          </a:p>
        </p:txBody>
      </p:sp>
    </p:spTree>
    <p:extLst>
      <p:ext uri="{BB962C8B-B14F-4D97-AF65-F5344CB8AC3E}">
        <p14:creationId xmlns:p14="http://schemas.microsoft.com/office/powerpoint/2010/main" val="19953997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verticale tekst 2"/>
          <p:cNvSpPr>
            <a:spLocks noGrp="1"/>
          </p:cNvSpPr>
          <p:nvPr>
            <p:ph type="body" orient="vert" idx="1"/>
          </p:nvPr>
        </p:nvSpPr>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10"/>
          </p:nvPr>
        </p:nvSpPr>
        <p:spPr/>
        <p:txBody>
          <a:bodyPr/>
          <a:lstStyle/>
          <a:p>
            <a:fld id="{73BD8D79-A5EC-4005-B6AE-A8C89EF9CE2A}" type="datetime1">
              <a:rPr lang="nl-NL" smtClean="0"/>
              <a:t>14-1-2025</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A9096D49-DAE3-40DE-93E0-41688E0A5016}" type="slidenum">
              <a:rPr lang="nl-NL" smtClean="0"/>
              <a:t>‹N°›</a:t>
            </a:fld>
            <a:endParaRPr lang="nl-NL"/>
          </a:p>
        </p:txBody>
      </p:sp>
    </p:spTree>
    <p:extLst>
      <p:ext uri="{BB962C8B-B14F-4D97-AF65-F5344CB8AC3E}">
        <p14:creationId xmlns:p14="http://schemas.microsoft.com/office/powerpoint/2010/main" val="1031213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8839200" y="274639"/>
            <a:ext cx="2743200" cy="5851525"/>
          </a:xfrm>
        </p:spPr>
        <p:txBody>
          <a:bodyPr vert="eaVert"/>
          <a:lstStyle/>
          <a:p>
            <a:r>
              <a:rPr lang="nl-NL"/>
              <a:t>Klik om de stijl te bewerken</a:t>
            </a:r>
          </a:p>
        </p:txBody>
      </p:sp>
      <p:sp>
        <p:nvSpPr>
          <p:cNvPr id="3" name="Tijdelijke aanduiding voor verticale tekst 2"/>
          <p:cNvSpPr>
            <a:spLocks noGrp="1"/>
          </p:cNvSpPr>
          <p:nvPr>
            <p:ph type="body" orient="vert" idx="1"/>
          </p:nvPr>
        </p:nvSpPr>
        <p:spPr>
          <a:xfrm>
            <a:off x="609600" y="274639"/>
            <a:ext cx="8026400" cy="5851525"/>
          </a:xfrm>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10"/>
          </p:nvPr>
        </p:nvSpPr>
        <p:spPr/>
        <p:txBody>
          <a:bodyPr/>
          <a:lstStyle/>
          <a:p>
            <a:fld id="{FBBAF951-0DD6-4BEC-9D0E-7D8CF31890CD}" type="datetime1">
              <a:rPr lang="nl-NL" smtClean="0"/>
              <a:t>14-1-2025</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A9096D49-DAE3-40DE-93E0-41688E0A5016}" type="slidenum">
              <a:rPr lang="nl-NL" smtClean="0"/>
              <a:t>‹N°›</a:t>
            </a:fld>
            <a:endParaRPr lang="nl-NL"/>
          </a:p>
        </p:txBody>
      </p:sp>
    </p:spTree>
    <p:extLst>
      <p:ext uri="{BB962C8B-B14F-4D97-AF65-F5344CB8AC3E}">
        <p14:creationId xmlns:p14="http://schemas.microsoft.com/office/powerpoint/2010/main" val="2941538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FDADD0-EB49-4C79-A1F9-4BA7CDA5BCB4}"/>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2D074015-FCB0-4519-A7E6-A3A33CB7B6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6656DDAE-C162-4434-A843-AC4400EB7C3B}"/>
              </a:ext>
            </a:extLst>
          </p:cNvPr>
          <p:cNvSpPr>
            <a:spLocks noGrp="1"/>
          </p:cNvSpPr>
          <p:nvPr>
            <p:ph type="dt" sz="half" idx="10"/>
          </p:nvPr>
        </p:nvSpPr>
        <p:spPr/>
        <p:txBody>
          <a:bodyPr/>
          <a:lstStyle/>
          <a:p>
            <a:fld id="{85DD3D84-4D43-4907-8319-BC4D640216E5}" type="datetimeFigureOut">
              <a:rPr lang="fr-FR" smtClean="0"/>
              <a:t>14/01/2025</a:t>
            </a:fld>
            <a:endParaRPr lang="fr-FR"/>
          </a:p>
        </p:txBody>
      </p:sp>
      <p:sp>
        <p:nvSpPr>
          <p:cNvPr id="5" name="Espace réservé du pied de page 4">
            <a:extLst>
              <a:ext uri="{FF2B5EF4-FFF2-40B4-BE49-F238E27FC236}">
                <a16:creationId xmlns:a16="http://schemas.microsoft.com/office/drawing/2014/main" id="{944A8D0C-044B-42CC-9C28-299E911C50D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E83D9CC-60AE-4CB3-9E9E-038222793AE8}"/>
              </a:ext>
            </a:extLst>
          </p:cNvPr>
          <p:cNvSpPr>
            <a:spLocks noGrp="1"/>
          </p:cNvSpPr>
          <p:nvPr>
            <p:ph type="sldNum" sz="quarter" idx="12"/>
          </p:nvPr>
        </p:nvSpPr>
        <p:spPr/>
        <p:txBody>
          <a:bodyPr/>
          <a:lstStyle/>
          <a:p>
            <a:fld id="{3EACECDA-482A-4F5B-B26F-BB59CE82BEB2}" type="slidenum">
              <a:rPr lang="fr-FR" smtClean="0"/>
              <a:t>‹N°›</a:t>
            </a:fld>
            <a:endParaRPr lang="fr-FR"/>
          </a:p>
        </p:txBody>
      </p:sp>
    </p:spTree>
    <p:extLst>
      <p:ext uri="{BB962C8B-B14F-4D97-AF65-F5344CB8AC3E}">
        <p14:creationId xmlns:p14="http://schemas.microsoft.com/office/powerpoint/2010/main" val="2789707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DB132D-7015-4FAA-A191-6D23E1D7393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2302AFDF-1848-40B0-9C2F-E689A280F9D0}"/>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5A2AF31B-DDC2-40A6-8793-6DB4FF341B08}"/>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FAEB40D1-0AC6-4A01-8987-73EF69533E9A}"/>
              </a:ext>
            </a:extLst>
          </p:cNvPr>
          <p:cNvSpPr>
            <a:spLocks noGrp="1"/>
          </p:cNvSpPr>
          <p:nvPr>
            <p:ph type="dt" sz="half" idx="10"/>
          </p:nvPr>
        </p:nvSpPr>
        <p:spPr/>
        <p:txBody>
          <a:bodyPr/>
          <a:lstStyle/>
          <a:p>
            <a:fld id="{85DD3D84-4D43-4907-8319-BC4D640216E5}" type="datetimeFigureOut">
              <a:rPr lang="fr-FR" smtClean="0"/>
              <a:t>14/01/2025</a:t>
            </a:fld>
            <a:endParaRPr lang="fr-FR"/>
          </a:p>
        </p:txBody>
      </p:sp>
      <p:sp>
        <p:nvSpPr>
          <p:cNvPr id="6" name="Espace réservé du pied de page 5">
            <a:extLst>
              <a:ext uri="{FF2B5EF4-FFF2-40B4-BE49-F238E27FC236}">
                <a16:creationId xmlns:a16="http://schemas.microsoft.com/office/drawing/2014/main" id="{4F09FAF1-9585-463C-A5F2-2AE9B9CD4D2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34F3E000-9E79-45B1-9643-61949557E1C6}"/>
              </a:ext>
            </a:extLst>
          </p:cNvPr>
          <p:cNvSpPr>
            <a:spLocks noGrp="1"/>
          </p:cNvSpPr>
          <p:nvPr>
            <p:ph type="sldNum" sz="quarter" idx="12"/>
          </p:nvPr>
        </p:nvSpPr>
        <p:spPr/>
        <p:txBody>
          <a:bodyPr/>
          <a:lstStyle/>
          <a:p>
            <a:fld id="{3EACECDA-482A-4F5B-B26F-BB59CE82BEB2}" type="slidenum">
              <a:rPr lang="fr-FR" smtClean="0"/>
              <a:t>‹N°›</a:t>
            </a:fld>
            <a:endParaRPr lang="fr-FR"/>
          </a:p>
        </p:txBody>
      </p:sp>
    </p:spTree>
    <p:extLst>
      <p:ext uri="{BB962C8B-B14F-4D97-AF65-F5344CB8AC3E}">
        <p14:creationId xmlns:p14="http://schemas.microsoft.com/office/powerpoint/2010/main" val="35527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040EED-E47F-4FD1-A71C-1E4695FD57D3}"/>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7DB9086B-266E-4C3C-93A4-79C46DDBD3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124D62F4-150F-421C-82E0-96C2638D337B}"/>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A68AE2AF-93A2-4CE5-906F-E2EA8600E0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D04CD4B2-67CC-4B7F-90B6-9B09AF4C8B2C}"/>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DEFA7F5A-2FCF-40E8-9A17-706C68A6702A}"/>
              </a:ext>
            </a:extLst>
          </p:cNvPr>
          <p:cNvSpPr>
            <a:spLocks noGrp="1"/>
          </p:cNvSpPr>
          <p:nvPr>
            <p:ph type="dt" sz="half" idx="10"/>
          </p:nvPr>
        </p:nvSpPr>
        <p:spPr/>
        <p:txBody>
          <a:bodyPr/>
          <a:lstStyle/>
          <a:p>
            <a:fld id="{85DD3D84-4D43-4907-8319-BC4D640216E5}" type="datetimeFigureOut">
              <a:rPr lang="fr-FR" smtClean="0"/>
              <a:t>14/01/2025</a:t>
            </a:fld>
            <a:endParaRPr lang="fr-FR"/>
          </a:p>
        </p:txBody>
      </p:sp>
      <p:sp>
        <p:nvSpPr>
          <p:cNvPr id="8" name="Espace réservé du pied de page 7">
            <a:extLst>
              <a:ext uri="{FF2B5EF4-FFF2-40B4-BE49-F238E27FC236}">
                <a16:creationId xmlns:a16="http://schemas.microsoft.com/office/drawing/2014/main" id="{05B68B02-F1F9-45A1-A872-545C04F21ED0}"/>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039E4E83-93CE-478F-944D-EC351E55984F}"/>
              </a:ext>
            </a:extLst>
          </p:cNvPr>
          <p:cNvSpPr>
            <a:spLocks noGrp="1"/>
          </p:cNvSpPr>
          <p:nvPr>
            <p:ph type="sldNum" sz="quarter" idx="12"/>
          </p:nvPr>
        </p:nvSpPr>
        <p:spPr/>
        <p:txBody>
          <a:bodyPr/>
          <a:lstStyle/>
          <a:p>
            <a:fld id="{3EACECDA-482A-4F5B-B26F-BB59CE82BEB2}" type="slidenum">
              <a:rPr lang="fr-FR" smtClean="0"/>
              <a:t>‹N°›</a:t>
            </a:fld>
            <a:endParaRPr lang="fr-FR"/>
          </a:p>
        </p:txBody>
      </p:sp>
    </p:spTree>
    <p:extLst>
      <p:ext uri="{BB962C8B-B14F-4D97-AF65-F5344CB8AC3E}">
        <p14:creationId xmlns:p14="http://schemas.microsoft.com/office/powerpoint/2010/main" val="430492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DDFFF0-C9DB-43E1-9965-01B3A06CC250}"/>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58B55473-58B5-472B-B0FF-F7F5214EA364}"/>
              </a:ext>
            </a:extLst>
          </p:cNvPr>
          <p:cNvSpPr>
            <a:spLocks noGrp="1"/>
          </p:cNvSpPr>
          <p:nvPr>
            <p:ph type="dt" sz="half" idx="10"/>
          </p:nvPr>
        </p:nvSpPr>
        <p:spPr/>
        <p:txBody>
          <a:bodyPr/>
          <a:lstStyle/>
          <a:p>
            <a:fld id="{85DD3D84-4D43-4907-8319-BC4D640216E5}" type="datetimeFigureOut">
              <a:rPr lang="fr-FR" smtClean="0"/>
              <a:t>14/01/2025</a:t>
            </a:fld>
            <a:endParaRPr lang="fr-FR"/>
          </a:p>
        </p:txBody>
      </p:sp>
      <p:sp>
        <p:nvSpPr>
          <p:cNvPr id="4" name="Espace réservé du pied de page 3">
            <a:extLst>
              <a:ext uri="{FF2B5EF4-FFF2-40B4-BE49-F238E27FC236}">
                <a16:creationId xmlns:a16="http://schemas.microsoft.com/office/drawing/2014/main" id="{9E866D1C-66FA-478C-A5B5-35341DE5BD89}"/>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560A0B7B-55C1-414D-A3E3-CC4A8091F501}"/>
              </a:ext>
            </a:extLst>
          </p:cNvPr>
          <p:cNvSpPr>
            <a:spLocks noGrp="1"/>
          </p:cNvSpPr>
          <p:nvPr>
            <p:ph type="sldNum" sz="quarter" idx="12"/>
          </p:nvPr>
        </p:nvSpPr>
        <p:spPr/>
        <p:txBody>
          <a:bodyPr/>
          <a:lstStyle/>
          <a:p>
            <a:fld id="{3EACECDA-482A-4F5B-B26F-BB59CE82BEB2}" type="slidenum">
              <a:rPr lang="fr-FR" smtClean="0"/>
              <a:t>‹N°›</a:t>
            </a:fld>
            <a:endParaRPr lang="fr-FR"/>
          </a:p>
        </p:txBody>
      </p:sp>
    </p:spTree>
    <p:extLst>
      <p:ext uri="{BB962C8B-B14F-4D97-AF65-F5344CB8AC3E}">
        <p14:creationId xmlns:p14="http://schemas.microsoft.com/office/powerpoint/2010/main" val="1221724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C378DDE0-B228-4891-A631-5F166C146293}"/>
              </a:ext>
            </a:extLst>
          </p:cNvPr>
          <p:cNvSpPr>
            <a:spLocks noGrp="1"/>
          </p:cNvSpPr>
          <p:nvPr>
            <p:ph type="dt" sz="half" idx="10"/>
          </p:nvPr>
        </p:nvSpPr>
        <p:spPr/>
        <p:txBody>
          <a:bodyPr/>
          <a:lstStyle/>
          <a:p>
            <a:fld id="{85DD3D84-4D43-4907-8319-BC4D640216E5}" type="datetimeFigureOut">
              <a:rPr lang="fr-FR" smtClean="0"/>
              <a:t>14/01/2025</a:t>
            </a:fld>
            <a:endParaRPr lang="fr-FR"/>
          </a:p>
        </p:txBody>
      </p:sp>
      <p:sp>
        <p:nvSpPr>
          <p:cNvPr id="3" name="Espace réservé du pied de page 2">
            <a:extLst>
              <a:ext uri="{FF2B5EF4-FFF2-40B4-BE49-F238E27FC236}">
                <a16:creationId xmlns:a16="http://schemas.microsoft.com/office/drawing/2014/main" id="{020E22CC-8AD2-48A8-BD4F-81757C4EA712}"/>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C824E773-F743-474A-94AC-7FDD52E5FA97}"/>
              </a:ext>
            </a:extLst>
          </p:cNvPr>
          <p:cNvSpPr>
            <a:spLocks noGrp="1"/>
          </p:cNvSpPr>
          <p:nvPr>
            <p:ph type="sldNum" sz="quarter" idx="12"/>
          </p:nvPr>
        </p:nvSpPr>
        <p:spPr/>
        <p:txBody>
          <a:bodyPr/>
          <a:lstStyle/>
          <a:p>
            <a:fld id="{3EACECDA-482A-4F5B-B26F-BB59CE82BEB2}" type="slidenum">
              <a:rPr lang="fr-FR" smtClean="0"/>
              <a:t>‹N°›</a:t>
            </a:fld>
            <a:endParaRPr lang="fr-FR"/>
          </a:p>
        </p:txBody>
      </p:sp>
    </p:spTree>
    <p:extLst>
      <p:ext uri="{BB962C8B-B14F-4D97-AF65-F5344CB8AC3E}">
        <p14:creationId xmlns:p14="http://schemas.microsoft.com/office/powerpoint/2010/main" val="3074221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069D36-3060-4A75-A03B-052C830EA23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47257E4B-51BE-4F79-B84F-712D1F94B0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B8E5753F-67E2-4EBA-9049-C47518F8E4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ECB3138-A4EE-45A9-8FFA-4BC3BC9FBC13}"/>
              </a:ext>
            </a:extLst>
          </p:cNvPr>
          <p:cNvSpPr>
            <a:spLocks noGrp="1"/>
          </p:cNvSpPr>
          <p:nvPr>
            <p:ph type="dt" sz="half" idx="10"/>
          </p:nvPr>
        </p:nvSpPr>
        <p:spPr/>
        <p:txBody>
          <a:bodyPr/>
          <a:lstStyle/>
          <a:p>
            <a:fld id="{85DD3D84-4D43-4907-8319-BC4D640216E5}" type="datetimeFigureOut">
              <a:rPr lang="fr-FR" smtClean="0"/>
              <a:t>14/01/2025</a:t>
            </a:fld>
            <a:endParaRPr lang="fr-FR"/>
          </a:p>
        </p:txBody>
      </p:sp>
      <p:sp>
        <p:nvSpPr>
          <p:cNvPr id="6" name="Espace réservé du pied de page 5">
            <a:extLst>
              <a:ext uri="{FF2B5EF4-FFF2-40B4-BE49-F238E27FC236}">
                <a16:creationId xmlns:a16="http://schemas.microsoft.com/office/drawing/2014/main" id="{2124BD19-8F75-4412-860D-0D9ABB79207B}"/>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E818851-EFF1-4109-BED5-2AC1D7CD9E17}"/>
              </a:ext>
            </a:extLst>
          </p:cNvPr>
          <p:cNvSpPr>
            <a:spLocks noGrp="1"/>
          </p:cNvSpPr>
          <p:nvPr>
            <p:ph type="sldNum" sz="quarter" idx="12"/>
          </p:nvPr>
        </p:nvSpPr>
        <p:spPr/>
        <p:txBody>
          <a:bodyPr/>
          <a:lstStyle/>
          <a:p>
            <a:fld id="{3EACECDA-482A-4F5B-B26F-BB59CE82BEB2}" type="slidenum">
              <a:rPr lang="fr-FR" smtClean="0"/>
              <a:t>‹N°›</a:t>
            </a:fld>
            <a:endParaRPr lang="fr-FR"/>
          </a:p>
        </p:txBody>
      </p:sp>
    </p:spTree>
    <p:extLst>
      <p:ext uri="{BB962C8B-B14F-4D97-AF65-F5344CB8AC3E}">
        <p14:creationId xmlns:p14="http://schemas.microsoft.com/office/powerpoint/2010/main" val="3333640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F02F9C-C1B2-47F9-9024-29162AF382F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9F753047-F511-43B8-B163-BA95938B80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F589217D-6DD1-48F7-84C4-0C5F90A660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5299C9B-480A-42D0-96CF-2551F35E9A75}"/>
              </a:ext>
            </a:extLst>
          </p:cNvPr>
          <p:cNvSpPr>
            <a:spLocks noGrp="1"/>
          </p:cNvSpPr>
          <p:nvPr>
            <p:ph type="dt" sz="half" idx="10"/>
          </p:nvPr>
        </p:nvSpPr>
        <p:spPr/>
        <p:txBody>
          <a:bodyPr/>
          <a:lstStyle/>
          <a:p>
            <a:fld id="{85DD3D84-4D43-4907-8319-BC4D640216E5}" type="datetimeFigureOut">
              <a:rPr lang="fr-FR" smtClean="0"/>
              <a:t>14/01/2025</a:t>
            </a:fld>
            <a:endParaRPr lang="fr-FR"/>
          </a:p>
        </p:txBody>
      </p:sp>
      <p:sp>
        <p:nvSpPr>
          <p:cNvPr id="6" name="Espace réservé du pied de page 5">
            <a:extLst>
              <a:ext uri="{FF2B5EF4-FFF2-40B4-BE49-F238E27FC236}">
                <a16:creationId xmlns:a16="http://schemas.microsoft.com/office/drawing/2014/main" id="{3857F698-7B71-49F2-A680-C6B39F91E61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40C2FC9-3E5C-49E5-B081-33830532BEB7}"/>
              </a:ext>
            </a:extLst>
          </p:cNvPr>
          <p:cNvSpPr>
            <a:spLocks noGrp="1"/>
          </p:cNvSpPr>
          <p:nvPr>
            <p:ph type="sldNum" sz="quarter" idx="12"/>
          </p:nvPr>
        </p:nvSpPr>
        <p:spPr/>
        <p:txBody>
          <a:bodyPr/>
          <a:lstStyle/>
          <a:p>
            <a:fld id="{3EACECDA-482A-4F5B-B26F-BB59CE82BEB2}" type="slidenum">
              <a:rPr lang="fr-FR" smtClean="0"/>
              <a:t>‹N°›</a:t>
            </a:fld>
            <a:endParaRPr lang="fr-FR"/>
          </a:p>
        </p:txBody>
      </p:sp>
    </p:spTree>
    <p:extLst>
      <p:ext uri="{BB962C8B-B14F-4D97-AF65-F5344CB8AC3E}">
        <p14:creationId xmlns:p14="http://schemas.microsoft.com/office/powerpoint/2010/main" val="291805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EBB0A864-9DF5-45EF-B594-8FF01177BB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C0F77109-834F-488C-AB9C-CC9C3FCBD9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974B4C8-EB34-445A-BE3E-8D1E6A6B44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DD3D84-4D43-4907-8319-BC4D640216E5}" type="datetimeFigureOut">
              <a:rPr lang="fr-FR" smtClean="0"/>
              <a:t>14/01/2025</a:t>
            </a:fld>
            <a:endParaRPr lang="fr-FR"/>
          </a:p>
        </p:txBody>
      </p:sp>
      <p:sp>
        <p:nvSpPr>
          <p:cNvPr id="5" name="Espace réservé du pied de page 4">
            <a:extLst>
              <a:ext uri="{FF2B5EF4-FFF2-40B4-BE49-F238E27FC236}">
                <a16:creationId xmlns:a16="http://schemas.microsoft.com/office/drawing/2014/main" id="{4C1F0BF0-E37F-41D8-9C8B-DD09D2FAAF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3FAF86FF-DCF9-4469-A432-D391C52AAA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ACECDA-482A-4F5B-B26F-BB59CE82BEB2}" type="slidenum">
              <a:rPr lang="fr-FR" smtClean="0"/>
              <a:t>‹N°›</a:t>
            </a:fld>
            <a:endParaRPr lang="fr-FR"/>
          </a:p>
        </p:txBody>
      </p:sp>
    </p:spTree>
    <p:extLst>
      <p:ext uri="{BB962C8B-B14F-4D97-AF65-F5344CB8AC3E}">
        <p14:creationId xmlns:p14="http://schemas.microsoft.com/office/powerpoint/2010/main" val="40404341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nl-NL"/>
              <a:t>Klik om de stijl te bewerken</a:t>
            </a:r>
          </a:p>
        </p:txBody>
      </p:sp>
      <p:sp>
        <p:nvSpPr>
          <p:cNvPr id="3" name="Tijdelijke aanduiding voor tekst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7B3E69-3165-4A69-862E-32FAE3624B4B}" type="datetime1">
              <a:rPr lang="nl-NL" smtClean="0"/>
              <a:t>14-1-2025</a:t>
            </a:fld>
            <a:endParaRPr lang="nl-NL"/>
          </a:p>
        </p:txBody>
      </p:sp>
      <p:sp>
        <p:nvSpPr>
          <p:cNvPr id="5" name="Tijdelijke aanduiding voor voettekst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096D49-DAE3-40DE-93E0-41688E0A5016}" type="slidenum">
              <a:rPr lang="nl-NL" smtClean="0"/>
              <a:t>‹N°›</a:t>
            </a:fld>
            <a:endParaRPr lang="nl-NL"/>
          </a:p>
        </p:txBody>
      </p:sp>
    </p:spTree>
    <p:extLst>
      <p:ext uri="{BB962C8B-B14F-4D97-AF65-F5344CB8AC3E}">
        <p14:creationId xmlns:p14="http://schemas.microsoft.com/office/powerpoint/2010/main" val="17849668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foudalix@yahoo.fr"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mailto:afoudalix@yahoo.fr" TargetMode="Externa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4BD395-F217-4E9E-8BA3-BFB17C06DB41}"/>
              </a:ext>
            </a:extLst>
          </p:cNvPr>
          <p:cNvSpPr>
            <a:spLocks noGrp="1"/>
          </p:cNvSpPr>
          <p:nvPr>
            <p:ph type="title"/>
          </p:nvPr>
        </p:nvSpPr>
        <p:spPr>
          <a:xfrm>
            <a:off x="355195" y="2331077"/>
            <a:ext cx="11661913" cy="1275008"/>
          </a:xfrm>
        </p:spPr>
        <p:txBody>
          <a:bodyPr>
            <a:noAutofit/>
          </a:bodyPr>
          <a:lstStyle/>
          <a:p>
            <a:pPr algn="ctr">
              <a:lnSpc>
                <a:spcPct val="100000"/>
              </a:lnSpc>
            </a:pPr>
            <a:r>
              <a:rPr lang="fr-FR" sz="4000" b="1" dirty="0">
                <a:solidFill>
                  <a:srgbClr val="FF0000"/>
                </a:solidFill>
                <a:latin typeface="+mn-lt"/>
              </a:rPr>
              <a:t> </a:t>
            </a:r>
            <a:r>
              <a:rPr lang="fr-FR" sz="3600" b="1" cap="all" dirty="0">
                <a:latin typeface="Calibri" panose="020F0502020204030204" pitchFamily="34" charset="0"/>
                <a:ea typeface="Calibri" panose="020F0502020204030204" pitchFamily="34" charset="0"/>
                <a:cs typeface="Times New Roman" panose="02020603050405020304" pitchFamily="18" charset="0"/>
              </a:rPr>
              <a:t>Planification en Afrique : enjeux et perspectives</a:t>
            </a:r>
            <a:endParaRPr lang="fr-FR" sz="3600" b="1" cap="all" dirty="0">
              <a:solidFill>
                <a:srgbClr val="FF0000"/>
              </a:solidFill>
              <a:latin typeface="+mn-lt"/>
            </a:endParaRPr>
          </a:p>
        </p:txBody>
      </p:sp>
      <p:sp>
        <p:nvSpPr>
          <p:cNvPr id="3" name="Espace réservé du contenu 2">
            <a:extLst>
              <a:ext uri="{FF2B5EF4-FFF2-40B4-BE49-F238E27FC236}">
                <a16:creationId xmlns:a16="http://schemas.microsoft.com/office/drawing/2014/main" id="{F323861A-D657-4107-92B7-1895D67F8900}"/>
              </a:ext>
            </a:extLst>
          </p:cNvPr>
          <p:cNvSpPr>
            <a:spLocks noGrp="1"/>
          </p:cNvSpPr>
          <p:nvPr>
            <p:ph idx="1"/>
          </p:nvPr>
        </p:nvSpPr>
        <p:spPr>
          <a:xfrm>
            <a:off x="825321" y="4151952"/>
            <a:ext cx="10515600" cy="1870695"/>
          </a:xfrm>
        </p:spPr>
        <p:txBody>
          <a:bodyPr>
            <a:normAutofit lnSpcReduction="10000"/>
          </a:bodyPr>
          <a:lstStyle/>
          <a:p>
            <a:pPr marL="0" lvl="0" indent="0" algn="ctr">
              <a:buNone/>
            </a:pPr>
            <a:r>
              <a:rPr lang="fr-FR" sz="2000" b="1">
                <a:solidFill>
                  <a:srgbClr val="FF0000"/>
                </a:solidFill>
              </a:rPr>
              <a:t>Prof. </a:t>
            </a:r>
            <a:r>
              <a:rPr lang="fr-FR" sz="2000" b="1" dirty="0">
                <a:solidFill>
                  <a:srgbClr val="FF0000"/>
                </a:solidFill>
              </a:rPr>
              <a:t>Alix Servais AFOUDA</a:t>
            </a:r>
          </a:p>
          <a:p>
            <a:pPr marL="0" lvl="0" indent="0" algn="ctr">
              <a:buNone/>
            </a:pPr>
            <a:r>
              <a:rPr lang="fr-FR" sz="2000" b="1" dirty="0">
                <a:solidFill>
                  <a:srgbClr val="FF0000"/>
                </a:solidFill>
              </a:rPr>
              <a:t>DGAT/FLASH/UP</a:t>
            </a:r>
          </a:p>
          <a:p>
            <a:pPr marL="0" lvl="0" indent="0" algn="ctr">
              <a:buNone/>
            </a:pPr>
            <a:r>
              <a:rPr lang="fr-FR" sz="2000" b="1" dirty="0">
                <a:solidFill>
                  <a:srgbClr val="FF0000"/>
                </a:solidFill>
              </a:rPr>
              <a:t>LARES</a:t>
            </a:r>
          </a:p>
          <a:p>
            <a:pPr marL="0" lvl="0" indent="0" algn="ctr">
              <a:buNone/>
            </a:pPr>
            <a:r>
              <a:rPr lang="fr-FR" sz="2000" b="1" dirty="0">
                <a:solidFill>
                  <a:srgbClr val="FF0000"/>
                </a:solidFill>
              </a:rPr>
              <a:t>E-mail :</a:t>
            </a:r>
            <a:r>
              <a:rPr lang="fr-FR" sz="2000" b="1" dirty="0">
                <a:solidFill>
                  <a:prstClr val="black"/>
                </a:solidFill>
              </a:rPr>
              <a:t> </a:t>
            </a:r>
            <a:r>
              <a:rPr lang="fr-FR" sz="2000" b="1" dirty="0">
                <a:solidFill>
                  <a:prstClr val="black"/>
                </a:solidFill>
                <a:hlinkClick r:id="rId2">
                  <a:extLst>
                    <a:ext uri="{A12FA001-AC4F-418D-AE19-62706E023703}">
                      <ahyp:hlinkClr xmlns:ahyp="http://schemas.microsoft.com/office/drawing/2018/hyperlinkcolor" val="tx"/>
                    </a:ext>
                  </a:extLst>
                </a:hlinkClick>
              </a:rPr>
              <a:t>afoudalix@yahoo.fr</a:t>
            </a:r>
            <a:endParaRPr lang="fr-FR" sz="2000" b="1" dirty="0">
              <a:solidFill>
                <a:prstClr val="black"/>
              </a:solidFill>
            </a:endParaRPr>
          </a:p>
          <a:p>
            <a:pPr marL="0" lvl="0" indent="0" algn="ctr">
              <a:buNone/>
            </a:pPr>
            <a:r>
              <a:rPr lang="fr-FR" sz="2000" b="1" dirty="0">
                <a:solidFill>
                  <a:srgbClr val="FF0000"/>
                </a:solidFill>
              </a:rPr>
              <a:t>Tél :</a:t>
            </a:r>
            <a:r>
              <a:rPr lang="fr-FR" sz="2000" b="1" dirty="0">
                <a:solidFill>
                  <a:prstClr val="black"/>
                </a:solidFill>
              </a:rPr>
              <a:t> </a:t>
            </a:r>
            <a:r>
              <a:rPr lang="fr-FR" sz="2000" b="1" dirty="0">
                <a:solidFill>
                  <a:srgbClr val="002060"/>
                </a:solidFill>
              </a:rPr>
              <a:t>+229 95 56 93 58</a:t>
            </a:r>
          </a:p>
          <a:p>
            <a:endParaRPr lang="fr-FR" dirty="0"/>
          </a:p>
        </p:txBody>
      </p:sp>
    </p:spTree>
    <p:extLst>
      <p:ext uri="{BB962C8B-B14F-4D97-AF65-F5344CB8AC3E}">
        <p14:creationId xmlns:p14="http://schemas.microsoft.com/office/powerpoint/2010/main" val="39577314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81200" y="274638"/>
            <a:ext cx="8229600" cy="346050"/>
          </a:xfrm>
        </p:spPr>
        <p:txBody>
          <a:bodyPr>
            <a:normAutofit fontScale="90000"/>
          </a:bodyPr>
          <a:lstStyle/>
          <a:p>
            <a:br>
              <a:rPr lang="fr-FR" b="1" dirty="0"/>
            </a:br>
            <a:r>
              <a:rPr lang="fr-FR" b="1" dirty="0"/>
              <a:t>II - CONTENU DES ETAPES (Suite &amp; fin)</a:t>
            </a:r>
            <a:br>
              <a:rPr lang="fr-FR" dirty="0"/>
            </a:br>
            <a:endParaRPr lang="fr-FR" dirty="0"/>
          </a:p>
        </p:txBody>
      </p:sp>
      <p:graphicFrame>
        <p:nvGraphicFramePr>
          <p:cNvPr id="4" name="Espace réservé du contenu 3"/>
          <p:cNvGraphicFramePr>
            <a:graphicFrameLocks noGrp="1"/>
          </p:cNvGraphicFramePr>
          <p:nvPr>
            <p:ph idx="1"/>
          </p:nvPr>
        </p:nvGraphicFramePr>
        <p:xfrm>
          <a:off x="1703513" y="1556793"/>
          <a:ext cx="8712967" cy="4847633"/>
        </p:xfrm>
        <a:graphic>
          <a:graphicData uri="http://schemas.openxmlformats.org/drawingml/2006/table">
            <a:tbl>
              <a:tblPr firstRow="1" bandRow="1">
                <a:tableStyleId>{5C22544A-7EE6-4342-B048-85BDC9FD1C3A}</a:tableStyleId>
              </a:tblPr>
              <a:tblGrid>
                <a:gridCol w="576009">
                  <a:extLst>
                    <a:ext uri="{9D8B030D-6E8A-4147-A177-3AD203B41FA5}">
                      <a16:colId xmlns:a16="http://schemas.microsoft.com/office/drawing/2014/main" val="20000"/>
                    </a:ext>
                  </a:extLst>
                </a:gridCol>
                <a:gridCol w="2160294">
                  <a:extLst>
                    <a:ext uri="{9D8B030D-6E8A-4147-A177-3AD203B41FA5}">
                      <a16:colId xmlns:a16="http://schemas.microsoft.com/office/drawing/2014/main" val="20001"/>
                    </a:ext>
                  </a:extLst>
                </a:gridCol>
                <a:gridCol w="5976664">
                  <a:extLst>
                    <a:ext uri="{9D8B030D-6E8A-4147-A177-3AD203B41FA5}">
                      <a16:colId xmlns:a16="http://schemas.microsoft.com/office/drawing/2014/main" val="20002"/>
                    </a:ext>
                  </a:extLst>
                </a:gridCol>
              </a:tblGrid>
              <a:tr h="523077">
                <a:tc>
                  <a:txBody>
                    <a:bodyPr/>
                    <a:lstStyle/>
                    <a:p>
                      <a:r>
                        <a:rPr lang="fr-FR" sz="2400" b="1" kern="1200" dirty="0">
                          <a:solidFill>
                            <a:schemeClr val="lt1"/>
                          </a:solidFill>
                          <a:latin typeface="+mn-lt"/>
                          <a:ea typeface="+mn-ea"/>
                          <a:cs typeface="+mn-cs"/>
                        </a:rPr>
                        <a:t>N°</a:t>
                      </a:r>
                      <a:endParaRPr lang="fr-FR" sz="2400" dirty="0"/>
                    </a:p>
                  </a:txBody>
                  <a:tcPr/>
                </a:tc>
                <a:tc>
                  <a:txBody>
                    <a:bodyPr/>
                    <a:lstStyle/>
                    <a:p>
                      <a:pPr algn="just">
                        <a:spcBef>
                          <a:spcPts val="300"/>
                        </a:spcBef>
                        <a:spcAft>
                          <a:spcPts val="300"/>
                        </a:spcAft>
                      </a:pPr>
                      <a:r>
                        <a:rPr lang="fr-FR" sz="2400" b="1" dirty="0">
                          <a:latin typeface="Arial"/>
                          <a:ea typeface="Times New Roman"/>
                          <a:cs typeface="Times New Roman"/>
                        </a:rPr>
                        <a:t>Etapes</a:t>
                      </a:r>
                      <a:endParaRPr lang="fr-FR" sz="2400" dirty="0">
                        <a:latin typeface="Times New Roman"/>
                        <a:ea typeface="Times New Roman"/>
                        <a:cs typeface="Times New Roman"/>
                      </a:endParaRPr>
                    </a:p>
                  </a:txBody>
                  <a:tcPr marL="44450" marR="44450" marT="0" marB="0"/>
                </a:tc>
                <a:tc>
                  <a:txBody>
                    <a:bodyPr/>
                    <a:lstStyle/>
                    <a:p>
                      <a:pPr algn="just">
                        <a:spcBef>
                          <a:spcPts val="300"/>
                        </a:spcBef>
                        <a:spcAft>
                          <a:spcPts val="300"/>
                        </a:spcAft>
                      </a:pPr>
                      <a:r>
                        <a:rPr lang="fr-FR" sz="2400" b="1" dirty="0">
                          <a:latin typeface="Arial"/>
                          <a:ea typeface="Times New Roman"/>
                          <a:cs typeface="Times New Roman"/>
                        </a:rPr>
                        <a:t>Contenus</a:t>
                      </a:r>
                      <a:endParaRPr lang="fr-FR" sz="2400" dirty="0">
                        <a:latin typeface="Times New Roman"/>
                        <a:ea typeface="Times New Roman"/>
                        <a:cs typeface="Times New Roman"/>
                      </a:endParaRPr>
                    </a:p>
                  </a:txBody>
                  <a:tcPr marL="44450" marR="44450" marT="0" marB="0"/>
                </a:tc>
                <a:extLst>
                  <a:ext uri="{0D108BD9-81ED-4DB2-BD59-A6C34878D82A}">
                    <a16:rowId xmlns:a16="http://schemas.microsoft.com/office/drawing/2014/main" val="10000"/>
                  </a:ext>
                </a:extLst>
              </a:tr>
              <a:tr h="523077">
                <a:tc rowSpan="2">
                  <a:txBody>
                    <a:bodyPr/>
                    <a:lstStyle/>
                    <a:p>
                      <a:r>
                        <a:rPr lang="fr-FR" sz="2400" dirty="0"/>
                        <a:t>3</a:t>
                      </a:r>
                    </a:p>
                  </a:txBody>
                  <a:tcPr/>
                </a:tc>
                <a:tc rowSpan="2">
                  <a:txBody>
                    <a:bodyPr/>
                    <a:lstStyle/>
                    <a:p>
                      <a:r>
                        <a:rPr lang="fr-FR" sz="2400" b="1" kern="1200" dirty="0">
                          <a:solidFill>
                            <a:schemeClr val="dk1"/>
                          </a:solidFill>
                          <a:latin typeface="+mn-lt"/>
                          <a:ea typeface="+mn-ea"/>
                          <a:cs typeface="+mn-cs"/>
                        </a:rPr>
                        <a:t>Exécution</a:t>
                      </a:r>
                      <a:endParaRPr lang="fr-FR" sz="2400" dirty="0"/>
                    </a:p>
                  </a:txBody>
                  <a:tcPr/>
                </a:tc>
                <a:tc>
                  <a:txBody>
                    <a:bodyPr/>
                    <a:lstStyle/>
                    <a:p>
                      <a:pPr marL="457200" algn="just">
                        <a:spcBef>
                          <a:spcPts val="300"/>
                        </a:spcBef>
                        <a:spcAft>
                          <a:spcPts val="300"/>
                        </a:spcAft>
                      </a:pPr>
                      <a:r>
                        <a:rPr lang="fr-FR" sz="2400" dirty="0">
                          <a:latin typeface="Arial"/>
                          <a:ea typeface="Times New Roman"/>
                          <a:cs typeface="Times New Roman"/>
                        </a:rPr>
                        <a:t>Option(s) de mise en œuvre</a:t>
                      </a:r>
                      <a:endParaRPr lang="fr-FR" sz="2400" dirty="0">
                        <a:latin typeface="Times New Roman"/>
                        <a:ea typeface="Times New Roman"/>
                        <a:cs typeface="Times New Roman"/>
                      </a:endParaRPr>
                    </a:p>
                  </a:txBody>
                  <a:tcPr marL="44450" marR="44450" marT="0" marB="0"/>
                </a:tc>
                <a:extLst>
                  <a:ext uri="{0D108BD9-81ED-4DB2-BD59-A6C34878D82A}">
                    <a16:rowId xmlns:a16="http://schemas.microsoft.com/office/drawing/2014/main" val="10001"/>
                  </a:ext>
                </a:extLst>
              </a:tr>
              <a:tr h="610030">
                <a:tc vMerge="1">
                  <a:txBody>
                    <a:bodyPr/>
                    <a:lstStyle/>
                    <a:p>
                      <a:endParaRPr lang="fr-FR" sz="2400" dirty="0"/>
                    </a:p>
                  </a:txBody>
                  <a:tcPr/>
                </a:tc>
                <a:tc vMerge="1">
                  <a:txBody>
                    <a:bodyPr/>
                    <a:lstStyle/>
                    <a:p>
                      <a:endParaRPr lang="fr-FR" sz="2400" dirty="0"/>
                    </a:p>
                  </a:txBody>
                  <a:tcPr/>
                </a:tc>
                <a:tc>
                  <a:txBody>
                    <a:bodyPr/>
                    <a:lstStyle/>
                    <a:p>
                      <a:pPr marL="457200" algn="just">
                        <a:spcBef>
                          <a:spcPts val="300"/>
                        </a:spcBef>
                        <a:spcAft>
                          <a:spcPts val="300"/>
                        </a:spcAft>
                      </a:pPr>
                      <a:r>
                        <a:rPr lang="fr-FR" sz="2400" dirty="0">
                          <a:latin typeface="Arial"/>
                          <a:ea typeface="Times New Roman"/>
                          <a:cs typeface="Times New Roman"/>
                        </a:rPr>
                        <a:t>Structures engagées et responsabilités</a:t>
                      </a:r>
                      <a:endParaRPr lang="fr-FR" sz="2400" dirty="0">
                        <a:latin typeface="Times New Roman"/>
                        <a:ea typeface="Times New Roman"/>
                        <a:cs typeface="Times New Roman"/>
                      </a:endParaRPr>
                    </a:p>
                  </a:txBody>
                  <a:tcPr marL="44450" marR="44450" marT="0" marB="0"/>
                </a:tc>
                <a:extLst>
                  <a:ext uri="{0D108BD9-81ED-4DB2-BD59-A6C34878D82A}">
                    <a16:rowId xmlns:a16="http://schemas.microsoft.com/office/drawing/2014/main" val="10002"/>
                  </a:ext>
                </a:extLst>
              </a:tr>
              <a:tr h="576064">
                <a:tc rowSpan="6">
                  <a:txBody>
                    <a:bodyPr/>
                    <a:lstStyle/>
                    <a:p>
                      <a:r>
                        <a:rPr lang="fr-FR" sz="2400" dirty="0"/>
                        <a:t>4</a:t>
                      </a:r>
                    </a:p>
                  </a:txBody>
                  <a:tcPr/>
                </a:tc>
                <a:tc rowSpan="6">
                  <a:txBody>
                    <a:bodyPr/>
                    <a:lstStyle/>
                    <a:p>
                      <a:r>
                        <a:rPr lang="fr-FR" sz="2400" b="1" kern="1200" dirty="0">
                          <a:solidFill>
                            <a:schemeClr val="dk1"/>
                          </a:solidFill>
                          <a:latin typeface="+mn-lt"/>
                          <a:ea typeface="+mn-ea"/>
                          <a:cs typeface="+mn-cs"/>
                        </a:rPr>
                        <a:t>Suivi-évaluation</a:t>
                      </a:r>
                      <a:endParaRPr lang="fr-FR" sz="2400" kern="1200" dirty="0">
                        <a:solidFill>
                          <a:schemeClr val="dk1"/>
                        </a:solidFill>
                        <a:latin typeface="+mn-lt"/>
                        <a:ea typeface="+mn-ea"/>
                        <a:cs typeface="+mn-cs"/>
                      </a:endParaRPr>
                    </a:p>
                    <a:p>
                      <a:r>
                        <a:rPr lang="fr-FR" sz="2400" b="1" kern="1200" dirty="0">
                          <a:solidFill>
                            <a:schemeClr val="dk1"/>
                          </a:solidFill>
                          <a:latin typeface="+mn-lt"/>
                          <a:ea typeface="+mn-ea"/>
                          <a:cs typeface="+mn-cs"/>
                        </a:rPr>
                        <a:t>Pilotage</a:t>
                      </a:r>
                      <a:endParaRPr lang="fr-FR" sz="2400" dirty="0"/>
                    </a:p>
                  </a:txBody>
                  <a:tcPr/>
                </a:tc>
                <a:tc>
                  <a:txBody>
                    <a:bodyPr/>
                    <a:lstStyle/>
                    <a:p>
                      <a:pPr marL="457200" algn="just">
                        <a:spcBef>
                          <a:spcPts val="300"/>
                        </a:spcBef>
                        <a:spcAft>
                          <a:spcPts val="300"/>
                        </a:spcAft>
                      </a:pPr>
                      <a:r>
                        <a:rPr lang="fr-FR" sz="2400" dirty="0">
                          <a:latin typeface="Arial"/>
                          <a:ea typeface="Times New Roman"/>
                          <a:cs typeface="Times New Roman"/>
                        </a:rPr>
                        <a:t>Indicateurs opérationnalisés</a:t>
                      </a:r>
                      <a:endParaRPr lang="fr-FR" sz="2400" dirty="0">
                        <a:latin typeface="Times New Roman"/>
                        <a:ea typeface="Times New Roman"/>
                        <a:cs typeface="Times New Roman"/>
                      </a:endParaRPr>
                    </a:p>
                  </a:txBody>
                  <a:tcPr marL="44450" marR="44450" marT="0" marB="0"/>
                </a:tc>
                <a:extLst>
                  <a:ext uri="{0D108BD9-81ED-4DB2-BD59-A6C34878D82A}">
                    <a16:rowId xmlns:a16="http://schemas.microsoft.com/office/drawing/2014/main" val="10003"/>
                  </a:ext>
                </a:extLst>
              </a:tr>
              <a:tr h="523077">
                <a:tc vMerge="1">
                  <a:txBody>
                    <a:bodyPr/>
                    <a:lstStyle/>
                    <a:p>
                      <a:endParaRPr lang="fr-FR" sz="2400" dirty="0"/>
                    </a:p>
                  </a:txBody>
                  <a:tcPr/>
                </a:tc>
                <a:tc vMerge="1">
                  <a:txBody>
                    <a:bodyPr/>
                    <a:lstStyle/>
                    <a:p>
                      <a:endParaRPr lang="fr-FR" sz="2400" dirty="0"/>
                    </a:p>
                  </a:txBody>
                  <a:tcPr/>
                </a:tc>
                <a:tc>
                  <a:txBody>
                    <a:bodyPr/>
                    <a:lstStyle/>
                    <a:p>
                      <a:pPr marL="457200" algn="just">
                        <a:spcBef>
                          <a:spcPts val="300"/>
                        </a:spcBef>
                        <a:spcAft>
                          <a:spcPts val="300"/>
                        </a:spcAft>
                      </a:pPr>
                      <a:r>
                        <a:rPr lang="fr-FR" sz="2400" dirty="0">
                          <a:latin typeface="Arial"/>
                          <a:ea typeface="Times New Roman"/>
                          <a:cs typeface="Times New Roman"/>
                        </a:rPr>
                        <a:t>Schéma de circulation des informations</a:t>
                      </a:r>
                      <a:endParaRPr lang="fr-FR" sz="2400" dirty="0">
                        <a:latin typeface="Times New Roman"/>
                        <a:ea typeface="Times New Roman"/>
                        <a:cs typeface="Times New Roman"/>
                      </a:endParaRPr>
                    </a:p>
                  </a:txBody>
                  <a:tcPr marL="44450" marR="44450" marT="0" marB="0"/>
                </a:tc>
                <a:extLst>
                  <a:ext uri="{0D108BD9-81ED-4DB2-BD59-A6C34878D82A}">
                    <a16:rowId xmlns:a16="http://schemas.microsoft.com/office/drawing/2014/main" val="10004"/>
                  </a:ext>
                </a:extLst>
              </a:tr>
              <a:tr h="523077">
                <a:tc vMerge="1">
                  <a:txBody>
                    <a:bodyPr/>
                    <a:lstStyle/>
                    <a:p>
                      <a:endParaRPr lang="fr-FR" sz="2400" dirty="0"/>
                    </a:p>
                  </a:txBody>
                  <a:tcPr/>
                </a:tc>
                <a:tc vMerge="1">
                  <a:txBody>
                    <a:bodyPr/>
                    <a:lstStyle/>
                    <a:p>
                      <a:endParaRPr lang="fr-FR" sz="2400" dirty="0"/>
                    </a:p>
                  </a:txBody>
                  <a:tcPr/>
                </a:tc>
                <a:tc>
                  <a:txBody>
                    <a:bodyPr/>
                    <a:lstStyle/>
                    <a:p>
                      <a:pPr marL="457200" algn="just">
                        <a:spcBef>
                          <a:spcPts val="300"/>
                        </a:spcBef>
                        <a:spcAft>
                          <a:spcPts val="300"/>
                        </a:spcAft>
                      </a:pPr>
                      <a:r>
                        <a:rPr lang="fr-FR" sz="2400" dirty="0">
                          <a:latin typeface="Arial"/>
                          <a:ea typeface="Times New Roman"/>
                          <a:cs typeface="Times New Roman"/>
                        </a:rPr>
                        <a:t>Niveau de concertation des acteurs</a:t>
                      </a:r>
                      <a:endParaRPr lang="fr-FR" sz="2400" dirty="0">
                        <a:latin typeface="Times New Roman"/>
                        <a:ea typeface="Times New Roman"/>
                        <a:cs typeface="Times New Roman"/>
                      </a:endParaRPr>
                    </a:p>
                  </a:txBody>
                  <a:tcPr marL="44450" marR="44450" marT="0" marB="0"/>
                </a:tc>
                <a:extLst>
                  <a:ext uri="{0D108BD9-81ED-4DB2-BD59-A6C34878D82A}">
                    <a16:rowId xmlns:a16="http://schemas.microsoft.com/office/drawing/2014/main" val="10005"/>
                  </a:ext>
                </a:extLst>
              </a:tr>
              <a:tr h="523077">
                <a:tc vMerge="1">
                  <a:txBody>
                    <a:bodyPr/>
                    <a:lstStyle/>
                    <a:p>
                      <a:endParaRPr lang="fr-FR" sz="2400" dirty="0"/>
                    </a:p>
                  </a:txBody>
                  <a:tcPr/>
                </a:tc>
                <a:tc vMerge="1">
                  <a:txBody>
                    <a:bodyPr/>
                    <a:lstStyle/>
                    <a:p>
                      <a:endParaRPr lang="fr-FR" sz="2400" dirty="0"/>
                    </a:p>
                  </a:txBody>
                  <a:tcPr/>
                </a:tc>
                <a:tc>
                  <a:txBody>
                    <a:bodyPr/>
                    <a:lstStyle/>
                    <a:p>
                      <a:pPr marL="457200" algn="just">
                        <a:spcBef>
                          <a:spcPts val="300"/>
                        </a:spcBef>
                        <a:spcAft>
                          <a:spcPts val="300"/>
                        </a:spcAft>
                      </a:pPr>
                      <a:r>
                        <a:rPr lang="fr-FR" sz="2400" dirty="0">
                          <a:latin typeface="Arial"/>
                          <a:ea typeface="Times New Roman"/>
                          <a:cs typeface="Times New Roman"/>
                        </a:rPr>
                        <a:t>Types de rapports</a:t>
                      </a:r>
                      <a:endParaRPr lang="fr-FR" sz="2400" dirty="0">
                        <a:latin typeface="Times New Roman"/>
                        <a:ea typeface="Times New Roman"/>
                        <a:cs typeface="Times New Roman"/>
                      </a:endParaRPr>
                    </a:p>
                  </a:txBody>
                  <a:tcPr marL="44450" marR="44450" marT="0" marB="0"/>
                </a:tc>
                <a:extLst>
                  <a:ext uri="{0D108BD9-81ED-4DB2-BD59-A6C34878D82A}">
                    <a16:rowId xmlns:a16="http://schemas.microsoft.com/office/drawing/2014/main" val="10006"/>
                  </a:ext>
                </a:extLst>
              </a:tr>
              <a:tr h="523077">
                <a:tc vMerge="1">
                  <a:txBody>
                    <a:bodyPr/>
                    <a:lstStyle/>
                    <a:p>
                      <a:endParaRPr lang="fr-FR" sz="2400" dirty="0"/>
                    </a:p>
                  </a:txBody>
                  <a:tcPr/>
                </a:tc>
                <a:tc vMerge="1">
                  <a:txBody>
                    <a:bodyPr/>
                    <a:lstStyle/>
                    <a:p>
                      <a:endParaRPr lang="fr-FR" sz="2400" dirty="0"/>
                    </a:p>
                  </a:txBody>
                  <a:tcPr/>
                </a:tc>
                <a:tc>
                  <a:txBody>
                    <a:bodyPr/>
                    <a:lstStyle/>
                    <a:p>
                      <a:pPr marL="457200" algn="just">
                        <a:spcBef>
                          <a:spcPts val="300"/>
                        </a:spcBef>
                        <a:spcAft>
                          <a:spcPts val="300"/>
                        </a:spcAft>
                      </a:pPr>
                      <a:r>
                        <a:rPr lang="fr-FR" sz="2400" dirty="0">
                          <a:latin typeface="Arial"/>
                          <a:ea typeface="Times New Roman"/>
                          <a:cs typeface="Times New Roman"/>
                        </a:rPr>
                        <a:t>Fréquences des sorties</a:t>
                      </a:r>
                      <a:endParaRPr lang="fr-FR" sz="2400" dirty="0">
                        <a:latin typeface="Times New Roman"/>
                        <a:ea typeface="Times New Roman"/>
                        <a:cs typeface="Times New Roman"/>
                      </a:endParaRPr>
                    </a:p>
                  </a:txBody>
                  <a:tcPr marL="44450" marR="44450" marT="0" marB="0"/>
                </a:tc>
                <a:extLst>
                  <a:ext uri="{0D108BD9-81ED-4DB2-BD59-A6C34878D82A}">
                    <a16:rowId xmlns:a16="http://schemas.microsoft.com/office/drawing/2014/main" val="10007"/>
                  </a:ext>
                </a:extLst>
              </a:tr>
              <a:tr h="523077">
                <a:tc vMerge="1">
                  <a:txBody>
                    <a:bodyPr/>
                    <a:lstStyle/>
                    <a:p>
                      <a:endParaRPr lang="fr-FR" sz="2400" dirty="0"/>
                    </a:p>
                  </a:txBody>
                  <a:tcPr/>
                </a:tc>
                <a:tc vMerge="1">
                  <a:txBody>
                    <a:bodyPr/>
                    <a:lstStyle/>
                    <a:p>
                      <a:endParaRPr lang="fr-FR" sz="2400" dirty="0"/>
                    </a:p>
                  </a:txBody>
                  <a:tcPr/>
                </a:tc>
                <a:tc>
                  <a:txBody>
                    <a:bodyPr/>
                    <a:lstStyle/>
                    <a:p>
                      <a:pPr marL="457200" algn="just">
                        <a:spcBef>
                          <a:spcPts val="300"/>
                        </a:spcBef>
                        <a:spcAft>
                          <a:spcPts val="300"/>
                        </a:spcAft>
                      </a:pPr>
                      <a:r>
                        <a:rPr lang="fr-FR" sz="2400" dirty="0">
                          <a:latin typeface="Arial"/>
                          <a:ea typeface="Times New Roman"/>
                          <a:cs typeface="Times New Roman"/>
                        </a:rPr>
                        <a:t>Fiches de collecte des données</a:t>
                      </a:r>
                      <a:endParaRPr lang="fr-FR" sz="2400" dirty="0">
                        <a:latin typeface="Times New Roman"/>
                        <a:ea typeface="Times New Roman"/>
                        <a:cs typeface="Times New Roman"/>
                      </a:endParaRPr>
                    </a:p>
                  </a:txBody>
                  <a:tcPr marL="44450" marR="44450" marT="0" marB="0"/>
                </a:tc>
                <a:extLst>
                  <a:ext uri="{0D108BD9-81ED-4DB2-BD59-A6C34878D82A}">
                    <a16:rowId xmlns:a16="http://schemas.microsoft.com/office/drawing/2014/main" val="10008"/>
                  </a:ext>
                </a:extLst>
              </a:tr>
            </a:tbl>
          </a:graphicData>
        </a:graphic>
      </p:graphicFrame>
      <p:sp>
        <p:nvSpPr>
          <p:cNvPr id="5" name="Espace réservé du numéro de diapositive 4"/>
          <p:cNvSpPr>
            <a:spLocks noGrp="1"/>
          </p:cNvSpPr>
          <p:nvPr>
            <p:ph type="sldNum" sz="quarter" idx="12"/>
          </p:nvPr>
        </p:nvSpPr>
        <p:spPr/>
        <p:txBody>
          <a:bodyPr/>
          <a:lstStyle/>
          <a:p>
            <a:fld id="{E7EEB410-78F9-44DA-87F2-EB3D7FB01EBE}" type="slidenum">
              <a:rPr lang="fr-FR" smtClean="0"/>
              <a:pPr/>
              <a:t>10</a:t>
            </a:fld>
            <a:endParaRPr lang="fr-F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159064"/>
            <a:ext cx="10515600" cy="858367"/>
          </a:xfrm>
        </p:spPr>
        <p:txBody>
          <a:bodyPr/>
          <a:lstStyle/>
          <a:p>
            <a:r>
              <a:rPr lang="fr-FR" b="1" dirty="0">
                <a:solidFill>
                  <a:srgbClr val="FF0000"/>
                </a:solidFill>
                <a:latin typeface="Calibri" panose="020F0502020204030204" pitchFamily="34" charset="0"/>
                <a:cs typeface="Calibri" panose="020F0502020204030204" pitchFamily="34" charset="0"/>
              </a:rPr>
              <a:t>3 - Défis et perspectives de la planification</a:t>
            </a:r>
          </a:p>
        </p:txBody>
      </p:sp>
      <p:sp>
        <p:nvSpPr>
          <p:cNvPr id="3" name="Espace réservé du contenu 2"/>
          <p:cNvSpPr>
            <a:spLocks noGrp="1"/>
          </p:cNvSpPr>
          <p:nvPr>
            <p:ph idx="1"/>
          </p:nvPr>
        </p:nvSpPr>
        <p:spPr>
          <a:xfrm>
            <a:off x="494227" y="1902897"/>
            <a:ext cx="11203546" cy="4369114"/>
          </a:xfrm>
        </p:spPr>
        <p:txBody>
          <a:bodyPr>
            <a:normAutofit/>
          </a:bodyPr>
          <a:lstStyle/>
          <a:p>
            <a:pPr>
              <a:spcAft>
                <a:spcPts val="1800"/>
              </a:spcAft>
            </a:pPr>
            <a:r>
              <a:rPr lang="fr-FR" sz="3600" dirty="0"/>
              <a:t>Planification, gestion des politiques publiques et mondialisation</a:t>
            </a:r>
          </a:p>
          <a:p>
            <a:pPr>
              <a:spcAft>
                <a:spcPts val="1800"/>
              </a:spcAft>
            </a:pPr>
            <a:r>
              <a:rPr lang="fr-FR" sz="3600" dirty="0"/>
              <a:t>Planification et satisfaction des besoins vitaux et Afrique</a:t>
            </a:r>
          </a:p>
          <a:p>
            <a:pPr>
              <a:spcAft>
                <a:spcPts val="1800"/>
              </a:spcAft>
            </a:pPr>
            <a:r>
              <a:rPr lang="fr-FR" sz="3600" dirty="0"/>
              <a:t>Planification et organisation de l’espace en Afrique</a:t>
            </a:r>
          </a:p>
          <a:p>
            <a:pPr>
              <a:spcAft>
                <a:spcPts val="1800"/>
              </a:spcAft>
            </a:pPr>
            <a:r>
              <a:rPr lang="fr-FR" sz="3600" dirty="0"/>
              <a:t>Perspectives</a:t>
            </a:r>
          </a:p>
        </p:txBody>
      </p:sp>
    </p:spTree>
    <p:extLst>
      <p:ext uri="{BB962C8B-B14F-4D97-AF65-F5344CB8AC3E}">
        <p14:creationId xmlns:p14="http://schemas.microsoft.com/office/powerpoint/2010/main" val="186257047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740" y="145924"/>
            <a:ext cx="10515600" cy="729580"/>
          </a:xfrm>
        </p:spPr>
        <p:txBody>
          <a:bodyPr/>
          <a:lstStyle/>
          <a:p>
            <a:r>
              <a:rPr lang="fr-FR" b="1" dirty="0">
                <a:solidFill>
                  <a:srgbClr val="FF0000"/>
                </a:solidFill>
                <a:latin typeface="Calibri" panose="020F0502020204030204" pitchFamily="34" charset="0"/>
                <a:cs typeface="Calibri" panose="020F0502020204030204" pitchFamily="34" charset="0"/>
              </a:rPr>
              <a:t>CONCLUSION : </a:t>
            </a:r>
          </a:p>
        </p:txBody>
      </p:sp>
      <p:sp>
        <p:nvSpPr>
          <p:cNvPr id="3" name="Espace réservé du contenu 2"/>
          <p:cNvSpPr>
            <a:spLocks noGrp="1"/>
          </p:cNvSpPr>
          <p:nvPr>
            <p:ph idx="1"/>
          </p:nvPr>
        </p:nvSpPr>
        <p:spPr>
          <a:xfrm>
            <a:off x="142740" y="734097"/>
            <a:ext cx="11924763" cy="5911402"/>
          </a:xfrm>
        </p:spPr>
        <p:txBody>
          <a:bodyPr/>
          <a:lstStyle/>
          <a:p>
            <a:pPr marL="0" indent="0">
              <a:buNone/>
            </a:pPr>
            <a:endParaRPr lang="fr-FR" dirty="0"/>
          </a:p>
          <a:p>
            <a:pPr marL="0" indent="0">
              <a:buNone/>
            </a:pPr>
            <a:r>
              <a:rPr lang="fr-FR" dirty="0"/>
              <a:t>Pour bien gérer 1 projet, </a:t>
            </a:r>
          </a:p>
          <a:p>
            <a:pPr marL="0" indent="0">
              <a:buNone/>
            </a:pPr>
            <a:r>
              <a:rPr lang="fr-FR" dirty="0"/>
              <a:t>1 entreprise, 1 commune…</a:t>
            </a:r>
          </a:p>
          <a:p>
            <a:pPr marL="0" indent="0">
              <a:buNone/>
            </a:pPr>
            <a:r>
              <a:rPr lang="fr-FR" dirty="0"/>
              <a:t>il faut tenir compte</a:t>
            </a:r>
          </a:p>
          <a:p>
            <a:pPr marL="0" indent="0">
              <a:buNone/>
            </a:pPr>
            <a:r>
              <a:rPr lang="fr-FR" dirty="0"/>
              <a:t>du </a:t>
            </a:r>
            <a:r>
              <a:rPr lang="fr-FR" b="1" dirty="0"/>
              <a:t>cycle de </a:t>
            </a:r>
            <a:r>
              <a:rPr lang="fr-FR" b="1" dirty="0" err="1"/>
              <a:t>Deaming</a:t>
            </a:r>
            <a:r>
              <a:rPr lang="fr-FR" dirty="0"/>
              <a:t> : </a:t>
            </a:r>
          </a:p>
          <a:p>
            <a:pPr marL="0" indent="0">
              <a:buNone/>
            </a:pPr>
            <a:r>
              <a:rPr lang="fr-FR" dirty="0"/>
              <a:t>planifier, réaliser, </a:t>
            </a:r>
          </a:p>
          <a:p>
            <a:pPr marL="0" indent="0">
              <a:buNone/>
            </a:pPr>
            <a:r>
              <a:rPr lang="fr-FR" dirty="0"/>
              <a:t>contrôler et agir </a:t>
            </a:r>
          </a:p>
          <a:p>
            <a:pPr marL="0" indent="0">
              <a:buNone/>
            </a:pPr>
            <a:r>
              <a:rPr lang="fr-FR" dirty="0"/>
              <a:t>(en corrigeant les actions mal </a:t>
            </a:r>
          </a:p>
          <a:p>
            <a:pPr marL="0" indent="0">
              <a:buNone/>
            </a:pPr>
            <a:r>
              <a:rPr lang="fr-FR" dirty="0"/>
              <a:t>exécutées précédemment)</a:t>
            </a:r>
          </a:p>
          <a:p>
            <a:pPr marL="0" indent="0">
              <a:buNone/>
            </a:pPr>
            <a:endParaRPr lang="fr-FR" dirty="0"/>
          </a:p>
        </p:txBody>
      </p:sp>
      <p:pic>
        <p:nvPicPr>
          <p:cNvPr id="5" name="Picture 2"/>
          <p:cNvPicPr>
            <a:picLocks noChangeAspect="1" noChangeArrowheads="1"/>
          </p:cNvPicPr>
          <p:nvPr/>
        </p:nvPicPr>
        <p:blipFill>
          <a:blip r:embed="rId2" cstate="print"/>
          <a:srcRect/>
          <a:stretch>
            <a:fillRect/>
          </a:stretch>
        </p:blipFill>
        <p:spPr bwMode="auto">
          <a:xfrm>
            <a:off x="4778061" y="875504"/>
            <a:ext cx="6774287" cy="5593477"/>
          </a:xfrm>
          <a:prstGeom prst="rect">
            <a:avLst/>
          </a:prstGeom>
          <a:noFill/>
          <a:ln w="9525">
            <a:solidFill>
              <a:schemeClr val="tx1"/>
            </a:solidFill>
            <a:miter lim="800000"/>
            <a:headEnd/>
            <a:tailEnd/>
          </a:ln>
          <a:effectLst/>
        </p:spPr>
      </p:pic>
      <p:sp>
        <p:nvSpPr>
          <p:cNvPr id="6" name="Titre 1"/>
          <p:cNvSpPr txBox="1">
            <a:spLocks/>
          </p:cNvSpPr>
          <p:nvPr/>
        </p:nvSpPr>
        <p:spPr>
          <a:xfrm>
            <a:off x="142740" y="1746490"/>
            <a:ext cx="4519412" cy="36833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fr-FR" dirty="0"/>
          </a:p>
        </p:txBody>
      </p:sp>
    </p:spTree>
    <p:extLst>
      <p:ext uri="{BB962C8B-B14F-4D97-AF65-F5344CB8AC3E}">
        <p14:creationId xmlns:p14="http://schemas.microsoft.com/office/powerpoint/2010/main" val="342071211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2">
            <a:extLst>
              <a:ext uri="{FF2B5EF4-FFF2-40B4-BE49-F238E27FC236}">
                <a16:creationId xmlns:a16="http://schemas.microsoft.com/office/drawing/2014/main" id="{DC043FBC-0B5A-4914-9B74-82E61916454F}"/>
              </a:ext>
            </a:extLst>
          </p:cNvPr>
          <p:cNvSpPr>
            <a:spLocks noGrp="1"/>
          </p:cNvSpPr>
          <p:nvPr>
            <p:ph idx="1"/>
          </p:nvPr>
        </p:nvSpPr>
        <p:spPr>
          <a:xfrm>
            <a:off x="889715" y="2327901"/>
            <a:ext cx="10515600" cy="2630465"/>
          </a:xfrm>
        </p:spPr>
        <p:txBody>
          <a:bodyPr>
            <a:normAutofit/>
          </a:bodyPr>
          <a:lstStyle/>
          <a:p>
            <a:pPr marL="0" indent="0" algn="ctr">
              <a:buNone/>
            </a:pPr>
            <a:r>
              <a:rPr lang="fr-FR" sz="6000" b="1" dirty="0"/>
              <a:t>MERCI DE VOTRE </a:t>
            </a:r>
          </a:p>
          <a:p>
            <a:pPr marL="0" indent="0" algn="ctr">
              <a:buNone/>
            </a:pPr>
            <a:r>
              <a:rPr lang="fr-FR" sz="6000" b="1" dirty="0"/>
              <a:t>AIMABLE ATTENTION</a:t>
            </a:r>
          </a:p>
        </p:txBody>
      </p:sp>
    </p:spTree>
    <p:extLst>
      <p:ext uri="{BB962C8B-B14F-4D97-AF65-F5344CB8AC3E}">
        <p14:creationId xmlns:p14="http://schemas.microsoft.com/office/powerpoint/2010/main" val="140434944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F6DF75-8E69-45E6-811D-B9CA54108F51}"/>
              </a:ext>
            </a:extLst>
          </p:cNvPr>
          <p:cNvSpPr>
            <a:spLocks noGrp="1"/>
          </p:cNvSpPr>
          <p:nvPr>
            <p:ph type="title"/>
          </p:nvPr>
        </p:nvSpPr>
        <p:spPr>
          <a:xfrm>
            <a:off x="251792" y="131762"/>
            <a:ext cx="11781182" cy="663369"/>
          </a:xfrm>
        </p:spPr>
        <p:txBody>
          <a:bodyPr>
            <a:normAutofit fontScale="90000"/>
          </a:bodyPr>
          <a:lstStyle/>
          <a:p>
            <a:pPr lvl="0">
              <a:spcBef>
                <a:spcPts val="1000"/>
              </a:spcBef>
            </a:pPr>
            <a:br>
              <a:rPr lang="fr-FR" b="1" dirty="0">
                <a:solidFill>
                  <a:srgbClr val="FF0000"/>
                </a:solidFill>
                <a:latin typeface="+mn-lt"/>
              </a:rPr>
            </a:br>
            <a:r>
              <a:rPr lang="fr-FR" sz="3700" b="1" dirty="0">
                <a:solidFill>
                  <a:srgbClr val="FF0000"/>
                </a:solidFill>
                <a:latin typeface="+mn-lt"/>
              </a:rPr>
              <a:t>INTRODUCTION : </a:t>
            </a:r>
            <a:r>
              <a:rPr lang="fr-FR" sz="3700" b="1" dirty="0">
                <a:solidFill>
                  <a:srgbClr val="00B0F0"/>
                </a:solidFill>
                <a:latin typeface="+mn-lt"/>
                <a:ea typeface="+mn-ea"/>
                <a:cs typeface="+mn-cs"/>
              </a:rPr>
              <a:t>MONTER UN PROJET, DU PAREIL AU MEME </a:t>
            </a:r>
            <a:r>
              <a:rPr lang="fr-FR" sz="3700" b="1" dirty="0">
                <a:solidFill>
                  <a:srgbClr val="FF0000"/>
                </a:solidFill>
                <a:latin typeface="+mn-lt"/>
                <a:ea typeface="+mn-ea"/>
                <a:cs typeface="+mn-cs"/>
              </a:rPr>
              <a:t>(1/3)</a:t>
            </a:r>
            <a:br>
              <a:rPr lang="fr-FR" sz="3700" dirty="0">
                <a:solidFill>
                  <a:srgbClr val="FF0000"/>
                </a:solidFill>
                <a:latin typeface="Calibri" panose="020F0502020204030204"/>
                <a:ea typeface="+mn-ea"/>
                <a:cs typeface="+mn-cs"/>
              </a:rPr>
            </a:br>
            <a:endParaRPr lang="fr-FR" sz="3700" b="1" dirty="0">
              <a:solidFill>
                <a:srgbClr val="FF0000"/>
              </a:solidFill>
              <a:latin typeface="+mn-lt"/>
            </a:endParaRPr>
          </a:p>
        </p:txBody>
      </p:sp>
      <p:sp>
        <p:nvSpPr>
          <p:cNvPr id="3" name="Espace réservé du contenu 2">
            <a:extLst>
              <a:ext uri="{FF2B5EF4-FFF2-40B4-BE49-F238E27FC236}">
                <a16:creationId xmlns:a16="http://schemas.microsoft.com/office/drawing/2014/main" id="{7239A7EE-F366-467B-8A15-A58701598323}"/>
              </a:ext>
            </a:extLst>
          </p:cNvPr>
          <p:cNvSpPr>
            <a:spLocks noGrp="1"/>
          </p:cNvSpPr>
          <p:nvPr>
            <p:ph idx="1"/>
          </p:nvPr>
        </p:nvSpPr>
        <p:spPr>
          <a:xfrm>
            <a:off x="251792" y="1123259"/>
            <a:ext cx="11688416" cy="5602979"/>
          </a:xfrm>
        </p:spPr>
        <p:txBody>
          <a:bodyPr>
            <a:normAutofit fontScale="77500" lnSpcReduction="20000"/>
          </a:bodyPr>
          <a:lstStyle/>
          <a:p>
            <a:pPr marL="0" indent="0">
              <a:lnSpc>
                <a:spcPct val="120000"/>
              </a:lnSpc>
              <a:spcBef>
                <a:spcPts val="0"/>
              </a:spcBef>
              <a:spcAft>
                <a:spcPts val="1800"/>
              </a:spcAft>
              <a:buNone/>
            </a:pPr>
            <a:r>
              <a:rPr lang="fr-FR" sz="4100" dirty="0"/>
              <a:t>Sans même en avoir conscience, on est régulièrement en situation de projet. Tous les projets sont dans la nature, à tous les âges, dans tous les domaines, comme :</a:t>
            </a:r>
            <a:r>
              <a:rPr lang="fr-FR" sz="3600" dirty="0"/>
              <a:t> </a:t>
            </a:r>
          </a:p>
          <a:p>
            <a:pPr lvl="1">
              <a:spcBef>
                <a:spcPts val="0"/>
              </a:spcBef>
              <a:spcAft>
                <a:spcPts val="1200"/>
              </a:spcAft>
            </a:pPr>
            <a:r>
              <a:rPr lang="fr-FR" sz="3600" dirty="0"/>
              <a:t>organiser une fête, </a:t>
            </a:r>
          </a:p>
          <a:p>
            <a:pPr lvl="1">
              <a:spcBef>
                <a:spcPts val="0"/>
              </a:spcBef>
              <a:spcAft>
                <a:spcPts val="1200"/>
              </a:spcAft>
            </a:pPr>
            <a:r>
              <a:rPr lang="fr-FR" sz="3600" dirty="0"/>
              <a:t>partir en vacances sans les parents, </a:t>
            </a:r>
          </a:p>
          <a:p>
            <a:pPr lvl="1">
              <a:spcBef>
                <a:spcPts val="0"/>
              </a:spcBef>
              <a:spcAft>
                <a:spcPts val="1200"/>
              </a:spcAft>
            </a:pPr>
            <a:r>
              <a:rPr lang="fr-FR" sz="3600" dirty="0"/>
              <a:t>monter un groupe de musique, </a:t>
            </a:r>
          </a:p>
          <a:p>
            <a:pPr lvl="1">
              <a:spcBef>
                <a:spcPts val="0"/>
              </a:spcBef>
              <a:spcAft>
                <a:spcPts val="1200"/>
              </a:spcAft>
            </a:pPr>
            <a:r>
              <a:rPr lang="fr-FR" sz="3600" dirty="0"/>
              <a:t>créer son propre emploi, </a:t>
            </a:r>
          </a:p>
          <a:p>
            <a:pPr lvl="1">
              <a:spcBef>
                <a:spcPts val="0"/>
              </a:spcBef>
              <a:spcAft>
                <a:spcPts val="1800"/>
              </a:spcAft>
            </a:pPr>
            <a:r>
              <a:rPr lang="fr-FR" sz="3600" dirty="0"/>
              <a:t>voire sa propre entreprise….</a:t>
            </a:r>
          </a:p>
          <a:p>
            <a:pPr marL="0" indent="0">
              <a:buNone/>
            </a:pPr>
            <a:endParaRPr lang="fr-FR" dirty="0"/>
          </a:p>
          <a:p>
            <a:pPr marL="0" indent="0">
              <a:lnSpc>
                <a:spcPct val="120000"/>
              </a:lnSpc>
              <a:spcBef>
                <a:spcPts val="0"/>
              </a:spcBef>
              <a:buNone/>
            </a:pPr>
            <a:r>
              <a:rPr lang="fr-FR" sz="4200" dirty="0">
                <a:solidFill>
                  <a:srgbClr val="FF0000"/>
                </a:solidFill>
              </a:rPr>
              <a:t>Monter un projet c’est tout simplement se fixer un objectif et se donner les moyens de l’atteindre.</a:t>
            </a:r>
          </a:p>
        </p:txBody>
      </p:sp>
      <p:sp>
        <p:nvSpPr>
          <p:cNvPr id="4" name="Flèche : bas 3">
            <a:extLst>
              <a:ext uri="{FF2B5EF4-FFF2-40B4-BE49-F238E27FC236}">
                <a16:creationId xmlns:a16="http://schemas.microsoft.com/office/drawing/2014/main" id="{0549F803-42DE-4F1F-B1CD-D65A6E33FA72}"/>
              </a:ext>
            </a:extLst>
          </p:cNvPr>
          <p:cNvSpPr/>
          <p:nvPr/>
        </p:nvSpPr>
        <p:spPr>
          <a:xfrm>
            <a:off x="5844209" y="4850295"/>
            <a:ext cx="795130" cy="66336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91213363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FD17D4-26DE-48E2-9CC6-419BDE88C881}"/>
              </a:ext>
            </a:extLst>
          </p:cNvPr>
          <p:cNvSpPr>
            <a:spLocks noGrp="1"/>
          </p:cNvSpPr>
          <p:nvPr>
            <p:ph type="title"/>
          </p:nvPr>
        </p:nvSpPr>
        <p:spPr>
          <a:xfrm>
            <a:off x="265043" y="189188"/>
            <a:ext cx="11741427" cy="801066"/>
          </a:xfrm>
        </p:spPr>
        <p:txBody>
          <a:bodyPr>
            <a:normAutofit/>
          </a:bodyPr>
          <a:lstStyle/>
          <a:p>
            <a:r>
              <a:rPr lang="fr-FR" sz="3300" b="1" dirty="0">
                <a:solidFill>
                  <a:srgbClr val="FF0000"/>
                </a:solidFill>
                <a:latin typeface="Calibri" panose="020F0502020204030204"/>
              </a:rPr>
              <a:t>INTRODUCTION : </a:t>
            </a:r>
            <a:r>
              <a:rPr lang="fr-FR" sz="3300" b="1" dirty="0">
                <a:solidFill>
                  <a:srgbClr val="00B0F0"/>
                </a:solidFill>
                <a:latin typeface="Calibri" panose="020F0502020204030204"/>
              </a:rPr>
              <a:t>MONTER UN PROJET, DU PAREIL AU MEME </a:t>
            </a:r>
            <a:r>
              <a:rPr lang="fr-FR" sz="3300" b="1" dirty="0">
                <a:solidFill>
                  <a:srgbClr val="FF0000"/>
                </a:solidFill>
                <a:latin typeface="Calibri" panose="020F0502020204030204"/>
              </a:rPr>
              <a:t>(2/3)</a:t>
            </a:r>
            <a:endParaRPr lang="fr-FR" sz="3600" dirty="0">
              <a:solidFill>
                <a:srgbClr val="FF0000"/>
              </a:solidFill>
            </a:endParaRPr>
          </a:p>
        </p:txBody>
      </p:sp>
      <p:sp>
        <p:nvSpPr>
          <p:cNvPr id="3" name="Espace réservé du contenu 2">
            <a:extLst>
              <a:ext uri="{FF2B5EF4-FFF2-40B4-BE49-F238E27FC236}">
                <a16:creationId xmlns:a16="http://schemas.microsoft.com/office/drawing/2014/main" id="{2006CE9F-2680-4DA5-9961-4DCE67F0FAB5}"/>
              </a:ext>
            </a:extLst>
          </p:cNvPr>
          <p:cNvSpPr>
            <a:spLocks noGrp="1"/>
          </p:cNvSpPr>
          <p:nvPr>
            <p:ph idx="1"/>
          </p:nvPr>
        </p:nvSpPr>
        <p:spPr>
          <a:xfrm>
            <a:off x="251791" y="1378227"/>
            <a:ext cx="11741427" cy="5290586"/>
          </a:xfrm>
        </p:spPr>
        <p:txBody>
          <a:bodyPr>
            <a:normAutofit lnSpcReduction="10000"/>
          </a:bodyPr>
          <a:lstStyle/>
          <a:p>
            <a:pPr marL="0" indent="0" algn="just">
              <a:lnSpc>
                <a:spcPct val="100000"/>
              </a:lnSpc>
              <a:spcBef>
                <a:spcPts val="0"/>
              </a:spcBef>
              <a:spcAft>
                <a:spcPts val="2400"/>
              </a:spcAft>
              <a:buNone/>
            </a:pPr>
            <a:r>
              <a:rPr lang="fr-FR" sz="3500" b="1" dirty="0">
                <a:solidFill>
                  <a:srgbClr val="00B0F0"/>
                </a:solidFill>
                <a:latin typeface="Calibri" panose="020F0502020204030204" pitchFamily="34" charset="0"/>
                <a:ea typeface="Calibri" panose="020F0502020204030204" pitchFamily="34" charset="0"/>
                <a:cs typeface="Times New Roman" panose="02020603050405020304" pitchFamily="18" charset="0"/>
              </a:rPr>
              <a:t>L’importance du dossier de présentation de projet </a:t>
            </a:r>
            <a:endParaRPr lang="fr-FR" sz="3200" b="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00000"/>
              </a:lnSpc>
              <a:spcBef>
                <a:spcPts val="0"/>
              </a:spcBef>
              <a:spcAft>
                <a:spcPts val="2400"/>
              </a:spcAft>
            </a:pPr>
            <a:r>
              <a:rPr lang="fr-FR" sz="3200" dirty="0">
                <a:latin typeface="Calibri" panose="020F0502020204030204" pitchFamily="34" charset="0"/>
                <a:ea typeface="Calibri" panose="020F0502020204030204" pitchFamily="34" charset="0"/>
                <a:cs typeface="Times New Roman" panose="02020603050405020304" pitchFamily="18" charset="0"/>
              </a:rPr>
              <a:t>Le dossier de présentation de projet, ou plan d’affaires est important à plus d’un titre. </a:t>
            </a:r>
          </a:p>
          <a:p>
            <a:pPr algn="just">
              <a:lnSpc>
                <a:spcPct val="100000"/>
              </a:lnSpc>
              <a:spcBef>
                <a:spcPts val="0"/>
              </a:spcBef>
              <a:spcAft>
                <a:spcPts val="2400"/>
              </a:spcAft>
            </a:pPr>
            <a:r>
              <a:rPr lang="fr-FR" sz="3200" dirty="0">
                <a:latin typeface="Calibri" panose="020F0502020204030204" pitchFamily="34" charset="0"/>
                <a:ea typeface="Calibri" panose="020F0502020204030204" pitchFamily="34" charset="0"/>
                <a:cs typeface="Times New Roman" panose="02020603050405020304" pitchFamily="18" charset="0"/>
              </a:rPr>
              <a:t>Tout d’abord c’est un excellent moyen pour le créateur d’entreprise de </a:t>
            </a:r>
            <a:r>
              <a:rPr lang="fr-FR" sz="3200" b="1" dirty="0">
                <a:latin typeface="Calibri" panose="020F0502020204030204" pitchFamily="34" charset="0"/>
                <a:ea typeface="Calibri" panose="020F0502020204030204" pitchFamily="34" charset="0"/>
                <a:cs typeface="Times New Roman" panose="02020603050405020304" pitchFamily="18" charset="0"/>
              </a:rPr>
              <a:t>travailler sur son projet afin d’en vérifier la cohérence et de l’affiner</a:t>
            </a:r>
            <a:r>
              <a:rPr lang="fr-FR" sz="3200" dirty="0">
                <a:latin typeface="Calibri" panose="020F0502020204030204" pitchFamily="34" charset="0"/>
                <a:ea typeface="Calibri" panose="020F0502020204030204" pitchFamily="34" charset="0"/>
                <a:cs typeface="Times New Roman" panose="02020603050405020304" pitchFamily="18" charset="0"/>
              </a:rPr>
              <a:t>. </a:t>
            </a:r>
          </a:p>
          <a:p>
            <a:pPr algn="just">
              <a:lnSpc>
                <a:spcPct val="100000"/>
              </a:lnSpc>
              <a:spcBef>
                <a:spcPts val="0"/>
              </a:spcBef>
              <a:spcAft>
                <a:spcPts val="2400"/>
              </a:spcAft>
            </a:pPr>
            <a:r>
              <a:rPr lang="fr-FR" sz="3200" dirty="0">
                <a:latin typeface="Calibri" panose="020F0502020204030204" pitchFamily="34" charset="0"/>
                <a:ea typeface="Calibri" panose="020F0502020204030204" pitchFamily="34" charset="0"/>
                <a:cs typeface="Times New Roman" panose="02020603050405020304" pitchFamily="18" charset="0"/>
              </a:rPr>
              <a:t>Ensuite, c’est </a:t>
            </a:r>
            <a:r>
              <a:rPr lang="fr-FR" sz="3200" b="1" dirty="0">
                <a:latin typeface="Calibri" panose="020F0502020204030204" pitchFamily="34" charset="0"/>
                <a:ea typeface="Calibri" panose="020F0502020204030204" pitchFamily="34" charset="0"/>
                <a:cs typeface="Times New Roman" panose="02020603050405020304" pitchFamily="18" charset="0"/>
              </a:rPr>
              <a:t>un élément de communication essentiel</a:t>
            </a:r>
            <a:r>
              <a:rPr lang="fr-FR" sz="3200" dirty="0">
                <a:latin typeface="Calibri" panose="020F0502020204030204" pitchFamily="34" charset="0"/>
                <a:ea typeface="Calibri" panose="020F0502020204030204" pitchFamily="34" charset="0"/>
                <a:cs typeface="Times New Roman" panose="02020603050405020304" pitchFamily="18" charset="0"/>
              </a:rPr>
              <a:t> qui va contribuer à donner une image du projet à l’ensemble de ses lecteurs. </a:t>
            </a:r>
            <a:endParaRPr lang="fr-FR" sz="3200" dirty="0"/>
          </a:p>
        </p:txBody>
      </p:sp>
    </p:spTree>
    <p:extLst>
      <p:ext uri="{BB962C8B-B14F-4D97-AF65-F5344CB8AC3E}">
        <p14:creationId xmlns:p14="http://schemas.microsoft.com/office/powerpoint/2010/main" val="409318487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30F79CD6-3D3F-4B77-A748-359DD30023A1}"/>
              </a:ext>
            </a:extLst>
          </p:cNvPr>
          <p:cNvSpPr>
            <a:spLocks noGrp="1"/>
          </p:cNvSpPr>
          <p:nvPr>
            <p:ph idx="1"/>
          </p:nvPr>
        </p:nvSpPr>
        <p:spPr>
          <a:xfrm>
            <a:off x="278296" y="887895"/>
            <a:ext cx="11741426" cy="5877340"/>
          </a:xfrm>
        </p:spPr>
        <p:txBody>
          <a:bodyPr>
            <a:noAutofit/>
          </a:bodyPr>
          <a:lstStyle/>
          <a:p>
            <a:pPr marL="0" lvl="0" indent="0" algn="just">
              <a:lnSpc>
                <a:spcPct val="100000"/>
              </a:lnSpc>
              <a:spcBef>
                <a:spcPts val="0"/>
              </a:spcBef>
              <a:spcAft>
                <a:spcPts val="1800"/>
              </a:spcAft>
              <a:buNone/>
            </a:pPr>
            <a:r>
              <a:rPr lang="fr-FR" sz="3000" b="1" dirty="0">
                <a:solidFill>
                  <a:srgbClr val="00B0F0"/>
                </a:solidFill>
                <a:ea typeface="Calibri" panose="020F0502020204030204" pitchFamily="34" charset="0"/>
                <a:cs typeface="Times New Roman" panose="02020603050405020304" pitchFamily="18" charset="0"/>
              </a:rPr>
              <a:t>En tant qu’outil de communication sur le projet il a pour vocation :</a:t>
            </a:r>
            <a:r>
              <a:rPr lang="fr-FR" sz="3000" dirty="0">
                <a:solidFill>
                  <a:srgbClr val="00B0F0"/>
                </a:solidFill>
                <a:ea typeface="Calibri" panose="020F0502020204030204" pitchFamily="34" charset="0"/>
                <a:cs typeface="Times New Roman" panose="02020603050405020304" pitchFamily="18" charset="0"/>
              </a:rPr>
              <a:t> </a:t>
            </a:r>
          </a:p>
          <a:p>
            <a:pPr algn="just">
              <a:lnSpc>
                <a:spcPct val="100000"/>
              </a:lnSpc>
              <a:spcBef>
                <a:spcPts val="0"/>
              </a:spcBef>
              <a:spcAft>
                <a:spcPts val="1800"/>
              </a:spcAft>
            </a:pPr>
            <a:r>
              <a:rPr lang="fr-FR" sz="3000" dirty="0">
                <a:solidFill>
                  <a:prstClr val="black"/>
                </a:solidFill>
                <a:ea typeface="Calibri" panose="020F0502020204030204" pitchFamily="34" charset="0"/>
                <a:cs typeface="Times New Roman" panose="02020603050405020304" pitchFamily="18" charset="0"/>
              </a:rPr>
              <a:t>De laisser une trace écrite que le lecteur conservera. Il s’agit non seulement de donner une première impression positive du projet et du porteur de projet mais aussi de rassurer les partenaires potentiels sur le projet et sur le porteur de projet </a:t>
            </a:r>
          </a:p>
          <a:p>
            <a:pPr algn="just">
              <a:lnSpc>
                <a:spcPct val="100000"/>
              </a:lnSpc>
              <a:spcBef>
                <a:spcPts val="0"/>
              </a:spcBef>
              <a:spcAft>
                <a:spcPts val="1800"/>
              </a:spcAft>
            </a:pPr>
            <a:r>
              <a:rPr lang="fr-FR" sz="3000" dirty="0">
                <a:solidFill>
                  <a:prstClr val="black"/>
                </a:solidFill>
                <a:ea typeface="Calibri" panose="020F0502020204030204" pitchFamily="34" charset="0"/>
                <a:cs typeface="Times New Roman" panose="02020603050405020304" pitchFamily="18" charset="0"/>
              </a:rPr>
              <a:t>De mettre en avant l’intérêt du projet. Il s’agit ici d’en dire suffisamment et d’en dévoiler les perspectives afin de donner l’envie aux lecteurs de s’associer au projet</a:t>
            </a:r>
          </a:p>
          <a:p>
            <a:pPr marL="0" indent="0" algn="just">
              <a:lnSpc>
                <a:spcPct val="100000"/>
              </a:lnSpc>
              <a:spcBef>
                <a:spcPts val="0"/>
              </a:spcBef>
              <a:spcAft>
                <a:spcPts val="1800"/>
              </a:spcAft>
              <a:buNone/>
            </a:pPr>
            <a:r>
              <a:rPr lang="fr-FR" sz="3000" dirty="0">
                <a:solidFill>
                  <a:prstClr val="black"/>
                </a:solidFill>
                <a:latin typeface="Calibri" panose="020F0502020204030204" pitchFamily="34" charset="0"/>
                <a:ea typeface="Calibri" panose="020F0502020204030204" pitchFamily="34" charset="0"/>
                <a:cs typeface="Times New Roman" panose="02020603050405020304" pitchFamily="18" charset="0"/>
              </a:rPr>
              <a:t>Détailler la structure du plan d’affaires afin que chaque élément soit construit, ordonnancé de façon logique dans sa décomposition en parties et sous-parties. Des titres évocateurs peuvent aider le lecteur.</a:t>
            </a:r>
            <a:endParaRPr lang="fr-FR" sz="3000" dirty="0"/>
          </a:p>
        </p:txBody>
      </p:sp>
      <p:sp>
        <p:nvSpPr>
          <p:cNvPr id="5" name="Rectangle 4">
            <a:extLst>
              <a:ext uri="{FF2B5EF4-FFF2-40B4-BE49-F238E27FC236}">
                <a16:creationId xmlns:a16="http://schemas.microsoft.com/office/drawing/2014/main" id="{F10D7A9A-E751-4AA7-9574-6477CC0C52F5}"/>
              </a:ext>
            </a:extLst>
          </p:cNvPr>
          <p:cNvSpPr/>
          <p:nvPr/>
        </p:nvSpPr>
        <p:spPr>
          <a:xfrm>
            <a:off x="278296" y="0"/>
            <a:ext cx="11741426" cy="584775"/>
          </a:xfrm>
          <a:prstGeom prst="rect">
            <a:avLst/>
          </a:prstGeom>
        </p:spPr>
        <p:txBody>
          <a:bodyPr wrap="square">
            <a:spAutoFit/>
          </a:bodyPr>
          <a:lstStyle/>
          <a:p>
            <a:r>
              <a:rPr lang="fr-FR" sz="3200" b="1" dirty="0">
                <a:solidFill>
                  <a:srgbClr val="FF0000"/>
                </a:solidFill>
                <a:ea typeface="+mj-ea"/>
                <a:cs typeface="+mj-cs"/>
              </a:rPr>
              <a:t>INTRODUCTION : </a:t>
            </a:r>
            <a:r>
              <a:rPr lang="fr-FR" sz="3200" b="1" dirty="0">
                <a:solidFill>
                  <a:srgbClr val="0070C0"/>
                </a:solidFill>
                <a:ea typeface="+mj-ea"/>
                <a:cs typeface="+mj-cs"/>
              </a:rPr>
              <a:t>MONTER UN PROJET, DU PAREIL AU MEME </a:t>
            </a:r>
            <a:r>
              <a:rPr lang="fr-FR" sz="3200" b="1" dirty="0">
                <a:solidFill>
                  <a:srgbClr val="FF0000"/>
                </a:solidFill>
                <a:ea typeface="+mj-ea"/>
                <a:cs typeface="+mj-cs"/>
              </a:rPr>
              <a:t>(3/3)</a:t>
            </a:r>
            <a:endParaRPr lang="fr-FR" sz="3200" dirty="0"/>
          </a:p>
        </p:txBody>
      </p:sp>
    </p:spTree>
    <p:extLst>
      <p:ext uri="{BB962C8B-B14F-4D97-AF65-F5344CB8AC3E}">
        <p14:creationId xmlns:p14="http://schemas.microsoft.com/office/powerpoint/2010/main" val="75545652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CE4CAB80-04D3-42C2-A607-4100F38EB3F6}"/>
              </a:ext>
            </a:extLst>
          </p:cNvPr>
          <p:cNvSpPr>
            <a:spLocks noGrp="1"/>
          </p:cNvSpPr>
          <p:nvPr>
            <p:ph idx="1"/>
          </p:nvPr>
        </p:nvSpPr>
        <p:spPr>
          <a:xfrm>
            <a:off x="311426" y="1039606"/>
            <a:ext cx="11569148" cy="5672620"/>
          </a:xfrm>
        </p:spPr>
        <p:txBody>
          <a:bodyPr>
            <a:noAutofit/>
          </a:bodyPr>
          <a:lstStyle/>
          <a:p>
            <a:pPr marL="0" indent="0" algn="just">
              <a:lnSpc>
                <a:spcPct val="100000"/>
              </a:lnSpc>
              <a:spcBef>
                <a:spcPts val="0"/>
              </a:spcBef>
              <a:spcAft>
                <a:spcPts val="1800"/>
              </a:spcAft>
              <a:buNone/>
            </a:pPr>
            <a:r>
              <a:rPr lang="fr-FR" sz="3200" b="1" dirty="0">
                <a:solidFill>
                  <a:srgbClr val="00B0F0"/>
                </a:solidFill>
                <a:ea typeface="Calibri" panose="020F0502020204030204" pitchFamily="34" charset="0"/>
                <a:cs typeface="Times New Roman" panose="02020603050405020304" pitchFamily="18" charset="0"/>
              </a:rPr>
              <a:t>En tant qu’outil de communication sur le projet il a pour vocation :</a:t>
            </a:r>
            <a:r>
              <a:rPr lang="fr-FR" sz="3200" dirty="0">
                <a:solidFill>
                  <a:srgbClr val="00B0F0"/>
                </a:solidFill>
                <a:ea typeface="Calibri" panose="020F0502020204030204" pitchFamily="34" charset="0"/>
                <a:cs typeface="Times New Roman" panose="02020603050405020304" pitchFamily="18" charset="0"/>
              </a:rPr>
              <a:t> </a:t>
            </a:r>
          </a:p>
          <a:p>
            <a:pPr algn="just">
              <a:lnSpc>
                <a:spcPct val="100000"/>
              </a:lnSpc>
              <a:spcBef>
                <a:spcPts val="0"/>
              </a:spcBef>
              <a:spcAft>
                <a:spcPts val="1800"/>
              </a:spcAft>
            </a:pPr>
            <a:r>
              <a:rPr lang="fr-FR" sz="3200" dirty="0">
                <a:solidFill>
                  <a:prstClr val="black"/>
                </a:solidFill>
                <a:latin typeface="Calibri" panose="020F0502020204030204" pitchFamily="34" charset="0"/>
                <a:ea typeface="Calibri" panose="020F0502020204030204" pitchFamily="34" charset="0"/>
                <a:cs typeface="Times New Roman" panose="02020603050405020304" pitchFamily="18" charset="0"/>
              </a:rPr>
              <a:t>Il vous manquera sans doute un certain nombre de chiffres, documents ou autres. Il faudra les noter et en faire en une liste pour être plus efficace dans les recherches. </a:t>
            </a:r>
          </a:p>
          <a:p>
            <a:pPr algn="just">
              <a:lnSpc>
                <a:spcPct val="100000"/>
              </a:lnSpc>
              <a:spcBef>
                <a:spcPts val="0"/>
              </a:spcBef>
              <a:spcAft>
                <a:spcPts val="1800"/>
              </a:spcAft>
            </a:pPr>
            <a:r>
              <a:rPr lang="fr-FR" sz="3200" dirty="0">
                <a:solidFill>
                  <a:prstClr val="black"/>
                </a:solidFill>
                <a:latin typeface="Calibri" panose="020F0502020204030204" pitchFamily="34" charset="0"/>
                <a:ea typeface="Calibri" panose="020F0502020204030204" pitchFamily="34" charset="0"/>
                <a:cs typeface="Times New Roman" panose="02020603050405020304" pitchFamily="18" charset="0"/>
              </a:rPr>
              <a:t>Remplissez chaque partie au fur et à mesure en étant attentif à respecter le cadre, la logique et l’homogénéité du dossier. Si un nouvel élément ou une nouvelle idée arrive, intégrez-la de manière logique dans votre plan d’affaires. </a:t>
            </a:r>
          </a:p>
          <a:p>
            <a:pPr algn="just">
              <a:lnSpc>
                <a:spcPct val="100000"/>
              </a:lnSpc>
              <a:spcBef>
                <a:spcPts val="0"/>
              </a:spcBef>
              <a:spcAft>
                <a:spcPts val="1800"/>
              </a:spcAft>
            </a:pPr>
            <a:r>
              <a:rPr lang="fr-FR" sz="3200" dirty="0">
                <a:solidFill>
                  <a:prstClr val="black"/>
                </a:solidFill>
                <a:latin typeface="Calibri" panose="020F0502020204030204" pitchFamily="34" charset="0"/>
                <a:ea typeface="Calibri" panose="020F0502020204030204" pitchFamily="34" charset="0"/>
                <a:cs typeface="Times New Roman" panose="02020603050405020304" pitchFamily="18" charset="0"/>
              </a:rPr>
              <a:t>Enfin relisez et faites relire votre dossier de présentation de projet pour vous assurer qu’il est complet et cohérent</a:t>
            </a:r>
          </a:p>
          <a:p>
            <a:pPr lvl="0" algn="just">
              <a:lnSpc>
                <a:spcPct val="100000"/>
              </a:lnSpc>
              <a:spcBef>
                <a:spcPts val="0"/>
              </a:spcBef>
              <a:spcAft>
                <a:spcPts val="3600"/>
              </a:spcAft>
              <a:buSzPts val="1000"/>
              <a:buFontTx/>
              <a:buChar char="-"/>
              <a:tabLst>
                <a:tab pos="457200" algn="l"/>
              </a:tabLst>
            </a:pPr>
            <a:endParaRPr lang="fr-FR" sz="32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5" name="Titre 1">
            <a:extLst>
              <a:ext uri="{FF2B5EF4-FFF2-40B4-BE49-F238E27FC236}">
                <a16:creationId xmlns:a16="http://schemas.microsoft.com/office/drawing/2014/main" id="{B0527C2A-8ED1-4D0B-8A13-8E79867D0660}"/>
              </a:ext>
            </a:extLst>
          </p:cNvPr>
          <p:cNvSpPr>
            <a:spLocks noGrp="1"/>
          </p:cNvSpPr>
          <p:nvPr>
            <p:ph type="title"/>
          </p:nvPr>
        </p:nvSpPr>
        <p:spPr>
          <a:xfrm>
            <a:off x="311426" y="145774"/>
            <a:ext cx="11741427" cy="801066"/>
          </a:xfrm>
        </p:spPr>
        <p:txBody>
          <a:bodyPr>
            <a:normAutofit/>
          </a:bodyPr>
          <a:lstStyle/>
          <a:p>
            <a:r>
              <a:rPr lang="fr-FR" sz="3300" b="1" dirty="0">
                <a:solidFill>
                  <a:srgbClr val="FF0000"/>
                </a:solidFill>
                <a:latin typeface="Calibri" panose="020F0502020204030204"/>
              </a:rPr>
              <a:t>INTRODUCTION : </a:t>
            </a:r>
            <a:r>
              <a:rPr lang="fr-FR" sz="3300" b="1" dirty="0">
                <a:solidFill>
                  <a:srgbClr val="00B0F0"/>
                </a:solidFill>
                <a:latin typeface="Calibri" panose="020F0502020204030204"/>
              </a:rPr>
              <a:t>MONTER UN PROJET, DU PAREIL AU MEME </a:t>
            </a:r>
            <a:r>
              <a:rPr lang="fr-FR" sz="3300" b="1" dirty="0">
                <a:solidFill>
                  <a:srgbClr val="FF0000"/>
                </a:solidFill>
                <a:latin typeface="Calibri" panose="020F0502020204030204"/>
              </a:rPr>
              <a:t>(2/3)</a:t>
            </a:r>
            <a:endParaRPr lang="fr-FR" sz="3600" dirty="0">
              <a:solidFill>
                <a:srgbClr val="FF0000"/>
              </a:solidFill>
            </a:endParaRPr>
          </a:p>
        </p:txBody>
      </p:sp>
    </p:spTree>
    <p:extLst>
      <p:ext uri="{BB962C8B-B14F-4D97-AF65-F5344CB8AC3E}">
        <p14:creationId xmlns:p14="http://schemas.microsoft.com/office/powerpoint/2010/main" val="398159541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2518BAC-7F09-4B25-8CB3-6ACAC22E0A53}"/>
              </a:ext>
            </a:extLst>
          </p:cNvPr>
          <p:cNvSpPr>
            <a:spLocks noGrp="1"/>
          </p:cNvSpPr>
          <p:nvPr>
            <p:ph type="title"/>
          </p:nvPr>
        </p:nvSpPr>
        <p:spPr>
          <a:xfrm>
            <a:off x="463826" y="112643"/>
            <a:ext cx="11264348" cy="681797"/>
          </a:xfrm>
        </p:spPr>
        <p:txBody>
          <a:bodyPr>
            <a:normAutofit fontScale="90000"/>
          </a:bodyPr>
          <a:lstStyle/>
          <a:p>
            <a:pPr algn="ctr"/>
            <a:r>
              <a:rPr lang="fr-FR" b="1" cap="all" dirty="0">
                <a:solidFill>
                  <a:srgbClr val="FF0000"/>
                </a:solidFill>
                <a:latin typeface="Calibri" panose="020F0502020204030204" pitchFamily="34" charset="0"/>
                <a:ea typeface="Calibri" panose="020F0502020204030204" pitchFamily="34" charset="0"/>
                <a:cs typeface="Times New Roman" panose="02020603050405020304" pitchFamily="18" charset="0"/>
              </a:rPr>
              <a:t>I - Présentation de projet : comment faire ?</a:t>
            </a:r>
            <a:endParaRPr lang="fr-FR" cap="all" dirty="0">
              <a:solidFill>
                <a:srgbClr val="FF0000"/>
              </a:solidFill>
            </a:endParaRPr>
          </a:p>
        </p:txBody>
      </p:sp>
      <p:sp>
        <p:nvSpPr>
          <p:cNvPr id="3" name="Espace réservé du contenu 2">
            <a:extLst>
              <a:ext uri="{FF2B5EF4-FFF2-40B4-BE49-F238E27FC236}">
                <a16:creationId xmlns:a16="http://schemas.microsoft.com/office/drawing/2014/main" id="{025F076A-3CB0-45D0-80BC-0209D555306B}"/>
              </a:ext>
            </a:extLst>
          </p:cNvPr>
          <p:cNvSpPr>
            <a:spLocks noGrp="1"/>
          </p:cNvSpPr>
          <p:nvPr>
            <p:ph idx="1"/>
          </p:nvPr>
        </p:nvSpPr>
        <p:spPr>
          <a:xfrm>
            <a:off x="306456" y="1253331"/>
            <a:ext cx="11579087" cy="5306495"/>
          </a:xfrm>
        </p:spPr>
        <p:txBody>
          <a:bodyPr>
            <a:normAutofit/>
          </a:bodyPr>
          <a:lstStyle/>
          <a:p>
            <a:pPr algn="just">
              <a:lnSpc>
                <a:spcPct val="100000"/>
              </a:lnSpc>
              <a:spcBef>
                <a:spcPts val="0"/>
              </a:spcBef>
              <a:spcAft>
                <a:spcPts val="2400"/>
              </a:spcAft>
            </a:pPr>
            <a:r>
              <a:rPr lang="fr-FR" sz="3200" dirty="0">
                <a:latin typeface="Calibri" panose="020F0502020204030204" pitchFamily="34" charset="0"/>
                <a:ea typeface="Calibri" panose="020F0502020204030204" pitchFamily="34" charset="0"/>
                <a:cs typeface="Times New Roman" panose="02020603050405020304" pitchFamily="18" charset="0"/>
              </a:rPr>
              <a:t>Lorsqu’un porteur de projet souhaite créer une entreprise, il est amené à </a:t>
            </a:r>
            <a:r>
              <a:rPr lang="fr-FR" sz="3200" b="1" dirty="0">
                <a:latin typeface="Calibri" panose="020F0502020204030204" pitchFamily="34" charset="0"/>
                <a:ea typeface="Calibri" panose="020F0502020204030204" pitchFamily="34" charset="0"/>
                <a:cs typeface="Times New Roman" panose="02020603050405020304" pitchFamily="18" charset="0"/>
              </a:rPr>
              <a:t>présenter son projet à différentes personnes susceptibles de jouer un rôle plus ou moins important dans sa démarche</a:t>
            </a:r>
            <a:r>
              <a:rPr lang="fr-FR" sz="3200" dirty="0">
                <a:latin typeface="Calibri" panose="020F0502020204030204" pitchFamily="34" charset="0"/>
                <a:ea typeface="Calibri" panose="020F0502020204030204" pitchFamily="34" charset="0"/>
                <a:cs typeface="Times New Roman" panose="02020603050405020304" pitchFamily="18" charset="0"/>
              </a:rPr>
              <a:t>. </a:t>
            </a:r>
          </a:p>
          <a:p>
            <a:pPr algn="just">
              <a:lnSpc>
                <a:spcPct val="100000"/>
              </a:lnSpc>
              <a:spcBef>
                <a:spcPts val="0"/>
              </a:spcBef>
              <a:spcAft>
                <a:spcPts val="2400"/>
              </a:spcAft>
            </a:pPr>
            <a:r>
              <a:rPr lang="fr-FR" sz="3200" dirty="0">
                <a:latin typeface="Calibri" panose="020F0502020204030204" pitchFamily="34" charset="0"/>
                <a:ea typeface="Calibri" panose="020F0502020204030204" pitchFamily="34" charset="0"/>
                <a:cs typeface="Times New Roman" panose="02020603050405020304" pitchFamily="18" charset="0"/>
              </a:rPr>
              <a:t>Le projet est souvent synthétisé dans </a:t>
            </a:r>
            <a:r>
              <a:rPr lang="fr-FR" sz="3200" b="1" dirty="0">
                <a:latin typeface="Calibri" panose="020F0502020204030204" pitchFamily="34" charset="0"/>
                <a:ea typeface="Calibri" panose="020F0502020204030204" pitchFamily="34" charset="0"/>
                <a:cs typeface="Times New Roman" panose="02020603050405020304" pitchFamily="18" charset="0"/>
              </a:rPr>
              <a:t>un dossier de présentation de projet également appelé « plan d’affaires »</a:t>
            </a:r>
            <a:r>
              <a:rPr lang="fr-FR" sz="3200" dirty="0">
                <a:latin typeface="Calibri" panose="020F0502020204030204" pitchFamily="34" charset="0"/>
                <a:ea typeface="Calibri" panose="020F0502020204030204" pitchFamily="34" charset="0"/>
                <a:cs typeface="Times New Roman" panose="02020603050405020304" pitchFamily="18" charset="0"/>
              </a:rPr>
              <a:t>. </a:t>
            </a:r>
          </a:p>
          <a:p>
            <a:pPr algn="just">
              <a:lnSpc>
                <a:spcPct val="100000"/>
              </a:lnSpc>
              <a:spcBef>
                <a:spcPts val="0"/>
              </a:spcBef>
              <a:spcAft>
                <a:spcPts val="2400"/>
              </a:spcAft>
            </a:pPr>
            <a:r>
              <a:rPr lang="fr-FR" sz="3200" dirty="0">
                <a:latin typeface="Calibri" panose="020F0502020204030204" pitchFamily="34" charset="0"/>
                <a:ea typeface="Calibri" panose="020F0502020204030204" pitchFamily="34" charset="0"/>
                <a:cs typeface="Times New Roman" panose="02020603050405020304" pitchFamily="18" charset="0"/>
              </a:rPr>
              <a:t>La rédaction de ce dossier est trop souvent perçue comme une contrainte, voire une corvée alors que ce travail, bien que fastidieux, est d’une importance capitale car il est la source d’une création d’entreprise bien orchestrée.</a:t>
            </a:r>
            <a:endParaRPr lang="fr-FR" sz="3200" dirty="0"/>
          </a:p>
        </p:txBody>
      </p:sp>
    </p:spTree>
    <p:extLst>
      <p:ext uri="{BB962C8B-B14F-4D97-AF65-F5344CB8AC3E}">
        <p14:creationId xmlns:p14="http://schemas.microsoft.com/office/powerpoint/2010/main" val="9596227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6DF5D7-8C81-406A-B63C-90B5B6D24018}"/>
              </a:ext>
            </a:extLst>
          </p:cNvPr>
          <p:cNvSpPr>
            <a:spLocks noGrp="1"/>
          </p:cNvSpPr>
          <p:nvPr>
            <p:ph type="title"/>
          </p:nvPr>
        </p:nvSpPr>
        <p:spPr>
          <a:xfrm>
            <a:off x="357809" y="78753"/>
            <a:ext cx="10995991" cy="602284"/>
          </a:xfrm>
        </p:spPr>
        <p:txBody>
          <a:bodyPr>
            <a:noAutofit/>
          </a:bodyPr>
          <a:lstStyle/>
          <a:p>
            <a:r>
              <a:rPr lang="fr-FR" sz="4000" b="1" cap="all" dirty="0">
                <a:solidFill>
                  <a:srgbClr val="FF0000"/>
                </a:solidFill>
                <a:latin typeface="Calibri" panose="020F0502020204030204" pitchFamily="34" charset="0"/>
                <a:ea typeface="Calibri" panose="020F0502020204030204" pitchFamily="34" charset="0"/>
                <a:cs typeface="Times New Roman" panose="02020603050405020304" pitchFamily="18" charset="0"/>
              </a:rPr>
              <a:t>I - Présentation de projet : comment faire ?</a:t>
            </a:r>
            <a:endParaRPr lang="fr-FR" sz="4000" cap="all" dirty="0"/>
          </a:p>
        </p:txBody>
      </p:sp>
      <p:sp>
        <p:nvSpPr>
          <p:cNvPr id="3" name="Espace réservé du contenu 2">
            <a:extLst>
              <a:ext uri="{FF2B5EF4-FFF2-40B4-BE49-F238E27FC236}">
                <a16:creationId xmlns:a16="http://schemas.microsoft.com/office/drawing/2014/main" id="{BAD34679-7D82-404A-A22C-7EF2A4B2EE0E}"/>
              </a:ext>
            </a:extLst>
          </p:cNvPr>
          <p:cNvSpPr>
            <a:spLocks noGrp="1"/>
          </p:cNvSpPr>
          <p:nvPr>
            <p:ph idx="1"/>
          </p:nvPr>
        </p:nvSpPr>
        <p:spPr>
          <a:xfrm>
            <a:off x="192156" y="795129"/>
            <a:ext cx="11807687" cy="5984117"/>
          </a:xfrm>
        </p:spPr>
        <p:txBody>
          <a:bodyPr>
            <a:normAutofit fontScale="77500" lnSpcReduction="20000"/>
          </a:bodyPr>
          <a:lstStyle/>
          <a:p>
            <a:pPr lvl="0" algn="just">
              <a:lnSpc>
                <a:spcPct val="120000"/>
              </a:lnSpc>
              <a:spcBef>
                <a:spcPts val="0"/>
              </a:spcBef>
              <a:spcAft>
                <a:spcPts val="1200"/>
              </a:spcAft>
            </a:pPr>
            <a:r>
              <a:rPr lang="fr-FR" sz="4100" dirty="0">
                <a:solidFill>
                  <a:prstClr val="black"/>
                </a:solidFill>
                <a:latin typeface="Calibri" panose="020F0502020204030204" pitchFamily="34" charset="0"/>
                <a:ea typeface="Calibri" panose="020F0502020204030204" pitchFamily="34" charset="0"/>
                <a:cs typeface="Times New Roman" panose="02020603050405020304" pitchFamily="18" charset="0"/>
              </a:rPr>
              <a:t>Il s’agit en effet d’un travail utile et qui, lorsqu’il est bien fait, peut être très fructueux car </a:t>
            </a:r>
            <a:r>
              <a:rPr lang="fr-FR" sz="4100" b="1" dirty="0">
                <a:solidFill>
                  <a:prstClr val="black"/>
                </a:solidFill>
                <a:latin typeface="Calibri" panose="020F0502020204030204" pitchFamily="34" charset="0"/>
                <a:ea typeface="Calibri" panose="020F0502020204030204" pitchFamily="34" charset="0"/>
                <a:cs typeface="Times New Roman" panose="02020603050405020304" pitchFamily="18" charset="0"/>
              </a:rPr>
              <a:t>le dossier de présentation de projet permet au lecteur de se faire une idée sur la qualité du projet, sa maturité et son niveau d’avancement. </a:t>
            </a:r>
          </a:p>
          <a:p>
            <a:pPr lvl="0" algn="just">
              <a:lnSpc>
                <a:spcPct val="120000"/>
              </a:lnSpc>
              <a:spcBef>
                <a:spcPts val="0"/>
              </a:spcBef>
              <a:spcAft>
                <a:spcPts val="1200"/>
              </a:spcAft>
            </a:pPr>
            <a:r>
              <a:rPr lang="fr-FR" sz="4100" dirty="0">
                <a:solidFill>
                  <a:prstClr val="black"/>
                </a:solidFill>
                <a:latin typeface="Calibri" panose="020F0502020204030204" pitchFamily="34" charset="0"/>
                <a:ea typeface="Calibri" panose="020F0502020204030204" pitchFamily="34" charset="0"/>
                <a:cs typeface="Times New Roman" panose="02020603050405020304" pitchFamily="18" charset="0"/>
              </a:rPr>
              <a:t>Il donne aussi une indication sur </a:t>
            </a:r>
            <a:r>
              <a:rPr lang="fr-FR" sz="4100" b="1" dirty="0">
                <a:solidFill>
                  <a:prstClr val="black"/>
                </a:solidFill>
                <a:latin typeface="Calibri" panose="020F0502020204030204" pitchFamily="34" charset="0"/>
                <a:ea typeface="Calibri" panose="020F0502020204030204" pitchFamily="34" charset="0"/>
                <a:cs typeface="Times New Roman" panose="02020603050405020304" pitchFamily="18" charset="0"/>
              </a:rPr>
              <a:t>la nature du porteur de projet, sa détermination et ses compétences de meneur de projet, de négociateur et parfois de manager</a:t>
            </a:r>
            <a:r>
              <a:rPr lang="fr-FR" sz="4100" dirty="0">
                <a:solidFill>
                  <a:prstClr val="black"/>
                </a:solidFill>
                <a:latin typeface="Calibri" panose="020F0502020204030204" pitchFamily="34" charset="0"/>
                <a:ea typeface="Calibri" panose="020F0502020204030204" pitchFamily="34" charset="0"/>
                <a:cs typeface="Times New Roman" panose="02020603050405020304" pitchFamily="18" charset="0"/>
              </a:rPr>
              <a:t>.</a:t>
            </a:r>
          </a:p>
          <a:p>
            <a:pPr lvl="0" algn="just">
              <a:lnSpc>
                <a:spcPct val="120000"/>
              </a:lnSpc>
              <a:spcBef>
                <a:spcPts val="0"/>
              </a:spcBef>
              <a:spcAft>
                <a:spcPts val="1200"/>
              </a:spcAft>
            </a:pPr>
            <a:r>
              <a:rPr lang="fr-FR" sz="4100" b="1" dirty="0">
                <a:solidFill>
                  <a:prstClr val="black"/>
                </a:solidFill>
                <a:latin typeface="Calibri" panose="020F0502020204030204" pitchFamily="34" charset="0"/>
                <a:ea typeface="Calibri" panose="020F0502020204030204" pitchFamily="34" charset="0"/>
                <a:cs typeface="Times New Roman" panose="02020603050405020304" pitchFamily="18" charset="0"/>
              </a:rPr>
              <a:t>Lorsqu’un porteur de projet éprouve des difficultés à mettre sur le papier la vision de son projet, c’est bien souvent qu’il n’est pas prêt : ni pour défendre son projet auprès de partenaires potentiels, ni pour se lancer dans une démarche de création d’entreprise »</a:t>
            </a:r>
            <a:r>
              <a:rPr lang="fr-FR" sz="4100" dirty="0">
                <a:solidFill>
                  <a:prstClr val="black"/>
                </a:solidFill>
                <a:latin typeface="Calibri" panose="020F0502020204030204" pitchFamily="34" charset="0"/>
                <a:ea typeface="Calibri" panose="020F0502020204030204" pitchFamily="34" charset="0"/>
                <a:cs typeface="Times New Roman" panose="02020603050405020304" pitchFamily="18" charset="0"/>
              </a:rPr>
              <a:t>.</a:t>
            </a:r>
          </a:p>
          <a:p>
            <a:endParaRPr lang="fr-FR" dirty="0"/>
          </a:p>
        </p:txBody>
      </p:sp>
    </p:spTree>
    <p:extLst>
      <p:ext uri="{BB962C8B-B14F-4D97-AF65-F5344CB8AC3E}">
        <p14:creationId xmlns:p14="http://schemas.microsoft.com/office/powerpoint/2010/main" val="10838316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80D660-8EDE-4416-A6FE-D65466A4D5F0}"/>
              </a:ext>
            </a:extLst>
          </p:cNvPr>
          <p:cNvSpPr>
            <a:spLocks noGrp="1"/>
          </p:cNvSpPr>
          <p:nvPr>
            <p:ph type="title"/>
          </p:nvPr>
        </p:nvSpPr>
        <p:spPr>
          <a:xfrm>
            <a:off x="159026" y="178903"/>
            <a:ext cx="11900452" cy="563219"/>
          </a:xfrm>
        </p:spPr>
        <p:txBody>
          <a:bodyPr>
            <a:noAutofit/>
          </a:bodyPr>
          <a:lstStyle/>
          <a:p>
            <a:r>
              <a:rPr lang="fr-FR" sz="3300" b="1" cap="all" dirty="0">
                <a:solidFill>
                  <a:srgbClr val="FF0000"/>
                </a:solidFill>
                <a:latin typeface="Calibri" panose="020F0502020204030204" pitchFamily="34" charset="0"/>
                <a:ea typeface="Calibri" panose="020F0502020204030204" pitchFamily="34" charset="0"/>
                <a:cs typeface="Times New Roman" panose="02020603050405020304" pitchFamily="18" charset="0"/>
              </a:rPr>
              <a:t>II - Comment réaliser un dossier de présentation de projet</a:t>
            </a:r>
            <a:endParaRPr lang="fr-FR" sz="3300" cap="all" dirty="0">
              <a:solidFill>
                <a:srgbClr val="FF0000"/>
              </a:solidFill>
            </a:endParaRPr>
          </a:p>
        </p:txBody>
      </p:sp>
      <p:sp>
        <p:nvSpPr>
          <p:cNvPr id="3" name="Espace réservé du contenu 2">
            <a:extLst>
              <a:ext uri="{FF2B5EF4-FFF2-40B4-BE49-F238E27FC236}">
                <a16:creationId xmlns:a16="http://schemas.microsoft.com/office/drawing/2014/main" id="{0D8CFCDF-1594-4E69-AF83-F0949F4CA0D2}"/>
              </a:ext>
            </a:extLst>
          </p:cNvPr>
          <p:cNvSpPr>
            <a:spLocks noGrp="1"/>
          </p:cNvSpPr>
          <p:nvPr>
            <p:ph idx="1"/>
          </p:nvPr>
        </p:nvSpPr>
        <p:spPr>
          <a:xfrm>
            <a:off x="311426" y="1334121"/>
            <a:ext cx="11569148" cy="4602854"/>
          </a:xfrm>
        </p:spPr>
        <p:txBody>
          <a:bodyPr>
            <a:normAutofit/>
          </a:bodyPr>
          <a:lstStyle/>
          <a:p>
            <a:pPr algn="just">
              <a:lnSpc>
                <a:spcPct val="100000"/>
              </a:lnSpc>
              <a:spcBef>
                <a:spcPts val="0"/>
              </a:spcBef>
              <a:spcAft>
                <a:spcPts val="1800"/>
              </a:spcAft>
            </a:pPr>
            <a:r>
              <a:rPr lang="fr-FR" sz="3200" dirty="0">
                <a:latin typeface="Calibri" panose="020F0502020204030204" pitchFamily="34" charset="0"/>
                <a:ea typeface="Calibri" panose="020F0502020204030204" pitchFamily="34" charset="0"/>
                <a:cs typeface="Times New Roman" panose="02020603050405020304" pitchFamily="18" charset="0"/>
              </a:rPr>
              <a:t>Prenez d’abord le temps de fixer les objectifs de votre plan d’affaires et de définir les thèmes à aborder. </a:t>
            </a:r>
          </a:p>
          <a:p>
            <a:pPr algn="just">
              <a:lnSpc>
                <a:spcPct val="100000"/>
              </a:lnSpc>
              <a:spcBef>
                <a:spcPts val="0"/>
              </a:spcBef>
              <a:spcAft>
                <a:spcPts val="1800"/>
              </a:spcAft>
            </a:pPr>
            <a:r>
              <a:rPr lang="fr-FR" sz="3200" dirty="0">
                <a:latin typeface="Calibri" panose="020F0502020204030204" pitchFamily="34" charset="0"/>
                <a:ea typeface="Calibri" panose="020F0502020204030204" pitchFamily="34" charset="0"/>
                <a:cs typeface="Times New Roman" panose="02020603050405020304" pitchFamily="18" charset="0"/>
              </a:rPr>
              <a:t>Ecrivez les conclusions ou les points marquants que vous souhaitez mettre en avant </a:t>
            </a:r>
          </a:p>
          <a:p>
            <a:pPr algn="just">
              <a:lnSpc>
                <a:spcPct val="100000"/>
              </a:lnSpc>
              <a:spcBef>
                <a:spcPts val="0"/>
              </a:spcBef>
              <a:spcAft>
                <a:spcPts val="1800"/>
              </a:spcAft>
            </a:pPr>
            <a:r>
              <a:rPr lang="fr-FR" sz="3200" dirty="0">
                <a:latin typeface="Calibri" panose="020F0502020204030204" pitchFamily="34" charset="0"/>
                <a:ea typeface="Calibri" panose="020F0502020204030204" pitchFamily="34" charset="0"/>
                <a:cs typeface="Times New Roman" panose="02020603050405020304" pitchFamily="18" charset="0"/>
              </a:rPr>
              <a:t>Commencez par décrire les grandes lignes du dossier de présentation de projet en y intégrant les points définis ci-dessus afin de vous assurer de donner une suite logique aux éléments qui le composeront.</a:t>
            </a:r>
            <a:endParaRPr lang="fr-FR" sz="3200" dirty="0"/>
          </a:p>
        </p:txBody>
      </p:sp>
    </p:spTree>
    <p:extLst>
      <p:ext uri="{BB962C8B-B14F-4D97-AF65-F5344CB8AC3E}">
        <p14:creationId xmlns:p14="http://schemas.microsoft.com/office/powerpoint/2010/main" val="415083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847528" y="0"/>
            <a:ext cx="8229600" cy="432048"/>
          </a:xfrm>
        </p:spPr>
        <p:txBody>
          <a:bodyPr>
            <a:normAutofit fontScale="90000"/>
          </a:bodyPr>
          <a:lstStyle/>
          <a:p>
            <a:r>
              <a:rPr lang="fr-FR" b="1" dirty="0"/>
              <a:t>III - MECANISME D’ELABORATION</a:t>
            </a:r>
            <a:endParaRPr lang="fr-FR" dirty="0"/>
          </a:p>
        </p:txBody>
      </p:sp>
      <p:sp>
        <p:nvSpPr>
          <p:cNvPr id="4" name="Ellipse 3"/>
          <p:cNvSpPr/>
          <p:nvPr/>
        </p:nvSpPr>
        <p:spPr>
          <a:xfrm>
            <a:off x="7032104" y="3645024"/>
            <a:ext cx="576064" cy="57606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Flèche vers le bas 4"/>
          <p:cNvSpPr/>
          <p:nvPr/>
        </p:nvSpPr>
        <p:spPr>
          <a:xfrm>
            <a:off x="7248128" y="2420888"/>
            <a:ext cx="72008" cy="11521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Flèche vers le bas 7"/>
          <p:cNvSpPr/>
          <p:nvPr/>
        </p:nvSpPr>
        <p:spPr>
          <a:xfrm>
            <a:off x="7248128" y="4293096"/>
            <a:ext cx="72008" cy="1800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Flèche gauche 9"/>
          <p:cNvSpPr/>
          <p:nvPr/>
        </p:nvSpPr>
        <p:spPr>
          <a:xfrm>
            <a:off x="3791744" y="6165304"/>
            <a:ext cx="3456384" cy="7200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Flèche vers le haut 10"/>
          <p:cNvSpPr/>
          <p:nvPr/>
        </p:nvSpPr>
        <p:spPr>
          <a:xfrm flipH="1">
            <a:off x="3719736" y="2348880"/>
            <a:ext cx="72008" cy="374441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Flèche droite 11"/>
          <p:cNvSpPr/>
          <p:nvPr/>
        </p:nvSpPr>
        <p:spPr>
          <a:xfrm flipV="1">
            <a:off x="3791744" y="2204863"/>
            <a:ext cx="3384376" cy="720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contenu 2"/>
          <p:cNvSpPr>
            <a:spLocks noGrp="1"/>
          </p:cNvSpPr>
          <p:nvPr>
            <p:ph idx="1"/>
          </p:nvPr>
        </p:nvSpPr>
        <p:spPr>
          <a:xfrm>
            <a:off x="1703512" y="836712"/>
            <a:ext cx="8784976" cy="5832648"/>
          </a:xfrm>
        </p:spPr>
        <p:txBody>
          <a:bodyPr>
            <a:normAutofit fontScale="55000" lnSpcReduction="20000"/>
          </a:bodyPr>
          <a:lstStyle/>
          <a:p>
            <a:pPr>
              <a:buNone/>
            </a:pPr>
            <a:r>
              <a:rPr lang="fr-FR" sz="3800" b="1" dirty="0"/>
              <a:t>3.1 – Schéma d’élaboration et d’exécution des projets</a:t>
            </a:r>
            <a:endParaRPr lang="fr-FR" sz="3800" dirty="0"/>
          </a:p>
          <a:p>
            <a:pPr>
              <a:buNone/>
            </a:pPr>
            <a:r>
              <a:rPr lang="fr-FR" sz="3800" i="1" dirty="0"/>
              <a:t>3.1.1 – Le Principe de circularité du schéma</a:t>
            </a:r>
          </a:p>
          <a:p>
            <a:pPr>
              <a:buNone/>
            </a:pPr>
            <a:endParaRPr lang="fr-FR" b="1" dirty="0"/>
          </a:p>
          <a:p>
            <a:pPr>
              <a:buNone/>
            </a:pPr>
            <a:r>
              <a:rPr lang="fr-FR" b="1" dirty="0"/>
              <a:t>(Naissance de l’idée 0. )				</a:t>
            </a:r>
            <a:endParaRPr lang="fr-FR" dirty="0"/>
          </a:p>
          <a:p>
            <a:pPr>
              <a:buNone/>
            </a:pPr>
            <a:r>
              <a:rPr lang="fr-FR" b="1" dirty="0"/>
              <a:t>	      Diagnostic 1. 				 2.Conception/Elaboration 			</a:t>
            </a:r>
            <a:endParaRPr lang="fr-FR" dirty="0"/>
          </a:p>
          <a:p>
            <a:pPr>
              <a:buNone/>
            </a:pPr>
            <a:br>
              <a:rPr lang="fr-FR" dirty="0"/>
            </a:br>
            <a:r>
              <a:rPr lang="fr-FR" b="1" dirty="0"/>
              <a:t>                                                                                                                </a:t>
            </a:r>
          </a:p>
          <a:p>
            <a:pPr>
              <a:buNone/>
            </a:pPr>
            <a:endParaRPr lang="fr-FR" b="1" dirty="0"/>
          </a:p>
          <a:p>
            <a:pPr>
              <a:buNone/>
            </a:pPr>
            <a:r>
              <a:rPr lang="fr-FR" b="1" dirty="0"/>
              <a:t>							</a:t>
            </a:r>
            <a:endParaRPr lang="fr-FR" dirty="0"/>
          </a:p>
          <a:p>
            <a:pPr>
              <a:buNone/>
            </a:pPr>
            <a:r>
              <a:rPr lang="fr-FR" b="1" dirty="0"/>
              <a:t> 								</a:t>
            </a:r>
            <a:endParaRPr lang="fr-FR" dirty="0"/>
          </a:p>
          <a:p>
            <a:pPr>
              <a:buNone/>
            </a:pPr>
            <a:r>
              <a:rPr lang="fr-FR" b="1" dirty="0"/>
              <a:t> 							        Financement			</a:t>
            </a:r>
            <a:endParaRPr lang="fr-FR" dirty="0"/>
          </a:p>
          <a:p>
            <a:pPr>
              <a:buNone/>
            </a:pPr>
            <a:r>
              <a:rPr lang="fr-FR" b="1" dirty="0"/>
              <a:t> </a:t>
            </a:r>
            <a:endParaRPr lang="fr-FR" dirty="0"/>
          </a:p>
          <a:p>
            <a:pPr>
              <a:buNone/>
            </a:pPr>
            <a:r>
              <a:rPr lang="fr-FR" b="1" dirty="0"/>
              <a:t> </a:t>
            </a:r>
            <a:endParaRPr lang="fr-FR" dirty="0"/>
          </a:p>
          <a:p>
            <a:pPr>
              <a:buNone/>
            </a:pPr>
            <a:r>
              <a:rPr lang="fr-FR" b="1" dirty="0"/>
              <a:t> </a:t>
            </a:r>
            <a:endParaRPr lang="fr-FR" dirty="0"/>
          </a:p>
          <a:p>
            <a:pPr>
              <a:buNone/>
            </a:pPr>
            <a:r>
              <a:rPr lang="fr-FR" b="1" dirty="0"/>
              <a:t>                                              	</a:t>
            </a:r>
          </a:p>
          <a:p>
            <a:pPr>
              <a:buNone/>
            </a:pPr>
            <a:r>
              <a:rPr lang="fr-FR" b="1" dirty="0"/>
              <a:t>							</a:t>
            </a:r>
          </a:p>
          <a:p>
            <a:pPr>
              <a:buNone/>
            </a:pPr>
            <a:r>
              <a:rPr lang="fr-FR" b="1" dirty="0"/>
              <a:t>							</a:t>
            </a:r>
          </a:p>
          <a:p>
            <a:pPr>
              <a:buNone/>
            </a:pPr>
            <a:r>
              <a:rPr lang="fr-FR" b="1" dirty="0"/>
              <a:t>    Suivi-</a:t>
            </a:r>
            <a:r>
              <a:rPr lang="fr-FR" b="1" dirty="0" err="1"/>
              <a:t>évaluat</a:t>
            </a:r>
            <a:r>
              <a:rPr lang="fr-FR" b="1" dirty="0"/>
              <a:t>°  4.				  	3. Exécution / Mise en </a:t>
            </a:r>
            <a:r>
              <a:rPr lang="fr-FR" b="1" dirty="0" err="1"/>
              <a:t>oeuvre</a:t>
            </a:r>
            <a:endParaRPr lang="fr-FR" dirty="0"/>
          </a:p>
          <a:p>
            <a:pPr>
              <a:buNone/>
            </a:pPr>
            <a:r>
              <a:rPr lang="fr-FR" b="1" dirty="0"/>
              <a:t>	Pilotage</a:t>
            </a:r>
            <a:endParaRPr lang="fr-FR" dirty="0"/>
          </a:p>
          <a:p>
            <a:pPr>
              <a:buNone/>
            </a:pPr>
            <a:endParaRPr lang="fr-FR" i="1" dirty="0"/>
          </a:p>
          <a:p>
            <a:pPr>
              <a:buNone/>
            </a:pPr>
            <a:endParaRPr lang="fr-FR" dirty="0"/>
          </a:p>
        </p:txBody>
      </p:sp>
      <p:sp>
        <p:nvSpPr>
          <p:cNvPr id="13" name="Espace réservé du numéro de diapositive 12"/>
          <p:cNvSpPr>
            <a:spLocks noGrp="1"/>
          </p:cNvSpPr>
          <p:nvPr>
            <p:ph type="sldNum" sz="quarter" idx="12"/>
          </p:nvPr>
        </p:nvSpPr>
        <p:spPr/>
        <p:txBody>
          <a:bodyPr/>
          <a:lstStyle/>
          <a:p>
            <a:fld id="{E7EEB410-78F9-44DA-87F2-EB3D7FB01EBE}" type="slidenum">
              <a:rPr lang="fr-FR" smtClean="0"/>
              <a:pPr/>
              <a:t>11</a:t>
            </a:fld>
            <a:endParaRPr lang="fr-F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0FACAD-3B86-408E-B2B5-FF8E7BC01C38}"/>
              </a:ext>
            </a:extLst>
          </p:cNvPr>
          <p:cNvSpPr>
            <a:spLocks noGrp="1"/>
          </p:cNvSpPr>
          <p:nvPr>
            <p:ph type="title"/>
          </p:nvPr>
        </p:nvSpPr>
        <p:spPr>
          <a:xfrm>
            <a:off x="293204" y="1000539"/>
            <a:ext cx="11605591" cy="613121"/>
          </a:xfrm>
        </p:spPr>
        <p:txBody>
          <a:bodyPr>
            <a:normAutofit fontScale="90000"/>
          </a:bodyPr>
          <a:lstStyle/>
          <a:p>
            <a:pPr algn="ctr"/>
            <a:r>
              <a:rPr lang="fr-FR" b="1" dirty="0">
                <a:solidFill>
                  <a:srgbClr val="00B0F0"/>
                </a:solidFill>
                <a:latin typeface="+mn-lt"/>
              </a:rPr>
              <a:t>2.1 - Avoir à l’esprit les 5 dimensions d’un projet (1/4)</a:t>
            </a:r>
          </a:p>
        </p:txBody>
      </p:sp>
      <p:sp>
        <p:nvSpPr>
          <p:cNvPr id="3" name="Espace réservé du contenu 2">
            <a:extLst>
              <a:ext uri="{FF2B5EF4-FFF2-40B4-BE49-F238E27FC236}">
                <a16:creationId xmlns:a16="http://schemas.microsoft.com/office/drawing/2014/main" id="{B6DA4C84-121D-4E3E-8E97-3C61797716DC}"/>
              </a:ext>
            </a:extLst>
          </p:cNvPr>
          <p:cNvSpPr>
            <a:spLocks noGrp="1"/>
          </p:cNvSpPr>
          <p:nvPr>
            <p:ph idx="1"/>
          </p:nvPr>
        </p:nvSpPr>
        <p:spPr>
          <a:xfrm>
            <a:off x="306456" y="2003838"/>
            <a:ext cx="11605591" cy="4458358"/>
          </a:xfrm>
        </p:spPr>
        <p:txBody>
          <a:bodyPr>
            <a:normAutofit/>
          </a:bodyPr>
          <a:lstStyle/>
          <a:p>
            <a:pPr marL="0" indent="0">
              <a:lnSpc>
                <a:spcPct val="100000"/>
              </a:lnSpc>
              <a:spcBef>
                <a:spcPts val="0"/>
              </a:spcBef>
              <a:spcAft>
                <a:spcPts val="3000"/>
              </a:spcAft>
              <a:buNone/>
            </a:pPr>
            <a:r>
              <a:rPr lang="fr-FR" sz="4000" b="1" dirty="0">
                <a:solidFill>
                  <a:srgbClr val="000000"/>
                </a:solidFill>
                <a:latin typeface="Calibri" panose="020F0502020204030204" pitchFamily="34" charset="0"/>
                <a:cs typeface="Calibri" panose="020F0502020204030204" pitchFamily="34" charset="0"/>
              </a:rPr>
              <a:t>Une dimension personnelle : </a:t>
            </a:r>
          </a:p>
          <a:p>
            <a:pPr marL="0" indent="0">
              <a:lnSpc>
                <a:spcPct val="100000"/>
              </a:lnSpc>
              <a:spcBef>
                <a:spcPts val="0"/>
              </a:spcBef>
              <a:spcAft>
                <a:spcPts val="3000"/>
              </a:spcAft>
              <a:buNone/>
            </a:pPr>
            <a:r>
              <a:rPr lang="fr-FR" sz="4000" dirty="0">
                <a:latin typeface="Calibri" panose="020F0502020204030204" pitchFamily="34" charset="0"/>
                <a:cs typeface="Calibri" panose="020F0502020204030204" pitchFamily="34" charset="0"/>
              </a:rPr>
              <a:t>Il s’agit d’une une vraie démarche d’apprentissage</a:t>
            </a:r>
          </a:p>
          <a:p>
            <a:pPr lvl="1">
              <a:lnSpc>
                <a:spcPct val="100000"/>
              </a:lnSpc>
              <a:spcBef>
                <a:spcPts val="0"/>
              </a:spcBef>
              <a:spcAft>
                <a:spcPts val="3000"/>
              </a:spcAft>
            </a:pPr>
            <a:r>
              <a:rPr lang="fr-FR" sz="3600" dirty="0">
                <a:solidFill>
                  <a:srgbClr val="000000"/>
                </a:solidFill>
                <a:latin typeface="Calibri" panose="020F0502020204030204" pitchFamily="34" charset="0"/>
                <a:cs typeface="Calibri" panose="020F0502020204030204" pitchFamily="34" charset="0"/>
              </a:rPr>
              <a:t>La 1</a:t>
            </a:r>
            <a:r>
              <a:rPr lang="fr-FR" sz="3600" baseline="30000" dirty="0">
                <a:solidFill>
                  <a:srgbClr val="000000"/>
                </a:solidFill>
                <a:latin typeface="Calibri" panose="020F0502020204030204" pitchFamily="34" charset="0"/>
                <a:cs typeface="Calibri" panose="020F0502020204030204" pitchFamily="34" charset="0"/>
              </a:rPr>
              <a:t>ère</a:t>
            </a:r>
            <a:r>
              <a:rPr lang="fr-FR" sz="3600" dirty="0">
                <a:solidFill>
                  <a:srgbClr val="000000"/>
                </a:solidFill>
                <a:latin typeface="Calibri" panose="020F0502020204030204" pitchFamily="34" charset="0"/>
                <a:cs typeface="Calibri" panose="020F0502020204030204" pitchFamily="34" charset="0"/>
              </a:rPr>
              <a:t> </a:t>
            </a:r>
            <a:r>
              <a:rPr lang="fr-FR" sz="3600" baseline="30000" dirty="0">
                <a:solidFill>
                  <a:srgbClr val="000000"/>
                </a:solidFill>
                <a:latin typeface="Calibri" panose="020F0502020204030204" pitchFamily="34" charset="0"/>
                <a:cs typeface="Calibri" panose="020F0502020204030204" pitchFamily="34" charset="0"/>
              </a:rPr>
              <a:t> </a:t>
            </a:r>
            <a:r>
              <a:rPr lang="fr-FR" sz="3600" dirty="0">
                <a:solidFill>
                  <a:srgbClr val="000000"/>
                </a:solidFill>
                <a:latin typeface="Calibri" panose="020F0502020204030204" pitchFamily="34" charset="0"/>
                <a:cs typeface="Calibri" panose="020F0502020204030204" pitchFamily="34" charset="0"/>
              </a:rPr>
              <a:t>et la plus évidente. </a:t>
            </a:r>
          </a:p>
          <a:p>
            <a:pPr lvl="1">
              <a:lnSpc>
                <a:spcPct val="100000"/>
              </a:lnSpc>
              <a:spcBef>
                <a:spcPts val="0"/>
              </a:spcBef>
              <a:spcAft>
                <a:spcPts val="3000"/>
              </a:spcAft>
            </a:pPr>
            <a:r>
              <a:rPr lang="fr-FR" sz="3600" dirty="0">
                <a:solidFill>
                  <a:srgbClr val="000000"/>
                </a:solidFill>
                <a:latin typeface="Calibri" panose="020F0502020204030204" pitchFamily="34" charset="0"/>
                <a:cs typeface="Calibri" panose="020F0502020204030204" pitchFamily="34" charset="0"/>
              </a:rPr>
              <a:t>Il s’agit d’une idée personnelle, ce que l’on met de soi-même, ce qu’on découvre en soi-même et aux autres.</a:t>
            </a:r>
          </a:p>
        </p:txBody>
      </p:sp>
      <p:sp>
        <p:nvSpPr>
          <p:cNvPr id="4" name="Titre 1">
            <a:extLst>
              <a:ext uri="{FF2B5EF4-FFF2-40B4-BE49-F238E27FC236}">
                <a16:creationId xmlns:a16="http://schemas.microsoft.com/office/drawing/2014/main" id="{DEC0FA74-7B96-4136-A01D-8EB1DFF53FDD}"/>
              </a:ext>
            </a:extLst>
          </p:cNvPr>
          <p:cNvSpPr txBox="1">
            <a:spLocks/>
          </p:cNvSpPr>
          <p:nvPr/>
        </p:nvSpPr>
        <p:spPr>
          <a:xfrm>
            <a:off x="159026" y="178903"/>
            <a:ext cx="11900452" cy="5632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300" b="1" cap="all">
                <a:solidFill>
                  <a:srgbClr val="FF0000"/>
                </a:solidFill>
                <a:latin typeface="Calibri" panose="020F0502020204030204" pitchFamily="34" charset="0"/>
                <a:ea typeface="Calibri" panose="020F0502020204030204" pitchFamily="34" charset="0"/>
                <a:cs typeface="Times New Roman" panose="02020603050405020304" pitchFamily="18" charset="0"/>
              </a:rPr>
              <a:t>II - Comment réaliser un dossier de présentation de projet</a:t>
            </a:r>
            <a:endParaRPr lang="fr-FR" sz="3300" cap="all" dirty="0">
              <a:solidFill>
                <a:srgbClr val="FF0000"/>
              </a:solidFill>
            </a:endParaRPr>
          </a:p>
        </p:txBody>
      </p:sp>
    </p:spTree>
    <p:extLst>
      <p:ext uri="{BB962C8B-B14F-4D97-AF65-F5344CB8AC3E}">
        <p14:creationId xmlns:p14="http://schemas.microsoft.com/office/powerpoint/2010/main" val="250795341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F6DF75-8E69-45E6-811D-B9CA54108F51}"/>
              </a:ext>
            </a:extLst>
          </p:cNvPr>
          <p:cNvSpPr>
            <a:spLocks noGrp="1"/>
          </p:cNvSpPr>
          <p:nvPr>
            <p:ph type="title"/>
          </p:nvPr>
        </p:nvSpPr>
        <p:spPr>
          <a:xfrm>
            <a:off x="838200" y="192848"/>
            <a:ext cx="10515600" cy="721552"/>
          </a:xfrm>
        </p:spPr>
        <p:txBody>
          <a:bodyPr>
            <a:normAutofit fontScale="90000"/>
          </a:bodyPr>
          <a:lstStyle/>
          <a:p>
            <a:r>
              <a:rPr lang="fr-FR" sz="4000" b="1" dirty="0">
                <a:solidFill>
                  <a:srgbClr val="00B0F0"/>
                </a:solidFill>
                <a:latin typeface="+mn-lt"/>
              </a:rPr>
              <a:t>2.2 - Avoir à l’esprit les 5 dimensions d’un projet (2/4)</a:t>
            </a:r>
            <a:endParaRPr lang="fr-FR" b="1" dirty="0">
              <a:solidFill>
                <a:srgbClr val="00B0F0"/>
              </a:solidFill>
              <a:latin typeface="+mn-lt"/>
            </a:endParaRPr>
          </a:p>
        </p:txBody>
      </p:sp>
      <p:sp>
        <p:nvSpPr>
          <p:cNvPr id="3" name="Espace réservé du contenu 2">
            <a:extLst>
              <a:ext uri="{FF2B5EF4-FFF2-40B4-BE49-F238E27FC236}">
                <a16:creationId xmlns:a16="http://schemas.microsoft.com/office/drawing/2014/main" id="{7239A7EE-F366-467B-8A15-A58701598323}"/>
              </a:ext>
            </a:extLst>
          </p:cNvPr>
          <p:cNvSpPr>
            <a:spLocks noGrp="1"/>
          </p:cNvSpPr>
          <p:nvPr>
            <p:ph idx="1"/>
          </p:nvPr>
        </p:nvSpPr>
        <p:spPr>
          <a:xfrm>
            <a:off x="258417" y="1416600"/>
            <a:ext cx="11675165" cy="5248552"/>
          </a:xfrm>
        </p:spPr>
        <p:txBody>
          <a:bodyPr>
            <a:normAutofit/>
          </a:bodyPr>
          <a:lstStyle/>
          <a:p>
            <a:pPr marL="0" lvl="0" indent="0">
              <a:lnSpc>
                <a:spcPct val="110000"/>
              </a:lnSpc>
              <a:spcBef>
                <a:spcPts val="0"/>
              </a:spcBef>
              <a:spcAft>
                <a:spcPts val="1800"/>
              </a:spcAft>
              <a:buNone/>
            </a:pPr>
            <a:r>
              <a:rPr lang="fr-FR" sz="3600" b="1" dirty="0">
                <a:solidFill>
                  <a:srgbClr val="000000"/>
                </a:solidFill>
                <a:latin typeface="Calibri" panose="020F0502020204030204" pitchFamily="34" charset="0"/>
                <a:cs typeface="Calibri" panose="020F0502020204030204" pitchFamily="34" charset="0"/>
              </a:rPr>
              <a:t>Une dimension sociale</a:t>
            </a:r>
          </a:p>
          <a:p>
            <a:pPr marL="0" lvl="0" indent="0">
              <a:lnSpc>
                <a:spcPct val="110000"/>
              </a:lnSpc>
              <a:spcBef>
                <a:spcPts val="0"/>
              </a:spcBef>
              <a:spcAft>
                <a:spcPts val="1800"/>
              </a:spcAft>
              <a:buNone/>
            </a:pPr>
            <a:r>
              <a:rPr lang="fr-FR" sz="3600" b="1" dirty="0">
                <a:solidFill>
                  <a:srgbClr val="0070C0"/>
                </a:solidFill>
                <a:latin typeface="Calibri" panose="020F0502020204030204" pitchFamily="34" charset="0"/>
                <a:cs typeface="Calibri" panose="020F0502020204030204" pitchFamily="34" charset="0"/>
              </a:rPr>
              <a:t>Un projet ne se monte jamais seul, on a besoin des autres</a:t>
            </a:r>
          </a:p>
          <a:p>
            <a:pPr lvl="1">
              <a:lnSpc>
                <a:spcPct val="110000"/>
              </a:lnSpc>
              <a:spcBef>
                <a:spcPts val="0"/>
              </a:spcBef>
              <a:spcAft>
                <a:spcPts val="1800"/>
              </a:spcAft>
            </a:pPr>
            <a:r>
              <a:rPr lang="fr-FR" sz="3200" dirty="0">
                <a:solidFill>
                  <a:srgbClr val="000000"/>
                </a:solidFill>
                <a:latin typeface="Calibri" panose="020F0502020204030204" pitchFamily="34" charset="0"/>
                <a:cs typeface="Calibri" panose="020F0502020204030204" pitchFamily="34" charset="0"/>
              </a:rPr>
              <a:t>On ne vit pas dans une bulle. </a:t>
            </a:r>
          </a:p>
          <a:p>
            <a:pPr lvl="1">
              <a:lnSpc>
                <a:spcPct val="110000"/>
              </a:lnSpc>
              <a:spcBef>
                <a:spcPts val="0"/>
              </a:spcBef>
              <a:spcAft>
                <a:spcPts val="1800"/>
              </a:spcAft>
            </a:pPr>
            <a:r>
              <a:rPr lang="fr-FR" sz="3200" dirty="0">
                <a:solidFill>
                  <a:srgbClr val="000000"/>
                </a:solidFill>
                <a:latin typeface="Calibri" panose="020F0502020204030204" pitchFamily="34" charset="0"/>
                <a:cs typeface="Calibri" panose="020F0502020204030204" pitchFamily="34" charset="0"/>
              </a:rPr>
              <a:t>Les actions s’inscrivent nécessairement dans un environnement plus ou moins éloigné du milieu où l’on vit. </a:t>
            </a:r>
          </a:p>
          <a:p>
            <a:pPr lvl="1">
              <a:lnSpc>
                <a:spcPct val="110000"/>
              </a:lnSpc>
              <a:spcBef>
                <a:spcPts val="0"/>
              </a:spcBef>
              <a:spcAft>
                <a:spcPts val="1800"/>
              </a:spcAft>
            </a:pPr>
            <a:r>
              <a:rPr lang="fr-FR" sz="3200" dirty="0">
                <a:solidFill>
                  <a:srgbClr val="000000"/>
                </a:solidFill>
                <a:latin typeface="Calibri" panose="020F0502020204030204" pitchFamily="34" charset="0"/>
                <a:cs typeface="Calibri" panose="020F0502020204030204" pitchFamily="34" charset="0"/>
              </a:rPr>
              <a:t>L’on doit entrer en relation avec ce milieu, engager le dialogue, développer de nombreux contacts.</a:t>
            </a:r>
            <a:endParaRPr lang="fr-FR" sz="3200" dirty="0">
              <a:solidFill>
                <a:prstClr val="black"/>
              </a:solidFill>
              <a:latin typeface="Calibri" panose="020F0502020204030204" pitchFamily="34" charset="0"/>
              <a:cs typeface="Calibri" panose="020F0502020204030204" pitchFamily="34" charset="0"/>
            </a:endParaRPr>
          </a:p>
          <a:p>
            <a:endParaRPr lang="fr-FR" dirty="0"/>
          </a:p>
        </p:txBody>
      </p:sp>
    </p:spTree>
    <p:extLst>
      <p:ext uri="{BB962C8B-B14F-4D97-AF65-F5344CB8AC3E}">
        <p14:creationId xmlns:p14="http://schemas.microsoft.com/office/powerpoint/2010/main" val="18510630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E660F1A5-3F2F-436E-924C-B76017576CBC}"/>
              </a:ext>
            </a:extLst>
          </p:cNvPr>
          <p:cNvSpPr>
            <a:spLocks noGrp="1"/>
          </p:cNvSpPr>
          <p:nvPr>
            <p:ph idx="1"/>
          </p:nvPr>
        </p:nvSpPr>
        <p:spPr>
          <a:xfrm>
            <a:off x="412474" y="1332844"/>
            <a:ext cx="11367052" cy="5200478"/>
          </a:xfrm>
        </p:spPr>
        <p:txBody>
          <a:bodyPr/>
          <a:lstStyle/>
          <a:p>
            <a:pPr marL="0" lvl="0" indent="0">
              <a:lnSpc>
                <a:spcPct val="100000"/>
              </a:lnSpc>
              <a:spcBef>
                <a:spcPts val="0"/>
              </a:spcBef>
              <a:spcAft>
                <a:spcPts val="1800"/>
              </a:spcAft>
              <a:buNone/>
            </a:pPr>
            <a:r>
              <a:rPr lang="fr-FR" sz="3200" b="1" dirty="0">
                <a:solidFill>
                  <a:srgbClr val="000000"/>
                </a:solidFill>
                <a:latin typeface="Calibri" panose="020F0502020204030204" pitchFamily="34" charset="0"/>
                <a:cs typeface="Calibri" panose="020F0502020204030204" pitchFamily="34" charset="0"/>
              </a:rPr>
              <a:t>Une dimension technique</a:t>
            </a:r>
          </a:p>
          <a:p>
            <a:pPr lvl="1">
              <a:lnSpc>
                <a:spcPct val="100000"/>
              </a:lnSpc>
              <a:spcBef>
                <a:spcPts val="0"/>
              </a:spcBef>
              <a:spcAft>
                <a:spcPts val="1800"/>
              </a:spcAft>
            </a:pPr>
            <a:r>
              <a:rPr lang="fr-FR" sz="2800" dirty="0">
                <a:solidFill>
                  <a:srgbClr val="000000"/>
                </a:solidFill>
                <a:latin typeface="Calibri" panose="020F0502020204030204" pitchFamily="34" charset="0"/>
                <a:cs typeface="Calibri" panose="020F0502020204030204" pitchFamily="34" charset="0"/>
              </a:rPr>
              <a:t>Il s’agit de tous les aspects matériels et concrets du projet</a:t>
            </a:r>
          </a:p>
          <a:p>
            <a:pPr lvl="1">
              <a:lnSpc>
                <a:spcPct val="100000"/>
              </a:lnSpc>
              <a:spcBef>
                <a:spcPts val="0"/>
              </a:spcBef>
              <a:spcAft>
                <a:spcPts val="3600"/>
              </a:spcAft>
            </a:pPr>
            <a:r>
              <a:rPr lang="fr-FR" sz="2800" dirty="0">
                <a:solidFill>
                  <a:srgbClr val="000000"/>
                </a:solidFill>
                <a:latin typeface="Calibri" panose="020F0502020204030204" pitchFamily="34" charset="0"/>
                <a:cs typeface="Calibri" panose="020F0502020204030204" pitchFamily="34" charset="0"/>
              </a:rPr>
              <a:t>qu’il faut posséder et maîtriser. </a:t>
            </a:r>
          </a:p>
          <a:p>
            <a:pPr marL="0" lvl="0" indent="0">
              <a:lnSpc>
                <a:spcPct val="100000"/>
              </a:lnSpc>
              <a:spcBef>
                <a:spcPts val="0"/>
              </a:spcBef>
              <a:spcAft>
                <a:spcPts val="1800"/>
              </a:spcAft>
              <a:buNone/>
            </a:pPr>
            <a:r>
              <a:rPr lang="fr-FR" sz="3200" b="1" dirty="0">
                <a:solidFill>
                  <a:srgbClr val="000000"/>
                </a:solidFill>
                <a:latin typeface="Calibri" panose="020F0502020204030204" pitchFamily="34" charset="0"/>
                <a:cs typeface="Calibri" panose="020F0502020204030204" pitchFamily="34" charset="0"/>
              </a:rPr>
              <a:t>Une dimension économique</a:t>
            </a:r>
          </a:p>
          <a:p>
            <a:pPr lvl="1">
              <a:lnSpc>
                <a:spcPct val="100000"/>
              </a:lnSpc>
              <a:spcBef>
                <a:spcPts val="0"/>
              </a:spcBef>
              <a:spcAft>
                <a:spcPts val="1800"/>
              </a:spcAft>
            </a:pPr>
            <a:r>
              <a:rPr lang="fr-FR" sz="2800" dirty="0">
                <a:solidFill>
                  <a:srgbClr val="000000"/>
                </a:solidFill>
                <a:latin typeface="Calibri" panose="020F0502020204030204" pitchFamily="34" charset="0"/>
                <a:cs typeface="Calibri" panose="020F0502020204030204" pitchFamily="34" charset="0"/>
              </a:rPr>
              <a:t>Tout le monde le sait, l’argent est le nerf de l’action.</a:t>
            </a:r>
          </a:p>
          <a:p>
            <a:pPr lvl="1">
              <a:lnSpc>
                <a:spcPct val="100000"/>
              </a:lnSpc>
              <a:spcBef>
                <a:spcPts val="0"/>
              </a:spcBef>
              <a:spcAft>
                <a:spcPts val="1800"/>
              </a:spcAft>
            </a:pPr>
            <a:r>
              <a:rPr lang="fr-FR" sz="2800" dirty="0">
                <a:solidFill>
                  <a:srgbClr val="000000"/>
                </a:solidFill>
                <a:latin typeface="Calibri" panose="020F0502020204030204" pitchFamily="34" charset="0"/>
                <a:cs typeface="Calibri" panose="020F0502020204030204" pitchFamily="34" charset="0"/>
              </a:rPr>
              <a:t>Tout projet a un coût (il faudra trouver les financements</a:t>
            </a:r>
          </a:p>
          <a:p>
            <a:pPr lvl="1">
              <a:lnSpc>
                <a:spcPct val="100000"/>
              </a:lnSpc>
              <a:spcBef>
                <a:spcPts val="0"/>
              </a:spcBef>
              <a:spcAft>
                <a:spcPts val="1800"/>
              </a:spcAft>
            </a:pPr>
            <a:r>
              <a:rPr lang="fr-FR" sz="2800" dirty="0">
                <a:solidFill>
                  <a:srgbClr val="000000"/>
                </a:solidFill>
                <a:latin typeface="Calibri" panose="020F0502020204030204" pitchFamily="34" charset="0"/>
                <a:cs typeface="Calibri" panose="020F0502020204030204" pitchFamily="34" charset="0"/>
              </a:rPr>
              <a:t>nécessaires) mais il peut aussi être créateur de richesses.</a:t>
            </a:r>
            <a:endParaRPr lang="fr-FR" dirty="0"/>
          </a:p>
        </p:txBody>
      </p:sp>
      <p:sp>
        <p:nvSpPr>
          <p:cNvPr id="4" name="Titre 1">
            <a:extLst>
              <a:ext uri="{FF2B5EF4-FFF2-40B4-BE49-F238E27FC236}">
                <a16:creationId xmlns:a16="http://schemas.microsoft.com/office/drawing/2014/main" id="{C8778609-68C1-4DF5-85E2-4768BFC45D31}"/>
              </a:ext>
            </a:extLst>
          </p:cNvPr>
          <p:cNvSpPr txBox="1">
            <a:spLocks/>
          </p:cNvSpPr>
          <p:nvPr/>
        </p:nvSpPr>
        <p:spPr>
          <a:xfrm>
            <a:off x="838200" y="110676"/>
            <a:ext cx="10515600" cy="721552"/>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4000" b="1" dirty="0">
                <a:solidFill>
                  <a:srgbClr val="00B0F0"/>
                </a:solidFill>
                <a:latin typeface="+mn-lt"/>
              </a:rPr>
              <a:t>2.2 - Avoir à l’esprit les 5 dimensions d’un projet (3/4)</a:t>
            </a:r>
            <a:endParaRPr lang="fr-FR" b="1" dirty="0">
              <a:solidFill>
                <a:srgbClr val="00B0F0"/>
              </a:solidFill>
              <a:latin typeface="+mn-lt"/>
            </a:endParaRPr>
          </a:p>
        </p:txBody>
      </p:sp>
    </p:spTree>
    <p:extLst>
      <p:ext uri="{BB962C8B-B14F-4D97-AF65-F5344CB8AC3E}">
        <p14:creationId xmlns:p14="http://schemas.microsoft.com/office/powerpoint/2010/main" val="331540089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F323861A-D657-4107-92B7-1895D67F8900}"/>
              </a:ext>
            </a:extLst>
          </p:cNvPr>
          <p:cNvSpPr>
            <a:spLocks noGrp="1"/>
          </p:cNvSpPr>
          <p:nvPr>
            <p:ph idx="1"/>
          </p:nvPr>
        </p:nvSpPr>
        <p:spPr>
          <a:xfrm>
            <a:off x="465483" y="1308098"/>
            <a:ext cx="11261034" cy="5211280"/>
          </a:xfrm>
        </p:spPr>
        <p:txBody>
          <a:bodyPr>
            <a:normAutofit/>
          </a:bodyPr>
          <a:lstStyle/>
          <a:p>
            <a:pPr marL="0" indent="0">
              <a:lnSpc>
                <a:spcPct val="100000"/>
              </a:lnSpc>
              <a:spcBef>
                <a:spcPts val="0"/>
              </a:spcBef>
              <a:spcAft>
                <a:spcPts val="3000"/>
              </a:spcAft>
              <a:buNone/>
            </a:pPr>
            <a:r>
              <a:rPr lang="fr-FR" sz="3200" b="1" dirty="0">
                <a:solidFill>
                  <a:srgbClr val="000000"/>
                </a:solidFill>
                <a:latin typeface="Calibri" panose="020F0502020204030204" pitchFamily="34" charset="0"/>
                <a:cs typeface="Calibri" panose="020F0502020204030204" pitchFamily="34" charset="0"/>
              </a:rPr>
              <a:t>Une dimension temporelle</a:t>
            </a:r>
          </a:p>
          <a:p>
            <a:pPr marL="0" indent="0">
              <a:lnSpc>
                <a:spcPct val="100000"/>
              </a:lnSpc>
              <a:spcBef>
                <a:spcPts val="0"/>
              </a:spcBef>
              <a:spcAft>
                <a:spcPts val="1800"/>
              </a:spcAft>
              <a:buNone/>
            </a:pPr>
            <a:r>
              <a:rPr lang="fr-FR" sz="3200" b="1" dirty="0">
                <a:solidFill>
                  <a:srgbClr val="0070C0"/>
                </a:solidFill>
                <a:latin typeface="Calibri" panose="020F0502020204030204" pitchFamily="34" charset="0"/>
                <a:cs typeface="Calibri" panose="020F0502020204030204" pitchFamily="34" charset="0"/>
              </a:rPr>
              <a:t>Pour ‘’construire’’ un projet solide, il faut du temps</a:t>
            </a:r>
          </a:p>
          <a:p>
            <a:pPr>
              <a:lnSpc>
                <a:spcPct val="100000"/>
              </a:lnSpc>
              <a:spcBef>
                <a:spcPts val="0"/>
              </a:spcBef>
              <a:spcAft>
                <a:spcPts val="1800"/>
              </a:spcAft>
            </a:pPr>
            <a:r>
              <a:rPr lang="fr-FR" sz="3200" dirty="0">
                <a:solidFill>
                  <a:srgbClr val="000000"/>
                </a:solidFill>
                <a:latin typeface="Calibri" panose="020F0502020204030204" pitchFamily="34" charset="0"/>
                <a:cs typeface="Calibri" panose="020F0502020204030204" pitchFamily="34" charset="0"/>
              </a:rPr>
              <a:t>A moins d’une baguette magique, rien ne se construit en un</a:t>
            </a:r>
          </a:p>
          <a:p>
            <a:pPr marL="0" indent="0">
              <a:lnSpc>
                <a:spcPct val="100000"/>
              </a:lnSpc>
              <a:spcBef>
                <a:spcPts val="0"/>
              </a:spcBef>
              <a:spcAft>
                <a:spcPts val="1800"/>
              </a:spcAft>
              <a:buNone/>
            </a:pPr>
            <a:r>
              <a:rPr lang="fr-FR" sz="3200" dirty="0">
                <a:solidFill>
                  <a:srgbClr val="000000"/>
                </a:solidFill>
                <a:latin typeface="Calibri" panose="020F0502020204030204" pitchFamily="34" charset="0"/>
                <a:cs typeface="Calibri" panose="020F0502020204030204" pitchFamily="34" charset="0"/>
              </a:rPr>
              <a:t>claquement de doigts. </a:t>
            </a:r>
          </a:p>
          <a:p>
            <a:pPr>
              <a:lnSpc>
                <a:spcPct val="100000"/>
              </a:lnSpc>
              <a:spcBef>
                <a:spcPts val="0"/>
              </a:spcBef>
              <a:spcAft>
                <a:spcPts val="1800"/>
              </a:spcAft>
            </a:pPr>
            <a:r>
              <a:rPr lang="fr-FR" sz="3200" dirty="0">
                <a:solidFill>
                  <a:srgbClr val="000000"/>
                </a:solidFill>
                <a:latin typeface="Calibri" panose="020F0502020204030204" pitchFamily="34" charset="0"/>
                <a:cs typeface="Calibri" panose="020F0502020204030204" pitchFamily="34" charset="0"/>
              </a:rPr>
              <a:t>Un projet a un début, un milieu et une fin. </a:t>
            </a:r>
          </a:p>
          <a:p>
            <a:pPr>
              <a:lnSpc>
                <a:spcPct val="100000"/>
              </a:lnSpc>
              <a:spcBef>
                <a:spcPts val="0"/>
              </a:spcBef>
              <a:spcAft>
                <a:spcPts val="1800"/>
              </a:spcAft>
            </a:pPr>
            <a:r>
              <a:rPr lang="fr-FR" sz="3200" dirty="0">
                <a:solidFill>
                  <a:srgbClr val="000000"/>
                </a:solidFill>
                <a:latin typeface="Calibri" panose="020F0502020204030204" pitchFamily="34" charset="0"/>
                <a:cs typeface="Calibri" panose="020F0502020204030204" pitchFamily="34" charset="0"/>
              </a:rPr>
              <a:t>Il peut se prolonger, se développer, se pérenniser. </a:t>
            </a:r>
          </a:p>
          <a:p>
            <a:pPr>
              <a:lnSpc>
                <a:spcPct val="100000"/>
              </a:lnSpc>
              <a:spcBef>
                <a:spcPts val="0"/>
              </a:spcBef>
              <a:spcAft>
                <a:spcPts val="1800"/>
              </a:spcAft>
            </a:pPr>
            <a:r>
              <a:rPr lang="fr-FR" sz="3200" dirty="0">
                <a:solidFill>
                  <a:srgbClr val="000000"/>
                </a:solidFill>
                <a:latin typeface="Calibri" panose="020F0502020204030204" pitchFamily="34" charset="0"/>
                <a:cs typeface="Calibri" panose="020F0502020204030204" pitchFamily="34" charset="0"/>
              </a:rPr>
              <a:t>Savoir agir dans l’urgence sans se précipiter : un vrai défi.</a:t>
            </a:r>
            <a:endParaRPr lang="fr-FR" sz="3200" dirty="0">
              <a:latin typeface="Calibri" panose="020F0502020204030204" pitchFamily="34" charset="0"/>
              <a:cs typeface="Calibri" panose="020F0502020204030204" pitchFamily="34" charset="0"/>
            </a:endParaRPr>
          </a:p>
        </p:txBody>
      </p:sp>
      <p:sp>
        <p:nvSpPr>
          <p:cNvPr id="6" name="Titre 1">
            <a:extLst>
              <a:ext uri="{FF2B5EF4-FFF2-40B4-BE49-F238E27FC236}">
                <a16:creationId xmlns:a16="http://schemas.microsoft.com/office/drawing/2014/main" id="{76EEDB43-45F4-43BB-8F24-07B674A5EC07}"/>
              </a:ext>
            </a:extLst>
          </p:cNvPr>
          <p:cNvSpPr>
            <a:spLocks noGrp="1"/>
          </p:cNvSpPr>
          <p:nvPr>
            <p:ph type="title"/>
          </p:nvPr>
        </p:nvSpPr>
        <p:spPr>
          <a:xfrm>
            <a:off x="838200" y="192848"/>
            <a:ext cx="10515600" cy="721552"/>
          </a:xfrm>
        </p:spPr>
        <p:txBody>
          <a:bodyPr>
            <a:normAutofit fontScale="90000"/>
          </a:bodyPr>
          <a:lstStyle/>
          <a:p>
            <a:r>
              <a:rPr lang="fr-FR" sz="4000" b="1" dirty="0">
                <a:solidFill>
                  <a:srgbClr val="00B0F0"/>
                </a:solidFill>
                <a:latin typeface="+mn-lt"/>
              </a:rPr>
              <a:t>2.2 - Avoir à l’esprit les 5 dimensions d’un projet (4/4)</a:t>
            </a:r>
            <a:endParaRPr lang="fr-FR" b="1" dirty="0">
              <a:solidFill>
                <a:srgbClr val="00B0F0"/>
              </a:solidFill>
              <a:latin typeface="+mn-lt"/>
            </a:endParaRPr>
          </a:p>
        </p:txBody>
      </p:sp>
    </p:spTree>
    <p:extLst>
      <p:ext uri="{BB962C8B-B14F-4D97-AF65-F5344CB8AC3E}">
        <p14:creationId xmlns:p14="http://schemas.microsoft.com/office/powerpoint/2010/main" val="324489294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0FACAD-3B86-408E-B2B5-FF8E7BC01C38}"/>
              </a:ext>
            </a:extLst>
          </p:cNvPr>
          <p:cNvSpPr>
            <a:spLocks noGrp="1"/>
          </p:cNvSpPr>
          <p:nvPr>
            <p:ph type="title"/>
          </p:nvPr>
        </p:nvSpPr>
        <p:spPr>
          <a:xfrm>
            <a:off x="99392" y="167860"/>
            <a:ext cx="11993216" cy="1009374"/>
          </a:xfrm>
        </p:spPr>
        <p:txBody>
          <a:bodyPr>
            <a:noAutofit/>
          </a:bodyPr>
          <a:lstStyle/>
          <a:p>
            <a:pPr algn="ctr"/>
            <a:r>
              <a:rPr lang="fr-FR" sz="3400" b="1" dirty="0">
                <a:solidFill>
                  <a:srgbClr val="00B0F0"/>
                </a:solidFill>
                <a:latin typeface="Calibri" panose="020F0502020204030204" pitchFamily="34" charset="0"/>
                <a:cs typeface="Calibri" panose="020F0502020204030204" pitchFamily="34" charset="0"/>
              </a:rPr>
              <a:t>2.3 - Des dispositions mentales pratiques pour rédiger un document de projet (1/2)</a:t>
            </a:r>
          </a:p>
        </p:txBody>
      </p:sp>
      <p:sp>
        <p:nvSpPr>
          <p:cNvPr id="3" name="Espace réservé du contenu 2">
            <a:extLst>
              <a:ext uri="{FF2B5EF4-FFF2-40B4-BE49-F238E27FC236}">
                <a16:creationId xmlns:a16="http://schemas.microsoft.com/office/drawing/2014/main" id="{B6DA4C84-121D-4E3E-8E97-3C61797716DC}"/>
              </a:ext>
            </a:extLst>
          </p:cNvPr>
          <p:cNvSpPr>
            <a:spLocks noGrp="1"/>
          </p:cNvSpPr>
          <p:nvPr>
            <p:ph idx="1"/>
          </p:nvPr>
        </p:nvSpPr>
        <p:spPr>
          <a:xfrm>
            <a:off x="278295" y="1736034"/>
            <a:ext cx="11635409" cy="4837044"/>
          </a:xfrm>
        </p:spPr>
        <p:txBody>
          <a:bodyPr>
            <a:noAutofit/>
          </a:bodyPr>
          <a:lstStyle/>
          <a:p>
            <a:pPr marL="0" indent="0">
              <a:lnSpc>
                <a:spcPct val="100000"/>
              </a:lnSpc>
              <a:spcBef>
                <a:spcPts val="0"/>
              </a:spcBef>
              <a:spcAft>
                <a:spcPts val="2400"/>
              </a:spcAft>
              <a:buNone/>
            </a:pPr>
            <a:r>
              <a:rPr lang="fr-FR" sz="3200" b="1" dirty="0">
                <a:latin typeface="Calibri" panose="020F0502020204030204" pitchFamily="34" charset="0"/>
                <a:cs typeface="Calibri" panose="020F0502020204030204" pitchFamily="34" charset="0"/>
              </a:rPr>
              <a:t>Ne sous-estimez pas la phase de préparation</a:t>
            </a:r>
          </a:p>
          <a:p>
            <a:pPr marL="0" indent="0">
              <a:lnSpc>
                <a:spcPct val="100000"/>
              </a:lnSpc>
              <a:spcBef>
                <a:spcPts val="0"/>
              </a:spcBef>
              <a:spcAft>
                <a:spcPts val="4200"/>
              </a:spcAft>
              <a:buNone/>
            </a:pPr>
            <a:r>
              <a:rPr lang="fr-FR" sz="3200" dirty="0">
                <a:latin typeface="Calibri" panose="020F0502020204030204" pitchFamily="34" charset="0"/>
                <a:cs typeface="Calibri" panose="020F0502020204030204" pitchFamily="34" charset="0"/>
              </a:rPr>
              <a:t>Elle est essentielle. Se </a:t>
            </a:r>
            <a:r>
              <a:rPr lang="fr-FR" sz="3200" b="1" dirty="0">
                <a:latin typeface="Calibri" panose="020F0502020204030204" pitchFamily="34" charset="0"/>
                <a:cs typeface="Calibri" panose="020F0502020204030204" pitchFamily="34" charset="0"/>
              </a:rPr>
              <a:t>poser toutes les bonnes questions</a:t>
            </a:r>
            <a:r>
              <a:rPr lang="fr-FR" sz="3200" dirty="0">
                <a:latin typeface="Calibri" panose="020F0502020204030204" pitchFamily="34" charset="0"/>
                <a:cs typeface="Calibri" panose="020F0502020204030204" pitchFamily="34" charset="0"/>
              </a:rPr>
              <a:t>, c’est déjà entrevoir les solutions ou les impasses.</a:t>
            </a:r>
          </a:p>
          <a:p>
            <a:pPr marL="0" indent="0">
              <a:lnSpc>
                <a:spcPct val="100000"/>
              </a:lnSpc>
              <a:spcBef>
                <a:spcPts val="0"/>
              </a:spcBef>
              <a:spcAft>
                <a:spcPts val="2400"/>
              </a:spcAft>
              <a:buNone/>
            </a:pPr>
            <a:r>
              <a:rPr lang="fr-FR" sz="3200" b="1" dirty="0">
                <a:latin typeface="Calibri" panose="020F0502020204030204" pitchFamily="34" charset="0"/>
                <a:cs typeface="Calibri" panose="020F0502020204030204" pitchFamily="34" charset="0"/>
              </a:rPr>
              <a:t>N’hésitez surtout pas à demander conseil.</a:t>
            </a:r>
          </a:p>
          <a:p>
            <a:pPr marL="0" indent="0">
              <a:lnSpc>
                <a:spcPct val="100000"/>
              </a:lnSpc>
              <a:spcBef>
                <a:spcPts val="0"/>
              </a:spcBef>
              <a:spcAft>
                <a:spcPts val="2400"/>
              </a:spcAft>
              <a:buNone/>
            </a:pPr>
            <a:r>
              <a:rPr lang="fr-FR" sz="3200" dirty="0">
                <a:latin typeface="Calibri" panose="020F0502020204030204" pitchFamily="34" charset="0"/>
                <a:cs typeface="Calibri" panose="020F0502020204030204" pitchFamily="34" charset="0"/>
              </a:rPr>
              <a:t>De nombreux professionnels sont là pour vous accompagner et vous aider à réaliser votre projet.</a:t>
            </a:r>
          </a:p>
        </p:txBody>
      </p:sp>
    </p:spTree>
    <p:extLst>
      <p:ext uri="{BB962C8B-B14F-4D97-AF65-F5344CB8AC3E}">
        <p14:creationId xmlns:p14="http://schemas.microsoft.com/office/powerpoint/2010/main" val="102739542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CB6D52-57A7-4DFD-9EB8-F814080C9466}"/>
              </a:ext>
            </a:extLst>
          </p:cNvPr>
          <p:cNvSpPr>
            <a:spLocks noGrp="1"/>
          </p:cNvSpPr>
          <p:nvPr>
            <p:ph type="title"/>
          </p:nvPr>
        </p:nvSpPr>
        <p:spPr>
          <a:xfrm>
            <a:off x="192156" y="118511"/>
            <a:ext cx="11807687" cy="954916"/>
          </a:xfrm>
        </p:spPr>
        <p:txBody>
          <a:bodyPr>
            <a:noAutofit/>
          </a:bodyPr>
          <a:lstStyle/>
          <a:p>
            <a:pPr algn="ctr"/>
            <a:r>
              <a:rPr lang="fr-FR" sz="3400" b="1" dirty="0">
                <a:solidFill>
                  <a:srgbClr val="00B0F0"/>
                </a:solidFill>
                <a:latin typeface="Calibri" panose="020F0502020204030204" pitchFamily="34" charset="0"/>
                <a:cs typeface="Calibri" panose="020F0502020204030204" pitchFamily="34" charset="0"/>
              </a:rPr>
              <a:t>2.4 - Dispositions mentales pratiques pour rédiger un </a:t>
            </a:r>
            <a:br>
              <a:rPr lang="fr-FR" sz="3400" b="1" dirty="0">
                <a:solidFill>
                  <a:srgbClr val="00B0F0"/>
                </a:solidFill>
                <a:latin typeface="Calibri" panose="020F0502020204030204" pitchFamily="34" charset="0"/>
                <a:cs typeface="Calibri" panose="020F0502020204030204" pitchFamily="34" charset="0"/>
              </a:rPr>
            </a:br>
            <a:r>
              <a:rPr lang="fr-FR" sz="3400" b="1" dirty="0">
                <a:solidFill>
                  <a:srgbClr val="00B0F0"/>
                </a:solidFill>
                <a:latin typeface="Calibri" panose="020F0502020204030204" pitchFamily="34" charset="0"/>
                <a:cs typeface="Calibri" panose="020F0502020204030204" pitchFamily="34" charset="0"/>
              </a:rPr>
              <a:t>document de projet (2/2)</a:t>
            </a:r>
            <a:endParaRPr lang="fr-FR" sz="3400" dirty="0">
              <a:solidFill>
                <a:srgbClr val="00B0F0"/>
              </a:solidFill>
            </a:endParaRPr>
          </a:p>
        </p:txBody>
      </p:sp>
      <p:sp>
        <p:nvSpPr>
          <p:cNvPr id="3" name="Espace réservé du contenu 2">
            <a:extLst>
              <a:ext uri="{FF2B5EF4-FFF2-40B4-BE49-F238E27FC236}">
                <a16:creationId xmlns:a16="http://schemas.microsoft.com/office/drawing/2014/main" id="{CCB8140E-523D-4F5F-9BA3-FB5A5DD582E4}"/>
              </a:ext>
            </a:extLst>
          </p:cNvPr>
          <p:cNvSpPr>
            <a:spLocks noGrp="1"/>
          </p:cNvSpPr>
          <p:nvPr>
            <p:ph idx="1"/>
          </p:nvPr>
        </p:nvSpPr>
        <p:spPr>
          <a:xfrm>
            <a:off x="192156" y="1446005"/>
            <a:ext cx="11635409" cy="5293483"/>
          </a:xfrm>
        </p:spPr>
        <p:txBody>
          <a:bodyPr>
            <a:normAutofit fontScale="92500" lnSpcReduction="10000"/>
          </a:bodyPr>
          <a:lstStyle/>
          <a:p>
            <a:pPr marL="0" lvl="0" indent="0">
              <a:lnSpc>
                <a:spcPct val="110000"/>
              </a:lnSpc>
              <a:spcBef>
                <a:spcPts val="0"/>
              </a:spcBef>
              <a:spcAft>
                <a:spcPts val="1800"/>
              </a:spcAft>
              <a:buNone/>
            </a:pPr>
            <a:r>
              <a:rPr lang="fr-FR" sz="3200" b="1" dirty="0">
                <a:latin typeface="Calibri" panose="020F0502020204030204" pitchFamily="34" charset="0"/>
                <a:cs typeface="Calibri" panose="020F0502020204030204" pitchFamily="34" charset="0"/>
              </a:rPr>
              <a:t>C’est en « forgeant que l’on devient forgeron », ou « </a:t>
            </a:r>
            <a:r>
              <a:rPr lang="fr-FR" sz="3200" b="1" dirty="0" err="1">
                <a:latin typeface="Calibri" panose="020F0502020204030204" pitchFamily="34" charset="0"/>
                <a:cs typeface="Calibri" panose="020F0502020204030204" pitchFamily="34" charset="0"/>
              </a:rPr>
              <a:t>learning</a:t>
            </a:r>
            <a:r>
              <a:rPr lang="fr-FR" sz="3200" b="1" dirty="0">
                <a:latin typeface="Calibri" panose="020F0502020204030204" pitchFamily="34" charset="0"/>
                <a:cs typeface="Calibri" panose="020F0502020204030204" pitchFamily="34" charset="0"/>
              </a:rPr>
              <a:t> by </a:t>
            </a:r>
            <a:r>
              <a:rPr lang="fr-FR" sz="3200" b="1" dirty="0" err="1">
                <a:latin typeface="Calibri" panose="020F0502020204030204" pitchFamily="34" charset="0"/>
                <a:cs typeface="Calibri" panose="020F0502020204030204" pitchFamily="34" charset="0"/>
              </a:rPr>
              <a:t>doing</a:t>
            </a:r>
            <a:r>
              <a:rPr lang="fr-FR" sz="3200" b="1" dirty="0">
                <a:latin typeface="Calibri" panose="020F0502020204030204" pitchFamily="34" charset="0"/>
                <a:cs typeface="Calibri" panose="020F0502020204030204" pitchFamily="34" charset="0"/>
              </a:rPr>
              <a:t> » </a:t>
            </a:r>
          </a:p>
          <a:p>
            <a:pPr marL="0" lvl="0" indent="0">
              <a:lnSpc>
                <a:spcPct val="110000"/>
              </a:lnSpc>
              <a:spcBef>
                <a:spcPts val="0"/>
              </a:spcBef>
              <a:spcAft>
                <a:spcPts val="3000"/>
              </a:spcAft>
              <a:buNone/>
            </a:pPr>
            <a:r>
              <a:rPr lang="fr-FR" sz="3200" dirty="0">
                <a:solidFill>
                  <a:prstClr val="black"/>
                </a:solidFill>
                <a:latin typeface="Calibri" panose="020F0502020204030204" pitchFamily="34" charset="0"/>
                <a:cs typeface="Calibri" panose="020F0502020204030204" pitchFamily="34" charset="0"/>
              </a:rPr>
              <a:t>En clair, on a le </a:t>
            </a:r>
            <a:r>
              <a:rPr lang="fr-FR" sz="3200" b="1" dirty="0">
                <a:solidFill>
                  <a:prstClr val="black"/>
                </a:solidFill>
                <a:latin typeface="Calibri" panose="020F0502020204030204" pitchFamily="34" charset="0"/>
                <a:cs typeface="Calibri" panose="020F0502020204030204" pitchFamily="34" charset="0"/>
              </a:rPr>
              <a:t>droit à l’erreur</a:t>
            </a:r>
            <a:r>
              <a:rPr lang="fr-FR" sz="3200" dirty="0">
                <a:solidFill>
                  <a:prstClr val="black"/>
                </a:solidFill>
                <a:latin typeface="Calibri" panose="020F0502020204030204" pitchFamily="34" charset="0"/>
                <a:cs typeface="Calibri" panose="020F0502020204030204" pitchFamily="34" charset="0"/>
              </a:rPr>
              <a:t>, à charge pour le jeune apprenant d’en tirer les enseignements pour aller plus loin.</a:t>
            </a:r>
          </a:p>
          <a:p>
            <a:pPr marL="0" indent="0">
              <a:lnSpc>
                <a:spcPct val="110000"/>
              </a:lnSpc>
              <a:spcBef>
                <a:spcPts val="0"/>
              </a:spcBef>
              <a:spcAft>
                <a:spcPts val="1800"/>
              </a:spcAft>
              <a:buNone/>
            </a:pPr>
            <a:r>
              <a:rPr lang="fr-FR" sz="3200" b="1" dirty="0">
                <a:latin typeface="Calibri" panose="020F0502020204030204" pitchFamily="34" charset="0"/>
                <a:cs typeface="Calibri" panose="020F0502020204030204" pitchFamily="34" charset="0"/>
              </a:rPr>
              <a:t>Tout projet est évolutif, </a:t>
            </a:r>
          </a:p>
          <a:p>
            <a:pPr marL="0" indent="0">
              <a:lnSpc>
                <a:spcPct val="110000"/>
              </a:lnSpc>
              <a:spcBef>
                <a:spcPts val="0"/>
              </a:spcBef>
              <a:spcAft>
                <a:spcPts val="3000"/>
              </a:spcAft>
              <a:buNone/>
            </a:pPr>
            <a:r>
              <a:rPr lang="fr-FR" sz="3200" dirty="0">
                <a:solidFill>
                  <a:srgbClr val="000000"/>
                </a:solidFill>
                <a:latin typeface="Calibri" panose="020F0502020204030204" pitchFamily="34" charset="0"/>
                <a:cs typeface="Calibri" panose="020F0502020204030204" pitchFamily="34" charset="0"/>
              </a:rPr>
              <a:t>Comme un être vivant, il est vivant, il change et il grandit.</a:t>
            </a:r>
          </a:p>
          <a:p>
            <a:pPr marL="0" indent="0">
              <a:lnSpc>
                <a:spcPct val="110000"/>
              </a:lnSpc>
              <a:spcBef>
                <a:spcPts val="0"/>
              </a:spcBef>
              <a:spcAft>
                <a:spcPts val="1800"/>
              </a:spcAft>
              <a:buNone/>
            </a:pPr>
            <a:r>
              <a:rPr lang="fr-FR" sz="3200" b="1" dirty="0">
                <a:latin typeface="Calibri" panose="020F0502020204030204" pitchFamily="34" charset="0"/>
                <a:cs typeface="Calibri" panose="020F0502020204030204" pitchFamily="34" charset="0"/>
              </a:rPr>
              <a:t>Pas d’autocensure a priori</a:t>
            </a:r>
            <a:r>
              <a:rPr lang="fr-FR" sz="3200" dirty="0">
                <a:solidFill>
                  <a:srgbClr val="000000"/>
                </a:solidFill>
                <a:latin typeface="Calibri" panose="020F0502020204030204" pitchFamily="34" charset="0"/>
                <a:cs typeface="Calibri" panose="020F0502020204030204" pitchFamily="34" charset="0"/>
              </a:rPr>
              <a:t>. </a:t>
            </a:r>
          </a:p>
          <a:p>
            <a:pPr marL="0" indent="0">
              <a:lnSpc>
                <a:spcPct val="110000"/>
              </a:lnSpc>
              <a:spcBef>
                <a:spcPts val="0"/>
              </a:spcBef>
              <a:spcAft>
                <a:spcPts val="1800"/>
              </a:spcAft>
              <a:buNone/>
            </a:pPr>
            <a:r>
              <a:rPr lang="fr-FR" sz="3200" dirty="0">
                <a:solidFill>
                  <a:srgbClr val="000000"/>
                </a:solidFill>
                <a:latin typeface="Calibri" panose="020F0502020204030204" pitchFamily="34" charset="0"/>
                <a:cs typeface="Calibri" panose="020F0502020204030204" pitchFamily="34" charset="0"/>
              </a:rPr>
              <a:t>On ne peut pas savoir ce qui sortira en fin de compte de ‘’la marmite’’, tous les jours </a:t>
            </a:r>
            <a:r>
              <a:rPr lang="fr-FR" sz="3200" b="1" dirty="0">
                <a:solidFill>
                  <a:srgbClr val="000000"/>
                </a:solidFill>
                <a:latin typeface="Calibri" panose="020F0502020204030204" pitchFamily="34" charset="0"/>
                <a:cs typeface="Calibri" panose="020F0502020204030204" pitchFamily="34" charset="0"/>
              </a:rPr>
              <a:t>l’impossible est en cours</a:t>
            </a:r>
            <a:r>
              <a:rPr lang="fr-FR" sz="3200" dirty="0">
                <a:solidFill>
                  <a:srgbClr val="000000"/>
                </a:solidFill>
                <a:latin typeface="Calibri" panose="020F0502020204030204" pitchFamily="34" charset="0"/>
                <a:cs typeface="Calibri" panose="020F0502020204030204" pitchFamily="34" charset="0"/>
              </a:rPr>
              <a:t>…</a:t>
            </a:r>
            <a:endParaRPr lang="fr-FR"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3336562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8BD7382-E675-432F-A7D4-CC1CA19050A2}"/>
              </a:ext>
            </a:extLst>
          </p:cNvPr>
          <p:cNvSpPr>
            <a:spLocks noGrp="1"/>
          </p:cNvSpPr>
          <p:nvPr>
            <p:ph type="title"/>
          </p:nvPr>
        </p:nvSpPr>
        <p:spPr>
          <a:xfrm>
            <a:off x="198782" y="39757"/>
            <a:ext cx="11834191" cy="827571"/>
          </a:xfrm>
        </p:spPr>
        <p:txBody>
          <a:bodyPr>
            <a:normAutofit fontScale="90000"/>
          </a:bodyPr>
          <a:lstStyle/>
          <a:p>
            <a:r>
              <a:rPr lang="fr-FR" sz="3800" b="1" dirty="0">
                <a:solidFill>
                  <a:srgbClr val="00B0F0"/>
                </a:solidFill>
                <a:latin typeface="Calibri" panose="020F0502020204030204" pitchFamily="34" charset="0"/>
                <a:cs typeface="Calibri" panose="020F0502020204030204" pitchFamily="34" charset="0"/>
              </a:rPr>
              <a:t>2.5 - Les principaux ingrédients pour conduire un projet (1/1)</a:t>
            </a:r>
          </a:p>
        </p:txBody>
      </p:sp>
      <p:sp>
        <p:nvSpPr>
          <p:cNvPr id="3" name="Espace réservé du contenu 2">
            <a:extLst>
              <a:ext uri="{FF2B5EF4-FFF2-40B4-BE49-F238E27FC236}">
                <a16:creationId xmlns:a16="http://schemas.microsoft.com/office/drawing/2014/main" id="{E660F1A5-3F2F-436E-924C-B76017576CBC}"/>
              </a:ext>
            </a:extLst>
          </p:cNvPr>
          <p:cNvSpPr>
            <a:spLocks noGrp="1"/>
          </p:cNvSpPr>
          <p:nvPr>
            <p:ph idx="1"/>
          </p:nvPr>
        </p:nvSpPr>
        <p:spPr>
          <a:xfrm>
            <a:off x="198782" y="1113182"/>
            <a:ext cx="11794435" cy="5605670"/>
          </a:xfrm>
        </p:spPr>
        <p:txBody>
          <a:bodyPr>
            <a:noAutofit/>
          </a:bodyPr>
          <a:lstStyle/>
          <a:p>
            <a:pPr lvl="0">
              <a:lnSpc>
                <a:spcPct val="100000"/>
              </a:lnSpc>
              <a:spcBef>
                <a:spcPts val="0"/>
              </a:spcBef>
              <a:spcAft>
                <a:spcPts val="1800"/>
              </a:spcAft>
            </a:pPr>
            <a:r>
              <a:rPr lang="fr-FR" sz="3200" dirty="0">
                <a:solidFill>
                  <a:srgbClr val="000000"/>
                </a:solidFill>
                <a:latin typeface="Calibri" panose="020F0502020204030204" pitchFamily="34" charset="0"/>
                <a:cs typeface="Calibri" panose="020F0502020204030204" pitchFamily="34" charset="0"/>
              </a:rPr>
              <a:t>Une bonne dose d’imagination et de créativité : osez !</a:t>
            </a:r>
          </a:p>
          <a:p>
            <a:pPr lvl="0">
              <a:lnSpc>
                <a:spcPct val="100000"/>
              </a:lnSpc>
              <a:spcBef>
                <a:spcPts val="0"/>
              </a:spcBef>
              <a:spcAft>
                <a:spcPts val="1800"/>
              </a:spcAft>
            </a:pPr>
            <a:r>
              <a:rPr lang="fr-FR" sz="3200" dirty="0">
                <a:solidFill>
                  <a:srgbClr val="000000"/>
                </a:solidFill>
                <a:latin typeface="Calibri" panose="020F0502020204030204" pitchFamily="34" charset="0"/>
                <a:cs typeface="Calibri" panose="020F0502020204030204" pitchFamily="34" charset="0"/>
              </a:rPr>
              <a:t>Une réelle ouverture d’esprit et beaucoup d’écoute.</a:t>
            </a:r>
          </a:p>
          <a:p>
            <a:pPr lvl="0">
              <a:lnSpc>
                <a:spcPct val="100000"/>
              </a:lnSpc>
              <a:spcBef>
                <a:spcPts val="0"/>
              </a:spcBef>
              <a:spcAft>
                <a:spcPts val="1800"/>
              </a:spcAft>
            </a:pPr>
            <a:r>
              <a:rPr lang="fr-FR" sz="3200" dirty="0">
                <a:solidFill>
                  <a:srgbClr val="000000"/>
                </a:solidFill>
                <a:latin typeface="Calibri" panose="020F0502020204030204" pitchFamily="34" charset="0"/>
                <a:cs typeface="Calibri" panose="020F0502020204030204" pitchFamily="34" charset="0"/>
              </a:rPr>
              <a:t>De l’audace et du réalisme, c-à-d une prise de risque raisonnée.</a:t>
            </a:r>
          </a:p>
          <a:p>
            <a:pPr lvl="0">
              <a:lnSpc>
                <a:spcPct val="100000"/>
              </a:lnSpc>
              <a:spcBef>
                <a:spcPts val="0"/>
              </a:spcBef>
              <a:spcAft>
                <a:spcPts val="1800"/>
              </a:spcAft>
            </a:pPr>
            <a:r>
              <a:rPr lang="fr-FR" sz="3200" dirty="0">
                <a:solidFill>
                  <a:srgbClr val="000000"/>
                </a:solidFill>
                <a:latin typeface="Calibri" panose="020F0502020204030204" pitchFamily="34" charset="0"/>
                <a:cs typeface="Calibri" panose="020F0502020204030204" pitchFamily="34" charset="0"/>
              </a:rPr>
              <a:t>Une détermination sans faille : croyez en vous et en votre projet.</a:t>
            </a:r>
          </a:p>
          <a:p>
            <a:pPr lvl="0">
              <a:lnSpc>
                <a:spcPct val="100000"/>
              </a:lnSpc>
              <a:spcBef>
                <a:spcPts val="0"/>
              </a:spcBef>
              <a:spcAft>
                <a:spcPts val="1800"/>
              </a:spcAft>
            </a:pPr>
            <a:r>
              <a:rPr lang="fr-FR" sz="3200" dirty="0">
                <a:solidFill>
                  <a:srgbClr val="000000"/>
                </a:solidFill>
                <a:latin typeface="Calibri" panose="020F0502020204030204" pitchFamily="34" charset="0"/>
                <a:cs typeface="Calibri" panose="020F0502020204030204" pitchFamily="34" charset="0"/>
              </a:rPr>
              <a:t>Une patience à toute épreuve.</a:t>
            </a:r>
          </a:p>
          <a:p>
            <a:pPr lvl="0">
              <a:lnSpc>
                <a:spcPct val="100000"/>
              </a:lnSpc>
              <a:spcBef>
                <a:spcPts val="0"/>
              </a:spcBef>
              <a:spcAft>
                <a:spcPts val="1800"/>
              </a:spcAft>
            </a:pPr>
            <a:r>
              <a:rPr lang="fr-FR" sz="3200" dirty="0">
                <a:solidFill>
                  <a:srgbClr val="000000"/>
                </a:solidFill>
                <a:latin typeface="Calibri" panose="020F0502020204030204" pitchFamily="34" charset="0"/>
                <a:cs typeface="Calibri" panose="020F0502020204030204" pitchFamily="34" charset="0"/>
              </a:rPr>
              <a:t>Du travail, encore du travail.</a:t>
            </a:r>
          </a:p>
          <a:p>
            <a:pPr lvl="0">
              <a:lnSpc>
                <a:spcPct val="100000"/>
              </a:lnSpc>
              <a:spcBef>
                <a:spcPts val="0"/>
              </a:spcBef>
              <a:spcAft>
                <a:spcPts val="1800"/>
              </a:spcAft>
            </a:pPr>
            <a:r>
              <a:rPr lang="fr-FR" sz="3200" dirty="0">
                <a:solidFill>
                  <a:srgbClr val="000000"/>
                </a:solidFill>
                <a:latin typeface="Calibri" panose="020F0502020204030204" pitchFamily="34" charset="0"/>
                <a:cs typeface="Calibri" panose="020F0502020204030204" pitchFamily="34" charset="0"/>
              </a:rPr>
              <a:t>Un questionnement critique permanent.</a:t>
            </a:r>
          </a:p>
          <a:p>
            <a:pPr lvl="0">
              <a:lnSpc>
                <a:spcPct val="100000"/>
              </a:lnSpc>
              <a:spcBef>
                <a:spcPts val="0"/>
              </a:spcBef>
              <a:spcAft>
                <a:spcPts val="1800"/>
              </a:spcAft>
            </a:pPr>
            <a:r>
              <a:rPr lang="fr-FR" sz="3200" dirty="0">
                <a:solidFill>
                  <a:srgbClr val="000000"/>
                </a:solidFill>
                <a:latin typeface="Calibri" panose="020F0502020204030204" pitchFamily="34" charset="0"/>
                <a:cs typeface="Calibri" panose="020F0502020204030204" pitchFamily="34" charset="0"/>
              </a:rPr>
              <a:t>Ce qu’il faut de méthode et d’organisation.</a:t>
            </a:r>
            <a:endParaRPr lang="fr-FR"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226266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4BD395-F217-4E9E-8BA3-BFB17C06DB41}"/>
              </a:ext>
            </a:extLst>
          </p:cNvPr>
          <p:cNvSpPr>
            <a:spLocks noGrp="1"/>
          </p:cNvSpPr>
          <p:nvPr>
            <p:ph type="title"/>
          </p:nvPr>
        </p:nvSpPr>
        <p:spPr>
          <a:xfrm>
            <a:off x="392596" y="179595"/>
            <a:ext cx="11062252" cy="681797"/>
          </a:xfrm>
        </p:spPr>
        <p:txBody>
          <a:bodyPr>
            <a:normAutofit fontScale="90000"/>
          </a:bodyPr>
          <a:lstStyle/>
          <a:p>
            <a:r>
              <a:rPr lang="fr-FR" sz="4000" b="1" dirty="0">
                <a:solidFill>
                  <a:srgbClr val="00B0F0"/>
                </a:solidFill>
                <a:latin typeface="Calibri" panose="020F0502020204030204" pitchFamily="34" charset="0"/>
                <a:cs typeface="Calibri" panose="020F0502020204030204" pitchFamily="34" charset="0"/>
              </a:rPr>
              <a:t>2.6 - 10 Principales étapes de la conduite de projet (1/1)</a:t>
            </a:r>
          </a:p>
        </p:txBody>
      </p:sp>
      <p:sp>
        <p:nvSpPr>
          <p:cNvPr id="3" name="Espace réservé du contenu 2">
            <a:extLst>
              <a:ext uri="{FF2B5EF4-FFF2-40B4-BE49-F238E27FC236}">
                <a16:creationId xmlns:a16="http://schemas.microsoft.com/office/drawing/2014/main" id="{F323861A-D657-4107-92B7-1895D67F8900}"/>
              </a:ext>
            </a:extLst>
          </p:cNvPr>
          <p:cNvSpPr>
            <a:spLocks noGrp="1"/>
          </p:cNvSpPr>
          <p:nvPr>
            <p:ph idx="1"/>
          </p:nvPr>
        </p:nvSpPr>
        <p:spPr>
          <a:xfrm>
            <a:off x="291548" y="1007164"/>
            <a:ext cx="11608904" cy="5671241"/>
          </a:xfrm>
        </p:spPr>
        <p:txBody>
          <a:bodyPr>
            <a:normAutofit/>
          </a:bodyPr>
          <a:lstStyle/>
          <a:p>
            <a:pPr marL="0" indent="0">
              <a:spcBef>
                <a:spcPts val="0"/>
              </a:spcBef>
              <a:spcAft>
                <a:spcPts val="1200"/>
              </a:spcAft>
              <a:buNone/>
            </a:pPr>
            <a:r>
              <a:rPr lang="fr-FR" sz="3000" b="1" dirty="0"/>
              <a:t>1. </a:t>
            </a:r>
            <a:r>
              <a:rPr lang="fr-FR" sz="3000" dirty="0"/>
              <a:t>Clarifier l’idée.</a:t>
            </a:r>
          </a:p>
          <a:p>
            <a:pPr marL="0" indent="0">
              <a:spcBef>
                <a:spcPts val="0"/>
              </a:spcBef>
              <a:spcAft>
                <a:spcPts val="1200"/>
              </a:spcAft>
              <a:buNone/>
            </a:pPr>
            <a:r>
              <a:rPr lang="fr-FR" sz="3000" b="1" dirty="0"/>
              <a:t>2. </a:t>
            </a:r>
            <a:r>
              <a:rPr lang="fr-FR" sz="3000" dirty="0"/>
              <a:t>Faire l’état des lieux.</a:t>
            </a:r>
          </a:p>
          <a:p>
            <a:pPr marL="0" indent="0">
              <a:spcBef>
                <a:spcPts val="0"/>
              </a:spcBef>
              <a:spcAft>
                <a:spcPts val="1200"/>
              </a:spcAft>
              <a:buNone/>
            </a:pPr>
            <a:r>
              <a:rPr lang="fr-FR" sz="3000" b="1" dirty="0"/>
              <a:t>3. </a:t>
            </a:r>
            <a:r>
              <a:rPr lang="fr-FR" sz="3000" dirty="0"/>
              <a:t>Elaborer le budget prévisionnel.</a:t>
            </a:r>
          </a:p>
          <a:p>
            <a:pPr marL="0" indent="0">
              <a:spcBef>
                <a:spcPts val="0"/>
              </a:spcBef>
              <a:spcAft>
                <a:spcPts val="1200"/>
              </a:spcAft>
              <a:buNone/>
            </a:pPr>
            <a:r>
              <a:rPr lang="fr-FR" sz="3000" b="1" dirty="0"/>
              <a:t>4. </a:t>
            </a:r>
            <a:r>
              <a:rPr lang="fr-FR" sz="3000" dirty="0"/>
              <a:t>Formaliser le projet.</a:t>
            </a:r>
          </a:p>
          <a:p>
            <a:pPr marL="0" indent="0">
              <a:spcBef>
                <a:spcPts val="0"/>
              </a:spcBef>
              <a:spcAft>
                <a:spcPts val="1200"/>
              </a:spcAft>
              <a:buNone/>
            </a:pPr>
            <a:r>
              <a:rPr lang="fr-FR" sz="3000" b="1" dirty="0"/>
              <a:t>5. </a:t>
            </a:r>
            <a:r>
              <a:rPr lang="fr-FR" sz="3000" dirty="0"/>
              <a:t>Trouver des partenaires.</a:t>
            </a:r>
          </a:p>
          <a:p>
            <a:pPr marL="0" indent="0">
              <a:spcBef>
                <a:spcPts val="0"/>
              </a:spcBef>
              <a:spcAft>
                <a:spcPts val="1200"/>
              </a:spcAft>
              <a:buNone/>
            </a:pPr>
            <a:r>
              <a:rPr lang="fr-FR" sz="3000" b="1" dirty="0"/>
              <a:t>6. </a:t>
            </a:r>
            <a:r>
              <a:rPr lang="fr-FR" sz="3000" dirty="0"/>
              <a:t>Bâtir le plan d’action.</a:t>
            </a:r>
          </a:p>
          <a:p>
            <a:pPr marL="0" indent="0">
              <a:spcBef>
                <a:spcPts val="0"/>
              </a:spcBef>
              <a:spcAft>
                <a:spcPts val="1200"/>
              </a:spcAft>
              <a:buNone/>
            </a:pPr>
            <a:r>
              <a:rPr lang="fr-FR" sz="3000" b="1" dirty="0"/>
              <a:t>7. </a:t>
            </a:r>
            <a:r>
              <a:rPr lang="fr-FR" sz="3000" dirty="0"/>
              <a:t>Communiquer.</a:t>
            </a:r>
          </a:p>
          <a:p>
            <a:pPr marL="0" indent="0">
              <a:spcBef>
                <a:spcPts val="0"/>
              </a:spcBef>
              <a:spcAft>
                <a:spcPts val="1200"/>
              </a:spcAft>
              <a:buNone/>
            </a:pPr>
            <a:r>
              <a:rPr lang="fr-FR" sz="3000" b="1" dirty="0"/>
              <a:t>8. </a:t>
            </a:r>
            <a:r>
              <a:rPr lang="fr-FR" sz="3000" dirty="0"/>
              <a:t>Réaliser le projet.</a:t>
            </a:r>
          </a:p>
          <a:p>
            <a:pPr marL="0" indent="0">
              <a:spcBef>
                <a:spcPts val="0"/>
              </a:spcBef>
              <a:spcAft>
                <a:spcPts val="1200"/>
              </a:spcAft>
              <a:buNone/>
            </a:pPr>
            <a:r>
              <a:rPr lang="fr-FR" sz="3000" b="1" dirty="0"/>
              <a:t>9. </a:t>
            </a:r>
            <a:r>
              <a:rPr lang="fr-FR" sz="3000" dirty="0"/>
              <a:t>Evaluer et rendre compte.</a:t>
            </a:r>
          </a:p>
          <a:p>
            <a:pPr marL="0" indent="0">
              <a:spcBef>
                <a:spcPts val="0"/>
              </a:spcBef>
              <a:spcAft>
                <a:spcPts val="1200"/>
              </a:spcAft>
              <a:buNone/>
            </a:pPr>
            <a:r>
              <a:rPr lang="fr-FR" sz="3000" b="1" dirty="0"/>
              <a:t>10. </a:t>
            </a:r>
            <a:r>
              <a:rPr lang="fr-FR" sz="3000" dirty="0"/>
              <a:t>Prolonger l’action.</a:t>
            </a:r>
          </a:p>
        </p:txBody>
      </p:sp>
    </p:spTree>
    <p:extLst>
      <p:ext uri="{BB962C8B-B14F-4D97-AF65-F5344CB8AC3E}">
        <p14:creationId xmlns:p14="http://schemas.microsoft.com/office/powerpoint/2010/main" val="190051025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F6DF75-8E69-45E6-811D-B9CA54108F51}"/>
              </a:ext>
            </a:extLst>
          </p:cNvPr>
          <p:cNvSpPr>
            <a:spLocks noGrp="1"/>
          </p:cNvSpPr>
          <p:nvPr>
            <p:ph type="title"/>
          </p:nvPr>
        </p:nvSpPr>
        <p:spPr>
          <a:xfrm>
            <a:off x="838200" y="100082"/>
            <a:ext cx="10515600" cy="748058"/>
          </a:xfrm>
        </p:spPr>
        <p:txBody>
          <a:bodyPr>
            <a:normAutofit/>
          </a:bodyPr>
          <a:lstStyle/>
          <a:p>
            <a:r>
              <a:rPr lang="fr-FR" b="1" dirty="0">
                <a:solidFill>
                  <a:srgbClr val="FF0000"/>
                </a:solidFill>
                <a:latin typeface="CenturyGothic,Bold"/>
              </a:rPr>
              <a:t>III - DOSSIER DE PRESENTATION DU PROJET</a:t>
            </a:r>
            <a:endParaRPr lang="fr-FR" dirty="0">
              <a:solidFill>
                <a:srgbClr val="FF0000"/>
              </a:solidFill>
            </a:endParaRPr>
          </a:p>
        </p:txBody>
      </p:sp>
      <p:sp>
        <p:nvSpPr>
          <p:cNvPr id="3" name="Espace réservé du contenu 2">
            <a:extLst>
              <a:ext uri="{FF2B5EF4-FFF2-40B4-BE49-F238E27FC236}">
                <a16:creationId xmlns:a16="http://schemas.microsoft.com/office/drawing/2014/main" id="{7239A7EE-F366-467B-8A15-A58701598323}"/>
              </a:ext>
            </a:extLst>
          </p:cNvPr>
          <p:cNvSpPr>
            <a:spLocks noGrp="1"/>
          </p:cNvSpPr>
          <p:nvPr>
            <p:ph idx="1"/>
          </p:nvPr>
        </p:nvSpPr>
        <p:spPr>
          <a:xfrm>
            <a:off x="424070" y="1258956"/>
            <a:ext cx="10929730" cy="5339935"/>
          </a:xfrm>
        </p:spPr>
        <p:txBody>
          <a:bodyPr>
            <a:normAutofit fontScale="25000" lnSpcReduction="20000"/>
          </a:bodyPr>
          <a:lstStyle/>
          <a:p>
            <a:pPr marL="0" indent="0">
              <a:lnSpc>
                <a:spcPct val="120000"/>
              </a:lnSpc>
              <a:spcAft>
                <a:spcPts val="1800"/>
              </a:spcAft>
              <a:buNone/>
            </a:pPr>
            <a:r>
              <a:rPr lang="fr-FR" sz="14400" b="1" dirty="0">
                <a:solidFill>
                  <a:srgbClr val="00B0F0"/>
                </a:solidFill>
              </a:rPr>
              <a:t>NB : Ceci est une fiche pour aider à constituer le dossier de présentation de votre projet. </a:t>
            </a:r>
          </a:p>
          <a:p>
            <a:pPr>
              <a:lnSpc>
                <a:spcPct val="120000"/>
              </a:lnSpc>
              <a:spcAft>
                <a:spcPts val="1800"/>
              </a:spcAft>
            </a:pPr>
            <a:r>
              <a:rPr lang="fr-FR" sz="14400" dirty="0"/>
              <a:t>Il décrit les informations que du dossier de projet doit contenir mais vous ne devez pas compléter les informations directement sur ce document. </a:t>
            </a:r>
          </a:p>
          <a:p>
            <a:pPr>
              <a:lnSpc>
                <a:spcPct val="120000"/>
              </a:lnSpc>
              <a:spcAft>
                <a:spcPts val="1800"/>
              </a:spcAft>
            </a:pPr>
            <a:r>
              <a:rPr lang="fr-FR" sz="14400" dirty="0"/>
              <a:t>Il ne faut pas le reproduire à l’identique mais à s’en inspirer pour constituer un </a:t>
            </a:r>
            <a:r>
              <a:rPr lang="fr-FR" sz="14400" b="1" dirty="0"/>
              <a:t>dossier de projet personnalisé</a:t>
            </a:r>
            <a:r>
              <a:rPr lang="fr-FR" sz="14400" dirty="0"/>
              <a:t>.</a:t>
            </a:r>
            <a:endParaRPr lang="fr-FR" sz="14400" b="1" dirty="0">
              <a:solidFill>
                <a:srgbClr val="FFFFFF"/>
              </a:solidFill>
            </a:endParaRPr>
          </a:p>
          <a:p>
            <a:pPr>
              <a:spcAft>
                <a:spcPts val="1800"/>
              </a:spcAft>
            </a:pPr>
            <a:r>
              <a:rPr lang="fr-FR" sz="12800" b="1" dirty="0">
                <a:solidFill>
                  <a:srgbClr val="FFFFFF"/>
                </a:solidFill>
              </a:rPr>
              <a:t>10 principales étapes de la</a:t>
            </a:r>
          </a:p>
          <a:p>
            <a:r>
              <a:rPr lang="fr-FR" sz="3600" b="1" dirty="0">
                <a:solidFill>
                  <a:srgbClr val="FFFFFF"/>
                </a:solidFill>
                <a:latin typeface="Frutiger-Bold"/>
              </a:rPr>
              <a:t>conduite de projet :</a:t>
            </a:r>
          </a:p>
          <a:p>
            <a:r>
              <a:rPr lang="fr-FR" sz="3200" b="1" dirty="0">
                <a:solidFill>
                  <a:srgbClr val="FFFFFF"/>
                </a:solidFill>
                <a:latin typeface="Frutiger-Bold"/>
              </a:rPr>
              <a:t>1. </a:t>
            </a:r>
            <a:r>
              <a:rPr lang="fr-FR" sz="3200" dirty="0">
                <a:solidFill>
                  <a:srgbClr val="FFFFFF"/>
                </a:solidFill>
                <a:latin typeface="Frutiger-Roman"/>
              </a:rPr>
              <a:t>Clarifier l’idée.</a:t>
            </a:r>
          </a:p>
          <a:p>
            <a:r>
              <a:rPr lang="fr-FR" sz="3200" b="1" dirty="0">
                <a:solidFill>
                  <a:srgbClr val="FFFFFF"/>
                </a:solidFill>
                <a:latin typeface="Frutiger-Bold"/>
              </a:rPr>
              <a:t>2. </a:t>
            </a:r>
            <a:r>
              <a:rPr lang="fr-FR" sz="3200" dirty="0">
                <a:solidFill>
                  <a:srgbClr val="FFFFFF"/>
                </a:solidFill>
                <a:latin typeface="Frutiger-Roman"/>
              </a:rPr>
              <a:t>Faire l’état des lieux.</a:t>
            </a:r>
          </a:p>
          <a:p>
            <a:r>
              <a:rPr lang="fr-FR" sz="3200" b="1" dirty="0">
                <a:solidFill>
                  <a:srgbClr val="FFFFFF"/>
                </a:solidFill>
                <a:latin typeface="Frutiger-Bold"/>
              </a:rPr>
              <a:t>3. </a:t>
            </a:r>
            <a:r>
              <a:rPr lang="fr-FR" sz="3200" dirty="0">
                <a:solidFill>
                  <a:srgbClr val="FFFFFF"/>
                </a:solidFill>
                <a:latin typeface="Frutiger-Roman"/>
              </a:rPr>
              <a:t>Elaborer le budget prévisionnel.</a:t>
            </a:r>
          </a:p>
          <a:p>
            <a:r>
              <a:rPr lang="fr-FR" sz="3200" b="1" dirty="0">
                <a:solidFill>
                  <a:srgbClr val="FFFFFF"/>
                </a:solidFill>
                <a:latin typeface="Frutiger-Bold"/>
              </a:rPr>
              <a:t>4. </a:t>
            </a:r>
            <a:r>
              <a:rPr lang="fr-FR" sz="3200" dirty="0">
                <a:solidFill>
                  <a:srgbClr val="FFFFFF"/>
                </a:solidFill>
                <a:latin typeface="Frutiger-Roman"/>
              </a:rPr>
              <a:t>Formaliser le projet.</a:t>
            </a:r>
          </a:p>
          <a:p>
            <a:r>
              <a:rPr lang="fr-FR" sz="3200" b="1" dirty="0">
                <a:solidFill>
                  <a:srgbClr val="FFFFFF"/>
                </a:solidFill>
                <a:latin typeface="Frutiger-Bold"/>
              </a:rPr>
              <a:t>5. </a:t>
            </a:r>
            <a:r>
              <a:rPr lang="fr-FR" sz="3200" dirty="0">
                <a:solidFill>
                  <a:srgbClr val="FFFFFF"/>
                </a:solidFill>
                <a:latin typeface="Frutiger-Roman"/>
              </a:rPr>
              <a:t>Trouver des partenaires.</a:t>
            </a:r>
          </a:p>
          <a:p>
            <a:r>
              <a:rPr lang="fr-FR" sz="3200" b="1" dirty="0">
                <a:solidFill>
                  <a:srgbClr val="FFFFFF"/>
                </a:solidFill>
                <a:latin typeface="Frutiger-Bold"/>
              </a:rPr>
              <a:t>6. </a:t>
            </a:r>
            <a:r>
              <a:rPr lang="fr-FR" sz="3200" dirty="0">
                <a:solidFill>
                  <a:srgbClr val="FFFFFF"/>
                </a:solidFill>
                <a:latin typeface="Frutiger-Roman"/>
              </a:rPr>
              <a:t>Bâtir le plan d’action.</a:t>
            </a:r>
          </a:p>
          <a:p>
            <a:r>
              <a:rPr lang="fr-FR" sz="3200" b="1" dirty="0">
                <a:solidFill>
                  <a:srgbClr val="FFFFFF"/>
                </a:solidFill>
                <a:latin typeface="Frutiger-Bold"/>
              </a:rPr>
              <a:t>7. </a:t>
            </a:r>
            <a:r>
              <a:rPr lang="fr-FR" sz="3200" dirty="0">
                <a:solidFill>
                  <a:srgbClr val="FFFFFF"/>
                </a:solidFill>
                <a:latin typeface="Frutiger-Roman"/>
              </a:rPr>
              <a:t>Communiquer.</a:t>
            </a:r>
          </a:p>
          <a:p>
            <a:r>
              <a:rPr lang="fr-FR" sz="3200" b="1" dirty="0">
                <a:solidFill>
                  <a:srgbClr val="FFFFFF"/>
                </a:solidFill>
                <a:latin typeface="Frutiger-Bold"/>
              </a:rPr>
              <a:t>8. </a:t>
            </a:r>
            <a:r>
              <a:rPr lang="fr-FR" sz="3200" dirty="0">
                <a:solidFill>
                  <a:srgbClr val="FFFFFF"/>
                </a:solidFill>
                <a:latin typeface="Frutiger-Roman"/>
              </a:rPr>
              <a:t>Réaliser le projet.</a:t>
            </a:r>
          </a:p>
          <a:p>
            <a:r>
              <a:rPr lang="fr-FR" sz="3200" b="1" dirty="0">
                <a:solidFill>
                  <a:srgbClr val="FFFFFF"/>
                </a:solidFill>
                <a:latin typeface="Frutiger-Bold"/>
              </a:rPr>
              <a:t>9. </a:t>
            </a:r>
            <a:r>
              <a:rPr lang="fr-FR" sz="3200" dirty="0">
                <a:solidFill>
                  <a:srgbClr val="FFFFFF"/>
                </a:solidFill>
                <a:latin typeface="Frutiger-Roman"/>
              </a:rPr>
              <a:t>Evaluer et rendre compte.</a:t>
            </a:r>
          </a:p>
          <a:p>
            <a:r>
              <a:rPr lang="fr-FR" sz="3200" b="1" dirty="0">
                <a:solidFill>
                  <a:srgbClr val="FFFFFF"/>
                </a:solidFill>
                <a:latin typeface="Frutiger-Bold"/>
              </a:rPr>
              <a:t>10. </a:t>
            </a:r>
            <a:r>
              <a:rPr lang="fr-FR" sz="3200" dirty="0">
                <a:solidFill>
                  <a:srgbClr val="FFFFFF"/>
                </a:solidFill>
                <a:latin typeface="Frutiger-Roman"/>
              </a:rPr>
              <a:t>Prolonger l’action. </a:t>
            </a:r>
            <a:r>
              <a:rPr lang="fr-FR" sz="3200" b="1" dirty="0" err="1">
                <a:solidFill>
                  <a:srgbClr val="FFFFFF"/>
                </a:solidFill>
                <a:latin typeface="Frutiger-Bold"/>
              </a:rPr>
              <a:t>hode</a:t>
            </a:r>
            <a:r>
              <a:rPr lang="fr-FR" sz="3200" b="1" dirty="0">
                <a:solidFill>
                  <a:srgbClr val="FFFFFF"/>
                </a:solidFill>
                <a:latin typeface="Frutiger-Bold"/>
              </a:rPr>
              <a:t>, voici les</a:t>
            </a:r>
          </a:p>
          <a:p>
            <a:r>
              <a:rPr lang="fr-FR" sz="3200" b="1" dirty="0">
                <a:solidFill>
                  <a:srgbClr val="FFFFFF"/>
                </a:solidFill>
                <a:latin typeface="Frutiger-Bold"/>
              </a:rPr>
              <a:t>10 principales étapes de la</a:t>
            </a:r>
          </a:p>
          <a:p>
            <a:r>
              <a:rPr lang="fr-FR" sz="3200" b="1" dirty="0">
                <a:solidFill>
                  <a:srgbClr val="FFFFFF"/>
                </a:solidFill>
                <a:latin typeface="Frutiger-Bold"/>
              </a:rPr>
              <a:t>conduite de projet :</a:t>
            </a:r>
          </a:p>
          <a:p>
            <a:r>
              <a:rPr lang="fr-FR" b="1" dirty="0">
                <a:solidFill>
                  <a:srgbClr val="FFFFFF"/>
                </a:solidFill>
                <a:latin typeface="Frutiger-Bold"/>
              </a:rPr>
              <a:t>1. </a:t>
            </a:r>
            <a:r>
              <a:rPr lang="fr-FR" dirty="0">
                <a:solidFill>
                  <a:srgbClr val="FFFFFF"/>
                </a:solidFill>
                <a:latin typeface="Frutiger-Roman"/>
              </a:rPr>
              <a:t>Clarifier l’idée.</a:t>
            </a:r>
          </a:p>
          <a:p>
            <a:r>
              <a:rPr lang="fr-FR" b="1" dirty="0">
                <a:solidFill>
                  <a:srgbClr val="FFFFFF"/>
                </a:solidFill>
                <a:latin typeface="Frutiger-Bold"/>
              </a:rPr>
              <a:t>2. </a:t>
            </a:r>
            <a:r>
              <a:rPr lang="fr-FR" dirty="0">
                <a:solidFill>
                  <a:srgbClr val="FFFFFF"/>
                </a:solidFill>
                <a:latin typeface="Frutiger-Roman"/>
              </a:rPr>
              <a:t>Faire l’état des lieux.</a:t>
            </a:r>
          </a:p>
          <a:p>
            <a:r>
              <a:rPr lang="fr-FR" b="1" dirty="0">
                <a:solidFill>
                  <a:srgbClr val="FFFFFF"/>
                </a:solidFill>
                <a:latin typeface="Frutiger-Bold"/>
              </a:rPr>
              <a:t>3. </a:t>
            </a:r>
            <a:r>
              <a:rPr lang="fr-FR" dirty="0">
                <a:solidFill>
                  <a:srgbClr val="FFFFFF"/>
                </a:solidFill>
                <a:latin typeface="Frutiger-Roman"/>
              </a:rPr>
              <a:t>Elaborer le budget prévisionnel.</a:t>
            </a:r>
          </a:p>
          <a:p>
            <a:r>
              <a:rPr lang="fr-FR" b="1" dirty="0">
                <a:solidFill>
                  <a:srgbClr val="FFFFFF"/>
                </a:solidFill>
                <a:latin typeface="Frutiger-Bold"/>
              </a:rPr>
              <a:t>4. </a:t>
            </a:r>
            <a:r>
              <a:rPr lang="fr-FR" dirty="0">
                <a:solidFill>
                  <a:srgbClr val="FFFFFF"/>
                </a:solidFill>
                <a:latin typeface="Frutiger-Roman"/>
              </a:rPr>
              <a:t>Formaliser le projet.</a:t>
            </a:r>
          </a:p>
          <a:p>
            <a:r>
              <a:rPr lang="fr-FR" b="1" dirty="0">
                <a:solidFill>
                  <a:srgbClr val="FFFFFF"/>
                </a:solidFill>
                <a:latin typeface="Frutiger-Bold"/>
              </a:rPr>
              <a:t>5. </a:t>
            </a:r>
            <a:r>
              <a:rPr lang="fr-FR" dirty="0">
                <a:solidFill>
                  <a:srgbClr val="FFFFFF"/>
                </a:solidFill>
                <a:latin typeface="Frutiger-Roman"/>
              </a:rPr>
              <a:t>Trouver des partenaires.</a:t>
            </a:r>
          </a:p>
          <a:p>
            <a:r>
              <a:rPr lang="fr-FR" b="1" dirty="0">
                <a:solidFill>
                  <a:srgbClr val="FFFFFF"/>
                </a:solidFill>
                <a:latin typeface="Frutiger-Bold"/>
              </a:rPr>
              <a:t>6. </a:t>
            </a:r>
            <a:r>
              <a:rPr lang="fr-FR" dirty="0">
                <a:solidFill>
                  <a:srgbClr val="FFFFFF"/>
                </a:solidFill>
                <a:latin typeface="Frutiger-Roman"/>
              </a:rPr>
              <a:t>Bâtir le plan d’action.</a:t>
            </a:r>
          </a:p>
          <a:p>
            <a:r>
              <a:rPr lang="fr-FR" b="1" dirty="0">
                <a:solidFill>
                  <a:srgbClr val="FFFFFF"/>
                </a:solidFill>
                <a:latin typeface="Frutiger-Bold"/>
              </a:rPr>
              <a:t>7. </a:t>
            </a:r>
            <a:r>
              <a:rPr lang="fr-FR" dirty="0">
                <a:solidFill>
                  <a:srgbClr val="FFFFFF"/>
                </a:solidFill>
                <a:latin typeface="Frutiger-Roman"/>
              </a:rPr>
              <a:t>Communiquer.</a:t>
            </a:r>
          </a:p>
          <a:p>
            <a:r>
              <a:rPr lang="fr-FR" b="1" dirty="0">
                <a:solidFill>
                  <a:srgbClr val="FFFFFF"/>
                </a:solidFill>
                <a:latin typeface="Frutiger-Bold"/>
              </a:rPr>
              <a:t>8. </a:t>
            </a:r>
            <a:r>
              <a:rPr lang="fr-FR" dirty="0">
                <a:solidFill>
                  <a:srgbClr val="FFFFFF"/>
                </a:solidFill>
                <a:latin typeface="Frutiger-Roman"/>
              </a:rPr>
              <a:t>Réaliser le projet.</a:t>
            </a:r>
          </a:p>
          <a:p>
            <a:r>
              <a:rPr lang="fr-FR" b="1" dirty="0">
                <a:solidFill>
                  <a:srgbClr val="FFFFFF"/>
                </a:solidFill>
                <a:latin typeface="Frutiger-Bold"/>
              </a:rPr>
              <a:t>9. </a:t>
            </a:r>
            <a:r>
              <a:rPr lang="fr-FR" dirty="0">
                <a:solidFill>
                  <a:srgbClr val="FFFFFF"/>
                </a:solidFill>
                <a:latin typeface="Frutiger-Roman"/>
              </a:rPr>
              <a:t>Evaluer et rendre compte.</a:t>
            </a:r>
          </a:p>
          <a:p>
            <a:r>
              <a:rPr lang="fr-FR" b="1" dirty="0">
                <a:solidFill>
                  <a:srgbClr val="FFFFFF"/>
                </a:solidFill>
                <a:latin typeface="Frutiger-Bold"/>
              </a:rPr>
              <a:t>10. </a:t>
            </a:r>
            <a:r>
              <a:rPr lang="fr-FR" dirty="0">
                <a:solidFill>
                  <a:srgbClr val="FFFFFF"/>
                </a:solidFill>
                <a:latin typeface="Frutiger-Roman"/>
              </a:rPr>
              <a:t>Prolonger l’action.</a:t>
            </a:r>
            <a:endParaRPr lang="fr-FR" dirty="0"/>
          </a:p>
        </p:txBody>
      </p:sp>
    </p:spTree>
    <p:extLst>
      <p:ext uri="{BB962C8B-B14F-4D97-AF65-F5344CB8AC3E}">
        <p14:creationId xmlns:p14="http://schemas.microsoft.com/office/powerpoint/2010/main" val="221772986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CB6D52-57A7-4DFD-9EB8-F814080C9466}"/>
              </a:ext>
            </a:extLst>
          </p:cNvPr>
          <p:cNvSpPr>
            <a:spLocks noGrp="1"/>
          </p:cNvSpPr>
          <p:nvPr>
            <p:ph type="title"/>
          </p:nvPr>
        </p:nvSpPr>
        <p:spPr>
          <a:xfrm>
            <a:off x="838200" y="365125"/>
            <a:ext cx="10515600" cy="589031"/>
          </a:xfrm>
        </p:spPr>
        <p:txBody>
          <a:bodyPr>
            <a:normAutofit fontScale="90000"/>
          </a:bodyPr>
          <a:lstStyle/>
          <a:p>
            <a:r>
              <a:rPr lang="fr-FR" b="1" dirty="0">
                <a:solidFill>
                  <a:srgbClr val="0070C0"/>
                </a:solidFill>
                <a:latin typeface="CenturyGothic,Bold"/>
              </a:rPr>
              <a:t>FICHE D’IDENTITE SYNTHETIQUE</a:t>
            </a:r>
            <a:endParaRPr lang="fr-FR" dirty="0"/>
          </a:p>
        </p:txBody>
      </p:sp>
      <p:sp>
        <p:nvSpPr>
          <p:cNvPr id="3" name="Espace réservé du contenu 2">
            <a:extLst>
              <a:ext uri="{FF2B5EF4-FFF2-40B4-BE49-F238E27FC236}">
                <a16:creationId xmlns:a16="http://schemas.microsoft.com/office/drawing/2014/main" id="{CCB8140E-523D-4F5F-9BA3-FB5A5DD582E4}"/>
              </a:ext>
            </a:extLst>
          </p:cNvPr>
          <p:cNvSpPr>
            <a:spLocks noGrp="1"/>
          </p:cNvSpPr>
          <p:nvPr>
            <p:ph idx="1"/>
          </p:nvPr>
        </p:nvSpPr>
        <p:spPr>
          <a:xfrm>
            <a:off x="271669" y="1391478"/>
            <a:ext cx="11648661" cy="5340625"/>
          </a:xfrm>
        </p:spPr>
        <p:txBody>
          <a:bodyPr>
            <a:noAutofit/>
          </a:bodyPr>
          <a:lstStyle/>
          <a:p>
            <a:pPr>
              <a:spcAft>
                <a:spcPts val="1200"/>
              </a:spcAft>
            </a:pPr>
            <a:r>
              <a:rPr lang="fr-FR" sz="3200" b="1" dirty="0">
                <a:latin typeface="CenturyGothic,Bold"/>
              </a:rPr>
              <a:t>Nom du projet : </a:t>
            </a:r>
            <a:r>
              <a:rPr lang="fr-FR" sz="3200" dirty="0">
                <a:latin typeface="CenturyGothic"/>
              </a:rPr>
              <a:t>titre du projet (explicite)</a:t>
            </a:r>
          </a:p>
          <a:p>
            <a:pPr>
              <a:spcAft>
                <a:spcPts val="1200"/>
              </a:spcAft>
            </a:pPr>
            <a:r>
              <a:rPr lang="fr-FR" sz="3200" b="1" dirty="0">
                <a:latin typeface="CenturyGothic,Bold"/>
              </a:rPr>
              <a:t>Objet du projet : </a:t>
            </a:r>
            <a:r>
              <a:rPr lang="fr-FR" sz="3200" dirty="0">
                <a:latin typeface="CenturyGothic"/>
              </a:rPr>
              <a:t>secteur d’intervention envisagé et type d’action prévu</a:t>
            </a:r>
          </a:p>
          <a:p>
            <a:pPr>
              <a:spcAft>
                <a:spcPts val="1200"/>
              </a:spcAft>
            </a:pPr>
            <a:r>
              <a:rPr lang="fr-FR" sz="3200" b="1" dirty="0">
                <a:latin typeface="CenturyGothic,Bold"/>
              </a:rPr>
              <a:t>Zone d’intervention : </a:t>
            </a:r>
            <a:r>
              <a:rPr lang="fr-FR" sz="3200" dirty="0">
                <a:latin typeface="CenturyGothic"/>
              </a:rPr>
              <a:t>commune et quartier</a:t>
            </a:r>
          </a:p>
          <a:p>
            <a:pPr>
              <a:spcAft>
                <a:spcPts val="1200"/>
              </a:spcAft>
            </a:pPr>
            <a:r>
              <a:rPr lang="fr-FR" sz="3200" b="1" dirty="0">
                <a:latin typeface="CenturyGothic,Bold"/>
              </a:rPr>
              <a:t>Bénéficiaires : </a:t>
            </a:r>
            <a:r>
              <a:rPr lang="fr-FR" sz="3200" dirty="0">
                <a:latin typeface="CenturyGothic"/>
              </a:rPr>
              <a:t>populations à qui est destiné le projet</a:t>
            </a:r>
          </a:p>
          <a:p>
            <a:pPr>
              <a:spcAft>
                <a:spcPts val="1200"/>
              </a:spcAft>
            </a:pPr>
            <a:r>
              <a:rPr lang="fr-FR" sz="3200" b="1" dirty="0">
                <a:latin typeface="CenturyGothic,Bold"/>
              </a:rPr>
              <a:t>Coût total : </a:t>
            </a:r>
            <a:r>
              <a:rPr lang="fr-FR" sz="3200" dirty="0">
                <a:latin typeface="CenturyGothic"/>
              </a:rPr>
              <a:t>budget total de l’opération </a:t>
            </a:r>
            <a:r>
              <a:rPr lang="fr-FR" sz="3200" b="1" dirty="0">
                <a:latin typeface="CenturyGothic,Bold"/>
              </a:rPr>
              <a:t>Financement recherché :</a:t>
            </a:r>
            <a:endParaRPr lang="fr-FR" sz="3200" dirty="0">
              <a:latin typeface="CenturyGothic"/>
            </a:endParaRPr>
          </a:p>
          <a:p>
            <a:pPr>
              <a:spcAft>
                <a:spcPts val="1200"/>
              </a:spcAft>
            </a:pPr>
            <a:r>
              <a:rPr lang="fr-FR" sz="3200" b="1" dirty="0">
                <a:latin typeface="CenturyGothic,Bold"/>
              </a:rPr>
              <a:t>Groupe porteur : </a:t>
            </a:r>
            <a:r>
              <a:rPr lang="fr-FR" sz="3200" dirty="0">
                <a:latin typeface="CenturyGothic"/>
              </a:rPr>
              <a:t>nom et type de l’organisation (association, ONG…)</a:t>
            </a:r>
          </a:p>
          <a:p>
            <a:pPr>
              <a:spcAft>
                <a:spcPts val="1200"/>
              </a:spcAft>
            </a:pPr>
            <a:r>
              <a:rPr lang="fr-FR" sz="3200" b="1" dirty="0">
                <a:latin typeface="CenturyGothic,Bold"/>
              </a:rPr>
              <a:t>Contact : </a:t>
            </a:r>
            <a:r>
              <a:rPr lang="fr-FR" sz="3200" dirty="0">
                <a:latin typeface="CenturyGothic"/>
              </a:rPr>
              <a:t>nom et numéro de téléphone du responsable du projet</a:t>
            </a:r>
            <a:endParaRPr lang="fr-FR" sz="3200" dirty="0"/>
          </a:p>
        </p:txBody>
      </p:sp>
    </p:spTree>
    <p:extLst>
      <p:ext uri="{BB962C8B-B14F-4D97-AF65-F5344CB8AC3E}">
        <p14:creationId xmlns:p14="http://schemas.microsoft.com/office/powerpoint/2010/main" val="3073114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75520" y="260648"/>
            <a:ext cx="8712968" cy="6408712"/>
          </a:xfrm>
        </p:spPr>
        <p:txBody>
          <a:bodyPr>
            <a:normAutofit/>
          </a:bodyPr>
          <a:lstStyle/>
          <a:p>
            <a:pPr>
              <a:lnSpc>
                <a:spcPct val="110000"/>
              </a:lnSpc>
              <a:spcBef>
                <a:spcPts val="0"/>
              </a:spcBef>
              <a:spcAft>
                <a:spcPts val="1200"/>
              </a:spcAft>
              <a:buNone/>
            </a:pPr>
            <a:r>
              <a:rPr lang="fr-FR" i="1" dirty="0"/>
              <a:t>3.1.2 - Les éléments indispensables de présentation du schéma</a:t>
            </a:r>
            <a:endParaRPr lang="fr-FR" dirty="0"/>
          </a:p>
          <a:p>
            <a:pPr>
              <a:lnSpc>
                <a:spcPct val="110000"/>
              </a:lnSpc>
              <a:spcBef>
                <a:spcPts val="0"/>
              </a:spcBef>
            </a:pPr>
            <a:r>
              <a:rPr lang="fr-FR" dirty="0"/>
              <a:t>Titre du projet </a:t>
            </a:r>
          </a:p>
          <a:p>
            <a:pPr>
              <a:lnSpc>
                <a:spcPct val="110000"/>
              </a:lnSpc>
              <a:spcBef>
                <a:spcPts val="0"/>
              </a:spcBef>
            </a:pPr>
            <a:r>
              <a:rPr lang="fr-FR" dirty="0"/>
              <a:t>Nature du projet</a:t>
            </a:r>
          </a:p>
          <a:p>
            <a:pPr>
              <a:lnSpc>
                <a:spcPct val="110000"/>
              </a:lnSpc>
              <a:spcBef>
                <a:spcPts val="0"/>
              </a:spcBef>
            </a:pPr>
            <a:r>
              <a:rPr lang="fr-FR" dirty="0"/>
              <a:t>Identité du promoteur : nom et prénom(s) ; raison sociale ; qualification ou formation; adresse; etc. </a:t>
            </a:r>
          </a:p>
          <a:p>
            <a:pPr>
              <a:lnSpc>
                <a:spcPct val="110000"/>
              </a:lnSpc>
              <a:spcBef>
                <a:spcPts val="0"/>
              </a:spcBef>
              <a:spcAft>
                <a:spcPts val="1800"/>
              </a:spcAft>
            </a:pPr>
            <a:r>
              <a:rPr lang="fr-FR" dirty="0"/>
              <a:t>Résumé du projet</a:t>
            </a:r>
          </a:p>
          <a:p>
            <a:pPr>
              <a:lnSpc>
                <a:spcPct val="110000"/>
              </a:lnSpc>
              <a:spcBef>
                <a:spcPts val="0"/>
              </a:spcBef>
              <a:buNone/>
            </a:pPr>
            <a:r>
              <a:rPr lang="fr-FR" b="1" dirty="0"/>
              <a:t>3.2 - Contexte et justification</a:t>
            </a:r>
            <a:r>
              <a:rPr lang="fr-FR" dirty="0"/>
              <a:t> </a:t>
            </a:r>
          </a:p>
          <a:p>
            <a:pPr>
              <a:lnSpc>
                <a:spcPct val="110000"/>
              </a:lnSpc>
              <a:spcBef>
                <a:spcPts val="0"/>
              </a:spcBef>
              <a:buNone/>
            </a:pPr>
            <a:r>
              <a:rPr lang="fr-FR" i="1" dirty="0"/>
              <a:t>3.2.1 – Contexte</a:t>
            </a:r>
            <a:endParaRPr lang="fr-FR" dirty="0"/>
          </a:p>
          <a:p>
            <a:pPr>
              <a:lnSpc>
                <a:spcPct val="110000"/>
              </a:lnSpc>
              <a:spcBef>
                <a:spcPts val="0"/>
              </a:spcBef>
              <a:buNone/>
            </a:pPr>
            <a:r>
              <a:rPr lang="fr-FR" i="1" dirty="0"/>
              <a:t>3.2.2 – Justification</a:t>
            </a:r>
            <a:endParaRPr lang="fr-FR" dirty="0"/>
          </a:p>
          <a:p>
            <a:pPr>
              <a:lnSpc>
                <a:spcPct val="110000"/>
              </a:lnSpc>
              <a:spcBef>
                <a:spcPts val="0"/>
              </a:spcBef>
            </a:pPr>
            <a:r>
              <a:rPr lang="fr-FR" dirty="0"/>
              <a:t>Raisons du choix du projet</a:t>
            </a:r>
          </a:p>
          <a:p>
            <a:pPr>
              <a:lnSpc>
                <a:spcPct val="110000"/>
              </a:lnSpc>
              <a:spcBef>
                <a:spcPts val="0"/>
              </a:spcBef>
            </a:pPr>
            <a:r>
              <a:rPr lang="fr-FR" dirty="0"/>
              <a:t>Motivation du promoteur</a:t>
            </a:r>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12</a:t>
            </a:fld>
            <a:endParaRPr lang="fr-F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0FACAD-3B86-408E-B2B5-FF8E7BC01C38}"/>
              </a:ext>
            </a:extLst>
          </p:cNvPr>
          <p:cNvSpPr>
            <a:spLocks noGrp="1"/>
          </p:cNvSpPr>
          <p:nvPr>
            <p:ph type="title"/>
          </p:nvPr>
        </p:nvSpPr>
        <p:spPr>
          <a:xfrm>
            <a:off x="838200" y="126585"/>
            <a:ext cx="10515600" cy="681797"/>
          </a:xfrm>
        </p:spPr>
        <p:txBody>
          <a:bodyPr>
            <a:normAutofit fontScale="90000"/>
          </a:bodyPr>
          <a:lstStyle/>
          <a:p>
            <a:r>
              <a:rPr lang="fr-FR" b="1" dirty="0">
                <a:solidFill>
                  <a:srgbClr val="0070C0"/>
                </a:solidFill>
                <a:latin typeface="CenturyGothic,Bold"/>
              </a:rPr>
              <a:t>JUSTIFICATION DU PROJET</a:t>
            </a:r>
            <a:endParaRPr lang="fr-FR" dirty="0">
              <a:solidFill>
                <a:srgbClr val="0070C0"/>
              </a:solidFill>
            </a:endParaRPr>
          </a:p>
        </p:txBody>
      </p:sp>
      <p:sp>
        <p:nvSpPr>
          <p:cNvPr id="3" name="Espace réservé du contenu 2">
            <a:extLst>
              <a:ext uri="{FF2B5EF4-FFF2-40B4-BE49-F238E27FC236}">
                <a16:creationId xmlns:a16="http://schemas.microsoft.com/office/drawing/2014/main" id="{B6DA4C84-121D-4E3E-8E97-3C61797716DC}"/>
              </a:ext>
            </a:extLst>
          </p:cNvPr>
          <p:cNvSpPr>
            <a:spLocks noGrp="1"/>
          </p:cNvSpPr>
          <p:nvPr>
            <p:ph idx="1"/>
          </p:nvPr>
        </p:nvSpPr>
        <p:spPr>
          <a:xfrm>
            <a:off x="265043" y="1126434"/>
            <a:ext cx="11661913" cy="5604981"/>
          </a:xfrm>
        </p:spPr>
        <p:txBody>
          <a:bodyPr>
            <a:normAutofit/>
          </a:bodyPr>
          <a:lstStyle/>
          <a:p>
            <a:pPr>
              <a:spcAft>
                <a:spcPts val="1200"/>
              </a:spcAft>
            </a:pPr>
            <a:r>
              <a:rPr lang="fr-FR" b="1" dirty="0"/>
              <a:t>Contexte : </a:t>
            </a:r>
            <a:r>
              <a:rPr lang="fr-FR" dirty="0"/>
              <a:t>présentation de votre zone d’intervention et de ses particularités, de son histoire et de ses défis actuels. Quelle est la situation de départ de votre projet ?</a:t>
            </a:r>
          </a:p>
          <a:p>
            <a:pPr>
              <a:spcAft>
                <a:spcPts val="1200"/>
              </a:spcAft>
            </a:pPr>
            <a:r>
              <a:rPr lang="fr-FR" b="1" dirty="0"/>
              <a:t>Problèmes à résoudre : </a:t>
            </a:r>
            <a:r>
              <a:rPr lang="fr-FR" dirty="0"/>
              <a:t>quels problèmes sont pour vous prioritaires ? Quels sont ceux que votre projet entend résoudre, ou participer à résoudre ?</a:t>
            </a:r>
          </a:p>
          <a:p>
            <a:pPr>
              <a:spcAft>
                <a:spcPts val="1200"/>
              </a:spcAft>
            </a:pPr>
            <a:r>
              <a:rPr lang="fr-FR" b="1" dirty="0"/>
              <a:t>Cadre d’intervention : </a:t>
            </a:r>
            <a:r>
              <a:rPr lang="fr-FR" dirty="0"/>
              <a:t>votre projet est-il isolé, s’inscrit-il dans une stratégie municipale ou sectorielle ? Quels sont les autres acteurs en présence, comment allez vous vous coordonner ? Quels projets ont été réalisés auparavant dans le secteur, quels enseignements en ont été tirés ?</a:t>
            </a:r>
          </a:p>
          <a:p>
            <a:pPr>
              <a:spcAft>
                <a:spcPts val="1200"/>
              </a:spcAft>
            </a:pPr>
            <a:r>
              <a:rPr lang="fr-FR" b="1" dirty="0"/>
              <a:t>Bénéficiaires : </a:t>
            </a:r>
            <a:r>
              <a:rPr lang="fr-FR" dirty="0"/>
              <a:t>à qui est destiné votre projet ? Vous devez donner des détails sur la population directement visée : type, sexe, âge, nombre </a:t>
            </a:r>
          </a:p>
        </p:txBody>
      </p:sp>
    </p:spTree>
    <p:extLst>
      <p:ext uri="{BB962C8B-B14F-4D97-AF65-F5344CB8AC3E}">
        <p14:creationId xmlns:p14="http://schemas.microsoft.com/office/powerpoint/2010/main" val="356373763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8BD7382-E675-432F-A7D4-CC1CA19050A2}"/>
              </a:ext>
            </a:extLst>
          </p:cNvPr>
          <p:cNvSpPr>
            <a:spLocks noGrp="1"/>
          </p:cNvSpPr>
          <p:nvPr>
            <p:ph type="title"/>
          </p:nvPr>
        </p:nvSpPr>
        <p:spPr>
          <a:xfrm>
            <a:off x="838200" y="232603"/>
            <a:ext cx="10515600" cy="575779"/>
          </a:xfrm>
        </p:spPr>
        <p:txBody>
          <a:bodyPr>
            <a:normAutofit fontScale="90000"/>
          </a:bodyPr>
          <a:lstStyle/>
          <a:p>
            <a:r>
              <a:rPr lang="fr-FR" b="1" dirty="0">
                <a:solidFill>
                  <a:srgbClr val="0070C0"/>
                </a:solidFill>
                <a:latin typeface="CenturyGothic,Bold"/>
              </a:rPr>
              <a:t>CADRE LOGIQUE DU PROJET</a:t>
            </a:r>
            <a:endParaRPr lang="fr-FR" dirty="0">
              <a:solidFill>
                <a:srgbClr val="0070C0"/>
              </a:solidFill>
            </a:endParaRPr>
          </a:p>
        </p:txBody>
      </p:sp>
      <p:sp>
        <p:nvSpPr>
          <p:cNvPr id="3" name="Espace réservé du contenu 2">
            <a:extLst>
              <a:ext uri="{FF2B5EF4-FFF2-40B4-BE49-F238E27FC236}">
                <a16:creationId xmlns:a16="http://schemas.microsoft.com/office/drawing/2014/main" id="{E660F1A5-3F2F-436E-924C-B76017576CBC}"/>
              </a:ext>
            </a:extLst>
          </p:cNvPr>
          <p:cNvSpPr>
            <a:spLocks noGrp="1"/>
          </p:cNvSpPr>
          <p:nvPr>
            <p:ph idx="1"/>
          </p:nvPr>
        </p:nvSpPr>
        <p:spPr>
          <a:xfrm>
            <a:off x="357808" y="1377536"/>
            <a:ext cx="11661913" cy="5247861"/>
          </a:xfrm>
        </p:spPr>
        <p:txBody>
          <a:bodyPr>
            <a:noAutofit/>
          </a:bodyPr>
          <a:lstStyle/>
          <a:p>
            <a:pPr>
              <a:spcAft>
                <a:spcPts val="1800"/>
              </a:spcAft>
            </a:pPr>
            <a:r>
              <a:rPr lang="fr-FR" sz="3000" b="1" dirty="0">
                <a:latin typeface="CenturyGothic,Bold"/>
              </a:rPr>
              <a:t>Objectif : </a:t>
            </a:r>
            <a:r>
              <a:rPr lang="fr-FR" sz="3000" dirty="0">
                <a:latin typeface="CenturyGothic"/>
              </a:rPr>
              <a:t>c’est la raison d’être de votre projet, il doit tenir en une phrase exprimée avec un verbe d’action. La réponse à la question « pourquoi va-t-on mettre en œuvre les activités ? » permet de déterminer l’objectif</a:t>
            </a:r>
          </a:p>
          <a:p>
            <a:pPr>
              <a:spcAft>
                <a:spcPts val="1800"/>
              </a:spcAft>
            </a:pPr>
            <a:r>
              <a:rPr lang="fr-FR" sz="3000" b="1" dirty="0">
                <a:latin typeface="CenturyGothic,Bold"/>
              </a:rPr>
              <a:t>Résultats attendus : </a:t>
            </a:r>
            <a:r>
              <a:rPr lang="fr-FR" sz="3000" dirty="0">
                <a:latin typeface="CenturyGothic"/>
              </a:rPr>
              <a:t>quels changements concrets espérez vous pour les bénéficiaires une fois le projet réalisé, quelle est la situation à laquelle vous souhaitez arriver grâce à l’intervention du projet ?</a:t>
            </a:r>
          </a:p>
          <a:p>
            <a:pPr>
              <a:spcAft>
                <a:spcPts val="1800"/>
              </a:spcAft>
            </a:pPr>
            <a:r>
              <a:rPr lang="fr-FR" sz="3000" b="1" dirty="0">
                <a:latin typeface="CenturyGothic,Bold"/>
              </a:rPr>
              <a:t>Activités : </a:t>
            </a:r>
            <a:r>
              <a:rPr lang="fr-FR" sz="3000" dirty="0">
                <a:latin typeface="CenturyGothic"/>
              </a:rPr>
              <a:t>ce sont tous les travaux (physiques ou intellectuels) que le projet doit réaliser pour atteindre les résultats que vous venez d’énoncer. Une activité qui ne concoure pas à atteindre les résultats énoncés n’a pas lieu d’être.</a:t>
            </a:r>
            <a:endParaRPr lang="fr-FR" sz="3000" dirty="0"/>
          </a:p>
        </p:txBody>
      </p:sp>
    </p:spTree>
    <p:extLst>
      <p:ext uri="{BB962C8B-B14F-4D97-AF65-F5344CB8AC3E}">
        <p14:creationId xmlns:p14="http://schemas.microsoft.com/office/powerpoint/2010/main" val="75563615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F323861A-D657-4107-92B7-1895D67F8900}"/>
              </a:ext>
            </a:extLst>
          </p:cNvPr>
          <p:cNvSpPr>
            <a:spLocks noGrp="1"/>
          </p:cNvSpPr>
          <p:nvPr>
            <p:ph idx="1"/>
          </p:nvPr>
        </p:nvSpPr>
        <p:spPr>
          <a:xfrm>
            <a:off x="503582" y="0"/>
            <a:ext cx="11542644" cy="6149009"/>
          </a:xfrm>
        </p:spPr>
        <p:txBody>
          <a:bodyPr>
            <a:normAutofit/>
          </a:bodyPr>
          <a:lstStyle/>
          <a:p>
            <a:pPr>
              <a:spcAft>
                <a:spcPts val="1800"/>
              </a:spcAft>
            </a:pPr>
            <a:r>
              <a:rPr lang="fr-FR" sz="3000" b="1" dirty="0">
                <a:latin typeface="CenturyGothic,Bold"/>
              </a:rPr>
              <a:t>Moyens </a:t>
            </a:r>
            <a:r>
              <a:rPr lang="fr-FR" sz="3000" dirty="0">
                <a:latin typeface="CenturyGothic"/>
              </a:rPr>
              <a:t>: de quels moyens allez vous avoir besoin pour réaliser ces activités (moyens humains, matériels, financiers…). Distinguez bien les moyens d’investissement des moyens de fonctionnement.</a:t>
            </a:r>
          </a:p>
          <a:p>
            <a:pPr>
              <a:spcAft>
                <a:spcPts val="1800"/>
              </a:spcAft>
            </a:pPr>
            <a:r>
              <a:rPr lang="fr-FR" sz="3000" b="1" dirty="0">
                <a:latin typeface="CenturyGothic,Bold"/>
              </a:rPr>
              <a:t>Indicateurs </a:t>
            </a:r>
            <a:r>
              <a:rPr lang="fr-FR" sz="3000" dirty="0">
                <a:latin typeface="CenturyGothic"/>
              </a:rPr>
              <a:t>: comment allez vous vérifier que les résultats sont bien atteints ? Les indicateurs doivent donner des détails précis et mesurables sur la quantité, la qualité et le temps (</a:t>
            </a:r>
            <a:r>
              <a:rPr lang="fr-FR" sz="3000" i="1" dirty="0">
                <a:latin typeface="CenturyGothic,Italic"/>
              </a:rPr>
              <a:t>exemple : 10 jeunes filles ont été reçues à l’examen à la fin de l’année</a:t>
            </a:r>
            <a:r>
              <a:rPr lang="fr-FR" sz="3000" dirty="0">
                <a:latin typeface="CenturyGothic"/>
              </a:rPr>
              <a:t>).</a:t>
            </a:r>
          </a:p>
          <a:p>
            <a:pPr>
              <a:spcAft>
                <a:spcPts val="1800"/>
              </a:spcAft>
            </a:pPr>
            <a:r>
              <a:rPr lang="fr-FR" sz="3000" b="1" dirty="0">
                <a:latin typeface="CenturyGothic,Bold"/>
              </a:rPr>
              <a:t>Contraintes et risques </a:t>
            </a:r>
            <a:r>
              <a:rPr lang="fr-FR" sz="3000" dirty="0">
                <a:latin typeface="CenturyGothic"/>
              </a:rPr>
              <a:t>: quels sont les éléments extérieurs importants pour le projet ? Quels sont ceux qui pourraient avoir des effets négatifs sur sa réalisation ? Quels sont ceux que je maîtrise, ceux que je ne maîtrise pas ? Bref, quelles sont les conditions extérieures pour que le projet puisse marcher ? </a:t>
            </a:r>
            <a:endParaRPr lang="fr-FR" sz="3000" dirty="0"/>
          </a:p>
        </p:txBody>
      </p:sp>
    </p:spTree>
    <p:extLst>
      <p:ext uri="{BB962C8B-B14F-4D97-AF65-F5344CB8AC3E}">
        <p14:creationId xmlns:p14="http://schemas.microsoft.com/office/powerpoint/2010/main" val="208268602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F6DF75-8E69-45E6-811D-B9CA54108F51}"/>
              </a:ext>
            </a:extLst>
          </p:cNvPr>
          <p:cNvSpPr>
            <a:spLocks noGrp="1"/>
          </p:cNvSpPr>
          <p:nvPr>
            <p:ph type="title"/>
          </p:nvPr>
        </p:nvSpPr>
        <p:spPr>
          <a:xfrm>
            <a:off x="838200" y="237779"/>
            <a:ext cx="10515600" cy="443258"/>
          </a:xfrm>
        </p:spPr>
        <p:txBody>
          <a:bodyPr>
            <a:normAutofit fontScale="90000"/>
          </a:bodyPr>
          <a:lstStyle/>
          <a:p>
            <a:r>
              <a:rPr lang="fr-FR" b="1" dirty="0">
                <a:solidFill>
                  <a:srgbClr val="0070C0"/>
                </a:solidFill>
                <a:latin typeface="CenturyGothic,Bold"/>
              </a:rPr>
              <a:t>ACTEURS DU PROJET</a:t>
            </a:r>
            <a:endParaRPr lang="fr-FR" dirty="0">
              <a:solidFill>
                <a:srgbClr val="0070C0"/>
              </a:solidFill>
            </a:endParaRPr>
          </a:p>
        </p:txBody>
      </p:sp>
      <p:sp>
        <p:nvSpPr>
          <p:cNvPr id="3" name="Espace réservé du contenu 2">
            <a:extLst>
              <a:ext uri="{FF2B5EF4-FFF2-40B4-BE49-F238E27FC236}">
                <a16:creationId xmlns:a16="http://schemas.microsoft.com/office/drawing/2014/main" id="{7239A7EE-F366-467B-8A15-A58701598323}"/>
              </a:ext>
            </a:extLst>
          </p:cNvPr>
          <p:cNvSpPr>
            <a:spLocks noGrp="1"/>
          </p:cNvSpPr>
          <p:nvPr>
            <p:ph idx="1"/>
          </p:nvPr>
        </p:nvSpPr>
        <p:spPr>
          <a:xfrm>
            <a:off x="238539" y="914400"/>
            <a:ext cx="11648661" cy="5943600"/>
          </a:xfrm>
        </p:spPr>
        <p:txBody>
          <a:bodyPr>
            <a:normAutofit/>
          </a:bodyPr>
          <a:lstStyle/>
          <a:p>
            <a:pPr marL="0" indent="0">
              <a:spcAft>
                <a:spcPts val="600"/>
              </a:spcAft>
              <a:buNone/>
            </a:pPr>
            <a:r>
              <a:rPr lang="fr-FR" b="1" dirty="0">
                <a:latin typeface="CenturyGothic,Bold"/>
              </a:rPr>
              <a:t>Groupe porteur :</a:t>
            </a:r>
          </a:p>
          <a:p>
            <a:pPr>
              <a:spcAft>
                <a:spcPts val="600"/>
              </a:spcAft>
            </a:pPr>
            <a:r>
              <a:rPr lang="fr-FR" dirty="0">
                <a:latin typeface="CenturyGothic"/>
              </a:rPr>
              <a:t>Quel type de groupement êtes vous (coopérative, association, comité de quartier…)? </a:t>
            </a:r>
          </a:p>
          <a:p>
            <a:pPr>
              <a:spcAft>
                <a:spcPts val="600"/>
              </a:spcAft>
            </a:pPr>
            <a:r>
              <a:rPr lang="fr-FR" dirty="0">
                <a:latin typeface="CenturyGothic"/>
              </a:rPr>
              <a:t>Depuis quand le groupe existe-il ?</a:t>
            </a:r>
          </a:p>
          <a:p>
            <a:pPr>
              <a:spcAft>
                <a:spcPts val="600"/>
              </a:spcAft>
            </a:pPr>
            <a:r>
              <a:rPr lang="fr-FR" dirty="0">
                <a:latin typeface="CenturyGothic"/>
              </a:rPr>
              <a:t>Quelle est votre raison d’être, vos domaines d’intervention habituels ?</a:t>
            </a:r>
          </a:p>
          <a:p>
            <a:pPr>
              <a:spcAft>
                <a:spcPts val="600"/>
              </a:spcAft>
            </a:pPr>
            <a:r>
              <a:rPr lang="fr-FR" dirty="0">
                <a:latin typeface="CenturyGothic"/>
              </a:rPr>
              <a:t>Quelle est votre expérience dans le secteur, quelles sont vos réalisations récentes ?</a:t>
            </a:r>
          </a:p>
          <a:p>
            <a:pPr>
              <a:spcAft>
                <a:spcPts val="600"/>
              </a:spcAft>
            </a:pPr>
            <a:r>
              <a:rPr lang="fr-FR" dirty="0">
                <a:latin typeface="CenturyGothic"/>
              </a:rPr>
              <a:t>Quels sont vos partenariats habituels, avez-vous déjà bénéficié de financements extérieurs, lesquels ?</a:t>
            </a:r>
          </a:p>
          <a:p>
            <a:pPr marL="0" indent="0">
              <a:spcAft>
                <a:spcPts val="600"/>
              </a:spcAft>
              <a:buNone/>
            </a:pPr>
            <a:r>
              <a:rPr lang="fr-FR" dirty="0">
                <a:latin typeface="CenturyGothic"/>
              </a:rPr>
              <a:t>Les membres du groupe porteur :</a:t>
            </a:r>
          </a:p>
          <a:p>
            <a:pPr marL="0" indent="0">
              <a:buNone/>
            </a:pPr>
            <a:endParaRPr lang="fr-FR" dirty="0"/>
          </a:p>
        </p:txBody>
      </p:sp>
      <p:graphicFrame>
        <p:nvGraphicFramePr>
          <p:cNvPr id="4" name="Tableau 3">
            <a:extLst>
              <a:ext uri="{FF2B5EF4-FFF2-40B4-BE49-F238E27FC236}">
                <a16:creationId xmlns:a16="http://schemas.microsoft.com/office/drawing/2014/main" id="{00724653-6C75-4742-A6FF-AD47FD79ADED}"/>
              </a:ext>
            </a:extLst>
          </p:cNvPr>
          <p:cNvGraphicFramePr>
            <a:graphicFrameLocks noGrp="1"/>
          </p:cNvGraphicFramePr>
          <p:nvPr>
            <p:extLst>
              <p:ext uri="{D42A27DB-BD31-4B8C-83A1-F6EECF244321}">
                <p14:modId xmlns:p14="http://schemas.microsoft.com/office/powerpoint/2010/main" val="3637919872"/>
              </p:ext>
            </p:extLst>
          </p:nvPr>
        </p:nvGraphicFramePr>
        <p:xfrm>
          <a:off x="304800" y="6116320"/>
          <a:ext cx="8127999" cy="7670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921221639"/>
                    </a:ext>
                  </a:extLst>
                </a:gridCol>
                <a:gridCol w="2709333">
                  <a:extLst>
                    <a:ext uri="{9D8B030D-6E8A-4147-A177-3AD203B41FA5}">
                      <a16:colId xmlns:a16="http://schemas.microsoft.com/office/drawing/2014/main" val="458284759"/>
                    </a:ext>
                  </a:extLst>
                </a:gridCol>
                <a:gridCol w="2709333">
                  <a:extLst>
                    <a:ext uri="{9D8B030D-6E8A-4147-A177-3AD203B41FA5}">
                      <a16:colId xmlns:a16="http://schemas.microsoft.com/office/drawing/2014/main" val="186354164"/>
                    </a:ext>
                  </a:extLst>
                </a:gridCol>
              </a:tblGrid>
              <a:tr h="370840">
                <a:tc>
                  <a:txBody>
                    <a:bodyPr/>
                    <a:lstStyle/>
                    <a:p>
                      <a:r>
                        <a:rPr lang="fr-FR" sz="2000" dirty="0"/>
                        <a:t>Nom</a:t>
                      </a:r>
                    </a:p>
                  </a:txBody>
                  <a:tcPr/>
                </a:tc>
                <a:tc>
                  <a:txBody>
                    <a:bodyPr/>
                    <a:lstStyle/>
                    <a:p>
                      <a:r>
                        <a:rPr lang="fr-FR" sz="2000" dirty="0"/>
                        <a:t>Prénom</a:t>
                      </a:r>
                    </a:p>
                  </a:txBody>
                  <a:tcPr/>
                </a:tc>
                <a:tc>
                  <a:txBody>
                    <a:bodyPr/>
                    <a:lstStyle/>
                    <a:p>
                      <a:r>
                        <a:rPr lang="fr-FR" sz="2000" dirty="0"/>
                        <a:t>Fonction dans le groupe</a:t>
                      </a:r>
                    </a:p>
                  </a:txBody>
                  <a:tcPr/>
                </a:tc>
                <a:extLst>
                  <a:ext uri="{0D108BD9-81ED-4DB2-BD59-A6C34878D82A}">
                    <a16:rowId xmlns:a16="http://schemas.microsoft.com/office/drawing/2014/main" val="2038163411"/>
                  </a:ext>
                </a:extLst>
              </a:tr>
              <a:tr h="370840">
                <a:tc>
                  <a:txBody>
                    <a:bodyPr/>
                    <a:lstStyle/>
                    <a:p>
                      <a:endParaRPr lang="fr-FR"/>
                    </a:p>
                  </a:txBody>
                  <a:tcPr/>
                </a:tc>
                <a:tc>
                  <a:txBody>
                    <a:bodyPr/>
                    <a:lstStyle/>
                    <a:p>
                      <a:endParaRPr lang="fr-FR"/>
                    </a:p>
                  </a:txBody>
                  <a:tcPr/>
                </a:tc>
                <a:tc>
                  <a:txBody>
                    <a:bodyPr/>
                    <a:lstStyle/>
                    <a:p>
                      <a:endParaRPr lang="fr-FR" dirty="0"/>
                    </a:p>
                  </a:txBody>
                  <a:tcPr/>
                </a:tc>
                <a:extLst>
                  <a:ext uri="{0D108BD9-81ED-4DB2-BD59-A6C34878D82A}">
                    <a16:rowId xmlns:a16="http://schemas.microsoft.com/office/drawing/2014/main" val="1898889893"/>
                  </a:ext>
                </a:extLst>
              </a:tr>
            </a:tbl>
          </a:graphicData>
        </a:graphic>
      </p:graphicFrame>
    </p:spTree>
    <p:extLst>
      <p:ext uri="{BB962C8B-B14F-4D97-AF65-F5344CB8AC3E}">
        <p14:creationId xmlns:p14="http://schemas.microsoft.com/office/powerpoint/2010/main" val="68179830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CB6D52-57A7-4DFD-9EB8-F814080C9466}"/>
              </a:ext>
            </a:extLst>
          </p:cNvPr>
          <p:cNvSpPr>
            <a:spLocks noGrp="1"/>
          </p:cNvSpPr>
          <p:nvPr>
            <p:ph type="title"/>
          </p:nvPr>
        </p:nvSpPr>
        <p:spPr>
          <a:xfrm>
            <a:off x="544995" y="192846"/>
            <a:ext cx="11102009" cy="628787"/>
          </a:xfrm>
        </p:spPr>
        <p:txBody>
          <a:bodyPr>
            <a:noAutofit/>
          </a:bodyPr>
          <a:lstStyle/>
          <a:p>
            <a:r>
              <a:rPr lang="fr-FR" sz="4000" b="1" dirty="0">
                <a:latin typeface="CenturyGothic,Bold"/>
              </a:rPr>
              <a:t>Partenaires et acteurs intervenants dans le projet</a:t>
            </a:r>
            <a:endParaRPr lang="fr-FR" sz="4000" dirty="0"/>
          </a:p>
        </p:txBody>
      </p:sp>
      <p:sp>
        <p:nvSpPr>
          <p:cNvPr id="3" name="Espace réservé du contenu 2">
            <a:extLst>
              <a:ext uri="{FF2B5EF4-FFF2-40B4-BE49-F238E27FC236}">
                <a16:creationId xmlns:a16="http://schemas.microsoft.com/office/drawing/2014/main" id="{CCB8140E-523D-4F5F-9BA3-FB5A5DD582E4}"/>
              </a:ext>
            </a:extLst>
          </p:cNvPr>
          <p:cNvSpPr>
            <a:spLocks noGrp="1"/>
          </p:cNvSpPr>
          <p:nvPr>
            <p:ph idx="1"/>
          </p:nvPr>
        </p:nvSpPr>
        <p:spPr>
          <a:xfrm>
            <a:off x="212035" y="1192696"/>
            <a:ext cx="11767929" cy="5472458"/>
          </a:xfrm>
        </p:spPr>
        <p:txBody>
          <a:bodyPr>
            <a:normAutofit/>
          </a:bodyPr>
          <a:lstStyle/>
          <a:p>
            <a:pPr>
              <a:spcAft>
                <a:spcPts val="1800"/>
              </a:spcAft>
            </a:pPr>
            <a:r>
              <a:rPr lang="fr-FR" sz="3200" dirty="0">
                <a:latin typeface="CenturyGothic"/>
              </a:rPr>
              <a:t>Quelles actions va mener le groupe porteur dans le cadre du projet ?</a:t>
            </a:r>
          </a:p>
          <a:p>
            <a:pPr>
              <a:spcAft>
                <a:spcPts val="1800"/>
              </a:spcAft>
            </a:pPr>
            <a:r>
              <a:rPr lang="fr-FR" sz="3200" dirty="0">
                <a:latin typeface="CenturyGothic"/>
              </a:rPr>
              <a:t>Quels vont être les acteurs impliqués dans votre projet (mairie, ONG, structure publique ou privée…)? Quels sont leurs engagements respectifs ?</a:t>
            </a:r>
          </a:p>
          <a:p>
            <a:pPr>
              <a:spcAft>
                <a:spcPts val="1800"/>
              </a:spcAft>
            </a:pPr>
            <a:r>
              <a:rPr lang="fr-FR" sz="3200" dirty="0">
                <a:latin typeface="CenturyGothic"/>
              </a:rPr>
              <a:t>Le groupe assurera t-il lui-même toutes les activités ou certaines opérations seront-elles déléguées, à qui ?</a:t>
            </a:r>
          </a:p>
          <a:p>
            <a:pPr>
              <a:spcAft>
                <a:spcPts val="1800"/>
              </a:spcAft>
            </a:pPr>
            <a:r>
              <a:rPr lang="fr-FR" sz="3200" dirty="0">
                <a:latin typeface="CenturyGothic"/>
              </a:rPr>
              <a:t>Qui assurera le suivi et la gestion une fois le projet réalisé ?</a:t>
            </a:r>
          </a:p>
          <a:p>
            <a:pPr>
              <a:spcAft>
                <a:spcPts val="1800"/>
              </a:spcAft>
            </a:pPr>
            <a:r>
              <a:rPr lang="fr-FR" sz="3200" dirty="0">
                <a:latin typeface="CenturyGothic"/>
              </a:rPr>
              <a:t>Comment allez vous impliquer les bénéficiaires, quelle sera leur participation ?</a:t>
            </a:r>
            <a:endParaRPr lang="fr-FR" sz="3200" dirty="0"/>
          </a:p>
        </p:txBody>
      </p:sp>
    </p:spTree>
    <p:extLst>
      <p:ext uri="{BB962C8B-B14F-4D97-AF65-F5344CB8AC3E}">
        <p14:creationId xmlns:p14="http://schemas.microsoft.com/office/powerpoint/2010/main" val="86148594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0FACAD-3B86-408E-B2B5-FF8E7BC01C38}"/>
              </a:ext>
            </a:extLst>
          </p:cNvPr>
          <p:cNvSpPr>
            <a:spLocks noGrp="1"/>
          </p:cNvSpPr>
          <p:nvPr>
            <p:ph type="title"/>
          </p:nvPr>
        </p:nvSpPr>
        <p:spPr>
          <a:xfrm>
            <a:off x="838200" y="158266"/>
            <a:ext cx="10515600" cy="522771"/>
          </a:xfrm>
        </p:spPr>
        <p:txBody>
          <a:bodyPr>
            <a:normAutofit fontScale="90000"/>
          </a:bodyPr>
          <a:lstStyle/>
          <a:p>
            <a:r>
              <a:rPr lang="fr-FR" b="1" dirty="0">
                <a:solidFill>
                  <a:srgbClr val="0070C0"/>
                </a:solidFill>
                <a:latin typeface="CenturyGothic,Bold"/>
              </a:rPr>
              <a:t>LE PROJET DANS LE TEMPS</a:t>
            </a:r>
            <a:endParaRPr lang="fr-FR" dirty="0">
              <a:solidFill>
                <a:srgbClr val="0070C0"/>
              </a:solidFill>
            </a:endParaRPr>
          </a:p>
        </p:txBody>
      </p:sp>
      <p:sp>
        <p:nvSpPr>
          <p:cNvPr id="3" name="Espace réservé du contenu 2">
            <a:extLst>
              <a:ext uri="{FF2B5EF4-FFF2-40B4-BE49-F238E27FC236}">
                <a16:creationId xmlns:a16="http://schemas.microsoft.com/office/drawing/2014/main" id="{B6DA4C84-121D-4E3E-8E97-3C61797716DC}"/>
              </a:ext>
            </a:extLst>
          </p:cNvPr>
          <p:cNvSpPr>
            <a:spLocks noGrp="1"/>
          </p:cNvSpPr>
          <p:nvPr>
            <p:ph idx="1"/>
          </p:nvPr>
        </p:nvSpPr>
        <p:spPr>
          <a:xfrm>
            <a:off x="397565" y="1046922"/>
            <a:ext cx="11542644" cy="4810539"/>
          </a:xfrm>
        </p:spPr>
        <p:txBody>
          <a:bodyPr/>
          <a:lstStyle/>
          <a:p>
            <a:pPr marL="0" indent="0">
              <a:buNone/>
            </a:pPr>
            <a:r>
              <a:rPr lang="fr-FR" sz="3600" b="1" dirty="0">
                <a:latin typeface="CenturyGothic,Bold"/>
              </a:rPr>
              <a:t>Calendrier des activités :</a:t>
            </a:r>
          </a:p>
          <a:p>
            <a:endParaRPr lang="fr-FR" sz="3600" b="1" dirty="0">
              <a:latin typeface="CenturyGothic,Bold"/>
            </a:endParaRPr>
          </a:p>
          <a:p>
            <a:pPr marL="0" indent="0">
              <a:buNone/>
            </a:pPr>
            <a:endParaRPr lang="fr-FR" b="1" dirty="0">
              <a:latin typeface="CenturyGothic,Bold"/>
            </a:endParaRPr>
          </a:p>
          <a:p>
            <a:endParaRPr lang="fr-FR" b="1" dirty="0">
              <a:latin typeface="CenturyGothic,Bold"/>
            </a:endParaRPr>
          </a:p>
          <a:p>
            <a:endParaRPr lang="fr-FR" b="1" dirty="0">
              <a:latin typeface="CenturyGothic,Bold"/>
            </a:endParaRPr>
          </a:p>
          <a:p>
            <a:pPr marL="0" indent="0">
              <a:buNone/>
            </a:pPr>
            <a:endParaRPr lang="fr-FR" dirty="0"/>
          </a:p>
        </p:txBody>
      </p:sp>
      <p:graphicFrame>
        <p:nvGraphicFramePr>
          <p:cNvPr id="4" name="Tableau 3">
            <a:extLst>
              <a:ext uri="{FF2B5EF4-FFF2-40B4-BE49-F238E27FC236}">
                <a16:creationId xmlns:a16="http://schemas.microsoft.com/office/drawing/2014/main" id="{6695820D-C9D8-4A35-9806-7D7423CAF163}"/>
              </a:ext>
            </a:extLst>
          </p:cNvPr>
          <p:cNvGraphicFramePr>
            <a:graphicFrameLocks noGrp="1"/>
          </p:cNvGraphicFramePr>
          <p:nvPr>
            <p:extLst>
              <p:ext uri="{D42A27DB-BD31-4B8C-83A1-F6EECF244321}">
                <p14:modId xmlns:p14="http://schemas.microsoft.com/office/powerpoint/2010/main" val="321790074"/>
              </p:ext>
            </p:extLst>
          </p:nvPr>
        </p:nvGraphicFramePr>
        <p:xfrm>
          <a:off x="450573" y="1912361"/>
          <a:ext cx="11555895" cy="3259309"/>
        </p:xfrm>
        <a:graphic>
          <a:graphicData uri="http://schemas.openxmlformats.org/drawingml/2006/table">
            <a:tbl>
              <a:tblPr firstRow="1" bandRow="1">
                <a:tableStyleId>{5C22544A-7EE6-4342-B048-85BDC9FD1C3A}</a:tableStyleId>
              </a:tblPr>
              <a:tblGrid>
                <a:gridCol w="5844208">
                  <a:extLst>
                    <a:ext uri="{9D8B030D-6E8A-4147-A177-3AD203B41FA5}">
                      <a16:colId xmlns:a16="http://schemas.microsoft.com/office/drawing/2014/main" val="1272395461"/>
                    </a:ext>
                  </a:extLst>
                </a:gridCol>
                <a:gridCol w="5711687">
                  <a:extLst>
                    <a:ext uri="{9D8B030D-6E8A-4147-A177-3AD203B41FA5}">
                      <a16:colId xmlns:a16="http://schemas.microsoft.com/office/drawing/2014/main" val="2685137551"/>
                    </a:ext>
                  </a:extLst>
                </a:gridCol>
              </a:tblGrid>
              <a:tr h="844091">
                <a:tc>
                  <a:txBody>
                    <a:bodyPr/>
                    <a:lstStyle/>
                    <a:p>
                      <a:r>
                        <a:rPr lang="fr-FR" sz="3200" b="1" dirty="0">
                          <a:latin typeface="CenturyGothic,Bold"/>
                        </a:rPr>
                        <a:t>Activité</a:t>
                      </a:r>
                      <a:endParaRPr lang="fr-FR" sz="3200" dirty="0"/>
                    </a:p>
                  </a:txBody>
                  <a:tcPr marL="100584" marR="100584"/>
                </a:tc>
                <a:tc>
                  <a:txBody>
                    <a:bodyPr/>
                    <a:lstStyle/>
                    <a:p>
                      <a:r>
                        <a:rPr lang="fr-FR" sz="3200" b="1" dirty="0">
                          <a:latin typeface="CenturyGothic,Bold"/>
                        </a:rPr>
                        <a:t>Période de réalisation</a:t>
                      </a:r>
                      <a:endParaRPr lang="fr-FR" sz="3200" dirty="0"/>
                    </a:p>
                  </a:txBody>
                  <a:tcPr marL="100584" marR="100584"/>
                </a:tc>
                <a:extLst>
                  <a:ext uri="{0D108BD9-81ED-4DB2-BD59-A6C34878D82A}">
                    <a16:rowId xmlns:a16="http://schemas.microsoft.com/office/drawing/2014/main" val="3944074770"/>
                  </a:ext>
                </a:extLst>
              </a:tr>
              <a:tr h="1443712">
                <a:tc>
                  <a:txBody>
                    <a:bodyPr/>
                    <a:lstStyle/>
                    <a:p>
                      <a:pPr algn="l"/>
                      <a:r>
                        <a:rPr lang="fr-FR" sz="3200" b="0" i="0" u="none" strike="noStrike" baseline="0" dirty="0">
                          <a:latin typeface="CenturyGothic"/>
                        </a:rPr>
                        <a:t>Reprendre les activités citées dans le chapitre « cadre logique »</a:t>
                      </a:r>
                      <a:endParaRPr lang="fr-FR" sz="3200" dirty="0"/>
                    </a:p>
                  </a:txBody>
                  <a:tcPr marL="100584" marR="100584"/>
                </a:tc>
                <a:tc>
                  <a:txBody>
                    <a:bodyPr/>
                    <a:lstStyle/>
                    <a:p>
                      <a:pPr algn="l"/>
                      <a:r>
                        <a:rPr lang="fr-FR" sz="3200" b="0" i="0" u="none" strike="noStrike" baseline="0" dirty="0">
                          <a:latin typeface="CenturyGothic"/>
                        </a:rPr>
                        <a:t>Indiquez la durée et la date</a:t>
                      </a:r>
                    </a:p>
                    <a:p>
                      <a:pPr algn="l"/>
                      <a:r>
                        <a:rPr lang="fr-FR" sz="3200" b="0" i="0" u="none" strike="noStrike" baseline="0" dirty="0">
                          <a:latin typeface="CenturyGothic"/>
                        </a:rPr>
                        <a:t>prévisionnelle (semaines / mois)</a:t>
                      </a:r>
                      <a:endParaRPr lang="fr-FR" sz="3200" dirty="0"/>
                    </a:p>
                  </a:txBody>
                  <a:tcPr marL="100584" marR="100584"/>
                </a:tc>
                <a:extLst>
                  <a:ext uri="{0D108BD9-81ED-4DB2-BD59-A6C34878D82A}">
                    <a16:rowId xmlns:a16="http://schemas.microsoft.com/office/drawing/2014/main" val="1349088288"/>
                  </a:ext>
                </a:extLst>
              </a:tr>
              <a:tr h="860738">
                <a:tc>
                  <a:txBody>
                    <a:bodyPr/>
                    <a:lstStyle/>
                    <a:p>
                      <a:endParaRPr lang="fr-FR"/>
                    </a:p>
                  </a:txBody>
                  <a:tcPr marL="100584" marR="100584"/>
                </a:tc>
                <a:tc>
                  <a:txBody>
                    <a:bodyPr/>
                    <a:lstStyle/>
                    <a:p>
                      <a:endParaRPr lang="fr-FR" dirty="0"/>
                    </a:p>
                  </a:txBody>
                  <a:tcPr marL="100584" marR="100584"/>
                </a:tc>
                <a:extLst>
                  <a:ext uri="{0D108BD9-81ED-4DB2-BD59-A6C34878D82A}">
                    <a16:rowId xmlns:a16="http://schemas.microsoft.com/office/drawing/2014/main" val="1421756685"/>
                  </a:ext>
                </a:extLst>
              </a:tr>
            </a:tbl>
          </a:graphicData>
        </a:graphic>
      </p:graphicFrame>
    </p:spTree>
    <p:extLst>
      <p:ext uri="{BB962C8B-B14F-4D97-AF65-F5344CB8AC3E}">
        <p14:creationId xmlns:p14="http://schemas.microsoft.com/office/powerpoint/2010/main" val="192726873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8BD7382-E675-432F-A7D4-CC1CA19050A2}"/>
              </a:ext>
            </a:extLst>
          </p:cNvPr>
          <p:cNvSpPr>
            <a:spLocks noGrp="1"/>
          </p:cNvSpPr>
          <p:nvPr>
            <p:ph type="title"/>
          </p:nvPr>
        </p:nvSpPr>
        <p:spPr>
          <a:xfrm>
            <a:off x="838200" y="320260"/>
            <a:ext cx="10515600" cy="721553"/>
          </a:xfrm>
        </p:spPr>
        <p:txBody>
          <a:bodyPr/>
          <a:lstStyle/>
          <a:p>
            <a:r>
              <a:rPr lang="fr-FR" b="1" dirty="0">
                <a:solidFill>
                  <a:srgbClr val="0070C0"/>
                </a:solidFill>
                <a:latin typeface="CenturyGothic,Bold"/>
              </a:rPr>
              <a:t>MONTAGE FINANCIER DU PROJET</a:t>
            </a:r>
            <a:endParaRPr lang="fr-FR" dirty="0">
              <a:solidFill>
                <a:srgbClr val="0070C0"/>
              </a:solidFill>
            </a:endParaRPr>
          </a:p>
        </p:txBody>
      </p:sp>
      <p:sp>
        <p:nvSpPr>
          <p:cNvPr id="3" name="Espace réservé du contenu 2">
            <a:extLst>
              <a:ext uri="{FF2B5EF4-FFF2-40B4-BE49-F238E27FC236}">
                <a16:creationId xmlns:a16="http://schemas.microsoft.com/office/drawing/2014/main" id="{E660F1A5-3F2F-436E-924C-B76017576CBC}"/>
              </a:ext>
            </a:extLst>
          </p:cNvPr>
          <p:cNvSpPr>
            <a:spLocks noGrp="1"/>
          </p:cNvSpPr>
          <p:nvPr>
            <p:ph idx="1"/>
          </p:nvPr>
        </p:nvSpPr>
        <p:spPr>
          <a:xfrm>
            <a:off x="477077" y="1351722"/>
            <a:ext cx="11502887" cy="5367130"/>
          </a:xfrm>
        </p:spPr>
        <p:txBody>
          <a:bodyPr>
            <a:normAutofit/>
          </a:bodyPr>
          <a:lstStyle/>
          <a:p>
            <a:pPr>
              <a:spcAft>
                <a:spcPts val="1200"/>
              </a:spcAft>
            </a:pPr>
            <a:r>
              <a:rPr lang="fr-FR" sz="3600" b="1" dirty="0">
                <a:latin typeface="CenturyGothic,Bold"/>
              </a:rPr>
              <a:t>Budget total : </a:t>
            </a:r>
            <a:r>
              <a:rPr lang="fr-FR" sz="3600" dirty="0">
                <a:latin typeface="CenturyGothic"/>
              </a:rPr>
              <a:t>incluant votre participation, celle des bénéficiaires, d’éventuels autres bailleurs ainsi que le montant recherché.</a:t>
            </a:r>
          </a:p>
          <a:p>
            <a:pPr>
              <a:spcAft>
                <a:spcPts val="1200"/>
              </a:spcAft>
            </a:pPr>
            <a:r>
              <a:rPr lang="fr-FR" sz="3600" b="1" dirty="0">
                <a:latin typeface="CenturyGothic,Bold"/>
              </a:rPr>
              <a:t>Répartition des dépenses par activité : </a:t>
            </a:r>
            <a:r>
              <a:rPr lang="fr-FR" sz="3600" dirty="0">
                <a:latin typeface="CenturyGothic"/>
              </a:rPr>
              <a:t>reprenez les activités définies avec les détail des moyens nécessaires et chiffrez leur coût.</a:t>
            </a:r>
          </a:p>
          <a:p>
            <a:pPr>
              <a:spcAft>
                <a:spcPts val="1200"/>
              </a:spcAft>
            </a:pPr>
            <a:r>
              <a:rPr lang="fr-FR" sz="3600" b="1" dirty="0">
                <a:latin typeface="CenturyGothic,Bold"/>
              </a:rPr>
              <a:t>Financements : </a:t>
            </a:r>
            <a:r>
              <a:rPr lang="fr-FR" sz="3600" dirty="0">
                <a:latin typeface="CenturyGothic"/>
              </a:rPr>
              <a:t>Comment allez vous réunir la participation demandée ? Auprès de qui ? Avez-vous déjà d’autres financements pour ce projet ? Lesquels ?</a:t>
            </a:r>
            <a:endParaRPr lang="fr-FR" sz="3600" dirty="0"/>
          </a:p>
        </p:txBody>
      </p:sp>
    </p:spTree>
    <p:extLst>
      <p:ext uri="{BB962C8B-B14F-4D97-AF65-F5344CB8AC3E}">
        <p14:creationId xmlns:p14="http://schemas.microsoft.com/office/powerpoint/2010/main" val="337919057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4BD395-F217-4E9E-8BA3-BFB17C06DB41}"/>
              </a:ext>
            </a:extLst>
          </p:cNvPr>
          <p:cNvSpPr>
            <a:spLocks noGrp="1"/>
          </p:cNvSpPr>
          <p:nvPr>
            <p:ph type="title"/>
          </p:nvPr>
        </p:nvSpPr>
        <p:spPr>
          <a:xfrm>
            <a:off x="838200" y="126586"/>
            <a:ext cx="10515600" cy="695049"/>
          </a:xfrm>
        </p:spPr>
        <p:txBody>
          <a:bodyPr>
            <a:normAutofit/>
          </a:bodyPr>
          <a:lstStyle/>
          <a:p>
            <a:r>
              <a:rPr lang="fr-FR" b="1" dirty="0">
                <a:solidFill>
                  <a:srgbClr val="0070C0"/>
                </a:solidFill>
                <a:latin typeface="CenturyGothic,Bold"/>
              </a:rPr>
              <a:t>Tableau récapitulatif du montage financier</a:t>
            </a:r>
            <a:endParaRPr lang="fr-FR" dirty="0">
              <a:solidFill>
                <a:srgbClr val="0070C0"/>
              </a:solidFill>
            </a:endParaRPr>
          </a:p>
        </p:txBody>
      </p:sp>
      <p:graphicFrame>
        <p:nvGraphicFramePr>
          <p:cNvPr id="4" name="Espace réservé du contenu 3">
            <a:extLst>
              <a:ext uri="{FF2B5EF4-FFF2-40B4-BE49-F238E27FC236}">
                <a16:creationId xmlns:a16="http://schemas.microsoft.com/office/drawing/2014/main" id="{247D8CA0-5C44-40F3-BFDA-00CD52FDD282}"/>
              </a:ext>
            </a:extLst>
          </p:cNvPr>
          <p:cNvGraphicFramePr>
            <a:graphicFrameLocks noGrp="1"/>
          </p:cNvGraphicFramePr>
          <p:nvPr>
            <p:ph idx="1"/>
            <p:extLst>
              <p:ext uri="{D42A27DB-BD31-4B8C-83A1-F6EECF244321}">
                <p14:modId xmlns:p14="http://schemas.microsoft.com/office/powerpoint/2010/main" val="3863392814"/>
              </p:ext>
            </p:extLst>
          </p:nvPr>
        </p:nvGraphicFramePr>
        <p:xfrm>
          <a:off x="318120" y="1060863"/>
          <a:ext cx="11489568" cy="3144773"/>
        </p:xfrm>
        <a:graphic>
          <a:graphicData uri="http://schemas.openxmlformats.org/drawingml/2006/table">
            <a:tbl>
              <a:tblPr firstRow="1" bandRow="1">
                <a:tableStyleId>{5C22544A-7EE6-4342-B048-85BDC9FD1C3A}</a:tableStyleId>
              </a:tblPr>
              <a:tblGrid>
                <a:gridCol w="2045821">
                  <a:extLst>
                    <a:ext uri="{9D8B030D-6E8A-4147-A177-3AD203B41FA5}">
                      <a16:colId xmlns:a16="http://schemas.microsoft.com/office/drawing/2014/main" val="3509997501"/>
                    </a:ext>
                  </a:extLst>
                </a:gridCol>
                <a:gridCol w="1734565">
                  <a:extLst>
                    <a:ext uri="{9D8B030D-6E8A-4147-A177-3AD203B41FA5}">
                      <a16:colId xmlns:a16="http://schemas.microsoft.com/office/drawing/2014/main" val="38022857"/>
                    </a:ext>
                  </a:extLst>
                </a:gridCol>
                <a:gridCol w="1423234">
                  <a:extLst>
                    <a:ext uri="{9D8B030D-6E8A-4147-A177-3AD203B41FA5}">
                      <a16:colId xmlns:a16="http://schemas.microsoft.com/office/drawing/2014/main" val="2203968076"/>
                    </a:ext>
                  </a:extLst>
                </a:gridCol>
                <a:gridCol w="1274980">
                  <a:extLst>
                    <a:ext uri="{9D8B030D-6E8A-4147-A177-3AD203B41FA5}">
                      <a16:colId xmlns:a16="http://schemas.microsoft.com/office/drawing/2014/main" val="4017258021"/>
                    </a:ext>
                  </a:extLst>
                </a:gridCol>
                <a:gridCol w="1438058">
                  <a:extLst>
                    <a:ext uri="{9D8B030D-6E8A-4147-A177-3AD203B41FA5}">
                      <a16:colId xmlns:a16="http://schemas.microsoft.com/office/drawing/2014/main" val="3282488954"/>
                    </a:ext>
                  </a:extLst>
                </a:gridCol>
                <a:gridCol w="1853168">
                  <a:extLst>
                    <a:ext uri="{9D8B030D-6E8A-4147-A177-3AD203B41FA5}">
                      <a16:colId xmlns:a16="http://schemas.microsoft.com/office/drawing/2014/main" val="1843967760"/>
                    </a:ext>
                  </a:extLst>
                </a:gridCol>
                <a:gridCol w="1719742">
                  <a:extLst>
                    <a:ext uri="{9D8B030D-6E8A-4147-A177-3AD203B41FA5}">
                      <a16:colId xmlns:a16="http://schemas.microsoft.com/office/drawing/2014/main" val="3866573621"/>
                    </a:ext>
                  </a:extLst>
                </a:gridCol>
              </a:tblGrid>
              <a:tr h="1195613">
                <a:tc rowSpan="2">
                  <a:txBody>
                    <a:bodyPr/>
                    <a:lstStyle/>
                    <a:p>
                      <a:pPr algn="ctr"/>
                      <a:r>
                        <a:rPr lang="fr-FR" sz="2400" b="1" i="0" u="none" strike="noStrike" baseline="0" dirty="0">
                          <a:latin typeface="CenturyGothic,Bold"/>
                        </a:rPr>
                        <a:t>Tableau récapitulatif du montage financier</a:t>
                      </a:r>
                      <a:endParaRPr lang="fr-FR" sz="2400" dirty="0"/>
                    </a:p>
                  </a:txBody>
                  <a:tcPr anchor="ctr"/>
                </a:tc>
                <a:tc rowSpan="2">
                  <a:txBody>
                    <a:bodyPr/>
                    <a:lstStyle/>
                    <a:p>
                      <a:pPr algn="ctr"/>
                      <a:r>
                        <a:rPr lang="fr-FR" sz="2400" dirty="0"/>
                        <a:t>Budget total nécessaire</a:t>
                      </a:r>
                    </a:p>
                  </a:txBody>
                  <a:tcPr anchor="ctr"/>
                </a:tc>
                <a:tc gridSpan="3">
                  <a:txBody>
                    <a:bodyPr/>
                    <a:lstStyle/>
                    <a:p>
                      <a:pPr algn="ctr"/>
                      <a:r>
                        <a:rPr lang="fr-FR" sz="2400" b="1" i="0" u="none" strike="noStrike" baseline="0" dirty="0">
                          <a:latin typeface="CenturyGothic,Bold"/>
                        </a:rPr>
                        <a:t>Participation du groupe</a:t>
                      </a:r>
                      <a:endParaRPr lang="fr-FR" sz="2400" dirty="0"/>
                    </a:p>
                  </a:txBody>
                  <a:tcPr anchor="ctr"/>
                </a:tc>
                <a:tc hMerge="1">
                  <a:txBody>
                    <a:bodyPr/>
                    <a:lstStyle/>
                    <a:p>
                      <a:endParaRPr lang="fr-FR" dirty="0"/>
                    </a:p>
                  </a:txBody>
                  <a:tcPr/>
                </a:tc>
                <a:tc hMerge="1">
                  <a:txBody>
                    <a:bodyPr/>
                    <a:lstStyle/>
                    <a:p>
                      <a:endParaRPr lang="fr-FR" dirty="0"/>
                    </a:p>
                  </a:txBody>
                  <a:tcPr/>
                </a:tc>
                <a:tc rowSpan="2">
                  <a:txBody>
                    <a:bodyPr/>
                    <a:lstStyle/>
                    <a:p>
                      <a:pPr algn="ctr"/>
                      <a:r>
                        <a:rPr lang="fr-FR" sz="2400" b="1" i="0" u="none" strike="noStrike" baseline="0" dirty="0">
                          <a:latin typeface="CenturyGothic,Bold"/>
                        </a:rPr>
                        <a:t>Apports</a:t>
                      </a:r>
                    </a:p>
                    <a:p>
                      <a:pPr algn="ctr"/>
                      <a:r>
                        <a:rPr lang="fr-FR" sz="2400" b="1" i="0" u="none" strike="noStrike" baseline="0" dirty="0">
                          <a:latin typeface="CenturyGothic,Bold"/>
                        </a:rPr>
                        <a:t>d’autres</a:t>
                      </a:r>
                    </a:p>
                    <a:p>
                      <a:pPr algn="ctr"/>
                      <a:r>
                        <a:rPr lang="fr-FR" sz="2400" b="1" i="0" u="none" strike="noStrike" baseline="0" dirty="0">
                          <a:latin typeface="CenturyGothic,Bold"/>
                        </a:rPr>
                        <a:t>partenaires</a:t>
                      </a:r>
                      <a:endParaRPr lang="fr-FR" sz="2400" dirty="0"/>
                    </a:p>
                  </a:txBody>
                  <a:tcPr anchor="ctr"/>
                </a:tc>
                <a:tc rowSpan="2">
                  <a:txBody>
                    <a:bodyPr/>
                    <a:lstStyle/>
                    <a:p>
                      <a:pPr algn="ctr"/>
                      <a:r>
                        <a:rPr lang="fr-FR" sz="2400" b="1" i="0" u="none" strike="noStrike" baseline="0" dirty="0">
                          <a:latin typeface="CenturyGothic,Bold"/>
                        </a:rPr>
                        <a:t>Montant</a:t>
                      </a:r>
                    </a:p>
                    <a:p>
                      <a:pPr algn="ctr"/>
                      <a:r>
                        <a:rPr lang="fr-FR" sz="2400" b="1" i="0" u="none" strike="noStrike" baseline="0" dirty="0">
                          <a:latin typeface="CenturyGothic,Bold"/>
                        </a:rPr>
                        <a:t>demandé</a:t>
                      </a:r>
                      <a:endParaRPr lang="fr-FR" sz="2400" dirty="0"/>
                    </a:p>
                  </a:txBody>
                  <a:tcPr anchor="ctr"/>
                </a:tc>
                <a:extLst>
                  <a:ext uri="{0D108BD9-81ED-4DB2-BD59-A6C34878D82A}">
                    <a16:rowId xmlns:a16="http://schemas.microsoft.com/office/drawing/2014/main" val="4154266480"/>
                  </a:ext>
                </a:extLst>
              </a:tr>
              <a:tr h="372990">
                <a:tc vMerge="1">
                  <a:txBody>
                    <a:bodyPr/>
                    <a:lstStyle/>
                    <a:p>
                      <a:endParaRPr lang="fr-FR" dirty="0"/>
                    </a:p>
                  </a:txBody>
                  <a:tcPr/>
                </a:tc>
                <a:tc vMerge="1">
                  <a:txBody>
                    <a:bodyPr/>
                    <a:lstStyle/>
                    <a:p>
                      <a:endParaRPr lang="fr-FR" dirty="0"/>
                    </a:p>
                  </a:txBody>
                  <a:tcPr/>
                </a:tc>
                <a:tc>
                  <a:txBody>
                    <a:bodyPr/>
                    <a:lstStyle/>
                    <a:p>
                      <a:pPr algn="ctr"/>
                      <a:r>
                        <a:rPr lang="fr-FR" sz="1800" b="1" i="0" u="none" strike="noStrike" baseline="0" dirty="0">
                          <a:latin typeface="CenturyGothic,Bold"/>
                        </a:rPr>
                        <a:t>Financière</a:t>
                      </a:r>
                      <a:endParaRPr lang="fr-FR" dirty="0"/>
                    </a:p>
                  </a:txBody>
                  <a:tcPr anchor="ctr"/>
                </a:tc>
                <a:tc>
                  <a:txBody>
                    <a:bodyPr/>
                    <a:lstStyle/>
                    <a:p>
                      <a:pPr algn="ctr"/>
                      <a:r>
                        <a:rPr lang="fr-FR" b="1" dirty="0"/>
                        <a:t>Bien</a:t>
                      </a:r>
                    </a:p>
                  </a:txBody>
                  <a:tcPr anchor="ctr"/>
                </a:tc>
                <a:tc>
                  <a:txBody>
                    <a:bodyPr/>
                    <a:lstStyle/>
                    <a:p>
                      <a:pPr algn="ctr"/>
                      <a:r>
                        <a:rPr lang="fr-FR" b="1" dirty="0"/>
                        <a:t>Autre</a:t>
                      </a:r>
                    </a:p>
                  </a:txBody>
                  <a:tcPr anchor="ctr"/>
                </a:tc>
                <a:tc vMerge="1">
                  <a:txBody>
                    <a:bodyPr/>
                    <a:lstStyle/>
                    <a:p>
                      <a:pPr algn="ctr"/>
                      <a:endParaRPr lang="fr-FR" dirty="0"/>
                    </a:p>
                  </a:txBody>
                  <a:tcPr anchor="ctr"/>
                </a:tc>
                <a:tc vMerge="1">
                  <a:txBody>
                    <a:bodyPr/>
                    <a:lstStyle/>
                    <a:p>
                      <a:pPr algn="ctr"/>
                      <a:endParaRPr lang="fr-FR" dirty="0"/>
                    </a:p>
                  </a:txBody>
                  <a:tcPr anchor="ctr"/>
                </a:tc>
                <a:extLst>
                  <a:ext uri="{0D108BD9-81ED-4DB2-BD59-A6C34878D82A}">
                    <a16:rowId xmlns:a16="http://schemas.microsoft.com/office/drawing/2014/main" val="2057569604"/>
                  </a:ext>
                </a:extLst>
              </a:tr>
              <a:tr h="372990">
                <a:tc>
                  <a:txBody>
                    <a:bodyPr/>
                    <a:lstStyle/>
                    <a:p>
                      <a:endParaRPr lang="fr-FR" dirty="0"/>
                    </a:p>
                  </a:txBody>
                  <a:tcPr/>
                </a:tc>
                <a:tc>
                  <a:txBody>
                    <a:bodyPr/>
                    <a:lstStyle/>
                    <a:p>
                      <a:endParaRPr lang="fr-FR" dirty="0"/>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extLst>
                  <a:ext uri="{0D108BD9-81ED-4DB2-BD59-A6C34878D82A}">
                    <a16:rowId xmlns:a16="http://schemas.microsoft.com/office/drawing/2014/main" val="2894808932"/>
                  </a:ext>
                </a:extLst>
              </a:tr>
              <a:tr h="372990">
                <a:tc>
                  <a:txBody>
                    <a:bodyPr/>
                    <a:lstStyle/>
                    <a:p>
                      <a:endParaRPr lang="fr-FR" dirty="0"/>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dirty="0"/>
                    </a:p>
                  </a:txBody>
                  <a:tcPr/>
                </a:tc>
                <a:tc>
                  <a:txBody>
                    <a:bodyPr/>
                    <a:lstStyle/>
                    <a:p>
                      <a:endParaRPr lang="fr-FR"/>
                    </a:p>
                  </a:txBody>
                  <a:tcPr/>
                </a:tc>
                <a:tc>
                  <a:txBody>
                    <a:bodyPr/>
                    <a:lstStyle/>
                    <a:p>
                      <a:endParaRPr lang="fr-FR"/>
                    </a:p>
                  </a:txBody>
                  <a:tcPr/>
                </a:tc>
                <a:extLst>
                  <a:ext uri="{0D108BD9-81ED-4DB2-BD59-A6C34878D82A}">
                    <a16:rowId xmlns:a16="http://schemas.microsoft.com/office/drawing/2014/main" val="1045424818"/>
                  </a:ext>
                </a:extLst>
              </a:tr>
              <a:tr h="372990">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extLst>
                  <a:ext uri="{0D108BD9-81ED-4DB2-BD59-A6C34878D82A}">
                    <a16:rowId xmlns:a16="http://schemas.microsoft.com/office/drawing/2014/main" val="2146650044"/>
                  </a:ext>
                </a:extLst>
              </a:tr>
              <a:tr h="372990">
                <a:tc>
                  <a:txBody>
                    <a:bodyPr/>
                    <a:lstStyle/>
                    <a:p>
                      <a:r>
                        <a:rPr lang="fr-FR" sz="2400" b="1" dirty="0"/>
                        <a:t>TOTAL</a:t>
                      </a: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a:p>
                  </a:txBody>
                  <a:tcPr/>
                </a:tc>
                <a:tc>
                  <a:txBody>
                    <a:bodyPr/>
                    <a:lstStyle/>
                    <a:p>
                      <a:endParaRPr lang="fr-FR" dirty="0"/>
                    </a:p>
                  </a:txBody>
                  <a:tcPr/>
                </a:tc>
                <a:extLst>
                  <a:ext uri="{0D108BD9-81ED-4DB2-BD59-A6C34878D82A}">
                    <a16:rowId xmlns:a16="http://schemas.microsoft.com/office/drawing/2014/main" val="1943181425"/>
                  </a:ext>
                </a:extLst>
              </a:tr>
            </a:tbl>
          </a:graphicData>
        </a:graphic>
      </p:graphicFrame>
    </p:spTree>
    <p:extLst>
      <p:ext uri="{BB962C8B-B14F-4D97-AF65-F5344CB8AC3E}">
        <p14:creationId xmlns:p14="http://schemas.microsoft.com/office/powerpoint/2010/main" val="2494631018"/>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6F6DF75-8E69-45E6-811D-B9CA54108F51}"/>
              </a:ext>
            </a:extLst>
          </p:cNvPr>
          <p:cNvSpPr>
            <a:spLocks noGrp="1"/>
          </p:cNvSpPr>
          <p:nvPr>
            <p:ph type="title"/>
          </p:nvPr>
        </p:nvSpPr>
        <p:spPr>
          <a:xfrm>
            <a:off x="732183" y="206099"/>
            <a:ext cx="10515600" cy="681797"/>
          </a:xfrm>
        </p:spPr>
        <p:txBody>
          <a:bodyPr>
            <a:noAutofit/>
          </a:bodyPr>
          <a:lstStyle/>
          <a:p>
            <a:r>
              <a:rPr lang="fr-FR" b="1" dirty="0">
                <a:solidFill>
                  <a:srgbClr val="0070C0"/>
                </a:solidFill>
                <a:latin typeface="CenturyGothic,Bold"/>
              </a:rPr>
              <a:t>Perspectives à long terme</a:t>
            </a:r>
            <a:endParaRPr lang="fr-FR" dirty="0">
              <a:solidFill>
                <a:srgbClr val="0070C0"/>
              </a:solidFill>
            </a:endParaRPr>
          </a:p>
        </p:txBody>
      </p:sp>
      <p:sp>
        <p:nvSpPr>
          <p:cNvPr id="3" name="Espace réservé du contenu 2">
            <a:extLst>
              <a:ext uri="{FF2B5EF4-FFF2-40B4-BE49-F238E27FC236}">
                <a16:creationId xmlns:a16="http://schemas.microsoft.com/office/drawing/2014/main" id="{7239A7EE-F366-467B-8A15-A58701598323}"/>
              </a:ext>
            </a:extLst>
          </p:cNvPr>
          <p:cNvSpPr>
            <a:spLocks noGrp="1"/>
          </p:cNvSpPr>
          <p:nvPr>
            <p:ph idx="1"/>
          </p:nvPr>
        </p:nvSpPr>
        <p:spPr>
          <a:xfrm>
            <a:off x="258417" y="1258955"/>
            <a:ext cx="11675166" cy="5392945"/>
          </a:xfrm>
        </p:spPr>
        <p:txBody>
          <a:bodyPr>
            <a:normAutofit/>
          </a:bodyPr>
          <a:lstStyle/>
          <a:p>
            <a:pPr>
              <a:spcAft>
                <a:spcPts val="1800"/>
              </a:spcAft>
            </a:pPr>
            <a:r>
              <a:rPr lang="fr-FR" sz="3600" dirty="0">
                <a:latin typeface="CenturyGothic"/>
              </a:rPr>
              <a:t>Comment allez vous faire durer votre projet ? </a:t>
            </a:r>
          </a:p>
          <a:p>
            <a:pPr>
              <a:spcAft>
                <a:spcPts val="1800"/>
              </a:spcAft>
            </a:pPr>
            <a:r>
              <a:rPr lang="fr-FR" sz="3600" dirty="0">
                <a:latin typeface="CenturyGothic"/>
              </a:rPr>
              <a:t>Quelle organisation allez vous mettre en place pour assurer le bon fonctionnement du projet une fois le financement terminé ?</a:t>
            </a:r>
          </a:p>
          <a:p>
            <a:pPr>
              <a:spcAft>
                <a:spcPts val="3600"/>
              </a:spcAft>
            </a:pPr>
            <a:r>
              <a:rPr lang="fr-FR" sz="3600" dirty="0">
                <a:latin typeface="CenturyGothic"/>
              </a:rPr>
              <a:t>Quelles sont les ressources sur lesquelles vous pouvez raisonnablement compter ?</a:t>
            </a:r>
          </a:p>
          <a:p>
            <a:pPr>
              <a:spcAft>
                <a:spcPts val="1800"/>
              </a:spcAft>
            </a:pPr>
            <a:r>
              <a:rPr lang="fr-FR" sz="3600" dirty="0">
                <a:latin typeface="CenturyGothic"/>
              </a:rPr>
              <a:t>Comment seront-elles réparties ? Seront-elles suffisantes pour couvrir les frais de fonctionnement et de suivi ?</a:t>
            </a:r>
            <a:endParaRPr lang="fr-FR" sz="3600" dirty="0"/>
          </a:p>
        </p:txBody>
      </p:sp>
      <p:sp>
        <p:nvSpPr>
          <p:cNvPr id="4" name="Flèche : bas 3">
            <a:extLst>
              <a:ext uri="{FF2B5EF4-FFF2-40B4-BE49-F238E27FC236}">
                <a16:creationId xmlns:a16="http://schemas.microsoft.com/office/drawing/2014/main" id="{358C0C89-48E1-4E82-83D8-DB727D6725F3}"/>
              </a:ext>
            </a:extLst>
          </p:cNvPr>
          <p:cNvSpPr/>
          <p:nvPr/>
        </p:nvSpPr>
        <p:spPr>
          <a:xfrm>
            <a:off x="6096000" y="4929809"/>
            <a:ext cx="834887" cy="5168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07161793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21B171-56EF-4CFC-AB52-8ECB4A92879D}"/>
              </a:ext>
            </a:extLst>
          </p:cNvPr>
          <p:cNvSpPr>
            <a:spLocks noGrp="1"/>
          </p:cNvSpPr>
          <p:nvPr>
            <p:ph type="title"/>
          </p:nvPr>
        </p:nvSpPr>
        <p:spPr>
          <a:xfrm>
            <a:off x="165652" y="228944"/>
            <a:ext cx="11860695" cy="1427577"/>
          </a:xfrm>
        </p:spPr>
        <p:txBody>
          <a:bodyPr>
            <a:normAutofit fontScale="90000"/>
          </a:bodyPr>
          <a:lstStyle/>
          <a:p>
            <a:pPr algn="ctr"/>
            <a:br>
              <a:rPr lang="fr-FR" sz="3100" dirty="0"/>
            </a:br>
            <a:r>
              <a:rPr lang="fr-FR" b="1" dirty="0">
                <a:solidFill>
                  <a:srgbClr val="0070C0"/>
                </a:solidFill>
                <a:latin typeface="+mn-lt"/>
              </a:rPr>
              <a:t>Pour gérer son projet (dès que le financement est requis), il y a nécessité d’établir </a:t>
            </a:r>
            <a:br>
              <a:rPr lang="fr-FR" dirty="0"/>
            </a:br>
            <a:endParaRPr lang="fr-FR" dirty="0"/>
          </a:p>
        </p:txBody>
      </p:sp>
      <p:sp>
        <p:nvSpPr>
          <p:cNvPr id="3" name="Espace réservé du contenu 2">
            <a:extLst>
              <a:ext uri="{FF2B5EF4-FFF2-40B4-BE49-F238E27FC236}">
                <a16:creationId xmlns:a16="http://schemas.microsoft.com/office/drawing/2014/main" id="{B065D460-96AC-4E04-80F0-53AEAC775D44}"/>
              </a:ext>
            </a:extLst>
          </p:cNvPr>
          <p:cNvSpPr>
            <a:spLocks noGrp="1"/>
          </p:cNvSpPr>
          <p:nvPr>
            <p:ph idx="1"/>
          </p:nvPr>
        </p:nvSpPr>
        <p:spPr>
          <a:xfrm>
            <a:off x="319708" y="1862070"/>
            <a:ext cx="11552582" cy="4618243"/>
          </a:xfrm>
        </p:spPr>
        <p:txBody>
          <a:bodyPr>
            <a:normAutofit fontScale="25000" lnSpcReduction="20000"/>
          </a:bodyPr>
          <a:lstStyle/>
          <a:p>
            <a:pPr marL="0" indent="0">
              <a:spcAft>
                <a:spcPts val="1800"/>
              </a:spcAft>
              <a:buNone/>
            </a:pPr>
            <a:br>
              <a:rPr lang="fr-FR" dirty="0"/>
            </a:br>
            <a:r>
              <a:rPr lang="fr-FR" sz="14400" b="1" dirty="0"/>
              <a:t>1.</a:t>
            </a:r>
            <a:r>
              <a:rPr lang="fr-FR" sz="14400" dirty="0"/>
              <a:t> Le cahier des charges</a:t>
            </a:r>
          </a:p>
          <a:p>
            <a:pPr marL="0" indent="0">
              <a:spcAft>
                <a:spcPts val="1800"/>
              </a:spcAft>
              <a:buNone/>
            </a:pPr>
            <a:r>
              <a:rPr lang="fr-FR" sz="14400" b="1" dirty="0"/>
              <a:t>2.</a:t>
            </a:r>
            <a:r>
              <a:rPr lang="fr-FR" sz="14400" dirty="0"/>
              <a:t> La note de cadrage</a:t>
            </a:r>
          </a:p>
          <a:p>
            <a:pPr marL="0" indent="0">
              <a:spcAft>
                <a:spcPts val="1800"/>
              </a:spcAft>
              <a:buNone/>
            </a:pPr>
            <a:r>
              <a:rPr lang="fr-FR" sz="14400" b="1" dirty="0"/>
              <a:t>3. </a:t>
            </a:r>
            <a:r>
              <a:rPr lang="fr-FR" sz="14400" dirty="0"/>
              <a:t>Le descriptif du projet</a:t>
            </a:r>
          </a:p>
          <a:p>
            <a:pPr marL="0" indent="0">
              <a:spcAft>
                <a:spcPts val="1800"/>
              </a:spcAft>
              <a:buNone/>
            </a:pPr>
            <a:r>
              <a:rPr lang="fr-FR" sz="14400" b="1" dirty="0"/>
              <a:t>4.</a:t>
            </a:r>
            <a:r>
              <a:rPr lang="fr-FR" sz="14400" dirty="0"/>
              <a:t> Des rapports d’étape (ou rapports d’avancement)</a:t>
            </a:r>
          </a:p>
          <a:p>
            <a:pPr marL="0" indent="0">
              <a:spcAft>
                <a:spcPts val="1800"/>
              </a:spcAft>
              <a:buNone/>
            </a:pPr>
            <a:r>
              <a:rPr lang="fr-FR" sz="14400" b="1" dirty="0"/>
              <a:t>5.</a:t>
            </a:r>
            <a:r>
              <a:rPr lang="fr-FR" sz="14400" dirty="0"/>
              <a:t> L’état budgétaire</a:t>
            </a:r>
          </a:p>
          <a:p>
            <a:pPr marL="0" indent="0">
              <a:spcAft>
                <a:spcPts val="1800"/>
              </a:spcAft>
              <a:buNone/>
            </a:pPr>
            <a:r>
              <a:rPr lang="fr-FR" sz="14400" b="1" dirty="0"/>
              <a:t>6.</a:t>
            </a:r>
            <a:r>
              <a:rPr lang="fr-FR" sz="14400" dirty="0"/>
              <a:t> Le document de synthèse</a:t>
            </a:r>
          </a:p>
          <a:p>
            <a:pPr marL="0" indent="0">
              <a:buNone/>
            </a:pPr>
            <a:endParaRPr lang="fr-FR" dirty="0"/>
          </a:p>
          <a:p>
            <a:pPr marL="0" indent="0">
              <a:buNone/>
            </a:pPr>
            <a:endParaRPr lang="fr-FR" dirty="0"/>
          </a:p>
        </p:txBody>
      </p:sp>
    </p:spTree>
    <p:extLst>
      <p:ext uri="{BB962C8B-B14F-4D97-AF65-F5344CB8AC3E}">
        <p14:creationId xmlns:p14="http://schemas.microsoft.com/office/powerpoint/2010/main" val="3551746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03512" y="260648"/>
            <a:ext cx="8712968" cy="6408712"/>
          </a:xfrm>
        </p:spPr>
        <p:txBody>
          <a:bodyPr>
            <a:normAutofit/>
          </a:bodyPr>
          <a:lstStyle/>
          <a:p>
            <a:pPr>
              <a:buNone/>
            </a:pPr>
            <a:r>
              <a:rPr lang="fr-FR" dirty="0"/>
              <a:t> </a:t>
            </a:r>
            <a:r>
              <a:rPr lang="fr-FR" b="1" dirty="0"/>
              <a:t>3.3 – Présentation du Projet </a:t>
            </a:r>
            <a:endParaRPr lang="fr-FR" dirty="0"/>
          </a:p>
          <a:p>
            <a:pPr>
              <a:buNone/>
            </a:pPr>
            <a:r>
              <a:rPr lang="fr-FR" i="1" dirty="0"/>
              <a:t>3.3.1 – Objectifs globaux</a:t>
            </a:r>
            <a:endParaRPr lang="fr-FR" dirty="0"/>
          </a:p>
          <a:p>
            <a:pPr>
              <a:buNone/>
            </a:pPr>
            <a:r>
              <a:rPr lang="fr-FR" i="1" dirty="0"/>
              <a:t>3.3.2 – Objectifs spécifiques</a:t>
            </a:r>
            <a:endParaRPr lang="fr-FR" dirty="0"/>
          </a:p>
          <a:p>
            <a:pPr>
              <a:buNone/>
            </a:pPr>
            <a:r>
              <a:rPr lang="fr-FR" i="1" dirty="0"/>
              <a:t>3.3.3 – Résultats (R1 ; R2 ; R3…     Rn)</a:t>
            </a:r>
            <a:endParaRPr lang="fr-FR" dirty="0"/>
          </a:p>
          <a:p>
            <a:pPr>
              <a:buNone/>
            </a:pPr>
            <a:r>
              <a:rPr lang="fr-FR" i="1" dirty="0"/>
              <a:t>33.4 – Actions / Activités</a:t>
            </a:r>
          </a:p>
          <a:p>
            <a:pPr>
              <a:buNone/>
            </a:pPr>
            <a:endParaRPr lang="fr-FR" i="1" dirty="0"/>
          </a:p>
          <a:p>
            <a:pPr>
              <a:buNone/>
            </a:pPr>
            <a:endParaRPr lang="fr-FR" dirty="0"/>
          </a:p>
        </p:txBody>
      </p:sp>
      <p:pic>
        <p:nvPicPr>
          <p:cNvPr id="4" name="Picture 2"/>
          <p:cNvPicPr>
            <a:picLocks noChangeAspect="1" noChangeArrowheads="1"/>
          </p:cNvPicPr>
          <p:nvPr/>
        </p:nvPicPr>
        <p:blipFill>
          <a:blip r:embed="rId2" cstate="print"/>
          <a:srcRect l="12054" r="9595" b="13660"/>
          <a:stretch>
            <a:fillRect/>
          </a:stretch>
        </p:blipFill>
        <p:spPr bwMode="auto">
          <a:xfrm>
            <a:off x="1991544" y="3356992"/>
            <a:ext cx="7776864" cy="2991101"/>
          </a:xfrm>
          <a:prstGeom prst="rect">
            <a:avLst/>
          </a:prstGeom>
          <a:noFill/>
          <a:ln w="9525">
            <a:noFill/>
            <a:miter lim="800000"/>
            <a:headEnd/>
            <a:tailEnd/>
          </a:ln>
          <a:effectLst/>
        </p:spPr>
      </p:pic>
      <p:sp>
        <p:nvSpPr>
          <p:cNvPr id="5" name="Espace réservé du numéro de diapositive 4"/>
          <p:cNvSpPr>
            <a:spLocks noGrp="1"/>
          </p:cNvSpPr>
          <p:nvPr>
            <p:ph type="sldNum" sz="quarter" idx="12"/>
          </p:nvPr>
        </p:nvSpPr>
        <p:spPr/>
        <p:txBody>
          <a:bodyPr/>
          <a:lstStyle/>
          <a:p>
            <a:fld id="{E7EEB410-78F9-44DA-87F2-EB3D7FB01EBE}" type="slidenum">
              <a:rPr lang="fr-FR" smtClean="0"/>
              <a:pPr/>
              <a:t>13</a:t>
            </a:fld>
            <a:endParaRPr lang="fr-F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236D25-5974-433E-9917-58C3B3EBD870}"/>
              </a:ext>
            </a:extLst>
          </p:cNvPr>
          <p:cNvSpPr>
            <a:spLocks noGrp="1"/>
          </p:cNvSpPr>
          <p:nvPr>
            <p:ph type="title"/>
          </p:nvPr>
        </p:nvSpPr>
        <p:spPr>
          <a:xfrm>
            <a:off x="838200" y="192846"/>
            <a:ext cx="10515600" cy="721553"/>
          </a:xfrm>
        </p:spPr>
        <p:txBody>
          <a:bodyPr/>
          <a:lstStyle/>
          <a:p>
            <a:r>
              <a:rPr lang="fr-FR" b="1" dirty="0">
                <a:solidFill>
                  <a:srgbClr val="FF0000"/>
                </a:solidFill>
                <a:latin typeface="Calibri" panose="020F0502020204030204" pitchFamily="34" charset="0"/>
                <a:cs typeface="Calibri" panose="020F0502020204030204" pitchFamily="34" charset="0"/>
              </a:rPr>
              <a:t>1. Le cahier des charges</a:t>
            </a:r>
          </a:p>
        </p:txBody>
      </p:sp>
      <p:sp>
        <p:nvSpPr>
          <p:cNvPr id="3" name="Espace réservé du contenu 2">
            <a:extLst>
              <a:ext uri="{FF2B5EF4-FFF2-40B4-BE49-F238E27FC236}">
                <a16:creationId xmlns:a16="http://schemas.microsoft.com/office/drawing/2014/main" id="{AA1FFAF4-B574-40C8-9B43-2099E64BAAC5}"/>
              </a:ext>
            </a:extLst>
          </p:cNvPr>
          <p:cNvSpPr>
            <a:spLocks noGrp="1"/>
          </p:cNvSpPr>
          <p:nvPr>
            <p:ph idx="1"/>
          </p:nvPr>
        </p:nvSpPr>
        <p:spPr>
          <a:xfrm>
            <a:off x="304799" y="1219200"/>
            <a:ext cx="11675165" cy="5406887"/>
          </a:xfrm>
        </p:spPr>
        <p:txBody>
          <a:bodyPr>
            <a:normAutofit/>
          </a:bodyPr>
          <a:lstStyle/>
          <a:p>
            <a:pPr>
              <a:lnSpc>
                <a:spcPct val="100000"/>
              </a:lnSpc>
              <a:spcBef>
                <a:spcPts val="0"/>
              </a:spcBef>
              <a:spcAft>
                <a:spcPts val="1800"/>
              </a:spcAft>
            </a:pPr>
            <a:r>
              <a:rPr lang="fr-FR" sz="3200" dirty="0"/>
              <a:t>Le cahier des charges doit être établi à la fin de la phase d’avant-projet, si la décision de lancer le projet est prise.</a:t>
            </a:r>
          </a:p>
          <a:p>
            <a:pPr>
              <a:lnSpc>
                <a:spcPct val="100000"/>
              </a:lnSpc>
              <a:spcBef>
                <a:spcPts val="0"/>
              </a:spcBef>
              <a:spcAft>
                <a:spcPts val="1800"/>
              </a:spcAft>
            </a:pPr>
            <a:r>
              <a:rPr lang="fr-FR" sz="3200" dirty="0"/>
              <a:t>Le cahier des charges est un document décrivant, de la façon la plus précise possible, ce qui est attendu du maître d’œuvre (chef de projet) par le maître d’ouvrage.</a:t>
            </a:r>
          </a:p>
          <a:p>
            <a:pPr>
              <a:lnSpc>
                <a:spcPct val="100000"/>
              </a:lnSpc>
              <a:spcBef>
                <a:spcPts val="0"/>
              </a:spcBef>
              <a:spcAft>
                <a:spcPts val="1800"/>
              </a:spcAft>
            </a:pPr>
            <a:r>
              <a:rPr lang="fr-FR" sz="3200" dirty="0"/>
              <a:t>Le cahier des charges doit contenir tous les éléments permettant au maître d’œuvre de juger de la taille du projet et de sa complexité afin d’être en mesure de proposer des solutions adaptées en termes de coût, de délai, de ressources humaines et d’assurance qualité.</a:t>
            </a:r>
          </a:p>
          <a:p>
            <a:endParaRPr lang="fr-FR" dirty="0"/>
          </a:p>
        </p:txBody>
      </p:sp>
    </p:spTree>
    <p:extLst>
      <p:ext uri="{BB962C8B-B14F-4D97-AF65-F5344CB8AC3E}">
        <p14:creationId xmlns:p14="http://schemas.microsoft.com/office/powerpoint/2010/main" val="324414464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D7F330E9-7BE8-4FCB-9E75-0ACE2C5097D6}"/>
              </a:ext>
            </a:extLst>
          </p:cNvPr>
          <p:cNvSpPr>
            <a:spLocks noGrp="1"/>
          </p:cNvSpPr>
          <p:nvPr>
            <p:ph idx="1"/>
          </p:nvPr>
        </p:nvSpPr>
        <p:spPr>
          <a:xfrm>
            <a:off x="228600" y="208858"/>
            <a:ext cx="11777870" cy="6443733"/>
          </a:xfrm>
        </p:spPr>
        <p:txBody>
          <a:bodyPr>
            <a:noAutofit/>
          </a:bodyPr>
          <a:lstStyle/>
          <a:p>
            <a:pPr marL="0" lvl="0" indent="0">
              <a:lnSpc>
                <a:spcPct val="100000"/>
              </a:lnSpc>
              <a:spcBef>
                <a:spcPts val="0"/>
              </a:spcBef>
              <a:spcAft>
                <a:spcPts val="3000"/>
              </a:spcAft>
              <a:buNone/>
            </a:pPr>
            <a:r>
              <a:rPr lang="fr-FR" sz="3200" dirty="0">
                <a:solidFill>
                  <a:prstClr val="black"/>
                </a:solidFill>
              </a:rPr>
              <a:t>Un cahier des charges n’est pas nécessairement statique. Son contenu peut être modifié au cours du projet. </a:t>
            </a:r>
          </a:p>
          <a:p>
            <a:pPr marL="0" lvl="0" indent="0">
              <a:lnSpc>
                <a:spcPct val="100000"/>
              </a:lnSpc>
              <a:spcBef>
                <a:spcPts val="0"/>
              </a:spcBef>
              <a:spcAft>
                <a:spcPts val="1800"/>
              </a:spcAft>
              <a:buNone/>
            </a:pPr>
            <a:r>
              <a:rPr lang="fr-FR" sz="3400" b="1" dirty="0">
                <a:solidFill>
                  <a:srgbClr val="0070C0"/>
                </a:solidFill>
                <a:latin typeface="Calibri" panose="020F0502020204030204" pitchFamily="34" charset="0"/>
                <a:ea typeface="Calibri" panose="020F0502020204030204" pitchFamily="34" charset="0"/>
                <a:cs typeface="Times New Roman" panose="02020603050405020304" pitchFamily="18" charset="0"/>
              </a:rPr>
              <a:t>Exemple de contenu de cahier des charges (éléments principaux)</a:t>
            </a:r>
            <a:endParaRPr lang="fr-FR" sz="3400" dirty="0">
              <a:solidFill>
                <a:srgbClr val="0070C0"/>
              </a:solidFill>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Bef>
                <a:spcPts val="0"/>
              </a:spcBef>
              <a:spcAft>
                <a:spcPts val="1800"/>
              </a:spcAft>
              <a:buNone/>
            </a:pPr>
            <a:r>
              <a:rPr lang="fr-FR" sz="3200" dirty="0">
                <a:latin typeface="Segoe UI Symbol" panose="020B0502040204020203" pitchFamily="34" charset="0"/>
                <a:ea typeface="Calibri" panose="020F0502020204030204" pitchFamily="34" charset="0"/>
                <a:cs typeface="Segoe UI Symbol" panose="020B0502040204020203" pitchFamily="34" charset="0"/>
              </a:rPr>
              <a:t>▶</a:t>
            </a:r>
            <a:r>
              <a:rPr lang="fr-FR" sz="3200" dirty="0">
                <a:latin typeface="Calibri" panose="020F0502020204030204" pitchFamily="34" charset="0"/>
                <a:ea typeface="Calibri" panose="020F0502020204030204" pitchFamily="34" charset="0"/>
                <a:cs typeface="Calibri" panose="020F0502020204030204" pitchFamily="34" charset="0"/>
              </a:rPr>
              <a:t> </a:t>
            </a:r>
            <a:r>
              <a:rPr lang="fr-FR" sz="3200" b="1" dirty="0">
                <a:latin typeface="Calibri" panose="020F0502020204030204" pitchFamily="34" charset="0"/>
                <a:ea typeface="Calibri" panose="020F0502020204030204" pitchFamily="34" charset="0"/>
                <a:cs typeface="Times New Roman" panose="02020603050405020304" pitchFamily="18" charset="0"/>
              </a:rPr>
              <a:t> Contexte</a:t>
            </a:r>
            <a:endParaRPr lang="fr-FR" sz="32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Bef>
                <a:spcPts val="0"/>
              </a:spcBef>
              <a:spcAft>
                <a:spcPts val="1800"/>
              </a:spcAft>
              <a:buNone/>
            </a:pPr>
            <a:r>
              <a:rPr lang="fr-FR" sz="3200" dirty="0">
                <a:latin typeface="Calibri" panose="020F0502020204030204" pitchFamily="34" charset="0"/>
                <a:ea typeface="Calibri" panose="020F0502020204030204" pitchFamily="34" charset="0"/>
                <a:cs typeface="Times New Roman" panose="02020603050405020304" pitchFamily="18" charset="0"/>
              </a:rPr>
              <a:t>Un cahier des charges commence généralement par une section décrivant le contexte, c’est-à-dire notamment le positionnement stratégique du projet. </a:t>
            </a:r>
          </a:p>
          <a:p>
            <a:pPr marL="0" indent="0">
              <a:lnSpc>
                <a:spcPct val="100000"/>
              </a:lnSpc>
              <a:spcBef>
                <a:spcPts val="0"/>
              </a:spcBef>
              <a:spcAft>
                <a:spcPts val="1800"/>
              </a:spcAft>
              <a:buNone/>
            </a:pPr>
            <a:r>
              <a:rPr lang="fr-FR" sz="3200" dirty="0">
                <a:latin typeface="Segoe UI Symbol" panose="020B0502040204020203" pitchFamily="34" charset="0"/>
                <a:ea typeface="Calibri" panose="020F0502020204030204" pitchFamily="34" charset="0"/>
                <a:cs typeface="Segoe UI Symbol" panose="020B0502040204020203" pitchFamily="34" charset="0"/>
              </a:rPr>
              <a:t>▶</a:t>
            </a:r>
            <a:r>
              <a:rPr lang="fr-FR" sz="3200" dirty="0">
                <a:latin typeface="Calibri" panose="020F0502020204030204" pitchFamily="34" charset="0"/>
                <a:ea typeface="Calibri" panose="020F0502020204030204" pitchFamily="34" charset="0"/>
                <a:cs typeface="Calibri" panose="020F0502020204030204" pitchFamily="34" charset="0"/>
              </a:rPr>
              <a:t> </a:t>
            </a:r>
            <a:r>
              <a:rPr lang="fr-FR" sz="3200" b="1" dirty="0">
                <a:latin typeface="Calibri" panose="020F0502020204030204" pitchFamily="34" charset="0"/>
                <a:ea typeface="Calibri" panose="020F0502020204030204" pitchFamily="34" charset="0"/>
                <a:cs typeface="Times New Roman" panose="02020603050405020304" pitchFamily="18" charset="0"/>
              </a:rPr>
              <a:t> Objectifs</a:t>
            </a:r>
            <a:endParaRPr lang="fr-FR" sz="32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Bef>
                <a:spcPts val="0"/>
              </a:spcBef>
              <a:spcAft>
                <a:spcPts val="1800"/>
              </a:spcAft>
              <a:buNone/>
            </a:pPr>
            <a:r>
              <a:rPr lang="fr-FR" sz="3200" dirty="0">
                <a:latin typeface="Calibri" panose="020F0502020204030204" pitchFamily="34" charset="0"/>
                <a:ea typeface="Calibri" panose="020F0502020204030204" pitchFamily="34" charset="0"/>
                <a:cs typeface="Times New Roman" panose="02020603050405020304" pitchFamily="18" charset="0"/>
              </a:rPr>
              <a:t>Le cahier des charges doit permettre de comprendre le but recherché, afin de permettre au maître d’œuvre d’en saisir le sens. </a:t>
            </a:r>
            <a:endParaRPr lang="fr-FR" sz="3200" dirty="0"/>
          </a:p>
        </p:txBody>
      </p:sp>
    </p:spTree>
    <p:extLst>
      <p:ext uri="{BB962C8B-B14F-4D97-AF65-F5344CB8AC3E}">
        <p14:creationId xmlns:p14="http://schemas.microsoft.com/office/powerpoint/2010/main" val="34495294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E76CF3F9-39B8-4407-80A6-091FD4BB442C}"/>
              </a:ext>
            </a:extLst>
          </p:cNvPr>
          <p:cNvSpPr>
            <a:spLocks noGrp="1"/>
          </p:cNvSpPr>
          <p:nvPr>
            <p:ph idx="1"/>
          </p:nvPr>
        </p:nvSpPr>
        <p:spPr>
          <a:xfrm>
            <a:off x="278295" y="318052"/>
            <a:ext cx="11714921" cy="6400800"/>
          </a:xfrm>
        </p:spPr>
        <p:txBody>
          <a:bodyPr>
            <a:normAutofit lnSpcReduction="10000"/>
          </a:bodyPr>
          <a:lstStyle/>
          <a:p>
            <a:pPr marL="0" indent="0">
              <a:lnSpc>
                <a:spcPct val="107000"/>
              </a:lnSpc>
              <a:spcAft>
                <a:spcPts val="800"/>
              </a:spcAft>
              <a:buNone/>
            </a:pPr>
            <a:r>
              <a:rPr lang="fr-FR" dirty="0">
                <a:latin typeface="Segoe UI Symbol" panose="020B0502040204020203" pitchFamily="34" charset="0"/>
                <a:ea typeface="Calibri" panose="020F0502020204030204" pitchFamily="34" charset="0"/>
                <a:cs typeface="Segoe UI Symbol" panose="020B0502040204020203" pitchFamily="34" charset="0"/>
              </a:rPr>
              <a:t>▶</a:t>
            </a:r>
            <a:r>
              <a:rPr lang="fr-FR" dirty="0">
                <a:latin typeface="Calibri" panose="020F0502020204030204" pitchFamily="34" charset="0"/>
                <a:ea typeface="Calibri" panose="020F0502020204030204" pitchFamily="34" charset="0"/>
                <a:cs typeface="Calibri" panose="020F0502020204030204" pitchFamily="34" charset="0"/>
              </a:rPr>
              <a:t> </a:t>
            </a:r>
            <a:r>
              <a:rPr lang="fr-FR" b="1" dirty="0">
                <a:latin typeface="Calibri" panose="020F0502020204030204" pitchFamily="34" charset="0"/>
                <a:ea typeface="Calibri" panose="020F0502020204030204" pitchFamily="34" charset="0"/>
                <a:cs typeface="Times New Roman" panose="02020603050405020304" pitchFamily="18" charset="0"/>
              </a:rPr>
              <a:t> Périmètre</a:t>
            </a:r>
            <a:endParaRPr lang="fr-FR"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fr-FR" dirty="0">
                <a:latin typeface="Calibri" panose="020F0502020204030204" pitchFamily="34" charset="0"/>
                <a:ea typeface="Calibri" panose="020F0502020204030204" pitchFamily="34" charset="0"/>
                <a:cs typeface="Times New Roman" panose="02020603050405020304" pitchFamily="18" charset="0"/>
              </a:rPr>
              <a:t>Le périmètre du projet présente les besoins fonctionnels, techniques et organisationnels ainsi que les contraintes et les exigences. Il définit le nombre de personnes et les ressources qui seront impactées par sa mise en place. </a:t>
            </a:r>
          </a:p>
          <a:p>
            <a:pPr marL="0" indent="0">
              <a:lnSpc>
                <a:spcPct val="107000"/>
              </a:lnSpc>
              <a:spcAft>
                <a:spcPts val="800"/>
              </a:spcAft>
              <a:buNone/>
            </a:pPr>
            <a:r>
              <a:rPr lang="fr-FR" dirty="0">
                <a:latin typeface="Segoe UI Symbol" panose="020B0502040204020203" pitchFamily="34" charset="0"/>
                <a:ea typeface="Calibri" panose="020F0502020204030204" pitchFamily="34" charset="0"/>
                <a:cs typeface="Segoe UI Symbol" panose="020B0502040204020203" pitchFamily="34" charset="0"/>
              </a:rPr>
              <a:t>▶</a:t>
            </a:r>
            <a:r>
              <a:rPr lang="fr-FR" dirty="0">
                <a:latin typeface="Calibri" panose="020F0502020204030204" pitchFamily="34" charset="0"/>
                <a:ea typeface="Calibri" panose="020F0502020204030204" pitchFamily="34" charset="0"/>
                <a:cs typeface="Calibri" panose="020F0502020204030204" pitchFamily="34" charset="0"/>
              </a:rPr>
              <a:t> </a:t>
            </a:r>
            <a:r>
              <a:rPr lang="fr-FR" b="1" dirty="0">
                <a:latin typeface="Calibri" panose="020F0502020204030204" pitchFamily="34" charset="0"/>
                <a:ea typeface="Calibri" panose="020F0502020204030204" pitchFamily="34" charset="0"/>
                <a:cs typeface="Times New Roman" panose="02020603050405020304" pitchFamily="18" charset="0"/>
              </a:rPr>
              <a:t> Prestation et résultats</a:t>
            </a:r>
            <a:endParaRPr lang="fr-FR"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fr-FR" dirty="0">
                <a:latin typeface="Calibri" panose="020F0502020204030204" pitchFamily="34" charset="0"/>
                <a:ea typeface="Calibri" panose="020F0502020204030204" pitchFamily="34" charset="0"/>
                <a:cs typeface="Times New Roman" panose="02020603050405020304" pitchFamily="18" charset="0"/>
              </a:rPr>
              <a:t>Le cahier des charges liste les prestations et les résultats (livrables) attendus.</a:t>
            </a:r>
          </a:p>
          <a:p>
            <a:pPr marL="0" indent="0">
              <a:lnSpc>
                <a:spcPct val="107000"/>
              </a:lnSpc>
              <a:spcAft>
                <a:spcPts val="800"/>
              </a:spcAft>
              <a:buNone/>
            </a:pPr>
            <a:r>
              <a:rPr lang="fr-FR" dirty="0">
                <a:latin typeface="Segoe UI Symbol" panose="020B0502040204020203" pitchFamily="34" charset="0"/>
                <a:ea typeface="Calibri" panose="020F0502020204030204" pitchFamily="34" charset="0"/>
                <a:cs typeface="Segoe UI Symbol" panose="020B0502040204020203" pitchFamily="34" charset="0"/>
              </a:rPr>
              <a:t>▶</a:t>
            </a:r>
            <a:r>
              <a:rPr lang="fr-FR" dirty="0">
                <a:latin typeface="Calibri" panose="020F0502020204030204" pitchFamily="34" charset="0"/>
                <a:ea typeface="Calibri" panose="020F0502020204030204" pitchFamily="34" charset="0"/>
                <a:cs typeface="Calibri" panose="020F0502020204030204" pitchFamily="34" charset="0"/>
              </a:rPr>
              <a:t> </a:t>
            </a:r>
            <a:r>
              <a:rPr lang="fr-FR" b="1" dirty="0">
                <a:latin typeface="Calibri" panose="020F0502020204030204" pitchFamily="34" charset="0"/>
                <a:ea typeface="Calibri" panose="020F0502020204030204" pitchFamily="34" charset="0"/>
                <a:cs typeface="Times New Roman" panose="02020603050405020304" pitchFamily="18" charset="0"/>
              </a:rPr>
              <a:t> Calendrier</a:t>
            </a:r>
            <a:endParaRPr lang="fr-FR"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Le calendrier souhaité par le maître d’ouvrage doit être très clairement explicité et faire apparaître la date à laquelle le projet devra impérativement être terminé. </a:t>
            </a:r>
          </a:p>
          <a:p>
            <a:r>
              <a:rPr lang="fr-FR" dirty="0">
                <a:latin typeface="Calibri" panose="020F0502020204030204" pitchFamily="34" charset="0"/>
                <a:ea typeface="Calibri" panose="020F0502020204030204" pitchFamily="34" charset="0"/>
                <a:cs typeface="Times New Roman" panose="02020603050405020304" pitchFamily="18" charset="0"/>
              </a:rPr>
              <a:t>Le cahier de charges vit tout au long du projet. Imposer une lecture fastidieuse est le meilleur moyen pour que personne ne l’utilise. </a:t>
            </a:r>
            <a:endParaRPr lang="fr-FR" dirty="0"/>
          </a:p>
        </p:txBody>
      </p:sp>
    </p:spTree>
    <p:extLst>
      <p:ext uri="{BB962C8B-B14F-4D97-AF65-F5344CB8AC3E}">
        <p14:creationId xmlns:p14="http://schemas.microsoft.com/office/powerpoint/2010/main" val="178537362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883EA6-59B2-43A3-AA7F-AE8C91ECA22C}"/>
              </a:ext>
            </a:extLst>
          </p:cNvPr>
          <p:cNvSpPr>
            <a:spLocks noGrp="1"/>
          </p:cNvSpPr>
          <p:nvPr>
            <p:ph type="title"/>
          </p:nvPr>
        </p:nvSpPr>
        <p:spPr>
          <a:xfrm>
            <a:off x="838200" y="141356"/>
            <a:ext cx="10515600" cy="826053"/>
          </a:xfrm>
        </p:spPr>
        <p:txBody>
          <a:bodyPr>
            <a:noAutofit/>
          </a:bodyPr>
          <a:lstStyle/>
          <a:p>
            <a:br>
              <a:rPr lang="fr-FR" b="1" dirty="0">
                <a:solidFill>
                  <a:srgbClr val="FF0000"/>
                </a:solidFill>
                <a:latin typeface="Calibri" panose="020F0502020204030204" pitchFamily="34" charset="0"/>
                <a:cs typeface="Calibri" panose="020F0502020204030204" pitchFamily="34" charset="0"/>
              </a:rPr>
            </a:br>
            <a:r>
              <a:rPr lang="fr-FR" b="1" dirty="0">
                <a:solidFill>
                  <a:srgbClr val="FF0000"/>
                </a:solidFill>
                <a:latin typeface="Calibri" panose="020F0502020204030204" pitchFamily="34" charset="0"/>
                <a:cs typeface="Calibri" panose="020F0502020204030204" pitchFamily="34" charset="0"/>
              </a:rPr>
              <a:t>2. La note de cadrage</a:t>
            </a:r>
            <a:br>
              <a:rPr lang="fr-FR" dirty="0">
                <a:latin typeface="Calibri" panose="020F0502020204030204" pitchFamily="34" charset="0"/>
                <a:cs typeface="Calibri" panose="020F0502020204030204" pitchFamily="34" charset="0"/>
              </a:rPr>
            </a:br>
            <a:endParaRPr lang="fr-FR" dirty="0">
              <a:latin typeface="Calibri" panose="020F0502020204030204" pitchFamily="34" charset="0"/>
              <a:cs typeface="Calibri" panose="020F0502020204030204" pitchFamily="34" charset="0"/>
            </a:endParaRPr>
          </a:p>
        </p:txBody>
      </p:sp>
      <p:sp>
        <p:nvSpPr>
          <p:cNvPr id="3" name="Espace réservé du contenu 2">
            <a:extLst>
              <a:ext uri="{FF2B5EF4-FFF2-40B4-BE49-F238E27FC236}">
                <a16:creationId xmlns:a16="http://schemas.microsoft.com/office/drawing/2014/main" id="{62A39121-4B6B-4975-ACCA-F7BE25D838B5}"/>
              </a:ext>
            </a:extLst>
          </p:cNvPr>
          <p:cNvSpPr>
            <a:spLocks noGrp="1"/>
          </p:cNvSpPr>
          <p:nvPr>
            <p:ph idx="1"/>
          </p:nvPr>
        </p:nvSpPr>
        <p:spPr>
          <a:xfrm>
            <a:off x="294861" y="1253330"/>
            <a:ext cx="11658600" cy="5463314"/>
          </a:xfrm>
        </p:spPr>
        <p:txBody>
          <a:bodyPr>
            <a:normAutofit fontScale="92500" lnSpcReduction="20000"/>
          </a:bodyPr>
          <a:lstStyle/>
          <a:p>
            <a:pPr marL="0" indent="0">
              <a:lnSpc>
                <a:spcPct val="107000"/>
              </a:lnSpc>
              <a:spcAft>
                <a:spcPts val="800"/>
              </a:spcAft>
              <a:buNone/>
            </a:pPr>
            <a:r>
              <a:rPr lang="fr-FR" sz="4000" b="1" dirty="0">
                <a:solidFill>
                  <a:srgbClr val="0070C0"/>
                </a:solidFill>
                <a:latin typeface="Calibri" panose="020F0502020204030204" pitchFamily="34" charset="0"/>
                <a:ea typeface="Calibri" panose="020F0502020204030204" pitchFamily="34" charset="0"/>
                <a:cs typeface="Times New Roman" panose="02020603050405020304" pitchFamily="18" charset="0"/>
              </a:rPr>
              <a:t>2.1 Définition</a:t>
            </a:r>
            <a:endParaRPr lang="fr-FR" sz="4000" dirty="0">
              <a:solidFill>
                <a:srgbClr val="0070C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4000" dirty="0">
                <a:latin typeface="Calibri" panose="020F0502020204030204" pitchFamily="34" charset="0"/>
                <a:ea typeface="Calibri" panose="020F0502020204030204" pitchFamily="34" charset="0"/>
                <a:cs typeface="Times New Roman" panose="02020603050405020304" pitchFamily="18" charset="0"/>
              </a:rPr>
              <a:t>La </a:t>
            </a:r>
            <a:r>
              <a:rPr lang="fr-FR" sz="4000" b="1" dirty="0">
                <a:latin typeface="Calibri" panose="020F0502020204030204" pitchFamily="34" charset="0"/>
                <a:ea typeface="Calibri" panose="020F0502020204030204" pitchFamily="34" charset="0"/>
                <a:cs typeface="Times New Roman" panose="02020603050405020304" pitchFamily="18" charset="0"/>
              </a:rPr>
              <a:t>note de cadrage</a:t>
            </a:r>
            <a:r>
              <a:rPr lang="fr-FR" sz="4000" dirty="0">
                <a:latin typeface="Calibri" panose="020F0502020204030204" pitchFamily="34" charset="0"/>
                <a:ea typeface="Calibri" panose="020F0502020204030204" pitchFamily="34" charset="0"/>
                <a:cs typeface="Times New Roman" panose="02020603050405020304" pitchFamily="18" charset="0"/>
              </a:rPr>
              <a:t> est un </a:t>
            </a:r>
            <a:r>
              <a:rPr lang="fr-FR" sz="4000" b="1" dirty="0">
                <a:latin typeface="Calibri" panose="020F0502020204030204" pitchFamily="34" charset="0"/>
                <a:ea typeface="Calibri" panose="020F0502020204030204" pitchFamily="34" charset="0"/>
                <a:cs typeface="Times New Roman" panose="02020603050405020304" pitchFamily="18" charset="0"/>
              </a:rPr>
              <a:t>document de synthèse</a:t>
            </a:r>
            <a:r>
              <a:rPr lang="fr-FR" sz="4000" dirty="0">
                <a:latin typeface="Calibri" panose="020F0502020204030204" pitchFamily="34" charset="0"/>
                <a:ea typeface="Calibri" panose="020F0502020204030204" pitchFamily="34" charset="0"/>
                <a:cs typeface="Times New Roman" panose="02020603050405020304" pitchFamily="18" charset="0"/>
              </a:rPr>
              <a:t> qui consiste à </a:t>
            </a:r>
            <a:r>
              <a:rPr lang="fr-FR" sz="4000" b="1" dirty="0">
                <a:latin typeface="Calibri" panose="020F0502020204030204" pitchFamily="34" charset="0"/>
                <a:ea typeface="Calibri" panose="020F0502020204030204" pitchFamily="34" charset="0"/>
                <a:cs typeface="Times New Roman" panose="02020603050405020304" pitchFamily="18" charset="0"/>
              </a:rPr>
              <a:t>expliquer</a:t>
            </a:r>
            <a:r>
              <a:rPr lang="fr-FR" sz="4000" dirty="0">
                <a:latin typeface="Calibri" panose="020F0502020204030204" pitchFamily="34" charset="0"/>
                <a:ea typeface="Calibri" panose="020F0502020204030204" pitchFamily="34" charset="0"/>
                <a:cs typeface="Times New Roman" panose="02020603050405020304" pitchFamily="18" charset="0"/>
              </a:rPr>
              <a:t> succinctement et clairement</a:t>
            </a:r>
            <a:r>
              <a:rPr lang="fr-FR" sz="4000" b="1" dirty="0">
                <a:latin typeface="Calibri" panose="020F0502020204030204" pitchFamily="34" charset="0"/>
                <a:ea typeface="Calibri" panose="020F0502020204030204" pitchFamily="34" charset="0"/>
                <a:cs typeface="Times New Roman" panose="02020603050405020304" pitchFamily="18" charset="0"/>
              </a:rPr>
              <a:t> l’idée d’un projet</a:t>
            </a:r>
            <a:r>
              <a:rPr lang="fr-FR" sz="40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fr-FR" sz="4000" dirty="0">
                <a:latin typeface="Calibri" panose="020F0502020204030204" pitchFamily="34" charset="0"/>
                <a:ea typeface="Calibri" panose="020F0502020204030204" pitchFamily="34" charset="0"/>
                <a:cs typeface="Times New Roman" panose="02020603050405020304" pitchFamily="18" charset="0"/>
              </a:rPr>
              <a:t>Son objectif est de rendre l’idée du projet compréhensible à tous.</a:t>
            </a:r>
          </a:p>
          <a:p>
            <a:pPr>
              <a:lnSpc>
                <a:spcPct val="107000"/>
              </a:lnSpc>
              <a:spcAft>
                <a:spcPts val="800"/>
              </a:spcAft>
            </a:pPr>
            <a:r>
              <a:rPr lang="fr-FR" sz="4000" dirty="0">
                <a:latin typeface="Calibri" panose="020F0502020204030204" pitchFamily="34" charset="0"/>
                <a:ea typeface="Calibri" panose="020F0502020204030204" pitchFamily="34" charset="0"/>
                <a:cs typeface="Times New Roman" panose="02020603050405020304" pitchFamily="18" charset="0"/>
              </a:rPr>
              <a:t>Une bonne note de cadrage est un document qu’une personne totalement externe au projet peut comprendre globalement et en tirer une idée générale du projet décrit.</a:t>
            </a:r>
          </a:p>
          <a:p>
            <a:pPr marL="0" indent="0">
              <a:lnSpc>
                <a:spcPct val="120000"/>
              </a:lnSpc>
              <a:spcBef>
                <a:spcPts val="0"/>
              </a:spcBef>
              <a:spcAft>
                <a:spcPts val="1200"/>
              </a:spcAft>
              <a:buNone/>
            </a:pPr>
            <a:endParaRPr lang="fr-FR" sz="40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8667295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469748-78D7-4451-953A-80A2C2A7E9EB}"/>
              </a:ext>
            </a:extLst>
          </p:cNvPr>
          <p:cNvSpPr>
            <a:spLocks noGrp="1"/>
          </p:cNvSpPr>
          <p:nvPr>
            <p:ph type="title"/>
          </p:nvPr>
        </p:nvSpPr>
        <p:spPr>
          <a:xfrm>
            <a:off x="838200" y="78753"/>
            <a:ext cx="10515600" cy="602284"/>
          </a:xfrm>
        </p:spPr>
        <p:txBody>
          <a:bodyPr>
            <a:normAutofit fontScale="90000"/>
          </a:bodyPr>
          <a:lstStyle/>
          <a:p>
            <a:r>
              <a:rPr lang="fr-FR" b="1" dirty="0">
                <a:solidFill>
                  <a:srgbClr val="0070C0"/>
                </a:solidFill>
                <a:latin typeface="Calibri" panose="020F0502020204030204" pitchFamily="34" charset="0"/>
                <a:ea typeface="Calibri" panose="020F0502020204030204" pitchFamily="34" charset="0"/>
                <a:cs typeface="Times New Roman" panose="02020603050405020304" pitchFamily="18" charset="0"/>
              </a:rPr>
              <a:t>2.2 Les objectifs de la note de cadrage</a:t>
            </a:r>
            <a:endParaRPr lang="fr-FR" dirty="0">
              <a:solidFill>
                <a:srgbClr val="0070C0"/>
              </a:solidFill>
            </a:endParaRPr>
          </a:p>
        </p:txBody>
      </p:sp>
      <p:sp>
        <p:nvSpPr>
          <p:cNvPr id="3" name="Espace réservé du contenu 2">
            <a:extLst>
              <a:ext uri="{FF2B5EF4-FFF2-40B4-BE49-F238E27FC236}">
                <a16:creationId xmlns:a16="http://schemas.microsoft.com/office/drawing/2014/main" id="{01EA82D9-A33B-4AD0-80C8-10AF64BB89CA}"/>
              </a:ext>
            </a:extLst>
          </p:cNvPr>
          <p:cNvSpPr>
            <a:spLocks noGrp="1"/>
          </p:cNvSpPr>
          <p:nvPr>
            <p:ph idx="1"/>
          </p:nvPr>
        </p:nvSpPr>
        <p:spPr>
          <a:xfrm>
            <a:off x="284922" y="1491630"/>
            <a:ext cx="11622156" cy="5287617"/>
          </a:xfrm>
        </p:spPr>
        <p:txBody>
          <a:bodyPr>
            <a:normAutofit fontScale="85000" lnSpcReduction="10000"/>
          </a:bodyPr>
          <a:lstStyle/>
          <a:p>
            <a:pPr marL="0" indent="0">
              <a:lnSpc>
                <a:spcPct val="100000"/>
              </a:lnSpc>
              <a:spcBef>
                <a:spcPts val="0"/>
              </a:spcBef>
              <a:spcAft>
                <a:spcPts val="1800"/>
              </a:spcAft>
              <a:buNone/>
            </a:pPr>
            <a:r>
              <a:rPr lang="fr-FR" sz="3800" b="1" dirty="0">
                <a:solidFill>
                  <a:srgbClr val="00B0F0"/>
                </a:solidFill>
                <a:latin typeface="Calibri" panose="020F0502020204030204" pitchFamily="34" charset="0"/>
                <a:ea typeface="Calibri" panose="020F0502020204030204" pitchFamily="34" charset="0"/>
                <a:cs typeface="Times New Roman" panose="02020603050405020304" pitchFamily="18" charset="0"/>
              </a:rPr>
              <a:t>Note de cadrage : document qui contient toutes les informations nécessaires au chef de projet pour prendre en main le projet.</a:t>
            </a:r>
          </a:p>
          <a:p>
            <a:pPr>
              <a:lnSpc>
                <a:spcPct val="100000"/>
              </a:lnSpc>
              <a:spcBef>
                <a:spcPts val="0"/>
              </a:spcBef>
              <a:spcAft>
                <a:spcPts val="1800"/>
              </a:spcAft>
            </a:pPr>
            <a:r>
              <a:rPr lang="fr-FR" sz="3900" dirty="0">
                <a:latin typeface="Calibri" panose="020F0502020204030204" pitchFamily="34" charset="0"/>
                <a:ea typeface="Calibri" panose="020F0502020204030204" pitchFamily="34" charset="0"/>
                <a:cs typeface="Times New Roman" panose="02020603050405020304" pitchFamily="18" charset="0"/>
              </a:rPr>
              <a:t>La note de cadrage est issue de la rencontre du commanditaire (le maître d’ouvrage) et du chef de projet : la réunion de cadrage.</a:t>
            </a:r>
          </a:p>
          <a:p>
            <a:pPr>
              <a:lnSpc>
                <a:spcPct val="100000"/>
              </a:lnSpc>
              <a:spcBef>
                <a:spcPts val="0"/>
              </a:spcBef>
              <a:spcAft>
                <a:spcPts val="1200"/>
              </a:spcAft>
            </a:pPr>
            <a:r>
              <a:rPr lang="fr-FR" sz="3900" dirty="0">
                <a:latin typeface="Calibri" panose="020F0502020204030204" pitchFamily="34" charset="0"/>
                <a:ea typeface="Calibri" panose="020F0502020204030204" pitchFamily="34" charset="0"/>
                <a:cs typeface="Times New Roman" panose="02020603050405020304" pitchFamily="18" charset="0"/>
              </a:rPr>
              <a:t>Elle permet au commanditaire et au chef de projet de :</a:t>
            </a:r>
          </a:p>
          <a:p>
            <a:pPr marL="457200" lvl="1" indent="0">
              <a:lnSpc>
                <a:spcPct val="100000"/>
              </a:lnSpc>
              <a:spcBef>
                <a:spcPts val="0"/>
              </a:spcBef>
              <a:spcAft>
                <a:spcPts val="1200"/>
              </a:spcAft>
              <a:buSzPts val="1000"/>
              <a:buNone/>
              <a:tabLst>
                <a:tab pos="457200" algn="l"/>
              </a:tabLst>
            </a:pPr>
            <a:r>
              <a:rPr lang="fr-FR" sz="3200" dirty="0">
                <a:latin typeface="Calibri" panose="020F0502020204030204" pitchFamily="34" charset="0"/>
                <a:ea typeface="Calibri" panose="020F0502020204030204" pitchFamily="34" charset="0"/>
                <a:cs typeface="Times New Roman" panose="02020603050405020304" pitchFamily="18" charset="0"/>
              </a:rPr>
              <a:t>– synchroniser leurs visions du projet (partir dans la même direction) ;</a:t>
            </a:r>
          </a:p>
          <a:p>
            <a:pPr marL="457200" lvl="1" indent="0">
              <a:lnSpc>
                <a:spcPct val="100000"/>
              </a:lnSpc>
              <a:spcBef>
                <a:spcPts val="0"/>
              </a:spcBef>
              <a:spcAft>
                <a:spcPts val="1200"/>
              </a:spcAft>
              <a:buSzPts val="1000"/>
              <a:buNone/>
              <a:tabLst>
                <a:tab pos="457200" algn="l"/>
              </a:tabLst>
            </a:pPr>
            <a:r>
              <a:rPr lang="fr-FR" sz="3200" dirty="0">
                <a:latin typeface="Calibri" panose="020F0502020204030204" pitchFamily="34" charset="0"/>
                <a:ea typeface="Calibri" panose="020F0502020204030204" pitchFamily="34" charset="0"/>
                <a:cs typeface="Times New Roman" panose="02020603050405020304" pitchFamily="18" charset="0"/>
              </a:rPr>
              <a:t>– définir les règles de fonctionnement ;</a:t>
            </a:r>
          </a:p>
          <a:p>
            <a:pPr marL="457200" lvl="1" indent="0">
              <a:lnSpc>
                <a:spcPct val="100000"/>
              </a:lnSpc>
              <a:spcBef>
                <a:spcPts val="0"/>
              </a:spcBef>
              <a:spcAft>
                <a:spcPts val="1200"/>
              </a:spcAft>
              <a:buSzPts val="1000"/>
              <a:buNone/>
              <a:tabLst>
                <a:tab pos="457200" algn="l"/>
              </a:tabLst>
            </a:pPr>
            <a:r>
              <a:rPr lang="fr-FR" sz="3200" dirty="0">
                <a:latin typeface="Calibri" panose="020F0502020204030204" pitchFamily="34" charset="0"/>
                <a:ea typeface="Calibri" panose="020F0502020204030204" pitchFamily="34" charset="0"/>
                <a:cs typeface="Times New Roman" panose="02020603050405020304" pitchFamily="18" charset="0"/>
              </a:rPr>
              <a:t>– établir un intérêt mutuel au projet ;</a:t>
            </a:r>
          </a:p>
          <a:p>
            <a:pPr marL="457200" lvl="1" indent="0">
              <a:lnSpc>
                <a:spcPct val="100000"/>
              </a:lnSpc>
              <a:spcBef>
                <a:spcPts val="0"/>
              </a:spcBef>
              <a:spcAft>
                <a:spcPts val="1200"/>
              </a:spcAft>
              <a:buSzPts val="1000"/>
              <a:buNone/>
              <a:tabLst>
                <a:tab pos="457200" algn="l"/>
              </a:tabLst>
            </a:pPr>
            <a:r>
              <a:rPr lang="fr-FR" sz="3200" dirty="0">
                <a:latin typeface="Calibri" panose="020F0502020204030204" pitchFamily="34" charset="0"/>
                <a:ea typeface="Calibri" panose="020F0502020204030204" pitchFamily="34" charset="0"/>
                <a:cs typeface="Times New Roman" panose="02020603050405020304" pitchFamily="18" charset="0"/>
              </a:rPr>
              <a:t>– s’entendre sur une organisation commune.</a:t>
            </a:r>
          </a:p>
          <a:p>
            <a:endParaRPr lang="fr-FR" dirty="0"/>
          </a:p>
        </p:txBody>
      </p:sp>
    </p:spTree>
    <p:extLst>
      <p:ext uri="{BB962C8B-B14F-4D97-AF65-F5344CB8AC3E}">
        <p14:creationId xmlns:p14="http://schemas.microsoft.com/office/powerpoint/2010/main" val="134955616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4A1D34B0-B8EE-404D-B969-E011A0C2BCCD}"/>
              </a:ext>
            </a:extLst>
          </p:cNvPr>
          <p:cNvSpPr>
            <a:spLocks noGrp="1"/>
          </p:cNvSpPr>
          <p:nvPr>
            <p:ph idx="1"/>
          </p:nvPr>
        </p:nvSpPr>
        <p:spPr>
          <a:xfrm>
            <a:off x="424070" y="450573"/>
            <a:ext cx="11476382" cy="6202017"/>
          </a:xfrm>
        </p:spPr>
        <p:txBody>
          <a:bodyPr>
            <a:normAutofit/>
          </a:bodyPr>
          <a:lstStyle/>
          <a:p>
            <a:pPr marL="0" indent="0">
              <a:lnSpc>
                <a:spcPct val="107000"/>
              </a:lnSpc>
              <a:spcAft>
                <a:spcPts val="800"/>
              </a:spcAft>
              <a:buNone/>
            </a:pPr>
            <a:r>
              <a:rPr lang="fr-FR" sz="3600" dirty="0">
                <a:latin typeface="Calibri" panose="020F0502020204030204" pitchFamily="34" charset="0"/>
                <a:ea typeface="Calibri" panose="020F0502020204030204" pitchFamily="34" charset="0"/>
                <a:cs typeface="Times New Roman" panose="02020603050405020304" pitchFamily="18" charset="0"/>
              </a:rPr>
              <a:t>La note de cadrage </a:t>
            </a:r>
            <a:r>
              <a:rPr lang="fr-FR" sz="3600" b="1" dirty="0">
                <a:latin typeface="Calibri" panose="020F0502020204030204" pitchFamily="34" charset="0"/>
                <a:ea typeface="Calibri" panose="020F0502020204030204" pitchFamily="34" charset="0"/>
                <a:cs typeface="Times New Roman" panose="02020603050405020304" pitchFamily="18" charset="0"/>
              </a:rPr>
              <a:t>contient</a:t>
            </a:r>
            <a:r>
              <a:rPr lang="fr-FR" sz="3600" dirty="0">
                <a:latin typeface="Calibri" panose="020F0502020204030204" pitchFamily="34" charset="0"/>
                <a:ea typeface="Calibri" panose="020F0502020204030204" pitchFamily="34" charset="0"/>
                <a:cs typeface="Times New Roman" panose="02020603050405020304" pitchFamily="18" charset="0"/>
              </a:rPr>
              <a:t> toutes les </a:t>
            </a:r>
            <a:r>
              <a:rPr lang="fr-FR" sz="3600" b="1" dirty="0">
                <a:latin typeface="Calibri" panose="020F0502020204030204" pitchFamily="34" charset="0"/>
                <a:ea typeface="Calibri" panose="020F0502020204030204" pitchFamily="34" charset="0"/>
                <a:cs typeface="Times New Roman" panose="02020603050405020304" pitchFamily="18" charset="0"/>
              </a:rPr>
              <a:t>informations</a:t>
            </a:r>
            <a:r>
              <a:rPr lang="fr-FR" sz="3600" dirty="0">
                <a:latin typeface="Calibri" panose="020F0502020204030204" pitchFamily="34" charset="0"/>
                <a:ea typeface="Calibri" panose="020F0502020204030204" pitchFamily="34" charset="0"/>
                <a:cs typeface="Times New Roman" panose="02020603050405020304" pitchFamily="18" charset="0"/>
              </a:rPr>
              <a:t> qui sont </a:t>
            </a:r>
            <a:r>
              <a:rPr lang="fr-FR" sz="3600" b="1" dirty="0">
                <a:latin typeface="Calibri" panose="020F0502020204030204" pitchFamily="34" charset="0"/>
                <a:ea typeface="Calibri" panose="020F0502020204030204" pitchFamily="34" charset="0"/>
                <a:cs typeface="Times New Roman" panose="02020603050405020304" pitchFamily="18" charset="0"/>
              </a:rPr>
              <a:t>nécessaires au chef de projet</a:t>
            </a:r>
            <a:r>
              <a:rPr lang="fr-FR" sz="3600" dirty="0">
                <a:latin typeface="Calibri" panose="020F0502020204030204" pitchFamily="34" charset="0"/>
                <a:ea typeface="Calibri" panose="020F0502020204030204" pitchFamily="34" charset="0"/>
                <a:cs typeface="Times New Roman" panose="02020603050405020304" pitchFamily="18" charset="0"/>
              </a:rPr>
              <a:t> pour </a:t>
            </a:r>
            <a:r>
              <a:rPr lang="fr-FR" sz="3600" b="1" dirty="0">
                <a:latin typeface="Calibri" panose="020F0502020204030204" pitchFamily="34" charset="0"/>
                <a:ea typeface="Calibri" panose="020F0502020204030204" pitchFamily="34" charset="0"/>
                <a:cs typeface="Times New Roman" panose="02020603050405020304" pitchFamily="18" charset="0"/>
              </a:rPr>
              <a:t>prendre en main le projet</a:t>
            </a:r>
            <a:r>
              <a:rPr lang="fr-FR" sz="3600" dirty="0">
                <a:latin typeface="Calibri" panose="020F0502020204030204" pitchFamily="34" charset="0"/>
                <a:ea typeface="Calibri" panose="020F0502020204030204" pitchFamily="34" charset="0"/>
                <a:cs typeface="Times New Roman" panose="02020603050405020304" pitchFamily="18" charset="0"/>
              </a:rPr>
              <a:t>.</a:t>
            </a:r>
          </a:p>
          <a:p>
            <a:pPr marL="0" lvl="0" indent="0">
              <a:lnSpc>
                <a:spcPct val="107000"/>
              </a:lnSpc>
              <a:spcAft>
                <a:spcPts val="800"/>
              </a:spcAft>
              <a:buSzPts val="1000"/>
              <a:buNone/>
              <a:tabLst>
                <a:tab pos="457200" algn="l"/>
              </a:tabLst>
            </a:pPr>
            <a:r>
              <a:rPr lang="fr-FR" sz="3600" dirty="0">
                <a:latin typeface="Calibri" panose="020F0502020204030204" pitchFamily="34" charset="0"/>
                <a:ea typeface="Calibri" panose="020F0502020204030204" pitchFamily="34" charset="0"/>
                <a:cs typeface="Times New Roman" panose="02020603050405020304" pitchFamily="18" charset="0"/>
              </a:rPr>
              <a:t>• Quel est le projet ?</a:t>
            </a:r>
          </a:p>
          <a:p>
            <a:pPr marL="0" indent="0">
              <a:lnSpc>
                <a:spcPct val="107000"/>
              </a:lnSpc>
              <a:spcAft>
                <a:spcPts val="800"/>
              </a:spcAft>
              <a:buSzPts val="1000"/>
              <a:buNone/>
              <a:tabLst>
                <a:tab pos="457200" algn="l"/>
              </a:tabLst>
            </a:pPr>
            <a:r>
              <a:rPr lang="fr-FR" sz="3600" dirty="0">
                <a:latin typeface="Calibri" panose="020F0502020204030204" pitchFamily="34" charset="0"/>
                <a:ea typeface="Calibri" panose="020F0502020204030204" pitchFamily="34" charset="0"/>
                <a:cs typeface="Times New Roman" panose="02020603050405020304" pitchFamily="18" charset="0"/>
              </a:rPr>
              <a:t>•  À quoi sert le projet ?</a:t>
            </a:r>
          </a:p>
          <a:p>
            <a:pPr marL="0" lvl="0" indent="0">
              <a:lnSpc>
                <a:spcPct val="107000"/>
              </a:lnSpc>
              <a:spcAft>
                <a:spcPts val="800"/>
              </a:spcAft>
              <a:buSzPts val="1000"/>
              <a:buNone/>
              <a:tabLst>
                <a:tab pos="457200" algn="l"/>
              </a:tabLst>
            </a:pPr>
            <a:r>
              <a:rPr lang="fr-FR" sz="3600" dirty="0">
                <a:latin typeface="Calibri" panose="020F0502020204030204" pitchFamily="34" charset="0"/>
                <a:ea typeface="Calibri" panose="020F0502020204030204" pitchFamily="34" charset="0"/>
                <a:cs typeface="Times New Roman" panose="02020603050405020304" pitchFamily="18" charset="0"/>
              </a:rPr>
              <a:t>Quels sont les objectifs ?</a:t>
            </a:r>
          </a:p>
          <a:p>
            <a:pPr marL="0" lvl="0" indent="0">
              <a:lnSpc>
                <a:spcPct val="107000"/>
              </a:lnSpc>
              <a:spcAft>
                <a:spcPts val="800"/>
              </a:spcAft>
              <a:buSzPts val="1000"/>
              <a:buNone/>
              <a:tabLst>
                <a:tab pos="457200" algn="l"/>
              </a:tabLst>
            </a:pPr>
            <a:r>
              <a:rPr lang="fr-FR" sz="3600" dirty="0">
                <a:latin typeface="Calibri" panose="020F0502020204030204" pitchFamily="34" charset="0"/>
                <a:ea typeface="Calibri" panose="020F0502020204030204" pitchFamily="34" charset="0"/>
                <a:cs typeface="Times New Roman" panose="02020603050405020304" pitchFamily="18" charset="0"/>
              </a:rPr>
              <a:t>• Quel est le délai ?</a:t>
            </a:r>
          </a:p>
          <a:p>
            <a:pPr marL="0" lvl="0" indent="0">
              <a:lnSpc>
                <a:spcPct val="107000"/>
              </a:lnSpc>
              <a:spcAft>
                <a:spcPts val="800"/>
              </a:spcAft>
              <a:buSzPts val="1000"/>
              <a:buNone/>
              <a:tabLst>
                <a:tab pos="457200" algn="l"/>
              </a:tabLst>
            </a:pPr>
            <a:r>
              <a:rPr lang="fr-FR" sz="3600" dirty="0">
                <a:latin typeface="Calibri" panose="020F0502020204030204" pitchFamily="34" charset="0"/>
                <a:ea typeface="Calibri" panose="020F0502020204030204" pitchFamily="34" charset="0"/>
                <a:cs typeface="Times New Roman" panose="02020603050405020304" pitchFamily="18" charset="0"/>
              </a:rPr>
              <a:t>• Quel est le budget ?</a:t>
            </a:r>
          </a:p>
        </p:txBody>
      </p:sp>
    </p:spTree>
    <p:extLst>
      <p:ext uri="{BB962C8B-B14F-4D97-AF65-F5344CB8AC3E}">
        <p14:creationId xmlns:p14="http://schemas.microsoft.com/office/powerpoint/2010/main" val="67103454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0C305E-1621-450D-8EE8-1B8C5DC0D452}"/>
              </a:ext>
            </a:extLst>
          </p:cNvPr>
          <p:cNvSpPr>
            <a:spLocks noGrp="1"/>
          </p:cNvSpPr>
          <p:nvPr>
            <p:ph type="title"/>
          </p:nvPr>
        </p:nvSpPr>
        <p:spPr>
          <a:xfrm>
            <a:off x="838200" y="126587"/>
            <a:ext cx="10515600" cy="801066"/>
          </a:xfrm>
        </p:spPr>
        <p:txBody>
          <a:bodyPr>
            <a:normAutofit/>
          </a:bodyPr>
          <a:lstStyle/>
          <a:p>
            <a:r>
              <a:rPr lang="fr-FR" b="1" dirty="0">
                <a:solidFill>
                  <a:srgbClr val="FF0000"/>
                </a:solidFill>
                <a:latin typeface="Calibri" panose="020F0502020204030204"/>
                <a:ea typeface="+mn-ea"/>
                <a:cs typeface="+mn-cs"/>
              </a:rPr>
              <a:t>3. Le descriptif du projet</a:t>
            </a:r>
            <a:endParaRPr lang="fr-FR" b="1" dirty="0">
              <a:solidFill>
                <a:srgbClr val="FF0000"/>
              </a:solidFill>
            </a:endParaRPr>
          </a:p>
        </p:txBody>
      </p:sp>
      <p:sp>
        <p:nvSpPr>
          <p:cNvPr id="3" name="Espace réservé du contenu 2">
            <a:extLst>
              <a:ext uri="{FF2B5EF4-FFF2-40B4-BE49-F238E27FC236}">
                <a16:creationId xmlns:a16="http://schemas.microsoft.com/office/drawing/2014/main" id="{5B2A4661-AD0D-480E-90FD-E83CDB5FF018}"/>
              </a:ext>
            </a:extLst>
          </p:cNvPr>
          <p:cNvSpPr>
            <a:spLocks noGrp="1"/>
          </p:cNvSpPr>
          <p:nvPr>
            <p:ph idx="1"/>
          </p:nvPr>
        </p:nvSpPr>
        <p:spPr>
          <a:xfrm>
            <a:off x="318052" y="1391478"/>
            <a:ext cx="11701670" cy="5339935"/>
          </a:xfrm>
        </p:spPr>
        <p:txBody>
          <a:bodyPr>
            <a:normAutofit lnSpcReduction="10000"/>
          </a:bodyPr>
          <a:lstStyle/>
          <a:p>
            <a:pPr marL="0" indent="0">
              <a:lnSpc>
                <a:spcPct val="107000"/>
              </a:lnSpc>
              <a:spcAft>
                <a:spcPts val="800"/>
              </a:spcAft>
              <a:buNone/>
            </a:pPr>
            <a:r>
              <a:rPr lang="fr-FR" sz="3600" b="1" dirty="0">
                <a:solidFill>
                  <a:srgbClr val="0070C0"/>
                </a:solidFill>
                <a:latin typeface="Calibri" panose="020F0502020204030204" pitchFamily="34" charset="0"/>
                <a:ea typeface="Calibri" panose="020F0502020204030204" pitchFamily="34" charset="0"/>
                <a:cs typeface="Times New Roman" panose="02020603050405020304" pitchFamily="18" charset="0"/>
              </a:rPr>
              <a:t>3.1 Définition</a:t>
            </a:r>
            <a:endParaRPr lang="fr-FR" sz="3600" dirty="0">
              <a:solidFill>
                <a:srgbClr val="0070C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3600" dirty="0">
                <a:latin typeface="Calibri" panose="020F0502020204030204" pitchFamily="34" charset="0"/>
                <a:ea typeface="Calibri" panose="020F0502020204030204" pitchFamily="34" charset="0"/>
                <a:cs typeface="Times New Roman" panose="02020603050405020304" pitchFamily="18" charset="0"/>
              </a:rPr>
              <a:t>Le </a:t>
            </a:r>
            <a:r>
              <a:rPr lang="fr-FR" sz="3600" b="1" dirty="0">
                <a:latin typeface="Calibri" panose="020F0502020204030204" pitchFamily="34" charset="0"/>
                <a:ea typeface="Calibri" panose="020F0502020204030204" pitchFamily="34" charset="0"/>
                <a:cs typeface="Times New Roman" panose="02020603050405020304" pitchFamily="18" charset="0"/>
              </a:rPr>
              <a:t>descriptif du projet</a:t>
            </a:r>
            <a:r>
              <a:rPr lang="fr-FR" sz="3600" dirty="0">
                <a:latin typeface="Calibri" panose="020F0502020204030204" pitchFamily="34" charset="0"/>
                <a:ea typeface="Calibri" panose="020F0502020204030204" pitchFamily="34" charset="0"/>
                <a:cs typeface="Times New Roman" panose="02020603050405020304" pitchFamily="18" charset="0"/>
              </a:rPr>
              <a:t> (ou PRODOC = </a:t>
            </a:r>
            <a:r>
              <a:rPr lang="fr-FR" sz="3600" i="1" dirty="0" err="1">
                <a:latin typeface="Calibri" panose="020F0502020204030204" pitchFamily="34" charset="0"/>
                <a:ea typeface="Calibri" panose="020F0502020204030204" pitchFamily="34" charset="0"/>
                <a:cs typeface="Times New Roman" panose="02020603050405020304" pitchFamily="18" charset="0"/>
              </a:rPr>
              <a:t>project</a:t>
            </a:r>
            <a:r>
              <a:rPr lang="fr-FR" sz="3600" i="1" dirty="0">
                <a:latin typeface="Calibri" panose="020F0502020204030204" pitchFamily="34" charset="0"/>
                <a:ea typeface="Calibri" panose="020F0502020204030204" pitchFamily="34" charset="0"/>
                <a:cs typeface="Times New Roman" panose="02020603050405020304" pitchFamily="18" charset="0"/>
              </a:rPr>
              <a:t> document</a:t>
            </a:r>
            <a:r>
              <a:rPr lang="fr-FR" sz="3600" dirty="0">
                <a:latin typeface="Calibri" panose="020F0502020204030204" pitchFamily="34" charset="0"/>
                <a:ea typeface="Calibri" panose="020F0502020204030204" pitchFamily="34" charset="0"/>
                <a:cs typeface="Times New Roman" panose="02020603050405020304" pitchFamily="18" charset="0"/>
              </a:rPr>
              <a:t>) est un </a:t>
            </a:r>
            <a:r>
              <a:rPr lang="fr-FR" sz="3600" b="1" dirty="0">
                <a:latin typeface="Calibri" panose="020F0502020204030204" pitchFamily="34" charset="0"/>
                <a:ea typeface="Calibri" panose="020F0502020204030204" pitchFamily="34" charset="0"/>
                <a:cs typeface="Times New Roman" panose="02020603050405020304" pitchFamily="18" charset="0"/>
              </a:rPr>
              <a:t>document qui détaille avec précision le projet</a:t>
            </a:r>
            <a:r>
              <a:rPr lang="fr-FR" sz="36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fr-FR" sz="3600" dirty="0">
                <a:latin typeface="Calibri" panose="020F0502020204030204" pitchFamily="34" charset="0"/>
                <a:ea typeface="Calibri" panose="020F0502020204030204" pitchFamily="34" charset="0"/>
                <a:cs typeface="Times New Roman" panose="02020603050405020304" pitchFamily="18" charset="0"/>
              </a:rPr>
              <a:t>Il est rédigé par le chef et/ou le promoteur de projet dès le lancement du projet pour toutes les personnes appelées à y travailler, ainsi que la hiérarchie et les chefs de service concernés. </a:t>
            </a:r>
          </a:p>
          <a:p>
            <a:pPr>
              <a:lnSpc>
                <a:spcPct val="107000"/>
              </a:lnSpc>
              <a:spcAft>
                <a:spcPts val="800"/>
              </a:spcAft>
            </a:pPr>
            <a:r>
              <a:rPr lang="fr-FR" sz="3600" dirty="0">
                <a:latin typeface="Calibri" panose="020F0502020204030204" pitchFamily="34" charset="0"/>
                <a:ea typeface="Calibri" panose="020F0502020204030204" pitchFamily="34" charset="0"/>
                <a:cs typeface="Times New Roman" panose="02020603050405020304" pitchFamily="18" charset="0"/>
              </a:rPr>
              <a:t>C’est un document de référence à usage strictement interne.</a:t>
            </a:r>
          </a:p>
          <a:p>
            <a:endParaRPr lang="fr-FR" dirty="0"/>
          </a:p>
        </p:txBody>
      </p:sp>
    </p:spTree>
    <p:extLst>
      <p:ext uri="{BB962C8B-B14F-4D97-AF65-F5344CB8AC3E}">
        <p14:creationId xmlns:p14="http://schemas.microsoft.com/office/powerpoint/2010/main" val="21456588"/>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20F3AD4-DF6B-420A-9A3A-33808504CD0E}"/>
              </a:ext>
            </a:extLst>
          </p:cNvPr>
          <p:cNvSpPr>
            <a:spLocks noGrp="1"/>
          </p:cNvSpPr>
          <p:nvPr>
            <p:ph idx="1"/>
          </p:nvPr>
        </p:nvSpPr>
        <p:spPr>
          <a:xfrm>
            <a:off x="245165" y="119269"/>
            <a:ext cx="11701670" cy="6639340"/>
          </a:xfrm>
        </p:spPr>
        <p:txBody>
          <a:bodyPr>
            <a:noAutofit/>
          </a:bodyPr>
          <a:lstStyle/>
          <a:p>
            <a:pPr marL="0" indent="0">
              <a:lnSpc>
                <a:spcPct val="100000"/>
              </a:lnSpc>
              <a:spcBef>
                <a:spcPts val="0"/>
              </a:spcBef>
              <a:spcAft>
                <a:spcPts val="1200"/>
              </a:spcAft>
              <a:buNone/>
            </a:pPr>
            <a:r>
              <a:rPr lang="fr-FR" dirty="0">
                <a:latin typeface="Calibri" panose="020F0502020204030204" pitchFamily="34" charset="0"/>
                <a:ea typeface="Calibri" panose="020F0502020204030204" pitchFamily="34" charset="0"/>
                <a:cs typeface="Times New Roman" panose="02020603050405020304" pitchFamily="18" charset="0"/>
              </a:rPr>
              <a:t>Il décrit le projet en termes de :</a:t>
            </a:r>
          </a:p>
          <a:p>
            <a:pPr marL="0" lvl="0" indent="0">
              <a:lnSpc>
                <a:spcPct val="100000"/>
              </a:lnSpc>
              <a:spcBef>
                <a:spcPts val="0"/>
              </a:spcBef>
              <a:spcAft>
                <a:spcPts val="1200"/>
              </a:spcAft>
              <a:buSzPts val="1000"/>
              <a:buNone/>
              <a:tabLst>
                <a:tab pos="457200" algn="l"/>
              </a:tabLst>
            </a:pPr>
            <a:r>
              <a:rPr lang="fr-FR" dirty="0">
                <a:latin typeface="Calibri" panose="020F0502020204030204" pitchFamily="34" charset="0"/>
                <a:ea typeface="Calibri" panose="020F0502020204030204" pitchFamily="34" charset="0"/>
                <a:cs typeface="Times New Roman" panose="02020603050405020304" pitchFamily="18" charset="0"/>
              </a:rPr>
              <a:t>– </a:t>
            </a:r>
            <a:r>
              <a:rPr lang="fr-FR" b="1" dirty="0">
                <a:latin typeface="Calibri" panose="020F0502020204030204" pitchFamily="34" charset="0"/>
                <a:ea typeface="Calibri" panose="020F0502020204030204" pitchFamily="34" charset="0"/>
                <a:cs typeface="Times New Roman" panose="02020603050405020304" pitchFamily="18" charset="0"/>
              </a:rPr>
              <a:t>finalité</a:t>
            </a:r>
            <a:r>
              <a:rPr lang="fr-FR" dirty="0">
                <a:latin typeface="Calibri" panose="020F0502020204030204" pitchFamily="34" charset="0"/>
                <a:ea typeface="Calibri" panose="020F0502020204030204" pitchFamily="34" charset="0"/>
                <a:cs typeface="Times New Roman" panose="02020603050405020304" pitchFamily="18" charset="0"/>
              </a:rPr>
              <a:t> : elle se définit par un objectif global et un ou des objectifs spécifiques. Les objectifs du projet doivent être précisés sans ambiguïté : coût, performances (indicateurs qualité) et délai du projet ;</a:t>
            </a:r>
          </a:p>
          <a:p>
            <a:pPr marL="0" lvl="0" indent="0">
              <a:lnSpc>
                <a:spcPct val="100000"/>
              </a:lnSpc>
              <a:spcBef>
                <a:spcPts val="0"/>
              </a:spcBef>
              <a:spcAft>
                <a:spcPts val="1200"/>
              </a:spcAft>
              <a:buSzPts val="1000"/>
              <a:buNone/>
              <a:tabLst>
                <a:tab pos="457200" algn="l"/>
              </a:tabLst>
            </a:pPr>
            <a:r>
              <a:rPr lang="fr-FR" dirty="0">
                <a:latin typeface="Calibri" panose="020F0502020204030204" pitchFamily="34" charset="0"/>
                <a:ea typeface="Calibri" panose="020F0502020204030204" pitchFamily="34" charset="0"/>
                <a:cs typeface="Times New Roman" panose="02020603050405020304" pitchFamily="18" charset="0"/>
              </a:rPr>
              <a:t>– </a:t>
            </a:r>
            <a:r>
              <a:rPr lang="fr-FR" b="1" dirty="0">
                <a:latin typeface="Calibri" panose="020F0502020204030204" pitchFamily="34" charset="0"/>
                <a:ea typeface="Calibri" panose="020F0502020204030204" pitchFamily="34" charset="0"/>
                <a:cs typeface="Times New Roman" panose="02020603050405020304" pitchFamily="18" charset="0"/>
              </a:rPr>
              <a:t>actions </a:t>
            </a:r>
            <a:r>
              <a:rPr lang="fr-FR" dirty="0">
                <a:latin typeface="Calibri" panose="020F0502020204030204" pitchFamily="34" charset="0"/>
                <a:ea typeface="Calibri" panose="020F0502020204030204" pitchFamily="34" charset="0"/>
                <a:cs typeface="Times New Roman" panose="02020603050405020304" pitchFamily="18" charset="0"/>
              </a:rPr>
              <a:t>(succession d’actions cohérentes afférente aux objectifs du projet)</a:t>
            </a:r>
            <a:r>
              <a:rPr lang="fr-FR" b="1" dirty="0">
                <a:latin typeface="Calibri" panose="020F0502020204030204" pitchFamily="34" charset="0"/>
                <a:ea typeface="Calibri" panose="020F0502020204030204" pitchFamily="34" charset="0"/>
                <a:cs typeface="Times New Roman" panose="02020603050405020304" pitchFamily="18" charset="0"/>
              </a:rPr>
              <a:t>;</a:t>
            </a:r>
            <a:endParaRPr lang="fr-FR" dirty="0">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0000"/>
              </a:lnSpc>
              <a:spcBef>
                <a:spcPts val="0"/>
              </a:spcBef>
              <a:spcAft>
                <a:spcPts val="1200"/>
              </a:spcAft>
              <a:buSzPts val="1000"/>
              <a:buNone/>
              <a:tabLst>
                <a:tab pos="457200" algn="l"/>
              </a:tabLst>
            </a:pPr>
            <a:r>
              <a:rPr lang="fr-FR" dirty="0">
                <a:latin typeface="Calibri" panose="020F0502020204030204" pitchFamily="34" charset="0"/>
                <a:ea typeface="Calibri" panose="020F0502020204030204" pitchFamily="34" charset="0"/>
                <a:cs typeface="Times New Roman" panose="02020603050405020304" pitchFamily="18" charset="0"/>
              </a:rPr>
              <a:t>– </a:t>
            </a:r>
            <a:r>
              <a:rPr lang="fr-FR" b="1" dirty="0">
                <a:latin typeface="Calibri" panose="020F0502020204030204" pitchFamily="34" charset="0"/>
                <a:ea typeface="Calibri" panose="020F0502020204030204" pitchFamily="34" charset="0"/>
                <a:cs typeface="Times New Roman" panose="02020603050405020304" pitchFamily="18" charset="0"/>
              </a:rPr>
              <a:t>ressources </a:t>
            </a:r>
            <a:r>
              <a:rPr lang="fr-FR" dirty="0">
                <a:latin typeface="Calibri" panose="020F0502020204030204" pitchFamily="34" charset="0"/>
                <a:ea typeface="Calibri" panose="020F0502020204030204" pitchFamily="34" charset="0"/>
                <a:cs typeface="Times New Roman" panose="02020603050405020304" pitchFamily="18" charset="0"/>
              </a:rPr>
              <a:t>(humaines, matérielles, financières, etc.) ;</a:t>
            </a:r>
          </a:p>
          <a:p>
            <a:pPr marL="0" lvl="0" indent="0">
              <a:lnSpc>
                <a:spcPct val="100000"/>
              </a:lnSpc>
              <a:spcBef>
                <a:spcPts val="0"/>
              </a:spcBef>
              <a:spcAft>
                <a:spcPts val="1200"/>
              </a:spcAft>
              <a:buSzPts val="1000"/>
              <a:buNone/>
              <a:tabLst>
                <a:tab pos="457200" algn="l"/>
              </a:tabLst>
            </a:pPr>
            <a:r>
              <a:rPr lang="fr-FR" dirty="0">
                <a:latin typeface="Calibri" panose="020F0502020204030204" pitchFamily="34" charset="0"/>
                <a:ea typeface="Calibri" panose="020F0502020204030204" pitchFamily="34" charset="0"/>
                <a:cs typeface="Times New Roman" panose="02020603050405020304" pitchFamily="18" charset="0"/>
              </a:rPr>
              <a:t>– </a:t>
            </a:r>
            <a:r>
              <a:rPr lang="fr-FR" b="1" dirty="0">
                <a:latin typeface="Calibri" panose="020F0502020204030204" pitchFamily="34" charset="0"/>
                <a:ea typeface="Calibri" panose="020F0502020204030204" pitchFamily="34" charset="0"/>
                <a:cs typeface="Times New Roman" panose="02020603050405020304" pitchFamily="18" charset="0"/>
              </a:rPr>
              <a:t>organisation </a:t>
            </a:r>
            <a:r>
              <a:rPr lang="fr-FR" dirty="0">
                <a:latin typeface="Calibri" panose="020F0502020204030204" pitchFamily="34" charset="0"/>
                <a:ea typeface="Calibri" panose="020F0502020204030204" pitchFamily="34" charset="0"/>
                <a:cs typeface="Times New Roman" panose="02020603050405020304" pitchFamily="18" charset="0"/>
              </a:rPr>
              <a:t>(programmation des actions) ;</a:t>
            </a:r>
          </a:p>
          <a:p>
            <a:pPr marL="0" lvl="0" indent="0">
              <a:lnSpc>
                <a:spcPct val="100000"/>
              </a:lnSpc>
              <a:spcBef>
                <a:spcPts val="0"/>
              </a:spcBef>
              <a:spcAft>
                <a:spcPts val="1200"/>
              </a:spcAft>
              <a:buSzPts val="1000"/>
              <a:buNone/>
              <a:tabLst>
                <a:tab pos="457200" algn="l"/>
              </a:tabLst>
            </a:pPr>
            <a:r>
              <a:rPr lang="fr-FR" dirty="0">
                <a:latin typeface="Calibri" panose="020F0502020204030204" pitchFamily="34" charset="0"/>
                <a:ea typeface="Calibri" panose="020F0502020204030204" pitchFamily="34" charset="0"/>
                <a:cs typeface="Times New Roman" panose="02020603050405020304" pitchFamily="18" charset="0"/>
              </a:rPr>
              <a:t>– </a:t>
            </a:r>
            <a:r>
              <a:rPr lang="fr-FR" b="1" dirty="0">
                <a:latin typeface="Calibri" panose="020F0502020204030204" pitchFamily="34" charset="0"/>
                <a:ea typeface="Calibri" panose="020F0502020204030204" pitchFamily="34" charset="0"/>
                <a:cs typeface="Times New Roman" panose="02020603050405020304" pitchFamily="18" charset="0"/>
              </a:rPr>
              <a:t>risques : </a:t>
            </a:r>
            <a:r>
              <a:rPr lang="fr-FR" dirty="0">
                <a:latin typeface="Calibri" panose="020F0502020204030204" pitchFamily="34" charset="0"/>
                <a:ea typeface="Calibri" panose="020F0502020204030204" pitchFamily="34" charset="0"/>
                <a:cs typeface="Times New Roman" panose="02020603050405020304" pitchFamily="18" charset="0"/>
              </a:rPr>
              <a:t>le recensement des risques est réalisé dès le début du projet, en fonction des objectifs, des exigences et du contexte du projet : contraintes de délais et de budget, environnement, organisation… ;</a:t>
            </a:r>
          </a:p>
          <a:p>
            <a:pPr marL="0" lvl="0" indent="0">
              <a:lnSpc>
                <a:spcPct val="100000"/>
              </a:lnSpc>
              <a:spcBef>
                <a:spcPts val="0"/>
              </a:spcBef>
              <a:spcAft>
                <a:spcPts val="1200"/>
              </a:spcAft>
              <a:buSzPts val="1000"/>
              <a:buNone/>
              <a:tabLst>
                <a:tab pos="457200" algn="l"/>
              </a:tabLst>
            </a:pPr>
            <a:r>
              <a:rPr lang="fr-FR" dirty="0">
                <a:latin typeface="Calibri" panose="020F0502020204030204" pitchFamily="34" charset="0"/>
                <a:ea typeface="Calibri" panose="020F0502020204030204" pitchFamily="34" charset="0"/>
                <a:cs typeface="Times New Roman" panose="02020603050405020304" pitchFamily="18" charset="0"/>
              </a:rPr>
              <a:t>– </a:t>
            </a:r>
            <a:r>
              <a:rPr lang="fr-FR" b="1" dirty="0">
                <a:latin typeface="Calibri" panose="020F0502020204030204" pitchFamily="34" charset="0"/>
                <a:ea typeface="Calibri" panose="020F0502020204030204" pitchFamily="34" charset="0"/>
                <a:cs typeface="Times New Roman" panose="02020603050405020304" pitchFamily="18" charset="0"/>
              </a:rPr>
              <a:t>contraintes</a:t>
            </a:r>
            <a:r>
              <a:rPr lang="fr-FR" dirty="0">
                <a:latin typeface="Calibri" panose="020F0502020204030204" pitchFamily="34" charset="0"/>
                <a:ea typeface="Calibri" panose="020F0502020204030204" pitchFamily="34" charset="0"/>
                <a:cs typeface="Times New Roman" panose="02020603050405020304" pitchFamily="18" charset="0"/>
              </a:rPr>
              <a:t> (normes, règlements, etc.).</a:t>
            </a:r>
          </a:p>
          <a:p>
            <a:pPr marL="0" indent="0">
              <a:lnSpc>
                <a:spcPct val="100000"/>
              </a:lnSpc>
              <a:spcBef>
                <a:spcPts val="0"/>
              </a:spcBef>
              <a:spcAft>
                <a:spcPts val="1200"/>
              </a:spcAft>
              <a:buNone/>
            </a:pPr>
            <a:r>
              <a:rPr lang="fr-FR" dirty="0">
                <a:latin typeface="Calibri" panose="020F0502020204030204" pitchFamily="34" charset="0"/>
                <a:ea typeface="Calibri" panose="020F0502020204030204" pitchFamily="34" charset="0"/>
                <a:cs typeface="Times New Roman" panose="02020603050405020304" pitchFamily="18" charset="0"/>
              </a:rPr>
              <a:t>Le descriptif du projet </a:t>
            </a:r>
            <a:r>
              <a:rPr lang="fr-FR" b="1" dirty="0">
                <a:latin typeface="Calibri" panose="020F0502020204030204" pitchFamily="34" charset="0"/>
                <a:ea typeface="Calibri" panose="020F0502020204030204" pitchFamily="34" charset="0"/>
                <a:cs typeface="Times New Roman" panose="02020603050405020304" pitchFamily="18" charset="0"/>
              </a:rPr>
              <a:t>sert de base </a:t>
            </a:r>
            <a:r>
              <a:rPr lang="fr-FR" dirty="0">
                <a:latin typeface="Calibri" panose="020F0502020204030204" pitchFamily="34" charset="0"/>
                <a:ea typeface="Calibri" panose="020F0502020204030204" pitchFamily="34" charset="0"/>
                <a:cs typeface="Times New Roman" panose="02020603050405020304" pitchFamily="18" charset="0"/>
              </a:rPr>
              <a:t>à la</a:t>
            </a:r>
            <a:r>
              <a:rPr lang="fr-FR" b="1" dirty="0">
                <a:latin typeface="Calibri" panose="020F0502020204030204" pitchFamily="34" charset="0"/>
                <a:ea typeface="Calibri" panose="020F0502020204030204" pitchFamily="34" charset="0"/>
                <a:cs typeface="Times New Roman" panose="02020603050405020304" pitchFamily="18" charset="0"/>
              </a:rPr>
              <a:t> mise en œuvre du projet</a:t>
            </a:r>
            <a:r>
              <a:rPr lang="fr-FR" dirty="0">
                <a:latin typeface="Calibri" panose="020F0502020204030204" pitchFamily="34" charset="0"/>
                <a:ea typeface="Calibri" panose="020F0502020204030204" pitchFamily="34" charset="0"/>
                <a:cs typeface="Times New Roman" panose="02020603050405020304" pitchFamily="18" charset="0"/>
              </a:rPr>
              <a:t>, à son </a:t>
            </a:r>
            <a:r>
              <a:rPr lang="fr-FR" b="1" dirty="0">
                <a:latin typeface="Calibri" panose="020F0502020204030204" pitchFamily="34" charset="0"/>
                <a:ea typeface="Calibri" panose="020F0502020204030204" pitchFamily="34" charset="0"/>
                <a:cs typeface="Times New Roman" panose="02020603050405020304" pitchFamily="18" charset="0"/>
              </a:rPr>
              <a:t>suivi </a:t>
            </a:r>
            <a:r>
              <a:rPr lang="fr-FR" dirty="0">
                <a:latin typeface="Calibri" panose="020F0502020204030204" pitchFamily="34" charset="0"/>
                <a:ea typeface="Calibri" panose="020F0502020204030204" pitchFamily="34" charset="0"/>
                <a:cs typeface="Times New Roman" panose="02020603050405020304" pitchFamily="18" charset="0"/>
              </a:rPr>
              <a:t>et à son évaluation.</a:t>
            </a:r>
            <a:endParaRPr lang="fr-FR" dirty="0"/>
          </a:p>
        </p:txBody>
      </p:sp>
    </p:spTree>
    <p:extLst>
      <p:ext uri="{BB962C8B-B14F-4D97-AF65-F5344CB8AC3E}">
        <p14:creationId xmlns:p14="http://schemas.microsoft.com/office/powerpoint/2010/main" val="296388128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0863CE-26AD-4FC3-B5EC-752FD763299E}"/>
              </a:ext>
            </a:extLst>
          </p:cNvPr>
          <p:cNvSpPr>
            <a:spLocks noGrp="1"/>
          </p:cNvSpPr>
          <p:nvPr>
            <p:ph type="title"/>
          </p:nvPr>
        </p:nvSpPr>
        <p:spPr>
          <a:xfrm>
            <a:off x="192156" y="7317"/>
            <a:ext cx="11807687" cy="589031"/>
          </a:xfrm>
        </p:spPr>
        <p:txBody>
          <a:bodyPr>
            <a:normAutofit fontScale="90000"/>
          </a:bodyPr>
          <a:lstStyle/>
          <a:p>
            <a:r>
              <a:rPr lang="fr-FR" sz="4000" b="1" dirty="0">
                <a:solidFill>
                  <a:srgbClr val="0070C0"/>
                </a:solidFill>
                <a:latin typeface="Calibri" panose="020F0502020204030204" pitchFamily="34" charset="0"/>
                <a:ea typeface="Calibri" panose="020F0502020204030204" pitchFamily="34" charset="0"/>
                <a:cs typeface="Times New Roman" panose="02020603050405020304" pitchFamily="18" charset="0"/>
              </a:rPr>
              <a:t>3.2 Contenu et présentation du descriptif du projet</a:t>
            </a:r>
            <a:endParaRPr lang="fr-FR" sz="4000" dirty="0">
              <a:solidFill>
                <a:srgbClr val="0070C0"/>
              </a:solidFill>
            </a:endParaRPr>
          </a:p>
        </p:txBody>
      </p:sp>
      <p:sp>
        <p:nvSpPr>
          <p:cNvPr id="3" name="Espace réservé du contenu 2">
            <a:extLst>
              <a:ext uri="{FF2B5EF4-FFF2-40B4-BE49-F238E27FC236}">
                <a16:creationId xmlns:a16="http://schemas.microsoft.com/office/drawing/2014/main" id="{1A1C0600-4E6E-4E71-A820-116676A32DAE}"/>
              </a:ext>
            </a:extLst>
          </p:cNvPr>
          <p:cNvSpPr>
            <a:spLocks noGrp="1"/>
          </p:cNvSpPr>
          <p:nvPr>
            <p:ph idx="1"/>
          </p:nvPr>
        </p:nvSpPr>
        <p:spPr>
          <a:xfrm>
            <a:off x="192155" y="874643"/>
            <a:ext cx="11807687" cy="5844209"/>
          </a:xfrm>
        </p:spPr>
        <p:txBody>
          <a:bodyPr>
            <a:normAutofit fontScale="47500" lnSpcReduction="20000"/>
          </a:bodyPr>
          <a:lstStyle/>
          <a:p>
            <a:pPr marL="0" indent="0">
              <a:lnSpc>
                <a:spcPct val="120000"/>
              </a:lnSpc>
              <a:spcBef>
                <a:spcPts val="0"/>
              </a:spcBef>
              <a:spcAft>
                <a:spcPts val="600"/>
              </a:spcAft>
              <a:buNone/>
            </a:pPr>
            <a:r>
              <a:rPr lang="fr-FR" sz="5900" b="1" dirty="0">
                <a:latin typeface="Calibri" panose="020F0502020204030204" pitchFamily="34" charset="0"/>
                <a:ea typeface="Calibri" panose="020F0502020204030204" pitchFamily="34" charset="0"/>
                <a:cs typeface="Times New Roman" panose="02020603050405020304" pitchFamily="18" charset="0"/>
              </a:rPr>
              <a:t>1 – Présentation du projet</a:t>
            </a:r>
            <a:r>
              <a:rPr lang="fr-FR" sz="5100" b="1" dirty="0">
                <a:latin typeface="Calibri" panose="020F0502020204030204" pitchFamily="34" charset="0"/>
                <a:ea typeface="Calibri" panose="020F0502020204030204" pitchFamily="34" charset="0"/>
                <a:cs typeface="Times New Roman" panose="02020603050405020304" pitchFamily="18" charset="0"/>
              </a:rPr>
              <a:t> </a:t>
            </a:r>
            <a:endParaRPr lang="fr-FR" sz="5100" dirty="0">
              <a:latin typeface="Calibri" panose="020F0502020204030204" pitchFamily="34" charset="0"/>
              <a:ea typeface="Calibri" panose="020F0502020204030204" pitchFamily="34" charset="0"/>
              <a:cs typeface="Times New Roman" panose="02020603050405020304" pitchFamily="18" charset="0"/>
            </a:endParaRPr>
          </a:p>
          <a:p>
            <a:pPr marL="457200" lvl="1" indent="0">
              <a:lnSpc>
                <a:spcPct val="120000"/>
              </a:lnSpc>
              <a:spcBef>
                <a:spcPts val="0"/>
              </a:spcBef>
              <a:spcAft>
                <a:spcPts val="600"/>
              </a:spcAft>
              <a:buNone/>
            </a:pPr>
            <a:r>
              <a:rPr lang="fr-FR" sz="5100" dirty="0">
                <a:latin typeface="Calibri" panose="020F0502020204030204" pitchFamily="34" charset="0"/>
                <a:ea typeface="Calibri" panose="020F0502020204030204" pitchFamily="34" charset="0"/>
                <a:cs typeface="Times New Roman" panose="02020603050405020304" pitchFamily="18" charset="0"/>
              </a:rPr>
              <a:t>1.1 – Présentation claire et concise des grandes lignes du projet</a:t>
            </a:r>
          </a:p>
          <a:p>
            <a:pPr marL="457200" lvl="1" indent="0">
              <a:lnSpc>
                <a:spcPct val="120000"/>
              </a:lnSpc>
              <a:spcBef>
                <a:spcPts val="0"/>
              </a:spcBef>
              <a:spcAft>
                <a:spcPts val="600"/>
              </a:spcAft>
              <a:buNone/>
            </a:pPr>
            <a:r>
              <a:rPr lang="fr-FR" sz="5100" dirty="0">
                <a:latin typeface="Calibri" panose="020F0502020204030204" pitchFamily="34" charset="0"/>
                <a:ea typeface="Calibri" panose="020F0502020204030204" pitchFamily="34" charset="0"/>
                <a:cs typeface="Times New Roman" panose="02020603050405020304" pitchFamily="18" charset="0"/>
              </a:rPr>
              <a:t>1.2 – Historique du projet</a:t>
            </a:r>
          </a:p>
          <a:p>
            <a:pPr marL="457200" lvl="1" indent="0">
              <a:lnSpc>
                <a:spcPct val="120000"/>
              </a:lnSpc>
              <a:spcBef>
                <a:spcPts val="0"/>
              </a:spcBef>
              <a:spcAft>
                <a:spcPts val="2400"/>
              </a:spcAft>
              <a:buNone/>
            </a:pPr>
            <a:r>
              <a:rPr lang="fr-FR" sz="5100" dirty="0">
                <a:latin typeface="Calibri" panose="020F0502020204030204" pitchFamily="34" charset="0"/>
                <a:ea typeface="Calibri" panose="020F0502020204030204" pitchFamily="34" charset="0"/>
                <a:cs typeface="Times New Roman" panose="02020603050405020304" pitchFamily="18" charset="0"/>
              </a:rPr>
              <a:t>1.3 – Analyse de la situation</a:t>
            </a:r>
          </a:p>
          <a:p>
            <a:pPr marL="0" indent="0">
              <a:lnSpc>
                <a:spcPct val="120000"/>
              </a:lnSpc>
              <a:spcBef>
                <a:spcPts val="0"/>
              </a:spcBef>
              <a:spcAft>
                <a:spcPts val="2400"/>
              </a:spcAft>
              <a:buNone/>
            </a:pPr>
            <a:r>
              <a:rPr lang="fr-FR" sz="5900" b="1" dirty="0">
                <a:latin typeface="Calibri" panose="020F0502020204030204" pitchFamily="34" charset="0"/>
                <a:ea typeface="Calibri" panose="020F0502020204030204" pitchFamily="34" charset="0"/>
                <a:cs typeface="Times New Roman" panose="02020603050405020304" pitchFamily="18" charset="0"/>
              </a:rPr>
              <a:t>2 – Stratégie</a:t>
            </a:r>
            <a:endParaRPr lang="fr-FR" sz="59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spcAft>
                <a:spcPts val="2400"/>
              </a:spcAft>
              <a:buNone/>
            </a:pPr>
            <a:r>
              <a:rPr lang="fr-FR" sz="5900" b="1" dirty="0">
                <a:latin typeface="Calibri" panose="020F0502020204030204" pitchFamily="34" charset="0"/>
                <a:ea typeface="Calibri" panose="020F0502020204030204" pitchFamily="34" charset="0"/>
                <a:cs typeface="Times New Roman" panose="02020603050405020304" pitchFamily="18" charset="0"/>
              </a:rPr>
              <a:t>3 – Contextes du projet</a:t>
            </a:r>
          </a:p>
          <a:p>
            <a:pPr marL="0" indent="0">
              <a:lnSpc>
                <a:spcPct val="120000"/>
              </a:lnSpc>
              <a:spcBef>
                <a:spcPts val="0"/>
              </a:spcBef>
              <a:spcAft>
                <a:spcPts val="600"/>
              </a:spcAft>
              <a:buNone/>
            </a:pPr>
            <a:r>
              <a:rPr lang="fr-FR" sz="5900" b="1" dirty="0">
                <a:latin typeface="Calibri" panose="020F0502020204030204" pitchFamily="34" charset="0"/>
                <a:ea typeface="Calibri" panose="020F0502020204030204" pitchFamily="34" charset="0"/>
                <a:cs typeface="Times New Roman" panose="02020603050405020304" pitchFamily="18" charset="0"/>
              </a:rPr>
              <a:t>4 – Objectifs du projet</a:t>
            </a:r>
            <a:endParaRPr lang="fr-FR" sz="5900" dirty="0">
              <a:latin typeface="Calibri" panose="020F0502020204030204" pitchFamily="34" charset="0"/>
              <a:ea typeface="Calibri" panose="020F0502020204030204" pitchFamily="34" charset="0"/>
              <a:cs typeface="Times New Roman" panose="02020603050405020304" pitchFamily="18" charset="0"/>
            </a:endParaRPr>
          </a:p>
          <a:p>
            <a:pPr marL="457200" lvl="1" indent="0">
              <a:lnSpc>
                <a:spcPct val="120000"/>
              </a:lnSpc>
              <a:spcBef>
                <a:spcPts val="0"/>
              </a:spcBef>
              <a:spcAft>
                <a:spcPts val="600"/>
              </a:spcAft>
              <a:buNone/>
            </a:pPr>
            <a:r>
              <a:rPr lang="fr-FR" sz="5100" dirty="0">
                <a:latin typeface="Calibri" panose="020F0502020204030204" pitchFamily="34" charset="0"/>
                <a:ea typeface="Calibri" panose="020F0502020204030204" pitchFamily="34" charset="0"/>
                <a:cs typeface="Times New Roman" panose="02020603050405020304" pitchFamily="18" charset="0"/>
              </a:rPr>
              <a:t>4.1 – Finalités du projet</a:t>
            </a:r>
          </a:p>
          <a:p>
            <a:pPr marL="457200" lvl="1" indent="0">
              <a:lnSpc>
                <a:spcPct val="120000"/>
              </a:lnSpc>
              <a:spcBef>
                <a:spcPts val="0"/>
              </a:spcBef>
              <a:spcAft>
                <a:spcPts val="2400"/>
              </a:spcAft>
              <a:buNone/>
            </a:pPr>
            <a:r>
              <a:rPr lang="fr-FR" sz="5100" dirty="0">
                <a:latin typeface="Calibri" panose="020F0502020204030204" pitchFamily="34" charset="0"/>
                <a:ea typeface="Calibri" panose="020F0502020204030204" pitchFamily="34" charset="0"/>
                <a:cs typeface="Times New Roman" panose="02020603050405020304" pitchFamily="18" charset="0"/>
              </a:rPr>
              <a:t>4.2 – Objectifs spécifiques</a:t>
            </a:r>
          </a:p>
          <a:p>
            <a:pPr marL="0" indent="0">
              <a:lnSpc>
                <a:spcPct val="120000"/>
              </a:lnSpc>
              <a:spcBef>
                <a:spcPts val="0"/>
              </a:spcBef>
              <a:spcAft>
                <a:spcPts val="1200"/>
              </a:spcAft>
              <a:buNone/>
            </a:pPr>
            <a:r>
              <a:rPr lang="fr-FR" sz="5800" b="1" dirty="0">
                <a:latin typeface="Calibri" panose="020F0502020204030204" pitchFamily="34" charset="0"/>
                <a:ea typeface="Calibri" panose="020F0502020204030204" pitchFamily="34" charset="0"/>
                <a:cs typeface="Times New Roman" panose="02020603050405020304" pitchFamily="18" charset="0"/>
              </a:rPr>
              <a:t>5 – Actions engagées – Échéancier (programmation)</a:t>
            </a:r>
            <a:endParaRPr lang="fr-FR" sz="5800" dirty="0">
              <a:latin typeface="Calibri" panose="020F0502020204030204" pitchFamily="34" charset="0"/>
              <a:ea typeface="Calibri" panose="020F0502020204030204" pitchFamily="34" charset="0"/>
              <a:cs typeface="Times New Roman" panose="02020603050405020304" pitchFamily="18" charset="0"/>
            </a:endParaRPr>
          </a:p>
          <a:p>
            <a:pPr marL="457200" lvl="1" indent="0">
              <a:lnSpc>
                <a:spcPct val="120000"/>
              </a:lnSpc>
              <a:spcBef>
                <a:spcPts val="0"/>
              </a:spcBef>
              <a:spcAft>
                <a:spcPts val="1200"/>
              </a:spcAft>
              <a:buNone/>
            </a:pPr>
            <a:endParaRPr lang="fr-FR" sz="51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spcAft>
                <a:spcPts val="3000"/>
              </a:spcAft>
              <a:buNone/>
            </a:pPr>
            <a:endParaRPr lang="fr-FR" sz="36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buNone/>
            </a:pPr>
            <a:endParaRPr lang="fr-FR" dirty="0"/>
          </a:p>
        </p:txBody>
      </p:sp>
    </p:spTree>
    <p:extLst>
      <p:ext uri="{BB962C8B-B14F-4D97-AF65-F5344CB8AC3E}">
        <p14:creationId xmlns:p14="http://schemas.microsoft.com/office/powerpoint/2010/main" val="426652619"/>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D5D6C2-A48C-445A-B3ED-9BEA120C3460}"/>
              </a:ext>
            </a:extLst>
          </p:cNvPr>
          <p:cNvSpPr>
            <a:spLocks noGrp="1"/>
          </p:cNvSpPr>
          <p:nvPr>
            <p:ph idx="1"/>
          </p:nvPr>
        </p:nvSpPr>
        <p:spPr>
          <a:xfrm>
            <a:off x="344557" y="92766"/>
            <a:ext cx="11648660" cy="6652591"/>
          </a:xfrm>
        </p:spPr>
        <p:txBody>
          <a:bodyPr>
            <a:normAutofit fontScale="85000" lnSpcReduction="20000"/>
          </a:bodyPr>
          <a:lstStyle/>
          <a:p>
            <a:pPr marL="0" indent="0">
              <a:lnSpc>
                <a:spcPct val="120000"/>
              </a:lnSpc>
              <a:spcBef>
                <a:spcPts val="0"/>
              </a:spcBef>
              <a:spcAft>
                <a:spcPts val="2400"/>
              </a:spcAft>
              <a:buNone/>
            </a:pPr>
            <a:r>
              <a:rPr lang="fr-FR" sz="3300" b="1" dirty="0">
                <a:latin typeface="Calibri" panose="020F0502020204030204" pitchFamily="34" charset="0"/>
                <a:ea typeface="Calibri" panose="020F0502020204030204" pitchFamily="34" charset="0"/>
                <a:cs typeface="Times New Roman" panose="02020603050405020304" pitchFamily="18" charset="0"/>
              </a:rPr>
              <a:t>6 – Budget </a:t>
            </a:r>
            <a:endParaRPr lang="fr-FR" sz="33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spcAft>
                <a:spcPts val="2400"/>
              </a:spcAft>
              <a:buNone/>
            </a:pPr>
            <a:r>
              <a:rPr lang="fr-FR" sz="3300" b="1" dirty="0">
                <a:latin typeface="Calibri" panose="020F0502020204030204" pitchFamily="34" charset="0"/>
                <a:ea typeface="Calibri" panose="020F0502020204030204" pitchFamily="34" charset="0"/>
                <a:cs typeface="Times New Roman" panose="02020603050405020304" pitchFamily="18" charset="0"/>
              </a:rPr>
              <a:t>7 – Contraintes </a:t>
            </a:r>
            <a:endParaRPr lang="fr-FR" sz="33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spcAft>
                <a:spcPts val="600"/>
              </a:spcAft>
              <a:buNone/>
            </a:pPr>
            <a:r>
              <a:rPr lang="fr-FR" sz="3300" b="1" dirty="0">
                <a:latin typeface="Calibri" panose="020F0502020204030204" pitchFamily="34" charset="0"/>
                <a:ea typeface="Calibri" panose="020F0502020204030204" pitchFamily="34" charset="0"/>
                <a:cs typeface="Times New Roman" panose="02020603050405020304" pitchFamily="18" charset="0"/>
              </a:rPr>
              <a:t>8 – Les acteurs concernés par le projet</a:t>
            </a:r>
            <a:endParaRPr lang="fr-FR" sz="3300" dirty="0">
              <a:latin typeface="Calibri" panose="020F0502020204030204" pitchFamily="34" charset="0"/>
              <a:ea typeface="Calibri" panose="020F0502020204030204" pitchFamily="34" charset="0"/>
              <a:cs typeface="Times New Roman" panose="02020603050405020304" pitchFamily="18" charset="0"/>
            </a:endParaRPr>
          </a:p>
          <a:p>
            <a:pPr marL="457200" lvl="1" indent="0">
              <a:lnSpc>
                <a:spcPct val="120000"/>
              </a:lnSpc>
              <a:spcBef>
                <a:spcPts val="0"/>
              </a:spcBef>
              <a:spcAft>
                <a:spcPts val="600"/>
              </a:spcAft>
              <a:buNone/>
            </a:pPr>
            <a:r>
              <a:rPr lang="fr-FR" sz="3300" dirty="0">
                <a:latin typeface="Calibri" panose="020F0502020204030204" pitchFamily="34" charset="0"/>
                <a:ea typeface="Calibri" panose="020F0502020204030204" pitchFamily="34" charset="0"/>
                <a:cs typeface="Times New Roman" panose="02020603050405020304" pitchFamily="18" charset="0"/>
              </a:rPr>
              <a:t>• Maître d’ouvrage</a:t>
            </a:r>
          </a:p>
          <a:p>
            <a:pPr marL="457200" lvl="1" indent="0">
              <a:lnSpc>
                <a:spcPct val="120000"/>
              </a:lnSpc>
              <a:spcBef>
                <a:spcPts val="0"/>
              </a:spcBef>
              <a:spcAft>
                <a:spcPts val="600"/>
              </a:spcAft>
              <a:buNone/>
            </a:pPr>
            <a:r>
              <a:rPr lang="fr-FR" sz="3300" dirty="0">
                <a:latin typeface="Calibri" panose="020F0502020204030204" pitchFamily="34" charset="0"/>
                <a:ea typeface="Calibri" panose="020F0502020204030204" pitchFamily="34" charset="0"/>
                <a:cs typeface="Times New Roman" panose="02020603050405020304" pitchFamily="18" charset="0"/>
              </a:rPr>
              <a:t>• Responsable de l’exécution du projet (chef de projet)</a:t>
            </a:r>
          </a:p>
          <a:p>
            <a:pPr marL="457200" lvl="1" indent="0">
              <a:lnSpc>
                <a:spcPct val="120000"/>
              </a:lnSpc>
              <a:spcBef>
                <a:spcPts val="0"/>
              </a:spcBef>
              <a:spcAft>
                <a:spcPts val="2400"/>
              </a:spcAft>
              <a:buNone/>
            </a:pPr>
            <a:r>
              <a:rPr lang="fr-FR" sz="3300" dirty="0">
                <a:latin typeface="Calibri" panose="020F0502020204030204" pitchFamily="34" charset="0"/>
                <a:ea typeface="Calibri" panose="020F0502020204030204" pitchFamily="34" charset="0"/>
                <a:cs typeface="Times New Roman" panose="02020603050405020304" pitchFamily="18" charset="0"/>
              </a:rPr>
              <a:t>• Autres participants à l’exécution du projet</a:t>
            </a:r>
            <a:endParaRPr lang="fr-FR" sz="3300" b="1"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spcAft>
                <a:spcPts val="2400"/>
              </a:spcAft>
              <a:buNone/>
            </a:pPr>
            <a:r>
              <a:rPr lang="fr-FR" sz="3300" b="1" dirty="0">
                <a:latin typeface="Calibri" panose="020F0502020204030204" pitchFamily="34" charset="0"/>
                <a:ea typeface="Calibri" panose="020F0502020204030204" pitchFamily="34" charset="0"/>
                <a:cs typeface="Times New Roman" panose="02020603050405020304" pitchFamily="18" charset="0"/>
              </a:rPr>
              <a:t>9 – Les partenaires du projet et leur rôle</a:t>
            </a:r>
            <a:endParaRPr lang="fr-FR" sz="33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spcAft>
                <a:spcPts val="600"/>
              </a:spcAft>
              <a:buNone/>
            </a:pPr>
            <a:r>
              <a:rPr lang="fr-FR" sz="3300" b="1" dirty="0">
                <a:latin typeface="Calibri" panose="020F0502020204030204" pitchFamily="34" charset="0"/>
                <a:ea typeface="Calibri" panose="020F0502020204030204" pitchFamily="34" charset="0"/>
                <a:cs typeface="Times New Roman" panose="02020603050405020304" pitchFamily="18" charset="0"/>
              </a:rPr>
              <a:t>10 – Calendrier de réalisation du projet (programmation)</a:t>
            </a:r>
            <a:endParaRPr lang="fr-FR" sz="3300" dirty="0">
              <a:latin typeface="Calibri" panose="020F0502020204030204" pitchFamily="34" charset="0"/>
              <a:ea typeface="Calibri" panose="020F0502020204030204" pitchFamily="34" charset="0"/>
              <a:cs typeface="Times New Roman" panose="02020603050405020304" pitchFamily="18" charset="0"/>
            </a:endParaRPr>
          </a:p>
          <a:p>
            <a:pPr marL="457200" lvl="1" indent="0">
              <a:lnSpc>
                <a:spcPct val="120000"/>
              </a:lnSpc>
              <a:spcBef>
                <a:spcPts val="0"/>
              </a:spcBef>
              <a:spcAft>
                <a:spcPts val="600"/>
              </a:spcAft>
              <a:buNone/>
            </a:pPr>
            <a:r>
              <a:rPr lang="fr-FR" sz="3300" b="1" dirty="0">
                <a:latin typeface="Calibri" panose="020F0502020204030204" pitchFamily="34" charset="0"/>
                <a:ea typeface="Calibri" panose="020F0502020204030204" pitchFamily="34" charset="0"/>
                <a:cs typeface="Times New Roman" panose="02020603050405020304" pitchFamily="18" charset="0"/>
              </a:rPr>
              <a:t>•</a:t>
            </a:r>
            <a:r>
              <a:rPr lang="fr-FR" sz="3300" dirty="0">
                <a:latin typeface="Calibri" panose="020F0502020204030204" pitchFamily="34" charset="0"/>
                <a:ea typeface="Calibri" panose="020F0502020204030204" pitchFamily="34" charset="0"/>
                <a:cs typeface="Times New Roman" panose="02020603050405020304" pitchFamily="18" charset="0"/>
              </a:rPr>
              <a:t> Date du début de l’exécution : </a:t>
            </a:r>
          </a:p>
          <a:p>
            <a:pPr marL="457200" lvl="1" indent="0">
              <a:lnSpc>
                <a:spcPct val="120000"/>
              </a:lnSpc>
              <a:spcBef>
                <a:spcPts val="0"/>
              </a:spcBef>
              <a:spcAft>
                <a:spcPts val="600"/>
              </a:spcAft>
              <a:buNone/>
            </a:pPr>
            <a:r>
              <a:rPr lang="fr-FR" sz="3300" b="1" dirty="0">
                <a:latin typeface="Calibri" panose="020F0502020204030204" pitchFamily="34" charset="0"/>
                <a:ea typeface="Calibri" panose="020F0502020204030204" pitchFamily="34" charset="0"/>
                <a:cs typeface="Times New Roman" panose="02020603050405020304" pitchFamily="18" charset="0"/>
              </a:rPr>
              <a:t>•</a:t>
            </a:r>
            <a:r>
              <a:rPr lang="fr-FR" sz="3300" dirty="0">
                <a:latin typeface="Calibri" panose="020F0502020204030204" pitchFamily="34" charset="0"/>
                <a:ea typeface="Calibri" panose="020F0502020204030204" pitchFamily="34" charset="0"/>
                <a:cs typeface="Times New Roman" panose="02020603050405020304" pitchFamily="18" charset="0"/>
              </a:rPr>
              <a:t> Durée d’exécution du projet : </a:t>
            </a:r>
          </a:p>
          <a:p>
            <a:pPr marL="457200" lvl="1" indent="0">
              <a:lnSpc>
                <a:spcPct val="120000"/>
              </a:lnSpc>
              <a:spcBef>
                <a:spcPts val="0"/>
              </a:spcBef>
              <a:spcAft>
                <a:spcPts val="600"/>
              </a:spcAft>
              <a:buNone/>
            </a:pPr>
            <a:r>
              <a:rPr lang="fr-FR" sz="3300" b="1" dirty="0">
                <a:latin typeface="Calibri" panose="020F0502020204030204" pitchFamily="34" charset="0"/>
                <a:ea typeface="Calibri" panose="020F0502020204030204" pitchFamily="34" charset="0"/>
                <a:cs typeface="Times New Roman" panose="02020603050405020304" pitchFamily="18" charset="0"/>
              </a:rPr>
              <a:t>•</a:t>
            </a:r>
            <a:r>
              <a:rPr lang="fr-FR" sz="3300" dirty="0">
                <a:latin typeface="Calibri" panose="020F0502020204030204" pitchFamily="34" charset="0"/>
                <a:ea typeface="Calibri" panose="020F0502020204030204" pitchFamily="34" charset="0"/>
                <a:cs typeface="Times New Roman" panose="02020603050405020304" pitchFamily="18" charset="0"/>
              </a:rPr>
              <a:t> Date prévisionnelle de fin de l’exécution</a:t>
            </a:r>
            <a:endParaRPr lang="fr-FR" sz="3300" b="1" dirty="0">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spTree>
    <p:extLst>
      <p:ext uri="{BB962C8B-B14F-4D97-AF65-F5344CB8AC3E}">
        <p14:creationId xmlns:p14="http://schemas.microsoft.com/office/powerpoint/2010/main" val="22784863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75520" y="188640"/>
            <a:ext cx="8640960" cy="6480720"/>
          </a:xfrm>
        </p:spPr>
        <p:txBody>
          <a:bodyPr/>
          <a:lstStyle/>
          <a:p>
            <a:pPr>
              <a:buNone/>
            </a:pPr>
            <a:r>
              <a:rPr lang="fr-FR" i="1" dirty="0"/>
              <a:t>3.3.5 – Ressources</a:t>
            </a:r>
            <a:endParaRPr lang="fr-FR" dirty="0"/>
          </a:p>
          <a:p>
            <a:pPr>
              <a:buNone/>
            </a:pPr>
            <a:r>
              <a:rPr lang="fr-FR" dirty="0"/>
              <a:t>Humaines</a:t>
            </a:r>
          </a:p>
          <a:p>
            <a:pPr>
              <a:buNone/>
            </a:pPr>
            <a:r>
              <a:rPr lang="fr-FR" dirty="0"/>
              <a:t>Matérielles</a:t>
            </a:r>
          </a:p>
          <a:p>
            <a:pPr>
              <a:buNone/>
            </a:pPr>
            <a:r>
              <a:rPr lang="fr-FR" dirty="0"/>
              <a:t>Financières </a:t>
            </a:r>
          </a:p>
          <a:p>
            <a:pPr>
              <a:buNone/>
            </a:pPr>
            <a:r>
              <a:rPr lang="fr-FR" i="1" dirty="0"/>
              <a:t>3.3.6 – Durée du projet</a:t>
            </a:r>
            <a:endParaRPr lang="fr-FR" dirty="0"/>
          </a:p>
          <a:p>
            <a:pPr>
              <a:buNone/>
            </a:pPr>
            <a:r>
              <a:rPr lang="fr-FR" i="1" dirty="0"/>
              <a:t>3.3.7 – Cadre géographique : espace de mise en œuvre des actions / activités</a:t>
            </a:r>
            <a:endParaRPr lang="fr-FR" dirty="0"/>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14</a:t>
            </a:fld>
            <a:endParaRPr lang="fr-F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1467A1-568E-48E9-8D13-EE2AFBBCE8A1}"/>
              </a:ext>
            </a:extLst>
          </p:cNvPr>
          <p:cNvSpPr>
            <a:spLocks noGrp="1"/>
          </p:cNvSpPr>
          <p:nvPr>
            <p:ph type="title"/>
          </p:nvPr>
        </p:nvSpPr>
        <p:spPr>
          <a:xfrm>
            <a:off x="838200" y="179595"/>
            <a:ext cx="10515600" cy="708301"/>
          </a:xfrm>
        </p:spPr>
        <p:txBody>
          <a:bodyPr>
            <a:normAutofit fontScale="90000"/>
          </a:bodyPr>
          <a:lstStyle/>
          <a:p>
            <a:br>
              <a:rPr lang="fr-FR" b="1" dirty="0">
                <a:latin typeface="Calibri" panose="020F0502020204030204" pitchFamily="34" charset="0"/>
                <a:ea typeface="Calibri" panose="020F0502020204030204" pitchFamily="34" charset="0"/>
                <a:cs typeface="Times New Roman" panose="02020603050405020304" pitchFamily="18" charset="0"/>
              </a:rPr>
            </a:br>
            <a:r>
              <a:rPr lang="fr-FR"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4. Le rapport d’étape (ou rapport d’avancement)</a:t>
            </a:r>
            <a:br>
              <a:rPr lang="fr-FR" dirty="0">
                <a:solidFill>
                  <a:srgbClr val="FF0000"/>
                </a:solidFill>
                <a:latin typeface="Calibri" panose="020F0502020204030204" pitchFamily="34" charset="0"/>
                <a:ea typeface="Calibri" panose="020F0502020204030204" pitchFamily="34" charset="0"/>
                <a:cs typeface="Times New Roman" panose="02020603050405020304" pitchFamily="18" charset="0"/>
              </a:rPr>
            </a:br>
            <a:endParaRPr lang="fr-FR" dirty="0">
              <a:solidFill>
                <a:srgbClr val="FF0000"/>
              </a:solidFill>
            </a:endParaRPr>
          </a:p>
        </p:txBody>
      </p:sp>
      <p:sp>
        <p:nvSpPr>
          <p:cNvPr id="3" name="Espace réservé du contenu 2">
            <a:extLst>
              <a:ext uri="{FF2B5EF4-FFF2-40B4-BE49-F238E27FC236}">
                <a16:creationId xmlns:a16="http://schemas.microsoft.com/office/drawing/2014/main" id="{A2B32067-9A3A-4194-A6C5-B96210D1C450}"/>
              </a:ext>
            </a:extLst>
          </p:cNvPr>
          <p:cNvSpPr>
            <a:spLocks noGrp="1"/>
          </p:cNvSpPr>
          <p:nvPr>
            <p:ph idx="1"/>
          </p:nvPr>
        </p:nvSpPr>
        <p:spPr>
          <a:xfrm>
            <a:off x="344557" y="1086678"/>
            <a:ext cx="11622156" cy="5591727"/>
          </a:xfrm>
        </p:spPr>
        <p:txBody>
          <a:bodyPr>
            <a:normAutofit fontScale="92500" lnSpcReduction="10000"/>
          </a:bodyPr>
          <a:lstStyle/>
          <a:p>
            <a:pPr marL="0" indent="0">
              <a:lnSpc>
                <a:spcPct val="107000"/>
              </a:lnSpc>
              <a:spcAft>
                <a:spcPts val="1200"/>
              </a:spcAft>
              <a:buNone/>
            </a:pPr>
            <a:r>
              <a:rPr lang="fr-FR" sz="3600" b="1" dirty="0">
                <a:solidFill>
                  <a:srgbClr val="00B0F0"/>
                </a:solidFill>
                <a:latin typeface="Calibri" panose="020F0502020204030204" pitchFamily="34" charset="0"/>
                <a:ea typeface="Calibri" panose="020F0502020204030204" pitchFamily="34" charset="0"/>
                <a:cs typeface="Times New Roman" panose="02020603050405020304" pitchFamily="18" charset="0"/>
              </a:rPr>
              <a:t>Rapport d’étape : écrit synthétique faisant le point sur une situation donnée à un moment donné.</a:t>
            </a:r>
          </a:p>
          <a:p>
            <a:pPr>
              <a:lnSpc>
                <a:spcPct val="107000"/>
              </a:lnSpc>
              <a:spcAft>
                <a:spcPts val="1200"/>
              </a:spcAft>
            </a:pPr>
            <a:r>
              <a:rPr lang="fr-FR" sz="3600" dirty="0">
                <a:latin typeface="Calibri" panose="020F0502020204030204" pitchFamily="34" charset="0"/>
                <a:ea typeface="Calibri" panose="020F0502020204030204" pitchFamily="34" charset="0"/>
                <a:cs typeface="Times New Roman" panose="02020603050405020304" pitchFamily="18" charset="0"/>
              </a:rPr>
              <a:t>L’objectif du </a:t>
            </a:r>
            <a:r>
              <a:rPr lang="fr-FR" sz="3600" b="1" dirty="0">
                <a:latin typeface="Calibri" panose="020F0502020204030204" pitchFamily="34" charset="0"/>
                <a:ea typeface="Calibri" panose="020F0502020204030204" pitchFamily="34" charset="0"/>
                <a:cs typeface="Times New Roman" panose="02020603050405020304" pitchFamily="18" charset="0"/>
              </a:rPr>
              <a:t>rapport d’étape</a:t>
            </a:r>
            <a:r>
              <a:rPr lang="fr-FR" sz="3600" dirty="0">
                <a:latin typeface="Calibri" panose="020F0502020204030204" pitchFamily="34" charset="0"/>
                <a:ea typeface="Calibri" panose="020F0502020204030204" pitchFamily="34" charset="0"/>
                <a:cs typeface="Times New Roman" panose="02020603050405020304" pitchFamily="18" charset="0"/>
              </a:rPr>
              <a:t> est de permettre aux acteurs du projet de bien </a:t>
            </a:r>
            <a:r>
              <a:rPr lang="fr-FR" sz="3600" b="1" dirty="0">
                <a:latin typeface="Calibri" panose="020F0502020204030204" pitchFamily="34" charset="0"/>
                <a:ea typeface="Calibri" panose="020F0502020204030204" pitchFamily="34" charset="0"/>
                <a:cs typeface="Times New Roman" panose="02020603050405020304" pitchFamily="18" charset="0"/>
              </a:rPr>
              <a:t>comprendre</a:t>
            </a:r>
            <a:r>
              <a:rPr lang="fr-FR" sz="3600" dirty="0">
                <a:latin typeface="Calibri" panose="020F0502020204030204" pitchFamily="34" charset="0"/>
                <a:ea typeface="Calibri" panose="020F0502020204030204" pitchFamily="34" charset="0"/>
                <a:cs typeface="Times New Roman" panose="02020603050405020304" pitchFamily="18" charset="0"/>
              </a:rPr>
              <a:t> </a:t>
            </a:r>
            <a:r>
              <a:rPr lang="fr-FR" sz="3600" b="1" dirty="0">
                <a:latin typeface="Calibri" panose="020F0502020204030204" pitchFamily="34" charset="0"/>
                <a:ea typeface="Calibri" panose="020F0502020204030204" pitchFamily="34" charset="0"/>
                <a:cs typeface="Times New Roman" panose="02020603050405020304" pitchFamily="18" charset="0"/>
              </a:rPr>
              <a:t>l’évolution du projet</a:t>
            </a:r>
            <a:r>
              <a:rPr lang="fr-FR" sz="36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1200"/>
              </a:spcAft>
            </a:pPr>
            <a:r>
              <a:rPr lang="fr-FR" sz="3600" dirty="0">
                <a:latin typeface="Calibri" panose="020F0502020204030204" pitchFamily="34" charset="0"/>
                <a:ea typeface="Calibri" panose="020F0502020204030204" pitchFamily="34" charset="0"/>
                <a:cs typeface="Times New Roman" panose="02020603050405020304" pitchFamily="18" charset="0"/>
              </a:rPr>
              <a:t>Dans ce document, on doit notamment retrouver les </a:t>
            </a:r>
            <a:r>
              <a:rPr lang="fr-FR" sz="3600" b="1" dirty="0">
                <a:latin typeface="Calibri" panose="020F0502020204030204" pitchFamily="34" charset="0"/>
                <a:ea typeface="Calibri" panose="020F0502020204030204" pitchFamily="34" charset="0"/>
                <a:cs typeface="Times New Roman" panose="02020603050405020304" pitchFamily="18" charset="0"/>
              </a:rPr>
              <a:t>éléments</a:t>
            </a:r>
            <a:r>
              <a:rPr lang="fr-FR" sz="3600" i="1" dirty="0">
                <a:latin typeface="Calibri" panose="020F0502020204030204" pitchFamily="34" charset="0"/>
                <a:ea typeface="Calibri" panose="020F0502020204030204" pitchFamily="34" charset="0"/>
                <a:cs typeface="Times New Roman" panose="02020603050405020304" pitchFamily="18" charset="0"/>
              </a:rPr>
              <a:t> </a:t>
            </a:r>
            <a:r>
              <a:rPr lang="fr-FR" sz="3600" dirty="0">
                <a:latin typeface="Calibri" panose="020F0502020204030204" pitchFamily="34" charset="0"/>
                <a:ea typeface="Calibri" panose="020F0502020204030204" pitchFamily="34" charset="0"/>
                <a:cs typeface="Times New Roman" panose="02020603050405020304" pitchFamily="18" charset="0"/>
              </a:rPr>
              <a:t>permettant de </a:t>
            </a:r>
            <a:r>
              <a:rPr lang="fr-FR" sz="3600" b="1" dirty="0">
                <a:latin typeface="Calibri" panose="020F0502020204030204" pitchFamily="34" charset="0"/>
                <a:ea typeface="Calibri" panose="020F0502020204030204" pitchFamily="34" charset="0"/>
                <a:cs typeface="Times New Roman" panose="02020603050405020304" pitchFamily="18" charset="0"/>
              </a:rPr>
              <a:t>contrôler l’état</a:t>
            </a:r>
            <a:r>
              <a:rPr lang="fr-FR" sz="3600" dirty="0">
                <a:latin typeface="Calibri" panose="020F0502020204030204" pitchFamily="34" charset="0"/>
                <a:ea typeface="Calibri" panose="020F0502020204030204" pitchFamily="34" charset="0"/>
                <a:cs typeface="Times New Roman" panose="02020603050405020304" pitchFamily="18" charset="0"/>
              </a:rPr>
              <a:t> </a:t>
            </a:r>
            <a:r>
              <a:rPr lang="fr-FR" sz="3600" b="1" dirty="0">
                <a:latin typeface="Calibri" panose="020F0502020204030204" pitchFamily="34" charset="0"/>
                <a:ea typeface="Calibri" panose="020F0502020204030204" pitchFamily="34" charset="0"/>
                <a:cs typeface="Times New Roman" panose="02020603050405020304" pitchFamily="18" charset="0"/>
              </a:rPr>
              <a:t>d’avancement des travaux</a:t>
            </a:r>
            <a:r>
              <a:rPr lang="fr-FR" sz="3600" dirty="0">
                <a:latin typeface="Calibri" panose="020F0502020204030204" pitchFamily="34" charset="0"/>
                <a:ea typeface="Calibri" panose="020F0502020204030204" pitchFamily="34" charset="0"/>
                <a:cs typeface="Times New Roman" panose="02020603050405020304" pitchFamily="18" charset="0"/>
              </a:rPr>
              <a:t> ; </a:t>
            </a:r>
          </a:p>
          <a:p>
            <a:pPr>
              <a:lnSpc>
                <a:spcPct val="107000"/>
              </a:lnSpc>
              <a:spcAft>
                <a:spcPts val="1200"/>
              </a:spcAft>
            </a:pPr>
            <a:r>
              <a:rPr lang="fr-FR" sz="3600" dirty="0">
                <a:latin typeface="Calibri" panose="020F0502020204030204" pitchFamily="34" charset="0"/>
                <a:ea typeface="Calibri" panose="020F0502020204030204" pitchFamily="34" charset="0"/>
                <a:cs typeface="Times New Roman" panose="02020603050405020304" pitchFamily="18" charset="0"/>
              </a:rPr>
              <a:t>le rapport d’étape précise comment le projet évolue par rapport à la planification prévue au regard des échéances, des coûts et des objectifs</a:t>
            </a:r>
            <a:r>
              <a:rPr lang="fr-FR" sz="3600" i="1" dirty="0">
                <a:latin typeface="Calibri" panose="020F0502020204030204" pitchFamily="34" charset="0"/>
                <a:ea typeface="Calibri" panose="020F0502020204030204" pitchFamily="34" charset="0"/>
                <a:cs typeface="Times New Roman" panose="02020603050405020304" pitchFamily="18" charset="0"/>
              </a:rPr>
              <a:t>.</a:t>
            </a:r>
            <a:endParaRPr lang="fr-FR" sz="3600" dirty="0">
              <a:latin typeface="Calibri" panose="020F0502020204030204" pitchFamily="34" charset="0"/>
              <a:ea typeface="Calibri" panose="020F0502020204030204" pitchFamily="34" charset="0"/>
              <a:cs typeface="Times New Roman" panose="02020603050405020304" pitchFamily="18" charset="0"/>
            </a:endParaRPr>
          </a:p>
          <a:p>
            <a:pPr marL="457200" lvl="1" indent="0">
              <a:lnSpc>
                <a:spcPct val="107000"/>
              </a:lnSpc>
              <a:spcAft>
                <a:spcPts val="800"/>
              </a:spcAft>
              <a:buSzPts val="1000"/>
              <a:buNone/>
              <a:tabLst>
                <a:tab pos="457200" algn="l"/>
              </a:tabLst>
            </a:pPr>
            <a:endParaRPr lang="fr-FR" sz="2800" dirty="0">
              <a:latin typeface="Calibri" panose="020F0502020204030204" pitchFamily="34" charset="0"/>
              <a:cs typeface="Times New Roman" panose="02020603050405020304" pitchFamily="18" charset="0"/>
            </a:endParaRPr>
          </a:p>
          <a:p>
            <a:pPr marL="457200" lvl="1" indent="0">
              <a:lnSpc>
                <a:spcPct val="107000"/>
              </a:lnSpc>
              <a:spcAft>
                <a:spcPts val="800"/>
              </a:spcAft>
              <a:buSzPts val="1000"/>
              <a:buNone/>
              <a:tabLst>
                <a:tab pos="457200" algn="l"/>
              </a:tabLst>
            </a:pPr>
            <a:endParaRPr lang="fr-FR" dirty="0"/>
          </a:p>
          <a:p>
            <a:pPr marL="457200" lvl="1" indent="0">
              <a:lnSpc>
                <a:spcPct val="107000"/>
              </a:lnSpc>
              <a:spcAft>
                <a:spcPts val="800"/>
              </a:spcAft>
              <a:buSzPts val="1000"/>
              <a:buNone/>
              <a:tabLst>
                <a:tab pos="457200" algn="l"/>
              </a:tabLst>
            </a:pPr>
            <a:endParaRPr lang="fr-FR" dirty="0"/>
          </a:p>
        </p:txBody>
      </p:sp>
    </p:spTree>
    <p:extLst>
      <p:ext uri="{BB962C8B-B14F-4D97-AF65-F5344CB8AC3E}">
        <p14:creationId xmlns:p14="http://schemas.microsoft.com/office/powerpoint/2010/main" val="828128699"/>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ED7BD4E-E3EB-4741-9797-B8AF9EA448A7}"/>
              </a:ext>
            </a:extLst>
          </p:cNvPr>
          <p:cNvSpPr>
            <a:spLocks noGrp="1"/>
          </p:cNvSpPr>
          <p:nvPr>
            <p:ph idx="1"/>
          </p:nvPr>
        </p:nvSpPr>
        <p:spPr>
          <a:xfrm>
            <a:off x="331304" y="318052"/>
            <a:ext cx="11022496" cy="6400800"/>
          </a:xfrm>
        </p:spPr>
        <p:txBody>
          <a:bodyPr>
            <a:normAutofit lnSpcReduction="10000"/>
          </a:bodyPr>
          <a:lstStyle/>
          <a:p>
            <a:pPr lvl="0">
              <a:lnSpc>
                <a:spcPct val="110000"/>
              </a:lnSpc>
              <a:spcAft>
                <a:spcPts val="1800"/>
              </a:spcAft>
            </a:pPr>
            <a:r>
              <a:rPr lang="fr-FR" sz="3200" dirty="0">
                <a:solidFill>
                  <a:prstClr val="black"/>
                </a:solidFill>
                <a:latin typeface="Calibri" panose="020F0502020204030204" pitchFamily="34" charset="0"/>
                <a:ea typeface="Calibri" panose="020F0502020204030204" pitchFamily="34" charset="0"/>
                <a:cs typeface="Times New Roman" panose="02020603050405020304" pitchFamily="18" charset="0"/>
              </a:rPr>
              <a:t>Le rapport d’étape décrit (à la date de sa réalisation) :</a:t>
            </a:r>
          </a:p>
          <a:p>
            <a:pPr marL="457200" lvl="1" indent="0">
              <a:lnSpc>
                <a:spcPct val="110000"/>
              </a:lnSpc>
              <a:spcBef>
                <a:spcPts val="1000"/>
              </a:spcBef>
              <a:spcAft>
                <a:spcPts val="1800"/>
              </a:spcAft>
              <a:buSzPts val="1000"/>
              <a:buNone/>
              <a:tabLst>
                <a:tab pos="457200" algn="l"/>
              </a:tabLst>
            </a:pPr>
            <a:r>
              <a:rPr lang="fr-FR" sz="3200" dirty="0">
                <a:solidFill>
                  <a:prstClr val="black"/>
                </a:solidFill>
                <a:latin typeface="Calibri" panose="020F0502020204030204" pitchFamily="34" charset="0"/>
                <a:ea typeface="Calibri" panose="020F0502020204030204" pitchFamily="34" charset="0"/>
                <a:cs typeface="Times New Roman" panose="02020603050405020304" pitchFamily="18" charset="0"/>
              </a:rPr>
              <a:t>– les </a:t>
            </a:r>
            <a:r>
              <a:rPr lang="fr-FR" sz="3200" b="1" dirty="0">
                <a:solidFill>
                  <a:prstClr val="black"/>
                </a:solidFill>
                <a:latin typeface="Calibri" panose="020F0502020204030204" pitchFamily="34" charset="0"/>
                <a:ea typeface="Calibri" panose="020F0502020204030204" pitchFamily="34" charset="0"/>
                <a:cs typeface="Times New Roman" panose="02020603050405020304" pitchFamily="18" charset="0"/>
              </a:rPr>
              <a:t>opérations réalisées</a:t>
            </a:r>
            <a:r>
              <a:rPr lang="fr-FR" sz="3200" i="1" dirty="0">
                <a:solidFill>
                  <a:prstClr val="black"/>
                </a:solidFill>
                <a:latin typeface="Calibri" panose="020F0502020204030204" pitchFamily="34" charset="0"/>
                <a:ea typeface="Calibri" panose="020F0502020204030204" pitchFamily="34" charset="0"/>
                <a:cs typeface="Times New Roman" panose="02020603050405020304" pitchFamily="18" charset="0"/>
              </a:rPr>
              <a:t> ;</a:t>
            </a:r>
            <a:endParaRPr lang="fr-FR" sz="32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marL="457200" lvl="1" indent="0">
              <a:lnSpc>
                <a:spcPct val="110000"/>
              </a:lnSpc>
              <a:spcBef>
                <a:spcPts val="1000"/>
              </a:spcBef>
              <a:spcAft>
                <a:spcPts val="1800"/>
              </a:spcAft>
              <a:buSzPts val="1000"/>
              <a:buNone/>
              <a:tabLst>
                <a:tab pos="457200" algn="l"/>
              </a:tabLst>
            </a:pPr>
            <a:r>
              <a:rPr lang="fr-FR" sz="3200" dirty="0">
                <a:solidFill>
                  <a:prstClr val="black"/>
                </a:solidFill>
                <a:latin typeface="Calibri" panose="020F0502020204030204" pitchFamily="34" charset="0"/>
                <a:ea typeface="Calibri" panose="020F0502020204030204" pitchFamily="34" charset="0"/>
                <a:cs typeface="Times New Roman" panose="02020603050405020304" pitchFamily="18" charset="0"/>
              </a:rPr>
              <a:t>– les </a:t>
            </a:r>
            <a:r>
              <a:rPr lang="fr-FR" sz="3200" b="1" dirty="0">
                <a:solidFill>
                  <a:prstClr val="black"/>
                </a:solidFill>
                <a:latin typeface="Calibri" panose="020F0502020204030204" pitchFamily="34" charset="0"/>
                <a:ea typeface="Calibri" panose="020F0502020204030204" pitchFamily="34" charset="0"/>
                <a:cs typeface="Times New Roman" panose="02020603050405020304" pitchFamily="18" charset="0"/>
              </a:rPr>
              <a:t>difficultés rencontrées et envisagées</a:t>
            </a:r>
            <a:r>
              <a:rPr lang="fr-FR" sz="3200" dirty="0">
                <a:solidFill>
                  <a:prstClr val="black"/>
                </a:solidFill>
                <a:latin typeface="Calibri" panose="020F0502020204030204" pitchFamily="34" charset="0"/>
                <a:ea typeface="Calibri" panose="020F0502020204030204" pitchFamily="34" charset="0"/>
                <a:cs typeface="Times New Roman" panose="02020603050405020304" pitchFamily="18" charset="0"/>
              </a:rPr>
              <a:t> : il commente les difficultés qui risquent d’avoir des incidences sur le déroulement du projet, en explique les causes et expose les mesures envisagées pour remédier à la situation.</a:t>
            </a:r>
          </a:p>
          <a:p>
            <a:pPr lvl="0">
              <a:lnSpc>
                <a:spcPct val="110000"/>
              </a:lnSpc>
              <a:spcAft>
                <a:spcPts val="1800"/>
              </a:spcAft>
            </a:pPr>
            <a:r>
              <a:rPr lang="fr-FR" sz="3200" dirty="0">
                <a:solidFill>
                  <a:prstClr val="black"/>
                </a:solidFill>
                <a:latin typeface="Calibri" panose="020F0502020204030204" pitchFamily="34" charset="0"/>
                <a:ea typeface="Calibri" panose="020F0502020204030204" pitchFamily="34" charset="0"/>
                <a:cs typeface="Times New Roman" panose="02020603050405020304" pitchFamily="18" charset="0"/>
              </a:rPr>
              <a:t>Dans le rapport d’étape, il est courant de trouver le </a:t>
            </a:r>
            <a:r>
              <a:rPr lang="fr-FR" sz="3200" b="1" dirty="0">
                <a:solidFill>
                  <a:prstClr val="black"/>
                </a:solidFill>
                <a:latin typeface="Calibri" panose="020F0502020204030204" pitchFamily="34" charset="0"/>
                <a:ea typeface="Calibri" panose="020F0502020204030204" pitchFamily="34" charset="0"/>
                <a:cs typeface="Times New Roman" panose="02020603050405020304" pitchFamily="18" charset="0"/>
              </a:rPr>
              <a:t>calendrier et le budget prévisionnels</a:t>
            </a:r>
            <a:r>
              <a:rPr lang="fr-FR" sz="3200" dirty="0">
                <a:solidFill>
                  <a:prstClr val="black"/>
                </a:solidFill>
                <a:latin typeface="Calibri" panose="020F0502020204030204" pitchFamily="34" charset="0"/>
                <a:ea typeface="Calibri" panose="020F0502020204030204" pitchFamily="34" charset="0"/>
                <a:cs typeface="Times New Roman" panose="02020603050405020304" pitchFamily="18" charset="0"/>
              </a:rPr>
              <a:t> pour la suite du projet ainsi que </a:t>
            </a:r>
            <a:r>
              <a:rPr lang="fr-FR" sz="3200" b="1" dirty="0">
                <a:solidFill>
                  <a:prstClr val="black"/>
                </a:solidFill>
                <a:latin typeface="Calibri" panose="020F0502020204030204" pitchFamily="34" charset="0"/>
                <a:ea typeface="Calibri" panose="020F0502020204030204" pitchFamily="34" charset="0"/>
                <a:cs typeface="Times New Roman" panose="02020603050405020304" pitchFamily="18" charset="0"/>
              </a:rPr>
              <a:t>l’état financier</a:t>
            </a:r>
            <a:r>
              <a:rPr lang="fr-FR" sz="3200" dirty="0">
                <a:solidFill>
                  <a:prstClr val="black"/>
                </a:solidFill>
                <a:latin typeface="Calibri" panose="020F0502020204030204" pitchFamily="34" charset="0"/>
                <a:ea typeface="Calibri" panose="020F0502020204030204" pitchFamily="34" charset="0"/>
                <a:cs typeface="Times New Roman" panose="02020603050405020304" pitchFamily="18" charset="0"/>
              </a:rPr>
              <a:t> récapitulant les dépenses engagées à la date du rapport d’étape.</a:t>
            </a:r>
            <a:endParaRPr lang="fr-FR" dirty="0"/>
          </a:p>
        </p:txBody>
      </p:sp>
    </p:spTree>
    <p:extLst>
      <p:ext uri="{BB962C8B-B14F-4D97-AF65-F5344CB8AC3E}">
        <p14:creationId xmlns:p14="http://schemas.microsoft.com/office/powerpoint/2010/main" val="16864785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DE3975-A3BA-429B-A8B9-798EB864DEB5}"/>
              </a:ext>
            </a:extLst>
          </p:cNvPr>
          <p:cNvSpPr>
            <a:spLocks noGrp="1"/>
          </p:cNvSpPr>
          <p:nvPr>
            <p:ph type="title"/>
          </p:nvPr>
        </p:nvSpPr>
        <p:spPr>
          <a:xfrm>
            <a:off x="838200" y="166344"/>
            <a:ext cx="10515600" cy="642040"/>
          </a:xfrm>
        </p:spPr>
        <p:txBody>
          <a:bodyPr>
            <a:normAutofit fontScale="90000"/>
          </a:bodyPr>
          <a:lstStyle/>
          <a:p>
            <a:r>
              <a:rPr lang="fr-FR"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5. L’état budgétaire</a:t>
            </a:r>
            <a:endParaRPr lang="fr-FR" dirty="0">
              <a:solidFill>
                <a:srgbClr val="FF0000"/>
              </a:solidFill>
            </a:endParaRPr>
          </a:p>
        </p:txBody>
      </p:sp>
      <p:sp>
        <p:nvSpPr>
          <p:cNvPr id="3" name="Espace réservé du contenu 2">
            <a:extLst>
              <a:ext uri="{FF2B5EF4-FFF2-40B4-BE49-F238E27FC236}">
                <a16:creationId xmlns:a16="http://schemas.microsoft.com/office/drawing/2014/main" id="{24F99FAA-DCE9-40FA-93B1-0925E9AD89C2}"/>
              </a:ext>
            </a:extLst>
          </p:cNvPr>
          <p:cNvSpPr>
            <a:spLocks noGrp="1"/>
          </p:cNvSpPr>
          <p:nvPr>
            <p:ph idx="1"/>
          </p:nvPr>
        </p:nvSpPr>
        <p:spPr>
          <a:xfrm>
            <a:off x="331304" y="1152938"/>
            <a:ext cx="11688418" cy="5538717"/>
          </a:xfrm>
        </p:spPr>
        <p:txBody>
          <a:bodyPr>
            <a:normAutofit fontScale="92500" lnSpcReduction="10000"/>
          </a:bodyPr>
          <a:lstStyle/>
          <a:p>
            <a:pPr marL="0" indent="0">
              <a:lnSpc>
                <a:spcPct val="107000"/>
              </a:lnSpc>
              <a:spcAft>
                <a:spcPts val="1200"/>
              </a:spcAft>
              <a:buNone/>
            </a:pPr>
            <a:r>
              <a:rPr lang="fr-FR" sz="3300" b="1" dirty="0">
                <a:solidFill>
                  <a:srgbClr val="00B0F0"/>
                </a:solidFill>
                <a:latin typeface="Calibri" panose="020F0502020204030204" pitchFamily="34" charset="0"/>
                <a:ea typeface="Calibri" panose="020F0502020204030204" pitchFamily="34" charset="0"/>
                <a:cs typeface="Times New Roman" panose="02020603050405020304" pitchFamily="18" charset="0"/>
              </a:rPr>
              <a:t>Document dans lequel on recense les différentes dépenses engagées lors de la préparation, l’exécution et à la fin du projet ; il permet aussi de suivre les coûts et de contrôler l’équilibre du budget (dépenses/recettes)</a:t>
            </a:r>
          </a:p>
          <a:p>
            <a:pPr marL="0" indent="0">
              <a:lnSpc>
                <a:spcPct val="107000"/>
              </a:lnSpc>
              <a:spcAft>
                <a:spcPts val="1200"/>
              </a:spcAft>
              <a:buNone/>
            </a:pPr>
            <a:r>
              <a:rPr lang="fr-FR" sz="3300" dirty="0">
                <a:latin typeface="Calibri" panose="020F0502020204030204" pitchFamily="34" charset="0"/>
                <a:ea typeface="Calibri" panose="020F0502020204030204" pitchFamily="34" charset="0"/>
                <a:cs typeface="Times New Roman" panose="02020603050405020304" pitchFamily="18" charset="0"/>
              </a:rPr>
              <a:t>La conception de l’</a:t>
            </a:r>
            <a:r>
              <a:rPr lang="fr-FR" sz="3300" b="1" dirty="0">
                <a:latin typeface="Calibri" panose="020F0502020204030204" pitchFamily="34" charset="0"/>
                <a:ea typeface="Calibri" panose="020F0502020204030204" pitchFamily="34" charset="0"/>
                <a:cs typeface="Times New Roman" panose="02020603050405020304" pitchFamily="18" charset="0"/>
              </a:rPr>
              <a:t>état budgétaire </a:t>
            </a:r>
            <a:r>
              <a:rPr lang="fr-FR" sz="3300" dirty="0">
                <a:latin typeface="Calibri" panose="020F0502020204030204" pitchFamily="34" charset="0"/>
                <a:ea typeface="Calibri" panose="020F0502020204030204" pitchFamily="34" charset="0"/>
                <a:cs typeface="Times New Roman" panose="02020603050405020304" pitchFamily="18" charset="0"/>
              </a:rPr>
              <a:t>vise plusieurs objectifs :</a:t>
            </a:r>
          </a:p>
          <a:p>
            <a:pPr marL="0" lvl="0" indent="0">
              <a:lnSpc>
                <a:spcPct val="107000"/>
              </a:lnSpc>
              <a:spcAft>
                <a:spcPts val="1200"/>
              </a:spcAft>
              <a:buSzPts val="1000"/>
              <a:buNone/>
              <a:tabLst>
                <a:tab pos="457200" algn="l"/>
              </a:tabLst>
            </a:pPr>
            <a:r>
              <a:rPr lang="fr-FR" sz="3300" b="1" dirty="0">
                <a:latin typeface="Calibri" panose="020F0502020204030204" pitchFamily="34" charset="0"/>
                <a:ea typeface="Calibri" panose="020F0502020204030204" pitchFamily="34" charset="0"/>
                <a:cs typeface="Times New Roman" panose="02020603050405020304" pitchFamily="18" charset="0"/>
              </a:rPr>
              <a:t>– recenser les différentes dépenses</a:t>
            </a:r>
            <a:r>
              <a:rPr lang="fr-FR" sz="3300" dirty="0">
                <a:latin typeface="Calibri" panose="020F0502020204030204" pitchFamily="34" charset="0"/>
                <a:ea typeface="Calibri" panose="020F0502020204030204" pitchFamily="34" charset="0"/>
                <a:cs typeface="Times New Roman" panose="02020603050405020304" pitchFamily="18" charset="0"/>
              </a:rPr>
              <a:t> à partir de toutes les actions prévues pour mener le projet </a:t>
            </a:r>
          </a:p>
          <a:p>
            <a:pPr marL="0" lvl="0" indent="0">
              <a:lnSpc>
                <a:spcPct val="107000"/>
              </a:lnSpc>
              <a:spcAft>
                <a:spcPts val="1200"/>
              </a:spcAft>
              <a:buSzPts val="1000"/>
              <a:buNone/>
              <a:tabLst>
                <a:tab pos="457200" algn="l"/>
              </a:tabLst>
            </a:pPr>
            <a:r>
              <a:rPr lang="fr-FR" sz="3300" i="1" dirty="0">
                <a:solidFill>
                  <a:srgbClr val="FF0000"/>
                </a:solidFill>
                <a:latin typeface="Calibri" panose="020F0502020204030204" pitchFamily="34" charset="0"/>
                <a:ea typeface="Calibri" panose="020F0502020204030204" pitchFamily="34" charset="0"/>
                <a:cs typeface="Times New Roman" panose="02020603050405020304" pitchFamily="18" charset="0"/>
              </a:rPr>
              <a:t>NB : (attention, il faut prendre en compte toutes dépenses engagées durant toutes les phases du projet : préparation, exécution, fin de projet)</a:t>
            </a:r>
            <a:r>
              <a:rPr lang="fr-FR" sz="3300" dirty="0">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390478074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CD768AC4-FCDB-4D42-8830-78A4AA0B42C0}"/>
              </a:ext>
            </a:extLst>
          </p:cNvPr>
          <p:cNvSpPr>
            <a:spLocks noGrp="1"/>
          </p:cNvSpPr>
          <p:nvPr>
            <p:ph idx="1"/>
          </p:nvPr>
        </p:nvSpPr>
        <p:spPr>
          <a:xfrm>
            <a:off x="324678" y="543340"/>
            <a:ext cx="11542644" cy="6069496"/>
          </a:xfrm>
        </p:spPr>
        <p:txBody>
          <a:bodyPr>
            <a:normAutofit/>
          </a:bodyPr>
          <a:lstStyle/>
          <a:p>
            <a:pPr marL="0" lvl="0" indent="0">
              <a:lnSpc>
                <a:spcPct val="100000"/>
              </a:lnSpc>
              <a:spcAft>
                <a:spcPts val="3000"/>
              </a:spcAft>
              <a:buSzPts val="1000"/>
              <a:buNone/>
              <a:tabLst>
                <a:tab pos="457200" algn="l"/>
              </a:tabLst>
            </a:pPr>
            <a:r>
              <a:rPr lang="fr-FR" sz="3200" b="1" dirty="0">
                <a:solidFill>
                  <a:prstClr val="black"/>
                </a:solidFill>
                <a:latin typeface="Calibri" panose="020F0502020204030204" pitchFamily="34" charset="0"/>
                <a:ea typeface="Calibri" panose="020F0502020204030204" pitchFamily="34" charset="0"/>
                <a:cs typeface="Times New Roman" panose="02020603050405020304" pitchFamily="18" charset="0"/>
              </a:rPr>
              <a:t>– suivre les coûts</a:t>
            </a:r>
            <a:r>
              <a:rPr lang="fr-FR" sz="3200" i="1" dirty="0">
                <a:solidFill>
                  <a:prstClr val="black"/>
                </a:solidFill>
                <a:latin typeface="Calibri" panose="020F0502020204030204" pitchFamily="34" charset="0"/>
                <a:ea typeface="Calibri" panose="020F0502020204030204" pitchFamily="34" charset="0"/>
                <a:cs typeface="Times New Roman" panose="02020603050405020304" pitchFamily="18" charset="0"/>
              </a:rPr>
              <a:t> : </a:t>
            </a:r>
            <a:r>
              <a:rPr lang="fr-FR" sz="3200" dirty="0">
                <a:solidFill>
                  <a:prstClr val="black"/>
                </a:solidFill>
                <a:latin typeface="Calibri" panose="020F0502020204030204" pitchFamily="34" charset="0"/>
                <a:ea typeface="Calibri" panose="020F0502020204030204" pitchFamily="34" charset="0"/>
                <a:cs typeface="Times New Roman" panose="02020603050405020304" pitchFamily="18" charset="0"/>
              </a:rPr>
              <a:t>le</a:t>
            </a:r>
            <a:r>
              <a:rPr lang="fr-FR" sz="3200" i="1" dirty="0">
                <a:solidFill>
                  <a:prstClr val="black"/>
                </a:solidFill>
                <a:latin typeface="Calibri" panose="020F0502020204030204" pitchFamily="34" charset="0"/>
                <a:ea typeface="Calibri" panose="020F0502020204030204" pitchFamily="34" charset="0"/>
                <a:cs typeface="Times New Roman" panose="02020603050405020304" pitchFamily="18" charset="0"/>
              </a:rPr>
              <a:t> </a:t>
            </a:r>
            <a:r>
              <a:rPr lang="fr-FR" sz="3200" dirty="0">
                <a:solidFill>
                  <a:prstClr val="black"/>
                </a:solidFill>
                <a:latin typeface="Calibri" panose="020F0502020204030204" pitchFamily="34" charset="0"/>
                <a:ea typeface="Calibri" panose="020F0502020204030204" pitchFamily="34" charset="0"/>
                <a:cs typeface="Times New Roman" panose="02020603050405020304" pitchFamily="18" charset="0"/>
              </a:rPr>
              <a:t>suivi des coûts sert à vérifier si l’exécution des activités du projet est réalisée en suivant la ligne budgétaire prévue. Il permet, tout au long de l’exécution du projet :</a:t>
            </a:r>
          </a:p>
          <a:p>
            <a:pPr lvl="1">
              <a:lnSpc>
                <a:spcPct val="100000"/>
              </a:lnSpc>
              <a:spcAft>
                <a:spcPts val="3000"/>
              </a:spcAft>
            </a:pPr>
            <a:r>
              <a:rPr lang="fr-FR" sz="3200" dirty="0">
                <a:solidFill>
                  <a:prstClr val="black"/>
                </a:solidFill>
                <a:latin typeface="Calibri" panose="020F0502020204030204" pitchFamily="34" charset="0"/>
                <a:ea typeface="Calibri" panose="020F0502020204030204" pitchFamily="34" charset="0"/>
                <a:cs typeface="Times New Roman" panose="02020603050405020304" pitchFamily="18" charset="0"/>
              </a:rPr>
              <a:t>de comparer les coûts effectifs avec les coûts prévus et de relever les écarts à l’attention des décideurs, </a:t>
            </a:r>
          </a:p>
          <a:p>
            <a:pPr lvl="1">
              <a:lnSpc>
                <a:spcPct val="100000"/>
              </a:lnSpc>
              <a:spcAft>
                <a:spcPts val="3000"/>
              </a:spcAft>
            </a:pPr>
            <a:r>
              <a:rPr lang="fr-FR" sz="3200" dirty="0">
                <a:solidFill>
                  <a:prstClr val="black"/>
                </a:solidFill>
                <a:latin typeface="Calibri" panose="020F0502020204030204" pitchFamily="34" charset="0"/>
                <a:ea typeface="Calibri" panose="020F0502020204030204" pitchFamily="34" charset="0"/>
                <a:cs typeface="Times New Roman" panose="02020603050405020304" pitchFamily="18" charset="0"/>
              </a:rPr>
              <a:t>d’en expliquer les causes et de proposer des mesures correctives pour éviter ainsi tout dérapage de coûts ; </a:t>
            </a:r>
          </a:p>
          <a:p>
            <a:pPr lvl="1">
              <a:lnSpc>
                <a:spcPct val="100000"/>
              </a:lnSpc>
              <a:spcAft>
                <a:spcPts val="3000"/>
              </a:spcAft>
            </a:pPr>
            <a:r>
              <a:rPr lang="fr-FR" sz="3200" b="1" dirty="0">
                <a:solidFill>
                  <a:prstClr val="black"/>
                </a:solidFill>
                <a:latin typeface="Calibri" panose="020F0502020204030204" pitchFamily="34" charset="0"/>
                <a:ea typeface="Calibri" panose="020F0502020204030204" pitchFamily="34" charset="0"/>
                <a:cs typeface="Times New Roman" panose="02020603050405020304" pitchFamily="18" charset="0"/>
              </a:rPr>
              <a:t>veiller à l’équilibre du budget </a:t>
            </a:r>
            <a:r>
              <a:rPr lang="fr-FR" sz="3200" dirty="0">
                <a:solidFill>
                  <a:prstClr val="black"/>
                </a:solidFill>
                <a:latin typeface="Calibri" panose="020F0502020204030204" pitchFamily="34" charset="0"/>
                <a:ea typeface="Calibri" panose="020F0502020204030204" pitchFamily="34" charset="0"/>
                <a:cs typeface="Times New Roman" panose="02020603050405020304" pitchFamily="18" charset="0"/>
              </a:rPr>
              <a:t>(équilibre des recettes et des dépenses).</a:t>
            </a:r>
            <a:endParaRPr lang="fr-FR" sz="3200" dirty="0"/>
          </a:p>
        </p:txBody>
      </p:sp>
    </p:spTree>
    <p:extLst>
      <p:ext uri="{BB962C8B-B14F-4D97-AF65-F5344CB8AC3E}">
        <p14:creationId xmlns:p14="http://schemas.microsoft.com/office/powerpoint/2010/main" val="81319776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C03FB5D4-925D-4286-A029-72FB2C4A49D6}"/>
              </a:ext>
            </a:extLst>
          </p:cNvPr>
          <p:cNvSpPr>
            <a:spLocks noGrp="1"/>
          </p:cNvSpPr>
          <p:nvPr>
            <p:ph idx="1"/>
          </p:nvPr>
        </p:nvSpPr>
        <p:spPr>
          <a:xfrm>
            <a:off x="271669" y="1083365"/>
            <a:ext cx="11648661" cy="3040400"/>
          </a:xfrm>
        </p:spPr>
        <p:txBody>
          <a:bodyPr>
            <a:normAutofit/>
          </a:bodyPr>
          <a:lstStyle/>
          <a:p>
            <a:pPr marL="0" indent="0">
              <a:lnSpc>
                <a:spcPct val="107000"/>
              </a:lnSpc>
              <a:spcAft>
                <a:spcPts val="800"/>
              </a:spcAft>
              <a:buNone/>
            </a:pPr>
            <a:r>
              <a:rPr lang="fr-FR" sz="40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6. Le document de synthèse</a:t>
            </a:r>
            <a:endParaRPr lang="fr-FR" sz="4000"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fr-FR" sz="3200" dirty="0">
                <a:latin typeface="Calibri" panose="020F0502020204030204" pitchFamily="34" charset="0"/>
                <a:ea typeface="Calibri" panose="020F0502020204030204" pitchFamily="34" charset="0"/>
                <a:cs typeface="Times New Roman" panose="02020603050405020304" pitchFamily="18" charset="0"/>
              </a:rPr>
              <a:t>Établi en fin de processus, le</a:t>
            </a:r>
            <a:r>
              <a:rPr lang="fr-FR" sz="3200" b="1" dirty="0">
                <a:latin typeface="Calibri" panose="020F0502020204030204" pitchFamily="34" charset="0"/>
                <a:ea typeface="Calibri" panose="020F0502020204030204" pitchFamily="34" charset="0"/>
                <a:cs typeface="Times New Roman" panose="02020603050405020304" pitchFamily="18" charset="0"/>
              </a:rPr>
              <a:t> document de synthèse</a:t>
            </a:r>
            <a:r>
              <a:rPr lang="fr-FR" sz="3200" dirty="0">
                <a:latin typeface="Calibri" panose="020F0502020204030204" pitchFamily="34" charset="0"/>
                <a:ea typeface="Calibri" panose="020F0502020204030204" pitchFamily="34" charset="0"/>
                <a:cs typeface="Times New Roman" panose="02020603050405020304" pitchFamily="18" charset="0"/>
              </a:rPr>
              <a:t> présente les différentes </a:t>
            </a:r>
            <a:r>
              <a:rPr lang="fr-FR" sz="3200" b="1" dirty="0">
                <a:latin typeface="Calibri" panose="020F0502020204030204" pitchFamily="34" charset="0"/>
                <a:ea typeface="Calibri" panose="020F0502020204030204" pitchFamily="34" charset="0"/>
                <a:cs typeface="Times New Roman" panose="02020603050405020304" pitchFamily="18" charset="0"/>
              </a:rPr>
              <a:t>informations </a:t>
            </a:r>
            <a:r>
              <a:rPr lang="fr-FR" sz="3200" dirty="0">
                <a:latin typeface="Calibri" panose="020F0502020204030204" pitchFamily="34" charset="0"/>
                <a:ea typeface="Calibri" panose="020F0502020204030204" pitchFamily="34" charset="0"/>
                <a:cs typeface="Times New Roman" panose="02020603050405020304" pitchFamily="18" charset="0"/>
              </a:rPr>
              <a:t>(données chiffrées, données qualitatives) permettant l’</a:t>
            </a:r>
            <a:r>
              <a:rPr lang="fr-FR" sz="3200" b="1" dirty="0">
                <a:latin typeface="Calibri" panose="020F0502020204030204" pitchFamily="34" charset="0"/>
                <a:ea typeface="Calibri" panose="020F0502020204030204" pitchFamily="34" charset="0"/>
                <a:cs typeface="Times New Roman" panose="02020603050405020304" pitchFamily="18" charset="0"/>
              </a:rPr>
              <a:t>analyse </a:t>
            </a:r>
            <a:r>
              <a:rPr lang="fr-FR" sz="3200" dirty="0">
                <a:latin typeface="Calibri" panose="020F0502020204030204" pitchFamily="34" charset="0"/>
                <a:ea typeface="Calibri" panose="020F0502020204030204" pitchFamily="34" charset="0"/>
                <a:cs typeface="Times New Roman" panose="02020603050405020304" pitchFamily="18" charset="0"/>
              </a:rPr>
              <a:t>et l’</a:t>
            </a:r>
            <a:r>
              <a:rPr lang="fr-FR" sz="3200" b="1" dirty="0">
                <a:latin typeface="Calibri" panose="020F0502020204030204" pitchFamily="34" charset="0"/>
                <a:ea typeface="Calibri" panose="020F0502020204030204" pitchFamily="34" charset="0"/>
                <a:cs typeface="Times New Roman" panose="02020603050405020304" pitchFamily="18" charset="0"/>
              </a:rPr>
              <a:t>évaluation du projet</a:t>
            </a:r>
            <a:r>
              <a:rPr lang="fr-FR" sz="3200" dirty="0">
                <a:latin typeface="Calibri" panose="020F0502020204030204" pitchFamily="34" charset="0"/>
                <a:ea typeface="Calibri" panose="020F0502020204030204" pitchFamily="34" charset="0"/>
                <a:cs typeface="Times New Roman" panose="02020603050405020304" pitchFamily="18" charset="0"/>
              </a:rPr>
              <a:t> (degré de réussite du projet et constats des écarts).</a:t>
            </a:r>
            <a:endParaRPr lang="fr-FR" sz="3200" dirty="0"/>
          </a:p>
        </p:txBody>
      </p:sp>
    </p:spTree>
    <p:extLst>
      <p:ext uri="{BB962C8B-B14F-4D97-AF65-F5344CB8AC3E}">
        <p14:creationId xmlns:p14="http://schemas.microsoft.com/office/powerpoint/2010/main" val="3979650328"/>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AB23A04-0038-45FF-A938-55005D0A2AED}"/>
              </a:ext>
            </a:extLst>
          </p:cNvPr>
          <p:cNvSpPr>
            <a:spLocks noGrp="1"/>
          </p:cNvSpPr>
          <p:nvPr>
            <p:ph type="title"/>
          </p:nvPr>
        </p:nvSpPr>
        <p:spPr>
          <a:xfrm>
            <a:off x="198781" y="198022"/>
            <a:ext cx="11794435" cy="1040365"/>
          </a:xfrm>
        </p:spPr>
        <p:txBody>
          <a:bodyPr>
            <a:noAutofit/>
          </a:bodyPr>
          <a:lstStyle/>
          <a:p>
            <a:pPr algn="ctr"/>
            <a:r>
              <a:rPr lang="fr-FR" sz="4000" b="1" dirty="0">
                <a:solidFill>
                  <a:srgbClr val="FF0000"/>
                </a:solidFill>
                <a:latin typeface="+mn-lt"/>
              </a:rPr>
              <a:t>CONCLUSION : </a:t>
            </a:r>
            <a:r>
              <a:rPr lang="fr-FR" sz="4000" b="1" cap="all" dirty="0">
                <a:solidFill>
                  <a:srgbClr val="FF0000"/>
                </a:solidFill>
                <a:latin typeface="+mn-lt"/>
              </a:rPr>
              <a:t>Le dossier de présentation de projet doit être soigné</a:t>
            </a:r>
          </a:p>
        </p:txBody>
      </p:sp>
      <p:sp>
        <p:nvSpPr>
          <p:cNvPr id="3" name="Espace réservé du contenu 2">
            <a:extLst>
              <a:ext uri="{FF2B5EF4-FFF2-40B4-BE49-F238E27FC236}">
                <a16:creationId xmlns:a16="http://schemas.microsoft.com/office/drawing/2014/main" id="{5D1D72F1-39DE-4DCE-8BF9-38CE0F6CC6DC}"/>
              </a:ext>
            </a:extLst>
          </p:cNvPr>
          <p:cNvSpPr>
            <a:spLocks noGrp="1"/>
          </p:cNvSpPr>
          <p:nvPr>
            <p:ph idx="1"/>
          </p:nvPr>
        </p:nvSpPr>
        <p:spPr>
          <a:xfrm>
            <a:off x="198780" y="2271277"/>
            <a:ext cx="11794435" cy="4102628"/>
          </a:xfrm>
        </p:spPr>
        <p:txBody>
          <a:bodyPr>
            <a:noAutofit/>
          </a:bodyPr>
          <a:lstStyle/>
          <a:p>
            <a:pPr>
              <a:lnSpc>
                <a:spcPct val="100000"/>
              </a:lnSpc>
              <a:spcBef>
                <a:spcPts val="0"/>
              </a:spcBef>
              <a:spcAft>
                <a:spcPts val="1800"/>
              </a:spcAft>
            </a:pPr>
            <a:r>
              <a:rPr lang="fr-FR" sz="3200" b="1" dirty="0"/>
              <a:t> La première impression est généralement la plus importante</a:t>
            </a:r>
            <a:r>
              <a:rPr lang="fr-FR" sz="3200" dirty="0"/>
              <a:t>, et il est nécessaire que le dossier de présentation de projet soit impeccable afin de susciter un intérêt positif chez le lecteur. </a:t>
            </a:r>
          </a:p>
          <a:p>
            <a:pPr>
              <a:lnSpc>
                <a:spcPct val="100000"/>
              </a:lnSpc>
              <a:spcBef>
                <a:spcPts val="0"/>
              </a:spcBef>
              <a:spcAft>
                <a:spcPts val="1800"/>
              </a:spcAft>
            </a:pPr>
            <a:r>
              <a:rPr lang="fr-FR" sz="3200" dirty="0"/>
              <a:t> Il y a donc nécessité de : </a:t>
            </a:r>
          </a:p>
          <a:p>
            <a:pPr marL="457200" lvl="1" indent="0">
              <a:lnSpc>
                <a:spcPct val="100000"/>
              </a:lnSpc>
              <a:spcBef>
                <a:spcPts val="0"/>
              </a:spcBef>
              <a:spcAft>
                <a:spcPts val="1800"/>
              </a:spcAft>
              <a:buNone/>
            </a:pPr>
            <a:r>
              <a:rPr lang="fr-FR" sz="3200" b="1" dirty="0"/>
              <a:t>-</a:t>
            </a:r>
            <a:r>
              <a:rPr lang="fr-FR" sz="3200" dirty="0"/>
              <a:t> penser au style, à la rédaction et à l’orthographe… et </a:t>
            </a:r>
          </a:p>
          <a:p>
            <a:pPr marL="457200" lvl="1" indent="0">
              <a:lnSpc>
                <a:spcPct val="100000"/>
              </a:lnSpc>
              <a:spcBef>
                <a:spcPts val="0"/>
              </a:spcBef>
              <a:spcAft>
                <a:spcPts val="1800"/>
              </a:spcAft>
              <a:buNone/>
            </a:pPr>
            <a:r>
              <a:rPr lang="fr-FR" sz="3200" b="1" dirty="0"/>
              <a:t>-</a:t>
            </a:r>
            <a:r>
              <a:rPr lang="fr-FR" sz="3200" dirty="0"/>
              <a:t> d’évitez les termes trop techniques ou incompréhensibles.</a:t>
            </a:r>
          </a:p>
        </p:txBody>
      </p:sp>
    </p:spTree>
    <p:extLst>
      <p:ext uri="{BB962C8B-B14F-4D97-AF65-F5344CB8AC3E}">
        <p14:creationId xmlns:p14="http://schemas.microsoft.com/office/powerpoint/2010/main" val="341795424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824753" y="181078"/>
            <a:ext cx="9906000" cy="1143000"/>
          </a:xfrm>
        </p:spPr>
        <p:txBody>
          <a:bodyPr>
            <a:noAutofit/>
          </a:bodyPr>
          <a:lstStyle/>
          <a:p>
            <a:pPr eaLnBrk="1" hangingPunct="1"/>
            <a:r>
              <a:rPr lang="fr-FR" altLang="nl-NL" sz="3600" b="1" dirty="0"/>
              <a:t>Développement des modèles d’affaires inclusifs (1) </a:t>
            </a:r>
          </a:p>
        </p:txBody>
      </p:sp>
      <p:sp>
        <p:nvSpPr>
          <p:cNvPr id="3" name="Content Placeholder 2"/>
          <p:cNvSpPr>
            <a:spLocks noGrp="1"/>
          </p:cNvSpPr>
          <p:nvPr>
            <p:ph sz="half" idx="1"/>
          </p:nvPr>
        </p:nvSpPr>
        <p:spPr>
          <a:xfrm>
            <a:off x="367469" y="2521008"/>
            <a:ext cx="11477002" cy="2911604"/>
          </a:xfrm>
        </p:spPr>
        <p:txBody>
          <a:bodyPr anchor="ctr">
            <a:noAutofit/>
          </a:bodyPr>
          <a:lstStyle/>
          <a:p>
            <a:pPr marL="0" indent="0">
              <a:buNone/>
            </a:pPr>
            <a:r>
              <a:rPr lang="fr-FR" dirty="0"/>
              <a:t>« </a:t>
            </a:r>
            <a:r>
              <a:rPr lang="fr-FR" i="1" dirty="0"/>
              <a:t>Les modèles commerciaux inclusifs incluent les pauvres sur le marché côté de la demande en tant que client(e)s, et côté de l'offre en tant qu'employé(e)s, producteurs/</a:t>
            </a:r>
            <a:r>
              <a:rPr lang="fr-FR" i="1" dirty="0" err="1"/>
              <a:t>trices</a:t>
            </a:r>
            <a:r>
              <a:rPr lang="fr-FR" i="1" dirty="0"/>
              <a:t> et entreprises propriétaires à différents points de la chaîne de valeur. Ils construisent des ponts entre les entreprises et les pauvres pour des échanges mutuels bénéfiques</a:t>
            </a:r>
            <a:r>
              <a:rPr lang="fr-FR" dirty="0"/>
              <a:t> »</a:t>
            </a:r>
          </a:p>
        </p:txBody>
      </p:sp>
      <p:sp>
        <p:nvSpPr>
          <p:cNvPr id="17410" name="Tijdelijke aanduiding voor dianumm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cs typeface="Arial" charset="0"/>
              </a:defRPr>
            </a:lvl1pPr>
            <a:lvl2pPr marL="37931725" indent="-37474525" eaLnBrk="0" hangingPunct="0">
              <a:defRPr sz="2400" b="1">
                <a:solidFill>
                  <a:schemeClr val="tx1"/>
                </a:solidFill>
                <a:latin typeface="Arial" charset="0"/>
                <a:cs typeface="Arial" charset="0"/>
              </a:defRPr>
            </a:lvl2pPr>
            <a:lvl3pPr eaLnBrk="0" hangingPunct="0">
              <a:defRPr sz="2400" b="1">
                <a:solidFill>
                  <a:schemeClr val="tx1"/>
                </a:solidFill>
                <a:latin typeface="Arial" charset="0"/>
                <a:cs typeface="Arial" charset="0"/>
              </a:defRPr>
            </a:lvl3pPr>
            <a:lvl4pPr eaLnBrk="0" hangingPunct="0">
              <a:defRPr sz="2400" b="1">
                <a:solidFill>
                  <a:schemeClr val="tx1"/>
                </a:solidFill>
                <a:latin typeface="Arial" charset="0"/>
                <a:cs typeface="Arial" charset="0"/>
              </a:defRPr>
            </a:lvl4pPr>
            <a:lvl5pPr eaLnBrk="0" hangingPunct="0">
              <a:defRPr sz="2400" b="1">
                <a:solidFill>
                  <a:schemeClr val="tx1"/>
                </a:solidFill>
                <a:latin typeface="Arial" charset="0"/>
                <a:cs typeface="Arial" charset="0"/>
              </a:defRPr>
            </a:lvl5pPr>
            <a:lvl6pPr marL="457200" eaLnBrk="0" fontAlgn="base" hangingPunct="0">
              <a:spcBef>
                <a:spcPct val="0"/>
              </a:spcBef>
              <a:spcAft>
                <a:spcPct val="0"/>
              </a:spcAft>
              <a:defRPr sz="2400" b="1">
                <a:solidFill>
                  <a:schemeClr val="tx1"/>
                </a:solidFill>
                <a:latin typeface="Arial" charset="0"/>
                <a:cs typeface="Arial" charset="0"/>
              </a:defRPr>
            </a:lvl6pPr>
            <a:lvl7pPr marL="914400" eaLnBrk="0" fontAlgn="base" hangingPunct="0">
              <a:spcBef>
                <a:spcPct val="0"/>
              </a:spcBef>
              <a:spcAft>
                <a:spcPct val="0"/>
              </a:spcAft>
              <a:defRPr sz="2400" b="1">
                <a:solidFill>
                  <a:schemeClr val="tx1"/>
                </a:solidFill>
                <a:latin typeface="Arial" charset="0"/>
                <a:cs typeface="Arial" charset="0"/>
              </a:defRPr>
            </a:lvl7pPr>
            <a:lvl8pPr marL="1371600" eaLnBrk="0" fontAlgn="base" hangingPunct="0">
              <a:spcBef>
                <a:spcPct val="0"/>
              </a:spcBef>
              <a:spcAft>
                <a:spcPct val="0"/>
              </a:spcAft>
              <a:defRPr sz="2400" b="1">
                <a:solidFill>
                  <a:schemeClr val="tx1"/>
                </a:solidFill>
                <a:latin typeface="Arial" charset="0"/>
                <a:cs typeface="Arial" charset="0"/>
              </a:defRPr>
            </a:lvl8pPr>
            <a:lvl9pPr marL="1828800" eaLnBrk="0" fontAlgn="base" hangingPunct="0">
              <a:spcBef>
                <a:spcPct val="0"/>
              </a:spcBef>
              <a:spcAft>
                <a:spcPct val="0"/>
              </a:spcAft>
              <a:defRPr sz="2400" b="1">
                <a:solidFill>
                  <a:schemeClr val="tx1"/>
                </a:solidFill>
                <a:latin typeface="Arial" charset="0"/>
                <a:cs typeface="Arial" charset="0"/>
              </a:defRPr>
            </a:lvl9pPr>
          </a:lstStyle>
          <a:p>
            <a:pPr eaLnBrk="1" hangingPunct="1"/>
            <a:fld id="{F3D73404-C7E2-4376-844E-49DDFA7C845D}" type="slidenum">
              <a:rPr lang="en-US" altLang="nl-NL" sz="1200" b="0">
                <a:solidFill>
                  <a:prstClr val="black"/>
                </a:solidFill>
                <a:latin typeface="Calibri"/>
              </a:rPr>
              <a:pPr eaLnBrk="1" hangingPunct="1"/>
              <a:t>146</a:t>
            </a:fld>
            <a:endParaRPr lang="en-US" altLang="nl-NL" sz="1200" b="0">
              <a:solidFill>
                <a:prstClr val="black"/>
              </a:solidFill>
              <a:latin typeface="Calibri"/>
            </a:endParaRPr>
          </a:p>
        </p:txBody>
      </p:sp>
      <p:sp>
        <p:nvSpPr>
          <p:cNvPr id="5" name="TextBox 4"/>
          <p:cNvSpPr txBox="1"/>
          <p:nvPr/>
        </p:nvSpPr>
        <p:spPr>
          <a:xfrm>
            <a:off x="1886472" y="6414539"/>
            <a:ext cx="1833264" cy="306937"/>
          </a:xfrm>
          <a:prstGeom prst="rect">
            <a:avLst/>
          </a:prstGeom>
          <a:solidFill>
            <a:schemeClr val="bg1"/>
          </a:solidFill>
        </p:spPr>
        <p:txBody>
          <a:bodyPr wrap="square" rtlCol="0">
            <a:spAutoFit/>
          </a:bodyPr>
          <a:lstStyle/>
          <a:p>
            <a:r>
              <a:rPr lang="fr-FR" sz="1400" b="1" dirty="0">
                <a:solidFill>
                  <a:prstClr val="black"/>
                </a:solidFill>
                <a:latin typeface="Calibri"/>
              </a:rPr>
              <a:t>Source : UNDP (2008) </a:t>
            </a:r>
          </a:p>
        </p:txBody>
      </p:sp>
    </p:spTree>
    <p:extLst>
      <p:ext uri="{BB962C8B-B14F-4D97-AF65-F5344CB8AC3E}">
        <p14:creationId xmlns:p14="http://schemas.microsoft.com/office/powerpoint/2010/main" val="226835696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1084729" y="226048"/>
            <a:ext cx="10282518" cy="1143000"/>
          </a:xfrm>
        </p:spPr>
        <p:txBody>
          <a:bodyPr>
            <a:noAutofit/>
          </a:bodyPr>
          <a:lstStyle/>
          <a:p>
            <a:pPr eaLnBrk="1" hangingPunct="1"/>
            <a:r>
              <a:rPr lang="fr-FR" altLang="nl-NL" sz="3600" b="1" dirty="0"/>
              <a:t>Développement des modèles d’affaires inclusif (2) </a:t>
            </a:r>
          </a:p>
        </p:txBody>
      </p:sp>
      <p:sp>
        <p:nvSpPr>
          <p:cNvPr id="3" name="Content Placeholder 2"/>
          <p:cNvSpPr>
            <a:spLocks noGrp="1"/>
          </p:cNvSpPr>
          <p:nvPr>
            <p:ph sz="half" idx="1"/>
          </p:nvPr>
        </p:nvSpPr>
        <p:spPr>
          <a:xfrm>
            <a:off x="119642" y="1735300"/>
            <a:ext cx="11630826" cy="4448294"/>
          </a:xfrm>
        </p:spPr>
        <p:txBody>
          <a:bodyPr anchor="ctr">
            <a:noAutofit/>
          </a:bodyPr>
          <a:lstStyle/>
          <a:p>
            <a:r>
              <a:rPr lang="fr-FR" dirty="0"/>
              <a:t>Inclure les </a:t>
            </a:r>
            <a:r>
              <a:rPr lang="fr-FR" b="1" dirty="0"/>
              <a:t>groupes sociaux à revenu faible </a:t>
            </a:r>
            <a:r>
              <a:rPr lang="fr-FR" dirty="0"/>
              <a:t>et ceux qui risquent être exclus dans les </a:t>
            </a:r>
            <a:r>
              <a:rPr lang="fr-FR" b="1" dirty="0"/>
              <a:t>chaînes de valeurs agricoles </a:t>
            </a:r>
            <a:r>
              <a:rPr lang="fr-FR" dirty="0"/>
              <a:t>et les </a:t>
            </a:r>
            <a:r>
              <a:rPr lang="fr-FR" b="1" dirty="0"/>
              <a:t>modèles d’affaires et d’entreprises</a:t>
            </a:r>
          </a:p>
          <a:p>
            <a:endParaRPr lang="fr-FR" dirty="0"/>
          </a:p>
          <a:p>
            <a:r>
              <a:rPr lang="fr-FR" dirty="0"/>
              <a:t>Développer des </a:t>
            </a:r>
            <a:r>
              <a:rPr lang="fr-FR" b="1" dirty="0"/>
              <a:t>biens </a:t>
            </a:r>
            <a:r>
              <a:rPr lang="fr-FR" dirty="0"/>
              <a:t>et services qui génèrent des </a:t>
            </a:r>
            <a:r>
              <a:rPr lang="fr-FR" b="1" dirty="0"/>
              <a:t>bénéfices pour l’entreprise </a:t>
            </a:r>
            <a:r>
              <a:rPr lang="fr-FR" dirty="0"/>
              <a:t>et qui sont </a:t>
            </a:r>
            <a:r>
              <a:rPr lang="fr-FR" b="1" dirty="0"/>
              <a:t>abordables pour les groupes sociaux à revenu faible</a:t>
            </a:r>
          </a:p>
          <a:p>
            <a:endParaRPr lang="fr-FR" dirty="0"/>
          </a:p>
          <a:p>
            <a:r>
              <a:rPr lang="fr-FR" dirty="0"/>
              <a:t>Groupes sociaux concernés : pauvres, </a:t>
            </a:r>
            <a:r>
              <a:rPr lang="fr-FR" b="1" dirty="0"/>
              <a:t>femmes et jeunes </a:t>
            </a:r>
            <a:r>
              <a:rPr lang="fr-FR" dirty="0"/>
              <a:t>; en tant qu’</a:t>
            </a:r>
            <a:r>
              <a:rPr lang="fr-FR" b="1" dirty="0"/>
              <a:t>agri-entrepreneurs</a:t>
            </a:r>
            <a:r>
              <a:rPr lang="fr-FR" dirty="0"/>
              <a:t>, </a:t>
            </a:r>
            <a:r>
              <a:rPr lang="fr-FR" b="1" dirty="0"/>
              <a:t>employeurs</a:t>
            </a:r>
            <a:r>
              <a:rPr lang="fr-FR" dirty="0"/>
              <a:t> et </a:t>
            </a:r>
            <a:r>
              <a:rPr lang="fr-FR" b="1" dirty="0"/>
              <a:t>consommateurs</a:t>
            </a:r>
          </a:p>
        </p:txBody>
      </p:sp>
      <p:sp>
        <p:nvSpPr>
          <p:cNvPr id="17410" name="Tijdelijke aanduiding voor dianumm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cs typeface="Arial" charset="0"/>
              </a:defRPr>
            </a:lvl1pPr>
            <a:lvl2pPr marL="37931725" indent="-37474525" eaLnBrk="0" hangingPunct="0">
              <a:defRPr sz="2400" b="1">
                <a:solidFill>
                  <a:schemeClr val="tx1"/>
                </a:solidFill>
                <a:latin typeface="Arial" charset="0"/>
                <a:cs typeface="Arial" charset="0"/>
              </a:defRPr>
            </a:lvl2pPr>
            <a:lvl3pPr eaLnBrk="0" hangingPunct="0">
              <a:defRPr sz="2400" b="1">
                <a:solidFill>
                  <a:schemeClr val="tx1"/>
                </a:solidFill>
                <a:latin typeface="Arial" charset="0"/>
                <a:cs typeface="Arial" charset="0"/>
              </a:defRPr>
            </a:lvl3pPr>
            <a:lvl4pPr eaLnBrk="0" hangingPunct="0">
              <a:defRPr sz="2400" b="1">
                <a:solidFill>
                  <a:schemeClr val="tx1"/>
                </a:solidFill>
                <a:latin typeface="Arial" charset="0"/>
                <a:cs typeface="Arial" charset="0"/>
              </a:defRPr>
            </a:lvl4pPr>
            <a:lvl5pPr eaLnBrk="0" hangingPunct="0">
              <a:defRPr sz="2400" b="1">
                <a:solidFill>
                  <a:schemeClr val="tx1"/>
                </a:solidFill>
                <a:latin typeface="Arial" charset="0"/>
                <a:cs typeface="Arial" charset="0"/>
              </a:defRPr>
            </a:lvl5pPr>
            <a:lvl6pPr marL="457200" eaLnBrk="0" fontAlgn="base" hangingPunct="0">
              <a:spcBef>
                <a:spcPct val="0"/>
              </a:spcBef>
              <a:spcAft>
                <a:spcPct val="0"/>
              </a:spcAft>
              <a:defRPr sz="2400" b="1">
                <a:solidFill>
                  <a:schemeClr val="tx1"/>
                </a:solidFill>
                <a:latin typeface="Arial" charset="0"/>
                <a:cs typeface="Arial" charset="0"/>
              </a:defRPr>
            </a:lvl6pPr>
            <a:lvl7pPr marL="914400" eaLnBrk="0" fontAlgn="base" hangingPunct="0">
              <a:spcBef>
                <a:spcPct val="0"/>
              </a:spcBef>
              <a:spcAft>
                <a:spcPct val="0"/>
              </a:spcAft>
              <a:defRPr sz="2400" b="1">
                <a:solidFill>
                  <a:schemeClr val="tx1"/>
                </a:solidFill>
                <a:latin typeface="Arial" charset="0"/>
                <a:cs typeface="Arial" charset="0"/>
              </a:defRPr>
            </a:lvl7pPr>
            <a:lvl8pPr marL="1371600" eaLnBrk="0" fontAlgn="base" hangingPunct="0">
              <a:spcBef>
                <a:spcPct val="0"/>
              </a:spcBef>
              <a:spcAft>
                <a:spcPct val="0"/>
              </a:spcAft>
              <a:defRPr sz="2400" b="1">
                <a:solidFill>
                  <a:schemeClr val="tx1"/>
                </a:solidFill>
                <a:latin typeface="Arial" charset="0"/>
                <a:cs typeface="Arial" charset="0"/>
              </a:defRPr>
            </a:lvl8pPr>
            <a:lvl9pPr marL="1828800" eaLnBrk="0" fontAlgn="base" hangingPunct="0">
              <a:spcBef>
                <a:spcPct val="0"/>
              </a:spcBef>
              <a:spcAft>
                <a:spcPct val="0"/>
              </a:spcAft>
              <a:defRPr sz="2400" b="1">
                <a:solidFill>
                  <a:schemeClr val="tx1"/>
                </a:solidFill>
                <a:latin typeface="Arial" charset="0"/>
                <a:cs typeface="Arial" charset="0"/>
              </a:defRPr>
            </a:lvl9pPr>
          </a:lstStyle>
          <a:p>
            <a:pPr eaLnBrk="1" hangingPunct="1"/>
            <a:fld id="{F3D73404-C7E2-4376-844E-49DDFA7C845D}" type="slidenum">
              <a:rPr lang="en-US" altLang="nl-NL" sz="1200" b="0">
                <a:solidFill>
                  <a:prstClr val="black"/>
                </a:solidFill>
                <a:latin typeface="Calibri"/>
              </a:rPr>
              <a:pPr eaLnBrk="1" hangingPunct="1"/>
              <a:t>147</a:t>
            </a:fld>
            <a:endParaRPr lang="en-US" altLang="nl-NL" sz="1200" b="0">
              <a:solidFill>
                <a:prstClr val="black"/>
              </a:solidFill>
              <a:latin typeface="Calibri"/>
            </a:endParaRPr>
          </a:p>
        </p:txBody>
      </p:sp>
    </p:spTree>
    <p:extLst>
      <p:ext uri="{BB962C8B-B14F-4D97-AF65-F5344CB8AC3E}">
        <p14:creationId xmlns:p14="http://schemas.microsoft.com/office/powerpoint/2010/main" val="2842312609"/>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a:xfrm>
            <a:off x="196553" y="197507"/>
            <a:ext cx="11118078" cy="745652"/>
          </a:xfrm>
        </p:spPr>
        <p:txBody>
          <a:bodyPr>
            <a:noAutofit/>
          </a:bodyPr>
          <a:lstStyle/>
          <a:p>
            <a:pPr eaLnBrk="1" hangingPunct="1"/>
            <a:r>
              <a:rPr lang="fr-FR" altLang="nl-NL" sz="3600" b="1" dirty="0"/>
              <a:t>Développement des modèles d’affaires inclusifs (3) </a:t>
            </a:r>
          </a:p>
        </p:txBody>
      </p:sp>
      <p:sp>
        <p:nvSpPr>
          <p:cNvPr id="17410" name="Tijdelijke aanduiding voor dianumm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Arial" charset="0"/>
                <a:cs typeface="Arial" charset="0"/>
              </a:defRPr>
            </a:lvl1pPr>
            <a:lvl2pPr marL="37931725" indent="-37474525" eaLnBrk="0" hangingPunct="0">
              <a:defRPr sz="2400" b="1">
                <a:solidFill>
                  <a:schemeClr val="tx1"/>
                </a:solidFill>
                <a:latin typeface="Arial" charset="0"/>
                <a:cs typeface="Arial" charset="0"/>
              </a:defRPr>
            </a:lvl2pPr>
            <a:lvl3pPr eaLnBrk="0" hangingPunct="0">
              <a:defRPr sz="2400" b="1">
                <a:solidFill>
                  <a:schemeClr val="tx1"/>
                </a:solidFill>
                <a:latin typeface="Arial" charset="0"/>
                <a:cs typeface="Arial" charset="0"/>
              </a:defRPr>
            </a:lvl3pPr>
            <a:lvl4pPr eaLnBrk="0" hangingPunct="0">
              <a:defRPr sz="2400" b="1">
                <a:solidFill>
                  <a:schemeClr val="tx1"/>
                </a:solidFill>
                <a:latin typeface="Arial" charset="0"/>
                <a:cs typeface="Arial" charset="0"/>
              </a:defRPr>
            </a:lvl4pPr>
            <a:lvl5pPr eaLnBrk="0" hangingPunct="0">
              <a:defRPr sz="2400" b="1">
                <a:solidFill>
                  <a:schemeClr val="tx1"/>
                </a:solidFill>
                <a:latin typeface="Arial" charset="0"/>
                <a:cs typeface="Arial" charset="0"/>
              </a:defRPr>
            </a:lvl5pPr>
            <a:lvl6pPr marL="457200" eaLnBrk="0" fontAlgn="base" hangingPunct="0">
              <a:spcBef>
                <a:spcPct val="0"/>
              </a:spcBef>
              <a:spcAft>
                <a:spcPct val="0"/>
              </a:spcAft>
              <a:defRPr sz="2400" b="1">
                <a:solidFill>
                  <a:schemeClr val="tx1"/>
                </a:solidFill>
                <a:latin typeface="Arial" charset="0"/>
                <a:cs typeface="Arial" charset="0"/>
              </a:defRPr>
            </a:lvl6pPr>
            <a:lvl7pPr marL="914400" eaLnBrk="0" fontAlgn="base" hangingPunct="0">
              <a:spcBef>
                <a:spcPct val="0"/>
              </a:spcBef>
              <a:spcAft>
                <a:spcPct val="0"/>
              </a:spcAft>
              <a:defRPr sz="2400" b="1">
                <a:solidFill>
                  <a:schemeClr val="tx1"/>
                </a:solidFill>
                <a:latin typeface="Arial" charset="0"/>
                <a:cs typeface="Arial" charset="0"/>
              </a:defRPr>
            </a:lvl7pPr>
            <a:lvl8pPr marL="1371600" eaLnBrk="0" fontAlgn="base" hangingPunct="0">
              <a:spcBef>
                <a:spcPct val="0"/>
              </a:spcBef>
              <a:spcAft>
                <a:spcPct val="0"/>
              </a:spcAft>
              <a:defRPr sz="2400" b="1">
                <a:solidFill>
                  <a:schemeClr val="tx1"/>
                </a:solidFill>
                <a:latin typeface="Arial" charset="0"/>
                <a:cs typeface="Arial" charset="0"/>
              </a:defRPr>
            </a:lvl8pPr>
            <a:lvl9pPr marL="1828800" eaLnBrk="0" fontAlgn="base" hangingPunct="0">
              <a:spcBef>
                <a:spcPct val="0"/>
              </a:spcBef>
              <a:spcAft>
                <a:spcPct val="0"/>
              </a:spcAft>
              <a:defRPr sz="2400" b="1">
                <a:solidFill>
                  <a:schemeClr val="tx1"/>
                </a:solidFill>
                <a:latin typeface="Arial" charset="0"/>
                <a:cs typeface="Arial" charset="0"/>
              </a:defRPr>
            </a:lvl9pPr>
          </a:lstStyle>
          <a:p>
            <a:pPr eaLnBrk="1" hangingPunct="1"/>
            <a:fld id="{F3D73404-C7E2-4376-844E-49DDFA7C845D}" type="slidenum">
              <a:rPr lang="en-US" altLang="nl-NL" sz="1200" b="0">
                <a:solidFill>
                  <a:prstClr val="black"/>
                </a:solidFill>
                <a:latin typeface="Calibri"/>
              </a:rPr>
              <a:pPr eaLnBrk="1" hangingPunct="1"/>
              <a:t>148</a:t>
            </a:fld>
            <a:endParaRPr lang="en-US" altLang="nl-NL" sz="1200" b="0">
              <a:solidFill>
                <a:prstClr val="black"/>
              </a:solidFill>
              <a:latin typeface="Calibri"/>
            </a:endParaRPr>
          </a:p>
        </p:txBody>
      </p:sp>
      <p:grpSp>
        <p:nvGrpSpPr>
          <p:cNvPr id="20" name="Group 19"/>
          <p:cNvGrpSpPr/>
          <p:nvPr/>
        </p:nvGrpSpPr>
        <p:grpSpPr>
          <a:xfrm>
            <a:off x="7036705" y="1225781"/>
            <a:ext cx="3654084" cy="4098782"/>
            <a:chOff x="5293200" y="1844824"/>
            <a:chExt cx="2520000" cy="2986747"/>
          </a:xfrm>
        </p:grpSpPr>
        <p:grpSp>
          <p:nvGrpSpPr>
            <p:cNvPr id="21" name="Group 20"/>
            <p:cNvGrpSpPr/>
            <p:nvPr/>
          </p:nvGrpSpPr>
          <p:grpSpPr>
            <a:xfrm>
              <a:off x="5293200" y="1844824"/>
              <a:ext cx="2520000" cy="2520000"/>
              <a:chOff x="1043608" y="1844824"/>
              <a:chExt cx="2520000" cy="2520000"/>
            </a:xfrm>
          </p:grpSpPr>
          <p:grpSp>
            <p:nvGrpSpPr>
              <p:cNvPr id="22" name="Group 21"/>
              <p:cNvGrpSpPr/>
              <p:nvPr/>
            </p:nvGrpSpPr>
            <p:grpSpPr>
              <a:xfrm>
                <a:off x="1043608" y="1844824"/>
                <a:ext cx="2520000" cy="2520000"/>
                <a:chOff x="1043608" y="1844824"/>
                <a:chExt cx="2520000" cy="2520000"/>
              </a:xfrm>
            </p:grpSpPr>
            <p:sp>
              <p:nvSpPr>
                <p:cNvPr id="28" name="Oval 27"/>
                <p:cNvSpPr/>
                <p:nvPr/>
              </p:nvSpPr>
              <p:spPr>
                <a:xfrm>
                  <a:off x="1043608" y="1844824"/>
                  <a:ext cx="2520000" cy="252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29" name="Oval 28"/>
                <p:cNvSpPr/>
                <p:nvPr/>
              </p:nvSpPr>
              <p:spPr>
                <a:xfrm>
                  <a:off x="2195608" y="2105236"/>
                  <a:ext cx="216000" cy="21602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30" name="Oval 29"/>
                <p:cNvSpPr/>
                <p:nvPr/>
              </p:nvSpPr>
              <p:spPr>
                <a:xfrm>
                  <a:off x="1835696" y="2420888"/>
                  <a:ext cx="216000" cy="21602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31" name="Oval 30"/>
                <p:cNvSpPr/>
                <p:nvPr/>
              </p:nvSpPr>
              <p:spPr>
                <a:xfrm>
                  <a:off x="2591652" y="2420888"/>
                  <a:ext cx="216000" cy="2160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32" name="Oval 31"/>
                <p:cNvSpPr/>
                <p:nvPr/>
              </p:nvSpPr>
              <p:spPr>
                <a:xfrm>
                  <a:off x="1403648" y="2780928"/>
                  <a:ext cx="216000" cy="21602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33" name="Oval 32"/>
                <p:cNvSpPr/>
                <p:nvPr/>
              </p:nvSpPr>
              <p:spPr>
                <a:xfrm>
                  <a:off x="2227799" y="2780928"/>
                  <a:ext cx="216000" cy="21602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34" name="Oval 33"/>
                <p:cNvSpPr/>
                <p:nvPr/>
              </p:nvSpPr>
              <p:spPr>
                <a:xfrm>
                  <a:off x="3001314" y="2780928"/>
                  <a:ext cx="216000" cy="21602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35" name="Oval 34"/>
                <p:cNvSpPr/>
                <p:nvPr/>
              </p:nvSpPr>
              <p:spPr>
                <a:xfrm>
                  <a:off x="1770413" y="3117400"/>
                  <a:ext cx="216000" cy="21602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36" name="Oval 35"/>
                <p:cNvSpPr/>
                <p:nvPr/>
              </p:nvSpPr>
              <p:spPr>
                <a:xfrm>
                  <a:off x="2713217" y="3136056"/>
                  <a:ext cx="216000" cy="21602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grpSp>
          <p:grpSp>
            <p:nvGrpSpPr>
              <p:cNvPr id="23" name="Group 22"/>
              <p:cNvGrpSpPr/>
              <p:nvPr/>
            </p:nvGrpSpPr>
            <p:grpSpPr>
              <a:xfrm>
                <a:off x="1811564" y="3406206"/>
                <a:ext cx="1021276" cy="899960"/>
                <a:chOff x="4932040" y="1952976"/>
                <a:chExt cx="1021276" cy="899960"/>
              </a:xfrm>
            </p:grpSpPr>
            <p:sp>
              <p:nvSpPr>
                <p:cNvPr id="24" name="Oval 23"/>
                <p:cNvSpPr/>
                <p:nvPr/>
              </p:nvSpPr>
              <p:spPr>
                <a:xfrm>
                  <a:off x="4932040" y="1952976"/>
                  <a:ext cx="1008112" cy="89996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25" name="Oval 24"/>
                <p:cNvSpPr/>
                <p:nvPr/>
              </p:nvSpPr>
              <p:spPr>
                <a:xfrm>
                  <a:off x="5348275" y="1965238"/>
                  <a:ext cx="216000" cy="21602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26" name="Oval 25"/>
                <p:cNvSpPr/>
                <p:nvPr/>
              </p:nvSpPr>
              <p:spPr>
                <a:xfrm>
                  <a:off x="4987495" y="2344970"/>
                  <a:ext cx="216000" cy="2160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27" name="Oval 26"/>
                <p:cNvSpPr/>
                <p:nvPr/>
              </p:nvSpPr>
              <p:spPr>
                <a:xfrm>
                  <a:off x="5737316" y="2366902"/>
                  <a:ext cx="216000" cy="21602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grpSp>
        </p:grpSp>
        <p:sp>
          <p:nvSpPr>
            <p:cNvPr id="19" name="TextBox 18"/>
            <p:cNvSpPr txBox="1"/>
            <p:nvPr/>
          </p:nvSpPr>
          <p:spPr>
            <a:xfrm>
              <a:off x="5825372" y="4495160"/>
              <a:ext cx="1736037" cy="336411"/>
            </a:xfrm>
            <a:prstGeom prst="rect">
              <a:avLst/>
            </a:prstGeom>
            <a:noFill/>
          </p:spPr>
          <p:txBody>
            <a:bodyPr wrap="square" rtlCol="0">
              <a:spAutoFit/>
            </a:bodyPr>
            <a:lstStyle/>
            <a:p>
              <a:pPr algn="ctr"/>
              <a:r>
                <a:rPr lang="fr-FR" sz="2400" b="1" dirty="0">
                  <a:solidFill>
                    <a:prstClr val="black"/>
                  </a:solidFill>
                  <a:latin typeface="Calibri"/>
                </a:rPr>
                <a:t>Inclusion</a:t>
              </a:r>
            </a:p>
          </p:txBody>
        </p:sp>
      </p:grpSp>
      <p:grpSp>
        <p:nvGrpSpPr>
          <p:cNvPr id="3" name="Group 2"/>
          <p:cNvGrpSpPr/>
          <p:nvPr/>
        </p:nvGrpSpPr>
        <p:grpSpPr>
          <a:xfrm>
            <a:off x="1598064" y="1225781"/>
            <a:ext cx="3931065" cy="4242965"/>
            <a:chOff x="1043608" y="1844824"/>
            <a:chExt cx="2520000" cy="2939766"/>
          </a:xfrm>
        </p:grpSpPr>
        <p:grpSp>
          <p:nvGrpSpPr>
            <p:cNvPr id="18" name="Group 17"/>
            <p:cNvGrpSpPr/>
            <p:nvPr/>
          </p:nvGrpSpPr>
          <p:grpSpPr>
            <a:xfrm>
              <a:off x="1043608" y="1844824"/>
              <a:ext cx="2520000" cy="2520000"/>
              <a:chOff x="1043608" y="1844824"/>
              <a:chExt cx="2520000" cy="2520000"/>
            </a:xfrm>
          </p:grpSpPr>
          <p:grpSp>
            <p:nvGrpSpPr>
              <p:cNvPr id="5" name="Group 4"/>
              <p:cNvGrpSpPr/>
              <p:nvPr/>
            </p:nvGrpSpPr>
            <p:grpSpPr>
              <a:xfrm>
                <a:off x="1043608" y="1844824"/>
                <a:ext cx="2520000" cy="2520000"/>
                <a:chOff x="1043608" y="1844824"/>
                <a:chExt cx="2520000" cy="2520000"/>
              </a:xfrm>
            </p:grpSpPr>
            <p:sp>
              <p:nvSpPr>
                <p:cNvPr id="2" name="Oval 1"/>
                <p:cNvSpPr/>
                <p:nvPr/>
              </p:nvSpPr>
              <p:spPr>
                <a:xfrm>
                  <a:off x="1043608" y="1844824"/>
                  <a:ext cx="2520000" cy="252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6" name="Oval 5"/>
                <p:cNvSpPr/>
                <p:nvPr/>
              </p:nvSpPr>
              <p:spPr>
                <a:xfrm>
                  <a:off x="2195608" y="2105236"/>
                  <a:ext cx="216000" cy="21602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7" name="Oval 6"/>
                <p:cNvSpPr/>
                <p:nvPr/>
              </p:nvSpPr>
              <p:spPr>
                <a:xfrm>
                  <a:off x="1835696" y="2420888"/>
                  <a:ext cx="216000" cy="21602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8" name="Oval 7"/>
                <p:cNvSpPr/>
                <p:nvPr/>
              </p:nvSpPr>
              <p:spPr>
                <a:xfrm>
                  <a:off x="2591652" y="2420888"/>
                  <a:ext cx="216000" cy="21602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9" name="Oval 8"/>
                <p:cNvSpPr/>
                <p:nvPr/>
              </p:nvSpPr>
              <p:spPr>
                <a:xfrm>
                  <a:off x="1403648" y="2780928"/>
                  <a:ext cx="216000" cy="21602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10" name="Oval 9"/>
                <p:cNvSpPr/>
                <p:nvPr/>
              </p:nvSpPr>
              <p:spPr>
                <a:xfrm>
                  <a:off x="2227799" y="2780928"/>
                  <a:ext cx="216000" cy="21602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11" name="Oval 10"/>
                <p:cNvSpPr/>
                <p:nvPr/>
              </p:nvSpPr>
              <p:spPr>
                <a:xfrm>
                  <a:off x="3001314" y="2780928"/>
                  <a:ext cx="216000" cy="21602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12" name="Oval 11"/>
                <p:cNvSpPr/>
                <p:nvPr/>
              </p:nvSpPr>
              <p:spPr>
                <a:xfrm>
                  <a:off x="1770413" y="3117400"/>
                  <a:ext cx="216000" cy="21602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13" name="Oval 12"/>
                <p:cNvSpPr/>
                <p:nvPr/>
              </p:nvSpPr>
              <p:spPr>
                <a:xfrm>
                  <a:off x="2713217" y="3136056"/>
                  <a:ext cx="216000" cy="21602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grpSp>
          <p:grpSp>
            <p:nvGrpSpPr>
              <p:cNvPr id="4" name="Group 3"/>
              <p:cNvGrpSpPr/>
              <p:nvPr/>
            </p:nvGrpSpPr>
            <p:grpSpPr>
              <a:xfrm>
                <a:off x="1811564" y="3406206"/>
                <a:ext cx="1008112" cy="899960"/>
                <a:chOff x="4932040" y="1952976"/>
                <a:chExt cx="1008112" cy="899960"/>
              </a:xfrm>
            </p:grpSpPr>
            <p:sp>
              <p:nvSpPr>
                <p:cNvPr id="14" name="Oval 13"/>
                <p:cNvSpPr/>
                <p:nvPr/>
              </p:nvSpPr>
              <p:spPr>
                <a:xfrm>
                  <a:off x="4932040" y="1952976"/>
                  <a:ext cx="1008112" cy="89996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15" name="Oval 14"/>
                <p:cNvSpPr/>
                <p:nvPr/>
              </p:nvSpPr>
              <p:spPr>
                <a:xfrm>
                  <a:off x="5328096" y="2105236"/>
                  <a:ext cx="216000" cy="216024"/>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16" name="Oval 15"/>
                <p:cNvSpPr/>
                <p:nvPr/>
              </p:nvSpPr>
              <p:spPr>
                <a:xfrm>
                  <a:off x="5123385" y="2420888"/>
                  <a:ext cx="216000" cy="216024"/>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17" name="Oval 16"/>
                <p:cNvSpPr/>
                <p:nvPr/>
              </p:nvSpPr>
              <p:spPr>
                <a:xfrm>
                  <a:off x="5559620" y="2420888"/>
                  <a:ext cx="216000" cy="2160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grpSp>
        </p:grpSp>
        <p:sp>
          <p:nvSpPr>
            <p:cNvPr id="38" name="TextBox 37"/>
            <p:cNvSpPr txBox="1"/>
            <p:nvPr/>
          </p:nvSpPr>
          <p:spPr>
            <a:xfrm>
              <a:off x="1387110" y="4464722"/>
              <a:ext cx="1932390" cy="319868"/>
            </a:xfrm>
            <a:prstGeom prst="rect">
              <a:avLst/>
            </a:prstGeom>
            <a:noFill/>
          </p:spPr>
          <p:txBody>
            <a:bodyPr wrap="square" rtlCol="0">
              <a:spAutoFit/>
            </a:bodyPr>
            <a:lstStyle/>
            <a:p>
              <a:pPr algn="ctr"/>
              <a:r>
                <a:rPr lang="fr-FR" sz="2400" b="1" dirty="0">
                  <a:solidFill>
                    <a:prstClr val="black"/>
                  </a:solidFill>
                  <a:latin typeface="Calibri"/>
                </a:rPr>
                <a:t>Intégration</a:t>
              </a:r>
            </a:p>
          </p:txBody>
        </p:sp>
      </p:grpSp>
      <p:sp>
        <p:nvSpPr>
          <p:cNvPr id="39" name="TextBox 1"/>
          <p:cNvSpPr txBox="1"/>
          <p:nvPr/>
        </p:nvSpPr>
        <p:spPr>
          <a:xfrm>
            <a:off x="2088407" y="6413699"/>
            <a:ext cx="2412012" cy="307777"/>
          </a:xfrm>
          <a:prstGeom prst="rect">
            <a:avLst/>
          </a:prstGeom>
          <a:solidFill>
            <a:schemeClr val="bg1"/>
          </a:solidFill>
        </p:spPr>
        <p:txBody>
          <a:bodyPr wrap="square" rtlCol="0">
            <a:spAutoFit/>
          </a:bodyPr>
          <a:ls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400" b="1" dirty="0">
                <a:solidFill>
                  <a:prstClr val="black"/>
                </a:solidFill>
                <a:latin typeface="Calibri"/>
              </a:rPr>
              <a:t>Sources : IFDC-2SCALE (2019)</a:t>
            </a:r>
          </a:p>
        </p:txBody>
      </p:sp>
    </p:spTree>
    <p:extLst>
      <p:ext uri="{BB962C8B-B14F-4D97-AF65-F5344CB8AC3E}">
        <p14:creationId xmlns:p14="http://schemas.microsoft.com/office/powerpoint/2010/main" val="1351759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DC043FBC-0B5A-4914-9B74-82E61916454F}"/>
              </a:ext>
            </a:extLst>
          </p:cNvPr>
          <p:cNvSpPr>
            <a:spLocks noGrp="1"/>
          </p:cNvSpPr>
          <p:nvPr>
            <p:ph idx="1"/>
          </p:nvPr>
        </p:nvSpPr>
        <p:spPr>
          <a:xfrm>
            <a:off x="705679" y="2647260"/>
            <a:ext cx="10515600" cy="2375314"/>
          </a:xfrm>
        </p:spPr>
        <p:txBody>
          <a:bodyPr>
            <a:normAutofit/>
          </a:bodyPr>
          <a:lstStyle/>
          <a:p>
            <a:pPr marL="0" indent="0" algn="ctr">
              <a:buNone/>
            </a:pPr>
            <a:r>
              <a:rPr lang="fr-FR" sz="6000" b="1" dirty="0"/>
              <a:t>MERCI DE VOTRE </a:t>
            </a:r>
          </a:p>
          <a:p>
            <a:pPr marL="0" indent="0" algn="ctr">
              <a:buNone/>
            </a:pPr>
            <a:r>
              <a:rPr lang="fr-FR" sz="6000" b="1" dirty="0"/>
              <a:t>AIMABLE ATTENTION</a:t>
            </a:r>
          </a:p>
        </p:txBody>
      </p:sp>
    </p:spTree>
    <p:extLst>
      <p:ext uri="{BB962C8B-B14F-4D97-AF65-F5344CB8AC3E}">
        <p14:creationId xmlns:p14="http://schemas.microsoft.com/office/powerpoint/2010/main" val="42201324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03512" y="188640"/>
            <a:ext cx="8784976" cy="6480720"/>
          </a:xfrm>
        </p:spPr>
        <p:txBody>
          <a:bodyPr>
            <a:normAutofit/>
          </a:bodyPr>
          <a:lstStyle/>
          <a:p>
            <a:pPr>
              <a:buNone/>
            </a:pPr>
            <a:r>
              <a:rPr lang="fr-FR" b="1" dirty="0"/>
              <a:t>3.4 – Organisation </a:t>
            </a:r>
            <a:r>
              <a:rPr lang="fr-FR" dirty="0"/>
              <a:t> </a:t>
            </a:r>
          </a:p>
          <a:p>
            <a:pPr>
              <a:buNone/>
            </a:pPr>
            <a:r>
              <a:rPr lang="fr-FR" dirty="0"/>
              <a:t>3.4.1 – organisation générale</a:t>
            </a:r>
          </a:p>
          <a:p>
            <a:pPr lvl="0">
              <a:buNone/>
            </a:pPr>
            <a:r>
              <a:rPr lang="fr-FR" dirty="0"/>
              <a:t>organisation administrative et financière</a:t>
            </a:r>
          </a:p>
          <a:p>
            <a:pPr lvl="0">
              <a:buNone/>
            </a:pPr>
            <a:r>
              <a:rPr lang="fr-FR" dirty="0"/>
              <a:t>organisation technique (personnel technique, différents volets ou composante du projet)</a:t>
            </a:r>
          </a:p>
          <a:p>
            <a:pPr>
              <a:buNone/>
            </a:pPr>
            <a:r>
              <a:rPr lang="fr-FR" dirty="0"/>
              <a:t>3.4.2 – Rôle du promoteur</a:t>
            </a:r>
          </a:p>
          <a:p>
            <a:pPr>
              <a:buNone/>
            </a:pPr>
            <a:r>
              <a:rPr lang="fr-FR" dirty="0"/>
              <a:t>3.4.3 – Autres intervenants et leurs rôles</a:t>
            </a:r>
          </a:p>
          <a:p>
            <a:pPr>
              <a:buNone/>
            </a:pPr>
            <a:r>
              <a:rPr lang="fr-FR" dirty="0"/>
              <a:t>3.4.4 – Outils de gestion, de contrôle et de suivi-évaluation ;</a:t>
            </a:r>
          </a:p>
          <a:p>
            <a:pPr>
              <a:spcAft>
                <a:spcPts val="1800"/>
              </a:spcAft>
              <a:buNone/>
            </a:pPr>
            <a:r>
              <a:rPr lang="fr-FR" dirty="0"/>
              <a:t>3.4.5 – Modalités des biens et services</a:t>
            </a:r>
          </a:p>
          <a:p>
            <a:pPr>
              <a:buNone/>
            </a:pPr>
            <a:r>
              <a:rPr lang="fr-FR" b="1" dirty="0"/>
              <a:t>3.5 – Etude du marché (éventuellement, </a:t>
            </a:r>
            <a:r>
              <a:rPr lang="fr-FR" b="1" dirty="0" err="1"/>
              <a:t>i.e</a:t>
            </a:r>
            <a:r>
              <a:rPr lang="fr-FR" b="1" dirty="0"/>
              <a:t> si le projet le nécessite)</a:t>
            </a:r>
            <a:endParaRPr lang="fr-FR" dirty="0"/>
          </a:p>
          <a:p>
            <a:pPr>
              <a:buNone/>
            </a:pPr>
            <a:endParaRPr lang="fr-FR" dirty="0"/>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15</a:t>
            </a:fld>
            <a:endParaRPr lang="fr-F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75520" y="332656"/>
            <a:ext cx="8712968" cy="6192688"/>
          </a:xfrm>
        </p:spPr>
        <p:txBody>
          <a:bodyPr>
            <a:normAutofit/>
          </a:bodyPr>
          <a:lstStyle/>
          <a:p>
            <a:pPr>
              <a:buNone/>
            </a:pPr>
            <a:r>
              <a:rPr lang="fr-FR" b="1" dirty="0"/>
              <a:t>3.6 – Coût prévisionnel de financement</a:t>
            </a:r>
            <a:endParaRPr lang="fr-FR" dirty="0"/>
          </a:p>
          <a:p>
            <a:pPr>
              <a:buNone/>
            </a:pPr>
            <a:r>
              <a:rPr lang="fr-FR" i="1" dirty="0"/>
              <a:t>3.6.1 - Coût du personnel (salaires ; main d’œuvre ; etc.)</a:t>
            </a:r>
            <a:endParaRPr lang="fr-FR" dirty="0"/>
          </a:p>
          <a:p>
            <a:pPr>
              <a:buNone/>
            </a:pPr>
            <a:r>
              <a:rPr lang="fr-FR" i="1" dirty="0"/>
              <a:t>3.6.2 - Coûts des matériels</a:t>
            </a:r>
            <a:endParaRPr lang="fr-FR" dirty="0"/>
          </a:p>
          <a:p>
            <a:pPr>
              <a:buNone/>
            </a:pPr>
            <a:r>
              <a:rPr lang="fr-FR" i="1" dirty="0"/>
              <a:t>3.6.3 - Fonds de roulement (achat matière premières, petits matériels, etc.) </a:t>
            </a:r>
            <a:endParaRPr lang="fr-FR" dirty="0"/>
          </a:p>
          <a:p>
            <a:pPr>
              <a:buNone/>
            </a:pPr>
            <a:r>
              <a:rPr lang="fr-FR" i="1" dirty="0"/>
              <a:t>3.6.4 - Assistance technique (formation, appui-accompagnement, etc.)</a:t>
            </a:r>
            <a:endParaRPr lang="fr-FR" dirty="0"/>
          </a:p>
          <a:p>
            <a:pPr>
              <a:buNone/>
            </a:pPr>
            <a:r>
              <a:rPr lang="fr-FR" i="1" dirty="0"/>
              <a:t>3.6.5 - Plan de financement </a:t>
            </a:r>
            <a:endParaRPr lang="fr-FR" dirty="0"/>
          </a:p>
          <a:p>
            <a:pPr>
              <a:spcAft>
                <a:spcPts val="1200"/>
              </a:spcAft>
              <a:buNone/>
            </a:pPr>
            <a:r>
              <a:rPr lang="fr-FR" i="1" dirty="0"/>
              <a:t>3.6.6 – Modalités de mobilisation et de décaissement du financement</a:t>
            </a:r>
            <a:endParaRPr lang="fr-FR" dirty="0"/>
          </a:p>
          <a:p>
            <a:pPr>
              <a:buNone/>
            </a:pPr>
            <a:endParaRPr lang="fr-FR" dirty="0"/>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16</a:t>
            </a:fld>
            <a:endParaRPr lang="fr-F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03512" y="260648"/>
            <a:ext cx="8712968" cy="6408712"/>
          </a:xfrm>
        </p:spPr>
        <p:txBody>
          <a:bodyPr>
            <a:normAutofit fontScale="92500" lnSpcReduction="10000"/>
          </a:bodyPr>
          <a:lstStyle/>
          <a:p>
            <a:pPr>
              <a:buNone/>
            </a:pPr>
            <a:r>
              <a:rPr lang="fr-FR" b="1" dirty="0"/>
              <a:t>3.7 – Analyse économique et financière</a:t>
            </a:r>
            <a:endParaRPr lang="fr-FR" dirty="0"/>
          </a:p>
          <a:p>
            <a:pPr>
              <a:buNone/>
            </a:pPr>
            <a:r>
              <a:rPr lang="fr-FR" dirty="0"/>
              <a:t> </a:t>
            </a:r>
            <a:r>
              <a:rPr lang="fr-FR" i="1" dirty="0"/>
              <a:t>3.7.1 – Charges prévisionnelles</a:t>
            </a:r>
            <a:endParaRPr lang="fr-FR" dirty="0"/>
          </a:p>
          <a:p>
            <a:pPr>
              <a:buNone/>
            </a:pPr>
            <a:r>
              <a:rPr lang="fr-FR" i="1" dirty="0"/>
              <a:t>3.7.2 – Recettes prévisionnelles</a:t>
            </a:r>
            <a:endParaRPr lang="fr-FR" dirty="0"/>
          </a:p>
          <a:p>
            <a:pPr>
              <a:buNone/>
            </a:pPr>
            <a:r>
              <a:rPr lang="fr-FR" i="1" dirty="0"/>
              <a:t>3.7.3 – Compte prévisionnel de résultats</a:t>
            </a:r>
            <a:endParaRPr lang="fr-FR" dirty="0"/>
          </a:p>
          <a:p>
            <a:pPr>
              <a:buNone/>
            </a:pPr>
            <a:r>
              <a:rPr lang="fr-FR" i="1" dirty="0"/>
              <a:t>3.7.4 – Budget prévisionnel de trésorerie</a:t>
            </a:r>
            <a:endParaRPr lang="fr-FR" dirty="0"/>
          </a:p>
          <a:p>
            <a:pPr>
              <a:buNone/>
            </a:pPr>
            <a:r>
              <a:rPr lang="fr-FR" i="1" dirty="0"/>
              <a:t>3.7.5 – Taux de rentabilité interne</a:t>
            </a:r>
            <a:r>
              <a:rPr lang="fr-FR" dirty="0"/>
              <a:t> : </a:t>
            </a:r>
          </a:p>
          <a:p>
            <a:pPr>
              <a:buNone/>
            </a:pPr>
            <a:r>
              <a:rPr lang="fr-FR" i="1" dirty="0"/>
              <a:t>TRI</a:t>
            </a:r>
            <a:r>
              <a:rPr lang="fr-FR" dirty="0"/>
              <a:t>   =     </a:t>
            </a:r>
            <a:r>
              <a:rPr lang="fr-FR" baseline="30000" dirty="0">
                <a:sym typeface="Symbol"/>
              </a:rPr>
              <a:t></a:t>
            </a:r>
            <a:r>
              <a:rPr lang="fr-FR" baseline="30000" dirty="0"/>
              <a:t> avantages</a:t>
            </a:r>
            <a:r>
              <a:rPr lang="fr-FR" dirty="0"/>
              <a:t>					 </a:t>
            </a:r>
          </a:p>
          <a:p>
            <a:pPr>
              <a:spcBef>
                <a:spcPts val="0"/>
              </a:spcBef>
              <a:buNone/>
            </a:pPr>
            <a:r>
              <a:rPr lang="fr-FR" sz="1800" dirty="0"/>
              <a:t>		        Coût total du projet</a:t>
            </a:r>
          </a:p>
          <a:p>
            <a:pPr>
              <a:spcBef>
                <a:spcPts val="0"/>
              </a:spcBef>
              <a:buNone/>
            </a:pPr>
            <a:endParaRPr lang="fr-FR" sz="1800" dirty="0"/>
          </a:p>
          <a:p>
            <a:pPr>
              <a:buNone/>
            </a:pPr>
            <a:r>
              <a:rPr lang="fr-FR" b="1" dirty="0">
                <a:solidFill>
                  <a:srgbClr val="FF0000"/>
                </a:solidFill>
              </a:rPr>
              <a:t>N.B</a:t>
            </a:r>
            <a:r>
              <a:rPr lang="fr-FR" dirty="0">
                <a:solidFill>
                  <a:srgbClr val="FF0000"/>
                </a:solidFill>
              </a:rPr>
              <a:t> :</a:t>
            </a:r>
            <a:r>
              <a:rPr lang="fr-FR" dirty="0"/>
              <a:t>   </a:t>
            </a:r>
          </a:p>
          <a:p>
            <a:pPr>
              <a:buNone/>
            </a:pPr>
            <a:r>
              <a:rPr lang="fr-FR" b="1" i="1" dirty="0"/>
              <a:t>i)</a:t>
            </a:r>
            <a:r>
              <a:rPr lang="fr-FR" dirty="0"/>
              <a:t> L’analyse qu’on fait par rapport au TRI doit intégrer les risques et la gestion des risques avant de faire l’arbitrage. De fait, l’analyse par rapport au TRI intègre le marché des capitaux.</a:t>
            </a:r>
          </a:p>
          <a:p>
            <a:pPr>
              <a:buNone/>
            </a:pPr>
            <a:r>
              <a:rPr lang="fr-FR" b="1" i="1" dirty="0"/>
              <a:t>ii)</a:t>
            </a:r>
            <a:r>
              <a:rPr lang="fr-FR" dirty="0"/>
              <a:t> Si le TRI est inférieur au taux d’intérêts sur le marché des capitaux, alors, ce n’est pas la peine de faire recours aux institutions de crédits pour le financement des actions du projet.</a:t>
            </a:r>
          </a:p>
          <a:p>
            <a:pPr>
              <a:buNone/>
            </a:pPr>
            <a:endParaRPr lang="fr-FR" dirty="0"/>
          </a:p>
        </p:txBody>
      </p:sp>
      <p:cxnSp>
        <p:nvCxnSpPr>
          <p:cNvPr id="5" name="Connecteur droit 4"/>
          <p:cNvCxnSpPr/>
          <p:nvPr/>
        </p:nvCxnSpPr>
        <p:spPr>
          <a:xfrm>
            <a:off x="3071664" y="3284984"/>
            <a:ext cx="1440160" cy="0"/>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4" name="Espace réservé du numéro de diapositive 3"/>
          <p:cNvSpPr>
            <a:spLocks noGrp="1"/>
          </p:cNvSpPr>
          <p:nvPr>
            <p:ph type="sldNum" sz="quarter" idx="12"/>
          </p:nvPr>
        </p:nvSpPr>
        <p:spPr/>
        <p:txBody>
          <a:bodyPr/>
          <a:lstStyle/>
          <a:p>
            <a:fld id="{E7EEB410-78F9-44DA-87F2-EB3D7FB01EBE}" type="slidenum">
              <a:rPr lang="fr-FR" smtClean="0"/>
              <a:pPr/>
              <a:t>17</a:t>
            </a:fld>
            <a:endParaRPr lang="fr-F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03512" y="188640"/>
            <a:ext cx="8784976" cy="6480720"/>
          </a:xfrm>
        </p:spPr>
        <p:txBody>
          <a:bodyPr>
            <a:normAutofit fontScale="85000" lnSpcReduction="20000"/>
          </a:bodyPr>
          <a:lstStyle/>
          <a:p>
            <a:pPr>
              <a:buNone/>
            </a:pPr>
            <a:r>
              <a:rPr lang="fr-FR" b="1" dirty="0"/>
              <a:t>3.8 – Impacts</a:t>
            </a:r>
            <a:endParaRPr lang="fr-FR" dirty="0"/>
          </a:p>
          <a:p>
            <a:pPr>
              <a:buNone/>
            </a:pPr>
            <a:r>
              <a:rPr lang="fr-FR" dirty="0"/>
              <a:t>3.8.1 – Impact social</a:t>
            </a:r>
          </a:p>
          <a:p>
            <a:pPr>
              <a:buNone/>
            </a:pPr>
            <a:r>
              <a:rPr lang="fr-FR" dirty="0"/>
              <a:t>3.7.2 – Impact économique (par rapport au promoteur et à la commune et/ou l’Etat central)</a:t>
            </a:r>
          </a:p>
          <a:p>
            <a:pPr>
              <a:buNone/>
            </a:pPr>
            <a:r>
              <a:rPr lang="fr-FR" dirty="0"/>
              <a:t>3.7.3 – impact environnemental</a:t>
            </a:r>
          </a:p>
          <a:p>
            <a:pPr>
              <a:buNone/>
            </a:pPr>
            <a:endParaRPr lang="fr-FR" b="1" dirty="0"/>
          </a:p>
          <a:p>
            <a:pPr>
              <a:buNone/>
            </a:pPr>
            <a:r>
              <a:rPr lang="fr-FR" b="1" dirty="0"/>
              <a:t>Annexes</a:t>
            </a:r>
            <a:endParaRPr lang="fr-FR" dirty="0"/>
          </a:p>
          <a:p>
            <a:pPr>
              <a:buNone/>
            </a:pPr>
            <a:endParaRPr lang="fr-FR" b="1" dirty="0"/>
          </a:p>
          <a:p>
            <a:pPr>
              <a:buNone/>
            </a:pPr>
            <a:r>
              <a:rPr lang="fr-FR" b="1" dirty="0"/>
              <a:t>IV - UTILITE / UTILSATION</a:t>
            </a:r>
            <a:endParaRPr lang="fr-FR" dirty="0"/>
          </a:p>
          <a:p>
            <a:r>
              <a:rPr lang="fr-FR" dirty="0"/>
              <a:t> Document de référence</a:t>
            </a:r>
          </a:p>
          <a:p>
            <a:pPr lvl="0"/>
            <a:r>
              <a:rPr lang="fr-FR" dirty="0"/>
              <a:t>Permet d’élaborer un tableau de bord</a:t>
            </a:r>
          </a:p>
          <a:p>
            <a:pPr lvl="0"/>
            <a:r>
              <a:rPr lang="fr-FR" dirty="0"/>
              <a:t>Document de pilotage stratégique</a:t>
            </a:r>
          </a:p>
          <a:p>
            <a:pPr lvl="0"/>
            <a:r>
              <a:rPr lang="fr-FR" dirty="0"/>
              <a:t>Document de négociation</a:t>
            </a:r>
          </a:p>
          <a:p>
            <a:pPr>
              <a:buNone/>
            </a:pPr>
            <a:r>
              <a:rPr lang="fr-FR" dirty="0"/>
              <a:t> </a:t>
            </a:r>
          </a:p>
          <a:p>
            <a:pPr>
              <a:buNone/>
            </a:pPr>
            <a:r>
              <a:rPr lang="fr-FR" b="1" cap="all" dirty="0"/>
              <a:t>V - Limites</a:t>
            </a:r>
            <a:endParaRPr lang="fr-FR" dirty="0"/>
          </a:p>
          <a:p>
            <a:r>
              <a:rPr lang="fr-FR" dirty="0"/>
              <a:t> Ne garantit pas l’atteinte automatique des objectifs</a:t>
            </a:r>
          </a:p>
          <a:p>
            <a:pPr lvl="0"/>
            <a:r>
              <a:rPr lang="fr-FR" dirty="0"/>
              <a:t>Ne garantit pas le financement</a:t>
            </a:r>
          </a:p>
          <a:p>
            <a:pPr>
              <a:buNone/>
            </a:pPr>
            <a:endParaRPr lang="fr-FR" dirty="0"/>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18</a:t>
            </a:fld>
            <a:endParaRPr lang="fr-F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03512" y="260648"/>
            <a:ext cx="8784976" cy="6408712"/>
          </a:xfrm>
        </p:spPr>
        <p:txBody>
          <a:bodyPr>
            <a:normAutofit fontScale="85000" lnSpcReduction="20000"/>
          </a:bodyPr>
          <a:lstStyle/>
          <a:p>
            <a:pPr>
              <a:spcAft>
                <a:spcPts val="1200"/>
              </a:spcAft>
              <a:buNone/>
            </a:pPr>
            <a:r>
              <a:rPr lang="fr-FR" b="1" dirty="0"/>
              <a:t>VI – CARACTERISTIQUES DES PROJETS</a:t>
            </a:r>
            <a:endParaRPr lang="fr-FR" dirty="0"/>
          </a:p>
          <a:p>
            <a:pPr marL="0" indent="0">
              <a:buNone/>
            </a:pPr>
            <a:r>
              <a:rPr lang="fr-FR" dirty="0"/>
              <a:t>Plusieurs éléments caractérisent un projet, on peut retenir entre autres : </a:t>
            </a:r>
          </a:p>
          <a:p>
            <a:r>
              <a:rPr lang="fr-FR" b="1" dirty="0"/>
              <a:t>Le temps</a:t>
            </a:r>
            <a:r>
              <a:rPr lang="fr-FR" dirty="0"/>
              <a:t>, c’est-à-dire la durée délai qui sépare la fin d’un projet du moment où il a été identifié ;</a:t>
            </a:r>
          </a:p>
          <a:p>
            <a:r>
              <a:rPr lang="fr-FR" b="1" dirty="0"/>
              <a:t>Le coût</a:t>
            </a:r>
            <a:r>
              <a:rPr lang="fr-FR" dirty="0"/>
              <a:t>, c’est la masse de ressources financières consacrées à la réalisation du projet ;</a:t>
            </a:r>
          </a:p>
          <a:p>
            <a:r>
              <a:rPr lang="fr-FR" b="1" dirty="0"/>
              <a:t>La qualité</a:t>
            </a:r>
            <a:r>
              <a:rPr lang="fr-FR" dirty="0"/>
              <a:t>, c’est le seuil d’acceptabilité du projet. Elle définit le niveau de combinaison des ressources matérielles et des hommes à affecter à la réalisation du projet;</a:t>
            </a:r>
          </a:p>
          <a:p>
            <a:r>
              <a:rPr lang="fr-FR" b="1" dirty="0"/>
              <a:t>L’équipe du projet (ressources humaines) </a:t>
            </a:r>
            <a:r>
              <a:rPr lang="fr-FR" dirty="0"/>
              <a:t>qui permet d’assurer un management approprié pour atteindre les résultats escomptés;</a:t>
            </a:r>
          </a:p>
          <a:p>
            <a:r>
              <a:rPr lang="fr-FR" b="1" dirty="0"/>
              <a:t>L’espace</a:t>
            </a:r>
            <a:r>
              <a:rPr lang="fr-FR" dirty="0"/>
              <a:t>, c’est l’aire géographique couverte par le projet. Elle recouvre des caractéristiques globales et spécifiques qu’il faut connaitre, notamment par rapport à son évolution;</a:t>
            </a:r>
          </a:p>
          <a:p>
            <a:pPr marL="0" indent="0">
              <a:buNone/>
            </a:pPr>
            <a:r>
              <a:rPr lang="fr-FR" dirty="0"/>
              <a:t>Ces différents éléments varient d’un projet à un autre et sont appelés </a:t>
            </a:r>
            <a:r>
              <a:rPr lang="fr-FR" b="1" dirty="0"/>
              <a:t>caractéristiques extrinsèques</a:t>
            </a:r>
            <a:r>
              <a:rPr lang="fr-FR" dirty="0"/>
              <a:t>. Il existe aussi des </a:t>
            </a:r>
            <a:r>
              <a:rPr lang="fr-FR" b="1" dirty="0"/>
              <a:t>caractéristiques qualifiées d’intrinsèques</a:t>
            </a:r>
            <a:r>
              <a:rPr lang="fr-FR" dirty="0"/>
              <a:t> parce qu’elles sont communes à tout projet. Il s’agit de la nouveauté, de l’unicité et de l’importance.</a:t>
            </a:r>
          </a:p>
          <a:p>
            <a:pPr>
              <a:buNone/>
            </a:pPr>
            <a:endParaRPr lang="fr-FR" dirty="0"/>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19</a:t>
            </a:fld>
            <a:endParaRPr lang="fr-F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F40221-8D20-8269-2E06-890055CB89A1}"/>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78F1BBBE-FB0C-F258-123C-3D023B69FCB0}"/>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23924980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75520" y="188640"/>
            <a:ext cx="8712968" cy="6408712"/>
          </a:xfrm>
        </p:spPr>
        <p:txBody>
          <a:bodyPr>
            <a:normAutofit/>
          </a:bodyPr>
          <a:lstStyle/>
          <a:p>
            <a:pPr>
              <a:spcAft>
                <a:spcPts val="1200"/>
              </a:spcAft>
              <a:buNone/>
            </a:pPr>
            <a:r>
              <a:rPr lang="fr-FR" b="1" dirty="0"/>
              <a:t>VII – DISTINCTION PROJETS - PROGRAMME – PLAN</a:t>
            </a:r>
            <a:endParaRPr lang="fr-FR" dirty="0"/>
          </a:p>
          <a:p>
            <a:pPr>
              <a:buNone/>
            </a:pPr>
            <a:r>
              <a:rPr lang="fr-FR" dirty="0"/>
              <a:t>La définition du projet retenue jusque là est générale. Elle peut s’appliquer aux individus, aux entreprises, aux collectivités et à l’Etat central. Le terme de projet de développement est plus spécifique. </a:t>
            </a:r>
          </a:p>
          <a:p>
            <a:r>
              <a:rPr lang="fr-FR" dirty="0"/>
              <a:t>Les projets de développement sont des projets qui visent les transformations qualitatives de la société. Ces dernières pouvant être économiques (améliorer les revenus d’un groupe cible), sociales et même culturelles.</a:t>
            </a:r>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20</a:t>
            </a:fld>
            <a:endParaRPr lang="fr-F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03512" y="260648"/>
            <a:ext cx="8784976" cy="6408712"/>
          </a:xfrm>
        </p:spPr>
        <p:txBody>
          <a:bodyPr/>
          <a:lstStyle/>
          <a:p>
            <a:pPr>
              <a:buNone/>
            </a:pPr>
            <a:r>
              <a:rPr lang="fr-FR" dirty="0"/>
              <a:t>Les projets qui s’intègrent dans le court, moyen et long terme sont regroupés sous forme de programmes. </a:t>
            </a:r>
          </a:p>
          <a:p>
            <a:r>
              <a:rPr lang="fr-FR" dirty="0"/>
              <a:t>Les programmes constituent donc un ensemble de projets qui concourent à la réalisation d’objectifs complémentaires. L’élaboration d’un programme s’insère dans le cadre des perspectives et des plans plus globaux, comme le montre le tableau suivant. </a:t>
            </a:r>
          </a:p>
          <a:p>
            <a:pPr>
              <a:buNone/>
            </a:pPr>
            <a:endParaRPr lang="fr-FR" dirty="0"/>
          </a:p>
          <a:p>
            <a:pPr>
              <a:buNone/>
            </a:pPr>
            <a:endParaRPr lang="fr-FR" dirty="0"/>
          </a:p>
          <a:p>
            <a:pPr>
              <a:buNone/>
            </a:pPr>
            <a:endParaRPr lang="fr-FR" dirty="0"/>
          </a:p>
          <a:p>
            <a:pPr>
              <a:buNone/>
            </a:pPr>
            <a:endParaRPr lang="fr-FR" dirty="0"/>
          </a:p>
          <a:p>
            <a:pPr>
              <a:buNone/>
            </a:pPr>
            <a:endParaRPr lang="fr-FR" dirty="0"/>
          </a:p>
          <a:p>
            <a:pPr>
              <a:buNone/>
            </a:pPr>
            <a:endParaRPr lang="fr-FR" dirty="0"/>
          </a:p>
          <a:p>
            <a:pPr>
              <a:buNone/>
            </a:pPr>
            <a:endParaRPr lang="fr-FR" dirty="0"/>
          </a:p>
          <a:p>
            <a:pPr>
              <a:buNone/>
            </a:pPr>
            <a:endParaRPr lang="fr-FR" dirty="0"/>
          </a:p>
          <a:p>
            <a:pPr>
              <a:buNone/>
            </a:pPr>
            <a:endParaRPr lang="fr-FR" dirty="0"/>
          </a:p>
        </p:txBody>
      </p:sp>
      <p:pic>
        <p:nvPicPr>
          <p:cNvPr id="5" name="Picture 2"/>
          <p:cNvPicPr>
            <a:picLocks noChangeAspect="1" noChangeArrowheads="1"/>
          </p:cNvPicPr>
          <p:nvPr/>
        </p:nvPicPr>
        <p:blipFill>
          <a:blip r:embed="rId2" cstate="print"/>
          <a:srcRect t="-402" r="35243"/>
          <a:stretch>
            <a:fillRect/>
          </a:stretch>
        </p:blipFill>
        <p:spPr bwMode="auto">
          <a:xfrm>
            <a:off x="2279577" y="3645025"/>
            <a:ext cx="7079167" cy="2968031"/>
          </a:xfrm>
          <a:prstGeom prst="rect">
            <a:avLst/>
          </a:prstGeom>
          <a:noFill/>
          <a:ln w="9525">
            <a:noFill/>
            <a:miter lim="800000"/>
            <a:headEnd/>
            <a:tailEnd/>
          </a:ln>
          <a:effectLst/>
        </p:spPr>
      </p:pic>
      <p:sp>
        <p:nvSpPr>
          <p:cNvPr id="4" name="Espace réservé du numéro de diapositive 3"/>
          <p:cNvSpPr>
            <a:spLocks noGrp="1"/>
          </p:cNvSpPr>
          <p:nvPr>
            <p:ph type="sldNum" sz="quarter" idx="12"/>
          </p:nvPr>
        </p:nvSpPr>
        <p:spPr/>
        <p:txBody>
          <a:bodyPr/>
          <a:lstStyle/>
          <a:p>
            <a:fld id="{E7EEB410-78F9-44DA-87F2-EB3D7FB01EBE}" type="slidenum">
              <a:rPr lang="fr-FR" smtClean="0"/>
              <a:pPr/>
              <a:t>21</a:t>
            </a:fld>
            <a:endParaRPr lang="fr-F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p:cNvSpPr>
            <a:spLocks noGrp="1"/>
          </p:cNvSpPr>
          <p:nvPr>
            <p:ph idx="1"/>
          </p:nvPr>
        </p:nvSpPr>
        <p:spPr>
          <a:xfrm>
            <a:off x="1775520" y="188640"/>
            <a:ext cx="8640960" cy="6480720"/>
          </a:xfrm>
        </p:spPr>
        <p:txBody>
          <a:bodyPr>
            <a:normAutofit/>
          </a:bodyPr>
          <a:lstStyle/>
          <a:p>
            <a:pPr>
              <a:spcAft>
                <a:spcPts val="1200"/>
              </a:spcAft>
              <a:buNone/>
            </a:pPr>
            <a:r>
              <a:rPr lang="fr-FR" b="1" dirty="0"/>
              <a:t>VIII - TYPOLOGIE DES PROJETS </a:t>
            </a:r>
            <a:endParaRPr lang="fr-FR" dirty="0"/>
          </a:p>
          <a:p>
            <a:pPr>
              <a:buNone/>
            </a:pPr>
            <a:r>
              <a:rPr lang="fr-FR" dirty="0"/>
              <a:t>Réaliser la typologie des projets revient à les catégoriser en se basant sur plusieurs critères. Ces derniers sont multiples et variés. Ils vont de la nature du produit final (projets mous / durs) à l’emprise géographique en passant par l’identité du promoteur.</a:t>
            </a:r>
          </a:p>
          <a:p>
            <a:pPr>
              <a:buNone/>
            </a:pPr>
            <a:r>
              <a:rPr lang="fr-FR" dirty="0">
                <a:solidFill>
                  <a:srgbClr val="FF0000"/>
                </a:solidFill>
              </a:rPr>
              <a:t>Si l’on tient compte </a:t>
            </a:r>
            <a:r>
              <a:rPr lang="fr-FR" i="1" dirty="0">
                <a:solidFill>
                  <a:srgbClr val="FF0000"/>
                </a:solidFill>
              </a:rPr>
              <a:t>des projets de développement</a:t>
            </a:r>
            <a:r>
              <a:rPr lang="fr-FR" dirty="0">
                <a:solidFill>
                  <a:srgbClr val="FF0000"/>
                </a:solidFill>
              </a:rPr>
              <a:t>, on en distingue quatre principaux types, à savoir : </a:t>
            </a:r>
          </a:p>
          <a:p>
            <a:pPr>
              <a:buNone/>
            </a:pPr>
            <a:r>
              <a:rPr lang="fr-FR" dirty="0"/>
              <a:t> </a:t>
            </a:r>
          </a:p>
          <a:p>
            <a:pPr>
              <a:buNone/>
            </a:pPr>
            <a:r>
              <a:rPr lang="fr-FR" b="1" i="1" dirty="0"/>
              <a:t>a)</a:t>
            </a:r>
            <a:r>
              <a:rPr lang="fr-FR" dirty="0"/>
              <a:t> </a:t>
            </a:r>
            <a:r>
              <a:rPr lang="fr-FR" b="1" i="1" dirty="0"/>
              <a:t>les projets sectoriels</a:t>
            </a:r>
            <a:r>
              <a:rPr lang="fr-FR" dirty="0"/>
              <a:t>, conçus pour le développement d’un secteur d’activité important pour la comptabilité nationale (agriculture, pêche, industrie, commerce, etc.). Ils sont souvent soutenus par l’Etat, les collectivités locales et les partenaires au développement ;</a:t>
            </a:r>
          </a:p>
        </p:txBody>
      </p:sp>
      <p:sp>
        <p:nvSpPr>
          <p:cNvPr id="3" name="Espace réservé du numéro de diapositive 2"/>
          <p:cNvSpPr>
            <a:spLocks noGrp="1"/>
          </p:cNvSpPr>
          <p:nvPr>
            <p:ph type="sldNum" sz="quarter" idx="12"/>
          </p:nvPr>
        </p:nvSpPr>
        <p:spPr/>
        <p:txBody>
          <a:bodyPr/>
          <a:lstStyle/>
          <a:p>
            <a:fld id="{E7EEB410-78F9-44DA-87F2-EB3D7FB01EBE}" type="slidenum">
              <a:rPr lang="fr-FR" smtClean="0"/>
              <a:pPr/>
              <a:t>22</a:t>
            </a:fld>
            <a:endParaRPr lang="fr-F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03512" y="260648"/>
            <a:ext cx="8712968" cy="6408712"/>
          </a:xfrm>
        </p:spPr>
        <p:txBody>
          <a:bodyPr>
            <a:normAutofit fontScale="92500" lnSpcReduction="10000"/>
          </a:bodyPr>
          <a:lstStyle/>
          <a:p>
            <a:pPr>
              <a:spcAft>
                <a:spcPts val="600"/>
              </a:spcAft>
              <a:buNone/>
            </a:pPr>
            <a:r>
              <a:rPr lang="fr-FR" b="1" i="1" dirty="0"/>
              <a:t>b) les projets d’infrastructures</a:t>
            </a:r>
            <a:r>
              <a:rPr lang="fr-FR" dirty="0"/>
              <a:t> qui touchent à la construction de grandes infrastructures : routes, barrages, chemin de fer, aéroports, ports, etc. nécessaires au désenclavement et au développement d’un pays et de ses différentes régions. Les projets d’infrastructures sont généralement générateurs d’implantations de nouvelles activités et d’emplois.</a:t>
            </a:r>
          </a:p>
          <a:p>
            <a:pPr>
              <a:spcAft>
                <a:spcPts val="600"/>
              </a:spcAft>
              <a:buNone/>
            </a:pPr>
            <a:r>
              <a:rPr lang="fr-FR" b="1" i="1" dirty="0"/>
              <a:t>c) les projets institutionnels</a:t>
            </a:r>
            <a:r>
              <a:rPr lang="fr-FR" dirty="0"/>
              <a:t>, relevant de la volonté d’un Etat ou d’une région. Ils visent souvent à améliorer le fonctionnement des mécanismes de régulation sociale. Leurs objectifs, bien que multiples concourent à l’amélioration des performances de l’Administration. </a:t>
            </a:r>
          </a:p>
          <a:p>
            <a:pPr>
              <a:spcAft>
                <a:spcPts val="600"/>
              </a:spcAft>
              <a:buNone/>
            </a:pPr>
            <a:r>
              <a:rPr lang="fr-FR" b="1" i="1" dirty="0"/>
              <a:t>d) les projets sociaux</a:t>
            </a:r>
            <a:r>
              <a:rPr lang="fr-FR" dirty="0"/>
              <a:t> qui visent le perfectionnement des politiques nationales de distribution et de participation dont l’objet est d’attaquer les causes et les manifestations de la pauvreté. Il s’agit souvent de réduire les déséquilibres économiques et sociaux d’un pays ou d’une région en vue d’intégrer les populations marginalisées au processus général de développement.</a:t>
            </a:r>
          </a:p>
          <a:p>
            <a:pPr>
              <a:buNone/>
            </a:pPr>
            <a:endParaRPr lang="fr-FR" dirty="0"/>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23</a:t>
            </a:fld>
            <a:endParaRPr lang="fr-F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03512" y="260648"/>
            <a:ext cx="8784976" cy="6120680"/>
          </a:xfrm>
        </p:spPr>
        <p:txBody>
          <a:bodyPr>
            <a:normAutofit fontScale="92500" lnSpcReduction="10000"/>
          </a:bodyPr>
          <a:lstStyle/>
          <a:p>
            <a:pPr>
              <a:spcAft>
                <a:spcPts val="1200"/>
              </a:spcAft>
              <a:buNone/>
            </a:pPr>
            <a:r>
              <a:rPr lang="fr-FR" b="1" i="1" dirty="0"/>
              <a:t>e) les projets d’équipement local</a:t>
            </a:r>
            <a:r>
              <a:rPr lang="fr-FR" dirty="0"/>
              <a:t> identifiés, définis et budgétisés par une collectivité territoriale en fonction de ses compétences et priorité de développement. L’objectif principal ici est de doter la collectivité d’un équipement spécifique qui peut être à caractère économique (gare routière, place de marché), sécuritaire (rond point, transformation d’une piste en route plus large et carrossable en toute saison de l’année), social (école, centre de santé), culturel (bibliothèque, mise à jour et/ou réfection d’un monument historique) et sportif (aires de jeux : stades, centres de compétitions).</a:t>
            </a:r>
          </a:p>
          <a:p>
            <a:pPr>
              <a:buNone/>
            </a:pPr>
            <a:r>
              <a:rPr lang="fr-FR" b="1" dirty="0">
                <a:solidFill>
                  <a:srgbClr val="FF0000"/>
                </a:solidFill>
              </a:rPr>
              <a:t>On peut donc dire qu’il existe des projets à caractère social et des projets à caractère économique. Les premiers sont conçus pour régler les problèmes sociaux et les seconds visent à générer des revenus pour améliorer la situation financière de l’institution qui l’élabore ou celle de ses membres pris isolément.</a:t>
            </a:r>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24</a:t>
            </a:fld>
            <a:endParaRPr lang="fr-F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03512" y="188640"/>
            <a:ext cx="8784976" cy="6480720"/>
          </a:xfrm>
        </p:spPr>
        <p:txBody>
          <a:bodyPr>
            <a:normAutofit/>
          </a:bodyPr>
          <a:lstStyle/>
          <a:p>
            <a:pPr>
              <a:buNone/>
            </a:pPr>
            <a:r>
              <a:rPr lang="fr-FR" b="1" dirty="0"/>
              <a:t>IX - CYCLE DE VIE D’UN PROJET</a:t>
            </a:r>
            <a:endParaRPr lang="fr-FR" dirty="0"/>
          </a:p>
          <a:p>
            <a:pPr>
              <a:buNone/>
            </a:pPr>
            <a:r>
              <a:rPr lang="fr-FR" dirty="0"/>
              <a:t>Des projets peuvent être autonomes ou bien faire partie d’un programme dont les différents volets contribuent à un objectif global. Cependant la gestion du cycle d’un projet est universelle dans sa conception, quelles que soient l’échelle et la nature du projet. Le cycle d’un projet peut être structuré en cinq (5) principales étapes : </a:t>
            </a:r>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25</a:t>
            </a:fld>
            <a:endParaRPr lang="fr-F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03512" y="188640"/>
            <a:ext cx="8712968" cy="6408712"/>
          </a:xfrm>
        </p:spPr>
        <p:txBody>
          <a:bodyPr>
            <a:normAutofit lnSpcReduction="10000"/>
          </a:bodyPr>
          <a:lstStyle/>
          <a:p>
            <a:pPr>
              <a:buNone/>
            </a:pPr>
            <a:r>
              <a:rPr lang="fr-FR" b="1" i="1" dirty="0"/>
              <a:t>1 – Identification</a:t>
            </a:r>
            <a:r>
              <a:rPr lang="fr-FR" dirty="0"/>
              <a:t> : énoncé de l’idée initiale d’un projet associée à une orientation générale et une analyse de situation. </a:t>
            </a:r>
          </a:p>
          <a:p>
            <a:pPr>
              <a:buNone/>
            </a:pPr>
            <a:endParaRPr lang="fr-FR" dirty="0"/>
          </a:p>
          <a:p>
            <a:pPr>
              <a:buNone/>
            </a:pPr>
            <a:r>
              <a:rPr lang="fr-FR" dirty="0"/>
              <a:t>Cette étape consacre la naissance du projet. A cette étape, on procède à l’analyse de la situation vécue. Il s’ait en réalité de la transformation d’une série d’idées en en projet susceptible d’être réalisé. Ainsi, l’on prend en compte : </a:t>
            </a:r>
          </a:p>
          <a:p>
            <a:pPr lvl="0"/>
            <a:r>
              <a:rPr lang="fr-FR" dirty="0"/>
              <a:t>Les problèmes vécus ou latents ;</a:t>
            </a:r>
          </a:p>
          <a:p>
            <a:pPr lvl="0"/>
            <a:r>
              <a:rPr lang="fr-FR" dirty="0"/>
              <a:t>Les causes immédiates et lointaines de ces problèmes ;</a:t>
            </a:r>
          </a:p>
          <a:p>
            <a:pPr lvl="0"/>
            <a:r>
              <a:rPr lang="fr-FR" dirty="0"/>
              <a:t>Les conséquences de ces problèmes ;</a:t>
            </a:r>
          </a:p>
          <a:p>
            <a:pPr lvl="0"/>
            <a:r>
              <a:rPr lang="fr-FR" dirty="0"/>
              <a:t>La priorisation des problèmes ;</a:t>
            </a:r>
          </a:p>
          <a:p>
            <a:pPr lvl="0"/>
            <a:r>
              <a:rPr lang="fr-FR" dirty="0"/>
              <a:t>L’analyse de la vison (rêve) ;</a:t>
            </a:r>
          </a:p>
          <a:p>
            <a:r>
              <a:rPr lang="fr-FR" dirty="0"/>
              <a:t>Les solutions possibles pour chaque problème.</a:t>
            </a:r>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26</a:t>
            </a:fld>
            <a:endParaRPr lang="fr-F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03512" y="260648"/>
            <a:ext cx="8784976" cy="6408712"/>
          </a:xfrm>
        </p:spPr>
        <p:txBody>
          <a:bodyPr>
            <a:normAutofit fontScale="92500" lnSpcReduction="10000"/>
          </a:bodyPr>
          <a:lstStyle/>
          <a:p>
            <a:pPr>
              <a:buNone/>
            </a:pPr>
            <a:r>
              <a:rPr lang="fr-FR" b="1" i="1" dirty="0"/>
              <a:t>2 – Conception</a:t>
            </a:r>
            <a:r>
              <a:rPr lang="fr-FR" dirty="0"/>
              <a:t> : élaboration détaillée du projet prenant en compte les aspects techniques et opérationnels. Le plan de rédaction du projet comprend les rubriques ci-après : </a:t>
            </a:r>
          </a:p>
          <a:p>
            <a:pPr lvl="0"/>
            <a:r>
              <a:rPr lang="fr-FR" dirty="0"/>
              <a:t>Résumé</a:t>
            </a:r>
          </a:p>
          <a:p>
            <a:pPr lvl="0"/>
            <a:r>
              <a:rPr lang="fr-FR" dirty="0"/>
              <a:t>Introduction : brève aperçu du projet</a:t>
            </a:r>
          </a:p>
          <a:p>
            <a:pPr lvl="0"/>
            <a:r>
              <a:rPr lang="fr-FR" dirty="0"/>
              <a:t>Justification, but, cadre logique ;</a:t>
            </a:r>
          </a:p>
          <a:p>
            <a:pPr lvl="0"/>
            <a:r>
              <a:rPr lang="fr-FR" dirty="0"/>
              <a:t>Activités et résultats attendus ;</a:t>
            </a:r>
          </a:p>
          <a:p>
            <a:pPr lvl="0"/>
            <a:r>
              <a:rPr lang="fr-FR" dirty="0"/>
              <a:t>Groupes cibles et jeux de relation entre les acteurs impliqués dans le projet ;</a:t>
            </a:r>
          </a:p>
          <a:p>
            <a:pPr lvl="0"/>
            <a:r>
              <a:rPr lang="fr-FR" dirty="0"/>
              <a:t>Durabilité du projet : risques, hypothèses, évènements après la durée du projet ;</a:t>
            </a:r>
          </a:p>
          <a:p>
            <a:pPr lvl="0"/>
            <a:r>
              <a:rPr lang="fr-FR" dirty="0"/>
              <a:t>Mise en œuvre : institutions, plan de travail, ressources, suivi et évaluation ;</a:t>
            </a:r>
          </a:p>
          <a:p>
            <a:pPr lvl="0"/>
            <a:r>
              <a:rPr lang="fr-FR" dirty="0"/>
              <a:t>Budget : coût et financement ;</a:t>
            </a:r>
          </a:p>
          <a:p>
            <a:pPr lvl="0"/>
            <a:r>
              <a:rPr lang="fr-FR" b="1" dirty="0"/>
              <a:t>Annexes</a:t>
            </a:r>
            <a:endParaRPr lang="fr-FR" dirty="0"/>
          </a:p>
          <a:p>
            <a:pPr>
              <a:buNone/>
            </a:pPr>
            <a:endParaRPr lang="fr-FR" dirty="0"/>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27</a:t>
            </a:fld>
            <a:endParaRPr lang="fr-F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75520" y="188640"/>
            <a:ext cx="8640960" cy="6480720"/>
          </a:xfrm>
        </p:spPr>
        <p:txBody>
          <a:bodyPr>
            <a:normAutofit/>
          </a:bodyPr>
          <a:lstStyle/>
          <a:p>
            <a:pPr>
              <a:spcAft>
                <a:spcPts val="1200"/>
              </a:spcAft>
              <a:buNone/>
            </a:pPr>
            <a:r>
              <a:rPr lang="fr-FR" b="1" i="1" dirty="0"/>
              <a:t>3 – Validation</a:t>
            </a:r>
            <a:r>
              <a:rPr lang="fr-FR" dirty="0"/>
              <a:t> : faisabilité social et économique, y compris l’aspect technique, institutionnel et environnemental. La faisabilité d’un projet est donc tout le processus multidimensionnel mis en place pour s’assurer que le projet peut véritablement satisfaire dans son milieu d’implantation tous les objectifs poursuivis. Cette certitude s’acquiert au travers une série de discussion avec les différents acteurs en présence et uns série d’études sur divers aspects.</a:t>
            </a:r>
          </a:p>
          <a:p>
            <a:pPr>
              <a:buNone/>
            </a:pPr>
            <a:r>
              <a:rPr lang="fr-FR" b="1" i="1" dirty="0"/>
              <a:t>4 – Formulation</a:t>
            </a:r>
            <a:r>
              <a:rPr lang="fr-FR" dirty="0"/>
              <a:t> : préparation et rédaction de la proposition de projet pour approbation et recherche de financement ;</a:t>
            </a:r>
          </a:p>
          <a:p>
            <a:pPr>
              <a:buNone/>
            </a:pPr>
            <a:endParaRPr lang="fr-FR" dirty="0"/>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28</a:t>
            </a:fld>
            <a:endParaRPr lang="fr-F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03512" y="260648"/>
            <a:ext cx="8712968" cy="6336704"/>
          </a:xfrm>
        </p:spPr>
        <p:txBody>
          <a:bodyPr>
            <a:normAutofit/>
          </a:bodyPr>
          <a:lstStyle/>
          <a:p>
            <a:pPr>
              <a:buNone/>
            </a:pPr>
            <a:r>
              <a:rPr lang="fr-FR" b="1" i="1" dirty="0"/>
              <a:t>5 – Mise en œuvre</a:t>
            </a:r>
            <a:r>
              <a:rPr lang="fr-FR" dirty="0"/>
              <a:t> : déroulement du projet en conformité avec les objectifs visés par la réalisation d’activités programmées et orientées vers l’obtention des résultats précis. Elle se décompose en suivi du projet et en son évaluation.</a:t>
            </a:r>
          </a:p>
          <a:p>
            <a:pPr lvl="0">
              <a:buNone/>
            </a:pPr>
            <a:r>
              <a:rPr lang="fr-FR" b="1" i="1" dirty="0"/>
              <a:t>5.1 – le suivi</a:t>
            </a:r>
            <a:r>
              <a:rPr lang="fr-FR" dirty="0"/>
              <a:t> : vérification régulière et continue de la bonne marche du projet pour intégrer, au fur et à mesure du déroulement, les actions nécessaires ;</a:t>
            </a:r>
          </a:p>
          <a:p>
            <a:pPr lvl="0">
              <a:buNone/>
            </a:pPr>
            <a:r>
              <a:rPr lang="fr-FR" b="1" i="1" dirty="0"/>
              <a:t>5.2 – l’évaluation</a:t>
            </a:r>
            <a:r>
              <a:rPr lang="fr-FR" dirty="0"/>
              <a:t> : bilan fait de façon périodique pour apprécier et mesurer l’atteinte des objectifs et faire des recommandations pour la poursuite du projet et pour la mise en place de projets similaires.</a:t>
            </a:r>
          </a:p>
          <a:p>
            <a:pPr>
              <a:buNone/>
            </a:pPr>
            <a:endParaRPr lang="fr-FR" dirty="0"/>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29</a:t>
            </a:fld>
            <a:endParaRPr lang="fr-F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847528" y="1052736"/>
            <a:ext cx="8640960" cy="1800200"/>
          </a:xfrm>
        </p:spPr>
        <p:txBody>
          <a:bodyPr>
            <a:noAutofit/>
          </a:bodyPr>
          <a:lstStyle/>
          <a:p>
            <a:r>
              <a:rPr lang="fr-FR" b="1" dirty="0"/>
              <a:t>ELABORATION ET GESTION </a:t>
            </a:r>
            <a:br>
              <a:rPr lang="fr-FR" b="1" dirty="0"/>
            </a:br>
            <a:r>
              <a:rPr lang="fr-FR" b="1" dirty="0"/>
              <a:t>DES PROJETS</a:t>
            </a:r>
            <a:endParaRPr lang="fr-FR" dirty="0"/>
          </a:p>
        </p:txBody>
      </p:sp>
      <p:sp>
        <p:nvSpPr>
          <p:cNvPr id="3" name="Sous-titre 2"/>
          <p:cNvSpPr>
            <a:spLocks noGrp="1"/>
          </p:cNvSpPr>
          <p:nvPr>
            <p:ph type="subTitle" idx="1"/>
          </p:nvPr>
        </p:nvSpPr>
        <p:spPr>
          <a:xfrm>
            <a:off x="2783632" y="3789040"/>
            <a:ext cx="6400800" cy="2520280"/>
          </a:xfrm>
          <a:solidFill>
            <a:schemeClr val="bg1"/>
          </a:solidFill>
        </p:spPr>
        <p:txBody>
          <a:bodyPr>
            <a:noAutofit/>
          </a:bodyPr>
          <a:lstStyle/>
          <a:p>
            <a:pPr>
              <a:spcBef>
                <a:spcPts val="0"/>
              </a:spcBef>
            </a:pPr>
            <a:r>
              <a:rPr lang="fr-FR" b="1" dirty="0"/>
              <a:t>Novembre 2024</a:t>
            </a:r>
          </a:p>
          <a:p>
            <a:pPr>
              <a:spcBef>
                <a:spcPts val="0"/>
              </a:spcBef>
            </a:pPr>
            <a:endParaRPr lang="fr-FR" sz="1800" b="1" dirty="0">
              <a:solidFill>
                <a:srgbClr val="FF0000"/>
              </a:solidFill>
            </a:endParaRPr>
          </a:p>
          <a:p>
            <a:pPr>
              <a:spcBef>
                <a:spcPts val="0"/>
              </a:spcBef>
            </a:pPr>
            <a:endParaRPr lang="fr-FR" sz="1800" b="1" dirty="0">
              <a:solidFill>
                <a:srgbClr val="FF0000"/>
              </a:solidFill>
            </a:endParaRPr>
          </a:p>
          <a:p>
            <a:pPr>
              <a:spcBef>
                <a:spcPts val="0"/>
              </a:spcBef>
            </a:pPr>
            <a:r>
              <a:rPr lang="fr-FR" b="1" dirty="0">
                <a:solidFill>
                  <a:srgbClr val="FF0000"/>
                </a:solidFill>
              </a:rPr>
              <a:t>Dr Alix Servais AFOUDA</a:t>
            </a:r>
          </a:p>
          <a:p>
            <a:pPr>
              <a:spcBef>
                <a:spcPts val="0"/>
              </a:spcBef>
            </a:pPr>
            <a:r>
              <a:rPr lang="fr-FR" b="1" dirty="0">
                <a:solidFill>
                  <a:srgbClr val="FF0000"/>
                </a:solidFill>
              </a:rPr>
              <a:t>DGAT / FLASH</a:t>
            </a:r>
          </a:p>
          <a:p>
            <a:pPr>
              <a:spcBef>
                <a:spcPts val="0"/>
              </a:spcBef>
            </a:pPr>
            <a:r>
              <a:rPr lang="fr-FR" b="1" dirty="0">
                <a:solidFill>
                  <a:srgbClr val="FF0000"/>
                </a:solidFill>
              </a:rPr>
              <a:t>Université de Parakou (Bénin</a:t>
            </a:r>
            <a:r>
              <a:rPr lang="fr-FR" dirty="0">
                <a:solidFill>
                  <a:srgbClr val="FF0000"/>
                </a:solidFill>
              </a:rPr>
              <a:t>)</a:t>
            </a:r>
          </a:p>
          <a:p>
            <a:pPr>
              <a:spcBef>
                <a:spcPts val="0"/>
              </a:spcBef>
            </a:pPr>
            <a:r>
              <a:rPr lang="fr-FR" u="sng" dirty="0">
                <a:hlinkClick r:id="rId2"/>
              </a:rPr>
              <a:t>afoudalix@yahoo.fr</a:t>
            </a:r>
            <a:endParaRPr lang="fr-FR" dirty="0"/>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3</a:t>
            </a:fld>
            <a:endParaRPr lang="fr-F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03512" y="260648"/>
            <a:ext cx="8784976" cy="6408712"/>
          </a:xfrm>
        </p:spPr>
        <p:txBody>
          <a:bodyPr>
            <a:normAutofit/>
          </a:bodyPr>
          <a:lstStyle/>
          <a:p>
            <a:pPr>
              <a:buNone/>
            </a:pPr>
            <a:r>
              <a:rPr lang="fr-FR" i="1" dirty="0"/>
              <a:t>Le cycle d’un projet représente le processus continu au cours duquel chaque étape conditionne l’étape suivante. </a:t>
            </a:r>
          </a:p>
          <a:p>
            <a:pPr>
              <a:buNone/>
            </a:pPr>
            <a:r>
              <a:rPr lang="fr-FR" i="1" dirty="0"/>
              <a:t>Par exemple, les informations collectées pendant la phase d’identification du projet (étape 1) servent de support au plan détaillé du projet (étape 2). L’étape 3 passe en revue les informations recueillies au cours des deux étapes précédentes en intégrant diverses perspectives afin de garantir la viabilité du projet. Si ces fondements sont solides, les étapes suivantes auront plus de potentialités de réussite. </a:t>
            </a:r>
          </a:p>
          <a:p>
            <a:pPr>
              <a:buNone/>
            </a:pPr>
            <a:r>
              <a:rPr lang="fr-FR" b="1" i="1" dirty="0"/>
              <a:t>Cependant, il peut être décidé à un moment des trois premières étapes que le lancement du projet envisagé n’est pas justifié</a:t>
            </a:r>
            <a:r>
              <a:rPr lang="fr-FR" i="1" dirty="0"/>
              <a:t>.</a:t>
            </a:r>
            <a:endParaRPr lang="fr-FR" dirty="0"/>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30</a:t>
            </a:fld>
            <a:endParaRPr lang="fr-F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03512" y="188640"/>
            <a:ext cx="8712968" cy="6480720"/>
          </a:xfrm>
        </p:spPr>
        <p:txBody>
          <a:bodyPr>
            <a:normAutofit fontScale="92500" lnSpcReduction="20000"/>
          </a:bodyPr>
          <a:lstStyle/>
          <a:p>
            <a:pPr>
              <a:buNone/>
            </a:pPr>
            <a:r>
              <a:rPr lang="fr-FR" b="1" dirty="0"/>
              <a:t>6 - Le cas spécifique des projets économiques ou marchands</a:t>
            </a:r>
            <a:endParaRPr lang="fr-FR" dirty="0"/>
          </a:p>
          <a:p>
            <a:pPr>
              <a:spcAft>
                <a:spcPts val="1200"/>
              </a:spcAft>
              <a:buNone/>
            </a:pPr>
            <a:r>
              <a:rPr lang="fr-FR" dirty="0"/>
              <a:t>Lorsqu’un projet est à caractère économique ou marchand, en plus des cinq (5) étapes à suivre, il faut faire une analyse plus approfondie au niveau des points suivants :</a:t>
            </a:r>
          </a:p>
          <a:p>
            <a:pPr>
              <a:buNone/>
            </a:pPr>
            <a:r>
              <a:rPr lang="fr-FR" b="1" i="1" dirty="0"/>
              <a:t>6.1 - Etude de marché</a:t>
            </a:r>
            <a:endParaRPr lang="fr-FR" dirty="0"/>
          </a:p>
          <a:p>
            <a:pPr>
              <a:buNone/>
            </a:pPr>
            <a:r>
              <a:rPr lang="fr-FR" dirty="0"/>
              <a:t>Connaître comment se présente le marché (du produit) ;</a:t>
            </a:r>
          </a:p>
          <a:p>
            <a:pPr>
              <a:buNone/>
            </a:pPr>
            <a:r>
              <a:rPr lang="fr-FR" dirty="0"/>
              <a:t>Trouver les éléments de réponse aux questions suivantes :</a:t>
            </a:r>
          </a:p>
          <a:p>
            <a:pPr>
              <a:buFont typeface="Arial" charset="0"/>
              <a:buChar char="•"/>
            </a:pPr>
            <a:r>
              <a:rPr lang="fr-FR" dirty="0"/>
              <a:t>qui a besoin du produit ?</a:t>
            </a:r>
          </a:p>
          <a:p>
            <a:pPr>
              <a:buFont typeface="Arial" charset="0"/>
              <a:buChar char="•"/>
            </a:pPr>
            <a:r>
              <a:rPr lang="fr-FR" dirty="0"/>
              <a:t>où veut-il le trouver ?</a:t>
            </a:r>
          </a:p>
          <a:p>
            <a:r>
              <a:rPr lang="fr-FR" dirty="0"/>
              <a:t>à quel prix peut-il consommer le produit ?</a:t>
            </a:r>
          </a:p>
          <a:p>
            <a:r>
              <a:rPr lang="fr-FR" dirty="0"/>
              <a:t>comment ce prix évolue dans le temps ?</a:t>
            </a:r>
          </a:p>
          <a:p>
            <a:r>
              <a:rPr lang="fr-FR" dirty="0"/>
              <a:t>Quels sont les autres produits substituables existant sur le </a:t>
            </a:r>
            <a:r>
              <a:rPr lang="fr-FR"/>
              <a:t>marché identifié</a:t>
            </a:r>
            <a:r>
              <a:rPr lang="fr-FR" dirty="0"/>
              <a:t>? </a:t>
            </a:r>
          </a:p>
          <a:p>
            <a:r>
              <a:rPr lang="fr-FR" dirty="0"/>
              <a:t>qui sont les autres producteurs ?</a:t>
            </a:r>
          </a:p>
          <a:p>
            <a:r>
              <a:rPr lang="fr-FR" dirty="0"/>
              <a:t>quel est leur système de production ?</a:t>
            </a:r>
          </a:p>
          <a:p>
            <a:r>
              <a:rPr lang="fr-FR" dirty="0"/>
              <a:t>qu’est-ce qui me différencie d’eux ?</a:t>
            </a:r>
          </a:p>
          <a:p>
            <a:pPr>
              <a:buNone/>
            </a:pPr>
            <a:endParaRPr lang="fr-FR" dirty="0"/>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31</a:t>
            </a:fld>
            <a:endParaRPr lang="fr-F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75520" y="188640"/>
            <a:ext cx="8712968" cy="6480720"/>
          </a:xfrm>
        </p:spPr>
        <p:txBody>
          <a:bodyPr>
            <a:normAutofit fontScale="70000" lnSpcReduction="20000"/>
          </a:bodyPr>
          <a:lstStyle/>
          <a:p>
            <a:pPr>
              <a:spcAft>
                <a:spcPts val="1200"/>
              </a:spcAft>
              <a:buNone/>
            </a:pPr>
            <a:r>
              <a:rPr lang="fr-FR" sz="4400" b="1" i="1" dirty="0"/>
              <a:t>6.2 - Etude financière ou de rentabilité. Elle peut s’articuler autour des points suivants :</a:t>
            </a:r>
            <a:endParaRPr lang="fr-FR" sz="4400" dirty="0"/>
          </a:p>
          <a:p>
            <a:pPr lvl="0"/>
            <a:r>
              <a:rPr lang="fr-FR" sz="4400" dirty="0"/>
              <a:t>Détermination de la marge brute prévisionnelle (projets d’activités commerciales)</a:t>
            </a:r>
          </a:p>
          <a:p>
            <a:pPr>
              <a:buNone/>
            </a:pPr>
            <a:r>
              <a:rPr lang="fr-FR" sz="4400" b="1" i="1" dirty="0">
                <a:solidFill>
                  <a:srgbClr val="FF0000"/>
                </a:solidFill>
              </a:rPr>
              <a:t>MB = différence entre prévision ventes et prévision des achats</a:t>
            </a:r>
            <a:endParaRPr lang="fr-FR" sz="4400" dirty="0">
              <a:solidFill>
                <a:srgbClr val="FF0000"/>
              </a:solidFill>
            </a:endParaRPr>
          </a:p>
          <a:p>
            <a:pPr lvl="0"/>
            <a:r>
              <a:rPr lang="fr-FR" sz="4400" dirty="0"/>
              <a:t>Détermination de la valeur ajoutée : ventes diminuées du coût d’achat des matières premières et des consommations intermédiaires.</a:t>
            </a:r>
          </a:p>
          <a:p>
            <a:pPr lvl="0"/>
            <a:r>
              <a:rPr lang="fr-FR" sz="4400" dirty="0"/>
              <a:t>Détermination du résultat d’exploitation. </a:t>
            </a:r>
          </a:p>
          <a:p>
            <a:pPr lvl="0">
              <a:buNone/>
            </a:pPr>
            <a:r>
              <a:rPr lang="fr-FR" sz="4400" b="1" dirty="0">
                <a:solidFill>
                  <a:srgbClr val="FF0000"/>
                </a:solidFill>
              </a:rPr>
              <a:t>Le RE s’obtient en retranchant de la valeur ajoutée la main d’œuvre et les autres charges</a:t>
            </a:r>
            <a:r>
              <a:rPr lang="fr-FR" sz="4400" dirty="0">
                <a:solidFill>
                  <a:srgbClr val="FF0000"/>
                </a:solidFill>
              </a:rPr>
              <a:t>.</a:t>
            </a:r>
          </a:p>
          <a:p>
            <a:pPr lvl="0"/>
            <a:r>
              <a:rPr lang="fr-FR" sz="4400" dirty="0"/>
              <a:t>Détermination de quelques indicateurs de rentabilité</a:t>
            </a:r>
          </a:p>
          <a:p>
            <a:pPr lvl="1">
              <a:buFont typeface="Wingdings" pitchFamily="2" charset="2"/>
              <a:buChar char="ü"/>
            </a:pPr>
            <a:r>
              <a:rPr lang="fr-FR" sz="4400" dirty="0"/>
              <a:t>délai de récupération de l’investissement</a:t>
            </a:r>
          </a:p>
          <a:p>
            <a:pPr lvl="1">
              <a:spcAft>
                <a:spcPts val="1200"/>
              </a:spcAft>
              <a:buFont typeface="Wingdings" pitchFamily="2" charset="2"/>
              <a:buChar char="ü"/>
            </a:pPr>
            <a:r>
              <a:rPr lang="fr-FR" sz="4400" dirty="0"/>
              <a:t>taux de rentabilité simple.</a:t>
            </a:r>
            <a:r>
              <a:rPr lang="fr-FR" sz="4600" dirty="0"/>
              <a:t> </a:t>
            </a:r>
            <a:endParaRPr lang="fr-FR" sz="3300" dirty="0"/>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32</a:t>
            </a:fld>
            <a:endParaRPr lang="fr-F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03512" y="188640"/>
            <a:ext cx="8640960" cy="6669360"/>
          </a:xfrm>
        </p:spPr>
        <p:txBody>
          <a:bodyPr>
            <a:normAutofit/>
          </a:bodyPr>
          <a:lstStyle/>
          <a:p>
            <a:pPr>
              <a:spcAft>
                <a:spcPts val="1800"/>
              </a:spcAft>
              <a:buNone/>
            </a:pPr>
            <a:r>
              <a:rPr lang="fr-FR" sz="3100" b="1" i="1" dirty="0">
                <a:solidFill>
                  <a:prstClr val="black"/>
                </a:solidFill>
              </a:rPr>
              <a:t>NB : </a:t>
            </a:r>
            <a:r>
              <a:rPr lang="fr-FR" sz="3100" i="1" dirty="0">
                <a:solidFill>
                  <a:prstClr val="black"/>
                </a:solidFill>
              </a:rPr>
              <a:t>Pour exécuter un projet, il faut des ressources. La mise en œuvre du projet induit des avantages.</a:t>
            </a:r>
          </a:p>
          <a:p>
            <a:pPr>
              <a:spcAft>
                <a:spcPts val="1800"/>
              </a:spcAft>
              <a:buNone/>
            </a:pPr>
            <a:r>
              <a:rPr lang="fr-FR" sz="3100" i="1" dirty="0">
                <a:solidFill>
                  <a:prstClr val="black"/>
                </a:solidFill>
              </a:rPr>
              <a:t> Le taux de rentabilité interne (TRI) permet de connaître l’efficacité de l’argent investi dans le projet et de faire des arbitrages dans l’allocation des ressources disponibles. </a:t>
            </a:r>
          </a:p>
          <a:p>
            <a:pPr>
              <a:spcAft>
                <a:spcPts val="1800"/>
              </a:spcAft>
              <a:buNone/>
            </a:pPr>
            <a:r>
              <a:rPr lang="fr-FR" sz="3100" i="1" dirty="0">
                <a:solidFill>
                  <a:prstClr val="black"/>
                </a:solidFill>
              </a:rPr>
              <a:t>Lorsque le promoteur d’un projet n’a pas les fonds nécessaires pour sa mise en œuvre, il doit rechercher ailleurs les fonds complémentaires. Le plus souvent, l’on s’adresse aux institutions de financement.</a:t>
            </a:r>
            <a:endParaRPr lang="fr-FR" sz="3100" dirty="0">
              <a:solidFill>
                <a:prstClr val="black"/>
              </a:solidFill>
            </a:endParaRPr>
          </a:p>
          <a:p>
            <a:endParaRPr lang="fr-FR" dirty="0"/>
          </a:p>
        </p:txBody>
      </p:sp>
      <p:sp>
        <p:nvSpPr>
          <p:cNvPr id="4" name="Slide Number Placeholder 3"/>
          <p:cNvSpPr>
            <a:spLocks noGrp="1"/>
          </p:cNvSpPr>
          <p:nvPr>
            <p:ph type="sldNum" sz="quarter" idx="12"/>
          </p:nvPr>
        </p:nvSpPr>
        <p:spPr/>
        <p:txBody>
          <a:bodyPr/>
          <a:lstStyle/>
          <a:p>
            <a:fld id="{E7EEB410-78F9-44DA-87F2-EB3D7FB01EBE}" type="slidenum">
              <a:rPr lang="fr-FR" smtClean="0"/>
              <a:pPr/>
              <a:t>33</a:t>
            </a:fld>
            <a:endParaRPr lang="fr-FR"/>
          </a:p>
        </p:txBody>
      </p:sp>
    </p:spTree>
    <p:extLst>
      <p:ext uri="{BB962C8B-B14F-4D97-AF65-F5344CB8AC3E}">
        <p14:creationId xmlns:p14="http://schemas.microsoft.com/office/powerpoint/2010/main" val="18897317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br>
              <a:rPr lang="fr-FR" b="1" dirty="0"/>
            </a:br>
            <a:br>
              <a:rPr lang="fr-FR" b="1" dirty="0"/>
            </a:br>
            <a:r>
              <a:rPr lang="fr-FR" sz="4900" b="1" dirty="0"/>
              <a:t>2</a:t>
            </a:r>
            <a:r>
              <a:rPr lang="fr-FR" sz="4900" b="1" baseline="30000" dirty="0"/>
              <a:t>è</a:t>
            </a:r>
            <a:r>
              <a:rPr lang="fr-FR" sz="4900" b="1" dirty="0"/>
              <a:t> Partie </a:t>
            </a:r>
            <a:br>
              <a:rPr lang="fr-FR" dirty="0"/>
            </a:br>
            <a:br>
              <a:rPr lang="fr-FR" dirty="0"/>
            </a:br>
            <a:endParaRPr lang="fr-FR" dirty="0"/>
          </a:p>
        </p:txBody>
      </p:sp>
      <p:sp>
        <p:nvSpPr>
          <p:cNvPr id="3" name="Espace réservé du contenu 2"/>
          <p:cNvSpPr>
            <a:spLocks noGrp="1"/>
          </p:cNvSpPr>
          <p:nvPr>
            <p:ph idx="1"/>
          </p:nvPr>
        </p:nvSpPr>
        <p:spPr/>
        <p:txBody>
          <a:bodyPr>
            <a:normAutofit/>
          </a:bodyPr>
          <a:lstStyle/>
          <a:p>
            <a:pPr>
              <a:buNone/>
            </a:pPr>
            <a:endParaRPr lang="fr-FR" sz="5400" b="1" dirty="0"/>
          </a:p>
          <a:p>
            <a:pPr algn="ctr">
              <a:buNone/>
            </a:pPr>
            <a:r>
              <a:rPr lang="fr-FR" sz="5400" b="1" dirty="0"/>
              <a:t>DOSSIER DE DEMANDE DE FINANCEMENT</a:t>
            </a:r>
            <a:endParaRPr lang="fr-FR" sz="5400" dirty="0"/>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34</a:t>
            </a:fld>
            <a:endParaRPr lang="fr-F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03512" y="260648"/>
            <a:ext cx="8964488" cy="6597352"/>
          </a:xfrm>
        </p:spPr>
        <p:txBody>
          <a:bodyPr>
            <a:normAutofit fontScale="92500" lnSpcReduction="10000"/>
          </a:bodyPr>
          <a:lstStyle/>
          <a:p>
            <a:pPr>
              <a:spcAft>
                <a:spcPts val="1200"/>
              </a:spcAft>
              <a:buNone/>
            </a:pPr>
            <a:r>
              <a:rPr lang="fr-FR" sz="3800" b="1" cap="all" dirty="0"/>
              <a:t>II – Définition des concepts</a:t>
            </a:r>
            <a:endParaRPr lang="fr-FR" sz="3800" dirty="0"/>
          </a:p>
          <a:p>
            <a:r>
              <a:rPr lang="fr-FR" b="1" i="1" dirty="0"/>
              <a:t>Gap </a:t>
            </a:r>
            <a:r>
              <a:rPr lang="fr-FR" dirty="0"/>
              <a:t>: c’est le complément de financement nécessaire à mobiliser. C’est la différence entre le coût total du projet et le montant déjà mobilisé (fonds propres + subvention + dons +…).</a:t>
            </a:r>
          </a:p>
          <a:p>
            <a:r>
              <a:rPr lang="fr-FR" b="1" i="1" dirty="0"/>
              <a:t>Taux d’intérêt</a:t>
            </a:r>
            <a:r>
              <a:rPr lang="fr-FR" dirty="0"/>
              <a:t> : montant payé sur 100 francs (100 f) empruntés ou placés sur une période donnée.</a:t>
            </a:r>
          </a:p>
          <a:p>
            <a:r>
              <a:rPr lang="fr-FR" b="1" i="1" dirty="0"/>
              <a:t>Echéancier</a:t>
            </a:r>
            <a:r>
              <a:rPr lang="fr-FR" dirty="0"/>
              <a:t> : calendrier négocié ou non pour un décaissement ou un encaissement.</a:t>
            </a:r>
          </a:p>
          <a:p>
            <a:r>
              <a:rPr lang="fr-FR" b="1" i="1" dirty="0"/>
              <a:t>Rentabilité</a:t>
            </a:r>
            <a:r>
              <a:rPr lang="fr-FR" dirty="0"/>
              <a:t> : faculté ou capacité d’une activité de dégager un gain.</a:t>
            </a:r>
          </a:p>
          <a:p>
            <a:r>
              <a:rPr lang="fr-FR" b="1" i="1" dirty="0"/>
              <a:t>Demande de financement</a:t>
            </a:r>
            <a:r>
              <a:rPr lang="fr-FR" dirty="0"/>
              <a:t> : sollicitation de fonds ou du gap pour la mise en œuvre d’une action (ou d’un projet) par le promoteur auprès d’une institution ou d’un partenaire.</a:t>
            </a:r>
          </a:p>
          <a:p>
            <a:r>
              <a:rPr lang="fr-FR" b="1" i="1" dirty="0"/>
              <a:t>Caution</a:t>
            </a:r>
            <a:r>
              <a:rPr lang="fr-FR" dirty="0"/>
              <a:t> : engagement pris au nom de l’emprunteur par une tierce personne physique ou morale.</a:t>
            </a:r>
          </a:p>
          <a:p>
            <a:r>
              <a:rPr lang="fr-FR" b="1" i="1" dirty="0"/>
              <a:t>Garantie</a:t>
            </a:r>
            <a:r>
              <a:rPr lang="fr-FR" dirty="0"/>
              <a:t> : bien meuble ou immeuble mis en gage.</a:t>
            </a:r>
          </a:p>
          <a:p>
            <a:pPr>
              <a:buNone/>
            </a:pPr>
            <a:endParaRPr lang="fr-FR" dirty="0"/>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35</a:t>
            </a:fld>
            <a:endParaRPr lang="fr-F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75520" y="260648"/>
            <a:ext cx="8712968" cy="6408712"/>
          </a:xfrm>
        </p:spPr>
        <p:txBody>
          <a:bodyPr>
            <a:normAutofit/>
          </a:bodyPr>
          <a:lstStyle/>
          <a:p>
            <a:pPr>
              <a:spcAft>
                <a:spcPts val="1200"/>
              </a:spcAft>
              <a:buNone/>
            </a:pPr>
            <a:r>
              <a:rPr lang="fr-FR" b="1" dirty="0"/>
              <a:t>III – MECANISME D’ELABORATION</a:t>
            </a:r>
            <a:endParaRPr lang="fr-FR" dirty="0"/>
          </a:p>
          <a:p>
            <a:pPr>
              <a:buNone/>
            </a:pPr>
            <a:r>
              <a:rPr lang="fr-FR" dirty="0"/>
              <a:t>3.1 – lettre de demande de financement ;</a:t>
            </a:r>
          </a:p>
          <a:p>
            <a:pPr>
              <a:buNone/>
            </a:pPr>
            <a:r>
              <a:rPr lang="fr-FR" dirty="0"/>
              <a:t>3.2 – Fiche de demande de financement (propre à l’institution) ;</a:t>
            </a:r>
          </a:p>
          <a:p>
            <a:pPr>
              <a:buNone/>
            </a:pPr>
            <a:r>
              <a:rPr lang="fr-FR" dirty="0"/>
              <a:t>3.3 – Mémoire d’identification du projet / activités</a:t>
            </a:r>
          </a:p>
          <a:p>
            <a:r>
              <a:rPr lang="fr-FR" dirty="0"/>
              <a:t>Titre du projet</a:t>
            </a:r>
          </a:p>
          <a:p>
            <a:r>
              <a:rPr lang="fr-FR" dirty="0"/>
              <a:t>Nature du projet ;</a:t>
            </a:r>
          </a:p>
          <a:p>
            <a:r>
              <a:rPr lang="fr-FR" dirty="0"/>
              <a:t>Identité du projet ;</a:t>
            </a:r>
          </a:p>
          <a:p>
            <a:r>
              <a:rPr lang="fr-FR" dirty="0"/>
              <a:t>Identité du promoteur ;</a:t>
            </a:r>
          </a:p>
          <a:p>
            <a:r>
              <a:rPr lang="fr-FR" dirty="0"/>
              <a:t>Résumé</a:t>
            </a:r>
          </a:p>
          <a:p>
            <a:pPr>
              <a:buNone/>
            </a:pPr>
            <a:endParaRPr lang="fr-FR" dirty="0"/>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36</a:t>
            </a:fld>
            <a:endParaRPr lang="fr-F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03512" y="260648"/>
            <a:ext cx="8784976" cy="6336704"/>
          </a:xfrm>
        </p:spPr>
        <p:txBody>
          <a:bodyPr>
            <a:normAutofit fontScale="92500" lnSpcReduction="10000"/>
          </a:bodyPr>
          <a:lstStyle/>
          <a:p>
            <a:pPr>
              <a:spcAft>
                <a:spcPts val="1200"/>
              </a:spcAft>
              <a:buNone/>
            </a:pPr>
            <a:r>
              <a:rPr lang="fr-FR" dirty="0"/>
              <a:t>3.4 – Liste des documents joints à la demande</a:t>
            </a:r>
          </a:p>
          <a:p>
            <a:r>
              <a:rPr lang="fr-FR" dirty="0"/>
              <a:t>Document de projet ;</a:t>
            </a:r>
          </a:p>
          <a:p>
            <a:r>
              <a:rPr lang="fr-FR" dirty="0"/>
              <a:t>Budget prévisionnel de trésorerie accompagné de tous les annexes nécessaires : factures pro formats, contrats de vente, contrats d’assistance technique, etc.) ;</a:t>
            </a:r>
          </a:p>
          <a:p>
            <a:r>
              <a:rPr lang="fr-FR" dirty="0"/>
              <a:t>Compte d’exploitation prévisionnel ;</a:t>
            </a:r>
          </a:p>
          <a:p>
            <a:r>
              <a:rPr lang="fr-FR" dirty="0"/>
              <a:t>tableau des amortissements financiers ;</a:t>
            </a:r>
          </a:p>
          <a:p>
            <a:pPr>
              <a:spcAft>
                <a:spcPts val="1800"/>
              </a:spcAft>
            </a:pPr>
            <a:r>
              <a:rPr lang="fr-FR" dirty="0"/>
              <a:t>bilan des trois derniers exercices au moins et un bilan prévisionnel à la fin du projet ;</a:t>
            </a:r>
          </a:p>
          <a:p>
            <a:pPr>
              <a:buNone/>
            </a:pPr>
            <a:r>
              <a:rPr lang="fr-FR" b="1" dirty="0"/>
              <a:t>IV – UTILITE / UTILISATION</a:t>
            </a:r>
            <a:endParaRPr lang="fr-FR" dirty="0"/>
          </a:p>
          <a:p>
            <a:pPr>
              <a:spcAft>
                <a:spcPts val="1800"/>
              </a:spcAft>
              <a:buNone/>
            </a:pPr>
            <a:r>
              <a:rPr lang="fr-FR" dirty="0"/>
              <a:t>Permet de mobiliser les ressources complémentaires du projet.</a:t>
            </a:r>
          </a:p>
          <a:p>
            <a:pPr>
              <a:buNone/>
            </a:pPr>
            <a:r>
              <a:rPr lang="fr-FR" b="1" dirty="0"/>
              <a:t>V – LIMITES </a:t>
            </a:r>
            <a:endParaRPr lang="fr-FR" dirty="0"/>
          </a:p>
          <a:p>
            <a:pPr>
              <a:buNone/>
            </a:pPr>
            <a:r>
              <a:rPr lang="fr-FR" dirty="0"/>
              <a:t>Ne garantit pas la satisfaction de la demande.</a:t>
            </a:r>
          </a:p>
          <a:p>
            <a:pPr>
              <a:buNone/>
            </a:pPr>
            <a:endParaRPr lang="fr-FR" dirty="0"/>
          </a:p>
          <a:p>
            <a:pPr>
              <a:buNone/>
            </a:pPr>
            <a:endParaRPr lang="fr-FR" dirty="0"/>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37</a:t>
            </a:fld>
            <a:endParaRPr lang="fr-F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81200" y="274638"/>
            <a:ext cx="8229600" cy="778098"/>
          </a:xfrm>
        </p:spPr>
        <p:txBody>
          <a:bodyPr/>
          <a:lstStyle/>
          <a:p>
            <a:r>
              <a:rPr lang="fr-FR" b="1" dirty="0"/>
              <a:t>3</a:t>
            </a:r>
            <a:r>
              <a:rPr lang="fr-FR" b="1" baseline="30000" dirty="0"/>
              <a:t>è</a:t>
            </a:r>
            <a:r>
              <a:rPr lang="fr-FR" b="1" dirty="0"/>
              <a:t> Partie</a:t>
            </a:r>
          </a:p>
        </p:txBody>
      </p:sp>
      <p:sp>
        <p:nvSpPr>
          <p:cNvPr id="3" name="Espace réservé du contenu 2"/>
          <p:cNvSpPr>
            <a:spLocks noGrp="1"/>
          </p:cNvSpPr>
          <p:nvPr>
            <p:ph idx="1"/>
          </p:nvPr>
        </p:nvSpPr>
        <p:spPr/>
        <p:txBody>
          <a:bodyPr/>
          <a:lstStyle/>
          <a:p>
            <a:pPr>
              <a:buNone/>
            </a:pPr>
            <a:endParaRPr lang="fr-FR" b="1" dirty="0"/>
          </a:p>
          <a:p>
            <a:pPr>
              <a:buNone/>
            </a:pPr>
            <a:endParaRPr lang="fr-FR" b="1" dirty="0"/>
          </a:p>
          <a:p>
            <a:pPr algn="ctr">
              <a:buNone/>
            </a:pPr>
            <a:r>
              <a:rPr lang="fr-FR" sz="5400" b="1" dirty="0"/>
              <a:t>GESTION  DE  PROJET </a:t>
            </a:r>
            <a:endParaRPr lang="fr-FR" sz="5400" dirty="0"/>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38</a:t>
            </a:fld>
            <a:endParaRPr lang="fr-F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19536" y="188640"/>
            <a:ext cx="8229600" cy="432048"/>
          </a:xfrm>
        </p:spPr>
        <p:txBody>
          <a:bodyPr>
            <a:normAutofit fontScale="90000"/>
          </a:bodyPr>
          <a:lstStyle/>
          <a:p>
            <a:r>
              <a:rPr lang="fr-FR" b="1" dirty="0"/>
              <a:t>INTRODUCTION</a:t>
            </a:r>
          </a:p>
        </p:txBody>
      </p:sp>
      <p:sp>
        <p:nvSpPr>
          <p:cNvPr id="3" name="Espace réservé du contenu 2"/>
          <p:cNvSpPr>
            <a:spLocks noGrp="1"/>
          </p:cNvSpPr>
          <p:nvPr>
            <p:ph idx="1"/>
          </p:nvPr>
        </p:nvSpPr>
        <p:spPr>
          <a:xfrm>
            <a:off x="1703512" y="980728"/>
            <a:ext cx="8784976" cy="5688632"/>
          </a:xfrm>
        </p:spPr>
        <p:txBody>
          <a:bodyPr>
            <a:normAutofit/>
          </a:bodyPr>
          <a:lstStyle/>
          <a:p>
            <a:pPr>
              <a:buNone/>
            </a:pPr>
            <a:r>
              <a:rPr lang="fr-FR" dirty="0"/>
              <a:t>Chaque année, l’Etat, les entreprises, les individus ont de nombreux défis (challenges) à relever afin d’améliorer les conditions de vie. Chaque défi est relevé sous forme de </a:t>
            </a:r>
            <a:r>
              <a:rPr lang="fr-FR" b="1" dirty="0"/>
              <a:t>projet.</a:t>
            </a:r>
            <a:r>
              <a:rPr lang="fr-FR" dirty="0"/>
              <a:t> Comment gérer un projet pour atteindre les objectifs visés ?</a:t>
            </a:r>
          </a:p>
          <a:p>
            <a:pPr>
              <a:buNone/>
            </a:pPr>
            <a:r>
              <a:rPr lang="fr-FR" dirty="0"/>
              <a:t>La gestion de projet a pour vocation de relever ces défis en mettant en place une organisation et une planification de l’ensemble des activités visant à assurer l’atteinte des objectifs du projet (qualité, coûts, délais), effectuer leur suivi, anticiper les changements à mettre en œuvre et les risques, décider et communiquer.</a:t>
            </a:r>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39</a:t>
            </a:fld>
            <a:endParaRPr lang="fr-F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b="1" dirty="0"/>
              <a:t>1</a:t>
            </a:r>
            <a:r>
              <a:rPr lang="fr-FR" b="1" baseline="30000" dirty="0"/>
              <a:t>ère</a:t>
            </a:r>
            <a:r>
              <a:rPr lang="fr-FR" b="1" dirty="0"/>
              <a:t> Partie </a:t>
            </a:r>
            <a:endParaRPr lang="fr-FR" dirty="0"/>
          </a:p>
        </p:txBody>
      </p:sp>
      <p:sp>
        <p:nvSpPr>
          <p:cNvPr id="3" name="Espace réservé du contenu 2"/>
          <p:cNvSpPr>
            <a:spLocks noGrp="1"/>
          </p:cNvSpPr>
          <p:nvPr>
            <p:ph idx="1"/>
          </p:nvPr>
        </p:nvSpPr>
        <p:spPr/>
        <p:txBody>
          <a:bodyPr/>
          <a:lstStyle/>
          <a:p>
            <a:pPr>
              <a:buNone/>
            </a:pPr>
            <a:endParaRPr lang="fr-FR" b="1" dirty="0"/>
          </a:p>
          <a:p>
            <a:pPr>
              <a:buNone/>
            </a:pPr>
            <a:endParaRPr lang="fr-FR" b="1" dirty="0"/>
          </a:p>
          <a:p>
            <a:pPr algn="ctr">
              <a:buNone/>
            </a:pPr>
            <a:r>
              <a:rPr lang="fr-FR" sz="5400" b="1" dirty="0"/>
              <a:t>ELABORATION DES PROJETS</a:t>
            </a:r>
            <a:endParaRPr lang="fr-FR" sz="5400" dirty="0"/>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4</a:t>
            </a:fld>
            <a:endParaRPr lang="fr-F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75520" y="188640"/>
            <a:ext cx="8712968" cy="6408712"/>
          </a:xfrm>
        </p:spPr>
        <p:txBody>
          <a:bodyPr/>
          <a:lstStyle/>
          <a:p>
            <a:pPr>
              <a:spcAft>
                <a:spcPts val="1800"/>
              </a:spcAft>
              <a:buNone/>
            </a:pPr>
            <a:r>
              <a:rPr lang="fr-FR" sz="3600" dirty="0">
                <a:solidFill>
                  <a:srgbClr val="FF0000"/>
                </a:solidFill>
              </a:rPr>
              <a:t>La gestion d’un projet doit donc tenir compte de la finalité et des objectifs y afférents</a:t>
            </a:r>
            <a:r>
              <a:rPr lang="fr-FR" sz="3600" dirty="0">
                <a:solidFill>
                  <a:prstClr val="black"/>
                </a:solidFill>
              </a:rPr>
              <a:t>. </a:t>
            </a:r>
            <a:r>
              <a:rPr lang="fr-FR" sz="3600" dirty="0">
                <a:solidFill>
                  <a:srgbClr val="FF0000"/>
                </a:solidFill>
              </a:rPr>
              <a:t>C’est par rapport à ces deux éléments essentiels que se définit la stratégie de mise en œuvre aux fins d’obtenir les résultats escomptés</a:t>
            </a:r>
            <a:r>
              <a:rPr lang="fr-FR" sz="3600" dirty="0">
                <a:solidFill>
                  <a:prstClr val="black"/>
                </a:solidFill>
              </a:rPr>
              <a:t>. </a:t>
            </a:r>
          </a:p>
          <a:p>
            <a:pPr>
              <a:spcAft>
                <a:spcPts val="1800"/>
              </a:spcAft>
              <a:buNone/>
            </a:pPr>
            <a:r>
              <a:rPr lang="fr-FR" sz="3600" dirty="0">
                <a:solidFill>
                  <a:srgbClr val="0070C0"/>
                </a:solidFill>
              </a:rPr>
              <a:t>De fait, la bonne gestion d’un projet nécessite une organisation conséquente, un pilotage approprié et, autant que possible, un schéma de communication adapté.</a:t>
            </a:r>
          </a:p>
          <a:p>
            <a:endParaRPr lang="fr-FR" dirty="0"/>
          </a:p>
        </p:txBody>
      </p:sp>
      <p:sp>
        <p:nvSpPr>
          <p:cNvPr id="4" name="Slide Number Placeholder 3"/>
          <p:cNvSpPr>
            <a:spLocks noGrp="1"/>
          </p:cNvSpPr>
          <p:nvPr>
            <p:ph type="sldNum" sz="quarter" idx="12"/>
          </p:nvPr>
        </p:nvSpPr>
        <p:spPr/>
        <p:txBody>
          <a:bodyPr/>
          <a:lstStyle/>
          <a:p>
            <a:fld id="{E7EEB410-78F9-44DA-87F2-EB3D7FB01EBE}" type="slidenum">
              <a:rPr lang="fr-FR" smtClean="0"/>
              <a:pPr/>
              <a:t>40</a:t>
            </a:fld>
            <a:endParaRPr lang="fr-FR"/>
          </a:p>
        </p:txBody>
      </p:sp>
    </p:spTree>
    <p:extLst>
      <p:ext uri="{BB962C8B-B14F-4D97-AF65-F5344CB8AC3E}">
        <p14:creationId xmlns:p14="http://schemas.microsoft.com/office/powerpoint/2010/main" val="5739546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75520" y="188640"/>
            <a:ext cx="8712968" cy="6669360"/>
          </a:xfrm>
        </p:spPr>
        <p:txBody>
          <a:bodyPr>
            <a:normAutofit fontScale="70000" lnSpcReduction="20000"/>
          </a:bodyPr>
          <a:lstStyle/>
          <a:p>
            <a:pPr>
              <a:spcAft>
                <a:spcPts val="1200"/>
              </a:spcAft>
              <a:buNone/>
            </a:pPr>
            <a:r>
              <a:rPr lang="fr-FR" sz="4000" b="1" dirty="0"/>
              <a:t>II – DEFINITION DES CONCEPTS</a:t>
            </a:r>
            <a:endParaRPr lang="fr-FR" sz="4000" dirty="0"/>
          </a:p>
          <a:p>
            <a:r>
              <a:rPr lang="fr-FR" dirty="0"/>
              <a:t> </a:t>
            </a:r>
            <a:r>
              <a:rPr lang="fr-FR" b="1" i="1" dirty="0"/>
              <a:t>Périmètre du projet</a:t>
            </a:r>
            <a:r>
              <a:rPr lang="fr-FR" i="1" dirty="0"/>
              <a:t> : délimitation précise du projet. Un projet peut être subdivisé en sous-projets, possédant chacun son propre périmètre </a:t>
            </a:r>
            <a:endParaRPr lang="fr-FR" dirty="0"/>
          </a:p>
          <a:p>
            <a:r>
              <a:rPr lang="fr-FR" b="1" i="1" dirty="0"/>
              <a:t>Lotissement du projet</a:t>
            </a:r>
            <a:r>
              <a:rPr lang="fr-FR" i="1" dirty="0"/>
              <a:t> : regroupement de sous projets entre eux. Chaque regroupement est un lot du projet.</a:t>
            </a:r>
            <a:endParaRPr lang="fr-FR" dirty="0"/>
          </a:p>
          <a:p>
            <a:r>
              <a:rPr lang="fr-FR" b="1" i="1" dirty="0"/>
              <a:t>Equipe de projet</a:t>
            </a:r>
            <a:r>
              <a:rPr lang="fr-FR" i="1" dirty="0"/>
              <a:t> :</a:t>
            </a:r>
            <a:endParaRPr lang="fr-FR" dirty="0"/>
          </a:p>
          <a:p>
            <a:r>
              <a:rPr lang="fr-FR" b="1" i="1" dirty="0"/>
              <a:t>Tâches du projet </a:t>
            </a:r>
            <a:r>
              <a:rPr lang="fr-FR" i="1" dirty="0"/>
              <a:t>: </a:t>
            </a:r>
            <a:endParaRPr lang="fr-FR" dirty="0"/>
          </a:p>
          <a:p>
            <a:r>
              <a:rPr lang="fr-FR" b="1" i="1" dirty="0"/>
              <a:t>Planification</a:t>
            </a:r>
            <a:r>
              <a:rPr lang="fr-FR" i="1" dirty="0"/>
              <a:t> : </a:t>
            </a:r>
            <a:endParaRPr lang="fr-FR" dirty="0"/>
          </a:p>
          <a:p>
            <a:r>
              <a:rPr lang="fr-FR" b="1" i="1" dirty="0"/>
              <a:t>Techniques de planification</a:t>
            </a:r>
            <a:r>
              <a:rPr lang="fr-FR" i="1" dirty="0"/>
              <a:t> :</a:t>
            </a:r>
            <a:endParaRPr lang="fr-FR" dirty="0"/>
          </a:p>
          <a:p>
            <a:r>
              <a:rPr lang="fr-FR" b="1" i="1" dirty="0"/>
              <a:t>Budgétisation</a:t>
            </a:r>
            <a:r>
              <a:rPr lang="fr-FR" i="1" dirty="0"/>
              <a:t> : </a:t>
            </a:r>
            <a:endParaRPr lang="fr-FR" dirty="0"/>
          </a:p>
          <a:p>
            <a:r>
              <a:rPr lang="fr-FR" b="1" i="1" dirty="0"/>
              <a:t>Pilotage</a:t>
            </a:r>
            <a:r>
              <a:rPr lang="fr-FR" i="1" dirty="0"/>
              <a:t> :</a:t>
            </a:r>
            <a:r>
              <a:rPr lang="fr-FR" b="1" i="1" dirty="0"/>
              <a:t> </a:t>
            </a:r>
            <a:endParaRPr lang="fr-FR" dirty="0"/>
          </a:p>
          <a:p>
            <a:r>
              <a:rPr lang="fr-FR" b="1" i="1" dirty="0"/>
              <a:t>Suivi des ressources</a:t>
            </a:r>
            <a:r>
              <a:rPr lang="fr-FR" i="1" dirty="0"/>
              <a:t> : </a:t>
            </a:r>
            <a:endParaRPr lang="fr-FR" dirty="0"/>
          </a:p>
          <a:p>
            <a:r>
              <a:rPr lang="fr-FR" b="1" i="1" dirty="0"/>
              <a:t>Indicateurs de pilotage</a:t>
            </a:r>
            <a:r>
              <a:rPr lang="fr-FR" i="1" dirty="0"/>
              <a:t> : </a:t>
            </a:r>
            <a:endParaRPr lang="fr-FR" dirty="0"/>
          </a:p>
          <a:p>
            <a:r>
              <a:rPr lang="fr-FR" b="1" i="1" dirty="0"/>
              <a:t>Démarche qualité</a:t>
            </a:r>
            <a:r>
              <a:rPr lang="fr-FR" i="1" dirty="0"/>
              <a:t> : </a:t>
            </a:r>
            <a:endParaRPr lang="fr-FR" dirty="0"/>
          </a:p>
          <a:p>
            <a:r>
              <a:rPr lang="fr-FR" b="1" i="1" dirty="0"/>
              <a:t>Communication projet : </a:t>
            </a:r>
            <a:endParaRPr lang="fr-FR" dirty="0"/>
          </a:p>
          <a:p>
            <a:r>
              <a:rPr lang="fr-FR" b="1" i="1" dirty="0"/>
              <a:t>Plan de communication</a:t>
            </a:r>
            <a:r>
              <a:rPr lang="fr-FR" i="1" dirty="0"/>
              <a:t> : </a:t>
            </a:r>
            <a:endParaRPr lang="fr-FR" dirty="0"/>
          </a:p>
          <a:p>
            <a:r>
              <a:rPr lang="fr-FR" b="1" i="1" dirty="0"/>
              <a:t>Technologies de l’information</a:t>
            </a:r>
            <a:r>
              <a:rPr lang="fr-FR" i="1" dirty="0"/>
              <a:t> :</a:t>
            </a:r>
            <a:endParaRPr lang="fr-FR" dirty="0"/>
          </a:p>
          <a:p>
            <a:r>
              <a:rPr lang="fr-FR" b="1" i="1" dirty="0"/>
              <a:t>Supports de l’information</a:t>
            </a:r>
            <a:r>
              <a:rPr lang="fr-FR" i="1" dirty="0"/>
              <a:t> :</a:t>
            </a:r>
            <a:r>
              <a:rPr lang="fr-FR" b="1" i="1" dirty="0"/>
              <a:t> </a:t>
            </a:r>
            <a:endParaRPr lang="fr-FR" dirty="0"/>
          </a:p>
          <a:p>
            <a:r>
              <a:rPr lang="fr-FR" b="1" i="1" dirty="0"/>
              <a:t>Informations pertinentes</a:t>
            </a:r>
            <a:r>
              <a:rPr lang="fr-FR" i="1" dirty="0"/>
              <a:t> : </a:t>
            </a:r>
            <a:endParaRPr lang="fr-FR" dirty="0"/>
          </a:p>
          <a:p>
            <a:endParaRPr lang="fr-FR" dirty="0"/>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41</a:t>
            </a:fld>
            <a:endParaRPr lang="fr-F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03512" y="260648"/>
            <a:ext cx="8964488" cy="6408712"/>
          </a:xfrm>
        </p:spPr>
        <p:txBody>
          <a:bodyPr>
            <a:normAutofit fontScale="92500"/>
          </a:bodyPr>
          <a:lstStyle/>
          <a:p>
            <a:pPr>
              <a:spcAft>
                <a:spcPts val="1200"/>
              </a:spcAft>
              <a:buNone/>
            </a:pPr>
            <a:r>
              <a:rPr lang="fr-FR" b="1" dirty="0"/>
              <a:t>III – ORGANISATION DU PROJET </a:t>
            </a:r>
            <a:endParaRPr lang="fr-FR" dirty="0"/>
          </a:p>
          <a:p>
            <a:pPr>
              <a:buNone/>
            </a:pPr>
            <a:r>
              <a:rPr lang="fr-FR" b="1" dirty="0"/>
              <a:t>3.1 – L’équipe projet et son organisation</a:t>
            </a:r>
            <a:endParaRPr lang="fr-FR" dirty="0"/>
          </a:p>
          <a:p>
            <a:r>
              <a:rPr lang="fr-FR" dirty="0"/>
              <a:t>La réussite d’un projet passe par une organisation rigoureuse et efficace de </a:t>
            </a:r>
            <a:r>
              <a:rPr lang="fr-FR" b="1" dirty="0"/>
              <a:t>l'équipe projet</a:t>
            </a:r>
            <a:r>
              <a:rPr lang="fr-FR" dirty="0"/>
              <a:t>. L’organisation du projet est tributaire d’une certaine hiérarchie entre les acteurs concernés. Les acteurs de l'équipe projet sont les suivants : </a:t>
            </a:r>
          </a:p>
          <a:p>
            <a:r>
              <a:rPr lang="fr-FR" b="1" dirty="0"/>
              <a:t>la MOA</a:t>
            </a:r>
            <a:r>
              <a:rPr lang="fr-FR" dirty="0"/>
              <a:t> : c'est la maîtrise d'ouvrage, à l'origine de l'expression d'un besoin qui est l'objectif du projet à atteindre. La MOA doit décrire le besoin dans un document, souvent nommé CDC fonctionnel (Cahier des Charges fonctionnel).</a:t>
            </a:r>
          </a:p>
          <a:p>
            <a:r>
              <a:rPr lang="fr-FR" b="1" dirty="0"/>
              <a:t>la MOE</a:t>
            </a:r>
            <a:r>
              <a:rPr lang="fr-FR" dirty="0"/>
              <a:t> : c'est la maîtrise d'</a:t>
            </a:r>
            <a:r>
              <a:rPr lang="fr-FR" dirty="0" err="1"/>
              <a:t>oeuvre</a:t>
            </a:r>
            <a:r>
              <a:rPr lang="fr-FR" dirty="0"/>
              <a:t>, qui prend connaissance du besoin exprimé et qui tâche d'y répondre à travers une mise en œuvre conséquente. Pour ce faire, elle rédige un dossier de réponse au besoin, nommé parfois CDC technique (cahier des charges technique).</a:t>
            </a:r>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42</a:t>
            </a:fld>
            <a:endParaRPr lang="fr-F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03512" y="188640"/>
            <a:ext cx="8784976" cy="6480720"/>
          </a:xfrm>
        </p:spPr>
        <p:txBody>
          <a:bodyPr>
            <a:normAutofit/>
          </a:bodyPr>
          <a:lstStyle/>
          <a:p>
            <a:pPr>
              <a:spcAft>
                <a:spcPts val="1200"/>
              </a:spcAft>
              <a:buNone/>
            </a:pPr>
            <a:r>
              <a:rPr lang="fr-FR" b="1" dirty="0"/>
              <a:t>3.2 – Tâches, jalons et livrables </a:t>
            </a:r>
          </a:p>
          <a:p>
            <a:pPr>
              <a:spcAft>
                <a:spcPts val="1200"/>
              </a:spcAft>
              <a:buNone/>
            </a:pPr>
            <a:r>
              <a:rPr lang="fr-FR" b="1" i="1" dirty="0"/>
              <a:t>3.2.1 – définition d’une tâche </a:t>
            </a:r>
            <a:endParaRPr lang="fr-FR" dirty="0"/>
          </a:p>
          <a:p>
            <a:pPr>
              <a:buNone/>
            </a:pPr>
            <a:r>
              <a:rPr lang="fr-FR" dirty="0">
                <a:solidFill>
                  <a:srgbClr val="FF0000"/>
                </a:solidFill>
              </a:rPr>
              <a:t>Une </a:t>
            </a:r>
            <a:r>
              <a:rPr lang="fr-FR" b="1" dirty="0">
                <a:solidFill>
                  <a:srgbClr val="FF0000"/>
                </a:solidFill>
              </a:rPr>
              <a:t>tâche</a:t>
            </a:r>
            <a:r>
              <a:rPr lang="fr-FR" dirty="0">
                <a:solidFill>
                  <a:srgbClr val="FF0000"/>
                </a:solidFill>
              </a:rPr>
              <a:t> est une action à mener pour aboutir à un résultat. A chaque </a:t>
            </a:r>
            <a:r>
              <a:rPr lang="fr-FR" b="1" dirty="0">
                <a:solidFill>
                  <a:srgbClr val="FF0000"/>
                </a:solidFill>
              </a:rPr>
              <a:t>tâche</a:t>
            </a:r>
            <a:r>
              <a:rPr lang="fr-FR" dirty="0">
                <a:solidFill>
                  <a:srgbClr val="FF0000"/>
                </a:solidFill>
              </a:rPr>
              <a:t> définie, il faut associer :</a:t>
            </a:r>
            <a:r>
              <a:rPr lang="fr-FR" dirty="0"/>
              <a:t> </a:t>
            </a:r>
          </a:p>
          <a:p>
            <a:pPr lvl="0"/>
            <a:r>
              <a:rPr lang="fr-FR" dirty="0"/>
              <a:t>Un objectif précis et mesurable </a:t>
            </a:r>
          </a:p>
          <a:p>
            <a:pPr lvl="0"/>
            <a:r>
              <a:rPr lang="fr-FR" dirty="0"/>
              <a:t>Des ressources humaines, matérielles et financières adaptées </a:t>
            </a:r>
          </a:p>
          <a:p>
            <a:pPr lvl="0"/>
            <a:r>
              <a:rPr lang="fr-FR" dirty="0"/>
              <a:t>Une charge de travail exprimée en nombre d’homme/jour </a:t>
            </a:r>
          </a:p>
          <a:p>
            <a:pPr lvl="0"/>
            <a:r>
              <a:rPr lang="fr-FR" dirty="0"/>
              <a:t>Une durée ainsi qu’une date de début et une date de fin </a:t>
            </a:r>
          </a:p>
          <a:p>
            <a:r>
              <a:rPr lang="fr-FR" dirty="0"/>
              <a:t>Une tâche doit être assez courte (&lt; ou = à 15 jours) </a:t>
            </a:r>
          </a:p>
          <a:p>
            <a:r>
              <a:rPr lang="fr-FR" dirty="0"/>
              <a:t>Dans le cadre du planning, les tâches sont reliées entre elles par des relations de dépendance</a:t>
            </a:r>
          </a:p>
          <a:p>
            <a:pPr>
              <a:buNone/>
            </a:pPr>
            <a:endParaRPr lang="fr-FR" dirty="0"/>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43</a:t>
            </a:fld>
            <a:endParaRPr lang="fr-F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03512" y="188640"/>
            <a:ext cx="8784976" cy="6480720"/>
          </a:xfrm>
        </p:spPr>
        <p:txBody>
          <a:bodyPr>
            <a:normAutofit fontScale="92500" lnSpcReduction="10000"/>
          </a:bodyPr>
          <a:lstStyle/>
          <a:p>
            <a:pPr>
              <a:buNone/>
            </a:pPr>
            <a:r>
              <a:rPr lang="fr-FR" b="1" i="1" dirty="0"/>
              <a:t>3.2.2 - Définition des jalons d’un projet </a:t>
            </a:r>
            <a:endParaRPr lang="fr-FR" b="1" dirty="0"/>
          </a:p>
          <a:p>
            <a:pPr>
              <a:buNone/>
            </a:pPr>
            <a:r>
              <a:rPr lang="fr-FR" b="1" dirty="0">
                <a:solidFill>
                  <a:srgbClr val="FF0000"/>
                </a:solidFill>
              </a:rPr>
              <a:t>Les jalons</a:t>
            </a:r>
            <a:r>
              <a:rPr lang="fr-FR" dirty="0">
                <a:solidFill>
                  <a:srgbClr val="FF0000"/>
                </a:solidFill>
              </a:rPr>
              <a:t> d’un projet se définissent comme :</a:t>
            </a:r>
            <a:endParaRPr lang="fr-FR" b="1" dirty="0">
              <a:solidFill>
                <a:srgbClr val="FF0000"/>
              </a:solidFill>
            </a:endParaRPr>
          </a:p>
          <a:p>
            <a:pPr lvl="0"/>
            <a:r>
              <a:rPr lang="fr-FR" dirty="0"/>
              <a:t>Des événements clé d’un projet, montrant une certaine progression du projet </a:t>
            </a:r>
            <a:endParaRPr lang="fr-FR" b="1" dirty="0"/>
          </a:p>
          <a:p>
            <a:pPr lvl="0"/>
            <a:r>
              <a:rPr lang="fr-FR" dirty="0"/>
              <a:t>Des dates importantes de réalisation d’un projet  </a:t>
            </a:r>
            <a:endParaRPr lang="fr-FR" b="1" dirty="0"/>
          </a:p>
          <a:p>
            <a:pPr lvl="0"/>
            <a:r>
              <a:rPr lang="fr-FR" dirty="0"/>
              <a:t>Une réalisation concrète (production de livrables) </a:t>
            </a:r>
            <a:endParaRPr lang="fr-FR" b="1" dirty="0"/>
          </a:p>
          <a:p>
            <a:pPr>
              <a:spcAft>
                <a:spcPts val="1200"/>
              </a:spcAft>
            </a:pPr>
            <a:r>
              <a:rPr lang="fr-FR" dirty="0"/>
              <a:t>En anglais, les jalons sont les </a:t>
            </a:r>
            <a:r>
              <a:rPr lang="fr-FR" b="1" i="1" dirty="0"/>
              <a:t>"</a:t>
            </a:r>
            <a:r>
              <a:rPr lang="fr-FR" b="1" i="1" dirty="0" err="1"/>
              <a:t>milestones</a:t>
            </a:r>
            <a:r>
              <a:rPr lang="fr-FR" b="1" i="1" dirty="0"/>
              <a:t>".</a:t>
            </a:r>
            <a:r>
              <a:rPr lang="fr-FR" dirty="0"/>
              <a:t> Dans le cadre du planning, les jalons limitent le début et la fin de chaque phase et servent de point de synchronisation. </a:t>
            </a:r>
            <a:endParaRPr lang="fr-FR" b="1" dirty="0"/>
          </a:p>
          <a:p>
            <a:pPr>
              <a:buNone/>
            </a:pPr>
            <a:r>
              <a:rPr lang="fr-FR" b="1" i="1" dirty="0"/>
              <a:t>3.2.3 – Définition d’un livrable d’un projet </a:t>
            </a:r>
            <a:endParaRPr lang="fr-FR" dirty="0"/>
          </a:p>
          <a:p>
            <a:r>
              <a:rPr lang="fr-FR" b="1" i="1" dirty="0"/>
              <a:t> </a:t>
            </a:r>
            <a:r>
              <a:rPr lang="fr-FR" dirty="0"/>
              <a:t>Un </a:t>
            </a:r>
            <a:r>
              <a:rPr lang="fr-FR" b="1" dirty="0"/>
              <a:t>livrable</a:t>
            </a:r>
            <a:r>
              <a:rPr lang="fr-FR" dirty="0"/>
              <a:t> est tout résultat, document, mesurable, tangible ou vérifiable, qui résulte de l’achèvement d’une partie de projet ou du projet. </a:t>
            </a:r>
          </a:p>
          <a:p>
            <a:r>
              <a:rPr lang="fr-FR" b="1" i="1" dirty="0"/>
              <a:t>Exemples </a:t>
            </a:r>
            <a:r>
              <a:rPr lang="fr-FR" dirty="0"/>
              <a:t>: Un cahier des charges et une étude de faisabilité sont des livrables.</a:t>
            </a:r>
          </a:p>
          <a:p>
            <a:pPr>
              <a:buNone/>
            </a:pPr>
            <a:endParaRPr lang="fr-FR" dirty="0"/>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44</a:t>
            </a:fld>
            <a:endParaRPr lang="fr-F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75520" y="260648"/>
            <a:ext cx="8712968" cy="6597352"/>
          </a:xfrm>
        </p:spPr>
        <p:txBody>
          <a:bodyPr>
            <a:normAutofit fontScale="85000" lnSpcReduction="20000"/>
          </a:bodyPr>
          <a:lstStyle/>
          <a:p>
            <a:pPr>
              <a:spcAft>
                <a:spcPts val="1200"/>
              </a:spcAft>
              <a:buNone/>
            </a:pPr>
            <a:r>
              <a:rPr lang="fr-FR" b="1" dirty="0"/>
              <a:t>3.3 - La planification d'un projet </a:t>
            </a:r>
          </a:p>
          <a:p>
            <a:pPr>
              <a:buNone/>
            </a:pPr>
            <a:r>
              <a:rPr lang="fr-FR" b="1" i="1" dirty="0"/>
              <a:t>3.3.1 - Définition de la planification de projet </a:t>
            </a:r>
            <a:endParaRPr lang="fr-FR" b="1" dirty="0"/>
          </a:p>
          <a:p>
            <a:r>
              <a:rPr lang="fr-FR" dirty="0"/>
              <a:t>C’est l’activité qui consiste à déterminer et à ordonnancer les tâches du projet, à estimer leurs charges et à déterminer les profils nécessaires à leur réalisation.</a:t>
            </a:r>
            <a:endParaRPr lang="fr-FR" b="1" dirty="0"/>
          </a:p>
          <a:p>
            <a:r>
              <a:rPr lang="fr-FR" dirty="0"/>
              <a:t>L’outil requis est</a:t>
            </a:r>
            <a:r>
              <a:rPr lang="fr-FR" b="1" dirty="0"/>
              <a:t> le</a:t>
            </a:r>
            <a:r>
              <a:rPr lang="fr-FR" dirty="0"/>
              <a:t> </a:t>
            </a:r>
            <a:r>
              <a:rPr lang="fr-FR" b="1" dirty="0"/>
              <a:t>planning</a:t>
            </a:r>
            <a:r>
              <a:rPr lang="fr-FR" dirty="0"/>
              <a:t>. Les objectifs du planning sont les suivants : </a:t>
            </a:r>
          </a:p>
          <a:p>
            <a:pPr lvl="0"/>
            <a:r>
              <a:rPr lang="fr-FR" dirty="0"/>
              <a:t>déterminer si les objectifs sont réalisés ou dépassés </a:t>
            </a:r>
          </a:p>
          <a:p>
            <a:pPr lvl="0"/>
            <a:r>
              <a:rPr lang="fr-FR" dirty="0"/>
              <a:t>suivre et communiquer l’avancement du projet </a:t>
            </a:r>
          </a:p>
          <a:p>
            <a:pPr>
              <a:spcAft>
                <a:spcPts val="600"/>
              </a:spcAft>
            </a:pPr>
            <a:r>
              <a:rPr lang="fr-FR" dirty="0"/>
              <a:t>affecter les ressources aux tâches </a:t>
            </a:r>
          </a:p>
          <a:p>
            <a:pPr>
              <a:buNone/>
            </a:pPr>
            <a:r>
              <a:rPr lang="fr-FR" b="1" i="1" dirty="0"/>
              <a:t>3.3.2 - Le découpage du projet </a:t>
            </a:r>
            <a:endParaRPr lang="fr-FR" dirty="0"/>
          </a:p>
          <a:p>
            <a:r>
              <a:rPr lang="fr-FR" dirty="0"/>
              <a:t>La conduite d’un projet repose sur un découpage chronologique (phases) du projet en précisant</a:t>
            </a:r>
          </a:p>
          <a:p>
            <a:pPr lvl="0"/>
            <a:r>
              <a:rPr lang="fr-FR" dirty="0"/>
              <a:t>Ce qui doit être fait (</a:t>
            </a:r>
            <a:r>
              <a:rPr lang="fr-FR" i="1" dirty="0"/>
              <a:t>tâches</a:t>
            </a:r>
            <a:r>
              <a:rPr lang="fr-FR" dirty="0"/>
              <a:t>) </a:t>
            </a:r>
          </a:p>
          <a:p>
            <a:pPr lvl="0"/>
            <a:r>
              <a:rPr lang="fr-FR" dirty="0"/>
              <a:t>Par qui cela doit être fait (</a:t>
            </a:r>
            <a:r>
              <a:rPr lang="fr-FR" i="1" dirty="0"/>
              <a:t>ressources</a:t>
            </a:r>
            <a:r>
              <a:rPr lang="fr-FR" dirty="0"/>
              <a:t>) </a:t>
            </a:r>
          </a:p>
          <a:p>
            <a:pPr lvl="0"/>
            <a:r>
              <a:rPr lang="fr-FR" dirty="0"/>
              <a:t>Comment les résultats (</a:t>
            </a:r>
            <a:r>
              <a:rPr lang="fr-FR" i="1" dirty="0"/>
              <a:t>livrables</a:t>
            </a:r>
            <a:r>
              <a:rPr lang="fr-FR" dirty="0"/>
              <a:t>) doivent être présentés </a:t>
            </a:r>
          </a:p>
          <a:p>
            <a:pPr lvl="0"/>
            <a:r>
              <a:rPr lang="fr-FR" dirty="0"/>
              <a:t>Comment les valider (</a:t>
            </a:r>
            <a:r>
              <a:rPr lang="fr-FR" i="1" dirty="0"/>
              <a:t>jalons</a:t>
            </a:r>
            <a:r>
              <a:rPr lang="fr-FR" dirty="0"/>
              <a:t>) </a:t>
            </a:r>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45</a:t>
            </a:fld>
            <a:endParaRPr lang="fr-F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03512" y="260648"/>
            <a:ext cx="8784976" cy="6408712"/>
          </a:xfrm>
        </p:spPr>
        <p:txBody>
          <a:bodyPr>
            <a:normAutofit/>
          </a:bodyPr>
          <a:lstStyle/>
          <a:p>
            <a:pPr>
              <a:spcAft>
                <a:spcPts val="600"/>
              </a:spcAft>
              <a:buNone/>
            </a:pPr>
            <a:r>
              <a:rPr lang="fr-FR" b="1" i="1" dirty="0"/>
              <a:t>3.3.3 – L’ordonnancement des tâches</a:t>
            </a:r>
            <a:endParaRPr lang="fr-FR" dirty="0"/>
          </a:p>
          <a:p>
            <a:r>
              <a:rPr lang="fr-FR" dirty="0"/>
              <a:t>L’</a:t>
            </a:r>
            <a:r>
              <a:rPr lang="fr-FR" b="1" dirty="0"/>
              <a:t>ordonnancement</a:t>
            </a:r>
            <a:r>
              <a:rPr lang="fr-FR" dirty="0"/>
              <a:t> est l’élaboration d’un plan d’action permettant de déterminer les séquencements ou au contraire les parallélismes possibles entre l’exécution des tâches précédemment identifiées.</a:t>
            </a:r>
          </a:p>
          <a:p>
            <a:r>
              <a:rPr lang="fr-FR" dirty="0"/>
              <a:t>Pour procéder à l’ordonnancement des tâches, il faut, pour chaque tâche élémentaire, lister les tâches antérieures, au vu des informations collectées sur le terrain et sélectionner les seules tâches immédiatement antérieures. </a:t>
            </a:r>
            <a:r>
              <a:rPr lang="fr-FR" b="1" dirty="0">
                <a:solidFill>
                  <a:srgbClr val="FF0000"/>
                </a:solidFill>
              </a:rPr>
              <a:t>Le planning doit permettre l’identification de l’ordonnancement des tâches du projet.</a:t>
            </a:r>
          </a:p>
          <a:p>
            <a:pPr>
              <a:buNone/>
            </a:pPr>
            <a:endParaRPr lang="fr-FR" dirty="0"/>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46</a:t>
            </a:fld>
            <a:endParaRPr lang="fr-F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03512" y="188640"/>
            <a:ext cx="8784976" cy="6552728"/>
          </a:xfrm>
        </p:spPr>
        <p:txBody>
          <a:bodyPr>
            <a:normAutofit fontScale="92500" lnSpcReduction="10000"/>
          </a:bodyPr>
          <a:lstStyle/>
          <a:p>
            <a:pPr>
              <a:spcAft>
                <a:spcPts val="600"/>
              </a:spcAft>
              <a:buNone/>
            </a:pPr>
            <a:r>
              <a:rPr lang="fr-FR" b="1" i="1" dirty="0"/>
              <a:t>3.3.4 – Le planning</a:t>
            </a:r>
            <a:endParaRPr lang="fr-FR" dirty="0"/>
          </a:p>
          <a:p>
            <a:pPr>
              <a:spcAft>
                <a:spcPts val="600"/>
              </a:spcAft>
              <a:buNone/>
            </a:pPr>
            <a:r>
              <a:rPr lang="fr-FR" dirty="0"/>
              <a:t>Le planning correspond aux dates pour réaliser les activités, identifier les jalons et atteindre les objectifs du projet. C’est l’indispensable outil de la planification. Nécessité donc de :</a:t>
            </a:r>
          </a:p>
          <a:p>
            <a:pPr>
              <a:buNone/>
            </a:pPr>
            <a:endParaRPr lang="fr-FR" dirty="0"/>
          </a:p>
          <a:p>
            <a:r>
              <a:rPr lang="fr-FR" i="1" dirty="0"/>
              <a:t>Déterminer le dates au plus tôt et au plus tard de chacune des tâches</a:t>
            </a:r>
            <a:endParaRPr lang="fr-FR" dirty="0"/>
          </a:p>
          <a:p>
            <a:r>
              <a:rPr lang="fr-FR" i="1" dirty="0"/>
              <a:t>Evaluer l’Importance du chemin critique et des marges</a:t>
            </a:r>
            <a:endParaRPr lang="fr-FR" dirty="0"/>
          </a:p>
          <a:p>
            <a:r>
              <a:rPr lang="fr-FR" i="1" dirty="0"/>
              <a:t>Déterminer les charges des tâches et la durée du projet</a:t>
            </a:r>
            <a:endParaRPr lang="fr-FR" dirty="0"/>
          </a:p>
          <a:p>
            <a:r>
              <a:rPr lang="fr-FR" i="1" dirty="0"/>
              <a:t>Identifier les risques</a:t>
            </a:r>
            <a:endParaRPr lang="fr-FR" dirty="0"/>
          </a:p>
          <a:p>
            <a:pPr>
              <a:spcAft>
                <a:spcPts val="1200"/>
              </a:spcAft>
            </a:pPr>
            <a:r>
              <a:rPr lang="fr-FR" i="1" dirty="0"/>
              <a:t>Apprécier la qualité du planning</a:t>
            </a:r>
            <a:endParaRPr lang="fr-FR" dirty="0"/>
          </a:p>
          <a:p>
            <a:pPr>
              <a:buNone/>
            </a:pPr>
            <a:r>
              <a:rPr lang="fr-FR" dirty="0">
                <a:solidFill>
                  <a:srgbClr val="FF0000"/>
                </a:solidFill>
              </a:rPr>
              <a:t>Il faut s’assurer que le réseau des tâches est complet et exhaustif, que le chemin critique et les risques sont bien identifiés. Il faut vérifier que les objectifs sont atteints en terme de délai, que les livrables du projet ont été bien identifiés.</a:t>
            </a:r>
          </a:p>
          <a:p>
            <a:pPr>
              <a:buNone/>
            </a:pPr>
            <a:endParaRPr lang="fr-FR" dirty="0"/>
          </a:p>
        </p:txBody>
      </p:sp>
      <p:sp>
        <p:nvSpPr>
          <p:cNvPr id="4" name="Flèche vers le bas 3"/>
          <p:cNvSpPr/>
          <p:nvPr/>
        </p:nvSpPr>
        <p:spPr>
          <a:xfrm>
            <a:off x="5663952" y="1700808"/>
            <a:ext cx="576064"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Espace réservé du numéro de diapositive 4"/>
          <p:cNvSpPr>
            <a:spLocks noGrp="1"/>
          </p:cNvSpPr>
          <p:nvPr>
            <p:ph type="sldNum" sz="quarter" idx="12"/>
          </p:nvPr>
        </p:nvSpPr>
        <p:spPr/>
        <p:txBody>
          <a:bodyPr/>
          <a:lstStyle/>
          <a:p>
            <a:fld id="{E7EEB410-78F9-44DA-87F2-EB3D7FB01EBE}" type="slidenum">
              <a:rPr lang="fr-FR" smtClean="0"/>
              <a:pPr/>
              <a:t>47</a:t>
            </a:fld>
            <a:endParaRPr lang="fr-F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03512" y="332656"/>
            <a:ext cx="8784976" cy="6264696"/>
          </a:xfrm>
        </p:spPr>
        <p:txBody>
          <a:bodyPr>
            <a:normAutofit/>
          </a:bodyPr>
          <a:lstStyle/>
          <a:p>
            <a:pPr>
              <a:spcAft>
                <a:spcPts val="1200"/>
              </a:spcAft>
              <a:buNone/>
            </a:pPr>
            <a:r>
              <a:rPr lang="fr-FR" b="1" dirty="0"/>
              <a:t>3.5 – Budgétisation d’un projet </a:t>
            </a:r>
            <a:endParaRPr lang="fr-FR" dirty="0"/>
          </a:p>
          <a:p>
            <a:pPr>
              <a:buNone/>
            </a:pPr>
            <a:r>
              <a:rPr lang="fr-FR" dirty="0"/>
              <a:t>L’établissement du budget d’un projet se fait en tenant compte d’une part, des ressources humaines et financières et d’autre part, des coûts financiers (taux d’intérêts liés au remboursement des prêts et des créances)</a:t>
            </a:r>
          </a:p>
          <a:p>
            <a:pPr>
              <a:buNone/>
            </a:pPr>
            <a:r>
              <a:rPr lang="fr-FR" b="1" i="1" dirty="0"/>
              <a:t>3.5.1 - Evaluation du coût du projet</a:t>
            </a:r>
            <a:endParaRPr lang="fr-FR" dirty="0"/>
          </a:p>
          <a:p>
            <a:r>
              <a:rPr lang="fr-FR" dirty="0"/>
              <a:t>Le </a:t>
            </a:r>
            <a:r>
              <a:rPr lang="fr-FR" b="1" dirty="0"/>
              <a:t>coût du projet</a:t>
            </a:r>
            <a:r>
              <a:rPr lang="fr-FR" dirty="0"/>
              <a:t> est la somme des coûts :</a:t>
            </a:r>
          </a:p>
          <a:p>
            <a:pPr lvl="0"/>
            <a:r>
              <a:rPr lang="fr-FR" dirty="0"/>
              <a:t>des </a:t>
            </a:r>
            <a:r>
              <a:rPr lang="fr-FR" b="1" dirty="0"/>
              <a:t>ressources humaines</a:t>
            </a:r>
            <a:r>
              <a:rPr lang="fr-FR" dirty="0"/>
              <a:t> du projet </a:t>
            </a:r>
          </a:p>
          <a:p>
            <a:pPr lvl="0"/>
            <a:r>
              <a:rPr lang="fr-FR" dirty="0"/>
              <a:t>des </a:t>
            </a:r>
            <a:r>
              <a:rPr lang="fr-FR" b="1" dirty="0"/>
              <a:t>ressources matérielles</a:t>
            </a:r>
            <a:r>
              <a:rPr lang="fr-FR" dirty="0"/>
              <a:t> et logicielles du projet </a:t>
            </a:r>
          </a:p>
          <a:p>
            <a:pPr lvl="0"/>
            <a:r>
              <a:rPr lang="fr-FR" dirty="0"/>
              <a:t>financiers (des taux d’intérêts liés au remboursement des prêts et des créances)</a:t>
            </a:r>
          </a:p>
          <a:p>
            <a:r>
              <a:rPr lang="fr-FR" dirty="0"/>
              <a:t>Ce coût dépend évidemment de la durée du projet</a:t>
            </a:r>
          </a:p>
          <a:p>
            <a:pPr>
              <a:buNone/>
            </a:pPr>
            <a:endParaRPr lang="fr-FR" dirty="0"/>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48</a:t>
            </a:fld>
            <a:endParaRPr lang="fr-F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75520" y="188640"/>
            <a:ext cx="8712968" cy="6480720"/>
          </a:xfrm>
        </p:spPr>
        <p:txBody>
          <a:bodyPr>
            <a:normAutofit/>
          </a:bodyPr>
          <a:lstStyle/>
          <a:p>
            <a:pPr>
              <a:buNone/>
            </a:pPr>
            <a:r>
              <a:rPr lang="fr-FR" b="1" dirty="0"/>
              <a:t>3.5 – Budgétisation d’un projet </a:t>
            </a:r>
            <a:endParaRPr lang="fr-FR" dirty="0"/>
          </a:p>
          <a:p>
            <a:pPr>
              <a:spcAft>
                <a:spcPts val="1200"/>
              </a:spcAft>
              <a:buNone/>
            </a:pPr>
            <a:r>
              <a:rPr lang="fr-FR" dirty="0"/>
              <a:t>L’établissement du budget d’un projet se fait en tenant compte d’une part, des ressources humaines et financières et d’autre part, des coûts financiers (taux d’intérêts liés au remboursement des prêts et des créances)</a:t>
            </a:r>
          </a:p>
          <a:p>
            <a:pPr>
              <a:buNone/>
            </a:pPr>
            <a:r>
              <a:rPr lang="fr-FR" b="1" i="1" dirty="0"/>
              <a:t>3.5.1 - Evaluation du coût du projet</a:t>
            </a:r>
            <a:endParaRPr lang="fr-FR" dirty="0"/>
          </a:p>
          <a:p>
            <a:pPr>
              <a:buNone/>
            </a:pPr>
            <a:r>
              <a:rPr lang="fr-FR" dirty="0"/>
              <a:t>Le </a:t>
            </a:r>
            <a:r>
              <a:rPr lang="fr-FR" b="1" dirty="0"/>
              <a:t>coût du projet</a:t>
            </a:r>
            <a:r>
              <a:rPr lang="fr-FR" dirty="0"/>
              <a:t> est la somme des coûts :</a:t>
            </a:r>
          </a:p>
          <a:p>
            <a:pPr lvl="0"/>
            <a:r>
              <a:rPr lang="fr-FR" dirty="0"/>
              <a:t>des </a:t>
            </a:r>
            <a:r>
              <a:rPr lang="fr-FR" b="1" dirty="0"/>
              <a:t>ressources humaines</a:t>
            </a:r>
            <a:r>
              <a:rPr lang="fr-FR" dirty="0"/>
              <a:t> du projet </a:t>
            </a:r>
          </a:p>
          <a:p>
            <a:pPr lvl="0"/>
            <a:r>
              <a:rPr lang="fr-FR" dirty="0"/>
              <a:t>des </a:t>
            </a:r>
            <a:r>
              <a:rPr lang="fr-FR" b="1" dirty="0"/>
              <a:t>ressources matérielles</a:t>
            </a:r>
            <a:r>
              <a:rPr lang="fr-FR" dirty="0"/>
              <a:t> et logicielles du projet </a:t>
            </a:r>
          </a:p>
          <a:p>
            <a:pPr lvl="0"/>
            <a:r>
              <a:rPr lang="fr-FR" dirty="0"/>
              <a:t>financiers (des taux d’intérêts liés au remboursement des prêts et des créances)</a:t>
            </a:r>
          </a:p>
          <a:p>
            <a:pPr>
              <a:buNone/>
            </a:pPr>
            <a:r>
              <a:rPr lang="fr-FR" b="1" dirty="0">
                <a:solidFill>
                  <a:srgbClr val="FF0000"/>
                </a:solidFill>
              </a:rPr>
              <a:t>Ce coût dépend évidemment de la durée du projet</a:t>
            </a:r>
          </a:p>
          <a:p>
            <a:endParaRPr lang="fr-FR" dirty="0"/>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49</a:t>
            </a:fld>
            <a:endParaRPr lang="fr-F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03512" y="188640"/>
            <a:ext cx="8784976" cy="576064"/>
          </a:xfrm>
        </p:spPr>
        <p:txBody>
          <a:bodyPr>
            <a:noAutofit/>
          </a:bodyPr>
          <a:lstStyle/>
          <a:p>
            <a:br>
              <a:rPr lang="fr-FR" sz="3200" b="1" dirty="0"/>
            </a:br>
            <a:r>
              <a:rPr lang="fr-FR" sz="3200" b="1" dirty="0"/>
              <a:t>I – IDENTIFICATION ET DEFINITION DES CONCEPTS</a:t>
            </a:r>
            <a:br>
              <a:rPr lang="fr-FR" sz="3200" b="1" dirty="0"/>
            </a:br>
            <a:endParaRPr lang="fr-FR" sz="3200" dirty="0"/>
          </a:p>
        </p:txBody>
      </p:sp>
      <p:sp>
        <p:nvSpPr>
          <p:cNvPr id="3" name="Espace réservé du contenu 2"/>
          <p:cNvSpPr>
            <a:spLocks noGrp="1"/>
          </p:cNvSpPr>
          <p:nvPr>
            <p:ph idx="1"/>
          </p:nvPr>
        </p:nvSpPr>
        <p:spPr>
          <a:xfrm>
            <a:off x="1703512" y="1340768"/>
            <a:ext cx="8784976" cy="5256584"/>
          </a:xfrm>
        </p:spPr>
        <p:txBody>
          <a:bodyPr>
            <a:normAutofit fontScale="70000" lnSpcReduction="20000"/>
          </a:bodyPr>
          <a:lstStyle/>
          <a:p>
            <a:pPr>
              <a:lnSpc>
                <a:spcPct val="120000"/>
              </a:lnSpc>
              <a:buNone/>
            </a:pPr>
            <a:r>
              <a:rPr lang="fr-FR" sz="4000" b="1" dirty="0"/>
              <a:t>1.1 – Identification des concepts</a:t>
            </a:r>
            <a:endParaRPr lang="fr-FR" sz="4000" dirty="0"/>
          </a:p>
          <a:p>
            <a:pPr>
              <a:lnSpc>
                <a:spcPct val="120000"/>
              </a:lnSpc>
              <a:spcAft>
                <a:spcPts val="600"/>
              </a:spcAft>
              <a:buNone/>
            </a:pPr>
            <a:r>
              <a:rPr lang="fr-FR" dirty="0"/>
              <a:t> Projet, promoteur, objectifs, contexte, justification, durée, résultats, organisation, ressources, besoins, impact, cadre logique, risques, gestion de risques, stratégie, annexe, etc.</a:t>
            </a:r>
          </a:p>
          <a:p>
            <a:pPr>
              <a:lnSpc>
                <a:spcPct val="120000"/>
              </a:lnSpc>
              <a:buNone/>
            </a:pPr>
            <a:r>
              <a:rPr lang="fr-FR" sz="4000" dirty="0"/>
              <a:t> </a:t>
            </a:r>
            <a:r>
              <a:rPr lang="fr-FR" sz="4000" b="1" dirty="0"/>
              <a:t>2.2 – Définition des concepts</a:t>
            </a:r>
            <a:r>
              <a:rPr lang="fr-FR" b="1" dirty="0"/>
              <a:t> </a:t>
            </a:r>
            <a:endParaRPr lang="fr-FR" dirty="0"/>
          </a:p>
          <a:p>
            <a:pPr>
              <a:lnSpc>
                <a:spcPct val="120000"/>
              </a:lnSpc>
              <a:buNone/>
            </a:pPr>
            <a:r>
              <a:rPr lang="fr-FR" b="1" i="1" dirty="0"/>
              <a:t>Le Projet</a:t>
            </a:r>
            <a:r>
              <a:rPr lang="fr-FR" b="1" dirty="0"/>
              <a:t> </a:t>
            </a:r>
            <a:r>
              <a:rPr lang="fr-FR" dirty="0"/>
              <a:t>est d’abord ce que l’on a l’intention de faire. Il est aussi </a:t>
            </a:r>
            <a:r>
              <a:rPr lang="fr-FR" b="1" i="1" dirty="0"/>
              <a:t>‘’Ensemble d’actions ou d’activités mises en œuvre pour une période donnée, dans un espace donné, selon une démarche cohérente, visant à corriger ou/et améliorer une situation avec des ressources bien déterminées’’</a:t>
            </a:r>
            <a:r>
              <a:rPr lang="fr-FR" dirty="0"/>
              <a:t>.</a:t>
            </a:r>
          </a:p>
          <a:p>
            <a:pPr>
              <a:lnSpc>
                <a:spcPct val="120000"/>
              </a:lnSpc>
              <a:buNone/>
            </a:pPr>
            <a:r>
              <a:rPr lang="fr-FR" dirty="0"/>
              <a:t>Par la réalisation d’un projet, on vise donc à atteindre un objectif. On recherche des avantages en vue de satisfaire des besoins apparus à un moment donné et dans une situation donnée. De fait, tout projet nécessite des moyens financiers, humains et matériels.</a:t>
            </a:r>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5</a:t>
            </a:fld>
            <a:endParaRPr lang="fr-F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03512" y="188640"/>
            <a:ext cx="8784976" cy="6480720"/>
          </a:xfrm>
        </p:spPr>
        <p:txBody>
          <a:bodyPr>
            <a:normAutofit/>
          </a:bodyPr>
          <a:lstStyle/>
          <a:p>
            <a:pPr>
              <a:spcAft>
                <a:spcPts val="1200"/>
              </a:spcAft>
              <a:buNone/>
            </a:pPr>
            <a:r>
              <a:rPr lang="fr-FR" b="1" cap="all" dirty="0"/>
              <a:t>IV - Pilotage du projet</a:t>
            </a:r>
            <a:endParaRPr lang="fr-FR" dirty="0"/>
          </a:p>
          <a:p>
            <a:r>
              <a:rPr lang="fr-FR" dirty="0"/>
              <a:t>Une fois le projet budgété, organisé et planifié, le projet démarre. Au cours du projet, le pilotage va permettre de comparer ‘’le réalisé’’ avec le prévisionnel, éventuellement de réviser les plannings et les charges.</a:t>
            </a:r>
          </a:p>
          <a:p>
            <a:r>
              <a:rPr lang="fr-FR" dirty="0"/>
              <a:t>Quelle que soit l’envergure du projet, chaque responsable ne bénéficie pas du recul et du temps suffisants pour mesurer l’impact de ses décisions, le pilotage permet d’assurer un suivi fiable du projet grâce à l’obtention d’une vue d’ensemble sur le projet, de mesurer précisément l’avancement du projet, de valider les dates jalons et de prendre les bonnes décisions en cas de difficulté.</a:t>
            </a:r>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50</a:t>
            </a:fld>
            <a:endParaRPr lang="fr-F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75520" y="188640"/>
            <a:ext cx="8712968" cy="6480720"/>
          </a:xfrm>
        </p:spPr>
        <p:txBody>
          <a:bodyPr>
            <a:normAutofit fontScale="92500"/>
          </a:bodyPr>
          <a:lstStyle/>
          <a:p>
            <a:pPr>
              <a:spcAft>
                <a:spcPts val="1200"/>
              </a:spcAft>
              <a:buNone/>
            </a:pPr>
            <a:r>
              <a:rPr lang="fr-FR" b="1" dirty="0"/>
              <a:t>4.1 - Suivi des ressources</a:t>
            </a:r>
          </a:p>
          <a:p>
            <a:pPr>
              <a:spcAft>
                <a:spcPts val="1200"/>
              </a:spcAft>
              <a:buNone/>
            </a:pPr>
            <a:r>
              <a:rPr lang="fr-FR" dirty="0"/>
              <a:t>Le pilotage efficace des ressources humaines et matérielles est indispensable à la réussite du projet. Une équipe organisée, bien suivie au cours du projet, complémentaire, et motivée contribue à la réussite du projet.</a:t>
            </a:r>
          </a:p>
          <a:p>
            <a:pPr>
              <a:spcAft>
                <a:spcPts val="1200"/>
              </a:spcAft>
              <a:buNone/>
            </a:pPr>
            <a:endParaRPr lang="fr-FR" dirty="0"/>
          </a:p>
          <a:p>
            <a:pPr>
              <a:spcAft>
                <a:spcPts val="600"/>
              </a:spcAft>
              <a:buNone/>
            </a:pPr>
            <a:r>
              <a:rPr lang="fr-FR" b="1" i="1" dirty="0"/>
              <a:t>4.1.2 - La (délicate) gestion des ressources humaines</a:t>
            </a:r>
            <a:endParaRPr lang="fr-FR" b="1" dirty="0"/>
          </a:p>
          <a:p>
            <a:pPr>
              <a:spcAft>
                <a:spcPts val="600"/>
              </a:spcAft>
            </a:pPr>
            <a:r>
              <a:rPr lang="fr-FR" dirty="0"/>
              <a:t>Un des risques des projets de longue durée est le ‘’</a:t>
            </a:r>
            <a:r>
              <a:rPr lang="fr-FR" b="1" dirty="0"/>
              <a:t>turnover</a:t>
            </a:r>
            <a:r>
              <a:rPr lang="fr-FR" dirty="0"/>
              <a:t>’’ des personnes travaillant sur le projet à cause des démissions, des départs en congé maternité ou en congé maladie prolongé…</a:t>
            </a:r>
          </a:p>
          <a:p>
            <a:pPr>
              <a:spcAft>
                <a:spcPts val="1200"/>
              </a:spcAft>
            </a:pPr>
            <a:r>
              <a:rPr lang="fr-FR" dirty="0"/>
              <a:t> Pour éviter le turnover important des ressources humaines du projet lié à la </a:t>
            </a:r>
            <a:r>
              <a:rPr lang="fr-FR" b="1" dirty="0"/>
              <a:t>démotivation</a:t>
            </a:r>
            <a:r>
              <a:rPr lang="fr-FR" dirty="0"/>
              <a:t>, les prévisions de charge de travail pour chaque tâche doivent être évaluées au plus juste. </a:t>
            </a:r>
          </a:p>
        </p:txBody>
      </p:sp>
      <p:sp>
        <p:nvSpPr>
          <p:cNvPr id="4" name="Flèche vers le bas 3"/>
          <p:cNvSpPr/>
          <p:nvPr/>
        </p:nvSpPr>
        <p:spPr>
          <a:xfrm>
            <a:off x="5663952" y="2204864"/>
            <a:ext cx="648072"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Espace réservé du numéro de diapositive 4"/>
          <p:cNvSpPr>
            <a:spLocks noGrp="1"/>
          </p:cNvSpPr>
          <p:nvPr>
            <p:ph type="sldNum" sz="quarter" idx="12"/>
          </p:nvPr>
        </p:nvSpPr>
        <p:spPr/>
        <p:txBody>
          <a:bodyPr/>
          <a:lstStyle/>
          <a:p>
            <a:fld id="{E7EEB410-78F9-44DA-87F2-EB3D7FB01EBE}" type="slidenum">
              <a:rPr lang="fr-FR" smtClean="0"/>
              <a:pPr/>
              <a:t>51</a:t>
            </a:fld>
            <a:endParaRPr lang="fr-F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03512" y="0"/>
            <a:ext cx="8784976" cy="6858000"/>
          </a:xfrm>
        </p:spPr>
        <p:txBody>
          <a:bodyPr>
            <a:normAutofit fontScale="92500"/>
          </a:bodyPr>
          <a:lstStyle/>
          <a:p>
            <a:pPr>
              <a:spcAft>
                <a:spcPts val="1200"/>
              </a:spcAft>
              <a:buNone/>
            </a:pPr>
            <a:r>
              <a:rPr lang="fr-FR" b="1" i="1" dirty="0"/>
              <a:t>4.1.3 - Le climat, l'ambiance de travail</a:t>
            </a:r>
          </a:p>
          <a:p>
            <a:pPr>
              <a:spcAft>
                <a:spcPts val="1200"/>
              </a:spcAft>
              <a:buNone/>
            </a:pPr>
            <a:r>
              <a:rPr lang="fr-FR" dirty="0">
                <a:solidFill>
                  <a:srgbClr val="FF0000"/>
                </a:solidFill>
              </a:rPr>
              <a:t>Le </a:t>
            </a:r>
            <a:r>
              <a:rPr lang="fr-FR" b="1" dirty="0">
                <a:solidFill>
                  <a:srgbClr val="FF0000"/>
                </a:solidFill>
              </a:rPr>
              <a:t>climat général</a:t>
            </a:r>
            <a:r>
              <a:rPr lang="fr-FR" dirty="0">
                <a:solidFill>
                  <a:srgbClr val="FF0000"/>
                </a:solidFill>
              </a:rPr>
              <a:t> dans l’équipe projet joue aussi un rôle majeur dans la motivation et l’implication des ressources du projet</a:t>
            </a:r>
          </a:p>
          <a:p>
            <a:pPr>
              <a:spcAft>
                <a:spcPts val="1200"/>
              </a:spcAft>
              <a:buNone/>
            </a:pPr>
            <a:r>
              <a:rPr lang="fr-FR" b="1" dirty="0"/>
              <a:t>4.1.4 - Le suivi des ressources humaines</a:t>
            </a:r>
          </a:p>
          <a:p>
            <a:pPr>
              <a:spcAft>
                <a:spcPts val="1200"/>
              </a:spcAft>
              <a:buNone/>
            </a:pPr>
            <a:r>
              <a:rPr lang="fr-FR" dirty="0"/>
              <a:t>Après la détermination des équipes projet, il faut suivre au cours du projet le maintien de la </a:t>
            </a:r>
            <a:r>
              <a:rPr lang="fr-FR" b="1" dirty="0"/>
              <a:t>correspondance entre les ressources et les besoins éventuellement réévalués</a:t>
            </a:r>
            <a:r>
              <a:rPr lang="fr-FR" dirty="0"/>
              <a:t>.</a:t>
            </a:r>
          </a:p>
          <a:p>
            <a:pPr>
              <a:spcAft>
                <a:spcPts val="1200"/>
              </a:spcAft>
            </a:pPr>
            <a:r>
              <a:rPr lang="fr-FR" dirty="0"/>
              <a:t> Le </a:t>
            </a:r>
            <a:r>
              <a:rPr lang="fr-FR" b="1" dirty="0"/>
              <a:t>pilotage</a:t>
            </a:r>
            <a:r>
              <a:rPr lang="fr-FR" dirty="0"/>
              <a:t> consiste alors à suivre l’adéquation des prévisions à la réalité et, éventuellement, réévaluer les besoins en terme de ressources et les profils de compétence requis. Le but est toujours d’optimiser l’affectation des ressources.</a:t>
            </a:r>
          </a:p>
          <a:p>
            <a:pPr>
              <a:spcAft>
                <a:spcPts val="1200"/>
              </a:spcAft>
            </a:pPr>
            <a:r>
              <a:rPr lang="fr-FR" dirty="0"/>
              <a:t>Les outils de suivi des ressources sur le projet sont les plans de charge qui montrent l’affectation des personnes en nombre de jours sur une tâche donnée.</a:t>
            </a:r>
          </a:p>
          <a:p>
            <a:endParaRPr lang="fr-FR" dirty="0"/>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52</a:t>
            </a:fld>
            <a:endParaRPr lang="fr-F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75520" y="260648"/>
            <a:ext cx="8640960" cy="6597352"/>
          </a:xfrm>
        </p:spPr>
        <p:txBody>
          <a:bodyPr>
            <a:normAutofit lnSpcReduction="10000"/>
          </a:bodyPr>
          <a:lstStyle/>
          <a:p>
            <a:pPr>
              <a:spcAft>
                <a:spcPts val="1200"/>
              </a:spcAft>
              <a:buNone/>
            </a:pPr>
            <a:r>
              <a:rPr lang="fr-FR" sz="4100" b="1" dirty="0">
                <a:solidFill>
                  <a:srgbClr val="FF0000"/>
                </a:solidFill>
              </a:rPr>
              <a:t>Le Plan de charges </a:t>
            </a:r>
          </a:p>
          <a:p>
            <a:pPr>
              <a:spcAft>
                <a:spcPts val="600"/>
              </a:spcAft>
              <a:buNone/>
            </a:pPr>
            <a:r>
              <a:rPr lang="fr-FR" dirty="0"/>
              <a:t>Il permet de présenter pour chaque mois combien de jours homme ont été utilisés. </a:t>
            </a:r>
          </a:p>
          <a:p>
            <a:pPr>
              <a:spcAft>
                <a:spcPts val="600"/>
              </a:spcAft>
            </a:pPr>
            <a:r>
              <a:rPr lang="fr-FR" dirty="0"/>
              <a:t> Le </a:t>
            </a:r>
            <a:r>
              <a:rPr lang="fr-FR" b="1" dirty="0"/>
              <a:t>nombre d’hommes-jours (h/j)</a:t>
            </a:r>
            <a:r>
              <a:rPr lang="fr-FR" dirty="0"/>
              <a:t> correspond au nombre d’hommes et de journées nécessaires pour accomplir la charge de travail liée à une charge donnée. La charge de travail totale liée à une tâche peut s’exprimer en ETP (Equivalent Temps Plein), c’est à dire en nombre de h/j.</a:t>
            </a:r>
          </a:p>
          <a:p>
            <a:r>
              <a:rPr lang="fr-FR" dirty="0"/>
              <a:t>Il faut évaluer les besoins en h/j, c-à-dire combien de ressources humaines et de temps sont nécessaires pour accomplir une tâche. Par exemple, la charge de travail nécessaire pour effectuer la tâche A s’élevant à 20 h/j (ou 20 ETP) correspond à 1 homme travaillant à temps plein sur 20 jours ou 2 hommes travaillant à temps plein pendant dix jours…</a:t>
            </a:r>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53</a:t>
            </a:fld>
            <a:endParaRPr lang="fr-F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75520" y="332656"/>
            <a:ext cx="8712968" cy="6336704"/>
          </a:xfrm>
        </p:spPr>
        <p:txBody>
          <a:bodyPr>
            <a:normAutofit/>
          </a:bodyPr>
          <a:lstStyle/>
          <a:p>
            <a:pPr>
              <a:spcAft>
                <a:spcPts val="1800"/>
              </a:spcAft>
              <a:buNone/>
            </a:pPr>
            <a:r>
              <a:rPr lang="fr-FR" b="1" dirty="0"/>
              <a:t>4.1.5 - Le suivi des ressources matérielles</a:t>
            </a:r>
          </a:p>
          <a:p>
            <a:pPr>
              <a:spcAft>
                <a:spcPts val="1800"/>
              </a:spcAft>
              <a:buNone/>
            </a:pPr>
            <a:r>
              <a:rPr lang="fr-FR" dirty="0"/>
              <a:t>Au cours du projet, les besoins en ressources matérielles peuvent évoluer et il faut pouvoir répondre rapidement à de nouveaux besoins et gérer les risques liés à d’éventuelles indisponibilités.  </a:t>
            </a:r>
          </a:p>
          <a:p>
            <a:pPr>
              <a:spcAft>
                <a:spcPts val="1800"/>
              </a:spcAft>
              <a:buNone/>
            </a:pPr>
            <a:r>
              <a:rPr lang="fr-FR" b="1" dirty="0">
                <a:solidFill>
                  <a:srgbClr val="FF0000"/>
                </a:solidFill>
              </a:rPr>
              <a:t>L’indisponibilité d’un environnement informatique est par exemple un facteur bloquant qu’il faut savoir gérer.</a:t>
            </a:r>
          </a:p>
          <a:p>
            <a:endParaRPr lang="fr-FR" dirty="0"/>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54</a:t>
            </a:fld>
            <a:endParaRPr lang="fr-F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75520" y="188640"/>
            <a:ext cx="8712968" cy="6480720"/>
          </a:xfrm>
        </p:spPr>
        <p:txBody>
          <a:bodyPr>
            <a:normAutofit/>
          </a:bodyPr>
          <a:lstStyle/>
          <a:p>
            <a:pPr>
              <a:spcAft>
                <a:spcPts val="1200"/>
              </a:spcAft>
              <a:buNone/>
            </a:pPr>
            <a:r>
              <a:rPr lang="fr-FR" b="1" cap="all" dirty="0"/>
              <a:t>V - Indicateurs de pilotage</a:t>
            </a:r>
            <a:endParaRPr lang="fr-FR" b="1" dirty="0"/>
          </a:p>
          <a:p>
            <a:pPr>
              <a:buNone/>
            </a:pPr>
            <a:r>
              <a:rPr lang="fr-FR" b="1" dirty="0"/>
              <a:t>5.1 - La notion d’indicateur</a:t>
            </a:r>
          </a:p>
          <a:p>
            <a:r>
              <a:rPr lang="fr-FR" dirty="0"/>
              <a:t>Tout projet implique la détermination d’indicateurs de pilotage du projet qui sont des outils de navigation et de décision. Ils permettent de mesurer une situation ou un risque, de donner une alerte ou au contraire de signifier l'avancement correct du projet. Le choix des indicateurs dépend des objectifs du projet.</a:t>
            </a:r>
          </a:p>
          <a:p>
            <a:r>
              <a:rPr lang="fr-FR" dirty="0"/>
              <a:t> Les indicateurs de pilotage peuvent être regroupés sous la forme d'un </a:t>
            </a:r>
            <a:r>
              <a:rPr lang="fr-FR" b="1" dirty="0"/>
              <a:t>tableau de bord</a:t>
            </a:r>
            <a:r>
              <a:rPr lang="fr-FR" dirty="0"/>
              <a:t>, véritable outil de gestion des responsables du projet. Les tableaux de bord sont aussi souvent nommés "</a:t>
            </a:r>
            <a:r>
              <a:rPr lang="fr-FR" b="1" dirty="0"/>
              <a:t>scoreboards</a:t>
            </a:r>
            <a:r>
              <a:rPr lang="fr-FR" dirty="0"/>
              <a:t>".</a:t>
            </a:r>
          </a:p>
          <a:p>
            <a:pPr>
              <a:buNone/>
            </a:pPr>
            <a:endParaRPr lang="fr-FR" dirty="0"/>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55</a:t>
            </a:fld>
            <a:endParaRPr lang="fr-F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03512" y="188640"/>
            <a:ext cx="8712968" cy="6408712"/>
          </a:xfrm>
        </p:spPr>
        <p:txBody>
          <a:bodyPr>
            <a:normAutofit fontScale="92500" lnSpcReduction="20000"/>
          </a:bodyPr>
          <a:lstStyle/>
          <a:p>
            <a:pPr>
              <a:spcAft>
                <a:spcPts val="1200"/>
              </a:spcAft>
              <a:buNone/>
            </a:pPr>
            <a:r>
              <a:rPr lang="fr-FR" b="1" dirty="0"/>
              <a:t>5.2 - Exemples d’indicateurs de pilotage d’un projet (en cours d’exécution)</a:t>
            </a:r>
          </a:p>
          <a:p>
            <a:pPr>
              <a:buNone/>
            </a:pPr>
            <a:r>
              <a:rPr lang="fr-FR" dirty="0"/>
              <a:t>Voici quelques indicateurs que l'on peut trouver sur un tableau de bord lorsqu’on exécute un projet : </a:t>
            </a:r>
          </a:p>
          <a:p>
            <a:pPr lvl="0"/>
            <a:r>
              <a:rPr lang="fr-FR" dirty="0"/>
              <a:t>Utilisation des ressources (en %) </a:t>
            </a:r>
          </a:p>
          <a:p>
            <a:pPr lvl="0"/>
            <a:r>
              <a:rPr lang="fr-FR" dirty="0"/>
              <a:t>Tâches réalisées/tâches planifiées </a:t>
            </a:r>
          </a:p>
          <a:p>
            <a:pPr lvl="0"/>
            <a:r>
              <a:rPr lang="fr-FR" dirty="0"/>
              <a:t>Jalons </a:t>
            </a:r>
          </a:p>
          <a:p>
            <a:pPr lvl="0"/>
            <a:r>
              <a:rPr lang="fr-FR" dirty="0"/>
              <a:t>Date de fin initiale </a:t>
            </a:r>
          </a:p>
          <a:p>
            <a:pPr lvl="0"/>
            <a:r>
              <a:rPr lang="fr-FR" dirty="0"/>
              <a:t>Date de fin finale </a:t>
            </a:r>
          </a:p>
          <a:p>
            <a:pPr lvl="0"/>
            <a:r>
              <a:rPr lang="fr-FR" dirty="0"/>
              <a:t>Avancement en délai (%) </a:t>
            </a:r>
          </a:p>
          <a:p>
            <a:pPr lvl="0"/>
            <a:r>
              <a:rPr lang="fr-FR" dirty="0"/>
              <a:t>Nombre de tâches terminées par rapport au nombre de tâches prévues </a:t>
            </a:r>
          </a:p>
          <a:p>
            <a:pPr lvl="0"/>
            <a:r>
              <a:rPr lang="fr-FR" dirty="0"/>
              <a:t>Nombre de changements </a:t>
            </a:r>
          </a:p>
          <a:p>
            <a:pPr>
              <a:spcAft>
                <a:spcPts val="2400"/>
              </a:spcAft>
            </a:pPr>
            <a:r>
              <a:rPr lang="fr-FR" dirty="0"/>
              <a:t>Nombre de risques gérés</a:t>
            </a:r>
          </a:p>
          <a:p>
            <a:pPr>
              <a:buNone/>
            </a:pPr>
            <a:r>
              <a:rPr lang="fr-FR" b="1" dirty="0">
                <a:solidFill>
                  <a:srgbClr val="FF0000"/>
                </a:solidFill>
              </a:rPr>
              <a:t>NB : Des indicateurs spécifiques au projet doivent être établis.</a:t>
            </a:r>
          </a:p>
          <a:p>
            <a:pPr>
              <a:buNone/>
            </a:pPr>
            <a:endParaRPr lang="fr-FR" dirty="0"/>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56</a:t>
            </a:fld>
            <a:endParaRPr lang="fr-F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03512" y="188640"/>
            <a:ext cx="8784976" cy="6480720"/>
          </a:xfrm>
        </p:spPr>
        <p:txBody>
          <a:bodyPr>
            <a:noAutofit/>
          </a:bodyPr>
          <a:lstStyle/>
          <a:p>
            <a:pPr>
              <a:spcBef>
                <a:spcPts val="0"/>
              </a:spcBef>
              <a:spcAft>
                <a:spcPts val="1800"/>
              </a:spcAft>
              <a:buNone/>
            </a:pPr>
            <a:r>
              <a:rPr lang="fr-FR" b="1" cap="all" dirty="0"/>
              <a:t>VI - Gestion de la communication du projet</a:t>
            </a:r>
          </a:p>
          <a:p>
            <a:pPr>
              <a:spcBef>
                <a:spcPts val="0"/>
              </a:spcBef>
              <a:spcAft>
                <a:spcPts val="1800"/>
              </a:spcAft>
              <a:buNone/>
            </a:pPr>
            <a:r>
              <a:rPr lang="fr-FR" dirty="0"/>
              <a:t>Le management de la communication du projet consiste à déterminer qui a besoin de quelle information, quand et sous quelle forme la lui remettre.</a:t>
            </a:r>
          </a:p>
          <a:p>
            <a:pPr>
              <a:spcBef>
                <a:spcPts val="0"/>
              </a:spcBef>
              <a:spcAft>
                <a:spcPts val="1800"/>
              </a:spcAft>
              <a:buNone/>
            </a:pPr>
            <a:r>
              <a:rPr lang="fr-FR" b="1" dirty="0"/>
              <a:t>6.1 - Plan de communication</a:t>
            </a:r>
            <a:endParaRPr lang="fr-FR" dirty="0"/>
          </a:p>
          <a:p>
            <a:pPr>
              <a:spcBef>
                <a:spcPts val="0"/>
              </a:spcBef>
              <a:spcAft>
                <a:spcPts val="1800"/>
              </a:spcAft>
              <a:buNone/>
            </a:pPr>
            <a:r>
              <a:rPr lang="fr-FR" dirty="0"/>
              <a:t>Les besoins en information et les méthodes de diffusion varient considérablement. La planification des communications doit être incluse dans la planification globale du projet. Il faut déterminer la </a:t>
            </a:r>
            <a:r>
              <a:rPr lang="fr-FR" b="1" dirty="0"/>
              <a:t>fréquence</a:t>
            </a:r>
            <a:r>
              <a:rPr lang="fr-FR" dirty="0"/>
              <a:t> nécessaire </a:t>
            </a:r>
            <a:r>
              <a:rPr lang="fr-FR" b="1" dirty="0"/>
              <a:t>des réunions</a:t>
            </a:r>
            <a:r>
              <a:rPr lang="fr-FR" dirty="0"/>
              <a:t>. Pour obtenir une communication projet efficace, il faut évaluer : </a:t>
            </a:r>
          </a:p>
          <a:p>
            <a:pPr>
              <a:spcBef>
                <a:spcPts val="0"/>
              </a:spcBef>
              <a:spcAft>
                <a:spcPts val="1800"/>
              </a:spcAft>
            </a:pPr>
            <a:r>
              <a:rPr lang="fr-FR" dirty="0"/>
              <a:t>Les </a:t>
            </a:r>
            <a:r>
              <a:rPr lang="fr-FR" b="1" dirty="0"/>
              <a:t>relations de responsabilités</a:t>
            </a:r>
            <a:r>
              <a:rPr lang="fr-FR" dirty="0"/>
              <a:t> entre parties prenantes et organisation en charge du projet</a:t>
            </a:r>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57</a:t>
            </a:fld>
            <a:endParaRPr lang="fr-F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31504" y="116632"/>
            <a:ext cx="8928992" cy="6624736"/>
          </a:xfrm>
        </p:spPr>
        <p:txBody>
          <a:bodyPr>
            <a:normAutofit/>
          </a:bodyPr>
          <a:lstStyle/>
          <a:p>
            <a:pPr>
              <a:spcBef>
                <a:spcPts val="0"/>
              </a:spcBef>
            </a:pPr>
            <a:r>
              <a:rPr lang="fr-FR" dirty="0"/>
              <a:t>Les </a:t>
            </a:r>
            <a:r>
              <a:rPr lang="fr-FR" b="1" dirty="0"/>
              <a:t>disciplines, services et spécialités</a:t>
            </a:r>
            <a:r>
              <a:rPr lang="fr-FR" dirty="0"/>
              <a:t> impliquées dans le projet </a:t>
            </a:r>
          </a:p>
          <a:p>
            <a:pPr>
              <a:spcBef>
                <a:spcPts val="0"/>
              </a:spcBef>
            </a:pPr>
            <a:r>
              <a:rPr lang="fr-FR" dirty="0"/>
              <a:t>L’</a:t>
            </a:r>
            <a:r>
              <a:rPr lang="fr-FR" b="1" dirty="0"/>
              <a:t>implantation géographique</a:t>
            </a:r>
            <a:r>
              <a:rPr lang="fr-FR" dirty="0"/>
              <a:t> et la mobilité géographique des acteurs du projet </a:t>
            </a:r>
          </a:p>
          <a:p>
            <a:pPr>
              <a:spcBef>
                <a:spcPts val="0"/>
              </a:spcBef>
            </a:pPr>
            <a:r>
              <a:rPr lang="fr-FR" dirty="0"/>
              <a:t>Les </a:t>
            </a:r>
            <a:r>
              <a:rPr lang="fr-FR" b="1" dirty="0"/>
              <a:t>besoins en information externe</a:t>
            </a:r>
            <a:r>
              <a:rPr lang="fr-FR" dirty="0"/>
              <a:t> (par exemple la communication avec les medias) </a:t>
            </a:r>
          </a:p>
          <a:p>
            <a:pPr>
              <a:spcBef>
                <a:spcPts val="0"/>
              </a:spcBef>
            </a:pPr>
            <a:endParaRPr lang="fr-FR" dirty="0"/>
          </a:p>
          <a:p>
            <a:pPr>
              <a:spcBef>
                <a:spcPts val="0"/>
              </a:spcBef>
              <a:spcAft>
                <a:spcPts val="1200"/>
              </a:spcAft>
              <a:buNone/>
            </a:pPr>
            <a:r>
              <a:rPr lang="fr-FR" b="1" dirty="0">
                <a:solidFill>
                  <a:srgbClr val="FF0000"/>
                </a:solidFill>
              </a:rPr>
              <a:t>Le Plan de communication, appelé aussi parfois "Plan de management de la communication" est un document qui présente :</a:t>
            </a:r>
          </a:p>
          <a:p>
            <a:pPr>
              <a:spcBef>
                <a:spcPts val="0"/>
              </a:spcBef>
            </a:pPr>
            <a:r>
              <a:rPr lang="fr-FR" dirty="0"/>
              <a:t>les méthodes utilisées pour </a:t>
            </a:r>
            <a:r>
              <a:rPr lang="fr-FR" b="1" dirty="0"/>
              <a:t>collecter</a:t>
            </a:r>
            <a:r>
              <a:rPr lang="fr-FR" dirty="0"/>
              <a:t> et </a:t>
            </a:r>
            <a:r>
              <a:rPr lang="fr-FR" b="1" dirty="0"/>
              <a:t>conserver </a:t>
            </a:r>
            <a:r>
              <a:rPr lang="fr-FR" dirty="0"/>
              <a:t>différents types d’informations. </a:t>
            </a:r>
          </a:p>
          <a:p>
            <a:pPr>
              <a:spcBef>
                <a:spcPts val="0"/>
              </a:spcBef>
            </a:pPr>
            <a:r>
              <a:rPr lang="fr-FR" dirty="0"/>
              <a:t>Les </a:t>
            </a:r>
            <a:r>
              <a:rPr lang="fr-FR" b="1" dirty="0"/>
              <a:t>destinataires de l’information</a:t>
            </a:r>
            <a:r>
              <a:rPr lang="fr-FR" dirty="0"/>
              <a:t> en fonction de la nature des informations. </a:t>
            </a:r>
          </a:p>
          <a:p>
            <a:pPr marL="0" indent="0">
              <a:spcBef>
                <a:spcPts val="0"/>
              </a:spcBef>
              <a:buNone/>
            </a:pPr>
            <a:endParaRPr lang="fr-FR" dirty="0"/>
          </a:p>
          <a:p>
            <a:pPr marL="0" indent="0">
              <a:buNone/>
            </a:pPr>
            <a:endParaRPr lang="fr-FR" dirty="0"/>
          </a:p>
        </p:txBody>
      </p:sp>
      <p:sp>
        <p:nvSpPr>
          <p:cNvPr id="4" name="Slide Number Placeholder 3"/>
          <p:cNvSpPr>
            <a:spLocks noGrp="1"/>
          </p:cNvSpPr>
          <p:nvPr>
            <p:ph type="sldNum" sz="quarter" idx="12"/>
          </p:nvPr>
        </p:nvSpPr>
        <p:spPr/>
        <p:txBody>
          <a:bodyPr/>
          <a:lstStyle/>
          <a:p>
            <a:fld id="{E7EEB410-78F9-44DA-87F2-EB3D7FB01EBE}" type="slidenum">
              <a:rPr lang="fr-FR" smtClean="0"/>
              <a:pPr/>
              <a:t>58</a:t>
            </a:fld>
            <a:endParaRPr lang="fr-FR"/>
          </a:p>
        </p:txBody>
      </p:sp>
    </p:spTree>
    <p:extLst>
      <p:ext uri="{BB962C8B-B14F-4D97-AF65-F5344CB8AC3E}">
        <p14:creationId xmlns:p14="http://schemas.microsoft.com/office/powerpoint/2010/main" val="317079822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631504" y="260648"/>
            <a:ext cx="9036496" cy="6408712"/>
          </a:xfrm>
        </p:spPr>
        <p:txBody>
          <a:bodyPr>
            <a:noAutofit/>
          </a:bodyPr>
          <a:lstStyle/>
          <a:p>
            <a:pPr>
              <a:spcBef>
                <a:spcPts val="0"/>
              </a:spcBef>
              <a:spcAft>
                <a:spcPts val="1200"/>
              </a:spcAft>
            </a:pPr>
            <a:r>
              <a:rPr lang="fr-FR" dirty="0"/>
              <a:t>Une </a:t>
            </a:r>
            <a:r>
              <a:rPr lang="fr-FR" b="1" dirty="0"/>
              <a:t>description de l’information</a:t>
            </a:r>
            <a:r>
              <a:rPr lang="fr-FR" dirty="0"/>
              <a:t> à diffuser : le format, le contenu, le degré de détail, les conventions et définitions à utiliser. </a:t>
            </a:r>
          </a:p>
          <a:p>
            <a:pPr>
              <a:spcBef>
                <a:spcPts val="0"/>
              </a:spcBef>
              <a:spcAft>
                <a:spcPts val="1200"/>
              </a:spcAft>
            </a:pPr>
            <a:r>
              <a:rPr lang="fr-FR" dirty="0"/>
              <a:t>Les </a:t>
            </a:r>
            <a:r>
              <a:rPr lang="fr-FR" b="1" dirty="0"/>
              <a:t>calendriers d’émission</a:t>
            </a:r>
            <a:r>
              <a:rPr lang="fr-FR" dirty="0"/>
              <a:t> qui précisent à quel moment chaque type d’information est émis.</a:t>
            </a:r>
          </a:p>
          <a:p>
            <a:pPr>
              <a:spcBef>
                <a:spcPts val="0"/>
              </a:spcBef>
              <a:spcAft>
                <a:spcPts val="1200"/>
              </a:spcAft>
            </a:pPr>
            <a:r>
              <a:rPr lang="fr-FR" dirty="0"/>
              <a:t>Les méthodes pour </a:t>
            </a:r>
            <a:r>
              <a:rPr lang="fr-FR" b="1" dirty="0"/>
              <a:t>accéder à l’information</a:t>
            </a:r>
            <a:r>
              <a:rPr lang="fr-FR" dirty="0"/>
              <a:t> entre deux communications prévues.</a:t>
            </a:r>
          </a:p>
          <a:p>
            <a:pPr>
              <a:spcBef>
                <a:spcPts val="0"/>
              </a:spcBef>
              <a:spcAft>
                <a:spcPts val="1200"/>
              </a:spcAft>
            </a:pPr>
            <a:r>
              <a:rPr lang="fr-FR" dirty="0"/>
              <a:t>Une méthode de </a:t>
            </a:r>
            <a:r>
              <a:rPr lang="fr-FR" b="1" dirty="0"/>
              <a:t>mise à jour</a:t>
            </a:r>
            <a:r>
              <a:rPr lang="fr-FR" dirty="0"/>
              <a:t> et de redéfinition du plan de communication au cours du projet.</a:t>
            </a:r>
          </a:p>
          <a:p>
            <a:pPr>
              <a:spcBef>
                <a:spcPts val="0"/>
              </a:spcBef>
              <a:spcAft>
                <a:spcPts val="1200"/>
              </a:spcAft>
              <a:buNone/>
            </a:pPr>
            <a:r>
              <a:rPr lang="fr-FR" b="1" dirty="0">
                <a:solidFill>
                  <a:srgbClr val="0070C0"/>
                </a:solidFill>
              </a:rPr>
              <a:t>Le plan de communication peut être formalisé ou informel, peu ou très détaillé, suivant la nature du projet.</a:t>
            </a:r>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59</a:t>
            </a:fld>
            <a:endParaRPr lang="fr-F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847528" y="332656"/>
            <a:ext cx="8640960" cy="6264696"/>
          </a:xfrm>
        </p:spPr>
        <p:txBody>
          <a:bodyPr>
            <a:normAutofit/>
          </a:bodyPr>
          <a:lstStyle/>
          <a:p>
            <a:r>
              <a:rPr lang="fr-FR" b="1" i="1" dirty="0"/>
              <a:t>Promoteur</a:t>
            </a:r>
            <a:r>
              <a:rPr lang="fr-FR" dirty="0"/>
              <a:t> : personne physique ou moral initiatrice et propriétaire du projet ;</a:t>
            </a:r>
          </a:p>
          <a:p>
            <a:r>
              <a:rPr lang="fr-FR" b="1" i="1" dirty="0"/>
              <a:t>Objectifs</a:t>
            </a:r>
            <a:r>
              <a:rPr lang="fr-FR" dirty="0"/>
              <a:t> : améliorations / corrections qu’on souhaite apporter ;</a:t>
            </a:r>
          </a:p>
          <a:p>
            <a:r>
              <a:rPr lang="fr-FR" b="1" i="1" dirty="0"/>
              <a:t>Contexte</a:t>
            </a:r>
            <a:r>
              <a:rPr lang="fr-FR" dirty="0"/>
              <a:t> : ensemble des circonstances dans lesquelles s’insère un fait ;</a:t>
            </a:r>
          </a:p>
          <a:p>
            <a:r>
              <a:rPr lang="fr-FR" b="1" i="1" dirty="0"/>
              <a:t>Justification</a:t>
            </a:r>
            <a:r>
              <a:rPr lang="fr-FR" dirty="0"/>
              <a:t> : raisons pertinentes et objectives pour lesquelles le projet est conçu ou élaboré ;</a:t>
            </a:r>
          </a:p>
          <a:p>
            <a:r>
              <a:rPr lang="fr-FR" b="1" i="1" dirty="0"/>
              <a:t>Durée</a:t>
            </a:r>
            <a:r>
              <a:rPr lang="fr-FR" dirty="0"/>
              <a:t> : temps consacré à l’exécution du projet ;</a:t>
            </a:r>
          </a:p>
          <a:p>
            <a:r>
              <a:rPr lang="fr-FR" b="1" i="1" dirty="0"/>
              <a:t>Résultats</a:t>
            </a:r>
            <a:r>
              <a:rPr lang="fr-FR" i="1" dirty="0"/>
              <a:t> </a:t>
            </a:r>
            <a:r>
              <a:rPr lang="fr-FR" dirty="0"/>
              <a:t>: ce qui est obtenu à la fin du projet ;</a:t>
            </a:r>
          </a:p>
          <a:p>
            <a:r>
              <a:rPr lang="fr-FR" b="1" i="1" dirty="0"/>
              <a:t>Organisation</a:t>
            </a:r>
            <a:r>
              <a:rPr lang="fr-FR" dirty="0"/>
              <a:t> : schéma de mise en œuvre d’un projet ;</a:t>
            </a:r>
          </a:p>
          <a:p>
            <a:r>
              <a:rPr lang="fr-FR" b="1" i="1" dirty="0"/>
              <a:t>Ressources</a:t>
            </a:r>
            <a:r>
              <a:rPr lang="fr-FR" dirty="0"/>
              <a:t> : moyens humains, financiers et matériels nécessaires pour la mise en œuvre d’un projet ; </a:t>
            </a:r>
          </a:p>
          <a:p>
            <a:endParaRPr lang="fr-FR" dirty="0"/>
          </a:p>
          <a:p>
            <a:pPr>
              <a:buNone/>
            </a:pPr>
            <a:endParaRPr lang="fr-FR" dirty="0"/>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6</a:t>
            </a:fld>
            <a:endParaRPr lang="fr-F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03512" y="188640"/>
            <a:ext cx="8784976" cy="6480720"/>
          </a:xfrm>
        </p:spPr>
        <p:txBody>
          <a:bodyPr>
            <a:normAutofit/>
          </a:bodyPr>
          <a:lstStyle/>
          <a:p>
            <a:pPr>
              <a:spcAft>
                <a:spcPts val="1200"/>
              </a:spcAft>
              <a:buNone/>
            </a:pPr>
            <a:r>
              <a:rPr lang="fr-FR" b="1" dirty="0"/>
              <a:t>6.2 - Technologies et supports de communication</a:t>
            </a:r>
            <a:endParaRPr lang="fr-FR" dirty="0"/>
          </a:p>
          <a:p>
            <a:pPr>
              <a:buNone/>
            </a:pPr>
            <a:r>
              <a:rPr lang="fr-FR" b="1" dirty="0">
                <a:solidFill>
                  <a:srgbClr val="0070C0"/>
                </a:solidFill>
              </a:rPr>
              <a:t>L’obtention d’une communication efficace pendant le projet passe par le choix des outils et des supports adaptés au projet</a:t>
            </a:r>
            <a:r>
              <a:rPr lang="fr-FR" dirty="0"/>
              <a:t>. Pour ce faire, les points suivants doivent être soulevés :</a:t>
            </a:r>
          </a:p>
          <a:p>
            <a:pPr lvl="0"/>
            <a:r>
              <a:rPr lang="fr-FR" b="1" dirty="0"/>
              <a:t>L’urgence du besoin d’information</a:t>
            </a:r>
            <a:r>
              <a:rPr lang="fr-FR" dirty="0"/>
              <a:t> : le succès du projet dépend-il d’une information mise à jour régulièrement et disponible à tout moment, ou est-ce que des rapports écrits réguliers suffisent ? </a:t>
            </a:r>
          </a:p>
          <a:p>
            <a:pPr lvl="0"/>
            <a:r>
              <a:rPr lang="fr-FR" dirty="0"/>
              <a:t>La </a:t>
            </a:r>
            <a:r>
              <a:rPr lang="fr-FR" b="1" dirty="0"/>
              <a:t>technologie disponible</a:t>
            </a:r>
            <a:r>
              <a:rPr lang="fr-FR" dirty="0"/>
              <a:t> : les technologies déjà en place suffisent-elles pour communiquer ou faut-il mettre en place de nouveaux moyens de communication (Intranet, installations de logiciels de </a:t>
            </a:r>
            <a:r>
              <a:rPr lang="fr-FR" dirty="0" err="1"/>
              <a:t>télé-conférence</a:t>
            </a:r>
            <a:r>
              <a:rPr lang="fr-FR" dirty="0"/>
              <a:t>...) </a:t>
            </a:r>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60</a:t>
            </a:fld>
            <a:endParaRPr lang="fr-F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75520" y="188640"/>
            <a:ext cx="8784976" cy="6480720"/>
          </a:xfrm>
        </p:spPr>
        <p:txBody>
          <a:bodyPr>
            <a:normAutofit/>
          </a:bodyPr>
          <a:lstStyle/>
          <a:p>
            <a:pPr>
              <a:spcAft>
                <a:spcPts val="1200"/>
              </a:spcAft>
            </a:pPr>
            <a:r>
              <a:rPr lang="fr-FR" dirty="0"/>
              <a:t>Le </a:t>
            </a:r>
            <a:r>
              <a:rPr lang="fr-FR" b="1" dirty="0"/>
              <a:t>niveau de qualification</a:t>
            </a:r>
            <a:r>
              <a:rPr lang="fr-FR" dirty="0"/>
              <a:t> des parties prenantes du projet : Les systèmes de communication proposés sont-ils compatibles avec l’expérience ou le niveau de compétence des participants. </a:t>
            </a:r>
          </a:p>
          <a:p>
            <a:pPr>
              <a:spcAft>
                <a:spcPts val="1200"/>
              </a:spcAft>
            </a:pPr>
            <a:r>
              <a:rPr lang="fr-FR" dirty="0"/>
              <a:t>La </a:t>
            </a:r>
            <a:r>
              <a:rPr lang="fr-FR" b="1" dirty="0"/>
              <a:t>durée du projet</a:t>
            </a:r>
            <a:r>
              <a:rPr lang="fr-FR" dirty="0"/>
              <a:t> : Dans le cas de projets longs, il faut se demander si la technologie actuelle n’est pas susceptible d’évoluer et ne nécessite pas de mise à jour au cours du projet. </a:t>
            </a:r>
          </a:p>
          <a:p>
            <a:pPr>
              <a:buNone/>
            </a:pPr>
            <a:r>
              <a:rPr lang="fr-FR" b="1" dirty="0">
                <a:solidFill>
                  <a:srgbClr val="FF0000"/>
                </a:solidFill>
              </a:rPr>
              <a:t>Plusieurs types de communication peuvent être utilisés :</a:t>
            </a:r>
          </a:p>
          <a:p>
            <a:pPr lvl="0"/>
            <a:r>
              <a:rPr lang="fr-FR" b="1" dirty="0"/>
              <a:t>réunions informelles</a:t>
            </a:r>
            <a:r>
              <a:rPr lang="fr-FR" dirty="0"/>
              <a:t> entre deux parties prenantes du projet, </a:t>
            </a:r>
          </a:p>
          <a:p>
            <a:pPr lvl="0"/>
            <a:r>
              <a:rPr lang="fr-FR" b="1" dirty="0"/>
              <a:t>réunions officielles</a:t>
            </a:r>
            <a:r>
              <a:rPr lang="fr-FR" dirty="0"/>
              <a:t> entre responsables d’un projet. </a:t>
            </a:r>
          </a:p>
          <a:p>
            <a:endParaRPr lang="fr-FR" dirty="0"/>
          </a:p>
        </p:txBody>
      </p:sp>
      <p:sp>
        <p:nvSpPr>
          <p:cNvPr id="4" name="Slide Number Placeholder 3"/>
          <p:cNvSpPr>
            <a:spLocks noGrp="1"/>
          </p:cNvSpPr>
          <p:nvPr>
            <p:ph type="sldNum" sz="quarter" idx="12"/>
          </p:nvPr>
        </p:nvSpPr>
        <p:spPr/>
        <p:txBody>
          <a:bodyPr/>
          <a:lstStyle/>
          <a:p>
            <a:fld id="{E7EEB410-78F9-44DA-87F2-EB3D7FB01EBE}" type="slidenum">
              <a:rPr lang="fr-FR" smtClean="0"/>
              <a:pPr/>
              <a:t>61</a:t>
            </a:fld>
            <a:endParaRPr lang="fr-FR"/>
          </a:p>
        </p:txBody>
      </p:sp>
    </p:spTree>
    <p:extLst>
      <p:ext uri="{BB962C8B-B14F-4D97-AF65-F5344CB8AC3E}">
        <p14:creationId xmlns:p14="http://schemas.microsoft.com/office/powerpoint/2010/main" val="221613457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03512" y="188640"/>
            <a:ext cx="8784976" cy="6669360"/>
          </a:xfrm>
        </p:spPr>
        <p:txBody>
          <a:bodyPr>
            <a:normAutofit lnSpcReduction="10000"/>
          </a:bodyPr>
          <a:lstStyle/>
          <a:p>
            <a:pPr>
              <a:spcAft>
                <a:spcPts val="1200"/>
              </a:spcAft>
              <a:buNone/>
            </a:pPr>
            <a:r>
              <a:rPr lang="fr-FR" b="1" dirty="0"/>
              <a:t>6.3 - Informations pertinentes du projet</a:t>
            </a:r>
            <a:endParaRPr lang="fr-FR" dirty="0"/>
          </a:p>
          <a:p>
            <a:r>
              <a:rPr lang="fr-FR" dirty="0"/>
              <a:t>La détermination des informations pertinentes du projet à communiquer passe par l’</a:t>
            </a:r>
            <a:r>
              <a:rPr lang="fr-FR" b="1" dirty="0"/>
              <a:t>analyse des besoins en communication des acteurs du projet</a:t>
            </a:r>
            <a:r>
              <a:rPr lang="fr-FR" dirty="0"/>
              <a:t>.</a:t>
            </a:r>
          </a:p>
          <a:p>
            <a:r>
              <a:rPr lang="fr-FR" dirty="0"/>
              <a:t>Les informations à communiquer dépendent de la nature des interlocuteurs :</a:t>
            </a:r>
          </a:p>
          <a:p>
            <a:pPr lvl="1"/>
            <a:r>
              <a:rPr lang="fr-FR" b="1" dirty="0"/>
              <a:t>Direction générale</a:t>
            </a:r>
            <a:r>
              <a:rPr lang="fr-FR" dirty="0"/>
              <a:t> </a:t>
            </a:r>
          </a:p>
          <a:p>
            <a:pPr lvl="1"/>
            <a:r>
              <a:rPr lang="fr-FR" b="1" dirty="0"/>
              <a:t>Instances de pilotage </a:t>
            </a:r>
            <a:r>
              <a:rPr lang="fr-FR" dirty="0"/>
              <a:t>(chefs de mission, chefs de projet) </a:t>
            </a:r>
          </a:p>
          <a:p>
            <a:pPr lvl="1"/>
            <a:r>
              <a:rPr lang="fr-FR" dirty="0"/>
              <a:t>Acteurs du projet de type « fonctionnel » (Maîtrise d'Ouvrage : </a:t>
            </a:r>
            <a:r>
              <a:rPr lang="fr-FR" b="1" dirty="0"/>
              <a:t>MOA</a:t>
            </a:r>
            <a:r>
              <a:rPr lang="fr-FR" dirty="0"/>
              <a:t>) </a:t>
            </a:r>
          </a:p>
          <a:p>
            <a:pPr lvl="1">
              <a:spcAft>
                <a:spcPts val="1800"/>
              </a:spcAft>
            </a:pPr>
            <a:r>
              <a:rPr lang="fr-FR" dirty="0"/>
              <a:t>Acteurs du projet de type « technique » (Maîtrise d'œuvre : </a:t>
            </a:r>
            <a:r>
              <a:rPr lang="fr-FR" b="1" dirty="0"/>
              <a:t>MOE</a:t>
            </a:r>
            <a:r>
              <a:rPr lang="fr-FR" dirty="0"/>
              <a:t>) </a:t>
            </a:r>
          </a:p>
          <a:p>
            <a:pPr marL="57150" indent="0">
              <a:buNone/>
            </a:pPr>
            <a:r>
              <a:rPr lang="fr-FR" dirty="0"/>
              <a:t>La Direction s’intéresse à </a:t>
            </a:r>
            <a:r>
              <a:rPr lang="fr-FR" b="1" dirty="0"/>
              <a:t>l’avancement global</a:t>
            </a:r>
            <a:r>
              <a:rPr lang="fr-FR" dirty="0"/>
              <a:t> du projet, aux grandes lignes de celui-ci, aux </a:t>
            </a:r>
            <a:r>
              <a:rPr lang="fr-FR" b="1" dirty="0"/>
              <a:t>risques majeurs</a:t>
            </a:r>
            <a:r>
              <a:rPr lang="fr-FR" dirty="0"/>
              <a:t>, aux obstacles potentiels intervenant éventuellement au cours du projet.</a:t>
            </a:r>
          </a:p>
          <a:p>
            <a:pPr>
              <a:buNone/>
            </a:pPr>
            <a:endParaRPr lang="fr-FR" dirty="0"/>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62</a:t>
            </a:fld>
            <a:endParaRPr lang="fr-F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03512" y="188640"/>
            <a:ext cx="8507288" cy="6480720"/>
          </a:xfrm>
        </p:spPr>
        <p:txBody>
          <a:bodyPr>
            <a:normAutofit/>
          </a:bodyPr>
          <a:lstStyle/>
          <a:p>
            <a:pPr>
              <a:spcAft>
                <a:spcPts val="1800"/>
              </a:spcAft>
              <a:buNone/>
            </a:pPr>
            <a:r>
              <a:rPr lang="fr-FR" dirty="0"/>
              <a:t>Les acteurs de type fonctionnel et les acteurs de type technique sont amenés à communiquer tout au long d’un projet. </a:t>
            </a:r>
          </a:p>
          <a:p>
            <a:pPr>
              <a:spcAft>
                <a:spcPts val="1800"/>
              </a:spcAft>
              <a:buNone/>
            </a:pPr>
            <a:r>
              <a:rPr lang="fr-FR" dirty="0"/>
              <a:t>Les acteurs de la première catégorie rédigent une étude préalable puis un cahier des charges fonctionnel pour répondre aux objectifs du projet. Les acteurs de la seconde catégorie, après lecture de ces documents rédigent un cahier des charges technique, qui constitue la réponse en terme de développement technique. </a:t>
            </a:r>
          </a:p>
          <a:p>
            <a:pPr>
              <a:spcAft>
                <a:spcPts val="1800"/>
              </a:spcAft>
              <a:buNone/>
            </a:pPr>
            <a:r>
              <a:rPr lang="fr-FR" dirty="0"/>
              <a:t>Tous ces documents sont validés par les responsables projet.</a:t>
            </a:r>
          </a:p>
          <a:p>
            <a:pPr>
              <a:buNone/>
            </a:pPr>
            <a:endParaRPr lang="fr-FR" dirty="0"/>
          </a:p>
          <a:p>
            <a:endParaRPr lang="fr-FR" dirty="0"/>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63</a:t>
            </a:fld>
            <a:endParaRPr lang="fr-F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03512" y="620688"/>
            <a:ext cx="8784976" cy="6048672"/>
          </a:xfrm>
        </p:spPr>
        <p:txBody>
          <a:bodyPr/>
          <a:lstStyle/>
          <a:p>
            <a:pPr>
              <a:buNone/>
            </a:pPr>
            <a:endParaRPr lang="fr-FR" sz="2400" b="1" dirty="0"/>
          </a:p>
          <a:p>
            <a:pPr>
              <a:buNone/>
            </a:pPr>
            <a:endParaRPr lang="fr-FR" sz="2400" b="1" dirty="0"/>
          </a:p>
          <a:p>
            <a:pPr>
              <a:buNone/>
            </a:pPr>
            <a:endParaRPr lang="fr-FR" sz="2400" b="1" dirty="0"/>
          </a:p>
          <a:p>
            <a:pPr>
              <a:buNone/>
            </a:pPr>
            <a:endParaRPr lang="fr-FR" sz="2400" b="1" dirty="0"/>
          </a:p>
          <a:p>
            <a:pPr>
              <a:buNone/>
            </a:pPr>
            <a:endParaRPr lang="fr-FR" sz="2000" b="1" dirty="0"/>
          </a:p>
          <a:p>
            <a:pPr>
              <a:buNone/>
            </a:pPr>
            <a:r>
              <a:rPr lang="fr-FR" sz="2000" b="1" dirty="0"/>
              <a:t>NB : il y a une différence entre les indicateurs de réalisation, les indicateurs des effets et les indicateurs d’impact.</a:t>
            </a:r>
          </a:p>
          <a:p>
            <a:pPr>
              <a:buNone/>
            </a:pPr>
            <a:endParaRPr lang="fr-FR" sz="2400" b="1" dirty="0"/>
          </a:p>
          <a:p>
            <a:pPr>
              <a:buNone/>
            </a:pPr>
            <a:endParaRPr lang="fr-FR" sz="2400" b="1" dirty="0"/>
          </a:p>
          <a:p>
            <a:pPr>
              <a:buNone/>
            </a:pPr>
            <a:endParaRPr lang="fr-FR" sz="2400" b="1" dirty="0"/>
          </a:p>
          <a:p>
            <a:endParaRPr lang="fr-FR" dirty="0"/>
          </a:p>
          <a:p>
            <a:endParaRPr lang="fr-FR" dirty="0"/>
          </a:p>
        </p:txBody>
      </p:sp>
      <p:pic>
        <p:nvPicPr>
          <p:cNvPr id="4" name="Picture 2"/>
          <p:cNvPicPr>
            <a:picLocks noChangeAspect="1" noChangeArrowheads="1"/>
          </p:cNvPicPr>
          <p:nvPr/>
        </p:nvPicPr>
        <p:blipFill>
          <a:blip r:embed="rId2" cstate="print"/>
          <a:srcRect/>
          <a:stretch>
            <a:fillRect/>
          </a:stretch>
        </p:blipFill>
        <p:spPr bwMode="auto">
          <a:xfrm>
            <a:off x="1775520" y="3538526"/>
            <a:ext cx="8712968" cy="3150718"/>
          </a:xfrm>
          <a:prstGeom prst="rect">
            <a:avLst/>
          </a:prstGeom>
          <a:noFill/>
          <a:ln w="12700">
            <a:solidFill>
              <a:schemeClr val="tx1"/>
            </a:solidFill>
            <a:miter lim="800000"/>
            <a:headEnd/>
            <a:tailEnd/>
          </a:ln>
          <a:effectLst/>
        </p:spPr>
      </p:pic>
      <p:pic>
        <p:nvPicPr>
          <p:cNvPr id="5" name="Picture 2"/>
          <p:cNvPicPr>
            <a:picLocks noChangeAspect="1" noChangeArrowheads="1"/>
          </p:cNvPicPr>
          <p:nvPr/>
        </p:nvPicPr>
        <p:blipFill>
          <a:blip r:embed="rId3" cstate="print"/>
          <a:srcRect/>
          <a:stretch>
            <a:fillRect/>
          </a:stretch>
        </p:blipFill>
        <p:spPr bwMode="auto">
          <a:xfrm>
            <a:off x="1847528" y="332656"/>
            <a:ext cx="8376684" cy="2088232"/>
          </a:xfrm>
          <a:prstGeom prst="rect">
            <a:avLst/>
          </a:prstGeom>
          <a:noFill/>
          <a:ln w="19050">
            <a:solidFill>
              <a:schemeClr val="tx1"/>
            </a:solidFill>
            <a:miter lim="800000"/>
            <a:headEnd/>
            <a:tailEnd/>
          </a:ln>
          <a:effectLst/>
        </p:spPr>
      </p:pic>
      <p:sp>
        <p:nvSpPr>
          <p:cNvPr id="6" name="Espace réservé du numéro de diapositive 5"/>
          <p:cNvSpPr>
            <a:spLocks noGrp="1"/>
          </p:cNvSpPr>
          <p:nvPr>
            <p:ph type="sldNum" sz="quarter" idx="12"/>
          </p:nvPr>
        </p:nvSpPr>
        <p:spPr/>
        <p:txBody>
          <a:bodyPr/>
          <a:lstStyle/>
          <a:p>
            <a:fld id="{E7EEB410-78F9-44DA-87F2-EB3D7FB01EBE}" type="slidenum">
              <a:rPr lang="fr-FR" smtClean="0"/>
              <a:pPr/>
              <a:t>64</a:t>
            </a:fld>
            <a:endParaRPr lang="fr-F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91544" y="0"/>
            <a:ext cx="8229600" cy="490066"/>
          </a:xfrm>
        </p:spPr>
        <p:txBody>
          <a:bodyPr>
            <a:normAutofit fontScale="90000"/>
          </a:bodyPr>
          <a:lstStyle/>
          <a:p>
            <a:r>
              <a:rPr lang="fr-FR" b="1" dirty="0"/>
              <a:t>CONCLUSION</a:t>
            </a:r>
          </a:p>
        </p:txBody>
      </p:sp>
      <p:sp>
        <p:nvSpPr>
          <p:cNvPr id="3" name="Espace réservé du contenu 2"/>
          <p:cNvSpPr>
            <a:spLocks noGrp="1"/>
          </p:cNvSpPr>
          <p:nvPr>
            <p:ph idx="1"/>
          </p:nvPr>
        </p:nvSpPr>
        <p:spPr>
          <a:xfrm>
            <a:off x="1703512" y="692696"/>
            <a:ext cx="8784976" cy="5976664"/>
          </a:xfrm>
        </p:spPr>
        <p:txBody>
          <a:bodyPr/>
          <a:lstStyle/>
          <a:p>
            <a:pPr>
              <a:buNone/>
            </a:pPr>
            <a:r>
              <a:rPr lang="fr-FR" dirty="0"/>
              <a:t>Pour bien gérer un projet, il faut tenir compte du </a:t>
            </a:r>
            <a:r>
              <a:rPr lang="fr-FR" b="1" dirty="0"/>
              <a:t>cycle de </a:t>
            </a:r>
            <a:r>
              <a:rPr lang="fr-FR" b="1" dirty="0" err="1"/>
              <a:t>Deaming</a:t>
            </a:r>
            <a:r>
              <a:rPr lang="fr-FR" dirty="0"/>
              <a:t> : planifier, réaliser, contrôler et agir (en corrigeant les actions mal exécutées précédemment)</a:t>
            </a:r>
          </a:p>
          <a:p>
            <a:pPr>
              <a:buNone/>
            </a:pPr>
            <a:endParaRPr lang="fr-FR" dirty="0"/>
          </a:p>
          <a:p>
            <a:pPr>
              <a:buNone/>
            </a:pPr>
            <a:endParaRPr lang="fr-FR" dirty="0"/>
          </a:p>
        </p:txBody>
      </p:sp>
      <p:pic>
        <p:nvPicPr>
          <p:cNvPr id="4" name="Picture 2"/>
          <p:cNvPicPr>
            <a:picLocks noChangeAspect="1" noChangeArrowheads="1"/>
          </p:cNvPicPr>
          <p:nvPr/>
        </p:nvPicPr>
        <p:blipFill>
          <a:blip r:embed="rId2" cstate="print"/>
          <a:srcRect/>
          <a:stretch>
            <a:fillRect/>
          </a:stretch>
        </p:blipFill>
        <p:spPr bwMode="auto">
          <a:xfrm>
            <a:off x="3719736" y="2132856"/>
            <a:ext cx="5112568" cy="4547644"/>
          </a:xfrm>
          <a:prstGeom prst="rect">
            <a:avLst/>
          </a:prstGeom>
          <a:noFill/>
          <a:ln w="9525">
            <a:solidFill>
              <a:schemeClr val="tx1"/>
            </a:solidFill>
            <a:miter lim="800000"/>
            <a:headEnd/>
            <a:tailEnd/>
          </a:ln>
          <a:effectLst/>
        </p:spPr>
      </p:pic>
      <p:sp>
        <p:nvSpPr>
          <p:cNvPr id="5" name="Espace réservé du numéro de diapositive 4"/>
          <p:cNvSpPr>
            <a:spLocks noGrp="1"/>
          </p:cNvSpPr>
          <p:nvPr>
            <p:ph type="sldNum" sz="quarter" idx="12"/>
          </p:nvPr>
        </p:nvSpPr>
        <p:spPr/>
        <p:txBody>
          <a:bodyPr/>
          <a:lstStyle/>
          <a:p>
            <a:fld id="{E7EEB410-78F9-44DA-87F2-EB3D7FB01EBE}" type="slidenum">
              <a:rPr lang="fr-FR" smtClean="0"/>
              <a:pPr/>
              <a:t>65</a:t>
            </a:fld>
            <a:endParaRPr lang="fr-F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81200" y="274638"/>
            <a:ext cx="8229600" cy="778098"/>
          </a:xfrm>
        </p:spPr>
        <p:txBody>
          <a:bodyPr/>
          <a:lstStyle/>
          <a:p>
            <a:r>
              <a:rPr lang="fr-FR" b="1" dirty="0"/>
              <a:t>4</a:t>
            </a:r>
            <a:r>
              <a:rPr lang="fr-FR" b="1" baseline="30000" dirty="0"/>
              <a:t>è</a:t>
            </a:r>
            <a:r>
              <a:rPr lang="fr-FR" b="1" dirty="0"/>
              <a:t> Partie</a:t>
            </a:r>
          </a:p>
        </p:txBody>
      </p:sp>
      <p:sp>
        <p:nvSpPr>
          <p:cNvPr id="3" name="Espace réservé du contenu 2"/>
          <p:cNvSpPr>
            <a:spLocks noGrp="1"/>
          </p:cNvSpPr>
          <p:nvPr>
            <p:ph idx="1"/>
          </p:nvPr>
        </p:nvSpPr>
        <p:spPr>
          <a:xfrm>
            <a:off x="1991544" y="1772817"/>
            <a:ext cx="8229600" cy="4525963"/>
          </a:xfrm>
        </p:spPr>
        <p:txBody>
          <a:bodyPr>
            <a:normAutofit/>
          </a:bodyPr>
          <a:lstStyle/>
          <a:p>
            <a:pPr algn="ctr">
              <a:buNone/>
            </a:pPr>
            <a:endParaRPr lang="fr-FR" sz="4000" b="1" dirty="0"/>
          </a:p>
          <a:p>
            <a:pPr algn="ctr">
              <a:buNone/>
            </a:pPr>
            <a:r>
              <a:rPr lang="fr-FR" sz="4000" b="1" dirty="0"/>
              <a:t>EVALUATION DES IMPACTS SOCIOECONOMIQUES D’UN PROJET DE DEVELOPPEMENT</a:t>
            </a:r>
          </a:p>
          <a:p>
            <a:pPr algn="ctr">
              <a:buNone/>
            </a:pPr>
            <a:endParaRPr lang="fr-FR" sz="4000" b="1" dirty="0"/>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66</a:t>
            </a:fld>
            <a:endParaRPr lang="fr-F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81200" y="274638"/>
            <a:ext cx="8229600" cy="562074"/>
          </a:xfrm>
        </p:spPr>
        <p:txBody>
          <a:bodyPr>
            <a:noAutofit/>
          </a:bodyPr>
          <a:lstStyle/>
          <a:p>
            <a:r>
              <a:rPr lang="fr-FR" sz="3600" b="1" dirty="0"/>
              <a:t>4.1 - INTRODUCTION</a:t>
            </a:r>
          </a:p>
        </p:txBody>
      </p:sp>
      <p:sp>
        <p:nvSpPr>
          <p:cNvPr id="3" name="Espace réservé du contenu 2"/>
          <p:cNvSpPr>
            <a:spLocks noGrp="1"/>
          </p:cNvSpPr>
          <p:nvPr>
            <p:ph idx="1"/>
          </p:nvPr>
        </p:nvSpPr>
        <p:spPr>
          <a:xfrm>
            <a:off x="1703512" y="1052736"/>
            <a:ext cx="8712968" cy="5616624"/>
          </a:xfrm>
        </p:spPr>
        <p:txBody>
          <a:bodyPr>
            <a:normAutofit/>
          </a:bodyPr>
          <a:lstStyle/>
          <a:p>
            <a:r>
              <a:rPr lang="fr-FR" dirty="0"/>
              <a:t>Dans le passé, les projets de développement étaient évalués quant à leur performance, à l’aide d’indicateurs quantitatifs définis lors de la planification desdits projets. </a:t>
            </a:r>
          </a:p>
          <a:p>
            <a:r>
              <a:rPr lang="fr-FR" dirty="0"/>
              <a:t>Mais cette approche ne fournissait aucune indication sur les impacts à long terme d’un projet, et il n’était pas rare que des projets apparemment réussis s’avéraient non durables à la lumière d’une évaluation effectuée quelques années après la fin de leur exécution. </a:t>
            </a:r>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67</a:t>
            </a:fld>
            <a:endParaRPr lang="fr-FR"/>
          </a:p>
        </p:txBody>
      </p:sp>
    </p:spTree>
    <p:extLst>
      <p:ext uri="{BB962C8B-B14F-4D97-AF65-F5344CB8AC3E}">
        <p14:creationId xmlns:p14="http://schemas.microsoft.com/office/powerpoint/2010/main" val="86572424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75520" y="404664"/>
            <a:ext cx="8712968" cy="6192688"/>
          </a:xfrm>
        </p:spPr>
        <p:txBody>
          <a:bodyPr>
            <a:normAutofit/>
          </a:bodyPr>
          <a:lstStyle/>
          <a:p>
            <a:pPr>
              <a:spcBef>
                <a:spcPts val="0"/>
              </a:spcBef>
              <a:spcAft>
                <a:spcPts val="2400"/>
              </a:spcAft>
            </a:pPr>
            <a:r>
              <a:rPr lang="fr-FR" sz="3600" dirty="0"/>
              <a:t>De nos jours, l’on exige de plus en plus que les projets soient évalués selon leur impact, en l’occurrence la durabilité de leurs résultats. </a:t>
            </a:r>
          </a:p>
          <a:p>
            <a:pPr>
              <a:spcBef>
                <a:spcPts val="0"/>
              </a:spcBef>
              <a:spcAft>
                <a:spcPts val="2400"/>
              </a:spcAft>
            </a:pPr>
            <a:r>
              <a:rPr lang="fr-FR" sz="3600" dirty="0"/>
              <a:t>Cette dernière reste toutefois difficile à mesurer. De façon générale, l’évaluation des impacts (socioéconomiques) permet de mesurer la durabilité des résultats d’un projet (</a:t>
            </a:r>
            <a:r>
              <a:rPr lang="fr-FR" sz="3600" b="1" i="1" dirty="0"/>
              <a:t>évaluation ex-post</a:t>
            </a:r>
            <a:r>
              <a:rPr lang="fr-FR" sz="3600" dirty="0"/>
              <a:t>) par rapport aux objectifs préalablement définis.</a:t>
            </a:r>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68</a:t>
            </a:fld>
            <a:endParaRPr lang="fr-FR"/>
          </a:p>
        </p:txBody>
      </p:sp>
    </p:spTree>
    <p:extLst>
      <p:ext uri="{BB962C8B-B14F-4D97-AF65-F5344CB8AC3E}">
        <p14:creationId xmlns:p14="http://schemas.microsoft.com/office/powerpoint/2010/main" val="150039204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03512" y="260648"/>
            <a:ext cx="8856984" cy="6480720"/>
          </a:xfrm>
        </p:spPr>
        <p:txBody>
          <a:bodyPr>
            <a:normAutofit/>
          </a:bodyPr>
          <a:lstStyle/>
          <a:p>
            <a:pPr marL="0" indent="0">
              <a:spcBef>
                <a:spcPts val="0"/>
              </a:spcBef>
              <a:spcAft>
                <a:spcPts val="1800"/>
              </a:spcAft>
              <a:buNone/>
            </a:pPr>
            <a:r>
              <a:rPr lang="fr-FR" sz="3400" dirty="0"/>
              <a:t>L’évaluation permet de savoir si les résultats et objectifs du projet / programme sont atteints et s’ils sont pertinents. Il convient toutefois de mentionner qu’il existe plusieurs types d’évaluation d’un projet : </a:t>
            </a:r>
          </a:p>
          <a:p>
            <a:pPr>
              <a:spcBef>
                <a:spcPts val="0"/>
              </a:spcBef>
              <a:spcAft>
                <a:spcPts val="1800"/>
              </a:spcAft>
            </a:pPr>
            <a:r>
              <a:rPr lang="fr-FR" sz="3400" b="1" i="1" dirty="0"/>
              <a:t>L’évaluation ex-</a:t>
            </a:r>
            <a:r>
              <a:rPr lang="fr-FR" sz="3400" b="1" i="1" dirty="0" err="1"/>
              <a:t>anté</a:t>
            </a:r>
            <a:r>
              <a:rPr lang="fr-FR" sz="3400" dirty="0"/>
              <a:t> qui conduise ou non à la mise en œuvre du projet ;</a:t>
            </a:r>
          </a:p>
          <a:p>
            <a:pPr>
              <a:spcBef>
                <a:spcPts val="0"/>
              </a:spcBef>
              <a:spcAft>
                <a:spcPts val="1800"/>
              </a:spcAft>
            </a:pPr>
            <a:r>
              <a:rPr lang="fr-FR" sz="3400" b="1" i="1" dirty="0"/>
              <a:t>L’évaluation intermédiaire (ou à mi-parcours)</a:t>
            </a:r>
            <a:r>
              <a:rPr lang="fr-FR" sz="3400" dirty="0"/>
              <a:t> qui permet de poursuivre un projet, déjà en cours, avec ou sans réorientation des objectifs et résultats visés ainsi que des activités ;</a:t>
            </a:r>
          </a:p>
          <a:p>
            <a:endParaRPr lang="fr-FR" dirty="0"/>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69</a:t>
            </a:fld>
            <a:endParaRPr lang="fr-FR"/>
          </a:p>
        </p:txBody>
      </p:sp>
    </p:spTree>
    <p:extLst>
      <p:ext uri="{BB962C8B-B14F-4D97-AF65-F5344CB8AC3E}">
        <p14:creationId xmlns:p14="http://schemas.microsoft.com/office/powerpoint/2010/main" val="2712374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75520" y="404664"/>
            <a:ext cx="8640960" cy="6120680"/>
          </a:xfrm>
        </p:spPr>
        <p:txBody>
          <a:bodyPr>
            <a:normAutofit/>
          </a:bodyPr>
          <a:lstStyle/>
          <a:p>
            <a:r>
              <a:rPr lang="fr-FR" b="1" i="1" dirty="0"/>
              <a:t>Besoins</a:t>
            </a:r>
            <a:r>
              <a:rPr lang="fr-FR" dirty="0"/>
              <a:t> : problèmes auxquels le projet doit apporter des solutions ; </a:t>
            </a:r>
          </a:p>
          <a:p>
            <a:r>
              <a:rPr lang="fr-FR" b="1" i="1" dirty="0"/>
              <a:t>Impact</a:t>
            </a:r>
            <a:r>
              <a:rPr lang="fr-FR" dirty="0"/>
              <a:t> : changement  durable apporté par le projet ; </a:t>
            </a:r>
          </a:p>
          <a:p>
            <a:r>
              <a:rPr lang="fr-FR" b="1" i="1" dirty="0"/>
              <a:t>Cadre logique </a:t>
            </a:r>
            <a:r>
              <a:rPr lang="fr-FR" dirty="0"/>
              <a:t>: vision systémique de l’environnement d’un projet qui permet de présenter le fil conducteur des causes à effets partant des objectifs jusqu’au activités ; </a:t>
            </a:r>
          </a:p>
          <a:p>
            <a:r>
              <a:rPr lang="fr-FR" b="1" i="1" dirty="0"/>
              <a:t>Risques </a:t>
            </a:r>
            <a:r>
              <a:rPr lang="fr-FR" dirty="0"/>
              <a:t>: éventualité d’un évènement ne dépendant pas exclusivement de la volonté des parties et pouvant causer des dommages au cours de l’exécution du projet ; </a:t>
            </a:r>
          </a:p>
          <a:p>
            <a:r>
              <a:rPr lang="fr-FR" b="1" i="1" dirty="0"/>
              <a:t>Gestion du risque </a:t>
            </a:r>
            <a:r>
              <a:rPr lang="fr-FR" dirty="0"/>
              <a:t>: ensemble des stratégies définies pour prévenir et faire face aux dommages éventuels ;</a:t>
            </a:r>
          </a:p>
          <a:p>
            <a:pPr>
              <a:buNone/>
            </a:pPr>
            <a:endParaRPr lang="fr-FR" dirty="0"/>
          </a:p>
          <a:p>
            <a:pPr>
              <a:buNone/>
            </a:pPr>
            <a:endParaRPr lang="fr-FR" dirty="0"/>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7</a:t>
            </a:fld>
            <a:endParaRPr lang="fr-F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03512" y="260648"/>
            <a:ext cx="8856984" cy="6336704"/>
          </a:xfrm>
        </p:spPr>
        <p:txBody>
          <a:bodyPr>
            <a:normAutofit/>
          </a:bodyPr>
          <a:lstStyle/>
          <a:p>
            <a:pPr>
              <a:spcBef>
                <a:spcPts val="0"/>
              </a:spcBef>
              <a:spcAft>
                <a:spcPts val="1800"/>
              </a:spcAft>
            </a:pPr>
            <a:r>
              <a:rPr lang="fr-FR" b="1" i="1" dirty="0"/>
              <a:t>L’évaluation </a:t>
            </a:r>
            <a:r>
              <a:rPr lang="fr-FR" b="1" dirty="0"/>
              <a:t>finale</a:t>
            </a:r>
            <a:r>
              <a:rPr lang="fr-FR" dirty="0"/>
              <a:t> qui donne des éléments permettant d’initier ou non la poursuite du projet ou des projets similaires avec ou sans modifications majeures de la conception du projet ;</a:t>
            </a:r>
          </a:p>
          <a:p>
            <a:pPr>
              <a:spcBef>
                <a:spcPts val="0"/>
              </a:spcBef>
              <a:spcAft>
                <a:spcPts val="1800"/>
              </a:spcAft>
            </a:pPr>
            <a:r>
              <a:rPr lang="fr-FR" b="1" i="1" dirty="0"/>
              <a:t>L’évaluation ex-post</a:t>
            </a:r>
            <a:r>
              <a:rPr lang="fr-FR" dirty="0"/>
              <a:t> qui permet de mesurer la durabilité des résultats du projet par rapport à ses objectifs. </a:t>
            </a:r>
          </a:p>
          <a:p>
            <a:pPr>
              <a:spcBef>
                <a:spcPts val="0"/>
              </a:spcBef>
              <a:spcAft>
                <a:spcPts val="1800"/>
              </a:spcAft>
            </a:pPr>
            <a:r>
              <a:rPr lang="fr-FR" dirty="0">
                <a:solidFill>
                  <a:srgbClr val="FF0000"/>
                </a:solidFill>
              </a:rPr>
              <a:t>Dans l’ensemble, faire l’évaluation d’impact socio-économique d’un projet, c’est faire le bilan des effets réellement constatés, dans un délai, généralement de moyen terme et de long terme après la fin </a:t>
            </a:r>
            <a:r>
              <a:rPr lang="fr-FR">
                <a:solidFill>
                  <a:srgbClr val="FF0000"/>
                </a:solidFill>
              </a:rPr>
              <a:t>du projet. </a:t>
            </a:r>
            <a:r>
              <a:rPr lang="fr-FR" dirty="0">
                <a:solidFill>
                  <a:srgbClr val="FF0000"/>
                </a:solidFill>
              </a:rPr>
              <a:t>Ainsi, on fait ressortir et on analyse les impacts directs et indirects du projet sur les éléments sociaux et économiques du milieu d’implantation.</a:t>
            </a:r>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70</a:t>
            </a:fld>
            <a:endParaRPr lang="fr-FR"/>
          </a:p>
        </p:txBody>
      </p:sp>
    </p:spTree>
    <p:extLst>
      <p:ext uri="{BB962C8B-B14F-4D97-AF65-F5344CB8AC3E}">
        <p14:creationId xmlns:p14="http://schemas.microsoft.com/office/powerpoint/2010/main" val="233844960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75520" y="116632"/>
            <a:ext cx="8712968" cy="936104"/>
          </a:xfrm>
        </p:spPr>
        <p:txBody>
          <a:bodyPr>
            <a:normAutofit fontScale="90000"/>
          </a:bodyPr>
          <a:lstStyle/>
          <a:p>
            <a:br>
              <a:rPr lang="fr-FR" sz="3600" b="1" dirty="0"/>
            </a:br>
            <a:r>
              <a:rPr lang="fr-FR" sz="3800" b="1" dirty="0"/>
              <a:t>4.2 - </a:t>
            </a:r>
            <a:r>
              <a:rPr lang="fr-FR" sz="3800" b="1" cap="all" dirty="0"/>
              <a:t>Les aspects de l’évaluation des impacts socioéconomiques d’un projet </a:t>
            </a:r>
            <a:br>
              <a:rPr lang="fr-FR" sz="3600" dirty="0"/>
            </a:br>
            <a:endParaRPr lang="fr-FR" sz="3600" dirty="0"/>
          </a:p>
        </p:txBody>
      </p:sp>
      <p:sp>
        <p:nvSpPr>
          <p:cNvPr id="3" name="Espace réservé du contenu 2"/>
          <p:cNvSpPr>
            <a:spLocks noGrp="1"/>
          </p:cNvSpPr>
          <p:nvPr>
            <p:ph idx="1"/>
          </p:nvPr>
        </p:nvSpPr>
        <p:spPr>
          <a:xfrm>
            <a:off x="1703512" y="1772816"/>
            <a:ext cx="8784976" cy="4752528"/>
          </a:xfrm>
        </p:spPr>
        <p:txBody>
          <a:bodyPr>
            <a:normAutofit/>
          </a:bodyPr>
          <a:lstStyle/>
          <a:p>
            <a:pPr marL="0" indent="0">
              <a:spcBef>
                <a:spcPts val="0"/>
              </a:spcBef>
              <a:spcAft>
                <a:spcPts val="1800"/>
              </a:spcAft>
              <a:buNone/>
            </a:pPr>
            <a:r>
              <a:rPr lang="fr-FR" sz="3400" b="1" u="sng" dirty="0"/>
              <a:t>L’enracinement social</a:t>
            </a:r>
            <a:endParaRPr lang="fr-FR" sz="3400" dirty="0"/>
          </a:p>
          <a:p>
            <a:pPr marL="0" indent="0">
              <a:buNone/>
            </a:pPr>
            <a:r>
              <a:rPr lang="fr-FR" sz="3400" dirty="0"/>
              <a:t>La prise en compte de l’enracinement social dans l’évaluation des impacts socioéconomiques d’un projet est d’autant important qu’en fonction du type de projet mis en œuvre, les comportements sociaux peuvent relever ou non des objectifs préalablement définis. </a:t>
            </a:r>
          </a:p>
          <a:p>
            <a:endParaRPr lang="fr-FR" dirty="0"/>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71</a:t>
            </a:fld>
            <a:endParaRPr lang="fr-FR"/>
          </a:p>
        </p:txBody>
      </p:sp>
    </p:spTree>
    <p:extLst>
      <p:ext uri="{BB962C8B-B14F-4D97-AF65-F5344CB8AC3E}">
        <p14:creationId xmlns:p14="http://schemas.microsoft.com/office/powerpoint/2010/main" val="297444972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927858" y="548680"/>
            <a:ext cx="8632639" cy="5472608"/>
          </a:xfrm>
        </p:spPr>
        <p:txBody>
          <a:bodyPr>
            <a:normAutofit/>
          </a:bodyPr>
          <a:lstStyle/>
          <a:p>
            <a:pPr marL="0" indent="0">
              <a:spcBef>
                <a:spcPts val="0"/>
              </a:spcBef>
              <a:spcAft>
                <a:spcPts val="1800"/>
              </a:spcAft>
              <a:buNone/>
            </a:pPr>
            <a:r>
              <a:rPr lang="fr-FR" sz="3400" b="1" dirty="0"/>
              <a:t>4.3 - </a:t>
            </a:r>
            <a:r>
              <a:rPr lang="fr-FR" sz="3400" b="1" u="sng" dirty="0"/>
              <a:t>L’adaptation technique</a:t>
            </a:r>
            <a:endParaRPr lang="fr-FR" sz="3400" dirty="0"/>
          </a:p>
          <a:p>
            <a:pPr marL="0" indent="0">
              <a:buNone/>
            </a:pPr>
            <a:r>
              <a:rPr lang="fr-FR" sz="3400" dirty="0"/>
              <a:t>De manière générale, l'</a:t>
            </a:r>
            <a:r>
              <a:rPr lang="fr-FR" sz="3400" b="1" dirty="0"/>
              <a:t>adaptation</a:t>
            </a:r>
            <a:r>
              <a:rPr lang="fr-FR" sz="3400" dirty="0"/>
              <a:t> technique est la transformation d'une entité (organisation humaine) au travers d’une innovation technique (technologique) conduisant à plus d'adéquation avec des variables externes, environnementales (changement du milieu naturel, situation politique nouvelle, technologie qui bouleverse son organisation...).</a:t>
            </a:r>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72</a:t>
            </a:fld>
            <a:endParaRPr lang="fr-FR"/>
          </a:p>
        </p:txBody>
      </p:sp>
    </p:spTree>
    <p:extLst>
      <p:ext uri="{BB962C8B-B14F-4D97-AF65-F5344CB8AC3E}">
        <p14:creationId xmlns:p14="http://schemas.microsoft.com/office/powerpoint/2010/main" val="40914458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631504" y="188640"/>
            <a:ext cx="8928992" cy="6552728"/>
          </a:xfrm>
        </p:spPr>
        <p:txBody>
          <a:bodyPr>
            <a:normAutofit fontScale="92500" lnSpcReduction="20000"/>
          </a:bodyPr>
          <a:lstStyle/>
          <a:p>
            <a:pPr marL="0" indent="0">
              <a:lnSpc>
                <a:spcPct val="120000"/>
              </a:lnSpc>
              <a:spcBef>
                <a:spcPts val="0"/>
              </a:spcBef>
              <a:spcAft>
                <a:spcPts val="1200"/>
              </a:spcAft>
              <a:buNone/>
            </a:pPr>
            <a:r>
              <a:rPr lang="fr-FR" b="1" dirty="0"/>
              <a:t>4.2.3 - </a:t>
            </a:r>
            <a:r>
              <a:rPr lang="fr-FR" b="1" u="sng" dirty="0"/>
              <a:t>La viabilité économique et financière</a:t>
            </a:r>
            <a:r>
              <a:rPr lang="fr-FR" b="1" dirty="0"/>
              <a:t> </a:t>
            </a:r>
            <a:endParaRPr lang="fr-FR" dirty="0"/>
          </a:p>
          <a:p>
            <a:pPr>
              <a:lnSpc>
                <a:spcPct val="120000"/>
              </a:lnSpc>
              <a:spcBef>
                <a:spcPts val="0"/>
              </a:spcBef>
              <a:spcAft>
                <a:spcPts val="1800"/>
              </a:spcAft>
            </a:pPr>
            <a:r>
              <a:rPr lang="fr-FR" dirty="0"/>
              <a:t>Le bilan socioéconomique, à travers l’analyse économique et financière, est établi selon une méthodologie rigoureuse et normalisée, commune à l’ensemble des projets. </a:t>
            </a:r>
          </a:p>
          <a:p>
            <a:pPr>
              <a:lnSpc>
                <a:spcPct val="120000"/>
              </a:lnSpc>
              <a:spcBef>
                <a:spcPts val="0"/>
              </a:spcBef>
              <a:spcAft>
                <a:spcPts val="1800"/>
              </a:spcAft>
            </a:pPr>
            <a:r>
              <a:rPr lang="fr-FR" dirty="0"/>
              <a:t>Cette analyse permet de juger du bénéfice du projet pour la collectivité et de comparer les différentes options étudiées. </a:t>
            </a:r>
          </a:p>
          <a:p>
            <a:pPr>
              <a:lnSpc>
                <a:spcPct val="120000"/>
              </a:lnSpc>
              <a:spcBef>
                <a:spcPts val="0"/>
              </a:spcBef>
              <a:spcAft>
                <a:spcPts val="1800"/>
              </a:spcAft>
            </a:pPr>
            <a:r>
              <a:rPr lang="fr-FR" dirty="0"/>
              <a:t>Si le calcul économique est nécessaire, il n’est pas pour autant suffisant dans l’évaluation d’un projet. Celle-ci doit également s’appuyer sur des éléments complémentaires, portant notamment sur l’équité territoriale, les effets du projet en matière d’aménagement du territoire et de développement économique local, et la contribution du projet à l’atténuation des inégalités économiques entre les individus et groupes d’individus, etc.</a:t>
            </a:r>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73</a:t>
            </a:fld>
            <a:endParaRPr lang="fr-FR"/>
          </a:p>
        </p:txBody>
      </p:sp>
    </p:spTree>
    <p:extLst>
      <p:ext uri="{BB962C8B-B14F-4D97-AF65-F5344CB8AC3E}">
        <p14:creationId xmlns:p14="http://schemas.microsoft.com/office/powerpoint/2010/main" val="235817644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631504" y="188640"/>
            <a:ext cx="8928992" cy="6480720"/>
          </a:xfrm>
        </p:spPr>
        <p:txBody>
          <a:bodyPr>
            <a:normAutofit lnSpcReduction="10000"/>
          </a:bodyPr>
          <a:lstStyle/>
          <a:p>
            <a:pPr marL="0" indent="0">
              <a:lnSpc>
                <a:spcPct val="120000"/>
              </a:lnSpc>
              <a:spcBef>
                <a:spcPts val="0"/>
              </a:spcBef>
              <a:spcAft>
                <a:spcPts val="2400"/>
              </a:spcAft>
              <a:buNone/>
            </a:pPr>
            <a:r>
              <a:rPr lang="fr-FR" b="1" dirty="0"/>
              <a:t>4.2.4 - </a:t>
            </a:r>
            <a:r>
              <a:rPr lang="fr-FR" b="1" u="sng" dirty="0"/>
              <a:t>La viabilité institutionnelle</a:t>
            </a:r>
            <a:endParaRPr lang="fr-FR" dirty="0"/>
          </a:p>
          <a:p>
            <a:pPr>
              <a:lnSpc>
                <a:spcPct val="110000"/>
              </a:lnSpc>
              <a:spcBef>
                <a:spcPts val="0"/>
              </a:spcBef>
              <a:spcAft>
                <a:spcPts val="1200"/>
              </a:spcAft>
            </a:pPr>
            <a:r>
              <a:rPr lang="fr-FR" dirty="0"/>
              <a:t>Il s’agit ici de faire ressortir le rôle de chacune des institutions en présence dans la mise en œuvre du projet. </a:t>
            </a:r>
          </a:p>
          <a:p>
            <a:pPr>
              <a:lnSpc>
                <a:spcPct val="110000"/>
              </a:lnSpc>
              <a:spcBef>
                <a:spcPts val="0"/>
              </a:spcBef>
              <a:spcAft>
                <a:spcPts val="1200"/>
              </a:spcAft>
            </a:pPr>
            <a:r>
              <a:rPr lang="fr-FR" dirty="0"/>
              <a:t>Ce rôle a-t-il permis à ces institutions de renforcer leurs capacités aux fins de leur pérennisation dans le milieu pour les actions de développement? </a:t>
            </a:r>
          </a:p>
          <a:p>
            <a:pPr>
              <a:lnSpc>
                <a:spcPct val="110000"/>
              </a:lnSpc>
              <a:spcBef>
                <a:spcPts val="0"/>
              </a:spcBef>
              <a:spcAft>
                <a:spcPts val="1200"/>
              </a:spcAft>
            </a:pPr>
            <a:r>
              <a:rPr lang="fr-FR" dirty="0"/>
              <a:t>Quelles sont capacités de ces institutions à porter et gérer les initiatives de développement ? </a:t>
            </a:r>
          </a:p>
          <a:p>
            <a:pPr marL="0" indent="0">
              <a:lnSpc>
                <a:spcPct val="110000"/>
              </a:lnSpc>
              <a:spcBef>
                <a:spcPts val="0"/>
              </a:spcBef>
              <a:spcAft>
                <a:spcPts val="1200"/>
              </a:spcAft>
              <a:buNone/>
            </a:pPr>
            <a:r>
              <a:rPr lang="fr-FR" b="1" dirty="0">
                <a:solidFill>
                  <a:srgbClr val="FF0000"/>
                </a:solidFill>
              </a:rPr>
              <a:t>Ce sont là quelques unes des préoccupations que l’analyse de la viabilité institutionnelle devra mettre en exergue dans le cadre de l’évaluation des impacts socioéconomiques d’un projet.  </a:t>
            </a:r>
          </a:p>
          <a:p>
            <a:endParaRPr lang="fr-FR" dirty="0"/>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74</a:t>
            </a:fld>
            <a:endParaRPr lang="fr-FR"/>
          </a:p>
        </p:txBody>
      </p:sp>
    </p:spTree>
    <p:extLst>
      <p:ext uri="{BB962C8B-B14F-4D97-AF65-F5344CB8AC3E}">
        <p14:creationId xmlns:p14="http://schemas.microsoft.com/office/powerpoint/2010/main" val="142612744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75520" y="260648"/>
            <a:ext cx="8784976" cy="6408712"/>
          </a:xfrm>
        </p:spPr>
        <p:txBody>
          <a:bodyPr>
            <a:normAutofit/>
          </a:bodyPr>
          <a:lstStyle/>
          <a:p>
            <a:pPr marL="0" indent="0">
              <a:spcBef>
                <a:spcPts val="0"/>
              </a:spcBef>
              <a:spcAft>
                <a:spcPts val="1800"/>
              </a:spcAft>
              <a:buNone/>
            </a:pPr>
            <a:r>
              <a:rPr lang="fr-FR" b="1" dirty="0"/>
              <a:t>4.3 – Les indicateurs de l’évaluation des impacts socioéconomiques</a:t>
            </a:r>
            <a:endParaRPr lang="fr-FR" dirty="0"/>
          </a:p>
          <a:p>
            <a:pPr marL="0" indent="0" fontAlgn="base">
              <a:spcBef>
                <a:spcPts val="0"/>
              </a:spcBef>
              <a:spcAft>
                <a:spcPts val="1800"/>
              </a:spcAft>
              <a:buNone/>
            </a:pPr>
            <a:r>
              <a:rPr lang="fr-FR" b="1" dirty="0">
                <a:solidFill>
                  <a:srgbClr val="FF0000"/>
                </a:solidFill>
              </a:rPr>
              <a:t>Rappel : </a:t>
            </a:r>
            <a:r>
              <a:rPr lang="fr-FR" dirty="0">
                <a:solidFill>
                  <a:srgbClr val="FF0000"/>
                </a:solidFill>
              </a:rPr>
              <a:t>les  indicateurs sont des mesures objectives et spécifiques des changements et réalisation (efforts)</a:t>
            </a:r>
          </a:p>
          <a:p>
            <a:pPr marL="0" indent="0" fontAlgn="base">
              <a:buNone/>
            </a:pPr>
            <a:r>
              <a:rPr lang="fr-FR" dirty="0"/>
              <a:t>Ils Peuvent être formulés à plusieurs niveaux</a:t>
            </a:r>
          </a:p>
          <a:p>
            <a:pPr lvl="1" fontAlgn="base"/>
            <a:r>
              <a:rPr lang="fr-FR" dirty="0"/>
              <a:t>Au niveau des objectifs du projet ou vision: indicateurs d’impact</a:t>
            </a:r>
          </a:p>
          <a:p>
            <a:pPr lvl="1" fontAlgn="base"/>
            <a:r>
              <a:rPr lang="fr-FR" dirty="0"/>
              <a:t>Au niveau des résultats : indicateurs d’effets</a:t>
            </a:r>
          </a:p>
          <a:p>
            <a:pPr lvl="1" fontAlgn="base"/>
            <a:r>
              <a:rPr lang="fr-FR" dirty="0"/>
              <a:t>Au niveau des activités : indicateurs de réalisation (de performance)</a:t>
            </a:r>
          </a:p>
          <a:p>
            <a:endParaRPr lang="fr-FR" dirty="0"/>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75</a:t>
            </a:fld>
            <a:endParaRPr lang="fr-FR"/>
          </a:p>
        </p:txBody>
      </p:sp>
    </p:spTree>
    <p:extLst>
      <p:ext uri="{BB962C8B-B14F-4D97-AF65-F5344CB8AC3E}">
        <p14:creationId xmlns:p14="http://schemas.microsoft.com/office/powerpoint/2010/main" val="256690174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524000" y="188640"/>
            <a:ext cx="9036496" cy="6480720"/>
          </a:xfrm>
        </p:spPr>
        <p:txBody>
          <a:bodyPr>
            <a:normAutofit/>
          </a:bodyPr>
          <a:lstStyle/>
          <a:p>
            <a:pPr marL="0" indent="0">
              <a:spcBef>
                <a:spcPts val="0"/>
              </a:spcBef>
              <a:spcAft>
                <a:spcPts val="1800"/>
              </a:spcAft>
              <a:buNone/>
            </a:pPr>
            <a:r>
              <a:rPr lang="fr-FR" b="1" u="sng" dirty="0"/>
              <a:t>Les indicateurs d’impacts</a:t>
            </a:r>
            <a:endParaRPr lang="fr-FR" dirty="0"/>
          </a:p>
          <a:p>
            <a:pPr>
              <a:spcAft>
                <a:spcPts val="1800"/>
              </a:spcAft>
            </a:pPr>
            <a:r>
              <a:rPr lang="fr-FR" dirty="0"/>
              <a:t>Dans une étude d’impact socioéconomique, les éléments touchant la cohésion sociale, l’éducation, la consommation, la production de biens et services, l’épargne locale, la santé, etc. sont à scruter. </a:t>
            </a:r>
          </a:p>
          <a:p>
            <a:pPr>
              <a:spcAft>
                <a:spcPts val="1800"/>
              </a:spcAft>
            </a:pPr>
            <a:r>
              <a:rPr lang="fr-FR" dirty="0"/>
              <a:t>En la matière, la démonstration doit être faite que lesdits impacts se sont produits effectivement et sont bénéfiques au groupes cible ou au milieu. Si des impacts négatifs sont trouvés, il ne faut pas les occultés mais les mettre en relief.</a:t>
            </a:r>
          </a:p>
          <a:p>
            <a:endParaRPr lang="fr-FR" dirty="0"/>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76</a:t>
            </a:fld>
            <a:endParaRPr lang="fr-FR"/>
          </a:p>
        </p:txBody>
      </p:sp>
    </p:spTree>
    <p:extLst>
      <p:ext uri="{BB962C8B-B14F-4D97-AF65-F5344CB8AC3E}">
        <p14:creationId xmlns:p14="http://schemas.microsoft.com/office/powerpoint/2010/main" val="308954502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75520" y="260648"/>
            <a:ext cx="8784976" cy="6408712"/>
          </a:xfrm>
        </p:spPr>
        <p:txBody>
          <a:bodyPr>
            <a:normAutofit/>
          </a:bodyPr>
          <a:lstStyle/>
          <a:p>
            <a:pPr>
              <a:lnSpc>
                <a:spcPct val="110000"/>
              </a:lnSpc>
              <a:spcBef>
                <a:spcPts val="0"/>
              </a:spcBef>
              <a:spcAft>
                <a:spcPts val="1800"/>
              </a:spcAft>
            </a:pPr>
            <a:r>
              <a:rPr lang="fr-FR" dirty="0"/>
              <a:t>La pertinence des résultats de l’étude d’impact dépend principalement des techniques de collecte des données et des méthodes non quantitatives d’analyse de ces données.</a:t>
            </a:r>
          </a:p>
          <a:p>
            <a:pPr>
              <a:lnSpc>
                <a:spcPct val="110000"/>
              </a:lnSpc>
              <a:spcBef>
                <a:spcPts val="0"/>
              </a:spcBef>
              <a:spcAft>
                <a:spcPts val="1800"/>
              </a:spcAft>
            </a:pPr>
            <a:r>
              <a:rPr lang="fr-FR" dirty="0"/>
              <a:t>L’étude des impacts socioéconomiques doit tenir compte des différents groupes de la communauté, afin d’appréhender à chacun des niveaux, les spécificités qui s’en dégagent. Par exemple, si l’on accorde une plus grande importance aux revenus, on peut chercher à comparer les revenus gagnés par les femmes chefs de ménage avec ceux des hommes mariés, etc.</a:t>
            </a:r>
          </a:p>
          <a:p>
            <a:endParaRPr lang="fr-FR" dirty="0"/>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77</a:t>
            </a:fld>
            <a:endParaRPr lang="fr-FR"/>
          </a:p>
        </p:txBody>
      </p:sp>
    </p:spTree>
    <p:extLst>
      <p:ext uri="{BB962C8B-B14F-4D97-AF65-F5344CB8AC3E}">
        <p14:creationId xmlns:p14="http://schemas.microsoft.com/office/powerpoint/2010/main" val="422341375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81200" y="116632"/>
            <a:ext cx="8229600" cy="864096"/>
          </a:xfrm>
        </p:spPr>
        <p:txBody>
          <a:bodyPr>
            <a:normAutofit fontScale="90000"/>
          </a:bodyPr>
          <a:lstStyle/>
          <a:p>
            <a:br>
              <a:rPr lang="fr-FR" sz="3600" b="1" dirty="0"/>
            </a:br>
            <a:r>
              <a:rPr lang="fr-FR" sz="3600" b="1" dirty="0"/>
              <a:t>4.4 - LES MODALITES D’EVALUATION DES IMPACTS SOCIOECONOMIQUES</a:t>
            </a:r>
            <a:br>
              <a:rPr lang="fr-FR" sz="3600" dirty="0"/>
            </a:br>
            <a:endParaRPr lang="fr-FR" sz="3600" dirty="0"/>
          </a:p>
        </p:txBody>
      </p:sp>
      <p:sp>
        <p:nvSpPr>
          <p:cNvPr id="3" name="Espace réservé du contenu 2"/>
          <p:cNvSpPr>
            <a:spLocks noGrp="1"/>
          </p:cNvSpPr>
          <p:nvPr>
            <p:ph idx="1"/>
          </p:nvPr>
        </p:nvSpPr>
        <p:spPr>
          <a:xfrm>
            <a:off x="1631504" y="1340768"/>
            <a:ext cx="8784976" cy="5256584"/>
          </a:xfrm>
        </p:spPr>
        <p:txBody>
          <a:bodyPr>
            <a:normAutofit/>
          </a:bodyPr>
          <a:lstStyle/>
          <a:p>
            <a:pPr marL="0" indent="0">
              <a:spcBef>
                <a:spcPts val="0"/>
              </a:spcBef>
              <a:spcAft>
                <a:spcPts val="1800"/>
              </a:spcAft>
              <a:buNone/>
            </a:pPr>
            <a:r>
              <a:rPr lang="fr-FR" dirty="0"/>
              <a:t>Les informations à recueillir, traiter et analyser dans le cadre d’une étude d’évaluation des impacts sont de deux types : les données dites secondaires et celles dites primaires. </a:t>
            </a:r>
          </a:p>
          <a:p>
            <a:pPr marL="0" indent="0">
              <a:spcBef>
                <a:spcPts val="0"/>
              </a:spcBef>
              <a:spcAft>
                <a:spcPts val="1800"/>
              </a:spcAft>
              <a:buNone/>
            </a:pPr>
            <a:r>
              <a:rPr lang="fr-FR" dirty="0"/>
              <a:t> </a:t>
            </a:r>
            <a:r>
              <a:rPr lang="fr-FR" b="1" dirty="0"/>
              <a:t>4.4.1 – Les données dites primaires</a:t>
            </a:r>
            <a:endParaRPr lang="fr-FR" dirty="0"/>
          </a:p>
          <a:p>
            <a:pPr>
              <a:spcBef>
                <a:spcPts val="0"/>
              </a:spcBef>
              <a:spcAft>
                <a:spcPts val="1800"/>
              </a:spcAft>
            </a:pPr>
            <a:r>
              <a:rPr lang="fr-FR" dirty="0"/>
              <a:t>Les données primaires sont des informations recueillies auprès des personnes concernées directement et/ou indirectement par le projet. Ces données sont obtenues par des outils tels que les enquêtes, les entretiens, les réunions, etc.</a:t>
            </a:r>
          </a:p>
          <a:p>
            <a:endParaRPr lang="fr-FR" dirty="0"/>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78</a:t>
            </a:fld>
            <a:endParaRPr lang="fr-FR"/>
          </a:p>
        </p:txBody>
      </p:sp>
    </p:spTree>
    <p:extLst>
      <p:ext uri="{BB962C8B-B14F-4D97-AF65-F5344CB8AC3E}">
        <p14:creationId xmlns:p14="http://schemas.microsoft.com/office/powerpoint/2010/main" val="216426896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03512" y="260648"/>
            <a:ext cx="8784976" cy="6408712"/>
          </a:xfrm>
        </p:spPr>
        <p:txBody>
          <a:bodyPr>
            <a:normAutofit/>
          </a:bodyPr>
          <a:lstStyle/>
          <a:p>
            <a:pPr marL="0" indent="0">
              <a:lnSpc>
                <a:spcPct val="120000"/>
              </a:lnSpc>
              <a:spcBef>
                <a:spcPts val="0"/>
              </a:spcBef>
              <a:spcAft>
                <a:spcPts val="1200"/>
              </a:spcAft>
              <a:buNone/>
            </a:pPr>
            <a:r>
              <a:rPr lang="fr-FR" dirty="0"/>
              <a:t>La collecte, le traitement et l’analyse des données primaires dans le cade de l’étude d’évaluation des impacts, se fait en référence surtout : </a:t>
            </a:r>
          </a:p>
          <a:p>
            <a:pPr>
              <a:lnSpc>
                <a:spcPct val="120000"/>
              </a:lnSpc>
              <a:spcBef>
                <a:spcPts val="0"/>
              </a:spcBef>
              <a:spcAft>
                <a:spcPts val="1200"/>
              </a:spcAft>
            </a:pPr>
            <a:r>
              <a:rPr lang="fr-FR" dirty="0"/>
              <a:t>Aux activités et résultats du projet;</a:t>
            </a:r>
          </a:p>
          <a:p>
            <a:pPr>
              <a:lnSpc>
                <a:spcPct val="120000"/>
              </a:lnSpc>
              <a:spcBef>
                <a:spcPts val="0"/>
              </a:spcBef>
              <a:spcAft>
                <a:spcPts val="1200"/>
              </a:spcAft>
            </a:pPr>
            <a:r>
              <a:rPr lang="fr-FR" dirty="0"/>
              <a:t>Aux parties prenantes pour apprécier les changements survenus à leur niveau en fonction des modes de participation et des effets escomptés lors de la conception du projet. </a:t>
            </a:r>
          </a:p>
          <a:p>
            <a:pPr marL="0" indent="0">
              <a:lnSpc>
                <a:spcPct val="120000"/>
              </a:lnSpc>
              <a:spcBef>
                <a:spcPts val="0"/>
              </a:spcBef>
              <a:spcAft>
                <a:spcPts val="1200"/>
              </a:spcAft>
              <a:buNone/>
            </a:pPr>
            <a:r>
              <a:rPr lang="fr-FR" b="1" dirty="0">
                <a:solidFill>
                  <a:srgbClr val="FF0000"/>
                </a:solidFill>
              </a:rPr>
              <a:t>Ainsi peut-on apprécier les modifications sur la charge de travail, l’accès aux ressources, aux bénéfices et à leur contrôle, etc.</a:t>
            </a:r>
          </a:p>
          <a:p>
            <a:endParaRPr lang="fr-FR" dirty="0"/>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79</a:t>
            </a:fld>
            <a:endParaRPr lang="fr-FR"/>
          </a:p>
        </p:txBody>
      </p:sp>
    </p:spTree>
    <p:extLst>
      <p:ext uri="{BB962C8B-B14F-4D97-AF65-F5344CB8AC3E}">
        <p14:creationId xmlns:p14="http://schemas.microsoft.com/office/powerpoint/2010/main" val="3499160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03512" y="260648"/>
            <a:ext cx="8712968" cy="6336704"/>
          </a:xfrm>
        </p:spPr>
        <p:txBody>
          <a:bodyPr>
            <a:normAutofit/>
          </a:bodyPr>
          <a:lstStyle/>
          <a:p>
            <a:r>
              <a:rPr lang="fr-FR" b="1" dirty="0"/>
              <a:t>Stratégie</a:t>
            </a:r>
            <a:r>
              <a:rPr lang="fr-FR" dirty="0"/>
              <a:t> : ensemble des voies et moyens utilisés pour atteindre un objectif préalablement fixé. La mise en œuvre d’une stratégie suppose donc des objectifs bien définis au préalable, une connaissance du terrain (contexte), une évaluation conséquente des moyens en présence. </a:t>
            </a:r>
          </a:p>
          <a:p>
            <a:pPr>
              <a:spcAft>
                <a:spcPts val="1200"/>
              </a:spcAft>
              <a:buNone/>
            </a:pPr>
            <a:r>
              <a:rPr lang="fr-FR" dirty="0"/>
              <a:t>	Cela suppose aussi : i) un sens d’anticipation lié à l’évolution du contexte et du jeu des acteurs en présence ; ii) l’adéquation entre les enjeux et les moyens utilisés ; iii) l’évaluation des contraintes et des atouts potentiels ; iv) la détermination des moments d’intervention propices ; etc. </a:t>
            </a:r>
          </a:p>
          <a:p>
            <a:r>
              <a:rPr lang="fr-FR" b="1" i="1" dirty="0"/>
              <a:t>Annexes </a:t>
            </a:r>
            <a:r>
              <a:rPr lang="fr-FR" dirty="0"/>
              <a:t>: informations complémentaires jointes au document de projet.</a:t>
            </a:r>
          </a:p>
          <a:p>
            <a:pPr>
              <a:buNone/>
            </a:pPr>
            <a:endParaRPr lang="fr-FR" dirty="0"/>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8</a:t>
            </a:fld>
            <a:endParaRPr lang="fr-F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75520" y="235999"/>
            <a:ext cx="8712968" cy="6552728"/>
          </a:xfrm>
        </p:spPr>
        <p:txBody>
          <a:bodyPr>
            <a:normAutofit lnSpcReduction="10000"/>
          </a:bodyPr>
          <a:lstStyle/>
          <a:p>
            <a:pPr marL="0" indent="0">
              <a:lnSpc>
                <a:spcPct val="110000"/>
              </a:lnSpc>
              <a:spcBef>
                <a:spcPts val="0"/>
              </a:spcBef>
              <a:spcAft>
                <a:spcPts val="1800"/>
              </a:spcAft>
              <a:buNone/>
            </a:pPr>
            <a:r>
              <a:rPr lang="fr-FR" b="1" dirty="0"/>
              <a:t>4.4.2 – Les données dites secondaires</a:t>
            </a:r>
            <a:endParaRPr lang="fr-FR" dirty="0"/>
          </a:p>
          <a:p>
            <a:pPr marL="0" indent="0">
              <a:lnSpc>
                <a:spcPct val="110000"/>
              </a:lnSpc>
              <a:spcBef>
                <a:spcPts val="0"/>
              </a:spcBef>
              <a:spcAft>
                <a:spcPts val="1800"/>
              </a:spcAft>
              <a:buNone/>
            </a:pPr>
            <a:r>
              <a:rPr lang="fr-FR" dirty="0"/>
              <a:t>Alors que les données primaires se caractérisent essentiellement par des aspects quantitatifs, </a:t>
            </a:r>
            <a:r>
              <a:rPr lang="fr-FR" b="1" dirty="0">
                <a:solidFill>
                  <a:srgbClr val="FF0000"/>
                </a:solidFill>
              </a:rPr>
              <a:t>les données secondaires</a:t>
            </a:r>
            <a:r>
              <a:rPr lang="fr-FR" dirty="0"/>
              <a:t> se focalisent plus sur la dimension qualitative, illustrant les interactions entre les résultats et les objectifs du projet. </a:t>
            </a:r>
          </a:p>
          <a:p>
            <a:pPr marL="0" indent="0">
              <a:lnSpc>
                <a:spcPct val="110000"/>
              </a:lnSpc>
              <a:spcBef>
                <a:spcPts val="0"/>
              </a:spcBef>
              <a:spcAft>
                <a:spcPts val="1800"/>
              </a:spcAft>
              <a:buNone/>
            </a:pPr>
            <a:r>
              <a:rPr lang="fr-FR" dirty="0"/>
              <a:t>Le processus et les outils de leur collecte doivent faciliter la participation des parties prenantes à tous les niveaux. </a:t>
            </a:r>
          </a:p>
          <a:p>
            <a:pPr marL="0" indent="0">
              <a:lnSpc>
                <a:spcPct val="110000"/>
              </a:lnSpc>
              <a:spcBef>
                <a:spcPts val="0"/>
              </a:spcBef>
              <a:spcAft>
                <a:spcPts val="1800"/>
              </a:spcAft>
              <a:buNone/>
            </a:pPr>
            <a:r>
              <a:rPr lang="fr-FR" dirty="0"/>
              <a:t>On peut citer comme outils techniques et recueil d’informations : les entretiens avec des informateurs spécifiques, des groupes cibles, des groupes de contrôle; les réunions, les discussions informelles, etc.</a:t>
            </a:r>
          </a:p>
          <a:p>
            <a:endParaRPr lang="fr-FR" dirty="0"/>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80</a:t>
            </a:fld>
            <a:endParaRPr lang="fr-FR"/>
          </a:p>
        </p:txBody>
      </p:sp>
    </p:spTree>
    <p:extLst>
      <p:ext uri="{BB962C8B-B14F-4D97-AF65-F5344CB8AC3E}">
        <p14:creationId xmlns:p14="http://schemas.microsoft.com/office/powerpoint/2010/main" val="293017138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75520" y="260648"/>
            <a:ext cx="8712968" cy="6408712"/>
          </a:xfrm>
        </p:spPr>
        <p:txBody>
          <a:bodyPr>
            <a:normAutofit/>
          </a:bodyPr>
          <a:lstStyle/>
          <a:p>
            <a:pPr marL="0" indent="0">
              <a:spcAft>
                <a:spcPts val="1800"/>
              </a:spcAft>
              <a:buNone/>
            </a:pPr>
            <a:r>
              <a:rPr lang="fr-FR" dirty="0"/>
              <a:t>Les informations recueillies sur le terrain et les données secondaires sont synthétisées et analysées, notamment selon les objectifs de départ. De façon générale, La collecte des informations secondaires et primaires repose sur les questions suivantes : </a:t>
            </a:r>
          </a:p>
          <a:p>
            <a:pPr>
              <a:spcAft>
                <a:spcPts val="1800"/>
              </a:spcAft>
            </a:pPr>
            <a:r>
              <a:rPr lang="fr-FR" dirty="0"/>
              <a:t>Quelles étaient les objectifs initiaux du projet ?</a:t>
            </a:r>
          </a:p>
          <a:p>
            <a:pPr>
              <a:spcAft>
                <a:spcPts val="1800"/>
              </a:spcAft>
            </a:pPr>
            <a:r>
              <a:rPr lang="fr-FR" dirty="0"/>
              <a:t>Quels facteurs expliquent l’écart entre les objectifs visés et les résultats attendus ?</a:t>
            </a:r>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81</a:t>
            </a:fld>
            <a:endParaRPr lang="fr-FR"/>
          </a:p>
        </p:txBody>
      </p:sp>
    </p:spTree>
    <p:extLst>
      <p:ext uri="{BB962C8B-B14F-4D97-AF65-F5344CB8AC3E}">
        <p14:creationId xmlns:p14="http://schemas.microsoft.com/office/powerpoint/2010/main" val="3638695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75520" y="188640"/>
            <a:ext cx="8435280" cy="6480720"/>
          </a:xfrm>
        </p:spPr>
        <p:txBody>
          <a:bodyPr>
            <a:normAutofit lnSpcReduction="10000"/>
          </a:bodyPr>
          <a:lstStyle/>
          <a:p>
            <a:pPr marL="0" indent="0">
              <a:spcBef>
                <a:spcPts val="0"/>
              </a:spcBef>
              <a:spcAft>
                <a:spcPts val="3000"/>
              </a:spcAft>
              <a:buNone/>
            </a:pPr>
            <a:r>
              <a:rPr lang="fr-FR" b="1" dirty="0"/>
              <a:t>4.4.3 - Liste de contrôle pour l’évaluation d’un projet </a:t>
            </a:r>
            <a:endParaRPr lang="fr-FR" dirty="0"/>
          </a:p>
          <a:p>
            <a:pPr marL="514350" indent="-514350">
              <a:spcBef>
                <a:spcPts val="0"/>
              </a:spcBef>
              <a:spcAft>
                <a:spcPts val="1800"/>
              </a:spcAft>
              <a:buFont typeface="+mj-lt"/>
              <a:buAutoNum type="arabicPeriod"/>
            </a:pPr>
            <a:r>
              <a:rPr lang="fr-FR" dirty="0"/>
              <a:t>Cette liste de contrôle permet de s’assurer que toutes les dimensions de l’impact socioéconomiques sont prises en compte. Les questions suivantes permettent de circonscrire les enjeux de l’évaluation.</a:t>
            </a:r>
          </a:p>
          <a:p>
            <a:pPr marL="514350" indent="-514350">
              <a:spcBef>
                <a:spcPts val="0"/>
              </a:spcBef>
              <a:spcAft>
                <a:spcPts val="1800"/>
              </a:spcAft>
              <a:buFont typeface="+mj-lt"/>
              <a:buAutoNum type="arabicPeriod"/>
            </a:pPr>
            <a:r>
              <a:rPr lang="fr-FR" dirty="0"/>
              <a:t>Qu’est-ce que le projet visait à réaliser ? Le problème est-il correctement identifié ?</a:t>
            </a:r>
          </a:p>
          <a:p>
            <a:pPr marL="514350" indent="-514350">
              <a:spcBef>
                <a:spcPts val="0"/>
              </a:spcBef>
              <a:spcAft>
                <a:spcPts val="1800"/>
              </a:spcAft>
              <a:buFont typeface="+mj-lt"/>
              <a:buAutoNum type="arabicPeriod"/>
            </a:pPr>
            <a:r>
              <a:rPr lang="fr-FR" dirty="0"/>
              <a:t>Les objectifs étaient-ils réalistes ?</a:t>
            </a:r>
          </a:p>
          <a:p>
            <a:pPr marL="514350" indent="-514350">
              <a:spcBef>
                <a:spcPts val="0"/>
              </a:spcBef>
              <a:spcAft>
                <a:spcPts val="1800"/>
              </a:spcAft>
              <a:buFont typeface="+mj-lt"/>
              <a:buAutoNum type="arabicPeriod"/>
            </a:pPr>
            <a:r>
              <a:rPr lang="fr-FR" dirty="0"/>
              <a:t>Quels étaient les interactions prévues entre les objectifs du projet et ses résultats ?</a:t>
            </a:r>
          </a:p>
          <a:p>
            <a:pPr marL="514350" indent="-514350">
              <a:spcBef>
                <a:spcPts val="0"/>
              </a:spcBef>
              <a:spcAft>
                <a:spcPts val="1800"/>
              </a:spcAft>
              <a:buFont typeface="+mj-lt"/>
              <a:buAutoNum type="arabicPeriod"/>
            </a:pPr>
            <a:r>
              <a:rPr lang="fr-FR" dirty="0"/>
              <a:t>Dans quelle mesure les objectifs du projet ont été atteints ?</a:t>
            </a:r>
          </a:p>
          <a:p>
            <a:pPr marL="514350" indent="-514350">
              <a:spcBef>
                <a:spcPts val="0"/>
              </a:spcBef>
              <a:spcAft>
                <a:spcPts val="1800"/>
              </a:spcAft>
              <a:buFont typeface="+mj-lt"/>
              <a:buAutoNum type="arabicPeriod"/>
            </a:pPr>
            <a:r>
              <a:rPr lang="fr-FR" dirty="0"/>
              <a:t>Que se serait-il produit en l’absence d’un tel projet ?</a:t>
            </a:r>
          </a:p>
          <a:p>
            <a:endParaRPr lang="fr-FR" dirty="0"/>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82</a:t>
            </a:fld>
            <a:endParaRPr lang="fr-FR"/>
          </a:p>
        </p:txBody>
      </p:sp>
    </p:spTree>
    <p:extLst>
      <p:ext uri="{BB962C8B-B14F-4D97-AF65-F5344CB8AC3E}">
        <p14:creationId xmlns:p14="http://schemas.microsoft.com/office/powerpoint/2010/main" val="168001608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919536" y="260648"/>
            <a:ext cx="8640960" cy="6336704"/>
          </a:xfrm>
        </p:spPr>
        <p:txBody>
          <a:bodyPr>
            <a:normAutofit fontScale="92500" lnSpcReduction="20000"/>
          </a:bodyPr>
          <a:lstStyle/>
          <a:p>
            <a:pPr marL="514350" indent="-514350">
              <a:lnSpc>
                <a:spcPct val="110000"/>
              </a:lnSpc>
              <a:spcBef>
                <a:spcPts val="0"/>
              </a:spcBef>
              <a:spcAft>
                <a:spcPts val="1200"/>
              </a:spcAft>
              <a:buFont typeface="+mj-lt"/>
              <a:buAutoNum type="arabicPeriod" startAt="7"/>
            </a:pPr>
            <a:r>
              <a:rPr lang="fr-FR" dirty="0"/>
              <a:t>Les objectifs du projet étaient-ils pertinents ?</a:t>
            </a:r>
          </a:p>
          <a:p>
            <a:pPr marL="514350" indent="-514350">
              <a:lnSpc>
                <a:spcPct val="110000"/>
              </a:lnSpc>
              <a:spcBef>
                <a:spcPts val="0"/>
              </a:spcBef>
              <a:spcAft>
                <a:spcPts val="1200"/>
              </a:spcAft>
              <a:buFont typeface="+mj-lt"/>
              <a:buAutoNum type="arabicPeriod" startAt="7"/>
            </a:pPr>
            <a:r>
              <a:rPr lang="fr-FR" dirty="0"/>
              <a:t>Ces objectifs auraient-ils pu être atteints d’une manière différente ?</a:t>
            </a:r>
          </a:p>
          <a:p>
            <a:pPr marL="514350" indent="-514350">
              <a:lnSpc>
                <a:spcPct val="110000"/>
              </a:lnSpc>
              <a:spcBef>
                <a:spcPts val="0"/>
              </a:spcBef>
              <a:spcAft>
                <a:spcPts val="1200"/>
              </a:spcAft>
              <a:buFont typeface="+mj-lt"/>
              <a:buAutoNum type="arabicPeriod" startAt="7"/>
            </a:pPr>
            <a:r>
              <a:rPr lang="fr-FR" dirty="0"/>
              <a:t>Cette alternative aurait-elle été plus appropriée ?</a:t>
            </a:r>
          </a:p>
          <a:p>
            <a:pPr marL="514350" indent="-514350">
              <a:lnSpc>
                <a:spcPct val="110000"/>
              </a:lnSpc>
              <a:spcBef>
                <a:spcPts val="0"/>
              </a:spcBef>
              <a:spcAft>
                <a:spcPts val="1200"/>
              </a:spcAft>
              <a:buFont typeface="+mj-lt"/>
              <a:buAutoNum type="arabicPeriod" startAt="7"/>
            </a:pPr>
            <a:r>
              <a:rPr lang="fr-FR" dirty="0"/>
              <a:t>Qui étaient les bénéficiaires visé par le projet ?</a:t>
            </a:r>
          </a:p>
          <a:p>
            <a:pPr marL="514350" indent="-514350">
              <a:lnSpc>
                <a:spcPct val="110000"/>
              </a:lnSpc>
              <a:spcBef>
                <a:spcPts val="0"/>
              </a:spcBef>
              <a:spcAft>
                <a:spcPts val="1200"/>
              </a:spcAft>
              <a:buFont typeface="+mj-lt"/>
              <a:buAutoNum type="arabicPeriod" startAt="7"/>
            </a:pPr>
            <a:r>
              <a:rPr lang="fr-FR" dirty="0"/>
              <a:t>De quelle manière devraient-ils en bénéficier ?</a:t>
            </a:r>
          </a:p>
          <a:p>
            <a:pPr marL="514350" indent="-514350">
              <a:lnSpc>
                <a:spcPct val="110000"/>
              </a:lnSpc>
              <a:spcBef>
                <a:spcPts val="0"/>
              </a:spcBef>
              <a:spcAft>
                <a:spcPts val="1200"/>
              </a:spcAft>
              <a:buFont typeface="+mj-lt"/>
              <a:buAutoNum type="arabicPeriod" startAt="7"/>
            </a:pPr>
            <a:r>
              <a:rPr lang="fr-FR" dirty="0"/>
              <a:t>Le projet a-t-il répondu aux besoins pratiques ou stratégiques de chacun des bénéficiaires ?</a:t>
            </a:r>
          </a:p>
          <a:p>
            <a:pPr marL="514350" indent="-514350">
              <a:lnSpc>
                <a:spcPct val="110000"/>
              </a:lnSpc>
              <a:spcBef>
                <a:spcPts val="0"/>
              </a:spcBef>
              <a:spcAft>
                <a:spcPts val="1200"/>
              </a:spcAft>
              <a:buFont typeface="+mj-lt"/>
              <a:buAutoNum type="arabicPeriod" startAt="7"/>
            </a:pPr>
            <a:r>
              <a:rPr lang="fr-FR" dirty="0"/>
              <a:t>Les hypothèses identifiées dans le cadre logique se sont-elles confirmées ?</a:t>
            </a:r>
          </a:p>
          <a:p>
            <a:pPr marL="514350" indent="-514350">
              <a:lnSpc>
                <a:spcPct val="110000"/>
              </a:lnSpc>
              <a:spcBef>
                <a:spcPts val="0"/>
              </a:spcBef>
              <a:spcAft>
                <a:spcPts val="1200"/>
              </a:spcAft>
              <a:buFont typeface="+mj-lt"/>
              <a:buAutoNum type="arabicPeriod" startAt="7"/>
            </a:pPr>
            <a:r>
              <a:rPr lang="fr-FR" dirty="0"/>
              <a:t>Une hypothèse fatale s’est-elle présentée ? de nouveaux risques sont-ils apparus ? </a:t>
            </a:r>
          </a:p>
          <a:p>
            <a:pPr marL="514350" indent="-514350">
              <a:lnSpc>
                <a:spcPct val="110000"/>
              </a:lnSpc>
              <a:spcBef>
                <a:spcPts val="0"/>
              </a:spcBef>
              <a:spcAft>
                <a:spcPts val="1200"/>
              </a:spcAft>
              <a:buFont typeface="+mj-lt"/>
              <a:buAutoNum type="arabicPeriod" startAt="7"/>
            </a:pPr>
            <a:r>
              <a:rPr lang="fr-FR" dirty="0"/>
              <a:t>Quelles sont les leçons à tirer ?</a:t>
            </a:r>
          </a:p>
          <a:p>
            <a:endParaRPr lang="fr-FR" dirty="0"/>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83</a:t>
            </a:fld>
            <a:endParaRPr lang="fr-FR"/>
          </a:p>
        </p:txBody>
      </p:sp>
    </p:spTree>
    <p:extLst>
      <p:ext uri="{BB962C8B-B14F-4D97-AF65-F5344CB8AC3E}">
        <p14:creationId xmlns:p14="http://schemas.microsoft.com/office/powerpoint/2010/main" val="280951224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03512" y="260648"/>
            <a:ext cx="8784976" cy="6336704"/>
          </a:xfrm>
        </p:spPr>
        <p:txBody>
          <a:bodyPr>
            <a:normAutofit/>
          </a:bodyPr>
          <a:lstStyle/>
          <a:p>
            <a:pPr marL="0" indent="0">
              <a:spcBef>
                <a:spcPts val="0"/>
              </a:spcBef>
              <a:spcAft>
                <a:spcPts val="1800"/>
              </a:spcAft>
              <a:buNone/>
            </a:pPr>
            <a:r>
              <a:rPr lang="fr-FR" sz="3000" b="1" dirty="0"/>
              <a:t>4.4.4 - Une évaluation des impacts socioéconomiques selon le genre</a:t>
            </a:r>
            <a:endParaRPr lang="fr-FR" sz="3000" dirty="0"/>
          </a:p>
          <a:p>
            <a:pPr marL="0" indent="0">
              <a:buNone/>
            </a:pPr>
            <a:r>
              <a:rPr lang="fr-FR" dirty="0"/>
              <a:t>Autant que possible, il faut évaluer les impacts d’un projet de développement selon le genre. Ainsi, les résultats sont présenté suivant la matrice d’analyse genre (MAG) qui permet de déterminer les effets conjugués du projet sur la satisfaction des besoins pratiques et des intérêts stratégiques des parties prenantes, de même que sur les relations entre ces dernières. </a:t>
            </a:r>
          </a:p>
          <a:p>
            <a:pPr marL="0" indent="0">
              <a:buNone/>
            </a:pPr>
            <a:r>
              <a:rPr lang="fr-FR" dirty="0">
                <a:solidFill>
                  <a:srgbClr val="FF0000"/>
                </a:solidFill>
              </a:rPr>
              <a:t>La MAG facilite également la mise en cohérence des impacts avec les objectifs du projet</a:t>
            </a:r>
            <a:r>
              <a:rPr lang="fr-FR" dirty="0"/>
              <a:t>. </a:t>
            </a:r>
          </a:p>
          <a:p>
            <a:endParaRPr lang="fr-FR" dirty="0"/>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84</a:t>
            </a:fld>
            <a:endParaRPr lang="fr-FR"/>
          </a:p>
        </p:txBody>
      </p:sp>
    </p:spTree>
    <p:extLst>
      <p:ext uri="{BB962C8B-B14F-4D97-AF65-F5344CB8AC3E}">
        <p14:creationId xmlns:p14="http://schemas.microsoft.com/office/powerpoint/2010/main" val="363084393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03512" y="260648"/>
            <a:ext cx="8784976" cy="6408712"/>
          </a:xfrm>
        </p:spPr>
        <p:txBody>
          <a:bodyPr>
            <a:normAutofit/>
          </a:bodyPr>
          <a:lstStyle/>
          <a:p>
            <a:pPr marL="0" indent="0">
              <a:buNone/>
            </a:pPr>
            <a:r>
              <a:rPr lang="fr-FR" dirty="0"/>
              <a:t>Cette matrice s’articule généralement autour de plusieurs groupes de la communauté et tient compte du sexe : masculin (homme), féminin (femme). </a:t>
            </a:r>
          </a:p>
          <a:p>
            <a:pPr lvl="0"/>
            <a:r>
              <a:rPr lang="fr-FR" b="1" i="1" dirty="0"/>
              <a:t>Les femmes</a:t>
            </a:r>
            <a:r>
              <a:rPr lang="fr-FR" dirty="0"/>
              <a:t> : le groupe cible (si adéquat) ou toutes les femmes de la communauté catégorisées en groupes significatifs ;</a:t>
            </a:r>
          </a:p>
          <a:p>
            <a:pPr lvl="0"/>
            <a:r>
              <a:rPr lang="fr-FR" b="1" i="1" dirty="0"/>
              <a:t>Les hommes</a:t>
            </a:r>
            <a:r>
              <a:rPr lang="fr-FR" dirty="0"/>
              <a:t> : le groupe cible (si c’est adéquat) ou tous les hommes de la communauté catégorisés en groupes significatifs ; </a:t>
            </a:r>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85</a:t>
            </a:fld>
            <a:endParaRPr lang="fr-FR"/>
          </a:p>
        </p:txBody>
      </p:sp>
    </p:spTree>
    <p:extLst>
      <p:ext uri="{BB962C8B-B14F-4D97-AF65-F5344CB8AC3E}">
        <p14:creationId xmlns:p14="http://schemas.microsoft.com/office/powerpoint/2010/main" val="426647239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03512" y="188640"/>
            <a:ext cx="8856984" cy="6408712"/>
          </a:xfrm>
        </p:spPr>
        <p:txBody>
          <a:bodyPr>
            <a:normAutofit/>
          </a:bodyPr>
          <a:lstStyle/>
          <a:p>
            <a:pPr>
              <a:spcAft>
                <a:spcPts val="1800"/>
              </a:spcAft>
            </a:pPr>
            <a:r>
              <a:rPr lang="fr-FR" dirty="0"/>
              <a:t>Les changements induits par le projet sont examinés à partir de quatre critères : i) les tâches et les compétences ; ii) la charge de travail ; iii) les ressources / bénéfices et iv) les facteurs socioculturels. </a:t>
            </a:r>
          </a:p>
          <a:p>
            <a:pPr>
              <a:spcAft>
                <a:spcPts val="1800"/>
              </a:spcAft>
            </a:pPr>
            <a:r>
              <a:rPr lang="fr-FR" dirty="0"/>
              <a:t>Dans chaque case correspondante de la matrice est consignée une brève description des effets. </a:t>
            </a:r>
          </a:p>
          <a:p>
            <a:pPr>
              <a:spcAft>
                <a:spcPts val="1800"/>
              </a:spcAft>
            </a:pPr>
            <a:r>
              <a:rPr lang="fr-FR" dirty="0"/>
              <a:t>Les données sont ensuite examinées par rapport aux objectifs du projet dans une perspective de genre.</a:t>
            </a:r>
          </a:p>
          <a:p>
            <a:endParaRPr lang="fr-FR" dirty="0"/>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86</a:t>
            </a:fld>
            <a:endParaRPr lang="fr-FR"/>
          </a:p>
        </p:txBody>
      </p:sp>
    </p:spTree>
    <p:extLst>
      <p:ext uri="{BB962C8B-B14F-4D97-AF65-F5344CB8AC3E}">
        <p14:creationId xmlns:p14="http://schemas.microsoft.com/office/powerpoint/2010/main" val="187683096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75520" y="260649"/>
            <a:ext cx="8435280" cy="5865515"/>
          </a:xfrm>
        </p:spPr>
        <p:txBody>
          <a:bodyPr/>
          <a:lstStyle/>
          <a:p>
            <a:pPr marL="0" indent="0">
              <a:buNone/>
            </a:pPr>
            <a:r>
              <a:rPr lang="fr-FR" b="1" dirty="0"/>
              <a:t>4.4.5 - Les Eléments contenus dans un rapport d’évaluation des impacts socioéconomiques d’un projet</a:t>
            </a:r>
            <a:endParaRPr lang="fr-FR" dirty="0"/>
          </a:p>
          <a:p>
            <a:r>
              <a:rPr lang="fr-FR" b="1" dirty="0"/>
              <a:t>I - Résumé exécutif</a:t>
            </a:r>
            <a:endParaRPr lang="fr-FR" dirty="0"/>
          </a:p>
          <a:p>
            <a:r>
              <a:rPr lang="fr-FR" b="1" dirty="0"/>
              <a:t>II – Situation de départ : antécédent et contexte</a:t>
            </a:r>
            <a:endParaRPr lang="fr-FR" dirty="0"/>
          </a:p>
          <a:p>
            <a:r>
              <a:rPr lang="fr-FR" b="1" dirty="0"/>
              <a:t>III – Analyse du projet</a:t>
            </a:r>
            <a:endParaRPr lang="fr-FR" dirty="0"/>
          </a:p>
          <a:p>
            <a:pPr lvl="0"/>
            <a:r>
              <a:rPr lang="fr-FR" dirty="0"/>
              <a:t>Justification</a:t>
            </a:r>
          </a:p>
          <a:p>
            <a:pPr lvl="0"/>
            <a:r>
              <a:rPr lang="fr-FR" dirty="0"/>
              <a:t>Objectifs</a:t>
            </a:r>
          </a:p>
          <a:p>
            <a:pPr lvl="0"/>
            <a:r>
              <a:rPr lang="fr-FR" dirty="0"/>
              <a:t>Conception du projet</a:t>
            </a:r>
          </a:p>
          <a:p>
            <a:endParaRPr lang="fr-FR" dirty="0"/>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87</a:t>
            </a:fld>
            <a:endParaRPr lang="fr-FR"/>
          </a:p>
        </p:txBody>
      </p:sp>
    </p:spTree>
    <p:extLst>
      <p:ext uri="{BB962C8B-B14F-4D97-AF65-F5344CB8AC3E}">
        <p14:creationId xmlns:p14="http://schemas.microsoft.com/office/powerpoint/2010/main" val="372560471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03512" y="260648"/>
            <a:ext cx="8856984" cy="6480720"/>
          </a:xfrm>
        </p:spPr>
        <p:txBody>
          <a:bodyPr>
            <a:normAutofit/>
          </a:bodyPr>
          <a:lstStyle/>
          <a:p>
            <a:pPr marL="0" indent="0">
              <a:buNone/>
            </a:pPr>
            <a:r>
              <a:rPr lang="fr-FR" b="1" dirty="0"/>
              <a:t>IV – Bref rappel de la mise en œuvre du projet</a:t>
            </a:r>
            <a:endParaRPr lang="fr-FR" dirty="0"/>
          </a:p>
          <a:p>
            <a:pPr lvl="0"/>
            <a:r>
              <a:rPr lang="fr-FR" dirty="0"/>
              <a:t>Budget et dépenses</a:t>
            </a:r>
          </a:p>
          <a:p>
            <a:pPr>
              <a:spcBef>
                <a:spcPts val="0"/>
              </a:spcBef>
              <a:spcAft>
                <a:spcPts val="1200"/>
              </a:spcAft>
            </a:pPr>
            <a:r>
              <a:rPr lang="fr-FR" dirty="0"/>
              <a:t>Activités et produits</a:t>
            </a:r>
          </a:p>
          <a:p>
            <a:r>
              <a:rPr lang="fr-FR" b="1" dirty="0"/>
              <a:t>V – Evaluation des résultats et de l’efficacité</a:t>
            </a:r>
            <a:endParaRPr lang="fr-FR" dirty="0"/>
          </a:p>
          <a:p>
            <a:pPr lvl="0"/>
            <a:r>
              <a:rPr lang="fr-FR" dirty="0"/>
              <a:t>Résultats</a:t>
            </a:r>
          </a:p>
          <a:p>
            <a:pPr lvl="0"/>
            <a:r>
              <a:rPr lang="fr-FR" dirty="0"/>
              <a:t>Coût-efficacité</a:t>
            </a:r>
          </a:p>
          <a:p>
            <a:pPr lvl="0"/>
            <a:r>
              <a:rPr lang="fr-FR" dirty="0"/>
              <a:t>Ecart entre les objectifs visés et les résultats attendus </a:t>
            </a:r>
          </a:p>
          <a:p>
            <a:pPr lvl="0"/>
            <a:r>
              <a:rPr lang="fr-FR" dirty="0"/>
              <a:t>Facteurs principaux ayant influé sur les résultats</a:t>
            </a:r>
          </a:p>
          <a:p>
            <a:pPr lvl="0"/>
            <a:r>
              <a:rPr lang="fr-FR" dirty="0"/>
              <a:t>Effets et impacts</a:t>
            </a:r>
          </a:p>
          <a:p>
            <a:pPr>
              <a:spcBef>
                <a:spcPts val="0"/>
              </a:spcBef>
              <a:spcAft>
                <a:spcPts val="1200"/>
              </a:spcAft>
            </a:pPr>
            <a:r>
              <a:rPr lang="fr-FR" dirty="0"/>
              <a:t>Durabilité et impact des résultats</a:t>
            </a:r>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88</a:t>
            </a:fld>
            <a:endParaRPr lang="fr-FR"/>
          </a:p>
        </p:txBody>
      </p:sp>
    </p:spTree>
    <p:extLst>
      <p:ext uri="{BB962C8B-B14F-4D97-AF65-F5344CB8AC3E}">
        <p14:creationId xmlns:p14="http://schemas.microsoft.com/office/powerpoint/2010/main" val="147658617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03512" y="332656"/>
            <a:ext cx="8784976" cy="6336704"/>
          </a:xfrm>
        </p:spPr>
        <p:txBody>
          <a:bodyPr>
            <a:normAutofit/>
          </a:bodyPr>
          <a:lstStyle/>
          <a:p>
            <a:pPr marL="0" indent="0">
              <a:buNone/>
            </a:pPr>
            <a:r>
              <a:rPr lang="fr-FR" b="1" dirty="0"/>
              <a:t>VI – Conclusion et recommandations</a:t>
            </a:r>
            <a:endParaRPr lang="fr-FR" dirty="0"/>
          </a:p>
          <a:p>
            <a:pPr lvl="0"/>
            <a:r>
              <a:rPr lang="fr-FR" dirty="0"/>
              <a:t>Conclusions</a:t>
            </a:r>
          </a:p>
          <a:p>
            <a:pPr lvl="0"/>
            <a:r>
              <a:rPr lang="fr-FR" dirty="0"/>
              <a:t>Recommandations</a:t>
            </a:r>
          </a:p>
          <a:p>
            <a:r>
              <a:rPr lang="fr-FR" b="1" dirty="0"/>
              <a:t>VII – Leçons apprises</a:t>
            </a:r>
            <a:endParaRPr lang="fr-FR" dirty="0"/>
          </a:p>
          <a:p>
            <a:r>
              <a:rPr lang="fr-FR" b="1" dirty="0"/>
              <a:t>Annexes</a:t>
            </a:r>
            <a:endParaRPr lang="fr-FR" dirty="0"/>
          </a:p>
          <a:p>
            <a:pPr lvl="0"/>
            <a:r>
              <a:rPr lang="fr-FR" dirty="0"/>
              <a:t>Termes de références ;</a:t>
            </a:r>
          </a:p>
          <a:p>
            <a:pPr lvl="0"/>
            <a:r>
              <a:rPr lang="fr-FR" dirty="0"/>
              <a:t>Liste des sites visitées et personnes rencontrées ;</a:t>
            </a:r>
          </a:p>
          <a:p>
            <a:r>
              <a:rPr lang="fr-FR" dirty="0"/>
              <a:t>Liste des documents et autres matériels consultés</a:t>
            </a:r>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89</a:t>
            </a:fld>
            <a:endParaRPr lang="fr-FR"/>
          </a:p>
        </p:txBody>
      </p:sp>
    </p:spTree>
    <p:extLst>
      <p:ext uri="{BB962C8B-B14F-4D97-AF65-F5344CB8AC3E}">
        <p14:creationId xmlns:p14="http://schemas.microsoft.com/office/powerpoint/2010/main" val="3061081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91544" y="188640"/>
            <a:ext cx="8229600" cy="418058"/>
          </a:xfrm>
        </p:spPr>
        <p:txBody>
          <a:bodyPr>
            <a:normAutofit fontScale="90000"/>
          </a:bodyPr>
          <a:lstStyle/>
          <a:p>
            <a:br>
              <a:rPr lang="fr-FR" b="1" dirty="0"/>
            </a:br>
            <a:r>
              <a:rPr lang="fr-FR" b="1" dirty="0"/>
              <a:t>II - CONTENU DES ETAPES (Début)</a:t>
            </a:r>
            <a:br>
              <a:rPr lang="fr-FR" dirty="0"/>
            </a:br>
            <a:endParaRPr lang="fr-FR" dirty="0"/>
          </a:p>
        </p:txBody>
      </p:sp>
      <p:graphicFrame>
        <p:nvGraphicFramePr>
          <p:cNvPr id="4" name="Espace réservé du contenu 3"/>
          <p:cNvGraphicFramePr>
            <a:graphicFrameLocks noGrp="1"/>
          </p:cNvGraphicFramePr>
          <p:nvPr>
            <p:ph idx="1"/>
          </p:nvPr>
        </p:nvGraphicFramePr>
        <p:xfrm>
          <a:off x="1703512" y="908720"/>
          <a:ext cx="8784976" cy="5756864"/>
        </p:xfrm>
        <a:graphic>
          <a:graphicData uri="http://schemas.openxmlformats.org/drawingml/2006/table">
            <a:tbl>
              <a:tblPr firstRow="1" bandRow="1">
                <a:tableStyleId>{5C22544A-7EE6-4342-B048-85BDC9FD1C3A}</a:tableStyleId>
              </a:tblPr>
              <a:tblGrid>
                <a:gridCol w="576173">
                  <a:extLst>
                    <a:ext uri="{9D8B030D-6E8A-4147-A177-3AD203B41FA5}">
                      <a16:colId xmlns:a16="http://schemas.microsoft.com/office/drawing/2014/main" val="20000"/>
                    </a:ext>
                  </a:extLst>
                </a:gridCol>
                <a:gridCol w="1584067">
                  <a:extLst>
                    <a:ext uri="{9D8B030D-6E8A-4147-A177-3AD203B41FA5}">
                      <a16:colId xmlns:a16="http://schemas.microsoft.com/office/drawing/2014/main" val="20001"/>
                    </a:ext>
                  </a:extLst>
                </a:gridCol>
                <a:gridCol w="6624736">
                  <a:extLst>
                    <a:ext uri="{9D8B030D-6E8A-4147-A177-3AD203B41FA5}">
                      <a16:colId xmlns:a16="http://schemas.microsoft.com/office/drawing/2014/main" val="20002"/>
                    </a:ext>
                  </a:extLst>
                </a:gridCol>
              </a:tblGrid>
              <a:tr h="397353">
                <a:tc>
                  <a:txBody>
                    <a:bodyPr/>
                    <a:lstStyle/>
                    <a:p>
                      <a:r>
                        <a:rPr lang="fr-FR" sz="2000" b="1" kern="1200" dirty="0">
                          <a:solidFill>
                            <a:schemeClr val="lt1"/>
                          </a:solidFill>
                          <a:latin typeface="+mn-lt"/>
                          <a:ea typeface="+mn-ea"/>
                          <a:cs typeface="+mn-cs"/>
                        </a:rPr>
                        <a:t>N°</a:t>
                      </a:r>
                      <a:endParaRPr lang="fr-FR" sz="2000" dirty="0"/>
                    </a:p>
                  </a:txBody>
                  <a:tcPr/>
                </a:tc>
                <a:tc>
                  <a:txBody>
                    <a:bodyPr/>
                    <a:lstStyle/>
                    <a:p>
                      <a:pPr algn="just">
                        <a:spcBef>
                          <a:spcPts val="300"/>
                        </a:spcBef>
                        <a:spcAft>
                          <a:spcPts val="300"/>
                        </a:spcAft>
                      </a:pPr>
                      <a:r>
                        <a:rPr lang="fr-FR" sz="2000" b="1" dirty="0">
                          <a:latin typeface="Arial"/>
                          <a:ea typeface="Times New Roman"/>
                          <a:cs typeface="Times New Roman"/>
                        </a:rPr>
                        <a:t>Etapes</a:t>
                      </a:r>
                      <a:endParaRPr lang="fr-FR" sz="2000" dirty="0">
                        <a:latin typeface="Times New Roman"/>
                        <a:ea typeface="Times New Roman"/>
                        <a:cs typeface="Times New Roman"/>
                      </a:endParaRPr>
                    </a:p>
                  </a:txBody>
                  <a:tcPr marL="44450" marR="44450" marT="0" marB="0"/>
                </a:tc>
                <a:tc>
                  <a:txBody>
                    <a:bodyPr/>
                    <a:lstStyle/>
                    <a:p>
                      <a:pPr algn="just">
                        <a:spcBef>
                          <a:spcPts val="300"/>
                        </a:spcBef>
                        <a:spcAft>
                          <a:spcPts val="300"/>
                        </a:spcAft>
                      </a:pPr>
                      <a:r>
                        <a:rPr lang="fr-FR" sz="2000" b="1" dirty="0">
                          <a:latin typeface="Arial"/>
                          <a:ea typeface="Times New Roman"/>
                          <a:cs typeface="Times New Roman"/>
                        </a:rPr>
                        <a:t>Contenus</a:t>
                      </a:r>
                      <a:endParaRPr lang="fr-FR" sz="2000" dirty="0">
                        <a:latin typeface="Times New Roman"/>
                        <a:ea typeface="Times New Roman"/>
                        <a:cs typeface="Times New Roman"/>
                      </a:endParaRPr>
                    </a:p>
                  </a:txBody>
                  <a:tcPr marL="44450" marR="44450" marT="0" marB="0"/>
                </a:tc>
                <a:extLst>
                  <a:ext uri="{0D108BD9-81ED-4DB2-BD59-A6C34878D82A}">
                    <a16:rowId xmlns:a16="http://schemas.microsoft.com/office/drawing/2014/main" val="10000"/>
                  </a:ext>
                </a:extLst>
              </a:tr>
              <a:tr h="397353">
                <a:tc rowSpan="5">
                  <a:txBody>
                    <a:bodyPr/>
                    <a:lstStyle/>
                    <a:p>
                      <a:r>
                        <a:rPr lang="fr-FR" sz="2000" dirty="0"/>
                        <a:t>1</a:t>
                      </a:r>
                    </a:p>
                  </a:txBody>
                  <a:tcPr/>
                </a:tc>
                <a:tc rowSpan="5">
                  <a:txBody>
                    <a:bodyPr/>
                    <a:lstStyle/>
                    <a:p>
                      <a:r>
                        <a:rPr lang="fr-FR" sz="2000" b="1" kern="1200" dirty="0">
                          <a:solidFill>
                            <a:schemeClr val="dk1"/>
                          </a:solidFill>
                          <a:latin typeface="+mn-lt"/>
                          <a:ea typeface="+mn-ea"/>
                          <a:cs typeface="+mn-cs"/>
                        </a:rPr>
                        <a:t>Diagnostic</a:t>
                      </a:r>
                      <a:endParaRPr lang="fr-FR" sz="2000" dirty="0"/>
                    </a:p>
                  </a:txBody>
                  <a:tcPr/>
                </a:tc>
                <a:tc>
                  <a:txBody>
                    <a:bodyPr/>
                    <a:lstStyle/>
                    <a:p>
                      <a:pPr marL="457200" algn="just">
                        <a:spcBef>
                          <a:spcPts val="300"/>
                        </a:spcBef>
                        <a:spcAft>
                          <a:spcPts val="300"/>
                        </a:spcAft>
                      </a:pPr>
                      <a:r>
                        <a:rPr lang="fr-FR" sz="2000" dirty="0">
                          <a:latin typeface="Arial"/>
                          <a:ea typeface="Times New Roman"/>
                          <a:cs typeface="Times New Roman"/>
                        </a:rPr>
                        <a:t>Contraintes</a:t>
                      </a:r>
                      <a:endParaRPr lang="fr-FR" sz="2000" dirty="0">
                        <a:latin typeface="Times New Roman"/>
                        <a:ea typeface="Times New Roman"/>
                        <a:cs typeface="Times New Roman"/>
                      </a:endParaRPr>
                    </a:p>
                  </a:txBody>
                  <a:tcPr marL="44450" marR="44450" marT="0" marB="0"/>
                </a:tc>
                <a:extLst>
                  <a:ext uri="{0D108BD9-81ED-4DB2-BD59-A6C34878D82A}">
                    <a16:rowId xmlns:a16="http://schemas.microsoft.com/office/drawing/2014/main" val="10001"/>
                  </a:ext>
                </a:extLst>
              </a:tr>
              <a:tr h="379028">
                <a:tc vMerge="1">
                  <a:txBody>
                    <a:bodyPr/>
                    <a:lstStyle/>
                    <a:p>
                      <a:endParaRPr lang="fr-FR" sz="2000" dirty="0"/>
                    </a:p>
                  </a:txBody>
                  <a:tcPr/>
                </a:tc>
                <a:tc vMerge="1">
                  <a:txBody>
                    <a:bodyPr/>
                    <a:lstStyle/>
                    <a:p>
                      <a:endParaRPr lang="fr-FR" sz="2000" dirty="0"/>
                    </a:p>
                  </a:txBody>
                  <a:tcPr/>
                </a:tc>
                <a:tc>
                  <a:txBody>
                    <a:bodyPr/>
                    <a:lstStyle/>
                    <a:p>
                      <a:pPr marL="457200" algn="just">
                        <a:spcBef>
                          <a:spcPts val="300"/>
                        </a:spcBef>
                        <a:spcAft>
                          <a:spcPts val="300"/>
                        </a:spcAft>
                      </a:pPr>
                      <a:r>
                        <a:rPr lang="fr-FR" sz="2000" dirty="0">
                          <a:latin typeface="Arial"/>
                          <a:ea typeface="Times New Roman"/>
                          <a:cs typeface="Times New Roman"/>
                        </a:rPr>
                        <a:t>Atouts</a:t>
                      </a:r>
                      <a:endParaRPr lang="fr-FR" sz="2000" dirty="0">
                        <a:latin typeface="Times New Roman"/>
                        <a:ea typeface="Times New Roman"/>
                        <a:cs typeface="Times New Roman"/>
                      </a:endParaRPr>
                    </a:p>
                  </a:txBody>
                  <a:tcPr marL="44450" marR="44450" marT="0" marB="0"/>
                </a:tc>
                <a:extLst>
                  <a:ext uri="{0D108BD9-81ED-4DB2-BD59-A6C34878D82A}">
                    <a16:rowId xmlns:a16="http://schemas.microsoft.com/office/drawing/2014/main" val="10002"/>
                  </a:ext>
                </a:extLst>
              </a:tr>
              <a:tr h="397353">
                <a:tc vMerge="1">
                  <a:txBody>
                    <a:bodyPr/>
                    <a:lstStyle/>
                    <a:p>
                      <a:endParaRPr lang="fr-FR" sz="2000" dirty="0"/>
                    </a:p>
                  </a:txBody>
                  <a:tcPr/>
                </a:tc>
                <a:tc vMerge="1">
                  <a:txBody>
                    <a:bodyPr/>
                    <a:lstStyle/>
                    <a:p>
                      <a:endParaRPr lang="fr-FR" sz="2000" dirty="0"/>
                    </a:p>
                  </a:txBody>
                  <a:tcPr/>
                </a:tc>
                <a:tc>
                  <a:txBody>
                    <a:bodyPr/>
                    <a:lstStyle/>
                    <a:p>
                      <a:pPr marL="457200" algn="just">
                        <a:spcBef>
                          <a:spcPts val="300"/>
                        </a:spcBef>
                        <a:spcAft>
                          <a:spcPts val="300"/>
                        </a:spcAft>
                      </a:pPr>
                      <a:r>
                        <a:rPr lang="fr-FR" sz="2000" dirty="0">
                          <a:latin typeface="Arial"/>
                          <a:ea typeface="Times New Roman"/>
                          <a:cs typeface="Times New Roman"/>
                        </a:rPr>
                        <a:t>Analyse des forces, faiblesses, opportunités et menaces</a:t>
                      </a:r>
                      <a:endParaRPr lang="fr-FR" sz="2000" dirty="0">
                        <a:latin typeface="Times New Roman"/>
                        <a:ea typeface="Times New Roman"/>
                        <a:cs typeface="Times New Roman"/>
                      </a:endParaRPr>
                    </a:p>
                  </a:txBody>
                  <a:tcPr marL="44450" marR="44450" marT="0" marB="0"/>
                </a:tc>
                <a:extLst>
                  <a:ext uri="{0D108BD9-81ED-4DB2-BD59-A6C34878D82A}">
                    <a16:rowId xmlns:a16="http://schemas.microsoft.com/office/drawing/2014/main" val="10003"/>
                  </a:ext>
                </a:extLst>
              </a:tr>
              <a:tr h="397353">
                <a:tc vMerge="1">
                  <a:txBody>
                    <a:bodyPr/>
                    <a:lstStyle/>
                    <a:p>
                      <a:endParaRPr lang="fr-FR" sz="2000" dirty="0"/>
                    </a:p>
                  </a:txBody>
                  <a:tcPr/>
                </a:tc>
                <a:tc vMerge="1">
                  <a:txBody>
                    <a:bodyPr/>
                    <a:lstStyle/>
                    <a:p>
                      <a:endParaRPr lang="fr-FR" sz="2000" dirty="0"/>
                    </a:p>
                  </a:txBody>
                  <a:tcPr/>
                </a:tc>
                <a:tc>
                  <a:txBody>
                    <a:bodyPr/>
                    <a:lstStyle/>
                    <a:p>
                      <a:pPr marL="457200" algn="just">
                        <a:spcBef>
                          <a:spcPts val="300"/>
                        </a:spcBef>
                        <a:spcAft>
                          <a:spcPts val="300"/>
                        </a:spcAft>
                      </a:pPr>
                      <a:r>
                        <a:rPr lang="fr-FR" sz="2000" dirty="0">
                          <a:latin typeface="Arial"/>
                          <a:ea typeface="Times New Roman"/>
                          <a:cs typeface="Times New Roman"/>
                        </a:rPr>
                        <a:t>Priorisation</a:t>
                      </a:r>
                      <a:endParaRPr lang="fr-FR" sz="2000" dirty="0">
                        <a:latin typeface="Times New Roman"/>
                        <a:ea typeface="Times New Roman"/>
                        <a:cs typeface="Times New Roman"/>
                      </a:endParaRPr>
                    </a:p>
                  </a:txBody>
                  <a:tcPr marL="44450" marR="44450" marT="0" marB="0"/>
                </a:tc>
                <a:extLst>
                  <a:ext uri="{0D108BD9-81ED-4DB2-BD59-A6C34878D82A}">
                    <a16:rowId xmlns:a16="http://schemas.microsoft.com/office/drawing/2014/main" val="10004"/>
                  </a:ext>
                </a:extLst>
              </a:tr>
              <a:tr h="397353">
                <a:tc vMerge="1">
                  <a:txBody>
                    <a:bodyPr/>
                    <a:lstStyle/>
                    <a:p>
                      <a:endParaRPr lang="fr-FR" sz="2000" dirty="0"/>
                    </a:p>
                  </a:txBody>
                  <a:tcPr/>
                </a:tc>
                <a:tc vMerge="1">
                  <a:txBody>
                    <a:bodyPr/>
                    <a:lstStyle/>
                    <a:p>
                      <a:endParaRPr lang="fr-FR" sz="2000" dirty="0"/>
                    </a:p>
                  </a:txBody>
                  <a:tcPr/>
                </a:tc>
                <a:tc>
                  <a:txBody>
                    <a:bodyPr/>
                    <a:lstStyle/>
                    <a:p>
                      <a:pPr marL="457200" algn="just">
                        <a:spcBef>
                          <a:spcPts val="300"/>
                        </a:spcBef>
                        <a:spcAft>
                          <a:spcPts val="300"/>
                        </a:spcAft>
                      </a:pPr>
                      <a:r>
                        <a:rPr lang="fr-FR" sz="2000" dirty="0">
                          <a:latin typeface="Arial"/>
                          <a:ea typeface="Times New Roman"/>
                          <a:cs typeface="Times New Roman"/>
                        </a:rPr>
                        <a:t>Problématique </a:t>
                      </a:r>
                      <a:endParaRPr lang="fr-FR" sz="2000" dirty="0">
                        <a:latin typeface="Times New Roman"/>
                        <a:ea typeface="Times New Roman"/>
                        <a:cs typeface="Times New Roman"/>
                      </a:endParaRPr>
                    </a:p>
                  </a:txBody>
                  <a:tcPr marL="44450" marR="44450" marT="0" marB="0"/>
                </a:tc>
                <a:extLst>
                  <a:ext uri="{0D108BD9-81ED-4DB2-BD59-A6C34878D82A}">
                    <a16:rowId xmlns:a16="http://schemas.microsoft.com/office/drawing/2014/main" val="10005"/>
                  </a:ext>
                </a:extLst>
              </a:tr>
              <a:tr h="397353">
                <a:tc rowSpan="8">
                  <a:txBody>
                    <a:bodyPr/>
                    <a:lstStyle/>
                    <a:p>
                      <a:r>
                        <a:rPr lang="fr-FR" sz="2000" dirty="0"/>
                        <a:t>2</a:t>
                      </a:r>
                    </a:p>
                  </a:txBody>
                  <a:tcPr/>
                </a:tc>
                <a:tc rowSpan="8">
                  <a:txBody>
                    <a:bodyPr/>
                    <a:lstStyle/>
                    <a:p>
                      <a:r>
                        <a:rPr lang="fr-FR" sz="2000" b="1" kern="1200" dirty="0">
                          <a:solidFill>
                            <a:schemeClr val="dk1"/>
                          </a:solidFill>
                          <a:latin typeface="+mn-lt"/>
                          <a:ea typeface="+mn-ea"/>
                          <a:cs typeface="+mn-cs"/>
                        </a:rPr>
                        <a:t>Conception</a:t>
                      </a:r>
                      <a:endParaRPr lang="fr-FR" sz="2000" dirty="0"/>
                    </a:p>
                  </a:txBody>
                  <a:tcPr/>
                </a:tc>
                <a:tc>
                  <a:txBody>
                    <a:bodyPr/>
                    <a:lstStyle/>
                    <a:p>
                      <a:pPr marL="457200" algn="just">
                        <a:spcBef>
                          <a:spcPts val="300"/>
                        </a:spcBef>
                        <a:spcAft>
                          <a:spcPts val="300"/>
                        </a:spcAft>
                      </a:pPr>
                      <a:r>
                        <a:rPr lang="fr-FR" sz="2000" dirty="0">
                          <a:latin typeface="Arial"/>
                          <a:ea typeface="Times New Roman"/>
                          <a:cs typeface="Times New Roman"/>
                        </a:rPr>
                        <a:t>Objectifs</a:t>
                      </a:r>
                      <a:endParaRPr lang="fr-FR" sz="2000" dirty="0">
                        <a:latin typeface="Times New Roman"/>
                        <a:ea typeface="Times New Roman"/>
                        <a:cs typeface="Times New Roman"/>
                      </a:endParaRPr>
                    </a:p>
                  </a:txBody>
                  <a:tcPr marL="44450" marR="44450" marT="0" marB="0" anchor="ctr"/>
                </a:tc>
                <a:extLst>
                  <a:ext uri="{0D108BD9-81ED-4DB2-BD59-A6C34878D82A}">
                    <a16:rowId xmlns:a16="http://schemas.microsoft.com/office/drawing/2014/main" val="10006"/>
                  </a:ext>
                </a:extLst>
              </a:tr>
              <a:tr h="397353">
                <a:tc vMerge="1">
                  <a:txBody>
                    <a:bodyPr/>
                    <a:lstStyle/>
                    <a:p>
                      <a:endParaRPr lang="fr-FR" sz="2000" dirty="0"/>
                    </a:p>
                  </a:txBody>
                  <a:tcPr/>
                </a:tc>
                <a:tc vMerge="1">
                  <a:txBody>
                    <a:bodyPr/>
                    <a:lstStyle/>
                    <a:p>
                      <a:endParaRPr lang="fr-FR" sz="2000" dirty="0"/>
                    </a:p>
                  </a:txBody>
                  <a:tcPr/>
                </a:tc>
                <a:tc>
                  <a:txBody>
                    <a:bodyPr/>
                    <a:lstStyle/>
                    <a:p>
                      <a:pPr marL="457200" algn="just">
                        <a:spcBef>
                          <a:spcPts val="300"/>
                        </a:spcBef>
                        <a:spcAft>
                          <a:spcPts val="300"/>
                        </a:spcAft>
                      </a:pPr>
                      <a:r>
                        <a:rPr lang="fr-FR" sz="2000" dirty="0">
                          <a:latin typeface="Arial"/>
                          <a:ea typeface="Times New Roman"/>
                          <a:cs typeface="Times New Roman"/>
                        </a:rPr>
                        <a:t>Résultats</a:t>
                      </a:r>
                      <a:endParaRPr lang="fr-FR" sz="2000" dirty="0">
                        <a:latin typeface="Times New Roman"/>
                        <a:ea typeface="Times New Roman"/>
                        <a:cs typeface="Times New Roman"/>
                      </a:endParaRPr>
                    </a:p>
                  </a:txBody>
                  <a:tcPr marL="44450" marR="44450" marT="0" marB="0"/>
                </a:tc>
                <a:extLst>
                  <a:ext uri="{0D108BD9-81ED-4DB2-BD59-A6C34878D82A}">
                    <a16:rowId xmlns:a16="http://schemas.microsoft.com/office/drawing/2014/main" val="10007"/>
                  </a:ext>
                </a:extLst>
              </a:tr>
              <a:tr h="397353">
                <a:tc vMerge="1">
                  <a:txBody>
                    <a:bodyPr/>
                    <a:lstStyle/>
                    <a:p>
                      <a:endParaRPr lang="fr-FR" sz="2000" dirty="0"/>
                    </a:p>
                  </a:txBody>
                  <a:tcPr/>
                </a:tc>
                <a:tc vMerge="1">
                  <a:txBody>
                    <a:bodyPr/>
                    <a:lstStyle/>
                    <a:p>
                      <a:endParaRPr lang="fr-FR" sz="2000" dirty="0"/>
                    </a:p>
                  </a:txBody>
                  <a:tcPr/>
                </a:tc>
                <a:tc>
                  <a:txBody>
                    <a:bodyPr/>
                    <a:lstStyle/>
                    <a:p>
                      <a:pPr marL="457200" algn="just">
                        <a:spcBef>
                          <a:spcPts val="300"/>
                        </a:spcBef>
                        <a:spcAft>
                          <a:spcPts val="300"/>
                        </a:spcAft>
                      </a:pPr>
                      <a:r>
                        <a:rPr lang="fr-FR" sz="2000" dirty="0">
                          <a:latin typeface="Arial"/>
                          <a:ea typeface="Times New Roman"/>
                          <a:cs typeface="Times New Roman"/>
                        </a:rPr>
                        <a:t>Indicateurs</a:t>
                      </a:r>
                      <a:endParaRPr lang="fr-FR" sz="2000" dirty="0">
                        <a:latin typeface="Times New Roman"/>
                        <a:ea typeface="Times New Roman"/>
                        <a:cs typeface="Times New Roman"/>
                      </a:endParaRPr>
                    </a:p>
                  </a:txBody>
                  <a:tcPr marL="44450" marR="44450" marT="0" marB="0"/>
                </a:tc>
                <a:extLst>
                  <a:ext uri="{0D108BD9-81ED-4DB2-BD59-A6C34878D82A}">
                    <a16:rowId xmlns:a16="http://schemas.microsoft.com/office/drawing/2014/main" val="10008"/>
                  </a:ext>
                </a:extLst>
              </a:tr>
              <a:tr h="397353">
                <a:tc vMerge="1">
                  <a:txBody>
                    <a:bodyPr/>
                    <a:lstStyle/>
                    <a:p>
                      <a:endParaRPr lang="fr-FR" sz="2000" dirty="0"/>
                    </a:p>
                  </a:txBody>
                  <a:tcPr/>
                </a:tc>
                <a:tc vMerge="1">
                  <a:txBody>
                    <a:bodyPr/>
                    <a:lstStyle/>
                    <a:p>
                      <a:endParaRPr lang="fr-FR" sz="2000" dirty="0"/>
                    </a:p>
                  </a:txBody>
                  <a:tcPr/>
                </a:tc>
                <a:tc>
                  <a:txBody>
                    <a:bodyPr/>
                    <a:lstStyle/>
                    <a:p>
                      <a:pPr marL="457200" algn="just">
                        <a:spcBef>
                          <a:spcPts val="300"/>
                        </a:spcBef>
                        <a:spcAft>
                          <a:spcPts val="300"/>
                        </a:spcAft>
                      </a:pPr>
                      <a:r>
                        <a:rPr lang="fr-FR" sz="2000" dirty="0">
                          <a:latin typeface="Arial"/>
                          <a:ea typeface="Times New Roman"/>
                          <a:cs typeface="Times New Roman"/>
                        </a:rPr>
                        <a:t>Activités</a:t>
                      </a:r>
                      <a:endParaRPr lang="fr-FR" sz="2000" dirty="0">
                        <a:latin typeface="Times New Roman"/>
                        <a:ea typeface="Times New Roman"/>
                        <a:cs typeface="Times New Roman"/>
                      </a:endParaRPr>
                    </a:p>
                  </a:txBody>
                  <a:tcPr marL="44450" marR="44450" marT="0" marB="0"/>
                </a:tc>
                <a:extLst>
                  <a:ext uri="{0D108BD9-81ED-4DB2-BD59-A6C34878D82A}">
                    <a16:rowId xmlns:a16="http://schemas.microsoft.com/office/drawing/2014/main" val="10009"/>
                  </a:ext>
                </a:extLst>
              </a:tr>
              <a:tr h="397353">
                <a:tc vMerge="1">
                  <a:txBody>
                    <a:bodyPr/>
                    <a:lstStyle/>
                    <a:p>
                      <a:endParaRPr lang="fr-FR" sz="2000" dirty="0"/>
                    </a:p>
                  </a:txBody>
                  <a:tcPr/>
                </a:tc>
                <a:tc vMerge="1">
                  <a:txBody>
                    <a:bodyPr/>
                    <a:lstStyle/>
                    <a:p>
                      <a:endParaRPr lang="fr-FR" sz="2000" dirty="0"/>
                    </a:p>
                  </a:txBody>
                  <a:tcPr/>
                </a:tc>
                <a:tc>
                  <a:txBody>
                    <a:bodyPr/>
                    <a:lstStyle/>
                    <a:p>
                      <a:pPr marL="457200" algn="just">
                        <a:spcBef>
                          <a:spcPts val="300"/>
                        </a:spcBef>
                        <a:spcAft>
                          <a:spcPts val="300"/>
                        </a:spcAft>
                      </a:pPr>
                      <a:r>
                        <a:rPr lang="fr-FR" sz="2000" dirty="0">
                          <a:latin typeface="Arial"/>
                          <a:ea typeface="Times New Roman"/>
                          <a:cs typeface="Times New Roman"/>
                        </a:rPr>
                        <a:t>Acteurs impliqués</a:t>
                      </a:r>
                      <a:endParaRPr lang="fr-FR" sz="2000" dirty="0">
                        <a:latin typeface="Times New Roman"/>
                        <a:ea typeface="Times New Roman"/>
                        <a:cs typeface="Times New Roman"/>
                      </a:endParaRPr>
                    </a:p>
                  </a:txBody>
                  <a:tcPr marL="44450" marR="44450" marT="0" marB="0"/>
                </a:tc>
                <a:extLst>
                  <a:ext uri="{0D108BD9-81ED-4DB2-BD59-A6C34878D82A}">
                    <a16:rowId xmlns:a16="http://schemas.microsoft.com/office/drawing/2014/main" val="10010"/>
                  </a:ext>
                </a:extLst>
              </a:tr>
              <a:tr h="397353">
                <a:tc vMerge="1">
                  <a:txBody>
                    <a:bodyPr/>
                    <a:lstStyle/>
                    <a:p>
                      <a:endParaRPr lang="fr-FR" sz="2000" dirty="0"/>
                    </a:p>
                  </a:txBody>
                  <a:tcPr/>
                </a:tc>
                <a:tc vMerge="1">
                  <a:txBody>
                    <a:bodyPr/>
                    <a:lstStyle/>
                    <a:p>
                      <a:endParaRPr lang="fr-FR" sz="2000" dirty="0"/>
                    </a:p>
                  </a:txBody>
                  <a:tcPr/>
                </a:tc>
                <a:tc>
                  <a:txBody>
                    <a:bodyPr/>
                    <a:lstStyle/>
                    <a:p>
                      <a:pPr marL="457200" algn="just">
                        <a:spcBef>
                          <a:spcPts val="300"/>
                        </a:spcBef>
                        <a:spcAft>
                          <a:spcPts val="300"/>
                        </a:spcAft>
                      </a:pPr>
                      <a:r>
                        <a:rPr lang="fr-FR" sz="2000" dirty="0">
                          <a:latin typeface="Arial"/>
                          <a:ea typeface="Times New Roman"/>
                          <a:cs typeface="Times New Roman"/>
                        </a:rPr>
                        <a:t>Coût des activités</a:t>
                      </a:r>
                      <a:endParaRPr lang="fr-FR" sz="2000" dirty="0">
                        <a:latin typeface="Times New Roman"/>
                        <a:ea typeface="Times New Roman"/>
                        <a:cs typeface="Times New Roman"/>
                      </a:endParaRPr>
                    </a:p>
                  </a:txBody>
                  <a:tcPr marL="44450" marR="44450" marT="0" marB="0"/>
                </a:tc>
                <a:extLst>
                  <a:ext uri="{0D108BD9-81ED-4DB2-BD59-A6C34878D82A}">
                    <a16:rowId xmlns:a16="http://schemas.microsoft.com/office/drawing/2014/main" val="10011"/>
                  </a:ext>
                </a:extLst>
              </a:tr>
              <a:tr h="397353">
                <a:tc vMerge="1">
                  <a:txBody>
                    <a:bodyPr/>
                    <a:lstStyle/>
                    <a:p>
                      <a:endParaRPr lang="fr-FR" sz="2000" dirty="0"/>
                    </a:p>
                  </a:txBody>
                  <a:tcPr/>
                </a:tc>
                <a:tc vMerge="1">
                  <a:txBody>
                    <a:bodyPr/>
                    <a:lstStyle/>
                    <a:p>
                      <a:endParaRPr lang="fr-FR" sz="2000" dirty="0"/>
                    </a:p>
                  </a:txBody>
                  <a:tcPr/>
                </a:tc>
                <a:tc>
                  <a:txBody>
                    <a:bodyPr/>
                    <a:lstStyle/>
                    <a:p>
                      <a:pPr marL="457200" algn="just">
                        <a:spcBef>
                          <a:spcPts val="300"/>
                        </a:spcBef>
                        <a:spcAft>
                          <a:spcPts val="300"/>
                        </a:spcAft>
                      </a:pPr>
                      <a:r>
                        <a:rPr lang="fr-FR" sz="2000" dirty="0">
                          <a:latin typeface="Arial"/>
                          <a:ea typeface="Times New Roman"/>
                          <a:cs typeface="Times New Roman"/>
                        </a:rPr>
                        <a:t>Plan pluriannuel</a:t>
                      </a:r>
                      <a:endParaRPr lang="fr-FR" sz="2000" dirty="0">
                        <a:latin typeface="Times New Roman"/>
                        <a:ea typeface="Times New Roman"/>
                        <a:cs typeface="Times New Roman"/>
                      </a:endParaRPr>
                    </a:p>
                  </a:txBody>
                  <a:tcPr marL="44450" marR="44450" marT="0" marB="0"/>
                </a:tc>
                <a:extLst>
                  <a:ext uri="{0D108BD9-81ED-4DB2-BD59-A6C34878D82A}">
                    <a16:rowId xmlns:a16="http://schemas.microsoft.com/office/drawing/2014/main" val="10012"/>
                  </a:ext>
                </a:extLst>
              </a:tr>
              <a:tr h="397353">
                <a:tc vMerge="1">
                  <a:txBody>
                    <a:bodyPr/>
                    <a:lstStyle/>
                    <a:p>
                      <a:endParaRPr lang="fr-FR" sz="2000" dirty="0"/>
                    </a:p>
                  </a:txBody>
                  <a:tcPr/>
                </a:tc>
                <a:tc vMerge="1">
                  <a:txBody>
                    <a:bodyPr/>
                    <a:lstStyle/>
                    <a:p>
                      <a:endParaRPr lang="fr-FR" sz="2000" dirty="0"/>
                    </a:p>
                  </a:txBody>
                  <a:tcPr/>
                </a:tc>
                <a:tc>
                  <a:txBody>
                    <a:bodyPr/>
                    <a:lstStyle/>
                    <a:p>
                      <a:pPr marL="457200" algn="just">
                        <a:spcBef>
                          <a:spcPts val="300"/>
                        </a:spcBef>
                        <a:spcAft>
                          <a:spcPts val="300"/>
                        </a:spcAft>
                      </a:pPr>
                      <a:r>
                        <a:rPr lang="fr-FR" sz="2000" dirty="0">
                          <a:latin typeface="Arial"/>
                          <a:ea typeface="Times New Roman"/>
                          <a:cs typeface="Times New Roman"/>
                        </a:rPr>
                        <a:t>Plan annuel</a:t>
                      </a:r>
                      <a:endParaRPr lang="fr-FR" sz="2000" dirty="0">
                        <a:latin typeface="Times New Roman"/>
                        <a:ea typeface="Times New Roman"/>
                        <a:cs typeface="Times New Roman"/>
                      </a:endParaRPr>
                    </a:p>
                  </a:txBody>
                  <a:tcPr marL="44450" marR="44450" marT="0" marB="0"/>
                </a:tc>
                <a:extLst>
                  <a:ext uri="{0D108BD9-81ED-4DB2-BD59-A6C34878D82A}">
                    <a16:rowId xmlns:a16="http://schemas.microsoft.com/office/drawing/2014/main" val="10013"/>
                  </a:ext>
                </a:extLst>
              </a:tr>
            </a:tbl>
          </a:graphicData>
        </a:graphic>
      </p:graphicFrame>
      <p:sp>
        <p:nvSpPr>
          <p:cNvPr id="5" name="Espace réservé du numéro de diapositive 4"/>
          <p:cNvSpPr>
            <a:spLocks noGrp="1"/>
          </p:cNvSpPr>
          <p:nvPr>
            <p:ph type="sldNum" sz="quarter" idx="12"/>
          </p:nvPr>
        </p:nvSpPr>
        <p:spPr/>
        <p:txBody>
          <a:bodyPr/>
          <a:lstStyle/>
          <a:p>
            <a:fld id="{E7EEB410-78F9-44DA-87F2-EB3D7FB01EBE}" type="slidenum">
              <a:rPr lang="fr-FR" smtClean="0"/>
              <a:pPr/>
              <a:t>9</a:t>
            </a:fld>
            <a:endParaRPr lang="fr-F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91544" y="116632"/>
            <a:ext cx="8229600" cy="634082"/>
          </a:xfrm>
        </p:spPr>
        <p:txBody>
          <a:bodyPr>
            <a:normAutofit fontScale="90000"/>
          </a:bodyPr>
          <a:lstStyle/>
          <a:p>
            <a:r>
              <a:rPr lang="fr-FR" b="1" dirty="0"/>
              <a:t>CONCLUSION</a:t>
            </a:r>
            <a:endParaRPr lang="fr-FR" dirty="0"/>
          </a:p>
        </p:txBody>
      </p:sp>
      <p:sp>
        <p:nvSpPr>
          <p:cNvPr id="3" name="Espace réservé du contenu 2"/>
          <p:cNvSpPr>
            <a:spLocks noGrp="1"/>
          </p:cNvSpPr>
          <p:nvPr>
            <p:ph idx="1"/>
          </p:nvPr>
        </p:nvSpPr>
        <p:spPr>
          <a:xfrm>
            <a:off x="1703512" y="908720"/>
            <a:ext cx="8712968" cy="5688632"/>
          </a:xfrm>
        </p:spPr>
        <p:txBody>
          <a:bodyPr>
            <a:normAutofit/>
          </a:bodyPr>
          <a:lstStyle/>
          <a:p>
            <a:pPr>
              <a:spcAft>
                <a:spcPts val="1800"/>
              </a:spcAft>
            </a:pPr>
            <a:r>
              <a:rPr lang="fr-FR" dirty="0"/>
              <a:t>L’analyse des impacts socioéconomiques constitue un outil d’aide à la décision important parce qu’elle met à disposition un large éventail d’instruments, d’approches et d’informations quantitatives et qualitatives permettant de mener différents types d’analyse. </a:t>
            </a:r>
          </a:p>
          <a:p>
            <a:pPr>
              <a:spcAft>
                <a:spcPts val="1800"/>
              </a:spcAft>
            </a:pPr>
            <a:r>
              <a:rPr lang="fr-FR" dirty="0"/>
              <a:t>Néanmoins, il faut que tout exercice d’évaluation des impacts de projet de développement soit bien conçu et prenne en compte plusieurs éléments : enracinement social, adaptation technique, viabilité économique et financière, viabilité institutionnelle.</a:t>
            </a:r>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90</a:t>
            </a:fld>
            <a:endParaRPr lang="fr-FR"/>
          </a:p>
        </p:txBody>
      </p:sp>
    </p:spTree>
    <p:extLst>
      <p:ext uri="{BB962C8B-B14F-4D97-AF65-F5344CB8AC3E}">
        <p14:creationId xmlns:p14="http://schemas.microsoft.com/office/powerpoint/2010/main" val="378791020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775520" y="332656"/>
            <a:ext cx="8784976" cy="6336704"/>
          </a:xfrm>
        </p:spPr>
        <p:txBody>
          <a:bodyPr>
            <a:normAutofit/>
          </a:bodyPr>
          <a:lstStyle/>
          <a:p>
            <a:pPr>
              <a:spcBef>
                <a:spcPts val="0"/>
              </a:spcBef>
              <a:spcAft>
                <a:spcPts val="1800"/>
              </a:spcAft>
            </a:pPr>
            <a:r>
              <a:rPr lang="fr-FR" dirty="0"/>
              <a:t>Il convient de rappeler que la plupart des approches abordées au cours des évaluations des impacts socioéconomiques ne livrent qu’une vision limitée des réalités. </a:t>
            </a:r>
          </a:p>
          <a:p>
            <a:pPr>
              <a:spcBef>
                <a:spcPts val="0"/>
              </a:spcBef>
              <a:spcAft>
                <a:spcPts val="1800"/>
              </a:spcAft>
            </a:pPr>
            <a:r>
              <a:rPr lang="fr-FR" dirty="0"/>
              <a:t>Du fait de la complexité des relations économiques et des liens entre leurs composantes, les résultats doivent parfois être pris avec prudence et ne pas constituer une vérité tangible servant de guide unique aux responsables de l’élaboration des projets et politiques de développement. </a:t>
            </a:r>
          </a:p>
        </p:txBody>
      </p:sp>
      <p:sp>
        <p:nvSpPr>
          <p:cNvPr id="4" name="Espace réservé du numéro de diapositive 3"/>
          <p:cNvSpPr>
            <a:spLocks noGrp="1"/>
          </p:cNvSpPr>
          <p:nvPr>
            <p:ph type="sldNum" sz="quarter" idx="12"/>
          </p:nvPr>
        </p:nvSpPr>
        <p:spPr/>
        <p:txBody>
          <a:bodyPr/>
          <a:lstStyle/>
          <a:p>
            <a:fld id="{E7EEB410-78F9-44DA-87F2-EB3D7FB01EBE}" type="slidenum">
              <a:rPr lang="fr-FR" smtClean="0"/>
              <a:pPr/>
              <a:t>91</a:t>
            </a:fld>
            <a:endParaRPr lang="fr-FR"/>
          </a:p>
        </p:txBody>
      </p:sp>
    </p:spTree>
    <p:extLst>
      <p:ext uri="{BB962C8B-B14F-4D97-AF65-F5344CB8AC3E}">
        <p14:creationId xmlns:p14="http://schemas.microsoft.com/office/powerpoint/2010/main" val="71736663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09411" y="120427"/>
            <a:ext cx="10515600" cy="768216"/>
          </a:xfrm>
        </p:spPr>
        <p:txBody>
          <a:bodyPr/>
          <a:lstStyle/>
          <a:p>
            <a:r>
              <a:rPr lang="fr-FR" b="1" dirty="0">
                <a:solidFill>
                  <a:srgbClr val="FF0000"/>
                </a:solidFill>
                <a:latin typeface="Calibri" panose="020F0502020204030204" pitchFamily="34" charset="0"/>
                <a:cs typeface="Calibri" panose="020F0502020204030204" pitchFamily="34" charset="0"/>
              </a:rPr>
              <a:t>Plan de présentation</a:t>
            </a:r>
          </a:p>
        </p:txBody>
      </p:sp>
      <p:sp>
        <p:nvSpPr>
          <p:cNvPr id="3" name="Espace réservé du contenu 2"/>
          <p:cNvSpPr>
            <a:spLocks noGrp="1"/>
          </p:cNvSpPr>
          <p:nvPr>
            <p:ph idx="1"/>
          </p:nvPr>
        </p:nvSpPr>
        <p:spPr>
          <a:xfrm>
            <a:off x="387438" y="1143045"/>
            <a:ext cx="11615671" cy="5386544"/>
          </a:xfrm>
        </p:spPr>
        <p:txBody>
          <a:bodyPr>
            <a:normAutofit lnSpcReduction="10000"/>
          </a:bodyPr>
          <a:lstStyle/>
          <a:p>
            <a:pPr marL="0" indent="0">
              <a:spcAft>
                <a:spcPts val="1800"/>
              </a:spcAft>
              <a:buNone/>
            </a:pPr>
            <a:r>
              <a:rPr lang="fr-FR" sz="3600" b="1" dirty="0"/>
              <a:t>Introduction</a:t>
            </a:r>
          </a:p>
          <a:p>
            <a:pPr marL="514350" indent="-514350">
              <a:spcAft>
                <a:spcPts val="1800"/>
              </a:spcAft>
              <a:buFont typeface="+mj-lt"/>
              <a:buAutoNum type="arabicPeriod"/>
            </a:pPr>
            <a:r>
              <a:rPr lang="fr-FR" sz="3600" b="1" dirty="0"/>
              <a:t>Déterminants de la planification</a:t>
            </a:r>
          </a:p>
          <a:p>
            <a:pPr marL="514350" indent="-514350">
              <a:spcAft>
                <a:spcPts val="1800"/>
              </a:spcAft>
              <a:buFont typeface="+mj-lt"/>
              <a:buAutoNum type="arabicPeriod"/>
            </a:pPr>
            <a:r>
              <a:rPr lang="fr-FR" sz="3600" b="1" dirty="0"/>
              <a:t>Enjeux de la planification en Afrique : Planification traditionnelle; Planification stratégique &amp;  Planification territoriale </a:t>
            </a:r>
          </a:p>
          <a:p>
            <a:pPr marL="514350" indent="-514350">
              <a:spcAft>
                <a:spcPts val="1800"/>
              </a:spcAft>
              <a:buFont typeface="+mj-lt"/>
              <a:buAutoNum type="arabicPeriod"/>
            </a:pPr>
            <a:r>
              <a:rPr lang="fr-FR" sz="3600" b="1" dirty="0"/>
              <a:t>Défis et perspectives de la planification </a:t>
            </a:r>
            <a:r>
              <a:rPr lang="fr-FR" sz="2000" b="1" dirty="0">
                <a:solidFill>
                  <a:srgbClr val="FF0000"/>
                </a:solidFill>
              </a:rPr>
              <a:t>(de la fiabilité des données : production, commerce, etc.)</a:t>
            </a:r>
            <a:r>
              <a:rPr lang="fr-FR" sz="3600" b="1" dirty="0"/>
              <a:t> </a:t>
            </a:r>
          </a:p>
          <a:p>
            <a:pPr marL="0" indent="0">
              <a:spcAft>
                <a:spcPts val="1800"/>
              </a:spcAft>
              <a:buNone/>
            </a:pPr>
            <a:r>
              <a:rPr lang="fr-FR" sz="3600" b="1" dirty="0"/>
              <a:t>Conclusion</a:t>
            </a:r>
          </a:p>
        </p:txBody>
      </p:sp>
    </p:spTree>
    <p:extLst>
      <p:ext uri="{BB962C8B-B14F-4D97-AF65-F5344CB8AC3E}">
        <p14:creationId xmlns:p14="http://schemas.microsoft.com/office/powerpoint/2010/main" val="55912942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0"/>
            <a:ext cx="10515600" cy="721216"/>
          </a:xfrm>
        </p:spPr>
        <p:txBody>
          <a:bodyPr/>
          <a:lstStyle/>
          <a:p>
            <a:r>
              <a:rPr lang="fr-FR" b="1" dirty="0">
                <a:solidFill>
                  <a:srgbClr val="FF0000"/>
                </a:solidFill>
                <a:latin typeface="Calibri" panose="020F0502020204030204" pitchFamily="34" charset="0"/>
                <a:cs typeface="Calibri" panose="020F0502020204030204" pitchFamily="34" charset="0"/>
              </a:rPr>
              <a:t>Introduction</a:t>
            </a:r>
          </a:p>
        </p:txBody>
      </p:sp>
      <p:sp>
        <p:nvSpPr>
          <p:cNvPr id="3" name="Espace réservé du contenu 2"/>
          <p:cNvSpPr>
            <a:spLocks noGrp="1"/>
          </p:cNvSpPr>
          <p:nvPr>
            <p:ph idx="1"/>
          </p:nvPr>
        </p:nvSpPr>
        <p:spPr>
          <a:xfrm>
            <a:off x="455591" y="850006"/>
            <a:ext cx="11564154" cy="5885645"/>
          </a:xfrm>
        </p:spPr>
        <p:txBody>
          <a:bodyPr>
            <a:normAutofit fontScale="92500" lnSpcReduction="20000"/>
          </a:bodyPr>
          <a:lstStyle/>
          <a:p>
            <a:pPr marL="0" indent="0">
              <a:lnSpc>
                <a:spcPct val="110000"/>
              </a:lnSpc>
              <a:spcAft>
                <a:spcPts val="600"/>
              </a:spcAft>
              <a:buNone/>
            </a:pPr>
            <a:r>
              <a:rPr lang="fr-FR" sz="3000" b="1" dirty="0"/>
              <a:t>Etymologie</a:t>
            </a:r>
            <a:r>
              <a:rPr lang="fr-FR" sz="3000" dirty="0"/>
              <a:t> : de </a:t>
            </a:r>
            <a:r>
              <a:rPr lang="fr-FR" sz="3000" i="1" dirty="0"/>
              <a:t>planifier</a:t>
            </a:r>
            <a:r>
              <a:rPr lang="fr-FR" sz="3000" dirty="0"/>
              <a:t>, venant du latin </a:t>
            </a:r>
            <a:r>
              <a:rPr lang="fr-FR" sz="3000" i="1" dirty="0" err="1"/>
              <a:t>planus</a:t>
            </a:r>
            <a:r>
              <a:rPr lang="fr-FR" sz="3000" dirty="0"/>
              <a:t>, plan, plat, uni.</a:t>
            </a:r>
          </a:p>
          <a:p>
            <a:pPr marL="0" indent="0">
              <a:lnSpc>
                <a:spcPct val="110000"/>
              </a:lnSpc>
              <a:spcAft>
                <a:spcPts val="600"/>
              </a:spcAft>
              <a:buNone/>
            </a:pPr>
            <a:r>
              <a:rPr lang="fr-FR" sz="3000" dirty="0"/>
              <a:t>La </a:t>
            </a:r>
            <a:r>
              <a:rPr lang="fr-FR" sz="3000" b="1" dirty="0"/>
              <a:t>planification</a:t>
            </a:r>
            <a:r>
              <a:rPr lang="fr-FR" sz="3000" dirty="0"/>
              <a:t> est l'action de planifier, c'est-à-dire d'</a:t>
            </a:r>
            <a:r>
              <a:rPr lang="fr-FR" sz="3000" b="1" dirty="0"/>
              <a:t>organiser dans le temps une succession d'actions</a:t>
            </a:r>
            <a:r>
              <a:rPr lang="fr-FR" sz="3000" dirty="0"/>
              <a:t> ou d'évènements afin de </a:t>
            </a:r>
            <a:r>
              <a:rPr lang="fr-FR" sz="3000" b="1" dirty="0"/>
              <a:t>réaliser un objectif particulier</a:t>
            </a:r>
            <a:r>
              <a:rPr lang="fr-FR" sz="3000" dirty="0"/>
              <a:t> ou un projet. </a:t>
            </a:r>
          </a:p>
          <a:p>
            <a:pPr marL="0" indent="0">
              <a:lnSpc>
                <a:spcPct val="110000"/>
              </a:lnSpc>
              <a:spcAft>
                <a:spcPts val="1200"/>
              </a:spcAft>
              <a:buNone/>
            </a:pPr>
            <a:r>
              <a:rPr lang="fr-FR" sz="3000" dirty="0"/>
              <a:t>Elle permet de décrire : </a:t>
            </a:r>
            <a:br>
              <a:rPr lang="fr-FR" sz="3000" dirty="0"/>
            </a:br>
            <a:r>
              <a:rPr lang="fr-FR" sz="3000" dirty="0"/>
              <a:t>- les objectifs recherchés,</a:t>
            </a:r>
            <a:br>
              <a:rPr lang="fr-FR" sz="3000" dirty="0"/>
            </a:br>
            <a:r>
              <a:rPr lang="fr-FR" sz="3000" dirty="0"/>
              <a:t>- la manière dont ils seront atteints,</a:t>
            </a:r>
            <a:br>
              <a:rPr lang="fr-FR" sz="3000" dirty="0"/>
            </a:br>
            <a:r>
              <a:rPr lang="fr-FR" sz="3000" dirty="0"/>
              <a:t>- les rôles et responsabilités des différents acteurs,</a:t>
            </a:r>
            <a:br>
              <a:rPr lang="fr-FR" sz="3000" dirty="0"/>
            </a:br>
            <a:r>
              <a:rPr lang="fr-FR" sz="3000" dirty="0"/>
              <a:t>- le calendrier,</a:t>
            </a:r>
            <a:br>
              <a:rPr lang="fr-FR" sz="3000" dirty="0"/>
            </a:br>
            <a:r>
              <a:rPr lang="fr-FR" sz="3000" dirty="0"/>
              <a:t>- l'estimation des moyens à mettre en œuvre et des coûts,</a:t>
            </a:r>
            <a:br>
              <a:rPr lang="fr-FR" sz="3000" dirty="0"/>
            </a:br>
            <a:r>
              <a:rPr lang="fr-FR" sz="3000" dirty="0"/>
              <a:t>- les modalités de suivi et de contrôle.</a:t>
            </a:r>
            <a:br>
              <a:rPr lang="fr-FR" sz="3200" dirty="0"/>
            </a:br>
            <a:br>
              <a:rPr lang="fr-FR" dirty="0"/>
            </a:br>
            <a:endParaRPr lang="fr-FR" dirty="0"/>
          </a:p>
        </p:txBody>
      </p:sp>
    </p:spTree>
    <p:extLst>
      <p:ext uri="{BB962C8B-B14F-4D97-AF65-F5344CB8AC3E}">
        <p14:creationId xmlns:p14="http://schemas.microsoft.com/office/powerpoint/2010/main" val="258467610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83335" y="321972"/>
            <a:ext cx="11590986" cy="6413679"/>
          </a:xfrm>
        </p:spPr>
        <p:txBody>
          <a:bodyPr>
            <a:normAutofit lnSpcReduction="10000"/>
          </a:bodyPr>
          <a:lstStyle/>
          <a:p>
            <a:pPr marL="0" indent="0">
              <a:lnSpc>
                <a:spcPct val="114000"/>
              </a:lnSpc>
              <a:spcAft>
                <a:spcPts val="1800"/>
              </a:spcAft>
              <a:buNone/>
            </a:pPr>
            <a:r>
              <a:rPr lang="fr-FR" sz="3200" dirty="0"/>
              <a:t>La planification utilise un certain nombre d'outils comme :</a:t>
            </a:r>
            <a:br>
              <a:rPr lang="fr-FR" sz="3200" dirty="0"/>
            </a:br>
            <a:r>
              <a:rPr lang="fr-FR" sz="3200" dirty="0"/>
              <a:t>- l'analyse multicritères,</a:t>
            </a:r>
            <a:br>
              <a:rPr lang="fr-FR" sz="3200" dirty="0"/>
            </a:br>
            <a:r>
              <a:rPr lang="fr-FR" sz="3200" dirty="0"/>
              <a:t>- la prévision,</a:t>
            </a:r>
            <a:br>
              <a:rPr lang="fr-FR" sz="3200" dirty="0"/>
            </a:br>
            <a:r>
              <a:rPr lang="fr-FR" sz="3200" dirty="0"/>
              <a:t>- le budget,</a:t>
            </a:r>
            <a:br>
              <a:rPr lang="fr-FR" sz="3200" dirty="0"/>
            </a:br>
            <a:r>
              <a:rPr lang="fr-FR" sz="3200" dirty="0"/>
              <a:t>- l'étude des différents scénarios entre lesquels il faut choisir,</a:t>
            </a:r>
            <a:br>
              <a:rPr lang="fr-FR" sz="3200" dirty="0"/>
            </a:br>
            <a:r>
              <a:rPr lang="fr-FR" sz="3200" dirty="0"/>
              <a:t>- les probabilités,</a:t>
            </a:r>
            <a:br>
              <a:rPr lang="fr-FR" sz="3200" dirty="0"/>
            </a:br>
            <a:r>
              <a:rPr lang="fr-FR" sz="3200" dirty="0"/>
              <a:t>- l'étude des risques,</a:t>
            </a:r>
            <a:br>
              <a:rPr lang="fr-FR" sz="3200" dirty="0"/>
            </a:br>
            <a:r>
              <a:rPr lang="fr-FR" sz="3200" dirty="0"/>
              <a:t>- les solutions alternatives ou de repli</a:t>
            </a:r>
            <a:br>
              <a:rPr lang="fr-FR" sz="3200" dirty="0"/>
            </a:br>
            <a:br>
              <a:rPr lang="fr-FR" sz="3200" dirty="0"/>
            </a:br>
            <a:r>
              <a:rPr lang="fr-FR" sz="3200" dirty="0"/>
              <a:t>En économie, au niveau d'un Etat, la planification est l'</a:t>
            </a:r>
            <a:r>
              <a:rPr lang="fr-FR" sz="3200" b="1" dirty="0"/>
              <a:t>organisation d'un programme économique avec ses objectifs et ses moyens pour plusieurs années à venir</a:t>
            </a:r>
            <a:r>
              <a:rPr lang="fr-FR" sz="3200" dirty="0"/>
              <a:t>.</a:t>
            </a:r>
          </a:p>
        </p:txBody>
      </p:sp>
    </p:spTree>
    <p:extLst>
      <p:ext uri="{BB962C8B-B14F-4D97-AF65-F5344CB8AC3E}">
        <p14:creationId xmlns:p14="http://schemas.microsoft.com/office/powerpoint/2010/main" val="158397205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80304" y="218940"/>
            <a:ext cx="11822806" cy="6639059"/>
          </a:xfrm>
        </p:spPr>
        <p:txBody>
          <a:bodyPr>
            <a:normAutofit/>
          </a:bodyPr>
          <a:lstStyle/>
          <a:p>
            <a:pPr>
              <a:spcAft>
                <a:spcPts val="1200"/>
              </a:spcAft>
            </a:pPr>
            <a:r>
              <a:rPr lang="fr-FR" dirty="0"/>
              <a:t>La planification traditionnelle, centrée sur la gestion réglementaire de l’espace et la maîtrise de la croissance urbaine, ne fait plus recette. </a:t>
            </a:r>
          </a:p>
          <a:p>
            <a:pPr lvl="0">
              <a:spcAft>
                <a:spcPts val="1200"/>
              </a:spcAft>
            </a:pPr>
            <a:r>
              <a:rPr lang="fr-FR" dirty="0"/>
              <a:t>La planification stratégique, d’un usage plus récent (seul objectif : positionnement économique des métropoles) se voit reprocher la faible prise en compte des impératifs de préservation de l’environnement et de développement durable. </a:t>
            </a:r>
          </a:p>
          <a:p>
            <a:pPr lvl="0">
              <a:spcAft>
                <a:spcPts val="1200"/>
              </a:spcAft>
            </a:pPr>
            <a:r>
              <a:rPr lang="fr-FR" dirty="0"/>
              <a:t>De nouvelles modalités de planification (plans de structure, guides, documents d’encadrement…) sont expérimentées</a:t>
            </a:r>
          </a:p>
          <a:p>
            <a:pPr>
              <a:spcAft>
                <a:spcPts val="1200"/>
              </a:spcAft>
            </a:pPr>
            <a:r>
              <a:rPr lang="fr-FR" dirty="0"/>
              <a:t>La planification territoriale s’appuie sur une </a:t>
            </a:r>
            <a:r>
              <a:rPr lang="fr-FR" b="1" dirty="0"/>
              <a:t>démarche stratégique</a:t>
            </a:r>
            <a:r>
              <a:rPr lang="fr-FR" dirty="0"/>
              <a:t> intégrant les notions de </a:t>
            </a:r>
            <a:r>
              <a:rPr lang="fr-FR" b="1" dirty="0"/>
              <a:t>développement durable</a:t>
            </a:r>
            <a:r>
              <a:rPr lang="fr-FR" dirty="0"/>
              <a:t> et suppose une première étape de </a:t>
            </a:r>
            <a:r>
              <a:rPr lang="fr-FR" b="1" dirty="0"/>
              <a:t>réflexion prospective</a:t>
            </a:r>
            <a:r>
              <a:rPr lang="fr-FR" dirty="0"/>
              <a:t>, suivie d’une étape de </a:t>
            </a:r>
            <a:r>
              <a:rPr lang="fr-FR" b="1" dirty="0"/>
              <a:t>programmation</a:t>
            </a:r>
            <a:r>
              <a:rPr lang="fr-FR" dirty="0"/>
              <a:t> qui détermine des orientations et objectifs plus ou moins précis et indique les moyens propres à les atteindre.</a:t>
            </a:r>
          </a:p>
          <a:p>
            <a:endParaRPr lang="fr-FR" dirty="0"/>
          </a:p>
        </p:txBody>
      </p:sp>
    </p:spTree>
    <p:extLst>
      <p:ext uri="{BB962C8B-B14F-4D97-AF65-F5344CB8AC3E}">
        <p14:creationId xmlns:p14="http://schemas.microsoft.com/office/powerpoint/2010/main" val="115759279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8005" y="197699"/>
            <a:ext cx="12015989" cy="897005"/>
          </a:xfrm>
        </p:spPr>
        <p:txBody>
          <a:bodyPr>
            <a:normAutofit fontScale="90000"/>
          </a:bodyPr>
          <a:lstStyle/>
          <a:p>
            <a:br>
              <a:rPr lang="fr-FR" sz="3600" dirty="0"/>
            </a:br>
            <a:r>
              <a:rPr lang="fr-FR" sz="3600" b="1" dirty="0">
                <a:solidFill>
                  <a:srgbClr val="FF0000"/>
                </a:solidFill>
                <a:latin typeface="Calibri" panose="020F0502020204030204" pitchFamily="34" charset="0"/>
                <a:cs typeface="Calibri" panose="020F0502020204030204" pitchFamily="34" charset="0"/>
              </a:rPr>
              <a:t>1 - Plusieurs éléments déterminent la planification, quel que soit le type de planification auquel on a affaire : </a:t>
            </a:r>
            <a:br>
              <a:rPr lang="fr-FR" sz="3600" b="1" dirty="0">
                <a:solidFill>
                  <a:srgbClr val="FF0000"/>
                </a:solidFill>
                <a:latin typeface="Calibri" panose="020F0502020204030204" pitchFamily="34" charset="0"/>
                <a:cs typeface="Calibri" panose="020F0502020204030204" pitchFamily="34" charset="0"/>
              </a:rPr>
            </a:br>
            <a:endParaRPr lang="fr-FR" sz="3600" b="1" dirty="0">
              <a:solidFill>
                <a:srgbClr val="FF0000"/>
              </a:solidFill>
              <a:latin typeface="Calibri" panose="020F0502020204030204" pitchFamily="34" charset="0"/>
              <a:cs typeface="Calibri" panose="020F0502020204030204" pitchFamily="34" charset="0"/>
            </a:endParaRPr>
          </a:p>
        </p:txBody>
      </p:sp>
      <p:sp>
        <p:nvSpPr>
          <p:cNvPr id="3" name="Espace réservé du contenu 2"/>
          <p:cNvSpPr>
            <a:spLocks noGrp="1"/>
          </p:cNvSpPr>
          <p:nvPr>
            <p:ph idx="1"/>
          </p:nvPr>
        </p:nvSpPr>
        <p:spPr>
          <a:xfrm>
            <a:off x="181378" y="1426380"/>
            <a:ext cx="11922616" cy="5244876"/>
          </a:xfrm>
        </p:spPr>
        <p:txBody>
          <a:bodyPr>
            <a:normAutofit lnSpcReduction="10000"/>
          </a:bodyPr>
          <a:lstStyle/>
          <a:p>
            <a:pPr>
              <a:spcAft>
                <a:spcPts val="1200"/>
              </a:spcAft>
            </a:pPr>
            <a:r>
              <a:rPr lang="fr-FR" sz="3200" b="1" dirty="0"/>
              <a:t>Le temps</a:t>
            </a:r>
            <a:r>
              <a:rPr lang="fr-FR" sz="3200" dirty="0"/>
              <a:t>, c’est-à-dire la durée délai qui sépare la fin d’un projet du moment où il a été identifié ;</a:t>
            </a:r>
          </a:p>
          <a:p>
            <a:pPr>
              <a:spcAft>
                <a:spcPts val="1200"/>
              </a:spcAft>
            </a:pPr>
            <a:r>
              <a:rPr lang="fr-FR" sz="3200" b="1" dirty="0"/>
              <a:t>Les ressources financières : </a:t>
            </a:r>
            <a:r>
              <a:rPr lang="fr-FR" sz="3200" dirty="0"/>
              <a:t>coût financier des opérations à mener (capital à consacrer ;</a:t>
            </a:r>
          </a:p>
          <a:p>
            <a:pPr>
              <a:spcAft>
                <a:spcPts val="1200"/>
              </a:spcAft>
            </a:pPr>
            <a:r>
              <a:rPr lang="fr-FR" sz="3200" b="1" dirty="0"/>
              <a:t>Les ressources humaines </a:t>
            </a:r>
            <a:r>
              <a:rPr lang="fr-FR" sz="3200" dirty="0"/>
              <a:t>qui permet d’assurer un management approprié pour atteindre les résultats escomptés;</a:t>
            </a:r>
          </a:p>
          <a:p>
            <a:pPr>
              <a:spcAft>
                <a:spcPts val="1200"/>
              </a:spcAft>
            </a:pPr>
            <a:r>
              <a:rPr lang="fr-FR" sz="3200" b="1" dirty="0"/>
              <a:t>L’espace</a:t>
            </a:r>
            <a:r>
              <a:rPr lang="fr-FR" sz="3200" dirty="0"/>
              <a:t>, c’est l’aire géographique couverte par l’ensemble des actions à mener. Elle recouvre des caractéristiques globales et spécifiques qu’il faut connaitre, notamment par rapport à son évolution;</a:t>
            </a:r>
          </a:p>
          <a:p>
            <a:endParaRPr lang="fr-FR" dirty="0"/>
          </a:p>
        </p:txBody>
      </p:sp>
    </p:spTree>
    <p:extLst>
      <p:ext uri="{BB962C8B-B14F-4D97-AF65-F5344CB8AC3E}">
        <p14:creationId xmlns:p14="http://schemas.microsoft.com/office/powerpoint/2010/main" val="101921058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90152" y="305917"/>
            <a:ext cx="11848563" cy="6378217"/>
          </a:xfrm>
        </p:spPr>
        <p:txBody>
          <a:bodyPr>
            <a:normAutofit/>
          </a:bodyPr>
          <a:lstStyle/>
          <a:p>
            <a:pPr marL="0" indent="0">
              <a:spcAft>
                <a:spcPts val="2400"/>
              </a:spcAft>
              <a:buNone/>
            </a:pPr>
            <a:r>
              <a:rPr lang="fr-FR" sz="4000" b="1" dirty="0">
                <a:solidFill>
                  <a:srgbClr val="FF0000"/>
                </a:solidFill>
              </a:rPr>
              <a:t>La planification suppose </a:t>
            </a:r>
            <a:r>
              <a:rPr lang="fr-FR" sz="4000" dirty="0">
                <a:solidFill>
                  <a:srgbClr val="FF0000"/>
                </a:solidFill>
              </a:rPr>
              <a:t>: </a:t>
            </a:r>
          </a:p>
          <a:p>
            <a:pPr>
              <a:spcAft>
                <a:spcPts val="1200"/>
              </a:spcAft>
            </a:pPr>
            <a:r>
              <a:rPr lang="fr-FR" sz="3200" dirty="0"/>
              <a:t>Une </a:t>
            </a:r>
            <a:r>
              <a:rPr lang="fr-FR" sz="3200" dirty="0">
                <a:solidFill>
                  <a:srgbClr val="FF0000"/>
                </a:solidFill>
              </a:rPr>
              <a:t>anticipation</a:t>
            </a:r>
            <a:r>
              <a:rPr lang="fr-FR" sz="3200" dirty="0"/>
              <a:t> dans le temps et dans l’espace en vue de gestion rationnelle des moyens financiers et humains;</a:t>
            </a:r>
          </a:p>
          <a:p>
            <a:pPr>
              <a:spcAft>
                <a:spcPts val="1200"/>
              </a:spcAft>
            </a:pPr>
            <a:r>
              <a:rPr lang="fr-FR" sz="3200" dirty="0"/>
              <a:t>Une </a:t>
            </a:r>
            <a:r>
              <a:rPr lang="fr-FR" sz="3200" dirty="0">
                <a:solidFill>
                  <a:srgbClr val="FF0000"/>
                </a:solidFill>
              </a:rPr>
              <a:t>répartition spatiale </a:t>
            </a:r>
            <a:r>
              <a:rPr lang="fr-FR" sz="3200" dirty="0"/>
              <a:t>(distribution géographique) des faits envisagés;</a:t>
            </a:r>
          </a:p>
          <a:p>
            <a:pPr>
              <a:spcAft>
                <a:spcPts val="1200"/>
              </a:spcAft>
            </a:pPr>
            <a:r>
              <a:rPr lang="fr-FR" sz="3200" dirty="0"/>
              <a:t>Une utilisation</a:t>
            </a:r>
            <a:r>
              <a:rPr lang="fr-FR" sz="3200" dirty="0">
                <a:solidFill>
                  <a:srgbClr val="FF0000"/>
                </a:solidFill>
              </a:rPr>
              <a:t> judicieuse des ressources humaines </a:t>
            </a:r>
            <a:r>
              <a:rPr lang="fr-FR" sz="3200" dirty="0"/>
              <a:t>pour garantir la qualité des résultats</a:t>
            </a:r>
          </a:p>
          <a:p>
            <a:pPr>
              <a:spcAft>
                <a:spcPts val="1200"/>
              </a:spcAft>
            </a:pPr>
            <a:r>
              <a:rPr lang="fr-FR" sz="3200" dirty="0"/>
              <a:t>Une </a:t>
            </a:r>
            <a:r>
              <a:rPr lang="fr-FR" sz="3200" dirty="0">
                <a:solidFill>
                  <a:srgbClr val="FF0000"/>
                </a:solidFill>
              </a:rPr>
              <a:t>gestion efficiente </a:t>
            </a:r>
            <a:r>
              <a:rPr lang="fr-FR" sz="3200" dirty="0"/>
              <a:t>des moyens financiers </a:t>
            </a:r>
          </a:p>
          <a:p>
            <a:pPr>
              <a:spcAft>
                <a:spcPts val="1200"/>
              </a:spcAft>
            </a:pPr>
            <a:r>
              <a:rPr lang="fr-FR" sz="3200" dirty="0">
                <a:solidFill>
                  <a:srgbClr val="FF0000"/>
                </a:solidFill>
              </a:rPr>
              <a:t>Un suivi-évaluation des résultats obtenus </a:t>
            </a:r>
            <a:r>
              <a:rPr lang="fr-FR" sz="3200" dirty="0"/>
              <a:t>afin de déterminer au fur et à mesure des stratégies d’amélioration du système mis en place. </a:t>
            </a:r>
          </a:p>
          <a:p>
            <a:pPr>
              <a:spcAft>
                <a:spcPts val="1200"/>
              </a:spcAft>
            </a:pPr>
            <a:endParaRPr lang="fr-FR" sz="3200" dirty="0"/>
          </a:p>
        </p:txBody>
      </p:sp>
    </p:spTree>
    <p:extLst>
      <p:ext uri="{BB962C8B-B14F-4D97-AF65-F5344CB8AC3E}">
        <p14:creationId xmlns:p14="http://schemas.microsoft.com/office/powerpoint/2010/main" val="313078448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97286" y="0"/>
            <a:ext cx="11538398" cy="793974"/>
          </a:xfrm>
        </p:spPr>
        <p:txBody>
          <a:bodyPr/>
          <a:lstStyle/>
          <a:p>
            <a:r>
              <a:rPr lang="fr-FR" b="1" dirty="0">
                <a:solidFill>
                  <a:srgbClr val="FF0000"/>
                </a:solidFill>
                <a:latin typeface="Calibri" panose="020F0502020204030204" pitchFamily="34" charset="0"/>
                <a:cs typeface="Calibri" panose="020F0502020204030204" pitchFamily="34" charset="0"/>
              </a:rPr>
              <a:t>La planification induit </a:t>
            </a:r>
            <a:r>
              <a:rPr lang="fr-FR" dirty="0">
                <a:solidFill>
                  <a:srgbClr val="FF0000"/>
                </a:solidFill>
                <a:latin typeface="Calibri" panose="020F0502020204030204" pitchFamily="34" charset="0"/>
                <a:cs typeface="Calibri" panose="020F0502020204030204" pitchFamily="34" charset="0"/>
              </a:rPr>
              <a:t>:</a:t>
            </a:r>
            <a:endParaRPr lang="fr-FR" dirty="0">
              <a:latin typeface="Calibri" panose="020F0502020204030204" pitchFamily="34" charset="0"/>
              <a:cs typeface="Calibri" panose="020F0502020204030204" pitchFamily="34" charset="0"/>
            </a:endParaRPr>
          </a:p>
        </p:txBody>
      </p:sp>
      <p:sp>
        <p:nvSpPr>
          <p:cNvPr id="3" name="Espace réservé du contenu 2"/>
          <p:cNvSpPr>
            <a:spLocks noGrp="1"/>
          </p:cNvSpPr>
          <p:nvPr>
            <p:ph idx="1"/>
          </p:nvPr>
        </p:nvSpPr>
        <p:spPr>
          <a:xfrm>
            <a:off x="110006" y="1133340"/>
            <a:ext cx="11912957" cy="5357611"/>
          </a:xfrm>
        </p:spPr>
        <p:txBody>
          <a:bodyPr>
            <a:normAutofit/>
          </a:bodyPr>
          <a:lstStyle/>
          <a:p>
            <a:pPr marL="0" indent="0">
              <a:spcAft>
                <a:spcPts val="600"/>
              </a:spcAft>
              <a:buNone/>
            </a:pPr>
            <a:r>
              <a:rPr lang="fr-FR" b="1" dirty="0"/>
              <a:t>une gestion systémique d’1 projet, d’1 entreprise, d’1 commune, d’1 pays…</a:t>
            </a:r>
          </a:p>
          <a:p>
            <a:pPr marL="0" indent="0">
              <a:spcAft>
                <a:spcPts val="600"/>
              </a:spcAft>
              <a:buNone/>
            </a:pPr>
            <a:r>
              <a:rPr lang="fr-FR" dirty="0"/>
              <a:t>Si l’on tient compte des différents composantes de la planification : </a:t>
            </a:r>
            <a:r>
              <a:rPr lang="fr-FR" b="1" dirty="0"/>
              <a:t>ressources financières (k), ressources humaines (w), espace (e) </a:t>
            </a:r>
            <a:r>
              <a:rPr lang="fr-FR" dirty="0"/>
              <a:t>qui sous la contrainte temps (t) sont les déterminants de la gestion d’un projet, d’une entreprise, d’une commune, d’un pays…. on peut écrire la formule élémentaire suivante : </a:t>
            </a:r>
          </a:p>
          <a:p>
            <a:pPr marL="0" indent="0">
              <a:spcAft>
                <a:spcPts val="600"/>
              </a:spcAft>
              <a:buNone/>
            </a:pPr>
            <a:r>
              <a:rPr lang="fr-FR" b="1" dirty="0">
                <a:solidFill>
                  <a:srgbClr val="FF0000"/>
                </a:solidFill>
              </a:rPr>
              <a:t>f(p</a:t>
            </a:r>
            <a:r>
              <a:rPr lang="fr-FR" b="1" baseline="-25000" dirty="0">
                <a:solidFill>
                  <a:srgbClr val="FF0000"/>
                </a:solidFill>
              </a:rPr>
              <a:t>t</a:t>
            </a:r>
            <a:r>
              <a:rPr lang="fr-FR" b="1" dirty="0">
                <a:solidFill>
                  <a:srgbClr val="FF0000"/>
                </a:solidFill>
              </a:rPr>
              <a:t>) = f(</a:t>
            </a:r>
            <a:r>
              <a:rPr lang="fr-FR" b="1" dirty="0" err="1">
                <a:solidFill>
                  <a:srgbClr val="FF0000"/>
                </a:solidFill>
              </a:rPr>
              <a:t>k</a:t>
            </a:r>
            <a:r>
              <a:rPr lang="fr-FR" b="1" baseline="-25000" dirty="0" err="1">
                <a:solidFill>
                  <a:srgbClr val="FF0000"/>
                </a:solidFill>
              </a:rPr>
              <a:t>t</a:t>
            </a:r>
            <a:r>
              <a:rPr lang="fr-FR" b="1" dirty="0">
                <a:solidFill>
                  <a:srgbClr val="FF0000"/>
                </a:solidFill>
              </a:rPr>
              <a:t>) + f(</a:t>
            </a:r>
            <a:r>
              <a:rPr lang="fr-FR" b="1" dirty="0" err="1">
                <a:solidFill>
                  <a:srgbClr val="FF0000"/>
                </a:solidFill>
              </a:rPr>
              <a:t>w</a:t>
            </a:r>
            <a:r>
              <a:rPr lang="fr-FR" b="1" baseline="-25000" dirty="0" err="1">
                <a:solidFill>
                  <a:srgbClr val="FF0000"/>
                </a:solidFill>
              </a:rPr>
              <a:t>t</a:t>
            </a:r>
            <a:r>
              <a:rPr lang="fr-FR" b="1" dirty="0">
                <a:solidFill>
                  <a:srgbClr val="FF0000"/>
                </a:solidFill>
              </a:rPr>
              <a:t>) + f(e</a:t>
            </a:r>
            <a:r>
              <a:rPr lang="fr-FR" b="1" baseline="-25000" dirty="0">
                <a:solidFill>
                  <a:srgbClr val="FF0000"/>
                </a:solidFill>
              </a:rPr>
              <a:t>t</a:t>
            </a:r>
            <a:r>
              <a:rPr lang="fr-FR" b="1" dirty="0">
                <a:solidFill>
                  <a:srgbClr val="FF0000"/>
                </a:solidFill>
              </a:rPr>
              <a:t>)</a:t>
            </a:r>
          </a:p>
          <a:p>
            <a:pPr marL="0" indent="0">
              <a:spcAft>
                <a:spcPts val="600"/>
              </a:spcAft>
              <a:buNone/>
            </a:pPr>
            <a:r>
              <a:rPr lang="fr-FR" dirty="0"/>
              <a:t>f(p</a:t>
            </a:r>
            <a:r>
              <a:rPr lang="fr-FR" baseline="-25000" dirty="0"/>
              <a:t>t</a:t>
            </a:r>
            <a:r>
              <a:rPr lang="fr-FR" dirty="0"/>
              <a:t>) étant considéré comme le résultat de gestion du projet, de l’entreprise, de la commune, du pays… Ce résultat f(p</a:t>
            </a:r>
            <a:r>
              <a:rPr lang="fr-FR" baseline="-25000" dirty="0"/>
              <a:t>t</a:t>
            </a:r>
            <a:r>
              <a:rPr lang="fr-FR" dirty="0"/>
              <a:t>) est fonction de la combinaison des ressources financières, des ressources humaines et de l’espace.</a:t>
            </a:r>
          </a:p>
          <a:p>
            <a:pPr marL="0" indent="0">
              <a:spcAft>
                <a:spcPts val="600"/>
              </a:spcAft>
              <a:buNone/>
            </a:pPr>
            <a:r>
              <a:rPr lang="fr-FR" b="1" dirty="0">
                <a:solidFill>
                  <a:srgbClr val="FF0000"/>
                </a:solidFill>
              </a:rPr>
              <a:t>NB : La fonction f(p</a:t>
            </a:r>
            <a:r>
              <a:rPr lang="fr-FR" b="1" baseline="-25000" dirty="0">
                <a:solidFill>
                  <a:srgbClr val="FF0000"/>
                </a:solidFill>
              </a:rPr>
              <a:t>t</a:t>
            </a:r>
            <a:r>
              <a:rPr lang="fr-FR" b="1" dirty="0">
                <a:solidFill>
                  <a:srgbClr val="FF0000"/>
                </a:solidFill>
              </a:rPr>
              <a:t>) peut être affinée au travers des autres composantes pour prendre la forme d’une équation matricielle simple ou complexe</a:t>
            </a:r>
          </a:p>
          <a:p>
            <a:pPr marL="0" indent="0">
              <a:spcAft>
                <a:spcPts val="600"/>
              </a:spcAft>
              <a:buNone/>
            </a:pPr>
            <a:endParaRPr lang="fr-FR" dirty="0"/>
          </a:p>
        </p:txBody>
      </p:sp>
    </p:spTree>
    <p:extLst>
      <p:ext uri="{BB962C8B-B14F-4D97-AF65-F5344CB8AC3E}">
        <p14:creationId xmlns:p14="http://schemas.microsoft.com/office/powerpoint/2010/main" val="332808776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21972" y="1007818"/>
            <a:ext cx="11694017" cy="5277072"/>
          </a:xfrm>
        </p:spPr>
        <p:txBody>
          <a:bodyPr/>
          <a:lstStyle/>
          <a:p>
            <a:pPr marL="0" indent="0">
              <a:spcAft>
                <a:spcPts val="2400"/>
              </a:spcAft>
              <a:buNone/>
            </a:pPr>
            <a:r>
              <a:rPr lang="fr-FR" b="1" dirty="0">
                <a:solidFill>
                  <a:srgbClr val="FF0000"/>
                </a:solidFill>
              </a:rPr>
              <a:t>2 - </a:t>
            </a:r>
            <a:r>
              <a:rPr lang="fr-FR" sz="4000" b="1" dirty="0">
                <a:solidFill>
                  <a:srgbClr val="FF0000"/>
                </a:solidFill>
              </a:rPr>
              <a:t>Enjeux de la planification : Planification stratégique;  Planification territoriale en Afrique</a:t>
            </a:r>
          </a:p>
          <a:p>
            <a:pPr>
              <a:spcAft>
                <a:spcPts val="2400"/>
              </a:spcAft>
            </a:pPr>
            <a:r>
              <a:rPr lang="fr-FR" sz="4000" dirty="0"/>
              <a:t>L’entreprenariat en Afrique</a:t>
            </a:r>
          </a:p>
          <a:p>
            <a:pPr>
              <a:spcAft>
                <a:spcPts val="2400"/>
              </a:spcAft>
            </a:pPr>
            <a:r>
              <a:rPr lang="fr-FR" sz="4000" dirty="0"/>
              <a:t>Les projets de développement</a:t>
            </a:r>
          </a:p>
          <a:p>
            <a:pPr>
              <a:spcAft>
                <a:spcPts val="2400"/>
              </a:spcAft>
            </a:pPr>
            <a:r>
              <a:rPr lang="fr-FR" sz="4000" dirty="0"/>
              <a:t>La mise en œuvre des politiques de développement</a:t>
            </a:r>
          </a:p>
          <a:p>
            <a:pPr marL="0" indent="0">
              <a:buNone/>
            </a:pPr>
            <a:endParaRPr lang="fr-FR" dirty="0"/>
          </a:p>
        </p:txBody>
      </p:sp>
    </p:spTree>
    <p:extLst>
      <p:ext uri="{BB962C8B-B14F-4D97-AF65-F5344CB8AC3E}">
        <p14:creationId xmlns:p14="http://schemas.microsoft.com/office/powerpoint/2010/main" val="22993652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3852</TotalTime>
  <Words>12486</Words>
  <Application>Microsoft Office PowerPoint</Application>
  <PresentationFormat>Grand écran</PresentationFormat>
  <Paragraphs>1019</Paragraphs>
  <Slides>149</Slides>
  <Notes>0</Notes>
  <HiddenSlides>0</HiddenSlides>
  <MMClips>0</MMClips>
  <ScaleCrop>false</ScaleCrop>
  <HeadingPairs>
    <vt:vector size="6" baseType="variant">
      <vt:variant>
        <vt:lpstr>Polices utilisées</vt:lpstr>
      </vt:variant>
      <vt:variant>
        <vt:i4>12</vt:i4>
      </vt:variant>
      <vt:variant>
        <vt:lpstr>Thème</vt:lpstr>
      </vt:variant>
      <vt:variant>
        <vt:i4>2</vt:i4>
      </vt:variant>
      <vt:variant>
        <vt:lpstr>Titres des diapositives</vt:lpstr>
      </vt:variant>
      <vt:variant>
        <vt:i4>149</vt:i4>
      </vt:variant>
    </vt:vector>
  </HeadingPairs>
  <TitlesOfParts>
    <vt:vector size="163" baseType="lpstr">
      <vt:lpstr>Arial</vt:lpstr>
      <vt:lpstr>Calibri</vt:lpstr>
      <vt:lpstr>Calibri Light</vt:lpstr>
      <vt:lpstr>CenturyGothic</vt:lpstr>
      <vt:lpstr>CenturyGothic,Bold</vt:lpstr>
      <vt:lpstr>CenturyGothic,Italic</vt:lpstr>
      <vt:lpstr>Frutiger-Bold</vt:lpstr>
      <vt:lpstr>Frutiger-Roman</vt:lpstr>
      <vt:lpstr>Segoe UI Symbol</vt:lpstr>
      <vt:lpstr>Symbol</vt:lpstr>
      <vt:lpstr>Times New Roman</vt:lpstr>
      <vt:lpstr>Wingdings</vt:lpstr>
      <vt:lpstr>Thème Office</vt:lpstr>
      <vt:lpstr>Office-thema</vt:lpstr>
      <vt:lpstr> Planification en Afrique : enjeux et perspectives</vt:lpstr>
      <vt:lpstr>Présentation PowerPoint</vt:lpstr>
      <vt:lpstr>ELABORATION ET GESTION  DES PROJETS</vt:lpstr>
      <vt:lpstr>1ère Partie </vt:lpstr>
      <vt:lpstr> I – IDENTIFICATION ET DEFINITION DES CONCEPTS </vt:lpstr>
      <vt:lpstr>Présentation PowerPoint</vt:lpstr>
      <vt:lpstr>Présentation PowerPoint</vt:lpstr>
      <vt:lpstr>Présentation PowerPoint</vt:lpstr>
      <vt:lpstr> II - CONTENU DES ETAPES (Début) </vt:lpstr>
      <vt:lpstr> II - CONTENU DES ETAPES (Suite &amp; fin) </vt:lpstr>
      <vt:lpstr>III - MECANISME D’ELABORATION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  2è Partie   </vt:lpstr>
      <vt:lpstr>Présentation PowerPoint</vt:lpstr>
      <vt:lpstr>Présentation PowerPoint</vt:lpstr>
      <vt:lpstr>Présentation PowerPoint</vt:lpstr>
      <vt:lpstr>3è Partie</vt:lpstr>
      <vt:lpstr>INTRODUCTION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CONCLUSION</vt:lpstr>
      <vt:lpstr>4è Partie</vt:lpstr>
      <vt:lpstr>4.1 - INTRODUCTION</vt:lpstr>
      <vt:lpstr>Présentation PowerPoint</vt:lpstr>
      <vt:lpstr>Présentation PowerPoint</vt:lpstr>
      <vt:lpstr>Présentation PowerPoint</vt:lpstr>
      <vt:lpstr> 4.2 - Les aspects de l’évaluation des impacts socioéconomiques d’un projet  </vt:lpstr>
      <vt:lpstr>Présentation PowerPoint</vt:lpstr>
      <vt:lpstr>Présentation PowerPoint</vt:lpstr>
      <vt:lpstr>Présentation PowerPoint</vt:lpstr>
      <vt:lpstr>Présentation PowerPoint</vt:lpstr>
      <vt:lpstr>Présentation PowerPoint</vt:lpstr>
      <vt:lpstr>Présentation PowerPoint</vt:lpstr>
      <vt:lpstr> 4.4 - LES MODALITES D’EVALUATION DES IMPACTS SOCIOECONOMIQUES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CONCLUSION</vt:lpstr>
      <vt:lpstr>Présentation PowerPoint</vt:lpstr>
      <vt:lpstr>Plan de présentation</vt:lpstr>
      <vt:lpstr>Introduction</vt:lpstr>
      <vt:lpstr>Présentation PowerPoint</vt:lpstr>
      <vt:lpstr>Présentation PowerPoint</vt:lpstr>
      <vt:lpstr> 1 - Plusieurs éléments déterminent la planification, quel que soit le type de planification auquel on a affaire :  </vt:lpstr>
      <vt:lpstr>Présentation PowerPoint</vt:lpstr>
      <vt:lpstr>La planification induit :</vt:lpstr>
      <vt:lpstr>Présentation PowerPoint</vt:lpstr>
      <vt:lpstr>3 - Défis et perspectives de la planification</vt:lpstr>
      <vt:lpstr>CONCLUSION : </vt:lpstr>
      <vt:lpstr>Présentation PowerPoint</vt:lpstr>
      <vt:lpstr> INTRODUCTION : MONTER UN PROJET, DU PAREIL AU MEME (1/3) </vt:lpstr>
      <vt:lpstr>INTRODUCTION : MONTER UN PROJET, DU PAREIL AU MEME (2/3)</vt:lpstr>
      <vt:lpstr>Présentation PowerPoint</vt:lpstr>
      <vt:lpstr>INTRODUCTION : MONTER UN PROJET, DU PAREIL AU MEME (2/3)</vt:lpstr>
      <vt:lpstr>I - Présentation de projet : comment faire ?</vt:lpstr>
      <vt:lpstr>I - Présentation de projet : comment faire ?</vt:lpstr>
      <vt:lpstr>II - Comment réaliser un dossier de présentation de projet</vt:lpstr>
      <vt:lpstr>2.1 - Avoir à l’esprit les 5 dimensions d’un projet (1/4)</vt:lpstr>
      <vt:lpstr>2.2 - Avoir à l’esprit les 5 dimensions d’un projet (2/4)</vt:lpstr>
      <vt:lpstr>Présentation PowerPoint</vt:lpstr>
      <vt:lpstr>2.2 - Avoir à l’esprit les 5 dimensions d’un projet (4/4)</vt:lpstr>
      <vt:lpstr>2.3 - Des dispositions mentales pratiques pour rédiger un document de projet (1/2)</vt:lpstr>
      <vt:lpstr>2.4 - Dispositions mentales pratiques pour rédiger un  document de projet (2/2)</vt:lpstr>
      <vt:lpstr>2.5 - Les principaux ingrédients pour conduire un projet (1/1)</vt:lpstr>
      <vt:lpstr>2.6 - 10 Principales étapes de la conduite de projet (1/1)</vt:lpstr>
      <vt:lpstr>III - DOSSIER DE PRESENTATION DU PROJET</vt:lpstr>
      <vt:lpstr>FICHE D’IDENTITE SYNTHETIQUE</vt:lpstr>
      <vt:lpstr>JUSTIFICATION DU PROJET</vt:lpstr>
      <vt:lpstr>CADRE LOGIQUE DU PROJET</vt:lpstr>
      <vt:lpstr>Présentation PowerPoint</vt:lpstr>
      <vt:lpstr>ACTEURS DU PROJET</vt:lpstr>
      <vt:lpstr>Partenaires et acteurs intervenants dans le projet</vt:lpstr>
      <vt:lpstr>LE PROJET DANS LE TEMPS</vt:lpstr>
      <vt:lpstr>MONTAGE FINANCIER DU PROJET</vt:lpstr>
      <vt:lpstr>Tableau récapitulatif du montage financier</vt:lpstr>
      <vt:lpstr>Perspectives à long terme</vt:lpstr>
      <vt:lpstr> Pour gérer son projet (dès que le financement est requis), il y a nécessité d’établir  </vt:lpstr>
      <vt:lpstr>1. Le cahier des charges</vt:lpstr>
      <vt:lpstr>Présentation PowerPoint</vt:lpstr>
      <vt:lpstr>Présentation PowerPoint</vt:lpstr>
      <vt:lpstr> 2. La note de cadrage </vt:lpstr>
      <vt:lpstr>2.2 Les objectifs de la note de cadrage</vt:lpstr>
      <vt:lpstr>Présentation PowerPoint</vt:lpstr>
      <vt:lpstr>3. Le descriptif du projet</vt:lpstr>
      <vt:lpstr>Présentation PowerPoint</vt:lpstr>
      <vt:lpstr>3.2 Contenu et présentation du descriptif du projet</vt:lpstr>
      <vt:lpstr>Présentation PowerPoint</vt:lpstr>
      <vt:lpstr> 4. Le rapport d’étape (ou rapport d’avancement) </vt:lpstr>
      <vt:lpstr>Présentation PowerPoint</vt:lpstr>
      <vt:lpstr>5. L’état budgétaire</vt:lpstr>
      <vt:lpstr>Présentation PowerPoint</vt:lpstr>
      <vt:lpstr>Présentation PowerPoint</vt:lpstr>
      <vt:lpstr>CONCLUSION : Le dossier de présentation de projet doit être soigné</vt:lpstr>
      <vt:lpstr>Développement des modèles d’affaires inclusifs (1) </vt:lpstr>
      <vt:lpstr>Développement des modèles d’affaires inclusif (2) </vt:lpstr>
      <vt:lpstr>Développement des modèles d’affaires inclusifs (3) </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TECHNIQUES D’ELABORATION D’UN DOCUMENT DE PROJET (Planification de projet, suivi évaluation, analyse d'impact  ou évaluation d'impact)</dc:title>
  <dc:creator>TOSHIBA</dc:creator>
  <cp:lastModifiedBy>Géniel Gandaho</cp:lastModifiedBy>
  <cp:revision>74</cp:revision>
  <dcterms:created xsi:type="dcterms:W3CDTF">2019-06-03T05:52:17Z</dcterms:created>
  <dcterms:modified xsi:type="dcterms:W3CDTF">2025-01-14T09:52:28Z</dcterms:modified>
</cp:coreProperties>
</file>