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67" r:id="rId2"/>
    <p:sldId id="256" r:id="rId3"/>
    <p:sldId id="266" r:id="rId4"/>
    <p:sldId id="258" r:id="rId5"/>
    <p:sldId id="259" r:id="rId6"/>
    <p:sldId id="260" r:id="rId7"/>
    <p:sldId id="261" r:id="rId8"/>
    <p:sldId id="262" r:id="rId9"/>
    <p:sldId id="263" r:id="rId10"/>
    <p:sldId id="264" r:id="rId11"/>
    <p:sldId id="265"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96" autoAdjust="0"/>
  </p:normalViewPr>
  <p:slideViewPr>
    <p:cSldViewPr snapToGrid="0" snapToObjects="1">
      <p:cViewPr varScale="1">
        <p:scale>
          <a:sx n="60" d="100"/>
          <a:sy n="60" d="100"/>
        </p:scale>
        <p:origin x="160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790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537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775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292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743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1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19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680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260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713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354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10/23/2025</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1430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6B8CC-5853-CA7E-C10F-EAFC8AA64DA0}"/>
              </a:ext>
            </a:extLst>
          </p:cNvPr>
          <p:cNvSpPr>
            <a:spLocks noGrp="1"/>
          </p:cNvSpPr>
          <p:nvPr>
            <p:ph idx="1"/>
          </p:nvPr>
        </p:nvSpPr>
        <p:spPr>
          <a:xfrm>
            <a:off x="401052" y="336884"/>
            <a:ext cx="8285747" cy="6192253"/>
          </a:xfrm>
        </p:spPr>
        <p:txBody>
          <a:bodyPr>
            <a:normAutofit/>
          </a:bodyPr>
          <a:lstStyle/>
          <a:p>
            <a:pPr marL="0" indent="0">
              <a:buNone/>
            </a:pPr>
            <a:r>
              <a:rPr lang="en-US" dirty="0">
                <a:latin typeface="Aptos" panose="020B0004020202020204" pitchFamily="34" charset="0"/>
              </a:rPr>
              <a:t>   	</a:t>
            </a:r>
            <a:r>
              <a:rPr lang="en-US" sz="2800" dirty="0">
                <a:latin typeface="Aptos" panose="020B0004020202020204" pitchFamily="34" charset="0"/>
              </a:rPr>
              <a:t>Nigeria Power Outage Analysis – June 2025</a:t>
            </a:r>
            <a:endParaRPr lang="en-US" dirty="0">
              <a:latin typeface="Aptos" panose="020B0004020202020204" pitchFamily="34" charset="0"/>
            </a:endParaRPr>
          </a:p>
          <a:p>
            <a:pPr marL="0" indent="0">
              <a:buNone/>
            </a:pPr>
            <a:endParaRPr lang="en-US" dirty="0"/>
          </a:p>
          <a:p>
            <a:pPr marL="0" indent="0">
              <a:buNone/>
            </a:pPr>
            <a:endParaRPr lang="en-US" dirty="0"/>
          </a:p>
          <a:p>
            <a:pPr marL="0" indent="0" fontAlgn="auto">
              <a:spcAft>
                <a:spcPts val="0"/>
              </a:spcAft>
              <a:buNone/>
              <a:defRPr/>
            </a:pPr>
            <a:r>
              <a:rPr lang="en-US" altLang="en-NG" sz="2400" dirty="0">
                <a:solidFill>
                  <a:srgbClr val="000000"/>
                </a:solidFill>
                <a:latin typeface="Aptos" panose="020B0004020202020204" pitchFamily="34" charset="0"/>
              </a:rPr>
              <a:t>					</a:t>
            </a:r>
            <a:r>
              <a:rPr lang="en-US" altLang="en-NG" sz="2400" dirty="0">
                <a:latin typeface="Aptos" panose="020B0004020202020204" pitchFamily="34" charset="0"/>
              </a:rPr>
              <a:t>  By</a:t>
            </a:r>
          </a:p>
          <a:p>
            <a:pPr marL="0" indent="0" fontAlgn="auto">
              <a:spcAft>
                <a:spcPts val="0"/>
              </a:spcAft>
              <a:buNone/>
              <a:defRPr/>
            </a:pPr>
            <a:endParaRPr lang="en-US" altLang="en-NG" sz="2400" dirty="0">
              <a:solidFill>
                <a:srgbClr val="000000"/>
              </a:solidFill>
              <a:latin typeface="Aptos" panose="020B0004020202020204" pitchFamily="34" charset="0"/>
            </a:endParaRPr>
          </a:p>
          <a:p>
            <a:pPr marL="0" indent="0" fontAlgn="auto">
              <a:spcAft>
                <a:spcPts val="0"/>
              </a:spcAft>
              <a:buNone/>
              <a:defRPr/>
            </a:pPr>
            <a:r>
              <a:rPr lang="en-US" altLang="en-NG" sz="2400" dirty="0">
                <a:solidFill>
                  <a:srgbClr val="000000"/>
                </a:solidFill>
                <a:latin typeface="Aptos" panose="020B0004020202020204" pitchFamily="34" charset="0"/>
              </a:rPr>
              <a:t>                                 </a:t>
            </a:r>
            <a:r>
              <a:rPr lang="en-US" altLang="en-NG" sz="2400" b="1" dirty="0">
                <a:latin typeface="Aptos" panose="020B0004020202020204" pitchFamily="34" charset="0"/>
              </a:rPr>
              <a:t>IBRAHIM</a:t>
            </a:r>
            <a:r>
              <a:rPr lang="en-US" altLang="en-NG" sz="2400" dirty="0">
                <a:latin typeface="Aptos" panose="020B0004020202020204" pitchFamily="34" charset="0"/>
              </a:rPr>
              <a:t>, Abdullahi </a:t>
            </a:r>
            <a:r>
              <a:rPr lang="en-US" altLang="en-NG" sz="2400" dirty="0" err="1">
                <a:latin typeface="Aptos" panose="020B0004020202020204" pitchFamily="34" charset="0"/>
              </a:rPr>
              <a:t>Abdulmalik</a:t>
            </a:r>
            <a:endParaRPr lang="en-US" altLang="en-NG" sz="2400" dirty="0">
              <a:latin typeface="Aptos" panose="020B0004020202020204" pitchFamily="34" charset="0"/>
            </a:endParaRPr>
          </a:p>
          <a:p>
            <a:pPr marL="0" indent="0" fontAlgn="auto">
              <a:spcAft>
                <a:spcPts val="0"/>
              </a:spcAft>
              <a:buNone/>
              <a:defRPr/>
            </a:pPr>
            <a:r>
              <a:rPr lang="en-US" altLang="en-NG" sz="2400" dirty="0">
                <a:latin typeface="Aptos" panose="020B0004020202020204" pitchFamily="34" charset="0"/>
              </a:rPr>
              <a:t>                                 Team BDC: July – September (2025)                                      			Submitted to: </a:t>
            </a:r>
            <a:r>
              <a:rPr lang="en-US" altLang="en-NG" sz="2400" dirty="0" err="1">
                <a:latin typeface="Aptos" panose="020B0004020202020204" pitchFamily="34" charset="0"/>
              </a:rPr>
              <a:t>DataLab</a:t>
            </a:r>
            <a:r>
              <a:rPr lang="en-US" altLang="en-NG" sz="2400" dirty="0">
                <a:latin typeface="Aptos" panose="020B0004020202020204" pitchFamily="34" charset="0"/>
              </a:rPr>
              <a:t> Analytics                             </a:t>
            </a:r>
            <a:endParaRPr lang="en-NG" sz="2400" dirty="0">
              <a:latin typeface="Aptos" panose="020B0004020202020204" pitchFamily="34" charset="0"/>
            </a:endParaRPr>
          </a:p>
        </p:txBody>
      </p:sp>
    </p:spTree>
    <p:extLst>
      <p:ext uri="{BB962C8B-B14F-4D97-AF65-F5344CB8AC3E}">
        <p14:creationId xmlns:p14="http://schemas.microsoft.com/office/powerpoint/2010/main" val="363766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471" y="272716"/>
            <a:ext cx="8423329" cy="6283067"/>
          </a:xfrm>
        </p:spPr>
        <p:txBody>
          <a:bodyPr>
            <a:normAutofit/>
          </a:bodyPr>
          <a:lstStyle/>
          <a:p>
            <a:pPr marL="0" indent="0">
              <a:lnSpc>
                <a:spcPct val="115000"/>
              </a:lnSpc>
              <a:spcAft>
                <a:spcPts val="800"/>
              </a:spcAft>
              <a:buNone/>
            </a:pPr>
            <a:r>
              <a:rPr lang="en-US" sz="2800" dirty="0"/>
              <a:t>				</a:t>
            </a:r>
            <a:r>
              <a:rPr lang="en-US" sz="1800" b="1" dirty="0">
                <a:latin typeface="Aptos" panose="020B0004020202020204" pitchFamily="34" charset="0"/>
              </a:rPr>
              <a:t>LONG-TERM &amp; POLICY OUTLOOK</a:t>
            </a:r>
          </a:p>
          <a:p>
            <a:pPr marL="0" indent="0">
              <a:lnSpc>
                <a:spcPct val="115000"/>
              </a:lnSpc>
              <a:spcAft>
                <a:spcPts val="800"/>
              </a:spcAft>
              <a:buNone/>
            </a:pPr>
            <a:endParaRPr lang="en-US" sz="400" b="1"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NG" sz="1800" b="1" kern="100" dirty="0">
                <a:effectLst/>
                <a:latin typeface="Aptos" panose="020B0004020202020204" pitchFamily="34" charset="0"/>
                <a:ea typeface="Aptos" panose="020B0004020202020204" pitchFamily="34" charset="0"/>
                <a:cs typeface="Times New Roman" panose="02020603050405020304" pitchFamily="18" charset="0"/>
              </a:rPr>
              <a:t>System-Wide Transformation:</a:t>
            </a:r>
            <a:endParaRPr sz="1800" dirty="0">
              <a:latin typeface="Aptos" panose="020B0004020202020204" pitchFamily="34" charset="0"/>
            </a:endParaRPr>
          </a:p>
          <a:p>
            <a:pPr marL="0" indent="0">
              <a:buNone/>
              <a:defRPr sz="1800"/>
            </a:pPr>
            <a:r>
              <a:rPr sz="1800" b="1" dirty="0">
                <a:latin typeface="Aptos" panose="020B0004020202020204" pitchFamily="34" charset="0"/>
              </a:rPr>
              <a:t>1–3 Year Plan:</a:t>
            </a:r>
            <a:endParaRPr lang="en-US" sz="1800" b="1" dirty="0">
              <a:latin typeface="Aptos" panose="020B0004020202020204" pitchFamily="34" charset="0"/>
            </a:endParaRPr>
          </a:p>
          <a:p>
            <a:pPr>
              <a:defRPr sz="1800"/>
            </a:pPr>
            <a:r>
              <a:rPr sz="1800" dirty="0">
                <a:latin typeface="Aptos" panose="020B0004020202020204" pitchFamily="34" charset="0"/>
              </a:rPr>
              <a:t>AI-driven smart grid rollout, </a:t>
            </a:r>
            <a:endParaRPr lang="en-US" sz="1800" dirty="0">
              <a:latin typeface="Aptos" panose="020B0004020202020204" pitchFamily="34" charset="0"/>
            </a:endParaRPr>
          </a:p>
          <a:p>
            <a:pPr>
              <a:defRPr sz="1800"/>
            </a:pPr>
            <a:r>
              <a:rPr lang="en-US" sz="1800" dirty="0">
                <a:latin typeface="Aptos" panose="020B0004020202020204" pitchFamily="34" charset="0"/>
              </a:rPr>
              <a:t>E</a:t>
            </a:r>
            <a:r>
              <a:rPr sz="1800" dirty="0">
                <a:latin typeface="Aptos" panose="020B0004020202020204" pitchFamily="34" charset="0"/>
              </a:rPr>
              <a:t>xpand monitoring to 500+ stations</a:t>
            </a:r>
            <a:endParaRPr lang="en-US" sz="1800" dirty="0">
              <a:latin typeface="Aptos" panose="020B0004020202020204" pitchFamily="34" charset="0"/>
            </a:endParaRPr>
          </a:p>
          <a:p>
            <a:pPr>
              <a:defRPr sz="1800"/>
            </a:pPr>
            <a:r>
              <a:rPr sz="1800" dirty="0">
                <a:latin typeface="Aptos" panose="020B0004020202020204" pitchFamily="34" charset="0"/>
              </a:rPr>
              <a:t>Achieve 10% outage rate nationwide</a:t>
            </a:r>
            <a:endParaRPr lang="en-US" sz="1800" dirty="0">
              <a:latin typeface="Aptos" panose="020B0004020202020204" pitchFamily="34" charset="0"/>
            </a:endParaRPr>
          </a:p>
          <a:p>
            <a:pPr marL="0" indent="0">
              <a:buNone/>
              <a:defRPr sz="1800"/>
            </a:pPr>
            <a:endParaRPr sz="1800" dirty="0">
              <a:latin typeface="Aptos" panose="020B0004020202020204" pitchFamily="34" charset="0"/>
            </a:endParaRPr>
          </a:p>
          <a:p>
            <a:pPr marL="0" indent="0">
              <a:buNone/>
              <a:defRPr sz="1800"/>
            </a:pPr>
            <a:r>
              <a:rPr sz="1800" b="1" dirty="0">
                <a:latin typeface="Aptos" panose="020B0004020202020204" pitchFamily="34" charset="0"/>
              </a:rPr>
              <a:t>Policy Actions: </a:t>
            </a:r>
            <a:endParaRPr lang="en-US" sz="1800" b="1" dirty="0">
              <a:latin typeface="Aptos" panose="020B0004020202020204" pitchFamily="34" charset="0"/>
            </a:endParaRPr>
          </a:p>
          <a:p>
            <a:pPr>
              <a:defRPr sz="1800"/>
            </a:pPr>
            <a:r>
              <a:rPr sz="1800" dirty="0">
                <a:latin typeface="Aptos" panose="020B0004020202020204" pitchFamily="34" charset="0"/>
              </a:rPr>
              <a:t>50% investment to Enugu &amp; Lagos, </a:t>
            </a:r>
            <a:endParaRPr lang="en-US" sz="1800" dirty="0">
              <a:latin typeface="Aptos" panose="020B0004020202020204" pitchFamily="34" charset="0"/>
            </a:endParaRPr>
          </a:p>
          <a:p>
            <a:pPr>
              <a:defRPr sz="1800"/>
            </a:pPr>
            <a:r>
              <a:rPr lang="en-US" sz="1800" dirty="0">
                <a:latin typeface="Aptos" panose="020B0004020202020204" pitchFamily="34" charset="0"/>
              </a:rPr>
              <a:t>E</a:t>
            </a:r>
            <a:r>
              <a:rPr sz="1800" dirty="0">
                <a:latin typeface="Aptos" panose="020B0004020202020204" pitchFamily="34" charset="0"/>
              </a:rPr>
              <a:t>nforce ≤10% outage standard</a:t>
            </a:r>
          </a:p>
          <a:p>
            <a:pPr marL="0" indent="0">
              <a:buNone/>
            </a:pPr>
            <a:br>
              <a:rPr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475" y="263472"/>
            <a:ext cx="8632556" cy="6323308"/>
          </a:xfrm>
        </p:spPr>
        <p:txBody>
          <a:bodyPr>
            <a:normAutofit fontScale="77500" lnSpcReduction="20000"/>
          </a:bodyPr>
          <a:lstStyle/>
          <a:p>
            <a:pPr marL="0" indent="0">
              <a:buNone/>
            </a:pPr>
            <a:r>
              <a:rPr lang="en-US" sz="2800" dirty="0">
                <a:latin typeface="Aptos" panose="020B0004020202020204" pitchFamily="34" charset="0"/>
              </a:rPr>
              <a:t>				</a:t>
            </a:r>
            <a:r>
              <a:rPr lang="en-US" sz="1800" b="1" dirty="0">
                <a:latin typeface="Aptos" panose="020B0004020202020204" pitchFamily="34" charset="0"/>
              </a:rPr>
              <a:t>EXPECTED OUTCOMES &amp; CONCLUSION</a:t>
            </a:r>
          </a:p>
          <a:p>
            <a:pPr marL="0" indent="0">
              <a:buNone/>
            </a:pPr>
            <a:endParaRPr lang="en-US" sz="1800" b="1" dirty="0">
              <a:latin typeface="Aptos" panose="020B0004020202020204" pitchFamily="34" charset="0"/>
            </a:endParaRPr>
          </a:p>
          <a:p>
            <a:pPr marL="0" indent="0">
              <a:buNone/>
            </a:pPr>
            <a:endParaRPr lang="en-US" sz="800" b="1" dirty="0">
              <a:latin typeface="Aptos" panose="020B0004020202020204" pitchFamily="34" charset="0"/>
            </a:endParaRPr>
          </a:p>
          <a:p>
            <a:pPr marL="0" indent="0">
              <a:buNone/>
            </a:pPr>
            <a:r>
              <a:rPr lang="en-US" sz="2300" b="1" dirty="0">
                <a:latin typeface="Aptos" panose="020B0004020202020204" pitchFamily="34" charset="0"/>
              </a:rPr>
              <a:t>If implemented:</a:t>
            </a:r>
            <a:endParaRPr sz="2300" b="1" dirty="0">
              <a:latin typeface="Aptos" panose="020B0004020202020204" pitchFamily="34" charset="0"/>
            </a:endParaRPr>
          </a:p>
          <a:p>
            <a:pPr>
              <a:defRPr sz="1800"/>
            </a:pPr>
            <a:r>
              <a:rPr sz="2300" dirty="0">
                <a:latin typeface="Aptos" panose="020B0004020202020204" pitchFamily="34" charset="0"/>
              </a:rPr>
              <a:t>Year 1: Reduce outage in Enugu/Lagos from 27% to 18%</a:t>
            </a:r>
          </a:p>
          <a:p>
            <a:pPr>
              <a:defRPr sz="1800"/>
            </a:pPr>
            <a:r>
              <a:rPr sz="2300" dirty="0">
                <a:latin typeface="Aptos" panose="020B0004020202020204" pitchFamily="34" charset="0"/>
              </a:rPr>
              <a:t>Year 3: Achieve national 10% outage rate</a:t>
            </a:r>
          </a:p>
          <a:p>
            <a:pPr>
              <a:defRPr sz="1800"/>
            </a:pPr>
            <a:r>
              <a:rPr sz="2300" dirty="0">
                <a:latin typeface="Aptos" panose="020B0004020202020204" pitchFamily="34" charset="0"/>
              </a:rPr>
              <a:t>GDP boost: +1–2%</a:t>
            </a:r>
          </a:p>
          <a:p>
            <a:pPr>
              <a:defRPr sz="1800"/>
            </a:pPr>
            <a:r>
              <a:rPr sz="2300" dirty="0">
                <a:latin typeface="Aptos" panose="020B0004020202020204" pitchFamily="34" charset="0"/>
              </a:rPr>
              <a:t>90% reliability achievable</a:t>
            </a:r>
            <a:endParaRPr lang="en-US" sz="2300" dirty="0">
              <a:latin typeface="Aptos" panose="020B0004020202020204" pitchFamily="34" charset="0"/>
            </a:endParaRPr>
          </a:p>
          <a:p>
            <a:pPr marL="0" indent="0">
              <a:buNone/>
              <a:defRPr sz="1800"/>
            </a:pPr>
            <a:endParaRPr lang="en-US" sz="1800" b="1" i="1" kern="100" dirty="0">
              <a:latin typeface="Aptos" panose="020B0004020202020204" pitchFamily="34" charset="0"/>
              <a:cs typeface="Times New Roman" panose="02020603050405020304" pitchFamily="18" charset="0"/>
            </a:endParaRPr>
          </a:p>
          <a:p>
            <a:pPr marL="0" indent="0">
              <a:buNone/>
              <a:defRPr sz="1800"/>
            </a:pPr>
            <a:r>
              <a:rPr lang="en-US" sz="2300" b="1" i="1" kern="100" dirty="0">
                <a:latin typeface="Aptos" panose="020B0004020202020204" pitchFamily="34" charset="0"/>
                <a:cs typeface="Times New Roman" panose="02020603050405020304" pitchFamily="18" charset="0"/>
              </a:rPr>
              <a:t>Note: </a:t>
            </a:r>
            <a:endParaRPr lang="en-US" sz="2300" dirty="0">
              <a:latin typeface="Aptos" panose="020B0004020202020204" pitchFamily="34" charset="0"/>
            </a:endParaRPr>
          </a:p>
          <a:p>
            <a:pPr marL="0" indent="0">
              <a:buNone/>
              <a:defRPr sz="1800"/>
            </a:pPr>
            <a:r>
              <a:rPr lang="en-NG" sz="2300" i="1" kern="100" dirty="0">
                <a:effectLst/>
                <a:latin typeface="Aptos" panose="020B0004020202020204" pitchFamily="34" charset="0"/>
                <a:ea typeface="Aptos" panose="020B0004020202020204" pitchFamily="34" charset="0"/>
                <a:cs typeface="Times New Roman" panose="02020603050405020304" pitchFamily="18" charset="0"/>
              </a:rPr>
              <a:t>This report provides actionable intelligence for infrastructure planning and investment decisions. Immediate action on Priority 1 cities (Enugu and Lagos) is strongly recommended.</a:t>
            </a:r>
            <a:endParaRPr lang="en-US" sz="2300" i="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defRPr sz="1800"/>
            </a:pPr>
            <a:r>
              <a:rPr lang="en-US" sz="2300" b="1" i="1" dirty="0">
                <a:latin typeface="Aptos" panose="020B0004020202020204" pitchFamily="34" charset="0"/>
              </a:rPr>
              <a:t>Key Takeaway:</a:t>
            </a:r>
            <a:endParaRPr lang="en-US" sz="2300" i="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defRPr sz="1800"/>
            </a:pPr>
            <a:r>
              <a:rPr lang="en-US" sz="2300" i="1" dirty="0">
                <a:latin typeface="Aptos" panose="020B0004020202020204" pitchFamily="34" charset="0"/>
              </a:rPr>
              <a:t>N</a:t>
            </a:r>
            <a:r>
              <a:rPr sz="2300" i="1" dirty="0">
                <a:latin typeface="Aptos" panose="020B0004020202020204" pitchFamily="34" charset="0"/>
              </a:rPr>
              <a:t>igeria’s power grid is predictable</a:t>
            </a:r>
            <a:r>
              <a:rPr lang="en-US" sz="2300" i="1" dirty="0">
                <a:latin typeface="Aptos" panose="020B0004020202020204" pitchFamily="34" charset="0"/>
              </a:rPr>
              <a:t>;</a:t>
            </a:r>
            <a:r>
              <a:rPr sz="2300" i="1" dirty="0">
                <a:latin typeface="Aptos" panose="020B0004020202020204" pitchFamily="34" charset="0"/>
              </a:rPr>
              <a:t> the challenge is infrastructure, not randomness.</a:t>
            </a:r>
            <a:endParaRPr lang="en-NG" sz="2300" i="1" dirty="0">
              <a:latin typeface="Aptos" panose="020B0004020202020204" pitchFamily="34" charset="0"/>
            </a:endParaRPr>
          </a:p>
          <a:p>
            <a:pPr marL="0" indent="0">
              <a:buNone/>
            </a:pPr>
            <a:br>
              <a:rPr lang="en-US" dirty="0">
                <a:latin typeface="Aptos" panose="020B0004020202020204" pitchFamily="34" charset="0"/>
              </a:rPr>
            </a:br>
            <a:endParaRPr lang="en-US" dirty="0">
              <a:latin typeface="Aptos" panose="020B00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426B5-33C5-A1FE-8093-7F83890B9D4B}"/>
              </a:ext>
            </a:extLst>
          </p:cNvPr>
          <p:cNvSpPr>
            <a:spLocks noGrp="1"/>
          </p:cNvSpPr>
          <p:nvPr>
            <p:ph idx="1"/>
          </p:nvPr>
        </p:nvSpPr>
        <p:spPr>
          <a:xfrm>
            <a:off x="304801" y="256674"/>
            <a:ext cx="8598568" cy="6601326"/>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sz="3600" dirty="0">
                <a:latin typeface="Aptos" panose="020B0004020202020204" pitchFamily="34" charset="0"/>
              </a:rPr>
              <a:t>		Thank You For Your Time.</a:t>
            </a:r>
          </a:p>
          <a:p>
            <a:pPr marL="0" indent="0">
              <a:buNone/>
            </a:pPr>
            <a:r>
              <a:rPr lang="en-US" sz="3600" dirty="0">
                <a:latin typeface="Aptos" panose="020B0004020202020204" pitchFamily="34" charset="0"/>
              </a:rPr>
              <a:t>		</a:t>
            </a:r>
          </a:p>
          <a:p>
            <a:pPr marL="0" indent="0">
              <a:buNone/>
            </a:pPr>
            <a:endParaRPr lang="en-US" sz="3600" dirty="0">
              <a:latin typeface="Aptos" panose="020B0004020202020204" pitchFamily="34" charset="0"/>
            </a:endParaRPr>
          </a:p>
          <a:p>
            <a:pPr marL="0" indent="0">
              <a:buNone/>
            </a:pPr>
            <a:r>
              <a:rPr lang="en-US" sz="1600" dirty="0">
                <a:latin typeface="Aptos" panose="020B0004020202020204" pitchFamily="34" charset="0"/>
              </a:rPr>
              <a:t>	</a:t>
            </a:r>
            <a:r>
              <a:rPr lang="en-US" sz="1600" dirty="0" err="1">
                <a:latin typeface="Aptos" panose="020B0004020202020204" pitchFamily="34" charset="0"/>
              </a:rPr>
              <a:t>Streamlit</a:t>
            </a:r>
            <a:r>
              <a:rPr lang="en-US" sz="1600" dirty="0">
                <a:latin typeface="Aptos" panose="020B0004020202020204" pitchFamily="34" charset="0"/>
              </a:rPr>
              <a:t> Prediction Web App (https://dp-abdul-machinelearning.streamlit.app/)</a:t>
            </a:r>
            <a:endParaRPr lang="en-NG" sz="1600" dirty="0">
              <a:latin typeface="Aptos" panose="020B0004020202020204" pitchFamily="34" charset="0"/>
            </a:endParaRPr>
          </a:p>
        </p:txBody>
      </p:sp>
    </p:spTree>
    <p:extLst>
      <p:ext uri="{BB962C8B-B14F-4D97-AF65-F5344CB8AC3E}">
        <p14:creationId xmlns:p14="http://schemas.microsoft.com/office/powerpoint/2010/main" val="162058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162732"/>
            <a:ext cx="8440595" cy="6695268"/>
          </a:xfrm>
        </p:spPr>
        <p:txBody>
          <a:bodyPr/>
          <a:lstStyle/>
          <a:p>
            <a:pPr marL="0" indent="0">
              <a:buNone/>
            </a:pPr>
            <a:r>
              <a:rPr lang="en-US" dirty="0"/>
              <a:t>			Power Outage Analysis Report</a:t>
            </a:r>
          </a:p>
          <a:p>
            <a:pPr marL="0" indent="0" algn="ctr">
              <a:buNone/>
              <a:defRPr sz="1800"/>
            </a:pPr>
            <a:r>
              <a:rPr sz="1900" dirty="0">
                <a:latin typeface="Aptos" panose="020B0004020202020204" pitchFamily="34" charset="0"/>
              </a:rPr>
              <a:t>Comprehensive Assessment of Power Infrastructure Performance </a:t>
            </a:r>
            <a:endParaRPr lang="en-US" sz="1900" dirty="0">
              <a:latin typeface="Aptos" panose="020B0004020202020204" pitchFamily="34" charset="0"/>
            </a:endParaRPr>
          </a:p>
          <a:p>
            <a:pPr marL="0" indent="0" algn="ctr">
              <a:buNone/>
              <a:defRPr sz="1800"/>
            </a:pPr>
            <a:r>
              <a:rPr sz="1900" dirty="0">
                <a:latin typeface="Aptos" panose="020B0004020202020204" pitchFamily="34" charset="0"/>
              </a:rPr>
              <a:t>(June 2025)</a:t>
            </a:r>
            <a:r>
              <a:rPr lang="en-US" sz="1900" dirty="0">
                <a:latin typeface="Aptos" panose="020B0004020202020204" pitchFamily="34" charset="0"/>
              </a:rPr>
              <a:t>   </a:t>
            </a:r>
            <a:endParaRPr lang="en-US" dirty="0"/>
          </a:p>
          <a:p>
            <a:pPr marL="2171700" lvl="5" indent="0">
              <a:buNone/>
              <a:defRPr sz="1800"/>
            </a:pPr>
            <a:endParaRPr lang="en-US" dirty="0"/>
          </a:p>
          <a:p>
            <a:pPr marL="2171700" lvl="5" indent="0">
              <a:buNone/>
              <a:defRPr sz="1800"/>
            </a:pPr>
            <a:r>
              <a:rPr dirty="0"/>
              <a:t>Cities: Abuja, Enugu, Kano, Lagos, Port Harcourt</a:t>
            </a:r>
            <a:endParaRPr lang="en-US" dirty="0"/>
          </a:p>
          <a:p>
            <a:pPr marL="2171700" lvl="5" indent="0">
              <a:buNone/>
              <a:defRPr sz="1800"/>
            </a:pPr>
            <a:r>
              <a:rPr dirty="0"/>
              <a:t>Data: 250 Monitoring Stations</a:t>
            </a:r>
          </a:p>
          <a:p>
            <a:pPr marL="0" indent="0">
              <a:buNone/>
            </a:pPr>
            <a:br>
              <a:rPr dirty="0"/>
            </a:br>
            <a:endParaRPr dirty="0"/>
          </a:p>
        </p:txBody>
      </p:sp>
      <p:pic>
        <p:nvPicPr>
          <p:cNvPr id="5" name="Picture 4">
            <a:extLst>
              <a:ext uri="{FF2B5EF4-FFF2-40B4-BE49-F238E27FC236}">
                <a16:creationId xmlns:a16="http://schemas.microsoft.com/office/drawing/2014/main" id="{CEEC6F0D-BBF7-1416-EDDC-6958C4BABDCE}"/>
              </a:ext>
            </a:extLst>
          </p:cNvPr>
          <p:cNvPicPr>
            <a:picLocks noChangeAspect="1"/>
          </p:cNvPicPr>
          <p:nvPr/>
        </p:nvPicPr>
        <p:blipFill>
          <a:blip r:embed="rId2"/>
          <a:stretch>
            <a:fillRect/>
          </a:stretch>
        </p:blipFill>
        <p:spPr>
          <a:xfrm>
            <a:off x="1270861" y="2872624"/>
            <a:ext cx="6524787" cy="32715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4B7BB-DD58-2699-A1B6-6149D33DDBD6}"/>
              </a:ext>
            </a:extLst>
          </p:cNvPr>
          <p:cNvSpPr>
            <a:spLocks noGrp="1"/>
          </p:cNvSpPr>
          <p:nvPr>
            <p:ph idx="1"/>
          </p:nvPr>
        </p:nvSpPr>
        <p:spPr>
          <a:xfrm>
            <a:off x="457200" y="433953"/>
            <a:ext cx="8229600" cy="6424047"/>
          </a:xfrm>
        </p:spPr>
        <p:txBody>
          <a:bodyPr>
            <a:normAutofit/>
          </a:bodyPr>
          <a:lstStyle/>
          <a:p>
            <a:pPr marL="0" indent="0">
              <a:lnSpc>
                <a:spcPct val="115000"/>
              </a:lnSpc>
              <a:spcAft>
                <a:spcPts val="800"/>
              </a:spcAft>
              <a:buNone/>
            </a:pPr>
            <a:r>
              <a:rPr lang="en-US" sz="1800" b="1" kern="100" dirty="0">
                <a:latin typeface="Aptos" panose="020B0004020202020204" pitchFamily="34" charset="0"/>
                <a:ea typeface="Aptos" panose="020B0004020202020204" pitchFamily="34" charset="0"/>
                <a:cs typeface="Times New Roman" panose="02020603050405020304" pitchFamily="18" charset="0"/>
              </a:rPr>
              <a:t>				</a:t>
            </a:r>
            <a:r>
              <a:rPr lang="en-NG" sz="1800" b="1" kern="100" dirty="0">
                <a:effectLst/>
                <a:latin typeface="Aptos" panose="020B0004020202020204" pitchFamily="34" charset="0"/>
                <a:ea typeface="Aptos" panose="020B0004020202020204" pitchFamily="34" charset="0"/>
                <a:cs typeface="Times New Roman" panose="02020603050405020304" pitchFamily="18" charset="0"/>
              </a:rPr>
              <a:t>EXECUTIVE SUMMARY</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n-NG" sz="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NG" sz="1800" kern="100" dirty="0">
                <a:effectLst/>
                <a:latin typeface="Aptos" panose="020B0004020202020204" pitchFamily="34" charset="0"/>
                <a:ea typeface="Aptos" panose="020B0004020202020204" pitchFamily="34" charset="0"/>
                <a:cs typeface="Arial" panose="020B0604020202020204" pitchFamily="34" charset="0"/>
              </a:rPr>
              <a:t>This report presents a comprehensive analysis of power outage patterns across five Nigerian cities (Abuja, Enugu, Kano, Lagos, and Port Harcourt) during June 2025. The analysis reveals critical infrastructure vulnerabilities with significant variations in outage frequency and duration across geographic locations. Key findings indicate that </a:t>
            </a:r>
            <a:r>
              <a:rPr lang="en-NG" sz="1800" b="1" kern="100" dirty="0">
                <a:effectLst/>
                <a:latin typeface="Aptos" panose="020B0004020202020204" pitchFamily="34" charset="0"/>
                <a:ea typeface="Aptos" panose="020B0004020202020204" pitchFamily="34" charset="0"/>
                <a:cs typeface="Arial" panose="020B0604020202020204" pitchFamily="34" charset="0"/>
              </a:rPr>
              <a:t>Enugu and Lagos</a:t>
            </a:r>
            <a:r>
              <a:rPr lang="en-NG" sz="1800" kern="100" dirty="0">
                <a:effectLst/>
                <a:latin typeface="Aptos" panose="020B0004020202020204" pitchFamily="34" charset="0"/>
                <a:ea typeface="Aptos" panose="020B0004020202020204" pitchFamily="34" charset="0"/>
                <a:cs typeface="Arial" panose="020B0604020202020204" pitchFamily="34" charset="0"/>
              </a:rPr>
              <a:t> experience the highest outage rates at approximately </a:t>
            </a:r>
            <a:r>
              <a:rPr lang="en-NG" sz="1800" b="1" kern="100" dirty="0">
                <a:effectLst/>
                <a:latin typeface="Aptos" panose="020B0004020202020204" pitchFamily="34" charset="0"/>
                <a:ea typeface="Aptos" panose="020B0004020202020204" pitchFamily="34" charset="0"/>
                <a:cs typeface="Arial" panose="020B0604020202020204" pitchFamily="34" charset="0"/>
              </a:rPr>
              <a:t>27%</a:t>
            </a:r>
            <a:r>
              <a:rPr lang="en-NG" sz="1800" kern="100" dirty="0">
                <a:effectLst/>
                <a:latin typeface="Aptos" panose="020B0004020202020204" pitchFamily="34" charset="0"/>
                <a:ea typeface="Aptos" panose="020B0004020202020204" pitchFamily="34" charset="0"/>
                <a:cs typeface="Arial" panose="020B0604020202020204" pitchFamily="34" charset="0"/>
              </a:rPr>
              <a:t>, while </a:t>
            </a:r>
            <a:r>
              <a:rPr lang="en-NG" sz="1800" b="1" kern="100" dirty="0">
                <a:effectLst/>
                <a:latin typeface="Aptos" panose="020B0004020202020204" pitchFamily="34" charset="0"/>
                <a:ea typeface="Aptos" panose="020B0004020202020204" pitchFamily="34" charset="0"/>
                <a:cs typeface="Arial" panose="020B0604020202020204" pitchFamily="34" charset="0"/>
              </a:rPr>
              <a:t>Kano</a:t>
            </a:r>
            <a:r>
              <a:rPr lang="en-NG" sz="1800" kern="100" dirty="0">
                <a:effectLst/>
                <a:latin typeface="Aptos" panose="020B0004020202020204" pitchFamily="34" charset="0"/>
                <a:ea typeface="Aptos" panose="020B0004020202020204" pitchFamily="34" charset="0"/>
                <a:cs typeface="Arial" panose="020B0604020202020204" pitchFamily="34" charset="0"/>
              </a:rPr>
              <a:t> demonstrates the most reliable service with an outage rate of </a:t>
            </a:r>
            <a:r>
              <a:rPr lang="en-NG" sz="1800" b="1" kern="100" dirty="0">
                <a:effectLst/>
                <a:latin typeface="Aptos" panose="020B0004020202020204" pitchFamily="34" charset="0"/>
                <a:ea typeface="Aptos" panose="020B0004020202020204" pitchFamily="34" charset="0"/>
                <a:cs typeface="Arial" panose="020B0604020202020204" pitchFamily="34" charset="0"/>
              </a:rPr>
              <a:t>18%</a:t>
            </a:r>
            <a:r>
              <a:rPr lang="en-NG" sz="1800" kern="100" dirty="0">
                <a:effectLst/>
                <a:latin typeface="Aptos" panose="020B0004020202020204" pitchFamily="34" charset="0"/>
                <a:ea typeface="Aptos" panose="020B0004020202020204" pitchFamily="34" charset="0"/>
                <a:cs typeface="Arial" panose="020B0604020202020204" pitchFamily="34" charset="0"/>
              </a:rPr>
              <a:t>. The predictive model achieved a Brier score of 0.001, indicating high accuracy in forecasting outage occurrences.</a:t>
            </a:r>
          </a:p>
          <a:p>
            <a:pPr marL="0" indent="0">
              <a:lnSpc>
                <a:spcPct val="115000"/>
              </a:lnSpc>
              <a:spcAft>
                <a:spcPts val="800"/>
              </a:spcAft>
              <a:buNone/>
            </a:pPr>
            <a:r>
              <a:rPr lang="en-NG" sz="1800" b="1" kern="100" dirty="0">
                <a:effectLst/>
                <a:latin typeface="Aptos" panose="020B0004020202020204" pitchFamily="34" charset="0"/>
                <a:ea typeface="Aptos" panose="020B0004020202020204" pitchFamily="34" charset="0"/>
                <a:cs typeface="Arial" panose="020B0604020202020204" pitchFamily="34" charset="0"/>
              </a:rPr>
              <a:t>Critical Finding</a:t>
            </a:r>
            <a:r>
              <a:rPr lang="en-NG" sz="1800" kern="100" dirty="0">
                <a:effectLst/>
                <a:latin typeface="Aptos" panose="020B0004020202020204" pitchFamily="34" charset="0"/>
                <a:ea typeface="Aptos" panose="020B0004020202020204" pitchFamily="34" charset="0"/>
                <a:cs typeface="Arial" panose="020B0604020202020204" pitchFamily="34" charset="0"/>
              </a:rPr>
              <a:t>: The rolling 3-hour outage rate reaches 39.26%, with lag2_status showing 28.76% correlation, suggesting cascading failure patterns that require immediate attention.</a:t>
            </a:r>
          </a:p>
          <a:p>
            <a:pPr marL="0" indent="0">
              <a:buNone/>
            </a:pPr>
            <a:endParaRPr lang="en-NG" dirty="0"/>
          </a:p>
        </p:txBody>
      </p:sp>
    </p:spTree>
    <p:extLst>
      <p:ext uri="{BB962C8B-B14F-4D97-AF65-F5344CB8AC3E}">
        <p14:creationId xmlns:p14="http://schemas.microsoft.com/office/powerpoint/2010/main" val="185812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467" y="294468"/>
            <a:ext cx="8601559" cy="6292312"/>
          </a:xfrm>
        </p:spPr>
        <p:txBody>
          <a:bodyPr/>
          <a:lstStyle/>
          <a:p>
            <a:pPr marL="0" indent="0">
              <a:buNone/>
            </a:pPr>
            <a:r>
              <a:rPr lang="en-US" sz="1800" dirty="0">
                <a:latin typeface="Aptos" panose="020B0004020202020204" pitchFamily="34" charset="0"/>
              </a:rPr>
              <a:t>				</a:t>
            </a:r>
            <a:r>
              <a:rPr lang="en-US" sz="1800" b="1" dirty="0">
                <a:latin typeface="Aptos" panose="020B0004020202020204" pitchFamily="34" charset="0"/>
              </a:rPr>
              <a:t>		METHODOLOGY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The analysis employed advanced machine learning techniques using a Random Forest Classifier with the following approach: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sz="100" dirty="0"/>
          </a:p>
          <a:p>
            <a:pPr>
              <a:defRPr sz="1800"/>
            </a:pPr>
            <a:r>
              <a:rPr dirty="0"/>
              <a:t>Data collected from 250 stations (June 2025)</a:t>
            </a:r>
          </a:p>
          <a:p>
            <a:pPr>
              <a:defRPr sz="1800"/>
            </a:pPr>
            <a:r>
              <a:rPr dirty="0"/>
              <a:t>Random Forest Classifier used for prediction</a:t>
            </a:r>
          </a:p>
          <a:p>
            <a:pPr>
              <a:defRPr sz="1800"/>
            </a:pPr>
            <a:r>
              <a:rPr dirty="0"/>
              <a:t>Key predictors: Rolling outage rate, Lag1 &amp; Lag2 status</a:t>
            </a:r>
          </a:p>
          <a:p>
            <a:pPr>
              <a:defRPr sz="1800"/>
            </a:pPr>
            <a:r>
              <a:rPr dirty="0"/>
              <a:t>Excellent calibration performance (Brier: 0.001)</a:t>
            </a:r>
          </a:p>
          <a:p>
            <a:pPr marL="0" indent="0">
              <a:buNone/>
            </a:pPr>
            <a:br>
              <a:rPr dirty="0"/>
            </a:br>
            <a:endParaRPr dirty="0"/>
          </a:p>
        </p:txBody>
      </p:sp>
      <p:pic>
        <p:nvPicPr>
          <p:cNvPr id="4" name="Picture 3">
            <a:extLst>
              <a:ext uri="{FF2B5EF4-FFF2-40B4-BE49-F238E27FC236}">
                <a16:creationId xmlns:a16="http://schemas.microsoft.com/office/drawing/2014/main" id="{D830FB50-F334-77C7-FD53-BD6A952E9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57" y="3428999"/>
            <a:ext cx="4192290" cy="2715127"/>
          </a:xfrm>
          <a:prstGeom prst="rect">
            <a:avLst/>
          </a:prstGeom>
        </p:spPr>
      </p:pic>
      <p:pic>
        <p:nvPicPr>
          <p:cNvPr id="5" name="Picture 4">
            <a:extLst>
              <a:ext uri="{FF2B5EF4-FFF2-40B4-BE49-F238E27FC236}">
                <a16:creationId xmlns:a16="http://schemas.microsoft.com/office/drawing/2014/main" id="{6CA12DB5-F29E-7B12-DCC5-315469CC8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255" y="3428999"/>
            <a:ext cx="3859788" cy="2715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79" y="144380"/>
            <a:ext cx="8765515" cy="6519892"/>
          </a:xfrm>
        </p:spPr>
        <p:txBody>
          <a:bodyPr/>
          <a:lstStyle/>
          <a:p>
            <a:pPr marL="0" indent="0">
              <a:buNone/>
            </a:pPr>
            <a:r>
              <a:rPr lang="en-US" dirty="0"/>
              <a:t> 				</a:t>
            </a:r>
            <a:r>
              <a:rPr lang="en-US" sz="1800" b="1" dirty="0">
                <a:latin typeface="Aptos" panose="020B0004020202020204" pitchFamily="34" charset="0"/>
              </a:rPr>
              <a:t> TEMPORAL ANALYSIS</a:t>
            </a:r>
          </a:p>
          <a:p>
            <a:pPr marL="0" indent="0">
              <a:buNone/>
            </a:pPr>
            <a:r>
              <a:rPr lang="en-US" sz="1800" b="1" dirty="0">
                <a:latin typeface="Aptos" panose="020B0004020202020204" pitchFamily="34" charset="0"/>
              </a:rPr>
              <a:t>Findings:</a:t>
            </a:r>
          </a:p>
          <a:p>
            <a:pPr>
              <a:defRPr sz="1800"/>
            </a:pPr>
            <a:r>
              <a:rPr dirty="0"/>
              <a:t>Outage rate: 23.2% in June 2025</a:t>
            </a:r>
          </a:p>
          <a:p>
            <a:pPr>
              <a:defRPr sz="1800"/>
            </a:pPr>
            <a:r>
              <a:rPr dirty="0"/>
              <a:t>Average duration: 4.56 mins per outage</a:t>
            </a:r>
          </a:p>
          <a:p>
            <a:pPr>
              <a:defRPr sz="1800"/>
            </a:pPr>
            <a:r>
              <a:rPr dirty="0"/>
              <a:t>Avg. time between outages: 3.71 </a:t>
            </a:r>
            <a:r>
              <a:rPr dirty="0" err="1"/>
              <a:t>hrs</a:t>
            </a:r>
            <a:endParaRPr dirty="0"/>
          </a:p>
          <a:p>
            <a:pPr>
              <a:defRPr sz="1800"/>
            </a:pPr>
            <a:r>
              <a:rPr dirty="0"/>
              <a:t>High continuity (39.26% rolling outage rate)</a:t>
            </a:r>
            <a:endParaRPr lang="en-US" dirty="0"/>
          </a:p>
          <a:p>
            <a:pPr>
              <a:defRPr sz="1800"/>
            </a:pPr>
            <a:endParaRPr lang="en-US" dirty="0"/>
          </a:p>
          <a:p>
            <a:pPr marL="0" indent="0">
              <a:buNone/>
              <a:defRPr sz="1800"/>
            </a:pPr>
            <a:endParaRPr dirty="0"/>
          </a:p>
        </p:txBody>
      </p:sp>
      <p:pic>
        <p:nvPicPr>
          <p:cNvPr id="5" name="Picture 4">
            <a:extLst>
              <a:ext uri="{FF2B5EF4-FFF2-40B4-BE49-F238E27FC236}">
                <a16:creationId xmlns:a16="http://schemas.microsoft.com/office/drawing/2014/main" id="{94260681-074C-7C3E-E45B-DA0EA0EC9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63" y="2876024"/>
            <a:ext cx="6518805" cy="3252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356462"/>
            <a:ext cx="8758990" cy="6301012"/>
          </a:xfrm>
        </p:spPr>
        <p:txBody>
          <a:bodyPr/>
          <a:lstStyle/>
          <a:p>
            <a:pPr marL="0" indent="0">
              <a:buNone/>
            </a:pPr>
            <a:r>
              <a:rPr lang="en-US" sz="1800" b="1" dirty="0">
                <a:latin typeface="Aptos" panose="020B0004020202020204" pitchFamily="34" charset="0"/>
              </a:rPr>
              <a:t>				GEOGRAPHIC INSIGHTS</a:t>
            </a:r>
          </a:p>
          <a:p>
            <a:pPr marL="0" indent="0">
              <a:buNone/>
            </a:pPr>
            <a:endParaRPr lang="en-US" sz="100" dirty="0">
              <a:latin typeface="Aptos" panose="020B0004020202020204" pitchFamily="34" charset="0"/>
            </a:endParaRPr>
          </a:p>
          <a:p>
            <a:pPr marL="0" indent="0">
              <a:buNone/>
            </a:pPr>
            <a:r>
              <a:rPr lang="en-US" sz="1800" b="1" dirty="0">
                <a:latin typeface="Aptos" panose="020B0004020202020204" pitchFamily="34" charset="0"/>
              </a:rPr>
              <a:t>City Performance Overview:</a:t>
            </a:r>
            <a:endParaRPr sz="1800" b="1" dirty="0">
              <a:latin typeface="Aptos" panose="020B0004020202020204" pitchFamily="34" charset="0"/>
            </a:endParaRPr>
          </a:p>
          <a:p>
            <a:pPr>
              <a:defRPr sz="1800"/>
            </a:pPr>
            <a:r>
              <a:rPr dirty="0"/>
              <a:t>Enugu &amp; Lagos: 27% outage rate (Critical)</a:t>
            </a:r>
          </a:p>
          <a:p>
            <a:pPr>
              <a:defRPr sz="1800"/>
            </a:pPr>
            <a:r>
              <a:rPr dirty="0"/>
              <a:t>Abuja: 24% (Moderate reliability)</a:t>
            </a:r>
          </a:p>
          <a:p>
            <a:pPr>
              <a:defRPr sz="1800"/>
            </a:pPr>
            <a:r>
              <a:rPr dirty="0"/>
              <a:t>Port Harcourt &amp; Kano: 18% (Better performance)</a:t>
            </a:r>
          </a:p>
          <a:p>
            <a:pPr marL="0" indent="0">
              <a:buNone/>
            </a:pPr>
            <a:br>
              <a:rPr dirty="0"/>
            </a:br>
            <a:endParaRPr dirty="0"/>
          </a:p>
        </p:txBody>
      </p:sp>
      <p:pic>
        <p:nvPicPr>
          <p:cNvPr id="4" name="Picture 3">
            <a:extLst>
              <a:ext uri="{FF2B5EF4-FFF2-40B4-BE49-F238E27FC236}">
                <a16:creationId xmlns:a16="http://schemas.microsoft.com/office/drawing/2014/main" id="{695A973A-FC77-932D-5E4C-E9BAE8FD7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73" y="2727158"/>
            <a:ext cx="6307810" cy="34009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468" y="325464"/>
            <a:ext cx="8392332" cy="6261316"/>
          </a:xfrm>
        </p:spPr>
        <p:txBody>
          <a:bodyPr/>
          <a:lstStyle/>
          <a:p>
            <a:pPr marL="0" indent="0">
              <a:buNone/>
            </a:pPr>
            <a:r>
              <a:rPr lang="en-US" sz="1800" b="1" dirty="0">
                <a:latin typeface="Aptos" panose="020B0004020202020204" pitchFamily="34" charset="0"/>
              </a:rPr>
              <a:t>			KEY PATTERNS &amp; PREDICTORS</a:t>
            </a:r>
          </a:p>
          <a:p>
            <a:pPr marL="0" indent="0">
              <a:buNone/>
            </a:pPr>
            <a:endParaRPr lang="en-US" sz="400" b="1" dirty="0">
              <a:latin typeface="Aptos" panose="020B0004020202020204" pitchFamily="34" charset="0"/>
            </a:endParaRPr>
          </a:p>
          <a:p>
            <a:pPr marL="0" indent="0">
              <a:buNone/>
            </a:pPr>
            <a:r>
              <a:rPr lang="en-US" sz="1800" b="1" dirty="0">
                <a:latin typeface="Aptos" panose="020B0004020202020204" pitchFamily="34" charset="0"/>
              </a:rPr>
              <a:t>Critical Findings:</a:t>
            </a:r>
            <a:endParaRPr sz="1800" b="1" dirty="0">
              <a:latin typeface="Aptos" panose="020B0004020202020204" pitchFamily="34" charset="0"/>
            </a:endParaRPr>
          </a:p>
          <a:p>
            <a:pPr>
              <a:defRPr sz="1800"/>
            </a:pPr>
            <a:r>
              <a:rPr dirty="0"/>
              <a:t>Rolling 3-hour outage rate = Strongest predictor (39.26%)</a:t>
            </a:r>
          </a:p>
          <a:p>
            <a:pPr>
              <a:defRPr sz="1800"/>
            </a:pPr>
            <a:r>
              <a:rPr dirty="0"/>
              <a:t>Lag features (Lag1 &amp; Lag2) = 48.5% predictive power</a:t>
            </a:r>
          </a:p>
          <a:p>
            <a:pPr>
              <a:defRPr sz="1800"/>
            </a:pPr>
            <a:r>
              <a:rPr dirty="0"/>
              <a:t>Outages are infrastructure-driven, not demand-based</a:t>
            </a:r>
          </a:p>
          <a:p>
            <a:pPr marL="0" indent="0">
              <a:buNone/>
            </a:pPr>
            <a:br>
              <a:rPr dirty="0"/>
            </a:br>
            <a:endParaRPr dirty="0"/>
          </a:p>
        </p:txBody>
      </p:sp>
      <p:pic>
        <p:nvPicPr>
          <p:cNvPr id="5" name="Picture 4" descr="A bar graph with blue and black text">
            <a:extLst>
              <a:ext uri="{FF2B5EF4-FFF2-40B4-BE49-F238E27FC236}">
                <a16:creationId xmlns:a16="http://schemas.microsoft.com/office/drawing/2014/main" id="{7A06011E-CBB4-5E19-8FB8-CF516F329164}"/>
              </a:ext>
            </a:extLst>
          </p:cNvPr>
          <p:cNvPicPr>
            <a:picLocks noChangeAspect="1"/>
          </p:cNvPicPr>
          <p:nvPr/>
        </p:nvPicPr>
        <p:blipFill>
          <a:blip r:embed="rId2"/>
          <a:stretch>
            <a:fillRect/>
          </a:stretch>
        </p:blipFill>
        <p:spPr>
          <a:xfrm>
            <a:off x="457200" y="2791326"/>
            <a:ext cx="7733655" cy="3336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16239"/>
            <a:ext cx="8951495" cy="6741762"/>
          </a:xfrm>
        </p:spPr>
        <p:txBody>
          <a:bodyPr/>
          <a:lstStyle/>
          <a:p>
            <a:pPr marL="0" indent="0">
              <a:buNone/>
            </a:pPr>
            <a:r>
              <a:rPr lang="en-US" sz="1800" b="1" dirty="0">
                <a:latin typeface="Aptos" panose="020B0004020202020204" pitchFamily="34" charset="0"/>
              </a:rPr>
              <a:t>			CITIES REQUIRING URGENT ATTENTION</a:t>
            </a:r>
          </a:p>
          <a:p>
            <a:pPr marL="0" indent="0">
              <a:buNone/>
            </a:pPr>
            <a:endParaRPr lang="en-US" sz="900" b="1" dirty="0">
              <a:latin typeface="Aptos" panose="020B0004020202020204" pitchFamily="34" charset="0"/>
            </a:endParaRPr>
          </a:p>
          <a:p>
            <a:pPr marL="352425" indent="-176213">
              <a:buNone/>
            </a:pPr>
            <a:r>
              <a:rPr lang="en-US" sz="1800" b="1" dirty="0">
                <a:latin typeface="Aptos" panose="020B0004020202020204" pitchFamily="34" charset="0"/>
              </a:rPr>
              <a:t>Priority Cities:</a:t>
            </a:r>
            <a:endParaRPr sz="1800" b="1" dirty="0">
              <a:latin typeface="Aptos" panose="020B0004020202020204" pitchFamily="34" charset="0"/>
            </a:endParaRPr>
          </a:p>
          <a:p>
            <a:pPr marL="352425" indent="-176213">
              <a:defRPr sz="1800"/>
            </a:pPr>
            <a:r>
              <a:rPr dirty="0"/>
              <a:t>Priority 1: Enugu (27%) – Infrastructure undersized</a:t>
            </a:r>
          </a:p>
          <a:p>
            <a:pPr marL="352425" indent="-176213">
              <a:defRPr sz="1800"/>
            </a:pPr>
            <a:r>
              <a:rPr dirty="0"/>
              <a:t>Priority 2: Lagos (27%) – Economic hub at risk</a:t>
            </a:r>
          </a:p>
          <a:p>
            <a:pPr marL="352425" indent="-176213">
              <a:defRPr sz="1800"/>
            </a:pPr>
            <a:r>
              <a:rPr dirty="0"/>
              <a:t>Priority 3: Abuja (24%) – Moderate reliability concern</a:t>
            </a:r>
          </a:p>
          <a:p>
            <a:pPr marL="0" indent="0">
              <a:buNone/>
            </a:pPr>
            <a:br>
              <a:rPr dirty="0"/>
            </a:br>
            <a:endParaRPr dirty="0"/>
          </a:p>
        </p:txBody>
      </p:sp>
      <p:pic>
        <p:nvPicPr>
          <p:cNvPr id="5" name="Picture 4">
            <a:extLst>
              <a:ext uri="{FF2B5EF4-FFF2-40B4-BE49-F238E27FC236}">
                <a16:creationId xmlns:a16="http://schemas.microsoft.com/office/drawing/2014/main" id="{F92A01C7-7453-0C5B-A4C9-1F5E52FE3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673" y="2743200"/>
            <a:ext cx="4122821" cy="3352800"/>
          </a:xfrm>
          <a:prstGeom prst="rect">
            <a:avLst/>
          </a:prstGeom>
        </p:spPr>
      </p:pic>
      <p:pic>
        <p:nvPicPr>
          <p:cNvPr id="6" name="Picture 5">
            <a:extLst>
              <a:ext uri="{FF2B5EF4-FFF2-40B4-BE49-F238E27FC236}">
                <a16:creationId xmlns:a16="http://schemas.microsoft.com/office/drawing/2014/main" id="{55B8819E-9D3A-5094-7AE3-32DB2AD09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93" y="2743201"/>
            <a:ext cx="4478874"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92505"/>
            <a:ext cx="8662737" cy="6665495"/>
          </a:xfrm>
        </p:spPr>
        <p:txBody>
          <a:bodyPr/>
          <a:lstStyle/>
          <a:p>
            <a:pPr marL="0" indent="0">
              <a:buNone/>
            </a:pPr>
            <a:r>
              <a:rPr lang="en-US" sz="1800" b="1" dirty="0">
                <a:latin typeface="Aptos" panose="020B0004020202020204" pitchFamily="34" charset="0"/>
              </a:rPr>
              <a:t>			 STRATEGIC RECOMMENDATIONS</a:t>
            </a:r>
          </a:p>
          <a:p>
            <a:pPr marL="0" indent="0">
              <a:buNone/>
            </a:pPr>
            <a:endParaRPr lang="en-US" sz="1800" b="1" dirty="0">
              <a:latin typeface="Aptos" panose="020B0004020202020204" pitchFamily="34" charset="0"/>
            </a:endParaRPr>
          </a:p>
          <a:p>
            <a:pPr marL="0" indent="0">
              <a:buNone/>
            </a:pPr>
            <a:endParaRPr lang="en-US" sz="100" b="1" dirty="0">
              <a:latin typeface="Aptos" panose="020B0004020202020204" pitchFamily="34" charset="0"/>
            </a:endParaRPr>
          </a:p>
          <a:p>
            <a:pPr marL="0" indent="0">
              <a:buNone/>
              <a:defRPr sz="1800"/>
            </a:pPr>
            <a:r>
              <a:rPr b="1" dirty="0">
                <a:latin typeface="Aptos" panose="020B0004020202020204" pitchFamily="34" charset="0"/>
              </a:rPr>
              <a:t>Immediate (0–3 Months): </a:t>
            </a:r>
            <a:endParaRPr lang="en-US" b="1" dirty="0">
              <a:latin typeface="Aptos" panose="020B0004020202020204" pitchFamily="34" charset="0"/>
            </a:endParaRPr>
          </a:p>
          <a:p>
            <a:pPr>
              <a:defRPr sz="1800"/>
            </a:pPr>
            <a:r>
              <a:rPr dirty="0">
                <a:latin typeface="Aptos" panose="020B0004020202020204" pitchFamily="34" charset="0"/>
              </a:rPr>
              <a:t>Grid audit,</a:t>
            </a:r>
            <a:endParaRPr lang="en-US" dirty="0">
              <a:latin typeface="Aptos" panose="020B0004020202020204" pitchFamily="34" charset="0"/>
            </a:endParaRPr>
          </a:p>
          <a:p>
            <a:pPr>
              <a:defRPr sz="1800"/>
            </a:pPr>
            <a:r>
              <a:rPr dirty="0">
                <a:latin typeface="Aptos" panose="020B0004020202020204" pitchFamily="34" charset="0"/>
              </a:rPr>
              <a:t> </a:t>
            </a:r>
            <a:r>
              <a:rPr lang="en-US" dirty="0">
                <a:latin typeface="Aptos" panose="020B0004020202020204" pitchFamily="34" charset="0"/>
              </a:rPr>
              <a:t>P</a:t>
            </a:r>
            <a:r>
              <a:rPr dirty="0">
                <a:latin typeface="Aptos" panose="020B0004020202020204" pitchFamily="34" charset="0"/>
              </a:rPr>
              <a:t>redictive maintenance,</a:t>
            </a:r>
            <a:endParaRPr lang="en-US" dirty="0">
              <a:latin typeface="Aptos" panose="020B0004020202020204" pitchFamily="34" charset="0"/>
            </a:endParaRPr>
          </a:p>
          <a:p>
            <a:pPr>
              <a:defRPr sz="1800"/>
            </a:pPr>
            <a:r>
              <a:rPr dirty="0">
                <a:latin typeface="Aptos" panose="020B0004020202020204" pitchFamily="34" charset="0"/>
              </a:rPr>
              <a:t> </a:t>
            </a:r>
            <a:r>
              <a:rPr lang="en-US" dirty="0">
                <a:latin typeface="Aptos" panose="020B0004020202020204" pitchFamily="34" charset="0"/>
              </a:rPr>
              <a:t>L</a:t>
            </a:r>
            <a:r>
              <a:rPr dirty="0">
                <a:latin typeface="Aptos" panose="020B0004020202020204" pitchFamily="34" charset="0"/>
              </a:rPr>
              <a:t>oad management</a:t>
            </a:r>
            <a:endParaRPr lang="en-US" dirty="0">
              <a:latin typeface="Aptos" panose="020B0004020202020204" pitchFamily="34" charset="0"/>
            </a:endParaRPr>
          </a:p>
          <a:p>
            <a:pPr marL="0" indent="0">
              <a:buNone/>
              <a:defRPr sz="1800"/>
            </a:pPr>
            <a:endParaRPr sz="1400" dirty="0">
              <a:latin typeface="Aptos" panose="020B0004020202020204" pitchFamily="34" charset="0"/>
            </a:endParaRPr>
          </a:p>
          <a:p>
            <a:pPr marL="0" indent="0">
              <a:buNone/>
              <a:defRPr sz="1800"/>
            </a:pPr>
            <a:r>
              <a:rPr b="1" dirty="0">
                <a:latin typeface="Aptos" panose="020B0004020202020204" pitchFamily="34" charset="0"/>
              </a:rPr>
              <a:t>Medium-Term (3–12 Months): </a:t>
            </a:r>
            <a:endParaRPr lang="en-US" b="1" dirty="0">
              <a:latin typeface="Aptos" panose="020B0004020202020204" pitchFamily="34" charset="0"/>
            </a:endParaRPr>
          </a:p>
          <a:p>
            <a:pPr>
              <a:defRPr sz="1800"/>
            </a:pPr>
            <a:r>
              <a:rPr lang="en-US" dirty="0">
                <a:latin typeface="Aptos" panose="020B0004020202020204" pitchFamily="34" charset="0"/>
              </a:rPr>
              <a:t>I</a:t>
            </a:r>
            <a:r>
              <a:rPr dirty="0">
                <a:latin typeface="Aptos" panose="020B0004020202020204" pitchFamily="34" charset="0"/>
              </a:rPr>
              <a:t>nfrastructure upgrades,</a:t>
            </a:r>
            <a:endParaRPr lang="en-US" dirty="0">
              <a:latin typeface="Aptos" panose="020B0004020202020204" pitchFamily="34" charset="0"/>
            </a:endParaRPr>
          </a:p>
          <a:p>
            <a:pPr>
              <a:defRPr sz="1800"/>
            </a:pPr>
            <a:r>
              <a:rPr dirty="0">
                <a:latin typeface="Aptos" panose="020B0004020202020204" pitchFamily="34" charset="0"/>
              </a:rPr>
              <a:t> </a:t>
            </a:r>
            <a:r>
              <a:rPr lang="en-US" dirty="0">
                <a:latin typeface="Aptos" panose="020B0004020202020204" pitchFamily="34" charset="0"/>
              </a:rPr>
              <a:t>R</a:t>
            </a:r>
            <a:r>
              <a:rPr dirty="0">
                <a:latin typeface="Aptos" panose="020B0004020202020204" pitchFamily="34" charset="0"/>
              </a:rPr>
              <a:t>edundancy, </a:t>
            </a:r>
            <a:endParaRPr lang="en-US" dirty="0">
              <a:latin typeface="Aptos" panose="020B0004020202020204" pitchFamily="34" charset="0"/>
            </a:endParaRPr>
          </a:p>
          <a:p>
            <a:pPr>
              <a:defRPr sz="1800"/>
            </a:pPr>
            <a:r>
              <a:rPr lang="en-US" dirty="0">
                <a:latin typeface="Aptos" panose="020B0004020202020204" pitchFamily="34" charset="0"/>
              </a:rPr>
              <a:t>D</a:t>
            </a:r>
            <a:r>
              <a:rPr dirty="0">
                <a:latin typeface="Aptos" panose="020B0004020202020204" pitchFamily="34" charset="0"/>
              </a:rPr>
              <a:t>istributed energy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495</TotalTime>
  <Words>641</Words>
  <Application>Microsoft Office PowerPoint</Application>
  <PresentationFormat>On-screen Show (4:3)</PresentationFormat>
  <Paragraphs>100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Rockwell</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GANDI</cp:lastModifiedBy>
  <cp:revision>13</cp:revision>
  <dcterms:created xsi:type="dcterms:W3CDTF">2013-01-27T09:14:16Z</dcterms:created>
  <dcterms:modified xsi:type="dcterms:W3CDTF">2025-10-23T09:43:38Z</dcterms:modified>
  <cp:category/>
</cp:coreProperties>
</file>