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aleway Thin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RalewayThin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Thin-italic.fntdata"/><Relationship Id="rId12" Type="http://schemas.openxmlformats.org/officeDocument/2006/relationships/slide" Target="slides/slide8.xml"/><Relationship Id="rId34" Type="http://schemas.openxmlformats.org/officeDocument/2006/relationships/font" Target="fonts/RalewayThin-bold.fntdata"/><Relationship Id="rId15" Type="http://schemas.openxmlformats.org/officeDocument/2006/relationships/slide" Target="slides/slide11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1f7ec7d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1f7ec7d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82537656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82537656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2537656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2537656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2537656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8253765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e2b599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e2b599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2537656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2537656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4e2b599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4e2b599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253763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8253763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1f7ec7d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1f7ec7d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1c8e0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1c8e0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0bbba53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0bbba53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253765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253765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2537656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2537656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817edc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817edc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2537656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2537656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75" y="3343375"/>
            <a:ext cx="6165600" cy="944400"/>
          </a:xfrm>
          <a:prstGeom prst="rect">
            <a:avLst/>
          </a:prstGeom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0" y="4287775"/>
            <a:ext cx="7465200" cy="585300"/>
          </a:xfrm>
          <a:prstGeom prst="rect">
            <a:avLst/>
          </a:prstGeom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2DCA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2">
  <p:cSld name="TITLE_ONLY_5">
    <p:bg>
      <p:bgPr>
        <a:solidFill>
          <a:srgbClr val="66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" name="Google Shape;71;p11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1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3">
  <p:cSld name="TITLE_ONLY_6">
    <p:bg>
      <p:bgPr>
        <a:solidFill>
          <a:srgbClr val="66666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75" name="Google Shape;7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8" name="Google Shape;78;p12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2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3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3" name="Google Shape;8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TITLE_ONLY_1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0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 flipH="1" rot="10800000">
            <a:off x="-25675" y="872225"/>
            <a:ext cx="5747100" cy="54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type="title"/>
          </p:nvPr>
        </p:nvSpPr>
        <p:spPr>
          <a:xfrm>
            <a:off x="815550" y="182050"/>
            <a:ext cx="468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5714981" y="0"/>
            <a:ext cx="3429027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15550" y="1217900"/>
            <a:ext cx="4680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AutoNum type="arabicPeriod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aleway Thin"/>
              <a:buAutoNum type="arabicPeriod"/>
              <a:defRPr sz="20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aleway Thin"/>
              <a:buAutoNum type="arabicPeriod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209100"/>
            <a:ext cx="7262100" cy="1243200"/>
          </a:xfrm>
          <a:prstGeom prst="rect">
            <a:avLst/>
          </a:prstGeom>
          <a:solidFill>
            <a:srgbClr val="FFFFFF">
              <a:alpha val="3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25200" y="3209100"/>
            <a:ext cx="130200" cy="1243200"/>
          </a:xfrm>
          <a:prstGeom prst="rect">
            <a:avLst/>
          </a:prstGeom>
          <a:solidFill>
            <a:srgbClr val="42DC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2">
  <p:cSld name="CUSTOM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905000" y="2599500"/>
            <a:ext cx="7262100" cy="1243200"/>
          </a:xfrm>
          <a:prstGeom prst="rect">
            <a:avLst/>
          </a:prstGeom>
          <a:solidFill>
            <a:srgbClr val="FFFFFF">
              <a:alpha val="3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9042600" y="2599500"/>
            <a:ext cx="130200" cy="1243200"/>
          </a:xfrm>
          <a:prstGeom prst="rect">
            <a:avLst/>
          </a:prstGeom>
          <a:solidFill>
            <a:srgbClr val="42DC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1879800" y="2736900"/>
            <a:ext cx="7160100" cy="9684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titleOnly">
  <p:cSld name="TITLE_ONLY">
    <p:bg>
      <p:bgPr>
        <a:solidFill>
          <a:srgbClr val="666666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6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imagem">
  <p:cSld name="TITLE_ONLY_2">
    <p:bg>
      <p:bgPr>
        <a:solidFill>
          <a:srgbClr val="66666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68025" y="1090475"/>
            <a:ext cx="39711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●"/>
              <a:defRPr sz="2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Thin"/>
              <a:buChar char="○"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●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Thin"/>
              <a:buChar char="○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Raleway Thin"/>
              <a:buChar char="■"/>
              <a:defRPr sz="1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cxnSp>
        <p:nvCxnSpPr>
          <p:cNvPr id="47" name="Google Shape;47;p7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99" y="1309388"/>
            <a:ext cx="4964220" cy="330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  <a:effectLst>
            <a:outerShdw blurRad="142875" rotWithShape="0" algn="bl" dir="3600000" dist="285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">
  <p:cSld name="TITLE_ONLY_3">
    <p:bg>
      <p:bgPr>
        <a:solidFill>
          <a:srgbClr val="66666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adrão 1">
  <p:cSld name="TITLE_ONLY_4"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4" name="Google Shape;64;p10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0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4287775"/>
            <a:ext cx="7465200" cy="5853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2DCA3"/>
                </a:solidFill>
                <a:latin typeface="Roboto"/>
                <a:ea typeface="Roboto"/>
                <a:cs typeface="Roboto"/>
                <a:sym typeface="Roboto"/>
              </a:rPr>
              <a:t>Baseado em Ana Costa, Lucas Romero e Marcelo de Moraes</a:t>
            </a:r>
            <a:endParaRPr sz="2000">
              <a:solidFill>
                <a:srgbClr val="42DCA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5" y="3343375"/>
            <a:ext cx="6762900" cy="94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Manipulando Arquivos</a:t>
            </a:r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rm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 sz="3000"/>
              <a:t>e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pt-BR" sz="3000"/>
              <a:t>ove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remove arquivos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nano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nano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editor de arquivos simples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mkdir</a:t>
            </a:r>
            <a:endParaRPr sz="6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pt-BR" sz="3000"/>
              <a:t>a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pt-BR" sz="3000"/>
              <a:t>e</a:t>
            </a:r>
            <a:r>
              <a:rPr lang="pt-BR" sz="3000"/>
              <a:t> 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pt-BR" sz="3000"/>
              <a:t>ectory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cria</a:t>
            </a:r>
            <a:r>
              <a:rPr lang="pt-BR" sz="3000"/>
              <a:t> diretório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rm</a:t>
            </a: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dir</a:t>
            </a:r>
            <a:endParaRPr sz="6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pt-BR" sz="3000"/>
              <a:t>e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pt-BR" sz="3000"/>
              <a:t>ove</a:t>
            </a:r>
            <a:r>
              <a:rPr lang="pt-BR" sz="3000"/>
              <a:t> 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dir</a:t>
            </a:r>
            <a:r>
              <a:rPr lang="pt-BR" sz="3000"/>
              <a:t>ectory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remove diretório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mv</a:t>
            </a:r>
            <a:endParaRPr sz="6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pt-BR" sz="3000"/>
              <a:t>o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pt-BR" sz="3000"/>
              <a:t>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move arquivos </a:t>
            </a:r>
            <a:r>
              <a:rPr lang="pt-BR" sz="3000" u="sng"/>
              <a:t>e</a:t>
            </a:r>
            <a:r>
              <a:rPr lang="pt-BR" sz="3000"/>
              <a:t> diretórios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cp</a:t>
            </a:r>
            <a:endParaRPr sz="60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 sz="3000"/>
              <a:t>o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sz="3000"/>
              <a:t>y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copia arquivos </a:t>
            </a:r>
            <a:r>
              <a:rPr lang="pt-BR" sz="3000" u="sng"/>
              <a:t>e</a:t>
            </a:r>
            <a:r>
              <a:rPr lang="pt-BR" sz="3000"/>
              <a:t> diretórios (-r)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2DCA3"/>
                </a:solidFill>
              </a:rPr>
              <a:t>Ganesh</a:t>
            </a:r>
            <a:endParaRPr>
              <a:solidFill>
                <a:srgbClr val="42DCA3"/>
              </a:solidFill>
            </a:endParaRPr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55550" y="3420900"/>
            <a:ext cx="74652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lt1"/>
                </a:solidFill>
              </a:rPr>
              <a:t>Grupo de Segurança da Informação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ICMC / USP - São Carlos, SP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ganesh.icmc.usp.br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ganesh@icmc.usp.br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879800" y="2565975"/>
            <a:ext cx="71601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 da Apresentação: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https://github.com/GANESH-ICMC/Apresentacoes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Aulas -&gt; PInG2021 -&gt; </a:t>
            </a: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Linux -&gt; </a:t>
            </a: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Aula03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815550" y="182050"/>
            <a:ext cx="4680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36875" y="1037425"/>
            <a:ext cx="4680900" cy="3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Relembrando</a:t>
            </a:r>
            <a:endParaRPr/>
          </a:p>
          <a:p>
            <a:pPr indent="-3810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Experimentando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arquivos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No Linux, tudo é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arquivo</a:t>
            </a:r>
            <a:r>
              <a:rPr lang="pt-BR"/>
              <a:t>!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Mas como são </a:t>
            </a:r>
            <a:r>
              <a:rPr lang="pt-BR"/>
              <a:t>organizados</a:t>
            </a:r>
            <a:r>
              <a:rPr lang="pt-BR"/>
              <a:t>?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Estrutura de 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árvore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Parte da </a:t>
            </a: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Raiz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Diretórios e Arquivos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Comandos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pwd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ls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6542" l="14074" r="15338" t="3835"/>
          <a:stretch/>
        </p:blipFill>
        <p:spPr>
          <a:xfrm>
            <a:off x="4536225" y="2498550"/>
            <a:ext cx="383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1000" y="3346500"/>
            <a:ext cx="7160100" cy="9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Experimentando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file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file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retorna informações do arquivo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cat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con</a:t>
            </a: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cat</a:t>
            </a:r>
            <a:r>
              <a:rPr lang="pt-BR" sz="3000"/>
              <a:t>enate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concatena </a:t>
            </a:r>
            <a:r>
              <a:rPr lang="pt-BR" sz="3000"/>
              <a:t>arquivos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168025" y="1090475"/>
            <a:ext cx="8470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Roboto"/>
                <a:ea typeface="Roboto"/>
                <a:cs typeface="Roboto"/>
                <a:sym typeface="Roboto"/>
              </a:rPr>
              <a:t>touch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touch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cria arquivos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42DDA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