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aleway Thin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E08889-3ADB-4896-8891-B8B3A7BE2241}">
  <a:tblStyle styleId="{4CE08889-3ADB-4896-8891-B8B3A7BE22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alewayThin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Thin-italic.fntdata"/><Relationship Id="rId14" Type="http://schemas.openxmlformats.org/officeDocument/2006/relationships/slide" Target="slides/slide9.xml"/><Relationship Id="rId36" Type="http://schemas.openxmlformats.org/officeDocument/2006/relationships/font" Target="fonts/RalewayThin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Th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1f7ec7d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1f7ec7d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253765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253765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2537656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2537656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e2b599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e2b599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e2b599b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e2b599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e2b599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4e2b599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e2b599b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e2b599b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2537656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82537656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253763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253763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1f7ec7d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1f7ec7d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1c8e0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1c8e0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bbba53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bbba53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eb0c2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eb0c2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eb0c22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eb0c22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e2b599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e2b599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e2b59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e2b59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75" y="3343375"/>
            <a:ext cx="6165600" cy="944400"/>
          </a:xfrm>
          <a:prstGeom prst="rect">
            <a:avLst/>
          </a:prstGeom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0" y="4287775"/>
            <a:ext cx="7465200" cy="585300"/>
          </a:xfrm>
          <a:prstGeom prst="rect">
            <a:avLst/>
          </a:prstGeom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DCA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2">
  <p:cSld name="TITLE_ONLY_5">
    <p:bg>
      <p:bgPr>
        <a:solidFill>
          <a:srgbClr val="66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" name="Google Shape;71;p11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1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3">
  <p:cSld name="TITLE_ONLY_6">
    <p:bg>
      <p:bgPr>
        <a:solidFill>
          <a:srgbClr val="66666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75" name="Google Shape;7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8" name="Google Shape;78;p12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2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3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3" name="Google Shape;8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TITLE_ONLY_1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0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 flipH="1" rot="10800000">
            <a:off x="-25675" y="872225"/>
            <a:ext cx="5747100" cy="54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type="title"/>
          </p:nvPr>
        </p:nvSpPr>
        <p:spPr>
          <a:xfrm>
            <a:off x="815550" y="182050"/>
            <a:ext cx="468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714981" y="0"/>
            <a:ext cx="3429027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15550" y="1217900"/>
            <a:ext cx="4680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AutoNum type="arabicPeriod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AutoNum type="arabicPeriod"/>
              <a:defRPr sz="2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209100"/>
            <a:ext cx="7262100" cy="1243200"/>
          </a:xfrm>
          <a:prstGeom prst="rect">
            <a:avLst/>
          </a:prstGeom>
          <a:solidFill>
            <a:srgbClr val="FFFFFF">
              <a:alpha val="3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25200" y="3209100"/>
            <a:ext cx="130200" cy="1243200"/>
          </a:xfrm>
          <a:prstGeom prst="rect">
            <a:avLst/>
          </a:prstGeom>
          <a:solidFill>
            <a:srgbClr val="42DC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2">
  <p:cSld name="CUSTOM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905000" y="2599500"/>
            <a:ext cx="7262100" cy="1243200"/>
          </a:xfrm>
          <a:prstGeom prst="rect">
            <a:avLst/>
          </a:prstGeom>
          <a:solidFill>
            <a:srgbClr val="FFFFFF">
              <a:alpha val="3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9042600" y="2599500"/>
            <a:ext cx="130200" cy="1243200"/>
          </a:xfrm>
          <a:prstGeom prst="rect">
            <a:avLst/>
          </a:prstGeom>
          <a:solidFill>
            <a:srgbClr val="42DC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1879800" y="2736900"/>
            <a:ext cx="7160100" cy="9684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titleOnly">
  <p:cSld name="TITLE_ONLY">
    <p:bg>
      <p:bgPr>
        <a:solidFill>
          <a:srgbClr val="66666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6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imagem">
  <p:cSld name="TITLE_ONLY_2">
    <p:bg>
      <p:bgPr>
        <a:solidFill>
          <a:srgbClr val="66666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68025" y="1090475"/>
            <a:ext cx="39711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cxnSp>
        <p:nvCxnSpPr>
          <p:cNvPr id="47" name="Google Shape;47;p7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99" y="1309388"/>
            <a:ext cx="4964220" cy="330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TITLE_ONLY_3">
    <p:bg>
      <p:bgPr>
        <a:solidFill>
          <a:srgbClr val="66666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1">
  <p:cSld name="TITLE_ONLY_4"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4" name="Google Shape;64;p10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0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4287775"/>
            <a:ext cx="7465200" cy="5853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2DCA3"/>
                </a:solidFill>
                <a:latin typeface="Roboto"/>
                <a:ea typeface="Roboto"/>
                <a:cs typeface="Roboto"/>
                <a:sym typeface="Roboto"/>
              </a:rPr>
              <a:t>Baseado em Ana Costa, Lucas Romero e Marcelo de Moraes</a:t>
            </a:r>
            <a:endParaRPr sz="2000">
              <a:solidFill>
                <a:srgbClr val="42DCA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5" y="3343375"/>
            <a:ext cx="6762900" cy="94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Permissões de Arquivos</a:t>
            </a:r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chmod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ch</a:t>
            </a:r>
            <a:r>
              <a:rPr lang="pt-BR" sz="3000"/>
              <a:t>ange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 mod</a:t>
            </a:r>
            <a:r>
              <a:rPr lang="pt-BR" sz="3000"/>
              <a:t>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altera permissões de arquivos e diretórios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24" y="1034325"/>
            <a:ext cx="7516500" cy="4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634725" y="168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{4CE08889-3ADB-4896-8891-B8B3A7BE2241}</a:tableStyleId>
              </a:tblPr>
              <a:tblGrid>
                <a:gridCol w="1282750"/>
                <a:gridCol w="1282750"/>
                <a:gridCol w="1282750"/>
              </a:tblGrid>
              <a:tr h="11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r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w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x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</a:tr>
              <a:tr h="64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4</a:t>
                      </a:r>
                      <a:endParaRPr sz="4000" u="sng" cap="none" strike="noStrike">
                        <a:solidFill>
                          <a:srgbClr val="42DCA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2</a:t>
                      </a:r>
                      <a:endParaRPr sz="4000" u="sng" cap="none" strike="noStrike">
                        <a:solidFill>
                          <a:srgbClr val="42DCA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1</a:t>
                      </a:r>
                      <a:endParaRPr sz="4000" u="sng" cap="none" strike="noStrike">
                        <a:solidFill>
                          <a:srgbClr val="42DCA3"/>
                        </a:solidFill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2²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2¹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2⁰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6"/>
          <p:cNvGraphicFramePr/>
          <p:nvPr/>
        </p:nvGraphicFramePr>
        <p:xfrm>
          <a:off x="4816775" y="168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{4CE08889-3ADB-4896-8891-B8B3A7BE2241}</a:tableStyleId>
              </a:tblPr>
              <a:tblGrid>
                <a:gridCol w="1282750"/>
                <a:gridCol w="1282750"/>
                <a:gridCol w="1282750"/>
              </a:tblGrid>
              <a:tr h="114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1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0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200"/>
                        <a:buFont typeface="Arial"/>
                        <a:buNone/>
                      </a:pPr>
                      <a:r>
                        <a:rPr lang="pt-BR" sz="7200" u="none" cap="none" strike="noStrike"/>
                        <a:t>1</a:t>
                      </a:r>
                      <a:endParaRPr sz="7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EE"/>
                    </a:solidFill>
                  </a:tcPr>
                </a:tc>
              </a:tr>
              <a:tr h="64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4</a:t>
                      </a:r>
                      <a:endParaRPr sz="4000" u="sng" cap="none" strike="noStrike">
                        <a:solidFill>
                          <a:srgbClr val="42DCA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2</a:t>
                      </a:r>
                      <a:endParaRPr sz="4000" u="sng" cap="none" strike="noStrike">
                        <a:solidFill>
                          <a:srgbClr val="42DCA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pt-BR" sz="4000" u="sng" cap="none" strike="noStrike">
                          <a:solidFill>
                            <a:srgbClr val="42DCA3"/>
                          </a:solidFill>
                        </a:rPr>
                        <a:t>1</a:t>
                      </a:r>
                      <a:endParaRPr sz="4000" u="sng" cap="none" strike="noStrike">
                        <a:solidFill>
                          <a:srgbClr val="42DCA3"/>
                        </a:solidFill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2²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2¹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FFFF"/>
                          </a:solidFill>
                        </a:rPr>
                        <a:t> 2⁰</a:t>
                      </a:r>
                      <a:endParaRPr sz="2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68025" y="116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{4CE08889-3ADB-4896-8891-B8B3A7BE2241}</a:tableStyleId>
              </a:tblPr>
              <a:tblGrid>
                <a:gridCol w="1162050"/>
                <a:gridCol w="1476375"/>
                <a:gridCol w="2952750"/>
                <a:gridCol w="1647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Binário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DC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Decimal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DC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Permissão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DC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Representação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DCA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000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(0+0+0)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Sem Permissões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---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001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(0+0+1)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Executar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--x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010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 (0+2+0)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Escrever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-w-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011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 (0+2+1)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Escrever + Executar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-wx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 (4+0+0)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r--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101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 (4+0+1)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Executar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r-x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110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 (4+2+0)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Escrever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rw-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111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 (4+2+1)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Ler + Escrever + Executar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rwx</a:t>
                      </a:r>
                      <a:endParaRPr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DC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46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chown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ch</a:t>
            </a:r>
            <a:r>
              <a:rPr lang="pt-BR" sz="3000"/>
              <a:t>ange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 own</a:t>
            </a:r>
            <a:r>
              <a:rPr lang="pt-BR" sz="3000"/>
              <a:t>er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altera dono de arquivos e diretórios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man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man</a:t>
            </a:r>
            <a:r>
              <a:rPr lang="pt-BR" sz="3000"/>
              <a:t>ual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mostra manual do comando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2DCA3"/>
                </a:solidFill>
              </a:rPr>
              <a:t>Ganesh</a:t>
            </a:r>
            <a:endParaRPr>
              <a:solidFill>
                <a:srgbClr val="42DCA3"/>
              </a:solidFill>
            </a:endParaRPr>
          </a:p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55550" y="3420900"/>
            <a:ext cx="74652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1"/>
                </a:solidFill>
              </a:rPr>
              <a:t>Grupo de Segurança da Informação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ICMC / USP - São Carlos, SP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ganesh.icmc.usp.br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ganesh@icmc.usp.br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879800" y="2565975"/>
            <a:ext cx="71601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 da Apresentação: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https://github.com/GANESH-ICMC/Apresentacoes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Aulas -&gt; PInG2021 -&gt; Linux -&gt; Aula04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815550" y="182050"/>
            <a:ext cx="468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36875" y="1037425"/>
            <a:ext cx="4680900" cy="3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Introdução</a:t>
            </a:r>
            <a:endParaRPr/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Explicação</a:t>
            </a:r>
            <a:endParaRPr/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Prática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Sistema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multiusuário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Como ter segurança?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25" y="2296675"/>
            <a:ext cx="4052401" cy="2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Sistema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multiusuário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Como ter segurança?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Permissões!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cada arquivo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cada diretório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25" y="2296675"/>
            <a:ext cx="4052401" cy="2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Sistema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multiusuário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Como ter segurança?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Permissões!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cada arquivo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Para cada diretório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Vamos ver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○"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ls -lh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25" y="2296675"/>
            <a:ext cx="4052401" cy="2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24650" y="2156850"/>
            <a:ext cx="76887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pt-BR" sz="9600">
                <a:solidFill>
                  <a:srgbClr val="42DCA3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b="1" lang="pt-BR" sz="9600">
                <a:latin typeface="Raleway"/>
                <a:ea typeface="Raleway"/>
                <a:cs typeface="Raleway"/>
                <a:sym typeface="Raleway"/>
              </a:rPr>
              <a:t>wxr</a:t>
            </a:r>
            <a:r>
              <a:rPr b="1" lang="pt-BR" sz="9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b="1" lang="pt-BR" sz="9600">
                <a:latin typeface="Raleway"/>
                <a:ea typeface="Raleway"/>
                <a:cs typeface="Raleway"/>
                <a:sym typeface="Raleway"/>
              </a:rPr>
              <a:t>xrw</a:t>
            </a:r>
            <a:r>
              <a:rPr b="1" lang="pt-BR" sz="9600">
                <a:solidFill>
                  <a:srgbClr val="42DCA3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  <a:endParaRPr b="1" sz="9600">
              <a:solidFill>
                <a:srgbClr val="42DCA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1488000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3614525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5831425" y="3622825"/>
            <a:ext cx="184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2"/>
          <p:cNvSpPr txBox="1"/>
          <p:nvPr/>
        </p:nvSpPr>
        <p:spPr>
          <a:xfrm>
            <a:off x="3888313" y="3556626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42DCA3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roup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012400" y="3556626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42DCA3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716625" y="3556626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42DCA3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22"/>
          <p:cNvCxnSpPr/>
          <p:nvPr/>
        </p:nvCxnSpPr>
        <p:spPr>
          <a:xfrm rot="10800000">
            <a:off x="1562350" y="217580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1562350" y="2182500"/>
            <a:ext cx="108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2"/>
          <p:cNvSpPr txBox="1"/>
          <p:nvPr/>
        </p:nvSpPr>
        <p:spPr>
          <a:xfrm>
            <a:off x="1635400" y="1629300"/>
            <a:ext cx="1240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ead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608625" y="2058551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leitura</a:t>
            </a:r>
            <a:endParaRPr i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 rot="10800000">
            <a:off x="7201375" y="21119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205475" y="2117450"/>
            <a:ext cx="11718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7205475" y="1565450"/>
            <a:ext cx="163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ecute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201375" y="1994700"/>
            <a:ext cx="1742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execução</a:t>
            </a:r>
            <a:endParaRPr i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 rot="10800000">
            <a:off x="4426225" y="21119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4426225" y="2118650"/>
            <a:ext cx="108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4426225" y="1565450"/>
            <a:ext cx="1240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rite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472500" y="1994701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escrita</a:t>
            </a:r>
            <a:endParaRPr i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flipH="1" rot="10800000">
            <a:off x="1481850" y="4285976"/>
            <a:ext cx="62913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3878238" y="4305663"/>
            <a:ext cx="1387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200">
                <a:solidFill>
                  <a:srgbClr val="42DCA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pt-BR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ll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42DDA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