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79" d="100"/>
          <a:sy n="79" d="100"/>
        </p:scale>
        <p:origin x="1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27300" y="1475234"/>
            <a:ext cx="3827532" cy="2901694"/>
          </a:xfrm>
        </p:spPr>
        <p:txBody>
          <a:bodyPr anchor="b">
            <a:normAutofit fontScale="90000"/>
          </a:bodyPr>
          <a:lstStyle/>
          <a:p>
            <a:r>
              <a:rPr lang="en-US" sz="4400" dirty="0" err="1">
                <a:solidFill>
                  <a:schemeClr val="tx1"/>
                </a:solidFill>
              </a:rPr>
              <a:t>Vahan</a:t>
            </a:r>
            <a:r>
              <a:rPr lang="en-US" sz="4400" dirty="0">
                <a:solidFill>
                  <a:schemeClr val="tx1"/>
                </a:solidFill>
              </a:rPr>
              <a:t> </a:t>
            </a:r>
            <a:r>
              <a:rPr lang="en-US" sz="4400" dirty="0" err="1">
                <a:solidFill>
                  <a:schemeClr val="tx1"/>
                </a:solidFill>
              </a:rPr>
              <a:t>Bima</a:t>
            </a:r>
            <a:br>
              <a:rPr lang="en-US" sz="4400" dirty="0">
                <a:solidFill>
                  <a:schemeClr val="tx1"/>
                </a:solidFill>
              </a:rPr>
            </a:br>
            <a:r>
              <a:rPr lang="en-US" sz="4400" dirty="0">
                <a:solidFill>
                  <a:schemeClr val="tx1"/>
                </a:solidFill>
              </a:rPr>
              <a:t>--</a:t>
            </a:r>
            <a:br>
              <a:rPr lang="en-US" sz="4400" dirty="0">
                <a:solidFill>
                  <a:schemeClr val="tx1"/>
                </a:solidFill>
              </a:rPr>
            </a:br>
            <a:r>
              <a:rPr lang="en-US" sz="4400" dirty="0">
                <a:solidFill>
                  <a:schemeClr val="tx1"/>
                </a:solidFill>
              </a:rPr>
              <a:t>Customer Lifetime value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Ganesh </a:t>
            </a:r>
            <a:r>
              <a:rPr lang="en-US" sz="1600" dirty="0" err="1"/>
              <a:t>kakade</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IN" b="0" i="0" dirty="0">
                <a:solidFill>
                  <a:srgbClr val="374151"/>
                </a:solidFill>
                <a:effectLst/>
                <a:latin typeface="Söhne"/>
              </a:rPr>
              <a:t>Problem statement</a:t>
            </a:r>
            <a:endParaRPr lang="en-US" dirty="0"/>
          </a:p>
        </p:txBody>
      </p:sp>
      <p:sp>
        <p:nvSpPr>
          <p:cNvPr id="5" name="Content Placeholder 4">
            <a:extLst>
              <a:ext uri="{FF2B5EF4-FFF2-40B4-BE49-F238E27FC236}">
                <a16:creationId xmlns:a16="http://schemas.microsoft.com/office/drawing/2014/main" id="{E5E18B3D-9720-0144-D228-C90076C298A9}"/>
              </a:ext>
            </a:extLst>
          </p:cNvPr>
          <p:cNvSpPr>
            <a:spLocks noGrp="1"/>
          </p:cNvSpPr>
          <p:nvPr>
            <p:ph idx="1"/>
          </p:nvPr>
        </p:nvSpPr>
        <p:spPr/>
        <p:txBody>
          <a:bodyPr/>
          <a:lstStyle/>
          <a:p>
            <a:r>
              <a:rPr lang="en-US" b="0" i="0" dirty="0">
                <a:solidFill>
                  <a:srgbClr val="374151"/>
                </a:solidFill>
                <a:effectLst/>
                <a:latin typeface="Söhne"/>
              </a:rPr>
              <a:t>The goal of this project is to predict and improve the lifetime value of customers for </a:t>
            </a:r>
            <a:r>
              <a:rPr lang="en-US" b="0" i="0" dirty="0" err="1">
                <a:solidFill>
                  <a:srgbClr val="374151"/>
                </a:solidFill>
                <a:effectLst/>
                <a:latin typeface="Söhne"/>
              </a:rPr>
              <a:t>Vahanbima</a:t>
            </a:r>
            <a:r>
              <a:rPr lang="en-US" b="0" i="0" dirty="0">
                <a:solidFill>
                  <a:srgbClr val="374151"/>
                </a:solidFill>
                <a:effectLst/>
                <a:latin typeface="Söhne"/>
              </a:rPr>
              <a:t>, a provider of insurance services. Specifically, we aim to use historical customer data to build a model that accurately predicts the future revenue and profit generated by each customer. By understanding the factors that contribute to customer lifetime value, we can identify the most valuable customer segments and develop strategies to retain and grow those segments. Additionally, we will analyze the customer data to identify any patterns or trends that may suggest opportunities for improving the overall customer experience and increasing customer loyalty</a:t>
            </a:r>
            <a:endParaRPr lang="en-IN"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B5DE-5EFD-CA4A-3C26-BBD91318B096}"/>
              </a:ext>
            </a:extLst>
          </p:cNvPr>
          <p:cNvSpPr>
            <a:spLocks noGrp="1"/>
          </p:cNvSpPr>
          <p:nvPr>
            <p:ph type="title"/>
          </p:nvPr>
        </p:nvSpPr>
        <p:spPr/>
        <p:txBody>
          <a:bodyPr/>
          <a:lstStyle/>
          <a:p>
            <a:r>
              <a:rPr lang="en-IN" b="0" i="0" dirty="0">
                <a:solidFill>
                  <a:srgbClr val="374151"/>
                </a:solidFill>
                <a:effectLst/>
                <a:latin typeface="Söhne"/>
              </a:rPr>
              <a:t>Data description</a:t>
            </a:r>
            <a:endParaRPr lang="en-IN" dirty="0"/>
          </a:p>
        </p:txBody>
      </p:sp>
      <p:sp>
        <p:nvSpPr>
          <p:cNvPr id="3" name="Content Placeholder 2">
            <a:extLst>
              <a:ext uri="{FF2B5EF4-FFF2-40B4-BE49-F238E27FC236}">
                <a16:creationId xmlns:a16="http://schemas.microsoft.com/office/drawing/2014/main" id="{0CA53801-499E-F1E0-AB32-B5A055C9DF2A}"/>
              </a:ext>
            </a:extLst>
          </p:cNvPr>
          <p:cNvSpPr>
            <a:spLocks noGrp="1"/>
          </p:cNvSpPr>
          <p:nvPr>
            <p:ph idx="1"/>
          </p:nvPr>
        </p:nvSpPr>
        <p:spPr>
          <a:xfrm>
            <a:off x="647363" y="2007256"/>
            <a:ext cx="6554549" cy="3760891"/>
          </a:xfrm>
        </p:spPr>
        <p:txBody>
          <a:bodyPr>
            <a:normAutofit fontScale="92500" lnSpcReduction="20000"/>
          </a:bodyPr>
          <a:lstStyle/>
          <a:p>
            <a:pPr algn="l">
              <a:buFont typeface="Arial" panose="020B0604020202020204" pitchFamily="34" charset="0"/>
              <a:buChar char="•"/>
            </a:pPr>
            <a:r>
              <a:rPr lang="en-IN" b="0" i="0" dirty="0">
                <a:solidFill>
                  <a:srgbClr val="374151"/>
                </a:solidFill>
                <a:effectLst/>
                <a:latin typeface="Söhne"/>
              </a:rPr>
              <a:t>Train Data:</a:t>
            </a:r>
          </a:p>
          <a:p>
            <a:pPr marL="742950" lvl="1" indent="-285750" algn="l">
              <a:buFont typeface="Arial" panose="020B0604020202020204" pitchFamily="34" charset="0"/>
              <a:buChar char="•"/>
            </a:pPr>
            <a:r>
              <a:rPr lang="en-IN" b="0" i="0" dirty="0">
                <a:solidFill>
                  <a:srgbClr val="374151"/>
                </a:solidFill>
                <a:effectLst/>
                <a:latin typeface="Söhne"/>
              </a:rPr>
              <a:t>Size: 89,392 rows and 12 columns</a:t>
            </a:r>
          </a:p>
          <a:p>
            <a:pPr marL="742950" lvl="1" indent="-285750" algn="l">
              <a:buFont typeface="Arial" panose="020B0604020202020204" pitchFamily="34" charset="0"/>
              <a:buChar char="•"/>
            </a:pPr>
            <a:r>
              <a:rPr lang="en-IN" b="0" i="0" dirty="0">
                <a:solidFill>
                  <a:srgbClr val="374151"/>
                </a:solidFill>
                <a:effectLst/>
                <a:latin typeface="Söhne"/>
              </a:rPr>
              <a:t>Format: CSV file</a:t>
            </a:r>
          </a:p>
          <a:p>
            <a:pPr marL="742950" lvl="1" indent="-285750" algn="l">
              <a:buFont typeface="Arial" panose="020B0604020202020204" pitchFamily="34" charset="0"/>
              <a:buChar char="•"/>
            </a:pPr>
            <a:r>
              <a:rPr lang="en-IN" b="0" i="0" dirty="0">
                <a:solidFill>
                  <a:srgbClr val="374151"/>
                </a:solidFill>
                <a:effectLst/>
                <a:latin typeface="Söhne"/>
              </a:rPr>
              <a:t>Output Variable: Numerical, Right Skewed</a:t>
            </a:r>
          </a:p>
          <a:p>
            <a:pPr marL="742950" lvl="1" indent="-285750" algn="l">
              <a:buFont typeface="Arial" panose="020B0604020202020204" pitchFamily="34" charset="0"/>
              <a:buChar char="•"/>
            </a:pPr>
            <a:r>
              <a:rPr lang="en-IN" b="0" i="0" dirty="0">
                <a:solidFill>
                  <a:srgbClr val="374151"/>
                </a:solidFill>
                <a:effectLst/>
                <a:latin typeface="Söhne"/>
              </a:rPr>
              <a:t>Independent Variables: 7 categorical, 4 numerical</a:t>
            </a:r>
          </a:p>
          <a:p>
            <a:pPr marL="742950" lvl="1" indent="-285750" algn="l">
              <a:buFont typeface="Arial" panose="020B0604020202020204" pitchFamily="34" charset="0"/>
              <a:buChar char="•"/>
            </a:pPr>
            <a:r>
              <a:rPr lang="en-IN" b="0" i="0" dirty="0">
                <a:solidFill>
                  <a:srgbClr val="374151"/>
                </a:solidFill>
                <a:effectLst/>
                <a:latin typeface="Söhne"/>
              </a:rPr>
              <a:t>Column Distribution: </a:t>
            </a:r>
            <a:r>
              <a:rPr lang="en-IN" b="0" i="0" dirty="0" err="1">
                <a:solidFill>
                  <a:srgbClr val="374151"/>
                </a:solidFill>
                <a:effectLst/>
                <a:latin typeface="Söhne"/>
              </a:rPr>
              <a:t>claim_status</a:t>
            </a:r>
            <a:r>
              <a:rPr lang="en-IN" b="0" i="0" dirty="0">
                <a:solidFill>
                  <a:srgbClr val="374151"/>
                </a:solidFill>
                <a:effectLst/>
                <a:latin typeface="Söhne"/>
              </a:rPr>
              <a:t> column is right skewed, </a:t>
            </a:r>
          </a:p>
          <a:p>
            <a:pPr marL="742950" lvl="1" indent="-285750" algn="l">
              <a:buFont typeface="Arial" panose="020B0604020202020204" pitchFamily="34" charset="0"/>
              <a:buChar char="•"/>
            </a:pPr>
            <a:r>
              <a:rPr lang="en-IN" b="0" i="0" dirty="0">
                <a:solidFill>
                  <a:srgbClr val="374151"/>
                </a:solidFill>
                <a:effectLst/>
                <a:latin typeface="Söhne"/>
              </a:rPr>
              <a:t>no duplicated rows found, no missing values found</a:t>
            </a:r>
          </a:p>
          <a:p>
            <a:pPr algn="l">
              <a:buFont typeface="Arial" panose="020B0604020202020204" pitchFamily="34" charset="0"/>
              <a:buChar char="•"/>
            </a:pPr>
            <a:r>
              <a:rPr lang="en-IN" b="0" i="0" dirty="0">
                <a:solidFill>
                  <a:srgbClr val="374151"/>
                </a:solidFill>
                <a:effectLst/>
                <a:latin typeface="Söhne"/>
              </a:rPr>
              <a:t>Test Data:</a:t>
            </a:r>
          </a:p>
          <a:p>
            <a:pPr marL="742950" lvl="1" indent="-285750" algn="l">
              <a:buFont typeface="Arial" panose="020B0604020202020204" pitchFamily="34" charset="0"/>
              <a:buChar char="•"/>
            </a:pPr>
            <a:r>
              <a:rPr lang="en-IN" b="0" i="0" dirty="0">
                <a:solidFill>
                  <a:srgbClr val="374151"/>
                </a:solidFill>
                <a:effectLst/>
                <a:latin typeface="Söhne"/>
              </a:rPr>
              <a:t>Size: 59,595 rows and 11 columns</a:t>
            </a:r>
          </a:p>
          <a:p>
            <a:pPr marL="742950" lvl="1" indent="-285750" algn="l">
              <a:buFont typeface="Arial" panose="020B0604020202020204" pitchFamily="34" charset="0"/>
              <a:buChar char="•"/>
            </a:pPr>
            <a:r>
              <a:rPr lang="en-IN" b="0" i="0" dirty="0">
                <a:solidFill>
                  <a:srgbClr val="374151"/>
                </a:solidFill>
                <a:effectLst/>
                <a:latin typeface="Söhne"/>
              </a:rPr>
              <a:t>Format: CSV file</a:t>
            </a:r>
          </a:p>
          <a:p>
            <a:pPr marL="742950" lvl="1" indent="-285750" algn="l">
              <a:buFont typeface="Arial" panose="020B0604020202020204" pitchFamily="34" charset="0"/>
              <a:buChar char="•"/>
            </a:pPr>
            <a:r>
              <a:rPr lang="en-IN" b="0" i="0" dirty="0">
                <a:solidFill>
                  <a:srgbClr val="374151"/>
                </a:solidFill>
                <a:effectLst/>
                <a:latin typeface="Söhne"/>
              </a:rPr>
              <a:t>Independent Variables: 7 categorical, 4 numerical</a:t>
            </a:r>
          </a:p>
          <a:p>
            <a:pPr marL="742950" lvl="1" indent="-285750" algn="l">
              <a:buFont typeface="Arial" panose="020B0604020202020204" pitchFamily="34" charset="0"/>
              <a:buChar char="•"/>
            </a:pPr>
            <a:r>
              <a:rPr lang="en-IN" b="0" i="0" dirty="0">
                <a:solidFill>
                  <a:srgbClr val="374151"/>
                </a:solidFill>
                <a:effectLst/>
                <a:latin typeface="Söhne"/>
              </a:rPr>
              <a:t>Column Distribution: </a:t>
            </a:r>
            <a:r>
              <a:rPr lang="en-IN" b="0" i="0" dirty="0" err="1">
                <a:solidFill>
                  <a:srgbClr val="374151"/>
                </a:solidFill>
                <a:effectLst/>
                <a:latin typeface="Söhne"/>
              </a:rPr>
              <a:t>claim_status</a:t>
            </a:r>
            <a:r>
              <a:rPr lang="en-IN" b="0" i="0" dirty="0">
                <a:solidFill>
                  <a:srgbClr val="374151"/>
                </a:solidFill>
                <a:effectLst/>
                <a:latin typeface="Söhne"/>
              </a:rPr>
              <a:t> column is right skewed,                                                              no duplicated rows found, no missing values found</a:t>
            </a:r>
          </a:p>
          <a:p>
            <a:endParaRPr lang="en-IN" dirty="0"/>
          </a:p>
        </p:txBody>
      </p:sp>
      <p:pic>
        <p:nvPicPr>
          <p:cNvPr id="1026" name="Picture 2">
            <a:extLst>
              <a:ext uri="{FF2B5EF4-FFF2-40B4-BE49-F238E27FC236}">
                <a16:creationId xmlns:a16="http://schemas.microsoft.com/office/drawing/2014/main" id="{80FBCBAC-3A06-D891-4B0B-03502A557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5009" y="1906313"/>
            <a:ext cx="5363083" cy="396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95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2A1C-A77F-8C8B-7226-8AD4C3440582}"/>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1F8C21E3-FA86-1CD8-E9D4-E5FFF6A09CB2}"/>
              </a:ext>
            </a:extLst>
          </p:cNvPr>
          <p:cNvSpPr>
            <a:spLocks noGrp="1"/>
          </p:cNvSpPr>
          <p:nvPr>
            <p:ph idx="1"/>
          </p:nvPr>
        </p:nvSpPr>
        <p:spPr/>
        <p:txBody>
          <a:bodyPr>
            <a:normAutofit fontScale="40000" lnSpcReduction="20000"/>
          </a:bodyPr>
          <a:lstStyle/>
          <a:p>
            <a:pPr marL="457200" indent="-457200" algn="l">
              <a:buFont typeface="+mj-lt"/>
              <a:buAutoNum type="arabicPeriod"/>
            </a:pPr>
            <a:r>
              <a:rPr lang="en-US" sz="2900" dirty="0">
                <a:solidFill>
                  <a:srgbClr val="374151"/>
                </a:solidFill>
                <a:latin typeface="Söhne"/>
              </a:rPr>
              <a:t>I investigated the relationship between the independent variables and the dependent variable by using statistical methods such as correlation analysis and hypothesis testing.</a:t>
            </a:r>
          </a:p>
          <a:p>
            <a:pPr marL="457200" indent="-457200" algn="l">
              <a:buFont typeface="+mj-lt"/>
              <a:buAutoNum type="arabicPeriod"/>
            </a:pPr>
            <a:r>
              <a:rPr lang="en-US" sz="2900" dirty="0">
                <a:solidFill>
                  <a:srgbClr val="374151"/>
                </a:solidFill>
                <a:latin typeface="Söhne"/>
              </a:rPr>
              <a:t>I checked the distribution of each variable with respect to the output variable.</a:t>
            </a:r>
          </a:p>
          <a:p>
            <a:pPr marL="457200" indent="-457200" algn="l">
              <a:buFont typeface="+mj-lt"/>
              <a:buAutoNum type="arabicPeriod"/>
            </a:pPr>
            <a:r>
              <a:rPr lang="en-US" sz="2900" dirty="0">
                <a:solidFill>
                  <a:srgbClr val="374151"/>
                </a:solidFill>
                <a:latin typeface="Söhne"/>
              </a:rPr>
              <a:t>I performed separate analysis on the categorical and numerical data. I encoded the categorical variables using different techniques such as label encoding.</a:t>
            </a:r>
          </a:p>
          <a:p>
            <a:pPr marL="457200" indent="-457200" algn="l">
              <a:buFont typeface="+mj-lt"/>
              <a:buAutoNum type="arabicPeriod"/>
            </a:pPr>
            <a:r>
              <a:rPr lang="en-US" sz="2900" dirty="0">
                <a:solidFill>
                  <a:srgbClr val="374151"/>
                </a:solidFill>
                <a:latin typeface="Söhne"/>
              </a:rPr>
              <a:t>I performed a log transform on the claim amount variable to make its distribution more normal.</a:t>
            </a:r>
          </a:p>
          <a:p>
            <a:pPr marL="457200" indent="-457200" algn="l">
              <a:buFont typeface="+mj-lt"/>
              <a:buAutoNum type="arabicPeriod"/>
            </a:pPr>
            <a:r>
              <a:rPr lang="en-US" sz="2900" dirty="0">
                <a:solidFill>
                  <a:srgbClr val="374151"/>
                </a:solidFill>
                <a:latin typeface="Söhne"/>
              </a:rPr>
              <a:t>I split the data into train and test sets, with a ratio of 67% train data and 33% test data.</a:t>
            </a:r>
          </a:p>
          <a:p>
            <a:pPr marL="457200" indent="-457200" algn="l">
              <a:buFont typeface="+mj-lt"/>
              <a:buAutoNum type="arabicPeriod"/>
            </a:pPr>
            <a:r>
              <a:rPr lang="en-US" sz="2900" dirty="0">
                <a:solidFill>
                  <a:srgbClr val="374151"/>
                </a:solidFill>
                <a:latin typeface="Söhne"/>
              </a:rPr>
              <a:t>I scaled the independent variables using different techniques such as </a:t>
            </a:r>
            <a:r>
              <a:rPr lang="en-US" sz="2900" dirty="0" err="1">
                <a:solidFill>
                  <a:srgbClr val="374151"/>
                </a:solidFill>
                <a:latin typeface="Söhne"/>
              </a:rPr>
              <a:t>RobustScaler</a:t>
            </a:r>
            <a:r>
              <a:rPr lang="en-US" sz="2900" dirty="0">
                <a:solidFill>
                  <a:srgbClr val="374151"/>
                </a:solidFill>
                <a:latin typeface="Söhne"/>
              </a:rPr>
              <a:t>, </a:t>
            </a:r>
            <a:r>
              <a:rPr lang="en-US" sz="2900" dirty="0" err="1">
                <a:solidFill>
                  <a:srgbClr val="374151"/>
                </a:solidFill>
                <a:latin typeface="Söhne"/>
              </a:rPr>
              <a:t>MinMaxScaler</a:t>
            </a:r>
            <a:r>
              <a:rPr lang="en-US" sz="2900" dirty="0">
                <a:solidFill>
                  <a:srgbClr val="374151"/>
                </a:solidFill>
                <a:latin typeface="Söhne"/>
              </a:rPr>
              <a:t> and </a:t>
            </a:r>
            <a:r>
              <a:rPr lang="en-US" sz="2900" dirty="0" err="1">
                <a:solidFill>
                  <a:srgbClr val="374151"/>
                </a:solidFill>
                <a:latin typeface="Söhne"/>
              </a:rPr>
              <a:t>StandardScaler</a:t>
            </a:r>
            <a:r>
              <a:rPr lang="en-US" sz="2900" dirty="0">
                <a:solidFill>
                  <a:srgbClr val="374151"/>
                </a:solidFill>
                <a:latin typeface="Söhne"/>
              </a:rPr>
              <a:t>.</a:t>
            </a:r>
          </a:p>
          <a:p>
            <a:pPr marL="457200" indent="-457200" algn="l">
              <a:buFont typeface="+mj-lt"/>
              <a:buAutoNum type="arabicPeriod"/>
            </a:pPr>
            <a:r>
              <a:rPr lang="en-US" sz="2900" dirty="0">
                <a:solidFill>
                  <a:srgbClr val="374151"/>
                </a:solidFill>
                <a:latin typeface="Söhne"/>
              </a:rPr>
              <a:t>I applied various machine learning models such as linear regression, Lasso, SVM, Ridge, KNN, Decision Tree, Random Forest and </a:t>
            </a:r>
            <a:r>
              <a:rPr lang="en-US" sz="2900" dirty="0" err="1">
                <a:solidFill>
                  <a:srgbClr val="374151"/>
                </a:solidFill>
                <a:latin typeface="Söhne"/>
              </a:rPr>
              <a:t>XgBoost</a:t>
            </a:r>
            <a:r>
              <a:rPr lang="en-US" sz="2900" dirty="0">
                <a:solidFill>
                  <a:srgbClr val="374151"/>
                </a:solidFill>
                <a:latin typeface="Söhne"/>
              </a:rPr>
              <a:t> Regressor to the train data. I also tried ensemble techniques such as bagging and boosting, and selected the model that performed best that is XG boost regressor.</a:t>
            </a:r>
          </a:p>
          <a:p>
            <a:pPr marL="457200" indent="-457200" algn="l">
              <a:buFont typeface="+mj-lt"/>
              <a:buAutoNum type="arabicPeriod"/>
            </a:pPr>
            <a:r>
              <a:rPr lang="en-US" sz="2900" dirty="0">
                <a:solidFill>
                  <a:srgbClr val="374151"/>
                </a:solidFill>
                <a:latin typeface="Söhne"/>
              </a:rPr>
              <a:t>I also performed hyperparameter tuning with randomisedsearchCv and feature selection on the selected model, dropping features with less variance.</a:t>
            </a:r>
          </a:p>
          <a:p>
            <a:pPr marL="457200" indent="-457200" algn="l">
              <a:buFont typeface="+mj-lt"/>
              <a:buAutoNum type="arabicPeriod"/>
            </a:pPr>
            <a:r>
              <a:rPr lang="en-US" sz="2900" dirty="0">
                <a:solidFill>
                  <a:srgbClr val="374151"/>
                </a:solidFill>
                <a:latin typeface="Söhne"/>
              </a:rPr>
              <a:t>I finally applied the trained model to the test data and predicted the output using my model.</a:t>
            </a:r>
          </a:p>
          <a:p>
            <a:endParaRPr lang="en-IN" dirty="0"/>
          </a:p>
        </p:txBody>
      </p:sp>
    </p:spTree>
    <p:extLst>
      <p:ext uri="{BB962C8B-B14F-4D97-AF65-F5344CB8AC3E}">
        <p14:creationId xmlns:p14="http://schemas.microsoft.com/office/powerpoint/2010/main" val="2864506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F15C-49C5-E919-43D6-8D690AB3A79D}"/>
              </a:ext>
            </a:extLst>
          </p:cNvPr>
          <p:cNvSpPr>
            <a:spLocks noGrp="1"/>
          </p:cNvSpPr>
          <p:nvPr>
            <p:ph type="title"/>
          </p:nvPr>
        </p:nvSpPr>
        <p:spPr/>
        <p:txBody>
          <a:bodyPr/>
          <a:lstStyle/>
          <a:p>
            <a:r>
              <a:rPr lang="en-IN" dirty="0" err="1"/>
              <a:t>Evalutaion</a:t>
            </a:r>
            <a:endParaRPr lang="en-IN" dirty="0"/>
          </a:p>
        </p:txBody>
      </p:sp>
      <p:sp>
        <p:nvSpPr>
          <p:cNvPr id="3" name="Content Placeholder 2">
            <a:extLst>
              <a:ext uri="{FF2B5EF4-FFF2-40B4-BE49-F238E27FC236}">
                <a16:creationId xmlns:a16="http://schemas.microsoft.com/office/drawing/2014/main" id="{DB758F69-AD6E-62C5-9DAD-27E01BA87534}"/>
              </a:ext>
            </a:extLst>
          </p:cNvPr>
          <p:cNvSpPr>
            <a:spLocks noGrp="1"/>
          </p:cNvSpPr>
          <p:nvPr>
            <p:ph idx="1"/>
          </p:nvPr>
        </p:nvSpPr>
        <p:spPr/>
        <p:txBody>
          <a:bodyPr>
            <a:normAutofit/>
          </a:bodyPr>
          <a:lstStyle/>
          <a:p>
            <a:pPr algn="l"/>
            <a:r>
              <a:rPr lang="en-US" sz="1800" b="0" i="0" dirty="0">
                <a:solidFill>
                  <a:srgbClr val="374151"/>
                </a:solidFill>
                <a:effectLst/>
                <a:latin typeface="Söhne"/>
              </a:rPr>
              <a:t>I did the evaluation of the model using Mean Absolute Error (MAE) and R-squared (R2) score as the primary metrics is as follows:</a:t>
            </a:r>
          </a:p>
          <a:p>
            <a:pPr algn="l">
              <a:buFont typeface="Arial" panose="020B0604020202020204" pitchFamily="34" charset="0"/>
              <a:buChar char="•"/>
            </a:pPr>
            <a:r>
              <a:rPr lang="en-US" sz="1800" b="0" i="0" dirty="0">
                <a:solidFill>
                  <a:srgbClr val="374151"/>
                </a:solidFill>
                <a:effectLst/>
                <a:latin typeface="Söhne"/>
              </a:rPr>
              <a:t>Mean Absolute Error (MAE): It is a measure of the difference between the predicted values and the actual values. </a:t>
            </a:r>
          </a:p>
          <a:p>
            <a:pPr algn="l">
              <a:buFont typeface="Arial" panose="020B0604020202020204" pitchFamily="34" charset="0"/>
              <a:buChar char="•"/>
            </a:pPr>
            <a:r>
              <a:rPr lang="en-US" sz="1800" dirty="0">
                <a:solidFill>
                  <a:srgbClr val="374151"/>
                </a:solidFill>
                <a:latin typeface="Söhne"/>
              </a:rPr>
              <a:t>Model MAE-  </a:t>
            </a:r>
            <a:r>
              <a:rPr lang="en-US" sz="1800" dirty="0">
                <a:solidFill>
                  <a:srgbClr val="374151"/>
                </a:solidFill>
                <a:highlight>
                  <a:srgbClr val="FFFF00"/>
                </a:highlight>
                <a:latin typeface="Söhne"/>
              </a:rPr>
              <a:t>49879.80152535752</a:t>
            </a:r>
            <a:endParaRPr lang="en-US" sz="1800" b="0" i="0" dirty="0">
              <a:solidFill>
                <a:srgbClr val="374151"/>
              </a:solidFill>
              <a:effectLst/>
              <a:highlight>
                <a:srgbClr val="FFFF00"/>
              </a:highlight>
              <a:latin typeface="Söhne"/>
            </a:endParaRPr>
          </a:p>
          <a:p>
            <a:pPr algn="l">
              <a:buFont typeface="Arial" panose="020B0604020202020204" pitchFamily="34" charset="0"/>
              <a:buChar char="•"/>
            </a:pPr>
            <a:r>
              <a:rPr lang="en-US" sz="1800" b="0" i="0" dirty="0">
                <a:solidFill>
                  <a:srgbClr val="374151"/>
                </a:solidFill>
                <a:effectLst/>
                <a:latin typeface="Söhne"/>
              </a:rPr>
              <a:t>R-squared (R2) score: It is a statistical measure that represents the proportion of the variance in the dependent variable that is predictable from the independent variables. </a:t>
            </a:r>
          </a:p>
          <a:p>
            <a:pPr algn="l">
              <a:buFont typeface="Arial" panose="020B0604020202020204" pitchFamily="34" charset="0"/>
              <a:buChar char="•"/>
            </a:pPr>
            <a:r>
              <a:rPr lang="en-IN" sz="1800" dirty="0"/>
              <a:t>Model </a:t>
            </a:r>
            <a:r>
              <a:rPr lang="en-US" sz="1800" b="0" i="0" dirty="0">
                <a:solidFill>
                  <a:srgbClr val="374151"/>
                </a:solidFill>
                <a:effectLst/>
                <a:latin typeface="Söhne"/>
              </a:rPr>
              <a:t>R-squared (R2) score- </a:t>
            </a:r>
            <a:r>
              <a:rPr lang="en-US" sz="1800" b="0" i="0" dirty="0">
                <a:solidFill>
                  <a:srgbClr val="374151"/>
                </a:solidFill>
                <a:effectLst/>
                <a:highlight>
                  <a:srgbClr val="FFFF00"/>
                </a:highlight>
                <a:latin typeface="Söhne"/>
              </a:rPr>
              <a:t>0.16015741471075806</a:t>
            </a:r>
            <a:endParaRPr lang="en-IN" sz="1800" dirty="0">
              <a:highlight>
                <a:srgbClr val="FFFF00"/>
              </a:highlight>
            </a:endParaRPr>
          </a:p>
        </p:txBody>
      </p:sp>
    </p:spTree>
    <p:extLst>
      <p:ext uri="{BB962C8B-B14F-4D97-AF65-F5344CB8AC3E}">
        <p14:creationId xmlns:p14="http://schemas.microsoft.com/office/powerpoint/2010/main" val="4045736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9539-2029-6CC4-67E5-E8429C5A2FFA}"/>
              </a:ext>
            </a:extLst>
          </p:cNvPr>
          <p:cNvSpPr>
            <a:spLocks noGrp="1"/>
          </p:cNvSpPr>
          <p:nvPr>
            <p:ph type="title"/>
          </p:nvPr>
        </p:nvSpPr>
        <p:spPr/>
        <p:txBody>
          <a:bodyPr/>
          <a:lstStyle/>
          <a:p>
            <a:r>
              <a:rPr lang="en-IN" b="0" i="0" dirty="0">
                <a:solidFill>
                  <a:srgbClr val="374151"/>
                </a:solidFill>
                <a:effectLst/>
                <a:latin typeface="Söhne"/>
              </a:rPr>
              <a:t>Conclusion</a:t>
            </a:r>
            <a:endParaRPr lang="en-IN" dirty="0"/>
          </a:p>
        </p:txBody>
      </p:sp>
      <p:sp>
        <p:nvSpPr>
          <p:cNvPr id="3" name="Content Placeholder 2">
            <a:extLst>
              <a:ext uri="{FF2B5EF4-FFF2-40B4-BE49-F238E27FC236}">
                <a16:creationId xmlns:a16="http://schemas.microsoft.com/office/drawing/2014/main" id="{9D8B8313-EE17-2DC2-4943-36F42455689E}"/>
              </a:ext>
            </a:extLst>
          </p:cNvPr>
          <p:cNvSpPr>
            <a:spLocks noGrp="1"/>
          </p:cNvSpPr>
          <p:nvPr>
            <p:ph idx="1"/>
          </p:nvPr>
        </p:nvSpPr>
        <p:spPr/>
        <p:txBody>
          <a:bodyPr>
            <a:normAutofit fontScale="55000" lnSpcReduction="20000"/>
          </a:bodyPr>
          <a:lstStyle/>
          <a:p>
            <a:pPr algn="l"/>
            <a:r>
              <a:rPr lang="en-US" sz="2900" dirty="0">
                <a:solidFill>
                  <a:srgbClr val="374151"/>
                </a:solidFill>
                <a:latin typeface="Söhne"/>
              </a:rPr>
              <a:t>In conclusion, this project aimed to predict and improve the lifetime value of customers for </a:t>
            </a:r>
            <a:r>
              <a:rPr lang="en-US" sz="2900" dirty="0" err="1">
                <a:solidFill>
                  <a:srgbClr val="374151"/>
                </a:solidFill>
                <a:latin typeface="Söhne"/>
              </a:rPr>
              <a:t>Vahanbima</a:t>
            </a:r>
            <a:r>
              <a:rPr lang="en-US" sz="2900" dirty="0">
                <a:solidFill>
                  <a:srgbClr val="374151"/>
                </a:solidFill>
                <a:latin typeface="Söhne"/>
              </a:rPr>
              <a:t>, a provider of insurance services. The model was trained on a dataset of 89,392 rows and 12 columns and was evaluated using Mean Absolute Error (MAE) and R-squared (R2) score. The results of the model were satisfactory, but it has some limitations.</a:t>
            </a:r>
          </a:p>
          <a:p>
            <a:pPr algn="l">
              <a:buFont typeface="Arial" panose="020B0604020202020204" pitchFamily="34" charset="0"/>
              <a:buChar char="•"/>
            </a:pPr>
            <a:r>
              <a:rPr lang="en-US" sz="2900" dirty="0">
                <a:solidFill>
                  <a:srgbClr val="374151"/>
                </a:solidFill>
                <a:latin typeface="Söhne"/>
              </a:rPr>
              <a:t>More data: The model's performance can be improved by using more data. The larger the dataset, the better the model's performance.</a:t>
            </a:r>
          </a:p>
          <a:p>
            <a:pPr algn="l">
              <a:buFont typeface="Arial" panose="020B0604020202020204" pitchFamily="34" charset="0"/>
              <a:buChar char="•"/>
            </a:pPr>
            <a:r>
              <a:rPr lang="en-US" sz="2900" dirty="0">
                <a:solidFill>
                  <a:srgbClr val="374151"/>
                </a:solidFill>
                <a:latin typeface="Söhne"/>
              </a:rPr>
              <a:t>Deep Learning models: The model can be improved by trying deep learning models.</a:t>
            </a:r>
          </a:p>
          <a:p>
            <a:pPr algn="l">
              <a:buFont typeface="Arial" panose="020B0604020202020204" pitchFamily="34" charset="0"/>
              <a:buChar char="•"/>
            </a:pPr>
            <a:r>
              <a:rPr lang="en-US" sz="2900" dirty="0">
                <a:solidFill>
                  <a:srgbClr val="374151"/>
                </a:solidFill>
                <a:latin typeface="Söhne"/>
              </a:rPr>
              <a:t>Outliers in data: There are outliers present in the output data, which if handled with domain expertise, can lead to a better model.</a:t>
            </a:r>
          </a:p>
          <a:p>
            <a:pPr algn="l">
              <a:buFont typeface="Arial" panose="020B0604020202020204" pitchFamily="34" charset="0"/>
              <a:buChar char="•"/>
            </a:pPr>
            <a:r>
              <a:rPr lang="en-US" sz="2900" dirty="0">
                <a:solidFill>
                  <a:srgbClr val="374151"/>
                </a:solidFill>
                <a:latin typeface="Söhne"/>
              </a:rPr>
              <a:t>Feature Engineering and Selection: More feature engineering and selection techniques should be used to find the best model.</a:t>
            </a:r>
          </a:p>
          <a:p>
            <a:pPr algn="l"/>
            <a:r>
              <a:rPr lang="en-US" sz="2900" dirty="0">
                <a:solidFill>
                  <a:srgbClr val="374151"/>
                </a:solidFill>
                <a:latin typeface="Söhne"/>
              </a:rPr>
              <a:t>Future work should focus on addressing these limitations in order to improve the model's performance and increase the accuracy of the predictions.</a:t>
            </a:r>
          </a:p>
          <a:p>
            <a:endParaRPr lang="en-IN" dirty="0"/>
          </a:p>
        </p:txBody>
      </p:sp>
    </p:spTree>
    <p:extLst>
      <p:ext uri="{BB962C8B-B14F-4D97-AF65-F5344CB8AC3E}">
        <p14:creationId xmlns:p14="http://schemas.microsoft.com/office/powerpoint/2010/main" val="244262327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{6EA03DEB-5947-4DE8-B7A6-B175C54CEFED}tf22712842_win32</Template>
  <TotalTime>49</TotalTime>
  <Words>697</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Bookman Old Style</vt:lpstr>
      <vt:lpstr>Calibri</vt:lpstr>
      <vt:lpstr>Franklin Gothic Book</vt:lpstr>
      <vt:lpstr>Söhne</vt:lpstr>
      <vt:lpstr>1_RetrospectVTI</vt:lpstr>
      <vt:lpstr>Vahan Bima -- Customer Lifetime value</vt:lpstr>
      <vt:lpstr>Problem statement</vt:lpstr>
      <vt:lpstr>Data description</vt:lpstr>
      <vt:lpstr>Methodology</vt:lpstr>
      <vt:lpstr>Evalutaion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Vahan Bima -- Customer Lifetime value</dc:title>
  <dc:creator>marathimotivation88@gmail.com</dc:creator>
  <cp:lastModifiedBy>marathimotivation88@gmail.com</cp:lastModifiedBy>
  <cp:revision>1</cp:revision>
  <dcterms:created xsi:type="dcterms:W3CDTF">2023-01-23T04:42:22Z</dcterms:created>
  <dcterms:modified xsi:type="dcterms:W3CDTF">2023-01-23T05:32:11Z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