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59" r:id="rId6"/>
    <p:sldId id="260" r:id="rId7"/>
    <p:sldId id="261" r:id="rId8"/>
    <p:sldId id="262" r:id="rId9"/>
    <p:sldId id="266" r:id="rId10"/>
    <p:sldId id="267" r:id="rId11"/>
    <p:sldId id="268"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2/14/2023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2/14/2023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2/14/2023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4.jpeg" /><Relationship Id="rId1" Type="http://schemas.openxmlformats.org/officeDocument/2006/relationships/slideLayout" Target="../slideLayouts/slideLayout7.xml" /><Relationship Id="rId6" Type="http://schemas.openxmlformats.org/officeDocument/2006/relationships/image" Target="../media/image18.jpeg" /><Relationship Id="rId5" Type="http://schemas.openxmlformats.org/officeDocument/2006/relationships/image" Target="../media/image17.jpeg" /><Relationship Id="rId4" Type="http://schemas.openxmlformats.org/officeDocument/2006/relationships/image" Target="../media/image16.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8" Type="http://schemas.openxmlformats.org/officeDocument/2006/relationships/image" Target="../media/image11.jpeg" /><Relationship Id="rId3" Type="http://schemas.openxmlformats.org/officeDocument/2006/relationships/image" Target="../media/image6.jpeg" /><Relationship Id="rId7" Type="http://schemas.openxmlformats.org/officeDocument/2006/relationships/image" Target="../media/image10.jpeg" /><Relationship Id="rId2" Type="http://schemas.openxmlformats.org/officeDocument/2006/relationships/image" Target="../media/image5.jpeg" /><Relationship Id="rId1" Type="http://schemas.openxmlformats.org/officeDocument/2006/relationships/slideLayout" Target="../slideLayouts/slideLayout7.xml" /><Relationship Id="rId6" Type="http://schemas.openxmlformats.org/officeDocument/2006/relationships/image" Target="../media/image9.jpeg" /><Relationship Id="rId5" Type="http://schemas.openxmlformats.org/officeDocument/2006/relationships/image" Target="../media/image8.jpeg" /><Relationship Id="rId4" Type="http://schemas.openxmlformats.org/officeDocument/2006/relationships/image" Target="../media/image7.jpeg" /><Relationship Id="rId9" Type="http://schemas.openxmlformats.org/officeDocument/2006/relationships/image" Target="../media/image12.jpeg" /></Relationships>
</file>

<file path=ppt/slides/_rels/slide7.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547EC-B178-4E43-A1E4-6CAC9F00B520}"/>
              </a:ext>
            </a:extLst>
          </p:cNvPr>
          <p:cNvSpPr>
            <a:spLocks noGrp="1"/>
          </p:cNvSpPr>
          <p:nvPr>
            <p:ph type="ctrTitle" idx="4294967295"/>
          </p:nvPr>
        </p:nvSpPr>
        <p:spPr>
          <a:xfrm>
            <a:off x="1893093" y="201000"/>
            <a:ext cx="11048999" cy="3267473"/>
          </a:xfrm>
        </p:spPr>
        <p:txBody>
          <a:bodyPr>
            <a:normAutofit/>
          </a:bodyPr>
          <a:lstStyle/>
          <a:p>
            <a:r>
              <a:rPr lang="en-GB" sz="4000" dirty="0">
                <a:latin typeface="Times New Roman" panose="02020603050405020304" pitchFamily="18" charset="0"/>
                <a:cs typeface="Times New Roman" panose="02020603050405020304" pitchFamily="18" charset="0"/>
              </a:rPr>
              <a:t>Shri </a:t>
            </a:r>
            <a:r>
              <a:rPr lang="en-GB" sz="4000" dirty="0" err="1">
                <a:latin typeface="Times New Roman" panose="02020603050405020304" pitchFamily="18" charset="0"/>
                <a:cs typeface="Times New Roman" panose="02020603050405020304" pitchFamily="18" charset="0"/>
              </a:rPr>
              <a:t>Ramdeobaba</a:t>
            </a:r>
            <a:r>
              <a:rPr lang="en-GB" sz="4000" dirty="0">
                <a:latin typeface="Times New Roman" panose="02020603050405020304" pitchFamily="18" charset="0"/>
                <a:cs typeface="Times New Roman" panose="02020603050405020304" pitchFamily="18" charset="0"/>
              </a:rPr>
              <a:t> College of Engineering and Management </a:t>
            </a:r>
            <a:endParaRPr lang="en-US" sz="4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D5D69D8-877E-F145-988B-4A82CA192A0E}"/>
              </a:ext>
            </a:extLst>
          </p:cNvPr>
          <p:cNvPicPr>
            <a:picLocks noChangeAspect="1"/>
          </p:cNvPicPr>
          <p:nvPr/>
        </p:nvPicPr>
        <p:blipFill>
          <a:blip r:embed="rId2"/>
          <a:stretch>
            <a:fillRect/>
          </a:stretch>
        </p:blipFill>
        <p:spPr>
          <a:xfrm>
            <a:off x="227304" y="201000"/>
            <a:ext cx="1281813" cy="1459664"/>
          </a:xfrm>
          <a:prstGeom prst="rect">
            <a:avLst/>
          </a:prstGeom>
        </p:spPr>
      </p:pic>
      <p:sp>
        <p:nvSpPr>
          <p:cNvPr id="10" name="TextBox 9">
            <a:extLst>
              <a:ext uri="{FF2B5EF4-FFF2-40B4-BE49-F238E27FC236}">
                <a16:creationId xmlns:a16="http://schemas.microsoft.com/office/drawing/2014/main" id="{A76167B2-1EAE-3D4C-B434-19F93C281078}"/>
              </a:ext>
            </a:extLst>
          </p:cNvPr>
          <p:cNvSpPr txBox="1"/>
          <p:nvPr/>
        </p:nvSpPr>
        <p:spPr>
          <a:xfrm>
            <a:off x="1696641" y="2523528"/>
            <a:ext cx="8215312" cy="1200329"/>
          </a:xfrm>
          <a:prstGeom prst="rect">
            <a:avLst/>
          </a:prstGeom>
          <a:noFill/>
        </p:spPr>
        <p:txBody>
          <a:bodyPr wrap="square" rtlCol="0">
            <a:spAutoFit/>
          </a:bodyPr>
          <a:lstStyle/>
          <a:p>
            <a:pPr algn="l"/>
            <a:r>
              <a:rPr lang="en-GB" sz="3600">
                <a:latin typeface="Times New Roman" panose="02000000000000000000" pitchFamily="2" charset="0"/>
                <a:ea typeface="Times New Roman" panose="02000000000000000000" pitchFamily="2" charset="0"/>
              </a:rPr>
              <a:t>Topic Name:- Ancient Indian Agricultural </a:t>
            </a:r>
            <a:endParaRPr lang="en-US" sz="3600">
              <a:latin typeface="Times New Roman" panose="02000000000000000000" pitchFamily="2" charset="0"/>
              <a:ea typeface="Times New Roman" panose="02000000000000000000" pitchFamily="2" charset="0"/>
            </a:endParaRPr>
          </a:p>
        </p:txBody>
      </p:sp>
      <p:sp>
        <p:nvSpPr>
          <p:cNvPr id="11" name="TextBox 10">
            <a:extLst>
              <a:ext uri="{FF2B5EF4-FFF2-40B4-BE49-F238E27FC236}">
                <a16:creationId xmlns:a16="http://schemas.microsoft.com/office/drawing/2014/main" id="{E8656369-B28B-554E-9CCD-6492EC402CAD}"/>
              </a:ext>
            </a:extLst>
          </p:cNvPr>
          <p:cNvSpPr txBox="1"/>
          <p:nvPr/>
        </p:nvSpPr>
        <p:spPr>
          <a:xfrm>
            <a:off x="6096000" y="4089317"/>
            <a:ext cx="5423297" cy="1754326"/>
          </a:xfrm>
          <a:prstGeom prst="rect">
            <a:avLst/>
          </a:prstGeom>
          <a:noFill/>
        </p:spPr>
        <p:txBody>
          <a:bodyPr wrap="square" rtlCol="0">
            <a:spAutoFit/>
          </a:bodyPr>
          <a:lstStyle/>
          <a:p>
            <a:pPr algn="l"/>
            <a:r>
              <a:rPr lang="en-GB" sz="3600" dirty="0">
                <a:latin typeface="Times New Roman" panose="02020603050405020304" pitchFamily="18" charset="0"/>
                <a:cs typeface="Times New Roman" panose="02020603050405020304" pitchFamily="18" charset="0"/>
              </a:rPr>
              <a:t>Presented by:-</a:t>
            </a:r>
          </a:p>
          <a:p>
            <a:pPr algn="l"/>
            <a:r>
              <a:rPr lang="en-GB" sz="3600" dirty="0">
                <a:latin typeface="Times New Roman" panose="02020603050405020304" pitchFamily="18" charset="0"/>
                <a:cs typeface="Times New Roman" panose="02020603050405020304" pitchFamily="18" charset="0"/>
              </a:rPr>
              <a:t>Ganesh Narayan </a:t>
            </a:r>
            <a:r>
              <a:rPr lang="en-GB" sz="3600" dirty="0" err="1">
                <a:latin typeface="Times New Roman" panose="02020603050405020304" pitchFamily="18" charset="0"/>
                <a:cs typeface="Times New Roman" panose="02020603050405020304" pitchFamily="18" charset="0"/>
              </a:rPr>
              <a:t>Moroliya</a:t>
            </a:r>
            <a:endParaRPr lang="en-GB" sz="3600" dirty="0">
              <a:latin typeface="Times New Roman" panose="02020603050405020304" pitchFamily="18" charset="0"/>
              <a:cs typeface="Times New Roman" panose="02020603050405020304" pitchFamily="18" charset="0"/>
            </a:endParaRPr>
          </a:p>
          <a:p>
            <a:pPr algn="l"/>
            <a:r>
              <a:rPr lang="en-GB" sz="3600" dirty="0">
                <a:latin typeface="Times New Roman" panose="02020603050405020304" pitchFamily="18" charset="0"/>
                <a:cs typeface="Times New Roman" panose="02020603050405020304" pitchFamily="18" charset="0"/>
              </a:rPr>
              <a:t>Roll No:-102</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0089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255318F-328E-AF8D-C39F-2228DBF2FCB0}"/>
              </a:ext>
            </a:extLst>
          </p:cNvPr>
          <p:cNvPicPr>
            <a:picLocks noGrp="1" noChangeAspect="1"/>
          </p:cNvPicPr>
          <p:nvPr>
            <p:ph idx="4294967295"/>
          </p:nvPr>
        </p:nvPicPr>
        <p:blipFill>
          <a:blip r:embed="rId2"/>
          <a:stretch>
            <a:fillRect/>
          </a:stretch>
        </p:blipFill>
        <p:spPr>
          <a:xfrm>
            <a:off x="140582" y="72961"/>
            <a:ext cx="4196595" cy="2360120"/>
          </a:xfrm>
          <a:prstGeom prst="rect">
            <a:avLst/>
          </a:prstGeom>
          <a:ln w="88900" cap="sq" cmpd="thickThin">
            <a:solidFill>
              <a:srgbClr val="000000"/>
            </a:solidFill>
            <a:prstDash val="solid"/>
            <a:miter lim="800000"/>
          </a:ln>
          <a:effectLst>
            <a:innerShdw blurRad="76200">
              <a:srgbClr val="000000"/>
            </a:innerShdw>
          </a:effectLst>
        </p:spPr>
      </p:pic>
      <p:pic>
        <p:nvPicPr>
          <p:cNvPr id="5" name="Picture 5">
            <a:extLst>
              <a:ext uri="{FF2B5EF4-FFF2-40B4-BE49-F238E27FC236}">
                <a16:creationId xmlns:a16="http://schemas.microsoft.com/office/drawing/2014/main" id="{FB77BFC5-C5E4-7FE3-1CAF-8C4AD545B2BA}"/>
              </a:ext>
            </a:extLst>
          </p:cNvPr>
          <p:cNvPicPr>
            <a:picLocks noChangeAspect="1"/>
          </p:cNvPicPr>
          <p:nvPr/>
        </p:nvPicPr>
        <p:blipFill>
          <a:blip r:embed="rId3"/>
          <a:stretch>
            <a:fillRect/>
          </a:stretch>
        </p:blipFill>
        <p:spPr>
          <a:xfrm>
            <a:off x="7175089" y="72961"/>
            <a:ext cx="4926444" cy="2519040"/>
          </a:xfrm>
          <a:prstGeom prst="rect">
            <a:avLst/>
          </a:prstGeom>
          <a:ln w="88900" cap="sq" cmpd="thickThin">
            <a:solidFill>
              <a:srgbClr val="000000"/>
            </a:solidFill>
            <a:prstDash val="solid"/>
            <a:miter lim="800000"/>
          </a:ln>
          <a:effectLst>
            <a:innerShdw blurRad="76200">
              <a:srgbClr val="000000"/>
            </a:innerShdw>
          </a:effectLst>
        </p:spPr>
      </p:pic>
      <p:pic>
        <p:nvPicPr>
          <p:cNvPr id="6" name="Picture 6">
            <a:extLst>
              <a:ext uri="{FF2B5EF4-FFF2-40B4-BE49-F238E27FC236}">
                <a16:creationId xmlns:a16="http://schemas.microsoft.com/office/drawing/2014/main" id="{B567C1BB-F908-7E46-1B12-D58757CD9C90}"/>
              </a:ext>
            </a:extLst>
          </p:cNvPr>
          <p:cNvPicPr>
            <a:picLocks noChangeAspect="1"/>
          </p:cNvPicPr>
          <p:nvPr/>
        </p:nvPicPr>
        <p:blipFill>
          <a:blip r:embed="rId4"/>
          <a:stretch>
            <a:fillRect/>
          </a:stretch>
        </p:blipFill>
        <p:spPr>
          <a:xfrm>
            <a:off x="140581" y="3750666"/>
            <a:ext cx="4196596" cy="2352972"/>
          </a:xfrm>
          <a:prstGeom prst="rect">
            <a:avLst/>
          </a:prstGeom>
          <a:ln w="88900" cap="sq" cmpd="thickThin">
            <a:solidFill>
              <a:srgbClr val="000000"/>
            </a:solidFill>
            <a:prstDash val="solid"/>
            <a:miter lim="800000"/>
          </a:ln>
          <a:effectLst>
            <a:innerShdw blurRad="76200">
              <a:srgbClr val="000000"/>
            </a:innerShdw>
          </a:effectLst>
        </p:spPr>
      </p:pic>
      <p:pic>
        <p:nvPicPr>
          <p:cNvPr id="7" name="Picture 7">
            <a:extLst>
              <a:ext uri="{FF2B5EF4-FFF2-40B4-BE49-F238E27FC236}">
                <a16:creationId xmlns:a16="http://schemas.microsoft.com/office/drawing/2014/main" id="{FF577C81-AF4D-C41A-5BA3-60E78B683228}"/>
              </a:ext>
            </a:extLst>
          </p:cNvPr>
          <p:cNvPicPr>
            <a:picLocks noChangeAspect="1"/>
          </p:cNvPicPr>
          <p:nvPr/>
        </p:nvPicPr>
        <p:blipFill>
          <a:blip r:embed="rId5"/>
          <a:stretch>
            <a:fillRect/>
          </a:stretch>
        </p:blipFill>
        <p:spPr>
          <a:xfrm>
            <a:off x="9105324" y="3965273"/>
            <a:ext cx="2996209" cy="2007264"/>
          </a:xfrm>
          <a:prstGeom prst="rect">
            <a:avLst/>
          </a:prstGeom>
          <a:ln w="88900" cap="sq" cmpd="thickThin">
            <a:solidFill>
              <a:srgbClr val="000000"/>
            </a:solidFill>
            <a:prstDash val="solid"/>
            <a:miter lim="800000"/>
          </a:ln>
          <a:effectLst>
            <a:innerShdw blurRad="76200">
              <a:srgbClr val="000000"/>
            </a:innerShdw>
          </a:effectLst>
        </p:spPr>
      </p:pic>
      <p:pic>
        <p:nvPicPr>
          <p:cNvPr id="8" name="Picture 8">
            <a:extLst>
              <a:ext uri="{FF2B5EF4-FFF2-40B4-BE49-F238E27FC236}">
                <a16:creationId xmlns:a16="http://schemas.microsoft.com/office/drawing/2014/main" id="{44C5EE80-AD48-13CD-3B42-AA2B6A88DE94}"/>
              </a:ext>
            </a:extLst>
          </p:cNvPr>
          <p:cNvPicPr>
            <a:picLocks noChangeAspect="1"/>
          </p:cNvPicPr>
          <p:nvPr/>
        </p:nvPicPr>
        <p:blipFill>
          <a:blip r:embed="rId6"/>
          <a:stretch>
            <a:fillRect/>
          </a:stretch>
        </p:blipFill>
        <p:spPr>
          <a:xfrm>
            <a:off x="6193797" y="3965271"/>
            <a:ext cx="3011326" cy="2007266"/>
          </a:xfrm>
          <a:prstGeom prst="rect">
            <a:avLst/>
          </a:prstGeom>
          <a:ln w="88900" cap="sq" cmpd="thickThin">
            <a:solidFill>
              <a:srgbClr val="000000"/>
            </a:solidFill>
            <a:prstDash val="solid"/>
            <a:miter lim="800000"/>
          </a:ln>
          <a:effectLst>
            <a:innerShdw blurRad="76200">
              <a:srgbClr val="000000"/>
            </a:innerShdw>
          </a:effectLst>
        </p:spPr>
      </p:pic>
      <p:sp>
        <p:nvSpPr>
          <p:cNvPr id="9" name="TextBox 8">
            <a:extLst>
              <a:ext uri="{FF2B5EF4-FFF2-40B4-BE49-F238E27FC236}">
                <a16:creationId xmlns:a16="http://schemas.microsoft.com/office/drawing/2014/main" id="{24F908B1-4E48-34A9-9451-2ADF8082E694}"/>
              </a:ext>
            </a:extLst>
          </p:cNvPr>
          <p:cNvSpPr txBox="1"/>
          <p:nvPr/>
        </p:nvSpPr>
        <p:spPr>
          <a:xfrm>
            <a:off x="5191787" y="2520712"/>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17F28079-6973-6EC9-1EC1-CD5169D0BE06}"/>
              </a:ext>
            </a:extLst>
          </p:cNvPr>
          <p:cNvSpPr txBox="1"/>
          <p:nvPr/>
        </p:nvSpPr>
        <p:spPr>
          <a:xfrm>
            <a:off x="623454" y="2650877"/>
            <a:ext cx="11344428" cy="584775"/>
          </a:xfrm>
          <a:prstGeom prst="rect">
            <a:avLst/>
          </a:prstGeom>
          <a:noFill/>
        </p:spPr>
        <p:txBody>
          <a:bodyPr wrap="square" rtlCol="0">
            <a:spAutoFit/>
          </a:bodyPr>
          <a:lstStyle/>
          <a:p>
            <a:pPr algn="l"/>
            <a:r>
              <a:rPr lang="en-GB" sz="3200" dirty="0">
                <a:latin typeface="Times New Roman" panose="02020603050405020304" pitchFamily="18" charset="0"/>
                <a:cs typeface="Times New Roman" panose="02020603050405020304" pitchFamily="18" charset="0"/>
              </a:rPr>
              <a:t>Difference between Ancient Agriculture  and Modern  Agriculture</a:t>
            </a:r>
            <a:endParaRPr lang="en-US" sz="3200" dirty="0"/>
          </a:p>
        </p:txBody>
      </p:sp>
    </p:spTree>
    <p:extLst>
      <p:ext uri="{BB962C8B-B14F-4D97-AF65-F5344CB8AC3E}">
        <p14:creationId xmlns:p14="http://schemas.microsoft.com/office/powerpoint/2010/main" val="2475007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E726-0850-7AAE-037C-ACC331DCD417}"/>
              </a:ext>
            </a:extLst>
          </p:cNvPr>
          <p:cNvSpPr>
            <a:spLocks noGrp="1"/>
          </p:cNvSpPr>
          <p:nvPr>
            <p:ph type="title"/>
          </p:nvPr>
        </p:nvSpPr>
        <p:spPr/>
        <p:txBody>
          <a:bodyPr/>
          <a:lstStyle/>
          <a:p>
            <a:r>
              <a:rPr lang="en-IN" dirty="0"/>
              <a:t>Advantages and Disadvantage of Ancient Indian Agriculture </a:t>
            </a:r>
            <a:endParaRPr lang="en-US" dirty="0"/>
          </a:p>
        </p:txBody>
      </p:sp>
      <p:sp>
        <p:nvSpPr>
          <p:cNvPr id="5" name="Text Placeholder 4">
            <a:extLst>
              <a:ext uri="{FF2B5EF4-FFF2-40B4-BE49-F238E27FC236}">
                <a16:creationId xmlns:a16="http://schemas.microsoft.com/office/drawing/2014/main" id="{D65B40C7-5DCC-BB82-B444-A22D0E64A80A}"/>
              </a:ext>
            </a:extLst>
          </p:cNvPr>
          <p:cNvSpPr>
            <a:spLocks noGrp="1"/>
          </p:cNvSpPr>
          <p:nvPr>
            <p:ph type="body" idx="1"/>
          </p:nvPr>
        </p:nvSpPr>
        <p:spPr/>
        <p:txBody>
          <a:bodyPr/>
          <a:lstStyle/>
          <a:p>
            <a:r>
              <a:rPr lang="en-IN" dirty="0"/>
              <a:t>Advantages </a:t>
            </a:r>
            <a:endParaRPr lang="en-US" dirty="0"/>
          </a:p>
        </p:txBody>
      </p:sp>
      <p:sp>
        <p:nvSpPr>
          <p:cNvPr id="3" name="Content Placeholder 2">
            <a:extLst>
              <a:ext uri="{FF2B5EF4-FFF2-40B4-BE49-F238E27FC236}">
                <a16:creationId xmlns:a16="http://schemas.microsoft.com/office/drawing/2014/main" id="{42B9DD38-3C37-1685-FB73-E2D217AA6700}"/>
              </a:ext>
            </a:extLst>
          </p:cNvPr>
          <p:cNvSpPr>
            <a:spLocks noGrp="1"/>
          </p:cNvSpPr>
          <p:nvPr>
            <p:ph sz="half" idx="2"/>
          </p:nvPr>
        </p:nvSpPr>
        <p:spPr/>
        <p:txBody>
          <a:bodyPr>
            <a:normAutofit/>
          </a:bodyPr>
          <a:lstStyle/>
          <a:p>
            <a:r>
              <a:rPr lang="en-IN" i="0" dirty="0">
                <a:solidFill>
                  <a:srgbClr val="4D5156"/>
                </a:solidFill>
                <a:effectLst/>
                <a:latin typeface="Times New Roman" panose="02020603050405020304" pitchFamily="18" charset="0"/>
                <a:cs typeface="Times New Roman" panose="02020603050405020304" pitchFamily="18" charset="0"/>
              </a:rPr>
              <a:t>the crops are fresher and it more healthy. </a:t>
            </a:r>
          </a:p>
          <a:p>
            <a:r>
              <a:rPr lang="en-IN" b="0" i="0" dirty="0">
                <a:solidFill>
                  <a:srgbClr val="4D5156"/>
                </a:solidFill>
                <a:effectLst/>
                <a:latin typeface="Times New Roman" panose="02020603050405020304" pitchFamily="18" charset="0"/>
                <a:cs typeface="Times New Roman" panose="02020603050405020304" pitchFamily="18" charset="0"/>
              </a:rPr>
              <a:t>They can be sold with a higher price as it is pure.</a:t>
            </a:r>
            <a:endParaRPr lang="en-US"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5B8FAA26-705A-9169-A402-8AB63DCFE5DE}"/>
              </a:ext>
            </a:extLst>
          </p:cNvPr>
          <p:cNvSpPr>
            <a:spLocks noGrp="1"/>
          </p:cNvSpPr>
          <p:nvPr>
            <p:ph type="body" sz="quarter" idx="3"/>
          </p:nvPr>
        </p:nvSpPr>
        <p:spPr/>
        <p:txBody>
          <a:bodyPr/>
          <a:lstStyle/>
          <a:p>
            <a:r>
              <a:rPr lang="en-IN" dirty="0"/>
              <a:t>Disadvantage </a:t>
            </a:r>
            <a:endParaRPr lang="en-US" dirty="0"/>
          </a:p>
        </p:txBody>
      </p:sp>
      <p:sp>
        <p:nvSpPr>
          <p:cNvPr id="4" name="Content Placeholder 3">
            <a:extLst>
              <a:ext uri="{FF2B5EF4-FFF2-40B4-BE49-F238E27FC236}">
                <a16:creationId xmlns:a16="http://schemas.microsoft.com/office/drawing/2014/main" id="{0DD03C08-9480-E521-AFDA-1033DFBE6852}"/>
              </a:ext>
            </a:extLst>
          </p:cNvPr>
          <p:cNvSpPr>
            <a:spLocks noGrp="1"/>
          </p:cNvSpPr>
          <p:nvPr>
            <p:ph sz="quarter" idx="4"/>
          </p:nvPr>
        </p:nvSpPr>
        <p:spPr/>
        <p:txBody>
          <a:bodyPr/>
          <a:lstStyle/>
          <a:p>
            <a:r>
              <a:rPr lang="en-IN" b="0" i="0" dirty="0">
                <a:solidFill>
                  <a:srgbClr val="4D5156"/>
                </a:solidFill>
                <a:effectLst/>
                <a:latin typeface="Roboto" panose="02000000000000000000" pitchFamily="2" charset="0"/>
              </a:rPr>
              <a:t> </a:t>
            </a:r>
            <a:r>
              <a:rPr lang="en-IN" dirty="0">
                <a:solidFill>
                  <a:srgbClr val="4D5156"/>
                </a:solidFill>
                <a:latin typeface="Times New Roman" panose="02020603050405020304" pitchFamily="18" charset="0"/>
                <a:cs typeface="Times New Roman" panose="02020603050405020304" pitchFamily="18" charset="0"/>
              </a:rPr>
              <a:t>I</a:t>
            </a:r>
            <a:r>
              <a:rPr lang="en-IN" b="0" i="0" dirty="0">
                <a:solidFill>
                  <a:srgbClr val="4D5156"/>
                </a:solidFill>
                <a:effectLst/>
                <a:latin typeface="Times New Roman" panose="02020603050405020304" pitchFamily="18" charset="0"/>
                <a:cs typeface="Times New Roman" panose="02020603050405020304" pitchFamily="18" charset="0"/>
              </a:rPr>
              <a:t>t takes a lot of time to harvest.</a:t>
            </a:r>
          </a:p>
          <a:p>
            <a:r>
              <a:rPr lang="en-IN" i="0" dirty="0">
                <a:solidFill>
                  <a:srgbClr val="4D5156"/>
                </a:solidFill>
                <a:effectLst/>
                <a:latin typeface="Times New Roman" panose="02020603050405020304" pitchFamily="18" charset="0"/>
                <a:cs typeface="Times New Roman" panose="02020603050405020304" pitchFamily="18" charset="0"/>
              </a:rPr>
              <a:t>The decomposition takes a lot of time in old school methods of agriculture</a:t>
            </a:r>
            <a:endParaRPr lang="en-IN" dirty="0">
              <a:solidFill>
                <a:srgbClr val="4D515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211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1CF3-340A-684B-88B6-EB3E5628965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Conclusion</a:t>
            </a:r>
            <a:r>
              <a:rPr lang="en-IN"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Learning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A838D1-39EA-7C4C-884F-26E7313B190B}"/>
              </a:ext>
            </a:extLst>
          </p:cNvPr>
          <p:cNvSpPr>
            <a:spLocks noGrp="1"/>
          </p:cNvSpPr>
          <p:nvPr>
            <p:ph idx="1"/>
          </p:nvPr>
        </p:nvSpPr>
        <p:spPr/>
        <p:txBody>
          <a:bodyPr/>
          <a:lstStyle/>
          <a:p>
            <a:pPr marL="0" indent="0">
              <a:buNone/>
            </a:pPr>
            <a:r>
              <a:rPr lang="en-GB"/>
              <a:t>               At the conclusion farming is the most important factor in our life because without agriculture there is no food and without food there is no Life . </a:t>
            </a:r>
          </a:p>
          <a:p>
            <a:pPr marL="0" indent="0">
              <a:buNone/>
            </a:pPr>
            <a:r>
              <a:rPr lang="en-GB"/>
              <a:t>Hence we also make our career in agriculture field also </a:t>
            </a:r>
            <a:endParaRPr lang="en-US" dirty="0"/>
          </a:p>
        </p:txBody>
      </p:sp>
    </p:spTree>
    <p:extLst>
      <p:ext uri="{BB962C8B-B14F-4D97-AF65-F5344CB8AC3E}">
        <p14:creationId xmlns:p14="http://schemas.microsoft.com/office/powerpoint/2010/main" val="2477444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14C157-D9D4-7A49-BD8E-95A20A18D174}"/>
              </a:ext>
            </a:extLst>
          </p:cNvPr>
          <p:cNvSpPr txBox="1"/>
          <p:nvPr/>
        </p:nvSpPr>
        <p:spPr>
          <a:xfrm>
            <a:off x="3607595" y="2523528"/>
            <a:ext cx="4545210" cy="1200329"/>
          </a:xfrm>
          <a:prstGeom prst="rect">
            <a:avLst/>
          </a:prstGeom>
          <a:noFill/>
        </p:spPr>
        <p:txBody>
          <a:bodyPr wrap="square" rtlCol="0">
            <a:spAutoFit/>
          </a:bodyPr>
          <a:lstStyle/>
          <a:p>
            <a:pPr algn="l"/>
            <a:r>
              <a:rPr lang="en-GB" sz="7200"/>
              <a:t>Thank you </a:t>
            </a:r>
            <a:endParaRPr lang="en-US" sz="7200"/>
          </a:p>
        </p:txBody>
      </p:sp>
    </p:spTree>
    <p:extLst>
      <p:ext uri="{BB962C8B-B14F-4D97-AF65-F5344CB8AC3E}">
        <p14:creationId xmlns:p14="http://schemas.microsoft.com/office/powerpoint/2010/main" val="2063098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5A547-55C8-6E48-BEEA-CD781ABBF347}"/>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Contents</a:t>
            </a:r>
            <a:r>
              <a:rPr lang="en-GB" dirty="0"/>
              <a:t> </a:t>
            </a:r>
            <a:endParaRPr lang="en-US" dirty="0"/>
          </a:p>
        </p:txBody>
      </p:sp>
      <p:sp>
        <p:nvSpPr>
          <p:cNvPr id="3" name="Content Placeholder 2">
            <a:extLst>
              <a:ext uri="{FF2B5EF4-FFF2-40B4-BE49-F238E27FC236}">
                <a16:creationId xmlns:a16="http://schemas.microsoft.com/office/drawing/2014/main" id="{47F199FB-49E3-0C41-A158-350B9957A215}"/>
              </a:ext>
            </a:extLst>
          </p:cNvPr>
          <p:cNvSpPr>
            <a:spLocks noGrp="1"/>
          </p:cNvSpPr>
          <p:nvPr>
            <p:ph idx="1"/>
          </p:nvPr>
        </p:nvSpPr>
        <p:spPr/>
        <p:txBody>
          <a:bodyPr>
            <a:normAutofit/>
          </a:bodyPr>
          <a:lstStyle/>
          <a:p>
            <a:r>
              <a:rPr lang="en-GB" sz="2400" dirty="0">
                <a:latin typeface="Times New Roman" panose="02020603050405020304" pitchFamily="18" charset="0"/>
                <a:cs typeface="Times New Roman" panose="02020603050405020304" pitchFamily="18" charset="0"/>
              </a:rPr>
              <a:t>Introduction to ancient Indian Agriculture </a:t>
            </a:r>
          </a:p>
          <a:p>
            <a:r>
              <a:rPr lang="en-GB" sz="2400" dirty="0">
                <a:latin typeface="Times New Roman" panose="02020603050405020304" pitchFamily="18" charset="0"/>
                <a:cs typeface="Times New Roman" panose="02020603050405020304" pitchFamily="18" charset="0"/>
              </a:rPr>
              <a:t>History of Agriculture</a:t>
            </a:r>
          </a:p>
          <a:p>
            <a:r>
              <a:rPr lang="en-GB" sz="2400" dirty="0">
                <a:latin typeface="Times New Roman" panose="02020603050405020304" pitchFamily="18" charset="0"/>
                <a:cs typeface="Times New Roman" panose="02020603050405020304" pitchFamily="18" charset="0"/>
              </a:rPr>
              <a:t>Standard process</a:t>
            </a:r>
          </a:p>
          <a:p>
            <a:r>
              <a:rPr lang="en-GB" sz="2400" dirty="0">
                <a:latin typeface="Times New Roman" panose="02020603050405020304" pitchFamily="18" charset="0"/>
                <a:cs typeface="Times New Roman" panose="02020603050405020304" pitchFamily="18" charset="0"/>
              </a:rPr>
              <a:t>Evolution of farming </a:t>
            </a:r>
          </a:p>
          <a:p>
            <a:r>
              <a:rPr lang="en-GB" sz="2400" dirty="0">
                <a:latin typeface="Times New Roman" panose="02020603050405020304" pitchFamily="18" charset="0"/>
                <a:cs typeface="Times New Roman" panose="02020603050405020304" pitchFamily="18" charset="0"/>
              </a:rPr>
              <a:t>Difference between Ancient Agriculture  and Modern  Agriculture</a:t>
            </a:r>
          </a:p>
          <a:p>
            <a:r>
              <a:rPr lang="en-GB" sz="2400" dirty="0">
                <a:latin typeface="Times New Roman" panose="02020603050405020304" pitchFamily="18" charset="0"/>
                <a:cs typeface="Times New Roman" panose="02020603050405020304" pitchFamily="18" charset="0"/>
              </a:rPr>
              <a:t>Conclusion/Learning  </a:t>
            </a:r>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8837171-5974-C442-AC91-AA04A7EEAE20}"/>
              </a:ext>
            </a:extLst>
          </p:cNvPr>
          <p:cNvSpPr txBox="1"/>
          <p:nvPr/>
        </p:nvSpPr>
        <p:spPr>
          <a:xfrm>
            <a:off x="5193506" y="2523529"/>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3025159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A9A56-6375-FA43-8F13-E72D1F586C93}"/>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Introduction to Ancient Indian Agricultural </a:t>
            </a:r>
            <a:endParaRPr lang="en-US"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318D4ABA-CD1F-777E-A886-43DE36801296}"/>
              </a:ext>
            </a:extLst>
          </p:cNvPr>
          <p:cNvSpPr/>
          <p:nvPr/>
        </p:nvSpPr>
        <p:spPr>
          <a:xfrm rot="10800000" flipV="1">
            <a:off x="2225918" y="2222832"/>
            <a:ext cx="2586787" cy="98200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800" dirty="0"/>
              <a:t>AGRICULTURE</a:t>
            </a:r>
            <a:r>
              <a:rPr lang="en-IN" dirty="0"/>
              <a:t> </a:t>
            </a:r>
            <a:endParaRPr lang="en-US" dirty="0"/>
          </a:p>
        </p:txBody>
      </p:sp>
      <p:sp>
        <p:nvSpPr>
          <p:cNvPr id="8" name="TextBox 7">
            <a:extLst>
              <a:ext uri="{FF2B5EF4-FFF2-40B4-BE49-F238E27FC236}">
                <a16:creationId xmlns:a16="http://schemas.microsoft.com/office/drawing/2014/main" id="{B5CFE149-8802-11B8-23D5-B89901F132A0}"/>
              </a:ext>
            </a:extLst>
          </p:cNvPr>
          <p:cNvSpPr txBox="1"/>
          <p:nvPr/>
        </p:nvSpPr>
        <p:spPr>
          <a:xfrm>
            <a:off x="1695552" y="697229"/>
            <a:ext cx="3161343" cy="1625445"/>
          </a:xfrm>
          <a:prstGeom prst="rect">
            <a:avLst/>
          </a:prstGeom>
          <a:noFill/>
        </p:spPr>
        <p:txBody>
          <a:bodyPr wrap="square" rtlCol="0">
            <a:spAutoFit/>
          </a:bodyPr>
          <a:lstStyle/>
          <a:p>
            <a:pPr algn="l"/>
            <a:endParaRPr lang="en-US" dirty="0"/>
          </a:p>
        </p:txBody>
      </p:sp>
      <p:sp>
        <p:nvSpPr>
          <p:cNvPr id="11" name="Arrow: Down 10">
            <a:extLst>
              <a:ext uri="{FF2B5EF4-FFF2-40B4-BE49-F238E27FC236}">
                <a16:creationId xmlns:a16="http://schemas.microsoft.com/office/drawing/2014/main" id="{40DC8B02-5BD5-08A4-4636-91F03BAFEF7F}"/>
              </a:ext>
            </a:extLst>
          </p:cNvPr>
          <p:cNvSpPr/>
          <p:nvPr/>
        </p:nvSpPr>
        <p:spPr>
          <a:xfrm rot="2472755">
            <a:off x="2034826" y="3395814"/>
            <a:ext cx="612000" cy="1260000"/>
          </a:xfrm>
          <a:prstGeom prst="downArrow">
            <a:avLst>
              <a:gd name="adj1" fmla="val 50000"/>
              <a:gd name="adj2" fmla="val 111802"/>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CB593945-7ABB-C3F5-230D-08D599D7D640}"/>
              </a:ext>
            </a:extLst>
          </p:cNvPr>
          <p:cNvSpPr/>
          <p:nvPr/>
        </p:nvSpPr>
        <p:spPr>
          <a:xfrm rot="19620577">
            <a:off x="4369332" y="3460912"/>
            <a:ext cx="612000" cy="1260000"/>
          </a:xfrm>
          <a:prstGeom prst="downArrow">
            <a:avLst>
              <a:gd name="adj1" fmla="val 50000"/>
              <a:gd name="adj2" fmla="val 111802"/>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E0450EC-0B7B-A700-9AC2-D75263DA4348}"/>
              </a:ext>
            </a:extLst>
          </p:cNvPr>
          <p:cNvSpPr txBox="1"/>
          <p:nvPr/>
        </p:nvSpPr>
        <p:spPr>
          <a:xfrm>
            <a:off x="5185674" y="2520712"/>
            <a:ext cx="4202817" cy="2876448"/>
          </a:xfrm>
          <a:prstGeom prst="rect">
            <a:avLst/>
          </a:prstGeom>
          <a:noFill/>
        </p:spPr>
        <p:txBody>
          <a:bodyPr wrap="square" rtlCol="0">
            <a:spAutoFit/>
          </a:bodyPr>
          <a:lstStyle/>
          <a:p>
            <a:pPr algn="l"/>
            <a:endParaRPr lang="en-US" dirty="0"/>
          </a:p>
        </p:txBody>
      </p:sp>
      <p:sp>
        <p:nvSpPr>
          <p:cNvPr id="15" name="TextBox 14">
            <a:extLst>
              <a:ext uri="{FF2B5EF4-FFF2-40B4-BE49-F238E27FC236}">
                <a16:creationId xmlns:a16="http://schemas.microsoft.com/office/drawing/2014/main" id="{D59A24E9-E470-E7C9-09CA-DEE7A6CC6D55}"/>
              </a:ext>
            </a:extLst>
          </p:cNvPr>
          <p:cNvSpPr txBox="1"/>
          <p:nvPr/>
        </p:nvSpPr>
        <p:spPr>
          <a:xfrm rot="10800000" flipV="1">
            <a:off x="1378914" y="4769166"/>
            <a:ext cx="2085383" cy="892552"/>
          </a:xfrm>
          <a:prstGeom prst="rect">
            <a:avLst/>
          </a:prstGeom>
          <a:noFill/>
        </p:spPr>
        <p:txBody>
          <a:bodyPr wrap="square" rtlCol="0">
            <a:spAutoFit/>
          </a:bodyPr>
          <a:lstStyle/>
          <a:p>
            <a:pPr algn="l"/>
            <a:r>
              <a:rPr lang="en-IN" sz="2800" dirty="0">
                <a:latin typeface="Times New Roman" panose="02020603050405020304" pitchFamily="18" charset="0"/>
                <a:cs typeface="Times New Roman" panose="02020603050405020304" pitchFamily="18" charset="0"/>
              </a:rPr>
              <a:t>AGER</a:t>
            </a:r>
          </a:p>
          <a:p>
            <a:pPr algn="l"/>
            <a:r>
              <a:rPr lang="en-IN" sz="2400" dirty="0">
                <a:latin typeface="Times New Roman" panose="02020603050405020304" pitchFamily="18" charset="0"/>
                <a:cs typeface="Times New Roman" panose="02020603050405020304" pitchFamily="18" charset="0"/>
              </a:rPr>
              <a:t>(Field)</a:t>
            </a:r>
            <a:endParaRPr lang="en-US" sz="24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8046E9E6-F738-6723-B852-2C53563DD48F}"/>
              </a:ext>
            </a:extLst>
          </p:cNvPr>
          <p:cNvSpPr txBox="1"/>
          <p:nvPr/>
        </p:nvSpPr>
        <p:spPr>
          <a:xfrm>
            <a:off x="3161236" y="4785949"/>
            <a:ext cx="1828800" cy="523220"/>
          </a:xfrm>
          <a:prstGeom prst="rect">
            <a:avLst/>
          </a:prstGeom>
          <a:noFill/>
        </p:spPr>
        <p:txBody>
          <a:bodyPr wrap="square" rtlCol="0">
            <a:spAutoFit/>
          </a:bodyPr>
          <a:lstStyle/>
          <a:p>
            <a:pPr algn="l"/>
            <a:r>
              <a:rPr lang="en-IN" sz="2800" dirty="0"/>
              <a:t>+</a:t>
            </a:r>
            <a:endParaRPr lang="en-US" sz="2800" dirty="0"/>
          </a:p>
        </p:txBody>
      </p:sp>
      <p:sp>
        <p:nvSpPr>
          <p:cNvPr id="17" name="TextBox 16">
            <a:extLst>
              <a:ext uri="{FF2B5EF4-FFF2-40B4-BE49-F238E27FC236}">
                <a16:creationId xmlns:a16="http://schemas.microsoft.com/office/drawing/2014/main" id="{2A8FB012-172C-7215-1051-EA99FB50F096}"/>
              </a:ext>
            </a:extLst>
          </p:cNvPr>
          <p:cNvSpPr txBox="1"/>
          <p:nvPr/>
        </p:nvSpPr>
        <p:spPr>
          <a:xfrm>
            <a:off x="4279178" y="4785949"/>
            <a:ext cx="2085385" cy="892552"/>
          </a:xfrm>
          <a:prstGeom prst="rect">
            <a:avLst/>
          </a:prstGeom>
          <a:noFill/>
        </p:spPr>
        <p:txBody>
          <a:bodyPr wrap="square" rtlCol="0">
            <a:spAutoFit/>
          </a:bodyPr>
          <a:lstStyle/>
          <a:p>
            <a:pPr algn="l"/>
            <a:r>
              <a:rPr lang="en-IN" sz="2800" dirty="0">
                <a:latin typeface="Times New Roman" panose="02020603050405020304" pitchFamily="18" charset="0"/>
                <a:cs typeface="Times New Roman" panose="02020603050405020304" pitchFamily="18" charset="0"/>
              </a:rPr>
              <a:t>CULTURE</a:t>
            </a:r>
            <a:r>
              <a:rPr lang="en-IN" dirty="0"/>
              <a:t> </a:t>
            </a:r>
          </a:p>
          <a:p>
            <a:pPr algn="l"/>
            <a:r>
              <a:rPr lang="en-IN" sz="2400" dirty="0">
                <a:latin typeface="Times New Roman" panose="02020603050405020304" pitchFamily="18" charset="0"/>
                <a:cs typeface="Times New Roman" panose="02020603050405020304" pitchFamily="18" charset="0"/>
              </a:rPr>
              <a:t>(Cultivation)</a:t>
            </a:r>
            <a:endParaRPr lang="en-US" sz="24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97761892-0F39-AB9E-0D20-7F9527764CBA}"/>
              </a:ext>
            </a:extLst>
          </p:cNvPr>
          <p:cNvSpPr txBox="1"/>
          <p:nvPr/>
        </p:nvSpPr>
        <p:spPr>
          <a:xfrm>
            <a:off x="6079572" y="2133193"/>
            <a:ext cx="4975281" cy="4062651"/>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cultivation and production of crops and plants, and raising of livestock for economic purposes and human needs.</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 other words “Agriculture is the science and art of farming including the work of cultivating the soil, producing crops, planting forest plants/trees, raising livestock and rearing fishes.”</a:t>
            </a:r>
          </a:p>
          <a:p>
            <a:pPr algn="l"/>
            <a:endParaRPr lang="en-US" dirty="0"/>
          </a:p>
        </p:txBody>
      </p:sp>
    </p:spTree>
    <p:extLst>
      <p:ext uri="{BB962C8B-B14F-4D97-AF65-F5344CB8AC3E}">
        <p14:creationId xmlns:p14="http://schemas.microsoft.com/office/powerpoint/2010/main" val="9492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0C7BE-A335-C8AF-449B-02ABD8FFF1ED}"/>
              </a:ext>
            </a:extLst>
          </p:cNvPr>
          <p:cNvSpPr>
            <a:spLocks noGrp="1"/>
          </p:cNvSpPr>
          <p:nvPr>
            <p:ph type="title"/>
          </p:nvPr>
        </p:nvSpPr>
        <p:spPr/>
        <p:txBody>
          <a:bodyPr/>
          <a:lstStyle/>
          <a:p>
            <a:r>
              <a:rPr lang="en-IN" dirty="0"/>
              <a:t>Status of agriculture in India </a:t>
            </a:r>
            <a:endParaRPr lang="en-US" dirty="0"/>
          </a:p>
        </p:txBody>
      </p:sp>
      <p:sp>
        <p:nvSpPr>
          <p:cNvPr id="3" name="TextBox 2">
            <a:extLst>
              <a:ext uri="{FF2B5EF4-FFF2-40B4-BE49-F238E27FC236}">
                <a16:creationId xmlns:a16="http://schemas.microsoft.com/office/drawing/2014/main" id="{6BDA6507-38A1-CF73-31F4-60A6A57AB2DA}"/>
              </a:ext>
            </a:extLst>
          </p:cNvPr>
          <p:cNvSpPr txBox="1"/>
          <p:nvPr/>
        </p:nvSpPr>
        <p:spPr>
          <a:xfrm>
            <a:off x="880171" y="2396020"/>
            <a:ext cx="5464396" cy="3785652"/>
          </a:xfrm>
          <a:prstGeom prst="rect">
            <a:avLst/>
          </a:prstGeom>
          <a:noFill/>
        </p:spPr>
        <p:txBody>
          <a:bodyPr wrap="square" rtlCol="0">
            <a:spAutoFit/>
          </a:bodyPr>
          <a:lstStyle/>
          <a:p>
            <a:pPr marL="342900" indent="-342900" algn="just">
              <a:buFont typeface="+mj-lt"/>
              <a:buAutoNum type="arabicPeriod"/>
            </a:pPr>
            <a:r>
              <a:rPr lang="en-IN" sz="2000" dirty="0">
                <a:latin typeface="Times New Roman" panose="02020603050405020304" pitchFamily="18" charset="0"/>
                <a:cs typeface="Times New Roman" panose="02020603050405020304" pitchFamily="18" charset="0"/>
              </a:rPr>
              <a:t>India is an agricultural country</a:t>
            </a:r>
          </a:p>
          <a:p>
            <a:pPr marL="342900" indent="-342900" algn="just">
              <a:buFont typeface="+mj-lt"/>
              <a:buAutoNum type="arabicPeriod"/>
            </a:pPr>
            <a:r>
              <a:rPr lang="en-IN" sz="2000" dirty="0">
                <a:latin typeface="Times New Roman" panose="02020603050405020304" pitchFamily="18" charset="0"/>
                <a:cs typeface="Times New Roman" panose="02020603050405020304" pitchFamily="18" charset="0"/>
              </a:rPr>
              <a:t>70-75% of population depends on agriculture. One-third of India’s National income comes from agriculture.</a:t>
            </a:r>
          </a:p>
          <a:p>
            <a:pPr marL="342900" indent="-342900" algn="just">
              <a:buFont typeface="+mj-lt"/>
              <a:buAutoNum type="arabicPeriod"/>
            </a:pPr>
            <a:r>
              <a:rPr lang="en-IN" sz="2000" dirty="0">
                <a:latin typeface="Times New Roman" panose="02020603050405020304" pitchFamily="18" charset="0"/>
                <a:cs typeface="Times New Roman" panose="02020603050405020304" pitchFamily="18" charset="0"/>
              </a:rPr>
              <a:t>Due to Green Revolution in agricultural field, now country is self-sufficient in food- grains</a:t>
            </a:r>
          </a:p>
          <a:p>
            <a:pPr marL="342900" indent="-342900" algn="just">
              <a:buFont typeface="+mj-lt"/>
              <a:buAutoNum type="arabicPeriod"/>
            </a:pPr>
            <a:r>
              <a:rPr lang="en-IN" sz="2000" dirty="0">
                <a:latin typeface="Times New Roman" panose="02020603050405020304" pitchFamily="18" charset="0"/>
                <a:cs typeface="Times New Roman" panose="02020603050405020304" pitchFamily="18" charset="0"/>
              </a:rPr>
              <a:t>Now India export surplus food- grains and some other agricultural products to other countries.</a:t>
            </a:r>
          </a:p>
          <a:p>
            <a:pPr marL="342900" indent="-342900" algn="just">
              <a:buFont typeface="+mj-lt"/>
              <a:buAutoNum type="arabicPeriod"/>
            </a:pPr>
            <a:r>
              <a:rPr lang="en-IN" sz="2000" dirty="0">
                <a:latin typeface="Times New Roman" panose="02020603050405020304" pitchFamily="18" charset="0"/>
                <a:cs typeface="Times New Roman" panose="02020603050405020304" pitchFamily="18" charset="0"/>
              </a:rPr>
              <a:t>Ranks 1</a:t>
            </a:r>
            <a:r>
              <a:rPr lang="en-IN" sz="2000" baseline="30000" dirty="0">
                <a:latin typeface="Times New Roman" panose="02020603050405020304" pitchFamily="18" charset="0"/>
                <a:cs typeface="Times New Roman" panose="02020603050405020304" pitchFamily="18" charset="0"/>
              </a:rPr>
              <a:t>st</a:t>
            </a:r>
            <a:r>
              <a:rPr lang="en-IN" sz="2000" dirty="0">
                <a:latin typeface="Times New Roman" panose="02020603050405020304" pitchFamily="18" charset="0"/>
                <a:cs typeface="Times New Roman" panose="02020603050405020304" pitchFamily="18" charset="0"/>
              </a:rPr>
              <a:t> in the production of tea and groundnuts.</a:t>
            </a:r>
          </a:p>
          <a:p>
            <a:pPr marL="342900" indent="-342900" algn="just">
              <a:buFont typeface="+mj-lt"/>
              <a:buAutoNum type="arabicPeriod"/>
            </a:pPr>
            <a:r>
              <a:rPr lang="en-IN" sz="2000" dirty="0">
                <a:latin typeface="Times New Roman" panose="02020603050405020304" pitchFamily="18" charset="0"/>
                <a:cs typeface="Times New Roman" panose="02020603050405020304" pitchFamily="18" charset="0"/>
              </a:rPr>
              <a:t>Ranks 2</a:t>
            </a:r>
            <a:r>
              <a:rPr lang="en-IN" sz="2000" baseline="30000" dirty="0">
                <a:latin typeface="Times New Roman" panose="02020603050405020304" pitchFamily="18" charset="0"/>
                <a:cs typeface="Times New Roman" panose="02020603050405020304" pitchFamily="18" charset="0"/>
              </a:rPr>
              <a:t>nd</a:t>
            </a:r>
            <a:r>
              <a:rPr lang="en-IN" sz="2000" dirty="0">
                <a:latin typeface="Times New Roman" panose="02020603050405020304" pitchFamily="18" charset="0"/>
                <a:cs typeface="Times New Roman" panose="02020603050405020304" pitchFamily="18" charset="0"/>
              </a:rPr>
              <a:t> in the production of rice, </a:t>
            </a:r>
            <a:r>
              <a:rPr lang="en-IN" sz="2000" dirty="0" err="1">
                <a:latin typeface="Times New Roman" panose="02020603050405020304" pitchFamily="18" charset="0"/>
                <a:cs typeface="Times New Roman" panose="02020603050405020304" pitchFamily="18" charset="0"/>
              </a:rPr>
              <a:t>sugarcane,jute</a:t>
            </a:r>
            <a:r>
              <a:rPr lang="en-IN" sz="2000" dirty="0">
                <a:latin typeface="Times New Roman" panose="02020603050405020304" pitchFamily="18" charset="0"/>
                <a:cs typeface="Times New Roman" panose="02020603050405020304" pitchFamily="18" charset="0"/>
              </a:rPr>
              <a:t> and oil seeds</a:t>
            </a:r>
            <a:endParaRPr lang="en-US" sz="2000"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DDFF4509-5D74-22C4-6D90-7EBB66341485}"/>
              </a:ext>
            </a:extLst>
          </p:cNvPr>
          <p:cNvPicPr>
            <a:picLocks noChangeAspect="1"/>
          </p:cNvPicPr>
          <p:nvPr/>
        </p:nvPicPr>
        <p:blipFill>
          <a:blip r:embed="rId2"/>
          <a:stretch>
            <a:fillRect/>
          </a:stretch>
        </p:blipFill>
        <p:spPr>
          <a:xfrm>
            <a:off x="6551419" y="2039922"/>
            <a:ext cx="5190726" cy="387678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634911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84AD4-AC84-4947-8087-770718EACE7C}"/>
              </a:ext>
            </a:extLst>
          </p:cNvPr>
          <p:cNvSpPr>
            <a:spLocks noGrp="1"/>
          </p:cNvSpPr>
          <p:nvPr>
            <p:ph type="title"/>
          </p:nvPr>
        </p:nvSpPr>
        <p:spPr/>
        <p:txBody>
          <a:bodyPr/>
          <a:lstStyle/>
          <a:p>
            <a:r>
              <a:rPr lang="en-GB"/>
              <a:t>History of indian agriculture </a:t>
            </a:r>
            <a:endParaRPr lang="en-US"/>
          </a:p>
        </p:txBody>
      </p:sp>
      <p:sp>
        <p:nvSpPr>
          <p:cNvPr id="3" name="Content Placeholder 2">
            <a:extLst>
              <a:ext uri="{FF2B5EF4-FFF2-40B4-BE49-F238E27FC236}">
                <a16:creationId xmlns:a16="http://schemas.microsoft.com/office/drawing/2014/main" id="{C03B7A6F-4F9F-8D44-9EA8-158EB730C4BF}"/>
              </a:ext>
            </a:extLst>
          </p:cNvPr>
          <p:cNvSpPr>
            <a:spLocks noGrp="1"/>
          </p:cNvSpPr>
          <p:nvPr>
            <p:ph idx="1"/>
          </p:nvPr>
        </p:nvSpPr>
        <p:spPr>
          <a:xfrm>
            <a:off x="1023719" y="1979059"/>
            <a:ext cx="5883180" cy="3485337"/>
          </a:xfrm>
        </p:spPr>
        <p:txBody>
          <a:bodyPr>
            <a:normAutofit fontScale="92500" lnSpcReduction="10000"/>
          </a:bodyPr>
          <a:lstStyle/>
          <a:p>
            <a:pPr algn="just"/>
            <a:r>
              <a:rPr lang="en-US" sz="2400" dirty="0">
                <a:latin typeface="Times New Roman" panose="02020603050405020304" pitchFamily="18" charset="0"/>
                <a:cs typeface="Times New Roman" panose="02020603050405020304" pitchFamily="18" charset="0"/>
              </a:rPr>
              <a:t>Indian agriculture began by 9000 BCE on north-west India with the early cultivation of plants, and domestication of crops and animals. Indian subcontinent agriculture was the largest producer of wheat and grain. They settled life soon followed with implements and techniques being developed for agriculture. Double monsoons led to two harvests being reaped in one year.</a:t>
            </a:r>
          </a:p>
        </p:txBody>
      </p:sp>
      <p:pic>
        <p:nvPicPr>
          <p:cNvPr id="4" name="Picture 4">
            <a:extLst>
              <a:ext uri="{FF2B5EF4-FFF2-40B4-BE49-F238E27FC236}">
                <a16:creationId xmlns:a16="http://schemas.microsoft.com/office/drawing/2014/main" id="{1BE686E5-E869-42FF-79D3-D2D6EC905185}"/>
              </a:ext>
            </a:extLst>
          </p:cNvPr>
          <p:cNvPicPr>
            <a:picLocks noChangeAspect="1"/>
          </p:cNvPicPr>
          <p:nvPr/>
        </p:nvPicPr>
        <p:blipFill>
          <a:blip r:embed="rId2"/>
          <a:stretch>
            <a:fillRect/>
          </a:stretch>
        </p:blipFill>
        <p:spPr>
          <a:xfrm>
            <a:off x="7163613" y="2218478"/>
            <a:ext cx="4773655" cy="270564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62866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969F9-883A-DC4E-874A-C0CE0A473C81}"/>
              </a:ext>
            </a:extLst>
          </p:cNvPr>
          <p:cNvSpPr>
            <a:spLocks noGrp="1"/>
          </p:cNvSpPr>
          <p:nvPr>
            <p:ph type="title" idx="4294967295"/>
          </p:nvPr>
        </p:nvSpPr>
        <p:spPr>
          <a:xfrm>
            <a:off x="497219" y="377002"/>
            <a:ext cx="9604375" cy="1049337"/>
          </a:xfrm>
        </p:spPr>
        <p:txBody>
          <a:bodyPr/>
          <a:lstStyle/>
          <a:p>
            <a:r>
              <a:rPr lang="en-GB" u="sng" dirty="0">
                <a:latin typeface="Times New Roman" panose="02020603050405020304" pitchFamily="18" charset="0"/>
                <a:cs typeface="Times New Roman" panose="02020603050405020304" pitchFamily="18" charset="0"/>
              </a:rPr>
              <a:t>Standard </a:t>
            </a:r>
            <a:r>
              <a:rPr lang="en-IN" u="sng" dirty="0">
                <a:latin typeface="Times New Roman" panose="02020603050405020304" pitchFamily="18" charset="0"/>
                <a:cs typeface="Times New Roman" panose="02020603050405020304" pitchFamily="18" charset="0"/>
              </a:rPr>
              <a:t>process:-</a:t>
            </a:r>
            <a:endParaRPr lang="en-US" u="sng"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83058F21-BFFD-E4AF-521F-5CE6D60E2EED}"/>
              </a:ext>
            </a:extLst>
          </p:cNvPr>
          <p:cNvPicPr>
            <a:picLocks noChangeAspect="1"/>
          </p:cNvPicPr>
          <p:nvPr/>
        </p:nvPicPr>
        <p:blipFill>
          <a:blip r:embed="rId2"/>
          <a:stretch>
            <a:fillRect/>
          </a:stretch>
        </p:blipFill>
        <p:spPr>
          <a:xfrm>
            <a:off x="497219" y="1140554"/>
            <a:ext cx="1960675" cy="1463587"/>
          </a:xfrm>
          <a:prstGeom prst="rect">
            <a:avLst/>
          </a:prstGeom>
          <a:ln w="88900" cap="sq" cmpd="thickThin">
            <a:solidFill>
              <a:srgbClr val="000000"/>
            </a:solidFill>
            <a:prstDash val="solid"/>
            <a:miter lim="800000"/>
          </a:ln>
          <a:effectLst>
            <a:innerShdw blurRad="76200">
              <a:srgbClr val="000000"/>
            </a:innerShdw>
          </a:effectLst>
        </p:spPr>
      </p:pic>
      <p:pic>
        <p:nvPicPr>
          <p:cNvPr id="5" name="Picture 5">
            <a:extLst>
              <a:ext uri="{FF2B5EF4-FFF2-40B4-BE49-F238E27FC236}">
                <a16:creationId xmlns:a16="http://schemas.microsoft.com/office/drawing/2014/main" id="{815BBFAA-3C9D-BD23-17B1-9CC74C59A06A}"/>
              </a:ext>
            </a:extLst>
          </p:cNvPr>
          <p:cNvPicPr>
            <a:picLocks noChangeAspect="1"/>
          </p:cNvPicPr>
          <p:nvPr/>
        </p:nvPicPr>
        <p:blipFill>
          <a:blip r:embed="rId3"/>
          <a:stretch>
            <a:fillRect/>
          </a:stretch>
        </p:blipFill>
        <p:spPr>
          <a:xfrm>
            <a:off x="3248586" y="1140554"/>
            <a:ext cx="2001980" cy="1501485"/>
          </a:xfrm>
          <a:prstGeom prst="rect">
            <a:avLst/>
          </a:prstGeom>
          <a:ln w="88900" cap="sq" cmpd="thickThin">
            <a:solidFill>
              <a:srgbClr val="000000"/>
            </a:solidFill>
            <a:prstDash val="solid"/>
            <a:miter lim="800000"/>
          </a:ln>
          <a:effectLst>
            <a:innerShdw blurRad="76200">
              <a:srgbClr val="000000"/>
            </a:innerShdw>
          </a:effectLst>
        </p:spPr>
      </p:pic>
      <p:pic>
        <p:nvPicPr>
          <p:cNvPr id="6" name="Picture 6">
            <a:extLst>
              <a:ext uri="{FF2B5EF4-FFF2-40B4-BE49-F238E27FC236}">
                <a16:creationId xmlns:a16="http://schemas.microsoft.com/office/drawing/2014/main" id="{903BDCA4-8F8F-C888-BF48-B74DE541C531}"/>
              </a:ext>
            </a:extLst>
          </p:cNvPr>
          <p:cNvPicPr>
            <a:picLocks noChangeAspect="1"/>
          </p:cNvPicPr>
          <p:nvPr/>
        </p:nvPicPr>
        <p:blipFill>
          <a:blip r:embed="rId4"/>
          <a:stretch>
            <a:fillRect/>
          </a:stretch>
        </p:blipFill>
        <p:spPr>
          <a:xfrm>
            <a:off x="9139275" y="1004873"/>
            <a:ext cx="2639530" cy="1589582"/>
          </a:xfrm>
          <a:prstGeom prst="rect">
            <a:avLst/>
          </a:prstGeom>
          <a:ln w="88900" cap="sq" cmpd="thickThin">
            <a:solidFill>
              <a:srgbClr val="000000"/>
            </a:solidFill>
            <a:prstDash val="solid"/>
            <a:miter lim="800000"/>
          </a:ln>
          <a:effectLst>
            <a:innerShdw blurRad="76200">
              <a:srgbClr val="000000"/>
            </a:innerShdw>
          </a:effectLst>
        </p:spPr>
      </p:pic>
      <p:pic>
        <p:nvPicPr>
          <p:cNvPr id="7" name="Picture 7">
            <a:extLst>
              <a:ext uri="{FF2B5EF4-FFF2-40B4-BE49-F238E27FC236}">
                <a16:creationId xmlns:a16="http://schemas.microsoft.com/office/drawing/2014/main" id="{86AABABF-CB48-6593-4852-F021F6B7932B}"/>
              </a:ext>
            </a:extLst>
          </p:cNvPr>
          <p:cNvPicPr>
            <a:picLocks noChangeAspect="1"/>
          </p:cNvPicPr>
          <p:nvPr/>
        </p:nvPicPr>
        <p:blipFill>
          <a:blip r:embed="rId5"/>
          <a:stretch>
            <a:fillRect/>
          </a:stretch>
        </p:blipFill>
        <p:spPr>
          <a:xfrm>
            <a:off x="6096000" y="1119304"/>
            <a:ext cx="2120498" cy="1412097"/>
          </a:xfrm>
          <a:prstGeom prst="rect">
            <a:avLst/>
          </a:prstGeom>
          <a:ln w="88900" cap="sq" cmpd="thickThin">
            <a:solidFill>
              <a:srgbClr val="000000"/>
            </a:solidFill>
            <a:prstDash val="solid"/>
            <a:miter lim="800000"/>
          </a:ln>
          <a:effectLst>
            <a:innerShdw blurRad="76200">
              <a:srgbClr val="000000"/>
            </a:innerShdw>
          </a:effectLst>
        </p:spPr>
      </p:pic>
      <p:pic>
        <p:nvPicPr>
          <p:cNvPr id="9" name="Picture 9">
            <a:extLst>
              <a:ext uri="{FF2B5EF4-FFF2-40B4-BE49-F238E27FC236}">
                <a16:creationId xmlns:a16="http://schemas.microsoft.com/office/drawing/2014/main" id="{96D066AA-FCBD-2F5A-009B-257960D4714C}"/>
              </a:ext>
            </a:extLst>
          </p:cNvPr>
          <p:cNvPicPr>
            <a:picLocks noChangeAspect="1"/>
          </p:cNvPicPr>
          <p:nvPr/>
        </p:nvPicPr>
        <p:blipFill>
          <a:blip r:embed="rId6"/>
          <a:stretch>
            <a:fillRect/>
          </a:stretch>
        </p:blipFill>
        <p:spPr>
          <a:xfrm>
            <a:off x="9483440" y="4058186"/>
            <a:ext cx="2254444" cy="1501486"/>
          </a:xfrm>
          <a:prstGeom prst="rect">
            <a:avLst/>
          </a:prstGeom>
          <a:ln w="88900" cap="sq" cmpd="thickThin">
            <a:solidFill>
              <a:srgbClr val="000000"/>
            </a:solidFill>
            <a:prstDash val="solid"/>
            <a:miter lim="800000"/>
          </a:ln>
          <a:effectLst>
            <a:innerShdw blurRad="76200">
              <a:srgbClr val="000000"/>
            </a:innerShdw>
          </a:effectLst>
        </p:spPr>
      </p:pic>
      <p:pic>
        <p:nvPicPr>
          <p:cNvPr id="10" name="Picture 10">
            <a:extLst>
              <a:ext uri="{FF2B5EF4-FFF2-40B4-BE49-F238E27FC236}">
                <a16:creationId xmlns:a16="http://schemas.microsoft.com/office/drawing/2014/main" id="{6A1DCEC5-2B0A-4C1B-057D-D388CC0B296F}"/>
              </a:ext>
            </a:extLst>
          </p:cNvPr>
          <p:cNvPicPr>
            <a:picLocks noChangeAspect="1"/>
          </p:cNvPicPr>
          <p:nvPr/>
        </p:nvPicPr>
        <p:blipFill>
          <a:blip r:embed="rId7"/>
          <a:stretch>
            <a:fillRect/>
          </a:stretch>
        </p:blipFill>
        <p:spPr>
          <a:xfrm>
            <a:off x="6486579" y="4067344"/>
            <a:ext cx="1989771" cy="1492328"/>
          </a:xfrm>
          <a:prstGeom prst="rect">
            <a:avLst/>
          </a:prstGeom>
          <a:ln w="88900" cap="sq" cmpd="thickThin">
            <a:solidFill>
              <a:srgbClr val="000000"/>
            </a:solidFill>
            <a:prstDash val="solid"/>
            <a:miter lim="800000"/>
          </a:ln>
          <a:effectLst>
            <a:innerShdw blurRad="76200">
              <a:srgbClr val="000000"/>
            </a:innerShdw>
          </a:effectLst>
        </p:spPr>
      </p:pic>
      <p:pic>
        <p:nvPicPr>
          <p:cNvPr id="11" name="Picture 11">
            <a:extLst>
              <a:ext uri="{FF2B5EF4-FFF2-40B4-BE49-F238E27FC236}">
                <a16:creationId xmlns:a16="http://schemas.microsoft.com/office/drawing/2014/main" id="{9011AE5C-4B1F-D022-172C-C8BB2A557E59}"/>
              </a:ext>
            </a:extLst>
          </p:cNvPr>
          <p:cNvPicPr>
            <a:picLocks noChangeAspect="1"/>
          </p:cNvPicPr>
          <p:nvPr/>
        </p:nvPicPr>
        <p:blipFill>
          <a:blip r:embed="rId8"/>
          <a:stretch>
            <a:fillRect/>
          </a:stretch>
        </p:blipFill>
        <p:spPr>
          <a:xfrm>
            <a:off x="3443801" y="4097515"/>
            <a:ext cx="2195379" cy="1462157"/>
          </a:xfrm>
          <a:prstGeom prst="rect">
            <a:avLst/>
          </a:prstGeom>
          <a:ln w="88900" cap="sq" cmpd="thickThin">
            <a:solidFill>
              <a:srgbClr val="000000"/>
            </a:solidFill>
            <a:prstDash val="solid"/>
            <a:miter lim="800000"/>
          </a:ln>
          <a:effectLst>
            <a:innerShdw blurRad="76200">
              <a:srgbClr val="000000"/>
            </a:innerShdw>
          </a:effectLst>
        </p:spPr>
      </p:pic>
      <p:pic>
        <p:nvPicPr>
          <p:cNvPr id="12" name="Picture 12">
            <a:extLst>
              <a:ext uri="{FF2B5EF4-FFF2-40B4-BE49-F238E27FC236}">
                <a16:creationId xmlns:a16="http://schemas.microsoft.com/office/drawing/2014/main" id="{015B9CC2-632B-13D5-972D-70D274825B9F}"/>
              </a:ext>
            </a:extLst>
          </p:cNvPr>
          <p:cNvPicPr>
            <a:picLocks noChangeAspect="1"/>
          </p:cNvPicPr>
          <p:nvPr/>
        </p:nvPicPr>
        <p:blipFill>
          <a:blip r:embed="rId9"/>
          <a:stretch>
            <a:fillRect/>
          </a:stretch>
        </p:blipFill>
        <p:spPr>
          <a:xfrm>
            <a:off x="422293" y="4058186"/>
            <a:ext cx="2203654" cy="1469104"/>
          </a:xfrm>
          <a:prstGeom prst="rect">
            <a:avLst/>
          </a:prstGeom>
          <a:ln w="88900" cap="sq" cmpd="thickThin">
            <a:solidFill>
              <a:srgbClr val="000000"/>
            </a:solidFill>
            <a:prstDash val="solid"/>
            <a:miter lim="800000"/>
          </a:ln>
          <a:effectLst>
            <a:innerShdw blurRad="76200">
              <a:srgbClr val="000000"/>
            </a:innerShdw>
          </a:effectLst>
        </p:spPr>
      </p:pic>
      <p:sp>
        <p:nvSpPr>
          <p:cNvPr id="13" name="Arrow: Right 12">
            <a:extLst>
              <a:ext uri="{FF2B5EF4-FFF2-40B4-BE49-F238E27FC236}">
                <a16:creationId xmlns:a16="http://schemas.microsoft.com/office/drawing/2014/main" id="{4E665654-7A77-20F1-2746-4B982A791F9A}"/>
              </a:ext>
            </a:extLst>
          </p:cNvPr>
          <p:cNvSpPr/>
          <p:nvPr/>
        </p:nvSpPr>
        <p:spPr>
          <a:xfrm>
            <a:off x="2528586" y="1711296"/>
            <a:ext cx="720000" cy="360000"/>
          </a:xfrm>
          <a:prstGeom prst="rightArrow">
            <a:avLst>
              <a:gd name="adj1" fmla="val 50000"/>
              <a:gd name="adj2" fmla="val 8624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A6553026-C348-9B93-4D10-AFEDB6875579}"/>
              </a:ext>
            </a:extLst>
          </p:cNvPr>
          <p:cNvSpPr/>
          <p:nvPr/>
        </p:nvSpPr>
        <p:spPr>
          <a:xfrm>
            <a:off x="5250566" y="1774412"/>
            <a:ext cx="720000" cy="360000"/>
          </a:xfrm>
          <a:prstGeom prst="rightArrow">
            <a:avLst>
              <a:gd name="adj1" fmla="val 50000"/>
              <a:gd name="adj2" fmla="val 8624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843CC04C-FCFA-1398-AE0A-061DA7D5E46D}"/>
              </a:ext>
            </a:extLst>
          </p:cNvPr>
          <p:cNvSpPr/>
          <p:nvPr/>
        </p:nvSpPr>
        <p:spPr>
          <a:xfrm>
            <a:off x="10282399" y="3169146"/>
            <a:ext cx="522579" cy="75679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Arrow: Left 18">
            <a:extLst>
              <a:ext uri="{FF2B5EF4-FFF2-40B4-BE49-F238E27FC236}">
                <a16:creationId xmlns:a16="http://schemas.microsoft.com/office/drawing/2014/main" id="{224025ED-F815-9AAF-78E1-1C6EB9A918A2}"/>
              </a:ext>
            </a:extLst>
          </p:cNvPr>
          <p:cNvSpPr/>
          <p:nvPr/>
        </p:nvSpPr>
        <p:spPr>
          <a:xfrm>
            <a:off x="5692927" y="4633508"/>
            <a:ext cx="720000" cy="3600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Arrow: Left 20">
            <a:extLst>
              <a:ext uri="{FF2B5EF4-FFF2-40B4-BE49-F238E27FC236}">
                <a16:creationId xmlns:a16="http://schemas.microsoft.com/office/drawing/2014/main" id="{1097A078-9152-9BB9-E3D0-19E1DC9D96A9}"/>
              </a:ext>
            </a:extLst>
          </p:cNvPr>
          <p:cNvSpPr/>
          <p:nvPr/>
        </p:nvSpPr>
        <p:spPr>
          <a:xfrm>
            <a:off x="2650149" y="4633508"/>
            <a:ext cx="720000" cy="3600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Arrow: Left 24">
            <a:extLst>
              <a:ext uri="{FF2B5EF4-FFF2-40B4-BE49-F238E27FC236}">
                <a16:creationId xmlns:a16="http://schemas.microsoft.com/office/drawing/2014/main" id="{6CEE1FB0-473F-EE66-62C2-028EB2440DCE}"/>
              </a:ext>
            </a:extLst>
          </p:cNvPr>
          <p:cNvSpPr/>
          <p:nvPr/>
        </p:nvSpPr>
        <p:spPr>
          <a:xfrm>
            <a:off x="8619895" y="4633508"/>
            <a:ext cx="720000" cy="3600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C7286A6F-14D5-C2F8-9B06-AE1B629DB155}"/>
              </a:ext>
            </a:extLst>
          </p:cNvPr>
          <p:cNvSpPr txBox="1"/>
          <p:nvPr/>
        </p:nvSpPr>
        <p:spPr>
          <a:xfrm>
            <a:off x="497219" y="2799814"/>
            <a:ext cx="2322673" cy="400110"/>
          </a:xfrm>
          <a:prstGeom prst="rect">
            <a:avLst/>
          </a:prstGeom>
          <a:noFill/>
        </p:spPr>
        <p:txBody>
          <a:bodyPr wrap="square" rtlCol="0">
            <a:spAutoFit/>
          </a:bodyPr>
          <a:lstStyle/>
          <a:p>
            <a:pPr algn="l"/>
            <a:r>
              <a:rPr lang="en-IN" sz="2000" dirty="0">
                <a:latin typeface="Times New Roman" panose="02020603050405020304" pitchFamily="18" charset="0"/>
                <a:cs typeface="Times New Roman" panose="02020603050405020304" pitchFamily="18" charset="0"/>
              </a:rPr>
              <a:t>Preparation of Soil</a:t>
            </a:r>
            <a:endParaRPr lang="en-US" sz="200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1F59154B-478E-93BD-337F-1A589BF929AE}"/>
              </a:ext>
            </a:extLst>
          </p:cNvPr>
          <p:cNvSpPr txBox="1"/>
          <p:nvPr/>
        </p:nvSpPr>
        <p:spPr>
          <a:xfrm rot="10800000" flipV="1">
            <a:off x="3654089" y="2782027"/>
            <a:ext cx="1815353" cy="400110"/>
          </a:xfrm>
          <a:prstGeom prst="rect">
            <a:avLst/>
          </a:prstGeom>
          <a:noFill/>
        </p:spPr>
        <p:txBody>
          <a:bodyPr wrap="square" rtlCol="0">
            <a:spAutoFit/>
          </a:bodyPr>
          <a:lstStyle/>
          <a:p>
            <a:pPr algn="l"/>
            <a:r>
              <a:rPr lang="en-IN" sz="2000" dirty="0">
                <a:latin typeface="Times New Roman" panose="02020603050405020304" pitchFamily="18" charset="0"/>
                <a:cs typeface="Times New Roman" panose="02020603050405020304" pitchFamily="18" charset="0"/>
              </a:rPr>
              <a:t>Sowing</a:t>
            </a:r>
            <a:endParaRPr lang="en-US" sz="200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71A2A9A6-80F7-C722-68F8-A155185916DB}"/>
              </a:ext>
            </a:extLst>
          </p:cNvPr>
          <p:cNvSpPr txBox="1"/>
          <p:nvPr/>
        </p:nvSpPr>
        <p:spPr>
          <a:xfrm>
            <a:off x="9483440" y="2717612"/>
            <a:ext cx="2176250" cy="400110"/>
          </a:xfrm>
          <a:prstGeom prst="rect">
            <a:avLst/>
          </a:prstGeom>
          <a:noFill/>
        </p:spPr>
        <p:txBody>
          <a:bodyPr wrap="square" rtlCol="0">
            <a:spAutoFit/>
          </a:bodyPr>
          <a:lstStyle/>
          <a:p>
            <a:pPr algn="l"/>
            <a:r>
              <a:rPr lang="en-IN" sz="2000" dirty="0">
                <a:latin typeface="Times New Roman" panose="02020603050405020304" pitchFamily="18" charset="0"/>
                <a:cs typeface="Times New Roman" panose="02020603050405020304" pitchFamily="18" charset="0"/>
              </a:rPr>
              <a:t>Adding Fertilizers</a:t>
            </a:r>
            <a:endParaRPr lang="en-US" sz="20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03BC5E79-96EB-89E8-2CF0-2B2691254595}"/>
              </a:ext>
            </a:extLst>
          </p:cNvPr>
          <p:cNvSpPr txBox="1"/>
          <p:nvPr/>
        </p:nvSpPr>
        <p:spPr>
          <a:xfrm>
            <a:off x="6655112" y="2657129"/>
            <a:ext cx="1828800" cy="400110"/>
          </a:xfrm>
          <a:prstGeom prst="rect">
            <a:avLst/>
          </a:prstGeom>
          <a:noFill/>
        </p:spPr>
        <p:txBody>
          <a:bodyPr wrap="square" rtlCol="0">
            <a:spAutoFit/>
          </a:bodyPr>
          <a:lstStyle/>
          <a:p>
            <a:pPr algn="l"/>
            <a:r>
              <a:rPr lang="en-IN" sz="2000" dirty="0">
                <a:latin typeface="Times New Roman" panose="02020603050405020304" pitchFamily="18" charset="0"/>
                <a:cs typeface="Times New Roman" panose="02020603050405020304" pitchFamily="18" charset="0"/>
              </a:rPr>
              <a:t>Irrigation</a:t>
            </a:r>
            <a:r>
              <a:rPr lang="en-IN" dirty="0"/>
              <a:t> </a:t>
            </a:r>
            <a:endParaRPr lang="en-US" dirty="0"/>
          </a:p>
        </p:txBody>
      </p:sp>
      <p:sp>
        <p:nvSpPr>
          <p:cNvPr id="30" name="TextBox 29">
            <a:extLst>
              <a:ext uri="{FF2B5EF4-FFF2-40B4-BE49-F238E27FC236}">
                <a16:creationId xmlns:a16="http://schemas.microsoft.com/office/drawing/2014/main" id="{A78D2CCF-26FE-C81E-FC65-DC3FBFB0BA27}"/>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31" name="TextBox 30">
            <a:extLst>
              <a:ext uri="{FF2B5EF4-FFF2-40B4-BE49-F238E27FC236}">
                <a16:creationId xmlns:a16="http://schemas.microsoft.com/office/drawing/2014/main" id="{402E2B16-156F-6BCA-7A44-26D3FA3C9D49}"/>
              </a:ext>
            </a:extLst>
          </p:cNvPr>
          <p:cNvSpPr txBox="1"/>
          <p:nvPr/>
        </p:nvSpPr>
        <p:spPr>
          <a:xfrm>
            <a:off x="10101594" y="5691915"/>
            <a:ext cx="1828800" cy="400110"/>
          </a:xfrm>
          <a:prstGeom prst="rect">
            <a:avLst/>
          </a:prstGeom>
          <a:noFill/>
        </p:spPr>
        <p:txBody>
          <a:bodyPr wrap="square" rtlCol="0">
            <a:spAutoFit/>
          </a:bodyPr>
          <a:lstStyle/>
          <a:p>
            <a:pPr algn="l"/>
            <a:r>
              <a:rPr lang="en-IN" sz="2000" dirty="0">
                <a:latin typeface="Times New Roman" panose="02020603050405020304" pitchFamily="18" charset="0"/>
                <a:cs typeface="Times New Roman" panose="02020603050405020304" pitchFamily="18" charset="0"/>
              </a:rPr>
              <a:t>Weeding</a:t>
            </a:r>
            <a:endParaRPr lang="en-US" sz="2000"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69EF6562-6429-EA6F-DB7D-70C4323F637E}"/>
              </a:ext>
            </a:extLst>
          </p:cNvPr>
          <p:cNvSpPr txBox="1"/>
          <p:nvPr/>
        </p:nvSpPr>
        <p:spPr>
          <a:xfrm>
            <a:off x="6952130" y="5644097"/>
            <a:ext cx="1828800" cy="400110"/>
          </a:xfrm>
          <a:prstGeom prst="rect">
            <a:avLst/>
          </a:prstGeom>
          <a:noFill/>
        </p:spPr>
        <p:txBody>
          <a:bodyPr wrap="square" rtlCol="0">
            <a:spAutoFit/>
          </a:bodyPr>
          <a:lstStyle/>
          <a:p>
            <a:pPr algn="l"/>
            <a:r>
              <a:rPr lang="en-IN" sz="2000" dirty="0">
                <a:latin typeface="Times New Roman" panose="02020603050405020304" pitchFamily="18" charset="0"/>
                <a:cs typeface="Times New Roman" panose="02020603050405020304" pitchFamily="18" charset="0"/>
              </a:rPr>
              <a:t>Harvesting</a:t>
            </a:r>
            <a:r>
              <a:rPr lang="en-IN" dirty="0"/>
              <a:t> </a:t>
            </a:r>
            <a:endParaRPr lang="en-US" dirty="0"/>
          </a:p>
        </p:txBody>
      </p:sp>
      <p:sp>
        <p:nvSpPr>
          <p:cNvPr id="33" name="TextBox 32">
            <a:extLst>
              <a:ext uri="{FF2B5EF4-FFF2-40B4-BE49-F238E27FC236}">
                <a16:creationId xmlns:a16="http://schemas.microsoft.com/office/drawing/2014/main" id="{05BB0FE1-6168-FE38-1720-C5884F91076B}"/>
              </a:ext>
            </a:extLst>
          </p:cNvPr>
          <p:cNvSpPr txBox="1"/>
          <p:nvPr/>
        </p:nvSpPr>
        <p:spPr>
          <a:xfrm>
            <a:off x="3981552" y="5641123"/>
            <a:ext cx="1828800" cy="400110"/>
          </a:xfrm>
          <a:prstGeom prst="rect">
            <a:avLst/>
          </a:prstGeom>
          <a:noFill/>
        </p:spPr>
        <p:txBody>
          <a:bodyPr wrap="square" rtlCol="0">
            <a:spAutoFit/>
          </a:bodyPr>
          <a:lstStyle/>
          <a:p>
            <a:pPr algn="l"/>
            <a:r>
              <a:rPr lang="en-IN" sz="2000" dirty="0">
                <a:latin typeface="Times New Roman" panose="02020603050405020304" pitchFamily="18" charset="0"/>
                <a:cs typeface="Times New Roman" panose="02020603050405020304" pitchFamily="18" charset="0"/>
              </a:rPr>
              <a:t>Threshing</a:t>
            </a:r>
            <a:r>
              <a:rPr lang="en-IN" dirty="0"/>
              <a:t> </a:t>
            </a:r>
            <a:endParaRPr lang="en-US" dirty="0"/>
          </a:p>
        </p:txBody>
      </p:sp>
      <p:sp>
        <p:nvSpPr>
          <p:cNvPr id="34" name="TextBox 33">
            <a:extLst>
              <a:ext uri="{FF2B5EF4-FFF2-40B4-BE49-F238E27FC236}">
                <a16:creationId xmlns:a16="http://schemas.microsoft.com/office/drawing/2014/main" id="{73E3A6D7-6D55-B866-EB3F-29ED752A5851}"/>
              </a:ext>
            </a:extLst>
          </p:cNvPr>
          <p:cNvSpPr txBox="1"/>
          <p:nvPr/>
        </p:nvSpPr>
        <p:spPr>
          <a:xfrm>
            <a:off x="1010974" y="5616327"/>
            <a:ext cx="1828800" cy="400110"/>
          </a:xfrm>
          <a:prstGeom prst="rect">
            <a:avLst/>
          </a:prstGeom>
          <a:noFill/>
        </p:spPr>
        <p:txBody>
          <a:bodyPr wrap="square" rtlCol="0">
            <a:spAutoFit/>
          </a:bodyPr>
          <a:lstStyle/>
          <a:p>
            <a:pPr algn="l"/>
            <a:r>
              <a:rPr lang="en-IN" sz="2000" dirty="0">
                <a:latin typeface="Times New Roman" panose="02020603050405020304" pitchFamily="18" charset="0"/>
                <a:cs typeface="Times New Roman" panose="02020603050405020304" pitchFamily="18" charset="0"/>
              </a:rPr>
              <a:t>Storage</a:t>
            </a:r>
            <a:r>
              <a:rPr lang="en-IN" dirty="0"/>
              <a:t> </a:t>
            </a:r>
            <a:endParaRPr lang="en-US" dirty="0"/>
          </a:p>
        </p:txBody>
      </p:sp>
      <p:sp>
        <p:nvSpPr>
          <p:cNvPr id="8" name="Arrow: Right 7">
            <a:extLst>
              <a:ext uri="{FF2B5EF4-FFF2-40B4-BE49-F238E27FC236}">
                <a16:creationId xmlns:a16="http://schemas.microsoft.com/office/drawing/2014/main" id="{D9A46EEF-F31F-5549-A8F8-686D0AEFE94B}"/>
              </a:ext>
            </a:extLst>
          </p:cNvPr>
          <p:cNvSpPr/>
          <p:nvPr/>
        </p:nvSpPr>
        <p:spPr>
          <a:xfrm>
            <a:off x="8281091" y="1743020"/>
            <a:ext cx="720000" cy="360000"/>
          </a:xfrm>
          <a:prstGeom prst="rightArrow">
            <a:avLst>
              <a:gd name="adj1" fmla="val 50000"/>
              <a:gd name="adj2" fmla="val 8624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2893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C56CE-2874-A841-9A92-04E8E6301AF5}"/>
              </a:ext>
            </a:extLst>
          </p:cNvPr>
          <p:cNvSpPr>
            <a:spLocks noGrp="1"/>
          </p:cNvSpPr>
          <p:nvPr>
            <p:ph type="title" idx="4294967295"/>
          </p:nvPr>
        </p:nvSpPr>
        <p:spPr>
          <a:xfrm>
            <a:off x="0" y="183370"/>
            <a:ext cx="9604375" cy="990192"/>
          </a:xfrm>
        </p:spPr>
        <p:txBody>
          <a:bodyPr/>
          <a:lstStyle/>
          <a:p>
            <a:r>
              <a:rPr lang="en-GB" u="sng" dirty="0">
                <a:latin typeface="Times New Roman" panose="02020603050405020304" pitchFamily="18" charset="0"/>
                <a:cs typeface="Times New Roman" panose="02020603050405020304" pitchFamily="18" charset="0"/>
              </a:rPr>
              <a:t>Evolution of farming </a:t>
            </a:r>
            <a:r>
              <a:rPr lang="en-IN" u="sng" dirty="0">
                <a:latin typeface="Times New Roman" panose="02020603050405020304" pitchFamily="18" charset="0"/>
                <a:cs typeface="Times New Roman" panose="02020603050405020304" pitchFamily="18" charset="0"/>
              </a:rPr>
              <a:t>:-</a:t>
            </a:r>
            <a:endParaRPr lang="en-US" u="sng"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5CEBE41D-B50C-4472-8067-D91B6DA0B375}"/>
              </a:ext>
            </a:extLst>
          </p:cNvPr>
          <p:cNvPicPr>
            <a:picLocks noGrp="1" noChangeAspect="1"/>
          </p:cNvPicPr>
          <p:nvPr>
            <p:ph idx="4294967295"/>
          </p:nvPr>
        </p:nvPicPr>
        <p:blipFill>
          <a:blip r:embed="rId2"/>
          <a:stretch>
            <a:fillRect/>
          </a:stretch>
        </p:blipFill>
        <p:spPr>
          <a:xfrm>
            <a:off x="5790240" y="97798"/>
            <a:ext cx="5501129" cy="5806683"/>
          </a:xfrm>
          <a:prstGeom prst="rect">
            <a:avLst/>
          </a:prstGeom>
          <a:ln w="889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0546078F-5991-3758-600E-E977DBD7E82B}"/>
              </a:ext>
            </a:extLst>
          </p:cNvPr>
          <p:cNvSpPr txBox="1"/>
          <p:nvPr/>
        </p:nvSpPr>
        <p:spPr>
          <a:xfrm>
            <a:off x="5112327" y="2520712"/>
            <a:ext cx="1828800" cy="1828800"/>
          </a:xfrm>
          <a:prstGeom prst="rect">
            <a:avLst/>
          </a:prstGeom>
          <a:noFill/>
        </p:spPr>
        <p:txBody>
          <a:bodyPr wrap="square" rtlCol="0">
            <a:spAutoFit/>
          </a:bodyPr>
          <a:lstStyle/>
          <a:p>
            <a:pPr algn="l"/>
            <a:endParaRPr lang="en-US" dirty="0"/>
          </a:p>
        </p:txBody>
      </p:sp>
      <p:sp>
        <p:nvSpPr>
          <p:cNvPr id="8" name="TextBox 7">
            <a:extLst>
              <a:ext uri="{FF2B5EF4-FFF2-40B4-BE49-F238E27FC236}">
                <a16:creationId xmlns:a16="http://schemas.microsoft.com/office/drawing/2014/main" id="{51058208-9AC9-B0D4-FE0F-E758C5848F15}"/>
              </a:ext>
            </a:extLst>
          </p:cNvPr>
          <p:cNvSpPr txBox="1"/>
          <p:nvPr/>
        </p:nvSpPr>
        <p:spPr>
          <a:xfrm>
            <a:off x="5112327" y="2520712"/>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929357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FDDF6-6E3E-EC4E-A757-0B28AC14D6ED}"/>
              </a:ext>
            </a:extLst>
          </p:cNvPr>
          <p:cNvSpPr>
            <a:spLocks noGrp="1"/>
          </p:cNvSpPr>
          <p:nvPr>
            <p:ph type="title"/>
          </p:nvPr>
        </p:nvSpPr>
        <p:spPr>
          <a:xfrm>
            <a:off x="1451579" y="806171"/>
            <a:ext cx="9603275" cy="1049235"/>
          </a:xfrm>
        </p:spPr>
        <p:txBody>
          <a:bodyPr>
            <a:noAutofit/>
          </a:bodyPr>
          <a:lstStyle/>
          <a:p>
            <a:r>
              <a:rPr lang="en-GB" dirty="0">
                <a:latin typeface="Times New Roman" panose="02020603050405020304" pitchFamily="18" charset="0"/>
                <a:cs typeface="Times New Roman" panose="02020603050405020304" pitchFamily="18" charset="0"/>
              </a:rPr>
              <a:t>Difference between Ancient Agriculture  and Modern  Agriculture</a:t>
            </a:r>
            <a:endParaRPr lang="en-US"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9AACA29C-3F43-8ACF-2146-89DDE48A1E31}"/>
              </a:ext>
            </a:extLst>
          </p:cNvPr>
          <p:cNvGraphicFramePr>
            <a:graphicFrameLocks noGrp="1"/>
          </p:cNvGraphicFramePr>
          <p:nvPr>
            <p:extLst>
              <p:ext uri="{D42A27DB-BD31-4B8C-83A1-F6EECF244321}">
                <p14:modId xmlns:p14="http://schemas.microsoft.com/office/powerpoint/2010/main" val="3316461033"/>
              </p:ext>
            </p:extLst>
          </p:nvPr>
        </p:nvGraphicFramePr>
        <p:xfrm>
          <a:off x="1584573" y="1931324"/>
          <a:ext cx="9022854" cy="4120505"/>
        </p:xfrm>
        <a:graphic>
          <a:graphicData uri="http://schemas.openxmlformats.org/drawingml/2006/table">
            <a:tbl>
              <a:tblPr firstRow="1" bandRow="1">
                <a:tableStyleId>{5C22544A-7EE6-4342-B048-85BDC9FD1C3A}</a:tableStyleId>
              </a:tblPr>
              <a:tblGrid>
                <a:gridCol w="4511427">
                  <a:extLst>
                    <a:ext uri="{9D8B030D-6E8A-4147-A177-3AD203B41FA5}">
                      <a16:colId xmlns:a16="http://schemas.microsoft.com/office/drawing/2014/main" val="3215790826"/>
                    </a:ext>
                  </a:extLst>
                </a:gridCol>
                <a:gridCol w="4511427">
                  <a:extLst>
                    <a:ext uri="{9D8B030D-6E8A-4147-A177-3AD203B41FA5}">
                      <a16:colId xmlns:a16="http://schemas.microsoft.com/office/drawing/2014/main" val="2831048312"/>
                    </a:ext>
                  </a:extLst>
                </a:gridCol>
              </a:tblGrid>
              <a:tr h="615305">
                <a:tc>
                  <a:txBody>
                    <a:bodyPr/>
                    <a:lstStyle/>
                    <a:p>
                      <a:r>
                        <a:rPr lang="en-IN" sz="2000" dirty="0">
                          <a:latin typeface="Times New Roman" panose="02020603050405020304" pitchFamily="18" charset="0"/>
                          <a:cs typeface="Times New Roman" panose="02020603050405020304" pitchFamily="18" charset="0"/>
                        </a:rPr>
                        <a:t>Ancient Indian Agriculture </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Modern  Agriculture </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0991000"/>
                  </a:ext>
                </a:extLst>
              </a:tr>
              <a:tr h="615305">
                <a:tc>
                  <a:txBody>
                    <a:bodyPr/>
                    <a:lstStyle/>
                    <a:p>
                      <a:r>
                        <a:rPr lang="en-IN" sz="2000" dirty="0">
                          <a:latin typeface="Times New Roman" panose="02020603050405020304" pitchFamily="18" charset="0"/>
                          <a:cs typeface="Times New Roman" panose="02020603050405020304" pitchFamily="18" charset="0"/>
                        </a:rPr>
                        <a:t>1) In olden times oxen was used for ploughing.</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1) Now we use Tractors.</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64591477"/>
                  </a:ext>
                </a:extLst>
              </a:tr>
              <a:tr h="615305">
                <a:tc>
                  <a:txBody>
                    <a:bodyPr/>
                    <a:lstStyle/>
                    <a:p>
                      <a:r>
                        <a:rPr lang="en-IN" sz="2000" dirty="0">
                          <a:latin typeface="Times New Roman" panose="02020603050405020304" pitchFamily="18" charset="0"/>
                          <a:cs typeface="Times New Roman" panose="02020603050405020304" pitchFamily="18" charset="0"/>
                        </a:rPr>
                        <a:t>2) In olden time, seeds were Down by hand.</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2) Now we use Machine.</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66877530"/>
                  </a:ext>
                </a:extLst>
              </a:tr>
              <a:tr h="615305">
                <a:tc>
                  <a:txBody>
                    <a:bodyPr/>
                    <a:lstStyle/>
                    <a:p>
                      <a:r>
                        <a:rPr lang="en-IN" sz="2000" dirty="0">
                          <a:latin typeface="Times New Roman" panose="02020603050405020304" pitchFamily="18" charset="0"/>
                          <a:cs typeface="Times New Roman" panose="02020603050405020304" pitchFamily="18" charset="0"/>
                        </a:rPr>
                        <a:t>3) In olden time water was supplied by Persian water wheel.</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3) Now we use pipes, </a:t>
                      </a:r>
                      <a:r>
                        <a:rPr lang="en-IN" sz="2000" dirty="0" err="1">
                          <a:latin typeface="Times New Roman" panose="02020603050405020304" pitchFamily="18" charset="0"/>
                          <a:cs typeface="Times New Roman" panose="02020603050405020304" pitchFamily="18" charset="0"/>
                        </a:rPr>
                        <a:t>sprinklers,etc</a:t>
                      </a:r>
                      <a:r>
                        <a:rPr lang="en-I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06462366"/>
                  </a:ext>
                </a:extLst>
              </a:tr>
              <a:tr h="615305">
                <a:tc>
                  <a:txBody>
                    <a:bodyPr/>
                    <a:lstStyle/>
                    <a:p>
                      <a:r>
                        <a:rPr lang="en-IN" sz="2000" dirty="0">
                          <a:latin typeface="Times New Roman" panose="02020603050405020304" pitchFamily="18" charset="0"/>
                          <a:cs typeface="Times New Roman" panose="02020603050405020304" pitchFamily="18" charset="0"/>
                        </a:rPr>
                        <a:t>4)In olden time farmers  were use only natural  fertilizer.</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4) Now farmers use chemical fertilizer.</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70483340"/>
                  </a:ext>
                </a:extLst>
              </a:tr>
              <a:tr h="615305">
                <a:tc>
                  <a:txBody>
                    <a:bodyPr/>
                    <a:lstStyle/>
                    <a:p>
                      <a:r>
                        <a:rPr lang="en-IN" sz="2000" dirty="0">
                          <a:latin typeface="Times New Roman" panose="02020603050405020304" pitchFamily="18" charset="0"/>
                          <a:cs typeface="Times New Roman" panose="02020603050405020304" pitchFamily="18" charset="0"/>
                        </a:rPr>
                        <a:t>5) In olden time yield Harvest by hand.</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5)Now yield Harvest with the help of machine .</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03518396"/>
                  </a:ext>
                </a:extLst>
              </a:tr>
            </a:tbl>
          </a:graphicData>
        </a:graphic>
      </p:graphicFrame>
    </p:spTree>
    <p:extLst>
      <p:ext uri="{BB962C8B-B14F-4D97-AF65-F5344CB8AC3E}">
        <p14:creationId xmlns:p14="http://schemas.microsoft.com/office/powerpoint/2010/main" val="379830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6641A-DE20-25CC-1545-75909206F4D3}"/>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Difference between Ancient Agriculture  and Modern  Agriculture</a:t>
            </a:r>
            <a:endParaRPr lang="en-US" dirty="0"/>
          </a:p>
        </p:txBody>
      </p:sp>
      <p:graphicFrame>
        <p:nvGraphicFramePr>
          <p:cNvPr id="7" name="Table 7">
            <a:extLst>
              <a:ext uri="{FF2B5EF4-FFF2-40B4-BE49-F238E27FC236}">
                <a16:creationId xmlns:a16="http://schemas.microsoft.com/office/drawing/2014/main" id="{56D1564B-9A85-FCCE-AB5A-79CD37581FDF}"/>
              </a:ext>
            </a:extLst>
          </p:cNvPr>
          <p:cNvGraphicFramePr>
            <a:graphicFrameLocks noGrp="1"/>
          </p:cNvGraphicFramePr>
          <p:nvPr>
            <p:ph idx="1"/>
            <p:extLst>
              <p:ext uri="{D42A27DB-BD31-4B8C-83A1-F6EECF244321}">
                <p14:modId xmlns:p14="http://schemas.microsoft.com/office/powerpoint/2010/main" val="3183810200"/>
              </p:ext>
            </p:extLst>
          </p:nvPr>
        </p:nvGraphicFramePr>
        <p:xfrm>
          <a:off x="1450974" y="2016124"/>
          <a:ext cx="9603276" cy="3895512"/>
        </p:xfrm>
        <a:graphic>
          <a:graphicData uri="http://schemas.openxmlformats.org/drawingml/2006/table">
            <a:tbl>
              <a:tblPr firstRow="1" bandRow="1">
                <a:tableStyleId>{5C22544A-7EE6-4342-B048-85BDC9FD1C3A}</a:tableStyleId>
              </a:tblPr>
              <a:tblGrid>
                <a:gridCol w="4801638">
                  <a:extLst>
                    <a:ext uri="{9D8B030D-6E8A-4147-A177-3AD203B41FA5}">
                      <a16:colId xmlns:a16="http://schemas.microsoft.com/office/drawing/2014/main" val="2739561234"/>
                    </a:ext>
                  </a:extLst>
                </a:gridCol>
                <a:gridCol w="4801638">
                  <a:extLst>
                    <a:ext uri="{9D8B030D-6E8A-4147-A177-3AD203B41FA5}">
                      <a16:colId xmlns:a16="http://schemas.microsoft.com/office/drawing/2014/main" val="4052855332"/>
                    </a:ext>
                  </a:extLst>
                </a:gridCol>
              </a:tblGrid>
              <a:tr h="470958">
                <a:tc>
                  <a:txBody>
                    <a:bodyPr/>
                    <a:lstStyle/>
                    <a:p>
                      <a:r>
                        <a:rPr lang="en-IN" sz="2000" dirty="0">
                          <a:latin typeface="Times New Roman" panose="02020603050405020304" pitchFamily="18" charset="0"/>
                          <a:cs typeface="Times New Roman" panose="02020603050405020304" pitchFamily="18" charset="0"/>
                        </a:rPr>
                        <a:t>Ancient Indian Agriculture </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Modern  Agriculture </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772958"/>
                  </a:ext>
                </a:extLst>
              </a:tr>
              <a:tr h="470958">
                <a:tc>
                  <a:txBody>
                    <a:bodyPr/>
                    <a:lstStyle/>
                    <a:p>
                      <a:r>
                        <a:rPr lang="en-IN" sz="2000" dirty="0">
                          <a:latin typeface="Times New Roman" panose="02020603050405020304" pitchFamily="18" charset="0"/>
                          <a:cs typeface="Times New Roman" panose="02020603050405020304" pitchFamily="18" charset="0"/>
                        </a:rPr>
                        <a:t>6)In olden time production </a:t>
                      </a:r>
                      <a:r>
                        <a:rPr lang="en-IN" sz="2000">
                          <a:latin typeface="Times New Roman" panose="02020603050405020304" pitchFamily="18" charset="0"/>
                          <a:cs typeface="Times New Roman" panose="02020603050405020304" pitchFamily="18" charset="0"/>
                        </a:rPr>
                        <a:t>is low.</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6) In modern Agriculture production is high.</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58081756"/>
                  </a:ext>
                </a:extLst>
              </a:tr>
              <a:tr h="470958">
                <a:tc>
                  <a:txBody>
                    <a:bodyPr/>
                    <a:lstStyle/>
                    <a:p>
                      <a:r>
                        <a:rPr lang="en-IN" sz="2000" dirty="0">
                          <a:latin typeface="Times New Roman" panose="02020603050405020304" pitchFamily="18" charset="0"/>
                          <a:cs typeface="Times New Roman" panose="02020603050405020304" pitchFamily="18" charset="0"/>
                        </a:rPr>
                        <a:t>7)In olden time most of the work done by human beings, This type of farming generates more job opportunities  for local people.</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7)In modern Agriculture machine are involved  In most of the activities , The job opportunities  Created are less.</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58218204"/>
                  </a:ext>
                </a:extLst>
              </a:tr>
              <a:tr h="470958">
                <a:tc>
                  <a:txBody>
                    <a:bodyPr/>
                    <a:lstStyle/>
                    <a:p>
                      <a:r>
                        <a:rPr lang="en-IN" sz="2000" dirty="0">
                          <a:latin typeface="Times New Roman" panose="02020603050405020304" pitchFamily="18" charset="0"/>
                          <a:cs typeface="Times New Roman" panose="02020603050405020304" pitchFamily="18" charset="0"/>
                        </a:rPr>
                        <a:t>8) Cultivation is done using traditional seeds.</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8) Crop are cultivated using  High yield variety (HYV) seeds.</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03103722"/>
                  </a:ext>
                </a:extLst>
              </a:tr>
              <a:tr h="470958">
                <a:tc>
                  <a:txBody>
                    <a:bodyPr/>
                    <a:lstStyle/>
                    <a:p>
                      <a:r>
                        <a:rPr lang="en-IN" sz="2000" dirty="0">
                          <a:latin typeface="Times New Roman" panose="02020603050405020304" pitchFamily="18" charset="0"/>
                          <a:cs typeface="Times New Roman" panose="02020603050405020304" pitchFamily="18" charset="0"/>
                        </a:rPr>
                        <a:t>9)</a:t>
                      </a:r>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31568882"/>
                  </a:ext>
                </a:extLst>
              </a:tr>
              <a:tr h="470958">
                <a:tc>
                  <a:txBody>
                    <a:bodyPr/>
                    <a:lstStyle/>
                    <a:p>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45135462"/>
                  </a:ext>
                </a:extLst>
              </a:tr>
            </a:tbl>
          </a:graphicData>
        </a:graphic>
      </p:graphicFrame>
    </p:spTree>
    <p:extLst>
      <p:ext uri="{BB962C8B-B14F-4D97-AF65-F5344CB8AC3E}">
        <p14:creationId xmlns:p14="http://schemas.microsoft.com/office/powerpoint/2010/main" val="284214884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Gallery</vt:lpstr>
      <vt:lpstr>Shri Ramdeobaba College of Engineering and Management </vt:lpstr>
      <vt:lpstr>Contents </vt:lpstr>
      <vt:lpstr>Introduction to Ancient Indian Agricultural </vt:lpstr>
      <vt:lpstr>Status of agriculture in India </vt:lpstr>
      <vt:lpstr>History of indian agriculture </vt:lpstr>
      <vt:lpstr>Standard process:-</vt:lpstr>
      <vt:lpstr>Evolution of farming :-</vt:lpstr>
      <vt:lpstr>Difference between Ancient Agriculture  and Modern  Agriculture</vt:lpstr>
      <vt:lpstr>Difference between Ancient Agriculture  and Modern  Agriculture</vt:lpstr>
      <vt:lpstr>PowerPoint Presentation</vt:lpstr>
      <vt:lpstr>Advantages and Disadvantage of Ancient Indian Agriculture </vt:lpstr>
      <vt:lpstr>Conclusion / Learning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918805884617</dc:creator>
  <cp:lastModifiedBy>918805884617</cp:lastModifiedBy>
  <cp:revision>13</cp:revision>
  <dcterms:created xsi:type="dcterms:W3CDTF">2022-12-31T09:12:14Z</dcterms:created>
  <dcterms:modified xsi:type="dcterms:W3CDTF">2023-02-14T03:26:02Z</dcterms:modified>
</cp:coreProperties>
</file>