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0" r:id="rId3"/>
    <p:sldId id="257" r:id="rId4"/>
    <p:sldId id="258" r:id="rId5"/>
    <p:sldId id="259" r:id="rId6"/>
    <p:sldId id="263" r:id="rId7"/>
    <p:sldId id="264" r:id="rId8"/>
    <p:sldId id="268" r:id="rId9"/>
    <p:sldId id="262" r:id="rId10"/>
    <p:sldId id="269" r:id="rId11"/>
    <p:sldId id="282" r:id="rId12"/>
    <p:sldId id="267" r:id="rId13"/>
    <p:sldId id="266" r:id="rId14"/>
    <p:sldId id="275" r:id="rId15"/>
    <p:sldId id="272" r:id="rId16"/>
    <p:sldId id="273" r:id="rId17"/>
    <p:sldId id="270" r:id="rId18"/>
    <p:sldId id="271" r:id="rId19"/>
    <p:sldId id="281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gal nasare" initials="yn" lastIdx="1" clrIdx="0">
    <p:extLst>
      <p:ext uri="{19B8F6BF-5375-455C-9EA6-DF929625EA0E}">
        <p15:presenceInfo xmlns:p15="http://schemas.microsoft.com/office/powerpoint/2012/main" userId="2e2e4be4314227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E5161-8AA5-4D19-B46D-CF15510D791F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A67FF-04FC-4649-9C56-924F24559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5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A67FF-04FC-4649-9C56-924F2455912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12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590E-40CE-4C46-9950-FA89A73E2856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32D1-678B-4D9C-B37A-2E37474ECEA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5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590E-40CE-4C46-9950-FA89A73E2856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32D1-678B-4D9C-B37A-2E37474EC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1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590E-40CE-4C46-9950-FA89A73E2856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32D1-678B-4D9C-B37A-2E37474EC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82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590E-40CE-4C46-9950-FA89A73E2856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32D1-678B-4D9C-B37A-2E37474EC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10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590E-40CE-4C46-9950-FA89A73E2856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32D1-678B-4D9C-B37A-2E37474ECEA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34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590E-40CE-4C46-9950-FA89A73E2856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32D1-678B-4D9C-B37A-2E37474EC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16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590E-40CE-4C46-9950-FA89A73E2856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32D1-678B-4D9C-B37A-2E37474EC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72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590E-40CE-4C46-9950-FA89A73E2856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32D1-678B-4D9C-B37A-2E37474EC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590E-40CE-4C46-9950-FA89A73E2856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32D1-678B-4D9C-B37A-2E37474EC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51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8B590E-40CE-4C46-9950-FA89A73E2856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0B32D1-678B-4D9C-B37A-2E37474EC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23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590E-40CE-4C46-9950-FA89A73E2856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32D1-678B-4D9C-B37A-2E37474EC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34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8B590E-40CE-4C46-9950-FA89A73E2856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0B32D1-678B-4D9C-B37A-2E37474ECEA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2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ZnrHkjlgLk" TargetMode="External"/><Relationship Id="rId2" Type="http://schemas.openxmlformats.org/officeDocument/2006/relationships/hyperlink" Target="https://youtu.be/YyLu8aPNjW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9A1C-8379-8B42-CC65-51C0F018D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8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BASED HOME AUTOMATION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68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C030-AA7C-6EC8-2C0F-3873C1E0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DESCRIPTION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B8C647A-83EB-5F21-EC8D-13565CBC9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462785"/>
            <a:ext cx="3862946" cy="35024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7BB255-7896-6297-5B7A-D59FE1351D46}"/>
              </a:ext>
            </a:extLst>
          </p:cNvPr>
          <p:cNvSpPr txBox="1"/>
          <p:nvPr/>
        </p:nvSpPr>
        <p:spPr>
          <a:xfrm>
            <a:off x="5548311" y="2784895"/>
            <a:ext cx="6096000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load diagram of home automation we are using 230 v AC power supply and relay module is used to control the load. 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3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four relay are used and each of relay is controlling the one load. And controlling four lights.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949AC-CE10-95A4-E686-2B9F5BC6DAB9}"/>
              </a:ext>
            </a:extLst>
          </p:cNvPr>
          <p:cNvSpPr txBox="1"/>
          <p:nvPr/>
        </p:nvSpPr>
        <p:spPr>
          <a:xfrm>
            <a:off x="703877" y="1643092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BULBS HOLDER</a:t>
            </a:r>
            <a:endParaRPr lang="en-IN" sz="3200" u="sng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DAB2408-77FF-47B4-EE74-4E46F7500526}"/>
              </a:ext>
            </a:extLst>
          </p:cNvPr>
          <p:cNvSpPr/>
          <p:nvPr/>
        </p:nvSpPr>
        <p:spPr>
          <a:xfrm>
            <a:off x="5035640" y="3093849"/>
            <a:ext cx="588085" cy="2294964"/>
          </a:xfrm>
          <a:prstGeom prst="rightBrace">
            <a:avLst>
              <a:gd name="adj1" fmla="val 62834"/>
              <a:gd name="adj2" fmla="val 48598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67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A283-BF2C-F657-142B-F03C09C7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SOFTWARE USED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BC038-B214-6C51-498C-186E5CD6CD41}"/>
              </a:ext>
            </a:extLst>
          </p:cNvPr>
          <p:cNvSpPr txBox="1"/>
          <p:nvPr/>
        </p:nvSpPr>
        <p:spPr>
          <a:xfrm>
            <a:off x="859316" y="1823774"/>
            <a:ext cx="86797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32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 Bluetooth Control </a:t>
            </a:r>
            <a:r>
              <a:rPr lang="en-IN" sz="32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</a:t>
            </a:r>
            <a:endParaRPr lang="en-IN" sz="3200" u="sng" dirty="0"/>
          </a:p>
        </p:txBody>
      </p:sp>
      <p:pic>
        <p:nvPicPr>
          <p:cNvPr id="6" name="Picture 5" descr="Arduino Bluetooth Control Device for Android - Download the APK from  Uptodown">
            <a:extLst>
              <a:ext uri="{FF2B5EF4-FFF2-40B4-BE49-F238E27FC236}">
                <a16:creationId xmlns:a16="http://schemas.microsoft.com/office/drawing/2014/main" id="{422A5D8E-082D-78AE-4E06-401BE345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50" y="2408549"/>
            <a:ext cx="2452634" cy="24526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D7151F-8F7B-7FF1-9B57-04345AEB4124}"/>
              </a:ext>
            </a:extLst>
          </p:cNvPr>
          <p:cNvSpPr txBox="1"/>
          <p:nvPr/>
        </p:nvSpPr>
        <p:spPr>
          <a:xfrm>
            <a:off x="1256121" y="2703572"/>
            <a:ext cx="60944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buSzPct val="100000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 home electrical system using smart phone with android application and Bluetooth Control Device.</a:t>
            </a:r>
          </a:p>
          <a:p>
            <a:pPr marL="457200" lvl="0" indent="-457200" algn="just">
              <a:buSzPct val="100000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Bluetooth Control Device outputs to directly drive to the loads and operate it’s bulbs, Television, Fans etc.</a:t>
            </a:r>
          </a:p>
        </p:txBody>
      </p:sp>
    </p:spTree>
    <p:extLst>
      <p:ext uri="{BB962C8B-B14F-4D97-AF65-F5344CB8AC3E}">
        <p14:creationId xmlns:p14="http://schemas.microsoft.com/office/powerpoint/2010/main" val="382672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C77F-D9C8-1F7A-C4A0-A54FE763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6D2370-B75E-7667-7C76-D1E34B31E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50" y="2436978"/>
            <a:ext cx="2335804" cy="2223785"/>
          </a:xfrm>
        </p:spPr>
      </p:pic>
      <p:pic>
        <p:nvPicPr>
          <p:cNvPr id="6" name="Picture 2" descr="300+ Free Red Arrows &amp; Arrow Images">
            <a:extLst>
              <a:ext uri="{FF2B5EF4-FFF2-40B4-BE49-F238E27FC236}">
                <a16:creationId xmlns:a16="http://schemas.microsoft.com/office/drawing/2014/main" id="{BD0F37F2-9EB8-7CC3-12B3-577FC4CC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14885">
            <a:off x="3077827" y="2983565"/>
            <a:ext cx="1132965" cy="113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5E3B78-2E5A-CDE4-E47F-94429B2BE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548" y="2445544"/>
            <a:ext cx="3061106" cy="210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63CEE7-8991-1DF8-65AC-CCFDAD763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88" y="2551915"/>
            <a:ext cx="3156527" cy="2108848"/>
          </a:xfrm>
          <a:prstGeom prst="rect">
            <a:avLst/>
          </a:prstGeom>
        </p:spPr>
      </p:pic>
      <p:pic>
        <p:nvPicPr>
          <p:cNvPr id="12" name="Picture 2" descr="300+ Free Red Arrows &amp; Arrow Images">
            <a:extLst>
              <a:ext uri="{FF2B5EF4-FFF2-40B4-BE49-F238E27FC236}">
                <a16:creationId xmlns:a16="http://schemas.microsoft.com/office/drawing/2014/main" id="{9E57AF2F-47B6-6DDB-6D7B-7C7C3A644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24514">
            <a:off x="7272556" y="2863695"/>
            <a:ext cx="1081883" cy="113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3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740B-2729-5157-9263-645D8F87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D4D86-D9F4-9510-D3B8-4476AB6C3E0B}"/>
              </a:ext>
            </a:extLst>
          </p:cNvPr>
          <p:cNvSpPr/>
          <p:nvPr/>
        </p:nvSpPr>
        <p:spPr>
          <a:xfrm>
            <a:off x="1360288" y="1882298"/>
            <a:ext cx="1828800" cy="1139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16F6F-936D-DABC-A913-532943E49564}"/>
              </a:ext>
            </a:extLst>
          </p:cNvPr>
          <p:cNvSpPr/>
          <p:nvPr/>
        </p:nvSpPr>
        <p:spPr>
          <a:xfrm>
            <a:off x="4910723" y="1918426"/>
            <a:ext cx="2882503" cy="11394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MODULE(HC-05)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E4824E-2850-0DA0-279F-0419A2268245}"/>
              </a:ext>
            </a:extLst>
          </p:cNvPr>
          <p:cNvSpPr/>
          <p:nvPr/>
        </p:nvSpPr>
        <p:spPr>
          <a:xfrm>
            <a:off x="1360288" y="4191138"/>
            <a:ext cx="1828800" cy="113942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12V RELAY MODULE</a:t>
            </a:r>
            <a:r>
              <a:rPr lang="en-US" altLang="zh-CN" b="1" dirty="0"/>
              <a:t> </a:t>
            </a:r>
            <a:endParaRPr lang="en-US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40768F3-6D31-D622-0DE1-587F2D298C1F}"/>
              </a:ext>
            </a:extLst>
          </p:cNvPr>
          <p:cNvSpPr/>
          <p:nvPr/>
        </p:nvSpPr>
        <p:spPr>
          <a:xfrm rot="10800000">
            <a:off x="3233663" y="2169678"/>
            <a:ext cx="1606441" cy="580787"/>
          </a:xfrm>
          <a:prstGeom prst="rightArrow">
            <a:avLst>
              <a:gd name="adj1" fmla="val 37736"/>
              <a:gd name="adj2" fmla="val 5045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540161E-C652-A3B3-BE43-2C02206A01D4}"/>
              </a:ext>
            </a:extLst>
          </p:cNvPr>
          <p:cNvSpPr/>
          <p:nvPr/>
        </p:nvSpPr>
        <p:spPr>
          <a:xfrm>
            <a:off x="1903294" y="3057852"/>
            <a:ext cx="742788" cy="1085835"/>
          </a:xfrm>
          <a:prstGeom prst="downArrow">
            <a:avLst>
              <a:gd name="adj1" fmla="val 28096"/>
              <a:gd name="adj2" fmla="val 3783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FF433F-7FA7-FE7B-A1EE-0B9A0924E7E4}"/>
              </a:ext>
            </a:extLst>
          </p:cNvPr>
          <p:cNvSpPr/>
          <p:nvPr/>
        </p:nvSpPr>
        <p:spPr>
          <a:xfrm>
            <a:off x="4645389" y="5637950"/>
            <a:ext cx="1558183" cy="580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4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7037E-300D-FA89-B4CC-5DC411D5780D}"/>
              </a:ext>
            </a:extLst>
          </p:cNvPr>
          <p:cNvSpPr/>
          <p:nvPr/>
        </p:nvSpPr>
        <p:spPr>
          <a:xfrm>
            <a:off x="4651553" y="4924234"/>
            <a:ext cx="1558183" cy="580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3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3D147-D453-4EA9-C61E-E86236EE2D40}"/>
              </a:ext>
            </a:extLst>
          </p:cNvPr>
          <p:cNvSpPr/>
          <p:nvPr/>
        </p:nvSpPr>
        <p:spPr>
          <a:xfrm>
            <a:off x="4657719" y="4232954"/>
            <a:ext cx="1545853" cy="580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2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2957B9-A2BE-22DC-4278-8B705B0E5D14}"/>
              </a:ext>
            </a:extLst>
          </p:cNvPr>
          <p:cNvSpPr/>
          <p:nvPr/>
        </p:nvSpPr>
        <p:spPr>
          <a:xfrm>
            <a:off x="4660403" y="3505866"/>
            <a:ext cx="1543169" cy="616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1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07CDE76E-C2C8-DE2E-42D9-AFCF70390234}"/>
              </a:ext>
            </a:extLst>
          </p:cNvPr>
          <p:cNvSpPr/>
          <p:nvPr/>
        </p:nvSpPr>
        <p:spPr>
          <a:xfrm>
            <a:off x="2964781" y="3505867"/>
            <a:ext cx="1692937" cy="683146"/>
          </a:xfrm>
          <a:prstGeom prst="ben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C22FD79-4A4B-C650-8B02-9E4ED810F6DC}"/>
              </a:ext>
            </a:extLst>
          </p:cNvPr>
          <p:cNvSpPr/>
          <p:nvPr/>
        </p:nvSpPr>
        <p:spPr>
          <a:xfrm>
            <a:off x="3209181" y="4286648"/>
            <a:ext cx="1407593" cy="381843"/>
          </a:xfrm>
          <a:prstGeom prst="rightArrow">
            <a:avLst>
              <a:gd name="adj1" fmla="val 50000"/>
              <a:gd name="adj2" fmla="val 7544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AC26E6F-D165-E3D5-2C8E-FA9B0CFCEEF8}"/>
              </a:ext>
            </a:extLst>
          </p:cNvPr>
          <p:cNvSpPr/>
          <p:nvPr/>
        </p:nvSpPr>
        <p:spPr>
          <a:xfrm>
            <a:off x="3204605" y="4876183"/>
            <a:ext cx="1407592" cy="381843"/>
          </a:xfrm>
          <a:prstGeom prst="rightArrow">
            <a:avLst>
              <a:gd name="adj1" fmla="val 47523"/>
              <a:gd name="adj2" fmla="val 5414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0350410-471E-F19C-2F94-C279207F1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0" y="1918426"/>
            <a:ext cx="1828800" cy="2595272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C9185FC-8B12-FEDA-6373-C53E9B07B00B}"/>
              </a:ext>
            </a:extLst>
          </p:cNvPr>
          <p:cNvSpPr/>
          <p:nvPr/>
        </p:nvSpPr>
        <p:spPr>
          <a:xfrm rot="10800000">
            <a:off x="7793226" y="2245315"/>
            <a:ext cx="1450484" cy="376297"/>
          </a:xfrm>
          <a:prstGeom prst="rightArrow">
            <a:avLst>
              <a:gd name="adj1" fmla="val 50000"/>
              <a:gd name="adj2" fmla="val 4881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C72A4A7E-0679-79D6-52C9-50268EB4EC7F}"/>
              </a:ext>
            </a:extLst>
          </p:cNvPr>
          <p:cNvSpPr/>
          <p:nvPr/>
        </p:nvSpPr>
        <p:spPr>
          <a:xfrm rot="10800000" flipH="1">
            <a:off x="3010302" y="5330564"/>
            <a:ext cx="1601895" cy="787431"/>
          </a:xfrm>
          <a:prstGeom prst="bentArrow">
            <a:avLst>
              <a:gd name="adj1" fmla="val 18216"/>
              <a:gd name="adj2" fmla="val 25000"/>
              <a:gd name="adj3" fmla="val 18956"/>
              <a:gd name="adj4" fmla="val 529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8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35B6-F053-FEAF-7B82-C005E4AE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93F25-062E-3000-3E95-6648CD76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80" y="1845734"/>
            <a:ext cx="6994689" cy="44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5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D6BE-E2E2-D444-068F-A5DD47D4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2955-D490-BE4F-4ABD-F74FDC7A6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1070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 single android smartphone can control multiple devices.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Maximizing home security.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Home automation using Bluetooth can be very useful for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Handicapped people.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There is no need for  extra training of that person who is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using it.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Any android phone can be used, no internet required once the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app is downloaded.</a:t>
            </a:r>
          </a:p>
          <a:p>
            <a:endParaRPr lang="en-IN" sz="1800" dirty="0"/>
          </a:p>
        </p:txBody>
      </p:sp>
      <p:pic>
        <p:nvPicPr>
          <p:cNvPr id="1028" name="Picture 4" descr="14 Benefits of Home Automation Technology - Upgrade Your Lifestyle">
            <a:extLst>
              <a:ext uri="{FF2B5EF4-FFF2-40B4-BE49-F238E27FC236}">
                <a16:creationId xmlns:a16="http://schemas.microsoft.com/office/drawing/2014/main" id="{7F0584CF-93C9-7203-5E92-A916DAB08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71" y="2548587"/>
            <a:ext cx="3487606" cy="2325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8797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F032-929F-B97D-4548-58363F85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A7226-5FDB-C055-8DC3-2DEA72F2C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852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Bluetooth is used in this home automation system, which have a range of 10 to  20 meters so the control cannot be achieved from outside this range.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Application is disconnected after disconnect of the Bluetooth.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When the new users want to connect, first download application software and then configuration must be done.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High power consumption because of Bluetooth connectivity.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1828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E50B-6907-2C9E-CF09-AFB803FF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3C28-DE16-0913-DFD5-D9844083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4843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Thus our objective to develop IoT based Home Automation system is fulfilled and our project is working efficiently. </a:t>
            </a: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It can also be developed with the help of GSM module it has one drawback multiple users share the same bandwidth and it may cause interference.</a:t>
            </a: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 But such drawbacks can be overcame by IoT and giving better results.</a:t>
            </a: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4. As it is era of Automation, we can use this concept in various fields including agriculture </a:t>
            </a:r>
            <a:r>
              <a:rPr lang="en-US" sz="24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reduce our efforts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86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638A-A911-3A33-7470-CBC2E6FB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709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030FF-A6BA-99F0-0A60-95B6D7449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2551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https://youtu.be/YyLu8aPNjWE</a:t>
            </a:r>
          </a:p>
          <a:p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https://robu.in/product/5v-4-channel-relay-module/?gclid=Cj0KCQjwpv2TBhDoARIsALBnVnkODIzzFh8_TtRTiSFrleMA4xoY-WvK1zcYOsVuq5pl77On-H3FeToaApr8EALw_wcB</a:t>
            </a:r>
          </a:p>
          <a:p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https://www.theengineeringprojects.com/2018/10/introduction-to-arduino-ide.html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https://youtu.be/TZnrHkjlgLk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09083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0466-552D-47A2-F422-44E1A800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FINAL 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1E00C-8C0B-6AC9-47E7-070FF56E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92" y="1931526"/>
            <a:ext cx="6734488" cy="4309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461213-DFE1-E953-147A-26CD95BFB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657" y="1931526"/>
            <a:ext cx="2698276" cy="4309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1514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2D82F6-31EA-59DD-7605-1D2830EE6E1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03" y="149508"/>
            <a:ext cx="1640147" cy="15284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DB8FCDBC-3FFA-A1E6-E3B5-979B0A6BF8F6}"/>
              </a:ext>
            </a:extLst>
          </p:cNvPr>
          <p:cNvSpPr txBox="1"/>
          <p:nvPr/>
        </p:nvSpPr>
        <p:spPr>
          <a:xfrm>
            <a:off x="1598627" y="1278021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Presentation On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66234-CE46-C939-B459-2BF583F91591}"/>
              </a:ext>
            </a:extLst>
          </p:cNvPr>
          <p:cNvSpPr txBox="1"/>
          <p:nvPr/>
        </p:nvSpPr>
        <p:spPr>
          <a:xfrm>
            <a:off x="2040508" y="149508"/>
            <a:ext cx="93274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GOVERNMENT POLYTECHNIC NAGPUR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(An Autonomous Institute of Government of Maharashtra)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928C1B-7D23-347A-8154-CCD01348EE8F}"/>
              </a:ext>
            </a:extLst>
          </p:cNvPr>
          <p:cNvSpPr txBox="1"/>
          <p:nvPr/>
        </p:nvSpPr>
        <p:spPr>
          <a:xfrm>
            <a:off x="2844931" y="1823664"/>
            <a:ext cx="6730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IoT BASED HOME AUTOMATION</a:t>
            </a:r>
            <a:endParaRPr lang="en-IN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C58297CA-BC5D-49C4-B3C1-53A7D5CAF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59809"/>
              </p:ext>
            </p:extLst>
          </p:nvPr>
        </p:nvGraphicFramePr>
        <p:xfrm>
          <a:off x="2533535" y="2623545"/>
          <a:ext cx="7124930" cy="2593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41">
                  <a:extLst>
                    <a:ext uri="{9D8B030D-6E8A-4147-A177-3AD203B41FA5}">
                      <a16:colId xmlns:a16="http://schemas.microsoft.com/office/drawing/2014/main" val="3815031274"/>
                    </a:ext>
                  </a:extLst>
                </a:gridCol>
                <a:gridCol w="2605415">
                  <a:extLst>
                    <a:ext uri="{9D8B030D-6E8A-4147-A177-3AD203B41FA5}">
                      <a16:colId xmlns:a16="http://schemas.microsoft.com/office/drawing/2014/main" val="4221714497"/>
                    </a:ext>
                  </a:extLst>
                </a:gridCol>
                <a:gridCol w="3483174">
                  <a:extLst>
                    <a:ext uri="{9D8B030D-6E8A-4147-A177-3AD203B41FA5}">
                      <a16:colId xmlns:a16="http://schemas.microsoft.com/office/drawing/2014/main" val="3213247066"/>
                    </a:ext>
                  </a:extLst>
                </a:gridCol>
              </a:tblGrid>
              <a:tr h="576485">
                <a:tc>
                  <a:txBody>
                    <a:bodyPr/>
                    <a:lstStyle/>
                    <a:p>
                      <a:r>
                        <a:rPr lang="en-IN" dirty="0"/>
                        <a:t>Sr.</a:t>
                      </a:r>
                    </a:p>
                    <a:p>
                      <a:r>
                        <a:rPr lang="en-IN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dirty="0" err="1"/>
                        <a:t>Enrollment</a:t>
                      </a:r>
                      <a:r>
                        <a:rPr lang="en-IN" dirty="0"/>
                        <a:t>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 Of The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0859"/>
                  </a:ext>
                </a:extLst>
              </a:tr>
              <a:tr h="390694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1904038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GANESH MOROLIYA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813065"/>
                  </a:ext>
                </a:extLst>
              </a:tr>
              <a:tr h="390694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1904042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YUGAL NASARE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367804"/>
                  </a:ext>
                </a:extLst>
              </a:tr>
              <a:tr h="390694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1904044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CHIRAG PABARI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496994"/>
                  </a:ext>
                </a:extLst>
              </a:tr>
              <a:tr h="390694">
                <a:tc>
                  <a:txBody>
                    <a:bodyPr/>
                    <a:lstStyle/>
                    <a:p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1904058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PAWAN SORTE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360392"/>
                  </a:ext>
                </a:extLst>
              </a:tr>
              <a:tr h="390694">
                <a:tc>
                  <a:txBody>
                    <a:bodyPr/>
                    <a:lstStyle/>
                    <a:p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1904053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APSANA SHEIKH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2713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F31BE9E-2B07-9B48-320F-A619699DBB66}"/>
              </a:ext>
            </a:extLst>
          </p:cNvPr>
          <p:cNvSpPr txBox="1"/>
          <p:nvPr/>
        </p:nvSpPr>
        <p:spPr>
          <a:xfrm>
            <a:off x="4190018" y="5217095"/>
            <a:ext cx="60944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Guided By </a:t>
            </a:r>
            <a:r>
              <a:rPr lang="en-IN" sz="2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2200" b="1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Prof</a:t>
            </a:r>
            <a:r>
              <a:rPr lang="en-IN" sz="2200" b="1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Sachine Kale</a:t>
            </a:r>
            <a:endParaRPr lang="en-IN" sz="220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394ECA-EFFD-859F-0718-D0AB84FFF308}"/>
              </a:ext>
            </a:extLst>
          </p:cNvPr>
          <p:cNvSpPr txBox="1"/>
          <p:nvPr/>
        </p:nvSpPr>
        <p:spPr>
          <a:xfrm>
            <a:off x="1052659" y="5692829"/>
            <a:ext cx="103152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DEPARTMENT OF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ELECTRONICS AND TELECOMMUNICATION ENGINEERING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Academic Session 2020-2021</a:t>
            </a:r>
          </a:p>
        </p:txBody>
      </p:sp>
    </p:spTree>
    <p:extLst>
      <p:ext uri="{BB962C8B-B14F-4D97-AF65-F5344CB8AC3E}">
        <p14:creationId xmlns:p14="http://schemas.microsoft.com/office/powerpoint/2010/main" val="171100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7EB4-4A63-2ACD-8E8E-C11034091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177" y="2628160"/>
            <a:ext cx="10058400" cy="4023360"/>
          </a:xfrm>
        </p:spPr>
        <p:txBody>
          <a:bodyPr>
            <a:normAutofit/>
          </a:bodyPr>
          <a:lstStyle/>
          <a:p>
            <a:r>
              <a:rPr lang="en-IN" sz="9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THANK YOU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4755E02-4549-D1FD-2576-BE8096134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572" y="2384870"/>
            <a:ext cx="1857474" cy="185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86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1738-F84F-1849-17CC-6BFEDE4F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0940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3B152A-41E5-8A50-F8D1-D557C18BC905}"/>
              </a:ext>
            </a:extLst>
          </p:cNvPr>
          <p:cNvCxnSpPr>
            <a:cxnSpLocks/>
          </p:cNvCxnSpPr>
          <p:nvPr/>
        </p:nvCxnSpPr>
        <p:spPr>
          <a:xfrm>
            <a:off x="5341958" y="1917727"/>
            <a:ext cx="0" cy="4259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0F673C-857E-DE34-3F25-17BDD6A56B1C}"/>
              </a:ext>
            </a:extLst>
          </p:cNvPr>
          <p:cNvSpPr txBox="1"/>
          <p:nvPr/>
        </p:nvSpPr>
        <p:spPr>
          <a:xfrm>
            <a:off x="5649013" y="1917727"/>
            <a:ext cx="6094428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Construction 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Block Diagram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Circuit Diagram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Disadvantages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Conclusion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References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415E9-B37D-3550-81BA-BAAC29CCE8B1}"/>
              </a:ext>
            </a:extLst>
          </p:cNvPr>
          <p:cNvSpPr txBox="1"/>
          <p:nvPr/>
        </p:nvSpPr>
        <p:spPr>
          <a:xfrm>
            <a:off x="1293829" y="1917727"/>
            <a:ext cx="6094428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Objective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Literature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Hardware Used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Hardware Description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Software Used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8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2733-0A4E-E1E2-0D4E-43494601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pic>
        <p:nvPicPr>
          <p:cNvPr id="1026" name="Picture 2" descr="What is a Smart Home and Home Automation? | FSS Technologies">
            <a:extLst>
              <a:ext uri="{FF2B5EF4-FFF2-40B4-BE49-F238E27FC236}">
                <a16:creationId xmlns:a16="http://schemas.microsoft.com/office/drawing/2014/main" id="{F33D42E9-61E9-D8DE-676A-112742F045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398" y="2571737"/>
            <a:ext cx="4093797" cy="21492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3B2D12-7855-FEC8-D910-D601EA4532F4}"/>
              </a:ext>
            </a:extLst>
          </p:cNvPr>
          <p:cNvSpPr txBox="1"/>
          <p:nvPr/>
        </p:nvSpPr>
        <p:spPr>
          <a:xfrm>
            <a:off x="1097280" y="1980321"/>
            <a:ext cx="632011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modern world or time the technology is improving day by day.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time the people want to do work with less efforts and gain more profit.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this can be achieve with the help of Home Automation Invention with it is the best and cheapest way.</a:t>
            </a: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ecurity help, people that will enable them to control home appliances and alert them in critical situations.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11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4B79-90B4-FBD1-3A43-F522E249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2050" name="Picture 2" descr="Is home automation practical for the long term?">
            <a:extLst>
              <a:ext uri="{FF2B5EF4-FFF2-40B4-BE49-F238E27FC236}">
                <a16:creationId xmlns:a16="http://schemas.microsoft.com/office/drawing/2014/main" id="{03A54B71-A85C-425A-C90B-50C10CA115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911" y="2305314"/>
            <a:ext cx="3753769" cy="2815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2B476B-8A36-90CC-15B4-A4E2DFA1B566}"/>
              </a:ext>
            </a:extLst>
          </p:cNvPr>
          <p:cNvSpPr txBox="1"/>
          <p:nvPr/>
        </p:nvSpPr>
        <p:spPr>
          <a:xfrm>
            <a:off x="1097280" y="2021336"/>
            <a:ext cx="6096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 refers to the automatic and electronic control of household features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appliances.</a:t>
            </a:r>
          </a:p>
          <a:p>
            <a:pPr marL="342900" indent="-342900">
              <a:buAutoNum type="arabicPeriod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smart home devices, you can remotely monitor your home appliances and ensure that all devices are safely switched off.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this project we can control the appliances connected with our home and other commercial area through our smartphone </a:t>
            </a:r>
          </a:p>
          <a:p>
            <a:pPr marL="342900" indent="-342900">
              <a:buAutoNum type="arabicPeriod"/>
            </a:pPr>
            <a:endParaRPr lang="en-US" b="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544E-D2F3-F9E6-5EB8-06D8F735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2793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USED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040883-7879-E787-3B0B-D9920B458C59}"/>
              </a:ext>
            </a:extLst>
          </p:cNvPr>
          <p:cNvCxnSpPr>
            <a:cxnSpLocks/>
          </p:cNvCxnSpPr>
          <p:nvPr/>
        </p:nvCxnSpPr>
        <p:spPr>
          <a:xfrm>
            <a:off x="6126480" y="1845734"/>
            <a:ext cx="0" cy="4402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3E3F32-329B-54C9-229E-B189BE4570F7}"/>
              </a:ext>
            </a:extLst>
          </p:cNvPr>
          <p:cNvCxnSpPr>
            <a:cxnSpLocks/>
          </p:cNvCxnSpPr>
          <p:nvPr/>
        </p:nvCxnSpPr>
        <p:spPr>
          <a:xfrm>
            <a:off x="1204856" y="3926542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B4FADF83-9016-606B-9DD8-3249FE679D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04" y="1753183"/>
            <a:ext cx="3707799" cy="217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1CA5EA-5A31-D5F8-C434-948D30FD52DD}"/>
              </a:ext>
            </a:extLst>
          </p:cNvPr>
          <p:cNvSpPr txBox="1"/>
          <p:nvPr/>
        </p:nvSpPr>
        <p:spPr>
          <a:xfrm>
            <a:off x="4837352" y="2466308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BE1EF62-803C-2E4A-45BB-51DE1214A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962442" y="1202008"/>
            <a:ext cx="2967344" cy="32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2FBCFD-39B5-0430-467A-148D1D927520}"/>
              </a:ext>
            </a:extLst>
          </p:cNvPr>
          <p:cNvSpPr txBox="1"/>
          <p:nvPr/>
        </p:nvSpPr>
        <p:spPr>
          <a:xfrm>
            <a:off x="6234056" y="2320114"/>
            <a:ext cx="609600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HC05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AD05349-C619-982B-E994-DA5EBF90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091">
            <a:off x="1121019" y="3767207"/>
            <a:ext cx="3435110" cy="270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651A8ED-DB45-D34B-E478-81B76DD04FB5}"/>
              </a:ext>
            </a:extLst>
          </p:cNvPr>
          <p:cNvSpPr txBox="1"/>
          <p:nvPr/>
        </p:nvSpPr>
        <p:spPr>
          <a:xfrm>
            <a:off x="4604331" y="4475718"/>
            <a:ext cx="6163234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channel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AE0953-D9EC-0762-6900-5B86DE610774}"/>
              </a:ext>
            </a:extLst>
          </p:cNvPr>
          <p:cNvSpPr txBox="1"/>
          <p:nvPr/>
        </p:nvSpPr>
        <p:spPr>
          <a:xfrm>
            <a:off x="6364497" y="4517308"/>
            <a:ext cx="616323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Blubs Holder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16BEE3F-3BD7-3502-31DA-E277FD78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753" y="3922336"/>
            <a:ext cx="2776811" cy="251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81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1185-2D7B-18EF-711B-E49635A3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DESCRIPTION</a:t>
            </a:r>
          </a:p>
        </p:txBody>
      </p:sp>
      <p:pic>
        <p:nvPicPr>
          <p:cNvPr id="4" name="Picture 4" descr="Basic concept of Arduino &amp; Hardware Structure of Arduino">
            <a:extLst>
              <a:ext uri="{FF2B5EF4-FFF2-40B4-BE49-F238E27FC236}">
                <a16:creationId xmlns:a16="http://schemas.microsoft.com/office/drawing/2014/main" id="{4FF8D18E-ECDC-B2BE-8A26-DBA23A1B9C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21" y="2448703"/>
            <a:ext cx="5253731" cy="3367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1A7CA8-AC15-2293-4873-268701E1D4E9}"/>
              </a:ext>
            </a:extLst>
          </p:cNvPr>
          <p:cNvSpPr txBox="1"/>
          <p:nvPr/>
        </p:nvSpPr>
        <p:spPr>
          <a:xfrm>
            <a:off x="6096000" y="2268278"/>
            <a:ext cx="6094428" cy="4032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 UNO is a low-cost, flexible, and easy-to-use  programmable open-source microcontroller board that can be integrated into a variety of electronic projects.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it is open-source microcontroller board based on the Microchip ATmega328P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 Voltage: 5V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voltage: 5 To 12v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86CA6-10F9-3DD6-61AC-693115642474}"/>
              </a:ext>
            </a:extLst>
          </p:cNvPr>
          <p:cNvSpPr txBox="1"/>
          <p:nvPr/>
        </p:nvSpPr>
        <p:spPr>
          <a:xfrm>
            <a:off x="559952" y="1683503"/>
            <a:ext cx="61934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389989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3862-656A-AAD1-35AC-E9D17AA0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DESCRIPTION</a:t>
            </a:r>
          </a:p>
        </p:txBody>
      </p:sp>
      <p:pic>
        <p:nvPicPr>
          <p:cNvPr id="2050" name="Picture 2" descr="5V Four-Channel Relay Module - Pin Diagram, Specifications, Applications,  Working">
            <a:extLst>
              <a:ext uri="{FF2B5EF4-FFF2-40B4-BE49-F238E27FC236}">
                <a16:creationId xmlns:a16="http://schemas.microsoft.com/office/drawing/2014/main" id="{8DF4783C-56FF-02C4-54DD-DC0C9043D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35" y="2406656"/>
            <a:ext cx="5576897" cy="3825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C4EBF-F907-4496-656B-9D9FEC99266E}"/>
              </a:ext>
            </a:extLst>
          </p:cNvPr>
          <p:cNvSpPr txBox="1"/>
          <p:nvPr/>
        </p:nvSpPr>
        <p:spPr>
          <a:xfrm>
            <a:off x="6316207" y="2825387"/>
            <a:ext cx="632513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relay module is an electrically operated </a:t>
            </a:r>
          </a:p>
          <a:p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 that can be turned on or off deciding</a:t>
            </a:r>
          </a:p>
          <a:p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let current flow through or not.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Operating voltage   :    3.3 ~ 5V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Switching voltage   :    240V/10A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Operating Temp.     :    -40 ~ 85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005A1-2944-7DE6-6406-7E3E1682AC25}"/>
              </a:ext>
            </a:extLst>
          </p:cNvPr>
          <p:cNvSpPr txBox="1"/>
          <p:nvPr/>
        </p:nvSpPr>
        <p:spPr>
          <a:xfrm>
            <a:off x="607335" y="1699622"/>
            <a:ext cx="6320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MODULE</a:t>
            </a:r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274706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975E-2C0F-E931-806B-FBF47F75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DESCRIPTION</a:t>
            </a:r>
          </a:p>
        </p:txBody>
      </p:sp>
      <p:pic>
        <p:nvPicPr>
          <p:cNvPr id="5122" name="Picture 2" descr="All about HC-05 Bluetooth Module | Connection with Android - GeeksforGeeks">
            <a:extLst>
              <a:ext uri="{FF2B5EF4-FFF2-40B4-BE49-F238E27FC236}">
                <a16:creationId xmlns:a16="http://schemas.microsoft.com/office/drawing/2014/main" id="{61F86905-3E1F-1D61-298D-988956ED0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93" y="2692141"/>
            <a:ext cx="5055264" cy="2949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5C03638F-0847-360E-BBFC-2F36B0E63E2D}"/>
              </a:ext>
            </a:extLst>
          </p:cNvPr>
          <p:cNvSpPr/>
          <p:nvPr/>
        </p:nvSpPr>
        <p:spPr>
          <a:xfrm>
            <a:off x="6038091" y="3136054"/>
            <a:ext cx="588085" cy="2061650"/>
          </a:xfrm>
          <a:prstGeom prst="rightBrace">
            <a:avLst>
              <a:gd name="adj1" fmla="val 62834"/>
              <a:gd name="adj2" fmla="val 48598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C1396-B8A2-B8F0-D33E-FC681FBBF8D4}"/>
              </a:ext>
            </a:extLst>
          </p:cNvPr>
          <p:cNvSpPr txBox="1"/>
          <p:nvPr/>
        </p:nvSpPr>
        <p:spPr>
          <a:xfrm>
            <a:off x="6626176" y="292316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 HC-05 is a Bluetooth module which is</a:t>
            </a:r>
          </a:p>
          <a:p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designed for wireless communication.</a:t>
            </a:r>
          </a:p>
          <a:p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Module is 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</a:t>
            </a:r>
          </a:p>
          <a:p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transparent wireless serial</a:t>
            </a:r>
            <a:endParaRPr lang="en-US" sz="24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  :   4V to 5V </a:t>
            </a:r>
          </a:p>
          <a:p>
            <a:pPr marL="342900" indent="-342900">
              <a:buAutoNum type="arabicPeriod" startAt="3"/>
            </a:pPr>
            <a:endParaRPr lang="en-IN" sz="24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88D80-6ADC-A110-D2B8-AA90659770AC}"/>
              </a:ext>
            </a:extLst>
          </p:cNvPr>
          <p:cNvSpPr txBox="1"/>
          <p:nvPr/>
        </p:nvSpPr>
        <p:spPr>
          <a:xfrm>
            <a:off x="597660" y="1737360"/>
            <a:ext cx="63772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MODULE</a:t>
            </a:r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24101471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1068</TotalTime>
  <Words>812</Words>
  <Application>Microsoft Office PowerPoint</Application>
  <PresentationFormat>Widescreen</PresentationFormat>
  <Paragraphs>129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Times New Roman</vt:lpstr>
      <vt:lpstr>Wingdings</vt:lpstr>
      <vt:lpstr>Retrospect</vt:lpstr>
      <vt:lpstr>IoT BASED HOME AUTOMATION</vt:lpstr>
      <vt:lpstr>PowerPoint Presentation</vt:lpstr>
      <vt:lpstr>CONTENTS</vt:lpstr>
      <vt:lpstr>OBJECTIVE</vt:lpstr>
      <vt:lpstr>INTRODUCTION</vt:lpstr>
      <vt:lpstr>HARDWARE USED</vt:lpstr>
      <vt:lpstr>HARDWARE DESCRIPTION</vt:lpstr>
      <vt:lpstr>HARDWARE DESCRIPTION</vt:lpstr>
      <vt:lpstr>HARDWARE DESCRIPTION</vt:lpstr>
      <vt:lpstr>HARDWARE DESCRIPTION</vt:lpstr>
      <vt:lpstr>SOFTWARE USED</vt:lpstr>
      <vt:lpstr>CONSTRUCTION</vt:lpstr>
      <vt:lpstr>BLOCK DIAGRAM</vt:lpstr>
      <vt:lpstr>CIRCUIT DIAGRAM</vt:lpstr>
      <vt:lpstr>ADVANTAGES</vt:lpstr>
      <vt:lpstr>DISADVANTAGES </vt:lpstr>
      <vt:lpstr>CONCLUSION</vt:lpstr>
      <vt:lpstr>REFERENCE</vt:lpstr>
      <vt:lpstr>PROJECT FINAL 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HOME AUTOMATION</dc:title>
  <dc:creator>yugal nasare</dc:creator>
  <cp:lastModifiedBy>yugal nasare</cp:lastModifiedBy>
  <cp:revision>267</cp:revision>
  <dcterms:created xsi:type="dcterms:W3CDTF">2022-05-16T13:10:02Z</dcterms:created>
  <dcterms:modified xsi:type="dcterms:W3CDTF">2022-06-25T05:45:30Z</dcterms:modified>
</cp:coreProperties>
</file>