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67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7T12:38:1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27AAD-1083-4EC1-A13A-993472FF5B8A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70DF7-A5A1-4CA8-8CC3-33B1E24B6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4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70DF7-A5A1-4CA8-8CC3-33B1E24B6C7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9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70DF7-A5A1-4CA8-8CC3-33B1E24B6C7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5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  <a:ea typeface="SimSun-ExtB" panose="02010609060101010101" pitchFamily="49" charset="-122"/>
                <a:cs typeface="Times New Roman" panose="02020603050405020304" pitchFamily="18" charset="0"/>
              </a:rPr>
              <a:t>Obstacle Avoiding Robot</a:t>
            </a:r>
            <a:endParaRPr lang="en-US" sz="4400" dirty="0">
              <a:solidFill>
                <a:schemeClr val="tx1"/>
              </a:solidFill>
              <a:latin typeface="Algerian" panose="04020705040A02060702" pitchFamily="82" charset="0"/>
              <a:ea typeface="SimSun-ExtB" panose="0201060906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                                    </a:t>
            </a:r>
            <a:r>
              <a:rPr lang="en-US" sz="19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9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3998-F305-4E06-BE61-EF083B66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 Motor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79B691-AF03-AA50-839D-A1BAF90068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39" y="2085245"/>
            <a:ext cx="3611688" cy="36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65281-8B25-AFB9-6764-14C45648AA5E}"/>
              </a:ext>
            </a:extLst>
          </p:cNvPr>
          <p:cNvSpPr txBox="1"/>
          <p:nvPr/>
        </p:nvSpPr>
        <p:spPr>
          <a:xfrm>
            <a:off x="6006353" y="2561537"/>
            <a:ext cx="530710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 motor (Battery Operated) lightweight DC geared motor which gives good torque and rpm at lower voltages.</a:t>
            </a:r>
            <a:endParaRPr lang="en-IN" sz="19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motor can run at approximately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sz="19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rpm when driven by a single Li-Ion cell.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900" b="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 : 3 To 12 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Current         : </a:t>
            </a:r>
            <a:r>
              <a:rPr lang="en-IN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125mA (max.170mA)</a:t>
            </a:r>
            <a:endParaRPr lang="en-IN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900" b="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900" b="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9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916C1A-251F-7F42-FF11-436BEC3721A9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9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278A-987C-4502-9D72-F45B6BB7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2BEE9-5F71-5C7C-674E-E72EEDF4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1265" y="2306586"/>
            <a:ext cx="1972687" cy="194535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2B6E3C-9F63-7ED3-CC4D-DEADC5CC34B5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300+ Free Red Arrows &amp; Arrow Images">
            <a:extLst>
              <a:ext uri="{FF2B5EF4-FFF2-40B4-BE49-F238E27FC236}">
                <a16:creationId xmlns:a16="http://schemas.microsoft.com/office/drawing/2014/main" id="{1669E481-5BF8-4BEB-10B0-0E9529AB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28717">
            <a:off x="3186196" y="2712447"/>
            <a:ext cx="1436091" cy="14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AFB2358-9DA5-9917-BF72-6EE36D03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2" y="2341478"/>
            <a:ext cx="2395694" cy="239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E17418-BCF5-4957-7FBA-8332A3F1D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171" y="1921705"/>
            <a:ext cx="2607051" cy="215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300+ Free Red Arrows &amp; Arrow Images">
            <a:extLst>
              <a:ext uri="{FF2B5EF4-FFF2-40B4-BE49-F238E27FC236}">
                <a16:creationId xmlns:a16="http://schemas.microsoft.com/office/drawing/2014/main" id="{25344034-43BB-8969-3B27-DBA414A9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28717">
            <a:off x="6758101" y="2562710"/>
            <a:ext cx="1436091" cy="143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1EFFF7-63D2-3E57-89AC-EB9F26CCB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565" y="4220397"/>
            <a:ext cx="4552826" cy="249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C4811-0022-DAD4-1C02-82EDF69B603C}"/>
              </a:ext>
            </a:extLst>
          </p:cNvPr>
          <p:cNvCxnSpPr>
            <a:cxnSpLocks/>
          </p:cNvCxnSpPr>
          <p:nvPr/>
        </p:nvCxnSpPr>
        <p:spPr>
          <a:xfrm flipV="1">
            <a:off x="7230488" y="4129433"/>
            <a:ext cx="4402957" cy="43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5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349B-309F-4965-9842-1D145645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Diagram And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4667-1F93-4E72-A8C1-EC0D6D9A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89" y="2155437"/>
            <a:ext cx="6106998" cy="3986044"/>
          </a:xfrm>
        </p:spPr>
        <p:txBody>
          <a:bodyPr>
            <a:normAutofit fontScale="85000" lnSpcReduction="10000"/>
          </a:bodyPr>
          <a:lstStyle/>
          <a:p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obstacle avoidance robot uses ultrasonic sensors for its movements. A microcontroller is used to achieve the desired operation. </a:t>
            </a:r>
          </a:p>
          <a:p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motors are connected through the motor driver IC to the microcontroller And the ultrasonic sensor is attached in front of the robot.</a:t>
            </a:r>
          </a:p>
          <a:p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robot is going on the obstacle then ultrasonic sensor transmits the ultrasonic waves continuously from its sensor.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if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obstacle comes ahead of it the ultrasonic waves are reflected from an object and that information is passed to the microcontroller.</a:t>
            </a:r>
          </a:p>
          <a:p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microcontroller controls the motors left, right, back, front, based on ultrasonic signals.</a:t>
            </a:r>
          </a:p>
          <a:p>
            <a:endParaRPr lang="en-US" sz="19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9612BF-599E-5BB2-692E-851AA1CCF296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81D7D-940B-A5C5-FACE-B45AF2CF2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39" y="2358847"/>
            <a:ext cx="4998451" cy="34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A15F-C914-44BF-B321-A88DCFC9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80C0-E622-483F-A887-3B92A3D22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1914861"/>
            <a:ext cx="10058400" cy="384962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 err="1"/>
              <a:t>trigPin</a:t>
            </a:r>
            <a:r>
              <a:rPr lang="en-US" sz="1600" dirty="0"/>
              <a:t> = 9;   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 err="1"/>
              <a:t>echoPin</a:t>
            </a:r>
            <a:r>
              <a:rPr lang="en-US" sz="1600" dirty="0"/>
              <a:t> = 10;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 err="1"/>
              <a:t>revright</a:t>
            </a:r>
            <a:r>
              <a:rPr lang="en-US" sz="1600" dirty="0"/>
              <a:t> = 4;        //</a:t>
            </a:r>
            <a:r>
              <a:rPr lang="en-US" sz="1600" dirty="0" err="1"/>
              <a:t>REVerse</a:t>
            </a:r>
            <a:r>
              <a:rPr lang="en-US" sz="1600" dirty="0"/>
              <a:t> motion of Right motor</a:t>
            </a:r>
          </a:p>
          <a:p>
            <a:r>
              <a:rPr lang="en-US" sz="1600" dirty="0">
                <a:solidFill>
                  <a:srgbClr val="00B0F0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 err="1"/>
              <a:t>fwdright</a:t>
            </a:r>
            <a:r>
              <a:rPr lang="en-US" sz="1600" dirty="0"/>
              <a:t>= 5;       //</a:t>
            </a:r>
            <a:r>
              <a:rPr lang="en-US" sz="1600" dirty="0" err="1"/>
              <a:t>ForWarD</a:t>
            </a:r>
            <a:r>
              <a:rPr lang="en-US" sz="1600" dirty="0"/>
              <a:t> motion of Right motor</a:t>
            </a: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long</a:t>
            </a:r>
            <a:r>
              <a:rPr lang="en-IN" b="1" dirty="0">
                <a:solidFill>
                  <a:srgbClr val="00B0F0"/>
                </a:solidFill>
              </a:rPr>
              <a:t> </a:t>
            </a:r>
            <a:r>
              <a:rPr lang="en-IN" dirty="0"/>
              <a:t>duration, distance;</a:t>
            </a:r>
          </a:p>
          <a:p>
            <a:r>
              <a:rPr lang="en-IN" dirty="0"/>
              <a:t>  </a:t>
            </a:r>
            <a:r>
              <a:rPr lang="en-IN" dirty="0" err="1"/>
              <a:t>digitalWrite</a:t>
            </a:r>
            <a:r>
              <a:rPr lang="en-IN" dirty="0"/>
              <a:t> (</a:t>
            </a:r>
            <a:r>
              <a:rPr lang="en-IN" dirty="0" err="1"/>
              <a:t>trigPin,HIGH</a:t>
            </a:r>
            <a:r>
              <a:rPr lang="en-IN" dirty="0"/>
              <a:t>);</a:t>
            </a:r>
          </a:p>
          <a:p>
            <a:r>
              <a:rPr lang="en-IN" dirty="0"/>
              <a:t> duration=</a:t>
            </a:r>
            <a:r>
              <a:rPr lang="en-IN" dirty="0" err="1"/>
              <a:t>pulseIn</a:t>
            </a:r>
            <a:r>
              <a:rPr lang="en-IN" dirty="0"/>
              <a:t>(</a:t>
            </a:r>
            <a:r>
              <a:rPr lang="en-IN" dirty="0" err="1"/>
              <a:t>echoPin</a:t>
            </a:r>
            <a:r>
              <a:rPr lang="en-IN" dirty="0"/>
              <a:t>, HIGH);</a:t>
            </a:r>
          </a:p>
          <a:p>
            <a:r>
              <a:rPr lang="en-IN" dirty="0"/>
              <a:t>  distance =(duration/</a:t>
            </a:r>
            <a:r>
              <a:rPr lang="en-IN"/>
              <a:t>2)*29.1;</a:t>
            </a:r>
            <a:endParaRPr lang="en-IN" dirty="0"/>
          </a:p>
          <a:p>
            <a:r>
              <a:rPr lang="en-IN" dirty="0"/>
              <a:t>  delay(10);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C01914-D401-A29C-02E6-839D4A5A7648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43D60F-D48F-6121-F97A-A1F014EF0F1B}"/>
              </a:ext>
            </a:extLst>
          </p:cNvPr>
          <p:cNvCxnSpPr>
            <a:cxnSpLocks/>
          </p:cNvCxnSpPr>
          <p:nvPr/>
        </p:nvCxnSpPr>
        <p:spPr>
          <a:xfrm>
            <a:off x="770964" y="3551549"/>
            <a:ext cx="55222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EF5496-FE4B-7BE6-89A0-F2B84045CB1A}"/>
              </a:ext>
            </a:extLst>
          </p:cNvPr>
          <p:cNvCxnSpPr>
            <a:cxnSpLocks/>
          </p:cNvCxnSpPr>
          <p:nvPr/>
        </p:nvCxnSpPr>
        <p:spPr>
          <a:xfrm>
            <a:off x="6526307" y="2014194"/>
            <a:ext cx="0" cy="4099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F78BEB-92AE-AC04-F129-AB50DD1A52BB}"/>
              </a:ext>
            </a:extLst>
          </p:cNvPr>
          <p:cNvSpPr txBox="1"/>
          <p:nvPr/>
        </p:nvSpPr>
        <p:spPr>
          <a:xfrm>
            <a:off x="6929717" y="221740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if(distance&gt;20)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digitalWrite</a:t>
            </a:r>
            <a:r>
              <a:rPr lang="en-IN" dirty="0"/>
              <a:t>(5,HIGH);</a:t>
            </a:r>
          </a:p>
          <a:p>
            <a:r>
              <a:rPr lang="en-IN" dirty="0" err="1"/>
              <a:t>digitalWrite</a:t>
            </a:r>
            <a:r>
              <a:rPr lang="en-IN" dirty="0"/>
              <a:t>(4,LOW);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 else (distance&lt;20)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digitalWrite</a:t>
            </a:r>
            <a:r>
              <a:rPr lang="en-IN" dirty="0"/>
              <a:t>(5,LOW);</a:t>
            </a:r>
          </a:p>
          <a:p>
            <a:r>
              <a:rPr lang="en-IN" dirty="0" err="1"/>
              <a:t>digitalWrite</a:t>
            </a:r>
            <a:r>
              <a:rPr lang="en-IN" dirty="0"/>
              <a:t>(4,HIGH);</a:t>
            </a:r>
          </a:p>
          <a:p>
            <a:r>
              <a:rPr lang="en-IN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46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F76E-7660-472B-87DB-5DB91528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208A-5B71-45A2-A48C-6E44A3D1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E85F5-2776-33E8-D85F-8E4B252014E3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6D015E-A024-9E85-1EF1-21C174926998}"/>
              </a:ext>
            </a:extLst>
          </p:cNvPr>
          <p:cNvCxnSpPr>
            <a:cxnSpLocks/>
          </p:cNvCxnSpPr>
          <p:nvPr/>
        </p:nvCxnSpPr>
        <p:spPr>
          <a:xfrm>
            <a:off x="6271782" y="2103120"/>
            <a:ext cx="0" cy="4099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F838BA-525B-BBC7-8A1D-D8F4D834B512}"/>
              </a:ext>
            </a:extLst>
          </p:cNvPr>
          <p:cNvSpPr txBox="1"/>
          <p:nvPr/>
        </p:nvSpPr>
        <p:spPr>
          <a:xfrm>
            <a:off x="6525706" y="210312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8F67-59E9-5B14-6591-6E65BC2FC02F}"/>
              </a:ext>
            </a:extLst>
          </p:cNvPr>
          <p:cNvSpPr txBox="1"/>
          <p:nvPr/>
        </p:nvSpPr>
        <p:spPr>
          <a:xfrm>
            <a:off x="1418367" y="2675659"/>
            <a:ext cx="4853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robot senses any obstacle automatically diverts its position to left or right and follows the path without human guidance.</a:t>
            </a:r>
          </a:p>
          <a:p>
            <a:pPr marL="342900" indent="-3429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programming of the microcontroller is easy.</a:t>
            </a:r>
          </a:p>
          <a:p>
            <a:pPr marL="342900" indent="-3429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low’ cost circuit.</a:t>
            </a:r>
          </a:p>
          <a:p>
            <a:pPr marL="342900" indent="-3429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20B70-6C76-B03D-4310-CE6A430F4269}"/>
              </a:ext>
            </a:extLst>
          </p:cNvPr>
          <p:cNvSpPr txBox="1"/>
          <p:nvPr/>
        </p:nvSpPr>
        <p:spPr>
          <a:xfrm>
            <a:off x="6883551" y="2675659"/>
            <a:ext cx="4299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time consuming project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 for short distance only.</a:t>
            </a:r>
          </a:p>
          <a:p>
            <a:pPr marL="342900" indent="-3429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 not recommended to keep the range very  long because this would cause the ROBOT to keep moving forward and backward as it senses any obstacle, even far away from it.</a:t>
            </a:r>
          </a:p>
          <a:p>
            <a:pPr marL="342900" indent="-342900">
              <a:buFontTx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in human control.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89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3028-40B9-4648-D6C3-59B677A2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A9A0-18A0-5C6C-5636-B962E4D1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53" y="2365782"/>
            <a:ext cx="10058400" cy="3849624"/>
          </a:xfrm>
        </p:spPr>
        <p:txBody>
          <a:bodyPr/>
          <a:lstStyle/>
          <a:p>
            <a:r>
              <a:rPr lang="en-US" sz="19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obstacle avoidance robotics is used for detecting obstacles and avoiding the collision.</a:t>
            </a:r>
          </a:p>
          <a:p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can be used for household work like automatic vacuum cleaning. </a:t>
            </a:r>
            <a:endParaRPr lang="en-IN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can also be used in dangerous environments, where human penetration could be fatal. </a:t>
            </a:r>
          </a:p>
          <a:p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Obstacle avoiding robots can be used in almost all mobile robot navigation systems.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20212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EA5373-918B-26F0-41EB-845E66739546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24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3815-0B9B-8FFB-BAAF-1EDDBBFB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2B4F-5ED2-8809-D20E-BD04FEFB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Obstacle detection circuit was successfully implemented using ultrasonic sensors modules which were placed at the front of the robot to throw both Ultrasonic waves at any obstacle and when a reflection is received Then as you know Arduino is a Brain of robot they program ourself and implement it.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904959-D5BE-9C1B-F67D-17C2A05899FE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6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7BA8-28CD-C69B-40CC-79DC6CB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7FFE-B5DF-060F-E3CB-03BCC6632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429" y="2640448"/>
            <a:ext cx="7527095" cy="2329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000" dirty="0"/>
              <a:t>THANK YOU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8602F2-F898-312B-D2CF-909C4A9A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45" y="2277752"/>
            <a:ext cx="2566055" cy="256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35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3" y="642593"/>
            <a:ext cx="7046259" cy="54074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POLYTECHNIC NAGPUR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 Autonomous Institute of Government of Maharashtra)</a:t>
            </a:r>
            <a:b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587985F5-A3E8-4170-B5D6-FB4DD7F3C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91" y="505435"/>
            <a:ext cx="1200330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0718E-A476-47B3-90C9-BB5E3C79220B}"/>
              </a:ext>
            </a:extLst>
          </p:cNvPr>
          <p:cNvSpPr txBox="1"/>
          <p:nvPr/>
        </p:nvSpPr>
        <p:spPr>
          <a:xfrm>
            <a:off x="5902582" y="1183340"/>
            <a:ext cx="55184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Topic </a:t>
            </a:r>
            <a:r>
              <a:rPr lang="en-IN" dirty="0"/>
              <a:t>: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Obstacle Avoiding Robot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Group Members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Chirag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Pabari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1904044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2. Yugal Nasare                      1904042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Ganesh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Moroliya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1904038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4.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Atharva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Navghare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1904043</a:t>
            </a:r>
          </a:p>
          <a:p>
            <a:pPr algn="just"/>
            <a:r>
              <a:rPr lang="en-IN" dirty="0"/>
              <a:t>    5.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Pawan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1904058</a:t>
            </a:r>
          </a:p>
          <a:p>
            <a:pPr algn="just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         </a:t>
            </a:r>
            <a:r>
              <a:rPr lang="en-US" sz="1600" b="1" cap="none" dirty="0">
                <a:latin typeface="Times New Roman" panose="02020603050405020304" pitchFamily="18" charset="0"/>
                <a:cs typeface="Times New Roman" pitchFamily="18" charset="0"/>
              </a:rPr>
              <a:t>Guided by              </a:t>
            </a:r>
            <a:r>
              <a:rPr lang="en-US" sz="16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       _</a:t>
            </a:r>
            <a:r>
              <a:rPr lang="en-US" sz="1600" b="1" i="1" dirty="0">
                <a:latin typeface="Times New Roman" panose="02020603050405020304" pitchFamily="18" charset="0"/>
                <a:cs typeface="Times New Roman" pitchFamily="18" charset="0"/>
              </a:rPr>
              <a:t>Prof. </a:t>
            </a:r>
            <a:r>
              <a:rPr lang="en-US" b="1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rshi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Anjum</a:t>
            </a:r>
          </a:p>
          <a:p>
            <a:pPr algn="just"/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D97D2C-56FD-4062-9E22-369482AACE58}"/>
              </a:ext>
            </a:extLst>
          </p:cNvPr>
          <p:cNvCxnSpPr>
            <a:cxnSpLocks/>
          </p:cNvCxnSpPr>
          <p:nvPr/>
        </p:nvCxnSpPr>
        <p:spPr>
          <a:xfrm>
            <a:off x="4769225" y="4805083"/>
            <a:ext cx="66518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D30D92-20A0-4F5B-90D4-5469C423F830}"/>
              </a:ext>
            </a:extLst>
          </p:cNvPr>
          <p:cNvSpPr txBox="1"/>
          <p:nvPr/>
        </p:nvSpPr>
        <p:spPr>
          <a:xfrm>
            <a:off x="4417103" y="5047129"/>
            <a:ext cx="734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DEPARTMENT OF</a:t>
            </a:r>
          </a:p>
          <a:p>
            <a:pPr algn="ctr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ELECTRONICS AND TELECOMMUNICATION ENGG.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Academic Session 2021-2022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6C07-DC53-4107-A345-598ACAC8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A8BA-4C4E-4F5D-AA09-4C4821D4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5"/>
            <a:ext cx="10443882" cy="420120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and Working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C50F74-C7CB-47D0-AAE2-3B47D9B48456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EB715C-5D15-23FA-718E-AA91B5AF8366}"/>
              </a:ext>
            </a:extLst>
          </p:cNvPr>
          <p:cNvSpPr txBox="1"/>
          <p:nvPr/>
        </p:nvSpPr>
        <p:spPr>
          <a:xfrm>
            <a:off x="1174375" y="842682"/>
            <a:ext cx="10659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8114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5BBD-F923-4CFD-B154-8E95FD1B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673-E7CC-4916-9212-50254CA4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i="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Avoiding Robot is an intelligent device that can automatically sense the obstacle in front of it and avoid them by turning itself in another direction.</a:t>
            </a:r>
            <a:endParaRPr lang="en-IN" sz="2100" i="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Generally obstacle avoidance robot is design to allow robot to navigate in unknown environment by avoiding crash.</a:t>
            </a:r>
            <a:endParaRPr lang="en-US" sz="21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1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 senses obstacles in the path, and avoids it and resumes its running.</a:t>
            </a:r>
          </a:p>
          <a:p>
            <a:endParaRPr lang="en-US" sz="19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i="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FF0BDC-1109-4E54-88EF-AB890A68D7FA}"/>
              </a:ext>
            </a:extLst>
          </p:cNvPr>
          <p:cNvCxnSpPr>
            <a:cxnSpLocks/>
          </p:cNvCxnSpPr>
          <p:nvPr/>
        </p:nvCxnSpPr>
        <p:spPr>
          <a:xfrm>
            <a:off x="502025" y="1810873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29E250-FF67-3659-8277-BECD241F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57" y="3754251"/>
            <a:ext cx="3586979" cy="29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97AC9DF-DB7A-D073-184F-7371D278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73285" y="3676228"/>
            <a:ext cx="3134285" cy="313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9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7A44-9CC4-41BE-A6DA-D7264B0A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95E1-3364-4E0F-8E2A-AF9BED91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77439" cy="38496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9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algn="just">
              <a:buSzPct val="67000"/>
              <a:buFont typeface="Courier New" panose="02070309020205020404" pitchFamily="49" charset="0"/>
              <a:buChar char="o"/>
            </a:pPr>
            <a:r>
              <a:rPr lang="en-IN" sz="19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9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IN" sz="19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 there are Robot will be capable of moving freely avoiding all the obstacle in there paths.</a:t>
            </a:r>
          </a:p>
          <a:p>
            <a:pPr algn="just">
              <a:buSzPct val="67000"/>
              <a:buFont typeface="Courier New" panose="02070309020205020404" pitchFamily="49" charset="0"/>
              <a:buChar char="o"/>
            </a:pPr>
            <a:r>
              <a:rPr lang="en-US" sz="19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Obstacles can be avoided using sensors. </a:t>
            </a:r>
            <a:endParaRPr lang="en-IN" sz="19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3F6B71-5C6E-2BF5-EBE5-CBBC5D819034}"/>
              </a:ext>
            </a:extLst>
          </p:cNvPr>
          <p:cNvCxnSpPr>
            <a:cxnSpLocks/>
          </p:cNvCxnSpPr>
          <p:nvPr/>
        </p:nvCxnSpPr>
        <p:spPr>
          <a:xfrm>
            <a:off x="502025" y="1810873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ow to make obstacle avoiding robot using Arduino &amp; Ultrasonic sensor ? –  MechStuff">
            <a:extLst>
              <a:ext uri="{FF2B5EF4-FFF2-40B4-BE49-F238E27FC236}">
                <a16:creationId xmlns:a16="http://schemas.microsoft.com/office/drawing/2014/main" id="{E5F92FE6-FF3B-489D-66C5-897396F67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774156" y="2415848"/>
            <a:ext cx="4736526" cy="2813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446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2209-EBBF-464D-9138-078F3A0F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Use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482A3F-BA15-28B3-75FF-1EDDD5A9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32" y="1849743"/>
            <a:ext cx="3554103" cy="1915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2788AE-9AFE-D1EA-CA17-8CF24176C082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248143-C4F0-843E-6AB7-0A6BFED0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74" y="3953610"/>
            <a:ext cx="2797942" cy="2599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AD54A6C-699F-8EDC-B09D-271F80815B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53" y="1295174"/>
            <a:ext cx="3022942" cy="2956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FE6E219-22C6-B8BE-D0F0-9924734C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32" y="3429000"/>
            <a:ext cx="3622056" cy="3780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0FB0EE-118B-7E3A-24BC-DE0201FEEA87}"/>
              </a:ext>
            </a:extLst>
          </p:cNvPr>
          <p:cNvCxnSpPr>
            <a:stCxn id="2" idx="2"/>
          </p:cNvCxnSpPr>
          <p:nvPr/>
        </p:nvCxnSpPr>
        <p:spPr>
          <a:xfrm>
            <a:off x="6096000" y="2014194"/>
            <a:ext cx="0" cy="42342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2AC0B2-DE5B-3B62-6CB7-DD01DA71731C}"/>
              </a:ext>
            </a:extLst>
          </p:cNvPr>
          <p:cNvCxnSpPr/>
          <p:nvPr/>
        </p:nvCxnSpPr>
        <p:spPr>
          <a:xfrm>
            <a:off x="737053" y="3986929"/>
            <a:ext cx="105335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BD606A-E11C-3D75-3CA9-DD9EFC9E19CE}"/>
              </a:ext>
            </a:extLst>
          </p:cNvPr>
          <p:cNvSpPr txBox="1"/>
          <p:nvPr/>
        </p:nvSpPr>
        <p:spPr>
          <a:xfrm>
            <a:off x="4591811" y="2449240"/>
            <a:ext cx="1470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skerville Old Face" panose="02020602080505020303" pitchFamily="18" charset="0"/>
              </a:rPr>
              <a:t>Arduino UNO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7088B-8C0B-A13B-FCBF-2BFC8312706F}"/>
              </a:ext>
            </a:extLst>
          </p:cNvPr>
          <p:cNvSpPr txBox="1"/>
          <p:nvPr/>
        </p:nvSpPr>
        <p:spPr>
          <a:xfrm>
            <a:off x="4281285" y="4675046"/>
            <a:ext cx="17225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</a:rPr>
              <a:t>L298N Motor Driver Module </a:t>
            </a:r>
            <a:endParaRPr lang="en-IN" sz="2000" dirty="0">
              <a:effectLst/>
              <a:latin typeface="Baskerville Old Face" panose="02020602080505020303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59A5B-4D05-09D3-9936-AADEC040D0F3}"/>
              </a:ext>
            </a:extLst>
          </p:cNvPr>
          <p:cNvSpPr txBox="1"/>
          <p:nvPr/>
        </p:nvSpPr>
        <p:spPr>
          <a:xfrm>
            <a:off x="6235673" y="4722170"/>
            <a:ext cx="153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skerville Old Face" panose="02020602080505020303" pitchFamily="18" charset="0"/>
              </a:rPr>
              <a:t>BO Motor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55CA1-6B07-A92B-506F-3C0928823D95}"/>
              </a:ext>
            </a:extLst>
          </p:cNvPr>
          <p:cNvSpPr txBox="1"/>
          <p:nvPr/>
        </p:nvSpPr>
        <p:spPr>
          <a:xfrm>
            <a:off x="6235673" y="2449240"/>
            <a:ext cx="133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skerville Old Face" panose="02020602080505020303" pitchFamily="18" charset="0"/>
              </a:rPr>
              <a:t>Ultrasonic Sensor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0FC82C1-A77A-6F0A-AA52-C86B458BC810}"/>
                  </a:ext>
                </a:extLst>
              </p14:cNvPr>
              <p14:cNvContentPartPr/>
              <p14:nvPr/>
            </p14:nvContentPartPr>
            <p14:xfrm>
              <a:off x="7862061" y="525311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0FC82C1-A77A-6F0A-AA52-C86B458BC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3421" y="52444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60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2892-4F0C-47B2-9C0B-1D09F3FB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Details</a:t>
            </a:r>
          </a:p>
        </p:txBody>
      </p:sp>
      <p:pic>
        <p:nvPicPr>
          <p:cNvPr id="1028" name="Picture 4" descr="Basic concept of Arduino &amp; Hardware Structure of Arduino">
            <a:extLst>
              <a:ext uri="{FF2B5EF4-FFF2-40B4-BE49-F238E27FC236}">
                <a16:creationId xmlns:a16="http://schemas.microsoft.com/office/drawing/2014/main" id="{3184BDD7-94FD-A220-0AC2-7165D8353D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3" y="2166594"/>
            <a:ext cx="5878388" cy="376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CB1957EB-0C22-3EB5-C57E-AC38C60A2F95}"/>
              </a:ext>
            </a:extLst>
          </p:cNvPr>
          <p:cNvSpPr/>
          <p:nvPr/>
        </p:nvSpPr>
        <p:spPr>
          <a:xfrm>
            <a:off x="6837611" y="2903132"/>
            <a:ext cx="713259" cy="2294964"/>
          </a:xfrm>
          <a:prstGeom prst="rightBrace">
            <a:avLst>
              <a:gd name="adj1" fmla="val 8333"/>
              <a:gd name="adj2" fmla="val 4859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29C44-E422-941F-A3C1-BD62327E0105}"/>
              </a:ext>
            </a:extLst>
          </p:cNvPr>
          <p:cNvSpPr txBox="1"/>
          <p:nvPr/>
        </p:nvSpPr>
        <p:spPr>
          <a:xfrm>
            <a:off x="7639039" y="2166594"/>
            <a:ext cx="367553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 is a low-cost, flexible, and easy-to-use programmable open-source microcontroller board that can be integrated into a variety of electronic projects.</a:t>
            </a:r>
            <a:endParaRPr lang="en-IN" sz="1900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it is </a:t>
            </a:r>
            <a:r>
              <a:rPr lang="en-IN" sz="1900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 microcontroller board based on the Microchip ATmega328P.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9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 5V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voltage: 5 To 12v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900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8A84B8-6F23-E71B-EA4C-59616FCA774B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3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9CFB-F915-4B7A-ADE8-946EFDD2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Ultrasonic Sensor </a:t>
            </a: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D74AED3-4EBC-1514-8BCF-B6311303DD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27" y="2014194"/>
            <a:ext cx="3759479" cy="375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AF7DF4-1AFA-BEBA-276B-6288B576AEB9}"/>
              </a:ext>
            </a:extLst>
          </p:cNvPr>
          <p:cNvSpPr txBox="1"/>
          <p:nvPr/>
        </p:nvSpPr>
        <p:spPr>
          <a:xfrm>
            <a:off x="5806000" y="2550022"/>
            <a:ext cx="609600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ultrasonic sensor is an instrument that measures the distance to an object using ultrasonic waves.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900" i="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uses a transducer to send and receive ultrasonic pulses that replay back information about an object proximity.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 are suitable for close range detection up to 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9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meters and provide multiple range measurements per second.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BCDBA4-E185-C82E-809F-088BC700D868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1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EE6D-11D1-4863-8798-EC999D5B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 Driver Module </a:t>
            </a:r>
          </a:p>
        </p:txBody>
      </p:sp>
      <p:pic>
        <p:nvPicPr>
          <p:cNvPr id="1026" name="Picture 2" descr="L298N Motor Driver Module Pinout, Datasheet, Features &amp; Specs">
            <a:extLst>
              <a:ext uri="{FF2B5EF4-FFF2-40B4-BE49-F238E27FC236}">
                <a16:creationId xmlns:a16="http://schemas.microsoft.com/office/drawing/2014/main" id="{6A52582F-7883-809F-87D3-75D6CFD0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74838"/>
            <a:ext cx="5101813" cy="34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2C0946DD-AA31-8C18-3364-7DA08249AF5D}"/>
              </a:ext>
            </a:extLst>
          </p:cNvPr>
          <p:cNvSpPr/>
          <p:nvPr/>
        </p:nvSpPr>
        <p:spPr>
          <a:xfrm>
            <a:off x="6168614" y="2727960"/>
            <a:ext cx="807222" cy="2294964"/>
          </a:xfrm>
          <a:prstGeom prst="rightBrace">
            <a:avLst>
              <a:gd name="adj1" fmla="val 8333"/>
              <a:gd name="adj2" fmla="val 4859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0E728-8D14-CE1F-E0FB-3AABA4C3DD29}"/>
              </a:ext>
            </a:extLst>
          </p:cNvPr>
          <p:cNvSpPr txBox="1"/>
          <p:nvPr/>
        </p:nvSpPr>
        <p:spPr>
          <a:xfrm>
            <a:off x="6975836" y="2547842"/>
            <a:ext cx="4688541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L298N is a dual H-Bridge motor driver which allows speed and direction control of two DC motors at the same time.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module can drive DC motors that have voltages between 5 </a:t>
            </a: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9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35V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9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unction of motor drivers is to take a low-current control signal and then turn it into a higher-current signal that can drive a motor.</a:t>
            </a:r>
            <a:endParaRPr lang="en-US" sz="19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501A7E-9036-C2B6-02F7-79DD4819FCD5}"/>
              </a:ext>
            </a:extLst>
          </p:cNvPr>
          <p:cNvCxnSpPr>
            <a:cxnSpLocks/>
          </p:cNvCxnSpPr>
          <p:nvPr/>
        </p:nvCxnSpPr>
        <p:spPr>
          <a:xfrm>
            <a:off x="502025" y="1775014"/>
            <a:ext cx="11008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{F4A21DAF-C604-431B-A104-E34D34E17C73}tf56410444_win32</Template>
  <TotalTime>1063</TotalTime>
  <Words>868</Words>
  <Application>Microsoft Office PowerPoint</Application>
  <PresentationFormat>Widescreen</PresentationFormat>
  <Paragraphs>113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Avenir Next LT Pro</vt:lpstr>
      <vt:lpstr>Avenir Next LT Pro Light</vt:lpstr>
      <vt:lpstr>Baskerville Old Face</vt:lpstr>
      <vt:lpstr>Calibri</vt:lpstr>
      <vt:lpstr>Courier New</vt:lpstr>
      <vt:lpstr>Garamond</vt:lpstr>
      <vt:lpstr>Times New Roman</vt:lpstr>
      <vt:lpstr>Wingdings</vt:lpstr>
      <vt:lpstr>SavonVTI</vt:lpstr>
      <vt:lpstr>Obstacle Avoiding Robot</vt:lpstr>
      <vt:lpstr>    GOVERNMENT POLYTECHNIC NAGPUR                 (An Autonomous Institute of Government of Maharashtra) </vt:lpstr>
      <vt:lpstr> </vt:lpstr>
      <vt:lpstr>INTRODUCTION </vt:lpstr>
      <vt:lpstr>Project Objective </vt:lpstr>
      <vt:lpstr>Components Use </vt:lpstr>
      <vt:lpstr>Components Details</vt:lpstr>
      <vt:lpstr>Ultrasonic Sensor </vt:lpstr>
      <vt:lpstr>Motor Driver Module </vt:lpstr>
      <vt:lpstr>BO Motor</vt:lpstr>
      <vt:lpstr>Construction</vt:lpstr>
      <vt:lpstr>Circuit Diagram And Working</vt:lpstr>
      <vt:lpstr>Program Used</vt:lpstr>
      <vt:lpstr>Advantages And Disadvantages </vt:lpstr>
      <vt:lpstr>Applications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Avoiding Robot</dc:title>
  <dc:creator>yugal nasare</dc:creator>
  <cp:lastModifiedBy>yugal nasare</cp:lastModifiedBy>
  <cp:revision>133</cp:revision>
  <dcterms:created xsi:type="dcterms:W3CDTF">2022-05-04T13:38:36Z</dcterms:created>
  <dcterms:modified xsi:type="dcterms:W3CDTF">2022-05-24T06:22:21Z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