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65" r:id="rId10"/>
    <p:sldId id="272" r:id="rId11"/>
    <p:sldId id="267" r:id="rId12"/>
    <p:sldId id="274" r:id="rId13"/>
    <p:sldId id="268" r:id="rId14"/>
    <p:sldId id="269" r:id="rId15"/>
    <p:sldId id="270" r:id="rId16"/>
    <p:sldId id="271" r:id="rId17"/>
    <p:sldId id="275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99" d="100"/>
          <a:sy n="99" d="100"/>
        </p:scale>
        <p:origin x="94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8582" y="174447"/>
            <a:ext cx="32651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E6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95D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95D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4439"/>
            <a:ext cx="9144000" cy="99060"/>
          </a:xfrm>
          <a:custGeom>
            <a:avLst/>
            <a:gdLst/>
            <a:ahLst/>
            <a:cxnLst/>
            <a:rect l="l" t="t" r="r" b="b"/>
            <a:pathLst>
              <a:path w="9144000" h="99060">
                <a:moveTo>
                  <a:pt x="9144000" y="0"/>
                </a:moveTo>
                <a:lnTo>
                  <a:pt x="0" y="0"/>
                </a:lnTo>
                <a:lnTo>
                  <a:pt x="0" y="99059"/>
                </a:lnTo>
                <a:lnTo>
                  <a:pt x="9144000" y="990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404" y="174701"/>
            <a:ext cx="8559190" cy="907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E6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484" y="1312544"/>
            <a:ext cx="8203031" cy="255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95D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9597261B2/en?q=(pill+dispensers)&amp;oq=pill+dispensers&amp;page=2" TargetMode="External"/><Relationship Id="rId7" Type="http://schemas.openxmlformats.org/officeDocument/2006/relationships/hyperlink" Target="https://github.com/arduino-libraries/Servo" TargetMode="External"/><Relationship Id="rId2" Type="http://schemas.openxmlformats.org/officeDocument/2006/relationships/hyperlink" Target="https://patents.google.com/patent/US11484474B2/en?q=(pill+dispensers)&amp;oq=pill+dispensers&amp;pag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afruit/RTClib" TargetMode="External"/><Relationship Id="rId5" Type="http://schemas.openxmlformats.org/officeDocument/2006/relationships/hyperlink" Target="https://patents.google.com/patent/US6004020A/en" TargetMode="External"/><Relationship Id="rId4" Type="http://schemas.openxmlformats.org/officeDocument/2006/relationships/hyperlink" Target="https://patents.google.com/patent/US7359765B2/e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hardware/uno-rev3/" TargetMode="External"/><Relationship Id="rId7" Type="http://schemas.openxmlformats.org/officeDocument/2006/relationships/hyperlink" Target="https://www.healthline.com/health/pill-dispenser#our-picks" TargetMode="External"/><Relationship Id="rId2" Type="http://schemas.openxmlformats.org/officeDocument/2006/relationships/hyperlink" Target="https://github.com/adafruit/Adafruit_SH110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1.microchip.com/downloads/en/DeviceDoc/Atmel-7810-Automotive-Microcontrollers-ATmega328P_Datasheet.pdf" TargetMode="External"/><Relationship Id="rId5" Type="http://schemas.openxmlformats.org/officeDocument/2006/relationships/hyperlink" Target="https://ecsxtal.com/what-is-a-real-time-clock-rtc/" TargetMode="External"/><Relationship Id="rId4" Type="http://schemas.openxmlformats.org/officeDocument/2006/relationships/hyperlink" Target="https://en.wikipedia.org/wiki/Arduino_Un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352" y="3176016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76200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4291" y="3157727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76200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316" y="1022603"/>
            <a:ext cx="7136130" cy="0"/>
          </a:xfrm>
          <a:custGeom>
            <a:avLst/>
            <a:gdLst/>
            <a:ahLst/>
            <a:cxnLst/>
            <a:rect l="l" t="t" r="r" b="b"/>
            <a:pathLst>
              <a:path w="7136130">
                <a:moveTo>
                  <a:pt x="7135749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316" y="1175003"/>
            <a:ext cx="7136130" cy="0"/>
          </a:xfrm>
          <a:custGeom>
            <a:avLst/>
            <a:gdLst/>
            <a:ahLst/>
            <a:cxnLst/>
            <a:rect l="l" t="t" r="r" b="b"/>
            <a:pathLst>
              <a:path w="7136130">
                <a:moveTo>
                  <a:pt x="71357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316" y="4120896"/>
            <a:ext cx="7136130" cy="0"/>
          </a:xfrm>
          <a:custGeom>
            <a:avLst/>
            <a:gdLst/>
            <a:ahLst/>
            <a:cxnLst/>
            <a:rect l="l" t="t" r="r" b="b"/>
            <a:pathLst>
              <a:path w="7136130">
                <a:moveTo>
                  <a:pt x="0" y="0"/>
                </a:moveTo>
                <a:lnTo>
                  <a:pt x="7135749" y="0"/>
                </a:lnTo>
              </a:path>
            </a:pathLst>
          </a:custGeom>
          <a:ln w="76200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316" y="3968496"/>
            <a:ext cx="7136130" cy="0"/>
          </a:xfrm>
          <a:custGeom>
            <a:avLst/>
            <a:gdLst/>
            <a:ahLst/>
            <a:cxnLst/>
            <a:rect l="l" t="t" r="r" b="b"/>
            <a:pathLst>
              <a:path w="7136130">
                <a:moveTo>
                  <a:pt x="0" y="0"/>
                </a:moveTo>
                <a:lnTo>
                  <a:pt x="7135749" y="0"/>
                </a:lnTo>
              </a:path>
            </a:pathLst>
          </a:custGeom>
          <a:ln w="9525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000" y="1325626"/>
            <a:ext cx="7184898" cy="19960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Mini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Project/Electronic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Design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Workshop</a:t>
            </a:r>
            <a:r>
              <a:rPr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(ECP358),</a:t>
            </a:r>
            <a:r>
              <a:rPr sz="20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SEM:</a:t>
            </a:r>
            <a:r>
              <a:rPr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 VI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423795" marR="2411730" indent="-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Ishita</a:t>
            </a:r>
            <a:r>
              <a:rPr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Jaiswal</a:t>
            </a:r>
            <a:r>
              <a:rPr lang="en-IN" spc="-10" dirty="0">
                <a:solidFill>
                  <a:schemeClr val="tx1"/>
                </a:solidFill>
                <a:latin typeface="Times New Roman"/>
                <a:cs typeface="Times New Roman"/>
              </a:rPr>
              <a:t>(31)</a:t>
            </a:r>
            <a:br>
              <a:rPr lang="en-IN" spc="-1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Labdhie</a:t>
            </a:r>
            <a:r>
              <a:rPr lang="en-IN" sz="18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Bendey</a:t>
            </a:r>
            <a:r>
              <a:rPr lang="en-IN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(34)</a:t>
            </a:r>
            <a:br>
              <a:rPr lang="en-IN" spc="-1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Ganesh</a:t>
            </a:r>
            <a:r>
              <a:rPr sz="18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Moroliya</a:t>
            </a:r>
            <a:r>
              <a:rPr lang="en-IN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(102)</a:t>
            </a:r>
            <a:br>
              <a:rPr lang="en-IN" spc="-1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Hemant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Paunikar</a:t>
            </a:r>
            <a:r>
              <a:rPr lang="en-IN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(103)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Prof.</a:t>
            </a:r>
            <a:r>
              <a:rPr sz="18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Vipul</a:t>
            </a:r>
            <a:r>
              <a:rPr sz="18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S.</a:t>
            </a:r>
            <a:r>
              <a:rPr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 Lande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8769" y="4191711"/>
            <a:ext cx="59626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Session</a:t>
            </a: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2023-</a:t>
            </a:r>
            <a:r>
              <a:rPr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24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Electronics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&amp;</a:t>
            </a:r>
            <a:r>
              <a:rPr sz="20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Communication</a:t>
            </a:r>
            <a:r>
              <a:rPr sz="20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Engineering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DE2C811A-5BBE-4F06-0EB9-3F89D5BF1BB6}"/>
              </a:ext>
            </a:extLst>
          </p:cNvPr>
          <p:cNvSpPr txBox="1">
            <a:spLocks/>
          </p:cNvSpPr>
          <p:nvPr/>
        </p:nvSpPr>
        <p:spPr>
          <a:xfrm>
            <a:off x="0" y="225425"/>
            <a:ext cx="91440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E6C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dirty="0">
                <a:solidFill>
                  <a:srgbClr val="990000"/>
                </a:solidFill>
                <a:latin typeface="Lobster" panose="00000500000000000000" pitchFamily="2" charset="0"/>
                <a:cs typeface="Arial" panose="020B0604020202020204" pitchFamily="34" charset="0"/>
                <a:sym typeface="Lobster" panose="00000500000000000000" pitchFamily="2" charset="0"/>
              </a:rPr>
              <a:t>Pill Dispensing Medicine Assistant</a:t>
            </a:r>
            <a:br>
              <a:rPr lang="en-US" altLang="en-US" dirty="0">
                <a:solidFill>
                  <a:srgbClr val="990000"/>
                </a:solidFill>
                <a:latin typeface="Lobster" panose="00000500000000000000" pitchFamily="2" charset="0"/>
                <a:cs typeface="Arial" panose="020B0604020202020204" pitchFamily="34" charset="0"/>
                <a:sym typeface="Lobster" panose="00000500000000000000" pitchFamily="2" charset="0"/>
              </a:rPr>
            </a:br>
            <a:endParaRPr lang="en-US" altLang="en-US" dirty="0">
              <a:solidFill>
                <a:schemeClr val="accent1"/>
              </a:solidFill>
              <a:latin typeface="PT Sans Narrow" panose="020B0506020203020204" pitchFamily="34" charset="0"/>
              <a:cs typeface="Arial" panose="020B0604020202020204" pitchFamily="34" charset="0"/>
              <a:sym typeface="PT Sans Narrow" panose="020B05060202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04" y="-95250"/>
            <a:ext cx="8559190" cy="907922"/>
          </a:xfrm>
          <a:prstGeom prst="rect">
            <a:avLst/>
          </a:prstGeom>
        </p:spPr>
        <p:txBody>
          <a:bodyPr vert="horz" wrap="square" lIns="0" tIns="345947" rIns="0" bIns="0" rtlCol="0">
            <a:spAutoFit/>
          </a:bodyPr>
          <a:lstStyle/>
          <a:p>
            <a:pPr marL="2508250">
              <a:lnSpc>
                <a:spcPct val="100000"/>
              </a:lnSpc>
              <a:spcBef>
                <a:spcPts val="100"/>
              </a:spcBef>
            </a:pPr>
            <a:r>
              <a:rPr dirty="0"/>
              <a:t>Simulation </a:t>
            </a:r>
            <a:r>
              <a:rPr lang="en-IN" spc="-10" dirty="0"/>
              <a:t>Result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390233"/>
            <a:ext cx="4191000" cy="2834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CCEF8-FCB7-0B94-E9BF-9AF255783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39037"/>
            <a:ext cx="1778214" cy="13049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E295B7-BF21-A194-72FB-AB15E5BCF3AD}"/>
              </a:ext>
            </a:extLst>
          </p:cNvPr>
          <p:cNvSpPr txBox="1"/>
          <p:nvPr/>
        </p:nvSpPr>
        <p:spPr>
          <a:xfrm>
            <a:off x="304800" y="2807553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Alarm details displayed on </a:t>
            </a:r>
          </a:p>
          <a:p>
            <a:r>
              <a:rPr lang="en-IN" sz="1200" dirty="0"/>
              <a:t>             screen</a:t>
            </a:r>
          </a:p>
        </p:txBody>
      </p:sp>
      <p:pic>
        <p:nvPicPr>
          <p:cNvPr id="24" name="Graphic 23" descr="Arrow circle with solid fill">
            <a:extLst>
              <a:ext uri="{FF2B5EF4-FFF2-40B4-BE49-F238E27FC236}">
                <a16:creationId xmlns:a16="http://schemas.microsoft.com/office/drawing/2014/main" id="{40D7B86A-D8B2-5150-3B42-B0455A688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414" y="2038350"/>
            <a:ext cx="642746" cy="6427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4F1D179-EB1B-D7F5-17E8-23AEDC82CBE7}"/>
              </a:ext>
            </a:extLst>
          </p:cNvPr>
          <p:cNvSpPr txBox="1"/>
          <p:nvPr/>
        </p:nvSpPr>
        <p:spPr>
          <a:xfrm>
            <a:off x="6786552" y="1195685"/>
            <a:ext cx="2042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Servos rotate to move the </a:t>
            </a:r>
          </a:p>
          <a:p>
            <a:pPr algn="ctr"/>
            <a:r>
              <a:rPr lang="en-IN" sz="1200" dirty="0"/>
              <a:t>flap that dispense medicine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B1D945-4916-F5D0-CD4A-31A08CF845CE}"/>
              </a:ext>
            </a:extLst>
          </p:cNvPr>
          <p:cNvSpPr txBox="1"/>
          <p:nvPr/>
        </p:nvSpPr>
        <p:spPr>
          <a:xfrm>
            <a:off x="6629400" y="31006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EEPROM stores the data of </a:t>
            </a:r>
          </a:p>
          <a:p>
            <a:pPr algn="ctr"/>
            <a:r>
              <a:rPr lang="en-IN" sz="1200" dirty="0"/>
              <a:t>alarms set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C9D7F9-7F83-654C-AA1A-B7EF5926018E}"/>
              </a:ext>
            </a:extLst>
          </p:cNvPr>
          <p:cNvCxnSpPr>
            <a:cxnSpLocks/>
          </p:cNvCxnSpPr>
          <p:nvPr/>
        </p:nvCxnSpPr>
        <p:spPr>
          <a:xfrm>
            <a:off x="1936080" y="2609607"/>
            <a:ext cx="959520" cy="76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5A540B-7B09-527A-7B9C-48C7919DDE1B}"/>
              </a:ext>
            </a:extLst>
          </p:cNvPr>
          <p:cNvCxnSpPr>
            <a:cxnSpLocks/>
          </p:cNvCxnSpPr>
          <p:nvPr/>
        </p:nvCxnSpPr>
        <p:spPr>
          <a:xfrm flipH="1" flipV="1">
            <a:off x="4761812" y="2369036"/>
            <a:ext cx="2096188" cy="889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9F35A-D921-BFA9-DD1C-A6831984B9B7}"/>
              </a:ext>
            </a:extLst>
          </p:cNvPr>
          <p:cNvCxnSpPr>
            <a:cxnSpLocks/>
          </p:cNvCxnSpPr>
          <p:nvPr/>
        </p:nvCxnSpPr>
        <p:spPr>
          <a:xfrm flipH="1">
            <a:off x="6292787" y="1653924"/>
            <a:ext cx="717613" cy="683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3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947" rIns="0" bIns="0" rtlCol="0">
            <a:spAutoFit/>
          </a:bodyPr>
          <a:lstStyle/>
          <a:p>
            <a:pPr marL="2379980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spc="-3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456337"/>
            <a:ext cx="7630795" cy="291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sz="1800" u="sng" dirty="0">
                <a:latin typeface="Times New Roman"/>
                <a:cs typeface="Times New Roman"/>
              </a:rPr>
              <a:t>Market Feasibility-</a:t>
            </a:r>
            <a:r>
              <a:rPr lang="en-IN" dirty="0">
                <a:latin typeface="Times New Roman"/>
                <a:cs typeface="Times New Roman"/>
              </a:rPr>
              <a:t> There is significant scope and opportunities for this product as it can </a:t>
            </a:r>
            <a:r>
              <a:rPr lang="en-IN" sz="1800" dirty="0">
                <a:latin typeface="Times New Roman"/>
                <a:cs typeface="Times New Roman"/>
              </a:rPr>
              <a:t>be modified </a:t>
            </a:r>
            <a:r>
              <a:rPr lang="en-IN" dirty="0">
                <a:latin typeface="Times New Roman"/>
                <a:cs typeface="Times New Roman"/>
              </a:rPr>
              <a:t>for</a:t>
            </a:r>
            <a:r>
              <a:rPr lang="en-IN" sz="1800" dirty="0">
                <a:latin typeface="Times New Roman"/>
                <a:cs typeface="Times New Roman"/>
              </a:rPr>
              <a:t> serving  various  purposes:</a:t>
            </a:r>
          </a:p>
          <a:p>
            <a:pPr marL="12700">
              <a:spcBef>
                <a:spcPts val="100"/>
              </a:spcBef>
              <a:buClr>
                <a:srgbClr val="000000"/>
              </a:buClr>
              <a:tabLst>
                <a:tab pos="354965" algn="l"/>
              </a:tabLst>
            </a:pPr>
            <a:r>
              <a:rPr lang="en-IN" dirty="0">
                <a:latin typeface="Times New Roman"/>
                <a:cs typeface="Times New Roman"/>
              </a:rPr>
              <a:t>	  1. Hospitals:</a:t>
            </a:r>
          </a:p>
          <a:p>
            <a:pPr marL="12700">
              <a:spcBef>
                <a:spcPts val="100"/>
              </a:spcBef>
              <a:buClr>
                <a:srgbClr val="000000"/>
              </a:buClr>
              <a:tabLst>
                <a:tab pos="354965" algn="l"/>
              </a:tabLst>
            </a:pPr>
            <a:r>
              <a:rPr lang="en-IN" dirty="0">
                <a:latin typeface="Times New Roman"/>
                <a:cs typeface="Times New Roman"/>
              </a:rPr>
              <a:t>            Creating a centralised system for  </a:t>
            </a:r>
          </a:p>
          <a:p>
            <a:pPr marL="12700">
              <a:spcBef>
                <a:spcPts val="100"/>
              </a:spcBef>
              <a:buClr>
                <a:srgbClr val="000000"/>
              </a:buClr>
              <a:tabLst>
                <a:tab pos="354965" algn="l"/>
              </a:tabLst>
            </a:pPr>
            <a:r>
              <a:rPr lang="en-IN" dirty="0">
                <a:latin typeface="Times New Roman"/>
                <a:cs typeface="Times New Roman"/>
              </a:rPr>
              <a:t> 	      monitoring doses of all patients. </a:t>
            </a:r>
          </a:p>
          <a:p>
            <a:pPr marL="12700">
              <a:spcBef>
                <a:spcPts val="100"/>
              </a:spcBef>
              <a:buClr>
                <a:srgbClr val="000000"/>
              </a:buClr>
              <a:tabLst>
                <a:tab pos="354965" algn="l"/>
              </a:tabLst>
            </a:pPr>
            <a:r>
              <a:rPr lang="en-IN" sz="1800" dirty="0">
                <a:latin typeface="Times New Roman"/>
                <a:cs typeface="Times New Roman"/>
              </a:rPr>
              <a:t>	  2. Family(Multi-user): </a:t>
            </a:r>
          </a:p>
          <a:p>
            <a:pPr marL="12700">
              <a:spcBef>
                <a:spcPts val="100"/>
              </a:spcBef>
              <a:buClr>
                <a:srgbClr val="000000"/>
              </a:buClr>
              <a:tabLst>
                <a:tab pos="354965" algn="l"/>
              </a:tabLst>
            </a:pPr>
            <a:r>
              <a:rPr lang="en-IN" dirty="0">
                <a:latin typeface="Times New Roman"/>
                <a:cs typeface="Times New Roman"/>
              </a:rPr>
              <a:t>	      </a:t>
            </a:r>
            <a:r>
              <a:rPr lang="en-IN" sz="1800" dirty="0">
                <a:latin typeface="Times New Roman"/>
                <a:cs typeface="Times New Roman"/>
              </a:rPr>
              <a:t>A single device can be programmed for </a:t>
            </a:r>
          </a:p>
          <a:p>
            <a:pPr marL="12700">
              <a:spcBef>
                <a:spcPts val="100"/>
              </a:spcBef>
              <a:buClr>
                <a:srgbClr val="000000"/>
              </a:buClr>
              <a:tabLst>
                <a:tab pos="354965" algn="l"/>
              </a:tabLst>
            </a:pPr>
            <a:r>
              <a:rPr lang="en-IN" dirty="0">
                <a:latin typeface="Times New Roman"/>
                <a:cs typeface="Times New Roman"/>
              </a:rPr>
              <a:t>             </a:t>
            </a:r>
            <a:r>
              <a:rPr lang="en-IN" sz="1800" dirty="0">
                <a:latin typeface="Times New Roman"/>
                <a:cs typeface="Times New Roman"/>
              </a:rPr>
              <a:t>multiple user to use at a time.</a:t>
            </a:r>
          </a:p>
          <a:p>
            <a:pPr marL="285750" indent="-285750">
              <a:lnSpc>
                <a:spcPct val="100000"/>
              </a:lnSpc>
              <a:spcBef>
                <a:spcPts val="325"/>
              </a:spcBef>
              <a:buSzPct val="94444"/>
              <a:buFont typeface="Arial" panose="020B0604020202020204" pitchFamily="34" charset="0"/>
              <a:buChar char="•"/>
              <a:tabLst>
                <a:tab pos="184150" algn="l"/>
              </a:tabLst>
            </a:pP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marR="74930" indent="-285750">
              <a:lnSpc>
                <a:spcPct val="114999"/>
              </a:lnSpc>
              <a:spcBef>
                <a:spcPts val="5"/>
              </a:spcBef>
              <a:buSzPct val="94444"/>
              <a:buFont typeface="Arial" panose="020B0604020202020204" pitchFamily="34" charset="0"/>
              <a:buChar char="•"/>
              <a:tabLst>
                <a:tab pos="184150" algn="l"/>
              </a:tabLst>
            </a:pP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BFCFE1-0FDC-D65D-41F5-246A3682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14550"/>
            <a:ext cx="4134352" cy="2683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04" y="-171450"/>
            <a:ext cx="8559190" cy="907922"/>
          </a:xfrm>
          <a:prstGeom prst="rect">
            <a:avLst/>
          </a:prstGeom>
        </p:spPr>
        <p:txBody>
          <a:bodyPr vert="horz" wrap="square" lIns="0" tIns="345947" rIns="0" bIns="0" rtlCol="0">
            <a:spAutoFit/>
          </a:bodyPr>
          <a:lstStyle/>
          <a:p>
            <a:pPr marL="2379980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spc="-3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E6080911-AC8D-D774-6E5F-0D992F424212}"/>
              </a:ext>
            </a:extLst>
          </p:cNvPr>
          <p:cNvSpPr txBox="1"/>
          <p:nvPr/>
        </p:nvSpPr>
        <p:spPr>
          <a:xfrm>
            <a:off x="228599" y="1181799"/>
            <a:ext cx="8763001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325"/>
              </a:spcBef>
              <a:buSzPct val="94444"/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en-US" sz="1800" u="sng" dirty="0">
                <a:solidFill>
                  <a:schemeClr val="tx1"/>
                </a:solidFill>
                <a:latin typeface="Times New Roman"/>
                <a:cs typeface="Times New Roman"/>
              </a:rPr>
              <a:t>Cost: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</a:p>
          <a:p>
            <a:pPr marL="983615" lvl="1" indent="-28575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ü"/>
              <a:tabLst>
                <a:tab pos="91376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 prototype has cost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INR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1800.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83615" lvl="1" indent="-285750">
              <a:lnSpc>
                <a:spcPct val="100000"/>
              </a:lnSpc>
              <a:spcBef>
                <a:spcPts val="330"/>
              </a:spcBef>
              <a:buFont typeface="Wingdings" panose="05000000000000000000" pitchFamily="2" charset="2"/>
              <a:buChar char="ü"/>
              <a:tabLst>
                <a:tab pos="926465" algn="l"/>
              </a:tabLst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egligible</a:t>
            </a:r>
            <a:r>
              <a:rPr lang="en-US" sz="18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maintenance</a:t>
            </a:r>
            <a:r>
              <a:rPr lang="en-US" sz="18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cost.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83615" lvl="1" indent="-28575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ü"/>
              <a:tabLst>
                <a:tab pos="913130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Does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not require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any additional charges like subscription or installation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harge.</a:t>
            </a:r>
          </a:p>
          <a:p>
            <a:pPr marL="12700">
              <a:spcBef>
                <a:spcPts val="100"/>
              </a:spcBef>
              <a:buClr>
                <a:srgbClr val="000000"/>
              </a:buClr>
              <a:tabLst>
                <a:tab pos="354965" algn="l"/>
              </a:tabLst>
            </a:pPr>
            <a:endParaRPr lang="en-IN" sz="1800" dirty="0">
              <a:latin typeface="Times New Roman"/>
              <a:cs typeface="Times New Roman"/>
            </a:endParaRPr>
          </a:p>
          <a:p>
            <a:pPr marL="298450" indent="-285750"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u="sng" dirty="0">
                <a:latin typeface="Times New Roman"/>
                <a:cs typeface="Times New Roman"/>
              </a:rPr>
              <a:t>Market trends and Growth-</a:t>
            </a:r>
          </a:p>
          <a:p>
            <a:pPr marL="12700" lvl="7">
              <a:spcBef>
                <a:spcPts val="100"/>
              </a:spcBef>
              <a:buClr>
                <a:srgbClr val="000000"/>
              </a:buClr>
              <a:tabLst>
                <a:tab pos="354965" algn="l"/>
              </a:tabLst>
            </a:pPr>
            <a:r>
              <a:rPr lang="en-US" dirty="0">
                <a:latin typeface="Times New Roman"/>
                <a:cs typeface="Times New Roman"/>
              </a:rPr>
              <a:t>     There is  an increasing demand for different Pill dispensers and medicine assistants that </a:t>
            </a:r>
          </a:p>
          <a:p>
            <a:pPr marL="12700" lvl="7">
              <a:spcBef>
                <a:spcPts val="100"/>
              </a:spcBef>
              <a:buClr>
                <a:srgbClr val="000000"/>
              </a:buClr>
              <a:tabLst>
                <a:tab pos="354965" algn="l"/>
              </a:tabLst>
            </a:pPr>
            <a:r>
              <a:rPr lang="en-US" dirty="0">
                <a:latin typeface="Times New Roman"/>
                <a:cs typeface="Times New Roman"/>
              </a:rPr>
              <a:t>	can serve varying purposes in different settings, hence creating huge market opportunities. </a:t>
            </a:r>
          </a:p>
          <a:p>
            <a:pPr marL="12700">
              <a:spcBef>
                <a:spcPts val="100"/>
              </a:spcBef>
              <a:buClr>
                <a:srgbClr val="000000"/>
              </a:buClr>
              <a:tabLst>
                <a:tab pos="354965" algn="l"/>
              </a:tabLst>
            </a:pP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46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947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dirty="0"/>
              <a:t>Innovation</a:t>
            </a:r>
            <a:r>
              <a:rPr lang="en-IN" spc="-30" dirty="0"/>
              <a:t> and</a:t>
            </a:r>
            <a:r>
              <a:rPr dirty="0"/>
              <a:t> Uniqueness</a:t>
            </a:r>
            <a:r>
              <a:rPr spc="-20" dirty="0"/>
              <a:t> </a:t>
            </a:r>
            <a:r>
              <a:rPr dirty="0"/>
              <a:t>of the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240" y="1428750"/>
            <a:ext cx="7953960" cy="27433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4965" indent="-342265">
              <a:lnSpc>
                <a:spcPct val="150000"/>
              </a:lnSpc>
              <a:spcBef>
                <a:spcPts val="1080"/>
              </a:spcBef>
              <a:buFont typeface="Arial"/>
              <a:buChar char="●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  <a:r>
              <a:rPr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</a:t>
            </a:r>
            <a:r>
              <a:rPr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</a:t>
            </a:r>
            <a:r>
              <a:rPr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50000"/>
              </a:lnSpc>
              <a:spcBef>
                <a:spcPts val="1080"/>
              </a:spcBef>
              <a:buFont typeface="Arial"/>
              <a:buChar char="●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50000"/>
              </a:lnSpc>
              <a:spcBef>
                <a:spcPts val="1080"/>
              </a:spcBef>
              <a:buFont typeface="Arial"/>
              <a:buChar char="●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alarms</a:t>
            </a:r>
            <a:r>
              <a:rPr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  <a:r>
              <a:rPr lang="en-IN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50000"/>
              </a:lnSpc>
              <a:spcBef>
                <a:spcPts val="1080"/>
              </a:spcBef>
              <a:buFont typeface="Arial"/>
              <a:buChar char="●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Dispenser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dosage</a:t>
            </a:r>
            <a:r>
              <a:rPr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requirement.</a:t>
            </a:r>
            <a:endParaRPr lang="en-IN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50000"/>
              </a:lnSpc>
              <a:spcBef>
                <a:spcPts val="1080"/>
              </a:spcBef>
              <a:buFont typeface="Arial"/>
              <a:buChar char="●"/>
              <a:tabLst>
                <a:tab pos="354965" algn="l"/>
              </a:tabLst>
            </a:pPr>
            <a:r>
              <a:rPr lang="en-IN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one time feeding of medicines.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947" rIns="0" bIns="0" rtlCol="0">
            <a:spAutoFit/>
          </a:bodyPr>
          <a:lstStyle/>
          <a:p>
            <a:pPr marL="779780">
              <a:lnSpc>
                <a:spcPct val="100000"/>
              </a:lnSpc>
              <a:spcBef>
                <a:spcPts val="100"/>
              </a:spcBef>
            </a:pPr>
            <a:r>
              <a:rPr dirty="0"/>
              <a:t>Impact</a:t>
            </a:r>
            <a:r>
              <a:rPr spc="-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Usefulness of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123950"/>
            <a:ext cx="5210759" cy="33613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54965" algn="l"/>
              </a:tabLst>
            </a:pP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IMPACT: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12215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IN"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Regular</a:t>
            </a:r>
            <a:r>
              <a:rPr sz="16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medicine</a:t>
            </a:r>
            <a:r>
              <a:rPr sz="16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administration.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345565" lvl="1" indent="-133350">
              <a:lnSpc>
                <a:spcPct val="100000"/>
              </a:lnSpc>
              <a:spcBef>
                <a:spcPts val="325"/>
              </a:spcBef>
              <a:buChar char="-"/>
              <a:tabLst>
                <a:tab pos="1345565" algn="l"/>
              </a:tabLst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Reduced</a:t>
            </a:r>
            <a:r>
              <a:rPr sz="16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load</a:t>
            </a:r>
            <a:r>
              <a:rPr sz="16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nurses</a:t>
            </a:r>
            <a:r>
              <a:rPr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caregivers.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 marR="5080" lvl="1">
              <a:lnSpc>
                <a:spcPct val="114999"/>
              </a:lnSpc>
              <a:spcBef>
                <a:spcPts val="5"/>
              </a:spcBef>
              <a:tabLst>
                <a:tab pos="1345565" algn="l"/>
              </a:tabLst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                       -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Independence</a:t>
            </a:r>
            <a:r>
              <a:rPr sz="16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16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patients</a:t>
            </a:r>
            <a:r>
              <a:rPr sz="16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from</a:t>
            </a:r>
            <a:r>
              <a:rPr sz="16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16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remembering</a:t>
            </a:r>
            <a:r>
              <a:rPr sz="16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time</a:t>
            </a:r>
            <a:r>
              <a:rPr sz="16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dosage</a:t>
            </a:r>
            <a:r>
              <a:rPr sz="16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medicine.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</a:tabLst>
            </a:pP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USEFULLNESS: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117600" lvl="1" indent="-133985">
              <a:lnSpc>
                <a:spcPct val="100000"/>
              </a:lnSpc>
              <a:spcBef>
                <a:spcPts val="320"/>
              </a:spcBef>
              <a:buChar char="-"/>
              <a:tabLst>
                <a:tab pos="1117600" algn="l"/>
              </a:tabLst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People</a:t>
            </a:r>
            <a:r>
              <a:rPr sz="16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with</a:t>
            </a:r>
            <a:r>
              <a:rPr sz="16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cognitive</a:t>
            </a:r>
            <a:r>
              <a:rPr sz="16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problems</a:t>
            </a:r>
            <a:r>
              <a:rPr sz="1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sz="1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old</a:t>
            </a:r>
            <a:r>
              <a:rPr sz="1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age </a:t>
            </a: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people.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116330" marR="379095" lvl="1" indent="-133350">
              <a:lnSpc>
                <a:spcPct val="114999"/>
              </a:lnSpc>
              <a:spcBef>
                <a:spcPts val="5"/>
              </a:spcBef>
              <a:buChar char="-"/>
              <a:tabLst>
                <a:tab pos="1155700" algn="l"/>
              </a:tabLst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Can</a:t>
            </a:r>
            <a:r>
              <a:rPr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be</a:t>
            </a:r>
            <a:r>
              <a:rPr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implemented</a:t>
            </a:r>
            <a:r>
              <a:rPr sz="16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hospitals</a:t>
            </a:r>
            <a:r>
              <a:rPr sz="16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by</a:t>
            </a:r>
            <a:r>
              <a:rPr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integrating</a:t>
            </a:r>
            <a:r>
              <a:rPr sz="16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IoT</a:t>
            </a:r>
            <a:r>
              <a:rPr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and</a:t>
            </a:r>
            <a:r>
              <a:rPr lang="en-IN" sz="1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centralized</a:t>
            </a:r>
            <a:r>
              <a:rPr sz="16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monitoring</a:t>
            </a:r>
            <a:r>
              <a:rPr sz="16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system.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3B079-AEE2-1D9C-3972-2BD3AD090D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1" b="8203"/>
          <a:stretch/>
        </p:blipFill>
        <p:spPr>
          <a:xfrm>
            <a:off x="5346394" y="1657350"/>
            <a:ext cx="3505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78" rIns="0" bIns="0" rtlCol="0">
            <a:spAutoFit/>
          </a:bodyPr>
          <a:lstStyle/>
          <a:p>
            <a:pPr marL="3314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940" y="1146174"/>
            <a:ext cx="8048625" cy="327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6600" indent="20129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3995" algn="l"/>
              </a:tabLst>
            </a:pP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Develop</a:t>
            </a:r>
            <a:r>
              <a:rPr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cost-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effective</a:t>
            </a:r>
            <a:r>
              <a:rPr sz="16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pill</a:t>
            </a:r>
            <a:r>
              <a:rPr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dispenser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reduce</a:t>
            </a:r>
            <a:r>
              <a:rPr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errors</a:t>
            </a:r>
            <a:r>
              <a:rPr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caregiver</a:t>
            </a:r>
            <a:r>
              <a:rPr sz="16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dependence,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with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customizable</a:t>
            </a:r>
            <a:r>
              <a:rPr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features</a:t>
            </a:r>
            <a:r>
              <a:rPr sz="16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sz="16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multiple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medicine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slots.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132715" indent="201295">
              <a:lnSpc>
                <a:spcPct val="100000"/>
              </a:lnSpc>
              <a:spcBef>
                <a:spcPts val="1600"/>
              </a:spcBef>
              <a:buAutoNum type="arabicPeriod"/>
              <a:tabLst>
                <a:tab pos="213995" algn="l"/>
              </a:tabLst>
            </a:pP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Utilizes</a:t>
            </a:r>
            <a:r>
              <a:rPr sz="16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Arduino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Uno,</a:t>
            </a:r>
            <a:r>
              <a:rPr sz="16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RTC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module,</a:t>
            </a:r>
            <a:r>
              <a:rPr sz="16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OLED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display,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push</a:t>
            </a:r>
            <a:r>
              <a:rPr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buttons,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servo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motor, and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buzzer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alarm.</a:t>
            </a:r>
            <a:r>
              <a:rPr sz="16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Alarm</a:t>
            </a:r>
            <a:r>
              <a:rPr sz="16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stored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EEPROM.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3995" indent="-201295">
              <a:lnSpc>
                <a:spcPct val="100000"/>
              </a:lnSpc>
              <a:spcBef>
                <a:spcPts val="1595"/>
              </a:spcBef>
              <a:buAutoNum type="arabicPeriod"/>
              <a:tabLst>
                <a:tab pos="213995" algn="l"/>
              </a:tabLst>
            </a:pP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Feasible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with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affordable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components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(INR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1800</a:t>
            </a:r>
            <a:r>
              <a:rPr sz="16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upfront</a:t>
            </a:r>
            <a:r>
              <a:rPr sz="16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cost)</a:t>
            </a:r>
            <a:r>
              <a:rPr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low</a:t>
            </a:r>
            <a:r>
              <a:rPr sz="16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maintenance,</a:t>
            </a:r>
            <a:r>
              <a:rPr sz="16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offering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practical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alternative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existing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solutions.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 indent="201295">
              <a:lnSpc>
                <a:spcPct val="100000"/>
              </a:lnSpc>
              <a:spcBef>
                <a:spcPts val="1610"/>
              </a:spcBef>
              <a:buAutoNum type="arabicPeriod" startAt="4"/>
              <a:tabLst>
                <a:tab pos="213995" algn="l"/>
              </a:tabLst>
            </a:pP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Enables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error-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free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medication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administration,</a:t>
            </a:r>
            <a:r>
              <a:rPr sz="16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reduces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caregiver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workload,</a:t>
            </a:r>
            <a:r>
              <a:rPr sz="16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sz="16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promotes</a:t>
            </a:r>
            <a:r>
              <a:rPr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patient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independence,</a:t>
            </a:r>
            <a:r>
              <a:rPr sz="16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particularly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beneficial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sz="16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elderly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those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with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cognitive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issues.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312420" indent="201295">
              <a:lnSpc>
                <a:spcPct val="100000"/>
              </a:lnSpc>
              <a:spcBef>
                <a:spcPts val="1600"/>
              </a:spcBef>
              <a:buAutoNum type="arabicPeriod" startAt="4"/>
              <a:tabLst>
                <a:tab pos="213995" algn="l"/>
              </a:tabLst>
            </a:pP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Useful</a:t>
            </a:r>
            <a:r>
              <a:rPr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both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personal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hospital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settings,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potentially</a:t>
            </a:r>
            <a:r>
              <a:rPr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integrating</a:t>
            </a:r>
            <a:r>
              <a:rPr sz="16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with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IoT</a:t>
            </a:r>
            <a:r>
              <a:rPr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centralized monitoring.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947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D9CE0-266E-BF16-7BEA-C805C1EA5AD8}"/>
              </a:ext>
            </a:extLst>
          </p:cNvPr>
          <p:cNvSpPr txBox="1"/>
          <p:nvPr/>
        </p:nvSpPr>
        <p:spPr>
          <a:xfrm>
            <a:off x="457200" y="1212830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https://patents.google.com/patent/US11484474B2/en?q=(pill+dispensers  )&amp;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oq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sz="180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pill+dispensers&amp;page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=1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https://patents.google.com/patent/US9597261B2/en?q=(pill+dispensers)&amp;oq=pill+dispensers&amp;page=2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https://patents.google.com/patent/US7359765B2/en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https://patents.google.com/patent/US6004020A/en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[5]https://www.medacube.com/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[6]https://www.epill.com/medsmartvoice.html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https://github.com/adafruit/RTClib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</a:t>
            </a:r>
            <a:r>
              <a:rPr lang="en-US" sz="18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https://github.com/arduino-libraries/Servo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011F1-0BA3-C22E-9E0E-18BA1375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484" y="1312544"/>
            <a:ext cx="8203031" cy="1938992"/>
          </a:xfrm>
        </p:spPr>
        <p:txBody>
          <a:bodyPr/>
          <a:lstStyle/>
          <a:p>
            <a:pPr indent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</a:t>
            </a:r>
            <a:r>
              <a:rPr lang="en-US" sz="18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https://github.com/adafruit/Adafruit_SH110x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</a:t>
            </a:r>
            <a:r>
              <a:rPr lang="en-US" sz="18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https://docs.arduino.cc/hardware/uno-rev3/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[11] </a:t>
            </a:r>
            <a:r>
              <a:rPr lang="en-US" sz="18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https://en.wikipedia.org/wiki/Arduino_Uno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[12] </a:t>
            </a:r>
            <a:r>
              <a:rPr lang="en-US" sz="18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https://ecsxtal.com/what-is-a-real-time-clock-rtc/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[13]</a:t>
            </a:r>
            <a:r>
              <a:rPr lang="en-US" sz="18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https://ww1.microchip.com/downloads/en/DeviceDoc/Atmel-7810-Automotive-Microcontrollers-ATmega328P_Datasheet.pdf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[14]</a:t>
            </a:r>
            <a:r>
              <a:rPr lang="en-US" sz="18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https://www.healthline.com/health/pill-dispenser#our-picks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3020154-F484-AE2B-14C4-54B755B5C5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404" y="174701"/>
            <a:ext cx="8559190" cy="907922"/>
          </a:xfrm>
          <a:prstGeom prst="rect">
            <a:avLst/>
          </a:prstGeom>
        </p:spPr>
        <p:txBody>
          <a:bodyPr vert="horz" wrap="square" lIns="0" tIns="345947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080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947" rIns="0" bIns="0" rtlCol="0">
            <a:spAutoFit/>
          </a:bodyPr>
          <a:lstStyle/>
          <a:p>
            <a:pPr marL="88328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40" dirty="0"/>
              <a:t> </a:t>
            </a:r>
            <a:r>
              <a:rPr dirty="0"/>
              <a:t>Statement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940" y="1590680"/>
            <a:ext cx="8091170" cy="24288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u="heavy" dirty="0">
                <a:solidFill>
                  <a:schemeClr val="tx1"/>
                </a:solidFill>
                <a:uFill>
                  <a:solidFill>
                    <a:srgbClr val="695D46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800" u="heavy" spc="-50" dirty="0">
                <a:solidFill>
                  <a:schemeClr val="tx1"/>
                </a:solidFill>
                <a:uFill>
                  <a:solidFill>
                    <a:srgbClr val="695D4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10" dirty="0">
                <a:solidFill>
                  <a:schemeClr val="tx1"/>
                </a:solidFill>
                <a:uFill>
                  <a:solidFill>
                    <a:srgbClr val="695D46"/>
                  </a:solidFill>
                </a:uFill>
                <a:latin typeface="Times New Roman"/>
                <a:cs typeface="Times New Roman"/>
              </a:rPr>
              <a:t>Statement: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Creating</a:t>
            </a:r>
            <a:r>
              <a:rPr sz="18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an</a:t>
            </a:r>
            <a:r>
              <a:rPr sz="18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automatic</a:t>
            </a:r>
            <a:r>
              <a:rPr sz="18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dosage</a:t>
            </a:r>
            <a:r>
              <a:rPr sz="18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based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pill</a:t>
            </a:r>
            <a:r>
              <a:rPr sz="18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dispenser</a:t>
            </a:r>
            <a:r>
              <a:rPr sz="18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improve</a:t>
            </a:r>
            <a:r>
              <a:rPr sz="18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medication</a:t>
            </a:r>
            <a:r>
              <a:rPr sz="18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adherence</a:t>
            </a:r>
            <a:r>
              <a:rPr sz="18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reduce</a:t>
            </a:r>
            <a:r>
              <a:rPr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dependance</a:t>
            </a:r>
            <a:r>
              <a:rPr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caregivers.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lang="en-US" sz="1800" u="heavy" dirty="0">
                <a:solidFill>
                  <a:schemeClr val="tx1"/>
                </a:solidFill>
                <a:uFill>
                  <a:solidFill>
                    <a:srgbClr val="695D46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lang="en-US" sz="1800" u="heavy" spc="-60" dirty="0">
                <a:solidFill>
                  <a:schemeClr val="tx1"/>
                </a:solidFill>
                <a:uFill>
                  <a:solidFill>
                    <a:srgbClr val="695D46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u="heavy" spc="-10" dirty="0">
                <a:solidFill>
                  <a:schemeClr val="tx1"/>
                </a:solidFill>
                <a:uFill>
                  <a:solidFill>
                    <a:srgbClr val="695D46"/>
                  </a:solidFill>
                </a:uFill>
                <a:latin typeface="Times New Roman"/>
                <a:cs typeface="Times New Roman"/>
              </a:rPr>
              <a:t>Objectives: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4066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Creating</a:t>
            </a:r>
            <a:r>
              <a:rPr lang="en-US" sz="18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domestic</a:t>
            </a:r>
            <a:r>
              <a:rPr lang="en-US"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multi-medicine</a:t>
            </a:r>
            <a:r>
              <a:rPr lang="en-US" sz="18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pill</a:t>
            </a:r>
            <a:r>
              <a:rPr lang="en-US" sz="18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dispenser.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4066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lang="en-US" sz="18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18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lang="en-US" sz="18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18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40665" algn="l"/>
              </a:tabLst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interface to allow users to easily set alarm schedules.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7133" y="1077924"/>
            <a:ext cx="3230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PROBLEMS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PRODUCTS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43201"/>
              </p:ext>
            </p:extLst>
          </p:nvPr>
        </p:nvGraphicFramePr>
        <p:xfrm>
          <a:off x="511708" y="1567799"/>
          <a:ext cx="8327492" cy="410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04">
                <a:tc>
                  <a:txBody>
                    <a:bodyPr/>
                    <a:lstStyle/>
                    <a:p>
                      <a:pPr marR="18161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1.Slot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wise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feeding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which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upfront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Lack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diversity/range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medication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R="25654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intensive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annual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subscription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fee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medicines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available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360934"/>
            <a:ext cx="83240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Existing</a:t>
            </a:r>
            <a:r>
              <a:rPr spc="-5" dirty="0"/>
              <a:t> </a:t>
            </a:r>
            <a:r>
              <a:rPr spc="-10" dirty="0"/>
              <a:t>Solutions</a:t>
            </a:r>
            <a:r>
              <a:rPr lang="en-IN" spc="-10" dirty="0"/>
              <a:t> and Literature Survey</a:t>
            </a:r>
            <a:endParaRPr spc="-1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170" y="2405046"/>
            <a:ext cx="1621069" cy="17735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1105" y="2188464"/>
            <a:ext cx="1465515" cy="183023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85820" y="4188967"/>
            <a:ext cx="141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Arial"/>
                <a:cs typeface="Arial"/>
              </a:rPr>
              <a:t>USD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1</a:t>
            </a:r>
            <a:r>
              <a:rPr lang="en-US" sz="1200" spc="-135" dirty="0">
                <a:latin typeface="Arial"/>
                <a:cs typeface="Arial"/>
              </a:rPr>
              <a:t>199</a:t>
            </a:r>
            <a:r>
              <a:rPr sz="1200" spc="-135" dirty="0">
                <a:latin typeface="Arial"/>
                <a:cs typeface="Arial"/>
              </a:rPr>
              <a:t>+100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annual </a:t>
            </a:r>
            <a:r>
              <a:rPr sz="1200" dirty="0">
                <a:latin typeface="Arial"/>
                <a:cs typeface="Arial"/>
              </a:rPr>
              <a:t>subscription</a:t>
            </a:r>
            <a:r>
              <a:rPr sz="1200" spc="19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fee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58611" y="2188464"/>
            <a:ext cx="3046730" cy="2368550"/>
            <a:chOff x="5658611" y="2188464"/>
            <a:chExt cx="3046730" cy="23685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8611" y="2188464"/>
              <a:ext cx="1207008" cy="12252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5619" y="2610612"/>
              <a:ext cx="1839468" cy="1946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428750"/>
            <a:ext cx="3582441" cy="2429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908" y="174701"/>
            <a:ext cx="17265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971550"/>
            <a:ext cx="4785410" cy="373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l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342265" algn="l"/>
              </a:tabLst>
            </a:pP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1.</a:t>
            </a:r>
            <a:r>
              <a:rPr lang="en-US" sz="1600" u="sng" spc="-10" dirty="0">
                <a:solidFill>
                  <a:srgbClr val="0D0D0D"/>
                </a:solidFill>
                <a:latin typeface="Times New Roman"/>
                <a:cs typeface="Times New Roman"/>
              </a:rPr>
              <a:t>Alarm-based pill dispenser: </a:t>
            </a: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 dispenser</a:t>
            </a:r>
          </a:p>
          <a:p>
            <a:pPr marR="6350" algn="l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342265" algn="l"/>
              </a:tabLst>
            </a:pP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reminds you when it's time to take your pills.</a:t>
            </a:r>
          </a:p>
          <a:p>
            <a:pPr marR="6350" algn="l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342265" algn="l"/>
              </a:tabLst>
            </a:pP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2. </a:t>
            </a:r>
            <a:r>
              <a:rPr lang="en-US" sz="1600" u="sng" spc="-10" dirty="0">
                <a:solidFill>
                  <a:srgbClr val="0D0D0D"/>
                </a:solidFill>
                <a:latin typeface="Times New Roman"/>
                <a:cs typeface="Times New Roman"/>
              </a:rPr>
              <a:t>Dispenses multiple medicines: </a:t>
            </a: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It can give</a:t>
            </a:r>
          </a:p>
          <a:p>
            <a:pPr marR="6350" algn="l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342265" algn="l"/>
              </a:tabLst>
            </a:pP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you different pills at the same time.</a:t>
            </a:r>
          </a:p>
          <a:p>
            <a:pPr marR="6350" algn="l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342265" algn="l"/>
              </a:tabLst>
            </a:pP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3.</a:t>
            </a:r>
            <a:r>
              <a:rPr lang="en-US" sz="1600" u="sng" spc="-10" dirty="0">
                <a:solidFill>
                  <a:srgbClr val="0D0D0D"/>
                </a:solidFill>
                <a:latin typeface="Times New Roman"/>
                <a:cs typeface="Times New Roman"/>
              </a:rPr>
              <a:t>Audible reminders: </a:t>
            </a: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It makes a sound to let you know it's time to take your pills.</a:t>
            </a:r>
          </a:p>
          <a:p>
            <a:pPr marR="6350" algn="l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342265" algn="l"/>
              </a:tabLst>
            </a:pP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4.</a:t>
            </a:r>
            <a:r>
              <a:rPr lang="en-US" sz="1600" u="sng" spc="-10" dirty="0">
                <a:solidFill>
                  <a:srgbClr val="0D0D0D"/>
                </a:solidFill>
                <a:latin typeface="Times New Roman"/>
                <a:cs typeface="Times New Roman"/>
              </a:rPr>
              <a:t>Usable by anyone: </a:t>
            </a: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This means that anyone,  regardless of age or ability, can use the pill   dispenser easily.</a:t>
            </a:r>
          </a:p>
          <a:p>
            <a:pPr marR="6350" algn="l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342265" algn="l"/>
              </a:tabLst>
            </a:pPr>
            <a:r>
              <a:rPr lang="en-US"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5.Once set, the alarm activates daily as set until alarm time is changed.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10" y="-171450"/>
            <a:ext cx="8559190" cy="907922"/>
          </a:xfrm>
          <a:prstGeom prst="rect">
            <a:avLst/>
          </a:prstGeom>
        </p:spPr>
        <p:txBody>
          <a:bodyPr vert="horz" wrap="square" lIns="0" tIns="345947" rIns="0" bIns="0" rtlCol="0">
            <a:spAutoFit/>
          </a:bodyPr>
          <a:lstStyle/>
          <a:p>
            <a:pPr marL="2800985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spc="-15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FE7D80-DC8C-FC86-E8EA-7D3AF3DE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02E2EF2-58E2-2D65-68FC-4E553BA4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86" y="819150"/>
            <a:ext cx="4077227" cy="41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14C51FC-AC25-3C4E-EC7B-124C194A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9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157" y="264998"/>
            <a:ext cx="5854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Description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Block</a:t>
            </a:r>
            <a:r>
              <a:rPr spc="-10" dirty="0"/>
              <a:t> 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240" y="1280160"/>
            <a:ext cx="825055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Arduino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Uno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is utilized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interface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all the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components.</a:t>
            </a:r>
            <a:endParaRPr sz="18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3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RTC</a:t>
            </a:r>
            <a:r>
              <a:rPr sz="1800" spc="3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module</a:t>
            </a:r>
            <a:r>
              <a:rPr sz="1800" spc="3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spc="3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responsible</a:t>
            </a:r>
            <a:r>
              <a:rPr sz="1800" spc="3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3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keeping</a:t>
            </a:r>
            <a:r>
              <a:rPr sz="1800" spc="3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track</a:t>
            </a:r>
            <a:r>
              <a:rPr sz="1800" spc="3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2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time</a:t>
            </a:r>
            <a:r>
              <a:rPr sz="1800" spc="3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3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supplying</a:t>
            </a:r>
            <a:r>
              <a:rPr sz="1800" spc="3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800" spc="3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displaying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time.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3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OLED</a:t>
            </a:r>
            <a:r>
              <a:rPr sz="1800" spc="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serves</a:t>
            </a:r>
            <a:r>
              <a:rPr sz="1800" spc="3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1800" spc="3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output</a:t>
            </a:r>
            <a:r>
              <a:rPr sz="1800" spc="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device,</a:t>
            </a:r>
            <a:r>
              <a:rPr sz="1800" spc="3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displaying</a:t>
            </a:r>
            <a:r>
              <a:rPr sz="1800" spc="3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both</a:t>
            </a:r>
            <a:r>
              <a:rPr sz="1800" spc="3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3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current</a:t>
            </a:r>
            <a:r>
              <a:rPr sz="1800" spc="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time</a:t>
            </a:r>
            <a:r>
              <a:rPr sz="1800" spc="3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3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endParaRPr sz="18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selected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alarm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time.</a:t>
            </a:r>
            <a:endParaRPr sz="1800" dirty="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Push</a:t>
            </a:r>
            <a:r>
              <a:rPr sz="18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buttons</a:t>
            </a:r>
            <a:r>
              <a:rPr sz="18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18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incorporated</a:t>
            </a:r>
            <a:r>
              <a:rPr sz="18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allow</a:t>
            </a:r>
            <a:r>
              <a:rPr sz="18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sz="18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input</a:t>
            </a:r>
            <a:r>
              <a:rPr sz="18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desired</a:t>
            </a:r>
            <a:r>
              <a:rPr sz="18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time</a:t>
            </a:r>
            <a:r>
              <a:rPr sz="18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setting</a:t>
            </a:r>
            <a:r>
              <a:rPr sz="18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alarm.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servo</a:t>
            </a:r>
            <a:r>
              <a:rPr sz="180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motor</a:t>
            </a:r>
            <a:r>
              <a:rPr sz="180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spc="1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employed</a:t>
            </a:r>
            <a:r>
              <a:rPr sz="1800" spc="1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1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load</a:t>
            </a:r>
            <a:r>
              <a:rPr sz="180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pill</a:t>
            </a:r>
            <a:r>
              <a:rPr sz="1800" spc="1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dispense</a:t>
            </a:r>
            <a:r>
              <a:rPr sz="180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sz="18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at</a:t>
            </a:r>
            <a:r>
              <a:rPr sz="18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20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designated</a:t>
            </a:r>
            <a:r>
              <a:rPr sz="180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alarm</a:t>
            </a:r>
            <a:endParaRPr sz="18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time.</a:t>
            </a:r>
            <a:endParaRPr sz="18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buzzer</a:t>
            </a:r>
            <a:r>
              <a:rPr sz="180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emits</a:t>
            </a:r>
            <a:r>
              <a:rPr sz="180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sound</a:t>
            </a:r>
            <a:r>
              <a:rPr sz="180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at</a:t>
            </a:r>
            <a:r>
              <a:rPr sz="1800" spc="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designated</a:t>
            </a:r>
            <a:r>
              <a:rPr sz="180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alarm</a:t>
            </a:r>
            <a:r>
              <a:rPr sz="1800" spc="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time</a:t>
            </a:r>
            <a:r>
              <a:rPr sz="180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180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indicated</a:t>
            </a:r>
            <a:r>
              <a:rPr sz="1800" spc="1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1800" spc="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Arduino output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Circuit</a:t>
            </a:r>
            <a:r>
              <a:rPr spc="-25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964691"/>
            <a:ext cx="5704332" cy="39151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89526" y="1448765"/>
            <a:ext cx="8293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ARDUINO</a:t>
            </a:r>
            <a:r>
              <a:rPr sz="9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Times New Roman"/>
                <a:cs typeface="Times New Roman"/>
              </a:rPr>
              <a:t>UNO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0057" y="1387805"/>
            <a:ext cx="516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Times New Roman"/>
                <a:cs typeface="Times New Roman"/>
              </a:rPr>
              <a:t>BUZZER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777" y="2447035"/>
            <a:ext cx="697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RTC</a:t>
            </a:r>
            <a:r>
              <a:rPr sz="1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imes New Roman"/>
                <a:cs typeface="Times New Roman"/>
              </a:rPr>
              <a:t>Module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9319" y="4538878"/>
            <a:ext cx="8724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OLED</a:t>
            </a:r>
            <a:r>
              <a:rPr sz="1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0057" y="3248406"/>
            <a:ext cx="7918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Servo</a:t>
            </a:r>
            <a:r>
              <a:rPr sz="11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imes New Roman"/>
                <a:cs typeface="Times New Roman"/>
              </a:rPr>
              <a:t>Motors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9758" y="4232249"/>
            <a:ext cx="5327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0000"/>
                </a:solidFill>
                <a:latin typeface="Times New Roman"/>
                <a:cs typeface="Times New Roman"/>
              </a:rPr>
              <a:t>Switches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BA7C946D-50B7-19FA-B51E-85D99D07F7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822" y="1383335"/>
            <a:ext cx="5024628" cy="3329940"/>
          </a:xfrm>
          <a:prstGeom prst="rect">
            <a:avLst/>
          </a:prstGeom>
        </p:spPr>
      </p:pic>
      <p:sp>
        <p:nvSpPr>
          <p:cNvPr id="5" name="object 10">
            <a:extLst>
              <a:ext uri="{FF2B5EF4-FFF2-40B4-BE49-F238E27FC236}">
                <a16:creationId xmlns:a16="http://schemas.microsoft.com/office/drawing/2014/main" id="{4535ED8E-6612-53A7-CD30-F887DD59DC83}"/>
              </a:ext>
            </a:extLst>
          </p:cNvPr>
          <p:cNvSpPr txBox="1"/>
          <p:nvPr/>
        </p:nvSpPr>
        <p:spPr>
          <a:xfrm>
            <a:off x="8058150" y="3313481"/>
            <a:ext cx="3238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Arial"/>
                <a:cs typeface="Arial"/>
              </a:rPr>
              <a:t>Left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Arial"/>
                <a:cs typeface="Arial"/>
              </a:rPr>
              <a:t>slot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6F73648E-0412-AEAF-4C5C-57B9F341DE18}"/>
              </a:ext>
            </a:extLst>
          </p:cNvPr>
          <p:cNvSpPr txBox="1"/>
          <p:nvPr/>
        </p:nvSpPr>
        <p:spPr>
          <a:xfrm>
            <a:off x="3515996" y="1125906"/>
            <a:ext cx="983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Arduino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uno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15">
            <a:extLst>
              <a:ext uri="{FF2B5EF4-FFF2-40B4-BE49-F238E27FC236}">
                <a16:creationId xmlns:a16="http://schemas.microsoft.com/office/drawing/2014/main" id="{8FBA08FE-676C-6F0D-E9FA-EF22C1CFCD8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4583" y="1107136"/>
            <a:ext cx="1354835" cy="1159763"/>
          </a:xfrm>
          <a:prstGeom prst="rect">
            <a:avLst/>
          </a:prstGeom>
        </p:spPr>
      </p:pic>
      <p:sp>
        <p:nvSpPr>
          <p:cNvPr id="8" name="object 18">
            <a:extLst>
              <a:ext uri="{FF2B5EF4-FFF2-40B4-BE49-F238E27FC236}">
                <a16:creationId xmlns:a16="http://schemas.microsoft.com/office/drawing/2014/main" id="{4DFF3383-5654-C4BE-A236-EE03594866D8}"/>
              </a:ext>
            </a:extLst>
          </p:cNvPr>
          <p:cNvSpPr txBox="1"/>
          <p:nvPr/>
        </p:nvSpPr>
        <p:spPr>
          <a:xfrm>
            <a:off x="7597775" y="2419350"/>
            <a:ext cx="124142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Left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Side</a:t>
            </a:r>
            <a:r>
              <a:rPr sz="1400" spc="-10" dirty="0">
                <a:latin typeface="Arial"/>
                <a:cs typeface="Arial"/>
              </a:rPr>
              <a:t> Servo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"/>
                <a:cs typeface="Arial"/>
              </a:rPr>
              <a:t>Motor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B50CF2EC-5244-1514-60C3-05E3547DAFE8}"/>
              </a:ext>
            </a:extLst>
          </p:cNvPr>
          <p:cNvSpPr txBox="1"/>
          <p:nvPr/>
        </p:nvSpPr>
        <p:spPr>
          <a:xfrm>
            <a:off x="6017260" y="4694555"/>
            <a:ext cx="1145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OLED</a:t>
            </a:r>
            <a:r>
              <a:rPr sz="1400" spc="-10" dirty="0">
                <a:latin typeface="Arial"/>
                <a:cs typeface="Arial"/>
              </a:rPr>
              <a:t> Display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D42DF76E-1072-DBFF-32DE-F3F4D13847C3}"/>
              </a:ext>
            </a:extLst>
          </p:cNvPr>
          <p:cNvSpPr txBox="1"/>
          <p:nvPr/>
        </p:nvSpPr>
        <p:spPr>
          <a:xfrm>
            <a:off x="1493520" y="1031214"/>
            <a:ext cx="1021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RTC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Module</a:t>
            </a:r>
            <a:endParaRPr sz="1400" dirty="0">
              <a:latin typeface="Arial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17A0BF-A671-EC4E-0128-B268A060B5E9}"/>
              </a:ext>
            </a:extLst>
          </p:cNvPr>
          <p:cNvCxnSpPr>
            <a:cxnSpLocks/>
          </p:cNvCxnSpPr>
          <p:nvPr/>
        </p:nvCxnSpPr>
        <p:spPr>
          <a:xfrm>
            <a:off x="2222246" y="1288009"/>
            <a:ext cx="1968754" cy="1777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4B7D26-408A-4E8E-4A4C-B9B3B743CAEF}"/>
              </a:ext>
            </a:extLst>
          </p:cNvPr>
          <p:cNvCxnSpPr>
            <a:cxnSpLocks/>
          </p:cNvCxnSpPr>
          <p:nvPr/>
        </p:nvCxnSpPr>
        <p:spPr>
          <a:xfrm flipH="1">
            <a:off x="5838572" y="2683667"/>
            <a:ext cx="1749297" cy="205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1A4C78-231E-5DF0-1A91-EA119596EDB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040881" y="3540494"/>
            <a:ext cx="1017269" cy="124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68CD9D-C766-6821-0EBA-01259CE03B15}"/>
              </a:ext>
            </a:extLst>
          </p:cNvPr>
          <p:cNvCxnSpPr>
            <a:cxnSpLocks/>
          </p:cNvCxnSpPr>
          <p:nvPr/>
        </p:nvCxnSpPr>
        <p:spPr>
          <a:xfrm flipV="1">
            <a:off x="1746497" y="3562578"/>
            <a:ext cx="1226954" cy="204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9F00CB-5B39-0784-0F75-65407F83A0E7}"/>
              </a:ext>
            </a:extLst>
          </p:cNvPr>
          <p:cNvCxnSpPr>
            <a:cxnSpLocks/>
          </p:cNvCxnSpPr>
          <p:nvPr/>
        </p:nvCxnSpPr>
        <p:spPr>
          <a:xfrm flipH="1" flipV="1">
            <a:off x="4917186" y="4150843"/>
            <a:ext cx="1102614" cy="663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5261A-9975-2F98-BD1D-7104CC63C40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804" y="1365935"/>
            <a:ext cx="116141" cy="963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object 25">
            <a:extLst>
              <a:ext uri="{FF2B5EF4-FFF2-40B4-BE49-F238E27FC236}">
                <a16:creationId xmlns:a16="http://schemas.microsoft.com/office/drawing/2014/main" id="{4261047B-FFB9-958F-C707-1CDC6686123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44" y="1501597"/>
            <a:ext cx="1819656" cy="14859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A4F607-CBBD-04C1-090E-3C36C25028E4}"/>
              </a:ext>
            </a:extLst>
          </p:cNvPr>
          <p:cNvCxnSpPr>
            <a:cxnSpLocks/>
          </p:cNvCxnSpPr>
          <p:nvPr/>
        </p:nvCxnSpPr>
        <p:spPr>
          <a:xfrm>
            <a:off x="1833784" y="2441419"/>
            <a:ext cx="1216138" cy="575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bject 28">
            <a:extLst>
              <a:ext uri="{FF2B5EF4-FFF2-40B4-BE49-F238E27FC236}">
                <a16:creationId xmlns:a16="http://schemas.microsoft.com/office/drawing/2014/main" id="{0B7B089B-0CFC-A48E-9FD2-3F3F9968299F}"/>
              </a:ext>
            </a:extLst>
          </p:cNvPr>
          <p:cNvSpPr txBox="1"/>
          <p:nvPr/>
        </p:nvSpPr>
        <p:spPr>
          <a:xfrm>
            <a:off x="394970" y="3076575"/>
            <a:ext cx="135763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Right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Servo </a:t>
            </a:r>
            <a:r>
              <a:rPr sz="1400" spc="-10" dirty="0">
                <a:latin typeface="Arial"/>
                <a:cs typeface="Arial"/>
              </a:rPr>
              <a:t>Motor</a:t>
            </a:r>
            <a:endParaRPr sz="1400" dirty="0">
              <a:latin typeface="Arial"/>
              <a:cs typeface="Arial"/>
            </a:endParaRPr>
          </a:p>
          <a:p>
            <a:pPr marL="929005">
              <a:lnSpc>
                <a:spcPct val="100000"/>
              </a:lnSpc>
              <a:spcBef>
                <a:spcPts val="1100"/>
              </a:spcBef>
            </a:pPr>
            <a:r>
              <a:rPr sz="1400" spc="-10" dirty="0">
                <a:latin typeface="Arial"/>
                <a:cs typeface="Arial"/>
              </a:rPr>
              <a:t>Right</a:t>
            </a:r>
            <a:endParaRPr sz="1400" dirty="0">
              <a:latin typeface="Arial"/>
              <a:cs typeface="Arial"/>
            </a:endParaRPr>
          </a:p>
          <a:p>
            <a:pPr marL="929005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slot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DEF7CB13-BBB5-0609-0612-FDD6588D50D0}"/>
              </a:ext>
            </a:extLst>
          </p:cNvPr>
          <p:cNvSpPr txBox="1">
            <a:spLocks/>
          </p:cNvSpPr>
          <p:nvPr/>
        </p:nvSpPr>
        <p:spPr>
          <a:xfrm>
            <a:off x="0" y="264998"/>
            <a:ext cx="914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Structure of Hardware</a:t>
            </a:r>
            <a:endParaRPr lang="en-US" sz="3600" b="1" spc="-1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4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4850" y="1123950"/>
            <a:ext cx="443230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Open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top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surface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device</a:t>
            </a:r>
            <a:r>
              <a:rPr lang="en-IN" spc="-10" dirty="0"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you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will find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two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slots</a:t>
            </a:r>
            <a:r>
              <a:rPr lang="en-IN" spc="-10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right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slot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left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slot.</a:t>
            </a:r>
            <a:endParaRPr sz="1800" dirty="0">
              <a:latin typeface="Times New Roman"/>
              <a:cs typeface="Times New Roman"/>
            </a:endParaRPr>
          </a:p>
          <a:p>
            <a:pPr marL="354965" marR="698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Insert</a:t>
            </a:r>
            <a:r>
              <a:rPr sz="1800" spc="3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pills</a:t>
            </a:r>
            <a:r>
              <a:rPr sz="1800" spc="3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1800" spc="3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sz="1800" spc="3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slots</a:t>
            </a:r>
            <a:r>
              <a:rPr lang="en-IN" sz="1800" dirty="0">
                <a:solidFill>
                  <a:srgbClr val="0D0D0D"/>
                </a:solidFill>
                <a:latin typeface="Times New Roman"/>
                <a:cs typeface="Times New Roman"/>
              </a:rPr>
              <a:t> and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close</a:t>
            </a:r>
            <a:r>
              <a:rPr sz="1800" spc="3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top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surface.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Start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device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providing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power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supply.</a:t>
            </a:r>
            <a:endParaRPr sz="1800" dirty="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If</a:t>
            </a:r>
            <a:r>
              <a:rPr sz="18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needed,</a:t>
            </a:r>
            <a:r>
              <a:rPr sz="18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select</a:t>
            </a:r>
            <a:r>
              <a:rPr sz="18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slots</a:t>
            </a:r>
            <a:r>
              <a:rPr sz="18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18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slot</a:t>
            </a:r>
            <a:r>
              <a:rPr sz="18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change button.</a:t>
            </a:r>
            <a:endParaRPr sz="1800" dirty="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Set</a:t>
            </a:r>
            <a:r>
              <a:rPr sz="1800" spc="20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2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alarm</a:t>
            </a:r>
            <a:r>
              <a:rPr sz="1800" spc="1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hour</a:t>
            </a:r>
            <a:r>
              <a:rPr sz="1800" spc="20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time</a:t>
            </a:r>
            <a:r>
              <a:rPr sz="1800" spc="2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slots</a:t>
            </a:r>
            <a:r>
              <a:rPr sz="180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Hour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Up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Hour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Down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buttons.</a:t>
            </a:r>
            <a:endParaRPr sz="18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Set the alarm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minute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time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slots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Minute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Up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 Minute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Down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buttons.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4715" y="1749106"/>
            <a:ext cx="3445660" cy="2035392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C5308435-3E9F-28E8-83E8-EEA40C3E146F}"/>
              </a:ext>
            </a:extLst>
          </p:cNvPr>
          <p:cNvSpPr txBox="1">
            <a:spLocks/>
          </p:cNvSpPr>
          <p:nvPr/>
        </p:nvSpPr>
        <p:spPr>
          <a:xfrm>
            <a:off x="0" y="174447"/>
            <a:ext cx="914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EE6C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dirty="0"/>
              <a:t>Steps for Operating the Device</a:t>
            </a:r>
            <a:endParaRPr lang="en-IN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E92D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1101</Words>
  <Application>Microsoft Office PowerPoint</Application>
  <PresentationFormat>On-screen Show (16:9)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Lobster</vt:lpstr>
      <vt:lpstr>PT Sans Narrow</vt:lpstr>
      <vt:lpstr>Times New Roman</vt:lpstr>
      <vt:lpstr>Wingdings</vt:lpstr>
      <vt:lpstr>Office Theme</vt:lpstr>
      <vt:lpstr>PowerPoint Presentation</vt:lpstr>
      <vt:lpstr>Problem Statement and Objectives</vt:lpstr>
      <vt:lpstr>Existing Solutions and Literature Survey</vt:lpstr>
      <vt:lpstr>Features</vt:lpstr>
      <vt:lpstr>Block Diagram</vt:lpstr>
      <vt:lpstr>Description of Block Diagram</vt:lpstr>
      <vt:lpstr>Circuit Diagram</vt:lpstr>
      <vt:lpstr>PowerPoint Presentation</vt:lpstr>
      <vt:lpstr>PowerPoint Presentation</vt:lpstr>
      <vt:lpstr>Simulation Result</vt:lpstr>
      <vt:lpstr>Feasibility Analysis</vt:lpstr>
      <vt:lpstr>Feasibility Analysis</vt:lpstr>
      <vt:lpstr>Innovation and Uniqueness of the solution</vt:lpstr>
      <vt:lpstr>Impact or Usefulness of the solution</vt:lpstr>
      <vt:lpstr>Summary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EC7</dc:creator>
  <cp:lastModifiedBy>Ishita Jaiswal</cp:lastModifiedBy>
  <cp:revision>33</cp:revision>
  <dcterms:created xsi:type="dcterms:W3CDTF">2024-04-07T05:11:55Z</dcterms:created>
  <dcterms:modified xsi:type="dcterms:W3CDTF">2024-05-11T03:38:48Z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2024-04-07T00:00:00Z</vt:filetime>
  </property>
  <property fmtid="{D5CDD505-2E9C-101B-9397-08002B2CF9AE}" pid="5" name="Producer">
    <vt:lpwstr>3-Heights(TM) PDF Security Shell 4.8.25.2 (http://www.pdf-tools.com)</vt:lpwstr>
  </property>
</Properties>
</file>