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073097-80B3-4E80-8BF8-8AE047AEA845}"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4FB5F-AA32-4354-B2C6-6C09427F13E0}" type="slidenum">
              <a:rPr lang="en-US" smtClean="0"/>
              <a:t>‹#›</a:t>
            </a:fld>
            <a:endParaRPr lang="en-US"/>
          </a:p>
        </p:txBody>
      </p:sp>
    </p:spTree>
    <p:extLst>
      <p:ext uri="{BB962C8B-B14F-4D97-AF65-F5344CB8AC3E}">
        <p14:creationId xmlns:p14="http://schemas.microsoft.com/office/powerpoint/2010/main" val="3304848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073097-80B3-4E80-8BF8-8AE047AEA845}"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4FB5F-AA32-4354-B2C6-6C09427F13E0}" type="slidenum">
              <a:rPr lang="en-US" smtClean="0"/>
              <a:t>‹#›</a:t>
            </a:fld>
            <a:endParaRPr lang="en-US"/>
          </a:p>
        </p:txBody>
      </p:sp>
    </p:spTree>
    <p:extLst>
      <p:ext uri="{BB962C8B-B14F-4D97-AF65-F5344CB8AC3E}">
        <p14:creationId xmlns:p14="http://schemas.microsoft.com/office/powerpoint/2010/main" val="2979143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7073097-80B3-4E80-8BF8-8AE047AEA845}"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4FB5F-AA32-4354-B2C6-6C09427F13E0}" type="slidenum">
              <a:rPr lang="en-US" smtClean="0"/>
              <a:t>‹#›</a:t>
            </a:fld>
            <a:endParaRPr lang="en-US"/>
          </a:p>
        </p:txBody>
      </p:sp>
    </p:spTree>
    <p:extLst>
      <p:ext uri="{BB962C8B-B14F-4D97-AF65-F5344CB8AC3E}">
        <p14:creationId xmlns:p14="http://schemas.microsoft.com/office/powerpoint/2010/main" val="3421843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7073097-80B3-4E80-8BF8-8AE047AEA845}"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4FB5F-AA32-4354-B2C6-6C09427F13E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60093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73097-80B3-4E80-8BF8-8AE047AEA845}"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4FB5F-AA32-4354-B2C6-6C09427F13E0}" type="slidenum">
              <a:rPr lang="en-US" smtClean="0"/>
              <a:t>‹#›</a:t>
            </a:fld>
            <a:endParaRPr lang="en-US"/>
          </a:p>
        </p:txBody>
      </p:sp>
    </p:spTree>
    <p:extLst>
      <p:ext uri="{BB962C8B-B14F-4D97-AF65-F5344CB8AC3E}">
        <p14:creationId xmlns:p14="http://schemas.microsoft.com/office/powerpoint/2010/main" val="1539426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7073097-80B3-4E80-8BF8-8AE047AEA845}" type="datetimeFigureOut">
              <a:rPr lang="en-US" smtClean="0"/>
              <a:t>4/3/2024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4FB5F-AA32-4354-B2C6-6C09427F13E0}" type="slidenum">
              <a:rPr lang="en-US" smtClean="0"/>
              <a:t>‹#›</a:t>
            </a:fld>
            <a:endParaRPr lang="en-US"/>
          </a:p>
        </p:txBody>
      </p:sp>
    </p:spTree>
    <p:extLst>
      <p:ext uri="{BB962C8B-B14F-4D97-AF65-F5344CB8AC3E}">
        <p14:creationId xmlns:p14="http://schemas.microsoft.com/office/powerpoint/2010/main" val="18114957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7073097-80B3-4E80-8BF8-8AE047AEA845}" type="datetimeFigureOut">
              <a:rPr lang="en-US" smtClean="0"/>
              <a:t>4/3/2024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4FB5F-AA32-4354-B2C6-6C09427F13E0}" type="slidenum">
              <a:rPr lang="en-US" smtClean="0"/>
              <a:t>‹#›</a:t>
            </a:fld>
            <a:endParaRPr lang="en-US"/>
          </a:p>
        </p:txBody>
      </p:sp>
    </p:spTree>
    <p:extLst>
      <p:ext uri="{BB962C8B-B14F-4D97-AF65-F5344CB8AC3E}">
        <p14:creationId xmlns:p14="http://schemas.microsoft.com/office/powerpoint/2010/main" val="4372617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073097-80B3-4E80-8BF8-8AE047AEA845}"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4FB5F-AA32-4354-B2C6-6C09427F13E0}" type="slidenum">
              <a:rPr lang="en-US" smtClean="0"/>
              <a:t>‹#›</a:t>
            </a:fld>
            <a:endParaRPr lang="en-US"/>
          </a:p>
        </p:txBody>
      </p:sp>
    </p:spTree>
    <p:extLst>
      <p:ext uri="{BB962C8B-B14F-4D97-AF65-F5344CB8AC3E}">
        <p14:creationId xmlns:p14="http://schemas.microsoft.com/office/powerpoint/2010/main" val="34161920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073097-80B3-4E80-8BF8-8AE047AEA845}"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4FB5F-AA32-4354-B2C6-6C09427F13E0}" type="slidenum">
              <a:rPr lang="en-US" smtClean="0"/>
              <a:t>‹#›</a:t>
            </a:fld>
            <a:endParaRPr lang="en-US"/>
          </a:p>
        </p:txBody>
      </p:sp>
    </p:spTree>
    <p:extLst>
      <p:ext uri="{BB962C8B-B14F-4D97-AF65-F5344CB8AC3E}">
        <p14:creationId xmlns:p14="http://schemas.microsoft.com/office/powerpoint/2010/main" val="2546606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7073097-80B3-4E80-8BF8-8AE047AEA845}"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4FB5F-AA32-4354-B2C6-6C09427F13E0}" type="slidenum">
              <a:rPr lang="en-US" smtClean="0"/>
              <a:t>‹#›</a:t>
            </a:fld>
            <a:endParaRPr lang="en-US"/>
          </a:p>
        </p:txBody>
      </p:sp>
    </p:spTree>
    <p:extLst>
      <p:ext uri="{BB962C8B-B14F-4D97-AF65-F5344CB8AC3E}">
        <p14:creationId xmlns:p14="http://schemas.microsoft.com/office/powerpoint/2010/main" val="2486195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73097-80B3-4E80-8BF8-8AE047AEA845}"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4FB5F-AA32-4354-B2C6-6C09427F13E0}" type="slidenum">
              <a:rPr lang="en-US" smtClean="0"/>
              <a:t>‹#›</a:t>
            </a:fld>
            <a:endParaRPr lang="en-US"/>
          </a:p>
        </p:txBody>
      </p:sp>
    </p:spTree>
    <p:extLst>
      <p:ext uri="{BB962C8B-B14F-4D97-AF65-F5344CB8AC3E}">
        <p14:creationId xmlns:p14="http://schemas.microsoft.com/office/powerpoint/2010/main" val="3706413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073097-80B3-4E80-8BF8-8AE047AEA845}"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4FB5F-AA32-4354-B2C6-6C09427F13E0}" type="slidenum">
              <a:rPr lang="en-US" smtClean="0"/>
              <a:t>‹#›</a:t>
            </a:fld>
            <a:endParaRPr lang="en-US"/>
          </a:p>
        </p:txBody>
      </p:sp>
    </p:spTree>
    <p:extLst>
      <p:ext uri="{BB962C8B-B14F-4D97-AF65-F5344CB8AC3E}">
        <p14:creationId xmlns:p14="http://schemas.microsoft.com/office/powerpoint/2010/main" val="3633221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073097-80B3-4E80-8BF8-8AE047AEA845}" type="datetimeFigureOut">
              <a:rPr lang="en-US" smtClean="0"/>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C4FB5F-AA32-4354-B2C6-6C09427F13E0}" type="slidenum">
              <a:rPr lang="en-US" smtClean="0"/>
              <a:t>‹#›</a:t>
            </a:fld>
            <a:endParaRPr lang="en-US"/>
          </a:p>
        </p:txBody>
      </p:sp>
    </p:spTree>
    <p:extLst>
      <p:ext uri="{BB962C8B-B14F-4D97-AF65-F5344CB8AC3E}">
        <p14:creationId xmlns:p14="http://schemas.microsoft.com/office/powerpoint/2010/main" val="455725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7073097-80B3-4E80-8BF8-8AE047AEA845}" type="datetimeFigureOut">
              <a:rPr lang="en-US" smtClean="0"/>
              <a:t>4/3/2024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8C4FB5F-AA32-4354-B2C6-6C09427F13E0}" type="slidenum">
              <a:rPr lang="en-US" smtClean="0"/>
              <a:t>‹#›</a:t>
            </a:fld>
            <a:endParaRPr lang="en-US"/>
          </a:p>
        </p:txBody>
      </p:sp>
    </p:spTree>
    <p:extLst>
      <p:ext uri="{BB962C8B-B14F-4D97-AF65-F5344CB8AC3E}">
        <p14:creationId xmlns:p14="http://schemas.microsoft.com/office/powerpoint/2010/main" val="1865780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7073097-80B3-4E80-8BF8-8AE047AEA845}" type="datetimeFigureOut">
              <a:rPr lang="en-US" smtClean="0"/>
              <a:t>4/3/2024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8C4FB5F-AA32-4354-B2C6-6C09427F13E0}" type="slidenum">
              <a:rPr lang="en-US" smtClean="0"/>
              <a:t>‹#›</a:t>
            </a:fld>
            <a:endParaRPr lang="en-US"/>
          </a:p>
        </p:txBody>
      </p:sp>
    </p:spTree>
    <p:extLst>
      <p:ext uri="{BB962C8B-B14F-4D97-AF65-F5344CB8AC3E}">
        <p14:creationId xmlns:p14="http://schemas.microsoft.com/office/powerpoint/2010/main" val="303020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7073097-80B3-4E80-8BF8-8AE047AEA845}" type="datetimeFigureOut">
              <a:rPr lang="en-US" smtClean="0"/>
              <a:t>4/3/2024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8C4FB5F-AA32-4354-B2C6-6C09427F13E0}" type="slidenum">
              <a:rPr lang="en-US" smtClean="0"/>
              <a:t>‹#›</a:t>
            </a:fld>
            <a:endParaRPr lang="en-US"/>
          </a:p>
        </p:txBody>
      </p:sp>
    </p:spTree>
    <p:extLst>
      <p:ext uri="{BB962C8B-B14F-4D97-AF65-F5344CB8AC3E}">
        <p14:creationId xmlns:p14="http://schemas.microsoft.com/office/powerpoint/2010/main" val="545361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073097-80B3-4E80-8BF8-8AE047AEA845}"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4FB5F-AA32-4354-B2C6-6C09427F13E0}" type="slidenum">
              <a:rPr lang="en-US" smtClean="0"/>
              <a:t>‹#›</a:t>
            </a:fld>
            <a:endParaRPr lang="en-US"/>
          </a:p>
        </p:txBody>
      </p:sp>
    </p:spTree>
    <p:extLst>
      <p:ext uri="{BB962C8B-B14F-4D97-AF65-F5344CB8AC3E}">
        <p14:creationId xmlns:p14="http://schemas.microsoft.com/office/powerpoint/2010/main" val="1478361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7073097-80B3-4E80-8BF8-8AE047AEA845}" type="datetimeFigureOut">
              <a:rPr lang="en-US" smtClean="0"/>
              <a:t>4/3/2024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8C4FB5F-AA32-4354-B2C6-6C09427F13E0}" type="slidenum">
              <a:rPr lang="en-US" smtClean="0"/>
              <a:t>‹#›</a:t>
            </a:fld>
            <a:endParaRPr lang="en-US"/>
          </a:p>
        </p:txBody>
      </p:sp>
    </p:spTree>
    <p:extLst>
      <p:ext uri="{BB962C8B-B14F-4D97-AF65-F5344CB8AC3E}">
        <p14:creationId xmlns:p14="http://schemas.microsoft.com/office/powerpoint/2010/main" val="884739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9D70-131E-2C01-D699-04F46932B599}"/>
              </a:ext>
            </a:extLst>
          </p:cNvPr>
          <p:cNvSpPr>
            <a:spLocks noGrp="1"/>
          </p:cNvSpPr>
          <p:nvPr>
            <p:ph type="ctrTitle"/>
          </p:nvPr>
        </p:nvSpPr>
        <p:spPr>
          <a:xfrm>
            <a:off x="1154955" y="267929"/>
            <a:ext cx="8825658" cy="2357284"/>
          </a:xfrm>
        </p:spPr>
        <p:txBody>
          <a:bodyPr/>
          <a:lstStyle/>
          <a:p>
            <a:pPr algn="ctr"/>
            <a:r>
              <a:rPr lang="en-US" sz="4000" dirty="0"/>
              <a:t>      NAAN MUDHALVAN PROJECT</a:t>
            </a:r>
            <a:br>
              <a:rPr lang="en-US" sz="4000" dirty="0"/>
            </a:br>
            <a:br>
              <a:rPr lang="en-US" sz="4000" dirty="0"/>
            </a:br>
            <a:r>
              <a:rPr lang="en-US" sz="4000" dirty="0"/>
              <a:t> KEYLOGGER</a:t>
            </a:r>
          </a:p>
        </p:txBody>
      </p:sp>
      <p:sp>
        <p:nvSpPr>
          <p:cNvPr id="3" name="Subtitle 2">
            <a:extLst>
              <a:ext uri="{FF2B5EF4-FFF2-40B4-BE49-F238E27FC236}">
                <a16:creationId xmlns:a16="http://schemas.microsoft.com/office/drawing/2014/main" id="{4409C421-6B53-9AE4-99A4-7B99D123371D}"/>
              </a:ext>
            </a:extLst>
          </p:cNvPr>
          <p:cNvSpPr>
            <a:spLocks noGrp="1"/>
          </p:cNvSpPr>
          <p:nvPr>
            <p:ph type="subTitle" idx="1"/>
          </p:nvPr>
        </p:nvSpPr>
        <p:spPr>
          <a:xfrm>
            <a:off x="1154955" y="4777379"/>
            <a:ext cx="8825658" cy="1279291"/>
          </a:xfrm>
        </p:spPr>
        <p:txBody>
          <a:bodyPr/>
          <a:lstStyle/>
          <a:p>
            <a:r>
              <a:rPr lang="en-US" dirty="0"/>
              <a:t>PRESENTED BY</a:t>
            </a:r>
          </a:p>
          <a:p>
            <a:r>
              <a:rPr lang="en-US" dirty="0"/>
              <a:t>B.GANESHRAJ – SURYA ENGINEERING COLLEGE – DEPARTMENT OF CSE</a:t>
            </a:r>
          </a:p>
        </p:txBody>
      </p:sp>
    </p:spTree>
    <p:extLst>
      <p:ext uri="{BB962C8B-B14F-4D97-AF65-F5344CB8AC3E}">
        <p14:creationId xmlns:p14="http://schemas.microsoft.com/office/powerpoint/2010/main" val="2399788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D4361-DA5F-EF74-D1D6-CC9802B6E09B}"/>
              </a:ext>
            </a:extLst>
          </p:cNvPr>
          <p:cNvSpPr>
            <a:spLocks noGrp="1"/>
          </p:cNvSpPr>
          <p:nvPr>
            <p:ph type="title"/>
          </p:nvPr>
        </p:nvSpPr>
        <p:spPr>
          <a:xfrm rot="10800000" flipV="1">
            <a:off x="646109" y="353959"/>
            <a:ext cx="9404723" cy="953731"/>
          </a:xfrm>
        </p:spPr>
        <p:txBody>
          <a:bodyPr/>
          <a:lstStyle/>
          <a:p>
            <a:pPr algn="ctr"/>
            <a:r>
              <a:rPr lang="en-US" dirty="0"/>
              <a:t>REFERENCE</a:t>
            </a:r>
          </a:p>
        </p:txBody>
      </p:sp>
      <p:sp>
        <p:nvSpPr>
          <p:cNvPr id="3" name="Content Placeholder 2">
            <a:extLst>
              <a:ext uri="{FF2B5EF4-FFF2-40B4-BE49-F238E27FC236}">
                <a16:creationId xmlns:a16="http://schemas.microsoft.com/office/drawing/2014/main" id="{07963F6D-2D0F-9B37-D44C-3224A94BD578}"/>
              </a:ext>
            </a:extLst>
          </p:cNvPr>
          <p:cNvSpPr>
            <a:spLocks noGrp="1"/>
          </p:cNvSpPr>
          <p:nvPr>
            <p:ph idx="1"/>
          </p:nvPr>
        </p:nvSpPr>
        <p:spPr>
          <a:xfrm>
            <a:off x="646109" y="1818967"/>
            <a:ext cx="11064109" cy="3539613"/>
          </a:xfrm>
        </p:spPr>
        <p:txBody>
          <a:bodyPr>
            <a:normAutofit/>
          </a:bodyPr>
          <a:lstStyle/>
          <a:p>
            <a:pPr marL="0" indent="0">
              <a:buNone/>
            </a:pPr>
            <a:r>
              <a:rPr lang="en-IN" sz="2400" dirty="0">
                <a:ea typeface="+mn-lt"/>
                <a:cs typeface="+mn-lt"/>
              </a:rPr>
              <a:t>List and cite relevant sources, research papers, and articles that were instrumental in developing the proposed solution. This could include academic papers on cybersecurity, keylogger algorithms, and best practices in python programming</a:t>
            </a:r>
            <a:r>
              <a:rPr lang="en-US" sz="2400" dirty="0">
                <a:ea typeface="+mn-lt"/>
                <a:cs typeface="+mn-lt"/>
              </a:rPr>
              <a:t>.</a:t>
            </a:r>
            <a:endParaRPr lang="en-US" sz="2400" dirty="0">
              <a:solidFill>
                <a:srgbClr val="E8EAED"/>
              </a:solidFill>
              <a:latin typeface="Times New Roman" panose="02020603050405020304" pitchFamily="18" charset="0"/>
              <a:cs typeface="Times New Roman" panose="02020603050405020304" pitchFamily="18" charset="0"/>
            </a:endParaRPr>
          </a:p>
          <a:p>
            <a:pPr marL="0" indent="0">
              <a:buNone/>
            </a:pPr>
            <a:endParaRPr lang="en-US" sz="2400" dirty="0">
              <a:solidFill>
                <a:srgbClr val="E8EAED"/>
              </a:solidFill>
              <a:latin typeface="Times New Roman" panose="02020603050405020304" pitchFamily="18" charset="0"/>
              <a:cs typeface="Times New Roman" panose="02020603050405020304" pitchFamily="18" charset="0"/>
            </a:endParaRPr>
          </a:p>
          <a:p>
            <a:pPr marL="0" indent="0">
              <a:buNone/>
            </a:pPr>
            <a:endParaRPr lang="en-US" sz="2400" dirty="0">
              <a:solidFill>
                <a:srgbClr val="E8EAED"/>
              </a:solidFill>
              <a:latin typeface="Times New Roman" panose="02020603050405020304" pitchFamily="18" charset="0"/>
              <a:cs typeface="Times New Roman" panose="02020603050405020304" pitchFamily="18" charset="0"/>
            </a:endParaRPr>
          </a:p>
          <a:p>
            <a:pPr marL="0" indent="0">
              <a:buNone/>
            </a:pPr>
            <a:endParaRPr lang="en-US" sz="2600" b="0" i="0" dirty="0">
              <a:solidFill>
                <a:srgbClr val="E8EAED"/>
              </a:solidFill>
              <a:effectLst/>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3811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AC520-13B9-4F49-7F78-FD3BF8A115BB}"/>
              </a:ext>
            </a:extLst>
          </p:cNvPr>
          <p:cNvSpPr>
            <a:spLocks noGrp="1"/>
          </p:cNvSpPr>
          <p:nvPr>
            <p:ph type="title"/>
          </p:nvPr>
        </p:nvSpPr>
        <p:spPr>
          <a:xfrm>
            <a:off x="646111" y="2517058"/>
            <a:ext cx="9404723" cy="1179871"/>
          </a:xfrm>
        </p:spPr>
        <p:txBody>
          <a:bodyPr/>
          <a:lstStyle/>
          <a:p>
            <a:pPr algn="ctr"/>
            <a:r>
              <a:rPr lang="en-US" dirty="0"/>
              <a:t>  THANK YOU</a:t>
            </a:r>
          </a:p>
        </p:txBody>
      </p:sp>
    </p:spTree>
    <p:extLst>
      <p:ext uri="{BB962C8B-B14F-4D97-AF65-F5344CB8AC3E}">
        <p14:creationId xmlns:p14="http://schemas.microsoft.com/office/powerpoint/2010/main" val="1554722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D4361-DA5F-EF74-D1D6-CC9802B6E09B}"/>
              </a:ext>
            </a:extLst>
          </p:cNvPr>
          <p:cNvSpPr>
            <a:spLocks noGrp="1"/>
          </p:cNvSpPr>
          <p:nvPr>
            <p:ph type="title"/>
          </p:nvPr>
        </p:nvSpPr>
        <p:spPr>
          <a:xfrm flipV="1">
            <a:off x="646111" y="403123"/>
            <a:ext cx="9404723" cy="49595"/>
          </a:xfrm>
        </p:spPr>
        <p:txBody>
          <a:bodyPr/>
          <a:lstStyle/>
          <a:p>
            <a:endParaRPr lang="en-US" dirty="0"/>
          </a:p>
        </p:txBody>
      </p:sp>
      <p:sp>
        <p:nvSpPr>
          <p:cNvPr id="3" name="Content Placeholder 2">
            <a:extLst>
              <a:ext uri="{FF2B5EF4-FFF2-40B4-BE49-F238E27FC236}">
                <a16:creationId xmlns:a16="http://schemas.microsoft.com/office/drawing/2014/main" id="{07963F6D-2D0F-9B37-D44C-3224A94BD578}"/>
              </a:ext>
            </a:extLst>
          </p:cNvPr>
          <p:cNvSpPr>
            <a:spLocks noGrp="1"/>
          </p:cNvSpPr>
          <p:nvPr>
            <p:ph idx="1"/>
          </p:nvPr>
        </p:nvSpPr>
        <p:spPr>
          <a:xfrm>
            <a:off x="1103312" y="599768"/>
            <a:ext cx="8946541" cy="6258232"/>
          </a:xfrm>
        </p:spPr>
        <p:txBody>
          <a:bodyPr/>
          <a:lstStyle/>
          <a:p>
            <a:pPr>
              <a:buFont typeface="Arial" panose="020B0604020202020204" pitchFamily="34" charset="0"/>
              <a:buChar char="•"/>
            </a:pPr>
            <a:r>
              <a:rPr lang="en-US" sz="2400" b="1" dirty="0">
                <a:latin typeface="Times New Roman" panose="02020603050405020304" pitchFamily="18" charset="0"/>
                <a:ea typeface="+mn-lt"/>
                <a:cs typeface="Times New Roman" panose="02020603050405020304" pitchFamily="18" charset="0"/>
              </a:rPr>
              <a:t>Problem Statement </a:t>
            </a:r>
            <a:r>
              <a:rPr lang="en-US" sz="2400" dirty="0">
                <a:latin typeface="Times New Roman" panose="02020603050405020304" pitchFamily="18" charset="0"/>
                <a:ea typeface="+mn-lt"/>
                <a:cs typeface="Times New Roman" panose="02020603050405020304" pitchFamily="18" charset="0"/>
              </a:rPr>
              <a:t>(Should not include solution)</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latin typeface="Times New Roman" panose="02020603050405020304" pitchFamily="18" charset="0"/>
                <a:ea typeface="+mn-lt"/>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latin typeface="Times New Roman" panose="02020603050405020304" pitchFamily="18" charset="0"/>
                <a:ea typeface="+mn-lt"/>
                <a:cs typeface="Times New Roman" panose="02020603050405020304" pitchFamily="18" charset="0"/>
              </a:rPr>
              <a:t>System Development Approach </a:t>
            </a:r>
            <a:r>
              <a:rPr lang="en-US" sz="2400" dirty="0">
                <a:latin typeface="Times New Roman" panose="02020603050405020304" pitchFamily="18" charset="0"/>
                <a:ea typeface="+mn-lt"/>
                <a:cs typeface="Times New Roman" panose="02020603050405020304" pitchFamily="18" charset="0"/>
              </a:rPr>
              <a:t>(Technology Used) </a:t>
            </a:r>
          </a:p>
          <a:p>
            <a:pPr>
              <a:buFont typeface="Arial" panose="020B0604020202020204" pitchFamily="34" charset="0"/>
              <a:buChar char="•"/>
            </a:pPr>
            <a:r>
              <a:rPr lang="en-US" sz="2400" b="1" dirty="0">
                <a:latin typeface="Times New Roman" panose="02020603050405020304" pitchFamily="18" charset="0"/>
                <a:ea typeface="+mn-lt"/>
                <a:cs typeface="Times New Roman" panose="02020603050405020304" pitchFamily="18" charset="0"/>
              </a:rPr>
              <a:t>Algorithm &amp; Deployment  </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latin typeface="Times New Roman" panose="02020603050405020304" pitchFamily="18" charset="0"/>
                <a:ea typeface="+mn-lt"/>
                <a:cs typeface="Times New Roman" panose="02020603050405020304" pitchFamily="18" charset="0"/>
              </a:rPr>
              <a:t>Result (Output Image)</a:t>
            </a:r>
          </a:p>
          <a:p>
            <a:pPr>
              <a:buFont typeface="Arial" panose="020B0604020202020204" pitchFamily="34" charset="0"/>
              <a:buChar char="•"/>
            </a:pPr>
            <a:r>
              <a:rPr lang="en-US" sz="2400" b="1" dirty="0">
                <a:latin typeface="Times New Roman" panose="02020603050405020304" pitchFamily="18" charset="0"/>
                <a:ea typeface="+mn-lt"/>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latin typeface="Times New Roman" panose="02020603050405020304" pitchFamily="18" charset="0"/>
                <a:ea typeface="+mn-lt"/>
                <a:cs typeface="Times New Roman" panose="02020603050405020304" pitchFamily="18" charset="0"/>
              </a:rPr>
              <a:t>Future Scope</a:t>
            </a:r>
          </a:p>
          <a:p>
            <a:pPr>
              <a:buFont typeface="Arial" panose="020B0604020202020204" pitchFamily="34" charset="0"/>
              <a:buChar char="•"/>
            </a:pPr>
            <a:r>
              <a:rPr lang="en-US" sz="2400" b="1" dirty="0">
                <a:latin typeface="Times New Roman" panose="02020603050405020304" pitchFamily="18" charset="0"/>
                <a:ea typeface="+mn-lt"/>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80378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D4361-DA5F-EF74-D1D6-CC9802B6E09B}"/>
              </a:ext>
            </a:extLst>
          </p:cNvPr>
          <p:cNvSpPr>
            <a:spLocks noGrp="1"/>
          </p:cNvSpPr>
          <p:nvPr>
            <p:ph type="title"/>
          </p:nvPr>
        </p:nvSpPr>
        <p:spPr>
          <a:xfrm rot="10800000" flipV="1">
            <a:off x="646110" y="353959"/>
            <a:ext cx="9404723" cy="1995951"/>
          </a:xfrm>
        </p:spPr>
        <p:txBody>
          <a:bodyPr/>
          <a:lstStyle/>
          <a:p>
            <a:pPr algn="ctr"/>
            <a:r>
              <a:rPr lang="en-US" dirty="0"/>
              <a:t>PROBLEM STATEMENT</a:t>
            </a:r>
          </a:p>
        </p:txBody>
      </p:sp>
      <p:sp>
        <p:nvSpPr>
          <p:cNvPr id="3" name="Content Placeholder 2">
            <a:extLst>
              <a:ext uri="{FF2B5EF4-FFF2-40B4-BE49-F238E27FC236}">
                <a16:creationId xmlns:a16="http://schemas.microsoft.com/office/drawing/2014/main" id="{07963F6D-2D0F-9B37-D44C-3224A94BD578}"/>
              </a:ext>
            </a:extLst>
          </p:cNvPr>
          <p:cNvSpPr>
            <a:spLocks noGrp="1"/>
          </p:cNvSpPr>
          <p:nvPr>
            <p:ph idx="1"/>
          </p:nvPr>
        </p:nvSpPr>
        <p:spPr>
          <a:xfrm>
            <a:off x="1103312" y="1120877"/>
            <a:ext cx="8946541" cy="3387213"/>
          </a:xfrm>
        </p:spPr>
        <p:txBody>
          <a:bodyPr>
            <a:normAutofit fontScale="92500" lnSpcReduction="10000"/>
          </a:bodyPr>
          <a:lstStyle/>
          <a:p>
            <a:pPr marL="0" indent="0">
              <a:buNone/>
            </a:pPr>
            <a:r>
              <a:rPr lang="en-US" b="0" i="0" dirty="0">
                <a:solidFill>
                  <a:srgbClr val="E8EAED"/>
                </a:solidFill>
                <a:effectLst/>
                <a:latin typeface="Google Sans"/>
              </a:rPr>
              <a:t> </a:t>
            </a:r>
          </a:p>
          <a:p>
            <a:pPr marL="0" indent="0">
              <a:buNone/>
            </a:pPr>
            <a:endParaRPr lang="en-US" dirty="0">
              <a:solidFill>
                <a:srgbClr val="E8EAED"/>
              </a:solidFill>
              <a:latin typeface="Google Sans"/>
            </a:endParaRPr>
          </a:p>
          <a:p>
            <a:pPr marL="0" indent="0">
              <a:buNone/>
            </a:pPr>
            <a:r>
              <a:rPr lang="en-US" sz="2600" b="0" i="0" dirty="0">
                <a:solidFill>
                  <a:srgbClr val="E2EEFF"/>
                </a:solidFill>
                <a:effectLst/>
                <a:latin typeface="Times New Roman" panose="02020603050405020304" pitchFamily="18" charset="0"/>
                <a:cs typeface="Times New Roman" panose="02020603050405020304" pitchFamily="18" charset="0"/>
              </a:rPr>
              <a:t>In today's digital age, where cybersecurity threats loom large, one of the significant concerns is the proliferation of keyloggers, stealthy software tools designed to monitor and record keystrokes on a user's computer without their knowledge. </a:t>
            </a:r>
            <a:r>
              <a:rPr lang="en-US" sz="2600" b="0" i="0">
                <a:solidFill>
                  <a:srgbClr val="E2EEFF"/>
                </a:solidFill>
                <a:effectLst/>
                <a:latin typeface="Times New Roman" panose="02020603050405020304" pitchFamily="18" charset="0"/>
                <a:cs typeface="Times New Roman" panose="02020603050405020304" pitchFamily="18" charset="0"/>
              </a:rPr>
              <a:t>Keyloggers pose a severe threat to individuals and organizations as they can capture sensitive information such as passwords, credit card details, and other personal data, leading to identity theft, financial loss, and privacy breaches</a:t>
            </a:r>
            <a:r>
              <a:rPr lang="en-US" sz="2600" b="0" i="0">
                <a:solidFill>
                  <a:srgbClr val="E8EAED"/>
                </a:solidFill>
                <a:effectLst/>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447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D4361-DA5F-EF74-D1D6-CC9802B6E09B}"/>
              </a:ext>
            </a:extLst>
          </p:cNvPr>
          <p:cNvSpPr>
            <a:spLocks noGrp="1"/>
          </p:cNvSpPr>
          <p:nvPr>
            <p:ph type="title"/>
          </p:nvPr>
        </p:nvSpPr>
        <p:spPr>
          <a:xfrm rot="10800000" flipV="1">
            <a:off x="646109" y="353959"/>
            <a:ext cx="9404723" cy="953731"/>
          </a:xfrm>
        </p:spPr>
        <p:txBody>
          <a:bodyPr/>
          <a:lstStyle/>
          <a:p>
            <a:pPr algn="ctr"/>
            <a:r>
              <a:rPr lang="en-US" dirty="0"/>
              <a:t>PROPOSED SOLUTION</a:t>
            </a:r>
          </a:p>
        </p:txBody>
      </p:sp>
      <p:sp>
        <p:nvSpPr>
          <p:cNvPr id="3" name="Content Placeholder 2">
            <a:extLst>
              <a:ext uri="{FF2B5EF4-FFF2-40B4-BE49-F238E27FC236}">
                <a16:creationId xmlns:a16="http://schemas.microsoft.com/office/drawing/2014/main" id="{07963F6D-2D0F-9B37-D44C-3224A94BD578}"/>
              </a:ext>
            </a:extLst>
          </p:cNvPr>
          <p:cNvSpPr>
            <a:spLocks noGrp="1"/>
          </p:cNvSpPr>
          <p:nvPr>
            <p:ph idx="1"/>
          </p:nvPr>
        </p:nvSpPr>
        <p:spPr>
          <a:xfrm>
            <a:off x="646109" y="1120877"/>
            <a:ext cx="11064109" cy="5496233"/>
          </a:xfrm>
        </p:spPr>
        <p:txBody>
          <a:bodyPr>
            <a:normAutofit/>
          </a:bodyPr>
          <a:lstStyle/>
          <a:p>
            <a:pPr>
              <a:buFont typeface="Arial" panose="020B0604020202020204" pitchFamily="34" charset="0"/>
              <a:buChar char="•"/>
            </a:pPr>
            <a:r>
              <a:rPr lang="en-IN" sz="2400" dirty="0">
                <a:latin typeface="Times New Roman" panose="02020603050405020304" pitchFamily="18" charset="0"/>
                <a:ea typeface="+mn-lt"/>
                <a:cs typeface="Times New Roman" panose="02020603050405020304" pitchFamily="18" charset="0"/>
              </a:rPr>
              <a:t>The proposed system aims to address the challenge of Installing hardware keylogger to monitor employees in the company. The solution will consist of the following components</a:t>
            </a:r>
            <a:r>
              <a:rPr lang="en-US" sz="2400" b="0" i="0" dirty="0">
                <a:solidFill>
                  <a:srgbClr val="E8EAED"/>
                </a:solidFill>
                <a:effectLst/>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dirty="0">
                <a:solidFill>
                  <a:srgbClr val="E8EAED"/>
                </a:solidFill>
                <a:latin typeface="Times New Roman" panose="02020603050405020304" pitchFamily="18" charset="0"/>
                <a:cs typeface="Times New Roman" panose="02020603050405020304" pitchFamily="18" charset="0"/>
              </a:rPr>
              <a:t>So, we have to install the software keylogger in the system which can be used for the monitoring process.</a:t>
            </a:r>
          </a:p>
          <a:p>
            <a:pPr>
              <a:buFont typeface="Arial" panose="020B0604020202020204" pitchFamily="34" charset="0"/>
              <a:buChar char="•"/>
            </a:pPr>
            <a:r>
              <a:rPr lang="en-US" sz="2400" dirty="0">
                <a:solidFill>
                  <a:srgbClr val="E8EAED"/>
                </a:solidFill>
                <a:latin typeface="Times New Roman" panose="02020603050405020304" pitchFamily="18" charset="0"/>
                <a:cs typeface="Times New Roman" panose="02020603050405020304" pitchFamily="18" charset="0"/>
              </a:rPr>
              <a:t>The Python </a:t>
            </a:r>
            <a:r>
              <a:rPr lang="en-US" sz="2400" dirty="0" err="1">
                <a:solidFill>
                  <a:srgbClr val="E8EAED"/>
                </a:solidFill>
                <a:latin typeface="Times New Roman" panose="02020603050405020304" pitchFamily="18" charset="0"/>
                <a:cs typeface="Times New Roman" panose="02020603050405020304" pitchFamily="18" charset="0"/>
              </a:rPr>
              <a:t>pynput</a:t>
            </a:r>
            <a:r>
              <a:rPr lang="en-US" sz="2400" dirty="0">
                <a:solidFill>
                  <a:srgbClr val="E8EAED"/>
                </a:solidFill>
                <a:latin typeface="Times New Roman" panose="02020603050405020304" pitchFamily="18" charset="0"/>
                <a:cs typeface="Times New Roman" panose="02020603050405020304" pitchFamily="18" charset="0"/>
              </a:rPr>
              <a:t> and </a:t>
            </a:r>
            <a:r>
              <a:rPr lang="en-US" sz="2400" dirty="0" err="1">
                <a:solidFill>
                  <a:srgbClr val="E8EAED"/>
                </a:solidFill>
                <a:latin typeface="Times New Roman" panose="02020603050405020304" pitchFamily="18" charset="0"/>
                <a:cs typeface="Times New Roman" panose="02020603050405020304" pitchFamily="18" charset="0"/>
              </a:rPr>
              <a:t>jsonlib</a:t>
            </a:r>
            <a:r>
              <a:rPr lang="en-US" sz="2400" dirty="0">
                <a:solidFill>
                  <a:srgbClr val="E8EAED"/>
                </a:solidFill>
                <a:latin typeface="Times New Roman" panose="02020603050405020304" pitchFamily="18" charset="0"/>
                <a:cs typeface="Times New Roman" panose="02020603050405020304" pitchFamily="18" charset="0"/>
              </a:rPr>
              <a:t> library which can be used for keyboard activities that can save the inputs.</a:t>
            </a:r>
          </a:p>
          <a:p>
            <a:pPr>
              <a:buFont typeface="Arial" panose="020B0604020202020204" pitchFamily="34" charset="0"/>
              <a:buChar char="•"/>
            </a:pPr>
            <a:r>
              <a:rPr lang="en-US" sz="2400" dirty="0">
                <a:solidFill>
                  <a:srgbClr val="E8EAED"/>
                </a:solidFill>
                <a:latin typeface="Times New Roman" panose="02020603050405020304" pitchFamily="18" charset="0"/>
                <a:cs typeface="Times New Roman" panose="02020603050405020304" pitchFamily="18" charset="0"/>
              </a:rPr>
              <a:t>This file can be downloaded to the needed system and run the program which can process the keylogger in the system.</a:t>
            </a:r>
          </a:p>
          <a:p>
            <a:pPr>
              <a:buFont typeface="Arial" panose="020B0604020202020204" pitchFamily="34" charset="0"/>
              <a:buChar char="•"/>
            </a:pPr>
            <a:r>
              <a:rPr lang="en-US" sz="2400" dirty="0">
                <a:solidFill>
                  <a:srgbClr val="E8EAED"/>
                </a:solidFill>
                <a:latin typeface="Times New Roman" panose="02020603050405020304" pitchFamily="18" charset="0"/>
                <a:cs typeface="Times New Roman" panose="02020603050405020304" pitchFamily="18" charset="0"/>
              </a:rPr>
              <a:t>This running file can save the pressed keywords used in the system and that can be saved separately in a file.</a:t>
            </a:r>
          </a:p>
          <a:p>
            <a:pPr marL="0" indent="0">
              <a:buNone/>
            </a:pPr>
            <a:endParaRPr lang="en-US" sz="2600" b="0" i="0" dirty="0">
              <a:solidFill>
                <a:srgbClr val="E8EAED"/>
              </a:solidFill>
              <a:effectLst/>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6864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D4361-DA5F-EF74-D1D6-CC9802B6E09B}"/>
              </a:ext>
            </a:extLst>
          </p:cNvPr>
          <p:cNvSpPr>
            <a:spLocks noGrp="1"/>
          </p:cNvSpPr>
          <p:nvPr>
            <p:ph type="title"/>
          </p:nvPr>
        </p:nvSpPr>
        <p:spPr>
          <a:xfrm rot="10800000" flipV="1">
            <a:off x="646109" y="353959"/>
            <a:ext cx="9404723" cy="953731"/>
          </a:xfrm>
        </p:spPr>
        <p:txBody>
          <a:bodyPr/>
          <a:lstStyle/>
          <a:p>
            <a:pPr algn="ctr"/>
            <a:r>
              <a:rPr lang="en-US" dirty="0"/>
              <a:t>SYSTEM APPROACH</a:t>
            </a:r>
          </a:p>
        </p:txBody>
      </p:sp>
      <p:sp>
        <p:nvSpPr>
          <p:cNvPr id="3" name="Content Placeholder 2">
            <a:extLst>
              <a:ext uri="{FF2B5EF4-FFF2-40B4-BE49-F238E27FC236}">
                <a16:creationId xmlns:a16="http://schemas.microsoft.com/office/drawing/2014/main" id="{07963F6D-2D0F-9B37-D44C-3224A94BD578}"/>
              </a:ext>
            </a:extLst>
          </p:cNvPr>
          <p:cNvSpPr>
            <a:spLocks noGrp="1"/>
          </p:cNvSpPr>
          <p:nvPr>
            <p:ph idx="1"/>
          </p:nvPr>
        </p:nvSpPr>
        <p:spPr>
          <a:xfrm>
            <a:off x="646109" y="1120877"/>
            <a:ext cx="11064109" cy="5496233"/>
          </a:xfrm>
        </p:spPr>
        <p:txBody>
          <a:bodyPr>
            <a:normAutofit/>
          </a:bodyPr>
          <a:lstStyle/>
          <a:p>
            <a:pPr marL="0" indent="0">
              <a:buNone/>
            </a:pPr>
            <a:r>
              <a:rPr lang="en-US" sz="2400" b="0" i="0" dirty="0">
                <a:solidFill>
                  <a:srgbClr val="E8EAED"/>
                </a:solidFill>
                <a:effectLst/>
                <a:latin typeface="Times New Roman" panose="02020603050405020304" pitchFamily="18" charset="0"/>
                <a:cs typeface="Times New Roman" panose="02020603050405020304" pitchFamily="18" charset="0"/>
              </a:rPr>
              <a:t> </a:t>
            </a:r>
            <a:r>
              <a:rPr lang="en-IN" sz="2400" b="1" dirty="0">
                <a:solidFill>
                  <a:srgbClr val="0F0F0F"/>
                </a:solidFill>
                <a:ea typeface="+mn-lt"/>
                <a:cs typeface="+mn-lt"/>
              </a:rPr>
              <a:t> </a:t>
            </a:r>
            <a:r>
              <a:rPr lang="en-IN" sz="2400" b="1" dirty="0">
                <a:ea typeface="+mn-lt"/>
                <a:cs typeface="+mn-lt"/>
              </a:rPr>
              <a:t>The "System Approach" section outlines the overall strategy and methodology for developing and implementing the software keylogger. </a:t>
            </a:r>
            <a:r>
              <a:rPr lang="en-IN" sz="2400" b="1" dirty="0">
                <a:latin typeface="Times New Roman" panose="02020603050405020304" pitchFamily="18" charset="0"/>
                <a:ea typeface="+mn-lt"/>
                <a:cs typeface="Times New Roman" panose="02020603050405020304" pitchFamily="18" charset="0"/>
              </a:rPr>
              <a:t>Here's a suggested structure for this section</a:t>
            </a:r>
            <a:r>
              <a:rPr lang="en-US" sz="2400" dirty="0">
                <a:solidFill>
                  <a:srgbClr val="E8EAED"/>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dirty="0">
                <a:solidFill>
                  <a:srgbClr val="E8EAED"/>
                </a:solidFill>
                <a:latin typeface="Times New Roman" panose="02020603050405020304" pitchFamily="18" charset="0"/>
                <a:cs typeface="Times New Roman" panose="02020603050405020304" pitchFamily="18" charset="0"/>
              </a:rPr>
              <a:t>Keylogger file</a:t>
            </a:r>
          </a:p>
          <a:p>
            <a:pPr>
              <a:buFont typeface="Arial" panose="020B0604020202020204" pitchFamily="34" charset="0"/>
              <a:buChar char="•"/>
            </a:pPr>
            <a:r>
              <a:rPr lang="en-US" sz="2400" dirty="0">
                <a:solidFill>
                  <a:srgbClr val="E8EAED"/>
                </a:solidFill>
                <a:latin typeface="Times New Roman" panose="02020603050405020304" pitchFamily="18" charset="0"/>
                <a:cs typeface="Times New Roman" panose="02020603050405020304" pitchFamily="18" charset="0"/>
              </a:rPr>
              <a:t>Python IDE</a:t>
            </a:r>
          </a:p>
          <a:p>
            <a:pPr marL="0" indent="0">
              <a:buNone/>
            </a:pPr>
            <a:endParaRPr lang="en-US" sz="2400" dirty="0">
              <a:solidFill>
                <a:srgbClr val="E8EAED"/>
              </a:solidFill>
              <a:latin typeface="Times New Roman" panose="02020603050405020304" pitchFamily="18" charset="0"/>
              <a:cs typeface="Times New Roman" panose="02020603050405020304" pitchFamily="18" charset="0"/>
            </a:endParaRPr>
          </a:p>
          <a:p>
            <a:pPr marL="0" indent="0">
              <a:buNone/>
            </a:pPr>
            <a:endParaRPr lang="en-US" sz="2600" b="0" i="0" dirty="0">
              <a:solidFill>
                <a:srgbClr val="E8EAED"/>
              </a:solidFill>
              <a:effectLst/>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0760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D4361-DA5F-EF74-D1D6-CC9802B6E09B}"/>
              </a:ext>
            </a:extLst>
          </p:cNvPr>
          <p:cNvSpPr>
            <a:spLocks noGrp="1"/>
          </p:cNvSpPr>
          <p:nvPr>
            <p:ph type="title"/>
          </p:nvPr>
        </p:nvSpPr>
        <p:spPr>
          <a:xfrm rot="10800000" flipV="1">
            <a:off x="646109" y="353959"/>
            <a:ext cx="9404723" cy="953731"/>
          </a:xfrm>
        </p:spPr>
        <p:txBody>
          <a:bodyPr/>
          <a:lstStyle/>
          <a:p>
            <a:pPr algn="ctr"/>
            <a:r>
              <a:rPr lang="en-US" dirty="0"/>
              <a:t>ALGORITHM &amp; DEPLOYMENT</a:t>
            </a:r>
          </a:p>
        </p:txBody>
      </p:sp>
      <p:sp>
        <p:nvSpPr>
          <p:cNvPr id="3" name="Content Placeholder 2">
            <a:extLst>
              <a:ext uri="{FF2B5EF4-FFF2-40B4-BE49-F238E27FC236}">
                <a16:creationId xmlns:a16="http://schemas.microsoft.com/office/drawing/2014/main" id="{07963F6D-2D0F-9B37-D44C-3224A94BD578}"/>
              </a:ext>
            </a:extLst>
          </p:cNvPr>
          <p:cNvSpPr>
            <a:spLocks noGrp="1"/>
          </p:cNvSpPr>
          <p:nvPr>
            <p:ph idx="1"/>
          </p:nvPr>
        </p:nvSpPr>
        <p:spPr>
          <a:xfrm>
            <a:off x="646109" y="1120877"/>
            <a:ext cx="11064109" cy="5496233"/>
          </a:xfrm>
        </p:spPr>
        <p:txBody>
          <a:bodyPr>
            <a:normAutofit/>
          </a:bodyPr>
          <a:lstStyle/>
          <a:p>
            <a:pPr>
              <a:buFont typeface="Arial" panose="020B0604020202020204" pitchFamily="34" charset="0"/>
              <a:buChar char="•"/>
            </a:pPr>
            <a:r>
              <a:rPr lang="en-IN" sz="2400" dirty="0">
                <a:ea typeface="+mn-lt"/>
                <a:cs typeface="+mn-lt"/>
              </a:rPr>
              <a:t>In the Algorithm section, describe the keylogger algorithm chosen for monitoring the system. Here's an example structure for this section:</a:t>
            </a:r>
            <a:endParaRPr lang="en-IN" sz="2400" dirty="0"/>
          </a:p>
          <a:p>
            <a:pPr>
              <a:buFont typeface="Arial" panose="020B0604020202020204" pitchFamily="34" charset="0"/>
              <a:buChar char="•"/>
            </a:pPr>
            <a:r>
              <a:rPr lang="en-US" sz="2400" dirty="0">
                <a:solidFill>
                  <a:srgbClr val="E8EAED"/>
                </a:solidFill>
                <a:latin typeface="Times New Roman" panose="02020603050405020304" pitchFamily="18" charset="0"/>
                <a:cs typeface="Times New Roman" panose="02020603050405020304" pitchFamily="18" charset="0"/>
              </a:rPr>
              <a:t>Provide a brief algorithm for keylogger python file which can be used to extract the data from the system.</a:t>
            </a:r>
          </a:p>
          <a:p>
            <a:pPr>
              <a:buFont typeface="Arial" panose="020B0604020202020204" pitchFamily="34" charset="0"/>
              <a:buChar char="•"/>
            </a:pPr>
            <a:r>
              <a:rPr lang="en-US" sz="2400" dirty="0">
                <a:solidFill>
                  <a:srgbClr val="E8EAED"/>
                </a:solidFill>
                <a:latin typeface="Times New Roman" panose="02020603050405020304" pitchFamily="18" charset="0"/>
                <a:cs typeface="Times New Roman" panose="02020603050405020304" pitchFamily="18" charset="0"/>
              </a:rPr>
              <a:t>Specify the tools that can be used in the keylogger.</a:t>
            </a:r>
          </a:p>
          <a:p>
            <a:pPr>
              <a:buFont typeface="Arial" panose="020B0604020202020204" pitchFamily="34" charset="0"/>
              <a:buChar char="•"/>
            </a:pPr>
            <a:r>
              <a:rPr lang="en-US" sz="2400" dirty="0">
                <a:solidFill>
                  <a:srgbClr val="E8EAED"/>
                </a:solidFill>
                <a:latin typeface="Times New Roman" panose="02020603050405020304" pitchFamily="18" charset="0"/>
                <a:cs typeface="Times New Roman" panose="02020603050405020304" pitchFamily="18" charset="0"/>
              </a:rPr>
              <a:t>Analyze the system specifications and Install the Python IDE in the system.</a:t>
            </a:r>
          </a:p>
          <a:p>
            <a:pPr>
              <a:buFont typeface="Arial" panose="020B0604020202020204" pitchFamily="34" charset="0"/>
              <a:buChar char="•"/>
            </a:pPr>
            <a:r>
              <a:rPr lang="en-US" sz="2400" dirty="0">
                <a:solidFill>
                  <a:srgbClr val="E8EAED"/>
                </a:solidFill>
                <a:latin typeface="Times New Roman" panose="02020603050405020304" pitchFamily="18" charset="0"/>
                <a:cs typeface="Times New Roman" panose="02020603050405020304" pitchFamily="18" charset="0"/>
              </a:rPr>
              <a:t>The file can be downloaded in the system and that can be run in the terminal.</a:t>
            </a:r>
          </a:p>
          <a:p>
            <a:pPr marL="0" indent="0">
              <a:buNone/>
            </a:pPr>
            <a:endParaRPr lang="en-US" sz="2600" b="0" i="0" dirty="0">
              <a:solidFill>
                <a:srgbClr val="E8EAED"/>
              </a:solidFill>
              <a:effectLst/>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5889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D4361-DA5F-EF74-D1D6-CC9802B6E09B}"/>
              </a:ext>
            </a:extLst>
          </p:cNvPr>
          <p:cNvSpPr>
            <a:spLocks noGrp="1"/>
          </p:cNvSpPr>
          <p:nvPr>
            <p:ph type="title"/>
          </p:nvPr>
        </p:nvSpPr>
        <p:spPr>
          <a:xfrm rot="10800000" flipV="1">
            <a:off x="646109" y="353959"/>
            <a:ext cx="9404723" cy="953731"/>
          </a:xfrm>
        </p:spPr>
        <p:txBody>
          <a:bodyPr/>
          <a:lstStyle/>
          <a:p>
            <a:pPr algn="ctr"/>
            <a:r>
              <a:rPr lang="en-US" dirty="0"/>
              <a:t>RESULT</a:t>
            </a:r>
          </a:p>
        </p:txBody>
      </p:sp>
      <p:sp>
        <p:nvSpPr>
          <p:cNvPr id="3" name="Content Placeholder 2">
            <a:extLst>
              <a:ext uri="{FF2B5EF4-FFF2-40B4-BE49-F238E27FC236}">
                <a16:creationId xmlns:a16="http://schemas.microsoft.com/office/drawing/2014/main" id="{07963F6D-2D0F-9B37-D44C-3224A94BD578}"/>
              </a:ext>
            </a:extLst>
          </p:cNvPr>
          <p:cNvSpPr>
            <a:spLocks noGrp="1"/>
          </p:cNvSpPr>
          <p:nvPr>
            <p:ph idx="1"/>
          </p:nvPr>
        </p:nvSpPr>
        <p:spPr>
          <a:xfrm>
            <a:off x="646109" y="1818968"/>
            <a:ext cx="11064109" cy="2379406"/>
          </a:xfrm>
        </p:spPr>
        <p:txBody>
          <a:bodyPr>
            <a:normAutofit/>
          </a:bodyPr>
          <a:lstStyle/>
          <a:p>
            <a:pPr marL="0" indent="0">
              <a:buNone/>
            </a:pPr>
            <a:r>
              <a:rPr lang="en-US" sz="2400" dirty="0">
                <a:solidFill>
                  <a:srgbClr val="E8EAED"/>
                </a:solidFill>
                <a:latin typeface="Times New Roman" panose="02020603050405020304" pitchFamily="18" charset="0"/>
                <a:cs typeface="Times New Roman" panose="02020603050405020304" pitchFamily="18" charset="0"/>
              </a:rPr>
              <a:t>The keylogger can be implemented in the selected system and that can monitor the used keywords. This can be used to monitor the students and employees who can use it in colleges and organizations. The collected data can be stored in a separate file and that can saved in the keylogger file location.</a:t>
            </a:r>
          </a:p>
          <a:p>
            <a:pPr marL="0" indent="0">
              <a:buNone/>
            </a:pPr>
            <a:endParaRPr lang="en-US" sz="2400" dirty="0">
              <a:solidFill>
                <a:srgbClr val="E8EAED"/>
              </a:solidFill>
              <a:latin typeface="Times New Roman" panose="02020603050405020304" pitchFamily="18" charset="0"/>
              <a:cs typeface="Times New Roman" panose="02020603050405020304" pitchFamily="18" charset="0"/>
            </a:endParaRPr>
          </a:p>
          <a:p>
            <a:pPr marL="0" indent="0">
              <a:buNone/>
            </a:pPr>
            <a:endParaRPr lang="en-US" sz="2400" dirty="0">
              <a:solidFill>
                <a:srgbClr val="E8EAED"/>
              </a:solidFill>
              <a:latin typeface="Times New Roman" panose="02020603050405020304" pitchFamily="18" charset="0"/>
              <a:cs typeface="Times New Roman" panose="02020603050405020304" pitchFamily="18" charset="0"/>
            </a:endParaRPr>
          </a:p>
          <a:p>
            <a:pPr marL="0" indent="0">
              <a:buNone/>
            </a:pPr>
            <a:endParaRPr lang="en-US" sz="2600" b="0" i="0" dirty="0">
              <a:solidFill>
                <a:srgbClr val="E8EAED"/>
              </a:solidFill>
              <a:effectLst/>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639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D4361-DA5F-EF74-D1D6-CC9802B6E09B}"/>
              </a:ext>
            </a:extLst>
          </p:cNvPr>
          <p:cNvSpPr>
            <a:spLocks noGrp="1"/>
          </p:cNvSpPr>
          <p:nvPr>
            <p:ph type="title"/>
          </p:nvPr>
        </p:nvSpPr>
        <p:spPr>
          <a:xfrm rot="10800000" flipV="1">
            <a:off x="646109" y="353959"/>
            <a:ext cx="9404723" cy="953731"/>
          </a:xfrm>
        </p:spPr>
        <p:txBody>
          <a:bodyPr/>
          <a:lstStyle/>
          <a:p>
            <a:pPr algn="ctr"/>
            <a:r>
              <a:rPr lang="en-US" dirty="0"/>
              <a:t>CONCLUSION</a:t>
            </a:r>
          </a:p>
        </p:txBody>
      </p:sp>
      <p:sp>
        <p:nvSpPr>
          <p:cNvPr id="3" name="Content Placeholder 2">
            <a:extLst>
              <a:ext uri="{FF2B5EF4-FFF2-40B4-BE49-F238E27FC236}">
                <a16:creationId xmlns:a16="http://schemas.microsoft.com/office/drawing/2014/main" id="{07963F6D-2D0F-9B37-D44C-3224A94BD578}"/>
              </a:ext>
            </a:extLst>
          </p:cNvPr>
          <p:cNvSpPr>
            <a:spLocks noGrp="1"/>
          </p:cNvSpPr>
          <p:nvPr>
            <p:ph idx="1"/>
          </p:nvPr>
        </p:nvSpPr>
        <p:spPr>
          <a:xfrm>
            <a:off x="646109" y="1818968"/>
            <a:ext cx="11064109" cy="2379406"/>
          </a:xfrm>
        </p:spPr>
        <p:txBody>
          <a:bodyPr>
            <a:normAutofit/>
          </a:bodyPr>
          <a:lstStyle/>
          <a:p>
            <a:pPr marL="0" indent="0">
              <a:buNone/>
            </a:pPr>
            <a:r>
              <a:rPr lang="en-IN" sz="2400" dirty="0">
                <a:ea typeface="+mn-lt"/>
                <a:cs typeface="+mn-lt"/>
              </a:rPr>
              <a:t>Summarize the findings and discuss the effectiveness of the proposed solution. Highlight any challenges encountered during the implementation and potential improvements</a:t>
            </a:r>
            <a:r>
              <a:rPr lang="en-US" sz="2400" dirty="0">
                <a:solidFill>
                  <a:srgbClr val="E8EAED"/>
                </a:solidFill>
                <a:latin typeface="Times New Roman" panose="02020603050405020304" pitchFamily="18" charset="0"/>
                <a:cs typeface="Times New Roman" panose="02020603050405020304" pitchFamily="18" charset="0"/>
              </a:rPr>
              <a:t>.</a:t>
            </a:r>
          </a:p>
          <a:p>
            <a:pPr marL="0" indent="0">
              <a:buNone/>
            </a:pPr>
            <a:endParaRPr lang="en-US" sz="2400" dirty="0">
              <a:solidFill>
                <a:srgbClr val="E8EAED"/>
              </a:solidFill>
              <a:latin typeface="Times New Roman" panose="02020603050405020304" pitchFamily="18" charset="0"/>
              <a:cs typeface="Times New Roman" panose="02020603050405020304" pitchFamily="18" charset="0"/>
            </a:endParaRPr>
          </a:p>
          <a:p>
            <a:pPr marL="0" indent="0">
              <a:buNone/>
            </a:pPr>
            <a:endParaRPr lang="en-US" sz="2400" dirty="0">
              <a:solidFill>
                <a:srgbClr val="E8EAED"/>
              </a:solidFill>
              <a:latin typeface="Times New Roman" panose="02020603050405020304" pitchFamily="18" charset="0"/>
              <a:cs typeface="Times New Roman" panose="02020603050405020304" pitchFamily="18" charset="0"/>
            </a:endParaRPr>
          </a:p>
          <a:p>
            <a:pPr marL="0" indent="0">
              <a:buNone/>
            </a:pPr>
            <a:endParaRPr lang="en-US" sz="2600" b="0" i="0" dirty="0">
              <a:solidFill>
                <a:srgbClr val="E8EAED"/>
              </a:solidFill>
              <a:effectLst/>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7929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D4361-DA5F-EF74-D1D6-CC9802B6E09B}"/>
              </a:ext>
            </a:extLst>
          </p:cNvPr>
          <p:cNvSpPr>
            <a:spLocks noGrp="1"/>
          </p:cNvSpPr>
          <p:nvPr>
            <p:ph type="title"/>
          </p:nvPr>
        </p:nvSpPr>
        <p:spPr>
          <a:xfrm rot="10800000" flipV="1">
            <a:off x="646109" y="353959"/>
            <a:ext cx="9404723" cy="953731"/>
          </a:xfrm>
        </p:spPr>
        <p:txBody>
          <a:bodyPr/>
          <a:lstStyle/>
          <a:p>
            <a:pPr algn="ctr"/>
            <a:r>
              <a:rPr lang="en-US" dirty="0"/>
              <a:t>FUTURE SCOPE</a:t>
            </a:r>
          </a:p>
        </p:txBody>
      </p:sp>
      <p:sp>
        <p:nvSpPr>
          <p:cNvPr id="3" name="Content Placeholder 2">
            <a:extLst>
              <a:ext uri="{FF2B5EF4-FFF2-40B4-BE49-F238E27FC236}">
                <a16:creationId xmlns:a16="http://schemas.microsoft.com/office/drawing/2014/main" id="{07963F6D-2D0F-9B37-D44C-3224A94BD578}"/>
              </a:ext>
            </a:extLst>
          </p:cNvPr>
          <p:cNvSpPr>
            <a:spLocks noGrp="1"/>
          </p:cNvSpPr>
          <p:nvPr>
            <p:ph idx="1"/>
          </p:nvPr>
        </p:nvSpPr>
        <p:spPr>
          <a:xfrm>
            <a:off x="646109" y="1818967"/>
            <a:ext cx="11064109" cy="3539613"/>
          </a:xfrm>
        </p:spPr>
        <p:txBody>
          <a:bodyPr>
            <a:normAutofit/>
          </a:bodyPr>
          <a:lstStyle/>
          <a:p>
            <a:pPr marL="0" indent="0">
              <a:buNone/>
            </a:pPr>
            <a:r>
              <a:rPr lang="en-US" sz="2400" dirty="0">
                <a:ea typeface="+mn-lt"/>
                <a:cs typeface="+mn-lt"/>
              </a:rPr>
              <a:t>Discuss potential enhancements and expansions for the system. This could include incorporating additional data sources, optimizing the algorithm for better performance, and expanding the system to cover the overall performance of the system keywords.</a:t>
            </a:r>
            <a:endParaRPr lang="en-US" sz="2400" dirty="0">
              <a:solidFill>
                <a:srgbClr val="E8EAED"/>
              </a:solidFill>
              <a:latin typeface="Times New Roman" panose="02020603050405020304" pitchFamily="18" charset="0"/>
              <a:cs typeface="Times New Roman" panose="02020603050405020304" pitchFamily="18" charset="0"/>
            </a:endParaRPr>
          </a:p>
          <a:p>
            <a:pPr marL="0" indent="0">
              <a:buNone/>
            </a:pPr>
            <a:endParaRPr lang="en-US" sz="2400" dirty="0">
              <a:solidFill>
                <a:srgbClr val="E8EAED"/>
              </a:solidFill>
              <a:latin typeface="Times New Roman" panose="02020603050405020304" pitchFamily="18" charset="0"/>
              <a:cs typeface="Times New Roman" panose="02020603050405020304" pitchFamily="18" charset="0"/>
            </a:endParaRPr>
          </a:p>
          <a:p>
            <a:pPr marL="0" indent="0">
              <a:buNone/>
            </a:pPr>
            <a:endParaRPr lang="en-US" sz="2400" dirty="0">
              <a:solidFill>
                <a:srgbClr val="E8EAED"/>
              </a:solidFill>
              <a:latin typeface="Times New Roman" panose="02020603050405020304" pitchFamily="18" charset="0"/>
              <a:cs typeface="Times New Roman" panose="02020603050405020304" pitchFamily="18" charset="0"/>
            </a:endParaRPr>
          </a:p>
          <a:p>
            <a:pPr marL="0" indent="0">
              <a:buNone/>
            </a:pPr>
            <a:endParaRPr lang="en-US" sz="2600" b="0" i="0" dirty="0">
              <a:solidFill>
                <a:srgbClr val="E8EAED"/>
              </a:solidFill>
              <a:effectLst/>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93988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70</TotalTime>
  <Words>533</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Google Sans</vt:lpstr>
      <vt:lpstr>Times New Roman</vt:lpstr>
      <vt:lpstr>Wingdings 3</vt:lpstr>
      <vt:lpstr>Ion</vt:lpstr>
      <vt:lpstr>      NAAN MUDHALVAN PROJECT   KEYLOGGER</vt:lpstr>
      <vt:lpstr>PowerPoint Presentation</vt:lpstr>
      <vt:lpstr>PROBLEM STATEMENT</vt:lpstr>
      <vt:lpstr>PROPOSED SOLUTION</vt:lpstr>
      <vt:lpstr>SYSTEM APPROACH</vt:lpstr>
      <vt:lpstr>ALGORITHM &amp; DEPLOYMENT</vt:lpstr>
      <vt:lpstr>RESULT</vt:lpstr>
      <vt:lpstr>CONCLUSION</vt:lpstr>
      <vt:lpstr>FUTURE SCOPE</vt:lpstr>
      <vt:lpstr>REFERENCE</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NAAN MUDHALVAN PROJECT   KEYLOGGER</dc:title>
  <dc:creator>GANESH RAJ</dc:creator>
  <cp:lastModifiedBy>GANESH RAJ</cp:lastModifiedBy>
  <cp:revision>4</cp:revision>
  <dcterms:created xsi:type="dcterms:W3CDTF">2024-04-03T05:26:53Z</dcterms:created>
  <dcterms:modified xsi:type="dcterms:W3CDTF">2024-04-03T07:04:06Z</dcterms:modified>
</cp:coreProperties>
</file>