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6" r:id="rId1"/>
  </p:sldMasterIdLst>
  <p:sldIdLst>
    <p:sldId id="281" r:id="rId2"/>
    <p:sldId id="256" r:id="rId3"/>
    <p:sldId id="259" r:id="rId4"/>
    <p:sldId id="262" r:id="rId5"/>
    <p:sldId id="263" r:id="rId6"/>
    <p:sldId id="264" r:id="rId7"/>
    <p:sldId id="265" r:id="rId8"/>
    <p:sldId id="282" r:id="rId9"/>
    <p:sldId id="284" r:id="rId10"/>
    <p:sldId id="266" r:id="rId11"/>
    <p:sldId id="285" r:id="rId12"/>
    <p:sldId id="286" r:id="rId13"/>
    <p:sldId id="287" r:id="rId14"/>
    <p:sldId id="283" r:id="rId15"/>
    <p:sldId id="269" r:id="rId16"/>
    <p:sldId id="270" r:id="rId17"/>
    <p:sldId id="273" r:id="rId18"/>
    <p:sldId id="274" r:id="rId19"/>
    <p:sldId id="277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B64C6D9-4ABC-410D-8128-63F3848E5A7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B36E56E-1022-410B-8E90-3D0AB740660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38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C6D9-4ABC-410D-8128-63F3848E5A7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56E-1022-410B-8E90-3D0AB7406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2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C6D9-4ABC-410D-8128-63F3848E5A7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56E-1022-410B-8E90-3D0AB740660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2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C6D9-4ABC-410D-8128-63F3848E5A7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56E-1022-410B-8E90-3D0AB740660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164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C6D9-4ABC-410D-8128-63F3848E5A7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56E-1022-410B-8E90-3D0AB7406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213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C6D9-4ABC-410D-8128-63F3848E5A7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56E-1022-410B-8E90-3D0AB740660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861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C6D9-4ABC-410D-8128-63F3848E5A7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56E-1022-410B-8E90-3D0AB740660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281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C6D9-4ABC-410D-8128-63F3848E5A7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56E-1022-410B-8E90-3D0AB740660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588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C6D9-4ABC-410D-8128-63F3848E5A7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56E-1022-410B-8E90-3D0AB740660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725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04E2-587A-F97E-69F9-9648EB49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A81E7-D567-8619-604B-D1474AA1C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62572-30F4-7DAB-BADB-18EFC8DB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9585-290A-46AE-A42E-71E7F7A67BE0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DB789-9B6B-3174-ADEB-260C0D1E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99694-E6B8-6194-63F9-D8596F17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0B69-119E-4945-B0BC-3E427BBC6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84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C6D9-4ABC-410D-8128-63F3848E5A7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56E-1022-410B-8E90-3D0AB7406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97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C6D9-4ABC-410D-8128-63F3848E5A7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56E-1022-410B-8E90-3D0AB740660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1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C6D9-4ABC-410D-8128-63F3848E5A7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56E-1022-410B-8E90-3D0AB7406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48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C6D9-4ABC-410D-8128-63F3848E5A7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56E-1022-410B-8E90-3D0AB740660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39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C6D9-4ABC-410D-8128-63F3848E5A7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56E-1022-410B-8E90-3D0AB740660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95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C6D9-4ABC-410D-8128-63F3848E5A7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56E-1022-410B-8E90-3D0AB7406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48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C6D9-4ABC-410D-8128-63F3848E5A7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56E-1022-410B-8E90-3D0AB740660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65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C6D9-4ABC-410D-8128-63F3848E5A7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56E-1022-410B-8E90-3D0AB7406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67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64C6D9-4ABC-410D-8128-63F3848E5A76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36E56E-1022-410B-8E90-3D0AB7406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92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  <p:sldLayoutId id="2147484138" r:id="rId12"/>
    <p:sldLayoutId id="2147484139" r:id="rId13"/>
    <p:sldLayoutId id="2147484140" r:id="rId14"/>
    <p:sldLayoutId id="2147484141" r:id="rId15"/>
    <p:sldLayoutId id="2147484142" r:id="rId16"/>
    <p:sldLayoutId id="2147484143" r:id="rId17"/>
    <p:sldLayoutId id="2147484144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jpg"/><Relationship Id="rId7" Type="http://schemas.openxmlformats.org/officeDocument/2006/relationships/image" Target="../media/image39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1897-3800-84D7-BEFD-1B105C683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221693"/>
          </a:xfrm>
        </p:spPr>
        <p:txBody>
          <a:bodyPr/>
          <a:lstStyle/>
          <a:p>
            <a:r>
              <a:rPr lang="en-US" sz="3200" dirty="0"/>
              <a:t>Analyze promotions and provide Tangible insights to the sales director</a:t>
            </a:r>
            <a:endParaRPr lang="en-IN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7F4034-D7ED-A264-2ADB-63069CFF0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400" y="3989294"/>
            <a:ext cx="6815138" cy="989106"/>
          </a:xfrm>
        </p:spPr>
        <p:txBody>
          <a:bodyPr>
            <a:normAutofit fontScale="97500"/>
          </a:bodyPr>
          <a:lstStyle/>
          <a:p>
            <a:pPr marR="0" rtl="0"/>
            <a:r>
              <a:rPr lang="en-US" b="0" i="1" u="none" strike="noStrike" kern="100" baseline="0" dirty="0">
                <a:solidFill>
                  <a:srgbClr val="374151"/>
                </a:solidFill>
                <a:latin typeface="Segoe UI" panose="020B0502040204020203" pitchFamily="34" charset="0"/>
              </a:rPr>
              <a:t>Unlocking Insights for Informed Decisions</a:t>
            </a:r>
            <a:endParaRPr lang="en-US" b="0" i="0" u="none" strike="noStrike" kern="100" baseline="0" dirty="0">
              <a:solidFill>
                <a:srgbClr val="374151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B1367E-14C8-14A5-722F-579992A9E2ED}"/>
              </a:ext>
            </a:extLst>
          </p:cNvPr>
          <p:cNvSpPr txBox="1">
            <a:spLocks/>
          </p:cNvSpPr>
          <p:nvPr/>
        </p:nvSpPr>
        <p:spPr>
          <a:xfrm>
            <a:off x="3433483" y="896472"/>
            <a:ext cx="8301317" cy="53788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rgbClr val="00B0F0"/>
                </a:solidFill>
              </a:rPr>
              <a:t>RESUME CHALLENGE PROJECT</a:t>
            </a:r>
            <a:endParaRPr lang="en-IN" sz="3200" b="1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DB779-BF46-EE28-3D71-699C2B18D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4" y="107576"/>
            <a:ext cx="5475754" cy="72614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3092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85FB6D3A-F7EE-1441-39E0-492A2BACB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978" y="833720"/>
            <a:ext cx="7964998" cy="554506"/>
          </a:xfrm>
        </p:spPr>
        <p:txBody>
          <a:bodyPr>
            <a:noAutofit/>
          </a:bodyPr>
          <a:lstStyle/>
          <a:p>
            <a:pPr marL="0" marR="0" indent="0" rtl="0">
              <a:buNone/>
            </a:pPr>
            <a:r>
              <a:rPr lang="en-IN" sz="1800" b="1" kern="100" dirty="0">
                <a:solidFill>
                  <a:srgbClr val="002060"/>
                </a:solidFill>
                <a:latin typeface="Segoe UI" panose="020B0502040204020203" pitchFamily="34" charset="0"/>
              </a:rPr>
              <a:t>2</a:t>
            </a:r>
            <a:r>
              <a:rPr lang="en-IN" sz="1800" b="1" i="0" u="none" strike="noStrike" kern="100" baseline="0" dirty="0">
                <a:solidFill>
                  <a:srgbClr val="002060"/>
                </a:solidFill>
                <a:latin typeface="Segoe UI" panose="020B0502040204020203" pitchFamily="34" charset="0"/>
              </a:rPr>
              <a:t>. Create a report that provides number of stores in each city ?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8251A20-2078-0906-FBBF-697DBCE98BF3}"/>
              </a:ext>
            </a:extLst>
          </p:cNvPr>
          <p:cNvSpPr txBox="1">
            <a:spLocks/>
          </p:cNvSpPr>
          <p:nvPr/>
        </p:nvSpPr>
        <p:spPr>
          <a:xfrm>
            <a:off x="642800" y="1577788"/>
            <a:ext cx="3176165" cy="4123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b="1" u="sng" kern="100" dirty="0">
                <a:solidFill>
                  <a:srgbClr val="FF0000"/>
                </a:solidFill>
                <a:latin typeface="Segoe UI" panose="020B0502040204020203" pitchFamily="34" charset="0"/>
              </a:rPr>
              <a:t>SQL query for the question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393074E-F0EB-9EBE-7863-63763E885675}"/>
              </a:ext>
            </a:extLst>
          </p:cNvPr>
          <p:cNvSpPr txBox="1">
            <a:spLocks/>
          </p:cNvSpPr>
          <p:nvPr/>
        </p:nvSpPr>
        <p:spPr>
          <a:xfrm>
            <a:off x="7579317" y="1577788"/>
            <a:ext cx="2810778" cy="4123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b="1" u="sng" kern="100" dirty="0">
                <a:solidFill>
                  <a:srgbClr val="92D050"/>
                </a:solidFill>
                <a:latin typeface="Segoe UI" panose="020B0502040204020203" pitchFamily="34" charset="0"/>
              </a:rPr>
              <a:t>Result for the question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2F73029-91E7-54D6-1909-61EDABC09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40" y="2277035"/>
            <a:ext cx="4153260" cy="26625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90A4EF6-0179-E7C1-5A28-6A467A7D7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316" y="2179727"/>
            <a:ext cx="2550801" cy="27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1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85FB6D3A-F7EE-1441-39E0-492A2BACB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978" y="681319"/>
            <a:ext cx="10708198" cy="706907"/>
          </a:xfrm>
        </p:spPr>
        <p:txBody>
          <a:bodyPr>
            <a:noAutofit/>
          </a:bodyPr>
          <a:lstStyle/>
          <a:p>
            <a:pPr marL="0" marR="0" indent="0" rtl="0">
              <a:buNone/>
            </a:pPr>
            <a:r>
              <a:rPr lang="en-IN" sz="1800" b="1" i="0" u="none" strike="noStrike" kern="100" baseline="0" dirty="0">
                <a:solidFill>
                  <a:srgbClr val="002060"/>
                </a:solidFill>
                <a:latin typeface="Segoe UI" panose="020B0502040204020203" pitchFamily="34" charset="0"/>
              </a:rPr>
              <a:t>3. Create a report that</a:t>
            </a:r>
            <a:r>
              <a:rPr lang="en-IN" sz="1800" b="1" kern="100" dirty="0">
                <a:solidFill>
                  <a:srgbClr val="002060"/>
                </a:solidFill>
                <a:latin typeface="Segoe UI" panose="020B0502040204020203" pitchFamily="34" charset="0"/>
              </a:rPr>
              <a:t> generates each campaign along with total revenue generated before and after promotions</a:t>
            </a:r>
            <a:r>
              <a:rPr lang="en-IN" sz="1800" b="1" i="0" u="none" strike="noStrike" kern="100" baseline="0" dirty="0">
                <a:solidFill>
                  <a:srgbClr val="002060"/>
                </a:solidFill>
                <a:latin typeface="Segoe UI" panose="020B0502040204020203" pitchFamily="34" charset="0"/>
              </a:rPr>
              <a:t>?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8251A20-2078-0906-FBBF-697DBCE98BF3}"/>
              </a:ext>
            </a:extLst>
          </p:cNvPr>
          <p:cNvSpPr txBox="1">
            <a:spLocks/>
          </p:cNvSpPr>
          <p:nvPr/>
        </p:nvSpPr>
        <p:spPr>
          <a:xfrm>
            <a:off x="642800" y="1577788"/>
            <a:ext cx="3176165" cy="4123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b="1" u="sng" kern="100" dirty="0">
                <a:solidFill>
                  <a:srgbClr val="FF0000"/>
                </a:solidFill>
                <a:latin typeface="Segoe UI" panose="020B0502040204020203" pitchFamily="34" charset="0"/>
              </a:rPr>
              <a:t>SQL query for the question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393074E-F0EB-9EBE-7863-63763E885675}"/>
              </a:ext>
            </a:extLst>
          </p:cNvPr>
          <p:cNvSpPr txBox="1">
            <a:spLocks/>
          </p:cNvSpPr>
          <p:nvPr/>
        </p:nvSpPr>
        <p:spPr>
          <a:xfrm>
            <a:off x="7579317" y="1577788"/>
            <a:ext cx="2810778" cy="4123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b="1" u="sng" kern="100" dirty="0">
                <a:solidFill>
                  <a:srgbClr val="92D050"/>
                </a:solidFill>
                <a:latin typeface="Segoe UI" panose="020B0502040204020203" pitchFamily="34" charset="0"/>
              </a:rPr>
              <a:t>Result for the question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53E07-7E29-571E-6E78-AC477F7F3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00" y="1990165"/>
            <a:ext cx="6175567" cy="3621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635AED-0003-FB18-43B2-530C50DCF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367" y="448236"/>
            <a:ext cx="4730833" cy="382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1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85FB6D3A-F7EE-1441-39E0-492A2BACB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978" y="681319"/>
            <a:ext cx="10708198" cy="706907"/>
          </a:xfrm>
        </p:spPr>
        <p:txBody>
          <a:bodyPr>
            <a:noAutofit/>
          </a:bodyPr>
          <a:lstStyle/>
          <a:p>
            <a:pPr marL="0" marR="0" indent="0" rtl="0">
              <a:buNone/>
            </a:pPr>
            <a:r>
              <a:rPr lang="en-IN" sz="1800" b="1" kern="100" dirty="0">
                <a:solidFill>
                  <a:srgbClr val="002060"/>
                </a:solidFill>
                <a:latin typeface="Segoe UI" panose="020B0502040204020203" pitchFamily="34" charset="0"/>
              </a:rPr>
              <a:t>4</a:t>
            </a:r>
            <a:r>
              <a:rPr lang="en-IN" sz="1800" b="1" i="0" u="none" strike="noStrike" kern="100" baseline="0" dirty="0">
                <a:solidFill>
                  <a:srgbClr val="002060"/>
                </a:solidFill>
                <a:latin typeface="Segoe UI" panose="020B0502040204020203" pitchFamily="34" charset="0"/>
              </a:rPr>
              <a:t>.Incremental sold units percentage (ISU%) for each category during Diwali campaign and their rankings?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8251A20-2078-0906-FBBF-697DBCE98BF3}"/>
              </a:ext>
            </a:extLst>
          </p:cNvPr>
          <p:cNvSpPr txBox="1">
            <a:spLocks/>
          </p:cNvSpPr>
          <p:nvPr/>
        </p:nvSpPr>
        <p:spPr>
          <a:xfrm>
            <a:off x="642800" y="1388226"/>
            <a:ext cx="3176165" cy="3240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b="1" u="sng" kern="100" dirty="0">
                <a:solidFill>
                  <a:srgbClr val="FF0000"/>
                </a:solidFill>
                <a:latin typeface="Segoe UI" panose="020B0502040204020203" pitchFamily="34" charset="0"/>
              </a:rPr>
              <a:t>SQL query for the question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393074E-F0EB-9EBE-7863-63763E885675}"/>
              </a:ext>
            </a:extLst>
          </p:cNvPr>
          <p:cNvSpPr txBox="1">
            <a:spLocks/>
          </p:cNvSpPr>
          <p:nvPr/>
        </p:nvSpPr>
        <p:spPr>
          <a:xfrm>
            <a:off x="7579317" y="1388226"/>
            <a:ext cx="2810778" cy="3240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b="1" u="sng" kern="100" dirty="0">
                <a:solidFill>
                  <a:srgbClr val="92D050"/>
                </a:solidFill>
                <a:latin typeface="Segoe UI" panose="020B0502040204020203" pitchFamily="34" charset="0"/>
              </a:rPr>
              <a:t>Result for the 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D5204-1893-D497-8D49-94D554BF4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00" y="1712259"/>
            <a:ext cx="6936517" cy="3980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7BC728-E8B4-B9AF-8C51-4AE72C1D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56" y="1272989"/>
            <a:ext cx="3907666" cy="24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9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85FB6D3A-F7EE-1441-39E0-492A2BACB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978" y="681319"/>
            <a:ext cx="10708198" cy="706907"/>
          </a:xfrm>
        </p:spPr>
        <p:txBody>
          <a:bodyPr>
            <a:noAutofit/>
          </a:bodyPr>
          <a:lstStyle/>
          <a:p>
            <a:pPr marL="0" marR="0" indent="0" rtl="0">
              <a:buNone/>
            </a:pPr>
            <a:r>
              <a:rPr lang="en-IN" sz="1800" b="1" i="0" u="none" strike="noStrike" kern="100" baseline="0" dirty="0">
                <a:solidFill>
                  <a:srgbClr val="002060"/>
                </a:solidFill>
                <a:latin typeface="Segoe UI" panose="020B0502040204020203" pitchFamily="34" charset="0"/>
              </a:rPr>
              <a:t>5.Top 5 products ranked by incremental revenue (IR%) for each category across all campaigns?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8251A20-2078-0906-FBBF-697DBCE98BF3}"/>
              </a:ext>
            </a:extLst>
          </p:cNvPr>
          <p:cNvSpPr txBox="1">
            <a:spLocks/>
          </p:cNvSpPr>
          <p:nvPr/>
        </p:nvSpPr>
        <p:spPr>
          <a:xfrm>
            <a:off x="642800" y="1388226"/>
            <a:ext cx="3176165" cy="3240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b="1" u="sng" kern="100" dirty="0">
                <a:solidFill>
                  <a:srgbClr val="FF0000"/>
                </a:solidFill>
                <a:latin typeface="Segoe UI" panose="020B0502040204020203" pitchFamily="34" charset="0"/>
              </a:rPr>
              <a:t>SQL query for the question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393074E-F0EB-9EBE-7863-63763E885675}"/>
              </a:ext>
            </a:extLst>
          </p:cNvPr>
          <p:cNvSpPr txBox="1">
            <a:spLocks/>
          </p:cNvSpPr>
          <p:nvPr/>
        </p:nvSpPr>
        <p:spPr>
          <a:xfrm>
            <a:off x="7579317" y="1388226"/>
            <a:ext cx="2810778" cy="3240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b="1" u="sng" kern="100" dirty="0">
                <a:solidFill>
                  <a:srgbClr val="92D050"/>
                </a:solidFill>
                <a:latin typeface="Segoe UI" panose="020B0502040204020203" pitchFamily="34" charset="0"/>
              </a:rPr>
              <a:t>Result for the question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D490FC-AB33-997D-890E-8443E2984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17" y="1828801"/>
            <a:ext cx="6282418" cy="3640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EF2735-8A07-4500-41C3-FFB143F26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35" y="2095133"/>
            <a:ext cx="3962400" cy="268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23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8007-DDD4-8C92-7386-3C33121E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1883"/>
          </a:xfrm>
        </p:spPr>
        <p:txBody>
          <a:bodyPr/>
          <a:lstStyle/>
          <a:p>
            <a:pPr marR="0" rtl="0"/>
            <a:r>
              <a:rPr lang="en-IN" b="1" i="0" u="none" strike="noStrike" kern="100" baseline="0" dirty="0">
                <a:solidFill>
                  <a:srgbClr val="2F5496"/>
                </a:solidFill>
                <a:latin typeface="Segoe UI" panose="020B0502040204020203" pitchFamily="34" charset="0"/>
              </a:rPr>
              <a:t>Store Performance Analysis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234EFE-46D3-F233-29BD-445B8024B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978" y="1401483"/>
            <a:ext cx="8596668" cy="382493"/>
          </a:xfrm>
        </p:spPr>
        <p:txBody>
          <a:bodyPr>
            <a:noAutofit/>
          </a:bodyPr>
          <a:lstStyle/>
          <a:p>
            <a:pPr marR="0" rtl="0"/>
            <a:r>
              <a:rPr lang="en-IN" sz="2400" b="1" i="0" u="none" strike="noStrike" kern="100" baseline="0" dirty="0">
                <a:solidFill>
                  <a:srgbClr val="374151"/>
                </a:solidFill>
                <a:latin typeface="Segoe UI" panose="020B0502040204020203" pitchFamily="34" charset="0"/>
              </a:rPr>
              <a:t>Metrics: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1B2CC94-F0D3-10C7-2820-7355D5738862}"/>
              </a:ext>
            </a:extLst>
          </p:cNvPr>
          <p:cNvSpPr txBox="1">
            <a:spLocks/>
          </p:cNvSpPr>
          <p:nvPr/>
        </p:nvSpPr>
        <p:spPr>
          <a:xfrm>
            <a:off x="676978" y="2124635"/>
            <a:ext cx="8596668" cy="1304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374151"/>
                </a:solidFill>
                <a:latin typeface="Segoe UI" panose="020B0502040204020203" pitchFamily="34" charset="0"/>
              </a:rPr>
              <a:t>Incremental Revenue (IR)</a:t>
            </a:r>
          </a:p>
          <a:p>
            <a:r>
              <a:rPr lang="en-IN" dirty="0">
                <a:solidFill>
                  <a:srgbClr val="374151"/>
                </a:solidFill>
                <a:latin typeface="Segoe UI" panose="020B0502040204020203" pitchFamily="34" charset="0"/>
              </a:rPr>
              <a:t>Incremental Units Sold (IUS)</a:t>
            </a:r>
            <a:endParaRPr lang="en-IN" b="1" dirty="0">
              <a:solidFill>
                <a:srgbClr val="374151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2A21E4-F7E2-B27B-2FEF-3D7379D7AF0B}"/>
              </a:ext>
            </a:extLst>
          </p:cNvPr>
          <p:cNvSpPr txBox="1">
            <a:spLocks/>
          </p:cNvSpPr>
          <p:nvPr/>
        </p:nvSpPr>
        <p:spPr>
          <a:xfrm>
            <a:off x="5213119" y="2801565"/>
            <a:ext cx="8596668" cy="681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kern="100" dirty="0">
                <a:solidFill>
                  <a:srgbClr val="2F5496"/>
                </a:solidFill>
                <a:latin typeface="Segoe UI" panose="020B0502040204020203" pitchFamily="34" charset="0"/>
              </a:rPr>
              <a:t>Findings:</a:t>
            </a:r>
            <a:endParaRPr lang="en-IN" kern="100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16B532-0312-C5E9-9D83-646E85663F2A}"/>
              </a:ext>
            </a:extLst>
          </p:cNvPr>
          <p:cNvSpPr txBox="1">
            <a:spLocks/>
          </p:cNvSpPr>
          <p:nvPr/>
        </p:nvSpPr>
        <p:spPr>
          <a:xfrm>
            <a:off x="3383776" y="3764321"/>
            <a:ext cx="8596668" cy="1801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374151"/>
                </a:solidFill>
                <a:latin typeface="Segoe UI" panose="020B0502040204020203" pitchFamily="34" charset="0"/>
              </a:rPr>
              <a:t>Store with Highest Incremental Revenue: 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</a:rPr>
              <a:t>STRMYS-1 (Mysore)</a:t>
            </a:r>
            <a:r>
              <a:rPr lang="en-US" b="1" dirty="0">
                <a:solidFill>
                  <a:srgbClr val="374151"/>
                </a:solidFill>
                <a:latin typeface="Segoe UI" panose="020B0502040204020203" pitchFamily="34" charset="0"/>
              </a:rPr>
              <a:t> - 6.4 million</a:t>
            </a:r>
          </a:p>
          <a:p>
            <a:r>
              <a:rPr lang="en-US" b="1" dirty="0">
                <a:solidFill>
                  <a:srgbClr val="374151"/>
                </a:solidFill>
                <a:latin typeface="Segoe UI" panose="020B0502040204020203" pitchFamily="34" charset="0"/>
              </a:rPr>
              <a:t>Store with Lowest Incremental Units Sold: 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</a:rPr>
              <a:t>STRMLR-0 (Mangalore)</a:t>
            </a:r>
            <a:r>
              <a:rPr lang="en-US" b="1" dirty="0">
                <a:solidFill>
                  <a:srgbClr val="374151"/>
                </a:solidFill>
                <a:latin typeface="Segoe UI" panose="020B0502040204020203" pitchFamily="34" charset="0"/>
              </a:rPr>
              <a:t> - 2 thousand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811C58-3D86-26A1-A0C3-018EAA77F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96" y="3482882"/>
            <a:ext cx="2417204" cy="21720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16027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EAE1-2BB7-D02F-8AE3-DBC83126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3388"/>
            <a:ext cx="7050739" cy="1084731"/>
          </a:xfrm>
        </p:spPr>
        <p:txBody>
          <a:bodyPr/>
          <a:lstStyle/>
          <a:p>
            <a:pPr marR="0" rtl="0"/>
            <a:r>
              <a:rPr lang="en-IN" b="1" i="0" u="none" strike="noStrike" kern="100" baseline="0" dirty="0">
                <a:solidFill>
                  <a:srgbClr val="2F5496"/>
                </a:solidFill>
                <a:latin typeface="Segoe UI" panose="020B0502040204020203" pitchFamily="34" charset="0"/>
              </a:rPr>
              <a:t>Recommendations:</a:t>
            </a:r>
            <a:endParaRPr lang="en-IN" b="0" i="0" u="none" strike="noStrike" kern="100" baseline="0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DDA2D-529A-0357-5161-2171FB98A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fontScale="85000" lnSpcReduction="20000"/>
          </a:bodyPr>
          <a:lstStyle/>
          <a:p>
            <a:pPr marR="0" lvl="0" rtl="0"/>
            <a:r>
              <a:rPr lang="en-IN" b="1" dirty="0">
                <a:solidFill>
                  <a:srgbClr val="FF0000"/>
                </a:solidFill>
                <a:latin typeface="Segoe UI" panose="020B0502040204020203" pitchFamily="34" charset="0"/>
              </a:rPr>
              <a:t>F</a:t>
            </a:r>
            <a:r>
              <a:rPr lang="en-IN" b="1" i="0" u="none" strike="noStrike" baseline="0" dirty="0">
                <a:solidFill>
                  <a:srgbClr val="FF0000"/>
                </a:solidFill>
                <a:latin typeface="Segoe UI" panose="020B0502040204020203" pitchFamily="34" charset="0"/>
              </a:rPr>
              <a:t>or STRMYS-1</a:t>
            </a:r>
            <a:r>
              <a:rPr lang="en-IN" b="0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:</a:t>
            </a:r>
          </a:p>
          <a:p>
            <a:pPr marR="0" lvl="0" rtl="0"/>
            <a:r>
              <a:rPr lang="en-IN" b="0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Implement Customer Loyalty Program:</a:t>
            </a:r>
          </a:p>
          <a:p>
            <a:pPr marR="0" lvl="0" rtl="0"/>
            <a:r>
              <a:rPr lang="en-US" b="1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Reward frequent shoppers in Mysore with exclusive discounts or points-based rewards.</a:t>
            </a:r>
          </a:p>
          <a:p>
            <a:pPr marR="0" lvl="0" rtl="0"/>
            <a:r>
              <a:rPr lang="en-US" b="1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Encourage repeat business and create a positive shopping experience.</a:t>
            </a:r>
          </a:p>
          <a:p>
            <a:pPr marR="0" lvl="0" rtl="0"/>
            <a:r>
              <a:rPr lang="en-IN" b="1" i="0" u="none" strike="noStrike" baseline="0" dirty="0">
                <a:solidFill>
                  <a:srgbClr val="FF0000"/>
                </a:solidFill>
                <a:latin typeface="Segoe UI" panose="020B0502040204020203" pitchFamily="34" charset="0"/>
              </a:rPr>
              <a:t>For STRMLR-0</a:t>
            </a:r>
            <a:r>
              <a:rPr lang="en-IN" b="1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:</a:t>
            </a:r>
          </a:p>
          <a:p>
            <a:pPr marR="0" lvl="0" rtl="0"/>
            <a:r>
              <a:rPr lang="en-IN" b="0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Localized Marketing Campaigns:</a:t>
            </a:r>
          </a:p>
          <a:p>
            <a:pPr marR="0" lvl="0" rtl="0"/>
            <a:r>
              <a:rPr lang="en-US" b="1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Understand the local preferences and cultural aspects in Mangalore.</a:t>
            </a:r>
          </a:p>
          <a:p>
            <a:pPr marR="0" lvl="0" rtl="0"/>
            <a:r>
              <a:rPr lang="en-US" b="1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Launch targeted marketing campaigns addressing specific needs or preferences of the Mangalore market.</a:t>
            </a:r>
          </a:p>
          <a:p>
            <a:pPr marR="0" lvl="0" rtl="0"/>
            <a:endParaRPr lang="en-IN" b="1" i="0" u="none" strike="noStrike" baseline="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A98CC-7D7B-2084-DCC7-ADEF25A9C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12" y="816636"/>
            <a:ext cx="2314575" cy="16517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95386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0357-CFA4-3FA4-E934-00FA8A83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45458"/>
            <a:ext cx="8081680" cy="744071"/>
          </a:xfrm>
        </p:spPr>
        <p:txBody>
          <a:bodyPr>
            <a:normAutofit fontScale="90000"/>
          </a:bodyPr>
          <a:lstStyle/>
          <a:p>
            <a:pPr marR="0" rtl="0"/>
            <a:r>
              <a:rPr lang="en-IN" b="1" i="0" u="none" strike="noStrike" kern="100" baseline="0" dirty="0">
                <a:solidFill>
                  <a:srgbClr val="2F5496"/>
                </a:solidFill>
                <a:latin typeface="Segoe UI" panose="020B0502040204020203" pitchFamily="34" charset="0"/>
              </a:rPr>
              <a:t>Promotional Type Analysis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96EBD48-AA0F-309C-5B8C-1C79DC1B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90"/>
            <a:ext cx="8596668" cy="1021882"/>
          </a:xfrm>
        </p:spPr>
        <p:txBody>
          <a:bodyPr/>
          <a:lstStyle/>
          <a:p>
            <a:pPr marR="0" lvl="0" rtl="0"/>
            <a:r>
              <a:rPr lang="en-US" b="0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Incremental Revenue by Promotion Type</a:t>
            </a:r>
          </a:p>
          <a:p>
            <a:pPr marR="0" lvl="0" rtl="0"/>
            <a:r>
              <a:rPr lang="en-US" b="0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Contribution of BOGOF Promotion Type</a:t>
            </a:r>
            <a:endParaRPr lang="en-US" b="1" i="0" u="none" strike="noStrike" baseline="0" dirty="0">
              <a:solidFill>
                <a:srgbClr val="374151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5673E5-0D28-BFDF-4B53-D5E7B51B7540}"/>
              </a:ext>
            </a:extLst>
          </p:cNvPr>
          <p:cNvSpPr txBox="1">
            <a:spLocks/>
          </p:cNvSpPr>
          <p:nvPr/>
        </p:nvSpPr>
        <p:spPr>
          <a:xfrm>
            <a:off x="677334" y="1389529"/>
            <a:ext cx="8596668" cy="7082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kern="100">
                <a:solidFill>
                  <a:srgbClr val="374151"/>
                </a:solidFill>
                <a:latin typeface="Segoe UI" panose="020B0502040204020203" pitchFamily="34" charset="0"/>
              </a:rPr>
              <a:t>Metrics:</a:t>
            </a:r>
            <a:endParaRPr lang="en-IN" kern="100" dirty="0">
              <a:solidFill>
                <a:srgbClr val="374151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63BDE4D-E7D6-0638-3060-DEFA39ED9B99}"/>
              </a:ext>
            </a:extLst>
          </p:cNvPr>
          <p:cNvSpPr txBox="1">
            <a:spLocks/>
          </p:cNvSpPr>
          <p:nvPr/>
        </p:nvSpPr>
        <p:spPr>
          <a:xfrm>
            <a:off x="677334" y="4213407"/>
            <a:ext cx="8596668" cy="191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374151"/>
                </a:solidFill>
                <a:latin typeface="Segoe UI" panose="020B0502040204020203" pitchFamily="34" charset="0"/>
              </a:rPr>
              <a:t>Incremental Revenue for 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</a:rPr>
              <a:t>Category 500 Cash Back</a:t>
            </a:r>
            <a:r>
              <a:rPr lang="en-US" b="1" dirty="0">
                <a:solidFill>
                  <a:srgbClr val="374151"/>
                </a:solidFill>
                <a:latin typeface="Segoe UI" panose="020B0502040204020203" pitchFamily="34" charset="0"/>
              </a:rPr>
              <a:t>: 123 million</a:t>
            </a:r>
          </a:p>
          <a:p>
            <a:r>
              <a:rPr lang="en-US" b="1" dirty="0">
                <a:solidFill>
                  <a:srgbClr val="374151"/>
                </a:solidFill>
                <a:latin typeface="Segoe UI" panose="020B0502040204020203" pitchFamily="34" charset="0"/>
              </a:rPr>
              <a:t>BOGOF Promotion Type contributes approximately 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</a:rPr>
              <a:t>80%</a:t>
            </a:r>
            <a:r>
              <a:rPr lang="en-US" b="1" dirty="0">
                <a:solidFill>
                  <a:srgbClr val="374151"/>
                </a:solidFill>
                <a:latin typeface="Segoe UI" panose="020B0502040204020203" pitchFamily="34" charset="0"/>
              </a:rPr>
              <a:t> to overall Incremental Revenue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2D542D-64CA-EDCD-2A63-E231BD0B2F2C}"/>
              </a:ext>
            </a:extLst>
          </p:cNvPr>
          <p:cNvSpPr txBox="1">
            <a:spLocks/>
          </p:cNvSpPr>
          <p:nvPr/>
        </p:nvSpPr>
        <p:spPr>
          <a:xfrm>
            <a:off x="677334" y="3325904"/>
            <a:ext cx="8596668" cy="744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kern="100" dirty="0">
                <a:solidFill>
                  <a:srgbClr val="2F5496"/>
                </a:solidFill>
                <a:latin typeface="Segoe UI" panose="020B0502040204020203" pitchFamily="34" charset="0"/>
              </a:rPr>
              <a:t>Findings:</a:t>
            </a:r>
            <a:endParaRPr lang="en-IN" kern="100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29B065-7550-7407-9BCE-01D5CBD56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273" y="2671531"/>
            <a:ext cx="2400300" cy="21089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08878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20C6D-80EA-F9E1-CBD5-EE5A5C4B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45460"/>
            <a:ext cx="9601196" cy="466164"/>
          </a:xfrm>
        </p:spPr>
        <p:txBody>
          <a:bodyPr>
            <a:normAutofit fontScale="90000"/>
          </a:bodyPr>
          <a:lstStyle/>
          <a:p>
            <a:pPr marR="0" rtl="0"/>
            <a:r>
              <a:rPr lang="en-IN" b="1" i="0" u="none" strike="noStrike" kern="100" baseline="0" dirty="0">
                <a:solidFill>
                  <a:srgbClr val="2F5496"/>
                </a:solidFill>
                <a:latin typeface="Segoe UI" panose="020B0502040204020203" pitchFamily="34" charset="0"/>
              </a:rPr>
              <a:t>Recommendations:</a:t>
            </a:r>
            <a:endParaRPr lang="en-IN" b="0" i="0" u="none" strike="noStrike" kern="100" baseline="0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37D6C-644E-98E0-090B-8D1D9579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819835"/>
            <a:ext cx="8596668" cy="4221527"/>
          </a:xfrm>
        </p:spPr>
        <p:txBody>
          <a:bodyPr>
            <a:normAutofit fontScale="85000" lnSpcReduction="10000"/>
          </a:bodyPr>
          <a:lstStyle/>
          <a:p>
            <a:pPr marR="0" lvl="0" rtl="0"/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</a:rPr>
              <a:t>F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Segoe UI" panose="020B0502040204020203" pitchFamily="34" charset="0"/>
              </a:rPr>
              <a:t>or Category 500 Cash Back:</a:t>
            </a:r>
          </a:p>
          <a:p>
            <a:pPr marR="0" lvl="0" rtl="0"/>
            <a:r>
              <a:rPr lang="en-US" b="0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Extended Duration with Tiered Rewards:</a:t>
            </a:r>
          </a:p>
          <a:p>
            <a:pPr marR="0" lvl="0" rtl="0"/>
            <a:r>
              <a:rPr lang="en-US" b="1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Extend the duration of the promotion with tiered rewards for higher spending.</a:t>
            </a:r>
          </a:p>
          <a:p>
            <a:pPr marR="0" lvl="0" rtl="0"/>
            <a:r>
              <a:rPr lang="en-US" b="1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Encourage customers to spend more to unlock additional cashback or exclusive discounts.</a:t>
            </a:r>
          </a:p>
          <a:p>
            <a:pPr marR="0" lvl="0" rtl="0"/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</a:rPr>
              <a:t>F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Segoe UI" panose="020B0502040204020203" pitchFamily="34" charset="0"/>
              </a:rPr>
              <a:t>or BOGOF Promotion Type:</a:t>
            </a:r>
          </a:p>
          <a:p>
            <a:pPr marR="0" lvl="0" rtl="0"/>
            <a:r>
              <a:rPr lang="en-IN" b="0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Bundle Deals Across Categories:</a:t>
            </a:r>
          </a:p>
          <a:p>
            <a:pPr marR="0" lvl="0" rtl="0"/>
            <a:r>
              <a:rPr lang="en-US" b="1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Expand BOGOF promotions to include cross-category bundle deals.</a:t>
            </a:r>
          </a:p>
          <a:p>
            <a:pPr marR="0" lvl="0" rtl="0"/>
            <a:r>
              <a:rPr lang="en-US" b="1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For example, buy a specific electronic item and get a related accessory for free.</a:t>
            </a:r>
          </a:p>
          <a:p>
            <a:pPr marR="0" lvl="0" rtl="0"/>
            <a:endParaRPr lang="en-IN" b="1" i="0" u="none" strike="noStrike" baseline="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F5A16-2760-60FF-0134-79875D67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011" y="1111624"/>
            <a:ext cx="2545977" cy="172037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689902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B708-0010-79B5-41DA-4565F754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2024"/>
            <a:ext cx="8596668" cy="869576"/>
          </a:xfrm>
        </p:spPr>
        <p:txBody>
          <a:bodyPr>
            <a:normAutofit/>
          </a:bodyPr>
          <a:lstStyle/>
          <a:p>
            <a:pPr marR="0" rtl="0"/>
            <a:r>
              <a:rPr lang="en-IN" b="1" i="0" u="none" strike="noStrike" kern="100" baseline="0" dirty="0">
                <a:solidFill>
                  <a:srgbClr val="2F5496"/>
                </a:solidFill>
                <a:latin typeface="Segoe UI" panose="020B0502040204020203" pitchFamily="34" charset="0"/>
              </a:rPr>
              <a:t>Product and Category Analysis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70E0C3F-1941-AA59-C273-AA23E8282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4228" y="1963269"/>
            <a:ext cx="6162737" cy="1640541"/>
          </a:xfrm>
        </p:spPr>
        <p:txBody>
          <a:bodyPr/>
          <a:lstStyle/>
          <a:p>
            <a:pPr marR="0" lvl="0" rtl="0"/>
            <a:r>
              <a:rPr lang="en-IN" b="0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Revenue Contribution for a Product</a:t>
            </a:r>
          </a:p>
          <a:p>
            <a:pPr marR="0" lvl="0" rtl="0"/>
            <a:r>
              <a:rPr lang="en-IN" b="0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Top Selling Product</a:t>
            </a:r>
          </a:p>
          <a:p>
            <a:pPr marR="0" lvl="0" rtl="0"/>
            <a:r>
              <a:rPr lang="en-US" b="0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Sales Lift Percentage by Category</a:t>
            </a:r>
            <a:endParaRPr lang="en-US" b="1" i="0" u="none" strike="noStrike" baseline="0" dirty="0">
              <a:solidFill>
                <a:srgbClr val="374151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BCB640-7C3F-0540-46B6-CAEA79B048CB}"/>
              </a:ext>
            </a:extLst>
          </p:cNvPr>
          <p:cNvSpPr txBox="1">
            <a:spLocks/>
          </p:cNvSpPr>
          <p:nvPr/>
        </p:nvSpPr>
        <p:spPr>
          <a:xfrm>
            <a:off x="4514228" y="1371697"/>
            <a:ext cx="2415490" cy="61856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kern="100" dirty="0">
                <a:solidFill>
                  <a:srgbClr val="374151"/>
                </a:solidFill>
                <a:latin typeface="Segoe UI" panose="020B0502040204020203" pitchFamily="34" charset="0"/>
              </a:rPr>
              <a:t>Metrics: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5F0FA1-AA3B-39C8-492C-C3F13CCB6BF8}"/>
              </a:ext>
            </a:extLst>
          </p:cNvPr>
          <p:cNvSpPr txBox="1">
            <a:spLocks/>
          </p:cNvSpPr>
          <p:nvPr/>
        </p:nvSpPr>
        <p:spPr>
          <a:xfrm>
            <a:off x="677334" y="3402105"/>
            <a:ext cx="4342901" cy="7261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kern="100" dirty="0">
                <a:solidFill>
                  <a:srgbClr val="2F5496"/>
                </a:solidFill>
                <a:latin typeface="Segoe UI" panose="020B0502040204020203" pitchFamily="34" charset="0"/>
              </a:rPr>
              <a:t>Findings:</a:t>
            </a:r>
            <a:endParaRPr lang="en-IN" kern="100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45D880-29F5-9946-7A95-009F6EBFDA34}"/>
              </a:ext>
            </a:extLst>
          </p:cNvPr>
          <p:cNvSpPr txBox="1">
            <a:spLocks/>
          </p:cNvSpPr>
          <p:nvPr/>
        </p:nvSpPr>
        <p:spPr>
          <a:xfrm>
            <a:off x="677334" y="4222472"/>
            <a:ext cx="8596668" cy="2034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374151"/>
                </a:solidFill>
                <a:latin typeface="Segoe UI" panose="020B0502040204020203" pitchFamily="34" charset="0"/>
              </a:rPr>
              <a:t>AtliQ_Home_Essential_8_Product_Como</a:t>
            </a:r>
            <a:r>
              <a:rPr lang="en-US" b="1">
                <a:solidFill>
                  <a:srgbClr val="374151"/>
                </a:solidFill>
                <a:latin typeface="Segoe UI" panose="020B0502040204020203" pitchFamily="34" charset="0"/>
              </a:rPr>
              <a:t> contributes </a:t>
            </a:r>
            <a:r>
              <a:rPr lang="en-US">
                <a:solidFill>
                  <a:srgbClr val="374151"/>
                </a:solidFill>
                <a:latin typeface="Segoe UI" panose="020B0502040204020203" pitchFamily="34" charset="0"/>
              </a:rPr>
              <a:t>55%</a:t>
            </a:r>
            <a:r>
              <a:rPr lang="en-US" b="1">
                <a:solidFill>
                  <a:srgbClr val="374151"/>
                </a:solidFill>
                <a:latin typeface="Segoe UI" panose="020B0502040204020203" pitchFamily="34" charset="0"/>
              </a:rPr>
              <a:t> to overall revenue.</a:t>
            </a:r>
          </a:p>
          <a:p>
            <a:r>
              <a:rPr lang="en-US" b="1">
                <a:solidFill>
                  <a:srgbClr val="374151"/>
                </a:solidFill>
                <a:latin typeface="Segoe UI" panose="020B0502040204020203" pitchFamily="34" charset="0"/>
              </a:rPr>
              <a:t>Top Selling Product: </a:t>
            </a:r>
            <a:r>
              <a:rPr lang="en-US">
                <a:solidFill>
                  <a:srgbClr val="374151"/>
                </a:solidFill>
                <a:latin typeface="Segoe UI" panose="020B0502040204020203" pitchFamily="34" charset="0"/>
              </a:rPr>
              <a:t>AtliQ_Waterproof_Immersion_Rod</a:t>
            </a:r>
            <a:r>
              <a:rPr lang="en-US" b="1">
                <a:solidFill>
                  <a:srgbClr val="374151"/>
                </a:solidFill>
                <a:latin typeface="Segoe UI" panose="020B0502040204020203" pitchFamily="34" charset="0"/>
              </a:rPr>
              <a:t> with 23,685 increment in quantity.</a:t>
            </a:r>
          </a:p>
          <a:p>
            <a:r>
              <a:rPr lang="en-US" b="1">
                <a:solidFill>
                  <a:srgbClr val="374151"/>
                </a:solidFill>
                <a:latin typeface="Segoe UI" panose="020B0502040204020203" pitchFamily="34" charset="0"/>
              </a:rPr>
              <a:t>Sales Lift Percentage: </a:t>
            </a:r>
            <a:r>
              <a:rPr lang="en-US">
                <a:solidFill>
                  <a:srgbClr val="374151"/>
                </a:solidFill>
                <a:latin typeface="Segoe UI" panose="020B0502040204020203" pitchFamily="34" charset="0"/>
              </a:rPr>
              <a:t>60%</a:t>
            </a:r>
            <a:r>
              <a:rPr lang="en-US" b="1">
                <a:solidFill>
                  <a:srgbClr val="374151"/>
                </a:solidFill>
                <a:latin typeface="Segoe UI" panose="020B0502040204020203" pitchFamily="34" charset="0"/>
              </a:rPr>
              <a:t> for </a:t>
            </a:r>
            <a:r>
              <a:rPr lang="en-US">
                <a:solidFill>
                  <a:srgbClr val="374151"/>
                </a:solidFill>
                <a:latin typeface="Segoe UI" panose="020B0502040204020203" pitchFamily="34" charset="0"/>
              </a:rPr>
              <a:t>Grocery and Staples</a:t>
            </a:r>
            <a:r>
              <a:rPr lang="en-US" b="1">
                <a:solidFill>
                  <a:srgbClr val="374151"/>
                </a:solidFill>
                <a:latin typeface="Segoe UI" panose="020B0502040204020203" pitchFamily="34" charset="0"/>
              </a:rPr>
              <a:t> category with 246 thousand quantity increase.</a:t>
            </a:r>
            <a:endParaRPr lang="en-US" b="1" dirty="0">
              <a:solidFill>
                <a:srgbClr val="374151"/>
              </a:solidFill>
              <a:latin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F46DF8-B8B0-B830-9003-B6D75ACF6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14" y="1573402"/>
            <a:ext cx="2702858" cy="141184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167934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EA56-2E16-E7FD-DED5-6D839EE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482" y="600636"/>
            <a:ext cx="7028330" cy="672352"/>
          </a:xfrm>
        </p:spPr>
        <p:txBody>
          <a:bodyPr>
            <a:normAutofit fontScale="90000"/>
          </a:bodyPr>
          <a:lstStyle/>
          <a:p>
            <a:pPr marR="0" rtl="0"/>
            <a:r>
              <a:rPr lang="en-IN" b="1" i="0" u="none" strike="noStrike" kern="100" baseline="0" dirty="0">
                <a:solidFill>
                  <a:srgbClr val="2F5496"/>
                </a:solidFill>
                <a:latin typeface="Segoe UI" panose="020B0502040204020203" pitchFamily="34" charset="0"/>
              </a:rPr>
              <a:t>Recommendations:</a:t>
            </a:r>
            <a:endParaRPr lang="en-IN" b="0" i="0" u="none" strike="noStrike" kern="100" baseline="0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C5F36-7B9B-204B-EC23-2AA84E96F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59859"/>
            <a:ext cx="8596668" cy="4481503"/>
          </a:xfrm>
        </p:spPr>
        <p:txBody>
          <a:bodyPr>
            <a:normAutofit fontScale="85000" lnSpcReduction="20000"/>
          </a:bodyPr>
          <a:lstStyle/>
          <a:p>
            <a:pPr marR="0" lvl="0" rtl="0"/>
            <a:r>
              <a:rPr lang="en-US" b="0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</a:rPr>
              <a:t>F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Segoe UI" panose="020B0502040204020203" pitchFamily="34" charset="0"/>
              </a:rPr>
              <a:t>or AtliQ_Home_Essential_8_Product_Como:</a:t>
            </a:r>
          </a:p>
          <a:p>
            <a:pPr marR="0" lvl="0" rtl="0"/>
            <a:r>
              <a:rPr lang="en-US" b="0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Bundle Promotion with Complementary Products:</a:t>
            </a:r>
          </a:p>
          <a:p>
            <a:pPr marR="0" lvl="0" rtl="0"/>
            <a:r>
              <a:rPr lang="en-US" b="1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Create a bundle promotion with complementary products, offering a discount when customers purchase both.</a:t>
            </a:r>
          </a:p>
          <a:p>
            <a:pPr marR="0" lvl="0" rtl="0"/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</a:rPr>
              <a:t>F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Segoe UI" panose="020B0502040204020203" pitchFamily="34" charset="0"/>
              </a:rPr>
              <a:t>or </a:t>
            </a:r>
            <a:r>
              <a:rPr lang="en-US" b="1" i="0" u="none" strike="noStrike" baseline="0" dirty="0" err="1">
                <a:solidFill>
                  <a:srgbClr val="FF0000"/>
                </a:solidFill>
                <a:latin typeface="Segoe UI" panose="020B0502040204020203" pitchFamily="34" charset="0"/>
              </a:rPr>
              <a:t>AtliQ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Segoe UI" panose="020B0502040204020203" pitchFamily="34" charset="0"/>
              </a:rPr>
              <a:t> Water proof</a:t>
            </a:r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</a:rPr>
              <a:t>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Segoe UI" panose="020B0502040204020203" pitchFamily="34" charset="0"/>
              </a:rPr>
              <a:t>Immersion</a:t>
            </a:r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</a:rPr>
              <a:t>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Segoe UI" panose="020B0502040204020203" pitchFamily="34" charset="0"/>
              </a:rPr>
              <a:t>Rod:</a:t>
            </a:r>
          </a:p>
          <a:p>
            <a:pPr marR="0" lvl="0" rtl="0"/>
            <a:r>
              <a:rPr lang="en-IN" b="0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Limited-Time Exclusive Offer:</a:t>
            </a:r>
          </a:p>
          <a:p>
            <a:pPr marR="0" lvl="0" rtl="0"/>
            <a:r>
              <a:rPr lang="en-US" b="1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Introduce a limited-time exclusive offer, such as a discount or gift, for customers purchasing </a:t>
            </a:r>
            <a:r>
              <a:rPr lang="en-US" b="1" i="0" u="none" strike="noStrike" baseline="0" dirty="0" err="1">
                <a:solidFill>
                  <a:srgbClr val="374151"/>
                </a:solidFill>
                <a:latin typeface="Segoe UI" panose="020B0502040204020203" pitchFamily="34" charset="0"/>
              </a:rPr>
              <a:t>AtliQ_Waterproof_Immersion_Rod</a:t>
            </a:r>
            <a:r>
              <a:rPr lang="en-US" b="1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.</a:t>
            </a:r>
          </a:p>
          <a:p>
            <a:pPr marR="0" lvl="0" rtl="0"/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</a:rPr>
              <a:t>F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Segoe UI" panose="020B0502040204020203" pitchFamily="34" charset="0"/>
              </a:rPr>
              <a:t>or Grocery and Staples:</a:t>
            </a:r>
          </a:p>
          <a:p>
            <a:pPr marR="0" lvl="0" rtl="0"/>
            <a:r>
              <a:rPr lang="en-IN" b="0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Subscription-Based Discounts:</a:t>
            </a:r>
          </a:p>
          <a:p>
            <a:pPr marR="0" lvl="0" rtl="0"/>
            <a:r>
              <a:rPr lang="en-US" b="1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Introduce subscription-based discounts for essential grocery items, encouraging customers to commit to regular purchases and enjoy ongoing discounts.</a:t>
            </a:r>
          </a:p>
          <a:p>
            <a:pPr marR="0" lvl="0" rtl="0"/>
            <a:endParaRPr lang="en-IN" b="1" i="0" u="none" strike="noStrike" baseline="0" dirty="0">
              <a:latin typeface="Times New Roman" panose="02020603050405020304" pitchFamily="18" charset="0"/>
            </a:endParaRPr>
          </a:p>
          <a:p>
            <a:pPr marR="0" lvl="0" rtl="0"/>
            <a:endParaRPr lang="en-IN" b="1" i="0" u="none" strike="noStrike" baseline="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979C3-4AF9-E7DE-4100-5AFDFE088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64" y="754717"/>
            <a:ext cx="1438833" cy="9665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9440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1897-3800-84D7-BEFD-1B105C683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i="0" u="none" strike="noStrike" kern="100" baseline="0" dirty="0">
                <a:solidFill>
                  <a:srgbClr val="374151"/>
                </a:solidFill>
                <a:latin typeface="Segoe UI" panose="020B0502040204020203" pitchFamily="34" charset="0"/>
              </a:rPr>
              <a:t>ATLIQ Mart Analysis: Store Performance, Promotions, and Product Insights</a:t>
            </a:r>
            <a:endParaRPr lang="en-IN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7F4034-D7ED-A264-2ADB-63069CFF0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400" y="4034118"/>
            <a:ext cx="6815138" cy="944282"/>
          </a:xfrm>
        </p:spPr>
        <p:txBody>
          <a:bodyPr>
            <a:normAutofit fontScale="97500"/>
          </a:bodyPr>
          <a:lstStyle/>
          <a:p>
            <a:pPr marR="0" rtl="0"/>
            <a:r>
              <a:rPr lang="en-US" b="0" i="1" u="none" strike="noStrike" kern="100" baseline="0" dirty="0">
                <a:solidFill>
                  <a:srgbClr val="374151"/>
                </a:solidFill>
                <a:latin typeface="Segoe UI" panose="020B0502040204020203" pitchFamily="34" charset="0"/>
              </a:rPr>
              <a:t>Unlocking Insights for Informed Decisions</a:t>
            </a:r>
            <a:endParaRPr lang="en-US" b="0" i="0" u="none" strike="noStrike" kern="100" baseline="0" dirty="0">
              <a:solidFill>
                <a:srgbClr val="374151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B1367E-14C8-14A5-722F-579992A9E2ED}"/>
              </a:ext>
            </a:extLst>
          </p:cNvPr>
          <p:cNvSpPr txBox="1">
            <a:spLocks/>
          </p:cNvSpPr>
          <p:nvPr/>
        </p:nvSpPr>
        <p:spPr>
          <a:xfrm>
            <a:off x="0" y="149907"/>
            <a:ext cx="10318376" cy="84517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rgbClr val="00B0F0"/>
                </a:solidFill>
              </a:rPr>
              <a:t>PROJECT : ATLIQ MART PROMOTIONAL ANALYSIS </a:t>
            </a:r>
            <a:endParaRPr lang="en-IN" sz="3200" b="1" dirty="0">
              <a:solidFill>
                <a:srgbClr val="00B0F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997E1D-4795-2DF1-43EF-10D28A5CF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93" y="242047"/>
            <a:ext cx="1363123" cy="719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15A851-5E5C-5C1C-ED49-00A8F3BC3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1" y="212659"/>
            <a:ext cx="2061883" cy="84517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324722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3F3503-35E9-7F5E-B288-3A1460134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86" y="743361"/>
            <a:ext cx="3376612" cy="104958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49A206-66C3-CA34-2AD6-D770F71E5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994" y="2686409"/>
            <a:ext cx="1905000" cy="12989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508A4B-7FBA-3853-D296-25EE049E7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227" y="843894"/>
            <a:ext cx="3762375" cy="94904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605214-9277-1F9C-E0BA-465E311DA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372" y="2678656"/>
            <a:ext cx="2074981" cy="17140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DE563E-4E81-A266-45B9-7F991DB15B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77" y="2686408"/>
            <a:ext cx="2672952" cy="17690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093A77-1258-EB2B-4B9C-BEB049B370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517" y="5307106"/>
            <a:ext cx="3218330" cy="8862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B96C4D-3E7E-45ED-7542-BF25720600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372" y="5307106"/>
            <a:ext cx="1751168" cy="815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08288204-EE4A-8E2B-EB90-030D3539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677" y="4455460"/>
            <a:ext cx="2534347" cy="491108"/>
          </a:xfrm>
        </p:spPr>
        <p:txBody>
          <a:bodyPr>
            <a:normAutofit/>
          </a:bodyPr>
          <a:lstStyle/>
          <a:p>
            <a:pPr marR="0" rtl="0"/>
            <a:r>
              <a:rPr lang="en-IN" sz="1600" b="1" i="0" u="none" strike="noStrike" kern="100" baseline="0" dirty="0">
                <a:solidFill>
                  <a:srgbClr val="2F5496"/>
                </a:solidFill>
                <a:latin typeface="Segoe UI" panose="020B0502040204020203" pitchFamily="34" charset="0"/>
              </a:rPr>
              <a:t>DHAVAL PATEL </a:t>
            </a:r>
            <a:endParaRPr lang="en-IN" sz="1600" b="0" i="0" u="none" strike="noStrike" kern="100" baseline="0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B1D0F63-7241-77E7-C349-E8C2CAD3FBF6}"/>
              </a:ext>
            </a:extLst>
          </p:cNvPr>
          <p:cNvSpPr txBox="1">
            <a:spLocks/>
          </p:cNvSpPr>
          <p:nvPr/>
        </p:nvSpPr>
        <p:spPr>
          <a:xfrm>
            <a:off x="8273688" y="4345932"/>
            <a:ext cx="2534347" cy="6006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kern="100" dirty="0">
                <a:solidFill>
                  <a:srgbClr val="2F5496"/>
                </a:solidFill>
                <a:latin typeface="Segoe UI" panose="020B0502040204020203" pitchFamily="34" charset="0"/>
              </a:rPr>
              <a:t>H</a:t>
            </a:r>
            <a:r>
              <a:rPr lang="en-IN" sz="1600" b="1" kern="100" dirty="0">
                <a:solidFill>
                  <a:srgbClr val="2F5496"/>
                </a:solidFill>
                <a:latin typeface="Segoe UI" panose="020B0502040204020203" pitchFamily="34" charset="0"/>
              </a:rPr>
              <a:t>EMANAND VADIVEL</a:t>
            </a:r>
            <a:endParaRPr lang="en-IN" sz="1600" kern="100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49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9;p4">
            <a:extLst>
              <a:ext uri="{FF2B5EF4-FFF2-40B4-BE49-F238E27FC236}">
                <a16:creationId xmlns:a16="http://schemas.microsoft.com/office/drawing/2014/main" id="{2B262C85-C457-863E-173E-55A27A23966F}"/>
              </a:ext>
            </a:extLst>
          </p:cNvPr>
          <p:cNvSpPr txBox="1"/>
          <p:nvPr/>
        </p:nvSpPr>
        <p:spPr>
          <a:xfrm>
            <a:off x="6482707" y="1480016"/>
            <a:ext cx="3255000" cy="56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 panose="020B0604020202020204"/>
              <a:buNone/>
            </a:pPr>
            <a:r>
              <a:rPr lang="en-US" sz="3600" b="1" dirty="0">
                <a:solidFill>
                  <a:schemeClr val="tx2"/>
                </a:solidFill>
                <a:latin typeface="Archivo"/>
                <a:sym typeface="Archivo"/>
              </a:rPr>
              <a:t>Introductions</a:t>
            </a:r>
            <a:endParaRPr sz="3600" b="1" dirty="0">
              <a:solidFill>
                <a:schemeClr val="tx2"/>
              </a:solidFill>
              <a:latin typeface="Archivo"/>
              <a:sym typeface="Archivo"/>
            </a:endParaRPr>
          </a:p>
        </p:txBody>
      </p:sp>
      <p:sp>
        <p:nvSpPr>
          <p:cNvPr id="8" name="Google Shape;109;p4">
            <a:extLst>
              <a:ext uri="{FF2B5EF4-FFF2-40B4-BE49-F238E27FC236}">
                <a16:creationId xmlns:a16="http://schemas.microsoft.com/office/drawing/2014/main" id="{9EBC1F5E-6A95-3E44-56B4-7A39E13AA8DA}"/>
              </a:ext>
            </a:extLst>
          </p:cNvPr>
          <p:cNvSpPr txBox="1"/>
          <p:nvPr/>
        </p:nvSpPr>
        <p:spPr>
          <a:xfrm>
            <a:off x="6482707" y="2084356"/>
            <a:ext cx="4325877" cy="64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1270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 panose="020B0604020202020204"/>
              <a:buNone/>
              <a:defRPr sz="4000" b="1" i="0" u="none" strike="noStrike" cap="none">
                <a:solidFill>
                  <a:schemeClr val="tx2"/>
                </a:solidFill>
                <a:latin typeface="Archivo"/>
                <a:ea typeface="Archivo"/>
                <a:cs typeface="Archivo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9pPr>
          </a:lstStyle>
          <a:p>
            <a:r>
              <a:rPr lang="en-US" sz="3600" dirty="0">
                <a:cs typeface="Arial" panose="020B0604020202020204"/>
                <a:sym typeface="Archivo"/>
              </a:rPr>
              <a:t>Problem</a:t>
            </a:r>
            <a:r>
              <a:rPr lang="en-US" dirty="0">
                <a:sym typeface="Archivo"/>
              </a:rPr>
              <a:t> Statement</a:t>
            </a:r>
            <a:endParaRPr dirty="0">
              <a:sym typeface="Archivo"/>
            </a:endParaRPr>
          </a:p>
        </p:txBody>
      </p:sp>
      <p:sp>
        <p:nvSpPr>
          <p:cNvPr id="9" name="Google Shape;109;p4">
            <a:extLst>
              <a:ext uri="{FF2B5EF4-FFF2-40B4-BE49-F238E27FC236}">
                <a16:creationId xmlns:a16="http://schemas.microsoft.com/office/drawing/2014/main" id="{3ED5183C-963B-4C9A-4191-E79B1331E359}"/>
              </a:ext>
            </a:extLst>
          </p:cNvPr>
          <p:cNvSpPr txBox="1"/>
          <p:nvPr/>
        </p:nvSpPr>
        <p:spPr>
          <a:xfrm>
            <a:off x="6482707" y="2874998"/>
            <a:ext cx="3255000" cy="56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1270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 panose="020B0604020202020204"/>
              <a:buNone/>
              <a:defRPr sz="3600" b="1" i="0" u="none" strike="noStrike" cap="none">
                <a:solidFill>
                  <a:schemeClr val="tx2"/>
                </a:solidFill>
                <a:latin typeface="Archivo"/>
                <a:ea typeface="Arial" panose="020B0604020202020204"/>
                <a:cs typeface="Arial" panose="020B0604020202020204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9pPr>
          </a:lstStyle>
          <a:p>
            <a:r>
              <a:rPr lang="en-US" dirty="0">
                <a:sym typeface="Archivo"/>
              </a:rPr>
              <a:t>Stake holders</a:t>
            </a:r>
            <a:endParaRPr dirty="0">
              <a:sym typeface="Archivo"/>
            </a:endParaRPr>
          </a:p>
        </p:txBody>
      </p:sp>
      <p:sp>
        <p:nvSpPr>
          <p:cNvPr id="10" name="Google Shape;109;p4">
            <a:extLst>
              <a:ext uri="{FF2B5EF4-FFF2-40B4-BE49-F238E27FC236}">
                <a16:creationId xmlns:a16="http://schemas.microsoft.com/office/drawing/2014/main" id="{CE90DE97-03BE-3FCA-7744-C49138F70D94}"/>
              </a:ext>
            </a:extLst>
          </p:cNvPr>
          <p:cNvSpPr txBox="1"/>
          <p:nvPr/>
        </p:nvSpPr>
        <p:spPr>
          <a:xfrm>
            <a:off x="6482707" y="3666623"/>
            <a:ext cx="5876771" cy="56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 panose="020B0604020202020204"/>
              <a:buNone/>
            </a:pPr>
            <a:r>
              <a:rPr lang="en-US" sz="3600" b="1" dirty="0">
                <a:solidFill>
                  <a:schemeClr val="tx2"/>
                </a:solidFill>
                <a:latin typeface="Archivo"/>
                <a:sym typeface="Archivo"/>
              </a:rPr>
              <a:t>Interests</a:t>
            </a:r>
            <a:r>
              <a:rPr lang="en-US" sz="3600" b="1" i="0" u="none" strike="noStrike" cap="none" dirty="0">
                <a:solidFill>
                  <a:schemeClr val="tx2"/>
                </a:solidFill>
                <a:latin typeface="Archivo"/>
                <a:ea typeface="Archivo"/>
                <a:cs typeface="Archivo"/>
                <a:sym typeface="Archivo"/>
              </a:rPr>
              <a:t> and expectations</a:t>
            </a:r>
            <a:endParaRPr sz="3600" b="1" i="0" u="none" strike="noStrike" cap="none" dirty="0">
              <a:solidFill>
                <a:schemeClr val="tx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" name="Google Shape;109;p4">
            <a:extLst>
              <a:ext uri="{FF2B5EF4-FFF2-40B4-BE49-F238E27FC236}">
                <a16:creationId xmlns:a16="http://schemas.microsoft.com/office/drawing/2014/main" id="{DDBD7F9E-CA17-B0CD-0C97-85F82ED11B52}"/>
              </a:ext>
            </a:extLst>
          </p:cNvPr>
          <p:cNvSpPr txBox="1"/>
          <p:nvPr/>
        </p:nvSpPr>
        <p:spPr>
          <a:xfrm>
            <a:off x="6482707" y="4469762"/>
            <a:ext cx="3997034" cy="56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 panose="020B0604020202020204"/>
              <a:buNone/>
            </a:pPr>
            <a:r>
              <a:rPr lang="en-US" sz="3600" b="1" dirty="0">
                <a:solidFill>
                  <a:schemeClr val="tx2"/>
                </a:solidFill>
                <a:latin typeface="Archivo"/>
                <a:sym typeface="Archivo"/>
              </a:rPr>
              <a:t>Dashboard Overview</a:t>
            </a:r>
            <a:endParaRPr sz="3600" b="1" dirty="0">
              <a:solidFill>
                <a:schemeClr val="tx2"/>
              </a:solidFill>
              <a:latin typeface="Archivo"/>
              <a:sym typeface="Archivo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5C0A6E5-49D3-6A3C-1719-8769997B18F1}"/>
              </a:ext>
            </a:extLst>
          </p:cNvPr>
          <p:cNvSpPr/>
          <p:nvPr/>
        </p:nvSpPr>
        <p:spPr>
          <a:xfrm>
            <a:off x="5392678" y="1623623"/>
            <a:ext cx="703322" cy="3904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2098AC5-85B4-5256-59F8-6870A723E0F5}"/>
              </a:ext>
            </a:extLst>
          </p:cNvPr>
          <p:cNvSpPr/>
          <p:nvPr/>
        </p:nvSpPr>
        <p:spPr>
          <a:xfrm>
            <a:off x="5392678" y="2281318"/>
            <a:ext cx="703322" cy="3904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4D30DB6-D963-D596-6192-DA68EC2F1ADD}"/>
              </a:ext>
            </a:extLst>
          </p:cNvPr>
          <p:cNvSpPr/>
          <p:nvPr/>
        </p:nvSpPr>
        <p:spPr>
          <a:xfrm>
            <a:off x="5392678" y="3038512"/>
            <a:ext cx="703322" cy="3904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91C77BE-8ED6-81F9-A60B-7EEC60698B10}"/>
              </a:ext>
            </a:extLst>
          </p:cNvPr>
          <p:cNvSpPr/>
          <p:nvPr/>
        </p:nvSpPr>
        <p:spPr>
          <a:xfrm>
            <a:off x="5392678" y="3795706"/>
            <a:ext cx="703322" cy="3904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78AD6B3-0E04-383B-1A62-E2FC2B876C5C}"/>
              </a:ext>
            </a:extLst>
          </p:cNvPr>
          <p:cNvSpPr/>
          <p:nvPr/>
        </p:nvSpPr>
        <p:spPr>
          <a:xfrm>
            <a:off x="5392678" y="4559203"/>
            <a:ext cx="703322" cy="3904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Google Shape;109;p4">
            <a:extLst>
              <a:ext uri="{FF2B5EF4-FFF2-40B4-BE49-F238E27FC236}">
                <a16:creationId xmlns:a16="http://schemas.microsoft.com/office/drawing/2014/main" id="{3E0CF018-9C0A-0555-3704-6E0F33DF2876}"/>
              </a:ext>
            </a:extLst>
          </p:cNvPr>
          <p:cNvSpPr txBox="1"/>
          <p:nvPr/>
        </p:nvSpPr>
        <p:spPr>
          <a:xfrm>
            <a:off x="6482707" y="5166896"/>
            <a:ext cx="3997034" cy="112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 panose="020B0604020202020204"/>
              <a:buNone/>
            </a:pPr>
            <a:r>
              <a:rPr lang="en-US" sz="3600" b="1" dirty="0">
                <a:solidFill>
                  <a:schemeClr val="tx2"/>
                </a:solidFill>
                <a:latin typeface="Archivo"/>
                <a:sym typeface="Archivo"/>
              </a:rPr>
              <a:t>Findings and Recommendations</a:t>
            </a:r>
            <a:endParaRPr sz="3600" b="1" dirty="0">
              <a:solidFill>
                <a:schemeClr val="tx2"/>
              </a:solidFill>
              <a:latin typeface="Archivo"/>
              <a:sym typeface="Archivo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35452EC-C7FD-62EF-93AB-EC7C0C80D9DC}"/>
              </a:ext>
            </a:extLst>
          </p:cNvPr>
          <p:cNvSpPr/>
          <p:nvPr/>
        </p:nvSpPr>
        <p:spPr>
          <a:xfrm>
            <a:off x="5409384" y="5322700"/>
            <a:ext cx="703322" cy="3904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018039F-ADD5-6BD8-3E9A-00C9ED669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" y="618565"/>
            <a:ext cx="4132729" cy="21833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6B566D1-2B3D-D48C-17AA-0F79BECD0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75" y="3429000"/>
            <a:ext cx="2501153" cy="209738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04516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9D62-DE99-9EFA-3E62-25BC9D5F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62001"/>
            <a:ext cx="5831539" cy="968188"/>
          </a:xfrm>
        </p:spPr>
        <p:txBody>
          <a:bodyPr/>
          <a:lstStyle/>
          <a:p>
            <a:pPr marR="0" rtl="0"/>
            <a:r>
              <a:rPr lang="en-IN" b="0" i="0" u="none" strike="noStrike" kern="100" baseline="0" dirty="0">
                <a:solidFill>
                  <a:srgbClr val="2F5496"/>
                </a:solidFill>
                <a:latin typeface="Segoe UI" panose="020B0502040204020203" pitchFamily="34" charset="0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38DAF-9C81-C39B-493C-88213F20C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7666" y="2285999"/>
            <a:ext cx="8596668" cy="3451413"/>
          </a:xfrm>
        </p:spPr>
        <p:txBody>
          <a:bodyPr/>
          <a:lstStyle/>
          <a:p>
            <a:pPr marL="0" marR="0" lvl="0" indent="0" rtl="0">
              <a:buNone/>
            </a:pPr>
            <a:r>
              <a:rPr lang="en-US" sz="2800" b="1" i="1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ATLIQ Mart, a retail giant with 50 supermarkets in the southern region of India, needs to analyze the effectiveness of their Diwali 2023 and Sankranti 2024 promotions on </a:t>
            </a:r>
            <a:r>
              <a:rPr lang="en-US" sz="2800" b="1" i="1" u="none" strike="noStrike" baseline="0" dirty="0" err="1">
                <a:solidFill>
                  <a:srgbClr val="374151"/>
                </a:solidFill>
                <a:latin typeface="Segoe UI" panose="020B0502040204020203" pitchFamily="34" charset="0"/>
              </a:rPr>
              <a:t>AtliQ</a:t>
            </a:r>
            <a:r>
              <a:rPr lang="en-US" sz="2800" b="1" i="1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 branded products. The Sales Director, Bruce </a:t>
            </a:r>
            <a:r>
              <a:rPr lang="en-US" sz="2800" b="1" i="1" u="none" strike="noStrike" baseline="0" dirty="0" err="1">
                <a:solidFill>
                  <a:srgbClr val="374151"/>
                </a:solidFill>
                <a:latin typeface="Segoe UI" panose="020B0502040204020203" pitchFamily="34" charset="0"/>
              </a:rPr>
              <a:t>Haryali</a:t>
            </a:r>
            <a:r>
              <a:rPr lang="en-US" sz="2800" b="1" i="1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, requires immediate insights to make informed decisions for the next promotional period.</a:t>
            </a:r>
          </a:p>
          <a:p>
            <a:pPr marR="0" lvl="0" rtl="0"/>
            <a:endParaRPr lang="en-IN" b="1" i="0" u="none" strike="noStrike" baseline="0" dirty="0">
              <a:latin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77506-5BFB-EF58-841E-545D3F65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830" y="726142"/>
            <a:ext cx="2139763" cy="1559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439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0C00-1D18-D56C-C835-CE97FF85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90283"/>
            <a:ext cx="7507939" cy="1550894"/>
          </a:xfrm>
        </p:spPr>
        <p:txBody>
          <a:bodyPr/>
          <a:lstStyle/>
          <a:p>
            <a:pPr marR="0" rtl="0"/>
            <a:r>
              <a:rPr lang="en-IN" b="0" i="0" u="none" strike="noStrike" kern="100" baseline="0" dirty="0">
                <a:solidFill>
                  <a:srgbClr val="2F5496"/>
                </a:solidFill>
                <a:latin typeface="Segoe UI" panose="020B0502040204020203" pitchFamily="34" charset="0"/>
              </a:rPr>
              <a:t>Stakeholders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287E0-CB53-E4AB-0813-EFB424EB7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2" y="2599766"/>
            <a:ext cx="6575611" cy="2635624"/>
          </a:xfrm>
        </p:spPr>
        <p:txBody>
          <a:bodyPr/>
          <a:lstStyle/>
          <a:p>
            <a:pPr marL="0" marR="0" lvl="0" indent="0" rtl="0">
              <a:buNone/>
            </a:pPr>
            <a:r>
              <a:rPr lang="en-IN" b="1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Primary Stakeholder: </a:t>
            </a:r>
            <a:r>
              <a:rPr lang="en-IN" b="1" i="0" u="none" strike="noStrike" baseline="0" dirty="0">
                <a:solidFill>
                  <a:srgbClr val="92D050"/>
                </a:solidFill>
                <a:latin typeface="Segoe UI" panose="020B0502040204020203" pitchFamily="34" charset="0"/>
              </a:rPr>
              <a:t>ATLIQ MART</a:t>
            </a:r>
          </a:p>
          <a:p>
            <a:pPr marL="0" marR="0" lvl="0" indent="0" rtl="0">
              <a:buNone/>
            </a:pPr>
            <a:endParaRPr lang="en-IN" b="1" i="0" u="none" strike="noStrike" baseline="0" dirty="0">
              <a:solidFill>
                <a:srgbClr val="374151"/>
              </a:solidFill>
              <a:latin typeface="Segoe UI" panose="020B0502040204020203" pitchFamily="34" charset="0"/>
            </a:endParaRPr>
          </a:p>
          <a:p>
            <a:pPr marL="0" marR="0" lvl="0" indent="0" rtl="0">
              <a:buNone/>
            </a:pPr>
            <a:r>
              <a:rPr lang="en-IN" b="1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Sales Director </a:t>
            </a:r>
            <a:r>
              <a:rPr lang="en-IN" dirty="0">
                <a:solidFill>
                  <a:srgbClr val="374151"/>
                </a:solidFill>
                <a:latin typeface="Segoe UI" panose="020B0502040204020203" pitchFamily="34" charset="0"/>
              </a:rPr>
              <a:t>:</a:t>
            </a:r>
            <a:r>
              <a:rPr lang="en-IN" b="1" i="0" u="none" strike="noStrike" baseline="0" dirty="0">
                <a:solidFill>
                  <a:srgbClr val="92D050"/>
                </a:solidFill>
                <a:latin typeface="Segoe UI" panose="020B0502040204020203" pitchFamily="34" charset="0"/>
              </a:rPr>
              <a:t>BRUCE HARYALI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95E39B-2A54-DFAF-60C5-8F53001C3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69" y="3917578"/>
            <a:ext cx="1363123" cy="8989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C816F6-13F8-62CE-D079-B37215F8F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527" y="885266"/>
            <a:ext cx="1714500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877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831-06D1-A1AD-9F1B-2CECD172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1" u="none" strike="noStrike" kern="100" baseline="0" dirty="0">
                <a:solidFill>
                  <a:srgbClr val="374151"/>
                </a:solidFill>
                <a:latin typeface="Segoe UI" panose="020B0502040204020203" pitchFamily="34" charset="0"/>
              </a:rPr>
              <a:t>Key Interests:</a:t>
            </a:r>
            <a:endParaRPr lang="en-IN" b="0" i="0" u="none" strike="noStrike" kern="100" baseline="0" dirty="0">
              <a:solidFill>
                <a:srgbClr val="37415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060CC-BF56-792C-3542-28EDAB115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IN" b="1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Revenue growth</a:t>
            </a:r>
          </a:p>
          <a:p>
            <a:pPr marR="0" lvl="0" rtl="0"/>
            <a:r>
              <a:rPr lang="en-IN" b="1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Incremental unit sales</a:t>
            </a:r>
          </a:p>
          <a:p>
            <a:pPr marR="0" lvl="0" rtl="0"/>
            <a:r>
              <a:rPr lang="en-IN" b="1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Promotion effectiveness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F0B94-D88A-3D0E-B947-3C55F5C0B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76" y="2571749"/>
            <a:ext cx="3429001" cy="25739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6547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0F09-3DE4-0445-DDBF-3C32D6BA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97224"/>
            <a:ext cx="9601196" cy="1631575"/>
          </a:xfrm>
        </p:spPr>
        <p:txBody>
          <a:bodyPr/>
          <a:lstStyle/>
          <a:p>
            <a:pPr marR="0" rtl="0"/>
            <a:r>
              <a:rPr lang="en-IN" b="0" i="1" u="none" strike="noStrike" kern="100" baseline="0" dirty="0">
                <a:solidFill>
                  <a:srgbClr val="374151"/>
                </a:solidFill>
                <a:latin typeface="Segoe UI" panose="020B0502040204020203" pitchFamily="34" charset="0"/>
              </a:rPr>
              <a:t>Expectations:</a:t>
            </a:r>
            <a:endParaRPr lang="en-IN" b="0" i="0" u="none" strike="noStrike" kern="100" baseline="0" dirty="0">
              <a:solidFill>
                <a:srgbClr val="37415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82596-3C56-5E6C-F660-3B9407972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0871" y="2556932"/>
            <a:ext cx="5275726" cy="3565962"/>
          </a:xfrm>
        </p:spPr>
        <p:txBody>
          <a:bodyPr/>
          <a:lstStyle/>
          <a:p>
            <a:pPr marR="0" lvl="0" rtl="0"/>
            <a:r>
              <a:rPr lang="en-IN" b="1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Timely insights</a:t>
            </a:r>
          </a:p>
          <a:p>
            <a:pPr marR="0" lvl="0" rtl="0"/>
            <a:r>
              <a:rPr lang="en-IN" b="1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Actionable recommendations</a:t>
            </a:r>
          </a:p>
          <a:p>
            <a:pPr marR="0" lvl="0" rtl="0"/>
            <a:r>
              <a:rPr lang="en-IN" b="1" i="0" u="none" strike="noStrike" baseline="0" dirty="0">
                <a:solidFill>
                  <a:srgbClr val="374151"/>
                </a:solidFill>
                <a:latin typeface="Segoe UI" panose="020B0502040204020203" pitchFamily="34" charset="0"/>
              </a:rPr>
              <a:t>Strategies for future promotions</a:t>
            </a:r>
          </a:p>
          <a:p>
            <a:pPr marR="0" lvl="0" rtl="0"/>
            <a:endParaRPr lang="en-IN" b="1" i="0" u="none" strike="noStrike" baseline="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75441-1163-98E0-0CAF-8275D85C5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47" y="2285999"/>
            <a:ext cx="3451412" cy="261881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2877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Add-in 8" title="Microsoft Power BI">
                <a:extLst>
                  <a:ext uri="{FF2B5EF4-FFF2-40B4-BE49-F238E27FC236}">
                    <a16:creationId xmlns:a16="http://schemas.microsoft.com/office/drawing/2014/main" id="{9B427D03-AAFC-22A6-AAB7-38F3910B29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4993193"/>
                  </p:ext>
                </p:extLst>
              </p:nvPr>
            </p:nvGraphicFramePr>
            <p:xfrm>
              <a:off x="109415" y="107461"/>
              <a:ext cx="12012247" cy="66430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Add-in 8" title="Microsoft Power BI">
                <a:extLst>
                  <a:ext uri="{FF2B5EF4-FFF2-40B4-BE49-F238E27FC236}">
                    <a16:creationId xmlns:a16="http://schemas.microsoft.com/office/drawing/2014/main" id="{9B427D03-AAFC-22A6-AAB7-38F3910B29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415" y="107461"/>
                <a:ext cx="12012247" cy="6643077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B1A52D6-D400-7836-83F3-61D22CDDEBEE}"/>
              </a:ext>
            </a:extLst>
          </p:cNvPr>
          <p:cNvSpPr txBox="1"/>
          <p:nvPr/>
        </p:nvSpPr>
        <p:spPr>
          <a:xfrm>
            <a:off x="1817077" y="2935850"/>
            <a:ext cx="7244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b="0" i="0" dirty="0">
                <a:solidFill>
                  <a:srgbClr val="616161"/>
                </a:solidFill>
                <a:effectLst/>
                <a:latin typeface="Segoe UI" panose="020B0502040204020203" pitchFamily="34" charset="0"/>
              </a:rPr>
              <a:t>Data updated on 2/2/24, 12:26 pm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02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85FB6D3A-F7EE-1441-39E0-492A2BACB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978" y="726141"/>
            <a:ext cx="8596668" cy="780583"/>
          </a:xfrm>
        </p:spPr>
        <p:txBody>
          <a:bodyPr>
            <a:noAutofit/>
          </a:bodyPr>
          <a:lstStyle/>
          <a:p>
            <a:pPr marL="0" marR="0" indent="0" rtl="0">
              <a:buNone/>
            </a:pPr>
            <a:r>
              <a:rPr lang="en-IN" sz="1800" b="1" i="0" u="none" strike="noStrike" kern="100" baseline="0" dirty="0">
                <a:solidFill>
                  <a:srgbClr val="002060"/>
                </a:solidFill>
                <a:latin typeface="Segoe UI" panose="020B0502040204020203" pitchFamily="34" charset="0"/>
              </a:rPr>
              <a:t>1. List of products that are price greater than 500 and featured in promo type of BOGOF (buy one get one free) ?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8251A20-2078-0906-FBBF-697DBCE98BF3}"/>
              </a:ext>
            </a:extLst>
          </p:cNvPr>
          <p:cNvSpPr txBox="1">
            <a:spLocks/>
          </p:cNvSpPr>
          <p:nvPr/>
        </p:nvSpPr>
        <p:spPr>
          <a:xfrm>
            <a:off x="642800" y="1577788"/>
            <a:ext cx="3176165" cy="4123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b="1" u="sng" kern="100" dirty="0">
                <a:solidFill>
                  <a:srgbClr val="FF0000"/>
                </a:solidFill>
                <a:latin typeface="Segoe UI" panose="020B0502040204020203" pitchFamily="34" charset="0"/>
              </a:rPr>
              <a:t>SQL query for the question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6578D89-39AE-E07C-D95A-15CF05ACD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0" y="2179728"/>
            <a:ext cx="5389122" cy="323495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393074E-F0EB-9EBE-7863-63763E885675}"/>
              </a:ext>
            </a:extLst>
          </p:cNvPr>
          <p:cNvSpPr txBox="1">
            <a:spLocks/>
          </p:cNvSpPr>
          <p:nvPr/>
        </p:nvSpPr>
        <p:spPr>
          <a:xfrm>
            <a:off x="7579317" y="1577788"/>
            <a:ext cx="2810778" cy="4123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b="1" u="sng" kern="100" dirty="0">
                <a:solidFill>
                  <a:srgbClr val="92D050"/>
                </a:solidFill>
                <a:latin typeface="Segoe UI" panose="020B0502040204020203" pitchFamily="34" charset="0"/>
              </a:rPr>
              <a:t>Result for the question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C2C3389-27CC-9C92-0A8E-01CE350BA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365" y="2277035"/>
            <a:ext cx="2340607" cy="11519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8F1528-8FD3-CE9D-18C1-A3869C972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104" y="0"/>
            <a:ext cx="4514850" cy="67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40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webextension1.xml><?xml version="1.0" encoding="utf-8"?>
<we:webextension xmlns:we="http://schemas.microsoft.com/office/webextensions/webextension/2010/11" id="{A5161564-B69A-43B2-AA65-101CD6A06B54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abW/bNhD+K4GAoRtgDBQlilK+tWkKDOjaLim6D0MQHMmjo1aWXL1kyQL/9x0pO0sct3KcuMna5EtE8ni8l+eOd5IvApM30wLO38AEg93gRVV9mkD9aScMRkF5fQ6AKcWNjhQIG3JrdCyJqpq2eVU2we5F0EI9xvZD3nRQOIY0+dfRKICieAdjN7JQNDgKplg3VQlF/g/2xLTU1h3ORgGeTYuqBsfysIUWHdtTIqcxiRL+GtGJoNv8FA9Rt/3sAU6rup2P04gJBbFVWqSZ0aBjw2lP0696MYfp3aFesL2qbCEvSQA3p1WSRgBhJq3JQmMV6NTNN3k5Luaq/Lf3/fnUma85AfpPdlIf6UTHZzYjRTMemgyT2KDlVgqRcaEHebV41qrq7CY3nkgNyGxqjUSEKGYKNpXMcmZQplESc4w16ahTuSkvmcqY8UhLDqSjMjqUyu21edHOjarO98+mNSGF8NPz2iO/j6s613SOR0SNTQ+Ai2CvKrqJf9q/Nn9YdbXGA7R+qWzz9pw4mXxyPK0r0zmRnDzv6orA59d0f8q5nz+p/t6rkWZMsMtmRzTzdW2LXGN9Td1gggR+92CgBa/OtD8sx369Mn4ZvbYXweucLNDz/gBF59g+e0k7TPV3+YyEor8jJ1qPdhL84xUI+x2NP2UrFjny3gtBaq5UhhnoREgGCeODSMgnFOs3kUAcuFCWQSpFwmTMw3g4dr6I94xZFSUGEkh0FhNfre4QPUxYztPYhAa4AeCMRfEgSt9X0zfEqqfxPlmkKT4KXtXVxBPP82rTqc8dkmlHy15aLNDzH4uHr3EyjsVKb46CXk82G11S26vUlqB0jKdYXiOmBH2IBZljfTT1Ay/MEoTmwhz7q4OWFmLkWBAtHfW2Nli/OPdnvczrRQ7ny3Z5Ph7XOIZ2Pty/fRK4FNIuC/m5A2+S46YqzM9gyX/OipPqF0/5qivnUjEXgyPn6WA3ZB4qvdX4FROv4xBi8ucJ1jg3cWnyhWK/Lalxi5he1wteBVAFfpnDJTznaWd7WXdJtOXMO7oMr+fmFEqN5sYNcHdkrAyIO2Dk1tdH67yxv5SIaLBmbGzNG/2FYzlQPo1DwagAEBJFFCWD2fCB3XXgpjvcuZWnwitw+zY1xz2gv87bkwm2ub/uXqNtH6GRD/LxiZfrUNNms3/ax8B9Z/h7ldmL6voVN3hL26GtCOHRBuE9zXHvBOp20/h+8vE397G7I1cW2nuLmvh+S+3lG7pv4hiTqeA2UmliBJokxHDzxPs7QtPVeA/2baDAZqfIbbvz042sFW6etbYo4Vro3OL562eTR3YFDSY3BfUWktsPCYVHkXRUCGEaokio0AsFiExF3gybvO1hPGKplJJlmbYCsjBiwwnsqY9+6qOf+uh7TeNr3ckPUB88+Ivdp1LlLqXKYG1Q5OU2Op8f0vjfuji48fI/QhYzjUKCtJhRY2L6l//fQTfy6N8gPqKUORj02ktxt7B/dA558OhjsWJUjqPmGKKFNM5YNBh9/48O8vv8eLqyuRJgM2klk1YJVExwZMPN1Rc+oGIIcSIS5ExkgJgJBmxTXpxxzZSRiZaIEXCWpmJTXoplSlkRxzYTAqnnMzD8YXclL89uFSiqrm2moPEdlLgCHAQKKI1D31cB4n98comN2exfU0nbDfwiAAA=&quot;"/>
    <we:property name="creatorSessionId" value="&quot;12396105-a03c-42c1-8a00-68463fd76334&quot;"/>
    <we:property name="creatorTenantId" value="&quot;d8bb1599-49e8-4543-89d6-d9421e1e6b8b&quot;"/>
    <we:property name="creatorUserId" value="&quot;10032002D8BFDA22&quot;"/>
    <we:property name="datasetId" value="&quot;aa8fa8e8-6805-47ca-9e26-2a4dc1f3dc36&quot;"/>
    <we:property name="embedUrl" value="&quot;/reportEmbed?reportId=361f81cb-be5d-4715-abf5-d961cd97dd50&amp;config=eyJjbHVzdGVyVXJsIjoiaHR0cHM6Ly9XQUJJLUlORElBLUNFTlRSQUwtQS1QUklNQVJZLXJlZGlyZWN0LmFuYWx5c2lzLndpbmRvd3MubmV0IiwiZW1iZWRGZWF0dXJlcyI6eyJ1c2FnZU1ldHJpY3NWTmV4dCI6dHJ1ZSwiZGlzYWJsZUFuZ3VsYXJKU0Jvb3RzdHJhcFJlcG9ydEVtYmVkIjp0cnVlfX0%3D&amp;disableSensitivityBanner=true&amp;lrtl=1&quot;"/>
    <we:property name="initialStateBookmark" value="&quot;H4sIAAAAAAAAA+1ZXU/cOBT9Kygv3ZVGK8eJk5g3oEVC3UIXWvZhhZAdXw9pM3HWyVBm0fz3vXYSWr5nplPoruCF+Ovce8+9x3E8l4EqmroUs30xgWAz2Dbm80TYzxthMAqqvu/g4O27rcO3p/tb795gt6nbwlRNsHkZtMKOoT0umqkoHQJ2/nUyCkRZvhdj19KibGAU1GAbU4my+Ae6yTjU2inMRwFc1KWxwkEetaIFB3uO07GNtsPfIrQo8rY4hyPI2673EGpj26E9Cpruybt0fcyBeYM7pmpFUSGw60soU6lMQk2UTlhKM0a569dF2fZT5OzNRW0xnsuBh10/GIFgnHBIkiiBSMQ81ApdaGe1m/PB1PvY6nAczPEQCh0Fu9ZMPGBPdjOVf0/BznCBswVN07t8NAzg8x/Dw0NI2kFUbdHOXAPpOoVzqNoGuz94x8gc03IEJdLi1+2Ycjrxtm5YNlObwyHorw0PP8dMvbcG8+hNNK2xcFqoALsHFwoosY1mDqwCuz3zdl4XdsgEvRnl1nhsYSyGPF0f/E4H96rcwgQpEOXGoeNiChu/7B3+6uftTqveJzKfO48xa8Fm6BoDX3Q+WpLcP8/AQs9tpYohqr0bMTTrpd97L2QJ96++qrK5+zvpJLcs03fGf79Xo+DMfNmxgHpWjh8ksxfIljoXVQ5OMrDmaljEx8Xr4mYIjrimqMZlv4N93Vq6Ighy7+POmbCt2yTlJyx8t5PgOvNkilgvB666ur0Xl3/6ZpPdQVbGxs4WL+YlC+jEa1HySHFJmAYaqkQwmuvUgT2Yh+ZM4P9rGXBYaU6zWEUko0RFFARRNL1/y++rtY+zyNHO9+lGFZNTH9+tqHM34SeWzFWJSNAuPzW+e8xaBFNOG6Qe1Law/wHZLMrDjxDNo9Uz6CWjcQphTAkTLFZhnGSr6iWXIaiY01DShHDNRMjYi16WqROhkaj1yUXg3GVkEj6zTB4O/xlVEuVMxYTmMY9TkumMU5o9YWU/wJ0n69RbXKFAmrLI8aPj2+oIJoAfaO5BiVb4eOrOXAHduFF+GHy4l8HvBVLQYR+LcupgX73GFcp8qV4NJ8j5PanzK5Y44C5NSZc/TmQcZoppmkZxJjSnnP7MO9P/OHELKo6LnOmURVLpmESaR2Hn/CrvJZ7kEKcyjngiVQR4jMv4o1jFRIzvwNKaAiQiEglQmRBKtXwcq0aofXFe4E5q7G3MTEPMU82AyURTLiFm0f3V+XK1sI6rhR/wqlvsaqExpdr4WBVtg19QRx9frhderheWqI0nuGJ4pkPg8hp5zmsGHoc8VGHCGdAwYiSJWL7q6ymUKiNScylIzGgCIRFqVSyd6ThkkNI8ExnNgHAaP4rVwkUrzcVtNEWUyKOYipQy/KpLcyXJap55uLvOKmbaNrXI4b2o4I4zCypSVArUI+cW/5tB4I2gL0W/+zywwP2ScHXEmc//BfE8ba3UGAAA&quot;"/>
    <we:property name="isFiltersActionButtonVisible" value="true"/>
    <we:property name="isVisualContainerHeaderHidden" value="false"/>
    <we:property name="pageDisplayName" value="&quot;Product and category analysis&quot;"/>
    <we:property name="pageName" value="&quot;ReportSection8305ba4fbc589dcac4d2&quot;"/>
    <we:property name="reportEmbeddedTime" value="&quot;2024-02-03T10:09:18.000Z&quot;"/>
    <we:property name="reportName" value="&quot;Promotions analysis Dashboard&quot;"/>
    <we:property name="reportState" value="&quot;CONNECTED&quot;"/>
    <we:property name="reportUrl" value="&quot;/groups/me/reports/361f81cb-be5d-4715-abf5-d961cd97dd50/ReportSection8305ba4fbc589dcac4d2?bookmarkGuid=722c8de5-bb3c-4b6f-b93c-7605805e6d53&amp;bookmarkUsage=1&amp;ctid=d8bb1599-49e8-4543-89d6-d9421e1e6b8b&amp;fromEntryPoint=export&amp;pbi_source=storytelling_addin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1522</TotalTime>
  <Words>691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Archivo</vt:lpstr>
      <vt:lpstr>Arial</vt:lpstr>
      <vt:lpstr>Garamond</vt:lpstr>
      <vt:lpstr>Segoe UI</vt:lpstr>
      <vt:lpstr>Times New Roman</vt:lpstr>
      <vt:lpstr>Wingdings 3</vt:lpstr>
      <vt:lpstr>Organic</vt:lpstr>
      <vt:lpstr>Analyze promotions and provide Tangible insights to the sales director</vt:lpstr>
      <vt:lpstr>ATLIQ Mart Analysis: Store Performance, Promotions, and Product Insights</vt:lpstr>
      <vt:lpstr>PowerPoint Presentation</vt:lpstr>
      <vt:lpstr>Problem Statement</vt:lpstr>
      <vt:lpstr>Stakeholders</vt:lpstr>
      <vt:lpstr>Key Interests:</vt:lpstr>
      <vt:lpstr>Expectations: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Store Performance Analysis</vt:lpstr>
      <vt:lpstr>Recommendations:</vt:lpstr>
      <vt:lpstr>Promotional Type Analysis</vt:lpstr>
      <vt:lpstr>Recommendations:</vt:lpstr>
      <vt:lpstr>Product and Category Analysis</vt:lpstr>
      <vt:lpstr>Recommendations:</vt:lpstr>
      <vt:lpstr>DHAVAL PATEL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sake</dc:creator>
  <cp:lastModifiedBy>ganesh sake</cp:lastModifiedBy>
  <cp:revision>15</cp:revision>
  <dcterms:created xsi:type="dcterms:W3CDTF">2024-02-03T06:06:58Z</dcterms:created>
  <dcterms:modified xsi:type="dcterms:W3CDTF">2024-02-05T02:06:57Z</dcterms:modified>
</cp:coreProperties>
</file>