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784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6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9316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914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455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9194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242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2532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45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>
            <a:lvl1pPr>
              <a:buClr>
                <a:schemeClr val="accent1">
                  <a:lumMod val="75000"/>
                </a:schemeClr>
              </a:buClr>
              <a:defRPr/>
            </a:lvl1pPr>
            <a:lvl2pPr>
              <a:buClr>
                <a:schemeClr val="accent1">
                  <a:lumMod val="75000"/>
                </a:schemeClr>
              </a:buClr>
              <a:defRPr/>
            </a:lvl2pPr>
            <a:lvl3pPr>
              <a:buClr>
                <a:schemeClr val="accent1">
                  <a:lumMod val="75000"/>
                </a:schemeClr>
              </a:buClr>
              <a:defRPr/>
            </a:lvl3pPr>
            <a:lvl4pPr>
              <a:buClr>
                <a:schemeClr val="accent1">
                  <a:lumMod val="75000"/>
                </a:schemeClr>
              </a:buClr>
              <a:defRPr/>
            </a:lvl4pPr>
            <a:lvl5pPr>
              <a:buClr>
                <a:schemeClr val="accent1">
                  <a:lumMod val="75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63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33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545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buClr>
                <a:schemeClr val="accent1">
                  <a:lumMod val="75000"/>
                </a:schemeClr>
              </a:buClr>
              <a:defRPr sz="1800"/>
            </a:lvl1pPr>
            <a:lvl2pPr>
              <a:buClr>
                <a:schemeClr val="accent1">
                  <a:lumMod val="75000"/>
                </a:schemeClr>
              </a:buClr>
              <a:defRPr sz="1600"/>
            </a:lvl2pPr>
            <a:lvl3pPr>
              <a:buClr>
                <a:schemeClr val="accent1">
                  <a:lumMod val="75000"/>
                </a:schemeClr>
              </a:buClr>
              <a:defRPr sz="1400"/>
            </a:lvl3pPr>
            <a:lvl4pPr>
              <a:buClr>
                <a:schemeClr val="accent1">
                  <a:lumMod val="75000"/>
                </a:schemeClr>
              </a:buClr>
              <a:defRPr sz="1200"/>
            </a:lvl4pPr>
            <a:lvl5pPr>
              <a:buClr>
                <a:schemeClr val="accent1">
                  <a:lumMod val="75000"/>
                </a:schemeClr>
              </a:buCl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99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70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797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6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45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3AB6CCF-A6C0-4366-95C1-2A64805C9D61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92E1D43-2279-467D-9336-898E63CF52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73EAD-8DF4-17D2-9E55-274EEE08AE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AI-AgroBot Universal AI-based Agricultural Assistant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953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DD320F82-F3AB-B8A9-E9A6-AD72F5636F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71074" y="1720840"/>
            <a:ext cx="94972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Flow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en-US" altLang="en-US" dirty="0"/>
              <a:t>User visits website → Flask serves HTML templates.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lang="en-US" altLang="en-US" dirty="0"/>
              <a:t>User logs in/registers → info stored in SQLite with hashed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lang="en-US" altLang="en-US" dirty="0"/>
              <a:t>User sends a message → AJAX posts to /get.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lang="en-US" altLang="en-US" dirty="0"/>
              <a:t>chatbot_model.py processes message → responds using DB, heuristics, or fallback.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lang="en-US" altLang="en-US" dirty="0"/>
              <a:t>Response returned to frontend → displayed in chat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lang="en-US" altLang="en-US" dirty="0"/>
              <a:t>Admin can manage users, knowledge base, and chat logs via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96431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A994867-9953-E60A-1FE6-E40BE5B477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990177"/>
              </p:ext>
            </p:extLst>
          </p:nvPr>
        </p:nvGraphicFramePr>
        <p:xfrm>
          <a:off x="1819564" y="1642327"/>
          <a:ext cx="7352146" cy="29260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82339">
                  <a:extLst>
                    <a:ext uri="{9D8B030D-6E8A-4147-A177-3AD203B41FA5}">
                      <a16:colId xmlns:a16="http://schemas.microsoft.com/office/drawing/2014/main" val="2014554157"/>
                    </a:ext>
                  </a:extLst>
                </a:gridCol>
                <a:gridCol w="5569807">
                  <a:extLst>
                    <a:ext uri="{9D8B030D-6E8A-4147-A177-3AD203B41FA5}">
                      <a16:colId xmlns:a16="http://schemas.microsoft.com/office/drawing/2014/main" val="42595167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Technology / Library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6031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Backend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Python, Flask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9585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Database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SQLite, SQLAlchemy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6813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Flask-Bcrypt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59835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Frontend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HTML, CSS, JavaScript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275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Chatbot Logic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Custom Python (chatbot_model.py)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440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Session/Auth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Flask sessions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11236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Optional Styling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Bootstrap / Tailwind CSS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908085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A4BA64F-F5F3-D47F-D7B6-A36FD2E4D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6655" y="80356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 Summary Table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97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77A813-DA31-9A8F-11B1-AD892545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7900" y="629227"/>
            <a:ext cx="7949118" cy="5299412"/>
          </a:xfrm>
        </p:spPr>
      </p:pic>
    </p:spTree>
    <p:extLst>
      <p:ext uri="{BB962C8B-B14F-4D97-AF65-F5344CB8AC3E}">
        <p14:creationId xmlns:p14="http://schemas.microsoft.com/office/powerpoint/2010/main" val="138371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B079E0-1284-BFAB-4192-49B76ADFC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21163" y="366626"/>
            <a:ext cx="9956801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/>
              <a:t>1. </a:t>
            </a:r>
            <a:r>
              <a:rPr lang="en-US" altLang="en-US" sz="2400" b="1" dirty="0"/>
              <a:t>Backend /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2400" dirty="0"/>
            </a:br>
            <a:r>
              <a:rPr lang="en-US" altLang="en-US" sz="2400" b="1" dirty="0"/>
              <a:t>a)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The core programming language.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Handles all logic for the chatbot, user authentication, admin dashboard, and database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b="1" dirty="0"/>
              <a:t>b) Flask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A lightweight Python web framework.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Handles HTTP requests and routes for your web app.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Powers pages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/login – user login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/register – user registration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/get – chatbot API endpoint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000" dirty="0"/>
              <a:t>/admin/* – admin dashboard routes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3992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748879-F3CA-148C-098B-A543807DDF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76752" y="1411535"/>
            <a:ext cx="8574376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Database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lightweight relational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User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table)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Knowledge base entries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KnowledgeBase</a:t>
            </a:r>
            <a:r>
              <a:rPr lang="en-US" altLang="en-US" dirty="0"/>
              <a:t> table)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 logs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(</a:t>
            </a:r>
            <a:r>
              <a:rPr lang="en-US" altLang="en-US" dirty="0" err="1"/>
              <a:t>ChatLog</a:t>
            </a:r>
            <a:r>
              <a:rPr lang="en-US" altLang="en-US" dirty="0"/>
              <a:t> table)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Comes built-in with Python (no extra server needed).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93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D2216-4CF0-2402-1AE5-3D005C0B20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10" y="1272308"/>
            <a:ext cx="10018713" cy="3124201"/>
          </a:xfrm>
        </p:spPr>
        <p:txBody>
          <a:bodyPr/>
          <a:lstStyle/>
          <a:p>
            <a:r>
              <a:rPr lang="en-GB" b="1" dirty="0"/>
              <a:t>3. Security / Password Handling</a:t>
            </a:r>
          </a:p>
          <a:p>
            <a:r>
              <a:rPr lang="en-GB" b="1" dirty="0"/>
              <a:t>Flask-</a:t>
            </a:r>
            <a:r>
              <a:rPr lang="en-GB" b="1" dirty="0" err="1"/>
              <a:t>Bcrypt</a:t>
            </a:r>
            <a:endParaRPr lang="en-GB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Library to </a:t>
            </a:r>
            <a:r>
              <a:rPr lang="en-GB" b="1" dirty="0"/>
              <a:t>hash passwords</a:t>
            </a:r>
            <a:r>
              <a:rPr lang="en-GB" dirty="0"/>
              <a:t> securely before storing in the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Prevents storing passwords in plain 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Used for both user registration and login verification.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807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B2166F8-6EDC-B878-9163-756DD4BA35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01672" y="820617"/>
            <a:ext cx="96782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4. Frontend / User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HTML + CSS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HTML templates for: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Login, Register pages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Chat interface (index.html)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Admin pages (dashboard, manage knowledge base, view logs)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CSS for styling (optionally you can use Bootstrap or Tailwind for better UI).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JavaScript / AJAX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Sends user messages to /get endpoint without reloading the page.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Dynamically updates the chat interface.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1133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CF850-EF1A-1DE4-4579-541A6AA48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42128" y="532534"/>
            <a:ext cx="9044708" cy="4351338"/>
          </a:xfrm>
        </p:spPr>
        <p:txBody>
          <a:bodyPr>
            <a:normAutofit lnSpcReduction="10000"/>
          </a:bodyPr>
          <a:lstStyle/>
          <a:p>
            <a:r>
              <a:rPr lang="en-GB" b="1" dirty="0"/>
              <a:t>5. Chatbot Logic</a:t>
            </a:r>
          </a:p>
          <a:p>
            <a:r>
              <a:rPr lang="en-GB" b="1" dirty="0"/>
              <a:t>chatbot_model.py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Contains the </a:t>
            </a:r>
            <a:r>
              <a:rPr lang="en-GB" b="1" dirty="0"/>
              <a:t>AI logic</a:t>
            </a:r>
            <a:r>
              <a:rPr lang="en-GB" dirty="0"/>
              <a:t> of the chatbot.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Uses three layers to respond: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Knowledge Base Lookup</a:t>
            </a:r>
            <a:r>
              <a:rPr lang="en-GB" dirty="0"/>
              <a:t> – matches keywords in the database.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Heuristic Rules</a:t>
            </a:r>
            <a:r>
              <a:rPr lang="en-GB" dirty="0"/>
              <a:t> – predefined answers for common agricultural topics.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b="1" dirty="0"/>
              <a:t>Fallback / Dynamic Response</a:t>
            </a:r>
            <a:r>
              <a:rPr lang="en-GB" dirty="0"/>
              <a:t> – ensures it always answers, even for unknown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Can be </a:t>
            </a:r>
            <a:r>
              <a:rPr lang="en-GB" b="1" dirty="0"/>
              <a:t>offline</a:t>
            </a:r>
            <a:r>
              <a:rPr lang="en-GB" dirty="0"/>
              <a:t> (no internet required) or integrated with OpenAI APIs if you want generative responses.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880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906A1-214E-AA49-236C-18FD058A65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5366" y="828962"/>
            <a:ext cx="8592562" cy="3124201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6. Admin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Built using </a:t>
            </a:r>
            <a:r>
              <a:rPr lang="en-GB" b="1" dirty="0"/>
              <a:t>Flask + HTML templates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Manage knowledge base entries (add/edit/delete)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Manage users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View chat logs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Only accessible to users with </a:t>
            </a:r>
            <a:r>
              <a:rPr lang="en-GB" b="1" dirty="0"/>
              <a:t>role = admin</a:t>
            </a:r>
            <a:r>
              <a:rPr lang="en-GB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516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BFEA07D-6CFF-D65F-A1F7-85F7A7E45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011218" y="1591141"/>
            <a:ext cx="5660845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7. Session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Flask Session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Keeps track of logged-in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Stores info like: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 err="1"/>
              <a:t>user_id</a:t>
            </a:r>
            <a:endParaRPr lang="en-US" altLang="en-US" dirty="0"/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username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role (user/admin)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Protects routes from unauthorized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09330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595F603-8F3E-4C71-573C-9CC2C0F01F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0334594"/>
              </p:ext>
            </p:extLst>
          </p:nvPr>
        </p:nvGraphicFramePr>
        <p:xfrm>
          <a:off x="1533236" y="2377440"/>
          <a:ext cx="5634182" cy="26517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07673">
                  <a:extLst>
                    <a:ext uri="{9D8B030D-6E8A-4147-A177-3AD203B41FA5}">
                      <a16:colId xmlns:a16="http://schemas.microsoft.com/office/drawing/2014/main" val="4068885862"/>
                    </a:ext>
                  </a:extLst>
                </a:gridCol>
                <a:gridCol w="3126509">
                  <a:extLst>
                    <a:ext uri="{9D8B030D-6E8A-4147-A177-3AD203B41FA5}">
                      <a16:colId xmlns:a16="http://schemas.microsoft.com/office/drawing/2014/main" val="1223855304"/>
                    </a:ext>
                  </a:extLst>
                </a:gridCol>
              </a:tblGrid>
              <a:tr h="302150">
                <a:tc>
                  <a:txBody>
                    <a:bodyPr/>
                    <a:lstStyle/>
                    <a:p>
                      <a:r>
                        <a:rPr lang="en-IN" b="1" dirty="0"/>
                        <a:t>Library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39048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r>
                        <a:rPr lang="en-IN"/>
                        <a:t>datetime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Timestamp chat logs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1723829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r>
                        <a:rPr lang="en-IN"/>
                        <a:t>random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Random fallback responses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7348411"/>
                  </a:ext>
                </a:extLst>
              </a:tr>
              <a:tr h="302150">
                <a:tc>
                  <a:txBody>
                    <a:bodyPr/>
                    <a:lstStyle/>
                    <a:p>
                      <a:r>
                        <a:rPr lang="en-IN"/>
                        <a:t>jsonify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Send JSON response for chat messages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5477475"/>
                  </a:ext>
                </a:extLst>
              </a:tr>
              <a:tr h="528762">
                <a:tc>
                  <a:txBody>
                    <a:bodyPr/>
                    <a:lstStyle/>
                    <a:p>
                      <a:r>
                        <a:rPr lang="en-IN" dirty="0" err="1"/>
                        <a:t>os</a:t>
                      </a:r>
                      <a:r>
                        <a:rPr lang="en-IN" dirty="0"/>
                        <a:t>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Environment variables for secure admin password in production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8474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502D34A-9463-5818-5BAD-E679D2D02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4836" y="1309362"/>
            <a:ext cx="315291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/>
              <a:t>8. Additional Python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6827809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EB8F22"/>
      </a:accent1>
      <a:accent2>
        <a:srgbClr val="CD4223"/>
      </a:accent2>
      <a:accent3>
        <a:srgbClr val="A89374"/>
      </a:accent3>
      <a:accent4>
        <a:srgbClr val="83AA67"/>
      </a:accent4>
      <a:accent5>
        <a:srgbClr val="4FA9C1"/>
      </a:accent5>
      <a:accent6>
        <a:srgbClr val="9390AF"/>
      </a:accent6>
      <a:hlink>
        <a:srgbClr val="EC7220"/>
      </a:hlink>
      <a:folHlink>
        <a:srgbClr val="F09355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EBEC8F79-A447-43FC-8E81-85E8468AF3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28</TotalTime>
  <Words>531</Words>
  <Application>Microsoft Office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Unicode MS</vt:lpstr>
      <vt:lpstr>Corbel</vt:lpstr>
      <vt:lpstr>Parallax</vt:lpstr>
      <vt:lpstr>AI-AgroBot Universal AI-based Agricultural Assistant</vt:lpstr>
      <vt:lpstr>1. Backend / Server  a) Python The core programming language. Handles all logic for the chatbot, user authentication, admin dashboard, and database operations.   b) Flask A lightweight Python web framework. Handles HTTP requests and routes for your web app. Powers pages like: /login – user login /register – user registration /get – chatbot API endpoint /admin/* – admin dashboard routes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VIGNESH-HOME</dc:creator>
  <cp:lastModifiedBy>VIGNESH-HOME</cp:lastModifiedBy>
  <cp:revision>18</cp:revision>
  <dcterms:created xsi:type="dcterms:W3CDTF">2025-09-25T10:57:23Z</dcterms:created>
  <dcterms:modified xsi:type="dcterms:W3CDTF">2025-09-25T11:55:12Z</dcterms:modified>
</cp:coreProperties>
</file>