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05" r:id="rId5"/>
    <p:sldId id="296" r:id="rId6"/>
    <p:sldId id="306" r:id="rId7"/>
    <p:sldId id="318" r:id="rId8"/>
    <p:sldId id="319" r:id="rId9"/>
    <p:sldId id="317" r:id="rId10"/>
    <p:sldId id="314" r:id="rId11"/>
    <p:sldId id="31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6625C1-0F28-4E36-82CA-8C1C94CA3AA3}">
          <p14:sldIdLst>
            <p14:sldId id="305"/>
            <p14:sldId id="296"/>
            <p14:sldId id="306"/>
            <p14:sldId id="318"/>
            <p14:sldId id="319"/>
            <p14:sldId id="317"/>
            <p14:sldId id="314"/>
          </p14:sldIdLst>
        </p14:section>
        <p14:section name="Untitled Section" id="{5BF95621-3E7E-4352-A23D-28637DBC637F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292A"/>
    <a:srgbClr val="A65B3A"/>
    <a:srgbClr val="A9D7D9"/>
    <a:srgbClr val="93D3D9"/>
    <a:srgbClr val="AAD6FF"/>
    <a:srgbClr val="B2C8CD"/>
    <a:srgbClr val="CCD8D6"/>
    <a:srgbClr val="4F5945"/>
    <a:srgbClr val="7F8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79" autoAdjust="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1/13/2024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1/13/2024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5840" y="2966974"/>
            <a:ext cx="5100320" cy="924052"/>
          </a:xfrm>
        </p:spPr>
        <p:txBody>
          <a:bodyPr/>
          <a:lstStyle/>
          <a:p>
            <a:r>
              <a:rPr lang="en-US" sz="6600" b="1"/>
              <a:t>Fusion Grid</a:t>
            </a:r>
            <a:endParaRPr lang="en-US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1618488"/>
            <a:ext cx="2999232" cy="1088136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Arial Rounded MT Bold" panose="020F0704030504030204" pitchFamily="34" charset="0"/>
              </a:rPr>
              <a:t>Ganji Naveen</a:t>
            </a:r>
          </a:p>
          <a:p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Arial Rounded MT Bold" panose="020F0704030504030204" pitchFamily="34" charset="0"/>
              </a:rPr>
              <a:t>MD.Thanveer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3930" y="0"/>
            <a:ext cx="3749040" cy="1056640"/>
          </a:xfrm>
        </p:spPr>
        <p:txBody>
          <a:bodyPr>
            <a:noAutofit/>
          </a:bodyPr>
          <a:lstStyle/>
          <a:p>
            <a:r>
              <a:rPr lang="en-US" sz="3600" b="1">
                <a:solidFill>
                  <a:srgbClr val="FF0000"/>
                </a:solidFill>
                <a:latin typeface="Arial Rounded MT Bold" panose="020F0704030504030204" pitchFamily="34" charset="0"/>
                <a:cs typeface="Calibri Light"/>
              </a:rPr>
              <a:t>About this App</a:t>
            </a:r>
            <a:endParaRPr lang="en-US" sz="3600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466DEF-49EE-EF28-BBF7-711F64306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296" y="1426464"/>
            <a:ext cx="4114799" cy="38811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0C7CC0-5C33-214D-6F38-3D3461B61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64680" y="873760"/>
            <a:ext cx="5115560" cy="5603240"/>
          </a:xfrm>
        </p:spPr>
        <p:txBody>
          <a:bodyPr>
            <a:normAutofit lnSpcReduction="10000"/>
          </a:bodyPr>
          <a:lstStyle/>
          <a:p>
            <a:r>
              <a:rPr lang="en-US" sz="1600" b="1" i="0">
                <a:solidFill>
                  <a:srgbClr val="5F6368"/>
                </a:solidFill>
                <a:effectLst/>
                <a:latin typeface="Bahnschrift Condensed" panose="020B0502040204020203" pitchFamily="34" charset="0"/>
              </a:rPr>
              <a:t>The game starts with two tiles, each displaying either "2" or "4," randomly placed on the 4x4 grid.</a:t>
            </a:r>
            <a:br>
              <a:rPr lang="en-US" sz="1600" b="1">
                <a:latin typeface="Bahnschrift Condensed" panose="020B0502040204020203" pitchFamily="34" charset="0"/>
              </a:rPr>
            </a:br>
            <a:r>
              <a:rPr lang="en-US" sz="1600" b="1" i="0">
                <a:solidFill>
                  <a:srgbClr val="5F6368"/>
                </a:solidFill>
                <a:effectLst/>
                <a:latin typeface="Bahnschrift Condensed" panose="020B0502040204020203" pitchFamily="34" charset="0"/>
              </a:rPr>
              <a:t>Players can swipe in four directions: up, down, left, or right. All tiles on the grid will move in the chosen direction until they hit the edge or another tile.</a:t>
            </a:r>
            <a:br>
              <a:rPr lang="en-US" sz="1600" b="1">
                <a:latin typeface="Bahnschrift Condensed" panose="020B0502040204020203" pitchFamily="34" charset="0"/>
              </a:rPr>
            </a:br>
            <a:r>
              <a:rPr lang="en-US" sz="1600" b="1" i="0">
                <a:solidFill>
                  <a:srgbClr val="5F6368"/>
                </a:solidFill>
                <a:effectLst/>
                <a:latin typeface="Bahnschrift Condensed" panose="020B0502040204020203" pitchFamily="34" charset="0"/>
              </a:rPr>
              <a:t>When two tiles with the same number collide while swiping, they merge into a new tile with a value equal to the sum of the original tiles.</a:t>
            </a:r>
            <a:br>
              <a:rPr lang="en-US" sz="1600" b="1">
                <a:latin typeface="Bahnschrift Condensed" panose="020B0502040204020203" pitchFamily="34" charset="0"/>
              </a:rPr>
            </a:br>
            <a:r>
              <a:rPr lang="en-US" sz="1600" b="1" i="0">
                <a:solidFill>
                  <a:srgbClr val="5F6368"/>
                </a:solidFill>
                <a:effectLst/>
                <a:latin typeface="Bahnschrift Condensed" panose="020B0502040204020203" pitchFamily="34" charset="0"/>
              </a:rPr>
              <a:t>For instance, merging two "2" tiles creates a "4" tile, and combining two "4" tiles results in an "8" tile, and so on.</a:t>
            </a:r>
            <a:br>
              <a:rPr lang="en-US" sz="1600" b="1">
                <a:latin typeface="Bahnschrift Condensed" panose="020B0502040204020203" pitchFamily="34" charset="0"/>
              </a:rPr>
            </a:br>
            <a:r>
              <a:rPr lang="en-US" sz="1600" b="1" i="0">
                <a:solidFill>
                  <a:srgbClr val="5F6368"/>
                </a:solidFill>
                <a:effectLst/>
                <a:latin typeface="Bahnschrift Condensed" panose="020B0502040204020203" pitchFamily="34" charset="0"/>
              </a:rPr>
              <a:t>After every successful swipe, a new tile (either "2" or "4") appears on the grid at an empty spot.</a:t>
            </a:r>
            <a:br>
              <a:rPr lang="en-US" sz="1600" b="1">
                <a:latin typeface="Bahnschrift Condensed" panose="020B0502040204020203" pitchFamily="34" charset="0"/>
              </a:rPr>
            </a:br>
            <a:r>
              <a:rPr lang="en-US" sz="1600" b="1" i="0">
                <a:solidFill>
                  <a:srgbClr val="5F6368"/>
                </a:solidFill>
                <a:effectLst/>
                <a:latin typeface="Bahnschrift Condensed" panose="020B0502040204020203" pitchFamily="34" charset="0"/>
              </a:rPr>
              <a:t>The game ends when the grid is full, and there are no more possible moves, i.e., no empty spots and no adjacent tiles with matching numbers.</a:t>
            </a:r>
            <a:br>
              <a:rPr lang="en-US" sz="1600" b="1">
                <a:latin typeface="Bahnschrift Condensed" panose="020B0502040204020203" pitchFamily="34" charset="0"/>
              </a:rPr>
            </a:br>
            <a:r>
              <a:rPr lang="en-US" sz="1600" b="1" i="0">
                <a:solidFill>
                  <a:srgbClr val="5F6368"/>
                </a:solidFill>
                <a:effectLst/>
                <a:latin typeface="Bahnschrift Condensed" panose="020B0502040204020203" pitchFamily="34" charset="0"/>
              </a:rPr>
              <a:t>The player's goal is to combine tiles and achieve the "2048" tile. However, players can continue playing even after reaching 2048 to achieve higher numbers and aim for a higher score.</a:t>
            </a:r>
            <a:endParaRPr lang="en-IN" sz="1600" b="1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940" y="1179195"/>
            <a:ext cx="2672813" cy="403288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295D5E9-97CD-1943-E4DE-FB09D007A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71161" y="1179195"/>
            <a:ext cx="2441512" cy="3921125"/>
          </a:xfrm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8F5A8D-E021-FF6C-8471-BF27938B3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6942" y="1179195"/>
            <a:ext cx="2672812" cy="3931284"/>
          </a:xfrm>
          <a:prstGeom prst="rect">
            <a:avLst/>
          </a:prstGeom>
          <a:ln>
            <a:solidFill>
              <a:schemeClr val="accent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811EBD-C682-1DEC-9C2C-C248E901AD88}"/>
              </a:ext>
            </a:extLst>
          </p:cNvPr>
          <p:cNvSpPr txBox="1"/>
          <p:nvPr/>
        </p:nvSpPr>
        <p:spPr>
          <a:xfrm>
            <a:off x="4947920" y="1928614"/>
            <a:ext cx="2474328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App Interface and Design</a:t>
            </a:r>
            <a:endParaRPr lang="en-IN" sz="2400" b="1">
              <a:solidFill>
                <a:schemeClr val="accent2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FAF095-1047-6AD5-1094-A0734A175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9BBF3D-1E5D-BFEF-71E7-6780969E2A4B}"/>
              </a:ext>
            </a:extLst>
          </p:cNvPr>
          <p:cNvSpPr txBox="1"/>
          <p:nvPr/>
        </p:nvSpPr>
        <p:spPr>
          <a:xfrm>
            <a:off x="2600960" y="88612"/>
            <a:ext cx="7223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00B050"/>
                </a:solidFill>
                <a:latin typeface="Arial Rounded MT Bold" panose="020F0704030504030204" pitchFamily="34" charset="0"/>
              </a:rPr>
              <a:t>Advantages Of Fusion Grid 2048</a:t>
            </a:r>
            <a:endParaRPr lang="en-IN" sz="3200" b="1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5E7FDB-DCAF-A44A-BF7B-5CCF780D69A7}"/>
              </a:ext>
            </a:extLst>
          </p:cNvPr>
          <p:cNvSpPr txBox="1"/>
          <p:nvPr/>
        </p:nvSpPr>
        <p:spPr>
          <a:xfrm>
            <a:off x="795020" y="673387"/>
            <a:ext cx="1098296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200" b="1" i="0">
                <a:solidFill>
                  <a:srgbClr val="A65B3A"/>
                </a:solidFill>
                <a:effectLst/>
                <a:latin typeface="Sitka Banner Semibold" pitchFamily="2" charset="0"/>
              </a:rPr>
              <a:t>Entertainment</a:t>
            </a:r>
            <a:r>
              <a:rPr lang="en-US" sz="2200" b="1" i="0">
                <a:effectLst/>
                <a:latin typeface="Sitka Banner Semibold" pitchFamily="2" charset="0"/>
              </a:rPr>
              <a:t>:</a:t>
            </a:r>
            <a:r>
              <a:rPr lang="en-US" sz="2200" b="0" i="0">
                <a:effectLst/>
                <a:latin typeface="Sitka Banner Semibold" pitchFamily="2" charset="0"/>
              </a:rPr>
              <a:t> The primary purpose of the 2048 game is entertainment. It provides a challenging and addictive puzzle-solving experience, allowing players to pass the time and have fun.</a:t>
            </a:r>
          </a:p>
          <a:p>
            <a:pPr algn="l">
              <a:buFont typeface="+mj-lt"/>
              <a:buAutoNum type="arabicPeriod"/>
            </a:pPr>
            <a:r>
              <a:rPr lang="en-US" sz="2200" b="1" i="0">
                <a:solidFill>
                  <a:srgbClr val="A65B3A"/>
                </a:solidFill>
                <a:effectLst/>
                <a:latin typeface="Sitka Banner Semibold" pitchFamily="2" charset="0"/>
              </a:rPr>
              <a:t>Cognitive Skills</a:t>
            </a:r>
            <a:r>
              <a:rPr lang="en-US" sz="2200" b="1" i="0">
                <a:effectLst/>
                <a:latin typeface="Sitka Banner Semibold" pitchFamily="2" charset="0"/>
              </a:rPr>
              <a:t>:</a:t>
            </a:r>
            <a:r>
              <a:rPr lang="en-US" sz="2200" b="0" i="0">
                <a:effectLst/>
                <a:latin typeface="Sitka Banner Semibold" pitchFamily="2" charset="0"/>
              </a:rPr>
              <a:t> Playing 2048 involves strategic thinking, planning, and decision-making. It can help improve cognitive skills such as problem-solving, spatial reasoning, and pattern recognition.</a:t>
            </a:r>
          </a:p>
          <a:p>
            <a:pPr algn="l">
              <a:buFont typeface="+mj-lt"/>
              <a:buAutoNum type="arabicPeriod"/>
            </a:pPr>
            <a:r>
              <a:rPr lang="en-US" sz="2200" b="1" i="0">
                <a:solidFill>
                  <a:srgbClr val="A65B3A"/>
                </a:solidFill>
                <a:effectLst/>
                <a:latin typeface="Sitka Banner Semibold" pitchFamily="2" charset="0"/>
              </a:rPr>
              <a:t>Relaxation</a:t>
            </a:r>
            <a:r>
              <a:rPr lang="en-US" sz="2200" b="1" i="0">
                <a:effectLst/>
                <a:latin typeface="Sitka Banner Semibold" pitchFamily="2" charset="0"/>
              </a:rPr>
              <a:t>:</a:t>
            </a:r>
            <a:r>
              <a:rPr lang="en-US" sz="2200" b="0" i="0">
                <a:effectLst/>
                <a:latin typeface="Sitka Banner Semibold" pitchFamily="2" charset="0"/>
              </a:rPr>
              <a:t> The game's simple design and mechanics make it suitable for relaxation and stress relief. It offers a casual gaming experience that can be enjoyed during short breaks.</a:t>
            </a:r>
          </a:p>
          <a:p>
            <a:pPr algn="l">
              <a:buFont typeface="+mj-lt"/>
              <a:buAutoNum type="arabicPeriod"/>
            </a:pPr>
            <a:r>
              <a:rPr lang="en-US" sz="2200" b="1" i="0">
                <a:solidFill>
                  <a:srgbClr val="A65B3A"/>
                </a:solidFill>
                <a:effectLst/>
                <a:latin typeface="Sitka Banner Semibold" pitchFamily="2" charset="0"/>
              </a:rPr>
              <a:t>Mobile Gaming</a:t>
            </a:r>
            <a:r>
              <a:rPr lang="en-US" sz="2200" b="1" i="0">
                <a:effectLst/>
                <a:latin typeface="Sitka Banner Semibold" pitchFamily="2" charset="0"/>
              </a:rPr>
              <a:t>:</a:t>
            </a:r>
            <a:r>
              <a:rPr lang="en-US" sz="2200" b="0" i="0">
                <a:effectLst/>
                <a:latin typeface="Sitka Banner Semibold" pitchFamily="2" charset="0"/>
              </a:rPr>
              <a:t> The 2048 game gained popularity as a mobile app, making it accessible to a wide audience. Its simple yet engaging gameplay makes it suitable for quick gaming sessions on smartphones and tablets.</a:t>
            </a:r>
          </a:p>
          <a:p>
            <a:pPr algn="l">
              <a:buFont typeface="+mj-lt"/>
              <a:buAutoNum type="arabicPeriod"/>
            </a:pPr>
            <a:r>
              <a:rPr lang="en-US" sz="2200" b="1" i="0">
                <a:solidFill>
                  <a:srgbClr val="A65B3A"/>
                </a:solidFill>
                <a:effectLst/>
                <a:latin typeface="Sitka Banner Semibold" pitchFamily="2" charset="0"/>
              </a:rPr>
              <a:t>Educational Value</a:t>
            </a:r>
            <a:r>
              <a:rPr lang="en-US" sz="2200" b="1" i="0">
                <a:effectLst/>
                <a:latin typeface="Sitka Banner Semibold" pitchFamily="2" charset="0"/>
              </a:rPr>
              <a:t>:</a:t>
            </a:r>
            <a:r>
              <a:rPr lang="en-US" sz="2200" b="0" i="0">
                <a:effectLst/>
                <a:latin typeface="Sitka Banner Semibold" pitchFamily="2" charset="0"/>
              </a:rPr>
              <a:t> While primarily an entertainment game, some educators and parents may use games like 2048 to promote logical thinking and numerical skills in a playful manner. It can be a fun way for individuals to enhance their math-related abilities.</a:t>
            </a:r>
          </a:p>
          <a:p>
            <a:pPr algn="l">
              <a:buFont typeface="+mj-lt"/>
              <a:buAutoNum type="arabicPeriod"/>
            </a:pPr>
            <a:r>
              <a:rPr lang="en-US" sz="2200" i="0">
                <a:solidFill>
                  <a:srgbClr val="A65B3A"/>
                </a:solidFill>
                <a:effectLst/>
                <a:latin typeface="Sitka Banner Semibold" pitchFamily="2" charset="0"/>
              </a:rPr>
              <a:t>Open Source and </a:t>
            </a:r>
            <a:r>
              <a:rPr lang="en-US" sz="2200" b="1" i="0">
                <a:solidFill>
                  <a:srgbClr val="A65B3A"/>
                </a:solidFill>
                <a:effectLst/>
                <a:latin typeface="Sitka Banner Semibold" pitchFamily="2" charset="0"/>
              </a:rPr>
              <a:t>Variations</a:t>
            </a:r>
            <a:r>
              <a:rPr lang="en-US" sz="2200" i="0">
                <a:solidFill>
                  <a:srgbClr val="A65B3A"/>
                </a:solidFill>
                <a:effectLst/>
                <a:latin typeface="Sitka Banner Semibold" pitchFamily="2" charset="0"/>
              </a:rPr>
              <a:t>: </a:t>
            </a:r>
            <a:r>
              <a:rPr lang="en-US" sz="2200" b="0" i="0">
                <a:effectLst/>
                <a:latin typeface="Sitka Banner Semibold" pitchFamily="2" charset="0"/>
              </a:rPr>
              <a:t>The game's source code is often open-source, allowing developers to create variations or incorporate the game's mechanics into other projects. This has led to numerous versions and adaptations of the original 2048 game.</a:t>
            </a:r>
          </a:p>
        </p:txBody>
      </p:sp>
    </p:spTree>
    <p:extLst>
      <p:ext uri="{BB962C8B-B14F-4D97-AF65-F5344CB8AC3E}">
        <p14:creationId xmlns:p14="http://schemas.microsoft.com/office/powerpoint/2010/main" val="193581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47D8E2-51E2-A746-1CD2-DED2B5F6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449828-51ED-37E4-AF63-AC2CC4BF782A}"/>
              </a:ext>
            </a:extLst>
          </p:cNvPr>
          <p:cNvSpPr txBox="1"/>
          <p:nvPr/>
        </p:nvSpPr>
        <p:spPr>
          <a:xfrm>
            <a:off x="1534160" y="24765"/>
            <a:ext cx="912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</a:rPr>
              <a:t>Technologies Used and Platform</a:t>
            </a:r>
            <a:endParaRPr lang="en-IN" sz="4400" b="1">
              <a:solidFill>
                <a:schemeClr val="accent5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43A96F-ADEB-1E4C-97BA-D4F7AC23F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944880"/>
            <a:ext cx="2971800" cy="2733675"/>
          </a:xfrm>
          <a:prstGeom prst="ellipse">
            <a:avLst/>
          </a:prstGeom>
          <a:ln w="63500" cap="rnd">
            <a:solidFill>
              <a:schemeClr val="accent4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F71DF4-30FA-6496-A348-D0DA09AC9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670" y="1033601"/>
            <a:ext cx="3102610" cy="2733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CC2983-7069-A72A-492C-D313DA34B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680" y="944880"/>
            <a:ext cx="3543300" cy="2822396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1250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EACDA2-5075-E31B-2F59-4E6C947C4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3848645"/>
            <a:ext cx="3672839" cy="27336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00B050"/>
            </a:solidFill>
            <a:miter lim="800000"/>
          </a:ln>
          <a:effectLst>
            <a:glow rad="139700">
              <a:schemeClr val="accent1">
                <a:satMod val="175000"/>
                <a:alpha val="40000"/>
              </a:schemeClr>
            </a:glow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B131F0-D985-3783-205A-225C336654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3999" y="3848645"/>
            <a:ext cx="3794762" cy="2756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2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</p:pic>
    </p:spTree>
    <p:extLst>
      <p:ext uri="{BB962C8B-B14F-4D97-AF65-F5344CB8AC3E}">
        <p14:creationId xmlns:p14="http://schemas.microsoft.com/office/powerpoint/2010/main" val="3961095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AB30-1B54-12BB-5655-944612D2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372" y="2893060"/>
            <a:ext cx="2852928" cy="1071880"/>
          </a:xfrm>
        </p:spPr>
        <p:txBody>
          <a:bodyPr/>
          <a:lstStyle/>
          <a:p>
            <a:r>
              <a:rPr lang="en-US"/>
              <a:t>1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61077C-47E4-BA01-E093-8F028BD89A4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3250" y="632460"/>
            <a:ext cx="5085080" cy="54263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8DFEA5-5D8F-AA5B-E182-3FB3F238A28B}"/>
              </a:ext>
            </a:extLst>
          </p:cNvPr>
          <p:cNvSpPr txBox="1"/>
          <p:nvPr/>
        </p:nvSpPr>
        <p:spPr>
          <a:xfrm>
            <a:off x="7192645" y="402029"/>
            <a:ext cx="4131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00B050"/>
                </a:solidFill>
                <a:latin typeface="Arial Rounded MT Bold" panose="020F0704030504030204" pitchFamily="34" charset="0"/>
              </a:rPr>
              <a:t>Reviews and Downloads</a:t>
            </a:r>
            <a:endParaRPr lang="en-IN" sz="2400" b="1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C0ECB0-DA84-E253-08DD-0BDDC841A89B}"/>
              </a:ext>
            </a:extLst>
          </p:cNvPr>
          <p:cNvSpPr txBox="1"/>
          <p:nvPr/>
        </p:nvSpPr>
        <p:spPr>
          <a:xfrm>
            <a:off x="6873240" y="911954"/>
            <a:ext cx="4196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>
                <a:latin typeface="Arial Rounded MT Bold" panose="020F0704030504030204" pitchFamily="34" charset="0"/>
              </a:rPr>
              <a:t>100+</a:t>
            </a:r>
            <a:r>
              <a:rPr lang="en-US">
                <a:latin typeface="Algerian" panose="04020705040A02060702" pitchFamily="82" charset="0"/>
              </a:rPr>
              <a:t>Downloads</a:t>
            </a:r>
            <a:endParaRPr lang="en-IN">
              <a:latin typeface="Algerian" panose="04020705040A02060702" pitchFamily="8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C6A411-A279-38D7-F73F-EB5407EAB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200" y="2184400"/>
            <a:ext cx="4588702" cy="4292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2420865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E564-4283-8AE2-ADD2-7B3FFCFA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956" y="2880276"/>
            <a:ext cx="8705088" cy="1559645"/>
          </a:xfrm>
        </p:spPr>
        <p:txBody>
          <a:bodyPr/>
          <a:lstStyle/>
          <a:p>
            <a:r>
              <a:rPr lang="en-US" sz="4400" b="1"/>
              <a:t>Ensure to Keep Undo In the Game To Get Back To Previous Puzzle</a:t>
            </a:r>
            <a:endParaRPr lang="en-US" sz="4400" b="1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47ED29-D9DA-9DC6-8B43-80EC2A2E5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FA000-38C2-F344-E543-424833904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2094" y="2027766"/>
            <a:ext cx="8705089" cy="852509"/>
          </a:xfrm>
        </p:spPr>
        <p:txBody>
          <a:bodyPr>
            <a:normAutofit/>
          </a:bodyPr>
          <a:lstStyle/>
          <a:p>
            <a:r>
              <a:rPr lang="en-US" sz="4800" b="1">
                <a:solidFill>
                  <a:schemeClr val="accent4">
                    <a:lumMod val="50000"/>
                  </a:schemeClr>
                </a:solidFill>
                <a:latin typeface="Baskerville Old Face (Headings)"/>
              </a:rPr>
              <a:t>Future Updates</a:t>
            </a:r>
            <a:endParaRPr lang="en-US" sz="4800" b="1" dirty="0">
              <a:solidFill>
                <a:schemeClr val="accent4">
                  <a:lumMod val="50000"/>
                </a:schemeClr>
              </a:solidFill>
              <a:latin typeface="Baskerville Old Face (Headings)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634FAD-36DD-9FB0-7030-266A29178C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3980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en-US" sz="4800" b="1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D3873FA-B92F-57BC-1F25-A9DAD9363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1040" y="1818640"/>
            <a:ext cx="4612640" cy="43179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B181BA-DB30-A12A-D6A8-EDBCB042EE7A}"/>
              </a:ext>
            </a:extLst>
          </p:cNvPr>
          <p:cNvSpPr txBox="1"/>
          <p:nvPr/>
        </p:nvSpPr>
        <p:spPr>
          <a:xfrm>
            <a:off x="6858000" y="624840"/>
            <a:ext cx="449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0070C0"/>
                </a:solidFill>
                <a:latin typeface="Arial Rounded MT Bold" panose="020F0704030504030204" pitchFamily="34" charset="0"/>
              </a:rPr>
              <a:t>Fusion Grid 2048</a:t>
            </a:r>
            <a:endParaRPr lang="en-IN" sz="3600" b="1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2BA7C56-A429-C095-47AE-9A390B586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" y="2161539"/>
            <a:ext cx="3840480" cy="363220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{73F77458-2837-495F-9FB7-4FB987B56AD0}tf56410444_win32</Template>
  <TotalTime>207</TotalTime>
  <Words>495</Words>
  <Application>Microsoft Office PowerPoint</Application>
  <PresentationFormat>Widescreen</PresentationFormat>
  <Paragraphs>27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Algerian</vt:lpstr>
      <vt:lpstr>Arial</vt:lpstr>
      <vt:lpstr>Arial Rounded MT Bold</vt:lpstr>
      <vt:lpstr>Bahnschrift Condensed</vt:lpstr>
      <vt:lpstr>Baskerville</vt:lpstr>
      <vt:lpstr>Baskerville Old Face</vt:lpstr>
      <vt:lpstr>Baskerville Old Face (Headings)</vt:lpstr>
      <vt:lpstr>Calibri</vt:lpstr>
      <vt:lpstr>Gill Sans Light</vt:lpstr>
      <vt:lpstr>Gill Sans Nova</vt:lpstr>
      <vt:lpstr>Gill Sans Nova Light</vt:lpstr>
      <vt:lpstr>Sitka Banner Semibold</vt:lpstr>
      <vt:lpstr>Office Theme</vt:lpstr>
      <vt:lpstr>Fusion Grid</vt:lpstr>
      <vt:lpstr>About this App</vt:lpstr>
      <vt:lpstr>PowerPoint Presentation</vt:lpstr>
      <vt:lpstr>PowerPoint Presentation</vt:lpstr>
      <vt:lpstr>PowerPoint Presentation</vt:lpstr>
      <vt:lpstr>1</vt:lpstr>
      <vt:lpstr>Ensure to Keep Undo In the Game To Get Back To Previous Puzzle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Fusion Grid 2048</dc:title>
  <dc:creator>GANJI NAVEEN</dc:creator>
  <cp:lastModifiedBy>GANJI NAVEEN</cp:lastModifiedBy>
  <cp:revision>3</cp:revision>
  <dcterms:created xsi:type="dcterms:W3CDTF">2024-01-13T09:00:06Z</dcterms:created>
  <dcterms:modified xsi:type="dcterms:W3CDTF">2024-01-13T12:27:13Z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