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1" r:id="rId1"/>
  </p:sldMasterIdLst>
  <p:sldIdLst>
    <p:sldId id="256" r:id="rId2"/>
    <p:sldId id="257" r:id="rId3"/>
    <p:sldId id="258" r:id="rId4"/>
    <p:sldId id="259" r:id="rId5"/>
    <p:sldId id="260" r:id="rId6"/>
    <p:sldId id="261" r:id="rId7"/>
    <p:sldId id="262" r:id="rId8"/>
    <p:sldId id="266" r:id="rId9"/>
    <p:sldId id="264" r:id="rId10"/>
    <p:sldId id="263" r:id="rId11"/>
    <p:sldId id="268" r:id="rId12"/>
    <p:sldId id="267"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1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D4E312-795E-4381-8933-50CCCD660F37}"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BFB9CB-9A5F-4ACB-819D-FF3806267BC8}" type="slidenum">
              <a:rPr lang="en-IN" smtClean="0"/>
              <a:t>‹#›</a:t>
            </a:fld>
            <a:endParaRPr lang="en-IN"/>
          </a:p>
        </p:txBody>
      </p:sp>
    </p:spTree>
    <p:extLst>
      <p:ext uri="{BB962C8B-B14F-4D97-AF65-F5344CB8AC3E}">
        <p14:creationId xmlns:p14="http://schemas.microsoft.com/office/powerpoint/2010/main" val="1325766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D4E312-795E-4381-8933-50CCCD660F37}"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BFB9CB-9A5F-4ACB-819D-FF3806267BC8}" type="slidenum">
              <a:rPr lang="en-IN" smtClean="0"/>
              <a:t>‹#›</a:t>
            </a:fld>
            <a:endParaRPr lang="en-IN"/>
          </a:p>
        </p:txBody>
      </p:sp>
    </p:spTree>
    <p:extLst>
      <p:ext uri="{BB962C8B-B14F-4D97-AF65-F5344CB8AC3E}">
        <p14:creationId xmlns:p14="http://schemas.microsoft.com/office/powerpoint/2010/main" val="2212275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AD4E312-795E-4381-8933-50CCCD660F37}"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BFB9CB-9A5F-4ACB-819D-FF3806267BC8}" type="slidenum">
              <a:rPr lang="en-IN" smtClean="0"/>
              <a:t>‹#›</a:t>
            </a:fld>
            <a:endParaRPr lang="en-IN"/>
          </a:p>
        </p:txBody>
      </p:sp>
    </p:spTree>
    <p:extLst>
      <p:ext uri="{BB962C8B-B14F-4D97-AF65-F5344CB8AC3E}">
        <p14:creationId xmlns:p14="http://schemas.microsoft.com/office/powerpoint/2010/main" val="1285434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AD4E312-795E-4381-8933-50CCCD660F37}"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BFB9CB-9A5F-4ACB-819D-FF3806267BC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309582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D4E312-795E-4381-8933-50CCCD660F37}"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BFB9CB-9A5F-4ACB-819D-FF3806267BC8}" type="slidenum">
              <a:rPr lang="en-IN" smtClean="0"/>
              <a:t>‹#›</a:t>
            </a:fld>
            <a:endParaRPr lang="en-IN"/>
          </a:p>
        </p:txBody>
      </p:sp>
    </p:spTree>
    <p:extLst>
      <p:ext uri="{BB962C8B-B14F-4D97-AF65-F5344CB8AC3E}">
        <p14:creationId xmlns:p14="http://schemas.microsoft.com/office/powerpoint/2010/main" val="4225805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D4E312-795E-4381-8933-50CCCD660F37}" type="datetimeFigureOut">
              <a:rPr lang="en-IN" smtClean="0"/>
              <a:t>21-03-2024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BFB9CB-9A5F-4ACB-819D-FF3806267BC8}" type="slidenum">
              <a:rPr lang="en-IN" smtClean="0"/>
              <a:t>‹#›</a:t>
            </a:fld>
            <a:endParaRPr lang="en-IN"/>
          </a:p>
        </p:txBody>
      </p:sp>
    </p:spTree>
    <p:extLst>
      <p:ext uri="{BB962C8B-B14F-4D97-AF65-F5344CB8AC3E}">
        <p14:creationId xmlns:p14="http://schemas.microsoft.com/office/powerpoint/2010/main" val="3720187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D4E312-795E-4381-8933-50CCCD660F37}" type="datetimeFigureOut">
              <a:rPr lang="en-IN" smtClean="0"/>
              <a:t>21-03-2024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BFB9CB-9A5F-4ACB-819D-FF3806267BC8}" type="slidenum">
              <a:rPr lang="en-IN" smtClean="0"/>
              <a:t>‹#›</a:t>
            </a:fld>
            <a:endParaRPr lang="en-IN"/>
          </a:p>
        </p:txBody>
      </p:sp>
    </p:spTree>
    <p:extLst>
      <p:ext uri="{BB962C8B-B14F-4D97-AF65-F5344CB8AC3E}">
        <p14:creationId xmlns:p14="http://schemas.microsoft.com/office/powerpoint/2010/main" val="548786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D4E312-795E-4381-8933-50CCCD660F37}"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BFB9CB-9A5F-4ACB-819D-FF3806267BC8}" type="slidenum">
              <a:rPr lang="en-IN" smtClean="0"/>
              <a:t>‹#›</a:t>
            </a:fld>
            <a:endParaRPr lang="en-IN"/>
          </a:p>
        </p:txBody>
      </p:sp>
    </p:spTree>
    <p:extLst>
      <p:ext uri="{BB962C8B-B14F-4D97-AF65-F5344CB8AC3E}">
        <p14:creationId xmlns:p14="http://schemas.microsoft.com/office/powerpoint/2010/main" val="20011635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D4E312-795E-4381-8933-50CCCD660F37}"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BFB9CB-9A5F-4ACB-819D-FF3806267BC8}" type="slidenum">
              <a:rPr lang="en-IN" smtClean="0"/>
              <a:t>‹#›</a:t>
            </a:fld>
            <a:endParaRPr lang="en-IN"/>
          </a:p>
        </p:txBody>
      </p:sp>
    </p:spTree>
    <p:extLst>
      <p:ext uri="{BB962C8B-B14F-4D97-AF65-F5344CB8AC3E}">
        <p14:creationId xmlns:p14="http://schemas.microsoft.com/office/powerpoint/2010/main" val="2015627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D4E312-795E-4381-8933-50CCCD660F37}"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BFB9CB-9A5F-4ACB-819D-FF3806267BC8}" type="slidenum">
              <a:rPr lang="en-IN" smtClean="0"/>
              <a:t>‹#›</a:t>
            </a:fld>
            <a:endParaRPr lang="en-IN"/>
          </a:p>
        </p:txBody>
      </p:sp>
    </p:spTree>
    <p:extLst>
      <p:ext uri="{BB962C8B-B14F-4D97-AF65-F5344CB8AC3E}">
        <p14:creationId xmlns:p14="http://schemas.microsoft.com/office/powerpoint/2010/main" val="4234152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D4E312-795E-4381-8933-50CCCD660F37}"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BFB9CB-9A5F-4ACB-819D-FF3806267BC8}" type="slidenum">
              <a:rPr lang="en-IN" smtClean="0"/>
              <a:t>‹#›</a:t>
            </a:fld>
            <a:endParaRPr lang="en-IN"/>
          </a:p>
        </p:txBody>
      </p:sp>
    </p:spTree>
    <p:extLst>
      <p:ext uri="{BB962C8B-B14F-4D97-AF65-F5344CB8AC3E}">
        <p14:creationId xmlns:p14="http://schemas.microsoft.com/office/powerpoint/2010/main" val="2621763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D4E312-795E-4381-8933-50CCCD660F37}"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BFB9CB-9A5F-4ACB-819D-FF3806267BC8}" type="slidenum">
              <a:rPr lang="en-IN" smtClean="0"/>
              <a:t>‹#›</a:t>
            </a:fld>
            <a:endParaRPr lang="en-IN"/>
          </a:p>
        </p:txBody>
      </p:sp>
    </p:spTree>
    <p:extLst>
      <p:ext uri="{BB962C8B-B14F-4D97-AF65-F5344CB8AC3E}">
        <p14:creationId xmlns:p14="http://schemas.microsoft.com/office/powerpoint/2010/main" val="929451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D4E312-795E-4381-8933-50CCCD660F37}" type="datetimeFigureOut">
              <a:rPr lang="en-IN" smtClean="0"/>
              <a:t>21-03-2024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BFB9CB-9A5F-4ACB-819D-FF3806267BC8}" type="slidenum">
              <a:rPr lang="en-IN" smtClean="0"/>
              <a:t>‹#›</a:t>
            </a:fld>
            <a:endParaRPr lang="en-IN"/>
          </a:p>
        </p:txBody>
      </p:sp>
    </p:spTree>
    <p:extLst>
      <p:ext uri="{BB962C8B-B14F-4D97-AF65-F5344CB8AC3E}">
        <p14:creationId xmlns:p14="http://schemas.microsoft.com/office/powerpoint/2010/main" val="1921931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AD4E312-795E-4381-8933-50CCCD660F37}" type="datetimeFigureOut">
              <a:rPr lang="en-IN" smtClean="0"/>
              <a:t>21-03-2024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FBFB9CB-9A5F-4ACB-819D-FF3806267BC8}" type="slidenum">
              <a:rPr lang="en-IN" smtClean="0"/>
              <a:t>‹#›</a:t>
            </a:fld>
            <a:endParaRPr lang="en-IN"/>
          </a:p>
        </p:txBody>
      </p:sp>
    </p:spTree>
    <p:extLst>
      <p:ext uri="{BB962C8B-B14F-4D97-AF65-F5344CB8AC3E}">
        <p14:creationId xmlns:p14="http://schemas.microsoft.com/office/powerpoint/2010/main" val="3786145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AD4E312-795E-4381-8933-50CCCD660F37}" type="datetimeFigureOut">
              <a:rPr lang="en-IN" smtClean="0"/>
              <a:t>21-03-2024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FBFB9CB-9A5F-4ACB-819D-FF3806267BC8}" type="slidenum">
              <a:rPr lang="en-IN" smtClean="0"/>
              <a:t>‹#›</a:t>
            </a:fld>
            <a:endParaRPr lang="en-IN"/>
          </a:p>
        </p:txBody>
      </p:sp>
    </p:spTree>
    <p:extLst>
      <p:ext uri="{BB962C8B-B14F-4D97-AF65-F5344CB8AC3E}">
        <p14:creationId xmlns:p14="http://schemas.microsoft.com/office/powerpoint/2010/main" val="227390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AD4E312-795E-4381-8933-50CCCD660F37}" type="datetimeFigureOut">
              <a:rPr lang="en-IN" smtClean="0"/>
              <a:t>21-03-2024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FBFB9CB-9A5F-4ACB-819D-FF3806267BC8}" type="slidenum">
              <a:rPr lang="en-IN" smtClean="0"/>
              <a:t>‹#›</a:t>
            </a:fld>
            <a:endParaRPr lang="en-IN"/>
          </a:p>
        </p:txBody>
      </p:sp>
    </p:spTree>
    <p:extLst>
      <p:ext uri="{BB962C8B-B14F-4D97-AF65-F5344CB8AC3E}">
        <p14:creationId xmlns:p14="http://schemas.microsoft.com/office/powerpoint/2010/main" val="2775725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D4E312-795E-4381-8933-50CCCD660F37}"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BFB9CB-9A5F-4ACB-819D-FF3806267BC8}" type="slidenum">
              <a:rPr lang="en-IN" smtClean="0"/>
              <a:t>‹#›</a:t>
            </a:fld>
            <a:endParaRPr lang="en-IN"/>
          </a:p>
        </p:txBody>
      </p:sp>
    </p:spTree>
    <p:extLst>
      <p:ext uri="{BB962C8B-B14F-4D97-AF65-F5344CB8AC3E}">
        <p14:creationId xmlns:p14="http://schemas.microsoft.com/office/powerpoint/2010/main" val="12327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AD4E312-795E-4381-8933-50CCCD660F37}" type="datetimeFigureOut">
              <a:rPr lang="en-IN" smtClean="0"/>
              <a:t>21-03-2024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FBFB9CB-9A5F-4ACB-819D-FF3806267BC8}" type="slidenum">
              <a:rPr lang="en-IN" smtClean="0"/>
              <a:t>‹#›</a:t>
            </a:fld>
            <a:endParaRPr lang="en-IN"/>
          </a:p>
        </p:txBody>
      </p:sp>
    </p:spTree>
    <p:extLst>
      <p:ext uri="{BB962C8B-B14F-4D97-AF65-F5344CB8AC3E}">
        <p14:creationId xmlns:p14="http://schemas.microsoft.com/office/powerpoint/2010/main" val="374757836"/>
      </p:ext>
    </p:extLst>
  </p:cSld>
  <p:clrMap bg1="dk1" tx1="lt1" bg2="dk2" tx2="lt2" accent1="accent1" accent2="accent2" accent3="accent3" accent4="accent4" accent5="accent5" accent6="accent6" hlink="hlink" folHlink="folHlink"/>
  <p:sldLayoutIdLst>
    <p:sldLayoutId id="2147484022" r:id="rId1"/>
    <p:sldLayoutId id="2147484023"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 id="2147484032" r:id="rId11"/>
    <p:sldLayoutId id="2147484033" r:id="rId12"/>
    <p:sldLayoutId id="2147484034" r:id="rId13"/>
    <p:sldLayoutId id="2147484035" r:id="rId14"/>
    <p:sldLayoutId id="2147484036" r:id="rId15"/>
    <p:sldLayoutId id="2147484037" r:id="rId16"/>
    <p:sldLayoutId id="214748403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F6296-9A50-EF53-386F-0AC1F8EDBD95}"/>
              </a:ext>
            </a:extLst>
          </p:cNvPr>
          <p:cNvSpPr>
            <a:spLocks noGrp="1"/>
          </p:cNvSpPr>
          <p:nvPr>
            <p:ph type="ctrTitle"/>
          </p:nvPr>
        </p:nvSpPr>
        <p:spPr>
          <a:xfrm>
            <a:off x="-124015" y="51269"/>
            <a:ext cx="11585359" cy="856251"/>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LIFE EXPECTANCY PREDICTION</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2B71EDB-1C97-D090-AF21-1F6BD746E642}"/>
              </a:ext>
            </a:extLst>
          </p:cNvPr>
          <p:cNvSpPr>
            <a:spLocks noGrp="1"/>
          </p:cNvSpPr>
          <p:nvPr>
            <p:ph type="subTitle" idx="1"/>
          </p:nvPr>
        </p:nvSpPr>
        <p:spPr>
          <a:xfrm>
            <a:off x="-508987" y="2311365"/>
            <a:ext cx="12180162" cy="4057096"/>
          </a:xfrm>
        </p:spPr>
        <p:txBody>
          <a:bodyPr>
            <a:normAutofit fontScale="25000" lnSpcReduction="20000"/>
          </a:bodyPr>
          <a:lstStyle/>
          <a:p>
            <a:pPr algn="ctr"/>
            <a:r>
              <a:rPr lang="en-US" sz="8000" b="1" dirty="0">
                <a:solidFill>
                  <a:schemeClr val="tx1"/>
                </a:solidFill>
                <a:latin typeface="Times New Roman" panose="02020603050405020304" pitchFamily="18" charset="0"/>
                <a:cs typeface="Times New Roman" panose="02020603050405020304" pitchFamily="18" charset="0"/>
              </a:rPr>
              <a:t>Presented By Batch:2</a:t>
            </a:r>
          </a:p>
          <a:p>
            <a:pPr algn="ctr"/>
            <a:r>
              <a:rPr lang="en-US" sz="7200" dirty="0">
                <a:solidFill>
                  <a:schemeClr val="tx1"/>
                </a:solidFill>
                <a:latin typeface="Times New Roman" panose="02020603050405020304" pitchFamily="18" charset="0"/>
                <a:cs typeface="Times New Roman" panose="02020603050405020304" pitchFamily="18" charset="0"/>
              </a:rPr>
              <a:t>1. G. </a:t>
            </a:r>
            <a:r>
              <a:rPr lang="en-US" sz="7200" dirty="0" err="1">
                <a:solidFill>
                  <a:schemeClr val="tx1"/>
                </a:solidFill>
                <a:latin typeface="Times New Roman" panose="02020603050405020304" pitchFamily="18" charset="0"/>
                <a:cs typeface="Times New Roman" panose="02020603050405020304" pitchFamily="18" charset="0"/>
              </a:rPr>
              <a:t>SnehaLatha</a:t>
            </a:r>
            <a:r>
              <a:rPr lang="en-US" sz="7200" dirty="0">
                <a:solidFill>
                  <a:schemeClr val="tx1"/>
                </a:solidFill>
                <a:latin typeface="Times New Roman" panose="02020603050405020304" pitchFamily="18" charset="0"/>
                <a:cs typeface="Times New Roman" panose="02020603050405020304" pitchFamily="18" charset="0"/>
              </a:rPr>
              <a:t>(21481A0571)        			 2. J. Keerthi </a:t>
            </a:r>
            <a:r>
              <a:rPr lang="en-US" sz="7200" dirty="0" err="1">
                <a:solidFill>
                  <a:schemeClr val="tx1"/>
                </a:solidFill>
                <a:latin typeface="Times New Roman" panose="02020603050405020304" pitchFamily="18" charset="0"/>
                <a:cs typeface="Times New Roman" panose="02020603050405020304" pitchFamily="18" charset="0"/>
              </a:rPr>
              <a:t>Lahari</a:t>
            </a:r>
            <a:r>
              <a:rPr lang="en-US" sz="7200" dirty="0">
                <a:solidFill>
                  <a:schemeClr val="tx1"/>
                </a:solidFill>
                <a:latin typeface="Times New Roman" panose="02020603050405020304" pitchFamily="18" charset="0"/>
                <a:cs typeface="Times New Roman" panose="02020603050405020304" pitchFamily="18" charset="0"/>
              </a:rPr>
              <a:t>(21481A0584)</a:t>
            </a:r>
          </a:p>
          <a:p>
            <a:pPr algn="ctr"/>
            <a:r>
              <a:rPr lang="en-US" sz="7200" dirty="0">
                <a:solidFill>
                  <a:schemeClr val="tx1"/>
                </a:solidFill>
                <a:latin typeface="Times New Roman" panose="02020603050405020304" pitchFamily="18" charset="0"/>
                <a:cs typeface="Times New Roman" panose="02020603050405020304" pitchFamily="18" charset="0"/>
              </a:rPr>
              <a:t>3. G. </a:t>
            </a:r>
            <a:r>
              <a:rPr lang="en-US" sz="7200" dirty="0" err="1">
                <a:solidFill>
                  <a:schemeClr val="tx1"/>
                </a:solidFill>
                <a:latin typeface="Times New Roman" panose="02020603050405020304" pitchFamily="18" charset="0"/>
                <a:cs typeface="Times New Roman" panose="02020603050405020304" pitchFamily="18" charset="0"/>
              </a:rPr>
              <a:t>Thanmai</a:t>
            </a:r>
            <a:r>
              <a:rPr lang="en-US" sz="7200" dirty="0">
                <a:solidFill>
                  <a:schemeClr val="tx1"/>
                </a:solidFill>
                <a:latin typeface="Times New Roman" panose="02020603050405020304" pitchFamily="18" charset="0"/>
                <a:cs typeface="Times New Roman" panose="02020603050405020304" pitchFamily="18" charset="0"/>
              </a:rPr>
              <a:t> Teja(21481A0570)                           4. K. </a:t>
            </a:r>
            <a:r>
              <a:rPr lang="en-US" sz="7200" dirty="0" err="1">
                <a:solidFill>
                  <a:schemeClr val="tx1"/>
                </a:solidFill>
                <a:latin typeface="Times New Roman" panose="02020603050405020304" pitchFamily="18" charset="0"/>
                <a:cs typeface="Times New Roman" panose="02020603050405020304" pitchFamily="18" charset="0"/>
              </a:rPr>
              <a:t>Yashwanth</a:t>
            </a:r>
            <a:r>
              <a:rPr lang="en-US" sz="7200" dirty="0">
                <a:solidFill>
                  <a:schemeClr val="tx1"/>
                </a:solidFill>
                <a:latin typeface="Times New Roman" panose="02020603050405020304" pitchFamily="18" charset="0"/>
                <a:cs typeface="Times New Roman" panose="02020603050405020304" pitchFamily="18" charset="0"/>
              </a:rPr>
              <a:t>(21481A0596) </a:t>
            </a:r>
            <a:r>
              <a:rPr lang="en-US" sz="9600" dirty="0">
                <a:solidFill>
                  <a:schemeClr val="tx1"/>
                </a:solidFill>
                <a:latin typeface="Times New Roman" panose="02020603050405020304" pitchFamily="18" charset="0"/>
                <a:cs typeface="Times New Roman" panose="02020603050405020304" pitchFamily="18" charset="0"/>
              </a:rPr>
              <a:t>	</a:t>
            </a:r>
          </a:p>
          <a:p>
            <a:endParaRPr lang="en-US" sz="9600" dirty="0">
              <a:solidFill>
                <a:schemeClr val="tx1"/>
              </a:solidFill>
              <a:latin typeface="Times New Roman" panose="02020603050405020304" pitchFamily="18" charset="0"/>
              <a:cs typeface="Times New Roman" panose="02020603050405020304" pitchFamily="18" charset="0"/>
            </a:endParaRPr>
          </a:p>
          <a:p>
            <a:pPr algn="ctr"/>
            <a:r>
              <a:rPr lang="en-US" sz="7200" dirty="0">
                <a:solidFill>
                  <a:schemeClr val="tx1"/>
                </a:solidFill>
                <a:latin typeface="Times New Roman" panose="02020603050405020304" pitchFamily="18" charset="0"/>
                <a:cs typeface="Times New Roman" panose="02020603050405020304" pitchFamily="18" charset="0"/>
              </a:rPr>
              <a:t>Under the Guidance of </a:t>
            </a:r>
          </a:p>
          <a:p>
            <a:pPr algn="ctr"/>
            <a:r>
              <a:rPr lang="en-US" sz="7200" b="1" dirty="0" err="1">
                <a:solidFill>
                  <a:schemeClr val="tx1"/>
                </a:solidFill>
                <a:latin typeface="Times New Roman" panose="02020603050405020304" pitchFamily="18" charset="0"/>
                <a:cs typeface="Times New Roman" panose="02020603050405020304" pitchFamily="18" charset="0"/>
              </a:rPr>
              <a:t>Mrs.G.Bharathi</a:t>
            </a:r>
            <a:endParaRPr lang="en-US" sz="7200" b="1" dirty="0">
              <a:solidFill>
                <a:schemeClr val="tx1"/>
              </a:solidFill>
              <a:latin typeface="Times New Roman" panose="02020603050405020304" pitchFamily="18" charset="0"/>
              <a:cs typeface="Times New Roman" panose="02020603050405020304" pitchFamily="18" charset="0"/>
            </a:endParaRPr>
          </a:p>
          <a:p>
            <a:pPr algn="ctr"/>
            <a:r>
              <a:rPr lang="en-US" sz="7200" dirty="0" err="1">
                <a:solidFill>
                  <a:schemeClr val="tx1"/>
                </a:solidFill>
                <a:latin typeface="Times New Roman" panose="02020603050405020304" pitchFamily="18" charset="0"/>
                <a:cs typeface="Times New Roman" panose="02020603050405020304" pitchFamily="18" charset="0"/>
              </a:rPr>
              <a:t>Sr.Scale.Gr.Asst.Professor,Mtech</a:t>
            </a:r>
            <a:r>
              <a:rPr lang="en-US" sz="7200" dirty="0">
                <a:solidFill>
                  <a:schemeClr val="tx1"/>
                </a:solidFill>
                <a:latin typeface="Times New Roman" panose="02020603050405020304" pitchFamily="18" charset="0"/>
                <a:cs typeface="Times New Roman" panose="02020603050405020304" pitchFamily="18" charset="0"/>
              </a:rPr>
              <a:t>,(PHD)</a:t>
            </a:r>
          </a:p>
          <a:p>
            <a:pPr algn="ctr"/>
            <a:endParaRPr lang="en-US" sz="7200" dirty="0">
              <a:solidFill>
                <a:schemeClr val="tx1"/>
              </a:solidFill>
              <a:latin typeface="Times New Roman" panose="02020603050405020304" pitchFamily="18" charset="0"/>
              <a:cs typeface="Times New Roman" panose="02020603050405020304" pitchFamily="18" charset="0"/>
            </a:endParaRPr>
          </a:p>
          <a:p>
            <a:pPr algn="ctr"/>
            <a:r>
              <a:rPr lang="en-US" sz="7200" b="1" dirty="0">
                <a:solidFill>
                  <a:schemeClr val="tx1"/>
                </a:solidFill>
                <a:latin typeface="Times New Roman" panose="02020603050405020304" pitchFamily="18" charset="0"/>
                <a:cs typeface="Times New Roman" panose="02020603050405020304" pitchFamily="18" charset="0"/>
              </a:rPr>
              <a:t>DEPARTMENT OF COMPUTER SCIENCE AND ENGINEERING </a:t>
            </a:r>
          </a:p>
          <a:p>
            <a:pPr algn="ctr"/>
            <a:r>
              <a:rPr lang="en-US" sz="7200" b="1" dirty="0">
                <a:solidFill>
                  <a:schemeClr val="tx1"/>
                </a:solidFill>
                <a:latin typeface="Times New Roman" panose="02020603050405020304" pitchFamily="18" charset="0"/>
                <a:cs typeface="Times New Roman" panose="02020603050405020304" pitchFamily="18" charset="0"/>
              </a:rPr>
              <a:t>SESHADRI RAO GUDLAVALLERU ENGINEERING COLLEGE</a:t>
            </a:r>
          </a:p>
          <a:p>
            <a:pPr algn="ctr"/>
            <a:r>
              <a:rPr lang="en-US" sz="7200" dirty="0">
                <a:solidFill>
                  <a:schemeClr val="tx1"/>
                </a:solidFill>
                <a:latin typeface="Times New Roman" panose="02020603050405020304" pitchFamily="18" charset="0"/>
                <a:cs typeface="Times New Roman" panose="02020603050405020304" pitchFamily="18" charset="0"/>
              </a:rPr>
              <a:t>(An Autonomous Institute with Permanent Affiliation to JNTUK, Kakinada)</a:t>
            </a:r>
          </a:p>
          <a:p>
            <a:pPr algn="ctr"/>
            <a:r>
              <a:rPr lang="en-US" sz="7200" dirty="0">
                <a:solidFill>
                  <a:schemeClr val="tx1"/>
                </a:solidFill>
                <a:latin typeface="Times New Roman" panose="02020603050405020304" pitchFamily="18" charset="0"/>
                <a:cs typeface="Times New Roman" panose="02020603050405020304" pitchFamily="18" charset="0"/>
              </a:rPr>
              <a:t>Seshadri Rao Knowledge Village GUDLAVALLERU – 521356 ANDHRA PRADESH</a:t>
            </a:r>
          </a:p>
          <a:p>
            <a:pPr algn="ctr"/>
            <a:endParaRPr lang="en-US" sz="7200" dirty="0">
              <a:solidFill>
                <a:schemeClr val="tx1"/>
              </a:solidFill>
              <a:latin typeface="Times New Roman" panose="02020603050405020304" pitchFamily="18" charset="0"/>
              <a:cs typeface="Times New Roman" panose="02020603050405020304" pitchFamily="18" charset="0"/>
            </a:endParaRPr>
          </a:p>
          <a:p>
            <a:pPr algn="ctr"/>
            <a:endParaRPr lang="en-US" sz="7200" dirty="0">
              <a:solidFill>
                <a:schemeClr val="tx1"/>
              </a:solidFill>
              <a:latin typeface="Times New Roman" panose="02020603050405020304" pitchFamily="18" charset="0"/>
              <a:cs typeface="Times New Roman" panose="02020603050405020304" pitchFamily="18" charset="0"/>
            </a:endParaRPr>
          </a:p>
          <a:p>
            <a:pPr algn="ctr"/>
            <a:endParaRPr lang="en-US" sz="7200" dirty="0">
              <a:solidFill>
                <a:schemeClr val="tx1"/>
              </a:solidFill>
              <a:latin typeface="Times New Roman" panose="02020603050405020304" pitchFamily="18" charset="0"/>
              <a:cs typeface="Times New Roman" panose="02020603050405020304" pitchFamily="18" charset="0"/>
            </a:endParaRPr>
          </a:p>
          <a:p>
            <a:pPr algn="ctr"/>
            <a:endParaRPr lang="en-US" sz="5600" dirty="0">
              <a:solidFill>
                <a:schemeClr val="tx1"/>
              </a:solidFill>
              <a:latin typeface="Calibri" panose="020F0502020204030204" pitchFamily="34" charset="0"/>
              <a:cs typeface="Calibri" panose="020F0502020204030204" pitchFamily="34" charset="0"/>
            </a:endParaRPr>
          </a:p>
          <a:p>
            <a:pPr algn="ctr"/>
            <a:endParaRPr lang="en-US" sz="5600" dirty="0">
              <a:solidFill>
                <a:schemeClr val="tx1"/>
              </a:solidFill>
              <a:latin typeface="Calibri" panose="020F0502020204030204" pitchFamily="34" charset="0"/>
              <a:cs typeface="Calibri" panose="020F0502020204030204" pitchFamily="34" charset="0"/>
            </a:endParaRPr>
          </a:p>
          <a:p>
            <a:pPr algn="ctr"/>
            <a:endParaRPr lang="en-US" sz="5600" dirty="0">
              <a:solidFill>
                <a:schemeClr val="tx1"/>
              </a:solidFill>
              <a:latin typeface="Calibri" panose="020F0502020204030204" pitchFamily="34" charset="0"/>
              <a:cs typeface="Calibri" panose="020F0502020204030204" pitchFamily="34" charset="0"/>
            </a:endParaRPr>
          </a:p>
          <a:p>
            <a:pPr algn="ctr"/>
            <a:endParaRPr lang="en-US" sz="5600" dirty="0">
              <a:solidFill>
                <a:schemeClr val="tx1"/>
              </a:solidFill>
              <a:latin typeface="Calibri" panose="020F0502020204030204" pitchFamily="34" charset="0"/>
              <a:cs typeface="Calibri" panose="020F0502020204030204" pitchFamily="34" charset="0"/>
            </a:endParaRPr>
          </a:p>
          <a:p>
            <a:pPr algn="ctr"/>
            <a:endParaRPr lang="en-US" sz="5600" dirty="0">
              <a:solidFill>
                <a:schemeClr val="tx1"/>
              </a:solidFill>
              <a:latin typeface="Calibri" panose="020F0502020204030204" pitchFamily="34" charset="0"/>
              <a:cs typeface="Calibri" panose="020F0502020204030204" pitchFamily="34" charset="0"/>
            </a:endParaRPr>
          </a:p>
          <a:p>
            <a:pPr algn="ctr"/>
            <a:endParaRPr lang="en-US" sz="5600" dirty="0">
              <a:solidFill>
                <a:schemeClr val="tx1"/>
              </a:solidFill>
              <a:latin typeface="Calibri" panose="020F0502020204030204" pitchFamily="34" charset="0"/>
              <a:cs typeface="Calibri" panose="020F0502020204030204" pitchFamily="34" charset="0"/>
            </a:endParaRPr>
          </a:p>
          <a:p>
            <a:pPr algn="ctr"/>
            <a:endParaRPr lang="en-US" sz="5600" dirty="0">
              <a:solidFill>
                <a:schemeClr val="tx1"/>
              </a:solidFill>
              <a:latin typeface="Calibri" panose="020F0502020204030204" pitchFamily="34" charset="0"/>
              <a:cs typeface="Calibri" panose="020F0502020204030204" pitchFamily="34" charset="0"/>
            </a:endParaRPr>
          </a:p>
          <a:p>
            <a:pPr algn="ctr"/>
            <a:endParaRPr lang="en-US" sz="4800" dirty="0">
              <a:solidFill>
                <a:schemeClr val="tx1"/>
              </a:solidFill>
            </a:endParaRPr>
          </a:p>
          <a:p>
            <a:pPr algn="ctr"/>
            <a:r>
              <a:rPr lang="en-US" sz="4800" dirty="0">
                <a:solidFill>
                  <a:schemeClr val="tx1"/>
                </a:solidFill>
              </a:rPr>
              <a:t>					</a:t>
            </a:r>
          </a:p>
        </p:txBody>
      </p:sp>
      <p:pic>
        <p:nvPicPr>
          <p:cNvPr id="4" name="Picture 3" descr="Gudlavalleru Engineering College, Andhra Pradesh - Other Courses &amp; Fees 2023">
            <a:extLst>
              <a:ext uri="{FF2B5EF4-FFF2-40B4-BE49-F238E27FC236}">
                <a16:creationId xmlns:a16="http://schemas.microsoft.com/office/drawing/2014/main" id="{DB850B36-6919-B109-0BF7-D437EF2304E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7282" y="953906"/>
            <a:ext cx="1287625" cy="1199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447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C267B-6B02-F0A1-FE36-77B33D3466F5}"/>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A96945D3-E482-BCCE-D89A-0E83B43831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854" y="261256"/>
            <a:ext cx="11140750" cy="6438123"/>
          </a:xfrm>
        </p:spPr>
      </p:pic>
    </p:spTree>
    <p:extLst>
      <p:ext uri="{BB962C8B-B14F-4D97-AF65-F5344CB8AC3E}">
        <p14:creationId xmlns:p14="http://schemas.microsoft.com/office/powerpoint/2010/main" val="4269043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C8AC9-6E72-C8DE-0F32-5F3FD3DEBB0C}"/>
              </a:ext>
            </a:extLst>
          </p:cNvPr>
          <p:cNvSpPr>
            <a:spLocks noGrp="1"/>
          </p:cNvSpPr>
          <p:nvPr>
            <p:ph type="title"/>
          </p:nvPr>
        </p:nvSpPr>
        <p:spPr>
          <a:xfrm>
            <a:off x="179581" y="238114"/>
            <a:ext cx="9404723" cy="1400530"/>
          </a:xfrm>
        </p:spPr>
        <p:txBody>
          <a:bodyPr/>
          <a:lstStyle/>
          <a:p>
            <a:r>
              <a:rPr lang="en-US" sz="3600" b="1" dirty="0">
                <a:latin typeface="Times New Roman" panose="02020603050405020304" pitchFamily="18" charset="0"/>
                <a:cs typeface="Times New Roman" panose="02020603050405020304" pitchFamily="18" charset="0"/>
              </a:rPr>
              <a:t>5.Data Mining Techniques Used:</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5E8947-2C75-60BB-4C80-1CF0E3178437}"/>
              </a:ext>
            </a:extLst>
          </p:cNvPr>
          <p:cNvSpPr>
            <a:spLocks noGrp="1"/>
          </p:cNvSpPr>
          <p:nvPr>
            <p:ph idx="1"/>
          </p:nvPr>
        </p:nvSpPr>
        <p:spPr>
          <a:xfrm>
            <a:off x="637763" y="1026551"/>
            <a:ext cx="8946541" cy="5383580"/>
          </a:xfrm>
        </p:spPr>
        <p:txBody>
          <a:bodyPr>
            <a:normAutofit/>
          </a:bodyPr>
          <a:lstStyle/>
          <a:p>
            <a:pPr>
              <a:buFont typeface="Wingdings" panose="05000000000000000000" pitchFamily="2" charset="2"/>
              <a:buChar char="Ø"/>
            </a:pPr>
            <a:r>
              <a:rPr lang="en-US" sz="2400" b="0" i="0" dirty="0">
                <a:solidFill>
                  <a:srgbClr val="E8EAED"/>
                </a:solidFill>
                <a:effectLst/>
                <a:latin typeface="Times New Roman" panose="02020603050405020304" pitchFamily="18" charset="0"/>
                <a:cs typeface="Times New Roman" panose="02020603050405020304" pitchFamily="18" charset="0"/>
              </a:rPr>
              <a:t>Multiple linear regression refers to </a:t>
            </a:r>
            <a:r>
              <a:rPr lang="en-US" sz="2400" b="0" i="0" dirty="0">
                <a:solidFill>
                  <a:srgbClr val="E2EEFF"/>
                </a:solidFill>
                <a:effectLst/>
                <a:latin typeface="Times New Roman" panose="02020603050405020304" pitchFamily="18" charset="0"/>
                <a:cs typeface="Times New Roman" panose="02020603050405020304" pitchFamily="18" charset="0"/>
              </a:rPr>
              <a:t>a statistical technique that uses two or more independent variables to predict the outcome of a dependent variable</a:t>
            </a:r>
            <a:r>
              <a:rPr lang="en-US" sz="2400" b="0" i="0" dirty="0">
                <a:solidFill>
                  <a:srgbClr val="E8EAED"/>
                </a:solidFill>
                <a:effectLst/>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Multiple linear regression (MLR) is a statistical technique that analyzes the relationship between a dependent variable and two or more independent variables. It's also known as multiple regression</a:t>
            </a:r>
            <a:r>
              <a:rPr lang="en-US" sz="2400" dirty="0"/>
              <a:t>.</a:t>
            </a:r>
          </a:p>
          <a:p>
            <a:pPr>
              <a:buFont typeface="Wingdings" panose="05000000000000000000" pitchFamily="2" charset="2"/>
              <a:buChar char="Ø"/>
            </a:pPr>
            <a:r>
              <a:rPr lang="en-US" sz="2400" dirty="0"/>
              <a:t>Life expectancy can be modeled using regression analysis, typically multiple linear regression. Multiple factors such as country, GDP, BMI,  status, healthcare access, and other factors can influence life expectancy, making it suitable for regression analysis where multiple predictors are considered.</a:t>
            </a:r>
            <a:endParaRPr lang="en-IN" sz="2400" dirty="0"/>
          </a:p>
        </p:txBody>
      </p:sp>
    </p:spTree>
    <p:extLst>
      <p:ext uri="{BB962C8B-B14F-4D97-AF65-F5344CB8AC3E}">
        <p14:creationId xmlns:p14="http://schemas.microsoft.com/office/powerpoint/2010/main" val="2055486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BF4C-305B-18E6-CB2A-5A3F1E43DFD5}"/>
              </a:ext>
            </a:extLst>
          </p:cNvPr>
          <p:cNvSpPr>
            <a:spLocks noGrp="1"/>
          </p:cNvSpPr>
          <p:nvPr>
            <p:ph type="title"/>
          </p:nvPr>
        </p:nvSpPr>
        <p:spPr>
          <a:xfrm>
            <a:off x="291547" y="247445"/>
            <a:ext cx="9404723" cy="1400530"/>
          </a:xfrm>
        </p:spPr>
        <p:txBody>
          <a:bodyPr/>
          <a:lstStyle/>
          <a:p>
            <a:r>
              <a:rPr lang="en-US" sz="3600" b="1" dirty="0">
                <a:latin typeface="Times New Roman" panose="02020603050405020304" pitchFamily="18" charset="0"/>
                <a:cs typeface="Times New Roman" panose="02020603050405020304" pitchFamily="18" charset="0"/>
              </a:rPr>
              <a:t>6.Conclusion: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2C67F0-A52B-B11E-9AB5-F3B573991E16}"/>
              </a:ext>
            </a:extLst>
          </p:cNvPr>
          <p:cNvSpPr>
            <a:spLocks noGrp="1"/>
          </p:cNvSpPr>
          <p:nvPr>
            <p:ph idx="1"/>
          </p:nvPr>
        </p:nvSpPr>
        <p:spPr>
          <a:xfrm>
            <a:off x="749729" y="1045212"/>
            <a:ext cx="8946541" cy="4195481"/>
          </a:xfrm>
        </p:spPr>
        <p:txBody>
          <a:bodyPr>
            <a:noAutofit/>
          </a:bodyPr>
          <a:lstStyle/>
          <a:p>
            <a:pPr>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In this data mining project, we set out to explore the factors influencing life expectancy to estimate life expectancy rates. Through extensive data analysis and regression modeling, we gained valuable insights into the key determinants of life expectancy across different countries.</a:t>
            </a:r>
          </a:p>
          <a:p>
            <a:pPr>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Data preprocessing is essential in life expectancy projects to clean, transform, and standardize datasets and ensuring accurate analysis of the data.</a:t>
            </a:r>
          </a:p>
          <a:p>
            <a:pPr>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Data preprocessing is essential in a life expectancy project to clean, transform, and organize raw data, ensuring accuracy and reliability for predictive modeling and analysis. It helps in handling missing values, outliers, and normalization, enhancing the effectiveness of the model.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1116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ABC2-2FC1-3CC7-3419-4D36D0B75D58}"/>
              </a:ext>
            </a:extLst>
          </p:cNvPr>
          <p:cNvSpPr>
            <a:spLocks noGrp="1"/>
          </p:cNvSpPr>
          <p:nvPr>
            <p:ph type="title"/>
          </p:nvPr>
        </p:nvSpPr>
        <p:spPr/>
        <p:txBody>
          <a:bodyPr/>
          <a:lstStyle/>
          <a:p>
            <a:endParaRPr lang="en-IN"/>
          </a:p>
        </p:txBody>
      </p:sp>
      <p:pic>
        <p:nvPicPr>
          <p:cNvPr id="11" name="Content Placeholder 10">
            <a:extLst>
              <a:ext uri="{FF2B5EF4-FFF2-40B4-BE49-F238E27FC236}">
                <a16:creationId xmlns:a16="http://schemas.microsoft.com/office/drawing/2014/main" id="{ACC7C05B-8C1B-2B1F-31C0-90D3C5C1CFC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702" t="17793" r="5679" b="17717"/>
          <a:stretch/>
        </p:blipFill>
        <p:spPr>
          <a:xfrm>
            <a:off x="513185" y="298580"/>
            <a:ext cx="11122088" cy="6106702"/>
          </a:xfrm>
        </p:spPr>
      </p:pic>
    </p:spTree>
    <p:extLst>
      <p:ext uri="{BB962C8B-B14F-4D97-AF65-F5344CB8AC3E}">
        <p14:creationId xmlns:p14="http://schemas.microsoft.com/office/powerpoint/2010/main" val="2791077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864DF-D560-82C3-1E3F-45A45514C0F4}"/>
              </a:ext>
            </a:extLst>
          </p:cNvPr>
          <p:cNvSpPr>
            <a:spLocks noGrp="1"/>
          </p:cNvSpPr>
          <p:nvPr>
            <p:ph type="title"/>
          </p:nvPr>
        </p:nvSpPr>
        <p:spPr>
          <a:xfrm>
            <a:off x="251735" y="609601"/>
            <a:ext cx="8596312" cy="1320800"/>
          </a:xfrm>
        </p:spPr>
        <p:txBody>
          <a:bodyPr>
            <a:normAutofit/>
          </a:bodyPr>
          <a:lstStyle/>
          <a:p>
            <a:r>
              <a:rPr lang="en-US" sz="3800" b="1" dirty="0">
                <a:solidFill>
                  <a:schemeClr val="tx1"/>
                </a:solidFill>
                <a:latin typeface="Times New Roman" panose="02020603050405020304" pitchFamily="18" charset="0"/>
                <a:cs typeface="Times New Roman" panose="02020603050405020304" pitchFamily="18" charset="0"/>
              </a:rPr>
              <a:t>Outline of the Presentation</a:t>
            </a:r>
            <a:r>
              <a:rPr lang="en-US" sz="3600" b="1" dirty="0">
                <a:solidFill>
                  <a:schemeClr val="tx1"/>
                </a:solidFill>
                <a:latin typeface="Times New Roman" panose="02020603050405020304" pitchFamily="18" charset="0"/>
                <a:cs typeface="Times New Roman" panose="02020603050405020304" pitchFamily="18" charset="0"/>
              </a:rPr>
              <a:t>:                       </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95D251-8538-73F9-5A55-ACD9EA17EDF8}"/>
              </a:ext>
            </a:extLst>
          </p:cNvPr>
          <p:cNvSpPr>
            <a:spLocks noGrp="1"/>
          </p:cNvSpPr>
          <p:nvPr>
            <p:ph idx="1"/>
          </p:nvPr>
        </p:nvSpPr>
        <p:spPr>
          <a:xfrm>
            <a:off x="580209" y="1642369"/>
            <a:ext cx="8596312" cy="4606030"/>
          </a:xfrm>
        </p:spPr>
        <p:txBody>
          <a:bodyPr>
            <a:normAutofit/>
          </a:bodyPr>
          <a:lstStyle/>
          <a:p>
            <a:pPr marL="0" indent="0">
              <a:buNone/>
            </a:pPr>
            <a:r>
              <a:rPr lang="en-US" sz="3600" dirty="0">
                <a:latin typeface="Times New Roman" panose="02020603050405020304" pitchFamily="18" charset="0"/>
                <a:cs typeface="Times New Roman" panose="02020603050405020304" pitchFamily="18" charset="0"/>
              </a:rPr>
              <a:t>1.Abstract​</a:t>
            </a:r>
          </a:p>
          <a:p>
            <a:pPr marL="0" indent="0">
              <a:buNone/>
            </a:pPr>
            <a:r>
              <a:rPr lang="en-US" sz="3600" dirty="0">
                <a:latin typeface="Times New Roman" panose="02020603050405020304" pitchFamily="18" charset="0"/>
                <a:cs typeface="Times New Roman" panose="02020603050405020304" pitchFamily="18" charset="0"/>
              </a:rPr>
              <a:t>2. Objectives​</a:t>
            </a:r>
          </a:p>
          <a:p>
            <a:pPr marL="0" indent="0">
              <a:buNone/>
            </a:pPr>
            <a:r>
              <a:rPr lang="en-US" sz="3600" dirty="0">
                <a:latin typeface="Times New Roman" panose="02020603050405020304" pitchFamily="18" charset="0"/>
                <a:cs typeface="Times New Roman" panose="02020603050405020304" pitchFamily="18" charset="0"/>
              </a:rPr>
              <a:t>3. Data Description​ and Visualization</a:t>
            </a:r>
          </a:p>
          <a:p>
            <a:pPr marL="0" indent="0">
              <a:buNone/>
            </a:pPr>
            <a:r>
              <a:rPr lang="en-US" sz="3600" dirty="0">
                <a:latin typeface="Times New Roman" panose="02020603050405020304" pitchFamily="18" charset="0"/>
                <a:cs typeface="Times New Roman" panose="02020603050405020304" pitchFamily="18" charset="0"/>
              </a:rPr>
              <a:t>4. Data Preprocessing​</a:t>
            </a:r>
          </a:p>
          <a:p>
            <a:pPr marL="0" indent="0">
              <a:buNone/>
            </a:pPr>
            <a:r>
              <a:rPr lang="en-US" sz="3600" dirty="0">
                <a:latin typeface="Times New Roman" panose="02020603050405020304" pitchFamily="18" charset="0"/>
                <a:cs typeface="Times New Roman" panose="02020603050405020304" pitchFamily="18" charset="0"/>
              </a:rPr>
              <a:t>5. Data Mining Techniques Used</a:t>
            </a:r>
          </a:p>
          <a:p>
            <a:pPr marL="0" indent="0">
              <a:buNone/>
            </a:pPr>
            <a:r>
              <a:rPr lang="en-US" sz="3600" dirty="0">
                <a:latin typeface="Times New Roman" panose="02020603050405020304" pitchFamily="18" charset="0"/>
                <a:cs typeface="Times New Roman" panose="02020603050405020304" pitchFamily="18" charset="0"/>
              </a:rPr>
              <a:t>6. Conclusion​</a:t>
            </a:r>
          </a:p>
          <a:p>
            <a:endParaRPr lang="en-IN" dirty="0"/>
          </a:p>
        </p:txBody>
      </p:sp>
    </p:spTree>
    <p:extLst>
      <p:ext uri="{BB962C8B-B14F-4D97-AF65-F5344CB8AC3E}">
        <p14:creationId xmlns:p14="http://schemas.microsoft.com/office/powerpoint/2010/main" val="1839177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EA863-1FCE-9651-9627-48C093E98ADA}"/>
              </a:ext>
            </a:extLst>
          </p:cNvPr>
          <p:cNvSpPr>
            <a:spLocks noGrp="1"/>
          </p:cNvSpPr>
          <p:nvPr>
            <p:ph type="title"/>
          </p:nvPr>
        </p:nvSpPr>
        <p:spPr>
          <a:xfrm>
            <a:off x="296662" y="267470"/>
            <a:ext cx="10515600" cy="1325563"/>
          </a:xfrm>
        </p:spPr>
        <p:txBody>
          <a:bodyPr>
            <a:normAutofit/>
          </a:bodyPr>
          <a:lstStyle/>
          <a:p>
            <a:r>
              <a:rPr lang="en-US" sz="3200" b="1" i="0" u="none" strike="noStrike" dirty="0">
                <a:solidFill>
                  <a:schemeClr val="tx1"/>
                </a:solidFill>
                <a:effectLst/>
                <a:latin typeface="Times New Roman" panose="02020603050405020304" pitchFamily="18" charset="0"/>
                <a:cs typeface="Times New Roman" panose="02020603050405020304" pitchFamily="18" charset="0"/>
              </a:rPr>
              <a:t>1. Abstract:</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F30913-D609-5562-720E-FA380DD9BB54}"/>
              </a:ext>
            </a:extLst>
          </p:cNvPr>
          <p:cNvSpPr>
            <a:spLocks noGrp="1"/>
          </p:cNvSpPr>
          <p:nvPr>
            <p:ph idx="1"/>
          </p:nvPr>
        </p:nvSpPr>
        <p:spPr>
          <a:xfrm>
            <a:off x="686665" y="930251"/>
            <a:ext cx="8596668" cy="5358582"/>
          </a:xfrm>
        </p:spPr>
        <p:txBody>
          <a:bodyPr>
            <a:noAutofit/>
          </a:bodyPr>
          <a:lstStyle/>
          <a:p>
            <a:pPr>
              <a:buFont typeface="Wingdings" panose="05000000000000000000" pitchFamily="2" charset="2"/>
              <a:buChar char="Ø"/>
            </a:pPr>
            <a:r>
              <a:rPr lang="en-US" sz="2800" b="0" i="0" u="none" strike="noStrike" dirty="0">
                <a:solidFill>
                  <a:schemeClr val="tx1"/>
                </a:solidFill>
                <a:effectLst/>
                <a:latin typeface="Times New Roman" panose="02020603050405020304" pitchFamily="18" charset="0"/>
                <a:cs typeface="Times New Roman" panose="02020603050405020304" pitchFamily="18" charset="0"/>
              </a:rPr>
              <a:t>Data preprocessing cleans, transforms, reduces and prepares raw data for analysis, improving model accuracy.</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This dataset covers life expectancy of all countries  for data mining analysis. </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It includes population, GDP, BMI, Status and other factors related to every country.</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By applying data mining techniques, researchers can extract insights into life expectancy rate of a country and the factors contributing to it.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5869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77D06-407D-CC9E-54B0-D161CF37350F}"/>
              </a:ext>
            </a:extLst>
          </p:cNvPr>
          <p:cNvSpPr>
            <a:spLocks noGrp="1"/>
          </p:cNvSpPr>
          <p:nvPr>
            <p:ph type="title"/>
          </p:nvPr>
        </p:nvSpPr>
        <p:spPr>
          <a:xfrm>
            <a:off x="367683" y="276348"/>
            <a:ext cx="10515600" cy="1325563"/>
          </a:xfrm>
        </p:spPr>
        <p:txBody>
          <a:bodyPr>
            <a:normAutofit/>
          </a:bodyPr>
          <a:lstStyle/>
          <a:p>
            <a:r>
              <a:rPr lang="en-US" sz="3400" b="1" dirty="0">
                <a:solidFill>
                  <a:schemeClr val="tx1"/>
                </a:solidFill>
                <a:latin typeface="Times New Roman" panose="02020603050405020304" pitchFamily="18" charset="0"/>
                <a:cs typeface="Times New Roman" panose="02020603050405020304" pitchFamily="18" charset="0"/>
              </a:rPr>
              <a:t>2.Objectives:</a:t>
            </a:r>
            <a:endParaRPr lang="en-IN" sz="3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A2A17C-3C9F-A6E1-98F2-E16A36B005DA}"/>
              </a:ext>
            </a:extLst>
          </p:cNvPr>
          <p:cNvSpPr>
            <a:spLocks noGrp="1"/>
          </p:cNvSpPr>
          <p:nvPr>
            <p:ph idx="1"/>
          </p:nvPr>
        </p:nvSpPr>
        <p:spPr>
          <a:xfrm>
            <a:off x="757233" y="1334965"/>
            <a:ext cx="8596668" cy="4886802"/>
          </a:xfrm>
        </p:spPr>
        <p:txBody>
          <a:bodyPr>
            <a:normAutofit/>
          </a:bodyPr>
          <a:lstStyle/>
          <a:p>
            <a:pPr algn="just" rtl="0" fontAlgn="base">
              <a:buFont typeface="Wingdings" panose="05000000000000000000" pitchFamily="2" charset="2"/>
              <a:buChar char="Ø"/>
            </a:pPr>
            <a:r>
              <a:rPr lang="en-US" sz="3200" b="0" i="0" u="none" strike="noStrike" dirty="0">
                <a:solidFill>
                  <a:schemeClr val="tx1"/>
                </a:solidFill>
                <a:effectLst/>
                <a:latin typeface="Times New Roman" panose="02020603050405020304" pitchFamily="18" charset="0"/>
                <a:cs typeface="Times New Roman" panose="02020603050405020304" pitchFamily="18" charset="0"/>
              </a:rPr>
              <a:t>The main objectives of this project include:</a:t>
            </a:r>
            <a:r>
              <a:rPr lang="en-US" sz="3200" b="0" i="0" dirty="0">
                <a:solidFill>
                  <a:schemeClr val="tx1"/>
                </a:solidFill>
                <a:effectLst/>
                <a:latin typeface="Times New Roman" panose="02020603050405020304" pitchFamily="18" charset="0"/>
                <a:cs typeface="Times New Roman" panose="02020603050405020304" pitchFamily="18" charset="0"/>
              </a:rPr>
              <a:t>​</a:t>
            </a:r>
          </a:p>
          <a:p>
            <a:pPr lvl="1" algn="just" fontAlgn="base">
              <a:buFont typeface="Arial" panose="020B0604020202020204" pitchFamily="34" charset="0"/>
              <a:buChar char="•"/>
            </a:pPr>
            <a:r>
              <a:rPr lang="en-US" sz="3200" b="0" i="0" u="none" strike="noStrike" dirty="0">
                <a:solidFill>
                  <a:schemeClr val="tx1"/>
                </a:solidFill>
                <a:effectLst/>
                <a:latin typeface="Times New Roman" panose="02020603050405020304" pitchFamily="18" charset="0"/>
                <a:cs typeface="Times New Roman" panose="02020603050405020304" pitchFamily="18" charset="0"/>
              </a:rPr>
              <a:t>The analyzing of the Life Expectancy dataset.</a:t>
            </a:r>
            <a:r>
              <a:rPr lang="en-US" sz="3200" b="0" i="0" dirty="0">
                <a:solidFill>
                  <a:schemeClr val="tx1"/>
                </a:solidFill>
                <a:effectLst/>
                <a:latin typeface="Times New Roman" panose="02020603050405020304" pitchFamily="18" charset="0"/>
                <a:cs typeface="Times New Roman" panose="02020603050405020304" pitchFamily="18" charset="0"/>
              </a:rPr>
              <a:t>​</a:t>
            </a:r>
          </a:p>
          <a:p>
            <a:pPr lvl="1" fontAlgn="base">
              <a:buFont typeface="Arial" panose="020B0604020202020204" pitchFamily="34" charset="0"/>
              <a:buChar char="•"/>
            </a:pPr>
            <a:r>
              <a:rPr lang="en-US" sz="3200" b="0" i="0" u="none" strike="noStrike" dirty="0">
                <a:solidFill>
                  <a:schemeClr val="tx1"/>
                </a:solidFill>
                <a:effectLst/>
                <a:latin typeface="Times New Roman" panose="02020603050405020304" pitchFamily="18" charset="0"/>
                <a:cs typeface="Times New Roman" panose="02020603050405020304" pitchFamily="18" charset="0"/>
              </a:rPr>
              <a:t>Doing Preprocessing on the dataset.</a:t>
            </a:r>
            <a:endParaRPr lang="en-US" sz="3200" b="0" i="0" dirty="0">
              <a:solidFill>
                <a:schemeClr val="tx1"/>
              </a:solidFill>
              <a:effectLst/>
              <a:latin typeface="Times New Roman" panose="02020603050405020304" pitchFamily="18" charset="0"/>
              <a:cs typeface="Times New Roman" panose="02020603050405020304" pitchFamily="18" charset="0"/>
            </a:endParaRPr>
          </a:p>
          <a:p>
            <a:pPr lvl="1" fontAlgn="base">
              <a:buFont typeface="Arial" panose="020B0604020202020204" pitchFamily="34" charset="0"/>
              <a:buChar char="•"/>
            </a:pPr>
            <a:r>
              <a:rPr lang="en-US" sz="3200" b="0" i="0" u="none" strike="noStrike" dirty="0">
                <a:solidFill>
                  <a:schemeClr val="tx1"/>
                </a:solidFill>
                <a:effectLst/>
                <a:latin typeface="Times New Roman" panose="02020603050405020304" pitchFamily="18" charset="0"/>
                <a:cs typeface="Times New Roman" panose="02020603050405020304" pitchFamily="18" charset="0"/>
              </a:rPr>
              <a:t>Data Visualization and applying Regression</a:t>
            </a:r>
          </a:p>
          <a:p>
            <a:pPr marL="457200" lvl="1" indent="0" fontAlgn="base">
              <a:buNone/>
            </a:pPr>
            <a:r>
              <a:rPr lang="en-US" sz="3200" b="0" i="0" u="none" strike="noStrike" dirty="0">
                <a:solidFill>
                  <a:schemeClr val="tx1"/>
                </a:solidFill>
                <a:effectLst/>
                <a:latin typeface="Times New Roman" panose="02020603050405020304" pitchFamily="18" charset="0"/>
                <a:cs typeface="Times New Roman" panose="02020603050405020304" pitchFamily="18" charset="0"/>
              </a:rPr>
              <a:t>   models to the data</a:t>
            </a:r>
            <a:r>
              <a:rPr lang="en-US" sz="3200" b="0" i="0" dirty="0">
                <a:solidFill>
                  <a:schemeClr val="tx1"/>
                </a:solidFill>
                <a:effectLst/>
                <a:latin typeface="Times New Roman" panose="02020603050405020304" pitchFamily="18" charset="0"/>
                <a:cs typeface="Times New Roman" panose="02020603050405020304" pitchFamily="18" charset="0"/>
              </a:rPr>
              <a:t>​.</a:t>
            </a:r>
          </a:p>
          <a:p>
            <a:pPr lvl="1" fontAlgn="base">
              <a:buFont typeface="Arial" panose="020B0604020202020204" pitchFamily="34" charset="0"/>
              <a:buChar char="•"/>
            </a:pPr>
            <a:r>
              <a:rPr lang="en-US" sz="3200" b="0" i="0" u="none" strike="noStrike" dirty="0">
                <a:solidFill>
                  <a:schemeClr val="tx1"/>
                </a:solidFill>
                <a:effectLst/>
                <a:latin typeface="Times New Roman" panose="02020603050405020304" pitchFamily="18" charset="0"/>
                <a:cs typeface="Times New Roman" panose="02020603050405020304" pitchFamily="18" charset="0"/>
              </a:rPr>
              <a:t>The goal of the project is to build a model that can predict the life expectancy of the country according to its features.</a:t>
            </a:r>
            <a:r>
              <a:rPr lang="en-US" sz="3200" b="0" i="0" dirty="0">
                <a:solidFill>
                  <a:schemeClr val="tx1"/>
                </a:solidFill>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784658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A5A31-1A3D-9FBB-09E2-2EAB9F72E04A}"/>
              </a:ext>
            </a:extLst>
          </p:cNvPr>
          <p:cNvSpPr>
            <a:spLocks noGrp="1"/>
          </p:cNvSpPr>
          <p:nvPr>
            <p:ph type="title"/>
          </p:nvPr>
        </p:nvSpPr>
        <p:spPr>
          <a:xfrm>
            <a:off x="323296" y="281187"/>
            <a:ext cx="10515600" cy="1325563"/>
          </a:xfrm>
        </p:spPr>
        <p:txBody>
          <a:bodyPr>
            <a:normAutofit/>
          </a:bodyPr>
          <a:lstStyle/>
          <a:p>
            <a:r>
              <a:rPr lang="en-US" sz="3200" b="1" i="0" u="none" strike="noStrike" dirty="0">
                <a:solidFill>
                  <a:schemeClr val="tx1"/>
                </a:solidFill>
                <a:effectLst/>
                <a:latin typeface="Times New Roman" panose="02020603050405020304" pitchFamily="18" charset="0"/>
                <a:cs typeface="Times New Roman" panose="02020603050405020304" pitchFamily="18" charset="0"/>
              </a:rPr>
              <a:t>3.Data Description:</a:t>
            </a:r>
            <a:r>
              <a:rPr lang="en-US" sz="3200" b="1" i="0" dirty="0">
                <a:solidFill>
                  <a:schemeClr val="tx1"/>
                </a:solidFill>
                <a:effectLst/>
                <a:latin typeface="Times New Roman" panose="02020603050405020304" pitchFamily="18" charset="0"/>
                <a:cs typeface="Times New Roman" panose="02020603050405020304" pitchFamily="18" charset="0"/>
              </a:rPr>
              <a:t>​</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76D0F8-BE67-B1D7-8F8C-6E025534A19A}"/>
              </a:ext>
            </a:extLst>
          </p:cNvPr>
          <p:cNvSpPr>
            <a:spLocks noGrp="1"/>
          </p:cNvSpPr>
          <p:nvPr>
            <p:ph idx="1"/>
          </p:nvPr>
        </p:nvSpPr>
        <p:spPr>
          <a:xfrm>
            <a:off x="677334" y="1370477"/>
            <a:ext cx="10515600" cy="3880773"/>
          </a:xfrm>
        </p:spPr>
        <p:txBody>
          <a:bodyPr>
            <a:normAutofit lnSpcReduction="10000"/>
          </a:bodyPr>
          <a:lstStyle/>
          <a:p>
            <a:pPr marL="0" indent="0" algn="l" rtl="0" fontAlgn="base">
              <a:buNone/>
            </a:pPr>
            <a:r>
              <a:rPr lang="en-US" sz="3200" b="0" i="0" u="none" strike="noStrike" dirty="0">
                <a:solidFill>
                  <a:schemeClr val="tx1"/>
                </a:solidFill>
                <a:effectLst/>
                <a:latin typeface="Times New Roman" panose="02020603050405020304" pitchFamily="18" charset="0"/>
                <a:cs typeface="Times New Roman" panose="02020603050405020304" pitchFamily="18" charset="0"/>
              </a:rPr>
              <a:t> 1. Data Source: Kaggle</a:t>
            </a:r>
            <a:r>
              <a:rPr lang="en-US" sz="3200" b="0" i="0" dirty="0">
                <a:solidFill>
                  <a:schemeClr val="tx1"/>
                </a:solidFill>
                <a:effectLst/>
                <a:latin typeface="Times New Roman" panose="02020603050405020304" pitchFamily="18" charset="0"/>
                <a:cs typeface="Times New Roman" panose="02020603050405020304" pitchFamily="18" charset="0"/>
              </a:rPr>
              <a:t>​</a:t>
            </a:r>
          </a:p>
          <a:p>
            <a:pPr marL="0" indent="0" algn="l" rtl="0" fontAlgn="base">
              <a:buNone/>
            </a:pPr>
            <a:r>
              <a:rPr lang="en-US" sz="3200" b="0" i="0" dirty="0">
                <a:solidFill>
                  <a:schemeClr val="tx1"/>
                </a:solidFill>
                <a:effectLst/>
                <a:latin typeface="Times New Roman" panose="02020603050405020304" pitchFamily="18" charset="0"/>
                <a:cs typeface="Times New Roman" panose="02020603050405020304" pitchFamily="18" charset="0"/>
              </a:rPr>
              <a:t> 2. </a:t>
            </a:r>
            <a:r>
              <a:rPr lang="en-US" sz="3200" b="0" i="0" u="none" strike="noStrike" dirty="0">
                <a:solidFill>
                  <a:schemeClr val="tx1"/>
                </a:solidFill>
                <a:effectLst/>
                <a:latin typeface="Times New Roman" panose="02020603050405020304" pitchFamily="18" charset="0"/>
                <a:cs typeface="Times New Roman" panose="02020603050405020304" pitchFamily="18" charset="0"/>
              </a:rPr>
              <a:t>Data Size: 325 KB</a:t>
            </a:r>
            <a:r>
              <a:rPr lang="en-US" sz="3200" b="0" i="0" dirty="0">
                <a:solidFill>
                  <a:schemeClr val="tx1"/>
                </a:solidFill>
                <a:effectLst/>
                <a:latin typeface="Times New Roman" panose="02020603050405020304" pitchFamily="18" charset="0"/>
                <a:cs typeface="Times New Roman" panose="02020603050405020304" pitchFamily="18" charset="0"/>
              </a:rPr>
              <a:t>​</a:t>
            </a:r>
          </a:p>
          <a:p>
            <a:pPr marL="0" indent="0" algn="l" rtl="0" fontAlgn="base">
              <a:buNone/>
            </a:pPr>
            <a:endParaRPr lang="en-US" sz="3200" b="0" i="0" dirty="0">
              <a:solidFill>
                <a:schemeClr val="tx1"/>
              </a:solidFill>
              <a:effectLst/>
              <a:latin typeface="Times New Roman" panose="02020603050405020304" pitchFamily="18" charset="0"/>
              <a:cs typeface="Times New Roman" panose="02020603050405020304" pitchFamily="18" charset="0"/>
            </a:endParaRPr>
          </a:p>
          <a:p>
            <a:pPr marL="0" indent="0" algn="l" rtl="0" fontAlgn="base">
              <a:buNone/>
            </a:pPr>
            <a:r>
              <a:rPr lang="en-US" sz="3200" b="1" i="1" u="none" strike="noStrike" dirty="0">
                <a:solidFill>
                  <a:schemeClr val="tx1"/>
                </a:solidFill>
                <a:effectLst/>
                <a:latin typeface="Times New Roman" panose="02020603050405020304" pitchFamily="18" charset="0"/>
                <a:cs typeface="Times New Roman" panose="02020603050405020304" pitchFamily="18" charset="0"/>
              </a:rPr>
              <a:t>Features:</a:t>
            </a:r>
            <a:r>
              <a:rPr lang="en-US" sz="3200" b="1" i="1" dirty="0">
                <a:solidFill>
                  <a:schemeClr val="tx1"/>
                </a:solidFill>
                <a:effectLst/>
                <a:latin typeface="Times New Roman" panose="02020603050405020304" pitchFamily="18" charset="0"/>
                <a:cs typeface="Times New Roman" panose="02020603050405020304" pitchFamily="18" charset="0"/>
              </a:rPr>
              <a:t>​</a:t>
            </a:r>
          </a:p>
          <a:p>
            <a:pPr marL="0" indent="0" rtl="0" fontAlgn="base">
              <a:buNone/>
            </a:pPr>
            <a:r>
              <a:rPr lang="en-US" sz="3200" b="0" i="0" u="none" strike="noStrike" dirty="0">
                <a:solidFill>
                  <a:schemeClr val="tx1"/>
                </a:solidFill>
                <a:effectLst/>
                <a:latin typeface="Times New Roman" panose="02020603050405020304" pitchFamily="18" charset="0"/>
                <a:cs typeface="Times New Roman" panose="02020603050405020304" pitchFamily="18" charset="0"/>
              </a:rPr>
              <a:t>Country, Year, Status, Life Expectancy, Population, </a:t>
            </a:r>
            <a:r>
              <a:rPr lang="en-US" sz="3200" dirty="0">
                <a:latin typeface="Times New Roman" panose="02020603050405020304" pitchFamily="18" charset="0"/>
                <a:cs typeface="Times New Roman" panose="02020603050405020304" pitchFamily="18" charset="0"/>
              </a:rPr>
              <a:t>Infant Mortality, Adult Mortality,</a:t>
            </a:r>
            <a:r>
              <a:rPr lang="en-US" sz="3200" b="0" i="0" u="none" strike="noStrike" dirty="0">
                <a:solidFill>
                  <a:schemeClr val="tx1"/>
                </a:solidFill>
                <a:effectLst/>
                <a:latin typeface="Times New Roman" panose="02020603050405020304" pitchFamily="18" charset="0"/>
                <a:cs typeface="Times New Roman" panose="02020603050405020304" pitchFamily="18" charset="0"/>
              </a:rPr>
              <a:t> Thinness (5-9 years), Thinness (10-19 years), Percentage Expenditure, BMI, GDP,  Polio, etc.</a:t>
            </a:r>
            <a:r>
              <a:rPr lang="en-US" sz="3200" b="0" i="0" dirty="0">
                <a:solidFill>
                  <a:schemeClr val="tx1"/>
                </a:solidFill>
                <a:effectLst/>
                <a:latin typeface="Times New Roman" panose="02020603050405020304" pitchFamily="18" charset="0"/>
                <a:cs typeface="Times New Roman" panose="02020603050405020304" pitchFamily="18" charset="0"/>
              </a:rPr>
              <a:t>​</a:t>
            </a:r>
          </a:p>
          <a:p>
            <a:pPr marL="0" indent="0">
              <a:buNone/>
            </a:pPr>
            <a:endParaRPr lang="en-IN" dirty="0"/>
          </a:p>
        </p:txBody>
      </p:sp>
    </p:spTree>
    <p:extLst>
      <p:ext uri="{BB962C8B-B14F-4D97-AF65-F5344CB8AC3E}">
        <p14:creationId xmlns:p14="http://schemas.microsoft.com/office/powerpoint/2010/main" val="212222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86D4-2091-9E7C-C76B-0D85EE8BC521}"/>
              </a:ext>
            </a:extLst>
          </p:cNvPr>
          <p:cNvSpPr>
            <a:spLocks noGrp="1"/>
          </p:cNvSpPr>
          <p:nvPr>
            <p:ph type="title"/>
          </p:nvPr>
        </p:nvSpPr>
        <p:spPr>
          <a:xfrm>
            <a:off x="154619" y="187571"/>
            <a:ext cx="10515600" cy="1325563"/>
          </a:xfrm>
        </p:spPr>
        <p:txBody>
          <a:bodyPr>
            <a:normAutofit/>
          </a:bodyPr>
          <a:lstStyle/>
          <a:p>
            <a:r>
              <a:rPr lang="en-US" sz="3200" b="1" i="0" u="none" strike="noStrike" dirty="0">
                <a:solidFill>
                  <a:schemeClr val="tx1"/>
                </a:solidFill>
                <a:effectLst/>
                <a:latin typeface="Times New Roman" panose="02020603050405020304" pitchFamily="18" charset="0"/>
                <a:cs typeface="Times New Roman" panose="02020603050405020304" pitchFamily="18" charset="0"/>
              </a:rPr>
              <a:t>4.Data Preprocessing:</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08FA82-752F-981E-2B08-73EC07F8B36E}"/>
              </a:ext>
            </a:extLst>
          </p:cNvPr>
          <p:cNvSpPr>
            <a:spLocks noGrp="1"/>
          </p:cNvSpPr>
          <p:nvPr>
            <p:ph idx="1"/>
          </p:nvPr>
        </p:nvSpPr>
        <p:spPr>
          <a:xfrm>
            <a:off x="468055" y="772804"/>
            <a:ext cx="10515600" cy="4351338"/>
          </a:xfrm>
        </p:spPr>
        <p:txBody>
          <a:bodyPr/>
          <a:lstStyle/>
          <a:p>
            <a:pPr marL="0" indent="0">
              <a:buNone/>
            </a:pPr>
            <a:r>
              <a:rPr lang="en-IN" sz="3600" b="1" i="1" dirty="0">
                <a:latin typeface="Times New Roman" panose="02020603050405020304" pitchFamily="18" charset="0"/>
                <a:cs typeface="Times New Roman" panose="02020603050405020304" pitchFamily="18" charset="0"/>
              </a:rPr>
              <a:t>Data Cleaning: </a:t>
            </a:r>
          </a:p>
          <a:p>
            <a:pPr lvl="1">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Data Cleaning i</a:t>
            </a:r>
            <a:r>
              <a:rPr lang="en-US" sz="3200" b="0" i="0" dirty="0">
                <a:effectLst/>
                <a:latin typeface="Times New Roman" panose="02020603050405020304" pitchFamily="18" charset="0"/>
                <a:cs typeface="Times New Roman" panose="02020603050405020304" pitchFamily="18" charset="0"/>
              </a:rPr>
              <a:t>dentifies and fixes errors, duplicates, and irrelevant data from a raw dataset. </a:t>
            </a: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F4F887A-8E8D-F171-C34B-88D85E9E9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344" y="2743200"/>
            <a:ext cx="9144253" cy="3633746"/>
          </a:xfrm>
          <a:prstGeom prst="rect">
            <a:avLst/>
          </a:prstGeom>
        </p:spPr>
      </p:pic>
    </p:spTree>
    <p:extLst>
      <p:ext uri="{BB962C8B-B14F-4D97-AF65-F5344CB8AC3E}">
        <p14:creationId xmlns:p14="http://schemas.microsoft.com/office/powerpoint/2010/main" val="1782466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3EF3C-9119-0BC4-C8E7-D9BB086F053C}"/>
              </a:ext>
            </a:extLst>
          </p:cNvPr>
          <p:cNvSpPr>
            <a:spLocks noGrp="1"/>
          </p:cNvSpPr>
          <p:nvPr>
            <p:ph type="title"/>
          </p:nvPr>
        </p:nvSpPr>
        <p:spPr>
          <a:xfrm>
            <a:off x="353008" y="290480"/>
            <a:ext cx="10515600" cy="1325563"/>
          </a:xfrm>
        </p:spPr>
        <p:txBody>
          <a:bodyPr>
            <a:normAutofit/>
          </a:bodyPr>
          <a:lstStyle/>
          <a:p>
            <a:r>
              <a:rPr lang="en-US" sz="3600" b="1" i="1" dirty="0">
                <a:latin typeface="Times New Roman" panose="02020603050405020304" pitchFamily="18" charset="0"/>
                <a:cs typeface="Times New Roman" panose="02020603050405020304" pitchFamily="18" charset="0"/>
              </a:rPr>
              <a:t>Data Transformation:</a:t>
            </a:r>
            <a:endParaRPr lang="en-IN" sz="3600"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4C9BB1-8893-5484-9B91-08E5CE3671AE}"/>
              </a:ext>
            </a:extLst>
          </p:cNvPr>
          <p:cNvSpPr>
            <a:spLocks noGrp="1"/>
          </p:cNvSpPr>
          <p:nvPr>
            <p:ph idx="1"/>
          </p:nvPr>
        </p:nvSpPr>
        <p:spPr>
          <a:xfrm>
            <a:off x="816429" y="945469"/>
            <a:ext cx="10515600" cy="4351338"/>
          </a:xfrm>
        </p:spPr>
        <p:txBody>
          <a:bodyPr>
            <a:normAutofit/>
          </a:bodyPr>
          <a:lstStyle/>
          <a:p>
            <a:pPr>
              <a:buFont typeface="Wingdings" panose="05000000000000000000" pitchFamily="2" charset="2"/>
              <a:buChar char="Ø"/>
            </a:pPr>
            <a:r>
              <a:rPr lang="en-US" sz="3200" b="0" i="0" dirty="0">
                <a:effectLst/>
                <a:latin typeface="Times New Roman" panose="02020603050405020304" pitchFamily="18" charset="0"/>
                <a:cs typeface="Times New Roman" panose="02020603050405020304" pitchFamily="18" charset="0"/>
              </a:rPr>
              <a:t>Data transformation is the process of converting, cleansing, and structuring data into a usable format that can be analyzed to support decision making processes, and to propel the growth of an organization. </a:t>
            </a: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6B7A2F4-8538-621B-1009-C6D6BCB56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384" y="3069202"/>
            <a:ext cx="9825135" cy="3461267"/>
          </a:xfrm>
          <a:prstGeom prst="rect">
            <a:avLst/>
          </a:prstGeom>
        </p:spPr>
      </p:pic>
    </p:spTree>
    <p:extLst>
      <p:ext uri="{BB962C8B-B14F-4D97-AF65-F5344CB8AC3E}">
        <p14:creationId xmlns:p14="http://schemas.microsoft.com/office/powerpoint/2010/main" val="3714516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C4D0F-1FE5-E138-D39D-6520F904DE01}"/>
              </a:ext>
            </a:extLst>
          </p:cNvPr>
          <p:cNvSpPr>
            <a:spLocks noGrp="1"/>
          </p:cNvSpPr>
          <p:nvPr>
            <p:ph type="title"/>
          </p:nvPr>
        </p:nvSpPr>
        <p:spPr>
          <a:xfrm>
            <a:off x="278907" y="249715"/>
            <a:ext cx="10515600" cy="1325563"/>
          </a:xfrm>
        </p:spPr>
        <p:txBody>
          <a:bodyPr>
            <a:normAutofit/>
          </a:bodyPr>
          <a:lstStyle/>
          <a:p>
            <a:r>
              <a:rPr lang="en-US" sz="3600" b="1" i="1" dirty="0">
                <a:latin typeface="Times New Roman" panose="02020603050405020304" pitchFamily="18" charset="0"/>
                <a:cs typeface="Times New Roman" panose="02020603050405020304" pitchFamily="18" charset="0"/>
              </a:rPr>
              <a:t>Data Reduction:</a:t>
            </a:r>
            <a:endParaRPr lang="en-IN" sz="3600"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985BE8-74E8-2C3B-5AA0-075D1CE46495}"/>
              </a:ext>
            </a:extLst>
          </p:cNvPr>
          <p:cNvSpPr>
            <a:spLocks noGrp="1"/>
          </p:cNvSpPr>
          <p:nvPr>
            <p:ph idx="1"/>
          </p:nvPr>
        </p:nvSpPr>
        <p:spPr>
          <a:xfrm>
            <a:off x="629031" y="912496"/>
            <a:ext cx="10640102" cy="4351338"/>
          </a:xfrm>
        </p:spPr>
        <p:txBody>
          <a:bodyPr>
            <a:norm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Data reduction technique can be applied to obtain a reduced representation of the dataset that is much smaller in volume, yet closely maintains the integrity of the original data.</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Dimensionality reduction is the process of reducing the number of random variables or attributes under consideration</a:t>
            </a:r>
            <a:r>
              <a:rPr lang="en-US" sz="3200">
                <a:latin typeface="Times New Roman" panose="02020603050405020304" pitchFamily="18"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4849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5F90C-F36A-55AC-4392-54687E2E34A7}"/>
              </a:ext>
            </a:extLst>
          </p:cNvPr>
          <p:cNvSpPr>
            <a:spLocks noGrp="1"/>
          </p:cNvSpPr>
          <p:nvPr>
            <p:ph type="title"/>
          </p:nvPr>
        </p:nvSpPr>
        <p:spPr>
          <a:xfrm>
            <a:off x="91751" y="211333"/>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Data Visualization: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95EE51-19E8-3D03-2F9D-24696DB78991}"/>
              </a:ext>
            </a:extLst>
          </p:cNvPr>
          <p:cNvSpPr>
            <a:spLocks noGrp="1"/>
          </p:cNvSpPr>
          <p:nvPr>
            <p:ph idx="1"/>
          </p:nvPr>
        </p:nvSpPr>
        <p:spPr>
          <a:xfrm>
            <a:off x="297024" y="817917"/>
            <a:ext cx="10515600" cy="4351338"/>
          </a:xfrm>
        </p:spPr>
        <p:txBody>
          <a:bodyPr>
            <a:normAutofit/>
          </a:bodyPr>
          <a:lstStyle/>
          <a:p>
            <a:pPr>
              <a:buFont typeface="Wingdings" panose="05000000000000000000" pitchFamily="2" charset="2"/>
              <a:buChar char="Ø"/>
            </a:pPr>
            <a:r>
              <a:rPr lang="en-US" sz="2200" b="0" i="0" dirty="0">
                <a:effectLst/>
                <a:latin typeface="Times New Roman" panose="02020603050405020304" pitchFamily="18" charset="0"/>
                <a:cs typeface="Times New Roman" panose="02020603050405020304" pitchFamily="18" charset="0"/>
              </a:rPr>
              <a:t>Data visualization is the representation of data through use of common graphics, such as charts, plots, infographics and even animations. The main goal of data visualization is to make it easier to identify patterns, trends and outliers in large data sets.</a:t>
            </a:r>
            <a:endParaRPr lang="en-IN"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6AF7429-638F-C815-456C-442464C591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5453" y="2351314"/>
            <a:ext cx="7539134" cy="4015434"/>
          </a:xfrm>
          <a:prstGeom prst="rect">
            <a:avLst/>
          </a:prstGeom>
        </p:spPr>
      </p:pic>
    </p:spTree>
    <p:extLst>
      <p:ext uri="{BB962C8B-B14F-4D97-AF65-F5344CB8AC3E}">
        <p14:creationId xmlns:p14="http://schemas.microsoft.com/office/powerpoint/2010/main" val="38997140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236</TotalTime>
  <Words>746</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Courier New</vt:lpstr>
      <vt:lpstr>Times New Roman</vt:lpstr>
      <vt:lpstr>Wingdings</vt:lpstr>
      <vt:lpstr>Wingdings 3</vt:lpstr>
      <vt:lpstr>Ion</vt:lpstr>
      <vt:lpstr>LIFE EXPECTANCY PREDICTION</vt:lpstr>
      <vt:lpstr>Outline of the Presentation:                       </vt:lpstr>
      <vt:lpstr>1. Abstract:</vt:lpstr>
      <vt:lpstr>2.Objectives:</vt:lpstr>
      <vt:lpstr>3.Data Description:​</vt:lpstr>
      <vt:lpstr>4.Data Preprocessing:</vt:lpstr>
      <vt:lpstr>Data Transformation:</vt:lpstr>
      <vt:lpstr>Data Reduction:</vt:lpstr>
      <vt:lpstr>Data Visualization:</vt:lpstr>
      <vt:lpstr>PowerPoint Presentation</vt:lpstr>
      <vt:lpstr>5.Data Mining Techniques Used:</vt:lpstr>
      <vt:lpstr>6.Conclusion: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NAGA NAVEENA</dc:creator>
  <cp:lastModifiedBy>Prasanna Pujitha Ganji</cp:lastModifiedBy>
  <cp:revision>5</cp:revision>
  <dcterms:created xsi:type="dcterms:W3CDTF">2024-03-19T15:08:58Z</dcterms:created>
  <dcterms:modified xsi:type="dcterms:W3CDTF">2024-03-21T13:38:24Z</dcterms:modified>
</cp:coreProperties>
</file>