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3" r:id="rId11"/>
    <p:sldId id="265" r:id="rId12"/>
    <p:sldId id="267" r:id="rId13"/>
    <p:sldId id="266" r:id="rId14"/>
    <p:sldId id="269" r:id="rId15"/>
    <p:sldId id="271" r:id="rId16"/>
    <p:sldId id="270" r:id="rId17"/>
    <p:sldId id="272" r:id="rId18"/>
    <p:sldId id="273" r:id="rId19"/>
    <p:sldId id="275" r:id="rId20"/>
    <p:sldId id="276" r:id="rId21"/>
    <p:sldId id="274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5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8EFF0-24F2-44C2-B423-C11E178825DA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3C54-6A24-44D8-B64D-8F69A63AE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78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26D-4383-4DD0-829F-F9FC6CC6ED9F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03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35AB-48BC-4BA5-A2FD-2C3786CDCA43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94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5461-A67D-4F70-9C31-030E1E001DE5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37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4FB-9C63-4641-B065-ABABADC94934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72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C343-FB0E-432D-8D4C-B48913012302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09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102-5CAD-4B71-8E69-72F6C2D75232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06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9E0D-5810-4521-BB62-8C2B0BF27467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69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2407-7002-4877-BFAA-DFA5687B73A1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32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DA3A-5391-4866-8FE0-FCA877151DC7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51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C270-4D14-494E-8F3E-F8A44D0DE915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7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DDE3-26AB-4966-B519-87C7A6C880D9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2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E3296-6462-40A4-9895-2486D7D69BC8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65CB-96AA-4F9D-BE0A-2E9D2E195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8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KDD 2017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D10115015</a:t>
            </a:r>
            <a:r>
              <a:rPr lang="zh-TW" altLang="en-US" smtClean="0"/>
              <a:t>張宗銓</a:t>
            </a:r>
            <a:r>
              <a:rPr lang="en-US" altLang="zh-TW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D10415004</a:t>
            </a:r>
            <a:r>
              <a:rPr lang="zh-TW" altLang="en-US" dirty="0" smtClean="0"/>
              <a:t>賴家民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321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發現</a:t>
            </a:r>
            <a:r>
              <a:rPr lang="en-US" altLang="zh-TW" dirty="0" smtClean="0"/>
              <a:t>Dirty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3284984"/>
            <a:ext cx="792088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[109150     79     10      4      0      0      0      0      0      1]</a:t>
            </a:r>
          </a:p>
          <a:p>
            <a:r>
              <a:rPr lang="en-US" altLang="zh-TW" dirty="0" smtClean="0"/>
              <a:t>[    9.26    679.445  1349.63   2019.815  2690.     3360.185  4030.37</a:t>
            </a:r>
          </a:p>
          <a:p>
            <a:r>
              <a:rPr lang="en-US" altLang="zh-TW" dirty="0" smtClean="0"/>
              <a:t>  4700.555  5370.74   6040.925  6711.11 ]</a:t>
            </a:r>
          </a:p>
          <a:p>
            <a:endParaRPr lang="en-US" altLang="zh-TW" dirty="0"/>
          </a:p>
        </p:txBody>
      </p:sp>
      <p:sp>
        <p:nvSpPr>
          <p:cNvPr id="7" name="向右箭號 6"/>
          <p:cNvSpPr/>
          <p:nvPr/>
        </p:nvSpPr>
        <p:spPr>
          <a:xfrm rot="16200000">
            <a:off x="3311860" y="4905164"/>
            <a:ext cx="1152128" cy="5040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23030" y="5841829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TW" altLang="en-US" dirty="0"/>
              <a:t>有一台車花了</a:t>
            </a:r>
            <a:r>
              <a:rPr lang="en-US" altLang="zh-TW" dirty="0"/>
              <a:t>6</a:t>
            </a:r>
            <a:r>
              <a:rPr lang="zh-TW" altLang="en-US" dirty="0"/>
              <a:t>千秒才</a:t>
            </a:r>
            <a:r>
              <a:rPr lang="zh-TW" altLang="en-US" dirty="0" smtClean="0"/>
              <a:t>跑完是怎樣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7544" y="2915652"/>
            <a:ext cx="726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TW" altLang="en-US" dirty="0" smtClean="0"/>
              <a:t>切成十等份看</a:t>
            </a:r>
            <a:r>
              <a:rPr lang="en-US" altLang="zh-TW" dirty="0" smtClean="0"/>
              <a:t>train data</a:t>
            </a:r>
            <a:r>
              <a:rPr lang="zh-TW" altLang="en-US" dirty="0" smtClean="0"/>
              <a:t>資料分佈</a:t>
            </a:r>
            <a:r>
              <a:rPr lang="en-US" altLang="zh-TW" dirty="0" smtClean="0"/>
              <a:t>,</a:t>
            </a:r>
            <a:r>
              <a:rPr lang="zh-TW" altLang="en-US" dirty="0" smtClean="0"/>
              <a:t>發現其中</a:t>
            </a:r>
            <a:r>
              <a:rPr lang="en-US" altLang="zh-TW" dirty="0" smtClean="0"/>
              <a:t>9</a:t>
            </a:r>
            <a:r>
              <a:rPr lang="zh-TW" altLang="en-US" dirty="0" smtClean="0"/>
              <a:t>等份的數據量少又過高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7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清除</a:t>
            </a:r>
            <a:r>
              <a:rPr lang="en-US" altLang="zh-TW" dirty="0" smtClean="0"/>
              <a:t>Dirty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3284984"/>
            <a:ext cx="792088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[33679 44596 20775  6675  2120   688   279   169    88    56]</a:t>
            </a:r>
          </a:p>
          <a:p>
            <a:r>
              <a:rPr lang="en-US" altLang="zh-TW" dirty="0" smtClean="0"/>
              <a:t>[   9.26   68.23  127.2   186.17  245.14  304.11  363.08  422.05  481.02</a:t>
            </a:r>
          </a:p>
          <a:p>
            <a:r>
              <a:rPr lang="en-US" altLang="zh-TW" dirty="0" smtClean="0"/>
              <a:t>  539.99  598.96]</a:t>
            </a:r>
          </a:p>
          <a:p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67544" y="2915652"/>
            <a:ext cx="613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TW" altLang="en-US" dirty="0"/>
              <a:t>車速</a:t>
            </a:r>
            <a:r>
              <a:rPr lang="en-US" altLang="zh-TW" dirty="0" smtClean="0"/>
              <a:t>600</a:t>
            </a:r>
            <a:r>
              <a:rPr lang="zh-TW" altLang="en-US" dirty="0" smtClean="0"/>
              <a:t>秒以上的應該都來亂的</a:t>
            </a:r>
            <a:r>
              <a:rPr lang="en-US" altLang="zh-TW" dirty="0" smtClean="0"/>
              <a:t>,</a:t>
            </a:r>
            <a:r>
              <a:rPr lang="zh-TW" altLang="en-US" dirty="0" smtClean="0"/>
              <a:t>濾掉後在資料分佈如下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8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4340" y="3379006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0.2186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254340" y="1780474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0.2172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496971" y="5084023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分數稍微變高一點點</a:t>
            </a:r>
            <a:endParaRPr lang="zh-TW" altLang="en-US" sz="1400" dirty="0"/>
          </a:p>
        </p:txBody>
      </p:sp>
      <p:sp>
        <p:nvSpPr>
          <p:cNvPr id="3" name="向下箭號 2"/>
          <p:cNvSpPr/>
          <p:nvPr/>
        </p:nvSpPr>
        <p:spPr>
          <a:xfrm>
            <a:off x="2406468" y="2730934"/>
            <a:ext cx="340427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02257" y="5669959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0.2819</a:t>
            </a:r>
            <a:endParaRPr lang="zh-TW" altLang="en-US" sz="3200" dirty="0"/>
          </a:p>
        </p:txBody>
      </p:sp>
      <p:sp>
        <p:nvSpPr>
          <p:cNvPr id="10" name="向下箭號 9"/>
          <p:cNvSpPr/>
          <p:nvPr/>
        </p:nvSpPr>
        <p:spPr>
          <a:xfrm>
            <a:off x="2406468" y="4099086"/>
            <a:ext cx="340427" cy="14268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06668" y="3925453"/>
            <a:ext cx="3705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5400" dirty="0" smtClean="0"/>
              <a:t>0.2522</a:t>
            </a:r>
            <a:endParaRPr lang="zh-TW" altLang="en-US" sz="5400" dirty="0"/>
          </a:p>
        </p:txBody>
      </p:sp>
      <p:sp>
        <p:nvSpPr>
          <p:cNvPr id="12" name="向下箭號 11"/>
          <p:cNvSpPr/>
          <p:nvPr/>
        </p:nvSpPr>
        <p:spPr>
          <a:xfrm rot="10800000">
            <a:off x="4454853" y="4949880"/>
            <a:ext cx="340427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635896" y="3789040"/>
            <a:ext cx="4425273" cy="1062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19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 different algorithm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2636919"/>
            <a:ext cx="46578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3600" dirty="0" smtClean="0"/>
              <a:t>SGD</a:t>
            </a: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Regressor</a:t>
            </a:r>
            <a:endParaRPr lang="en-US" altLang="zh-TW" sz="3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3600" dirty="0" smtClean="0"/>
              <a:t>Bayesian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regression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3600" dirty="0" smtClean="0"/>
              <a:t>Ridge Regression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1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4340" y="3379006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0.2186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254340" y="1780474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0.2172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508104" y="845424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終於和平均數的成績一樣</a:t>
            </a:r>
            <a:endParaRPr lang="zh-TW" altLang="en-US" sz="1400" dirty="0"/>
          </a:p>
        </p:txBody>
      </p:sp>
      <p:sp>
        <p:nvSpPr>
          <p:cNvPr id="3" name="向下箭號 2"/>
          <p:cNvSpPr/>
          <p:nvPr/>
        </p:nvSpPr>
        <p:spPr>
          <a:xfrm>
            <a:off x="2406468" y="2730934"/>
            <a:ext cx="340427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02257" y="5669959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0.2819</a:t>
            </a:r>
            <a:endParaRPr lang="zh-TW" altLang="en-US" sz="3200" dirty="0"/>
          </a:p>
        </p:txBody>
      </p:sp>
      <p:sp>
        <p:nvSpPr>
          <p:cNvPr id="10" name="向下箭號 9"/>
          <p:cNvSpPr/>
          <p:nvPr/>
        </p:nvSpPr>
        <p:spPr>
          <a:xfrm>
            <a:off x="2406468" y="4099086"/>
            <a:ext cx="340427" cy="14268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206667" y="4365105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0.2522</a:t>
            </a:r>
            <a:endParaRPr lang="zh-TW" altLang="en-US" sz="3200" dirty="0"/>
          </a:p>
        </p:txBody>
      </p:sp>
      <p:sp>
        <p:nvSpPr>
          <p:cNvPr id="12" name="向下箭號 11"/>
          <p:cNvSpPr/>
          <p:nvPr/>
        </p:nvSpPr>
        <p:spPr>
          <a:xfrm rot="10800000">
            <a:off x="4454853" y="4949880"/>
            <a:ext cx="340427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273245" y="2845333"/>
            <a:ext cx="3705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SGD = </a:t>
            </a:r>
            <a:r>
              <a:rPr lang="en-US" altLang="zh-TW" sz="5400" dirty="0" smtClean="0"/>
              <a:t>0.2192</a:t>
            </a:r>
            <a:endParaRPr lang="zh-TW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3819135" y="1318809"/>
            <a:ext cx="3705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 smtClean="0"/>
              <a:t>bayesian</a:t>
            </a:r>
            <a:r>
              <a:rPr lang="en-US" altLang="zh-TW" sz="2000" dirty="0" smtClean="0"/>
              <a:t> = </a:t>
            </a:r>
            <a:r>
              <a:rPr lang="en-US" altLang="zh-TW" sz="5400" dirty="0" smtClean="0"/>
              <a:t>0.2172</a:t>
            </a:r>
            <a:endParaRPr lang="zh-TW" altLang="en-US" sz="5400" dirty="0"/>
          </a:p>
        </p:txBody>
      </p:sp>
      <p:sp>
        <p:nvSpPr>
          <p:cNvPr id="15" name="矩形 14"/>
          <p:cNvSpPr/>
          <p:nvPr/>
        </p:nvSpPr>
        <p:spPr>
          <a:xfrm>
            <a:off x="4206667" y="2072861"/>
            <a:ext cx="3705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ridge = </a:t>
            </a:r>
            <a:r>
              <a:rPr lang="en-US" altLang="zh-TW" sz="5400" dirty="0" smtClean="0"/>
              <a:t>0.2186</a:t>
            </a:r>
            <a:endParaRPr lang="zh-TW" altLang="en-US" sz="5400" dirty="0"/>
          </a:p>
        </p:txBody>
      </p:sp>
      <p:sp>
        <p:nvSpPr>
          <p:cNvPr id="16" name="向下箭號 15"/>
          <p:cNvSpPr/>
          <p:nvPr/>
        </p:nvSpPr>
        <p:spPr>
          <a:xfrm rot="10800000">
            <a:off x="4454853" y="3840671"/>
            <a:ext cx="340427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486587" y="1164920"/>
            <a:ext cx="4425273" cy="1062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88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 smtClean="0"/>
              <a:t>train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移除</a:t>
            </a:r>
            <a:r>
              <a:rPr lang="en-US" altLang="zh-TW" dirty="0" smtClean="0"/>
              <a:t>weather feature</a:t>
            </a:r>
          </a:p>
          <a:p>
            <a:endParaRPr lang="en-US" altLang="zh-TW" dirty="0"/>
          </a:p>
          <a:p>
            <a:r>
              <a:rPr lang="en-US" altLang="zh-TW" dirty="0" smtClean="0"/>
              <a:t>504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model,</a:t>
            </a:r>
            <a:r>
              <a:rPr lang="zh-TW" altLang="en-US" dirty="0" smtClean="0"/>
              <a:t>並將</a:t>
            </a:r>
            <a:r>
              <a:rPr lang="en-US" altLang="zh-TW" dirty="0" err="1" smtClean="0"/>
              <a:t>intersection_id,tollgate_id,weekday,time_windows</a:t>
            </a:r>
            <a:r>
              <a:rPr lang="zh-TW" altLang="en-US" dirty="0" smtClean="0"/>
              <a:t>變為</a:t>
            </a:r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 data for regression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v2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08920"/>
            <a:ext cx="9144000" cy="318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43607" y="2564904"/>
            <a:ext cx="8100393" cy="3456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21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3900720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0.2186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115616" y="2302188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0.2172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088943" y="1561268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終於</a:t>
            </a:r>
            <a:r>
              <a:rPr lang="zh-TW" altLang="en-US" sz="1400" dirty="0"/>
              <a:t>突破</a:t>
            </a:r>
            <a:r>
              <a:rPr lang="zh-TW" altLang="en-US" sz="1400" dirty="0" smtClean="0"/>
              <a:t>平均數</a:t>
            </a:r>
            <a:endParaRPr lang="zh-TW" altLang="en-US" sz="1400" dirty="0"/>
          </a:p>
        </p:txBody>
      </p:sp>
      <p:sp>
        <p:nvSpPr>
          <p:cNvPr id="3" name="向下箭號 2"/>
          <p:cNvSpPr/>
          <p:nvPr/>
        </p:nvSpPr>
        <p:spPr>
          <a:xfrm>
            <a:off x="2267744" y="3252648"/>
            <a:ext cx="340427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63533" y="6191673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0.2819</a:t>
            </a:r>
            <a:endParaRPr lang="zh-TW" altLang="en-US" sz="3200" dirty="0"/>
          </a:p>
        </p:txBody>
      </p:sp>
      <p:sp>
        <p:nvSpPr>
          <p:cNvPr id="10" name="向下箭號 9"/>
          <p:cNvSpPr/>
          <p:nvPr/>
        </p:nvSpPr>
        <p:spPr>
          <a:xfrm>
            <a:off x="2267744" y="4620800"/>
            <a:ext cx="340427" cy="14268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67943" y="4886819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0.2522</a:t>
            </a:r>
            <a:endParaRPr lang="zh-TW" altLang="en-US" sz="3200" dirty="0"/>
          </a:p>
        </p:txBody>
      </p:sp>
      <p:sp>
        <p:nvSpPr>
          <p:cNvPr id="12" name="向下箭號 11"/>
          <p:cNvSpPr/>
          <p:nvPr/>
        </p:nvSpPr>
        <p:spPr>
          <a:xfrm rot="10800000">
            <a:off x="4316129" y="5471594"/>
            <a:ext cx="340427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34521" y="3728248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SGD = </a:t>
            </a:r>
            <a:r>
              <a:rPr lang="en-US" altLang="zh-TW" sz="3200" dirty="0" smtClean="0"/>
              <a:t>0.2192</a:t>
            </a:r>
            <a:endParaRPr lang="zh-TW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689484" y="2270094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 smtClean="0"/>
              <a:t>bayesian</a:t>
            </a:r>
            <a:r>
              <a:rPr lang="en-US" altLang="zh-TW" sz="2000" dirty="0" smtClean="0"/>
              <a:t> = </a:t>
            </a:r>
            <a:r>
              <a:rPr lang="en-US" altLang="zh-TW" sz="3200" dirty="0" smtClean="0"/>
              <a:t>0.2172</a:t>
            </a:r>
            <a:endParaRPr lang="zh-TW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4067942" y="3014610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ridge = </a:t>
            </a:r>
            <a:r>
              <a:rPr lang="en-US" altLang="zh-TW" sz="3200" dirty="0" smtClean="0"/>
              <a:t>0.2186</a:t>
            </a:r>
            <a:endParaRPr lang="zh-TW" altLang="en-US" sz="3200" dirty="0"/>
          </a:p>
        </p:txBody>
      </p:sp>
      <p:sp>
        <p:nvSpPr>
          <p:cNvPr id="16" name="向下箭號 15"/>
          <p:cNvSpPr/>
          <p:nvPr/>
        </p:nvSpPr>
        <p:spPr>
          <a:xfrm rot="10800000">
            <a:off x="4316129" y="4362385"/>
            <a:ext cx="340427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491878" y="499724"/>
            <a:ext cx="3705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5400" dirty="0" smtClean="0"/>
              <a:t>0.2050</a:t>
            </a:r>
            <a:endParaRPr lang="zh-TW" altLang="en-US" sz="5400" dirty="0"/>
          </a:p>
        </p:txBody>
      </p:sp>
      <p:sp>
        <p:nvSpPr>
          <p:cNvPr id="18" name="向下箭號 17"/>
          <p:cNvSpPr/>
          <p:nvPr/>
        </p:nvSpPr>
        <p:spPr>
          <a:xfrm rot="10800000">
            <a:off x="4318672" y="1556792"/>
            <a:ext cx="340427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827524" y="360157"/>
            <a:ext cx="4425273" cy="1062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83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03354"/>
            <a:ext cx="7934325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05264"/>
            <a:ext cx="834633" cy="91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上-下雙向箭號 3"/>
          <p:cNvSpPr/>
          <p:nvPr/>
        </p:nvSpPr>
        <p:spPr>
          <a:xfrm>
            <a:off x="7509596" y="3140968"/>
            <a:ext cx="201292" cy="2376264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43808" y="414443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世界上最遙遠的距離就是你看的到但碰不到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13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目前結果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123484"/>
              </p:ext>
            </p:extLst>
          </p:nvPr>
        </p:nvGraphicFramePr>
        <p:xfrm>
          <a:off x="395536" y="2420888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Travel</a:t>
                      </a:r>
                      <a:r>
                        <a:rPr lang="en-US" altLang="zh-TW" baseline="0" dirty="0" smtClean="0"/>
                        <a:t> Time Prediction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err="1" smtClean="0"/>
                        <a:t>Volumne</a:t>
                      </a:r>
                      <a:r>
                        <a:rPr lang="en-US" altLang="zh-TW" dirty="0" smtClean="0"/>
                        <a:t> Prediction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sz="3600" dirty="0" smtClean="0"/>
                    </a:p>
                    <a:p>
                      <a:pPr algn="ctr"/>
                      <a:r>
                        <a:rPr lang="en-US" altLang="zh-TW" sz="3600" dirty="0" smtClean="0"/>
                        <a:t>0.2050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3600" dirty="0" smtClean="0"/>
                    </a:p>
                    <a:p>
                      <a:pPr algn="ctr"/>
                      <a:r>
                        <a:rPr lang="en-US" altLang="zh-TW" sz="3600" dirty="0" smtClean="0"/>
                        <a:t>0.3401</a:t>
                      </a:r>
                    </a:p>
                    <a:p>
                      <a:pPr algn="ctr"/>
                      <a:endParaRPr lang="zh-TW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39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預測未來七天的數據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916832"/>
            <a:ext cx="869632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6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目前碰到的問題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46313"/>
              </p:ext>
            </p:extLst>
          </p:nvPr>
        </p:nvGraphicFramePr>
        <p:xfrm>
          <a:off x="1763688" y="1556792"/>
          <a:ext cx="245861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Avg</a:t>
                      </a:r>
                      <a:r>
                        <a:rPr lang="en-US" altLang="zh-TW" dirty="0" smtClean="0"/>
                        <a:t> time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7:20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7:40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8:20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8:40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9:20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9:40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47664" y="4149080"/>
            <a:ext cx="2952328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16016" y="5104313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是否有更好的方式預測這段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7890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未來策略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減少</a:t>
            </a:r>
            <a:r>
              <a:rPr lang="en-US" altLang="zh-TW" dirty="0" err="1" smtClean="0"/>
              <a:t>feataure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找出好</a:t>
            </a:r>
            <a:r>
              <a:rPr lang="en-US" altLang="zh-TW" dirty="0" smtClean="0"/>
              <a:t>feature,</a:t>
            </a:r>
            <a:r>
              <a:rPr lang="zh-TW" altLang="en-US" dirty="0" smtClean="0"/>
              <a:t>不用多但要有用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增加</a:t>
            </a:r>
            <a:r>
              <a:rPr lang="en-US" altLang="zh-TW" dirty="0" smtClean="0"/>
              <a:t>feature</a:t>
            </a:r>
          </a:p>
          <a:p>
            <a:pPr lvl="1"/>
            <a:r>
              <a:rPr lang="zh-TW" altLang="en-US" dirty="0" smtClean="0"/>
              <a:t>創造更多</a:t>
            </a:r>
            <a:r>
              <a:rPr lang="en-US" altLang="zh-TW" dirty="0" smtClean="0"/>
              <a:t>feature,</a:t>
            </a:r>
            <a:r>
              <a:rPr lang="zh-TW" altLang="en-US" dirty="0" smtClean="0"/>
              <a:t>並用</a:t>
            </a:r>
            <a:r>
              <a:rPr lang="en-US" altLang="zh-TW" dirty="0" smtClean="0"/>
              <a:t>deep learning</a:t>
            </a:r>
            <a:r>
              <a:rPr lang="zh-TW" altLang="en-US" dirty="0" smtClean="0"/>
              <a:t>自動找出有用的</a:t>
            </a:r>
            <a:r>
              <a:rPr lang="en-US" altLang="zh-TW" dirty="0" smtClean="0"/>
              <a:t>feature</a:t>
            </a:r>
            <a:r>
              <a:rPr lang="zh-TW" altLang="en-US" dirty="0"/>
              <a:t>做</a:t>
            </a:r>
            <a:r>
              <a:rPr lang="en-US" altLang="zh-TW" dirty="0" smtClean="0"/>
              <a:t>training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5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用平均數預測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取平均數</a:t>
            </a:r>
            <a:endParaRPr lang="en-US" altLang="zh-TW" dirty="0"/>
          </a:p>
          <a:p>
            <a:pPr lvl="1"/>
            <a:r>
              <a:rPr lang="zh-TW" altLang="en-US" dirty="0"/>
              <a:t>計算</a:t>
            </a:r>
            <a:r>
              <a:rPr lang="en-US" altLang="zh-TW" dirty="0" err="1" smtClean="0"/>
              <a:t>traindata</a:t>
            </a:r>
            <a:r>
              <a:rPr lang="zh-TW" altLang="en-US" dirty="0" smtClean="0"/>
              <a:t>每個</a:t>
            </a:r>
            <a:r>
              <a:rPr lang="en-US" altLang="zh-TW" dirty="0" err="1" smtClean="0"/>
              <a:t>intersection_id,tollgate_id,time_windows,week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Testdata</a:t>
            </a:r>
            <a:r>
              <a:rPr lang="zh-TW" altLang="en-US" dirty="0" smtClean="0"/>
              <a:t>對應一週</a:t>
            </a:r>
            <a:r>
              <a:rPr lang="en-US" altLang="zh-TW" dirty="0" smtClean="0"/>
              <a:t>7</a:t>
            </a:r>
            <a:r>
              <a:rPr lang="zh-TW" altLang="en-US" dirty="0" smtClean="0"/>
              <a:t>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7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9792" y="3026569"/>
            <a:ext cx="3705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5400" dirty="0" smtClean="0"/>
              <a:t>0.2172</a:t>
            </a:r>
            <a:endParaRPr lang="zh-TW" altLang="en-US" sz="5400" dirty="0"/>
          </a:p>
        </p:txBody>
      </p:sp>
      <p:sp>
        <p:nvSpPr>
          <p:cNvPr id="5" name="矩形 4"/>
          <p:cNvSpPr/>
          <p:nvPr/>
        </p:nvSpPr>
        <p:spPr>
          <a:xfrm>
            <a:off x="3666733" y="3936084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大約在中間的排名</a:t>
            </a:r>
            <a:endParaRPr lang="zh-TW" altLang="en-US" sz="1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linear regression</a:t>
            </a:r>
            <a:r>
              <a:rPr lang="zh-TW" altLang="en-US" dirty="0"/>
              <a:t>預測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Raw train data –&gt; Train data for regression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 smtClean="0"/>
              <a:t>不同</a:t>
            </a:r>
            <a:r>
              <a:rPr lang="en-US" altLang="zh-TW" dirty="0" err="1" smtClean="0"/>
              <a:t>intersection_id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tollgate_id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weekday,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time_windows</a:t>
            </a:r>
            <a:r>
              <a:rPr lang="zh-TW" altLang="en-US" dirty="0" smtClean="0"/>
              <a:t>可能會有自己的特性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504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預測</a:t>
            </a:r>
            <a:r>
              <a:rPr lang="en-US" altLang="zh-TW" dirty="0" smtClean="0"/>
              <a:t>504</a:t>
            </a:r>
            <a:r>
              <a:rPr lang="zh-TW" altLang="en-US" dirty="0" smtClean="0"/>
              <a:t>個不同的特性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對應</a:t>
            </a:r>
            <a:r>
              <a:rPr lang="en-US" altLang="zh-TW" dirty="0" err="1" smtClean="0"/>
              <a:t>testdata</a:t>
            </a:r>
            <a:r>
              <a:rPr lang="zh-TW" altLang="en-US" dirty="0" smtClean="0"/>
              <a:t>的格式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30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altLang="zh-TW" sz="3600" dirty="0" smtClean="0"/>
              <a:t>Train data for regression</a:t>
            </a:r>
            <a:endParaRPr lang="zh-TW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96" y="2311477"/>
            <a:ext cx="42100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416848" y="2142148"/>
            <a:ext cx="2913906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632872" y="1772816"/>
            <a:ext cx="15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Feature*2</a:t>
            </a:r>
            <a:endParaRPr lang="zh-TW" altLang="en-US" dirty="0"/>
          </a:p>
        </p:txBody>
      </p:sp>
      <p:sp>
        <p:nvSpPr>
          <p:cNvPr id="7" name="向上箭號 6"/>
          <p:cNvSpPr/>
          <p:nvPr/>
        </p:nvSpPr>
        <p:spPr>
          <a:xfrm>
            <a:off x="5783726" y="5645227"/>
            <a:ext cx="288032" cy="48466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76056" y="6169045"/>
            <a:ext cx="328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TW" altLang="en-US" dirty="0" smtClean="0"/>
              <a:t>上一</a:t>
            </a:r>
            <a:r>
              <a:rPr lang="en-US" altLang="zh-TW" dirty="0" smtClean="0"/>
              <a:t>round</a:t>
            </a:r>
            <a:r>
              <a:rPr lang="zh-TW" altLang="en-US" dirty="0" smtClean="0"/>
              <a:t>算</a:t>
            </a:r>
            <a:r>
              <a:rPr lang="zh-TW" altLang="en-US" dirty="0"/>
              <a:t>出來的平均數</a:t>
            </a:r>
          </a:p>
        </p:txBody>
      </p:sp>
      <p:sp>
        <p:nvSpPr>
          <p:cNvPr id="9" name="矩形 8"/>
          <p:cNvSpPr/>
          <p:nvPr/>
        </p:nvSpPr>
        <p:spPr>
          <a:xfrm>
            <a:off x="2227259" y="6169045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TW" altLang="en-US" dirty="0" smtClean="0"/>
              <a:t>前</a:t>
            </a:r>
            <a:r>
              <a:rPr lang="en-US" altLang="zh-TW" dirty="0" smtClean="0"/>
              <a:t>2</a:t>
            </a:r>
            <a:r>
              <a:rPr lang="zh-TW" altLang="en-US" dirty="0" smtClean="0"/>
              <a:t>小時的平均值</a:t>
            </a:r>
            <a:endParaRPr lang="zh-TW" altLang="en-US" dirty="0"/>
          </a:p>
        </p:txBody>
      </p:sp>
      <p:sp>
        <p:nvSpPr>
          <p:cNvPr id="10" name="向上箭號 9"/>
          <p:cNvSpPr/>
          <p:nvPr/>
        </p:nvSpPr>
        <p:spPr>
          <a:xfrm>
            <a:off x="3714930" y="5645227"/>
            <a:ext cx="288032" cy="48466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16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15816" y="4238311"/>
            <a:ext cx="3705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5400" dirty="0" smtClean="0"/>
              <a:t>0.2186</a:t>
            </a:r>
            <a:endParaRPr lang="zh-TW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3189170" y="1974484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0.2172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787717" y="2405370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大約在中間的排名</a:t>
            </a:r>
            <a:endParaRPr lang="zh-TW" altLang="en-US" sz="1400" dirty="0"/>
          </a:p>
        </p:txBody>
      </p:sp>
      <p:sp>
        <p:nvSpPr>
          <p:cNvPr id="3" name="向下箭號 2"/>
          <p:cNvSpPr/>
          <p:nvPr/>
        </p:nvSpPr>
        <p:spPr>
          <a:xfrm>
            <a:off x="4427983" y="3284984"/>
            <a:ext cx="340427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98616" y="3388350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TW" altLang="en-US" dirty="0" smtClean="0"/>
              <a:t>誤差變大</a:t>
            </a:r>
            <a:r>
              <a:rPr lang="en-US" altLang="zh-TW" dirty="0" smtClean="0"/>
              <a:t>,</a:t>
            </a:r>
            <a:r>
              <a:rPr lang="zh-TW" altLang="en-US" dirty="0" smtClean="0"/>
              <a:t>導致預測結果退步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95736" y="4238311"/>
            <a:ext cx="4425273" cy="1062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41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 data for regression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" y="2780928"/>
            <a:ext cx="9141067" cy="309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259632" y="2780928"/>
            <a:ext cx="7884368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605417" y="2411596"/>
            <a:ext cx="15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Feature*8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05316" y="1196752"/>
            <a:ext cx="2796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3200" dirty="0" smtClean="0"/>
              <a:t>Add weather</a:t>
            </a: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86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8944" y="3573016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0.2186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189170" y="1974484"/>
            <a:ext cx="3705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3200" dirty="0" smtClean="0"/>
              <a:t>0.2172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787717" y="2405370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大約在中間的排名</a:t>
            </a:r>
            <a:endParaRPr lang="zh-TW" altLang="en-US" sz="1400" dirty="0"/>
          </a:p>
        </p:txBody>
      </p:sp>
      <p:sp>
        <p:nvSpPr>
          <p:cNvPr id="3" name="向下箭號 2"/>
          <p:cNvSpPr/>
          <p:nvPr/>
        </p:nvSpPr>
        <p:spPr>
          <a:xfrm>
            <a:off x="4427983" y="2924944"/>
            <a:ext cx="340427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57349" y="4494589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TW" altLang="en-US" dirty="0" smtClean="0"/>
              <a:t>誤差變大</a:t>
            </a:r>
            <a:r>
              <a:rPr lang="en-US" altLang="zh-TW" dirty="0" smtClean="0"/>
              <a:t>,</a:t>
            </a:r>
            <a:r>
              <a:rPr lang="zh-TW" altLang="en-US" dirty="0" smtClean="0"/>
              <a:t>導致預測結果退步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40266" y="5085184"/>
            <a:ext cx="3705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MAPE = </a:t>
            </a:r>
            <a:r>
              <a:rPr lang="en-US" altLang="zh-TW" sz="5400" dirty="0" smtClean="0"/>
              <a:t>0.2819</a:t>
            </a:r>
            <a:endParaRPr lang="zh-TW" altLang="en-US" sz="5400" dirty="0"/>
          </a:p>
        </p:txBody>
      </p:sp>
      <p:sp>
        <p:nvSpPr>
          <p:cNvPr id="10" name="向下箭號 9"/>
          <p:cNvSpPr/>
          <p:nvPr/>
        </p:nvSpPr>
        <p:spPr>
          <a:xfrm>
            <a:off x="4427983" y="4293096"/>
            <a:ext cx="340427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215346" y="5061033"/>
            <a:ext cx="4425273" cy="1062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65CB-96AA-4F9D-BE0A-2E9D2E19512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47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470</Words>
  <Application>Microsoft Office PowerPoint</Application>
  <PresentationFormat>如螢幕大小 (4:3)</PresentationFormat>
  <Paragraphs>140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KDD 2017</vt:lpstr>
      <vt:lpstr>預測未來七天的數據</vt:lpstr>
      <vt:lpstr>用平均數預測</vt:lpstr>
      <vt:lpstr> </vt:lpstr>
      <vt:lpstr>用linear regression預測</vt:lpstr>
      <vt:lpstr>Train data for regression</vt:lpstr>
      <vt:lpstr> </vt:lpstr>
      <vt:lpstr>Train data for regression</vt:lpstr>
      <vt:lpstr> </vt:lpstr>
      <vt:lpstr>發現Dirty</vt:lpstr>
      <vt:lpstr>清除Dirty</vt:lpstr>
      <vt:lpstr> </vt:lpstr>
      <vt:lpstr>Try different algorithm</vt:lpstr>
      <vt:lpstr> </vt:lpstr>
      <vt:lpstr>調整train data</vt:lpstr>
      <vt:lpstr>train data for regression v2</vt:lpstr>
      <vt:lpstr>PowerPoint 簡報</vt:lpstr>
      <vt:lpstr>PowerPoint 簡報</vt:lpstr>
      <vt:lpstr>目前結果</vt:lpstr>
      <vt:lpstr>目前碰到的問題</vt:lpstr>
      <vt:lpstr>未來策略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Jhang, Raymond</dc:creator>
  <cp:lastModifiedBy>Jhang, Raymond</cp:lastModifiedBy>
  <cp:revision>52</cp:revision>
  <dcterms:created xsi:type="dcterms:W3CDTF">2017-04-12T05:23:12Z</dcterms:created>
  <dcterms:modified xsi:type="dcterms:W3CDTF">2017-04-13T09:36:18Z</dcterms:modified>
</cp:coreProperties>
</file>