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04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2228" userDrawn="1">
          <p15:clr>
            <a:srgbClr val="A4A3A4"/>
          </p15:clr>
        </p15:guide>
        <p15:guide id="5" pos="4224" userDrawn="1">
          <p15:clr>
            <a:srgbClr val="A4A3A4"/>
          </p15:clr>
        </p15:guide>
        <p15:guide id="6" pos="2092" userDrawn="1">
          <p15:clr>
            <a:srgbClr val="A4A3A4"/>
          </p15:clr>
        </p15:guide>
        <p15:guide id="7" orient="horz" pos="763" userDrawn="1">
          <p15:clr>
            <a:srgbClr val="A4A3A4"/>
          </p15:clr>
        </p15:guide>
        <p15:guide id="8" orient="horz" pos="671" userDrawn="1">
          <p15:clr>
            <a:srgbClr val="A4A3A4"/>
          </p15:clr>
        </p15:guide>
        <p15:guide id="9" orient="horz" pos="5433" userDrawn="1">
          <p15:clr>
            <a:srgbClr val="A4A3A4"/>
          </p15:clr>
        </p15:guide>
        <p15:guide id="10" orient="horz" pos="6136" userDrawn="1">
          <p15:clr>
            <a:srgbClr val="A4A3A4"/>
          </p15:clr>
        </p15:guide>
        <p15:guide id="11" orient="horz" pos="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FF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2" autoAdjust="0"/>
  </p:normalViewPr>
  <p:slideViewPr>
    <p:cSldViewPr snapToGrid="0">
      <p:cViewPr varScale="1">
        <p:scale>
          <a:sx n="61" d="100"/>
          <a:sy n="61" d="100"/>
        </p:scale>
        <p:origin x="2539" y="43"/>
      </p:cViewPr>
      <p:guideLst>
        <p:guide orient="horz" pos="3120"/>
        <p:guide pos="104"/>
        <p:guide pos="2160"/>
        <p:guide pos="2228"/>
        <p:guide pos="4224"/>
        <p:guide pos="2092"/>
        <p:guide orient="horz" pos="763"/>
        <p:guide orient="horz" pos="671"/>
        <p:guide orient="horz" pos="5433"/>
        <p:guide orient="horz" pos="6136"/>
        <p:guide orient="horz" pos="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5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3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7F53DD44-A903-48D4-AB31-578E206C6032}"/>
              </a:ext>
            </a:extLst>
          </p:cNvPr>
          <p:cNvSpPr txBox="1"/>
          <p:nvPr/>
        </p:nvSpPr>
        <p:spPr>
          <a:xfrm>
            <a:off x="3549078" y="1468381"/>
            <a:ext cx="3162224" cy="555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识别算法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残差网络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：在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ImageNet 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数据集上选择预训练模型，然后使用该模型提取图像要素，再将其输入到定制的小规模输出网络中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模型训练与调参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r>
              <a:rPr kumimoji="0" lang="zh-CN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模型训练函数，对指定参数进行迭代训练</a:t>
            </a:r>
            <a:endParaRPr kumimoji="0" lang="en-US" altLang="zh-CN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模型输入初参数及划分数据集，输出模型训练结果及评价指标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定义初参数优化函数，进行超参数调试，选取最优参数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模型评估与选择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选取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F1-score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accuracy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作为评估指标，绘制参数对比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分析表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9478EA60-2AA9-42C2-948D-0F2B4998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12" y="2776765"/>
            <a:ext cx="1525296" cy="1440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B9B7856-8CDE-431B-995F-EE604785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542" y="2781161"/>
            <a:ext cx="1243055" cy="1440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5B2AF93-6F35-4B83-815A-8941E9DF528F}"/>
              </a:ext>
            </a:extLst>
          </p:cNvPr>
          <p:cNvSpPr txBox="1"/>
          <p:nvPr/>
        </p:nvSpPr>
        <p:spPr>
          <a:xfrm>
            <a:off x="3517397" y="7502823"/>
            <a:ext cx="3163492" cy="238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深度学习技术流程总结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未来方向：</a:t>
            </a:r>
          </a:p>
          <a:p>
            <a:pPr marL="360000" lvl="1" indent="-172800" defTabSz="108000">
              <a:lnSpc>
                <a:spcPct val="150000"/>
              </a:lnSpc>
              <a:buFont typeface="Wingdings" panose="05000000000000000000" pitchFamily="2" charset="2"/>
              <a:buChar char="«"/>
              <a:defRPr/>
            </a:pPr>
            <a:r>
              <a:rPr lang="zh-CN" altLang="en-US" sz="7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寻求</a:t>
            </a:r>
            <a:r>
              <a: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一个更好的图片规范化处理方法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60000" lvl="1" indent="-172800" defTabSz="108000">
              <a:lnSpc>
                <a:spcPct val="150000"/>
              </a:lnSpc>
              <a:buFont typeface="Wingdings" panose="05000000000000000000" pitchFamily="2" charset="2"/>
              <a:buChar char="«"/>
              <a:defRPr/>
            </a:pPr>
            <a:r>
              <a: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进一步解决模型训练时间较长，内存占用大等问题</a:t>
            </a:r>
          </a:p>
          <a:p>
            <a:pPr marL="360000" lvl="1" indent="-172800" defTabSz="108000">
              <a:lnSpc>
                <a:spcPct val="150000"/>
              </a:lnSpc>
              <a:buFont typeface="Wingdings" panose="05000000000000000000" pitchFamily="2" charset="2"/>
              <a:buChar char="«"/>
              <a:defRPr/>
            </a:pPr>
            <a:r>
              <a: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可以进一步细化数据集的种类，进行数据多元分类</a:t>
            </a:r>
          </a:p>
          <a:p>
            <a:pPr marL="360000" lvl="1" indent="-172800" defTabSz="108000">
              <a:lnSpc>
                <a:spcPct val="150000"/>
              </a:lnSpc>
              <a:buFont typeface="Wingdings" panose="05000000000000000000" pitchFamily="2" charset="2"/>
              <a:buChar char="«"/>
              <a:defRPr/>
            </a:pPr>
            <a:r>
              <a: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可以将图像识别功能上升为对视频格式文件的分类识别功能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42CF29-F426-4B68-8C76-057CC0385681}"/>
              </a:ext>
            </a:extLst>
          </p:cNvPr>
          <p:cNvSpPr txBox="1"/>
          <p:nvPr/>
        </p:nvSpPr>
        <p:spPr>
          <a:xfrm>
            <a:off x="3652772" y="6546995"/>
            <a:ext cx="1201364" cy="30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135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主要图纸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5F78E4-52F3-4AC8-8711-0C5808E8B508}"/>
              </a:ext>
            </a:extLst>
          </p:cNvPr>
          <p:cNvSpPr txBox="1"/>
          <p:nvPr/>
        </p:nvSpPr>
        <p:spPr>
          <a:xfrm>
            <a:off x="3527619" y="1199712"/>
            <a:ext cx="1009767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3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223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结构验算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E75C34-B713-44C8-9CDB-D7AB9C7E20F8}"/>
              </a:ext>
            </a:extLst>
          </p:cNvPr>
          <p:cNvSpPr/>
          <p:nvPr/>
        </p:nvSpPr>
        <p:spPr>
          <a:xfrm>
            <a:off x="166856" y="137038"/>
            <a:ext cx="3261964" cy="95815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50ADF662-6629-49AB-A1A4-3D11C1F173D9}"/>
              </a:ext>
            </a:extLst>
          </p:cNvPr>
          <p:cNvSpPr/>
          <p:nvPr/>
        </p:nvSpPr>
        <p:spPr>
          <a:xfrm flipV="1">
            <a:off x="3428820" y="137037"/>
            <a:ext cx="938206" cy="958159"/>
          </a:xfrm>
          <a:prstGeom prst="rtTriangle">
            <a:avLst/>
          </a:prstGeom>
          <a:solidFill>
            <a:srgbClr val="00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10463A-7380-40CA-B417-CAF56FBC1D2B}"/>
              </a:ext>
            </a:extLst>
          </p:cNvPr>
          <p:cNvSpPr txBox="1"/>
          <p:nvPr/>
        </p:nvSpPr>
        <p:spPr>
          <a:xfrm>
            <a:off x="293104" y="317213"/>
            <a:ext cx="3413939" cy="604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的卷积神经网络的亚洲</a:t>
            </a:r>
            <a:endParaRPr lang="en-US" altLang="zh-CN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大黄蜂图像识别训练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084872D-A5C3-4626-A45A-36A8EB775D90}"/>
              </a:ext>
            </a:extLst>
          </p:cNvPr>
          <p:cNvCxnSpPr/>
          <p:nvPr/>
        </p:nvCxnSpPr>
        <p:spPr>
          <a:xfrm flipV="1">
            <a:off x="3590282" y="275307"/>
            <a:ext cx="776744" cy="819890"/>
          </a:xfrm>
          <a:prstGeom prst="line">
            <a:avLst/>
          </a:prstGeom>
          <a:ln w="57150">
            <a:solidFill>
              <a:srgbClr val="0033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C3194F-229F-4806-B959-832E066D60B3}"/>
              </a:ext>
            </a:extLst>
          </p:cNvPr>
          <p:cNvSpPr txBox="1"/>
          <p:nvPr/>
        </p:nvSpPr>
        <p:spPr>
          <a:xfrm>
            <a:off x="3823804" y="76860"/>
            <a:ext cx="2923726" cy="1163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同济大学土木工程学院</a:t>
            </a:r>
            <a:b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机器学习与大数据计算</a:t>
            </a: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课号：</a:t>
            </a: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030565</a:t>
            </a:r>
          </a:p>
          <a:p>
            <a:pPr algn="r">
              <a:lnSpc>
                <a:spcPct val="125000"/>
              </a:lnSpc>
            </a:pP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2020-2021</a:t>
            </a: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学年第</a:t>
            </a: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学期  课程汇报</a:t>
            </a:r>
            <a:endParaRPr lang="en-US" altLang="zh-CN" sz="9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姓名：高程展 潘琪 张远航</a:t>
            </a:r>
            <a:endParaRPr lang="en-US" altLang="zh-CN" sz="9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    学号：</a:t>
            </a: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1751193 1854015 1753178</a:t>
            </a:r>
          </a:p>
          <a:p>
            <a:pPr algn="r">
              <a:lnSpc>
                <a:spcPct val="125000"/>
              </a:lnSpc>
            </a:pP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指导老师：程  纬 副教授  马如进 副教授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CC3A97-AA93-4071-8CD4-C435A4166733}"/>
              </a:ext>
            </a:extLst>
          </p:cNvPr>
          <p:cNvSpPr/>
          <p:nvPr/>
        </p:nvSpPr>
        <p:spPr>
          <a:xfrm>
            <a:off x="166231" y="1219640"/>
            <a:ext cx="3164152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8F61-3C4C-435C-B24C-EA8FDA646095}"/>
              </a:ext>
            </a:extLst>
          </p:cNvPr>
          <p:cNvSpPr txBox="1"/>
          <p:nvPr/>
        </p:nvSpPr>
        <p:spPr>
          <a:xfrm>
            <a:off x="146698" y="1197212"/>
            <a:ext cx="2985789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摘要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980AC7-0D70-473F-80D4-A135C94159F3}"/>
              </a:ext>
            </a:extLst>
          </p:cNvPr>
          <p:cNvSpPr txBox="1"/>
          <p:nvPr/>
        </p:nvSpPr>
        <p:spPr>
          <a:xfrm>
            <a:off x="246256" y="2999717"/>
            <a:ext cx="298578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3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223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C23D44-371F-4D82-B34B-29E6BFEE192E}"/>
              </a:ext>
            </a:extLst>
          </p:cNvPr>
          <p:cNvSpPr/>
          <p:nvPr/>
        </p:nvSpPr>
        <p:spPr>
          <a:xfrm>
            <a:off x="168159" y="2844612"/>
            <a:ext cx="3162224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0CDA5E-8500-4C3F-9957-574B2AA597D1}"/>
              </a:ext>
            </a:extLst>
          </p:cNvPr>
          <p:cNvSpPr txBox="1"/>
          <p:nvPr/>
        </p:nvSpPr>
        <p:spPr>
          <a:xfrm>
            <a:off x="166231" y="2828974"/>
            <a:ext cx="80912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3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23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引言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181FE2-D72F-4E55-BE03-32F0D047CBED}"/>
              </a:ext>
            </a:extLst>
          </p:cNvPr>
          <p:cNvSpPr txBox="1"/>
          <p:nvPr/>
        </p:nvSpPr>
        <p:spPr>
          <a:xfrm>
            <a:off x="167499" y="3091244"/>
            <a:ext cx="3162224" cy="26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  <a:endParaRPr lang="en-US" altLang="zh-CN" sz="105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亚洲大黄蜂是世界上最大的大黄蜂。它不仅是欧洲其他蜜蜂的捕食者，也是其他农业害虫的天敌。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华盛顿州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建立了求助热线和一个网站，供人们报告对这些黄蜂的目击情况。人们是报道也是主要的数据集来源。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>
                <a:latin typeface="黑体" panose="02010609060101010101" pitchFamily="49" charset="-122"/>
                <a:ea typeface="黑体" panose="02010609060101010101" pitchFamily="49" charset="-122"/>
              </a:rPr>
              <a:t>相关文献资料</a:t>
            </a:r>
            <a:endParaRPr lang="en-US" altLang="zh-CN" sz="105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2021MCM C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奖论文：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C-2101166.pdf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知乎、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CSDN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、论坛等：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美赛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题赛后记录、求解思路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动手学深度学习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(DIVE INTO DEEP LEARNING)》</a:t>
            </a:r>
            <a:endParaRPr lang="en-US" altLang="zh-CN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项目意义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提出了一种实用的近似精确的图像识别方案</a:t>
            </a:r>
            <a:endParaRPr lang="en-US" altLang="zh-CN" sz="105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可作为华盛顿当局评估大黄蜂种群的参考研究，以进一步协调当局更高效的采取控制亚洲大黄蜂发展的措施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99E85B-1265-4616-8155-63D512F22553}"/>
              </a:ext>
            </a:extLst>
          </p:cNvPr>
          <p:cNvSpPr txBox="1"/>
          <p:nvPr/>
        </p:nvSpPr>
        <p:spPr>
          <a:xfrm>
            <a:off x="167499" y="1471640"/>
            <a:ext cx="3162224" cy="135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    针对华盛顿所提供的亚洲大黄蜂及其他种族蜜蜂的相关信息，我们分析亚洲大黄蜂数量随时间和地点的传播模型，建立了具有季节性特征的时间序列模型，用于预测该种群在未来的发展。同时，针对数据文件散乱、数据集类别极不平衡的图片数据集进行了筛选、优化。基于处理后的数据集，通过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卷积神经网络模型对其进行模型分类识别训练，通过初参数优化训练，调试生成了一组分类效果最佳的分类模型。为当局提供一种生物物种识别的深度学习方法。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2AB615-4876-4A87-B613-912BEF42E71D}"/>
              </a:ext>
            </a:extLst>
          </p:cNvPr>
          <p:cNvSpPr/>
          <p:nvPr/>
        </p:nvSpPr>
        <p:spPr>
          <a:xfrm>
            <a:off x="167499" y="5745755"/>
            <a:ext cx="3162224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A11AD8-3D02-483C-B4B7-59EEFACA35B5}"/>
              </a:ext>
            </a:extLst>
          </p:cNvPr>
          <p:cNvSpPr txBox="1"/>
          <p:nvPr/>
        </p:nvSpPr>
        <p:spPr>
          <a:xfrm>
            <a:off x="166231" y="5723885"/>
            <a:ext cx="105199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数据集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905D07-1CD4-4508-AE14-C483E856D10B}"/>
              </a:ext>
            </a:extLst>
          </p:cNvPr>
          <p:cNvSpPr txBox="1"/>
          <p:nvPr/>
        </p:nvSpPr>
        <p:spPr>
          <a:xfrm>
            <a:off x="166231" y="5983163"/>
            <a:ext cx="3163492" cy="392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数据集介绍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原数据集由赛题组提供，作为我们数据的唯一来源。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2021MCM_ProblemC_Vespamandarinia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：来自宾夕法尼亚州立大学的描述这种昆虫的背景信息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2021MCM_ProblemC_DataSet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：一个电子表格（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4440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报告目击）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2021MCM_ProblemC_Files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：一个有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3305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张图片的目击报告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2021MCM </a:t>
            </a:r>
            <a:r>
              <a:rPr lang="en-US" altLang="zh-CN" sz="8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ProblemC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 </a:t>
            </a:r>
            <a:r>
              <a:rPr lang="en-US" altLang="zh-CN" sz="8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Images_by_GlobalID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：一个电子表格将图像映射到目击报告</a:t>
            </a:r>
            <a:endParaRPr lang="en-US" altLang="zh-CN" sz="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EDA(</a:t>
            </a:r>
            <a:r>
              <a:rPr lang="en-US" altLang="zh-CN" sz="105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DataSet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通过分布图，观察到该数据集分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布极其不均匀（正例过少）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差值扩大正例个数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ARIMA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时间序列模型用于预测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DataSet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分布图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数据集处理与标注（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Files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通过人工图像数据清洗，最终得到</a:t>
            </a:r>
            <a:r>
              <a:rPr lang="en-US" altLang="zh-CN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1808</a:t>
            </a: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有效图片用于训练。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将存有图片信息的电子表格中的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lab-status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添加到上述处理后的图片的文件名前，作为计算机识别图像类型的标签。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将仅剩下的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例正例图片进行翻转、模糊、锐化、改变对比度等</a:t>
            </a: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操作，进行数据集增强操作。</a:t>
            </a:r>
            <a:endParaRPr lang="en-US" altLang="zh-CN" sz="8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根据之前的数据集清洗和处理，进行数据表格内容的更新。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C72BE8-6826-4117-BC8B-ED575724C82F}"/>
              </a:ext>
            </a:extLst>
          </p:cNvPr>
          <p:cNvSpPr/>
          <p:nvPr/>
        </p:nvSpPr>
        <p:spPr>
          <a:xfrm>
            <a:off x="3549078" y="1220614"/>
            <a:ext cx="3162224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1EE689-9BCF-4B5C-8CEA-1ACB514C22EE}"/>
              </a:ext>
            </a:extLst>
          </p:cNvPr>
          <p:cNvSpPr txBox="1"/>
          <p:nvPr/>
        </p:nvSpPr>
        <p:spPr>
          <a:xfrm>
            <a:off x="3538856" y="1197212"/>
            <a:ext cx="1385368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机器学习识别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DC1F72-17AB-422F-BBA4-98380BD012CA}"/>
              </a:ext>
            </a:extLst>
          </p:cNvPr>
          <p:cNvSpPr/>
          <p:nvPr/>
        </p:nvSpPr>
        <p:spPr>
          <a:xfrm>
            <a:off x="3527619" y="7287685"/>
            <a:ext cx="3162224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7F29C2-585F-4280-A381-8E8788C3C60D}"/>
              </a:ext>
            </a:extLst>
          </p:cNvPr>
          <p:cNvSpPr txBox="1"/>
          <p:nvPr/>
        </p:nvSpPr>
        <p:spPr>
          <a:xfrm>
            <a:off x="3517397" y="7268516"/>
            <a:ext cx="1385368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总结与展望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F96164C-DCE4-40C8-B684-39948983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356" y="7502823"/>
            <a:ext cx="1385367" cy="1071350"/>
          </a:xfrm>
          <a:prstGeom prst="rect">
            <a:avLst/>
          </a:prstGeom>
        </p:spPr>
      </p:pic>
      <p:sp>
        <p:nvSpPr>
          <p:cNvPr id="54" name="下箭头 9">
            <a:extLst>
              <a:ext uri="{FF2B5EF4-FFF2-40B4-BE49-F238E27FC236}">
                <a16:creationId xmlns:a16="http://schemas.microsoft.com/office/drawing/2014/main" id="{33F285E4-D6BE-402D-8C8D-53BE2F3C473F}"/>
              </a:ext>
            </a:extLst>
          </p:cNvPr>
          <p:cNvSpPr/>
          <p:nvPr/>
        </p:nvSpPr>
        <p:spPr>
          <a:xfrm rot="16200000">
            <a:off x="4923303" y="3490770"/>
            <a:ext cx="45719" cy="228595"/>
          </a:xfrm>
          <a:prstGeom prst="downArrow">
            <a:avLst>
              <a:gd name="adj1" fmla="val 31523"/>
              <a:gd name="adj2" fmla="val 116928"/>
            </a:avLst>
          </a:prstGeom>
          <a:solidFill>
            <a:srgbClr val="003399"/>
          </a:solidFill>
          <a:ln w="15875" cap="rnd">
            <a:solidFill>
              <a:srgbClr val="00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B4B63-B637-41E6-9E20-D3833B6E2EC4}"/>
              </a:ext>
            </a:extLst>
          </p:cNvPr>
          <p:cNvSpPr txBox="1"/>
          <p:nvPr/>
        </p:nvSpPr>
        <p:spPr>
          <a:xfrm>
            <a:off x="4279664" y="3819824"/>
            <a:ext cx="6057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代码调试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B2A987A-2201-4A53-BDDC-D15DF3FDA1FF}"/>
              </a:ext>
            </a:extLst>
          </p:cNvPr>
          <p:cNvSpPr txBox="1"/>
          <p:nvPr/>
        </p:nvSpPr>
        <p:spPr>
          <a:xfrm>
            <a:off x="5922451" y="3819824"/>
            <a:ext cx="6057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2BD1D9B6-E2A5-4ECB-A5DA-6B08FCE4E2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65"/>
          <a:stretch/>
        </p:blipFill>
        <p:spPr>
          <a:xfrm>
            <a:off x="3612947" y="4343336"/>
            <a:ext cx="2952000" cy="1527397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B9C1ABC-1F53-4B87-890D-D768B404B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869" y="6427965"/>
            <a:ext cx="3024000" cy="821793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A01783E2-705F-41C8-BC23-7470B0663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190" y="7592852"/>
            <a:ext cx="3151518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7F53DD44-A903-48D4-AB31-578E206C6032}"/>
              </a:ext>
            </a:extLst>
          </p:cNvPr>
          <p:cNvSpPr txBox="1"/>
          <p:nvPr/>
        </p:nvSpPr>
        <p:spPr>
          <a:xfrm>
            <a:off x="3549078" y="1468381"/>
            <a:ext cx="3162224" cy="555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识别算法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残差网络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：在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ImageNet 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数据集上选择预训练模型，然后使用该模型提取图像要素，再将其输入到定制的小规模输出网络中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模型训练与调参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r>
              <a:rPr kumimoji="0" lang="zh-CN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模型训练函数，对指定参数进行迭代训练</a:t>
            </a:r>
            <a:endParaRPr kumimoji="0" lang="en-US" altLang="zh-CN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模型输入初参数及划分数据集，输出模型训练结果及评价指标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定义初参数优化函数，进行超参数调试，选取最优参数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模型评估与选择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选取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F1-score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accuracy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作为评估指标，绘制参数对比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分析表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9478EA60-2AA9-42C2-948D-0F2B4998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12" y="2776765"/>
            <a:ext cx="1525296" cy="1440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B9B7856-8CDE-431B-995F-EE604785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542" y="2781161"/>
            <a:ext cx="1243055" cy="1440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5B2AF93-6F35-4B83-815A-8941E9DF528F}"/>
              </a:ext>
            </a:extLst>
          </p:cNvPr>
          <p:cNvSpPr txBox="1"/>
          <p:nvPr/>
        </p:nvSpPr>
        <p:spPr>
          <a:xfrm>
            <a:off x="3517397" y="7502823"/>
            <a:ext cx="3163492" cy="238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深度学习技术流程总结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8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未来方向：</a:t>
            </a:r>
          </a:p>
          <a:p>
            <a:pPr marL="360000" lvl="1" indent="-172800" defTabSz="108000">
              <a:lnSpc>
                <a:spcPct val="150000"/>
              </a:lnSpc>
              <a:buFont typeface="Wingdings" panose="05000000000000000000" pitchFamily="2" charset="2"/>
              <a:buChar char="«"/>
              <a:defRPr/>
            </a:pPr>
            <a:r>
              <a:rPr lang="zh-CN" altLang="en-US" sz="7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寻求</a:t>
            </a:r>
            <a:r>
              <a: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一个更好的图片规范化处理方法</a:t>
            </a:r>
            <a:endParaRPr kumimoji="0" lang="en-US" altLang="zh-CN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60000" lvl="1" indent="-172800" defTabSz="108000">
              <a:lnSpc>
                <a:spcPct val="150000"/>
              </a:lnSpc>
              <a:buFont typeface="Wingdings" panose="05000000000000000000" pitchFamily="2" charset="2"/>
              <a:buChar char="«"/>
              <a:defRPr/>
            </a:pPr>
            <a:r>
              <a: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进一步解决模型训练时间较长，内存占用大等问题</a:t>
            </a:r>
          </a:p>
          <a:p>
            <a:pPr marL="360000" lvl="1" indent="-172800" defTabSz="108000">
              <a:lnSpc>
                <a:spcPct val="150000"/>
              </a:lnSpc>
              <a:buFont typeface="Wingdings" panose="05000000000000000000" pitchFamily="2" charset="2"/>
              <a:buChar char="«"/>
              <a:defRPr/>
            </a:pPr>
            <a:r>
              <a: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可以进一步细化数据集的种类，进行数据多元分类</a:t>
            </a:r>
          </a:p>
          <a:p>
            <a:pPr marL="360000" lvl="1" indent="-172800" defTabSz="108000">
              <a:lnSpc>
                <a:spcPct val="150000"/>
              </a:lnSpc>
              <a:buFont typeface="Wingdings" panose="05000000000000000000" pitchFamily="2" charset="2"/>
              <a:buChar char="«"/>
              <a:defRPr/>
            </a:pPr>
            <a:r>
              <a: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可以将图像识别功能上升为对视频格式文件的分类识别功能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42CF29-F426-4B68-8C76-057CC0385681}"/>
              </a:ext>
            </a:extLst>
          </p:cNvPr>
          <p:cNvSpPr txBox="1"/>
          <p:nvPr/>
        </p:nvSpPr>
        <p:spPr>
          <a:xfrm>
            <a:off x="3652772" y="6546995"/>
            <a:ext cx="1201364" cy="30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135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主要图纸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5F78E4-52F3-4AC8-8711-0C5808E8B508}"/>
              </a:ext>
            </a:extLst>
          </p:cNvPr>
          <p:cNvSpPr txBox="1"/>
          <p:nvPr/>
        </p:nvSpPr>
        <p:spPr>
          <a:xfrm>
            <a:off x="3527619" y="1199712"/>
            <a:ext cx="1009767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3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223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结构验算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E75C34-B713-44C8-9CDB-D7AB9C7E20F8}"/>
              </a:ext>
            </a:extLst>
          </p:cNvPr>
          <p:cNvSpPr/>
          <p:nvPr/>
        </p:nvSpPr>
        <p:spPr>
          <a:xfrm>
            <a:off x="166856" y="137038"/>
            <a:ext cx="3261964" cy="95815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50ADF662-6629-49AB-A1A4-3D11C1F173D9}"/>
              </a:ext>
            </a:extLst>
          </p:cNvPr>
          <p:cNvSpPr/>
          <p:nvPr/>
        </p:nvSpPr>
        <p:spPr>
          <a:xfrm flipV="1">
            <a:off x="3428820" y="137037"/>
            <a:ext cx="938206" cy="958159"/>
          </a:xfrm>
          <a:prstGeom prst="rtTriangle">
            <a:avLst/>
          </a:prstGeom>
          <a:solidFill>
            <a:srgbClr val="00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10463A-7380-40CA-B417-CAF56FBC1D2B}"/>
              </a:ext>
            </a:extLst>
          </p:cNvPr>
          <p:cNvSpPr txBox="1"/>
          <p:nvPr/>
        </p:nvSpPr>
        <p:spPr>
          <a:xfrm>
            <a:off x="293104" y="317213"/>
            <a:ext cx="3413939" cy="604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的卷积神经网络的亚洲</a:t>
            </a:r>
            <a:endParaRPr lang="en-US" altLang="zh-CN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大黄蜂图像识别训练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084872D-A5C3-4626-A45A-36A8EB775D90}"/>
              </a:ext>
            </a:extLst>
          </p:cNvPr>
          <p:cNvCxnSpPr/>
          <p:nvPr/>
        </p:nvCxnSpPr>
        <p:spPr>
          <a:xfrm flipV="1">
            <a:off x="3590282" y="275307"/>
            <a:ext cx="776744" cy="819890"/>
          </a:xfrm>
          <a:prstGeom prst="line">
            <a:avLst/>
          </a:prstGeom>
          <a:ln w="57150">
            <a:solidFill>
              <a:srgbClr val="0033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C3194F-229F-4806-B959-832E066D60B3}"/>
              </a:ext>
            </a:extLst>
          </p:cNvPr>
          <p:cNvSpPr txBox="1"/>
          <p:nvPr/>
        </p:nvSpPr>
        <p:spPr>
          <a:xfrm>
            <a:off x="3823804" y="76860"/>
            <a:ext cx="2923726" cy="1163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同济大学土木工程学院</a:t>
            </a:r>
            <a:b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机器学习与大数据计算</a:t>
            </a: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课号：</a:t>
            </a: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030565</a:t>
            </a:r>
          </a:p>
          <a:p>
            <a:pPr algn="r">
              <a:lnSpc>
                <a:spcPct val="125000"/>
              </a:lnSpc>
            </a:pP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2020-2021</a:t>
            </a: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学年第</a:t>
            </a: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学期  课程汇报</a:t>
            </a:r>
            <a:endParaRPr lang="en-US" altLang="zh-CN" sz="9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姓名：高程展 潘琪 张远航</a:t>
            </a:r>
            <a:endParaRPr lang="en-US" altLang="zh-CN" sz="9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    学号：</a:t>
            </a:r>
            <a:r>
              <a:rPr lang="en-US" altLang="zh-CN" sz="950" dirty="0">
                <a:latin typeface="黑体" panose="02010609060101010101" pitchFamily="49" charset="-122"/>
                <a:ea typeface="黑体" panose="02010609060101010101" pitchFamily="49" charset="-122"/>
              </a:rPr>
              <a:t>1751193 1854015 1753178</a:t>
            </a:r>
          </a:p>
          <a:p>
            <a:pPr algn="r">
              <a:lnSpc>
                <a:spcPct val="125000"/>
              </a:lnSpc>
            </a:pPr>
            <a:r>
              <a:rPr lang="zh-CN" altLang="en-US" sz="950" dirty="0">
                <a:latin typeface="黑体" panose="02010609060101010101" pitchFamily="49" charset="-122"/>
                <a:ea typeface="黑体" panose="02010609060101010101" pitchFamily="49" charset="-122"/>
              </a:rPr>
              <a:t>指导老师：程  纬 副教授  马如进 副教授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CC3A97-AA93-4071-8CD4-C435A4166733}"/>
              </a:ext>
            </a:extLst>
          </p:cNvPr>
          <p:cNvSpPr/>
          <p:nvPr/>
        </p:nvSpPr>
        <p:spPr>
          <a:xfrm>
            <a:off x="166231" y="1219640"/>
            <a:ext cx="3164152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8F61-3C4C-435C-B24C-EA8FDA646095}"/>
              </a:ext>
            </a:extLst>
          </p:cNvPr>
          <p:cNvSpPr txBox="1"/>
          <p:nvPr/>
        </p:nvSpPr>
        <p:spPr>
          <a:xfrm>
            <a:off x="146698" y="1197212"/>
            <a:ext cx="2985789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摘要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980AC7-0D70-473F-80D4-A135C94159F3}"/>
              </a:ext>
            </a:extLst>
          </p:cNvPr>
          <p:cNvSpPr txBox="1"/>
          <p:nvPr/>
        </p:nvSpPr>
        <p:spPr>
          <a:xfrm>
            <a:off x="246256" y="2999717"/>
            <a:ext cx="298578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3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223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C23D44-371F-4D82-B34B-29E6BFEE192E}"/>
              </a:ext>
            </a:extLst>
          </p:cNvPr>
          <p:cNvSpPr/>
          <p:nvPr/>
        </p:nvSpPr>
        <p:spPr>
          <a:xfrm>
            <a:off x="168159" y="2844612"/>
            <a:ext cx="3162224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0CDA5E-8500-4C3F-9957-574B2AA597D1}"/>
              </a:ext>
            </a:extLst>
          </p:cNvPr>
          <p:cNvSpPr txBox="1"/>
          <p:nvPr/>
        </p:nvSpPr>
        <p:spPr>
          <a:xfrm>
            <a:off x="166231" y="2828974"/>
            <a:ext cx="80912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3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23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引言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181FE2-D72F-4E55-BE03-32F0D047CBED}"/>
              </a:ext>
            </a:extLst>
          </p:cNvPr>
          <p:cNvSpPr txBox="1"/>
          <p:nvPr/>
        </p:nvSpPr>
        <p:spPr>
          <a:xfrm>
            <a:off x="167499" y="3091244"/>
            <a:ext cx="3162224" cy="26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  <a:endParaRPr lang="en-US" altLang="zh-CN" sz="105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亚洲大黄蜂是世界上最大的大黄蜂。它不仅是欧洲其他蜜蜂的捕食者，也是其他农业害虫的天敌。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华盛顿州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建立了求助热线和一个网站，供人们报告对这些黄蜂的目击情况。人们是报道也是主要的数据集来源。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>
                <a:latin typeface="黑体" panose="02010609060101010101" pitchFamily="49" charset="-122"/>
                <a:ea typeface="黑体" panose="02010609060101010101" pitchFamily="49" charset="-122"/>
              </a:rPr>
              <a:t>相关文献资料</a:t>
            </a:r>
            <a:endParaRPr lang="en-US" altLang="zh-CN" sz="105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2021MCM C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奖论文：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C-2101166.pdf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知乎、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CSDN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、论坛等：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美赛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题赛后记录、求解思路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800">
                <a:latin typeface="宋体" panose="02010600030101010101" pitchFamily="2" charset="-122"/>
                <a:ea typeface="宋体" panose="02010600030101010101" pitchFamily="2" charset="-122"/>
              </a:rPr>
              <a:t>动手学深度学习</a:t>
            </a:r>
            <a:r>
              <a:rPr lang="en-US" altLang="zh-CN" sz="800">
                <a:latin typeface="宋体" panose="02010600030101010101" pitchFamily="2" charset="-122"/>
                <a:ea typeface="宋体" panose="02010600030101010101" pitchFamily="2" charset="-122"/>
              </a:rPr>
              <a:t>(DIVE INTO DEEP LEARNING)》</a:t>
            </a:r>
            <a:endParaRPr lang="en-US" altLang="zh-CN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项目意义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提出了一种实用的近似精确的图像识别方案</a:t>
            </a:r>
            <a:endParaRPr lang="en-US" altLang="zh-CN" sz="105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可作为华盛顿当局评估大黄蜂种群的参考研究，以进一步协调当局更高效的采取控制亚洲大黄蜂发展的措施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99E85B-1265-4616-8155-63D512F22553}"/>
              </a:ext>
            </a:extLst>
          </p:cNvPr>
          <p:cNvSpPr txBox="1"/>
          <p:nvPr/>
        </p:nvSpPr>
        <p:spPr>
          <a:xfrm>
            <a:off x="167499" y="1471640"/>
            <a:ext cx="3162224" cy="135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    针对华盛顿所提供的亚洲大黄蜂及其他种族蜜蜂的相关信息，我们分析亚洲大黄蜂数量随时间和地点的传播模型，建立了具有季节性特征的时间序列模型，用于预测该种群在未来的发展。同时，针对数据文件散乱、数据集类别极不平衡的图片数据集进行了筛选、优化。基于处理后的数据集，通过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卷积神经网络模型对其进行模型分类识别训练，通过初参数优化训练，调试生成了一组分类效果最佳的分类模型。为当局提供一种生物物种识别的深度学习方法。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2AB615-4876-4A87-B613-912BEF42E71D}"/>
              </a:ext>
            </a:extLst>
          </p:cNvPr>
          <p:cNvSpPr/>
          <p:nvPr/>
        </p:nvSpPr>
        <p:spPr>
          <a:xfrm>
            <a:off x="167499" y="5745755"/>
            <a:ext cx="3162224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A11AD8-3D02-483C-B4B7-59EEFACA35B5}"/>
              </a:ext>
            </a:extLst>
          </p:cNvPr>
          <p:cNvSpPr txBox="1"/>
          <p:nvPr/>
        </p:nvSpPr>
        <p:spPr>
          <a:xfrm>
            <a:off x="166231" y="5723885"/>
            <a:ext cx="105199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数据集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905D07-1CD4-4508-AE14-C483E856D10B}"/>
              </a:ext>
            </a:extLst>
          </p:cNvPr>
          <p:cNvSpPr txBox="1"/>
          <p:nvPr/>
        </p:nvSpPr>
        <p:spPr>
          <a:xfrm>
            <a:off x="166231" y="5983163"/>
            <a:ext cx="3163492" cy="392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数据集介绍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原数据集由赛题组提供，作为我们数据的唯一来源。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2021MCM_ProblemC_Vespamandarinia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：来自宾夕法尼亚州立大学的描述这种昆虫的背景信息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2021MCM_ProblemC_DataSet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：一个电子表格（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4440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报告目击）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2021MCM_ProblemC_Files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：一个有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3305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张图片的目击报告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2021MCM </a:t>
            </a:r>
            <a:r>
              <a:rPr lang="en-US" altLang="zh-CN" sz="8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ProblemC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 </a:t>
            </a:r>
            <a:r>
              <a:rPr lang="en-US" altLang="zh-CN" sz="8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Images_by_GlobalID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：一个电子表格将图像映射到目击报告</a:t>
            </a:r>
            <a:endParaRPr lang="en-US" altLang="zh-CN" sz="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EDA(</a:t>
            </a:r>
            <a:r>
              <a:rPr lang="en-US" altLang="zh-CN" sz="105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DataSet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通过分布图，观察到该数据集分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布极其不均匀（正例过少）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差值扩大正例个数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ARIMA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时间序列模型用于预测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DataSet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分布图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数据集处理与标注（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Files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通过人工图像数据清洗，最终得到</a:t>
            </a:r>
            <a:r>
              <a:rPr lang="en-US" altLang="zh-CN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1808</a:t>
            </a: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有效图片用于训练。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将存有图片信息的电子表格中的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lab-status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添加到上述处理后的图片的文件名前，作为计算机识别图像类型的标签。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将仅剩下的</a:t>
            </a:r>
            <a:r>
              <a:rPr lang="en-US" altLang="zh-CN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例正例图片进行翻转、模糊、锐化、改变对比度等</a:t>
            </a: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操作，进行数据集增强操作。</a:t>
            </a:r>
            <a:endParaRPr lang="en-US" altLang="zh-CN" sz="8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根据之前的数据集清洗和处理，进行数据表格内容的更新。</a:t>
            </a:r>
            <a:endParaRPr lang="en-US" altLang="zh-CN" sz="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C72BE8-6826-4117-BC8B-ED575724C82F}"/>
              </a:ext>
            </a:extLst>
          </p:cNvPr>
          <p:cNvSpPr/>
          <p:nvPr/>
        </p:nvSpPr>
        <p:spPr>
          <a:xfrm>
            <a:off x="3549078" y="1220614"/>
            <a:ext cx="3162224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1EE689-9BCF-4B5C-8CEA-1ACB514C22EE}"/>
              </a:ext>
            </a:extLst>
          </p:cNvPr>
          <p:cNvSpPr txBox="1"/>
          <p:nvPr/>
        </p:nvSpPr>
        <p:spPr>
          <a:xfrm>
            <a:off x="3538856" y="1197212"/>
            <a:ext cx="1385368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机器学习识别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DC1F72-17AB-422F-BBA4-98380BD012CA}"/>
              </a:ext>
            </a:extLst>
          </p:cNvPr>
          <p:cNvSpPr/>
          <p:nvPr/>
        </p:nvSpPr>
        <p:spPr>
          <a:xfrm>
            <a:off x="3527619" y="7287685"/>
            <a:ext cx="3162224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78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7F29C2-585F-4280-A381-8E8788C3C60D}"/>
              </a:ext>
            </a:extLst>
          </p:cNvPr>
          <p:cNvSpPr txBox="1"/>
          <p:nvPr/>
        </p:nvSpPr>
        <p:spPr>
          <a:xfrm>
            <a:off x="3517397" y="7268516"/>
            <a:ext cx="1385368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b="1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总结与展望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F96164C-DCE4-40C8-B684-39948983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356" y="7502823"/>
            <a:ext cx="1385367" cy="1071350"/>
          </a:xfrm>
          <a:prstGeom prst="rect">
            <a:avLst/>
          </a:prstGeom>
        </p:spPr>
      </p:pic>
      <p:sp>
        <p:nvSpPr>
          <p:cNvPr id="54" name="下箭头 9">
            <a:extLst>
              <a:ext uri="{FF2B5EF4-FFF2-40B4-BE49-F238E27FC236}">
                <a16:creationId xmlns:a16="http://schemas.microsoft.com/office/drawing/2014/main" id="{33F285E4-D6BE-402D-8C8D-53BE2F3C473F}"/>
              </a:ext>
            </a:extLst>
          </p:cNvPr>
          <p:cNvSpPr/>
          <p:nvPr/>
        </p:nvSpPr>
        <p:spPr>
          <a:xfrm rot="16200000">
            <a:off x="4923303" y="3490770"/>
            <a:ext cx="45719" cy="228595"/>
          </a:xfrm>
          <a:prstGeom prst="downArrow">
            <a:avLst>
              <a:gd name="adj1" fmla="val 31523"/>
              <a:gd name="adj2" fmla="val 116928"/>
            </a:avLst>
          </a:prstGeom>
          <a:solidFill>
            <a:srgbClr val="003399"/>
          </a:solidFill>
          <a:ln w="15875" cap="rnd">
            <a:solidFill>
              <a:srgbClr val="00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B4B63-B637-41E6-9E20-D3833B6E2EC4}"/>
              </a:ext>
            </a:extLst>
          </p:cNvPr>
          <p:cNvSpPr txBox="1"/>
          <p:nvPr/>
        </p:nvSpPr>
        <p:spPr>
          <a:xfrm>
            <a:off x="4279664" y="3819824"/>
            <a:ext cx="6057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代码调试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B2A987A-2201-4A53-BDDC-D15DF3FDA1FF}"/>
              </a:ext>
            </a:extLst>
          </p:cNvPr>
          <p:cNvSpPr txBox="1"/>
          <p:nvPr/>
        </p:nvSpPr>
        <p:spPr>
          <a:xfrm>
            <a:off x="5922451" y="3819824"/>
            <a:ext cx="6057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2BD1D9B6-E2A5-4ECB-A5DA-6B08FCE4E2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65"/>
          <a:stretch/>
        </p:blipFill>
        <p:spPr>
          <a:xfrm>
            <a:off x="3612947" y="4343336"/>
            <a:ext cx="2952000" cy="1527397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B9C1ABC-1F53-4B87-890D-D768B404B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869" y="6427965"/>
            <a:ext cx="3024000" cy="821793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A01783E2-705F-41C8-BC23-7470B0663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190" y="7592852"/>
            <a:ext cx="3151518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6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1416</Words>
  <Application>Microsoft Office PowerPoint</Application>
  <PresentationFormat>A4 纸张(210x297 毫米)</PresentationFormat>
  <Paragraphs>162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黑体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小磊 庄</dc:creator>
  <cp:lastModifiedBy>程 展</cp:lastModifiedBy>
  <cp:revision>30</cp:revision>
  <dcterms:created xsi:type="dcterms:W3CDTF">2019-12-20T01:16:49Z</dcterms:created>
  <dcterms:modified xsi:type="dcterms:W3CDTF">2022-03-27T08:03:00Z</dcterms:modified>
</cp:coreProperties>
</file>