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79" r:id="rId2"/>
    <p:sldId id="284" r:id="rId3"/>
    <p:sldId id="364" r:id="rId4"/>
    <p:sldId id="282" r:id="rId5"/>
    <p:sldId id="286" r:id="rId6"/>
    <p:sldId id="384" r:id="rId7"/>
    <p:sldId id="287" r:id="rId8"/>
    <p:sldId id="293" r:id="rId9"/>
    <p:sldId id="365" r:id="rId10"/>
    <p:sldId id="368" r:id="rId11"/>
    <p:sldId id="385" r:id="rId12"/>
    <p:sldId id="386" r:id="rId13"/>
    <p:sldId id="387" r:id="rId14"/>
    <p:sldId id="429" r:id="rId15"/>
    <p:sldId id="389" r:id="rId16"/>
    <p:sldId id="390" r:id="rId17"/>
    <p:sldId id="388" r:id="rId18"/>
    <p:sldId id="430" r:id="rId19"/>
    <p:sldId id="423" r:id="rId20"/>
    <p:sldId id="391" r:id="rId21"/>
    <p:sldId id="392" r:id="rId22"/>
    <p:sldId id="395" r:id="rId23"/>
    <p:sldId id="396" r:id="rId24"/>
    <p:sldId id="399" r:id="rId25"/>
    <p:sldId id="431" r:id="rId26"/>
    <p:sldId id="400" r:id="rId27"/>
    <p:sldId id="432" r:id="rId28"/>
    <p:sldId id="402" r:id="rId29"/>
    <p:sldId id="407" r:id="rId30"/>
    <p:sldId id="433" r:id="rId31"/>
    <p:sldId id="408" r:id="rId32"/>
    <p:sldId id="358" r:id="rId33"/>
    <p:sldId id="359" r:id="rId34"/>
    <p:sldId id="410" r:id="rId35"/>
    <p:sldId id="434" r:id="rId36"/>
    <p:sldId id="413" r:id="rId37"/>
    <p:sldId id="435" r:id="rId38"/>
    <p:sldId id="414" r:id="rId39"/>
    <p:sldId id="436" r:id="rId40"/>
    <p:sldId id="415" r:id="rId41"/>
    <p:sldId id="416" r:id="rId42"/>
    <p:sldId id="417" r:id="rId43"/>
    <p:sldId id="418" r:id="rId44"/>
    <p:sldId id="379" r:id="rId45"/>
    <p:sldId id="419" r:id="rId46"/>
    <p:sldId id="424" r:id="rId47"/>
    <p:sldId id="420" r:id="rId48"/>
    <p:sldId id="425" r:id="rId49"/>
    <p:sldId id="437" r:id="rId50"/>
    <p:sldId id="421" r:id="rId51"/>
    <p:sldId id="426" r:id="rId52"/>
    <p:sldId id="442" r:id="rId53"/>
    <p:sldId id="422" r:id="rId54"/>
    <p:sldId id="428" r:id="rId55"/>
    <p:sldId id="438" r:id="rId56"/>
    <p:sldId id="439" r:id="rId57"/>
    <p:sldId id="440" r:id="rId58"/>
    <p:sldId id="441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0FF99"/>
    <a:srgbClr val="00FFFF"/>
    <a:srgbClr val="808080"/>
    <a:srgbClr val="990099"/>
    <a:srgbClr val="CCFFFF"/>
    <a:srgbClr val="CCE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19" autoAdjust="0"/>
  </p:normalViewPr>
  <p:slideViewPr>
    <p:cSldViewPr>
      <p:cViewPr varScale="1">
        <p:scale>
          <a:sx n="101" d="100"/>
          <a:sy n="101" d="100"/>
        </p:scale>
        <p:origin x="-264" y="-132"/>
      </p:cViewPr>
      <p:guideLst>
        <p:guide orient="horz" pos="192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2426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814B44A-DE54-4CAA-885E-BD388B0F54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55C11-4391-45A9-B672-CA7E46F408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EB5D2-C969-42DC-9911-CC74DE93E01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4ED67-10A2-48E5-9FB1-9BC817D6160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6EFA-6B44-49E1-B3F7-D6BFAD5CE83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A5930-38A3-40B1-962E-6C6A48A4C1A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7BCF4-46DF-4550-A0E4-10985142E6E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55FBF-E19A-4E36-85DB-6D3340DDDB9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75193-D305-48DB-B66D-E717196B496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04125-90D5-4E6B-8D90-15D1CBD6BE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B0790-596D-403E-8FD3-07C98F419F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entury Gothic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Century Gothic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23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72384C0F-62B3-4FC2-8B57-0772203AA4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9.xml"/><Relationship Id="rId5" Type="http://schemas.openxmlformats.org/officeDocument/2006/relationships/slide" Target="slide29.xml"/><Relationship Id="rId4" Type="http://schemas.openxmlformats.org/officeDocument/2006/relationships/slide" Target="slide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oleObject" Target="../embeddings/oleObject12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476250"/>
            <a:ext cx="5875362" cy="1143000"/>
          </a:xfrm>
        </p:spPr>
        <p:txBody>
          <a:bodyPr/>
          <a:lstStyle/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第五章 函数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752600"/>
            <a:ext cx="5867400" cy="3810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hlinkClick r:id="rId2" action="ppaction://hlinksldjump"/>
              </a:rPr>
              <a:t>5.1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hlinkClick r:id="rId2" action="ppaction://hlinksldjump"/>
              </a:rPr>
              <a:t>函数的定义、调用与说明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hlinkClick r:id="rId3" action="ppaction://hlinksldjump"/>
              </a:rPr>
              <a:t>5.2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hlinkClick r:id="rId3" action="ppaction://hlinksldjump"/>
              </a:rPr>
              <a:t>函数间参数传递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hlinkClick r:id="rId4" action="ppaction://hlinksldjump"/>
              </a:rPr>
              <a:t>5.3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hlinkClick r:id="rId4" action="ppaction://hlinksldjump"/>
              </a:rPr>
              <a:t>递归函数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hlinkClick r:id="rId5" action="ppaction://hlinksldjump"/>
              </a:rPr>
              <a:t>5.4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hlinkClick r:id="rId5" action="ppaction://hlinksldjump"/>
              </a:rPr>
              <a:t>函数参数缺省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hlinkClick r:id="rId4" action="ppaction://hlinksldjump"/>
              </a:rPr>
              <a:t>5.5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hlinkClick r:id="rId4" action="ppaction://hlinksldjump"/>
              </a:rPr>
              <a:t>函数重载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hlinkClick r:id="rId6" action="ppaction://hlinksldjump"/>
              </a:rPr>
              <a:t>5.6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hlinkClick r:id="rId6" action="ppaction://hlinksldjump"/>
              </a:rPr>
              <a:t>函数模板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hlinkClick r:id="rId7" action="ppaction://hlinksldjump"/>
              </a:rPr>
              <a:t>5.7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hlinkClick r:id="rId7" action="ppaction://hlinksldjump"/>
              </a:rPr>
              <a:t>作用域与存储类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函数调用和返回的过程：</a:t>
            </a:r>
          </a:p>
        </p:txBody>
      </p:sp>
      <p:sp>
        <p:nvSpPr>
          <p:cNvPr id="156675" name="Oval 3"/>
          <p:cNvSpPr>
            <a:spLocks noChangeArrowheads="1"/>
          </p:cNvSpPr>
          <p:nvPr/>
        </p:nvSpPr>
        <p:spPr bwMode="auto">
          <a:xfrm>
            <a:off x="1447800" y="1447800"/>
            <a:ext cx="16002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主函数</a:t>
            </a:r>
          </a:p>
        </p:txBody>
      </p:sp>
      <p:sp>
        <p:nvSpPr>
          <p:cNvPr id="156676" name="Line 4"/>
          <p:cNvSpPr>
            <a:spLocks noChangeShapeType="1"/>
          </p:cNvSpPr>
          <p:nvPr/>
        </p:nvSpPr>
        <p:spPr bwMode="auto">
          <a:xfrm>
            <a:off x="22098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1447800" y="25908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输入数据</a:t>
            </a:r>
          </a:p>
        </p:txBody>
      </p:sp>
      <p:sp>
        <p:nvSpPr>
          <p:cNvPr id="156678" name="Line 6"/>
          <p:cNvSpPr>
            <a:spLocks noChangeShapeType="1"/>
          </p:cNvSpPr>
          <p:nvPr/>
        </p:nvSpPr>
        <p:spPr bwMode="auto">
          <a:xfrm>
            <a:off x="2209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56679" name="Line 7"/>
          <p:cNvSpPr>
            <a:spLocks noChangeShapeType="1"/>
          </p:cNvSpPr>
          <p:nvPr/>
        </p:nvSpPr>
        <p:spPr bwMode="auto">
          <a:xfrm>
            <a:off x="2209800" y="3048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1447800" y="35814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调用函数</a:t>
            </a:r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1524000" y="45720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输出</a:t>
            </a:r>
          </a:p>
        </p:txBody>
      </p:sp>
      <p:sp>
        <p:nvSpPr>
          <p:cNvPr id="156682" name="Oval 10"/>
          <p:cNvSpPr>
            <a:spLocks noChangeArrowheads="1"/>
          </p:cNvSpPr>
          <p:nvPr/>
        </p:nvSpPr>
        <p:spPr bwMode="auto">
          <a:xfrm>
            <a:off x="5715000" y="1676400"/>
            <a:ext cx="16002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自定义函数</a:t>
            </a:r>
          </a:p>
        </p:txBody>
      </p:sp>
      <p:sp>
        <p:nvSpPr>
          <p:cNvPr id="156683" name="Line 11"/>
          <p:cNvSpPr>
            <a:spLocks noChangeShapeType="1"/>
          </p:cNvSpPr>
          <p:nvPr/>
        </p:nvSpPr>
        <p:spPr bwMode="auto">
          <a:xfrm>
            <a:off x="6477000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56684" name="Rectangle 12"/>
          <p:cNvSpPr>
            <a:spLocks noChangeArrowheads="1"/>
          </p:cNvSpPr>
          <p:nvPr/>
        </p:nvSpPr>
        <p:spPr bwMode="auto">
          <a:xfrm>
            <a:off x="5791200" y="28194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处理过程</a:t>
            </a:r>
          </a:p>
        </p:txBody>
      </p:sp>
      <p:sp>
        <p:nvSpPr>
          <p:cNvPr id="156685" name="Line 13"/>
          <p:cNvSpPr>
            <a:spLocks noChangeShapeType="1"/>
          </p:cNvSpPr>
          <p:nvPr/>
        </p:nvSpPr>
        <p:spPr bwMode="auto">
          <a:xfrm>
            <a:off x="6477000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56686" name="Rectangle 14"/>
          <p:cNvSpPr>
            <a:spLocks noChangeArrowheads="1"/>
          </p:cNvSpPr>
          <p:nvPr/>
        </p:nvSpPr>
        <p:spPr bwMode="auto">
          <a:xfrm>
            <a:off x="5791200" y="3810000"/>
            <a:ext cx="1600200" cy="762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函数结束或</a:t>
            </a:r>
          </a:p>
          <a:p>
            <a:pPr algn="ctr"/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函数值返回</a:t>
            </a:r>
          </a:p>
        </p:txBody>
      </p:sp>
      <p:sp>
        <p:nvSpPr>
          <p:cNvPr id="156689" name="Line 17"/>
          <p:cNvSpPr>
            <a:spLocks noChangeShapeType="1"/>
          </p:cNvSpPr>
          <p:nvPr/>
        </p:nvSpPr>
        <p:spPr bwMode="auto">
          <a:xfrm flipH="1" flipV="1">
            <a:off x="3048000" y="3886200"/>
            <a:ext cx="2743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56690" name="Line 18"/>
          <p:cNvSpPr>
            <a:spLocks noChangeShapeType="1"/>
          </p:cNvSpPr>
          <p:nvPr/>
        </p:nvSpPr>
        <p:spPr bwMode="auto">
          <a:xfrm flipV="1">
            <a:off x="3124200" y="2057400"/>
            <a:ext cx="2438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0" y="60960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注意：数据的输入、输出一般放在主函数中</a:t>
            </a:r>
            <a:endParaRPr kumimoji="1" lang="zh-CN" altLang="en-US" sz="20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6693" name="Text Box 21"/>
          <p:cNvSpPr txBox="1">
            <a:spLocks noChangeArrowheads="1"/>
          </p:cNvSpPr>
          <p:nvPr/>
        </p:nvSpPr>
        <p:spPr bwMode="auto">
          <a:xfrm>
            <a:off x="3352800" y="2133600"/>
            <a:ext cx="1752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保存：返回地址、当前现场</a:t>
            </a:r>
          </a:p>
        </p:txBody>
      </p:sp>
      <p:sp>
        <p:nvSpPr>
          <p:cNvPr id="156694" name="Text Box 22"/>
          <p:cNvSpPr txBox="1">
            <a:spLocks noChangeArrowheads="1"/>
          </p:cNvSpPr>
          <p:nvPr/>
        </p:nvSpPr>
        <p:spPr bwMode="auto">
          <a:xfrm>
            <a:off x="3505200" y="4191000"/>
            <a:ext cx="1981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恢复：主调程序现场、返回地址</a:t>
            </a:r>
          </a:p>
        </p:txBody>
      </p:sp>
      <p:sp>
        <p:nvSpPr>
          <p:cNvPr id="156696" name="Line 24"/>
          <p:cNvSpPr>
            <a:spLocks noChangeShapeType="1"/>
          </p:cNvSpPr>
          <p:nvPr/>
        </p:nvSpPr>
        <p:spPr bwMode="auto">
          <a:xfrm>
            <a:off x="2209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56697" name="Oval 25"/>
          <p:cNvSpPr>
            <a:spLocks noChangeArrowheads="1"/>
          </p:cNvSpPr>
          <p:nvPr/>
        </p:nvSpPr>
        <p:spPr bwMode="auto">
          <a:xfrm>
            <a:off x="1676400" y="5334000"/>
            <a:ext cx="1066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结束</a:t>
            </a:r>
          </a:p>
        </p:txBody>
      </p:sp>
      <p:sp>
        <p:nvSpPr>
          <p:cNvPr id="156699" name="Text Box 27"/>
          <p:cNvSpPr txBox="1">
            <a:spLocks noChangeArrowheads="1"/>
          </p:cNvSpPr>
          <p:nvPr/>
        </p:nvSpPr>
        <p:spPr bwMode="auto">
          <a:xfrm>
            <a:off x="2133600" y="20574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①</a:t>
            </a:r>
          </a:p>
        </p:txBody>
      </p:sp>
      <p:sp>
        <p:nvSpPr>
          <p:cNvPr id="156701" name="Text Box 29"/>
          <p:cNvSpPr txBox="1">
            <a:spLocks noChangeArrowheads="1"/>
          </p:cNvSpPr>
          <p:nvPr/>
        </p:nvSpPr>
        <p:spPr bwMode="auto">
          <a:xfrm>
            <a:off x="4267200" y="37338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⑥</a:t>
            </a:r>
          </a:p>
        </p:txBody>
      </p:sp>
      <p:sp>
        <p:nvSpPr>
          <p:cNvPr id="156702" name="Text Box 30"/>
          <p:cNvSpPr txBox="1">
            <a:spLocks noChangeArrowheads="1"/>
          </p:cNvSpPr>
          <p:nvPr/>
        </p:nvSpPr>
        <p:spPr bwMode="auto">
          <a:xfrm>
            <a:off x="5867400" y="32766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⑤</a:t>
            </a:r>
          </a:p>
        </p:txBody>
      </p:sp>
      <p:sp>
        <p:nvSpPr>
          <p:cNvPr id="156703" name="Text Box 31"/>
          <p:cNvSpPr txBox="1">
            <a:spLocks noChangeArrowheads="1"/>
          </p:cNvSpPr>
          <p:nvPr/>
        </p:nvSpPr>
        <p:spPr bwMode="auto">
          <a:xfrm>
            <a:off x="5867400" y="23622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④</a:t>
            </a:r>
          </a:p>
        </p:txBody>
      </p:sp>
      <p:sp>
        <p:nvSpPr>
          <p:cNvPr id="156704" name="Text Box 32"/>
          <p:cNvSpPr txBox="1">
            <a:spLocks noChangeArrowheads="1"/>
          </p:cNvSpPr>
          <p:nvPr/>
        </p:nvSpPr>
        <p:spPr bwMode="auto">
          <a:xfrm>
            <a:off x="3886200" y="28956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③</a:t>
            </a:r>
          </a:p>
        </p:txBody>
      </p:sp>
      <p:sp>
        <p:nvSpPr>
          <p:cNvPr id="156705" name="Text Box 33"/>
          <p:cNvSpPr txBox="1">
            <a:spLocks noChangeArrowheads="1"/>
          </p:cNvSpPr>
          <p:nvPr/>
        </p:nvSpPr>
        <p:spPr bwMode="auto">
          <a:xfrm>
            <a:off x="2209800" y="31242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②</a:t>
            </a:r>
          </a:p>
        </p:txBody>
      </p:sp>
      <p:sp>
        <p:nvSpPr>
          <p:cNvPr id="156706" name="Text Box 34"/>
          <p:cNvSpPr txBox="1">
            <a:spLocks noChangeArrowheads="1"/>
          </p:cNvSpPr>
          <p:nvPr/>
        </p:nvSpPr>
        <p:spPr bwMode="auto">
          <a:xfrm>
            <a:off x="2286000" y="50292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⑧</a:t>
            </a:r>
          </a:p>
        </p:txBody>
      </p:sp>
      <p:sp>
        <p:nvSpPr>
          <p:cNvPr id="156707" name="Text Box 35"/>
          <p:cNvSpPr txBox="1">
            <a:spLocks noChangeArrowheads="1"/>
          </p:cNvSpPr>
          <p:nvPr/>
        </p:nvSpPr>
        <p:spPr bwMode="auto">
          <a:xfrm>
            <a:off x="2209800" y="40386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ChangeArrowheads="1"/>
          </p:cNvSpPr>
          <p:nvPr/>
        </p:nvSpPr>
        <p:spPr bwMode="auto">
          <a:xfrm>
            <a:off x="900113" y="404813"/>
            <a:ext cx="7786687" cy="119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5.3】</a:t>
            </a:r>
            <a:r>
              <a:rPr kumimoji="1" lang="en-US" altLang="zh-CN" sz="2400" b="1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求正整数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的最大公约数和最小公倍数 。</a:t>
            </a:r>
          </a:p>
          <a:p>
            <a:pPr marL="342900" indent="-342900" algn="just">
              <a:lnSpc>
                <a:spcPct val="125000"/>
              </a:lnSpc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	分析：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的最小公倍数为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:   m*n/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最大公约数。</a:t>
            </a:r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971550" y="1557338"/>
            <a:ext cx="3371850" cy="264795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5882"/>
                  <a:invGamma/>
                </a:srgbClr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int gcd(int m,int n)</a:t>
            </a:r>
          </a:p>
          <a:p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sz="2200" b="1">
                <a:solidFill>
                  <a:srgbClr val="000000"/>
                </a:solidFill>
                <a:latin typeface="Times New Roman" pitchFamily="18" charset="0"/>
              </a:rPr>
              <a:t>求最大公约数	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　   </a:t>
            </a:r>
          </a:p>
          <a:p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{ </a:t>
            </a:r>
          </a:p>
          <a:p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while(int r=m%n)</a:t>
            </a:r>
          </a:p>
          <a:p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 {m=n;n=r;}</a:t>
            </a:r>
          </a:p>
          <a:p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return(n); </a:t>
            </a:r>
          </a:p>
          <a:p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75109" name="Text Box 5"/>
          <p:cNvSpPr txBox="1">
            <a:spLocks noChangeArrowheads="1"/>
          </p:cNvSpPr>
          <p:nvPr/>
        </p:nvSpPr>
        <p:spPr bwMode="auto">
          <a:xfrm>
            <a:off x="762000" y="4495800"/>
            <a:ext cx="3581400" cy="19177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15294"/>
                  <a:invGamma/>
                </a:schemeClr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int sct(int m,int n)</a:t>
            </a:r>
          </a:p>
          <a:p>
            <a:pPr eaLnBrk="0" hangingPunct="0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sz="2200" b="1">
                <a:solidFill>
                  <a:srgbClr val="000000"/>
                </a:solidFill>
                <a:latin typeface="Times New Roman" pitchFamily="18" charset="0"/>
              </a:rPr>
              <a:t>求最小公倍数</a:t>
            </a:r>
          </a:p>
          <a:p>
            <a:pPr eaLnBrk="0" hangingPunct="0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eaLnBrk="0" hangingPunct="0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return( m*n/gcd(m,n) );</a:t>
            </a:r>
          </a:p>
          <a:p>
            <a:pPr eaLnBrk="0" hangingPunct="0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4572000" y="1628775"/>
            <a:ext cx="3886200" cy="4154984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CCECFF">
                  <a:gamma/>
                  <a:tint val="3137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#include 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iostream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&gt;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using namespace std;</a:t>
            </a:r>
          </a:p>
          <a:p>
            <a:pPr algn="just"/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main( ) 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m,n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cin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&gt;&gt;m&gt;&gt;n;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gcd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m,n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)&lt;&lt;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sct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m,n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)&lt;&lt;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system("pause");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return 0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1027"/>
          <p:cNvSpPr>
            <a:spLocks noChangeArrowheads="1"/>
          </p:cNvSpPr>
          <p:nvPr/>
        </p:nvSpPr>
        <p:spPr bwMode="auto">
          <a:xfrm>
            <a:off x="3271838" y="2767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76130" name="Object 1026"/>
          <p:cNvGraphicFramePr>
            <a:graphicFrameLocks noChangeAspect="1"/>
          </p:cNvGraphicFramePr>
          <p:nvPr/>
        </p:nvGraphicFramePr>
        <p:xfrm>
          <a:off x="1676400" y="1676400"/>
          <a:ext cx="6024563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3" r:id="rId3" imgW="2600000" imgH="1324160" progId="PBrush">
                  <p:embed/>
                </p:oleObj>
              </mc:Choice>
              <mc:Fallback>
                <p:oleObj r:id="rId3" imgW="2600000" imgH="1324160" progId="PBrush">
                  <p:embed/>
                  <p:pic>
                    <p:nvPicPr>
                      <p:cNvPr id="0" name="Picture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76400"/>
                        <a:ext cx="6024563" cy="306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2" name="Text Box 1028"/>
          <p:cNvSpPr txBox="1">
            <a:spLocks noChangeArrowheads="1"/>
          </p:cNvSpPr>
          <p:nvPr/>
        </p:nvSpPr>
        <p:spPr bwMode="auto">
          <a:xfrm>
            <a:off x="1116013" y="620713"/>
            <a:ext cx="47513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函数嵌套调用的示意图</a:t>
            </a:r>
            <a:r>
              <a:rPr kumimoji="1"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1000100" y="0"/>
            <a:ext cx="71008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5.1.3  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函数说明（函数原型）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1000100" y="500042"/>
            <a:ext cx="77898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形式：</a:t>
            </a:r>
          </a:p>
          <a:p>
            <a:pPr marL="533400" indent="-533400">
              <a:lnSpc>
                <a:spcPct val="120000"/>
              </a:lnSpc>
              <a:spcBef>
                <a:spcPct val="15000"/>
              </a:spcBef>
            </a:pPr>
            <a:r>
              <a:rPr kumimoji="1" lang="zh-CN" altLang="en-US" sz="2400" b="1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函数类型　函数名</a:t>
            </a:r>
            <a:r>
              <a:rPr kumimoji="1" lang="en-US" altLang="zh-CN" sz="2400" b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形式参数类型表</a:t>
            </a:r>
            <a:r>
              <a:rPr kumimoji="1" lang="en-US" altLang="zh-CN" sz="2400" b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928662" y="2000240"/>
            <a:ext cx="7491412" cy="4893647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43137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 dirty="0">
                <a:latin typeface="Times New Roman" pitchFamily="18" charset="0"/>
              </a:rPr>
              <a:t>#include &lt;</a:t>
            </a:r>
            <a:r>
              <a:rPr kumimoji="1" lang="en-US" altLang="zh-CN" sz="2400" b="1" dirty="0" err="1">
                <a:latin typeface="Times New Roman" pitchFamily="18" charset="0"/>
              </a:rPr>
              <a:t>iostream</a:t>
            </a:r>
            <a:r>
              <a:rPr kumimoji="1" lang="en-US" altLang="zh-CN" sz="2400" b="1" dirty="0">
                <a:latin typeface="Times New Roman" pitchFamily="18" charset="0"/>
              </a:rPr>
              <a:t>&gt;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using namespace std;</a:t>
            </a:r>
          </a:p>
          <a:p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main( ) 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{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a,b,c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max(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x,int</a:t>
            </a:r>
            <a:r>
              <a:rPr kumimoji="1" lang="en-US" altLang="zh-CN" sz="2400" b="1" dirty="0">
                <a:latin typeface="Times New Roman" pitchFamily="18" charset="0"/>
              </a:rPr>
              <a:t> y);   //</a:t>
            </a:r>
            <a:r>
              <a:rPr kumimoji="1" lang="zh-CN" altLang="en-US" sz="2400" b="1" dirty="0">
                <a:latin typeface="Times New Roman" pitchFamily="18" charset="0"/>
              </a:rPr>
              <a:t>函数说明，也可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max(</a:t>
            </a:r>
            <a:r>
              <a:rPr kumimoji="1" lang="en-US" altLang="zh-CN" sz="2400" b="1" dirty="0" err="1">
                <a:latin typeface="Times New Roman" pitchFamily="18" charset="0"/>
              </a:rPr>
              <a:t>int,int</a:t>
            </a:r>
            <a:r>
              <a:rPr kumimoji="1" lang="en-US" altLang="zh-CN" sz="2400" b="1" dirty="0">
                <a:latin typeface="Times New Roman" pitchFamily="18" charset="0"/>
              </a:rPr>
              <a:t>);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cin</a:t>
            </a:r>
            <a:r>
              <a:rPr kumimoji="1" lang="en-US" altLang="zh-CN" sz="2400" b="1" dirty="0">
                <a:latin typeface="Times New Roman" pitchFamily="18" charset="0"/>
              </a:rPr>
              <a:t>&gt;&gt;a&gt;&gt;b;   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 c=max(</a:t>
            </a:r>
            <a:r>
              <a:rPr kumimoji="1" lang="en-US" altLang="zh-CN" sz="2400" b="1" dirty="0" err="1">
                <a:latin typeface="Times New Roman" pitchFamily="18" charset="0"/>
              </a:rPr>
              <a:t>a,b</a:t>
            </a:r>
            <a:r>
              <a:rPr kumimoji="1" lang="en-US" altLang="zh-CN" sz="2400" b="1" dirty="0">
                <a:latin typeface="Times New Roman" pitchFamily="18" charset="0"/>
              </a:rPr>
              <a:t>);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latin typeface="Times New Roman" pitchFamily="18" charset="0"/>
              </a:rPr>
              <a:t>&lt;&lt;c&lt;&lt;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latin typeface="Times New Roman" pitchFamily="18" charset="0"/>
              </a:rPr>
              <a:t>; 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 system("pause");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 return 0;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 }</a:t>
            </a:r>
          </a:p>
          <a:p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max(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x,int</a:t>
            </a:r>
            <a:r>
              <a:rPr kumimoji="1" lang="en-US" altLang="zh-CN" sz="2400" b="1" dirty="0">
                <a:latin typeface="Times New Roman" pitchFamily="18" charset="0"/>
              </a:rPr>
              <a:t> y) 		 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{ return x&gt;</a:t>
            </a:r>
            <a:r>
              <a:rPr kumimoji="1" lang="en-US" altLang="zh-CN" sz="2400" b="1" dirty="0" err="1">
                <a:latin typeface="Times New Roman" pitchFamily="18" charset="0"/>
              </a:rPr>
              <a:t>y?x:y</a:t>
            </a:r>
            <a:r>
              <a:rPr kumimoji="1" lang="en-US" altLang="zh-CN" sz="2400" b="1" dirty="0">
                <a:latin typeface="Times New Roman" pitchFamily="18" charset="0"/>
              </a:rPr>
              <a:t> ; }</a:t>
            </a: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642910" y="1571612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5.4】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函数说明示例 </a:t>
            </a:r>
          </a:p>
        </p:txBody>
      </p:sp>
      <p:sp>
        <p:nvSpPr>
          <p:cNvPr id="177159" name="AutoShape 7"/>
          <p:cNvSpPr>
            <a:spLocks noChangeArrowheads="1"/>
          </p:cNvSpPr>
          <p:nvPr/>
        </p:nvSpPr>
        <p:spPr bwMode="auto">
          <a:xfrm>
            <a:off x="6572264" y="2643182"/>
            <a:ext cx="1752600" cy="533400"/>
          </a:xfrm>
          <a:prstGeom prst="wedgeRoundRectCallout">
            <a:avLst>
              <a:gd name="adj1" fmla="val 7157"/>
              <a:gd name="adj2" fmla="val 12619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kumimoji="1" lang="zh-CN" altLang="en-US" sz="2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省略参数名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1187450" y="1125538"/>
            <a:ext cx="5832475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注意：</a:t>
            </a: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20000"/>
              </a:spcAft>
            </a:pP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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函数调用在前，定义在后，则必须对函数进行说明，函数说明可以放在函数调用之前所在的函数内，也可以放在源文件开头、函数的外部。 </a:t>
            </a:r>
          </a:p>
          <a:p>
            <a:pPr>
              <a:spcBef>
                <a:spcPct val="3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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函数说明和函数定义在返回类型、函数名和参数表上必须要完全一致。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549275"/>
            <a:ext cx="7772400" cy="838200"/>
          </a:xfrm>
        </p:spPr>
        <p:txBody>
          <a:bodyPr/>
          <a:lstStyle/>
          <a:p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5.2 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函数间参数传递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1042988" y="1412875"/>
            <a:ext cx="7943850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5.2.1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传值参数</a:t>
            </a:r>
          </a:p>
          <a:p>
            <a:pPr>
              <a:spcBef>
                <a:spcPct val="35000"/>
              </a:spcBef>
              <a:buClr>
                <a:srgbClr val="990099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特点：</a:t>
            </a:r>
          </a:p>
          <a:p>
            <a:pPr>
              <a:spcBef>
                <a:spcPct val="35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  形参的改变不会影响实参的值</a:t>
            </a: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1042988" y="3213100"/>
            <a:ext cx="5029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990099"/>
              </a:buClr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实参：</a:t>
            </a:r>
          </a:p>
          <a:p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常量、变量和表达式。</a:t>
            </a:r>
          </a:p>
          <a:p>
            <a:pPr>
              <a:buClr>
                <a:srgbClr val="990099"/>
              </a:buClr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形参：</a:t>
            </a:r>
          </a:p>
          <a:p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变量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1026"/>
          <p:cNvSpPr>
            <a:spLocks noChangeArrowheads="1"/>
          </p:cNvSpPr>
          <p:nvPr/>
        </p:nvSpPr>
        <p:spPr bwMode="auto">
          <a:xfrm>
            <a:off x="1000100" y="1142984"/>
            <a:ext cx="5689600" cy="571501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5FBFB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kumimoji="1" lang="en-US" altLang="zh-CN" sz="2800" b="1" dirty="0">
                <a:latin typeface="Times New Roman" pitchFamily="18" charset="0"/>
              </a:rPr>
              <a:t>#include  &lt;</a:t>
            </a:r>
            <a:r>
              <a:rPr kumimoji="1" lang="en-US" altLang="zh-CN" sz="2800" b="1" dirty="0" err="1">
                <a:latin typeface="Times New Roman" pitchFamily="18" charset="0"/>
              </a:rPr>
              <a:t>iostream</a:t>
            </a:r>
            <a:r>
              <a:rPr kumimoji="1" lang="en-US" altLang="zh-CN" sz="2800" b="1" dirty="0">
                <a:latin typeface="Times New Roman" pitchFamily="18" charset="0"/>
              </a:rPr>
              <a:t>&gt;</a:t>
            </a:r>
          </a:p>
          <a:p>
            <a:pPr marL="342900" indent="-342900"/>
            <a:r>
              <a:rPr kumimoji="1" lang="en-US" altLang="zh-CN" sz="2800" b="1" dirty="0">
                <a:latin typeface="Times New Roman" pitchFamily="18" charset="0"/>
              </a:rPr>
              <a:t>void  swap(</a:t>
            </a:r>
            <a:r>
              <a:rPr kumimoji="1" lang="en-US" altLang="zh-CN" sz="2800" b="1" dirty="0" err="1">
                <a:latin typeface="Times New Roman" pitchFamily="18" charset="0"/>
              </a:rPr>
              <a:t>int</a:t>
            </a:r>
            <a:r>
              <a:rPr kumimoji="1" lang="en-US" altLang="zh-CN" sz="2800" b="1" dirty="0">
                <a:latin typeface="Times New Roman" pitchFamily="18" charset="0"/>
              </a:rPr>
              <a:t>  </a:t>
            </a:r>
            <a:r>
              <a:rPr kumimoji="1" lang="en-US" altLang="zh-CN" sz="2800" b="1" dirty="0" err="1">
                <a:latin typeface="Times New Roman" pitchFamily="18" charset="0"/>
              </a:rPr>
              <a:t>x,int</a:t>
            </a:r>
            <a:r>
              <a:rPr kumimoji="1" lang="en-US" altLang="zh-CN" sz="2800" b="1" dirty="0">
                <a:latin typeface="Times New Roman" pitchFamily="18" charset="0"/>
              </a:rPr>
              <a:t>  y)</a:t>
            </a:r>
          </a:p>
          <a:p>
            <a:pPr marL="342900" indent="-342900"/>
            <a:r>
              <a:rPr kumimoji="1" lang="en-US" altLang="zh-CN" sz="2800" b="1" dirty="0">
                <a:latin typeface="Times New Roman" pitchFamily="18" charset="0"/>
              </a:rPr>
              <a:t>{</a:t>
            </a:r>
            <a:r>
              <a:rPr kumimoji="1" lang="en-US" altLang="zh-CN" sz="2800" b="1" dirty="0" err="1">
                <a:latin typeface="Times New Roman" pitchFamily="18" charset="0"/>
              </a:rPr>
              <a:t>int</a:t>
            </a:r>
            <a:r>
              <a:rPr kumimoji="1" lang="en-US" altLang="zh-CN" sz="2800" b="1" dirty="0">
                <a:latin typeface="Times New Roman" pitchFamily="18" charset="0"/>
              </a:rPr>
              <a:t> temp;</a:t>
            </a:r>
          </a:p>
          <a:p>
            <a:pPr marL="342900" indent="-342900"/>
            <a:r>
              <a:rPr kumimoji="1" lang="en-US" altLang="zh-CN" sz="2800" b="1" dirty="0">
                <a:latin typeface="Times New Roman" pitchFamily="18" charset="0"/>
              </a:rPr>
              <a:t> temp=</a:t>
            </a:r>
            <a:r>
              <a:rPr kumimoji="1" lang="en-US" altLang="zh-CN" sz="2800" b="1" dirty="0" err="1">
                <a:latin typeface="Times New Roman" pitchFamily="18" charset="0"/>
              </a:rPr>
              <a:t>x;x</a:t>
            </a:r>
            <a:r>
              <a:rPr kumimoji="1" lang="en-US" altLang="zh-CN" sz="2800" b="1" dirty="0">
                <a:latin typeface="Times New Roman" pitchFamily="18" charset="0"/>
              </a:rPr>
              <a:t>=</a:t>
            </a:r>
            <a:r>
              <a:rPr kumimoji="1" lang="en-US" altLang="zh-CN" sz="2800" b="1" dirty="0" err="1">
                <a:latin typeface="Times New Roman" pitchFamily="18" charset="0"/>
              </a:rPr>
              <a:t>y;y</a:t>
            </a:r>
            <a:r>
              <a:rPr kumimoji="1" lang="en-US" altLang="zh-CN" sz="2800" b="1" dirty="0">
                <a:latin typeface="Times New Roman" pitchFamily="18" charset="0"/>
              </a:rPr>
              <a:t>=temp;</a:t>
            </a:r>
          </a:p>
          <a:p>
            <a:pPr marL="342900" indent="-342900"/>
            <a:r>
              <a:rPr kumimoji="1" lang="en-US" altLang="zh-CN" sz="2800" b="1" dirty="0">
                <a:latin typeface="Times New Roman" pitchFamily="18" charset="0"/>
              </a:rPr>
              <a:t>}</a:t>
            </a:r>
          </a:p>
          <a:p>
            <a:pPr marL="342900" indent="-342900"/>
            <a:r>
              <a:rPr kumimoji="1" lang="en-US" altLang="zh-CN" sz="2800" b="1" dirty="0" err="1">
                <a:latin typeface="Times New Roman" pitchFamily="18" charset="0"/>
              </a:rPr>
              <a:t>int</a:t>
            </a:r>
            <a:r>
              <a:rPr kumimoji="1" lang="en-US" altLang="zh-CN" sz="2800" b="1" dirty="0">
                <a:latin typeface="Times New Roman" pitchFamily="18" charset="0"/>
              </a:rPr>
              <a:t> main()</a:t>
            </a:r>
          </a:p>
          <a:p>
            <a:pPr marL="342900" indent="-342900"/>
            <a:r>
              <a:rPr kumimoji="1" lang="en-US" altLang="zh-CN" sz="2800" b="1" dirty="0">
                <a:latin typeface="Times New Roman" pitchFamily="18" charset="0"/>
              </a:rPr>
              <a:t>{</a:t>
            </a:r>
            <a:r>
              <a:rPr kumimoji="1" lang="en-US" altLang="zh-CN" sz="2800" b="1" dirty="0" err="1">
                <a:latin typeface="Times New Roman" pitchFamily="18" charset="0"/>
              </a:rPr>
              <a:t>int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en-US" altLang="zh-CN" sz="2800" b="1" dirty="0" err="1">
                <a:latin typeface="Times New Roman" pitchFamily="18" charset="0"/>
              </a:rPr>
              <a:t>a,b</a:t>
            </a:r>
            <a:r>
              <a:rPr kumimoji="1" lang="en-US" altLang="zh-CN" sz="2800" b="1" dirty="0">
                <a:latin typeface="Times New Roman" pitchFamily="18" charset="0"/>
              </a:rPr>
              <a:t>;</a:t>
            </a:r>
          </a:p>
          <a:p>
            <a:pPr marL="342900" indent="-342900"/>
            <a:r>
              <a:rPr kumimoji="1" lang="en-US" altLang="zh-CN" sz="2800" b="1" dirty="0" err="1">
                <a:latin typeface="Times New Roman" pitchFamily="18" charset="0"/>
              </a:rPr>
              <a:t>cin</a:t>
            </a:r>
            <a:r>
              <a:rPr kumimoji="1" lang="en-US" altLang="zh-CN" sz="2800" b="1" dirty="0">
                <a:latin typeface="Times New Roman" pitchFamily="18" charset="0"/>
              </a:rPr>
              <a:t>&gt;&gt;a&gt;&gt;b;</a:t>
            </a:r>
          </a:p>
          <a:p>
            <a:pPr marL="342900" indent="-342900"/>
            <a:r>
              <a:rPr kumimoji="1" lang="en-US" altLang="zh-CN" sz="2800" b="1" dirty="0">
                <a:latin typeface="Times New Roman" pitchFamily="18" charset="0"/>
              </a:rPr>
              <a:t>swap(</a:t>
            </a:r>
            <a:r>
              <a:rPr kumimoji="1" lang="en-US" altLang="zh-CN" sz="2800" b="1" dirty="0" err="1">
                <a:latin typeface="Times New Roman" pitchFamily="18" charset="0"/>
              </a:rPr>
              <a:t>a,b</a:t>
            </a:r>
            <a:r>
              <a:rPr kumimoji="1" lang="en-US" altLang="zh-CN" sz="2800" b="1" dirty="0">
                <a:latin typeface="Times New Roman" pitchFamily="18" charset="0"/>
              </a:rPr>
              <a:t>);</a:t>
            </a:r>
          </a:p>
          <a:p>
            <a:pPr marL="342900" indent="-342900"/>
            <a:r>
              <a:rPr kumimoji="1" lang="en-US" altLang="zh-CN" sz="2800" b="1" dirty="0" err="1">
                <a:latin typeface="Times New Roman" pitchFamily="18" charset="0"/>
              </a:rPr>
              <a:t>cout</a:t>
            </a:r>
            <a:r>
              <a:rPr kumimoji="1" lang="en-US" altLang="zh-CN" sz="2800" b="1" dirty="0">
                <a:latin typeface="Times New Roman" pitchFamily="18" charset="0"/>
              </a:rPr>
              <a:t>&lt;&lt;"a="&lt;&lt;a&lt;&lt;" b="&lt;&lt;b&lt;&lt;</a:t>
            </a:r>
            <a:r>
              <a:rPr kumimoji="1" lang="en-US" altLang="zh-CN" sz="2800" b="1" dirty="0" err="1">
                <a:latin typeface="Times New Roman" pitchFamily="18" charset="0"/>
              </a:rPr>
              <a:t>endl</a:t>
            </a:r>
            <a:r>
              <a:rPr kumimoji="1" lang="en-US" altLang="zh-CN" sz="2800" b="1" dirty="0">
                <a:latin typeface="Times New Roman" pitchFamily="18" charset="0"/>
              </a:rPr>
              <a:t>;</a:t>
            </a:r>
          </a:p>
          <a:p>
            <a:pPr marL="342900" indent="-342900"/>
            <a:r>
              <a:rPr kumimoji="1" lang="en-US" altLang="zh-CN" sz="2800" b="1" dirty="0" smtClean="0">
                <a:latin typeface="Times New Roman" pitchFamily="18" charset="0"/>
              </a:rPr>
              <a:t> system</a:t>
            </a:r>
            <a:r>
              <a:rPr kumimoji="1" lang="en-US" altLang="zh-CN" sz="2800" b="1" dirty="0">
                <a:latin typeface="Times New Roman" pitchFamily="18" charset="0"/>
              </a:rPr>
              <a:t>("pause");</a:t>
            </a:r>
          </a:p>
          <a:p>
            <a:pPr marL="342900" indent="-342900"/>
            <a:r>
              <a:rPr kumimoji="1" lang="en-US" altLang="zh-CN" sz="2800" b="1" dirty="0">
                <a:latin typeface="Times New Roman" pitchFamily="18" charset="0"/>
              </a:rPr>
              <a:t> return 0</a:t>
            </a:r>
            <a:r>
              <a:rPr kumimoji="1" lang="en-US" altLang="zh-CN" sz="2800" b="1" dirty="0" smtClean="0">
                <a:latin typeface="Times New Roman" pitchFamily="18" charset="0"/>
              </a:rPr>
              <a:t>;</a:t>
            </a:r>
            <a:endParaRPr kumimoji="1" lang="en-US" altLang="zh-CN" sz="2800" b="1" dirty="0">
              <a:latin typeface="Times New Roman" pitchFamily="18" charset="0"/>
            </a:endParaRPr>
          </a:p>
          <a:p>
            <a:pPr marL="342900" indent="-342900"/>
            <a:r>
              <a:rPr kumimoji="1" lang="en-US" altLang="zh-CN" sz="2800" b="1" dirty="0">
                <a:latin typeface="Times New Roman" pitchFamily="18" charset="0"/>
              </a:rPr>
              <a:t>}</a:t>
            </a:r>
          </a:p>
        </p:txBody>
      </p:sp>
      <p:sp>
        <p:nvSpPr>
          <p:cNvPr id="181251" name="Text Box 1027"/>
          <p:cNvSpPr txBox="1">
            <a:spLocks noChangeArrowheads="1"/>
          </p:cNvSpPr>
          <p:nvPr/>
        </p:nvSpPr>
        <p:spPr bwMode="auto">
          <a:xfrm>
            <a:off x="971550" y="620713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5.6】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分析下面程序，能否交换两个变量的值？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971550" y="620713"/>
            <a:ext cx="7345363" cy="227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5.2.1  </a:t>
            </a: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指针参数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．形参为指针变量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特点：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  形参的改变能影响实参所指对象的值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</a:t>
            </a: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900113" y="2565400"/>
            <a:ext cx="563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形参：</a:t>
            </a:r>
          </a:p>
          <a:p>
            <a:pPr>
              <a:spcBef>
                <a:spcPct val="25000"/>
              </a:spcBef>
            </a:pP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指针变量、数组</a:t>
            </a:r>
          </a:p>
          <a:p>
            <a:pPr>
              <a:spcBef>
                <a:spcPct val="25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实参：</a:t>
            </a:r>
          </a:p>
          <a:p>
            <a:pPr>
              <a:spcBef>
                <a:spcPct val="25000"/>
              </a:spcBef>
            </a:pP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变量的地址、指针变量或数组名</a:t>
            </a: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3367088" y="2881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1042988" y="2060575"/>
            <a:ext cx="5029200" cy="4154984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>
                  <a:alpha val="35001"/>
                </a:srgbClr>
              </a:gs>
              <a:gs pos="100000">
                <a:srgbClr val="D1C39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#include  &lt;</a:t>
            </a:r>
            <a:r>
              <a:rPr kumimoji="1" lang="en-US" altLang="zh-CN" sz="2400" b="1" dirty="0" err="1">
                <a:latin typeface="Times New Roman" pitchFamily="18" charset="0"/>
              </a:rPr>
              <a:t>iostream</a:t>
            </a:r>
            <a:r>
              <a:rPr kumimoji="1" lang="en-US" altLang="zh-CN" sz="2400" b="1" dirty="0">
                <a:latin typeface="Times New Roman" pitchFamily="18" charset="0"/>
              </a:rPr>
              <a:t>&gt;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void swap(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* ,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* ); 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void main()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{ 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a,b;cin</a:t>
            </a:r>
            <a:r>
              <a:rPr kumimoji="1" lang="en-US" altLang="zh-CN" sz="2400" b="1" dirty="0">
                <a:latin typeface="Times New Roman" pitchFamily="18" charset="0"/>
              </a:rPr>
              <a:t>&gt;&gt;a&gt;&gt;b;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 swap(&amp;</a:t>
            </a:r>
            <a:r>
              <a:rPr kumimoji="1" lang="en-US" altLang="zh-CN" sz="2400" b="1" dirty="0" err="1">
                <a:latin typeface="Times New Roman" pitchFamily="18" charset="0"/>
              </a:rPr>
              <a:t>a,&amp;b</a:t>
            </a:r>
            <a:r>
              <a:rPr kumimoji="1" lang="en-US" altLang="zh-CN" sz="2400" b="1" dirty="0">
                <a:latin typeface="Times New Roman" pitchFamily="18" charset="0"/>
              </a:rPr>
              <a:t>);              	      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 </a:t>
            </a:r>
            <a:r>
              <a:rPr kumimoji="1" lang="en-US" altLang="zh-CN" sz="2400" b="1" dirty="0" err="1"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latin typeface="Times New Roman" pitchFamily="18" charset="0"/>
              </a:rPr>
              <a:t>&lt;&lt;a&lt;&lt;b&lt;&lt;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system("pause");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return 0;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}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void swap(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*</a:t>
            </a:r>
            <a:r>
              <a:rPr kumimoji="1" lang="en-US" altLang="zh-CN" sz="2400" b="1" dirty="0" err="1">
                <a:latin typeface="Times New Roman" pitchFamily="18" charset="0"/>
              </a:rPr>
              <a:t>x,int</a:t>
            </a:r>
            <a:r>
              <a:rPr kumimoji="1" lang="en-US" altLang="zh-CN" sz="2400" b="1" dirty="0">
                <a:latin typeface="Times New Roman" pitchFamily="18" charset="0"/>
              </a:rPr>
              <a:t> *y)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{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temp=*x;*x=*y;*y=temp;} </a:t>
            </a:r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971550" y="1268413"/>
            <a:ext cx="59055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5.7】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交换两个变量的值</a:t>
            </a:r>
          </a:p>
          <a:p>
            <a:pPr>
              <a:spcBef>
                <a:spcPct val="50000"/>
              </a:spcBef>
            </a:pP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1026"/>
          <p:cNvSpPr>
            <a:spLocks noChangeArrowheads="1"/>
          </p:cNvSpPr>
          <p:nvPr/>
        </p:nvSpPr>
        <p:spPr bwMode="auto">
          <a:xfrm>
            <a:off x="971550" y="404813"/>
            <a:ext cx="76327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5.8】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随机生成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10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个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～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100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之间的数放在一维数组 中，求其平均值及最大的元素值 。</a:t>
            </a:r>
          </a:p>
        </p:txBody>
      </p:sp>
      <p:sp>
        <p:nvSpPr>
          <p:cNvPr id="216069" name="Text Box 1029"/>
          <p:cNvSpPr txBox="1">
            <a:spLocks noChangeArrowheads="1"/>
          </p:cNvSpPr>
          <p:nvPr/>
        </p:nvSpPr>
        <p:spPr bwMode="auto">
          <a:xfrm>
            <a:off x="0" y="1341438"/>
            <a:ext cx="4967288" cy="5262979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using namespace std;</a:t>
            </a:r>
          </a:p>
          <a:p>
            <a:r>
              <a:rPr kumimoji="1" lang="en-US" altLang="zh-CN" sz="2400" b="1" dirty="0" smtClean="0">
                <a:solidFill>
                  <a:schemeClr val="tx2"/>
                </a:solidFill>
                <a:latin typeface="Times New Roman" pitchFamily="18" charset="0"/>
              </a:rPr>
              <a:t>const 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N=10;</a:t>
            </a:r>
          </a:p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void fun(float a[],float *p1,float *p2)</a:t>
            </a:r>
          </a:p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{  float sum,max1;    </a:t>
            </a:r>
          </a:p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   sum=max1=a[0];			</a:t>
            </a:r>
          </a:p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   for(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=1;i&lt;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itchFamily="18" charset="0"/>
              </a:rPr>
              <a:t>N;i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++)</a:t>
            </a:r>
          </a:p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   {  if (max1&lt;a[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]) </a:t>
            </a:r>
          </a:p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	max1=a[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];     		 </a:t>
            </a:r>
          </a:p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       sum=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itchFamily="18" charset="0"/>
              </a:rPr>
              <a:t>sum+a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[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];</a:t>
            </a:r>
          </a:p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   }</a:t>
            </a:r>
          </a:p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                          ;	  </a:t>
            </a:r>
          </a:p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                           ;	</a:t>
            </a:r>
          </a:p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216072" name="Text Box 1032"/>
          <p:cNvSpPr txBox="1">
            <a:spLocks noChangeArrowheads="1"/>
          </p:cNvSpPr>
          <p:nvPr/>
        </p:nvSpPr>
        <p:spPr bwMode="auto">
          <a:xfrm>
            <a:off x="323850" y="5373688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</a:rPr>
              <a:t>*p1=sum/N</a:t>
            </a:r>
          </a:p>
        </p:txBody>
      </p:sp>
      <p:sp>
        <p:nvSpPr>
          <p:cNvPr id="216073" name="Text Box 1033"/>
          <p:cNvSpPr txBox="1">
            <a:spLocks noChangeArrowheads="1"/>
          </p:cNvSpPr>
          <p:nvPr/>
        </p:nvSpPr>
        <p:spPr bwMode="auto">
          <a:xfrm>
            <a:off x="395288" y="5734050"/>
            <a:ext cx="1655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</a:rPr>
              <a:t>*p2=max1</a:t>
            </a:r>
          </a:p>
        </p:txBody>
      </p:sp>
      <p:sp>
        <p:nvSpPr>
          <p:cNvPr id="216070" name="Text Box 1030"/>
          <p:cNvSpPr txBox="1">
            <a:spLocks noChangeArrowheads="1"/>
          </p:cNvSpPr>
          <p:nvPr/>
        </p:nvSpPr>
        <p:spPr bwMode="auto">
          <a:xfrm>
            <a:off x="5076825" y="1412875"/>
            <a:ext cx="3743325" cy="5262979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 dirty="0" err="1" smtClean="0">
                <a:solidFill>
                  <a:schemeClr val="tx2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main()</a:t>
            </a:r>
          </a:p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{  </a:t>
            </a:r>
          </a:p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  float a[10],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itchFamily="18" charset="0"/>
              </a:rPr>
              <a:t>aver,max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;</a:t>
            </a:r>
          </a:p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  for(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=0;i&lt;10;i++)  </a:t>
            </a:r>
          </a:p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  { </a:t>
            </a:r>
          </a:p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	                                 ;      	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&lt;&lt;a[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]&lt;&lt;' ';  </a:t>
            </a:r>
          </a:p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  }</a:t>
            </a:r>
          </a:p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  fun(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itchFamily="18" charset="0"/>
              </a:rPr>
              <a:t>a,&amp;aver,&amp;max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);</a:t>
            </a:r>
          </a:p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&lt;&lt;"\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itchFamily="18" charset="0"/>
              </a:rPr>
              <a:t>naver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="&lt;&lt;aver</a:t>
            </a:r>
          </a:p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&lt;&lt;"\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Times New Roman" pitchFamily="18" charset="0"/>
              </a:rPr>
              <a:t>nmax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="&lt;&lt;max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Times New Roman" pitchFamily="18" charset="0"/>
              </a:rPr>
              <a:t>;</a:t>
            </a:r>
          </a:p>
          <a:p>
            <a:r>
              <a:rPr lang="en-US" altLang="zh-CN" sz="2400" dirty="0" smtClean="0"/>
              <a:t>  system</a:t>
            </a:r>
            <a:r>
              <a:rPr lang="en-US" altLang="zh-CN" sz="2400" dirty="0"/>
              <a:t>("pause");</a:t>
            </a:r>
          </a:p>
          <a:p>
            <a:r>
              <a:rPr lang="en-US" altLang="zh-CN" sz="2400" dirty="0"/>
              <a:t>  return 0</a:t>
            </a:r>
            <a:r>
              <a:rPr lang="en-US" altLang="zh-CN" sz="2400" dirty="0" smtClean="0"/>
              <a:t>;</a:t>
            </a:r>
            <a:endParaRPr kumimoji="1" lang="en-US" altLang="zh-CN" sz="2400" b="1" dirty="0">
              <a:solidFill>
                <a:schemeClr val="tx2"/>
              </a:solidFill>
              <a:latin typeface="Times New Roman" pitchFamily="18" charset="0"/>
            </a:endParaRPr>
          </a:p>
          <a:p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216074" name="Text Box 1034"/>
          <p:cNvSpPr txBox="1">
            <a:spLocks noChangeArrowheads="1"/>
          </p:cNvSpPr>
          <p:nvPr/>
        </p:nvSpPr>
        <p:spPr bwMode="auto">
          <a:xfrm>
            <a:off x="5940425" y="3213100"/>
            <a:ext cx="273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</a:rPr>
              <a:t>a[i]=rand()%100+1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500"/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500"/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500"/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500"/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500"/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500"/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2" grpId="0"/>
      <p:bldP spid="216073" grpId="0"/>
      <p:bldP spid="2160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53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 b="1">
                <a:latin typeface="Times New Roman" pitchFamily="18" charset="0"/>
              </a:rPr>
              <a:t>　　</a:t>
            </a:r>
            <a:endParaRPr kumimoji="1" lang="zh-CN" altLang="en-US" sz="2600" b="1">
              <a:latin typeface="Times New Roman" pitchFamily="18" charset="0"/>
            </a:endParaRPr>
          </a:p>
        </p:txBody>
      </p:sp>
      <p:grpSp>
        <p:nvGrpSpPr>
          <p:cNvPr id="68622" name="Group 14"/>
          <p:cNvGrpSpPr>
            <a:grpSpLocks/>
          </p:cNvGrpSpPr>
          <p:nvPr/>
        </p:nvGrpSpPr>
        <p:grpSpPr bwMode="auto">
          <a:xfrm>
            <a:off x="1835150" y="2349500"/>
            <a:ext cx="5387975" cy="1747838"/>
            <a:chOff x="1824" y="2064"/>
            <a:chExt cx="3394" cy="1101"/>
          </a:xfrm>
        </p:grpSpPr>
        <p:graphicFrame>
          <p:nvGraphicFramePr>
            <p:cNvPr id="68613" name="Object 5"/>
            <p:cNvGraphicFramePr>
              <a:graphicFrameLocks noChangeAspect="1"/>
            </p:cNvGraphicFramePr>
            <p:nvPr/>
          </p:nvGraphicFramePr>
          <p:xfrm>
            <a:off x="1824" y="2064"/>
            <a:ext cx="1344" cy="1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24" name="图片" r:id="rId3" imgW="1542240" imgH="1265040" progId="Word.Picture.8">
                    <p:embed/>
                  </p:oleObj>
                </mc:Choice>
                <mc:Fallback>
                  <p:oleObj name="图片" r:id="rId3" imgW="1542240" imgH="1265040" progId="Word.Picture.8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064"/>
                          <a:ext cx="1344" cy="1101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8614" name="Group 6"/>
            <p:cNvGrpSpPr>
              <a:grpSpLocks/>
            </p:cNvGrpSpPr>
            <p:nvPr/>
          </p:nvGrpSpPr>
          <p:grpSpPr bwMode="auto">
            <a:xfrm>
              <a:off x="3840" y="2304"/>
              <a:ext cx="1378" cy="632"/>
              <a:chOff x="1824" y="4003"/>
              <a:chExt cx="2112" cy="827"/>
            </a:xfrm>
          </p:grpSpPr>
          <p:sp>
            <p:nvSpPr>
              <p:cNvPr id="68615" name="AutoShape 7"/>
              <p:cNvSpPr>
                <a:spLocks noChangeArrowheads="1"/>
              </p:cNvSpPr>
              <p:nvPr/>
            </p:nvSpPr>
            <p:spPr bwMode="auto">
              <a:xfrm>
                <a:off x="1824" y="4128"/>
                <a:ext cx="2112" cy="432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16" name="Text Box 8"/>
              <p:cNvSpPr txBox="1">
                <a:spLocks noChangeArrowheads="1"/>
              </p:cNvSpPr>
              <p:nvPr/>
            </p:nvSpPr>
            <p:spPr bwMode="auto">
              <a:xfrm>
                <a:off x="2060" y="4028"/>
                <a:ext cx="297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84399" tIns="42200" rIns="84399" bIns="42200" anchor="ctr">
                <a:spAutoFit/>
              </a:bodyPr>
              <a:lstStyle/>
              <a:p>
                <a:pPr algn="ctr" defTabSz="844550">
                  <a:spcBef>
                    <a:spcPct val="50000"/>
                  </a:spcBef>
                </a:pPr>
                <a:r>
                  <a:rPr kumimoji="1" lang="en-US" altLang="zh-CN" sz="2200"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68617" name="Text Box 9"/>
              <p:cNvSpPr txBox="1">
                <a:spLocks noChangeArrowheads="1"/>
              </p:cNvSpPr>
              <p:nvPr/>
            </p:nvSpPr>
            <p:spPr bwMode="auto">
              <a:xfrm>
                <a:off x="3318" y="4003"/>
                <a:ext cx="298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84399" tIns="42200" rIns="84399" bIns="42200" anchor="ctr">
                <a:spAutoFit/>
              </a:bodyPr>
              <a:lstStyle/>
              <a:p>
                <a:pPr algn="ctr" defTabSz="844550">
                  <a:spcBef>
                    <a:spcPct val="50000"/>
                  </a:spcBef>
                </a:pPr>
                <a:r>
                  <a:rPr kumimoji="1" lang="en-US" altLang="zh-CN" sz="2200"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68618" name="Text Box 10"/>
              <p:cNvSpPr txBox="1">
                <a:spLocks noChangeArrowheads="1"/>
              </p:cNvSpPr>
              <p:nvPr/>
            </p:nvSpPr>
            <p:spPr bwMode="auto">
              <a:xfrm>
                <a:off x="2796" y="4483"/>
                <a:ext cx="282" cy="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84399" tIns="42200" rIns="84399" bIns="42200" anchor="ctr">
                <a:spAutoFit/>
              </a:bodyPr>
              <a:lstStyle/>
              <a:p>
                <a:pPr algn="ctr" defTabSz="844550">
                  <a:spcBef>
                    <a:spcPct val="50000"/>
                  </a:spcBef>
                </a:pPr>
                <a:r>
                  <a:rPr kumimoji="1" lang="en-US" altLang="zh-CN" sz="2200">
                    <a:latin typeface="Times New Roman" pitchFamily="18" charset="0"/>
                  </a:rPr>
                  <a:t>z</a:t>
                </a:r>
              </a:p>
            </p:txBody>
          </p:sp>
        </p:grpSp>
      </p:grpSp>
      <p:graphicFrame>
        <p:nvGraphicFramePr>
          <p:cNvPr id="68619" name="Object 11"/>
          <p:cNvGraphicFramePr>
            <a:graphicFrameLocks noChangeAspect="1"/>
          </p:cNvGraphicFramePr>
          <p:nvPr/>
        </p:nvGraphicFramePr>
        <p:xfrm>
          <a:off x="1600200" y="5257800"/>
          <a:ext cx="714851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5" name="公式" r:id="rId5" imgW="2997000" imgH="393480" progId="Equation.3">
                  <p:embed/>
                </p:oleObj>
              </mc:Choice>
              <mc:Fallback>
                <p:oleObj name="公式" r:id="rId5" imgW="2997000" imgH="393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257800"/>
                        <a:ext cx="7148513" cy="8239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-180975" y="1196975"/>
            <a:ext cx="86106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          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引例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】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已知五边形的各条边的长度，计算其面积</a:t>
            </a:r>
            <a:r>
              <a:rPr kumimoji="1" lang="zh-CN" altLang="en-US" sz="2600" b="1">
                <a:latin typeface="Times New Roman" pitchFamily="18" charset="0"/>
              </a:rPr>
              <a:t>    </a:t>
            </a:r>
            <a:endParaRPr kumimoji="1" lang="zh-CN" altLang="en-US" sz="3200" b="1">
              <a:solidFill>
                <a:schemeClr val="tx2"/>
              </a:solidFill>
              <a:latin typeface="Times New Roman" pitchFamily="18" charset="0"/>
            </a:endParaRPr>
          </a:p>
          <a:p>
            <a:pPr lvl="3">
              <a:buFontTx/>
              <a:buChar char="•"/>
            </a:pPr>
            <a:r>
              <a:rPr kumimoji="1" lang="zh-CN" altLang="en-US" sz="2600" b="1">
                <a:latin typeface="Times New Roman" pitchFamily="18" charset="0"/>
              </a:rPr>
              <a:t>  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计算多边形面积，可将多边形分解成若干个三角形</a:t>
            </a:r>
            <a:r>
              <a:rPr kumimoji="1" lang="zh-CN" altLang="en-US" sz="2600" b="1">
                <a:latin typeface="Times New Roman" pitchFamily="18" charset="0"/>
              </a:rPr>
              <a:t> 	</a:t>
            </a: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0" y="4648200"/>
            <a:ext cx="8153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3">
              <a:buFontTx/>
              <a:buChar char="•"/>
            </a:pPr>
            <a:r>
              <a:rPr kumimoji="1" lang="en-US" altLang="zh-CN" sz="2600" b="1">
                <a:latin typeface="Times New Roman" pitchFamily="18" charset="0"/>
              </a:rPr>
              <a:t>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计算三角形面积的公式如下：</a:t>
            </a:r>
            <a:r>
              <a:rPr kumimoji="1" lang="zh-CN" altLang="en-US" sz="2600" b="1">
                <a:latin typeface="Times New Roman" pitchFamily="18" charset="0"/>
              </a:rPr>
              <a:t> </a:t>
            </a:r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971550" y="549275"/>
            <a:ext cx="5832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FF0000"/>
                </a:solidFill>
                <a:ea typeface="华文新魏" pitchFamily="2" charset="-122"/>
              </a:rPr>
              <a:t>问题的提出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971550" y="457200"/>
            <a:ext cx="81724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5.9】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字符串的复制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928662" y="928670"/>
            <a:ext cx="7620000" cy="6241709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using namespace std;</a:t>
            </a:r>
          </a:p>
          <a:p>
            <a:pPr>
              <a:spcBef>
                <a:spcPct val="15000"/>
              </a:spcBef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void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copy_string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(char *from, char *to)</a:t>
            </a:r>
          </a:p>
          <a:p>
            <a:pPr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{  while(                                ) </a:t>
            </a:r>
          </a:p>
          <a:p>
            <a:pPr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 *to++=*from++;	   </a:t>
            </a:r>
          </a:p>
          <a:p>
            <a:pPr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                ; </a:t>
            </a:r>
          </a:p>
          <a:p>
            <a:pPr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void main()</a:t>
            </a:r>
          </a:p>
          <a:p>
            <a:pPr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{ char a[]="I am a teacher.", b[]="You are a student.";</a:t>
            </a:r>
          </a:p>
          <a:p>
            <a:pPr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&lt;&lt;a&lt;&lt;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&lt;&lt;b&lt;&lt;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                         ;</a:t>
            </a:r>
          </a:p>
          <a:p>
            <a:pPr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&lt;&lt;a&lt;&lt;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&lt;&lt;b&lt;&lt;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;  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CN" sz="2400" dirty="0" smtClean="0"/>
              <a:t> system</a:t>
            </a:r>
            <a:r>
              <a:rPr lang="en-US" altLang="zh-CN" sz="2400" dirty="0"/>
              <a:t>("pause");</a:t>
            </a:r>
          </a:p>
          <a:p>
            <a:r>
              <a:rPr lang="en-US" altLang="zh-CN" sz="2400" dirty="0"/>
              <a:t>  return 0</a:t>
            </a:r>
            <a:r>
              <a:rPr lang="en-US" altLang="zh-CN" sz="2400" dirty="0" smtClean="0"/>
              <a:t>;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2500298" y="2214554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*from!='\0'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1357290" y="3000372"/>
            <a:ext cx="1296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*to='\0'</a:t>
            </a: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1142976" y="5072074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copy_string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a,b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500"/>
                                        <p:tgtEl>
                                          <p:spTgt spid="182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500"/>
                                        <p:tgtEl>
                                          <p:spTgt spid="182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500"/>
                                        <p:tgtEl>
                                          <p:spTgt spid="182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500"/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500"/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500"/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7" grpId="0"/>
      <p:bldP spid="18227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971550" y="549275"/>
            <a:ext cx="81724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</a:p>
          <a:p>
            <a:pPr>
              <a:spcBef>
                <a:spcPct val="25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若对应的实参是指针变量，则该指针应有确定的指向。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990600" y="1600200"/>
            <a:ext cx="4800600" cy="4472006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tint val="3137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105000"/>
              </a:lnSpc>
            </a:pP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main()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{char *a,*b;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                         ; 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                         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cin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&gt;&gt;a&gt;&gt;b;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copy_string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a,b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&lt;&lt;a&lt;&lt; b&lt;&lt;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delete []a; delete []b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r>
              <a:rPr lang="en-US" altLang="zh-CN" sz="2400" dirty="0"/>
              <a:t>system("pause");</a:t>
            </a:r>
          </a:p>
          <a:p>
            <a:r>
              <a:rPr lang="en-US" altLang="zh-CN" sz="2400" dirty="0" smtClean="0"/>
              <a:t>return </a:t>
            </a:r>
            <a:r>
              <a:rPr lang="en-US" altLang="zh-CN" sz="2400" dirty="0"/>
              <a:t>0;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1116013" y="2420938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a=new char[40]</a:t>
            </a:r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1116013" y="2781300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b=new char[20]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83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83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83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500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500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500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1026"/>
          <p:cNvSpPr txBox="1">
            <a:spLocks noChangeArrowheads="1"/>
          </p:cNvSpPr>
          <p:nvPr/>
        </p:nvSpPr>
        <p:spPr bwMode="auto">
          <a:xfrm>
            <a:off x="971550" y="762000"/>
            <a:ext cx="77771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．函数返回值为指针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即函数的返回值可以是变量的地址、数组名或指针变量。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如：</a:t>
            </a:r>
          </a:p>
        </p:txBody>
      </p:sp>
      <p:sp>
        <p:nvSpPr>
          <p:cNvPr id="186371" name="Text Box 1027"/>
          <p:cNvSpPr txBox="1">
            <a:spLocks noChangeArrowheads="1"/>
          </p:cNvSpPr>
          <p:nvPr/>
        </p:nvSpPr>
        <p:spPr bwMode="auto">
          <a:xfrm>
            <a:off x="971550" y="2276475"/>
            <a:ext cx="8172450" cy="100488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宋体" pitchFamily="2" charset="-122"/>
              </a:rPr>
              <a:t>float  *fun(float x[],float y);	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宋体" pitchFamily="2" charset="-122"/>
              </a:rPr>
              <a:t>char  *strcat(char *strDest,const char *strSource);</a:t>
            </a:r>
          </a:p>
        </p:txBody>
      </p:sp>
      <p:sp>
        <p:nvSpPr>
          <p:cNvPr id="186372" name="Text Box 1028"/>
          <p:cNvSpPr txBox="1">
            <a:spLocks noChangeArrowheads="1"/>
          </p:cNvSpPr>
          <p:nvPr/>
        </p:nvSpPr>
        <p:spPr bwMode="auto">
          <a:xfrm>
            <a:off x="971550" y="3644900"/>
            <a:ext cx="5761038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在说明或定义返回值为指针的函数时，只须在函数名前加一指针类型说明符即可。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1026"/>
          <p:cNvSpPr txBox="1">
            <a:spLocks noChangeArrowheads="1"/>
          </p:cNvSpPr>
          <p:nvPr/>
        </p:nvSpPr>
        <p:spPr bwMode="auto">
          <a:xfrm>
            <a:off x="971550" y="549275"/>
            <a:ext cx="770413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5.10】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在一字符串中查找某一指定的字符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若找到输出该字符后的串。</a:t>
            </a:r>
            <a:r>
              <a:rPr kumimoji="1" lang="zh-CN" altLang="en-US" sz="2200" b="1">
                <a:latin typeface="Times New Roman" pitchFamily="18" charset="0"/>
              </a:rPr>
              <a:t> </a:t>
            </a:r>
          </a:p>
        </p:txBody>
      </p:sp>
      <p:sp>
        <p:nvSpPr>
          <p:cNvPr id="187399" name="Text Box 1031"/>
          <p:cNvSpPr txBox="1">
            <a:spLocks noChangeArrowheads="1"/>
          </p:cNvSpPr>
          <p:nvPr/>
        </p:nvSpPr>
        <p:spPr bwMode="auto">
          <a:xfrm>
            <a:off x="4787900" y="1773238"/>
            <a:ext cx="4051300" cy="452431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main()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{char s[100],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,*p;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gets(s);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cin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&gt;&gt;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                      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if(p!=NULL)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&lt;&lt;p&lt;&lt;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else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&lt;&lt;"not found\n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";</a:t>
            </a:r>
          </a:p>
          <a:p>
            <a:r>
              <a:rPr lang="en-US" altLang="zh-CN" sz="2400" dirty="0" smtClean="0"/>
              <a:t> system</a:t>
            </a:r>
            <a:r>
              <a:rPr lang="en-US" altLang="zh-CN" sz="2400" dirty="0"/>
              <a:t>("pause");</a:t>
            </a:r>
          </a:p>
          <a:p>
            <a:r>
              <a:rPr lang="en-US" altLang="zh-CN" sz="2400" dirty="0"/>
              <a:t>  return 0</a:t>
            </a:r>
            <a:r>
              <a:rPr lang="en-US" altLang="zh-CN" sz="2400" dirty="0" smtClean="0"/>
              <a:t>;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endParaRPr kumimoji="1" lang="en-US" altLang="zh-CN" sz="2400" b="1" dirty="0">
              <a:solidFill>
                <a:schemeClr val="tx2"/>
              </a:solidFill>
              <a:latin typeface="Times New Roman" pitchFamily="18" charset="0"/>
            </a:endParaRPr>
          </a:p>
          <a:p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7395" name="Text Box 1027"/>
          <p:cNvSpPr txBox="1">
            <a:spLocks noChangeArrowheads="1"/>
          </p:cNvSpPr>
          <p:nvPr/>
        </p:nvSpPr>
        <p:spPr bwMode="auto">
          <a:xfrm>
            <a:off x="468313" y="1773238"/>
            <a:ext cx="4051300" cy="4154984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using namespace std;</a:t>
            </a:r>
          </a:p>
          <a:p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char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*search(char s[],char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=0;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while(                        )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if(s[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]!=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++;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else              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                       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return NULL;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87400" name="Text Box 1032"/>
          <p:cNvSpPr txBox="1">
            <a:spLocks noChangeArrowheads="1"/>
          </p:cNvSpPr>
          <p:nvPr/>
        </p:nvSpPr>
        <p:spPr bwMode="auto">
          <a:xfrm>
            <a:off x="1655763" y="3644900"/>
            <a:ext cx="1512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s[i]!='\0'</a:t>
            </a:r>
          </a:p>
        </p:txBody>
      </p:sp>
      <p:sp>
        <p:nvSpPr>
          <p:cNvPr id="187401" name="Text Box 1033"/>
          <p:cNvSpPr txBox="1">
            <a:spLocks noChangeArrowheads="1"/>
          </p:cNvSpPr>
          <p:nvPr/>
        </p:nvSpPr>
        <p:spPr bwMode="auto">
          <a:xfrm>
            <a:off x="792163" y="4652963"/>
            <a:ext cx="1871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return(&amp;s[i])</a:t>
            </a:r>
          </a:p>
        </p:txBody>
      </p:sp>
      <p:sp>
        <p:nvSpPr>
          <p:cNvPr id="187402" name="Text Box 1034"/>
          <p:cNvSpPr txBox="1">
            <a:spLocks noChangeArrowheads="1"/>
          </p:cNvSpPr>
          <p:nvPr/>
        </p:nvSpPr>
        <p:spPr bwMode="auto">
          <a:xfrm>
            <a:off x="4859338" y="3213100"/>
            <a:ext cx="201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p=search(s,ch)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500"/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500"/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500"/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1" grpId="0"/>
      <p:bldP spid="18740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549275"/>
            <a:ext cx="7105650" cy="501650"/>
          </a:xfrm>
        </p:spPr>
        <p:txBody>
          <a:bodyPr/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5.2.2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引用参数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900113" y="2133600"/>
            <a:ext cx="4191000" cy="4524315"/>
          </a:xfrm>
          <a:prstGeom prst="rect">
            <a:avLst/>
          </a:prstGeom>
          <a:gradFill rotWithShape="0">
            <a:gsLst>
              <a:gs pos="0">
                <a:srgbClr val="FFCCCC"/>
              </a:gs>
              <a:gs pos="50000">
                <a:srgbClr val="FFCCCC">
                  <a:gamma/>
                  <a:tint val="0"/>
                  <a:invGamma/>
                </a:srgbClr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using namespace std;</a:t>
            </a:r>
          </a:p>
          <a:p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void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swap(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&amp;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x,int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&amp;y)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{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temp=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x;x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y;y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=temp; }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void main()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{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a,b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cin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&gt;&gt;a&gt;&gt;b;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swap(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a,b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&lt;&lt;"a="&lt;&lt;a&lt;&lt;"b="&lt;&lt;b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r>
              <a:rPr lang="en-US" altLang="zh-CN" sz="2400" dirty="0" smtClean="0"/>
              <a:t>  system</a:t>
            </a:r>
            <a:r>
              <a:rPr lang="en-US" altLang="zh-CN" sz="2400" dirty="0"/>
              <a:t>("pause");</a:t>
            </a:r>
          </a:p>
          <a:p>
            <a:r>
              <a:rPr lang="en-US" altLang="zh-CN" sz="2400" dirty="0"/>
              <a:t>  return 0</a:t>
            </a:r>
            <a:r>
              <a:rPr lang="en-US" altLang="zh-CN" sz="2400" dirty="0" smtClean="0"/>
              <a:t>;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4419600" y="37338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kumimoji="1" lang="zh-CN" altLang="zh-CN" sz="24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0472" name="Line 8"/>
          <p:cNvSpPr>
            <a:spLocks noChangeShapeType="1"/>
          </p:cNvSpPr>
          <p:nvPr/>
        </p:nvSpPr>
        <p:spPr bwMode="auto">
          <a:xfrm flipV="1">
            <a:off x="4071933" y="1916112"/>
            <a:ext cx="1220791" cy="1084259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90473" name="Text Box 9"/>
          <p:cNvSpPr txBox="1">
            <a:spLocks noChangeArrowheads="1"/>
          </p:cNvSpPr>
          <p:nvPr/>
        </p:nvSpPr>
        <p:spPr bwMode="auto">
          <a:xfrm>
            <a:off x="5219700" y="1700213"/>
            <a:ext cx="35290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&amp;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为引用声明符。</a:t>
            </a:r>
          </a:p>
          <a:p>
            <a:pPr>
              <a:spcBef>
                <a:spcPct val="25000"/>
              </a:spcBef>
            </a:pP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的引用</a:t>
            </a: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,y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的引用。</a:t>
            </a:r>
          </a:p>
        </p:txBody>
      </p:sp>
      <p:sp>
        <p:nvSpPr>
          <p:cNvPr id="190476" name="Text Box 12"/>
          <p:cNvSpPr txBox="1">
            <a:spLocks noChangeArrowheads="1"/>
          </p:cNvSpPr>
          <p:nvPr/>
        </p:nvSpPr>
        <p:spPr bwMode="auto">
          <a:xfrm>
            <a:off x="971550" y="1196975"/>
            <a:ext cx="474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特点：形参的改变可影响实参值。</a:t>
            </a:r>
          </a:p>
        </p:txBody>
      </p:sp>
      <p:sp>
        <p:nvSpPr>
          <p:cNvPr id="190477" name="Text Box 13"/>
          <p:cNvSpPr txBox="1">
            <a:spLocks noChangeArrowheads="1"/>
          </p:cNvSpPr>
          <p:nvPr/>
        </p:nvSpPr>
        <p:spPr bwMode="auto">
          <a:xfrm>
            <a:off x="5148263" y="2636838"/>
            <a:ext cx="3168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形参是引用 </a:t>
            </a:r>
          </a:p>
          <a:p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实参只能是变量名 </a:t>
            </a:r>
          </a:p>
        </p:txBody>
      </p:sp>
      <p:graphicFrame>
        <p:nvGraphicFramePr>
          <p:cNvPr id="190478" name="Object 14"/>
          <p:cNvGraphicFramePr>
            <a:graphicFrameLocks noChangeAspect="1"/>
          </p:cNvGraphicFramePr>
          <p:nvPr/>
        </p:nvGraphicFramePr>
        <p:xfrm>
          <a:off x="5148263" y="3573463"/>
          <a:ext cx="3529012" cy="189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1" name="位图图像" r:id="rId3" imgW="1600000" imgH="857143" progId="PBrush">
                  <p:embed/>
                </p:oleObj>
              </mc:Choice>
              <mc:Fallback>
                <p:oleObj name="位图图像" r:id="rId3" imgW="1600000" imgH="857143" progId="PBrush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573463"/>
                        <a:ext cx="3529012" cy="189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1042988" y="1268413"/>
            <a:ext cx="5616575" cy="22828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引用是一种特殊类型的变量，可认为是另一个变量的别名，它不占用存储空间，对引用的操作就是对被引用者的操作，它们代表的是同一存储单元。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01" name="Rectangle 13"/>
          <p:cNvSpPr>
            <a:spLocks noChangeArrowheads="1"/>
          </p:cNvSpPr>
          <p:nvPr/>
        </p:nvSpPr>
        <p:spPr bwMode="auto">
          <a:xfrm>
            <a:off x="971550" y="549275"/>
            <a:ext cx="64801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5.2.3  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数组名作参数 </a:t>
            </a:r>
          </a:p>
        </p:txBody>
      </p:sp>
      <p:sp>
        <p:nvSpPr>
          <p:cNvPr id="191502" name="Text Box 14"/>
          <p:cNvSpPr txBox="1">
            <a:spLocks noChangeArrowheads="1"/>
          </p:cNvSpPr>
          <p:nvPr/>
        </p:nvSpPr>
        <p:spPr bwMode="auto">
          <a:xfrm>
            <a:off x="971550" y="1916113"/>
            <a:ext cx="5832475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特点：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 对形参数组的任何改变均会影响实参 所指地址里的内容 。</a:t>
            </a:r>
          </a:p>
        </p:txBody>
      </p:sp>
      <p:sp>
        <p:nvSpPr>
          <p:cNvPr id="191503" name="Text Box 15"/>
          <p:cNvSpPr txBox="1">
            <a:spLocks noChangeArrowheads="1"/>
          </p:cNvSpPr>
          <p:nvPr/>
        </p:nvSpPr>
        <p:spPr bwMode="auto">
          <a:xfrm>
            <a:off x="971550" y="3644900"/>
            <a:ext cx="46482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buClr>
                <a:srgbClr val="990099"/>
              </a:buClr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形参：</a:t>
            </a:r>
          </a:p>
          <a:p>
            <a:pPr>
              <a:lnSpc>
                <a:spcPct val="135000"/>
              </a:lnSpc>
            </a:pP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数组名 </a:t>
            </a:r>
          </a:p>
          <a:p>
            <a:pPr>
              <a:lnSpc>
                <a:spcPct val="135000"/>
              </a:lnSpc>
              <a:buClr>
                <a:srgbClr val="990099"/>
              </a:buClr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实参：</a:t>
            </a:r>
          </a:p>
          <a:p>
            <a:pPr>
              <a:lnSpc>
                <a:spcPct val="135000"/>
              </a:lnSpc>
            </a:pP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数组名或指针变量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4" name="AutoShape 8"/>
          <p:cNvSpPr>
            <a:spLocks noChangeArrowheads="1"/>
          </p:cNvSpPr>
          <p:nvPr/>
        </p:nvSpPr>
        <p:spPr bwMode="auto">
          <a:xfrm>
            <a:off x="3808413" y="1590675"/>
            <a:ext cx="2743200" cy="914400"/>
          </a:xfrm>
          <a:prstGeom prst="wedgeRoundRectCallout">
            <a:avLst>
              <a:gd name="adj1" fmla="val -75231"/>
              <a:gd name="adj2" fmla="val 170486"/>
              <a:gd name="adj3" fmla="val 16667"/>
            </a:avLst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数值型数组的元素个数一般须传给形参</a:t>
            </a:r>
            <a:endParaRPr kumimoji="1" lang="zh-CN" altLang="en-US" sz="24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1042988" y="549275"/>
            <a:ext cx="748982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5.12】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对含有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个元素的整型数组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，从大到小进行排序。 </a:t>
            </a:r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827088" y="5229225"/>
            <a:ext cx="3276600" cy="530225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50000">
                <a:srgbClr val="CCFFFF">
                  <a:gamma/>
                  <a:tint val="0"/>
                  <a:invGamma/>
                </a:srgbClr>
              </a:gs>
              <a:gs pos="100000">
                <a:srgbClr val="CCFFFF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调用：</a:t>
            </a:r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sort(a,10);</a:t>
            </a:r>
          </a:p>
        </p:txBody>
      </p:sp>
      <p:sp>
        <p:nvSpPr>
          <p:cNvPr id="229388" name="Text Box 12"/>
          <p:cNvSpPr txBox="1">
            <a:spLocks noChangeArrowheads="1"/>
          </p:cNvSpPr>
          <p:nvPr/>
        </p:nvSpPr>
        <p:spPr bwMode="auto">
          <a:xfrm>
            <a:off x="755650" y="2133600"/>
            <a:ext cx="4953000" cy="3013075"/>
          </a:xfrm>
          <a:prstGeom prst="rect">
            <a:avLst/>
          </a:prstGeom>
          <a:gradFill rotWithShape="0">
            <a:gsLst>
              <a:gs pos="0">
                <a:srgbClr val="FFCCCC"/>
              </a:gs>
              <a:gs pos="50000">
                <a:srgbClr val="FFCCCC">
                  <a:gamma/>
                  <a:tint val="0"/>
                  <a:invGamma/>
                </a:srgbClr>
              </a:gs>
              <a:gs pos="100000">
                <a:srgbClr val="FF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void sort(int x[],int n) </a:t>
            </a:r>
          </a:p>
          <a:p>
            <a:pPr eaLnBrk="0" hangingPunct="0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{int i,j,k,w;</a:t>
            </a:r>
          </a:p>
          <a:p>
            <a:pPr eaLnBrk="0" hangingPunct="0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for(i=0;i&lt;n-1;i++)</a:t>
            </a:r>
          </a:p>
          <a:p>
            <a:pPr eaLnBrk="0" hangingPunct="0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{k=i;</a:t>
            </a:r>
          </a:p>
          <a:p>
            <a:pPr eaLnBrk="0" hangingPunct="0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 for(j=i+1;j&lt;n;j++)if(x[k]&lt;x[j])k=j; </a:t>
            </a:r>
          </a:p>
          <a:p>
            <a:pPr eaLnBrk="0" hangingPunct="0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 if(i!=k){w=x[i];x[i]=x[k];x[k]=w;} </a:t>
            </a:r>
          </a:p>
          <a:p>
            <a:pPr eaLnBrk="0" hangingPunct="0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}</a:t>
            </a:r>
          </a:p>
          <a:p>
            <a:pPr eaLnBrk="0" hangingPunct="0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229389" name="AutoShape 13"/>
          <p:cNvSpPr>
            <a:spLocks noChangeArrowheads="1"/>
          </p:cNvSpPr>
          <p:nvPr/>
        </p:nvSpPr>
        <p:spPr bwMode="auto">
          <a:xfrm>
            <a:off x="3779838" y="1484313"/>
            <a:ext cx="3284537" cy="914400"/>
          </a:xfrm>
          <a:prstGeom prst="wedgeRoundRectCallout">
            <a:avLst>
              <a:gd name="adj1" fmla="val -55847"/>
              <a:gd name="adj2" fmla="val 38542"/>
              <a:gd name="adj3" fmla="val 16667"/>
            </a:avLst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数值型数组的元素个数一般须传给形参</a:t>
            </a:r>
            <a:endParaRPr kumimoji="1" lang="zh-CN" altLang="en-US" sz="24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29390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352800"/>
            <a:ext cx="2819400" cy="3505200"/>
          </a:xfrm>
          <a:prstGeom prst="rect">
            <a:avLst/>
          </a:prstGeom>
          <a:noFill/>
        </p:spPr>
      </p:pic>
      <p:pic>
        <p:nvPicPr>
          <p:cNvPr id="229391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2276475"/>
            <a:ext cx="2819400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827088" y="4076700"/>
            <a:ext cx="6049962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①形参和实参的类型应保持一致。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②函数头里的参数，要一个一个地分别说明或列出。</a:t>
            </a:r>
          </a:p>
        </p:txBody>
      </p:sp>
      <p:sp>
        <p:nvSpPr>
          <p:cNvPr id="193579" name="Text Box 43"/>
          <p:cNvSpPr txBox="1">
            <a:spLocks noChangeArrowheads="1"/>
          </p:cNvSpPr>
          <p:nvPr/>
        </p:nvSpPr>
        <p:spPr bwMode="auto">
          <a:xfrm>
            <a:off x="1116013" y="2781300"/>
            <a:ext cx="748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grpSp>
        <p:nvGrpSpPr>
          <p:cNvPr id="193580" name="Group 44"/>
          <p:cNvGrpSpPr>
            <a:grpSpLocks/>
          </p:cNvGrpSpPr>
          <p:nvPr/>
        </p:nvGrpSpPr>
        <p:grpSpPr bwMode="auto">
          <a:xfrm>
            <a:off x="755650" y="549275"/>
            <a:ext cx="7292975" cy="3348038"/>
            <a:chOff x="0" y="0"/>
            <a:chExt cx="2116" cy="1920"/>
          </a:xfrm>
        </p:grpSpPr>
        <p:grpSp>
          <p:nvGrpSpPr>
            <p:cNvPr id="193581" name="Group 45"/>
            <p:cNvGrpSpPr>
              <a:grpSpLocks/>
            </p:cNvGrpSpPr>
            <p:nvPr/>
          </p:nvGrpSpPr>
          <p:grpSpPr bwMode="auto">
            <a:xfrm>
              <a:off x="0" y="0"/>
              <a:ext cx="1094" cy="384"/>
              <a:chOff x="0" y="0"/>
              <a:chExt cx="1094" cy="384"/>
            </a:xfrm>
          </p:grpSpPr>
          <p:sp>
            <p:nvSpPr>
              <p:cNvPr id="193582" name="Rectangle 46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008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tabLst>
                    <a:tab pos="457200" algn="l"/>
                  </a:tabLst>
                </a:pPr>
                <a:r>
                  <a:rPr kumimoji="1" lang="zh-CN" altLang="en-US" sz="2400" b="1">
                    <a:latin typeface="Times New Roman" pitchFamily="18" charset="0"/>
                    <a:ea typeface="楷体_GB2312" pitchFamily="49" charset="-122"/>
                  </a:rPr>
                  <a:t>正确</a:t>
                </a:r>
              </a:p>
              <a:p>
                <a:pPr algn="ctr" eaLnBrk="0" hangingPunct="0">
                  <a:tabLst>
                    <a:tab pos="457200" algn="l"/>
                  </a:tabLst>
                </a:pPr>
                <a:endParaRPr kumimoji="1" lang="en-US" altLang="zh-CN" sz="2400" b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3583" name="Rectangle 4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94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3584" name="Group 48"/>
            <p:cNvGrpSpPr>
              <a:grpSpLocks/>
            </p:cNvGrpSpPr>
            <p:nvPr/>
          </p:nvGrpSpPr>
          <p:grpSpPr bwMode="auto">
            <a:xfrm>
              <a:off x="1094" y="0"/>
              <a:ext cx="1022" cy="384"/>
              <a:chOff x="1094" y="0"/>
              <a:chExt cx="1022" cy="384"/>
            </a:xfrm>
          </p:grpSpPr>
          <p:sp>
            <p:nvSpPr>
              <p:cNvPr id="193585" name="Rectangle 49"/>
              <p:cNvSpPr>
                <a:spLocks noChangeArrowheads="1"/>
              </p:cNvSpPr>
              <p:nvPr/>
            </p:nvSpPr>
            <p:spPr bwMode="auto">
              <a:xfrm>
                <a:off x="1137" y="0"/>
                <a:ext cx="936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tabLst>
                    <a:tab pos="457200" algn="l"/>
                  </a:tabLst>
                </a:pPr>
                <a:r>
                  <a:rPr kumimoji="1" lang="zh-CN" altLang="en-US" sz="2400" b="1">
                    <a:latin typeface="Times New Roman" pitchFamily="18" charset="0"/>
                    <a:ea typeface="楷体_GB2312" pitchFamily="49" charset="-122"/>
                  </a:rPr>
                  <a:t>错误</a:t>
                </a:r>
              </a:p>
              <a:p>
                <a:pPr algn="ctr" eaLnBrk="0" hangingPunct="0">
                  <a:tabLst>
                    <a:tab pos="457200" algn="l"/>
                  </a:tabLst>
                </a:pP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193586" name="Rectangle 50"/>
              <p:cNvSpPr>
                <a:spLocks noChangeArrowheads="1"/>
              </p:cNvSpPr>
              <p:nvPr/>
            </p:nvSpPr>
            <p:spPr bwMode="auto">
              <a:xfrm>
                <a:off x="1094" y="0"/>
                <a:ext cx="102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3587" name="Group 51"/>
            <p:cNvGrpSpPr>
              <a:grpSpLocks/>
            </p:cNvGrpSpPr>
            <p:nvPr/>
          </p:nvGrpSpPr>
          <p:grpSpPr bwMode="auto">
            <a:xfrm>
              <a:off x="0" y="384"/>
              <a:ext cx="1094" cy="384"/>
              <a:chOff x="0" y="384"/>
              <a:chExt cx="1094" cy="384"/>
            </a:xfrm>
          </p:grpSpPr>
          <p:sp>
            <p:nvSpPr>
              <p:cNvPr id="193588" name="Rectangle 52"/>
              <p:cNvSpPr>
                <a:spLocks noChangeArrowheads="1"/>
              </p:cNvSpPr>
              <p:nvPr/>
            </p:nvSpPr>
            <p:spPr bwMode="auto">
              <a:xfrm>
                <a:off x="43" y="384"/>
                <a:ext cx="1008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tabLst>
                    <a:tab pos="457200" algn="l"/>
                  </a:tabLst>
                </a:pPr>
                <a:r>
                  <a:rPr kumimoji="1" lang="en-US" altLang="zh-CN" sz="2400" b="1">
                    <a:latin typeface="Times New Roman" pitchFamily="18" charset="0"/>
                  </a:rPr>
                  <a:t>int max(int x,int y)</a:t>
                </a:r>
              </a:p>
              <a:p>
                <a:pPr algn="just" eaLnBrk="0" hangingPunct="0">
                  <a:tabLst>
                    <a:tab pos="457200" algn="l"/>
                  </a:tabLst>
                </a:pP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193589" name="Rectangle 53"/>
              <p:cNvSpPr>
                <a:spLocks noChangeArrowheads="1"/>
              </p:cNvSpPr>
              <p:nvPr/>
            </p:nvSpPr>
            <p:spPr bwMode="auto">
              <a:xfrm>
                <a:off x="0" y="384"/>
                <a:ext cx="1094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3590" name="Group 54"/>
            <p:cNvGrpSpPr>
              <a:grpSpLocks/>
            </p:cNvGrpSpPr>
            <p:nvPr/>
          </p:nvGrpSpPr>
          <p:grpSpPr bwMode="auto">
            <a:xfrm>
              <a:off x="1094" y="384"/>
              <a:ext cx="1022" cy="384"/>
              <a:chOff x="1094" y="384"/>
              <a:chExt cx="1022" cy="384"/>
            </a:xfrm>
          </p:grpSpPr>
          <p:sp>
            <p:nvSpPr>
              <p:cNvPr id="193591" name="Rectangle 55"/>
              <p:cNvSpPr>
                <a:spLocks noChangeArrowheads="1"/>
              </p:cNvSpPr>
              <p:nvPr/>
            </p:nvSpPr>
            <p:spPr bwMode="auto">
              <a:xfrm>
                <a:off x="1137" y="384"/>
                <a:ext cx="936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tabLst>
                    <a:tab pos="457200" algn="l"/>
                  </a:tabLst>
                </a:pPr>
                <a:r>
                  <a:rPr kumimoji="1" lang="en-US" altLang="zh-CN" sz="2400" b="1">
                    <a:latin typeface="Times New Roman" pitchFamily="18" charset="0"/>
                  </a:rPr>
                  <a:t>int max(int x,y)</a:t>
                </a:r>
              </a:p>
              <a:p>
                <a:pPr algn="just" eaLnBrk="0" hangingPunct="0">
                  <a:tabLst>
                    <a:tab pos="457200" algn="l"/>
                  </a:tabLst>
                </a:pP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193592" name="Rectangle 56"/>
              <p:cNvSpPr>
                <a:spLocks noChangeArrowheads="1"/>
              </p:cNvSpPr>
              <p:nvPr/>
            </p:nvSpPr>
            <p:spPr bwMode="auto">
              <a:xfrm>
                <a:off x="1094" y="384"/>
                <a:ext cx="102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3593" name="Group 57"/>
            <p:cNvGrpSpPr>
              <a:grpSpLocks/>
            </p:cNvGrpSpPr>
            <p:nvPr/>
          </p:nvGrpSpPr>
          <p:grpSpPr bwMode="auto">
            <a:xfrm>
              <a:off x="0" y="768"/>
              <a:ext cx="1094" cy="1152"/>
              <a:chOff x="0" y="768"/>
              <a:chExt cx="1094" cy="1152"/>
            </a:xfrm>
          </p:grpSpPr>
          <p:sp>
            <p:nvSpPr>
              <p:cNvPr id="193594" name="Rectangle 58"/>
              <p:cNvSpPr>
                <a:spLocks noChangeArrowheads="1"/>
              </p:cNvSpPr>
              <p:nvPr/>
            </p:nvSpPr>
            <p:spPr bwMode="auto">
              <a:xfrm>
                <a:off x="43" y="768"/>
                <a:ext cx="1008" cy="11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tabLst>
                    <a:tab pos="457200" algn="l"/>
                  </a:tabLst>
                </a:pPr>
                <a:r>
                  <a:rPr kumimoji="1" lang="en-US" altLang="zh-CN" sz="2400" b="1">
                    <a:latin typeface="Times New Roman" pitchFamily="18" charset="0"/>
                  </a:rPr>
                  <a:t>void sort(int a[],int n) </a:t>
                </a:r>
              </a:p>
              <a:p>
                <a:pPr algn="just" eaLnBrk="0" hangingPunct="0">
                  <a:tabLst>
                    <a:tab pos="457200" algn="l"/>
                  </a:tabLst>
                </a:pP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193595" name="Rectangle 59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1094" cy="11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3596" name="Group 60"/>
            <p:cNvGrpSpPr>
              <a:grpSpLocks/>
            </p:cNvGrpSpPr>
            <p:nvPr/>
          </p:nvGrpSpPr>
          <p:grpSpPr bwMode="auto">
            <a:xfrm>
              <a:off x="1094" y="768"/>
              <a:ext cx="1022" cy="384"/>
              <a:chOff x="1094" y="768"/>
              <a:chExt cx="1022" cy="384"/>
            </a:xfrm>
          </p:grpSpPr>
          <p:sp>
            <p:nvSpPr>
              <p:cNvPr id="193597" name="Rectangle 61"/>
              <p:cNvSpPr>
                <a:spLocks noChangeArrowheads="1"/>
              </p:cNvSpPr>
              <p:nvPr/>
            </p:nvSpPr>
            <p:spPr bwMode="auto">
              <a:xfrm>
                <a:off x="1137" y="768"/>
                <a:ext cx="936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tabLst>
                    <a:tab pos="457200" algn="l"/>
                  </a:tabLst>
                </a:pPr>
                <a:r>
                  <a:rPr kumimoji="1" lang="en-US" altLang="zh-CN" sz="2400" b="1">
                    <a:latin typeface="Times New Roman" pitchFamily="18" charset="0"/>
                  </a:rPr>
                  <a:t>void sort(int a[n],int n)</a:t>
                </a:r>
              </a:p>
              <a:p>
                <a:pPr algn="just" eaLnBrk="0" hangingPunct="0">
                  <a:tabLst>
                    <a:tab pos="457200" algn="l"/>
                  </a:tabLst>
                </a:pP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193598" name="Rectangle 62"/>
              <p:cNvSpPr>
                <a:spLocks noChangeArrowheads="1"/>
              </p:cNvSpPr>
              <p:nvPr/>
            </p:nvSpPr>
            <p:spPr bwMode="auto">
              <a:xfrm>
                <a:off x="1094" y="768"/>
                <a:ext cx="102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3599" name="Group 63"/>
            <p:cNvGrpSpPr>
              <a:grpSpLocks/>
            </p:cNvGrpSpPr>
            <p:nvPr/>
          </p:nvGrpSpPr>
          <p:grpSpPr bwMode="auto">
            <a:xfrm>
              <a:off x="1094" y="1152"/>
              <a:ext cx="1022" cy="384"/>
              <a:chOff x="1094" y="1152"/>
              <a:chExt cx="1022" cy="384"/>
            </a:xfrm>
          </p:grpSpPr>
          <p:sp>
            <p:nvSpPr>
              <p:cNvPr id="193600" name="Rectangle 64"/>
              <p:cNvSpPr>
                <a:spLocks noChangeArrowheads="1"/>
              </p:cNvSpPr>
              <p:nvPr/>
            </p:nvSpPr>
            <p:spPr bwMode="auto">
              <a:xfrm>
                <a:off x="1137" y="1152"/>
                <a:ext cx="936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tabLst>
                    <a:tab pos="457200" algn="l"/>
                  </a:tabLst>
                </a:pPr>
                <a:r>
                  <a:rPr kumimoji="1" lang="en-US" altLang="zh-CN" sz="2400" b="1">
                    <a:latin typeface="Times New Roman" pitchFamily="18" charset="0"/>
                  </a:rPr>
                  <a:t>void sort(int a[];int n)</a:t>
                </a:r>
              </a:p>
              <a:p>
                <a:pPr algn="just" eaLnBrk="0" hangingPunct="0">
                  <a:tabLst>
                    <a:tab pos="457200" algn="l"/>
                  </a:tabLst>
                </a:pP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193601" name="Rectangle 65"/>
              <p:cNvSpPr>
                <a:spLocks noChangeArrowheads="1"/>
              </p:cNvSpPr>
              <p:nvPr/>
            </p:nvSpPr>
            <p:spPr bwMode="auto">
              <a:xfrm>
                <a:off x="1094" y="1152"/>
                <a:ext cx="102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3602" name="Group 66"/>
            <p:cNvGrpSpPr>
              <a:grpSpLocks/>
            </p:cNvGrpSpPr>
            <p:nvPr/>
          </p:nvGrpSpPr>
          <p:grpSpPr bwMode="auto">
            <a:xfrm>
              <a:off x="1094" y="1536"/>
              <a:ext cx="1022" cy="384"/>
              <a:chOff x="1094" y="1536"/>
              <a:chExt cx="1022" cy="384"/>
            </a:xfrm>
          </p:grpSpPr>
          <p:sp>
            <p:nvSpPr>
              <p:cNvPr id="193603" name="Rectangle 67"/>
              <p:cNvSpPr>
                <a:spLocks noChangeArrowheads="1"/>
              </p:cNvSpPr>
              <p:nvPr/>
            </p:nvSpPr>
            <p:spPr bwMode="auto">
              <a:xfrm>
                <a:off x="1137" y="1536"/>
                <a:ext cx="936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tabLst>
                    <a:tab pos="457200" algn="l"/>
                  </a:tabLst>
                </a:pPr>
                <a:r>
                  <a:rPr kumimoji="1" lang="en-US" altLang="zh-CN" sz="2400" b="1">
                    <a:latin typeface="Times New Roman" pitchFamily="18" charset="0"/>
                  </a:rPr>
                  <a:t>void sort(int a[],n)</a:t>
                </a:r>
              </a:p>
              <a:p>
                <a:pPr algn="just" eaLnBrk="0" hangingPunct="0">
                  <a:tabLst>
                    <a:tab pos="457200" algn="l"/>
                  </a:tabLst>
                </a:pP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193604" name="Rectangle 68"/>
              <p:cNvSpPr>
                <a:spLocks noChangeArrowheads="1"/>
              </p:cNvSpPr>
              <p:nvPr/>
            </p:nvSpPr>
            <p:spPr bwMode="auto">
              <a:xfrm>
                <a:off x="1094" y="1536"/>
                <a:ext cx="102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549275"/>
            <a:ext cx="6800850" cy="685800"/>
          </a:xfrm>
        </p:spPr>
        <p:txBody>
          <a:bodyPr/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5.4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函数参数缺省</a:t>
            </a:r>
            <a:r>
              <a:rPr lang="zh-CN" altLang="en-US" sz="2400" b="1"/>
              <a:t> 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1042988" y="2636838"/>
            <a:ext cx="5399087" cy="4533549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 #include </a:t>
            </a:r>
            <a:r>
              <a:rPr kumimoji="1" lang="en-US" altLang="zh-CN" sz="2600" b="1" dirty="0" smtClean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kumimoji="1" lang="en-US" altLang="zh-CN" sz="2600" b="1" dirty="0" err="1" smtClean="0">
                <a:solidFill>
                  <a:srgbClr val="000000"/>
                </a:solidFill>
                <a:latin typeface="Times New Roman" pitchFamily="18" charset="0"/>
              </a:rPr>
              <a:t>math.h</a:t>
            </a:r>
            <a:r>
              <a:rPr kumimoji="1" lang="en-US" altLang="zh-CN" sz="2600" b="1" dirty="0" smtClean="0">
                <a:solidFill>
                  <a:srgbClr val="000000"/>
                </a:solidFill>
                <a:latin typeface="Times New Roman" pitchFamily="18" charset="0"/>
              </a:rPr>
              <a:t>&gt;</a:t>
            </a:r>
          </a:p>
          <a:p>
            <a:r>
              <a:rPr kumimoji="1" lang="en-US" altLang="zh-CN" sz="2600" b="1" dirty="0" smtClean="0">
                <a:solidFill>
                  <a:srgbClr val="000000"/>
                </a:solidFill>
                <a:latin typeface="Times New Roman" pitchFamily="18" charset="0"/>
              </a:rPr>
              <a:t>#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include &lt;</a:t>
            </a:r>
            <a:r>
              <a:rPr kumimoji="1" lang="en-US" altLang="zh-CN" sz="2600" b="1" dirty="0" err="1">
                <a:solidFill>
                  <a:srgbClr val="000000"/>
                </a:solidFill>
                <a:latin typeface="Times New Roman" pitchFamily="18" charset="0"/>
              </a:rPr>
              <a:t>iostream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&gt;</a:t>
            </a:r>
          </a:p>
          <a:p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using namespace </a:t>
            </a:r>
            <a:r>
              <a:rPr kumimoji="1" lang="en-US" altLang="zh-CN" sz="2600" b="1" dirty="0" err="1">
                <a:solidFill>
                  <a:srgbClr val="000000"/>
                </a:solidFill>
                <a:latin typeface="Times New Roman" pitchFamily="18" charset="0"/>
              </a:rPr>
              <a:t>std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kumimoji="1" lang="en-US" altLang="zh-CN" sz="2600" b="1" dirty="0" smtClean="0">
                <a:solidFill>
                  <a:srgbClr val="000000"/>
                </a:solidFill>
                <a:latin typeface="Times New Roman" pitchFamily="18" charset="0"/>
              </a:rPr>
              <a:t>double 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s(double x , </a:t>
            </a:r>
            <a:r>
              <a:rPr kumimoji="1" lang="en-US" altLang="zh-CN" sz="2600" b="1" dirty="0">
                <a:solidFill>
                  <a:srgbClr val="A50021"/>
                </a:solidFill>
                <a:latin typeface="Times New Roman" pitchFamily="18" charset="0"/>
              </a:rPr>
              <a:t>double </a:t>
            </a:r>
            <a:r>
              <a:rPr kumimoji="1" lang="en-US" altLang="zh-CN" sz="2600" b="1" dirty="0" err="1">
                <a:solidFill>
                  <a:srgbClr val="A50021"/>
                </a:solidFill>
                <a:latin typeface="Times New Roman" pitchFamily="18" charset="0"/>
              </a:rPr>
              <a:t>eps</a:t>
            </a:r>
            <a:r>
              <a:rPr kumimoji="1" lang="en-US" altLang="zh-CN" sz="2600" b="1" dirty="0">
                <a:solidFill>
                  <a:srgbClr val="A50021"/>
                </a:solidFill>
                <a:latin typeface="Times New Roman" pitchFamily="18" charset="0"/>
              </a:rPr>
              <a:t>=1e-6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 {</a:t>
            </a:r>
            <a:r>
              <a:rPr kumimoji="1" lang="en-US" altLang="zh-CN" sz="26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 n=1; double w=0.0, t=1.0 ;</a:t>
            </a:r>
          </a:p>
          <a:p>
            <a:pPr>
              <a:lnSpc>
                <a:spcPct val="90000"/>
              </a:lnSpc>
            </a:pPr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 while(</a:t>
            </a:r>
            <a:r>
              <a:rPr kumimoji="1" lang="en-US" altLang="zh-CN" sz="2600" b="1" dirty="0" err="1">
                <a:solidFill>
                  <a:srgbClr val="000000"/>
                </a:solidFill>
                <a:latin typeface="Times New Roman" pitchFamily="18" charset="0"/>
              </a:rPr>
              <a:t>fabs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(t)&gt;=</a:t>
            </a:r>
            <a:r>
              <a:rPr kumimoji="1" lang="en-US" altLang="zh-CN" sz="2600" b="1" dirty="0" err="1">
                <a:solidFill>
                  <a:srgbClr val="000000"/>
                </a:solidFill>
                <a:latin typeface="Times New Roman" pitchFamily="18" charset="0"/>
              </a:rPr>
              <a:t>eps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       {w+=t;</a:t>
            </a:r>
          </a:p>
          <a:p>
            <a:pPr>
              <a:lnSpc>
                <a:spcPct val="90000"/>
              </a:lnSpc>
            </a:pPr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         t=t*x/(n++);</a:t>
            </a:r>
          </a:p>
          <a:p>
            <a:pPr>
              <a:lnSpc>
                <a:spcPct val="90000"/>
              </a:lnSpc>
            </a:pPr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  return  w;</a:t>
            </a:r>
          </a:p>
          <a:p>
            <a:pPr>
              <a:lnSpc>
                <a:spcPct val="90000"/>
              </a:lnSpc>
            </a:pPr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600" b="1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kumimoji="1" lang="en-US" altLang="zh-CN" sz="26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sz="26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8668" name="Text Box 12"/>
          <p:cNvSpPr txBox="1">
            <a:spLocks noChangeArrowheads="1"/>
          </p:cNvSpPr>
          <p:nvPr/>
        </p:nvSpPr>
        <p:spPr bwMode="auto">
          <a:xfrm>
            <a:off x="1042988" y="1196975"/>
            <a:ext cx="764381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5.17】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求下面级数的部分和。精度为：</a:t>
            </a:r>
            <a:r>
              <a:rPr kumimoji="1" lang="zh-CN" altLang="en-US" sz="2400" b="1">
                <a:latin typeface="Times New Roman" pitchFamily="18" charset="0"/>
              </a:rPr>
              <a:t>                     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 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 </a:t>
            </a:r>
          </a:p>
        </p:txBody>
      </p:sp>
      <p:graphicFrame>
        <p:nvGraphicFramePr>
          <p:cNvPr id="240640" name="Object 0"/>
          <p:cNvGraphicFramePr>
            <a:graphicFrameLocks noChangeAspect="1"/>
          </p:cNvGraphicFramePr>
          <p:nvPr/>
        </p:nvGraphicFramePr>
        <p:xfrm>
          <a:off x="6877050" y="1125538"/>
          <a:ext cx="14478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6" name="位图图像" r:id="rId3" imgW="781159" imgH="476316" progId="PBrush">
                  <p:embed/>
                </p:oleObj>
              </mc:Choice>
              <mc:Fallback>
                <p:oleObj name="位图图像" r:id="rId3" imgW="781159" imgH="476316" progId="PBrush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1125538"/>
                        <a:ext cx="1447800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1" name="Object 1"/>
          <p:cNvGraphicFramePr>
            <a:graphicFrameLocks noChangeAspect="1"/>
          </p:cNvGraphicFramePr>
          <p:nvPr/>
        </p:nvGraphicFramePr>
        <p:xfrm>
          <a:off x="2051050" y="1700213"/>
          <a:ext cx="48006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7" name="Microsoft 公式 3.0" r:id="rId5" imgW="1663560" imgH="419040" progId="Equation.3">
                  <p:embed/>
                </p:oleObj>
              </mc:Choice>
              <mc:Fallback>
                <p:oleObj name="Microsoft 公式 3.0" r:id="rId5" imgW="1663560" imgH="4190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700213"/>
                        <a:ext cx="4800600" cy="8397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72" name="Text Box 16"/>
          <p:cNvSpPr txBox="1">
            <a:spLocks noChangeArrowheads="1"/>
          </p:cNvSpPr>
          <p:nvPr/>
        </p:nvSpPr>
        <p:spPr bwMode="auto">
          <a:xfrm>
            <a:off x="6372225" y="3213100"/>
            <a:ext cx="2447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1000100" y="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用前面所学的知识实现：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1142976" y="642918"/>
            <a:ext cx="5562600" cy="599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4138" tIns="42863" rIns="84138" bIns="42863" anchor="ctr">
            <a:spAutoFit/>
          </a:bodyPr>
          <a:lstStyle/>
          <a:p>
            <a:pPr defTabSz="844550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#include 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iostream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&gt;</a:t>
            </a:r>
          </a:p>
          <a:p>
            <a:pPr defTabSz="844550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using namespace std;</a:t>
            </a:r>
          </a:p>
          <a:p>
            <a:pPr defTabSz="844550"/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main( ) </a:t>
            </a:r>
          </a:p>
          <a:p>
            <a:pPr defTabSz="844550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{float  a,b,c,d,e,f,g,p1,p2,p3,s1,s2,s3,s;</a:t>
            </a:r>
          </a:p>
          <a:p>
            <a:pPr defTabSz="844550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cin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&gt;&gt;a&gt;&gt;b&gt;&gt;c&gt;&gt;d&gt;&gt;e&gt;&gt;f&gt;&gt;g;</a:t>
            </a:r>
          </a:p>
          <a:p>
            <a:pPr defTabSz="844550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p1=(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a+b+c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)/2;</a:t>
            </a:r>
          </a:p>
          <a:p>
            <a:pPr defTabSz="844550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s1=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sqrt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(p1*(p1-a)*(p1-b)*(p1-c));</a:t>
            </a:r>
          </a:p>
          <a:p>
            <a:pPr defTabSz="844550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p2=(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c+d+e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)/2;</a:t>
            </a:r>
          </a:p>
          <a:p>
            <a:pPr defTabSz="844550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s2=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sqrt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(p2*(p2-c)*(p2-d)*(p2-e));</a:t>
            </a:r>
          </a:p>
          <a:p>
            <a:pPr defTabSz="844550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p3=(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e+f+g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)/2;</a:t>
            </a:r>
          </a:p>
          <a:p>
            <a:pPr defTabSz="844550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s3=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sqrt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(p3*(p3-e)*(p3-f)*(p3-g));</a:t>
            </a:r>
          </a:p>
          <a:p>
            <a:pPr defTabSz="844550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s=s1+s2+s3;</a:t>
            </a:r>
          </a:p>
          <a:p>
            <a:pPr defTabSz="844550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&lt;&lt;s&lt;&lt;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defTabSz="844550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system("pause");</a:t>
            </a:r>
          </a:p>
          <a:p>
            <a:pPr defTabSz="844550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return 0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defTabSz="844550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413" name="Group 13"/>
          <p:cNvGrpSpPr>
            <a:grpSpLocks/>
          </p:cNvGrpSpPr>
          <p:nvPr/>
        </p:nvGrpSpPr>
        <p:grpSpPr bwMode="auto">
          <a:xfrm>
            <a:off x="1258888" y="404813"/>
            <a:ext cx="7231062" cy="2773361"/>
            <a:chOff x="657" y="663"/>
            <a:chExt cx="4555" cy="1747"/>
          </a:xfrm>
        </p:grpSpPr>
        <p:sp>
          <p:nvSpPr>
            <p:cNvPr id="230405" name="Text Box 5"/>
            <p:cNvSpPr txBox="1">
              <a:spLocks noChangeArrowheads="1"/>
            </p:cNvSpPr>
            <p:nvPr/>
          </p:nvSpPr>
          <p:spPr bwMode="auto">
            <a:xfrm>
              <a:off x="657" y="723"/>
              <a:ext cx="2451" cy="1687"/>
            </a:xfrm>
            <a:prstGeom prst="rect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FCC66">
                    <a:gamma/>
                    <a:tint val="0"/>
                    <a:invGamma/>
                  </a:srgbClr>
                </a:gs>
              </a:gsLst>
              <a:path path="rect">
                <a:fillToRect t="100000" r="10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kumimoji="1" lang="en-US" altLang="zh-CN" sz="2400" b="1" dirty="0" err="1" smtClean="0">
                  <a:solidFill>
                    <a:srgbClr val="000000"/>
                  </a:solidFill>
                  <a:latin typeface="Times New Roman" pitchFamily="18" charset="0"/>
                </a:rPr>
                <a:t>int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main()</a:t>
              </a:r>
            </a:p>
            <a:p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{ </a:t>
              </a:r>
              <a:r>
                <a:rPr kumimoji="1" lang="en-US" altLang="zh-CN" sz="2400" b="1" dirty="0" err="1">
                  <a:solidFill>
                    <a:srgbClr val="000000"/>
                  </a:solidFill>
                  <a:latin typeface="Times New Roman" pitchFamily="18" charset="0"/>
                </a:rPr>
                <a:t>cout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&lt;&lt;"s1="&lt;&lt;s(2.0); </a:t>
              </a:r>
            </a:p>
            <a:p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400" b="1" dirty="0" err="1">
                  <a:solidFill>
                    <a:srgbClr val="000000"/>
                  </a:solidFill>
                  <a:latin typeface="Times New Roman" pitchFamily="18" charset="0"/>
                </a:rPr>
                <a:t>cout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&lt;&lt;"s2="&lt;&lt;s(3.0);</a:t>
              </a:r>
            </a:p>
            <a:p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400" b="1" dirty="0" err="1">
                  <a:solidFill>
                    <a:srgbClr val="000000"/>
                  </a:solidFill>
                  <a:latin typeface="Times New Roman" pitchFamily="18" charset="0"/>
                </a:rPr>
                <a:t>cout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itchFamily="18" charset="0"/>
                </a:rPr>
                <a:t>&lt;&lt;"s3="&lt;&lt;s(1.0,1e-5</a:t>
              </a:r>
              <a:r>
                <a:rPr kumimoji="1"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);</a:t>
              </a:r>
            </a:p>
            <a:p>
              <a:r>
                <a:rPr lang="en-US" altLang="zh-CN" sz="2400" dirty="0" smtClean="0"/>
                <a:t>  system</a:t>
              </a:r>
              <a:r>
                <a:rPr lang="en-US" altLang="zh-CN" sz="2400" dirty="0"/>
                <a:t>("pause");</a:t>
              </a:r>
            </a:p>
            <a:p>
              <a:r>
                <a:rPr lang="en-US" altLang="zh-CN" sz="2400" dirty="0"/>
                <a:t>  return 0;</a:t>
              </a:r>
            </a:p>
            <a:p>
              <a:r>
                <a:rPr kumimoji="1"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} </a:t>
              </a:r>
              <a:endParaRPr kumimoji="1" lang="en-US" altLang="zh-CN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0406" name="Line 6"/>
            <p:cNvSpPr>
              <a:spLocks noChangeShapeType="1"/>
            </p:cNvSpPr>
            <p:nvPr/>
          </p:nvSpPr>
          <p:spPr bwMode="auto">
            <a:xfrm flipV="1">
              <a:off x="2429" y="858"/>
              <a:ext cx="855" cy="17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0407" name="Text Box 7"/>
            <p:cNvSpPr txBox="1">
              <a:spLocks noChangeArrowheads="1"/>
            </p:cNvSpPr>
            <p:nvPr/>
          </p:nvSpPr>
          <p:spPr bwMode="auto">
            <a:xfrm>
              <a:off x="3243" y="663"/>
              <a:ext cx="1969" cy="242"/>
            </a:xfrm>
            <a:prstGeom prst="rect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FCC66">
                    <a:gamma/>
                    <a:tint val="0"/>
                    <a:invGamma/>
                  </a:srgbClr>
                </a:gs>
              </a:gsLst>
              <a:path path="rect">
                <a:fillToRect t="100000" r="10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参数</a:t>
              </a:r>
              <a:r>
                <a:rPr kumimoji="1" lang="en-US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eps</a:t>
              </a:r>
              <a:r>
                <a:rPr kumimoji="1"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取默认值</a:t>
              </a:r>
              <a:r>
                <a:rPr kumimoji="1" lang="en-US" altLang="zh-CN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1e-6</a:t>
              </a:r>
            </a:p>
          </p:txBody>
        </p:sp>
        <p:sp>
          <p:nvSpPr>
            <p:cNvPr id="230408" name="Text Box 8"/>
            <p:cNvSpPr txBox="1">
              <a:spLocks noChangeArrowheads="1"/>
            </p:cNvSpPr>
            <p:nvPr/>
          </p:nvSpPr>
          <p:spPr bwMode="auto">
            <a:xfrm>
              <a:off x="3243" y="1344"/>
              <a:ext cx="1969" cy="243"/>
            </a:xfrm>
            <a:prstGeom prst="rect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FCC66">
                    <a:gamma/>
                    <a:tint val="0"/>
                    <a:invGamma/>
                  </a:srgbClr>
                </a:gs>
              </a:gsLst>
              <a:path path="rect">
                <a:fillToRect t="100000" r="10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参数</a:t>
              </a:r>
              <a:r>
                <a:rPr kumimoji="1" lang="en-US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eps</a:t>
              </a:r>
              <a:r>
                <a:rPr kumimoji="1"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的值为</a:t>
              </a:r>
              <a:r>
                <a:rPr kumimoji="1" lang="en-US" altLang="zh-CN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1e-5</a:t>
              </a:r>
            </a:p>
          </p:txBody>
        </p:sp>
      </p:grpSp>
      <p:sp>
        <p:nvSpPr>
          <p:cNvPr id="230409" name="Line 9"/>
          <p:cNvSpPr>
            <a:spLocks noChangeShapeType="1"/>
          </p:cNvSpPr>
          <p:nvPr/>
        </p:nvSpPr>
        <p:spPr bwMode="auto">
          <a:xfrm flipV="1">
            <a:off x="4786314" y="1700213"/>
            <a:ext cx="695324" cy="30002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30410" name="Line 10"/>
          <p:cNvSpPr>
            <a:spLocks noChangeShapeType="1"/>
          </p:cNvSpPr>
          <p:nvPr/>
        </p:nvSpPr>
        <p:spPr bwMode="auto">
          <a:xfrm flipV="1">
            <a:off x="4286247" y="785794"/>
            <a:ext cx="1143009" cy="64294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230412" name="Text Box 12"/>
          <p:cNvSpPr txBox="1">
            <a:spLocks noChangeArrowheads="1"/>
          </p:cNvSpPr>
          <p:nvPr/>
        </p:nvSpPr>
        <p:spPr bwMode="auto">
          <a:xfrm>
            <a:off x="971550" y="2781300"/>
            <a:ext cx="7993063" cy="15525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说明：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ea typeface="楷体_GB2312" pitchFamily="49" charset="-122"/>
              </a:rPr>
              <a:t>要求</a:t>
            </a:r>
            <a:r>
              <a:rPr kumimoji="1" lang="zh-CN" altLang="en-US" sz="2400" b="1">
                <a:solidFill>
                  <a:schemeClr val="tx2"/>
                </a:solidFill>
                <a:ea typeface="楷体_GB2312" pitchFamily="49" charset="-122"/>
              </a:rPr>
              <a:t>赋予默认值的参数必须放在形参表列中的最右端</a:t>
            </a:r>
            <a:r>
              <a:rPr kumimoji="1" lang="zh-CN" altLang="en-US" sz="2400" b="1">
                <a:ea typeface="楷体_GB2312" pitchFamily="49" charset="-122"/>
              </a:rPr>
              <a:t>。如：</a:t>
            </a:r>
          </a:p>
          <a:p>
            <a:pPr>
              <a:spcBef>
                <a:spcPct val="50000"/>
              </a:spcBef>
            </a:pPr>
            <a:endParaRPr kumimoji="1" lang="en-US" altLang="zh-CN" sz="2400" b="1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30415" name="Rectangle 15"/>
          <p:cNvSpPr>
            <a:spLocks noChangeArrowheads="1"/>
          </p:cNvSpPr>
          <p:nvPr/>
        </p:nvSpPr>
        <p:spPr bwMode="auto">
          <a:xfrm>
            <a:off x="900113" y="3771900"/>
            <a:ext cx="8064500" cy="26479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400" b="1">
                <a:latin typeface="Times New Roman" pitchFamily="18" charset="0"/>
              </a:rPr>
              <a:t> void fun(int i, int j, int k, int m=3,int n=4);            </a:t>
            </a:r>
          </a:p>
          <a:p>
            <a:pPr algn="just">
              <a:spcBef>
                <a:spcPct val="2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假设函数调用语句为：</a:t>
            </a:r>
          </a:p>
          <a:p>
            <a:pPr algn="just">
              <a:spcBef>
                <a:spcPct val="2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fun(1,2);                  //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错误，至少应有三个实参</a:t>
            </a:r>
          </a:p>
          <a:p>
            <a:pPr algn="just">
              <a:spcBef>
                <a:spcPct val="2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fun(10,20,30);         //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正确，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取默认值</a:t>
            </a:r>
          </a:p>
          <a:p>
            <a:pPr algn="just">
              <a:spcBef>
                <a:spcPct val="2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fun(10,20,30,40);    //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正确，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取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40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取默认值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4</a:t>
            </a:r>
          </a:p>
          <a:p>
            <a:pPr algn="just">
              <a:spcBef>
                <a:spcPct val="20000"/>
              </a:spcBef>
            </a:pPr>
            <a:r>
              <a:rPr kumimoji="1" lang="en-US" altLang="zh-CN" sz="2400" b="1">
                <a:latin typeface="Times New Roman" pitchFamily="18" charset="0"/>
              </a:rPr>
              <a:t>          fun(10,20,30, ,50);  //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错误，只能从左至右匹配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62" y="0"/>
            <a:ext cx="7105650" cy="1360487"/>
          </a:xfrm>
        </p:spPr>
        <p:txBody>
          <a:bodyPr/>
          <a:lstStyle/>
          <a:p>
            <a:pPr>
              <a:lnSpc>
                <a:spcPct val="145000"/>
              </a:lnSpc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5.5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函数重载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引例：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求不同类型数据的绝对值</a:t>
            </a:r>
            <a:r>
              <a:rPr lang="zh-CN" altLang="en-US" sz="2400" b="1" dirty="0">
                <a:solidFill>
                  <a:srgbClr val="00FF99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2400" b="1" dirty="0">
                <a:solidFill>
                  <a:srgbClr val="00FF99"/>
                </a:solidFill>
                <a:latin typeface="楷体_GB2312" pitchFamily="49" charset="-122"/>
                <a:ea typeface="楷体_GB2312" pitchFamily="49" charset="-122"/>
              </a:rPr>
            </a:br>
            <a:endParaRPr lang="zh-CN" altLang="en-US" sz="2400" b="1" dirty="0">
              <a:solidFill>
                <a:srgbClr val="00FF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214414" y="1000108"/>
            <a:ext cx="3924300" cy="4893647"/>
          </a:xfrm>
          <a:prstGeom prst="rect">
            <a:avLst/>
          </a:prstGeom>
          <a:gradFill rotWithShape="1">
            <a:gsLst>
              <a:gs pos="0">
                <a:srgbClr val="FF99FF">
                  <a:alpha val="42999"/>
                </a:srgbClr>
              </a:gs>
              <a:gs pos="100000">
                <a:srgbClr val="FF99FF">
                  <a:gamma/>
                  <a:tint val="0"/>
                  <a:invGamma/>
                  <a:alpha val="8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math.h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using namespace std;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</a:p>
          <a:p>
            <a:r>
              <a:rPr lang="en-US" altLang="zh-CN" sz="2400" dirty="0"/>
              <a:t>{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x1=-1;</a:t>
            </a:r>
          </a:p>
          <a:p>
            <a:r>
              <a:rPr lang="en-US" altLang="zh-CN" sz="2400" dirty="0"/>
              <a:t> double x2=2.5;</a:t>
            </a:r>
          </a:p>
          <a:p>
            <a:r>
              <a:rPr lang="en-US" altLang="zh-CN" sz="2400" dirty="0"/>
              <a:t> long x3=3L;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&lt;&lt;abs(x1)&lt;&lt;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  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</a:t>
            </a:r>
            <a:r>
              <a:rPr lang="en-US" altLang="zh-CN" sz="2400" dirty="0" err="1"/>
              <a:t>fabs</a:t>
            </a:r>
            <a:r>
              <a:rPr lang="en-US" altLang="zh-CN" sz="2400" dirty="0"/>
              <a:t>(x2)&lt;&lt;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&lt;&lt;labs(x3)&lt;&lt;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 </a:t>
            </a:r>
          </a:p>
          <a:p>
            <a:r>
              <a:rPr lang="en-US" altLang="zh-CN" sz="2400" dirty="0"/>
              <a:t> system("pause");</a:t>
            </a:r>
          </a:p>
          <a:p>
            <a:r>
              <a:rPr lang="en-US" altLang="zh-CN" sz="2400" dirty="0"/>
              <a:t> return 0;</a:t>
            </a:r>
          </a:p>
          <a:p>
            <a:r>
              <a:rPr lang="zh-CN" altLang="en-US" sz="2400" dirty="0"/>
              <a:t> </a:t>
            </a:r>
            <a:r>
              <a:rPr lang="en-US" altLang="zh-CN" sz="2400" dirty="0"/>
              <a:t>}</a:t>
            </a: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1000100" y="5857892"/>
            <a:ext cx="5453063" cy="822325"/>
          </a:xfrm>
          <a:prstGeom prst="rect">
            <a:avLst/>
          </a:prstGeom>
          <a:gradFill rotWithShape="1">
            <a:gsLst>
              <a:gs pos="0">
                <a:schemeClr val="accent1">
                  <a:alpha val="50999"/>
                </a:schemeClr>
              </a:gs>
              <a:gs pos="100000">
                <a:schemeClr val="accent1">
                  <a:gamma/>
                  <a:tint val="0"/>
                  <a:invGamma/>
                  <a:alpha val="24001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函数重载：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一组参数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个数或类型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不同的函数共用一个函数名。</a:t>
            </a: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4500563" y="2492375"/>
            <a:ext cx="4248150" cy="100488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不同名函数实现同一类的操作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不足：易出错、难记忆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2214546" y="439926"/>
            <a:ext cx="64008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</a:t>
            </a:r>
          </a:p>
          <a:p>
            <a:r>
              <a:rPr kumimoji="1" lang="en-US" altLang="zh-CN" sz="2400" b="1" dirty="0" err="1" smtClean="0">
                <a:latin typeface="Times New Roman" pitchFamily="18" charset="0"/>
              </a:rPr>
              <a:t>int</a:t>
            </a:r>
            <a:r>
              <a:rPr kumimoji="1" lang="en-US" altLang="zh-CN" sz="2400" b="1" dirty="0" smtClean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</a:rPr>
              <a:t>abs(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x)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{return x&gt;0?x:-x; }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double abs(double x)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{return x&gt;0?x:-x; }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long abs(long x)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{return x&gt;0?x:-x; }</a:t>
            </a:r>
          </a:p>
          <a:p>
            <a:r>
              <a:rPr kumimoji="1" lang="en-US" altLang="zh-CN" sz="2400" b="1" dirty="0" err="1" smtClean="0">
                <a:latin typeface="Times New Roman" pitchFamily="18" charset="0"/>
              </a:rPr>
              <a:t>int</a:t>
            </a:r>
            <a:r>
              <a:rPr kumimoji="1" lang="en-US" altLang="zh-CN" sz="2400" b="1" dirty="0" smtClean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</a:rPr>
              <a:t>main()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{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x1=1;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 double x2=2.5;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 long x3=3L;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latin typeface="Times New Roman" pitchFamily="18" charset="0"/>
              </a:rPr>
              <a:t>&lt;&lt;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abs(x1)</a:t>
            </a:r>
            <a:r>
              <a:rPr kumimoji="1" lang="en-US" altLang="zh-CN" sz="2400" b="1" dirty="0">
                <a:latin typeface="Times New Roman" pitchFamily="18" charset="0"/>
              </a:rPr>
              <a:t>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latin typeface="Times New Roman" pitchFamily="18" charset="0"/>
              </a:rPr>
              <a:t>;   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latin typeface="Times New Roman" pitchFamily="18" charset="0"/>
              </a:rPr>
              <a:t>&lt;&lt;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abs(x2)</a:t>
            </a:r>
            <a:r>
              <a:rPr kumimoji="1" lang="en-US" altLang="zh-CN" sz="2400" b="1" dirty="0">
                <a:latin typeface="Times New Roman" pitchFamily="18" charset="0"/>
              </a:rPr>
              <a:t>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latin typeface="Times New Roman" pitchFamily="18" charset="0"/>
              </a:rPr>
              <a:t>; 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latin typeface="Times New Roman" pitchFamily="18" charset="0"/>
              </a:rPr>
              <a:t>&lt;&lt;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abs(x3)</a:t>
            </a:r>
            <a:r>
              <a:rPr kumimoji="1" lang="en-US" altLang="zh-CN" sz="2400" b="1" dirty="0">
                <a:latin typeface="Times New Roman" pitchFamily="18" charset="0"/>
              </a:rPr>
              <a:t>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 smtClean="0">
                <a:latin typeface="Times New Roman" pitchFamily="18" charset="0"/>
              </a:rPr>
              <a:t>;</a:t>
            </a:r>
          </a:p>
          <a:p>
            <a:r>
              <a:rPr lang="en-US" altLang="zh-CN" sz="2400" dirty="0" smtClean="0"/>
              <a:t> system</a:t>
            </a:r>
            <a:r>
              <a:rPr lang="en-US" altLang="zh-CN" sz="2400" dirty="0"/>
              <a:t>("pause");</a:t>
            </a:r>
          </a:p>
          <a:p>
            <a:r>
              <a:rPr lang="en-US" altLang="zh-CN" sz="2400" dirty="0"/>
              <a:t> return 0</a:t>
            </a:r>
            <a:r>
              <a:rPr lang="en-US" altLang="zh-CN" sz="2400" dirty="0" smtClean="0"/>
              <a:t>;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smtClean="0">
                <a:latin typeface="Times New Roman" pitchFamily="18" charset="0"/>
              </a:rPr>
              <a:t>}</a:t>
            </a:r>
            <a:endParaRPr kumimoji="1" lang="en-US" altLang="zh-CN" sz="2400" b="1" dirty="0">
              <a:latin typeface="Times New Roman" pitchFamily="18" charset="0"/>
            </a:endParaRPr>
          </a:p>
          <a:p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900113" y="115888"/>
            <a:ext cx="4322762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一</a:t>
            </a: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.  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参数类型不同的重载函数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5357818" y="1714488"/>
            <a:ext cx="3962400" cy="822325"/>
          </a:xfrm>
          <a:prstGeom prst="rect">
            <a:avLst/>
          </a:prstGeom>
          <a:gradFill rotWithShape="1">
            <a:gsLst>
              <a:gs pos="0">
                <a:schemeClr val="accent1">
                  <a:alpha val="42999"/>
                </a:schemeClr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编译器根据函数参数的类型来确定应该调用哪个函数</a:t>
            </a: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785786" y="428604"/>
            <a:ext cx="171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5.18】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1042988" y="188913"/>
            <a:ext cx="8101012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二</a:t>
            </a: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.  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参数个数不同的重载函数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4859338" y="2205038"/>
            <a:ext cx="3816350" cy="1552575"/>
          </a:xfrm>
          <a:prstGeom prst="rect">
            <a:avLst/>
          </a:prstGeom>
          <a:solidFill>
            <a:srgbClr val="FFFF99">
              <a:alpha val="71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重载使得函数的使用更加灵活、方便。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它体现了</a:t>
            </a: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c++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对多态性的支持</a:t>
            </a:r>
            <a:r>
              <a:rPr kumimoji="1" lang="en-US" altLang="zh-CN" sz="2400" b="1">
                <a:solidFill>
                  <a:schemeClr val="tx2"/>
                </a:solidFill>
                <a:latin typeface="Times New Roman"/>
                <a:ea typeface="楷体_GB2312" pitchFamily="49" charset="-122"/>
              </a:rPr>
              <a:t>———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一个名字，多个入口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。             </a:t>
            </a:r>
            <a:endParaRPr kumimoji="1" lang="zh-CN" altLang="en-US" sz="24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971550" y="620713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5.19】</a:t>
            </a:r>
            <a:r>
              <a:rPr kumimoji="1" lang="en-US" altLang="zh-CN" sz="2400" b="1">
                <a:solidFill>
                  <a:srgbClr val="00FF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1042988" y="1022349"/>
            <a:ext cx="5257800" cy="598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#include &lt;</a:t>
            </a:r>
            <a:r>
              <a:rPr kumimoji="1" lang="en-US" altLang="zh-CN" sz="2400" b="1" dirty="0" err="1">
                <a:latin typeface="Times New Roman" pitchFamily="18" charset="0"/>
              </a:rPr>
              <a:t>iostream</a:t>
            </a:r>
            <a:r>
              <a:rPr kumimoji="1" lang="en-US" altLang="zh-CN" sz="2400" b="1" dirty="0">
                <a:latin typeface="Times New Roman" pitchFamily="18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using namespace </a:t>
            </a:r>
            <a:r>
              <a:rPr kumimoji="1" lang="en-US" altLang="zh-CN" sz="2400" b="1" dirty="0" err="1">
                <a:latin typeface="Times New Roman" pitchFamily="18" charset="0"/>
              </a:rPr>
              <a:t>std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400" b="1" dirty="0" err="1" smtClean="0">
                <a:latin typeface="Times New Roman" pitchFamily="18" charset="0"/>
              </a:rPr>
              <a:t>int</a:t>
            </a:r>
            <a:r>
              <a:rPr kumimoji="1" lang="en-US" altLang="zh-CN" sz="2400" b="1" dirty="0" smtClean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</a:rPr>
              <a:t>min(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a,int</a:t>
            </a:r>
            <a:r>
              <a:rPr kumimoji="1" lang="en-US" altLang="zh-CN" sz="2400" b="1" dirty="0">
                <a:latin typeface="Times New Roman" pitchFamily="18" charset="0"/>
              </a:rPr>
              <a:t> b)  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{return a&lt;</a:t>
            </a:r>
            <a:r>
              <a:rPr kumimoji="1" lang="en-US" altLang="zh-CN" sz="2400" b="1" dirty="0" err="1">
                <a:latin typeface="Times New Roman" pitchFamily="18" charset="0"/>
              </a:rPr>
              <a:t>b?a:b</a:t>
            </a:r>
            <a:r>
              <a:rPr kumimoji="1" lang="en-US" altLang="zh-CN" sz="2400" b="1" dirty="0">
                <a:latin typeface="Times New Roman" pitchFamily="18" charset="0"/>
              </a:rPr>
              <a:t>; }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min(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a,int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b,int</a:t>
            </a:r>
            <a:r>
              <a:rPr kumimoji="1" lang="en-US" altLang="zh-CN" sz="2400" b="1" dirty="0">
                <a:latin typeface="Times New Roman" pitchFamily="18" charset="0"/>
              </a:rPr>
              <a:t> c)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{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t=min(</a:t>
            </a:r>
            <a:r>
              <a:rPr kumimoji="1" lang="en-US" altLang="zh-CN" sz="2400" b="1" dirty="0" err="1">
                <a:latin typeface="Times New Roman" pitchFamily="18" charset="0"/>
              </a:rPr>
              <a:t>a,b</a:t>
            </a:r>
            <a:r>
              <a:rPr kumimoji="1" lang="en-US" altLang="zh-CN" sz="2400" b="1" dirty="0">
                <a:latin typeface="Times New Roman" pitchFamily="18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return min(</a:t>
            </a:r>
            <a:r>
              <a:rPr kumimoji="1" lang="en-US" altLang="zh-CN" sz="2400" b="1" dirty="0" err="1">
                <a:latin typeface="Times New Roman" pitchFamily="18" charset="0"/>
              </a:rPr>
              <a:t>t,c</a:t>
            </a:r>
            <a:r>
              <a:rPr kumimoji="1" lang="en-US" altLang="zh-CN" sz="2400" b="1" dirty="0">
                <a:latin typeface="Times New Roman" pitchFamily="18" charset="0"/>
              </a:rPr>
              <a:t>);}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min(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a,int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b,int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c,int</a:t>
            </a:r>
            <a:r>
              <a:rPr kumimoji="1" lang="en-US" altLang="zh-CN" sz="2400" b="1" dirty="0">
                <a:latin typeface="Times New Roman" pitchFamily="18" charset="0"/>
              </a:rPr>
              <a:t> d)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{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t1=min(</a:t>
            </a:r>
            <a:r>
              <a:rPr kumimoji="1" lang="en-US" altLang="zh-CN" sz="2400" b="1" dirty="0" err="1">
                <a:latin typeface="Times New Roman" pitchFamily="18" charset="0"/>
              </a:rPr>
              <a:t>a,b</a:t>
            </a:r>
            <a:r>
              <a:rPr kumimoji="1" lang="en-US" altLang="zh-CN" sz="2400" b="1" dirty="0">
                <a:latin typeface="Times New Roman" pitchFamily="18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t2=min(</a:t>
            </a:r>
            <a:r>
              <a:rPr kumimoji="1" lang="en-US" altLang="zh-CN" sz="2400" b="1" dirty="0" err="1">
                <a:latin typeface="Times New Roman" pitchFamily="18" charset="0"/>
              </a:rPr>
              <a:t>c,d</a:t>
            </a:r>
            <a:r>
              <a:rPr kumimoji="1" lang="en-US" altLang="zh-CN" sz="2400" b="1" dirty="0">
                <a:latin typeface="Times New Roman" pitchFamily="18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return min(t1,t2);}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400" b="1" dirty="0" err="1" smtClean="0">
                <a:latin typeface="Times New Roman" pitchFamily="18" charset="0"/>
              </a:rPr>
              <a:t>int</a:t>
            </a:r>
            <a:r>
              <a:rPr kumimoji="1" lang="en-US" altLang="zh-CN" sz="2400" b="1" dirty="0" smtClean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</a:rPr>
              <a:t>main()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{  </a:t>
            </a:r>
            <a:r>
              <a:rPr kumimoji="1" lang="en-US" altLang="zh-CN" sz="2400" b="1" dirty="0" err="1"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latin typeface="Times New Roman" pitchFamily="18" charset="0"/>
              </a:rPr>
              <a:t>&lt;&lt;min(13,5,4,9)&lt;&lt;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</a:t>
            </a:r>
            <a:r>
              <a:rPr kumimoji="1" lang="en-US" altLang="zh-CN" sz="2400" b="1" dirty="0" err="1"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latin typeface="Times New Roman" pitchFamily="18" charset="0"/>
              </a:rPr>
              <a:t>&lt;&lt;min(-2,8,0)&lt;&lt;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 smtClean="0"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  system</a:t>
            </a:r>
            <a:r>
              <a:rPr lang="en-US" altLang="zh-CN" sz="2400" dirty="0"/>
              <a:t>("pause");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return </a:t>
            </a:r>
            <a:r>
              <a:rPr lang="en-US" altLang="zh-CN" sz="2400" dirty="0"/>
              <a:t>0</a:t>
            </a:r>
            <a:r>
              <a:rPr lang="en-US" altLang="zh-CN" sz="2400" dirty="0" smtClean="0"/>
              <a:t>; </a:t>
            </a:r>
            <a:r>
              <a:rPr kumimoji="1" lang="en-US" altLang="zh-CN" sz="2400" b="1" dirty="0" smtClean="0">
                <a:latin typeface="Times New Roman" pitchFamily="18" charset="0"/>
              </a:rPr>
              <a:t>}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ct val="5000"/>
              </a:spcBef>
            </a:pP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4859338" y="836613"/>
            <a:ext cx="3810000" cy="1187450"/>
          </a:xfrm>
          <a:prstGeom prst="rect">
            <a:avLst/>
          </a:prstGeom>
          <a:gradFill rotWithShape="1">
            <a:gsLst>
              <a:gs pos="0">
                <a:schemeClr val="accent1">
                  <a:alpha val="50999"/>
                </a:schemeClr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编译器根据调用语句中实参的个数来确定应该调用哪个函数</a:t>
            </a: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4787900" y="3933825"/>
            <a:ext cx="3816350" cy="8223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注意：不要同时使用重载函数和缺省参数函数。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620713"/>
            <a:ext cx="7772400" cy="533400"/>
          </a:xfrm>
        </p:spPr>
        <p:txBody>
          <a:bodyPr/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5.7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作用域与存储类别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971550" y="1484313"/>
            <a:ext cx="619442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从下面三方面分析各变量</a:t>
            </a:r>
          </a:p>
          <a:p>
            <a:pPr>
              <a:spcBef>
                <a:spcPct val="20000"/>
              </a:spcBef>
              <a:buClr>
                <a:srgbClr val="990099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作用域（可见性）：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     在什么范围内可以访问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     空间概念</a:t>
            </a:r>
          </a:p>
          <a:p>
            <a:pPr>
              <a:spcBef>
                <a:spcPct val="20000"/>
              </a:spcBef>
              <a:buClr>
                <a:srgbClr val="990099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生存期：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     在什么时间存在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     时间概念    </a:t>
            </a:r>
          </a:p>
          <a:p>
            <a:pPr>
              <a:spcBef>
                <a:spcPct val="20000"/>
              </a:spcBef>
              <a:buClr>
                <a:srgbClr val="990099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初始化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452" name="Group 4"/>
          <p:cNvGrpSpPr>
            <a:grpSpLocks/>
          </p:cNvGrpSpPr>
          <p:nvPr/>
        </p:nvGrpSpPr>
        <p:grpSpPr bwMode="auto">
          <a:xfrm>
            <a:off x="1116013" y="1700213"/>
            <a:ext cx="5010150" cy="1946275"/>
            <a:chOff x="144" y="659"/>
            <a:chExt cx="3156" cy="1226"/>
          </a:xfrm>
        </p:grpSpPr>
        <p:sp>
          <p:nvSpPr>
            <p:cNvPr id="232453" name="Text Box 5"/>
            <p:cNvSpPr txBox="1">
              <a:spLocks noChangeArrowheads="1"/>
            </p:cNvSpPr>
            <p:nvPr/>
          </p:nvSpPr>
          <p:spPr bwMode="auto">
            <a:xfrm>
              <a:off x="288" y="659"/>
              <a:ext cx="301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全局变量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外部变量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：</a:t>
              </a:r>
              <a:b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</a:b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　　　　  在函数外部定义的变量</a:t>
              </a:r>
            </a:p>
          </p:txBody>
        </p:sp>
        <p:sp>
          <p:nvSpPr>
            <p:cNvPr id="232454" name="Text Box 6"/>
            <p:cNvSpPr txBox="1">
              <a:spLocks noChangeArrowheads="1"/>
            </p:cNvSpPr>
            <p:nvPr/>
          </p:nvSpPr>
          <p:spPr bwMode="auto">
            <a:xfrm>
              <a:off x="288" y="1091"/>
              <a:ext cx="3011" cy="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局部变量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内部变量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：</a:t>
              </a:r>
            </a:p>
            <a:p>
              <a:pPr>
                <a:spcBef>
                  <a:spcPct val="20000"/>
                </a:spcBef>
              </a:pP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　　　　在函数内部定义的变量，</a:t>
              </a:r>
              <a:b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</a:b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                包括形式参数</a:t>
              </a:r>
            </a:p>
          </p:txBody>
        </p:sp>
        <p:sp>
          <p:nvSpPr>
            <p:cNvPr id="232455" name="AutoShape 7"/>
            <p:cNvSpPr>
              <a:spLocks/>
            </p:cNvSpPr>
            <p:nvPr/>
          </p:nvSpPr>
          <p:spPr bwMode="auto">
            <a:xfrm>
              <a:off x="144" y="768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620713"/>
            <a:ext cx="7772400" cy="609600"/>
          </a:xfrm>
        </p:spPr>
        <p:txBody>
          <a:bodyPr/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5.7.1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自动变量</a:t>
            </a:r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116013" y="836613"/>
            <a:ext cx="7632700" cy="347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</a:pP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kumimoji="1" lang="zh-CN" altLang="en-US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作用域：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kumimoji="1" lang="zh-CN" altLang="en-US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从定义点开始到所在的分程序结束，不可以扩展 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kumimoji="1" lang="zh-CN" altLang="en-US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生存期：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kumimoji="1" lang="zh-CN" altLang="en-US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开始执行分程序就生成，分程序执行结束就消亡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kumimoji="1" lang="zh-CN" altLang="en-US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初始化：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kumimoji="1" lang="zh-CN" altLang="en-US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可以初始化，缺省值为随机值。</a:t>
            </a:r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1042988" y="4581525"/>
            <a:ext cx="554355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缺省的存储类别：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auto</a:t>
            </a:r>
          </a:p>
          <a:p>
            <a:pPr>
              <a:spcBef>
                <a:spcPct val="3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注意：只有内部变量存储类别才能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auto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1116013" y="1557338"/>
            <a:ext cx="4495800" cy="5226046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</a:t>
            </a:r>
          </a:p>
          <a:p>
            <a:pPr algn="just">
              <a:lnSpc>
                <a:spcPct val="60000"/>
              </a:lnSpc>
              <a:spcBef>
                <a:spcPct val="30000"/>
              </a:spcBef>
            </a:pP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f(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x)</a:t>
            </a:r>
          </a:p>
          <a:p>
            <a:pPr algn="just">
              <a:lnSpc>
                <a:spcPct val="60000"/>
              </a:lnSpc>
              <a:spcBef>
                <a:spcPct val="3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{	x++;</a:t>
            </a:r>
          </a:p>
          <a:p>
            <a:pPr algn="just">
              <a:lnSpc>
                <a:spcPct val="60000"/>
              </a:lnSpc>
              <a:spcBef>
                <a:spcPct val="3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y=5;   //auto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y=5;</a:t>
            </a:r>
          </a:p>
          <a:p>
            <a:pPr algn="just">
              <a:lnSpc>
                <a:spcPct val="60000"/>
              </a:lnSpc>
              <a:spcBef>
                <a:spcPct val="3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	y++;</a:t>
            </a:r>
          </a:p>
          <a:p>
            <a:pPr algn="just">
              <a:lnSpc>
                <a:spcPct val="60000"/>
              </a:lnSpc>
              <a:spcBef>
                <a:spcPct val="3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	return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x+y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algn="just">
              <a:lnSpc>
                <a:spcPct val="60000"/>
              </a:lnSpc>
              <a:spcBef>
                <a:spcPct val="3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}	 </a:t>
            </a:r>
          </a:p>
          <a:p>
            <a:pPr algn="just">
              <a:lnSpc>
                <a:spcPct val="60000"/>
              </a:lnSpc>
              <a:spcBef>
                <a:spcPct val="30000"/>
              </a:spcBef>
            </a:pP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main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()</a:t>
            </a:r>
          </a:p>
          <a:p>
            <a:pPr algn="just">
              <a:lnSpc>
                <a:spcPct val="60000"/>
              </a:lnSpc>
              <a:spcBef>
                <a:spcPct val="3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{	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k=2; </a:t>
            </a:r>
          </a:p>
          <a:p>
            <a:pPr algn="just">
              <a:lnSpc>
                <a:spcPct val="60000"/>
              </a:lnSpc>
              <a:spcBef>
                <a:spcPct val="3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&lt;&lt;f(k)&lt;&lt;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;   </a:t>
            </a:r>
          </a:p>
          <a:p>
            <a:pPr algn="just">
              <a:lnSpc>
                <a:spcPct val="60000"/>
              </a:lnSpc>
              <a:spcBef>
                <a:spcPct val="3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&lt;&lt;f(k+1)&lt;&lt;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          </a:t>
            </a:r>
            <a:r>
              <a:rPr lang="en-US" altLang="zh-CN" sz="2400" dirty="0"/>
              <a:t>system("pause");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return </a:t>
            </a:r>
            <a:r>
              <a:rPr lang="en-US" altLang="zh-CN" sz="2400" dirty="0"/>
              <a:t>0;</a:t>
            </a:r>
          </a:p>
          <a:p>
            <a:pPr algn="just">
              <a:lnSpc>
                <a:spcPct val="60000"/>
              </a:lnSpc>
              <a:spcBef>
                <a:spcPct val="30000"/>
              </a:spcBef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1116013" y="765175"/>
            <a:ext cx="163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宋体" pitchFamily="2" charset="-122"/>
              </a:rPr>
              <a:t>【</a:t>
            </a:r>
            <a:r>
              <a:rPr kumimoji="1" lang="zh-CN" altLang="en-US" sz="2400" b="1">
                <a:latin typeface="宋体" pitchFamily="2" charset="-122"/>
              </a:rPr>
              <a:t>例</a:t>
            </a:r>
            <a:r>
              <a:rPr kumimoji="1" lang="en-US" altLang="zh-CN" sz="2400" b="1">
                <a:latin typeface="Times New Roman" pitchFamily="18" charset="0"/>
              </a:rPr>
              <a:t>5.23</a:t>
            </a:r>
            <a:r>
              <a:rPr kumimoji="1" lang="en-US" altLang="zh-CN" sz="2400" b="1">
                <a:latin typeface="宋体" pitchFamily="2" charset="-122"/>
              </a:rPr>
              <a:t>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549275"/>
            <a:ext cx="6800850" cy="457200"/>
          </a:xfrm>
        </p:spPr>
        <p:txBody>
          <a:bodyPr/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5.7.2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静态局部变量</a:t>
            </a: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457200" y="685800"/>
            <a:ext cx="8534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6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1042988" y="1341438"/>
            <a:ext cx="6049962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kumimoji="1" lang="zh-CN" altLang="en-US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作用域：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从定义点开始到所在的分程序结 	  束，不可以扩展。</a:t>
            </a:r>
          </a:p>
          <a:p>
            <a:pPr>
              <a:spcBef>
                <a:spcPct val="35000"/>
              </a:spcBef>
            </a:pPr>
            <a:r>
              <a:rPr kumimoji="1" lang="zh-CN" altLang="en-US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生存期：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程序的执行周期</a:t>
            </a:r>
          </a:p>
          <a:p>
            <a:pPr>
              <a:spcBef>
                <a:spcPct val="35000"/>
              </a:spcBef>
            </a:pPr>
            <a:r>
              <a:rPr kumimoji="1" lang="zh-CN" altLang="en-US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初始化：</a:t>
            </a:r>
          </a:p>
          <a:p>
            <a:pPr lvl="1">
              <a:spcBef>
                <a:spcPct val="30000"/>
              </a:spcBef>
              <a:buClr>
                <a:srgbClr val="990099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可以初始化，缺省值为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'\0 '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lvl="1">
              <a:spcBef>
                <a:spcPct val="30000"/>
              </a:spcBef>
              <a:buClr>
                <a:srgbClr val="990099"/>
              </a:buClr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只初始化一次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在开始执行程序时执行</a:t>
            </a:r>
          </a:p>
          <a:p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作用：</a:t>
            </a:r>
          </a:p>
          <a:p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 当希望将一个函数前一次调用的结果带到下一次调用中时，可将这个结果变量定义为静态变量。</a:t>
            </a:r>
          </a:p>
          <a:p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971550" y="620713"/>
            <a:ext cx="171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5.24】</a:t>
            </a: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1187450" y="1268413"/>
            <a:ext cx="4464050" cy="5078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fac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n) 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{ static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f=1;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f=f*n;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return(f);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main()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{auto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for(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=1;i&lt;=5;i++)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&lt;&lt;"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!="&lt;&lt;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fac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dirty="0"/>
              <a:t>system("pause");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return </a:t>
            </a:r>
            <a:r>
              <a:rPr lang="en-US" altLang="zh-CN" sz="2400" dirty="0"/>
              <a:t>0</a:t>
            </a:r>
            <a:r>
              <a:rPr lang="en-US" altLang="zh-CN" sz="2400" dirty="0" smtClean="0"/>
              <a:t>;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971550" y="0"/>
            <a:ext cx="817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用函数实现：</a:t>
            </a:r>
          </a:p>
        </p:txBody>
      </p:sp>
      <p:sp>
        <p:nvSpPr>
          <p:cNvPr id="62492" name="Rectangle 28"/>
          <p:cNvSpPr>
            <a:spLocks noChangeArrowheads="1"/>
          </p:cNvSpPr>
          <p:nvPr/>
        </p:nvSpPr>
        <p:spPr bwMode="auto">
          <a:xfrm>
            <a:off x="457200" y="571480"/>
            <a:ext cx="8686800" cy="608820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84138" tIns="42863" rIns="84138" bIns="42863" anchor="ctr">
            <a:spAutoFit/>
          </a:bodyPr>
          <a:lstStyle/>
          <a:p>
            <a:pPr defTabSz="844550"/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#include &lt;</a:t>
            </a:r>
            <a:r>
              <a:rPr kumimoji="1" lang="en-US" altLang="zh-CN" sz="2600" b="1" dirty="0" err="1">
                <a:solidFill>
                  <a:srgbClr val="000000"/>
                </a:solidFill>
                <a:latin typeface="Times New Roman" pitchFamily="18" charset="0"/>
              </a:rPr>
              <a:t>iostream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&gt;</a:t>
            </a:r>
          </a:p>
          <a:p>
            <a:pPr defTabSz="844550"/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using namespace std;</a:t>
            </a:r>
          </a:p>
          <a:p>
            <a:pPr defTabSz="844550"/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float  area(float x, float y, float z)  </a:t>
            </a:r>
            <a:r>
              <a:rPr kumimoji="1" lang="en-US" altLang="zh-CN" sz="26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sz="2600" b="1" dirty="0">
                <a:solidFill>
                  <a:srgbClr val="000000"/>
                </a:solidFill>
                <a:latin typeface="Times New Roman" pitchFamily="18" charset="0"/>
              </a:rPr>
              <a:t>定义求三角形面积函数 </a:t>
            </a:r>
          </a:p>
          <a:p>
            <a:pPr defTabSz="844550"/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{ float  </a:t>
            </a:r>
            <a:r>
              <a:rPr kumimoji="1" lang="en-US" altLang="zh-CN" sz="2600" b="1" dirty="0" err="1">
                <a:solidFill>
                  <a:srgbClr val="000000"/>
                </a:solidFill>
                <a:latin typeface="Times New Roman" pitchFamily="18" charset="0"/>
              </a:rPr>
              <a:t>c,s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 ;</a:t>
            </a:r>
          </a:p>
          <a:p>
            <a:pPr defTabSz="844550"/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 c =  (x + y + z)/2;</a:t>
            </a:r>
          </a:p>
          <a:p>
            <a:pPr defTabSz="844550"/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 s = </a:t>
            </a:r>
            <a:r>
              <a:rPr kumimoji="1" lang="en-US" altLang="zh-CN" sz="2600" b="1" dirty="0" err="1">
                <a:solidFill>
                  <a:srgbClr val="000000"/>
                </a:solidFill>
                <a:latin typeface="Times New Roman" pitchFamily="18" charset="0"/>
              </a:rPr>
              <a:t>sqrt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(c*(c-x) * (c-y) * (c-z));</a:t>
            </a:r>
          </a:p>
          <a:p>
            <a:pPr defTabSz="844550"/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 return s;</a:t>
            </a:r>
          </a:p>
          <a:p>
            <a:pPr defTabSz="844550"/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defTabSz="844550"/>
            <a:r>
              <a:rPr kumimoji="1" lang="en-US" altLang="zh-CN" sz="26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 main()          //</a:t>
            </a:r>
            <a:r>
              <a:rPr kumimoji="1" lang="zh-CN" altLang="en-US" sz="2600" b="1" dirty="0">
                <a:solidFill>
                  <a:srgbClr val="000000"/>
                </a:solidFill>
                <a:latin typeface="Times New Roman" pitchFamily="18" charset="0"/>
              </a:rPr>
              <a:t>主函数 </a:t>
            </a:r>
          </a:p>
          <a:p>
            <a:pPr defTabSz="844550"/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{float  </a:t>
            </a:r>
            <a:r>
              <a:rPr kumimoji="1" lang="en-US" altLang="zh-CN" sz="2600" b="1" dirty="0" err="1">
                <a:solidFill>
                  <a:srgbClr val="000000"/>
                </a:solidFill>
                <a:latin typeface="Times New Roman" pitchFamily="18" charset="0"/>
              </a:rPr>
              <a:t>a,b,c,d,e,f,g,s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defTabSz="844550"/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600" b="1" dirty="0" err="1">
                <a:solidFill>
                  <a:srgbClr val="000000"/>
                </a:solidFill>
                <a:latin typeface="Times New Roman" pitchFamily="18" charset="0"/>
              </a:rPr>
              <a:t>cin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&gt;&gt;a&gt;&gt;b&gt;&gt;c&gt;&gt;d&gt;&gt;e&gt;&gt;f&gt;&gt;g;</a:t>
            </a:r>
          </a:p>
          <a:p>
            <a:pPr defTabSz="844550"/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 s=area(</a:t>
            </a:r>
            <a:r>
              <a:rPr kumimoji="1" lang="en-US" altLang="zh-CN" sz="2600" b="1" dirty="0" err="1">
                <a:solidFill>
                  <a:srgbClr val="000000"/>
                </a:solidFill>
                <a:latin typeface="Times New Roman" pitchFamily="18" charset="0"/>
              </a:rPr>
              <a:t>a,b,c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)+area(</a:t>
            </a:r>
            <a:r>
              <a:rPr kumimoji="1" lang="en-US" altLang="zh-CN" sz="2600" b="1" dirty="0" err="1">
                <a:solidFill>
                  <a:srgbClr val="000000"/>
                </a:solidFill>
                <a:latin typeface="Times New Roman" pitchFamily="18" charset="0"/>
              </a:rPr>
              <a:t>c,d,e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) +area(</a:t>
            </a:r>
            <a:r>
              <a:rPr kumimoji="1" lang="en-US" altLang="zh-CN" sz="2600" b="1" dirty="0" err="1">
                <a:solidFill>
                  <a:srgbClr val="000000"/>
                </a:solidFill>
                <a:latin typeface="Times New Roman" pitchFamily="18" charset="0"/>
              </a:rPr>
              <a:t>e,f,g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defTabSz="844550"/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600" b="1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&lt;&lt;s&lt;&lt;</a:t>
            </a:r>
            <a:r>
              <a:rPr kumimoji="1" lang="en-US" altLang="zh-CN" sz="2600" b="1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defTabSz="844550"/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 system("pause");</a:t>
            </a:r>
          </a:p>
          <a:p>
            <a:pPr defTabSz="844550"/>
            <a:r>
              <a:rPr kumimoji="1" lang="en-US" altLang="zh-CN" sz="2600" b="1" dirty="0">
                <a:solidFill>
                  <a:srgbClr val="000000"/>
                </a:solidFill>
                <a:latin typeface="Times New Roman" pitchFamily="18" charset="0"/>
              </a:rPr>
              <a:t>  return 0</a:t>
            </a:r>
            <a:r>
              <a:rPr kumimoji="1" lang="en-US" altLang="zh-CN" sz="2600" b="1" dirty="0" smtClean="0">
                <a:solidFill>
                  <a:srgbClr val="000000"/>
                </a:solidFill>
                <a:latin typeface="Times New Roman" pitchFamily="18" charset="0"/>
              </a:rPr>
              <a:t>;   }</a:t>
            </a:r>
            <a:endParaRPr kumimoji="1" lang="en-US" altLang="zh-CN" sz="26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5580063" y="2349500"/>
            <a:ext cx="3352800" cy="25288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特点：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函数具有相对独立的功能</a:t>
            </a:r>
          </a:p>
          <a:p>
            <a:pPr>
              <a:buFontTx/>
              <a:buChar char="•"/>
            </a:pP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函数与函数之间通过参数（输入）和返回值（输出）来联系</a:t>
            </a:r>
          </a:p>
          <a:p>
            <a:pPr>
              <a:buFontTx/>
              <a:buChar char="•"/>
            </a:pP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使用函数有利于代码重用，提高开发效率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620713"/>
            <a:ext cx="7772400" cy="609600"/>
          </a:xfrm>
        </p:spPr>
        <p:txBody>
          <a:bodyPr/>
          <a:lstStyle/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5.7.3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全局变量 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042988" y="1412875"/>
            <a:ext cx="6553200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kumimoji="1" lang="zh-CN" altLang="en-US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作用域：</a:t>
            </a:r>
          </a:p>
          <a:p>
            <a:pPr lvl="2">
              <a:spcBef>
                <a:spcPct val="35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从定义点开始到所在的文件结束。</a:t>
            </a:r>
          </a:p>
          <a:p>
            <a:pPr lvl="2">
              <a:spcBef>
                <a:spcPct val="35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可以向上扩展，也可以横向扩展到另一个文件。（使用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extern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声明符来扩展）</a:t>
            </a:r>
          </a:p>
          <a:p>
            <a:pPr lvl="2">
              <a:spcBef>
                <a:spcPct val="35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扩展的地方不能初始化</a:t>
            </a:r>
          </a:p>
          <a:p>
            <a:pPr>
              <a:spcBef>
                <a:spcPct val="35000"/>
              </a:spcBef>
            </a:pPr>
            <a:r>
              <a:rPr kumimoji="1" lang="zh-CN" altLang="en-US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生存期：</a:t>
            </a:r>
          </a:p>
          <a:p>
            <a:pPr>
              <a:spcBef>
                <a:spcPct val="35000"/>
              </a:spcBef>
            </a:pPr>
            <a:r>
              <a:rPr kumimoji="1" lang="zh-CN" altLang="en-US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程序的整个执行周期</a:t>
            </a:r>
          </a:p>
          <a:p>
            <a:pPr>
              <a:spcBef>
                <a:spcPct val="35000"/>
              </a:spcBef>
            </a:pPr>
            <a:r>
              <a:rPr kumimoji="1" lang="zh-CN" altLang="en-US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初始化：</a:t>
            </a:r>
          </a:p>
          <a:p>
            <a:pPr>
              <a:spcBef>
                <a:spcPct val="35000"/>
              </a:spcBef>
            </a:pPr>
            <a:r>
              <a:rPr kumimoji="1" lang="zh-CN" altLang="en-US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可以初始化，缺省值为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'\0 '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1000100" y="857232"/>
            <a:ext cx="4038600" cy="600164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m=10;           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void f1(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n)  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{ n=2*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n;m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=m/3; } 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n;                	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void f2()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{ n=5;m++;n++; }  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main()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{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n=2;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f1(n);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f2();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&lt;&lt;m&lt;&lt;n&lt;&lt;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r>
              <a:rPr lang="en-US" altLang="zh-CN" sz="2400" dirty="0" smtClean="0"/>
              <a:t>   system</a:t>
            </a:r>
            <a:r>
              <a:rPr lang="en-US" altLang="zh-CN" sz="2400" dirty="0"/>
              <a:t>("pause");</a:t>
            </a:r>
          </a:p>
          <a:p>
            <a:r>
              <a:rPr lang="en-US" altLang="zh-CN" sz="2400" dirty="0" smtClean="0"/>
              <a:t>   </a:t>
            </a:r>
            <a:r>
              <a:rPr lang="en-US" altLang="zh-CN" sz="2400" dirty="0"/>
              <a:t>return 0</a:t>
            </a:r>
            <a:r>
              <a:rPr lang="en-US" altLang="zh-CN" sz="2400" dirty="0" smtClean="0"/>
              <a:t>;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}	 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971550" y="404813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35000"/>
              </a:spcBef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5.25】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全局变量示例</a:t>
            </a:r>
          </a:p>
        </p:txBody>
      </p:sp>
      <p:sp>
        <p:nvSpPr>
          <p:cNvPr id="207881" name="AutoShape 9"/>
          <p:cNvSpPr>
            <a:spLocks noChangeArrowheads="1"/>
          </p:cNvSpPr>
          <p:nvPr/>
        </p:nvSpPr>
        <p:spPr bwMode="auto">
          <a:xfrm>
            <a:off x="6400800" y="1295400"/>
            <a:ext cx="2286000" cy="11430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endParaRPr kumimoji="1" lang="zh-CN" altLang="zh-CN" sz="24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7883" name="Text Box 11"/>
          <p:cNvSpPr txBox="1">
            <a:spLocks noChangeArrowheads="1"/>
          </p:cNvSpPr>
          <p:nvPr/>
        </p:nvSpPr>
        <p:spPr bwMode="auto">
          <a:xfrm>
            <a:off x="5214942" y="1285860"/>
            <a:ext cx="32861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ea typeface="楷体_GB2312" pitchFamily="49" charset="-122"/>
              </a:rPr>
              <a:t>局部变量与全局变量同名时，起作用的是局部变量。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971550" y="47625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35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）作用域向定义点之前的函数扩展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5072066" y="857232"/>
            <a:ext cx="3657600" cy="5743111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50000">
                <a:srgbClr val="FFFF99">
                  <a:gamma/>
                  <a:tint val="0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extern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i;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void fun()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{ //extern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;   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错误</a:t>
            </a:r>
          </a:p>
          <a:p>
            <a:pPr>
              <a:lnSpc>
                <a:spcPct val="90000"/>
              </a:lnSpc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void g()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++;}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=5;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main()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{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j=20;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&lt;&lt;j; 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g();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fun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  system</a:t>
            </a:r>
            <a:r>
              <a:rPr lang="en-US" altLang="zh-CN" sz="2400" dirty="0"/>
              <a:t>("pause");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return </a:t>
            </a:r>
            <a:r>
              <a:rPr lang="en-US" altLang="zh-CN" sz="2400" dirty="0"/>
              <a:t>0</a:t>
            </a:r>
            <a:r>
              <a:rPr lang="en-US" altLang="zh-CN" sz="2400" dirty="0" smtClean="0"/>
              <a:t>;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 }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928662" y="856357"/>
            <a:ext cx="3733800" cy="6001643"/>
          </a:xfrm>
          <a:prstGeom prst="rect">
            <a:avLst/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</a:t>
            </a:r>
          </a:p>
          <a:p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extern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i;     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不能初始化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void fun()</a:t>
            </a:r>
          </a:p>
          <a:p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{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// extern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i;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=5;</a:t>
            </a:r>
          </a:p>
          <a:p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main()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j=20;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&lt;&lt;j;  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fun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();</a:t>
            </a:r>
          </a:p>
          <a:p>
            <a:r>
              <a:rPr lang="en-US" altLang="zh-CN" sz="2400" dirty="0" smtClean="0"/>
              <a:t>  system</a:t>
            </a:r>
            <a:r>
              <a:rPr lang="en-US" altLang="zh-CN" sz="2400" dirty="0"/>
              <a:t>("pause");</a:t>
            </a:r>
          </a:p>
          <a:p>
            <a:r>
              <a:rPr lang="en-US" altLang="zh-CN" sz="2400" dirty="0" smtClean="0"/>
              <a:t>  </a:t>
            </a:r>
            <a:r>
              <a:rPr lang="en-US" altLang="zh-CN" sz="2400" dirty="0"/>
              <a:t>return 0</a:t>
            </a:r>
            <a:r>
              <a:rPr lang="en-US" altLang="zh-CN" sz="2400" dirty="0" smtClean="0"/>
              <a:t>;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971550" y="549275"/>
            <a:ext cx="6019800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35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）作用域扩展到另一个文件</a:t>
            </a:r>
          </a:p>
          <a:p>
            <a:pPr algn="just">
              <a:spcBef>
                <a:spcPct val="35000"/>
              </a:spcBef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5.26】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作用域横向扩展示例</a:t>
            </a:r>
            <a:endParaRPr kumimoji="1" lang="zh-CN" altLang="en-US" sz="2400" b="1">
              <a:latin typeface="宋体" pitchFamily="2" charset="-122"/>
            </a:endParaRPr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304800" y="1752600"/>
            <a:ext cx="4648200" cy="4893647"/>
          </a:xfrm>
          <a:prstGeom prst="rect">
            <a:avLst/>
          </a:prstGeom>
          <a:gradFill rotWithShape="0">
            <a:gsLst>
              <a:gs pos="0">
                <a:srgbClr val="CCFFFF">
                  <a:gamma/>
                  <a:tint val="0"/>
                  <a:invGamma/>
                </a:srgbClr>
              </a:gs>
              <a:gs pos="100000">
                <a:srgbClr val="CC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//file1.cpp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extern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max,min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;          	</a:t>
            </a:r>
          </a:p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</a:t>
            </a:r>
          </a:p>
          <a:p>
            <a:pPr algn="just"/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main()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void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maxmin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x[],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n); 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a[10]={11,2,3,-4,5,6,7,8,0,20};   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maxmin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(a,10);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&lt;&lt;max&lt;&lt;"  "&lt;&lt;min&lt;&lt;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r>
              <a:rPr lang="en-US" altLang="zh-CN" sz="2400" dirty="0" smtClean="0"/>
              <a:t> system</a:t>
            </a:r>
            <a:r>
              <a:rPr lang="en-US" altLang="zh-CN" sz="2400" dirty="0"/>
              <a:t>("pause");</a:t>
            </a:r>
          </a:p>
          <a:p>
            <a:r>
              <a:rPr lang="en-US" altLang="zh-CN" sz="2400" dirty="0"/>
              <a:t> return 0</a:t>
            </a:r>
            <a:r>
              <a:rPr lang="en-US" altLang="zh-CN" sz="2400" dirty="0" smtClean="0"/>
              <a:t>;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5181600" y="1752600"/>
            <a:ext cx="3733800" cy="3743325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tint val="0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//file2.cpp</a:t>
            </a:r>
          </a:p>
          <a:p>
            <a:pPr algn="just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int max,min; </a:t>
            </a:r>
          </a:p>
          <a:p>
            <a:pPr algn="just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void maxmin(int x[],int n)</a:t>
            </a:r>
          </a:p>
          <a:p>
            <a:pPr algn="just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{   max=x[0];min=x[0];</a:t>
            </a:r>
          </a:p>
          <a:p>
            <a:pPr algn="just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 for(int i=0;i&lt;n;i++)</a:t>
            </a:r>
          </a:p>
          <a:p>
            <a:pPr algn="just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   { </a:t>
            </a:r>
          </a:p>
          <a:p>
            <a:pPr algn="just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if(x[i]&gt;max)max=x[i];</a:t>
            </a:r>
          </a:p>
          <a:p>
            <a:pPr algn="just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     if(x[i]&lt;min)min=x[i];</a:t>
            </a:r>
          </a:p>
          <a:p>
            <a:pPr algn="just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  }</a:t>
            </a:r>
          </a:p>
          <a:p>
            <a:pPr algn="just"/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044" name="Group 108"/>
          <p:cNvGraphicFramePr>
            <a:graphicFrameLocks noGrp="1"/>
          </p:cNvGraphicFramePr>
          <p:nvPr/>
        </p:nvGraphicFramePr>
        <p:xfrm>
          <a:off x="971550" y="1628775"/>
          <a:ext cx="7488238" cy="3449320"/>
        </p:xfrm>
        <a:graphic>
          <a:graphicData uri="http://schemas.openxmlformats.org/drawingml/2006/table">
            <a:tbl>
              <a:tblPr/>
              <a:tblGrid>
                <a:gridCol w="555625"/>
                <a:gridCol w="2108200"/>
                <a:gridCol w="2305050"/>
                <a:gridCol w="251936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全局变量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自动变量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static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内部变量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作用域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从定义点到文件结束。可用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extern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扩展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从定义点到分程序。不可扩展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从定义点到分程序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不可扩展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生存期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程序的整个执行周期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分程序的执行周期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程序的整个执行周期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初始化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缺省为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'\0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缺省为随机值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缺省为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'\0 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7965" name="Text Box 29"/>
          <p:cNvSpPr txBox="1">
            <a:spLocks noChangeArrowheads="1"/>
          </p:cNvSpPr>
          <p:nvPr/>
        </p:nvSpPr>
        <p:spPr bwMode="auto">
          <a:xfrm>
            <a:off x="1042988" y="568325"/>
            <a:ext cx="1103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总结：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476250"/>
            <a:ext cx="7034212" cy="609600"/>
          </a:xfrm>
        </p:spPr>
        <p:txBody>
          <a:bodyPr/>
          <a:lstStyle/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5.8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程序举例 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971550" y="1125538"/>
            <a:ext cx="5834063" cy="482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>
              <a:lnSpc>
                <a:spcPct val="120000"/>
              </a:lnSpc>
            </a:pPr>
            <a:r>
              <a:rPr kumimoji="1" lang="en-US" altLang="zh-CN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1" lang="zh-CN" altLang="en-US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5.27】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编一判断质数的函数，验证歌德巴赫猜想：任何大于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的偶数均可表示为两个素数的和。例如：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4=2+2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（特例，仅此一个），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6=3+3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8=3+5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/>
                <a:ea typeface="楷体_GB2312" pitchFamily="49" charset="-122"/>
              </a:rPr>
              <a:t>…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。程序要求输入任一偶数，输出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到该数范围内的各个满足条件的组合。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分析：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对一个偶数，分解为两个质数和，既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n=a+b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。方法是从找最小的质数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开始（因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是偶数，另一个必定是偶数，不可能是质数），判断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b=n-a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是否是质数，若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也是质数，则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符合要求；否则，找下一个质数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，再判断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ext Box 2"/>
          <p:cNvSpPr txBox="1">
            <a:spLocks noChangeArrowheads="1"/>
          </p:cNvSpPr>
          <p:nvPr/>
        </p:nvSpPr>
        <p:spPr bwMode="auto">
          <a:xfrm>
            <a:off x="857224" y="0"/>
            <a:ext cx="7632700" cy="70911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5000"/>
              </a:lnSpc>
            </a:pP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程序：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</a:t>
            </a:r>
          </a:p>
          <a:p>
            <a:pPr algn="just">
              <a:lnSpc>
                <a:spcPct val="90000"/>
              </a:lnSpc>
            </a:pPr>
            <a:r>
              <a:rPr kumimoji="1" lang="en-US" altLang="zh-CN" sz="2400" b="1" dirty="0" err="1" smtClean="0">
                <a:latin typeface="Times New Roman" pitchFamily="18" charset="0"/>
              </a:rPr>
              <a:t>int</a:t>
            </a:r>
            <a:r>
              <a:rPr kumimoji="1" lang="en-US" altLang="zh-CN" sz="2400" b="1" dirty="0" smtClean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isprime</a:t>
            </a:r>
            <a:r>
              <a:rPr kumimoji="1" lang="en-US" altLang="zh-CN" sz="2400" b="1" dirty="0">
                <a:latin typeface="Times New Roman" pitchFamily="18" charset="0"/>
              </a:rPr>
              <a:t>(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m)          	//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判别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是否为质数</a:t>
            </a:r>
          </a:p>
          <a:p>
            <a:pPr algn="just">
              <a:lnSpc>
                <a:spcPct val="9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{ for(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latin typeface="Times New Roman" pitchFamily="18" charset="0"/>
              </a:rPr>
              <a:t>=2;m%i!=0;i++);</a:t>
            </a:r>
          </a:p>
          <a:p>
            <a:pPr algn="just">
              <a:lnSpc>
                <a:spcPct val="9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return (</a:t>
            </a:r>
            <a:r>
              <a:rPr kumimoji="1" lang="en-US" altLang="zh-CN" sz="2400" b="1" dirty="0" err="1"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latin typeface="Times New Roman" pitchFamily="18" charset="0"/>
              </a:rPr>
              <a:t>==m);        </a:t>
            </a:r>
          </a:p>
          <a:p>
            <a:pPr algn="just">
              <a:lnSpc>
                <a:spcPct val="9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}</a:t>
            </a:r>
          </a:p>
          <a:p>
            <a:pPr algn="just">
              <a:lnSpc>
                <a:spcPct val="90000"/>
              </a:lnSpc>
            </a:pPr>
            <a:r>
              <a:rPr kumimoji="1" lang="en-US" altLang="zh-CN" sz="2400" b="1" dirty="0" err="1" smtClean="0">
                <a:latin typeface="Times New Roman" pitchFamily="18" charset="0"/>
              </a:rPr>
              <a:t>int</a:t>
            </a:r>
            <a:r>
              <a:rPr kumimoji="1" lang="en-US" altLang="zh-CN" sz="2400" b="1" dirty="0" smtClean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</a:rPr>
              <a:t>main()</a:t>
            </a:r>
          </a:p>
          <a:p>
            <a:pPr algn="just">
              <a:lnSpc>
                <a:spcPct val="9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{ 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n,x,a,b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 algn="just">
              <a:lnSpc>
                <a:spcPct val="9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</a:t>
            </a:r>
            <a:r>
              <a:rPr kumimoji="1" lang="en-US" altLang="zh-CN" sz="2400" b="1" dirty="0" err="1">
                <a:latin typeface="Times New Roman" pitchFamily="18" charset="0"/>
              </a:rPr>
              <a:t>cin</a:t>
            </a:r>
            <a:r>
              <a:rPr kumimoji="1" lang="en-US" altLang="zh-CN" sz="2400" b="1" dirty="0">
                <a:latin typeface="Times New Roman" pitchFamily="18" charset="0"/>
              </a:rPr>
              <a:t>&gt;&gt;x;</a:t>
            </a:r>
          </a:p>
          <a:p>
            <a:pPr algn="just">
              <a:lnSpc>
                <a:spcPct val="9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for(n=6;n&lt;=</a:t>
            </a:r>
            <a:r>
              <a:rPr kumimoji="1" lang="en-US" altLang="zh-CN" sz="2400" b="1" dirty="0" err="1">
                <a:latin typeface="Times New Roman" pitchFamily="18" charset="0"/>
              </a:rPr>
              <a:t>x;n</a:t>
            </a:r>
            <a:r>
              <a:rPr kumimoji="1" lang="en-US" altLang="zh-CN" sz="2400" b="1" dirty="0">
                <a:latin typeface="Times New Roman" pitchFamily="18" charset="0"/>
              </a:rPr>
              <a:t>+=2)            </a:t>
            </a:r>
          </a:p>
          <a:p>
            <a:pPr algn="just">
              <a:lnSpc>
                <a:spcPct val="9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     for(a=3;a&lt;=n/2;a+=2)</a:t>
            </a:r>
          </a:p>
          <a:p>
            <a:pPr algn="just">
              <a:lnSpc>
                <a:spcPct val="9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           if(</a:t>
            </a:r>
            <a:r>
              <a:rPr kumimoji="1" lang="en-US" altLang="zh-CN" sz="2400" b="1" dirty="0" err="1">
                <a:latin typeface="Times New Roman" pitchFamily="18" charset="0"/>
              </a:rPr>
              <a:t>isprime</a:t>
            </a:r>
            <a:r>
              <a:rPr kumimoji="1" lang="en-US" altLang="zh-CN" sz="2400" b="1" dirty="0">
                <a:latin typeface="Times New Roman" pitchFamily="18" charset="0"/>
              </a:rPr>
              <a:t>(a)) </a:t>
            </a:r>
          </a:p>
          <a:p>
            <a:pPr algn="just">
              <a:lnSpc>
                <a:spcPct val="9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	    {    b=n-a;</a:t>
            </a:r>
          </a:p>
          <a:p>
            <a:pPr algn="just">
              <a:lnSpc>
                <a:spcPct val="9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                 if(</a:t>
            </a:r>
            <a:r>
              <a:rPr kumimoji="1" lang="en-US" altLang="zh-CN" sz="2400" b="1" dirty="0" err="1">
                <a:latin typeface="Times New Roman" pitchFamily="18" charset="0"/>
              </a:rPr>
              <a:t>isprime</a:t>
            </a:r>
            <a:r>
              <a:rPr kumimoji="1" lang="en-US" altLang="zh-CN" sz="2400" b="1" dirty="0">
                <a:latin typeface="Times New Roman" pitchFamily="18" charset="0"/>
              </a:rPr>
              <a:t>(b)) 			</a:t>
            </a:r>
          </a:p>
          <a:p>
            <a:pPr algn="just">
              <a:lnSpc>
                <a:spcPct val="9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	        {    </a:t>
            </a:r>
            <a:r>
              <a:rPr kumimoji="1" lang="en-US" altLang="zh-CN" sz="2400" b="1" dirty="0" err="1"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latin typeface="Times New Roman" pitchFamily="18" charset="0"/>
              </a:rPr>
              <a:t>&lt;&lt;n&lt;&lt;"="&lt;&lt;a&lt;&lt;"+"&lt;&lt;b&lt;&lt;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 algn="just">
              <a:lnSpc>
                <a:spcPct val="9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                      break;   //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退出内循环，判别下一个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n</a:t>
            </a:r>
          </a:p>
          <a:p>
            <a:pPr algn="just">
              <a:lnSpc>
                <a:spcPct val="90000"/>
              </a:lnSpc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	          }</a:t>
            </a:r>
          </a:p>
          <a:p>
            <a:pPr algn="just">
              <a:lnSpc>
                <a:spcPct val="9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	   </a:t>
            </a:r>
            <a:r>
              <a:rPr kumimoji="1" lang="en-US" altLang="zh-CN" sz="2400" b="1" dirty="0" smtClean="0">
                <a:latin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 system</a:t>
            </a:r>
            <a:r>
              <a:rPr lang="en-US" altLang="zh-CN" sz="2400" dirty="0"/>
              <a:t>("pause");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return 0</a:t>
            </a:r>
            <a:r>
              <a:rPr lang="en-US" altLang="zh-CN" sz="2400" dirty="0" smtClean="0"/>
              <a:t>; </a:t>
            </a:r>
            <a:r>
              <a:rPr kumimoji="1" lang="en-US" altLang="zh-CN" sz="2400" b="1" dirty="0" smtClean="0">
                <a:latin typeface="Times New Roman" pitchFamily="18" charset="0"/>
              </a:rPr>
              <a:t>}  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1042988" y="609600"/>
            <a:ext cx="5761037" cy="541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>
              <a:lnSpc>
                <a:spcPct val="135000"/>
              </a:lnSpc>
            </a:pPr>
            <a:r>
              <a:rPr kumimoji="1" lang="en-US" altLang="zh-CN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1" lang="zh-CN" altLang="en-US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5.28】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写一函数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itoc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（）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把数字转变成字符串。如数字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-123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，经过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itoc(-123)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后，变为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″-123″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just">
              <a:lnSpc>
                <a:spcPct val="135000"/>
              </a:lnSpc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分析：函数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itoc()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先判断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是否有符号，若有符号，应先保存加以处理。数字变为对应的字符需将其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ASCII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码加上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48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，即加上字符</a:t>
            </a:r>
            <a:r>
              <a:rPr kumimoji="1" lang="zh-CN" altLang="en-US" sz="2400" b="1">
                <a:latin typeface="Times New Roman"/>
                <a:ea typeface="楷体_GB2312" pitchFamily="49" charset="-122"/>
              </a:rPr>
              <a:t>’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en-US" altLang="zh-CN" sz="2400" b="1">
                <a:latin typeface="Times New Roman"/>
                <a:ea typeface="楷体_GB2312" pitchFamily="49" charset="-122"/>
              </a:rPr>
              <a:t>’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。把一个数（如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）的每一位分离出来可以用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n%10,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而循环结束条件为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n/10&gt;0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。但这样处理的数据是从个位向前的，所以还要作反转处理。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539750" y="476250"/>
            <a:ext cx="3475038" cy="596471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5000"/>
              </a:lnSpc>
            </a:pPr>
            <a:r>
              <a:rPr kumimoji="1" lang="zh-CN" altLang="en-US" sz="24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程序：</a:t>
            </a:r>
          </a:p>
          <a:p>
            <a:r>
              <a:rPr kumimoji="1" lang="zh-CN" altLang="en-US" sz="2400" b="1" dirty="0">
                <a:latin typeface="Times New Roman" pitchFamily="18" charset="0"/>
              </a:rPr>
              <a:t>   </a:t>
            </a:r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 smtClean="0"/>
              <a:t>  using </a:t>
            </a:r>
            <a:r>
              <a:rPr lang="en-US" altLang="zh-CN" sz="2400" dirty="0"/>
              <a:t>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400" b="1" dirty="0" smtClean="0">
                <a:latin typeface="Times New Roman" pitchFamily="18" charset="0"/>
              </a:rPr>
              <a:t>   </a:t>
            </a:r>
            <a:r>
              <a:rPr kumimoji="1" lang="en-US" altLang="zh-CN" sz="2400" b="1" dirty="0" err="1" smtClean="0">
                <a:latin typeface="Times New Roman" pitchFamily="18" charset="0"/>
              </a:rPr>
              <a:t>int</a:t>
            </a:r>
            <a:r>
              <a:rPr kumimoji="1" lang="en-US" altLang="zh-CN" sz="2400" b="1" dirty="0" smtClean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</a:rPr>
              <a:t>main()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{  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  void </a:t>
            </a:r>
            <a:r>
              <a:rPr kumimoji="1" lang="en-US" altLang="zh-CN" sz="2400" b="1" dirty="0" err="1">
                <a:latin typeface="Times New Roman" pitchFamily="18" charset="0"/>
              </a:rPr>
              <a:t>itoc</a:t>
            </a:r>
            <a:r>
              <a:rPr kumimoji="1" lang="en-US" altLang="zh-CN" sz="2400" b="1" dirty="0">
                <a:latin typeface="Times New Roman" pitchFamily="18" charset="0"/>
              </a:rPr>
              <a:t>(</a:t>
            </a:r>
            <a:r>
              <a:rPr kumimoji="1" lang="en-US" altLang="zh-CN" sz="2400" b="1" dirty="0" err="1">
                <a:latin typeface="Times New Roman" pitchFamily="18" charset="0"/>
              </a:rPr>
              <a:t>int,char</a:t>
            </a:r>
            <a:r>
              <a:rPr kumimoji="1" lang="en-US" altLang="zh-CN" sz="2400" b="1" dirty="0">
                <a:latin typeface="Times New Roman" pitchFamily="18" charset="0"/>
              </a:rPr>
              <a:t> []); 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  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n;char</a:t>
            </a:r>
            <a:r>
              <a:rPr kumimoji="1" lang="en-US" altLang="zh-CN" sz="2400" b="1" dirty="0">
                <a:latin typeface="Times New Roman" pitchFamily="18" charset="0"/>
              </a:rPr>
              <a:t> s[100];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  </a:t>
            </a:r>
            <a:r>
              <a:rPr kumimoji="1" lang="en-US" altLang="zh-CN" sz="2400" b="1" dirty="0" err="1">
                <a:latin typeface="Times New Roman" pitchFamily="18" charset="0"/>
              </a:rPr>
              <a:t>cin</a:t>
            </a:r>
            <a:r>
              <a:rPr kumimoji="1" lang="en-US" altLang="zh-CN" sz="2400" b="1" dirty="0">
                <a:latin typeface="Times New Roman" pitchFamily="18" charset="0"/>
              </a:rPr>
              <a:t>&gt;&gt;n;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  </a:t>
            </a:r>
            <a:r>
              <a:rPr kumimoji="1" lang="en-US" altLang="zh-CN" sz="2400" b="1" dirty="0" err="1">
                <a:latin typeface="Times New Roman" pitchFamily="18" charset="0"/>
              </a:rPr>
              <a:t>itoc</a:t>
            </a:r>
            <a:r>
              <a:rPr kumimoji="1" lang="en-US" altLang="zh-CN" sz="2400" b="1" dirty="0">
                <a:latin typeface="Times New Roman" pitchFamily="18" charset="0"/>
              </a:rPr>
              <a:t>(</a:t>
            </a:r>
            <a:r>
              <a:rPr kumimoji="1" lang="en-US" altLang="zh-CN" sz="2400" b="1" dirty="0" err="1">
                <a:latin typeface="Times New Roman" pitchFamily="18" charset="0"/>
              </a:rPr>
              <a:t>n,s</a:t>
            </a:r>
            <a:r>
              <a:rPr kumimoji="1" lang="en-US" altLang="zh-CN" sz="2400" b="1" dirty="0">
                <a:latin typeface="Times New Roman" pitchFamily="18" charset="0"/>
              </a:rPr>
              <a:t>);           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  </a:t>
            </a:r>
            <a:r>
              <a:rPr kumimoji="1" lang="en-US" altLang="zh-CN" sz="2400" b="1" dirty="0" err="1"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latin typeface="Times New Roman" pitchFamily="18" charset="0"/>
              </a:rPr>
              <a:t>&lt;&lt;s&lt;&lt;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 smtClean="0">
                <a:latin typeface="Times New Roman" pitchFamily="18" charset="0"/>
              </a:rPr>
              <a:t>;</a:t>
            </a:r>
          </a:p>
          <a:p>
            <a:r>
              <a:rPr lang="en-US" altLang="zh-CN" sz="2400" dirty="0" smtClean="0"/>
              <a:t>     system</a:t>
            </a:r>
            <a:r>
              <a:rPr lang="en-US" altLang="zh-CN" sz="2400" dirty="0"/>
              <a:t>("pause");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return </a:t>
            </a:r>
            <a:r>
              <a:rPr lang="en-US" altLang="zh-CN" sz="2400" dirty="0"/>
              <a:t>0</a:t>
            </a:r>
            <a:r>
              <a:rPr lang="en-US" altLang="zh-CN" sz="2400" dirty="0" smtClean="0"/>
              <a:t>;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}</a:t>
            </a:r>
          </a:p>
          <a:p>
            <a:pPr>
              <a:lnSpc>
                <a:spcPct val="95000"/>
              </a:lnSpc>
            </a:pP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4067175" y="549275"/>
            <a:ext cx="4800600" cy="5715000"/>
          </a:xfrm>
          <a:prstGeom prst="rect">
            <a:avLst/>
          </a:prstGeom>
          <a:gradFill rotWithShape="0">
            <a:gsLst>
              <a:gs pos="0">
                <a:srgbClr val="FF99FF"/>
              </a:gs>
              <a:gs pos="100000">
                <a:srgbClr val="FF99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void itoc(int n,char s[])</a:t>
            </a: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{ </a:t>
            </a: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void reverse(char []);	</a:t>
            </a: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int i=0; int sign;</a:t>
            </a: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if((sign=n)&lt;0) n=-n; </a:t>
            </a: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do</a:t>
            </a: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{</a:t>
            </a: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   s[i]=n%10+'0';</a:t>
            </a: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   i++;</a:t>
            </a: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   n=n/10;</a:t>
            </a: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 }while (n&gt;0);</a:t>
            </a: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if(sign&lt;0) s[i++]='-'; s[i]='\0';             </a:t>
            </a: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reverse(s); </a:t>
            </a:r>
          </a:p>
          <a:p>
            <a:pPr algn="just">
              <a:lnSpc>
                <a:spcPct val="110000"/>
              </a:lnSpc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1042988" y="981075"/>
            <a:ext cx="4876800" cy="5276850"/>
          </a:xfrm>
          <a:prstGeom prst="rect">
            <a:avLst/>
          </a:prstGeom>
          <a:gradFill rotWithShape="0">
            <a:gsLst>
              <a:gs pos="0">
                <a:srgbClr val="D1C39F"/>
              </a:gs>
              <a:gs pos="35001">
                <a:srgbClr val="F0EBD5"/>
              </a:gs>
              <a:gs pos="100000">
                <a:srgbClr val="FFEFD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2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void reverse(char s[])		 </a:t>
            </a:r>
          </a:p>
          <a:p>
            <a:pPr algn="just">
              <a:spcBef>
                <a:spcPct val="2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{  </a:t>
            </a:r>
          </a:p>
          <a:p>
            <a:pPr algn="just">
              <a:spcBef>
                <a:spcPct val="2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 int c,i,j;</a:t>
            </a:r>
          </a:p>
          <a:p>
            <a:pPr algn="just">
              <a:spcBef>
                <a:spcPct val="2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 j=strlen(s)-1;</a:t>
            </a:r>
          </a:p>
          <a:p>
            <a:pPr algn="just">
              <a:spcBef>
                <a:spcPct val="2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for(i=0;i&lt;j;i++,j--)</a:t>
            </a:r>
          </a:p>
          <a:p>
            <a:pPr algn="just">
              <a:spcBef>
                <a:spcPct val="2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{</a:t>
            </a:r>
          </a:p>
          <a:p>
            <a:pPr algn="just">
              <a:spcBef>
                <a:spcPct val="2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    c=s[i];</a:t>
            </a:r>
          </a:p>
          <a:p>
            <a:pPr algn="just">
              <a:spcBef>
                <a:spcPct val="2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    s[i]=s[j];</a:t>
            </a:r>
          </a:p>
          <a:p>
            <a:pPr algn="just">
              <a:spcBef>
                <a:spcPct val="2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    s[j]=c;</a:t>
            </a:r>
          </a:p>
          <a:p>
            <a:pPr algn="just">
              <a:spcBef>
                <a:spcPct val="2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}   </a:t>
            </a:r>
          </a:p>
          <a:p>
            <a:pPr algn="just">
              <a:spcBef>
                <a:spcPct val="2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 s[i+j+1]='\0';</a:t>
            </a:r>
          </a:p>
          <a:p>
            <a:pPr algn="just">
              <a:spcBef>
                <a:spcPct val="2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042988" y="1268413"/>
            <a:ext cx="3638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5.1.1  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函数的定义</a:t>
            </a:r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1042988" y="1700213"/>
            <a:ext cx="6858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5000"/>
              </a:spcBef>
            </a:pPr>
            <a:r>
              <a:rPr kumimoji="1" lang="zh-CN" altLang="en-US" sz="26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函数类型   函数名</a:t>
            </a:r>
            <a:r>
              <a:rPr kumimoji="1" lang="en-US" altLang="zh-CN" sz="26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6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形式参数类型表</a:t>
            </a:r>
            <a:r>
              <a:rPr kumimoji="1" lang="en-US" altLang="zh-CN" sz="26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kumimoji="1" lang="en-US" altLang="zh-CN" sz="26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kumimoji="1" lang="zh-CN" altLang="en-US" sz="26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函数体</a:t>
            </a:r>
            <a:r>
              <a:rPr kumimoji="1" lang="en-US" altLang="zh-CN" sz="26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</p:txBody>
      </p:sp>
      <p:sp>
        <p:nvSpPr>
          <p:cNvPr id="70674" name="Rectangle 18"/>
          <p:cNvSpPr>
            <a:spLocks noChangeArrowheads="1"/>
          </p:cNvSpPr>
          <p:nvPr/>
        </p:nvSpPr>
        <p:spPr bwMode="auto">
          <a:xfrm>
            <a:off x="971550" y="3284538"/>
            <a:ext cx="56578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将两数的比较独立出来编一函数： </a:t>
            </a:r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827088" y="2852738"/>
            <a:ext cx="7567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5.1】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求三个整型数中最大的数。 </a:t>
            </a:r>
          </a:p>
        </p:txBody>
      </p:sp>
      <p:sp>
        <p:nvSpPr>
          <p:cNvPr id="70688" name="Text Box 32"/>
          <p:cNvSpPr txBox="1">
            <a:spLocks noChangeArrowheads="1"/>
          </p:cNvSpPr>
          <p:nvPr/>
        </p:nvSpPr>
        <p:spPr bwMode="auto">
          <a:xfrm>
            <a:off x="539750" y="3860800"/>
            <a:ext cx="3733800" cy="20637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int max(int x,int y) 	 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int z;          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if(x&gt;y) z=x; else z=y;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   return z;  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将大的数返回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4800600" y="3810000"/>
            <a:ext cx="4114800" cy="3083921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tint val="0"/>
                  <a:invGamma/>
                </a:srgbClr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main()</a:t>
            </a:r>
          </a:p>
          <a:p>
            <a:pPr algn="just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{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a,b,c,m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algn="just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cin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&gt;&gt;a&gt;&gt;b&gt;&gt;c;   </a:t>
            </a:r>
          </a:p>
          <a:p>
            <a:pPr algn="just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m=max(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a,b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); </a:t>
            </a:r>
          </a:p>
          <a:p>
            <a:pPr algn="just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m=max(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c,m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); </a:t>
            </a:r>
          </a:p>
          <a:p>
            <a:pPr algn="just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&lt;&lt;m&lt;&lt;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algn="just">
              <a:lnSpc>
                <a:spcPct val="90000"/>
              </a:lnSpc>
            </a:pPr>
            <a:r>
              <a:rPr lang="en-US" altLang="zh-CN" sz="2400" dirty="0" smtClean="0"/>
              <a:t>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system("pause");</a:t>
            </a:r>
          </a:p>
          <a:p>
            <a:pPr algn="just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return 0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;  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0" y="549275"/>
            <a:ext cx="769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2"/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5.1 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函数的定义、调用与说明</a:t>
            </a:r>
            <a:endParaRPr kumimoji="1" lang="zh-CN" altLang="en-US" sz="3200" b="1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ChangeArrowheads="1"/>
          </p:cNvSpPr>
          <p:nvPr/>
        </p:nvSpPr>
        <p:spPr bwMode="auto">
          <a:xfrm>
            <a:off x="900113" y="333375"/>
            <a:ext cx="807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>
              <a:lnSpc>
                <a:spcPct val="135000"/>
              </a:lnSpc>
            </a:pPr>
            <a:r>
              <a:rPr kumimoji="1" lang="en-US" altLang="zh-CN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1" lang="zh-CN" altLang="en-US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5.29】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用梯形法求积分：</a:t>
            </a:r>
          </a:p>
        </p:txBody>
      </p:sp>
      <p:graphicFrame>
        <p:nvGraphicFramePr>
          <p:cNvPr id="241664" name="Object 0"/>
          <p:cNvGraphicFramePr>
            <a:graphicFrameLocks noChangeAspect="1"/>
          </p:cNvGraphicFramePr>
          <p:nvPr/>
        </p:nvGraphicFramePr>
        <p:xfrm>
          <a:off x="5181600" y="304800"/>
          <a:ext cx="29003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6" r:id="rId3" imgW="2048161" imgH="819048" progId="PBrush">
                  <p:embed/>
                </p:oleObj>
              </mc:Choice>
              <mc:Fallback>
                <p:oleObj r:id="rId3" imgW="2048161" imgH="819048" progId="PBrush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04800"/>
                        <a:ext cx="2900363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755650" y="3644900"/>
            <a:ext cx="7467600" cy="1079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分析：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等分积分区间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[a,b]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，每一个小梯型的面积和即近似为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f(x)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[a,b]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的积分值。即将求积分转化求和。</a:t>
            </a:r>
            <a:endParaRPr kumimoji="1" lang="zh-CN" altLang="en-US" sz="24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2999" name="Rectangle 7"/>
          <p:cNvSpPr>
            <a:spLocks noChangeArrowheads="1"/>
          </p:cNvSpPr>
          <p:nvPr/>
        </p:nvSpPr>
        <p:spPr bwMode="auto">
          <a:xfrm>
            <a:off x="3495675" y="3019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41665" name="Object 1"/>
          <p:cNvGraphicFramePr>
            <a:graphicFrameLocks noChangeAspect="1"/>
          </p:cNvGraphicFramePr>
          <p:nvPr/>
        </p:nvGraphicFramePr>
        <p:xfrm>
          <a:off x="990600" y="4953000"/>
          <a:ext cx="5048250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7" r:id="rId5" imgW="3304762" imgH="1267002" progId="PBrush">
                  <p:embed/>
                </p:oleObj>
              </mc:Choice>
              <mc:Fallback>
                <p:oleObj r:id="rId5" imgW="3304762" imgH="1267002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53000"/>
                        <a:ext cx="5048250" cy="161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66" name="Object 2"/>
          <p:cNvGraphicFramePr>
            <a:graphicFrameLocks noChangeAspect="1"/>
          </p:cNvGraphicFramePr>
          <p:nvPr/>
        </p:nvGraphicFramePr>
        <p:xfrm>
          <a:off x="6781800" y="5257800"/>
          <a:ext cx="17907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8" name="位图图像" r:id="rId7" imgW="961905" imgH="495369" progId="PBrush">
                  <p:embed/>
                </p:oleObj>
              </mc:Choice>
              <mc:Fallback>
                <p:oleObj name="位图图像" r:id="rId7" imgW="961905" imgH="495369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257800"/>
                        <a:ext cx="1790700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67" name="Object 3"/>
          <p:cNvGraphicFramePr>
            <a:graphicFrameLocks noChangeAspect="1"/>
          </p:cNvGraphicFramePr>
          <p:nvPr/>
        </p:nvGraphicFramePr>
        <p:xfrm>
          <a:off x="1752600" y="914400"/>
          <a:ext cx="2971800" cy="282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9" name="位图图像" r:id="rId9" imgW="1552792" imgH="1476190" progId="PBrush">
                  <p:embed/>
                </p:oleObj>
              </mc:Choice>
              <mc:Fallback>
                <p:oleObj name="位图图像" r:id="rId9" imgW="1552792" imgH="1476190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914400"/>
                        <a:ext cx="2971800" cy="282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ChangeArrowheads="1"/>
          </p:cNvSpPr>
          <p:nvPr/>
        </p:nvSpPr>
        <p:spPr bwMode="auto">
          <a:xfrm>
            <a:off x="1143000" y="381000"/>
            <a:ext cx="6629400" cy="679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5000"/>
              </a:lnSpc>
            </a:pPr>
            <a:r>
              <a:rPr kumimoji="1" lang="en-US" altLang="zh-CN" sz="2400" b="1" dirty="0" smtClean="0">
                <a:latin typeface="Times New Roman" pitchFamily="18" charset="0"/>
              </a:rPr>
              <a:t>#</a:t>
            </a:r>
            <a:r>
              <a:rPr kumimoji="1" lang="en-US" altLang="zh-CN" sz="2400" b="1" dirty="0">
                <a:latin typeface="Times New Roman" pitchFamily="18" charset="0"/>
              </a:rPr>
              <a:t>include </a:t>
            </a:r>
            <a:r>
              <a:rPr kumimoji="1" lang="en-US" altLang="zh-CN" sz="2400" b="1" dirty="0" smtClean="0">
                <a:latin typeface="Times New Roman" pitchFamily="18" charset="0"/>
              </a:rPr>
              <a:t> &lt;</a:t>
            </a:r>
            <a:r>
              <a:rPr kumimoji="1" lang="en-US" altLang="zh-CN" sz="2400" b="1" dirty="0" err="1" smtClean="0">
                <a:latin typeface="Times New Roman" pitchFamily="18" charset="0"/>
              </a:rPr>
              <a:t>math.h</a:t>
            </a:r>
            <a:r>
              <a:rPr kumimoji="1" lang="en-US" altLang="zh-CN" sz="2400" b="1" dirty="0" smtClean="0">
                <a:latin typeface="Times New Roman" pitchFamily="18" charset="0"/>
              </a:rPr>
              <a:t>&gt;</a:t>
            </a:r>
          </a:p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 smtClean="0"/>
              <a:t>;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double f(double x)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{ return exp(-x*x/2);}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double integral(double </a:t>
            </a:r>
            <a:r>
              <a:rPr kumimoji="1" lang="en-US" altLang="zh-CN" sz="2400" b="1" dirty="0" err="1">
                <a:latin typeface="Times New Roman" pitchFamily="18" charset="0"/>
              </a:rPr>
              <a:t>a,double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b,int</a:t>
            </a:r>
            <a:r>
              <a:rPr kumimoji="1" lang="en-US" altLang="zh-CN" sz="2400" b="1" dirty="0">
                <a:latin typeface="Times New Roman" pitchFamily="18" charset="0"/>
              </a:rPr>
              <a:t> n)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{ 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sum;double</a:t>
            </a:r>
            <a:r>
              <a:rPr kumimoji="1" lang="en-US" altLang="zh-CN" sz="2400" b="1" dirty="0">
                <a:latin typeface="Times New Roman" pitchFamily="18" charset="0"/>
              </a:rPr>
              <a:t> h=(b-a)/n;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sum=(f(a)+f(b))/2;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x=</a:t>
            </a:r>
            <a:r>
              <a:rPr kumimoji="1" lang="en-US" altLang="zh-CN" sz="2400" b="1" dirty="0" err="1">
                <a:latin typeface="Times New Roman" pitchFamily="18" charset="0"/>
              </a:rPr>
              <a:t>a+h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for(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latin typeface="Times New Roman" pitchFamily="18" charset="0"/>
              </a:rPr>
              <a:t>=1;i&lt;</a:t>
            </a:r>
            <a:r>
              <a:rPr kumimoji="1" lang="en-US" altLang="zh-CN" sz="2400" b="1" dirty="0" err="1">
                <a:latin typeface="Times New Roman" pitchFamily="18" charset="0"/>
              </a:rPr>
              <a:t>n;i</a:t>
            </a:r>
            <a:r>
              <a:rPr kumimoji="1" lang="en-US" altLang="zh-CN" sz="2400" b="1" dirty="0">
                <a:latin typeface="Times New Roman" pitchFamily="18" charset="0"/>
              </a:rPr>
              <a:t>++)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{ sum+=f(x); x+=h; }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return sum*h;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} 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 err="1" smtClean="0">
                <a:latin typeface="Times New Roman" pitchFamily="18" charset="0"/>
              </a:rPr>
              <a:t>int</a:t>
            </a:r>
            <a:r>
              <a:rPr kumimoji="1" lang="en-US" altLang="zh-CN" sz="2400" b="1" dirty="0" smtClean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</a:rPr>
              <a:t>main()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{ double </a:t>
            </a:r>
            <a:r>
              <a:rPr kumimoji="1" lang="en-US" altLang="zh-CN" sz="2400" b="1" dirty="0" err="1">
                <a:latin typeface="Times New Roman" pitchFamily="18" charset="0"/>
              </a:rPr>
              <a:t>a,b</a:t>
            </a:r>
            <a:r>
              <a:rPr kumimoji="1" lang="en-US" altLang="zh-CN" sz="2400" b="1" dirty="0">
                <a:latin typeface="Times New Roman" pitchFamily="18" charset="0"/>
              </a:rPr>
              <a:t>; 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n;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latin typeface="Times New Roman" pitchFamily="18" charset="0"/>
              </a:rPr>
              <a:t>&lt;&lt;"</a:t>
            </a:r>
            <a:r>
              <a:rPr kumimoji="1" lang="zh-CN" altLang="en-US" sz="2400" b="1" dirty="0">
                <a:latin typeface="Times New Roman" pitchFamily="18" charset="0"/>
              </a:rPr>
              <a:t>输入区间值、等分数：</a:t>
            </a:r>
            <a:r>
              <a:rPr kumimoji="1" lang="en-US" altLang="zh-CN" sz="2400" b="1" dirty="0">
                <a:latin typeface="Times New Roman" pitchFamily="18" charset="0"/>
              </a:rPr>
              <a:t>"&lt;&lt;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cin</a:t>
            </a:r>
            <a:r>
              <a:rPr kumimoji="1" lang="en-US" altLang="zh-CN" sz="2400" b="1" dirty="0">
                <a:latin typeface="Times New Roman" pitchFamily="18" charset="0"/>
              </a:rPr>
              <a:t>&gt;&gt;a&gt;&gt;b&gt;&gt;n;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latin typeface="Times New Roman" pitchFamily="18" charset="0"/>
              </a:rPr>
              <a:t>&lt;&lt;integral(</a:t>
            </a:r>
            <a:r>
              <a:rPr kumimoji="1" lang="en-US" altLang="zh-CN" sz="2400" b="1" dirty="0" err="1">
                <a:latin typeface="Times New Roman" pitchFamily="18" charset="0"/>
              </a:rPr>
              <a:t>a,b,n</a:t>
            </a:r>
            <a:r>
              <a:rPr kumimoji="1" lang="en-US" altLang="zh-CN" sz="2400" b="1" dirty="0">
                <a:latin typeface="Times New Roman" pitchFamily="18" charset="0"/>
              </a:rPr>
              <a:t>)&lt;&lt;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}</a:t>
            </a:r>
          </a:p>
        </p:txBody>
      </p:sp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611188" y="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程序：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ChangeArrowheads="1"/>
          </p:cNvSpPr>
          <p:nvPr/>
        </p:nvSpPr>
        <p:spPr bwMode="auto">
          <a:xfrm>
            <a:off x="1214414" y="714356"/>
            <a:ext cx="6629400" cy="293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5000"/>
              </a:lnSpc>
            </a:pPr>
            <a:r>
              <a:rPr kumimoji="1" lang="en-US" altLang="zh-CN" sz="2400" b="1" dirty="0" err="1" smtClean="0">
                <a:latin typeface="Times New Roman" pitchFamily="18" charset="0"/>
              </a:rPr>
              <a:t>int</a:t>
            </a:r>
            <a:r>
              <a:rPr kumimoji="1" lang="en-US" altLang="zh-CN" sz="2400" b="1" dirty="0" smtClean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</a:rPr>
              <a:t>main()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{ double </a:t>
            </a:r>
            <a:r>
              <a:rPr kumimoji="1" lang="en-US" altLang="zh-CN" sz="2400" b="1" dirty="0" err="1">
                <a:latin typeface="Times New Roman" pitchFamily="18" charset="0"/>
              </a:rPr>
              <a:t>a,b</a:t>
            </a:r>
            <a:r>
              <a:rPr kumimoji="1" lang="en-US" altLang="zh-CN" sz="2400" b="1" dirty="0">
                <a:latin typeface="Times New Roman" pitchFamily="18" charset="0"/>
              </a:rPr>
              <a:t>; 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n;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latin typeface="Times New Roman" pitchFamily="18" charset="0"/>
              </a:rPr>
              <a:t>&lt;&lt;"</a:t>
            </a:r>
            <a:r>
              <a:rPr kumimoji="1" lang="zh-CN" altLang="en-US" sz="2400" b="1" dirty="0">
                <a:latin typeface="Times New Roman" pitchFamily="18" charset="0"/>
              </a:rPr>
              <a:t>输入区间值、等分数：</a:t>
            </a:r>
            <a:r>
              <a:rPr kumimoji="1" lang="en-US" altLang="zh-CN" sz="2400" b="1" dirty="0">
                <a:latin typeface="Times New Roman" pitchFamily="18" charset="0"/>
              </a:rPr>
              <a:t>"&lt;&lt;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cin</a:t>
            </a:r>
            <a:r>
              <a:rPr kumimoji="1" lang="en-US" altLang="zh-CN" sz="2400" b="1" dirty="0">
                <a:latin typeface="Times New Roman" pitchFamily="18" charset="0"/>
              </a:rPr>
              <a:t>&gt;&gt;a&gt;&gt;b&gt;&gt;n;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latin typeface="Times New Roman" pitchFamily="18" charset="0"/>
              </a:rPr>
              <a:t>&lt;&lt;integral(</a:t>
            </a:r>
            <a:r>
              <a:rPr kumimoji="1" lang="en-US" altLang="zh-CN" sz="2400" b="1" dirty="0" err="1">
                <a:latin typeface="Times New Roman" pitchFamily="18" charset="0"/>
              </a:rPr>
              <a:t>a,b,n</a:t>
            </a:r>
            <a:r>
              <a:rPr kumimoji="1" lang="en-US" altLang="zh-CN" sz="2400" b="1" dirty="0">
                <a:latin typeface="Times New Roman" pitchFamily="18" charset="0"/>
              </a:rPr>
              <a:t>)&lt;&lt;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 smtClean="0">
                <a:latin typeface="Times New Roman" pitchFamily="18" charset="0"/>
              </a:rPr>
              <a:t>;</a:t>
            </a:r>
          </a:p>
          <a:p>
            <a:r>
              <a:rPr lang="en-US" altLang="zh-CN" sz="2400" dirty="0" smtClean="0"/>
              <a:t> system</a:t>
            </a:r>
            <a:r>
              <a:rPr lang="en-US" altLang="zh-CN" sz="2400" dirty="0"/>
              <a:t>("pause");</a:t>
            </a:r>
          </a:p>
          <a:p>
            <a:r>
              <a:rPr lang="en-US" altLang="zh-CN" sz="2400" dirty="0"/>
              <a:t> return 0</a:t>
            </a:r>
            <a:r>
              <a:rPr lang="en-US" altLang="zh-CN" sz="2400" dirty="0" smtClean="0"/>
              <a:t>;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1042988" y="549275"/>
            <a:ext cx="74168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just">
              <a:lnSpc>
                <a:spcPct val="110000"/>
              </a:lnSpc>
            </a:pPr>
            <a:r>
              <a:rPr kumimoji="1" lang="en-US" altLang="zh-CN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1" lang="zh-CN" altLang="en-US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4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5.30】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统计字符串中各个字母（不区分大、小写）出现的频率，同时找出频率出现最高的字母及次数。</a:t>
            </a:r>
          </a:p>
          <a:p>
            <a:pPr algn="just">
              <a:lnSpc>
                <a:spcPct val="110000"/>
              </a:lnSpc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分析：由于函数需要返回多个值，故可通过传址调用或引用调用实现。将要处理的数据及处理的结果设为形参。</a:t>
            </a:r>
          </a:p>
        </p:txBody>
      </p:sp>
      <p:pic>
        <p:nvPicPr>
          <p:cNvPr id="21402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3068638"/>
            <a:ext cx="4419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1042988" y="620713"/>
            <a:ext cx="6834187" cy="58539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 smtClean="0">
                <a:latin typeface="Times New Roman" pitchFamily="18" charset="0"/>
              </a:rPr>
              <a:t>void </a:t>
            </a:r>
            <a:r>
              <a:rPr kumimoji="1" lang="en-US" altLang="zh-CN" sz="2400" b="1" dirty="0">
                <a:latin typeface="Times New Roman" pitchFamily="18" charset="0"/>
              </a:rPr>
              <a:t>freq(char s[],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p[],char &amp;</a:t>
            </a:r>
            <a:r>
              <a:rPr kumimoji="1" lang="en-US" altLang="zh-CN" sz="2400" b="1" dirty="0" err="1">
                <a:latin typeface="Times New Roman" pitchFamily="18" charset="0"/>
              </a:rPr>
              <a:t>chmax,int</a:t>
            </a:r>
            <a:r>
              <a:rPr kumimoji="1" lang="en-US" altLang="zh-CN" sz="2400" b="1" dirty="0">
                <a:latin typeface="Times New Roman" pitchFamily="18" charset="0"/>
              </a:rPr>
              <a:t> &amp;max)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{  for(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latin typeface="Times New Roman" pitchFamily="18" charset="0"/>
              </a:rPr>
              <a:t>=0;i&lt;26;i++)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     p[</a:t>
            </a:r>
            <a:r>
              <a:rPr kumimoji="1" lang="en-US" altLang="zh-CN" sz="2400" b="1" dirty="0" err="1"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latin typeface="Times New Roman" pitchFamily="18" charset="0"/>
              </a:rPr>
              <a:t>]=0; 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</a:t>
            </a:r>
            <a:r>
              <a:rPr kumimoji="1" lang="en-US" altLang="zh-CN" sz="2400" b="1" dirty="0" err="1">
                <a:latin typeface="Times New Roman" pitchFamily="18" charset="0"/>
              </a:rPr>
              <a:t>strlwr</a:t>
            </a:r>
            <a:r>
              <a:rPr kumimoji="1" lang="en-US" altLang="zh-CN" sz="2400" b="1" dirty="0">
                <a:latin typeface="Times New Roman" pitchFamily="18" charset="0"/>
              </a:rPr>
              <a:t>(s); 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</a:t>
            </a:r>
            <a:r>
              <a:rPr kumimoji="1" lang="en-US" altLang="zh-CN" sz="2400" b="1" dirty="0" err="1"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latin typeface="Times New Roman" pitchFamily="18" charset="0"/>
              </a:rPr>
              <a:t>=0;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while(s[</a:t>
            </a:r>
            <a:r>
              <a:rPr kumimoji="1" lang="en-US" altLang="zh-CN" sz="2400" b="1" dirty="0" err="1"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latin typeface="Times New Roman" pitchFamily="18" charset="0"/>
              </a:rPr>
              <a:t>]!='\0')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{  if(s[</a:t>
            </a:r>
            <a:r>
              <a:rPr kumimoji="1" lang="en-US" altLang="zh-CN" sz="2400" b="1" dirty="0" err="1"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latin typeface="Times New Roman" pitchFamily="18" charset="0"/>
              </a:rPr>
              <a:t>]&gt;='a'&amp;&amp;s[</a:t>
            </a:r>
            <a:r>
              <a:rPr kumimoji="1" lang="en-US" altLang="zh-CN" sz="2400" b="1" dirty="0" err="1"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latin typeface="Times New Roman" pitchFamily="18" charset="0"/>
              </a:rPr>
              <a:t>]&lt;='z')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          p[(s[</a:t>
            </a:r>
            <a:r>
              <a:rPr kumimoji="1" lang="en-US" altLang="zh-CN" sz="2400" b="1" dirty="0" err="1"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latin typeface="Times New Roman" pitchFamily="18" charset="0"/>
              </a:rPr>
              <a:t>]-'a')]++; 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     </a:t>
            </a:r>
            <a:r>
              <a:rPr kumimoji="1" lang="en-US" altLang="zh-CN" sz="2400" b="1" dirty="0" err="1"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latin typeface="Times New Roman" pitchFamily="18" charset="0"/>
              </a:rPr>
              <a:t>++;   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}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max=p[0]; 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k=0; 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for(</a:t>
            </a:r>
            <a:r>
              <a:rPr kumimoji="1" lang="en-US" altLang="zh-CN" sz="2400" b="1" dirty="0" err="1"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latin typeface="Times New Roman" pitchFamily="18" charset="0"/>
              </a:rPr>
              <a:t>=1;i&lt;26;i++) 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if(p[</a:t>
            </a:r>
            <a:r>
              <a:rPr kumimoji="1" lang="en-US" altLang="zh-CN" sz="2400" b="1" dirty="0" err="1"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latin typeface="Times New Roman" pitchFamily="18" charset="0"/>
              </a:rPr>
              <a:t>]&gt;max) 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{ max=p[</a:t>
            </a:r>
            <a:r>
              <a:rPr kumimoji="1" lang="en-US" altLang="zh-CN" sz="2400" b="1" dirty="0" err="1"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latin typeface="Times New Roman" pitchFamily="18" charset="0"/>
              </a:rPr>
              <a:t>];  k=</a:t>
            </a:r>
            <a:r>
              <a:rPr kumimoji="1" lang="en-US" altLang="zh-CN" sz="2400" b="1" dirty="0" err="1"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latin typeface="Times New Roman" pitchFamily="18" charset="0"/>
              </a:rPr>
              <a:t>; }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chmax</a:t>
            </a:r>
            <a:r>
              <a:rPr kumimoji="1" lang="en-US" altLang="zh-CN" sz="2400" b="1" dirty="0">
                <a:latin typeface="Times New Roman" pitchFamily="18" charset="0"/>
              </a:rPr>
              <a:t>=k+97; 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}</a:t>
            </a:r>
          </a:p>
        </p:txBody>
      </p:sp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971550" y="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程序：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971550" y="620713"/>
            <a:ext cx="6048375" cy="489364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 dirty="0" err="1" smtClean="0">
                <a:latin typeface="Times New Roman" pitchFamily="18" charset="0"/>
              </a:rPr>
              <a:t>int</a:t>
            </a:r>
            <a:r>
              <a:rPr kumimoji="1" lang="en-US" altLang="zh-CN" sz="2400" b="1" dirty="0" smtClean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</a:rPr>
              <a:t>main()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{  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   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p[26],</a:t>
            </a:r>
            <a:r>
              <a:rPr kumimoji="1" lang="en-US" altLang="zh-CN" sz="2400" b="1" dirty="0" err="1">
                <a:latin typeface="Times New Roman" pitchFamily="18" charset="0"/>
              </a:rPr>
              <a:t>i,max</a:t>
            </a:r>
            <a:r>
              <a:rPr kumimoji="1" lang="en-US" altLang="zh-CN" sz="2400" b="1" dirty="0">
                <a:latin typeface="Times New Roman" pitchFamily="18" charset="0"/>
              </a:rPr>
              <a:t>;    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   char s[80],</a:t>
            </a:r>
            <a:r>
              <a:rPr kumimoji="1" lang="en-US" altLang="zh-CN" sz="2400" b="1" dirty="0" err="1">
                <a:latin typeface="Times New Roman" pitchFamily="18" charset="0"/>
              </a:rPr>
              <a:t>chmax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   gets(s);   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   freq(</a:t>
            </a:r>
            <a:r>
              <a:rPr kumimoji="1" lang="en-US" altLang="zh-CN" sz="2400" b="1" dirty="0" err="1">
                <a:latin typeface="Times New Roman" pitchFamily="18" charset="0"/>
              </a:rPr>
              <a:t>s,p,chmax,max</a:t>
            </a:r>
            <a:r>
              <a:rPr kumimoji="1" lang="en-US" altLang="zh-CN" sz="2400" b="1" dirty="0">
                <a:latin typeface="Times New Roman" pitchFamily="18" charset="0"/>
              </a:rPr>
              <a:t>);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   for(</a:t>
            </a:r>
            <a:r>
              <a:rPr kumimoji="1" lang="en-US" altLang="zh-CN" sz="2400" b="1" dirty="0" err="1"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latin typeface="Times New Roman" pitchFamily="18" charset="0"/>
              </a:rPr>
              <a:t>=0;i&lt;26;i++)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      if(p[</a:t>
            </a:r>
            <a:r>
              <a:rPr kumimoji="1" lang="en-US" altLang="zh-CN" sz="2400" b="1" dirty="0" err="1"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latin typeface="Times New Roman" pitchFamily="18" charset="0"/>
              </a:rPr>
              <a:t>])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         </a:t>
            </a:r>
            <a:r>
              <a:rPr kumimoji="1" lang="en-US" altLang="zh-CN" sz="2400" b="1" dirty="0" err="1"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latin typeface="Times New Roman" pitchFamily="18" charset="0"/>
              </a:rPr>
              <a:t>&lt;&lt;char(i+97)&lt;&lt;"----"&lt;&lt;p[</a:t>
            </a:r>
            <a:r>
              <a:rPr kumimoji="1" lang="en-US" altLang="zh-CN" sz="2400" b="1" dirty="0" err="1"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latin typeface="Times New Roman" pitchFamily="18" charset="0"/>
              </a:rPr>
              <a:t>]&lt;&lt;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r>
              <a:rPr kumimoji="1" lang="en-US" altLang="zh-CN" sz="2400" b="1" dirty="0">
                <a:latin typeface="Times New Roman" pitchFamily="18" charset="0"/>
              </a:rPr>
              <a:t>    </a:t>
            </a:r>
            <a:r>
              <a:rPr kumimoji="1" lang="en-US" altLang="zh-CN" sz="2400" b="1" dirty="0" err="1"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latin typeface="Times New Roman" pitchFamily="18" charset="0"/>
              </a:rPr>
              <a:t>&lt;&lt;</a:t>
            </a:r>
            <a:r>
              <a:rPr kumimoji="1" lang="en-US" altLang="zh-CN" sz="2400" b="1" dirty="0" err="1">
                <a:latin typeface="Times New Roman" pitchFamily="18" charset="0"/>
              </a:rPr>
              <a:t>chmax</a:t>
            </a:r>
            <a:r>
              <a:rPr kumimoji="1" lang="en-US" altLang="zh-CN" sz="2400" b="1" dirty="0">
                <a:latin typeface="Times New Roman" pitchFamily="18" charset="0"/>
              </a:rPr>
              <a:t>&lt;&lt;"----"&lt;&lt;max&lt;&lt;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 smtClean="0">
                <a:latin typeface="Times New Roman" pitchFamily="18" charset="0"/>
              </a:rPr>
              <a:t>;</a:t>
            </a:r>
          </a:p>
          <a:p>
            <a:r>
              <a:rPr lang="en-US" altLang="zh-CN" sz="2400" dirty="0" smtClean="0"/>
              <a:t>   system</a:t>
            </a:r>
            <a:r>
              <a:rPr lang="en-US" altLang="zh-CN" sz="2400" dirty="0"/>
              <a:t>("pause");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return </a:t>
            </a:r>
            <a:r>
              <a:rPr lang="en-US" altLang="zh-CN" sz="2400" dirty="0"/>
              <a:t>0</a:t>
            </a:r>
            <a:r>
              <a:rPr lang="en-US" altLang="zh-CN" sz="2400" dirty="0" smtClean="0"/>
              <a:t>;</a:t>
            </a:r>
            <a:endParaRPr kumimoji="1" lang="en-US" altLang="zh-CN" sz="2400" b="1" dirty="0">
              <a:latin typeface="Times New Roman" pitchFamily="18" charset="0"/>
            </a:endParaRPr>
          </a:p>
          <a:p>
            <a:r>
              <a:rPr kumimoji="1" lang="en-US" altLang="zh-CN" sz="2400" b="1" dirty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971550" y="0"/>
            <a:ext cx="2520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99"/>
                </a:solidFill>
                <a:ea typeface="楷体_GB2312" pitchFamily="49" charset="-122"/>
              </a:rPr>
              <a:t>本章内容小结：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971550" y="836613"/>
            <a:ext cx="5688013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 typeface="Wingdings" pitchFamily="2" charset="2"/>
              <a:buChar char="Ø"/>
            </a:pPr>
            <a:r>
              <a:rPr lang="zh-CN" altLang="en-US" sz="2400" b="1">
                <a:ea typeface="楷体_GB2312" pitchFamily="49" charset="-122"/>
              </a:rPr>
              <a:t>自定义函数三要素</a:t>
            </a:r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zh-CN" altLang="en-US" sz="2400" b="1">
                <a:ea typeface="楷体_GB2312" pitchFamily="49" charset="-122"/>
              </a:rPr>
              <a:t>哪三要素？形式及使用注意</a:t>
            </a:r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zh-CN" altLang="en-US" sz="2400" b="1">
                <a:ea typeface="楷体_GB2312" pitchFamily="49" charset="-122"/>
              </a:rPr>
              <a:t>有无返回值函数的调用区别</a:t>
            </a:r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zh-CN" altLang="en-US" sz="2400" b="1">
                <a:ea typeface="楷体_GB2312" pitchFamily="49" charset="-122"/>
              </a:rPr>
              <a:t>函数说明的位置、方法、使用条件</a:t>
            </a:r>
          </a:p>
          <a:p>
            <a:pPr>
              <a:spcBef>
                <a:spcPct val="30000"/>
              </a:spcBef>
              <a:buFont typeface="Wingdings" pitchFamily="2" charset="2"/>
              <a:buChar char="Ø"/>
            </a:pPr>
            <a:r>
              <a:rPr lang="zh-CN" altLang="en-US" sz="2400" b="1">
                <a:ea typeface="楷体_GB2312" pitchFamily="49" charset="-122"/>
              </a:rPr>
              <a:t>三种参数传递方法</a:t>
            </a:r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zh-CN" altLang="en-US" sz="2400" b="1">
                <a:ea typeface="楷体_GB2312" pitchFamily="49" charset="-122"/>
              </a:rPr>
              <a:t>不同参数的特点</a:t>
            </a:r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zh-CN" altLang="en-US" sz="2400" b="1">
                <a:ea typeface="楷体_GB2312" pitchFamily="49" charset="-122"/>
              </a:rPr>
              <a:t>不同参数的作用</a:t>
            </a:r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zh-CN" altLang="en-US" sz="2400" b="1">
                <a:ea typeface="楷体_GB2312" pitchFamily="49" charset="-122"/>
              </a:rPr>
              <a:t>实参与形参相应形式</a:t>
            </a:r>
          </a:p>
          <a:p>
            <a:pPr>
              <a:spcBef>
                <a:spcPct val="30000"/>
              </a:spcBef>
              <a:buFont typeface="Wingdings" pitchFamily="2" charset="2"/>
              <a:buChar char="Ø"/>
            </a:pPr>
            <a:r>
              <a:rPr lang="zh-CN" altLang="en-US" sz="2400" b="1">
                <a:ea typeface="楷体_GB2312" pitchFamily="49" charset="-122"/>
              </a:rPr>
              <a:t>作用域与生存期</a:t>
            </a:r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zh-CN" altLang="en-US" sz="2400" b="1">
                <a:ea typeface="楷体_GB2312" pitchFamily="49" charset="-122"/>
              </a:rPr>
              <a:t>静态局部变量特点</a:t>
            </a:r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zh-CN" altLang="en-US" sz="2400" b="1">
                <a:ea typeface="楷体_GB2312" pitchFamily="49" charset="-122"/>
              </a:rPr>
              <a:t>全局变量与局部变量作用域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971550" y="549275"/>
            <a:ext cx="583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仿宋_GB2312" pitchFamily="49" charset="-122"/>
              </a:rPr>
              <a:t>难点：</a:t>
            </a:r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1042988" y="1196975"/>
            <a:ext cx="63373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40000"/>
              </a:spcBef>
            </a:pP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、为何使用不同的参数传递</a:t>
            </a:r>
          </a:p>
          <a:p>
            <a:pPr>
              <a:lnSpc>
                <a:spcPct val="130000"/>
              </a:lnSpc>
              <a:spcBef>
                <a:spcPct val="40000"/>
              </a:spcBef>
            </a:pP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、数组做参数时，实参、形参形式如何？</a:t>
            </a:r>
          </a:p>
          <a:p>
            <a:pPr>
              <a:lnSpc>
                <a:spcPct val="130000"/>
              </a:lnSpc>
              <a:spcBef>
                <a:spcPct val="40000"/>
              </a:spcBef>
            </a:pP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、外部变量、局部变量、无参函数、有参函数综合使用时的分析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357158" y="487025"/>
            <a:ext cx="8642350" cy="63709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理解不同参数传递</a:t>
            </a:r>
          </a:p>
          <a:p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#include </a:t>
            </a:r>
            <a:r>
              <a:rPr lang="en-US" altLang="zh-CN" sz="2400" b="1" dirty="0" smtClean="0">
                <a:latin typeface="Times New Roman" pitchFamily="18" charset="0"/>
                <a:ea typeface="仿宋_GB2312" pitchFamily="49" charset="-122"/>
              </a:rPr>
              <a:t> &lt;</a:t>
            </a:r>
            <a:r>
              <a:rPr lang="en-US" altLang="zh-CN" sz="2400" b="1" dirty="0" err="1" smtClean="0">
                <a:latin typeface="Times New Roman" pitchFamily="18" charset="0"/>
                <a:ea typeface="仿宋_GB2312" pitchFamily="49" charset="-122"/>
              </a:rPr>
              <a:t>iostream.h</a:t>
            </a:r>
            <a:r>
              <a:rPr lang="en-US" altLang="zh-CN" sz="2400" b="1" dirty="0" smtClean="0">
                <a:latin typeface="Times New Roman" pitchFamily="18" charset="0"/>
                <a:ea typeface="仿宋_GB2312" pitchFamily="49" charset="-122"/>
              </a:rPr>
              <a:t>&gt;</a:t>
            </a:r>
            <a:endParaRPr lang="en-US" altLang="zh-CN" sz="2400" b="1" dirty="0">
              <a:latin typeface="Times New Roman" pitchFamily="18" charset="0"/>
              <a:ea typeface="仿宋_GB2312" pitchFamily="49" charset="-122"/>
            </a:endParaRPr>
          </a:p>
          <a:p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void fun(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&amp;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a,int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*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b,int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*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c,int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d )</a:t>
            </a:r>
          </a:p>
          <a:p>
            <a:r>
              <a:rPr lang="en-US" altLang="zh-CN" sz="2400" b="1" dirty="0" smtClean="0">
                <a:latin typeface="Times New Roman" pitchFamily="18" charset="0"/>
                <a:ea typeface="仿宋_GB2312" pitchFamily="49" charset="-122"/>
              </a:rPr>
              <a:t>{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	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k=100;</a:t>
            </a:r>
          </a:p>
          <a:p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	a=a*2;</a:t>
            </a:r>
          </a:p>
          <a:p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	*b=*b*2;</a:t>
            </a:r>
          </a:p>
          <a:p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	c=&amp;k;</a:t>
            </a:r>
          </a:p>
          <a:p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	*c=*c*2;</a:t>
            </a:r>
          </a:p>
          <a:p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	d=d*2;</a:t>
            </a:r>
          </a:p>
          <a:p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}</a:t>
            </a:r>
          </a:p>
          <a:p>
            <a:r>
              <a:rPr lang="en-US" altLang="zh-CN" sz="2400" b="1" dirty="0" err="1" smtClean="0">
                <a:latin typeface="Times New Roman" pitchFamily="18" charset="0"/>
                <a:ea typeface="仿宋_GB2312" pitchFamily="49" charset="-122"/>
              </a:rPr>
              <a:t>int</a:t>
            </a:r>
            <a:r>
              <a:rPr lang="en-US" altLang="zh-CN" sz="2400" b="1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main()</a:t>
            </a:r>
          </a:p>
          <a:p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{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int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w=1,x=1,y=1,z=1;</a:t>
            </a:r>
          </a:p>
          <a:p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fun(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w,&amp;x,&amp;y,z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);</a:t>
            </a:r>
          </a:p>
          <a:p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cout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&lt;&lt;"w="&lt;&lt;w&lt;&lt;"\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nx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="&lt;&lt;x&lt;&lt;"\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ny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="&lt;&lt;y&lt;&lt;"\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nz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="&lt;&lt;z&lt;&lt;</a:t>
            </a:r>
            <a:r>
              <a:rPr lang="en-US" altLang="zh-CN" sz="2400" b="1" dirty="0" err="1">
                <a:latin typeface="Times New Roman" pitchFamily="18" charset="0"/>
                <a:ea typeface="仿宋_GB2312" pitchFamily="49" charset="-122"/>
              </a:rPr>
              <a:t>endl</a:t>
            </a:r>
            <a:r>
              <a:rPr lang="en-US" altLang="zh-CN" sz="2400" b="1" dirty="0">
                <a:latin typeface="Times New Roman" pitchFamily="18" charset="0"/>
                <a:ea typeface="仿宋_GB2312" pitchFamily="49" charset="-122"/>
              </a:rPr>
              <a:t>;</a:t>
            </a:r>
          </a:p>
          <a:p>
            <a:r>
              <a:rPr lang="en-US" altLang="zh-CN" sz="2400" dirty="0" smtClean="0"/>
              <a:t> system</a:t>
            </a:r>
            <a:r>
              <a:rPr lang="en-US" altLang="zh-CN" sz="2400" dirty="0"/>
              <a:t>("pause");</a:t>
            </a:r>
          </a:p>
          <a:p>
            <a:r>
              <a:rPr lang="en-US" altLang="zh-CN" sz="2400" dirty="0"/>
              <a:t> return 0</a:t>
            </a:r>
            <a:r>
              <a:rPr lang="en-US" altLang="zh-CN" sz="2400" dirty="0" smtClean="0"/>
              <a:t>;</a:t>
            </a:r>
            <a:endParaRPr lang="en-US" altLang="zh-CN" sz="2400" b="1" dirty="0" smtClean="0">
              <a:latin typeface="Times New Roman" pitchFamily="18" charset="0"/>
              <a:ea typeface="仿宋_GB2312" pitchFamily="49" charset="-122"/>
            </a:endParaRPr>
          </a:p>
          <a:p>
            <a:r>
              <a:rPr lang="en-US" altLang="zh-CN" sz="2400" b="1" dirty="0" smtClean="0">
                <a:latin typeface="Times New Roman" pitchFamily="18" charset="0"/>
                <a:ea typeface="仿宋_GB2312" pitchFamily="49" charset="-122"/>
              </a:rPr>
              <a:t>}</a:t>
            </a:r>
            <a:endParaRPr lang="en-US" altLang="zh-CN" sz="2400" b="1" dirty="0"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1026"/>
          <p:cNvSpPr txBox="1">
            <a:spLocks noChangeArrowheads="1"/>
          </p:cNvSpPr>
          <p:nvPr/>
        </p:nvSpPr>
        <p:spPr bwMode="auto">
          <a:xfrm>
            <a:off x="827088" y="549275"/>
            <a:ext cx="786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5.2】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编一程序，输出如右图形。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174084" name="Rectangle 1028"/>
          <p:cNvSpPr>
            <a:spLocks noChangeArrowheads="1"/>
          </p:cNvSpPr>
          <p:nvPr/>
        </p:nvSpPr>
        <p:spPr bwMode="auto">
          <a:xfrm>
            <a:off x="3671888" y="2576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085" name="Text Box 1029"/>
          <p:cNvSpPr txBox="1">
            <a:spLocks noChangeArrowheads="1"/>
          </p:cNvSpPr>
          <p:nvPr/>
        </p:nvSpPr>
        <p:spPr bwMode="auto">
          <a:xfrm>
            <a:off x="838200" y="1773238"/>
            <a:ext cx="7591452" cy="502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15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void </a:t>
            </a:r>
            <a:r>
              <a:rPr kumimoji="1" lang="en-US" altLang="zh-CN" sz="2400" b="1" dirty="0" err="1">
                <a:latin typeface="Times New Roman" pitchFamily="18" charset="0"/>
              </a:rPr>
              <a:t>pic</a:t>
            </a:r>
            <a:r>
              <a:rPr kumimoji="1" lang="en-US" altLang="zh-CN" sz="2400" b="1" dirty="0">
                <a:latin typeface="Times New Roman" pitchFamily="18" charset="0"/>
              </a:rPr>
              <a:t>(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n)             	 </a:t>
            </a:r>
          </a:p>
          <a:p>
            <a:pPr algn="just">
              <a:spcBef>
                <a:spcPct val="15000"/>
              </a:spcBef>
            </a:pPr>
            <a:r>
              <a:rPr kumimoji="1" lang="en-US" altLang="zh-CN" sz="2400" b="1" dirty="0" smtClean="0">
                <a:latin typeface="Times New Roman" pitchFamily="18" charset="0"/>
              </a:rPr>
              <a:t>{  </a:t>
            </a:r>
            <a:r>
              <a:rPr kumimoji="1" lang="en-US" altLang="zh-CN" sz="2400" b="1" dirty="0">
                <a:latin typeface="Times New Roman" pitchFamily="18" charset="0"/>
              </a:rPr>
              <a:t>for(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latin typeface="Times New Roman" pitchFamily="18" charset="0"/>
              </a:rPr>
              <a:t>=0;i&lt;</a:t>
            </a:r>
            <a:r>
              <a:rPr kumimoji="1" lang="en-US" altLang="zh-CN" sz="2400" b="1" dirty="0" err="1">
                <a:latin typeface="Times New Roman" pitchFamily="18" charset="0"/>
              </a:rPr>
              <a:t>n;i</a:t>
            </a:r>
            <a:r>
              <a:rPr kumimoji="1" lang="en-US" altLang="zh-CN" sz="2400" b="1" dirty="0">
                <a:latin typeface="Times New Roman" pitchFamily="18" charset="0"/>
              </a:rPr>
              <a:t>++)</a:t>
            </a:r>
          </a:p>
          <a:p>
            <a:pPr algn="just">
              <a:spcBef>
                <a:spcPct val="15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</a:t>
            </a:r>
            <a:r>
              <a:rPr kumimoji="1" lang="en-US" altLang="zh-CN" sz="2400" b="1" dirty="0" smtClean="0">
                <a:latin typeface="Times New Roman" pitchFamily="18" charset="0"/>
              </a:rPr>
              <a:t>{  </a:t>
            </a:r>
            <a:r>
              <a:rPr kumimoji="1" lang="en-US" altLang="zh-CN" sz="2400" b="1" dirty="0" err="1"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latin typeface="Times New Roman" pitchFamily="18" charset="0"/>
              </a:rPr>
              <a:t>&lt;&lt;</a:t>
            </a:r>
            <a:r>
              <a:rPr kumimoji="1" lang="en-US" altLang="zh-CN" sz="2400" b="1" dirty="0" err="1">
                <a:latin typeface="Times New Roman" pitchFamily="18" charset="0"/>
              </a:rPr>
              <a:t>setw</a:t>
            </a:r>
            <a:r>
              <a:rPr kumimoji="1" lang="en-US" altLang="zh-CN" sz="2400" b="1" dirty="0">
                <a:latin typeface="Times New Roman" pitchFamily="18" charset="0"/>
              </a:rPr>
              <a:t>(10-i);   </a:t>
            </a:r>
            <a:r>
              <a:rPr kumimoji="1" lang="en-US" altLang="zh-CN" sz="2000" b="1" dirty="0" smtClean="0">
                <a:latin typeface="Times New Roman" pitchFamily="18" charset="0"/>
              </a:rPr>
              <a:t>//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控制每行输出的起始位</a:t>
            </a:r>
          </a:p>
          <a:p>
            <a:pPr algn="just">
              <a:spcBef>
                <a:spcPct val="15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        </a:t>
            </a:r>
            <a:r>
              <a:rPr kumimoji="1" lang="en-US" altLang="zh-CN" sz="2400" b="1" dirty="0">
                <a:latin typeface="Times New Roman" pitchFamily="18" charset="0"/>
              </a:rPr>
              <a:t>for(</a:t>
            </a:r>
            <a:r>
              <a:rPr kumimoji="1" lang="en-US" altLang="zh-CN" sz="2400" b="1" dirty="0" err="1"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latin typeface="Times New Roman" pitchFamily="18" charset="0"/>
              </a:rPr>
              <a:t> j=0;j&lt;2*i+1;j++)</a:t>
            </a:r>
            <a:r>
              <a:rPr kumimoji="1" lang="en-US" altLang="zh-CN" sz="2400" b="1" dirty="0" err="1"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latin typeface="Times New Roman" pitchFamily="18" charset="0"/>
              </a:rPr>
              <a:t>&lt;&lt;"*";</a:t>
            </a:r>
          </a:p>
          <a:p>
            <a:pPr algn="just">
              <a:spcBef>
                <a:spcPct val="15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</a:t>
            </a:r>
            <a:r>
              <a:rPr kumimoji="1" lang="en-US" altLang="zh-CN" sz="2400" b="1" dirty="0" err="1"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latin typeface="Times New Roman" pitchFamily="18" charset="0"/>
              </a:rPr>
              <a:t>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 algn="just">
              <a:spcBef>
                <a:spcPct val="15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}</a:t>
            </a:r>
          </a:p>
          <a:p>
            <a:pPr algn="just">
              <a:spcBef>
                <a:spcPct val="15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}</a:t>
            </a:r>
          </a:p>
          <a:p>
            <a:pPr algn="just">
              <a:spcBef>
                <a:spcPct val="15000"/>
              </a:spcBef>
            </a:pPr>
            <a:r>
              <a:rPr kumimoji="1" lang="en-US" altLang="zh-CN" sz="2400" b="1" dirty="0" err="1" smtClean="0">
                <a:latin typeface="Times New Roman" pitchFamily="18" charset="0"/>
              </a:rPr>
              <a:t>int</a:t>
            </a:r>
            <a:r>
              <a:rPr kumimoji="1" lang="en-US" altLang="zh-CN" sz="2400" b="1" dirty="0" smtClean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</a:rPr>
              <a:t>main()</a:t>
            </a:r>
          </a:p>
          <a:p>
            <a:pPr algn="just">
              <a:spcBef>
                <a:spcPct val="15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{  </a:t>
            </a:r>
            <a:r>
              <a:rPr kumimoji="1" lang="en-US" altLang="zh-CN" sz="2400" b="1" dirty="0" err="1">
                <a:latin typeface="Times New Roman" pitchFamily="18" charset="0"/>
              </a:rPr>
              <a:t>pic</a:t>
            </a:r>
            <a:r>
              <a:rPr kumimoji="1" lang="en-US" altLang="zh-CN" sz="2400" b="1" dirty="0">
                <a:latin typeface="Times New Roman" pitchFamily="18" charset="0"/>
              </a:rPr>
              <a:t>(4); </a:t>
            </a:r>
            <a:r>
              <a:rPr kumimoji="1" lang="en-US" altLang="zh-CN" sz="2400" b="1" dirty="0" err="1">
                <a:latin typeface="Times New Roman" pitchFamily="18" charset="0"/>
              </a:rPr>
              <a:t>pic</a:t>
            </a:r>
            <a:r>
              <a:rPr kumimoji="1" lang="en-US" altLang="zh-CN" sz="2400" b="1" dirty="0">
                <a:latin typeface="Times New Roman" pitchFamily="18" charset="0"/>
              </a:rPr>
              <a:t>(6); </a:t>
            </a:r>
            <a:endParaRPr kumimoji="1" lang="en-US" altLang="zh-CN" sz="2400" b="1" dirty="0" smtClean="0">
              <a:latin typeface="Times New Roman" pitchFamily="18" charset="0"/>
            </a:endParaRPr>
          </a:p>
          <a:p>
            <a:r>
              <a:rPr lang="en-US" altLang="zh-CN" sz="2400" dirty="0" smtClean="0"/>
              <a:t>   system</a:t>
            </a:r>
            <a:r>
              <a:rPr lang="en-US" altLang="zh-CN" sz="2400" dirty="0"/>
              <a:t>("pause");</a:t>
            </a:r>
          </a:p>
          <a:p>
            <a:r>
              <a:rPr lang="en-US" altLang="zh-CN" sz="2400" dirty="0"/>
              <a:t>  </a:t>
            </a:r>
            <a:r>
              <a:rPr lang="en-US" altLang="zh-CN" sz="2400" dirty="0" smtClean="0"/>
              <a:t> return </a:t>
            </a:r>
            <a:r>
              <a:rPr lang="en-US" altLang="zh-CN" sz="2400" dirty="0"/>
              <a:t>0</a:t>
            </a:r>
            <a:r>
              <a:rPr lang="en-US" altLang="zh-CN" sz="2400" dirty="0" smtClean="0"/>
              <a:t>;  </a:t>
            </a:r>
            <a:r>
              <a:rPr kumimoji="1" lang="en-US" altLang="zh-CN" sz="2400" b="1" dirty="0" smtClean="0">
                <a:latin typeface="Times New Roman" pitchFamily="18" charset="0"/>
              </a:rPr>
              <a:t>}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algn="just">
              <a:spcBef>
                <a:spcPct val="15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	</a:t>
            </a:r>
          </a:p>
        </p:txBody>
      </p:sp>
      <p:graphicFrame>
        <p:nvGraphicFramePr>
          <p:cNvPr id="174086" name="Object 1030"/>
          <p:cNvGraphicFramePr>
            <a:graphicFrameLocks noChangeAspect="1"/>
          </p:cNvGraphicFramePr>
          <p:nvPr/>
        </p:nvGraphicFramePr>
        <p:xfrm>
          <a:off x="6889750" y="0"/>
          <a:ext cx="225425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89" name="位图图像" r:id="rId3" imgW="857143" imgH="1181265" progId="PBrush">
                  <p:embed/>
                </p:oleObj>
              </mc:Choice>
              <mc:Fallback>
                <p:oleObj name="位图图像" r:id="rId3" imgW="857143" imgH="1181265" progId="PBrush">
                  <p:embed/>
                  <p:pic>
                    <p:nvPicPr>
                      <p:cNvPr id="0" name="Picture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0"/>
                        <a:ext cx="225425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7" name="Text Box 1031"/>
          <p:cNvSpPr txBox="1">
            <a:spLocks noChangeArrowheads="1"/>
          </p:cNvSpPr>
          <p:nvPr/>
        </p:nvSpPr>
        <p:spPr bwMode="auto">
          <a:xfrm>
            <a:off x="1042988" y="1143000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将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行构成的三角形独立出来编一函数：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550" y="3505200"/>
            <a:ext cx="7993063" cy="2876550"/>
          </a:xfrm>
          <a:solidFill>
            <a:srgbClr val="FFFF99"/>
          </a:solidFill>
          <a:ln>
            <a:solidFill>
              <a:srgbClr val="FFFF99"/>
            </a:solidFill>
          </a:ln>
        </p:spPr>
        <p:txBody>
          <a:bodyPr/>
          <a:lstStyle/>
          <a:p>
            <a:pPr>
              <a:spcBef>
                <a:spcPct val="30000"/>
              </a:spcBef>
              <a:spcAft>
                <a:spcPct val="25000"/>
              </a:spcAft>
            </a:pP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非</a:t>
            </a:r>
            <a:r>
              <a:rPr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void</a:t>
            </a: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型函数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函数体中必须有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return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语句，形式为：</a:t>
            </a:r>
          </a:p>
          <a:p>
            <a:pPr>
              <a:spcBef>
                <a:spcPct val="30000"/>
              </a:spcBef>
              <a:spcAft>
                <a:spcPct val="25000"/>
              </a:spcAft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　	</a:t>
            </a:r>
            <a:r>
              <a:rPr lang="en-US" altLang="zh-CN" sz="24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return  </a:t>
            </a:r>
            <a:r>
              <a:rPr lang="zh-CN" altLang="en-US" sz="24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表达式 </a:t>
            </a:r>
            <a:r>
              <a:rPr lang="en-US" altLang="zh-CN" sz="24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;  </a:t>
            </a:r>
            <a:r>
              <a:rPr lang="zh-CN" altLang="en-US" sz="24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或    </a:t>
            </a:r>
            <a:r>
              <a:rPr lang="en-US" altLang="zh-CN" sz="24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return  (</a:t>
            </a:r>
            <a:r>
              <a:rPr lang="zh-CN" altLang="en-US" sz="24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en-US" altLang="zh-CN" sz="24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) ;</a:t>
            </a:r>
          </a:p>
          <a:p>
            <a:pPr>
              <a:spcBef>
                <a:spcPct val="30000"/>
              </a:spcBef>
              <a:spcAft>
                <a:spcPct val="25000"/>
              </a:spcAft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用于返回函数值。表达式值的类型与函数类型最好一致。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void</a:t>
            </a: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型函数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函数体中</a:t>
            </a:r>
            <a:r>
              <a:rPr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return</a:t>
            </a: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语句可不出现。若出现，则不能带表达式。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457200" y="304800"/>
            <a:ext cx="7620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7000"/>
              </a:lnSpc>
            </a:pP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说明：</a:t>
            </a:r>
          </a:p>
          <a:p>
            <a:pPr marL="742950" lvl="1" indent="-285750">
              <a:lnSpc>
                <a:spcPct val="117000"/>
              </a:lnSpc>
              <a:buFontTx/>
              <a:buChar char="–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函数类型指函数返回值的数据类型</a:t>
            </a:r>
          </a:p>
          <a:p>
            <a:pPr marL="742950" lvl="1" indent="-285750" algn="just">
              <a:lnSpc>
                <a:spcPct val="117000"/>
              </a:lnSpc>
              <a:buFontTx/>
              <a:buChar char="–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函数体由语句和其它分程序组成。</a:t>
            </a:r>
          </a:p>
          <a:p>
            <a:pPr marL="742950" lvl="1" indent="-285750" algn="just">
              <a:lnSpc>
                <a:spcPct val="117000"/>
              </a:lnSpc>
              <a:buFontTx/>
              <a:buChar char="–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形式参数可以为空，但圆括号不能省略。</a:t>
            </a:r>
          </a:p>
          <a:p>
            <a:pPr marL="742950" lvl="1" indent="-285750" algn="just">
              <a:lnSpc>
                <a:spcPct val="117000"/>
              </a:lnSpc>
              <a:buFontTx/>
              <a:buChar char="–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函数体中不允许再嵌套定义函数</a:t>
            </a:r>
          </a:p>
          <a:p>
            <a:pPr marL="742950" lvl="1" indent="-285750" algn="just">
              <a:lnSpc>
                <a:spcPct val="117000"/>
              </a:lnSpc>
              <a:buFontTx/>
              <a:buChar char="–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对没有返回值的函数，函数类型定为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void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型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无类型或空类型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742950" lvl="1" indent="-285750" algn="just">
              <a:lnSpc>
                <a:spcPct val="117000"/>
              </a:lnSpc>
              <a:buFontTx/>
              <a:buChar char="–"/>
            </a:pP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549275"/>
            <a:ext cx="7110412" cy="609600"/>
          </a:xfrm>
        </p:spPr>
        <p:txBody>
          <a:bodyPr/>
          <a:lstStyle/>
          <a:p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5.1.2 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函数调用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71550" y="1143000"/>
            <a:ext cx="7715250" cy="1676400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形式：</a:t>
            </a:r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2362200" y="1600200"/>
            <a:ext cx="32766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24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函数名</a:t>
            </a:r>
            <a:r>
              <a:rPr kumimoji="1" lang="en-US" altLang="zh-CN" sz="24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实在参数表</a:t>
            </a:r>
            <a:r>
              <a:rPr kumimoji="1" lang="en-US" altLang="zh-CN" sz="2400" b="1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　</a:t>
            </a:r>
            <a:endParaRPr kumimoji="1" lang="zh-CN" altLang="en-US" sz="24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971550" y="4652963"/>
            <a:ext cx="8172450" cy="2174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</a:p>
          <a:p>
            <a:pPr>
              <a:spcBef>
                <a:spcPct val="25000"/>
              </a:spcBef>
              <a:buFontTx/>
              <a:buChar char="•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实参与形参的个数、位置与类型必须一致。它可以是同类型的常量、变量或表达式。</a:t>
            </a:r>
          </a:p>
          <a:p>
            <a:pPr>
              <a:spcBef>
                <a:spcPct val="25000"/>
              </a:spcBef>
              <a:buFontTx/>
              <a:buChar char="•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调用的形式可以是表达式，也可以是语句。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形参只有当发生函数调用时，才被分配内存单元。</a:t>
            </a:r>
          </a:p>
        </p:txBody>
      </p:sp>
      <p:sp>
        <p:nvSpPr>
          <p:cNvPr id="77852" name="Rectangle 28"/>
          <p:cNvSpPr>
            <a:spLocks noChangeArrowheads="1"/>
          </p:cNvSpPr>
          <p:nvPr/>
        </p:nvSpPr>
        <p:spPr bwMode="auto">
          <a:xfrm>
            <a:off x="3186113" y="2924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77851" name="Object 27"/>
          <p:cNvGraphicFramePr>
            <a:graphicFrameLocks noChangeAspect="1"/>
          </p:cNvGraphicFramePr>
          <p:nvPr/>
        </p:nvGraphicFramePr>
        <p:xfrm>
          <a:off x="1908175" y="2781300"/>
          <a:ext cx="5616575" cy="204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4" r:id="rId3" imgW="3552381" imgH="1295238" progId="PBrush">
                  <p:embed/>
                </p:oleObj>
              </mc:Choice>
              <mc:Fallback>
                <p:oleObj r:id="rId3" imgW="3552381" imgH="1295238" progId="PBrush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781300"/>
                        <a:ext cx="5616575" cy="204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3" name="Text Box 29"/>
          <p:cNvSpPr txBox="1">
            <a:spLocks noChangeArrowheads="1"/>
          </p:cNvSpPr>
          <p:nvPr/>
        </p:nvSpPr>
        <p:spPr bwMode="auto">
          <a:xfrm>
            <a:off x="900113" y="2205038"/>
            <a:ext cx="627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函数调用的过程：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5181600" y="914400"/>
            <a:ext cx="3657600" cy="2843855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100000">
                <a:srgbClr val="FFFF99">
                  <a:gamma/>
                  <a:tint val="18039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15000"/>
              </a:spcBef>
            </a:pPr>
            <a:r>
              <a:rPr kumimoji="1" lang="en-US" altLang="zh-CN" sz="2400" b="1" dirty="0" err="1" smtClean="0">
                <a:latin typeface="Times New Roman" pitchFamily="18" charset="0"/>
              </a:rPr>
              <a:t>int</a:t>
            </a:r>
            <a:r>
              <a:rPr kumimoji="1" lang="en-US" altLang="zh-CN" sz="2400" b="1" dirty="0" smtClean="0">
                <a:latin typeface="Times New Roman" pitchFamily="18" charset="0"/>
              </a:rPr>
              <a:t> main()</a:t>
            </a:r>
          </a:p>
          <a:p>
            <a:pPr algn="just">
              <a:spcBef>
                <a:spcPct val="15000"/>
              </a:spcBef>
            </a:pPr>
            <a:r>
              <a:rPr kumimoji="1" lang="en-US" altLang="zh-CN" sz="2400" b="1" dirty="0" smtClean="0">
                <a:latin typeface="Times New Roman" pitchFamily="18" charset="0"/>
              </a:rPr>
              <a:t>{  </a:t>
            </a:r>
          </a:p>
          <a:p>
            <a:pPr algn="just">
              <a:spcBef>
                <a:spcPct val="15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smtClean="0">
                <a:latin typeface="Times New Roman" pitchFamily="18" charset="0"/>
              </a:rPr>
              <a:t>  </a:t>
            </a:r>
            <a:r>
              <a:rPr kumimoji="1" lang="en-US" altLang="zh-CN" sz="2400" b="1" dirty="0" err="1" smtClean="0">
                <a:latin typeface="Times New Roman" pitchFamily="18" charset="0"/>
              </a:rPr>
              <a:t>pic</a:t>
            </a:r>
            <a:r>
              <a:rPr kumimoji="1" lang="en-US" altLang="zh-CN" sz="2400" b="1" dirty="0" smtClean="0">
                <a:latin typeface="Times New Roman" pitchFamily="18" charset="0"/>
              </a:rPr>
              <a:t>(4);</a:t>
            </a:r>
          </a:p>
          <a:p>
            <a:pPr algn="just">
              <a:spcBef>
                <a:spcPct val="15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 smtClean="0">
                <a:latin typeface="Times New Roman" pitchFamily="18" charset="0"/>
              </a:rPr>
              <a:t>  </a:t>
            </a:r>
            <a:r>
              <a:rPr kumimoji="1" lang="en-US" altLang="zh-CN" sz="2400" b="1" dirty="0" err="1" smtClean="0">
                <a:latin typeface="Times New Roman" pitchFamily="18" charset="0"/>
              </a:rPr>
              <a:t>pic</a:t>
            </a:r>
            <a:r>
              <a:rPr kumimoji="1" lang="en-US" altLang="zh-CN" sz="2400" b="1" dirty="0" smtClean="0">
                <a:latin typeface="Times New Roman" pitchFamily="18" charset="0"/>
              </a:rPr>
              <a:t>(6); </a:t>
            </a:r>
          </a:p>
          <a:p>
            <a:r>
              <a:rPr lang="en-US" altLang="zh-CN" sz="2400" dirty="0" smtClean="0"/>
              <a:t>   system("pause");</a:t>
            </a:r>
          </a:p>
          <a:p>
            <a:r>
              <a:rPr lang="en-US" altLang="zh-CN" sz="2400" dirty="0" smtClean="0"/>
              <a:t>   return 0;  </a:t>
            </a:r>
          </a:p>
          <a:p>
            <a:r>
              <a:rPr kumimoji="1" lang="en-US" altLang="zh-CN" sz="2400" b="1" dirty="0" smtClean="0">
                <a:latin typeface="Times New Roman" pitchFamily="18" charset="0"/>
              </a:rPr>
              <a:t>}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457200" y="762000"/>
            <a:ext cx="4495800" cy="4243388"/>
          </a:xfrm>
          <a:prstGeom prst="rect">
            <a:avLst/>
          </a:prstGeom>
          <a:gradFill rotWithShape="0">
            <a:gsLst>
              <a:gs pos="0">
                <a:srgbClr val="00FF99"/>
              </a:gs>
              <a:gs pos="100000">
                <a:srgbClr val="00FF99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void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pic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n)             	 </a:t>
            </a:r>
          </a:p>
          <a:p>
            <a:pPr algn="just"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algn="just"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for(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=0;i&lt;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n;i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++)</a:t>
            </a:r>
          </a:p>
          <a:p>
            <a:pPr algn="just"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{</a:t>
            </a:r>
          </a:p>
          <a:p>
            <a:pPr algn="just"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setw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(10-i)&lt;&lt; ' ';       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just"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for(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j=0;j&lt;2*i+1;j++)</a:t>
            </a:r>
          </a:p>
          <a:p>
            <a:pPr algn="just"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&lt;&lt;"*";</a:t>
            </a:r>
          </a:p>
          <a:p>
            <a:pPr algn="just"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	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algn="just"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   }</a:t>
            </a:r>
          </a:p>
          <a:p>
            <a:pPr algn="just"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}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ckofBooksDesignTemplate_TP01159440">
  <a:themeElements>
    <a:clrScheme name="StackofBooksDesignTemplate_TP0115944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ofBooksDesignTemplate_TP01159440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/>
          </a:outer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/>
          </a:outer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StackofBooksDesignTemplate_TP0115944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ofBooksDesignTemplate_TP0115944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ofBooksDesignTemplate_TP0115944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ofBooksDesignTemplate_TP0115944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ofBooksDesignTemplate_TP0115944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ofBooksDesignTemplate_TP0115944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ofBooksDesignTemplate_TP0115944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ofBooksDesignTemplate_TP0115944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ofBooksDesignTemplate_TP0115944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ofBooksDesignTemplate_TP0115944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ofBooksDesignTemplate_TP0115944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ofBooksDesignTemplate_TP0115944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01159440</Template>
  <TotalTime>5097</TotalTime>
  <Words>3835</Words>
  <Application>Microsoft Office PowerPoint</Application>
  <PresentationFormat>全屏显示(4:3)</PresentationFormat>
  <Paragraphs>798</Paragraphs>
  <Slides>58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58</vt:i4>
      </vt:variant>
    </vt:vector>
  </HeadingPairs>
  <TitlesOfParts>
    <vt:vector size="63" baseType="lpstr">
      <vt:lpstr>StackofBooksDesignTemplate_TP01159440</vt:lpstr>
      <vt:lpstr>图片</vt:lpstr>
      <vt:lpstr>公式</vt:lpstr>
      <vt:lpstr>位图图像</vt:lpstr>
      <vt:lpstr>Microsoft 公式 3.0</vt:lpstr>
      <vt:lpstr>第五章 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5.1.2   函数调用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  函数间参数传递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5.2.2  引用参数 </vt:lpstr>
      <vt:lpstr>PowerPoint 演示文稿</vt:lpstr>
      <vt:lpstr>PowerPoint 演示文稿</vt:lpstr>
      <vt:lpstr>PowerPoint 演示文稿</vt:lpstr>
      <vt:lpstr>PowerPoint 演示文稿</vt:lpstr>
      <vt:lpstr>5.4 函数参数缺省 </vt:lpstr>
      <vt:lpstr>PowerPoint 演示文稿</vt:lpstr>
      <vt:lpstr>5.5   函数重载   引例：求不同类型数据的绝对值 </vt:lpstr>
      <vt:lpstr>PowerPoint 演示文稿</vt:lpstr>
      <vt:lpstr>PowerPoint 演示文稿</vt:lpstr>
      <vt:lpstr>5.7  作用域与存储类别 </vt:lpstr>
      <vt:lpstr>PowerPoint 演示文稿</vt:lpstr>
      <vt:lpstr>5.7.1  自动变量</vt:lpstr>
      <vt:lpstr>PowerPoint 演示文稿</vt:lpstr>
      <vt:lpstr>5.7.2  静态局部变量</vt:lpstr>
      <vt:lpstr>PowerPoint 演示文稿</vt:lpstr>
      <vt:lpstr>5.7.3 全局变量 </vt:lpstr>
      <vt:lpstr>PowerPoint 演示文稿</vt:lpstr>
      <vt:lpstr>PowerPoint 演示文稿</vt:lpstr>
      <vt:lpstr>PowerPoint 演示文稿</vt:lpstr>
      <vt:lpstr>PowerPoint 演示文稿</vt:lpstr>
      <vt:lpstr>5.8 程序举例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xulanlan</dc:creator>
  <cp:lastModifiedBy>tj</cp:lastModifiedBy>
  <cp:revision>256</cp:revision>
  <dcterms:created xsi:type="dcterms:W3CDTF">2000-08-15T05:34:57Z</dcterms:created>
  <dcterms:modified xsi:type="dcterms:W3CDTF">2015-11-06T01:13:34Z</dcterms:modified>
</cp:coreProperties>
</file>