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5" r:id="rId2"/>
    <p:sldId id="276" r:id="rId3"/>
    <p:sldId id="302" r:id="rId4"/>
    <p:sldId id="342" r:id="rId5"/>
    <p:sldId id="324" r:id="rId6"/>
    <p:sldId id="335" r:id="rId7"/>
    <p:sldId id="343" r:id="rId8"/>
    <p:sldId id="267" r:id="rId9"/>
    <p:sldId id="336" r:id="rId10"/>
    <p:sldId id="323" r:id="rId11"/>
    <p:sldId id="344" r:id="rId12"/>
    <p:sldId id="337" r:id="rId13"/>
    <p:sldId id="338" r:id="rId14"/>
    <p:sldId id="339" r:id="rId15"/>
    <p:sldId id="345" r:id="rId16"/>
    <p:sldId id="325" r:id="rId17"/>
    <p:sldId id="341" r:id="rId18"/>
    <p:sldId id="346" r:id="rId19"/>
    <p:sldId id="275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6A31"/>
    <a:srgbClr val="FE4052"/>
    <a:srgbClr val="2D6B81"/>
    <a:srgbClr val="30BAA0"/>
    <a:srgbClr val="EB3F32"/>
    <a:srgbClr val="95DACD"/>
    <a:srgbClr val="2AB7AE"/>
    <a:srgbClr val="203864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0" autoAdjust="0"/>
    <p:restoredTop sz="94660" autoAdjust="0"/>
  </p:normalViewPr>
  <p:slideViewPr>
    <p:cSldViewPr snapToGrid="0" showGuides="1">
      <p:cViewPr>
        <p:scale>
          <a:sx n="76" d="100"/>
          <a:sy n="76" d="100"/>
        </p:scale>
        <p:origin x="-54" y="-90"/>
      </p:cViewPr>
      <p:guideLst>
        <p:guide orient="horz" pos="2205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99B61-1965-4EFE-8CC7-B07ABC51CE77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278BB-0B43-4416-AB87-665455D97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59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82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02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531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382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270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526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88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841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44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777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105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24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7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FE88861-68FC-4AEA-98F9-FBF694DA1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063D7916-F8D3-4CB7-9890-7D1913FD6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B0A1E82-8289-4819-87B3-D5CF1462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CE3385B-2A41-4B18-A839-B90FC4CC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A5BAC0C-7DC4-44E4-9D06-DCEBB439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8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6E619EA-7A11-47CE-9AF5-C5FB5D1F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59E5FD84-4A4A-4290-B403-A9D7A4A9E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17AF4ED-4C3E-4180-9D88-7D087392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31914C0-378C-4FE5-BFB6-5379D6E6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0FB46C3-02BE-4AC5-9F71-2A9E2138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3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014F8FCB-C639-40CE-86BD-4E0CE340D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1DD7DC9-1CE5-4C14-B7BD-8EC2E10D2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48B0A06-FC06-4823-8603-C0364D65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83100C9-490F-4558-8943-204AA3D4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3B3501E-E940-48FB-AB13-F9291694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9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9B1DED-71D3-44ED-BBBA-1199D425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7ABC780-8EB3-4FCE-8D78-5DADB618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EA04F2D-4621-4D12-AF80-7CF91911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71B307D-A64B-4D17-8216-570E8466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36CC741-DA88-4931-A911-CC83CEE1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80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E2E0300-5CB3-490D-B59F-DC6BFC4F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6EF1CBE-6614-4528-8FE7-CFA7CF5F1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56B9B41-2EAC-4F02-88F2-30EDB08C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6D9E8BF-193D-4C26-90C2-0D656754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7866AAF-78AB-4C94-A72F-4626CBC1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5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7C46C37-1CC0-4E79-A303-5FE1FE61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3F43B52-DE3D-4704-A451-2C1DD7F53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7F87157-C606-43B7-8644-413B0F677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4B7EDE8C-1226-4CC9-BF1D-9A8E7F58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AEC4466-A7D5-493B-A252-17D2EB3A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DADDE1C-B312-4857-9F40-72D60E8C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8831FD0-4521-4B71-B496-BB6ABBC7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4B6BAE6-2929-40B3-95B4-D6108424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2440283-92CC-479D-B868-60B4691D7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32A9FCD4-FD55-43CF-BEAD-A00C18D48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AF993449-B850-4555-9455-E8C808E5D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FA31BE21-9AB7-466F-8A8C-2BCEB0C0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777BA08-F043-43CF-B237-DE4A77F8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243694DC-BBB8-4536-AB04-B49E4C52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5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608A976-83E7-4489-A678-CFE5AE2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B7C0FD6-C8AE-4FD3-821A-03EA1CA0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847F1A97-0A44-4284-88E3-D5FB3C54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2C4D4369-2FAF-40E0-AAB3-F7D94EEF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0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0C384350-9C43-4B24-B53A-55503922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1874CF69-4B84-44E7-9E3E-C39A4982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5BA9226-E063-4B0A-A098-478BF975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9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ADA02CA-EA6E-49DE-BD85-F4317312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AA70FF3-1FD3-4767-AC15-CD6D6064A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D9A21953-4705-4247-8447-0EFB8B56F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1D485AD-FEB3-4674-9E4F-C54274D3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02BE61E-D0C7-4683-BF15-0D95F9E4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BD21329-A680-4994-840A-3BE6FE23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7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91B958D-E7D2-4696-A2F1-07B8EBFF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BEBA68FB-1216-4EE6-ADCA-E305C9C20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F6DD553-6ACA-48E9-8128-57D480500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12D663D-A04D-40FB-94E7-5EC1B1DA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583008E-0D5F-477C-B143-1D70B223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FEF557A-6F52-43D0-82F0-23E95404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240000"/>
                    </a14:imgEffect>
                    <a14:imgEffect>
                      <a14:brightnessContrast bright="-30000" contrast="31000"/>
                    </a14:imgEffect>
                  </a14:imgLayer>
                </a14:imgProps>
              </a:ext>
            </a:extLst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EACF0C81-D217-4AB9-9823-AED8BBC8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72DA104-FE93-41A2-BE69-BBEE47829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3B8E6C3-D9DD-4997-B5D5-77AC23004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AA19-1DBA-4536-AE77-3798F5218B94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F265C50-E409-434E-B1FA-1B6391672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9F7AF10-A73C-47B3-B489-584DC1E8B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5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528" y="478970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0425" y="847545"/>
            <a:ext cx="99858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第十七章</a:t>
            </a:r>
            <a:r>
              <a:rPr lang="en-US" altLang="zh-CN" sz="66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-</a:t>
            </a:r>
            <a:r>
              <a:rPr lang="zh-CN" altLang="en-US" sz="66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弹性盒子模型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849" y="2795529"/>
            <a:ext cx="10964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听过许多大道理</a:t>
            </a:r>
            <a:r>
              <a:rPr lang="en-US" altLang="zh-CN" sz="4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4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却依然过不好这一生</a:t>
            </a:r>
            <a:endParaRPr lang="zh-CN" altLang="en-US" sz="4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157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元素的对齐方式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454495"/>
            <a:ext cx="976811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align-items: </a:t>
            </a:r>
            <a:r>
              <a:rPr lang="en-US" altLang="zh-CN" sz="3200" dirty="0" smtClean="0">
                <a:solidFill>
                  <a:schemeClr val="bg1"/>
                </a:solidFill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单行控制</a:t>
            </a:r>
            <a:r>
              <a:rPr lang="en-US" altLang="zh-CN" sz="3200" dirty="0" smtClean="0">
                <a:solidFill>
                  <a:schemeClr val="bg1"/>
                </a:solidFill>
              </a:rPr>
              <a:t>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当前排列行或者列的对齐方式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单行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 </a:t>
            </a:r>
            <a:r>
              <a:rPr lang="en-US" altLang="zh-CN" sz="3200" dirty="0" smtClean="0">
                <a:solidFill>
                  <a:schemeClr val="bg1"/>
                </a:solidFill>
              </a:rPr>
              <a:t>stretch</a:t>
            </a:r>
            <a:r>
              <a:rPr lang="en-US" altLang="zh-CN" sz="3200" dirty="0">
                <a:solidFill>
                  <a:schemeClr val="bg1"/>
                </a:solidFill>
              </a:rPr>
              <a:t>: (</a:t>
            </a:r>
            <a:r>
              <a:rPr lang="zh-CN" altLang="en-US" sz="3200" dirty="0">
                <a:solidFill>
                  <a:schemeClr val="bg1"/>
                </a:solidFill>
              </a:rPr>
              <a:t>默认</a:t>
            </a:r>
            <a:r>
              <a:rPr lang="en-US" altLang="zh-CN" sz="3200" dirty="0">
                <a:solidFill>
                  <a:schemeClr val="bg1"/>
                </a:solidFill>
              </a:rPr>
              <a:t>): </a:t>
            </a:r>
            <a:r>
              <a:rPr lang="zh-CN" altLang="en-US" sz="3200" dirty="0">
                <a:solidFill>
                  <a:schemeClr val="bg1"/>
                </a:solidFill>
              </a:rPr>
              <a:t>内部元素没设置高度将拉伸占满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flex-start:</a:t>
            </a:r>
            <a:r>
              <a:rPr lang="zh-CN" altLang="en-US" sz="3200" dirty="0">
                <a:solidFill>
                  <a:schemeClr val="bg1"/>
                </a:solidFill>
              </a:rPr>
              <a:t>内部元素顶部对齐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flex-end:</a:t>
            </a:r>
            <a:r>
              <a:rPr lang="zh-CN" altLang="en-US" sz="3200" dirty="0">
                <a:solidFill>
                  <a:schemeClr val="bg1"/>
                </a:solidFill>
              </a:rPr>
              <a:t>内部元素底部对齐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center: </a:t>
            </a:r>
            <a:r>
              <a:rPr lang="zh-CN" altLang="en-US" sz="3200" dirty="0">
                <a:solidFill>
                  <a:schemeClr val="bg1"/>
                </a:solidFill>
              </a:rPr>
              <a:t>内部元素中线对齐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baseline: </a:t>
            </a:r>
            <a:r>
              <a:rPr lang="zh-CN" altLang="en-US" sz="3200" dirty="0">
                <a:solidFill>
                  <a:schemeClr val="bg1"/>
                </a:solidFill>
              </a:rPr>
              <a:t>项目第一行文字基线对齐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6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元素的对齐方式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454495"/>
            <a:ext cx="9768115" cy="1494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align-items: </a:t>
            </a:r>
            <a:r>
              <a:rPr lang="zh-CN" altLang="en-US" sz="3200" dirty="0">
                <a:solidFill>
                  <a:schemeClr val="bg1"/>
                </a:solidFill>
              </a:rPr>
              <a:t>示例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58628C32-AE7E-4568-B30A-6B92505F22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24" y="1454495"/>
            <a:ext cx="5030286" cy="498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6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多行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列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元素对齐方式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670105"/>
            <a:ext cx="976811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align-content: (</a:t>
            </a:r>
            <a:r>
              <a:rPr lang="zh-CN" altLang="en-US" sz="3200" dirty="0">
                <a:solidFill>
                  <a:schemeClr val="bg1"/>
                </a:solidFill>
              </a:rPr>
              <a:t>和</a:t>
            </a:r>
            <a:r>
              <a:rPr lang="en-US" altLang="zh-CN" sz="3200" dirty="0">
                <a:solidFill>
                  <a:schemeClr val="bg1"/>
                </a:solidFill>
              </a:rPr>
              <a:t>justify-content</a:t>
            </a:r>
            <a:r>
              <a:rPr lang="zh-CN" altLang="en-US" sz="3200" dirty="0">
                <a:solidFill>
                  <a:schemeClr val="bg1"/>
                </a:solidFill>
              </a:rPr>
              <a:t>类似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flex-start: </a:t>
            </a:r>
            <a:r>
              <a:rPr lang="zh-CN" altLang="en-US" sz="3200" dirty="0">
                <a:solidFill>
                  <a:schemeClr val="bg1"/>
                </a:solidFill>
              </a:rPr>
              <a:t>起点对齐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flex-end: </a:t>
            </a:r>
            <a:r>
              <a:rPr lang="zh-CN" altLang="en-US" sz="3200" dirty="0">
                <a:solidFill>
                  <a:schemeClr val="bg1"/>
                </a:solidFill>
              </a:rPr>
              <a:t>起点对面对齐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center: </a:t>
            </a:r>
            <a:r>
              <a:rPr lang="zh-CN" altLang="en-US" sz="3200" dirty="0">
                <a:solidFill>
                  <a:schemeClr val="bg1"/>
                </a:solidFill>
              </a:rPr>
              <a:t>居中展示</a:t>
            </a:r>
            <a:r>
              <a:rPr lang="en-US" altLang="zh-CN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sz="3200" dirty="0" smtClean="0">
                <a:solidFill>
                  <a:schemeClr val="bg1"/>
                </a:solidFill>
              </a:rPr>
              <a:t>stretch</a:t>
            </a:r>
            <a:r>
              <a:rPr lang="en-US" altLang="zh-CN" sz="3200" dirty="0">
                <a:solidFill>
                  <a:schemeClr val="bg1"/>
                </a:solidFill>
              </a:rPr>
              <a:t>: </a:t>
            </a:r>
            <a:r>
              <a:rPr lang="zh-CN" altLang="en-US" sz="3200" dirty="0">
                <a:solidFill>
                  <a:schemeClr val="bg1"/>
                </a:solidFill>
              </a:rPr>
              <a:t>均分交叉轴宽度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space-between: </a:t>
            </a:r>
            <a:r>
              <a:rPr lang="zh-CN" altLang="en-US" sz="3200" dirty="0">
                <a:solidFill>
                  <a:schemeClr val="bg1"/>
                </a:solidFill>
              </a:rPr>
              <a:t>均分间距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space-around: </a:t>
            </a:r>
            <a:r>
              <a:rPr lang="zh-CN" altLang="en-US" sz="3200" dirty="0">
                <a:solidFill>
                  <a:schemeClr val="bg1"/>
                </a:solidFill>
              </a:rPr>
              <a:t>包含首尾均分间距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72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item</a:t>
            </a:r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项目样式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设置在每个元素的样式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用于单独控制</a:t>
            </a:r>
            <a:r>
              <a:rPr lang="en-US" altLang="zh-CN" sz="3200" dirty="0">
                <a:solidFill>
                  <a:schemeClr val="bg1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order: (</a:t>
            </a:r>
            <a:r>
              <a:rPr lang="zh-CN" altLang="en-US" sz="3200" dirty="0">
                <a:solidFill>
                  <a:schemeClr val="bg1"/>
                </a:solidFill>
              </a:rPr>
              <a:t>数值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可</a:t>
            </a:r>
            <a:r>
              <a:rPr lang="en-US" altLang="zh-CN" sz="3200" dirty="0">
                <a:solidFill>
                  <a:schemeClr val="bg1"/>
                </a:solidFill>
              </a:rPr>
              <a:t>0</a:t>
            </a:r>
            <a:r>
              <a:rPr lang="zh-CN" altLang="en-US" sz="3200" dirty="0">
                <a:solidFill>
                  <a:schemeClr val="bg1"/>
                </a:solidFill>
              </a:rPr>
              <a:t>可负数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	</a:t>
            </a:r>
            <a:r>
              <a:rPr lang="zh-CN" altLang="en-US" sz="3200" dirty="0">
                <a:solidFill>
                  <a:schemeClr val="bg1"/>
                </a:solidFill>
              </a:rPr>
              <a:t>定义项目的排列顺序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序号越小越在前面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和元素的书写顺序</a:t>
            </a:r>
            <a:r>
              <a:rPr lang="zh-CN" altLang="en-US" sz="3200" dirty="0" smtClean="0">
                <a:solidFill>
                  <a:schemeClr val="bg1"/>
                </a:solidFill>
              </a:rPr>
              <a:t>无关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 smtClean="0">
                <a:solidFill>
                  <a:schemeClr val="bg1"/>
                </a:solidFill>
              </a:rPr>
              <a:t>默认元素</a:t>
            </a:r>
            <a:r>
              <a:rPr lang="en-US" altLang="zh-CN" sz="3200" dirty="0" smtClean="0">
                <a:solidFill>
                  <a:schemeClr val="bg1"/>
                </a:solidFill>
              </a:rPr>
              <a:t>order</a:t>
            </a:r>
            <a:r>
              <a:rPr lang="zh-CN" altLang="en-US" sz="3200" dirty="0" smtClean="0">
                <a:solidFill>
                  <a:schemeClr val="bg1"/>
                </a:solidFill>
              </a:rPr>
              <a:t>为</a:t>
            </a:r>
            <a:r>
              <a:rPr lang="en-US" altLang="zh-CN" sz="3200" dirty="0" smtClean="0">
                <a:solidFill>
                  <a:schemeClr val="bg1"/>
                </a:solidFill>
              </a:rPr>
              <a:t>0;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 smtClean="0">
                <a:solidFill>
                  <a:schemeClr val="bg1"/>
                </a:solidFill>
              </a:rPr>
              <a:t>大于</a:t>
            </a:r>
            <a:r>
              <a:rPr lang="en-US" altLang="zh-CN" sz="3200" dirty="0" smtClean="0">
                <a:solidFill>
                  <a:schemeClr val="bg1"/>
                </a:solidFill>
              </a:rPr>
              <a:t>0,</a:t>
            </a:r>
            <a:r>
              <a:rPr lang="zh-CN" altLang="en-US" sz="3200" dirty="0" smtClean="0">
                <a:solidFill>
                  <a:schemeClr val="bg1"/>
                </a:solidFill>
              </a:rPr>
              <a:t>必然在默认为</a:t>
            </a:r>
            <a:r>
              <a:rPr lang="en-US" altLang="zh-CN" sz="3200" dirty="0" smtClean="0">
                <a:solidFill>
                  <a:schemeClr val="bg1"/>
                </a:solidFill>
              </a:rPr>
              <a:t>0</a:t>
            </a:r>
            <a:r>
              <a:rPr lang="zh-CN" altLang="en-US" sz="3200" dirty="0" smtClean="0">
                <a:solidFill>
                  <a:schemeClr val="bg1"/>
                </a:solidFill>
              </a:rPr>
              <a:t>的后面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27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31924" y="746609"/>
            <a:ext cx="7710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flex-grow: 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单个元素的放大比例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3360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flex-grow: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</a:rPr>
              <a:t>默认为</a:t>
            </a:r>
            <a:r>
              <a:rPr lang="en-US" altLang="zh-CN" sz="2400" b="1" dirty="0">
                <a:solidFill>
                  <a:schemeClr val="bg1"/>
                </a:solidFill>
              </a:rPr>
              <a:t>0;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计算公式</a:t>
            </a:r>
            <a:r>
              <a:rPr lang="en-US" altLang="zh-CN" sz="2400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子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元素分配的</a:t>
            </a:r>
            <a:r>
              <a:rPr lang="zh-CN" altLang="en-US" sz="2400" b="1" dirty="0">
                <a:solidFill>
                  <a:schemeClr val="bg1"/>
                </a:solidFill>
              </a:rPr>
              <a:t>尺寸</a:t>
            </a:r>
            <a:r>
              <a:rPr lang="en-US" altLang="zh-CN" sz="2400" b="1" dirty="0">
                <a:solidFill>
                  <a:schemeClr val="bg1"/>
                </a:solidFill>
              </a:rPr>
              <a:t>=</a:t>
            </a:r>
            <a:r>
              <a:rPr lang="zh-CN" altLang="en-US" sz="2400" b="1" dirty="0">
                <a:solidFill>
                  <a:schemeClr val="bg1"/>
                </a:solidFill>
              </a:rPr>
              <a:t>剩余空间尺寸*子元素的</a:t>
            </a:r>
            <a:r>
              <a:rPr lang="en-US" altLang="zh-CN" sz="2400" b="1" dirty="0">
                <a:solidFill>
                  <a:schemeClr val="bg1"/>
                </a:solidFill>
              </a:rPr>
              <a:t>box-grow</a:t>
            </a:r>
            <a:r>
              <a:rPr lang="zh-CN" altLang="en-US" sz="2400" b="1" dirty="0">
                <a:solidFill>
                  <a:schemeClr val="bg1"/>
                </a:solidFill>
              </a:rPr>
              <a:t>属性值 </a:t>
            </a:r>
            <a:r>
              <a:rPr lang="en-US" altLang="zh-CN" sz="2400" b="1" dirty="0">
                <a:solidFill>
                  <a:schemeClr val="bg1"/>
                </a:solidFill>
              </a:rPr>
              <a:t>/ </a:t>
            </a:r>
            <a:r>
              <a:rPr lang="zh-CN" altLang="en-US" sz="2400" b="1" dirty="0">
                <a:solidFill>
                  <a:schemeClr val="bg1"/>
                </a:solidFill>
              </a:rPr>
              <a:t>所有子元素的</a:t>
            </a:r>
            <a:r>
              <a:rPr lang="en-US" altLang="zh-CN" sz="2400" b="1" dirty="0">
                <a:solidFill>
                  <a:schemeClr val="bg1"/>
                </a:solidFill>
              </a:rPr>
              <a:t>flex-grow</a:t>
            </a:r>
            <a:r>
              <a:rPr lang="zh-CN" altLang="en-US" sz="2400" b="1" dirty="0">
                <a:solidFill>
                  <a:schemeClr val="bg1"/>
                </a:solidFill>
              </a:rPr>
              <a:t>属性值的和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</a:rPr>
              <a:t>即将多余的空间按</a:t>
            </a:r>
            <a:r>
              <a:rPr lang="en-US" altLang="zh-CN" sz="2400" b="1" dirty="0">
                <a:solidFill>
                  <a:schemeClr val="bg1"/>
                </a:solidFill>
              </a:rPr>
              <a:t>flex-grow</a:t>
            </a:r>
            <a:r>
              <a:rPr lang="zh-CN" altLang="en-US" sz="2400" b="1" dirty="0">
                <a:solidFill>
                  <a:schemeClr val="bg1"/>
                </a:solidFill>
              </a:rPr>
              <a:t>比例分配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1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62400" y="746609"/>
            <a:ext cx="7080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flex-shrink: 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单个元素的缩小比例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4468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flex-shrink: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</a:rPr>
              <a:t>默认为</a:t>
            </a:r>
            <a:r>
              <a:rPr lang="en-US" altLang="zh-CN" sz="2400" b="1" dirty="0">
                <a:solidFill>
                  <a:schemeClr val="bg1"/>
                </a:solidFill>
              </a:rPr>
              <a:t>1;</a:t>
            </a:r>
            <a:r>
              <a:rPr lang="zh-CN" altLang="en-US" sz="2400" b="1" dirty="0">
                <a:solidFill>
                  <a:schemeClr val="bg1"/>
                </a:solidFill>
              </a:rPr>
              <a:t>如果空间不足缩小比例</a:t>
            </a:r>
            <a:r>
              <a:rPr lang="en-US" altLang="zh-CN" sz="2400" b="1" dirty="0">
                <a:solidFill>
                  <a:schemeClr val="bg1"/>
                </a:solidFill>
              </a:rPr>
              <a:t>,</a:t>
            </a:r>
            <a:r>
              <a:rPr lang="zh-CN" altLang="en-US" sz="2400" b="1" dirty="0">
                <a:solidFill>
                  <a:schemeClr val="bg1"/>
                </a:solidFill>
              </a:rPr>
              <a:t>越大收缩越多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计算公式</a:t>
            </a:r>
            <a:r>
              <a:rPr lang="en-US" altLang="zh-CN" sz="2400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元素收缩宽度 </a:t>
            </a:r>
            <a:r>
              <a:rPr lang="en-US" altLang="zh-CN" sz="2400" b="1" dirty="0">
                <a:solidFill>
                  <a:schemeClr val="bg1"/>
                </a:solidFill>
              </a:rPr>
              <a:t>= </a:t>
            </a:r>
            <a:r>
              <a:rPr lang="zh-CN" altLang="en-US" sz="2400" b="1" dirty="0">
                <a:solidFill>
                  <a:schemeClr val="bg1"/>
                </a:solidFill>
              </a:rPr>
              <a:t>超出宽度 * 元素收缩比</a:t>
            </a:r>
            <a:r>
              <a:rPr lang="en-US" altLang="zh-CN" sz="2400" b="1" dirty="0">
                <a:solidFill>
                  <a:schemeClr val="bg1"/>
                </a:solidFill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</a:rPr>
              <a:t>收缩总比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</a:rPr>
              <a:t>即将超出的空间按</a:t>
            </a:r>
            <a:r>
              <a:rPr lang="en-US" altLang="zh-CN" sz="2400" b="1" dirty="0">
                <a:solidFill>
                  <a:schemeClr val="bg1"/>
                </a:solidFill>
              </a:rPr>
              <a:t>flex-shrink</a:t>
            </a:r>
            <a:r>
              <a:rPr lang="zh-CN" altLang="en-US" sz="2400" b="1" dirty="0">
                <a:solidFill>
                  <a:schemeClr val="bg1"/>
                </a:solidFill>
              </a:rPr>
              <a:t>比例分配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</a:rPr>
              <a:t>注意</a:t>
            </a:r>
            <a:r>
              <a:rPr lang="en-US" altLang="zh-CN" sz="2400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	flex-shrink: 0</a:t>
            </a:r>
            <a:r>
              <a:rPr lang="zh-CN" altLang="en-US" sz="2400" b="1" dirty="0">
                <a:solidFill>
                  <a:schemeClr val="bg1"/>
                </a:solidFill>
              </a:rPr>
              <a:t>表示刚体不缩小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</a:rPr>
              <a:t>不支持负数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59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flex-basis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F31E0FA-A23F-4318-9C90-001E5AE54382}"/>
              </a:ext>
            </a:extLst>
          </p:cNvPr>
          <p:cNvSpPr/>
          <p:nvPr/>
        </p:nvSpPr>
        <p:spPr>
          <a:xfrm>
            <a:off x="1274458" y="1878518"/>
            <a:ext cx="9768115" cy="4468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flex-basis: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</a:rPr>
              <a:t>类似于</a:t>
            </a:r>
            <a:r>
              <a:rPr lang="en-US" altLang="zh-CN" sz="2400" b="1" dirty="0">
                <a:solidFill>
                  <a:schemeClr val="bg1"/>
                </a:solidFill>
              </a:rPr>
              <a:t>width/height,</a:t>
            </a:r>
            <a:r>
              <a:rPr lang="zh-CN" altLang="en-US" sz="2400" b="1" dirty="0">
                <a:solidFill>
                  <a:schemeClr val="bg1"/>
                </a:solidFill>
              </a:rPr>
              <a:t>表示在弹性盒模型中元素放入之前的尺寸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	content &lt; width/height &lt; flex-basis &lt; min-width…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</a:rPr>
              <a:t>当设置了此值元素剩余空间依照它的值来计算</a:t>
            </a:r>
            <a:r>
              <a:rPr lang="en-US" altLang="zh-CN" sz="2400" b="1" dirty="0">
                <a:solidFill>
                  <a:schemeClr val="bg1"/>
                </a:solidFill>
              </a:rPr>
              <a:t>,</a:t>
            </a:r>
            <a:r>
              <a:rPr lang="zh-CN" altLang="en-US" sz="2400" b="1" dirty="0">
                <a:solidFill>
                  <a:schemeClr val="bg1"/>
                </a:solidFill>
              </a:rPr>
              <a:t>依次优先查找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</a:rPr>
              <a:t>长度</a:t>
            </a:r>
            <a:r>
              <a:rPr lang="en-US" altLang="zh-CN" sz="2400" b="1" dirty="0">
                <a:solidFill>
                  <a:schemeClr val="bg1"/>
                </a:solidFill>
              </a:rPr>
              <a:t>: </a:t>
            </a:r>
            <a:r>
              <a:rPr lang="zh-CN" altLang="en-US" sz="2400" b="1" dirty="0">
                <a:solidFill>
                  <a:schemeClr val="bg1"/>
                </a:solidFill>
              </a:rPr>
              <a:t>规定长度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</a:rPr>
              <a:t>默认</a:t>
            </a:r>
            <a:r>
              <a:rPr lang="en-US" altLang="zh-CN" sz="2400" b="1" dirty="0">
                <a:solidFill>
                  <a:schemeClr val="bg1"/>
                </a:solidFill>
              </a:rPr>
              <a:t>: auto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	content: </a:t>
            </a:r>
            <a:r>
              <a:rPr lang="zh-CN" altLang="en-US" sz="2400" b="1" dirty="0">
                <a:solidFill>
                  <a:schemeClr val="bg1"/>
                </a:solidFill>
              </a:rPr>
              <a:t>基于内容自动计算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4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95804" y="746609"/>
            <a:ext cx="7046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缩放合并</a:t>
            </a:r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写法</a:t>
            </a:r>
            <a:r>
              <a:rPr lang="en-US" altLang="zh-CN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(item</a:t>
            </a:r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复合写法</a:t>
            </a:r>
            <a:r>
              <a:rPr lang="en-US" altLang="zh-CN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E29E4FCE-C850-4209-9967-2364BD29A932}"/>
              </a:ext>
            </a:extLst>
          </p:cNvPr>
          <p:cNvSpPr/>
          <p:nvPr/>
        </p:nvSpPr>
        <p:spPr>
          <a:xfrm>
            <a:off x="1274458" y="1878518"/>
            <a:ext cx="97681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flex: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flex-grow flex-shrink flex-basis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auto(1 1 auto</a:t>
            </a:r>
            <a:r>
              <a:rPr lang="en-US" altLang="zh-CN" sz="3200" dirty="0" smtClean="0">
                <a:solidFill>
                  <a:schemeClr val="bg1"/>
                </a:solidFill>
              </a:rPr>
              <a:t>)/</a:t>
            </a:r>
            <a:r>
              <a:rPr lang="zh-CN" altLang="en-US" sz="3200" dirty="0" smtClean="0">
                <a:solidFill>
                  <a:schemeClr val="bg1"/>
                </a:solidFill>
              </a:rPr>
              <a:t>* 正常的盒子*</a:t>
            </a:r>
            <a:r>
              <a:rPr lang="en-US" altLang="zh-CN" sz="3200" dirty="0" smtClean="0">
                <a:solidFill>
                  <a:schemeClr val="bg1"/>
                </a:solidFill>
              </a:rPr>
              <a:t>/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none(0 0 auto</a:t>
            </a:r>
            <a:r>
              <a:rPr lang="en-US" altLang="zh-CN" sz="3200" dirty="0" smtClean="0">
                <a:solidFill>
                  <a:schemeClr val="bg1"/>
                </a:solidFill>
              </a:rPr>
              <a:t>)/</a:t>
            </a:r>
            <a:r>
              <a:rPr lang="zh-CN" altLang="en-US" sz="3200">
                <a:solidFill>
                  <a:schemeClr val="bg1"/>
                </a:solidFill>
              </a:rPr>
              <a:t>* </a:t>
            </a:r>
            <a:r>
              <a:rPr lang="zh-CN" altLang="en-US" sz="3200" smtClean="0">
                <a:solidFill>
                  <a:schemeClr val="bg1"/>
                </a:solidFill>
              </a:rPr>
              <a:t>钉子户的</a:t>
            </a:r>
            <a:r>
              <a:rPr lang="zh-CN" altLang="en-US" sz="3200" dirty="0">
                <a:solidFill>
                  <a:schemeClr val="bg1"/>
                </a:solidFill>
              </a:rPr>
              <a:t>盒子*</a:t>
            </a:r>
            <a:r>
              <a:rPr lang="en-US" altLang="zh-CN" sz="3200" dirty="0">
                <a:solidFill>
                  <a:schemeClr val="bg1"/>
                </a:solidFill>
              </a:rPr>
              <a:t>/</a:t>
            </a: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特例对齐方式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E29E4FCE-C850-4209-9967-2364BD29A932}"/>
              </a:ext>
            </a:extLst>
          </p:cNvPr>
          <p:cNvSpPr/>
          <p:nvPr/>
        </p:nvSpPr>
        <p:spPr>
          <a:xfrm>
            <a:off x="1274458" y="1878518"/>
            <a:ext cx="9768115" cy="3710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align-self: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允许单个项目有其他项目不一样的对齐方式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可覆盖</a:t>
            </a:r>
            <a:r>
              <a:rPr lang="en-US" altLang="zh-CN" sz="3200" dirty="0">
                <a:solidFill>
                  <a:schemeClr val="bg1"/>
                </a:solidFill>
              </a:rPr>
              <a:t>align-items</a:t>
            </a:r>
            <a:r>
              <a:rPr lang="zh-CN" altLang="en-US" sz="3200" dirty="0">
                <a:solidFill>
                  <a:schemeClr val="bg1"/>
                </a:solidFill>
              </a:rPr>
              <a:t>属性</a:t>
            </a:r>
            <a:r>
              <a:rPr lang="en-US" altLang="zh-CN" sz="3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auto; </a:t>
            </a:r>
            <a:r>
              <a:rPr lang="zh-CN" altLang="en-US" sz="3200" dirty="0">
                <a:solidFill>
                  <a:schemeClr val="bg1"/>
                </a:solidFill>
              </a:rPr>
              <a:t>默认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继承父元素的</a:t>
            </a:r>
            <a:r>
              <a:rPr lang="en-US" altLang="zh-CN" sz="3200" dirty="0">
                <a:solidFill>
                  <a:schemeClr val="bg1"/>
                </a:solidFill>
              </a:rPr>
              <a:t>align-items</a:t>
            </a:r>
            <a:r>
              <a:rPr lang="zh-CN" altLang="en-US" sz="3200" dirty="0">
                <a:solidFill>
                  <a:schemeClr val="bg1"/>
                </a:solidFill>
              </a:rPr>
              <a:t>属性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flex-start/flex-end/center/baseline/stretch</a:t>
            </a:r>
          </a:p>
        </p:txBody>
      </p:sp>
    </p:spTree>
    <p:extLst>
      <p:ext uri="{BB962C8B-B14F-4D97-AF65-F5344CB8AC3E}">
        <p14:creationId xmlns:p14="http://schemas.microsoft.com/office/powerpoint/2010/main" val="75786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4533" y="2471044"/>
            <a:ext cx="5351502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见群文件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总结思考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自己实操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88276" y="726041"/>
            <a:ext cx="45709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第九章的作业</a:t>
            </a:r>
          </a:p>
        </p:txBody>
      </p:sp>
    </p:spTree>
    <p:extLst>
      <p:ext uri="{BB962C8B-B14F-4D97-AF65-F5344CB8AC3E}">
        <p14:creationId xmlns:p14="http://schemas.microsoft.com/office/powerpoint/2010/main" val="71018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58252" y="1822802"/>
            <a:ext cx="9275496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弹性盒模型的要点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什么是弹性盒模型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flex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容器与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flex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项目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父元素控制子元素整体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子元素的私有特性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弹性盒模型学习要点</a:t>
            </a:r>
          </a:p>
        </p:txBody>
      </p:sp>
    </p:spTree>
    <p:extLst>
      <p:ext uri="{BB962C8B-B14F-4D97-AF65-F5344CB8AC3E}">
        <p14:creationId xmlns:p14="http://schemas.microsoft.com/office/powerpoint/2010/main" val="332612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flex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的兼容性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2971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旧版本的</a:t>
            </a:r>
            <a:r>
              <a:rPr lang="en-US" altLang="zh-CN" sz="3200" dirty="0">
                <a:solidFill>
                  <a:schemeClr val="bg1"/>
                </a:solidFill>
              </a:rPr>
              <a:t>flex</a:t>
            </a:r>
            <a:r>
              <a:rPr lang="zh-CN" altLang="en-US" sz="3200" dirty="0">
                <a:solidFill>
                  <a:schemeClr val="bg1"/>
                </a:solidFill>
              </a:rPr>
              <a:t>写法只支持旧的语法书写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最早： </a:t>
            </a:r>
            <a:r>
              <a:rPr lang="en-US" altLang="zh-CN" sz="3200" dirty="0">
                <a:solidFill>
                  <a:schemeClr val="bg1"/>
                </a:solidFill>
              </a:rPr>
              <a:t>display: box;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过渡： </a:t>
            </a:r>
            <a:r>
              <a:rPr lang="en-US" altLang="zh-CN" sz="3200" dirty="0">
                <a:solidFill>
                  <a:schemeClr val="bg1"/>
                </a:solidFill>
              </a:rPr>
              <a:t>display: flex box;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当今标准</a:t>
            </a:r>
            <a:r>
              <a:rPr lang="en-US" altLang="zh-CN" sz="3200" dirty="0">
                <a:solidFill>
                  <a:schemeClr val="bg1"/>
                </a:solidFill>
              </a:rPr>
              <a:t>display: flex;</a:t>
            </a:r>
          </a:p>
        </p:txBody>
      </p:sp>
    </p:spTree>
    <p:extLst>
      <p:ext uri="{BB962C8B-B14F-4D97-AF65-F5344CB8AC3E}">
        <p14:creationId xmlns:p14="http://schemas.microsoft.com/office/powerpoint/2010/main" val="2364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兼容性与浏览器内核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="" xmlns:a16="http://schemas.microsoft.com/office/drawing/2014/main" id="{6604A44F-AD5D-47C1-A7E9-29FDE3304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0688"/>
              </p:ext>
            </p:extLst>
          </p:nvPr>
        </p:nvGraphicFramePr>
        <p:xfrm>
          <a:off x="1502609" y="2191354"/>
          <a:ext cx="9871242" cy="417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414">
                  <a:extLst>
                    <a:ext uri="{9D8B030D-6E8A-4147-A177-3AD203B41FA5}">
                      <a16:colId xmlns="" xmlns:a16="http://schemas.microsoft.com/office/drawing/2014/main" val="1335075032"/>
                    </a:ext>
                  </a:extLst>
                </a:gridCol>
                <a:gridCol w="3290414">
                  <a:extLst>
                    <a:ext uri="{9D8B030D-6E8A-4147-A177-3AD203B41FA5}">
                      <a16:colId xmlns="" xmlns:a16="http://schemas.microsoft.com/office/drawing/2014/main" val="2907582040"/>
                    </a:ext>
                  </a:extLst>
                </a:gridCol>
                <a:gridCol w="3290414">
                  <a:extLst>
                    <a:ext uri="{9D8B030D-6E8A-4147-A177-3AD203B41FA5}">
                      <a16:colId xmlns="" xmlns:a16="http://schemas.microsoft.com/office/drawing/2014/main" val="3265191083"/>
                    </a:ext>
                  </a:extLst>
                </a:gridCol>
              </a:tblGrid>
              <a:tr h="687408">
                <a:tc>
                  <a:txBody>
                    <a:bodyPr/>
                    <a:lstStyle/>
                    <a:p>
                      <a:r>
                        <a:rPr lang="zh-CN" altLang="en-US" dirty="0"/>
                        <a:t>浏览器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浏览器内核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兼容性前缀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6992553"/>
                  </a:ext>
                </a:extLst>
              </a:tr>
              <a:tr h="696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IE/360/</a:t>
                      </a:r>
                      <a:r>
                        <a:rPr lang="zh-CN" altLang="en-US" dirty="0"/>
                        <a:t>猎豹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百度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世界之窗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6608076"/>
                  </a:ext>
                </a:extLst>
              </a:tr>
              <a:tr h="6969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火狐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Gecko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moz</a:t>
                      </a:r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46081988"/>
                  </a:ext>
                </a:extLst>
              </a:tr>
              <a:tr h="696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Blink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-o-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4289219"/>
                  </a:ext>
                </a:extLst>
              </a:tr>
              <a:tr h="6969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苹果</a:t>
                      </a:r>
                      <a:r>
                        <a:rPr lang="en-US" altLang="zh-CN" dirty="0"/>
                        <a:t>safari/</a:t>
                      </a:r>
                      <a:r>
                        <a:rPr lang="zh-CN" altLang="en-US" dirty="0"/>
                        <a:t>安卓默认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Webkit</a:t>
                      </a:r>
                      <a:r>
                        <a:rPr lang="en-US" altLang="zh-CN" dirty="0"/>
                        <a:t> (Safari</a:t>
                      </a:r>
                      <a:r>
                        <a:rPr lang="zh-CN" altLang="en-US" dirty="0"/>
                        <a:t>内核原型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开源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webkit</a:t>
                      </a:r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24823"/>
                  </a:ext>
                </a:extLst>
              </a:tr>
              <a:tr h="696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Chrome(</a:t>
                      </a:r>
                      <a:r>
                        <a:rPr lang="zh-CN" altLang="en-US" dirty="0"/>
                        <a:t>谷歌自主研发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  <a:p>
                      <a:pPr algn="ctr"/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Blink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webkit</a:t>
                      </a:r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41307123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="" xmlns:a16="http://schemas.microsoft.com/office/drawing/2014/main" id="{A20217BE-8EE5-448C-965F-B488F4940EF6}"/>
              </a:ext>
            </a:extLst>
          </p:cNvPr>
          <p:cNvSpPr/>
          <p:nvPr/>
        </p:nvSpPr>
        <p:spPr>
          <a:xfrm>
            <a:off x="1502609" y="1454494"/>
            <a:ext cx="98712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</a:rPr>
              <a:t>为了向前兼容老版本的浏览器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3882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flex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容器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由父元素控制子元素布局的方案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需要给父元素添加</a:t>
            </a:r>
            <a:r>
              <a:rPr lang="en-US" altLang="zh-CN" sz="3200" dirty="0" smtClean="0">
                <a:solidFill>
                  <a:schemeClr val="bg1"/>
                </a:solidFill>
              </a:rPr>
              <a:t>flex</a:t>
            </a:r>
            <a:r>
              <a:rPr lang="zh-CN" altLang="en-US" sz="3200" dirty="0" smtClean="0">
                <a:solidFill>
                  <a:schemeClr val="bg1"/>
                </a:solidFill>
              </a:rPr>
              <a:t>样式</a:t>
            </a:r>
            <a:r>
              <a:rPr lang="en-US" altLang="zh-CN" sz="3200" dirty="0" smtClean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任意元素都可添加</a:t>
            </a:r>
            <a:r>
              <a:rPr lang="en-US" altLang="zh-CN" sz="3200" dirty="0">
                <a:solidFill>
                  <a:schemeClr val="bg1"/>
                </a:solidFill>
              </a:rPr>
              <a:t>flex</a:t>
            </a:r>
            <a:r>
              <a:rPr lang="zh-CN" altLang="en-US" sz="3200" dirty="0">
                <a:solidFill>
                  <a:schemeClr val="bg1"/>
                </a:solidFill>
              </a:rPr>
              <a:t>样式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display: </a:t>
            </a:r>
            <a:r>
              <a:rPr lang="en-US" altLang="zh-CN" sz="3200" dirty="0" smtClean="0">
                <a:solidFill>
                  <a:schemeClr val="bg1"/>
                </a:solidFill>
              </a:rPr>
              <a:t>flex/inline-flex(</a:t>
            </a:r>
            <a:r>
              <a:rPr lang="zh-CN" altLang="en-US" sz="3200" dirty="0" smtClean="0">
                <a:solidFill>
                  <a:schemeClr val="bg1"/>
                </a:solidFill>
              </a:rPr>
              <a:t>对内</a:t>
            </a:r>
            <a:r>
              <a:rPr lang="en-US" altLang="zh-CN" sz="3200" dirty="0" smtClean="0">
                <a:solidFill>
                  <a:schemeClr val="bg1"/>
                </a:solidFill>
              </a:rPr>
              <a:t>,</a:t>
            </a:r>
            <a:r>
              <a:rPr lang="zh-CN" altLang="en-US" sz="3200" dirty="0" smtClean="0">
                <a:solidFill>
                  <a:schemeClr val="bg1"/>
                </a:solidFill>
              </a:rPr>
              <a:t>对外</a:t>
            </a:r>
            <a:r>
              <a:rPr lang="en-US" altLang="zh-CN" sz="3200" dirty="0" smtClean="0">
                <a:solidFill>
                  <a:schemeClr val="bg1"/>
                </a:solidFill>
              </a:rPr>
              <a:t>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被添加的元素成为容器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所有子元素自动成为容器成员</a:t>
            </a:r>
            <a:r>
              <a:rPr lang="en-US" altLang="zh-CN" sz="3200" dirty="0">
                <a:solidFill>
                  <a:schemeClr val="bg1"/>
                </a:solidFill>
              </a:rPr>
              <a:t>(flex</a:t>
            </a:r>
            <a:r>
              <a:rPr lang="zh-CN" altLang="en-US" sz="3200" dirty="0">
                <a:solidFill>
                  <a:schemeClr val="bg1"/>
                </a:solidFill>
              </a:rPr>
              <a:t>项目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子元素</a:t>
            </a:r>
            <a:r>
              <a:rPr lang="en-US" altLang="zh-CN" sz="3200" dirty="0">
                <a:solidFill>
                  <a:schemeClr val="bg1"/>
                </a:solidFill>
              </a:rPr>
              <a:t>float/clear/vertical-align</a:t>
            </a:r>
            <a:r>
              <a:rPr lang="zh-CN" altLang="en-US" sz="3200" dirty="0">
                <a:solidFill>
                  <a:schemeClr val="bg1"/>
                </a:solidFill>
              </a:rPr>
              <a:t>失效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="" xmlns:a16="http://schemas.microsoft.com/office/drawing/2014/main" id="{D34595F7-0227-4E70-BF67-675CB8041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39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容器的控制方式</a:t>
            </a:r>
          </a:p>
        </p:txBody>
      </p:sp>
      <p:sp>
        <p:nvSpPr>
          <p:cNvPr id="6" name="矩形 5"/>
          <p:cNvSpPr/>
          <p:nvPr/>
        </p:nvSpPr>
        <p:spPr>
          <a:xfrm>
            <a:off x="753980" y="1578973"/>
            <a:ext cx="10288594" cy="444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内部盒子排列方向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zh-CN" altLang="en-US" sz="3200" dirty="0">
                <a:solidFill>
                  <a:schemeClr val="bg1"/>
                </a:solidFill>
              </a:rPr>
              <a:t>水平没换行会有弹性压缩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宽度变小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flex-direction: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	row(</a:t>
            </a:r>
            <a:r>
              <a:rPr lang="zh-CN" altLang="en-US" sz="3200" dirty="0">
                <a:solidFill>
                  <a:schemeClr val="bg1"/>
                </a:solidFill>
              </a:rPr>
              <a:t>默认</a:t>
            </a:r>
            <a:r>
              <a:rPr lang="en-US" altLang="zh-CN" sz="3200" dirty="0">
                <a:solidFill>
                  <a:schemeClr val="bg1"/>
                </a:solidFill>
              </a:rPr>
              <a:t>): </a:t>
            </a:r>
            <a:r>
              <a:rPr lang="zh-CN" altLang="en-US" sz="3200" dirty="0">
                <a:solidFill>
                  <a:schemeClr val="bg1"/>
                </a:solidFill>
              </a:rPr>
              <a:t>从左到右的水平方向排列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	row-reverse: </a:t>
            </a:r>
            <a:r>
              <a:rPr lang="zh-CN" altLang="en-US" sz="3200" dirty="0">
                <a:solidFill>
                  <a:schemeClr val="bg1"/>
                </a:solidFill>
              </a:rPr>
              <a:t>从右到左与</a:t>
            </a:r>
            <a:r>
              <a:rPr lang="en-US" altLang="zh-CN" sz="3200" dirty="0">
                <a:solidFill>
                  <a:schemeClr val="bg1"/>
                </a:solidFill>
              </a:rPr>
              <a:t>row</a:t>
            </a:r>
            <a:r>
              <a:rPr lang="zh-CN" altLang="en-US" sz="3200" dirty="0">
                <a:solidFill>
                  <a:schemeClr val="bg1"/>
                </a:solidFill>
              </a:rPr>
              <a:t>相反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	column: </a:t>
            </a:r>
            <a:r>
              <a:rPr lang="zh-CN" altLang="en-US" sz="3200" dirty="0">
                <a:solidFill>
                  <a:schemeClr val="bg1"/>
                </a:solidFill>
              </a:rPr>
              <a:t>从上往下排列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	column-reverse: </a:t>
            </a:r>
            <a:r>
              <a:rPr lang="zh-CN" altLang="en-US" sz="3200" dirty="0">
                <a:solidFill>
                  <a:schemeClr val="bg1"/>
                </a:solidFill>
              </a:rPr>
              <a:t>从下往上排列与</a:t>
            </a:r>
            <a:r>
              <a:rPr lang="en-US" altLang="zh-CN" sz="3200" dirty="0">
                <a:solidFill>
                  <a:schemeClr val="bg1"/>
                </a:solidFill>
              </a:rPr>
              <a:t>column</a:t>
            </a:r>
            <a:r>
              <a:rPr lang="zh-CN" altLang="en-US" sz="3200" dirty="0">
                <a:solidFill>
                  <a:schemeClr val="bg1"/>
                </a:solidFill>
              </a:rPr>
              <a:t>相反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="" xmlns:a16="http://schemas.microsoft.com/office/drawing/2014/main" id="{D34595F7-0227-4E70-BF67-675CB8041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19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容器的控制方式</a:t>
            </a:r>
          </a:p>
        </p:txBody>
      </p:sp>
      <p:sp>
        <p:nvSpPr>
          <p:cNvPr id="6" name="矩形 5"/>
          <p:cNvSpPr/>
          <p:nvPr/>
        </p:nvSpPr>
        <p:spPr>
          <a:xfrm>
            <a:off x="1042738" y="1578973"/>
            <a:ext cx="9999836" cy="5187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内部盒子换行方式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flex-wrap: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	</a:t>
            </a:r>
            <a:r>
              <a:rPr lang="en-US" altLang="zh-CN" sz="3200" dirty="0" err="1">
                <a:solidFill>
                  <a:schemeClr val="bg1"/>
                </a:solidFill>
              </a:rPr>
              <a:t>nowrap</a:t>
            </a:r>
            <a:r>
              <a:rPr lang="en-US" altLang="zh-CN" sz="3200" dirty="0">
                <a:solidFill>
                  <a:schemeClr val="bg1"/>
                </a:solidFill>
              </a:rPr>
              <a:t>;(</a:t>
            </a:r>
            <a:r>
              <a:rPr lang="zh-CN" altLang="en-US" sz="3200" dirty="0">
                <a:solidFill>
                  <a:schemeClr val="bg1"/>
                </a:solidFill>
              </a:rPr>
              <a:t>默认</a:t>
            </a:r>
            <a:r>
              <a:rPr lang="en-US" altLang="zh-CN" sz="3200" dirty="0">
                <a:solidFill>
                  <a:schemeClr val="bg1"/>
                </a:solidFill>
              </a:rPr>
              <a:t>) </a:t>
            </a:r>
            <a:r>
              <a:rPr lang="zh-CN" altLang="en-US" sz="3200" dirty="0">
                <a:solidFill>
                  <a:schemeClr val="bg1"/>
                </a:solidFill>
              </a:rPr>
              <a:t>默认单行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zh-CN" altLang="en-US" sz="3200" dirty="0">
                <a:solidFill>
                  <a:schemeClr val="bg1"/>
                </a:solidFill>
              </a:rPr>
              <a:t>弹性压缩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	wrap; </a:t>
            </a:r>
            <a:r>
              <a:rPr lang="zh-CN" altLang="en-US" sz="3200" dirty="0">
                <a:solidFill>
                  <a:schemeClr val="bg1"/>
                </a:solidFill>
              </a:rPr>
              <a:t>多行显示超出换行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类似</a:t>
            </a:r>
            <a:r>
              <a:rPr lang="en-US" altLang="zh-CN" sz="3200" dirty="0">
                <a:solidFill>
                  <a:schemeClr val="bg1"/>
                </a:solidFill>
              </a:rPr>
              <a:t>float,</a:t>
            </a:r>
            <a:r>
              <a:rPr lang="zh-CN" altLang="en-US" sz="3200" dirty="0">
                <a:solidFill>
                  <a:schemeClr val="bg1"/>
                </a:solidFill>
              </a:rPr>
              <a:t>高度不塌陷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从上往下换行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	wrap-reverse; </a:t>
            </a:r>
            <a:r>
              <a:rPr lang="zh-CN" altLang="en-US" sz="3200" dirty="0">
                <a:solidFill>
                  <a:schemeClr val="bg1"/>
                </a:solidFill>
              </a:rPr>
              <a:t>翻转</a:t>
            </a:r>
            <a:r>
              <a:rPr lang="en-US" altLang="zh-CN" sz="3200" dirty="0">
                <a:solidFill>
                  <a:schemeClr val="bg1"/>
                </a:solidFill>
              </a:rPr>
              <a:t>wrap</a:t>
            </a:r>
            <a:r>
              <a:rPr lang="zh-CN" altLang="en-US" sz="3200" dirty="0">
                <a:solidFill>
                  <a:schemeClr val="bg1"/>
                </a:solidFill>
              </a:rPr>
              <a:t>排列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从下往上换行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第一行在对立方向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zh-CN" altLang="en-US" sz="3200" dirty="0">
                <a:solidFill>
                  <a:schemeClr val="bg1"/>
                </a:solidFill>
              </a:rPr>
              <a:t>上</a:t>
            </a:r>
            <a:r>
              <a:rPr lang="en-US" altLang="zh-CN" sz="3200" dirty="0">
                <a:solidFill>
                  <a:schemeClr val="bg1"/>
                </a:solidFill>
              </a:rPr>
              <a:t>-&gt;</a:t>
            </a:r>
            <a:r>
              <a:rPr lang="zh-CN" altLang="en-US" sz="3200" dirty="0">
                <a:solidFill>
                  <a:schemeClr val="bg1"/>
                </a:solidFill>
              </a:rPr>
              <a:t>下</a:t>
            </a:r>
            <a:r>
              <a:rPr lang="en-US" altLang="zh-CN" sz="3200" dirty="0">
                <a:solidFill>
                  <a:schemeClr val="bg1"/>
                </a:solidFill>
              </a:rPr>
              <a:t>/</a:t>
            </a:r>
            <a:r>
              <a:rPr lang="zh-CN" altLang="en-US" sz="3200" dirty="0">
                <a:solidFill>
                  <a:schemeClr val="bg1"/>
                </a:solidFill>
              </a:rPr>
              <a:t>左</a:t>
            </a:r>
            <a:r>
              <a:rPr lang="en-US" altLang="zh-CN" sz="3200" dirty="0">
                <a:solidFill>
                  <a:schemeClr val="bg1"/>
                </a:solidFill>
              </a:rPr>
              <a:t>-&gt;</a:t>
            </a:r>
            <a:r>
              <a:rPr lang="zh-CN" altLang="en-US" sz="3200" dirty="0">
                <a:solidFill>
                  <a:schemeClr val="bg1"/>
                </a:solidFill>
              </a:rPr>
              <a:t>右上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="" xmlns:a16="http://schemas.microsoft.com/office/drawing/2014/main" id="{D34595F7-0227-4E70-BF67-675CB8041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05607" y="1755147"/>
            <a:ext cx="10738251" cy="293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flex-flow: </a:t>
            </a:r>
            <a:r>
              <a:rPr lang="zh-CN" altLang="en-US" sz="3200" dirty="0">
                <a:solidFill>
                  <a:schemeClr val="bg1"/>
                </a:solidFill>
              </a:rPr>
              <a:t>样式</a:t>
            </a:r>
            <a:r>
              <a:rPr lang="en-US" altLang="zh-CN" sz="3200" dirty="0">
                <a:solidFill>
                  <a:schemeClr val="bg1"/>
                </a:solidFill>
              </a:rPr>
              <a:t>flex-direction/flex-wrap</a:t>
            </a:r>
            <a:r>
              <a:rPr lang="zh-CN" altLang="en-US" sz="3200" dirty="0">
                <a:solidFill>
                  <a:schemeClr val="bg1"/>
                </a:solidFill>
              </a:rPr>
              <a:t>合并简写形式</a:t>
            </a:r>
            <a:r>
              <a:rPr lang="en-US" altLang="zh-CN" sz="3200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默认</a:t>
            </a:r>
            <a:r>
              <a:rPr lang="en-US" altLang="zh-CN" sz="3200" dirty="0">
                <a:solidFill>
                  <a:schemeClr val="bg1"/>
                </a:solidFill>
              </a:rPr>
              <a:t>(row </a:t>
            </a:r>
            <a:r>
              <a:rPr lang="en-US" altLang="zh-CN" sz="3200" dirty="0" err="1">
                <a:solidFill>
                  <a:schemeClr val="bg1"/>
                </a:solidFill>
              </a:rPr>
              <a:t>nowrap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例如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column-reverse wrap-reverse	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3032" y="746609"/>
            <a:ext cx="6839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direction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wrap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合并写法</a:t>
            </a:r>
            <a:endParaRPr lang="en-US" altLang="zh-CN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41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05607" y="1755147"/>
            <a:ext cx="10738251" cy="48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内部子元素对其方式</a:t>
            </a:r>
            <a:endParaRPr lang="en-US" altLang="zh-CN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8990B4A5-1C26-4D7D-B590-83B533EE8002}"/>
              </a:ext>
            </a:extLst>
          </p:cNvPr>
          <p:cNvSpPr/>
          <p:nvPr/>
        </p:nvSpPr>
        <p:spPr>
          <a:xfrm>
            <a:off x="1005607" y="1755147"/>
            <a:ext cx="1073825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justify-content: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项目在</a:t>
            </a: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主轴</a:t>
            </a: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排列方向所在轴</a:t>
            </a: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对齐方式</a:t>
            </a:r>
            <a:endParaRPr lang="en-US" altLang="zh-CN" sz="2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flex-start: (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默认</a:t>
            </a: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当前轴起始位置开始排列</a:t>
            </a:r>
            <a:endParaRPr lang="en-US" altLang="zh-CN" sz="2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flex-end: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当前轴起始位置对面开始排列</a:t>
            </a:r>
            <a:endParaRPr lang="en-US" altLang="zh-CN" sz="2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center: 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居中排列</a:t>
            </a:r>
            <a:endParaRPr lang="en-US" altLang="zh-CN" sz="2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space-between: 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将空隙均分配到元素间排列</a:t>
            </a: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行要有空余</a:t>
            </a:r>
            <a:endParaRPr lang="en-US" altLang="zh-CN" sz="2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space-around: 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包含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首尾均分</a:t>
            </a: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行要有空余</a:t>
            </a:r>
            <a:endParaRPr lang="en-US" altLang="zh-CN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787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炫彩多边形简约运营工作汇报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20386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5354</TotalTime>
  <Words>335</Words>
  <Application>Microsoft Office PowerPoint</Application>
  <PresentationFormat>自定义</PresentationFormat>
  <Paragraphs>144</Paragraphs>
  <Slides>19</Slides>
  <Notes>19</Notes>
  <HiddenSlides>0</HiddenSlides>
  <MMClips>19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炫彩多边形简约运营工作汇报PPT模板</dc:title>
  <dc:creator>Administrator</dc:creator>
  <cp:lastModifiedBy>Duban</cp:lastModifiedBy>
  <cp:revision>1695</cp:revision>
  <dcterms:created xsi:type="dcterms:W3CDTF">2017-07-25T14:12:10Z</dcterms:created>
  <dcterms:modified xsi:type="dcterms:W3CDTF">2018-07-21T14:43:27Z</dcterms:modified>
</cp:coreProperties>
</file>