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2320" y="769620"/>
            <a:ext cx="10627360" cy="679450"/>
          </a:xfrm>
        </p:spPr>
        <p:txBody>
          <a:bodyPr>
            <a:normAutofit/>
          </a:bodyPr>
          <a:p>
            <a:r>
              <a:rPr lang="zh-CN" altLang="en-US" sz="2800" dirty="0">
                <a:solidFill>
                  <a:schemeClr val="tx1"/>
                </a:solidFill>
                <a:latin typeface="DejaVu Sans" charset="0"/>
                <a:sym typeface="Arial" panose="020B0604020202020204" pitchFamily="34" charset="0"/>
              </a:rPr>
              <a:t>mysql数据库</a:t>
            </a:r>
            <a:endParaRPr lang="zh-CN" altLang="en-US" sz="2800" dirty="0">
              <a:solidFill>
                <a:schemeClr val="tx1"/>
              </a:solidFill>
              <a:latin typeface="DejaVu Sans" charset="0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5960" y="2161540"/>
            <a:ext cx="10658475" cy="4087495"/>
          </a:xfrm>
        </p:spPr>
        <p:txBody>
          <a:bodyPr/>
          <a:p>
            <a:pPr algn="l" fontAlgn="auto"/>
            <a:r>
              <a:rPr lang="en-US" altLang="zh-CN" dirty="0">
                <a:solidFill>
                  <a:schemeClr val="tx1"/>
                </a:solidFill>
                <a:latin typeface="DejaVu Sans" charset="0"/>
                <a:sym typeface="+mn-ea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DejaVu Sans" charset="0"/>
                <a:sym typeface="+mn-ea"/>
              </a:rPr>
              <a:t>认识数据库和mysql</a:t>
            </a:r>
            <a:endParaRPr lang="zh-CN" altLang="en-US" dirty="0">
              <a:solidFill>
                <a:schemeClr val="tx1"/>
              </a:solidFill>
              <a:latin typeface="DejaVu Sans" charset="0"/>
              <a:sym typeface="+mn-ea"/>
            </a:endParaRPr>
          </a:p>
          <a:p>
            <a:pPr algn="l" fontAlgn="auto"/>
            <a:r>
              <a:rPr lang="en-US" altLang="zh-CN" dirty="0">
                <a:solidFill>
                  <a:schemeClr val="tx1"/>
                </a:solidFill>
                <a:latin typeface="DejaVu Sans" charset="0"/>
                <a:sym typeface="+mn-ea"/>
              </a:rPr>
              <a:t>2.mysql</a:t>
            </a:r>
            <a:r>
              <a:rPr lang="zh-CN" altLang="en-US" dirty="0">
                <a:solidFill>
                  <a:schemeClr val="tx1"/>
                </a:solidFill>
                <a:latin typeface="DejaVu Sans" charset="0"/>
                <a:sym typeface="+mn-ea"/>
              </a:rPr>
              <a:t>的安装</a:t>
            </a:r>
            <a:endParaRPr lang="zh-CN" altLang="en-US" dirty="0">
              <a:solidFill>
                <a:schemeClr val="tx1"/>
              </a:solidFill>
              <a:latin typeface="DejaVu Sans" charset="0"/>
              <a:sym typeface="+mn-ea"/>
            </a:endParaRPr>
          </a:p>
          <a:p>
            <a:pPr algn="l" fontAlgn="auto"/>
            <a:r>
              <a:rPr lang="en-US" altLang="zh-CN" dirty="0">
                <a:solidFill>
                  <a:schemeClr val="tx1"/>
                </a:solidFill>
                <a:latin typeface="DejaVu Sans" charset="0"/>
                <a:sym typeface="+mn-ea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DejaVu Sans" charset="0"/>
                <a:sym typeface="+mn-ea"/>
              </a:rPr>
              <a:t>数据类型</a:t>
            </a:r>
            <a:endParaRPr lang="zh-CN" altLang="en-US" dirty="0">
              <a:solidFill>
                <a:schemeClr val="tx1"/>
              </a:solidFill>
              <a:latin typeface="DejaVu Sans" charset="0"/>
              <a:sym typeface="+mn-ea"/>
            </a:endParaRPr>
          </a:p>
          <a:p>
            <a:pPr algn="l" fontAlgn="auto"/>
            <a:r>
              <a:rPr lang="en-US" altLang="zh-CN" dirty="0">
                <a:solidFill>
                  <a:schemeClr val="tx1"/>
                </a:solidFill>
                <a:latin typeface="DejaVu Sans" charset="0"/>
                <a:sym typeface="+mn-ea"/>
              </a:rPr>
              <a:t>4.mysql</a:t>
            </a:r>
            <a:r>
              <a:rPr lang="zh-CN" altLang="en-US" dirty="0">
                <a:solidFill>
                  <a:schemeClr val="tx1"/>
                </a:solidFill>
                <a:latin typeface="DejaVu Sans" charset="0"/>
                <a:sym typeface="+mn-ea"/>
              </a:rPr>
              <a:t>的创建</a:t>
            </a:r>
            <a:r>
              <a:rPr lang="en-US" altLang="zh-CN" dirty="0">
                <a:solidFill>
                  <a:schemeClr val="tx1"/>
                </a:solidFill>
                <a:latin typeface="DejaVu Sans" charset="0"/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DejaVu Sans" charset="0"/>
                <a:sym typeface="+mn-ea"/>
              </a:rPr>
              <a:t>删除</a:t>
            </a:r>
            <a:r>
              <a:rPr lang="en-US" altLang="zh-CN" dirty="0">
                <a:solidFill>
                  <a:schemeClr val="tx1"/>
                </a:solidFill>
                <a:latin typeface="DejaVu Sans" charset="0"/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DejaVu Sans" charset="0"/>
                <a:sym typeface="+mn-ea"/>
              </a:rPr>
              <a:t>选择数据库</a:t>
            </a:r>
            <a:endParaRPr lang="zh-CN" altLang="en-US" dirty="0">
              <a:solidFill>
                <a:schemeClr val="tx1"/>
              </a:solidFill>
              <a:latin typeface="DejaVu Sans" charset="0"/>
              <a:sym typeface="+mn-ea"/>
            </a:endParaRPr>
          </a:p>
          <a:p>
            <a:pPr algn="l" fontAlgn="auto"/>
            <a:r>
              <a:rPr lang="en-US" altLang="zh-CN" dirty="0">
                <a:solidFill>
                  <a:schemeClr val="tx1"/>
                </a:solidFill>
                <a:latin typeface="DejaVu Sans" charset="0"/>
                <a:sym typeface="+mn-ea"/>
              </a:rPr>
              <a:t>5.mysql</a:t>
            </a:r>
            <a:r>
              <a:rPr lang="zh-CN" altLang="en-US" dirty="0">
                <a:solidFill>
                  <a:schemeClr val="tx1"/>
                </a:solidFill>
                <a:latin typeface="DejaVu Sans" charset="0"/>
                <a:sym typeface="+mn-ea"/>
              </a:rPr>
              <a:t>的创建</a:t>
            </a:r>
            <a:r>
              <a:rPr lang="en-US" altLang="zh-CN" dirty="0">
                <a:solidFill>
                  <a:schemeClr val="tx1"/>
                </a:solidFill>
                <a:latin typeface="DejaVu Sans" charset="0"/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DejaVu Sans" charset="0"/>
                <a:sym typeface="+mn-ea"/>
              </a:rPr>
              <a:t>删除数据表</a:t>
            </a:r>
            <a:endParaRPr lang="zh-CN" altLang="en-US" dirty="0">
              <a:solidFill>
                <a:schemeClr val="tx1"/>
              </a:solidFill>
              <a:latin typeface="DejaVu Sans" charset="0"/>
              <a:sym typeface="+mn-ea"/>
            </a:endParaRPr>
          </a:p>
          <a:p>
            <a:pPr algn="l" fontAlgn="auto"/>
            <a:endParaRPr lang="zh-CN" altLang="en-US" dirty="0">
              <a:solidFill>
                <a:schemeClr val="tx1"/>
              </a:solidFill>
              <a:latin typeface="DejaVu Sans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3.2.1</a:t>
            </a:r>
            <a:r>
              <a:rPr lang="zh-CN" altLang="en-US" sz="2800"/>
              <a:t>字符串类型</a:t>
            </a:r>
            <a:endParaRPr lang="zh-CN" altLang="en-US" sz="2800"/>
          </a:p>
        </p:txBody>
      </p:sp>
      <p:pic>
        <p:nvPicPr>
          <p:cNvPr id="14338" name="图片 143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8695" y="1876425"/>
            <a:ext cx="9632950" cy="4042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3.2.2 </a:t>
            </a:r>
            <a:r>
              <a:rPr lang="zh-CN" altLang="en-US" sz="2800"/>
              <a:t>练习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 hangingPunct="0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给咱们班的同学建个档案表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fontAlgn="auto" hangingPunct="0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有如下信息: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fontAlgn="auto" hangingPunct="0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姓名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fontAlgn="auto" hangingPunct="0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年龄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fontAlgn="auto" hangingPunct="0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email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fontAlgn="auto" hangingPunct="0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手机号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fontAlgn="auto" hangingPunct="0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简介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fontAlgn="auto" hangingPunct="0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毕业薪水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fontAlgn="auto" hangingPunct="0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入学日期</a:t>
            </a:r>
            <a:endParaRPr lang="zh-CN" altLang="en-US" dirty="0">
              <a:solidFill>
                <a:srgbClr val="003366"/>
              </a:solidFill>
              <a:latin typeface="DejaVu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3.3.1</a:t>
            </a:r>
            <a:r>
              <a:rPr lang="zh-CN" altLang="en-US" sz="2800"/>
              <a:t>日期时间类型</a:t>
            </a:r>
            <a:endParaRPr lang="zh-CN" altLang="en-US" sz="2800"/>
          </a:p>
        </p:txBody>
      </p:sp>
      <p:pic>
        <p:nvPicPr>
          <p:cNvPr id="16386" name="图片 1638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60855"/>
            <a:ext cx="10386060" cy="3121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3.4.1</a:t>
            </a:r>
            <a:r>
              <a:rPr lang="zh-CN" altLang="en-US" sz="2800"/>
              <a:t>特殊的</a:t>
            </a:r>
            <a:r>
              <a:rPr lang="en-US" altLang="zh-CN" sz="2800"/>
              <a:t>null</a:t>
            </a:r>
            <a:r>
              <a:rPr lang="zh-CN" altLang="en-US" sz="2800"/>
              <a:t>类型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hangingPunct="0">
              <a:buClr>
                <a:srgbClr val="003366"/>
              </a:buClr>
              <a:buNone/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NULL 不是假,也不是真,而是"空"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hangingPunct="0">
              <a:buClr>
                <a:srgbClr val="003366"/>
              </a:buClr>
              <a:buNone/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任何运算符,判断符碰到NULL,都得NULL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hangingPunct="0">
              <a:buClr>
                <a:srgbClr val="003366"/>
              </a:buClr>
              <a:buNone/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NULL的判断只能用is null,is not null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hangingPunct="0">
              <a:buClr>
                <a:srgbClr val="003366"/>
              </a:buClr>
              <a:buNone/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NULL 影响查询速度,一般避免使值为NULL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4.1</a:t>
            </a:r>
            <a:r>
              <a:rPr lang="zh-CN" altLang="en-US" sz="2800"/>
              <a:t>创建，删除，选择数据库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创建：  </a:t>
            </a:r>
            <a:r>
              <a:rPr lang="en-US" altLang="zh-CN"/>
              <a:t>mysql&gt; create database ceshi;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删除：  </a:t>
            </a:r>
            <a:r>
              <a:rPr lang="en-US" altLang="zh-CN"/>
              <a:t>mysql&gt; drop database ceshi;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选择：  </a:t>
            </a:r>
            <a:r>
              <a:rPr lang="en-US" altLang="zh-CN"/>
              <a:t>mysql&gt; use sys;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5.1</a:t>
            </a:r>
            <a:r>
              <a:rPr lang="zh-CN" altLang="en-US" sz="2800"/>
              <a:t>创建，删除数据表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>
                <a:sym typeface="+mn-ea"/>
              </a:rPr>
              <a:t>mysql&gt;create table user (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id int primary key auto_increment,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     name varchar(30) not null,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     sex tinyint not null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	     )engine = myisam default charset = utf8      auto_increment=20180000;</a:t>
            </a:r>
            <a:endParaRPr lang="en-US" altLang="zh-CN"/>
          </a:p>
          <a:p>
            <a:r>
              <a:rPr lang="en-US" altLang="zh-CN"/>
              <a:t>mysql&gt;dorp table user;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   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练习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表</a:t>
            </a:r>
            <a:r>
              <a:rPr lang="en-US" altLang="zh-CN" sz="2400"/>
              <a:t>1 Student</a:t>
            </a:r>
            <a:r>
              <a:rPr lang="zh-CN" altLang="en-US" sz="2400"/>
              <a:t>（学生表）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学号（</a:t>
            </a:r>
            <a:r>
              <a:rPr lang="en-US" altLang="zh-CN" sz="1800">
                <a:sym typeface="+mn-ea"/>
              </a:rPr>
              <a:t>Sno</a:t>
            </a:r>
            <a:r>
              <a:rPr lang="zh-CN" altLang="en-US" sz="1800">
                <a:sym typeface="+mn-ea"/>
              </a:rPr>
              <a:t>），学生姓名（</a:t>
            </a:r>
            <a:r>
              <a:rPr lang="en-US" altLang="zh-CN" sz="1800">
                <a:sym typeface="+mn-ea"/>
              </a:rPr>
              <a:t>Sname</a:t>
            </a:r>
            <a:r>
              <a:rPr lang="zh-CN" altLang="en-US" sz="1800">
                <a:sym typeface="+mn-ea"/>
              </a:rPr>
              <a:t>）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性别（</a:t>
            </a:r>
            <a:r>
              <a:rPr lang="en-US" altLang="zh-CN" sz="1800">
                <a:sym typeface="+mn-ea"/>
              </a:rPr>
              <a:t>Ssex</a:t>
            </a:r>
            <a:r>
              <a:rPr lang="zh-CN" altLang="en-US" sz="1800">
                <a:sym typeface="+mn-ea"/>
              </a:rPr>
              <a:t>）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出生年月（</a:t>
            </a:r>
            <a:r>
              <a:rPr lang="en-US" altLang="zh-CN" sz="1800">
                <a:sym typeface="+mn-ea"/>
              </a:rPr>
              <a:t>Sbirthday</a:t>
            </a:r>
            <a:r>
              <a:rPr lang="zh-CN" altLang="en-US" sz="1800">
                <a:sym typeface="+mn-ea"/>
              </a:rPr>
              <a:t>）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班级（</a:t>
            </a:r>
            <a:r>
              <a:rPr lang="en-US" altLang="zh-CN" sz="1800">
                <a:sym typeface="+mn-ea"/>
              </a:rPr>
              <a:t>Class</a:t>
            </a:r>
            <a:r>
              <a:rPr lang="zh-CN" altLang="en-US" sz="18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r>
              <a:rPr lang="zh-CN" altLang="en-US" sz="2400"/>
              <a:t>表</a:t>
            </a:r>
            <a:r>
              <a:rPr lang="en-US" altLang="zh-CN" sz="2400"/>
              <a:t>2 Course</a:t>
            </a:r>
            <a:r>
              <a:rPr lang="zh-CN" altLang="en-US" sz="2400"/>
              <a:t>（课程表）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800"/>
              <a:t>课程号（</a:t>
            </a:r>
            <a:r>
              <a:rPr lang="en-US" altLang="zh-CN" sz="1800"/>
              <a:t>Cno</a:t>
            </a:r>
            <a:r>
              <a:rPr lang="zh-CN" altLang="en-US" sz="1800"/>
              <a:t>），课程名称（</a:t>
            </a:r>
            <a:r>
              <a:rPr lang="en-US" altLang="zh-CN" sz="1800"/>
              <a:t>Cname</a:t>
            </a:r>
            <a:r>
              <a:rPr lang="zh-CN" altLang="en-US" sz="1800"/>
              <a:t>），教师编号（</a:t>
            </a:r>
            <a:r>
              <a:rPr lang="en-US" altLang="zh-CN" sz="1800"/>
              <a:t>Tno</a:t>
            </a:r>
            <a:r>
              <a:rPr lang="zh-CN" altLang="en-US" sz="1800"/>
              <a:t>）</a:t>
            </a:r>
            <a:endParaRPr lang="zh-CN" altLang="en-US" sz="2400"/>
          </a:p>
          <a:p>
            <a:r>
              <a:rPr lang="zh-CN" altLang="en-US" sz="2400"/>
              <a:t>表</a:t>
            </a:r>
            <a:r>
              <a:rPr lang="en-US" altLang="zh-CN" sz="2400"/>
              <a:t>3 Score</a:t>
            </a:r>
            <a:r>
              <a:rPr lang="zh-CN" altLang="en-US" sz="2400"/>
              <a:t>（成绩表）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800"/>
              <a:t>成绩号（</a:t>
            </a:r>
            <a:r>
              <a:rPr lang="en-US" altLang="zh-CN" sz="1800"/>
              <a:t>Sid</a:t>
            </a:r>
            <a:r>
              <a:rPr lang="zh-CN" altLang="en-US" sz="1800"/>
              <a:t>）</a:t>
            </a:r>
            <a:r>
              <a:rPr lang="en-US" altLang="zh-CN" sz="1800"/>
              <a:t>,</a:t>
            </a:r>
            <a:r>
              <a:rPr lang="zh-CN" altLang="en-US" sz="1800"/>
              <a:t>学号（</a:t>
            </a:r>
            <a:r>
              <a:rPr lang="en-US" altLang="zh-CN" sz="1800"/>
              <a:t>Sno</a:t>
            </a:r>
            <a:r>
              <a:rPr lang="zh-CN" altLang="en-US" sz="1800"/>
              <a:t>），课程号（</a:t>
            </a:r>
            <a:r>
              <a:rPr lang="en-US" altLang="zh-CN" sz="1800"/>
              <a:t>Cno</a:t>
            </a:r>
            <a:r>
              <a:rPr lang="zh-CN" altLang="en-US" sz="1800"/>
              <a:t>），成绩（</a:t>
            </a:r>
            <a:r>
              <a:rPr lang="en-US" altLang="zh-CN" sz="1800"/>
              <a:t>Score</a:t>
            </a:r>
            <a:r>
              <a:rPr lang="zh-CN" altLang="en-US" sz="1800"/>
              <a:t>）</a:t>
            </a:r>
            <a:endParaRPr lang="zh-CN" altLang="en-US" sz="2400"/>
          </a:p>
          <a:p>
            <a:r>
              <a:rPr lang="zh-CN" altLang="en-US" sz="2400"/>
              <a:t>表</a:t>
            </a:r>
            <a:r>
              <a:rPr lang="en-US" altLang="zh-CN" sz="2400"/>
              <a:t>4 Teacher</a:t>
            </a:r>
            <a:r>
              <a:rPr lang="zh-CN" altLang="en-US" sz="2400"/>
              <a:t>（教师表）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800"/>
              <a:t>教师编号（</a:t>
            </a:r>
            <a:r>
              <a:rPr lang="en-US" altLang="zh-CN" sz="1800"/>
              <a:t>Tno</a:t>
            </a:r>
            <a:r>
              <a:rPr lang="zh-CN" altLang="en-US" sz="1800"/>
              <a:t>），教师姓名（</a:t>
            </a:r>
            <a:r>
              <a:rPr lang="en-US" altLang="zh-CN" sz="1800"/>
              <a:t>Tname</a:t>
            </a:r>
            <a:r>
              <a:rPr lang="zh-CN" altLang="en-US" sz="1800"/>
              <a:t>），性别（</a:t>
            </a:r>
            <a:r>
              <a:rPr lang="en-US" altLang="zh-CN" sz="1800"/>
              <a:t>Tsex</a:t>
            </a:r>
            <a:r>
              <a:rPr lang="zh-CN" altLang="en-US" sz="1800"/>
              <a:t>），出生年月（</a:t>
            </a:r>
            <a:r>
              <a:rPr lang="en-US" altLang="zh-CN" sz="1800"/>
              <a:t>Tbirthday</a:t>
            </a:r>
            <a:r>
              <a:rPr lang="zh-CN" altLang="en-US" sz="1800"/>
              <a:t>），职称（</a:t>
            </a:r>
            <a:r>
              <a:rPr lang="en-US" altLang="zh-CN" sz="1800"/>
              <a:t>Prof</a:t>
            </a:r>
            <a:r>
              <a:rPr lang="zh-CN" altLang="en-US" sz="1800"/>
              <a:t>），部门（</a:t>
            </a:r>
            <a:r>
              <a:rPr lang="en-US" altLang="zh-CN" sz="1800"/>
              <a:t>Depart</a:t>
            </a:r>
            <a:r>
              <a:rPr lang="zh-CN" altLang="en-US" sz="1800"/>
              <a:t>）</a:t>
            </a:r>
            <a:endParaRPr lang="zh-CN" altLang="en-US" sz="2400"/>
          </a:p>
          <a:p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答案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2120"/>
            <a:ext cx="10515600" cy="447484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1800"/>
              <a:t>create table </a:t>
            </a:r>
            <a:r>
              <a:rPr lang="en-US" altLang="zh-CN" sz="1800"/>
              <a:t>S</a:t>
            </a:r>
            <a:r>
              <a:rPr lang="zh-CN" altLang="en-US" sz="1800"/>
              <a:t>tudent(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S</a:t>
            </a:r>
            <a:r>
              <a:rPr lang="zh-CN" altLang="en-US" sz="1800"/>
              <a:t>no </a:t>
            </a:r>
            <a:r>
              <a:rPr lang="en-US" altLang="zh-CN" sz="1800"/>
              <a:t>int </a:t>
            </a:r>
            <a:r>
              <a:rPr lang="zh-CN" altLang="en-US" sz="1800"/>
              <a:t>not null primary key </a:t>
            </a:r>
            <a:r>
              <a:rPr lang="en-US" altLang="zh-CN" sz="1800">
                <a:sym typeface="+mn-ea"/>
              </a:rPr>
              <a:t>auto_increment</a:t>
            </a:r>
            <a:r>
              <a:rPr lang="zh-CN" altLang="en-US" sz="1800"/>
              <a:t>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S</a:t>
            </a:r>
            <a:r>
              <a:rPr lang="zh-CN" altLang="en-US" sz="1800"/>
              <a:t>name varchar(20)not null,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S</a:t>
            </a:r>
            <a:r>
              <a:rPr lang="zh-CN" altLang="en-US" sz="1800"/>
              <a:t>sex </a:t>
            </a:r>
            <a:r>
              <a:rPr lang="en-US" altLang="zh-CN" sz="1800"/>
              <a:t>varchar(10) </a:t>
            </a:r>
            <a:r>
              <a:rPr lang="zh-CN" altLang="en-US" sz="1800"/>
              <a:t>not null,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S</a:t>
            </a:r>
            <a:r>
              <a:rPr lang="zh-CN" altLang="en-US" sz="1800"/>
              <a:t>birthday datetime null,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C</a:t>
            </a:r>
            <a:r>
              <a:rPr lang="zh-CN" altLang="en-US" sz="1800"/>
              <a:t>lass varchar(20) null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)</a:t>
            </a:r>
            <a:r>
              <a:rPr lang="en-US" altLang="zh-CN" sz="1800"/>
              <a:t>engine=myisam default charset=utf8;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create table Course(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Cno int not null primary key </a:t>
            </a:r>
            <a:r>
              <a:rPr lang="en-US" altLang="zh-CN" sz="1800">
                <a:sym typeface="+mn-ea"/>
              </a:rPr>
              <a:t>auto_increment</a:t>
            </a:r>
            <a:r>
              <a:rPr lang="en-US" altLang="zh-CN" sz="1800"/>
              <a:t>,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Cname varchar(20) null,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Tno int null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)</a:t>
            </a:r>
            <a:r>
              <a:rPr lang="en-US" altLang="zh-CN" sz="1800">
                <a:sym typeface="+mn-ea"/>
              </a:rPr>
              <a:t>engine=myisam default charset=utf8;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025"/>
            <a:ext cx="10515600" cy="61042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1800"/>
              <a:t>create table </a:t>
            </a:r>
            <a:r>
              <a:rPr lang="en-US" altLang="zh-CN" sz="1800"/>
              <a:t>S</a:t>
            </a:r>
            <a:r>
              <a:rPr lang="zh-CN" altLang="en-US" sz="1800"/>
              <a:t>core(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Sid int not null </a:t>
            </a:r>
            <a:r>
              <a:rPr lang="zh-CN" altLang="en-US" sz="1800">
                <a:sym typeface="+mn-ea"/>
              </a:rPr>
              <a:t>primary key </a:t>
            </a:r>
            <a:r>
              <a:rPr lang="en-US" altLang="zh-CN" sz="1800">
                <a:sym typeface="+mn-ea"/>
              </a:rPr>
              <a:t>auto_increment</a:t>
            </a:r>
            <a:r>
              <a:rPr lang="zh-CN" altLang="en-US" sz="1800">
                <a:sym typeface="+mn-ea"/>
              </a:rPr>
              <a:t>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S</a:t>
            </a:r>
            <a:r>
              <a:rPr lang="zh-CN" altLang="en-US" sz="1800"/>
              <a:t>no </a:t>
            </a:r>
            <a:r>
              <a:rPr lang="en-US" altLang="zh-CN" sz="1800"/>
              <a:t>int</a:t>
            </a:r>
            <a:r>
              <a:rPr lang="zh-CN" altLang="en-US" sz="1800"/>
              <a:t> </a:t>
            </a:r>
            <a:r>
              <a:rPr lang="en-US" altLang="zh-CN" sz="1800"/>
              <a:t>not </a:t>
            </a:r>
            <a:r>
              <a:rPr lang="zh-CN" altLang="en-US" sz="1800"/>
              <a:t>null</a:t>
            </a:r>
            <a:r>
              <a:rPr lang="en-US" altLang="zh-CN" sz="1800"/>
              <a:t>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C</a:t>
            </a:r>
            <a:r>
              <a:rPr lang="zh-CN" altLang="en-US" sz="1800"/>
              <a:t>no </a:t>
            </a:r>
            <a:r>
              <a:rPr lang="en-US" altLang="zh-CN" sz="1800"/>
              <a:t>int not</a:t>
            </a:r>
            <a:r>
              <a:rPr lang="zh-CN" altLang="en-US" sz="1800"/>
              <a:t> null,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D</a:t>
            </a:r>
            <a:r>
              <a:rPr lang="zh-CN" altLang="en-US" sz="1800"/>
              <a:t>egree decimal(4,1) null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)</a:t>
            </a:r>
            <a:r>
              <a:rPr lang="en-US" altLang="zh-CN" sz="1800">
                <a:sym typeface="+mn-ea"/>
              </a:rPr>
              <a:t>engine=myisam default charset=utf8;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create table </a:t>
            </a:r>
            <a:r>
              <a:rPr lang="en-US" altLang="zh-CN" sz="1800"/>
              <a:t>T</a:t>
            </a:r>
            <a:r>
              <a:rPr lang="zh-CN" altLang="en-US" sz="1800"/>
              <a:t>eacher(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T</a:t>
            </a:r>
            <a:r>
              <a:rPr lang="zh-CN" altLang="en-US" sz="1800"/>
              <a:t>no </a:t>
            </a:r>
            <a:r>
              <a:rPr lang="en-US" altLang="zh-CN" sz="1800"/>
              <a:t>int</a:t>
            </a:r>
            <a:r>
              <a:rPr lang="zh-CN" altLang="en-US" sz="1800"/>
              <a:t> not null primary key </a:t>
            </a:r>
            <a:r>
              <a:rPr lang="en-US" altLang="zh-CN" sz="1800">
                <a:sym typeface="+mn-ea"/>
              </a:rPr>
              <a:t>auto_increment</a:t>
            </a:r>
            <a:r>
              <a:rPr lang="zh-CN" altLang="en-US" sz="1800"/>
              <a:t>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T</a:t>
            </a:r>
            <a:r>
              <a:rPr lang="zh-CN" altLang="en-US" sz="1800"/>
              <a:t>name varchar(20) not null,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T</a:t>
            </a:r>
            <a:r>
              <a:rPr lang="zh-CN" altLang="en-US" sz="1800"/>
              <a:t>sex </a:t>
            </a:r>
            <a:r>
              <a:rPr lang="en-US" altLang="zh-CN" sz="1800"/>
              <a:t>varchar(10)</a:t>
            </a:r>
            <a:r>
              <a:rPr lang="zh-CN" altLang="en-US" sz="1800"/>
              <a:t> not null,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T</a:t>
            </a:r>
            <a:r>
              <a:rPr lang="zh-CN" altLang="en-US" sz="1800"/>
              <a:t>birthday datetime null,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P</a:t>
            </a:r>
            <a:r>
              <a:rPr lang="zh-CN" altLang="en-US" sz="1800"/>
              <a:t>rof varchar(20) null,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D</a:t>
            </a:r>
            <a:r>
              <a:rPr lang="zh-CN" altLang="en-US" sz="1800"/>
              <a:t>epart varchar(20) not null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)</a:t>
            </a:r>
            <a:r>
              <a:rPr lang="en-US" altLang="zh-CN" sz="1800">
                <a:sym typeface="+mn-ea"/>
              </a:rPr>
              <a:t>engine=myisam default charset=utf8;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dirty="0">
                <a:solidFill>
                  <a:schemeClr val="tx1"/>
                </a:solidFill>
                <a:latin typeface="DejaVu Sans" charset="0"/>
                <a:sym typeface="+mn-ea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DejaVu Sans" charset="0"/>
                <a:sym typeface="+mn-ea"/>
              </a:rPr>
              <a:t>认识数据库和mysql</a:t>
            </a:r>
            <a:endParaRPr lang="zh-CN" altLang="en-US" sz="2800" dirty="0">
              <a:solidFill>
                <a:schemeClr val="tx1"/>
              </a:solidFill>
              <a:latin typeface="DejaVu San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hangingPunct="0"/>
            <a:r>
              <a:rPr lang="zh-CN" altLang="en-US" sz="2400">
                <a:sym typeface="+mn-ea"/>
              </a:rPr>
              <a:t>1:数据库服务器为我们提供数据存储服务</a:t>
            </a:r>
            <a:endParaRPr lang="zh-CN" altLang="en-US" sz="2400"/>
          </a:p>
          <a:p>
            <a:pPr hangingPunct="0"/>
            <a:r>
              <a:rPr lang="zh-CN" altLang="en-US" sz="2400">
                <a:sym typeface="+mn-ea"/>
              </a:rPr>
              <a:t>2:常用的数据库服务器:</a:t>
            </a:r>
            <a:endParaRPr lang="zh-CN" altLang="en-US" sz="2400"/>
          </a:p>
          <a:p>
            <a:pPr hangingPunct="0"/>
            <a:r>
              <a:rPr lang="zh-CN" altLang="en-US" sz="2400">
                <a:sym typeface="+mn-ea"/>
              </a:rPr>
              <a:t>  商业:oracle, SQLserver,DB2</a:t>
            </a:r>
            <a:endParaRPr lang="zh-CN" altLang="en-US" sz="2400"/>
          </a:p>
          <a:p>
            <a:pPr hangingPunct="0"/>
            <a:r>
              <a:rPr lang="zh-CN" altLang="en-US" sz="2400">
                <a:sym typeface="+mn-ea"/>
              </a:rPr>
              <a:t>  开源:MySQL,postgreSQL,SQLite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585" y="993140"/>
            <a:ext cx="10610215" cy="4747260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  <a:sym typeface="+mn-ea"/>
              </a:rPr>
              <a:t>MySQL是一个小型关系型数据库管理系统，开发者为瑞典MySQL AB公司。</a:t>
            </a:r>
            <a:b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</a:br>
            <a:b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</a:b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  <a:sym typeface="+mn-ea"/>
              </a:rPr>
              <a:t>在2008年1月16号被Sun公司收购。而2009年,SUN又被Oracle收购.</a:t>
            </a:r>
            <a:b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</a:b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  <a:sym typeface="+mn-ea"/>
              </a:rPr>
              <a:t>对于Mysql的前途,没有任何人抱乐观的态度.</a:t>
            </a:r>
            <a:b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</a:br>
            <a:b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</a:b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  <a:sym typeface="+mn-ea"/>
              </a:rPr>
              <a:t>目前 MySQL被广泛地应用在Internet上的中小型网站中。</a:t>
            </a:r>
            <a:b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</a:b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  <a:sym typeface="+mn-ea"/>
              </a:rPr>
              <a:t>由于其体积小、速度快、总体拥有成本低，尤其是开放源码这一特点，</a:t>
            </a:r>
            <a:b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</a:b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  <a:sym typeface="+mn-ea"/>
              </a:rPr>
              <a:t>许多中小型网站为了降低网 站总体拥有成本而选择了MySQL作为网站数据库。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30" y="369570"/>
            <a:ext cx="10515600" cy="1067435"/>
          </a:xfrm>
        </p:spPr>
        <p:txBody>
          <a:bodyPr/>
          <a:p>
            <a:r>
              <a:rPr lang="en-US" altLang="zh-CN" sz="2800" dirty="0">
                <a:solidFill>
                  <a:schemeClr val="tx1"/>
                </a:solidFill>
                <a:latin typeface="DejaVu Sans" charset="0"/>
                <a:sym typeface="+mn-ea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DejaVu Sans" charset="0"/>
                <a:sym typeface="+mn-ea"/>
              </a:rPr>
              <a:t>mysql的安装</a:t>
            </a:r>
            <a:endParaRPr lang="zh-CN" altLang="en-US" sz="2800" dirty="0">
              <a:solidFill>
                <a:schemeClr val="tx1"/>
              </a:solidFill>
              <a:latin typeface="DejaVu San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下载 地址 https://dev.mysql.com/downloads/mysql/</a:t>
            </a:r>
            <a:endParaRPr lang="zh-CN" altLang="en-US" sz="2400"/>
          </a:p>
        </p:txBody>
      </p:sp>
      <p:pic>
        <p:nvPicPr>
          <p:cNvPr id="4" name="图片 3" descr="GAG(_KMJ7FIJ8Z(}$`M(O0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2218690"/>
            <a:ext cx="5668645" cy="3804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420" y="537845"/>
            <a:ext cx="10533380" cy="5639435"/>
          </a:xfrm>
        </p:spPr>
        <p:txBody>
          <a:bodyPr/>
          <a:p>
            <a:r>
              <a:rPr lang="zh-CN" altLang="en-US" sz="2400"/>
              <a:t>解压</a:t>
            </a:r>
            <a:endParaRPr lang="zh-CN" altLang="en-US" sz="2400"/>
          </a:p>
          <a:p>
            <a:r>
              <a:rPr lang="zh-CN" altLang="en-US" sz="2400"/>
              <a:t>以管理员的身份进入命令提示符</a:t>
            </a:r>
            <a:endParaRPr lang="zh-CN" altLang="en-US" sz="2400"/>
          </a:p>
          <a:p>
            <a:r>
              <a:rPr lang="en-US" altLang="zh-CN" sz="2400"/>
              <a:t>cd C:\mysql\mysql-8.0.11\bin</a:t>
            </a:r>
            <a:endParaRPr lang="en-US" altLang="zh-CN" sz="2400"/>
          </a:p>
          <a:p>
            <a:r>
              <a:rPr lang="en-US" altLang="zh-CN" sz="2400"/>
              <a:t>mysqld install</a:t>
            </a:r>
            <a:endParaRPr lang="en-US" altLang="zh-CN" sz="2400"/>
          </a:p>
          <a:p>
            <a:r>
              <a:rPr lang="en-US" altLang="zh-CN" sz="2400"/>
              <a:t>mysqld --initialize-insecure</a:t>
            </a:r>
            <a:endParaRPr lang="en-US" altLang="zh-CN" sz="2400"/>
          </a:p>
          <a:p>
            <a:r>
              <a:rPr lang="en-US" altLang="zh-CN" sz="2400"/>
              <a:t>net start mysql</a:t>
            </a:r>
            <a:endParaRPr lang="en-US" altLang="zh-CN" sz="2400"/>
          </a:p>
          <a:p>
            <a:r>
              <a:rPr lang="en-US" altLang="zh-CN" sz="2400"/>
              <a:t>mysql -uroot -p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3.</a:t>
            </a:r>
            <a:r>
              <a:rPr lang="zh-CN" altLang="en-US" sz="2800"/>
              <a:t>数据类型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700"/>
              </a:spcBef>
              <a:buClr>
                <a:srgbClr val="6699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DejaVu Sans" charset="0"/>
                <a:sym typeface="+mn-ea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DejaVu Sans" charset="0"/>
                <a:sym typeface="+mn-ea"/>
              </a:rPr>
              <a:t>数值型(</a:t>
            </a:r>
            <a:r>
              <a:rPr lang="en-US" altLang="zh-CN" sz="2400" dirty="0">
                <a:solidFill>
                  <a:srgbClr val="000000"/>
                </a:solidFill>
                <a:latin typeface="DejaVu Sans" charset="0"/>
                <a:sym typeface="+mn-ea"/>
              </a:rPr>
              <a:t>整型</a:t>
            </a:r>
            <a:r>
              <a:rPr lang="zh-CN" altLang="en-US" sz="2400" dirty="0">
                <a:solidFill>
                  <a:srgbClr val="000000"/>
                </a:solidFill>
                <a:latin typeface="DejaVu Sans" charset="0"/>
                <a:sym typeface="+mn-ea"/>
              </a:rPr>
              <a:t>列,浮点型列)</a:t>
            </a:r>
            <a:r>
              <a:rPr lang="en-US" altLang="zh-CN" sz="2400" dirty="0">
                <a:solidFill>
                  <a:srgbClr val="000000"/>
                </a:solidFill>
                <a:latin typeface="DejaVu Sans" charset="0"/>
                <a:sym typeface="+mn-ea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DejaVu Sans" charset="0"/>
              <a:sym typeface="+mn-ea"/>
            </a:endParaRPr>
          </a:p>
          <a:p>
            <a:pPr marL="0" indent="0">
              <a:spcBef>
                <a:spcPts val="700"/>
              </a:spcBef>
              <a:buClr>
                <a:srgbClr val="6699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DejaVu Sans" charset="0"/>
                <a:sym typeface="+mn-ea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DejaVu Sans" charset="0"/>
                <a:sym typeface="+mn-ea"/>
              </a:rPr>
              <a:t>字符型列</a:t>
            </a:r>
            <a:endParaRPr lang="zh-CN" altLang="en-US" sz="2400" dirty="0">
              <a:solidFill>
                <a:srgbClr val="000000"/>
              </a:solidFill>
              <a:latin typeface="DejaVu Sans" charset="0"/>
            </a:endParaRPr>
          </a:p>
          <a:p>
            <a:pPr marL="0" indent="0">
              <a:spcBef>
                <a:spcPts val="700"/>
              </a:spcBef>
              <a:buClr>
                <a:srgbClr val="6699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DejaVu Sans" charset="0"/>
                <a:sym typeface="+mn-ea"/>
              </a:rPr>
              <a:t>3.日期/时间类型</a:t>
            </a:r>
            <a:endParaRPr lang="en-US" altLang="zh-CN" sz="2400" dirty="0">
              <a:solidFill>
                <a:srgbClr val="000000"/>
              </a:solidFill>
              <a:latin typeface="DejaVu Sans" charset="0"/>
              <a:sym typeface="+mn-ea"/>
            </a:endParaRPr>
          </a:p>
          <a:p>
            <a:pPr marL="0" indent="0">
              <a:spcBef>
                <a:spcPts val="700"/>
              </a:spcBef>
              <a:buClr>
                <a:srgbClr val="6699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DejaVu Sans" charset="0"/>
                <a:sym typeface="+mn-ea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latin typeface="DejaVu Sans" charset="0"/>
                <a:sym typeface="+mn-ea"/>
              </a:rPr>
              <a:t>特殊的NULL类型</a:t>
            </a:r>
            <a:endParaRPr lang="zh-CN" altLang="en-US" dirty="0">
              <a:latin typeface="DejaVu Sans" charset="0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3.1.1 </a:t>
            </a:r>
            <a:r>
              <a:rPr lang="en-US" altLang="zh-CN" sz="2800" dirty="0">
                <a:solidFill>
                  <a:srgbClr val="000000"/>
                </a:solidFill>
                <a:latin typeface="DejaVu Sans" charset="0"/>
                <a:sym typeface="+mn-ea"/>
              </a:rPr>
              <a:t>整型列存储范围与所占空间</a:t>
            </a:r>
            <a:endParaRPr lang="en-US" altLang="zh-CN" sz="2800"/>
          </a:p>
        </p:txBody>
      </p:sp>
      <p:pic>
        <p:nvPicPr>
          <p:cNvPr id="10242" name="图片 102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03705"/>
            <a:ext cx="7508875" cy="3700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3.1.2</a:t>
            </a:r>
            <a:r>
              <a:rPr lang="zh-CN" altLang="en-US" sz="2800"/>
              <a:t>整型例案练习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hangingPunc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为下列变量用选一种合理的存储列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hangingPunct="0">
              <a:buClr>
                <a:srgbClr val="003366"/>
              </a:buClr>
              <a:buNone/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班级同学们的年龄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hangingPunct="0">
              <a:buClr>
                <a:srgbClr val="003366"/>
              </a:buClr>
              <a:buNone/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手机号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marL="0" indent="0" hangingPunct="0">
              <a:buClr>
                <a:srgbClr val="003366"/>
              </a:buClr>
              <a:buNone/>
            </a:pPr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个人的身份证</a:t>
            </a:r>
            <a:endParaRPr lang="zh-CN" altLang="en-US" sz="2400" dirty="0">
              <a:solidFill>
                <a:srgbClr val="003366"/>
              </a:solidFill>
              <a:latin typeface="DejaVu Sans" charset="0"/>
              <a:sym typeface="+mn-ea"/>
            </a:endParaRPr>
          </a:p>
          <a:p>
            <a:pPr marL="0" indent="0" hangingPunct="0">
              <a:buClr>
                <a:srgbClr val="003366"/>
              </a:buClr>
              <a:buNone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3.1.3</a:t>
            </a:r>
            <a:r>
              <a:rPr lang="zh-CN" altLang="en-US" sz="2800" dirty="0">
                <a:solidFill>
                  <a:srgbClr val="000000"/>
                </a:solidFill>
                <a:latin typeface="DejaVu Sans" charset="0"/>
                <a:sym typeface="+mn-ea"/>
              </a:rPr>
              <a:t>浮点型与定点型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hangingPunct="0"/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float(M,D)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hangingPunct="0"/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decimal(M,D) 6,2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hangingPunct="0"/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hangingPunct="0"/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M: 精度 (总位数,不包含点)</a:t>
            </a:r>
            <a:endParaRPr lang="zh-CN" altLang="en-US" sz="2400" dirty="0">
              <a:solidFill>
                <a:schemeClr val="tx1"/>
              </a:solidFill>
              <a:latin typeface="DejaVu Sans" charset="0"/>
            </a:endParaRPr>
          </a:p>
          <a:p>
            <a:pPr hangingPunct="0"/>
            <a:r>
              <a:rPr lang="zh-CN" altLang="en-US" sz="2400" dirty="0">
                <a:solidFill>
                  <a:schemeClr val="tx1"/>
                </a:solidFill>
                <a:latin typeface="DejaVu Sans" charset="0"/>
                <a:sym typeface="+mn-ea"/>
              </a:rPr>
              <a:t>D: 标度  (小数位)</a:t>
            </a:r>
            <a:endParaRPr lang="zh-CN" altLang="en-US" sz="2400" dirty="0">
              <a:solidFill>
                <a:schemeClr val="tx1"/>
              </a:solidFill>
              <a:latin typeface="DejaVu Sans" charset="0"/>
              <a:sym typeface="+mn-ea"/>
            </a:endParaRPr>
          </a:p>
        </p:txBody>
      </p:sp>
      <p:sp>
        <p:nvSpPr>
          <p:cNvPr id="13315" name="圆角矩形标注 13315"/>
          <p:cNvSpPr/>
          <p:nvPr/>
        </p:nvSpPr>
        <p:spPr>
          <a:xfrm>
            <a:off x="4822508" y="2158365"/>
            <a:ext cx="2835275" cy="12160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hangingPunct="0"/>
            <a:r>
              <a:rPr lang="zh-CN" altLang="en-US" dirty="0">
                <a:solidFill>
                  <a:srgbClr val="003366"/>
                </a:solidFill>
                <a:latin typeface="DejaVu Sans" charset="0"/>
              </a:rPr>
              <a:t>float:浮点型</a:t>
            </a:r>
            <a:endParaRPr lang="zh-CN" altLang="en-US" dirty="0">
              <a:solidFill>
                <a:srgbClr val="003366"/>
              </a:solidFill>
              <a:latin typeface="DejaVu Sans" charset="0"/>
            </a:endParaRPr>
          </a:p>
          <a:p>
            <a:pPr algn="ctr" hangingPunct="0"/>
            <a:r>
              <a:rPr lang="zh-CN" altLang="en-US" dirty="0">
                <a:solidFill>
                  <a:srgbClr val="003366"/>
                </a:solidFill>
                <a:latin typeface="DejaVu Sans" charset="0"/>
              </a:rPr>
              <a:t>decimal:定点型</a:t>
            </a:r>
            <a:endParaRPr lang="zh-CN" altLang="en-US" dirty="0">
              <a:solidFill>
                <a:srgbClr val="003366"/>
              </a:solidFill>
              <a:latin typeface="DejaVu Sans" charset="0"/>
            </a:endParaRPr>
          </a:p>
          <a:p>
            <a:pPr algn="ctr" hangingPunct="0"/>
            <a:r>
              <a:rPr lang="zh-CN" altLang="en-US" dirty="0">
                <a:solidFill>
                  <a:srgbClr val="003366"/>
                </a:solidFill>
                <a:latin typeface="DejaVu Sans" charset="0"/>
              </a:rPr>
              <a:t>decimal更精确</a:t>
            </a:r>
            <a:endParaRPr lang="zh-CN" altLang="en-US" dirty="0">
              <a:solidFill>
                <a:srgbClr val="003366"/>
              </a:solidFill>
              <a:latin typeface="DejaVu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2261</Words>
  <Application>WPS 演示</Application>
  <PresentationFormat>宽屏</PresentationFormat>
  <Paragraphs>145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 Light</vt:lpstr>
      <vt:lpstr>微软雅黑</vt:lpstr>
      <vt:lpstr>DejaVu Sans</vt:lpstr>
      <vt:lpstr>Segoe Print</vt:lpstr>
      <vt:lpstr>Arial Unicode MS</vt:lpstr>
      <vt:lpstr>Calibri</vt:lpstr>
      <vt:lpstr>Office 主题</vt:lpstr>
      <vt:lpstr>mysql数据库</vt:lpstr>
      <vt:lpstr>1.认识数据库和mysql</vt:lpstr>
      <vt:lpstr>MySQL是一个小型关系型数据库管理系统，开发者为瑞典MySQL AB公司。  在2008年1月16号被Sun公司收购。而2009年,SUN又被Oracle收购. 对于Mysql的前途,没有任何人抱乐观的态度.  目前 MySQL被广泛地应用在Internet上的中小型网站中。 由于其体积小、速度快、总体拥有成本低，尤其是开放源码这一特点， 许多中小型网站为了降低网 站总体拥有成本而选择了MySQL作为网站数据库。 </vt:lpstr>
      <vt:lpstr>2.mysql的安装</vt:lpstr>
      <vt:lpstr>PowerPoint 演示文稿</vt:lpstr>
      <vt:lpstr>3.数据类型</vt:lpstr>
      <vt:lpstr>3.1.1 整型列存储范围与所占空间</vt:lpstr>
      <vt:lpstr>3.1.2整型例案练习</vt:lpstr>
      <vt:lpstr>3.1.3浮点型与定点型</vt:lpstr>
      <vt:lpstr>3.2.1字符串类型</vt:lpstr>
      <vt:lpstr>3.2.2 练习</vt:lpstr>
      <vt:lpstr>3.3.1日期时间类型</vt:lpstr>
      <vt:lpstr>3.4.1特殊的null类型</vt:lpstr>
      <vt:lpstr>4.1创建，删除，选择数据库</vt:lpstr>
      <vt:lpstr>5.1创建，删除数据表</vt:lpstr>
      <vt:lpstr>练习</vt:lpstr>
      <vt:lpstr>答案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今生安否</cp:lastModifiedBy>
  <cp:revision>144</cp:revision>
  <dcterms:created xsi:type="dcterms:W3CDTF">2017-08-03T09:01:00Z</dcterms:created>
  <dcterms:modified xsi:type="dcterms:W3CDTF">2018-06-28T01:24:08Z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